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5" r:id="rId5"/>
    <p:sldId id="257" r:id="rId6"/>
    <p:sldId id="276" r:id="rId7"/>
    <p:sldId id="272" r:id="rId8"/>
    <p:sldId id="273" r:id="rId9"/>
    <p:sldId id="274" r:id="rId10"/>
    <p:sldId id="27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5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AF2"/>
    <a:srgbClr val="FFF7FF"/>
    <a:srgbClr val="FFFFFF"/>
    <a:srgbClr val="A1C3AC"/>
    <a:srgbClr val="3F778D"/>
    <a:srgbClr val="00FFFF"/>
    <a:srgbClr val="E3EDF7"/>
    <a:srgbClr val="0000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83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4FE7F-CC46-4E93-A0DE-26F96FE58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B4CBF-87F1-4966-B3E1-9219CFDB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5848-2CAD-49DE-B8EC-7EFE54DAF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8D0F1-86B6-401F-B7AA-904A167C8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938CA-18CD-4B88-BBAB-E59290E5B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6B1B0-91D5-4E6C-B02C-D5B74B8F9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D93CC-840D-40A0-B3AE-90CB712FB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D48CC-B0FF-4B8F-8800-5C9C43911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57DB1-AC44-4E77-A792-8F46D5686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4370D-A2DF-48FF-9E5C-1135DC738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F886-B4B3-4243-A358-95FBA9A4F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84100-8D56-44F4-8D71-93777E2A8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FEF84A25-564A-4409-82C3-2D2DF4999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981200"/>
            <a:ext cx="7848600" cy="2286000"/>
          </a:xfrm>
          <a:solidFill>
            <a:srgbClr val="D3F1D9"/>
          </a:solidFill>
          <a:scene3d>
            <a:camera prst="legacyPerspectiveBottom"/>
            <a:lightRig rig="legacyFlat3" dir="t"/>
          </a:scene3d>
          <a:sp3d extrusionH="3630600" prstMaterial="legacyMatte">
            <a:bevelT w="13500" h="13500" prst="angle"/>
            <a:bevelB w="13500" h="13500" prst="angle"/>
            <a:extrusionClr>
              <a:srgbClr val="D3F1D9"/>
            </a:extrusionClr>
          </a:sp3d>
        </p:spPr>
        <p:txBody>
          <a:bodyPr>
            <a:flatTx/>
          </a:bodyPr>
          <a:lstStyle/>
          <a:p>
            <a:pPr rtl="1" eaLnBrk="1" hangingPunct="1"/>
            <a:r>
              <a:rPr lang="fa-IR" b="1" smtClean="0"/>
              <a:t/>
            </a:r>
            <a:br>
              <a:rPr lang="fa-IR" b="1" smtClean="0"/>
            </a:br>
            <a:r>
              <a:rPr lang="ar-SA" b="1" smtClean="0"/>
              <a:t>بررسی وضع موجود و عقاید و باورهای پزشکان درصدور </a:t>
            </a:r>
            <a:r>
              <a:rPr lang="fa-IR" sz="3700" b="1" smtClean="0"/>
              <a:t/>
            </a:r>
            <a:br>
              <a:rPr lang="fa-IR" sz="3700" b="1" smtClean="0"/>
            </a:br>
            <a:r>
              <a:rPr lang="fa-IR" sz="4400" b="1" smtClean="0">
                <a:solidFill>
                  <a:srgbClr val="172718"/>
                </a:solidFill>
              </a:rPr>
              <a:t>دستور عدم انجام اقدامات احیاء</a:t>
            </a:r>
            <a:r>
              <a:rPr lang="fa-IR" sz="4000" b="1" smtClean="0"/>
              <a:t/>
            </a:r>
            <a:br>
              <a:rPr lang="fa-IR" sz="4000" b="1" smtClean="0"/>
            </a:br>
            <a:endParaRPr lang="en-US" sz="40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219200"/>
          </a:xfrm>
        </p:spPr>
        <p:txBody>
          <a:bodyPr/>
          <a:lstStyle/>
          <a:p>
            <a:pPr rtl="1" eaLnBrk="1" hangingPunct="1"/>
            <a:r>
              <a:rPr lang="fa-IR" smtClean="0"/>
              <a:t>دکتر حسن توفیقی</a:t>
            </a:r>
          </a:p>
          <a:p>
            <a:pPr rtl="1" eaLnBrk="1" hangingPunct="1"/>
            <a:r>
              <a:rPr lang="fa-IR" sz="2400" smtClean="0"/>
              <a:t> استاد پزشکی قانونی دانشگاه علوم پزشکی تهران</a:t>
            </a:r>
            <a:endParaRPr lang="en-US" sz="2400" smtClean="0"/>
          </a:p>
        </p:txBody>
      </p:sp>
      <p:sp>
        <p:nvSpPr>
          <p:cNvPr id="410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990600" y="762000"/>
            <a:ext cx="6705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Do not attempt resucitation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145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362200" y="1676400"/>
            <a:ext cx="4495800" cy="2895600"/>
          </a:xfrm>
          <a:prstGeom prst="ellipse">
            <a:avLst/>
          </a:prstGeom>
          <a:solidFill>
            <a:srgbClr val="A1C3A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3048000" y="2590800"/>
            <a:ext cx="3276600" cy="1265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60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</a:rPr>
              <a:t>نتایج</a:t>
            </a:r>
            <a:endParaRPr lang="en-US" sz="6000" kern="1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762000"/>
            <a:ext cx="9525000" cy="6096000"/>
          </a:xfrm>
          <a:noFill/>
        </p:spPr>
      </p:pic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620000" cy="838200"/>
          </a:xfrm>
          <a:solidFill>
            <a:srgbClr val="194EB7"/>
          </a:solidFill>
          <a:ln>
            <a:solidFill>
              <a:schemeClr val="bg2"/>
            </a:solidFill>
          </a:ln>
        </p:spPr>
        <p:txBody>
          <a:bodyPr/>
          <a:lstStyle/>
          <a:p>
            <a:pPr algn="ctr" rtl="1" eaLnBrk="1" hangingPunct="1"/>
            <a:r>
              <a:rPr lang="fa-IR" b="1" smtClean="0">
                <a:solidFill>
                  <a:schemeClr val="bg2"/>
                </a:solidFill>
              </a:rPr>
              <a:t>وضعیت فعلی صدور دستور عدم احیاء</a:t>
            </a:r>
            <a:endParaRPr lang="en-US" b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914400"/>
          </a:xfrm>
          <a:solidFill>
            <a:srgbClr val="824264"/>
          </a:solidFill>
        </p:spPr>
        <p:txBody>
          <a:bodyPr/>
          <a:lstStyle/>
          <a:p>
            <a:pPr algn="ctr" rtl="1" eaLnBrk="1" hangingPunct="1"/>
            <a:r>
              <a:rPr lang="fa-IR" sz="4000" b="1" smtClean="0">
                <a:solidFill>
                  <a:schemeClr val="bg2"/>
                </a:solidFill>
              </a:rPr>
              <a:t>دستور انجام احیاء غیرموثر</a:t>
            </a:r>
            <a:endParaRPr lang="en-US" sz="4000" b="1" smtClean="0">
              <a:solidFill>
                <a:schemeClr val="bg2"/>
              </a:solidFill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905000"/>
            <a:ext cx="9372600" cy="541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EF8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762000"/>
          </a:xfrm>
          <a:ln w="38100" cmpd="dbl">
            <a:solidFill>
              <a:schemeClr val="tx1"/>
            </a:solidFill>
          </a:ln>
        </p:spPr>
        <p:txBody>
          <a:bodyPr/>
          <a:lstStyle/>
          <a:p>
            <a:pPr algn="ctr" rtl="1" eaLnBrk="1" hangingPunct="1"/>
            <a:r>
              <a:rPr lang="fa-IR" sz="2900" b="1" smtClean="0">
                <a:solidFill>
                  <a:srgbClr val="386042"/>
                </a:solidFill>
              </a:rPr>
              <a:t>نظر پزشکان در مورد اخلاقی بودن صدور دستور عدم احیاء</a:t>
            </a:r>
            <a:r>
              <a:rPr lang="fa-IR" sz="2900" smtClean="0">
                <a:solidFill>
                  <a:srgbClr val="386042"/>
                </a:solidFill>
              </a:rPr>
              <a:t> </a:t>
            </a:r>
            <a:endParaRPr lang="en-US" sz="2900" smtClean="0">
              <a:solidFill>
                <a:srgbClr val="386042"/>
              </a:solidFill>
            </a:endParaRPr>
          </a:p>
        </p:txBody>
      </p:sp>
      <p:pic>
        <p:nvPicPr>
          <p:cNvPr id="15363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19200"/>
            <a:ext cx="9601200" cy="5632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14400"/>
            <a:ext cx="13716000" cy="7239000"/>
          </a:xfrm>
          <a:noFill/>
        </p:spPr>
      </p:pic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371600"/>
          </a:xfrm>
          <a:solidFill>
            <a:srgbClr val="FEF8E0"/>
          </a:solidFill>
        </p:spPr>
        <p:txBody>
          <a:bodyPr/>
          <a:lstStyle/>
          <a:p>
            <a:pPr algn="ctr" rtl="1" eaLnBrk="1" hangingPunct="1"/>
            <a:r>
              <a:rPr lang="fa-IR" sz="2800" b="1" smtClean="0">
                <a:solidFill>
                  <a:schemeClr val="tx1"/>
                </a:solidFill>
              </a:rPr>
              <a:t>مقایسه صدور دستور عدم احیاء در بخش دولتی و خصوصی</a:t>
            </a:r>
            <a:br>
              <a:rPr lang="fa-IR" sz="2800" b="1" smtClean="0">
                <a:solidFill>
                  <a:schemeClr val="tx1"/>
                </a:solidFill>
              </a:rPr>
            </a:br>
            <a:endParaRPr lang="en-US" sz="28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09600"/>
            <a:ext cx="13487400" cy="7696200"/>
          </a:xfrm>
          <a:solidFill>
            <a:schemeClr val="bg1"/>
          </a:solidFill>
        </p:spPr>
      </p:pic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  <a:solidFill>
            <a:srgbClr val="E3EDF7"/>
          </a:solidFill>
          <a:ln>
            <a:solidFill>
              <a:srgbClr val="00003E"/>
            </a:solidFill>
          </a:ln>
        </p:spPr>
        <p:txBody>
          <a:bodyPr/>
          <a:lstStyle/>
          <a:p>
            <a:pPr algn="ctr" rtl="1" eaLnBrk="1" hangingPunct="1"/>
            <a:r>
              <a:rPr lang="fa-IR" smtClean="0"/>
              <a:t> </a:t>
            </a:r>
            <a:r>
              <a:rPr lang="fa-IR" smtClean="0">
                <a:solidFill>
                  <a:srgbClr val="00003E"/>
                </a:solidFill>
              </a:rPr>
              <a:t>سهم بیمار در انتخاب  نوع درمان</a:t>
            </a:r>
            <a:br>
              <a:rPr lang="fa-IR" smtClean="0">
                <a:solidFill>
                  <a:srgbClr val="00003E"/>
                </a:solidFill>
              </a:rPr>
            </a:br>
            <a:r>
              <a:rPr lang="fa-IR" smtClean="0">
                <a:solidFill>
                  <a:srgbClr val="00003E"/>
                </a:solidFill>
              </a:rPr>
              <a:t>(انجام یا عدم انجام احیاء)</a:t>
            </a:r>
            <a:endParaRPr lang="en-US" smtClean="0">
              <a:solidFill>
                <a:srgbClr val="0000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14400"/>
            <a:ext cx="13833475" cy="7315200"/>
          </a:xfrm>
          <a:noFill/>
        </p:spPr>
      </p:pic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838200"/>
          </a:xfrm>
          <a:solidFill>
            <a:srgbClr val="FFF7FF"/>
          </a:solidFill>
          <a:ln w="3175" cap="rnd">
            <a:solidFill>
              <a:srgbClr val="00003E"/>
            </a:solidFill>
            <a:prstDash val="sysDot"/>
          </a:ln>
        </p:spPr>
        <p:txBody>
          <a:bodyPr/>
          <a:lstStyle/>
          <a:p>
            <a:pPr algn="ctr" rtl="1" eaLnBrk="1" hangingPunct="1"/>
            <a:r>
              <a:rPr lang="fa-IR" sz="2900" smtClean="0">
                <a:solidFill>
                  <a:schemeClr val="tx1"/>
                </a:solidFill>
              </a:rPr>
              <a:t>اعتقاد پزشکان بر لزوم اخذ رضایت بیمار به انجام یا عدم انجام احیاء</a:t>
            </a:r>
            <a:r>
              <a:rPr lang="fa-IR" sz="2900" smtClean="0"/>
              <a:t> </a:t>
            </a:r>
            <a:endParaRPr lang="en-US" sz="2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95400"/>
            <a:ext cx="8763000" cy="5791200"/>
          </a:xfrm>
          <a:noFill/>
        </p:spPr>
      </p:pic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sz="2900" b="1" smtClean="0"/>
              <a:t>نقش بیماری زمینه ای بیمار در انتخاب دستور</a:t>
            </a:r>
            <a:r>
              <a:rPr lang="fa-IR" sz="2900" smtClean="0"/>
              <a:t> </a:t>
            </a:r>
            <a:r>
              <a:rPr lang="en-US" sz="2900" smtClean="0"/>
              <a:t/>
            </a:r>
            <a:br>
              <a:rPr lang="en-US" sz="2900" smtClean="0"/>
            </a:br>
            <a:r>
              <a:rPr lang="en-US" sz="2900" smtClean="0"/>
              <a:t>No</a:t>
            </a:r>
            <a:br>
              <a:rPr lang="en-US" sz="2900" smtClean="0"/>
            </a:br>
            <a:r>
              <a:rPr lang="en-US" sz="2900" smtClean="0"/>
              <a:t>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47800"/>
            <a:ext cx="9144000" cy="5410200"/>
          </a:xfrm>
          <a:noFill/>
        </p:spPr>
      </p:pic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b="1" smtClean="0"/>
              <a:t>نقش وضعیت عملکردی قلب بیمار پیش از ایست قلبی تنفسی در انتخاب دستور</a:t>
            </a:r>
            <a:r>
              <a:rPr lang="fa-IR" smtClean="0"/>
              <a:t> </a:t>
            </a:r>
            <a:r>
              <a:rPr lang="en-US" smtClean="0"/>
              <a:t>No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19200"/>
            <a:ext cx="9144000" cy="5638800"/>
          </a:xfrm>
          <a:noFill/>
        </p:spPr>
      </p:pic>
      <p:sp>
        <p:nvSpPr>
          <p:cNvPr id="21507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sz="3400" smtClean="0"/>
              <a:t>نقش </a:t>
            </a:r>
            <a:r>
              <a:rPr lang="ar-SA" sz="3400" smtClean="0"/>
              <a:t>پيش آگهي نامناسب بيماري زمينه اي( كانسر پيشرفته و...)</a:t>
            </a:r>
            <a:r>
              <a:rPr lang="fa-IR" sz="3400" smtClean="0"/>
              <a:t>در انتخاب دستور </a:t>
            </a:r>
            <a:r>
              <a:rPr lang="en-US" sz="3400" smtClean="0"/>
              <a:t>No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 Principles of Ethics</a:t>
            </a:r>
            <a:r>
              <a:rPr lang="en-US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700" b="1" i="1" smtClean="0"/>
              <a:t>Autonomy</a:t>
            </a:r>
            <a:r>
              <a:rPr lang="en-US" sz="2700" smtClean="0"/>
              <a:t> is the right of the patient to </a:t>
            </a:r>
            <a:r>
              <a:rPr lang="en-US" sz="2700" smtClean="0">
                <a:solidFill>
                  <a:srgbClr val="FF0000"/>
                </a:solidFill>
              </a:rPr>
              <a:t>accept</a:t>
            </a:r>
            <a:r>
              <a:rPr lang="en-US" sz="2700" smtClean="0"/>
              <a:t> or </a:t>
            </a:r>
            <a:r>
              <a:rPr lang="en-US" sz="2700" smtClean="0">
                <a:solidFill>
                  <a:srgbClr val="FF0000"/>
                </a:solidFill>
              </a:rPr>
              <a:t>refuse</a:t>
            </a:r>
            <a:r>
              <a:rPr lang="en-US" sz="2700" smtClean="0"/>
              <a:t> any treatment</a:t>
            </a:r>
          </a:p>
          <a:p>
            <a:pPr eaLnBrk="1" hangingPunct="1"/>
            <a:r>
              <a:rPr lang="en-US" sz="2700" smtClean="0"/>
              <a:t> </a:t>
            </a:r>
            <a:r>
              <a:rPr lang="en-US" sz="2700" b="1" i="1" smtClean="0"/>
              <a:t>Non-maleficence</a:t>
            </a:r>
            <a:r>
              <a:rPr lang="en-US" sz="2700" smtClean="0"/>
              <a:t> means doing </a:t>
            </a:r>
            <a:r>
              <a:rPr lang="en-US" sz="2700" smtClean="0">
                <a:solidFill>
                  <a:srgbClr val="FF0000"/>
                </a:solidFill>
              </a:rPr>
              <a:t>no harm</a:t>
            </a:r>
            <a:r>
              <a:rPr lang="en-US" sz="2700" smtClean="0"/>
              <a:t> or, even more appropriate, no further harm </a:t>
            </a:r>
          </a:p>
          <a:p>
            <a:pPr eaLnBrk="1" hangingPunct="1"/>
            <a:r>
              <a:rPr lang="en-US" sz="2700" b="1" i="1" smtClean="0"/>
              <a:t>Beneficence</a:t>
            </a:r>
            <a:r>
              <a:rPr lang="en-US" sz="2700" smtClean="0"/>
              <a:t> implies that healthcare providers must provide benefits in </a:t>
            </a:r>
            <a:r>
              <a:rPr lang="en-US" sz="2700" u="sng" smtClean="0">
                <a:solidFill>
                  <a:srgbClr val="FF0000"/>
                </a:solidFill>
              </a:rPr>
              <a:t>the best interest</a:t>
            </a:r>
            <a:r>
              <a:rPr lang="en-US" sz="2700" smtClean="0"/>
              <a:t> of the individual patient while balancing benefit and risks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371600"/>
            <a:ext cx="8686800" cy="5257800"/>
          </a:xfrm>
          <a:noFill/>
        </p:spPr>
      </p:pic>
      <p:sp>
        <p:nvSpPr>
          <p:cNvPr id="2253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smtClean="0"/>
              <a:t>نقش ایست تنفسی بیش از 20 دقیقه در انتخاب دستور </a:t>
            </a:r>
            <a:r>
              <a:rPr lang="en-US" smtClean="0"/>
              <a:t>No Code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71600"/>
            <a:ext cx="8686800" cy="5486400"/>
          </a:xfrm>
          <a:noFill/>
        </p:spPr>
      </p:pic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b="1" smtClean="0"/>
              <a:t>نقش وجود </a:t>
            </a:r>
            <a:r>
              <a:rPr lang="en-US" smtClean="0"/>
              <a:t>ICU</a:t>
            </a:r>
            <a:r>
              <a:rPr lang="fa-IR" b="1" smtClean="0"/>
              <a:t>خالی در صدور دستور</a:t>
            </a:r>
            <a:r>
              <a:rPr lang="en-US" smtClean="0"/>
              <a:t> No Code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28600" y="457200"/>
            <a:ext cx="9144000" cy="6400800"/>
          </a:xfrm>
          <a:noFill/>
        </p:spPr>
      </p:pic>
      <p:sp>
        <p:nvSpPr>
          <p:cNvPr id="2457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b="1" smtClean="0"/>
              <a:t>نقش سن بیمار بعنوان فاکتور موثر درصدور دستور</a:t>
            </a:r>
            <a:r>
              <a:rPr lang="fa-IR" smtClean="0"/>
              <a:t> </a:t>
            </a:r>
            <a:r>
              <a:rPr lang="en-US" smtClean="0"/>
              <a:t>No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71600"/>
            <a:ext cx="8610600" cy="5638800"/>
          </a:xfrm>
          <a:noFill/>
        </p:spPr>
      </p:pic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sz="3600" b="1" smtClean="0">
                <a:solidFill>
                  <a:srgbClr val="3F778D"/>
                </a:solidFill>
              </a:rPr>
              <a:t>نظر بیمار یا نظر بستگان</a:t>
            </a:r>
            <a:r>
              <a:rPr lang="fa-IR" smtClean="0"/>
              <a:t> </a:t>
            </a: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smtClean="0"/>
              <a:t>پزشک موافق و بیمار مخالف انجام احیاء</a:t>
            </a:r>
            <a:endParaRPr lang="en-US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47800"/>
            <a:ext cx="9144000" cy="541020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524000"/>
            <a:ext cx="9144000" cy="5334000"/>
          </a:xfrm>
          <a:noFill/>
        </p:spPr>
      </p:pic>
      <p:sp>
        <p:nvSpPr>
          <p:cNvPr id="2765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143000"/>
          </a:xfrm>
        </p:spPr>
        <p:txBody>
          <a:bodyPr/>
          <a:lstStyle/>
          <a:p>
            <a:pPr algn="ctr" rtl="1" eaLnBrk="1" hangingPunct="1"/>
            <a:r>
              <a:rPr lang="fa-IR" b="1" smtClean="0">
                <a:solidFill>
                  <a:srgbClr val="3F778D"/>
                </a:solidFill>
              </a:rPr>
              <a:t>پزشک مخالف و بیمار موافق انجام احیاء</a:t>
            </a:r>
            <a:endParaRPr lang="en-US" b="1" smtClean="0">
              <a:solidFill>
                <a:srgbClr val="3F778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52400" y="1066800"/>
            <a:ext cx="9067800" cy="5791200"/>
          </a:xfrm>
          <a:noFill/>
        </p:spPr>
      </p:pic>
      <p:sp>
        <p:nvSpPr>
          <p:cNvPr id="2867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96200" cy="685800"/>
          </a:xfrm>
        </p:spPr>
        <p:txBody>
          <a:bodyPr/>
          <a:lstStyle/>
          <a:p>
            <a:pPr algn="ctr" rtl="1" eaLnBrk="1" hangingPunct="1"/>
            <a:r>
              <a:rPr lang="fa-IR" b="1" smtClean="0"/>
              <a:t>نظر پزشک یا نظر بستگان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/>
              <a:t>End-of-life decision making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05000"/>
            <a:ext cx="6629400" cy="4038600"/>
          </a:xfrm>
          <a:solidFill>
            <a:srgbClr val="D0ECE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 legal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Religious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Individual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Traditional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social and economic factors</a:t>
            </a:r>
            <a:r>
              <a:rPr lang="en-US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international and local cultural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smtClean="0"/>
              <a:t>Effective recording of DNAR decisions in a form that is recognised by all those involved in the care of the patient.</a:t>
            </a:r>
            <a:br>
              <a:rPr lang="en-US" sz="1800" b="1" smtClean="0"/>
            </a:br>
            <a:r>
              <a:rPr lang="en-US" sz="1800" b="1" smtClean="0"/>
              <a:t> </a:t>
            </a:r>
            <a:br>
              <a:rPr lang="en-US" sz="1800" b="1" smtClean="0"/>
            </a:br>
            <a:endParaRPr 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Effective communication and explanation of DNAR decisions where appropriate with the patient.</a:t>
            </a:r>
            <a:br>
              <a:rPr lang="en-US" sz="1800" b="1" smtClean="0"/>
            </a:br>
            <a:r>
              <a:rPr lang="en-US" sz="1800" b="1" smtClean="0"/>
              <a:t> </a:t>
            </a:r>
            <a:br>
              <a:rPr lang="en-US" sz="1800" b="1" smtClean="0"/>
            </a:br>
            <a:endParaRPr 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Effective communication and explanation of DNAR decisions where appropriate and with due respect for confidentiality with the patient’s family, friends, other carers or other representatives.</a:t>
            </a:r>
            <a:br>
              <a:rPr lang="en-US" sz="1800" b="1" smtClean="0"/>
            </a:br>
            <a:r>
              <a:rPr lang="en-US" sz="1800" b="1" smtClean="0"/>
              <a:t> </a:t>
            </a:r>
            <a:br>
              <a:rPr lang="en-US" sz="1800" b="1" smtClean="0"/>
            </a:br>
            <a:endParaRPr lang="en-US" sz="1800" b="1" smtClean="0"/>
          </a:p>
          <a:p>
            <a:pPr eaLnBrk="1" hangingPunct="1">
              <a:lnSpc>
                <a:spcPct val="80000"/>
              </a:lnSpc>
            </a:pPr>
            <a:r>
              <a:rPr lang="en-US" sz="1800" b="1" smtClean="0"/>
              <a:t>Effective communication of DNAR decisions between all healthcare workers and organisations involved with the patient</a:t>
            </a:r>
            <a:r>
              <a:rPr lang="en-US" sz="1800" smtClean="0"/>
              <a:t> </a:t>
            </a:r>
          </a:p>
        </p:txBody>
      </p:sp>
      <p:pic>
        <p:nvPicPr>
          <p:cNvPr id="30724" name="Picture 6" descr="Resuscitation Council (UK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533400"/>
            <a:ext cx="609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banner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838200"/>
            <a:ext cx="5238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AF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48768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914400" y="762000"/>
            <a:ext cx="7239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Therapeutic efficacy of CPR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838200" y="2819400"/>
            <a:ext cx="7391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The potential risks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762000" y="4953000"/>
            <a:ext cx="7543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The patient's preferences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145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026" name="Organization Chart 5"/>
          <p:cNvGraphicFramePr>
            <a:graphicFrameLocks/>
          </p:cNvGraphicFramePr>
          <p:nvPr/>
        </p:nvGraphicFramePr>
        <p:xfrm>
          <a:off x="762000" y="1905000"/>
          <a:ext cx="9123363" cy="40386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1" name="Rectangle 15"/>
          <p:cNvSpPr>
            <a:spLocks noChangeArrowheads="1"/>
          </p:cNvSpPr>
          <p:nvPr/>
        </p:nvSpPr>
        <p:spPr bwMode="auto">
          <a:xfrm>
            <a:off x="609600" y="457200"/>
            <a:ext cx="8077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/>
              <a:t>87 Pt in Imam Khomeini hospital</a:t>
            </a:r>
          </a:p>
        </p:txBody>
      </p:sp>
      <p:sp>
        <p:nvSpPr>
          <p:cNvPr id="1032" name="Oval 16"/>
          <p:cNvSpPr>
            <a:spLocks noChangeArrowheads="1"/>
          </p:cNvSpPr>
          <p:nvPr/>
        </p:nvSpPr>
        <p:spPr bwMode="auto">
          <a:xfrm>
            <a:off x="4876800" y="2209800"/>
            <a:ext cx="3124200" cy="1981200"/>
          </a:xfrm>
          <a:prstGeom prst="ellipse">
            <a:avLst/>
          </a:prstGeom>
          <a:solidFill>
            <a:srgbClr val="CBEDE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18.4%short term</a:t>
            </a:r>
          </a:p>
          <a:p>
            <a:pPr algn="ctr"/>
            <a:r>
              <a:rPr lang="en-US" sz="2800" b="1"/>
              <a:t> survival</a:t>
            </a:r>
          </a:p>
        </p:txBody>
      </p:sp>
      <p:sp>
        <p:nvSpPr>
          <p:cNvPr id="1033" name="Oval 23"/>
          <p:cNvSpPr>
            <a:spLocks noChangeArrowheads="1"/>
          </p:cNvSpPr>
          <p:nvPr/>
        </p:nvSpPr>
        <p:spPr bwMode="auto">
          <a:xfrm>
            <a:off x="2895600" y="4572000"/>
            <a:ext cx="3124200" cy="1981200"/>
          </a:xfrm>
          <a:prstGeom prst="ellipse">
            <a:avLst/>
          </a:prstGeom>
          <a:solidFill>
            <a:srgbClr val="CBEDE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0% more than </a:t>
            </a:r>
          </a:p>
          <a:p>
            <a:pPr algn="ctr"/>
            <a:r>
              <a:rPr lang="en-US" sz="2800" b="1">
                <a:solidFill>
                  <a:srgbClr val="FF0000"/>
                </a:solidFill>
              </a:rPr>
              <a:t>100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smtClean="0"/>
              <a:t>Outcome of CPR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2000" y="1828800"/>
            <a:ext cx="7620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 b="1"/>
              <a:t>250 patients in 3 educational hospital 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 b="1"/>
              <a:t>of tehran</a:t>
            </a:r>
            <a:endParaRPr lang="en-US" sz="2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133600" y="3200400"/>
            <a:ext cx="464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64.4% unsuccessful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33600" y="4191000"/>
            <a:ext cx="464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en-US" sz="2800"/>
          </a:p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 b="1"/>
              <a:t>28.4% short term survival</a:t>
            </a:r>
          </a:p>
          <a:p>
            <a:pPr algn="ctr"/>
            <a:endParaRPr lang="en-US" b="1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133600" y="5181600"/>
            <a:ext cx="464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</a:rPr>
              <a:t>7.2% discharge</a:t>
            </a:r>
            <a:r>
              <a:rPr lang="en-US" sz="28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F77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2209800" y="1371600"/>
            <a:ext cx="4572000" cy="3581400"/>
          </a:xfrm>
          <a:prstGeom prst="ellipse">
            <a:avLst/>
          </a:prstGeom>
          <a:solidFill>
            <a:schemeClr val="accent1"/>
          </a:solidFill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5400" b="1"/>
          </a:p>
        </p:txBody>
      </p:sp>
      <p:sp>
        <p:nvSpPr>
          <p:cNvPr id="8197" name="WordArt 7"/>
          <p:cNvSpPr>
            <a:spLocks noChangeArrowheads="1" noChangeShapeType="1" noTextEdit="1"/>
          </p:cNvSpPr>
          <p:nvPr/>
        </p:nvSpPr>
        <p:spPr bwMode="auto">
          <a:xfrm>
            <a:off x="2895600" y="2743200"/>
            <a:ext cx="3200400" cy="950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</a:rPr>
              <a:t>روش کار</a:t>
            </a:r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333399"/>
              </a:soli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E3EDF7"/>
          </a:solidFill>
        </p:spPr>
        <p:txBody>
          <a:bodyPr/>
          <a:lstStyle/>
          <a:p>
            <a:pPr algn="r" rtl="1" eaLnBrk="1" hangingPunct="1"/>
            <a:r>
              <a:rPr lang="fa-IR" altLang="zh-CN" b="1" smtClean="0">
                <a:solidFill>
                  <a:schemeClr val="tx1"/>
                </a:solidFill>
              </a:rPr>
              <a:t>سوالات مربوط به </a:t>
            </a:r>
            <a:r>
              <a:rPr lang="ar-SA" altLang="zh-CN" b="1" smtClean="0">
                <a:solidFill>
                  <a:schemeClr val="tx1"/>
                </a:solidFill>
              </a:rPr>
              <a:t>وضعیت کلی دستور عدم انجام اقدامات احیاء</a:t>
            </a:r>
            <a:r>
              <a:rPr lang="ar-SA" altLang="zh-CN" smtClean="0">
                <a:ea typeface="宋体" pitchFamily="2" charset="-122"/>
              </a:rPr>
              <a:t> 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200" smtClean="0"/>
              <a:t>آيا در بيمارستان شما</a:t>
            </a:r>
            <a:r>
              <a:rPr lang="fa-IR" sz="2200" smtClean="0"/>
              <a:t>  </a:t>
            </a:r>
            <a:r>
              <a:rPr lang="ar-SA" sz="2200" smtClean="0">
                <a:solidFill>
                  <a:srgbClr val="FF0000"/>
                </a:solidFill>
              </a:rPr>
              <a:t>دستور </a:t>
            </a:r>
            <a:r>
              <a:rPr lang="en-US" sz="2200" smtClean="0">
                <a:solidFill>
                  <a:srgbClr val="FF0000"/>
                </a:solidFill>
              </a:rPr>
              <a:t>No Code</a:t>
            </a:r>
            <a:r>
              <a:rPr lang="ar-SA" sz="2200" smtClean="0"/>
              <a:t> در بيماراني كه به تشخيص پزشك از عمليات احياء منفعتي نمی برند، صادر می گردد؟ </a:t>
            </a:r>
            <a:endParaRPr lang="fa-IR" sz="22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200" smtClean="0"/>
              <a:t>آيا در اين بيماران در صورت عدم صدور دستور مستقيم </a:t>
            </a:r>
            <a:r>
              <a:rPr lang="en-US" sz="2200" smtClean="0"/>
              <a:t>No Code</a:t>
            </a:r>
            <a:r>
              <a:rPr lang="fa-IR" sz="2200" smtClean="0"/>
              <a:t> </a:t>
            </a:r>
            <a:r>
              <a:rPr lang="ar-SA" sz="2200" smtClean="0"/>
              <a:t>، از </a:t>
            </a:r>
            <a:r>
              <a:rPr lang="ar-SA" sz="2200" smtClean="0">
                <a:solidFill>
                  <a:srgbClr val="FF0000"/>
                </a:solidFill>
              </a:rPr>
              <a:t>احياء با تاخير</a:t>
            </a:r>
            <a:r>
              <a:rPr lang="ar-SA" sz="2200" smtClean="0"/>
              <a:t> و غيرموثر استفاده مي شود؟ </a:t>
            </a:r>
            <a:endParaRPr lang="fa-IR" sz="22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200" smtClean="0"/>
              <a:t>از نظر شما آيا در مواردي كه ظن غالب بر عدم كارايي </a:t>
            </a:r>
            <a:r>
              <a:rPr lang="en-US" sz="2200" smtClean="0"/>
              <a:t>CPR </a:t>
            </a:r>
            <a:r>
              <a:rPr lang="fa-IR" sz="2200" smtClean="0"/>
              <a:t> </a:t>
            </a:r>
            <a:r>
              <a:rPr lang="ar-SA" sz="2200" smtClean="0"/>
              <a:t>مي باشد، صدور دستور </a:t>
            </a:r>
            <a:r>
              <a:rPr lang="en-US" sz="2200" smtClean="0"/>
              <a:t>No Code</a:t>
            </a:r>
            <a:r>
              <a:rPr lang="ar-SA" sz="2200" smtClean="0"/>
              <a:t> يك عمل </a:t>
            </a:r>
            <a:r>
              <a:rPr lang="ar-SA" sz="2200" smtClean="0">
                <a:solidFill>
                  <a:srgbClr val="FF0000"/>
                </a:solidFill>
              </a:rPr>
              <a:t>اخلاقي</a:t>
            </a:r>
            <a:r>
              <a:rPr lang="ar-SA" sz="2200" smtClean="0"/>
              <a:t> است؟</a:t>
            </a:r>
            <a:endParaRPr lang="fa-IR" sz="22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200" smtClean="0"/>
              <a:t>به نظر شما صدوردستور عدم انجام عمليات احياء در بيمارستان هاي </a:t>
            </a:r>
            <a:r>
              <a:rPr lang="ar-SA" sz="2200" smtClean="0">
                <a:solidFill>
                  <a:srgbClr val="FF0000"/>
                </a:solidFill>
              </a:rPr>
              <a:t>خصوصي</a:t>
            </a:r>
            <a:r>
              <a:rPr lang="ar-SA" sz="2200" smtClean="0"/>
              <a:t> بيشتر رايج است يا دانشگاهي؟</a:t>
            </a:r>
            <a:endParaRPr lang="fa-IR" sz="22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200" smtClean="0"/>
              <a:t>آيا در مراكز درماني محل فعاليت شما بيمار يا اولياء او </a:t>
            </a:r>
            <a:r>
              <a:rPr lang="ar-SA" sz="2200" smtClean="0">
                <a:solidFill>
                  <a:srgbClr val="FF0000"/>
                </a:solidFill>
              </a:rPr>
              <a:t>امكان تصميم گيري</a:t>
            </a:r>
            <a:r>
              <a:rPr lang="ar-SA" sz="2200" smtClean="0"/>
              <a:t> درانتخاب انجام يا عدم انجام عمليات احياء را دارند؟</a:t>
            </a:r>
            <a:endParaRPr lang="fa-IR" sz="22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200" smtClean="0"/>
              <a:t>آيا </a:t>
            </a:r>
            <a:r>
              <a:rPr lang="ar-SA" sz="2200" smtClean="0">
                <a:solidFill>
                  <a:srgbClr val="FF0000"/>
                </a:solidFill>
              </a:rPr>
              <a:t>رضايت</a:t>
            </a:r>
            <a:r>
              <a:rPr lang="ar-SA" sz="2200" smtClean="0"/>
              <a:t> بيمار يا اولياء براي صدور اين دستور الزامي است؟</a:t>
            </a:r>
            <a:endParaRPr lang="en-US" sz="2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E3EDF7"/>
          </a:solidFill>
        </p:spPr>
        <p:txBody>
          <a:bodyPr/>
          <a:lstStyle/>
          <a:p>
            <a:pPr algn="r" rtl="1" eaLnBrk="1" hangingPunct="1"/>
            <a:r>
              <a:rPr lang="ar-SA" altLang="zh-CN" smtClean="0"/>
              <a:t>فاکتورهای تاثیرگزار در انتخاب دستور</a:t>
            </a:r>
            <a:r>
              <a:rPr lang="fa-IR" altLang="zh-CN" smtClean="0"/>
              <a:t>عدم احیاء</a:t>
            </a:r>
            <a:r>
              <a:rPr lang="fa-IR" altLang="zh-CN" smtClean="0">
                <a:ea typeface="宋体" pitchFamily="2" charset="-122"/>
              </a:rPr>
              <a:t> 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كداميك از موارد ذيل درتصميم گيري جهت صدور دستور </a:t>
            </a:r>
            <a:r>
              <a:rPr lang="arn-CL" sz="2700" smtClean="0"/>
              <a:t>No Code</a:t>
            </a:r>
            <a:r>
              <a:rPr lang="ar-SA" sz="2700" smtClean="0"/>
              <a:t> موثر است؟ </a:t>
            </a:r>
            <a:endParaRPr lang="fa-IR" sz="2700" smtClean="0"/>
          </a:p>
          <a:p>
            <a:pPr algn="r" rtl="1" eaLnBrk="1" hangingPunct="1">
              <a:lnSpc>
                <a:spcPct val="90000"/>
              </a:lnSpc>
            </a:pPr>
            <a:r>
              <a:rPr lang="fa-IR" sz="2700" smtClean="0"/>
              <a:t>سن بالا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بيماري زمينه اي ناتوان كننده قبلي(مثل پاراپل‍‍ژي قديمي و...</a:t>
            </a:r>
            <a:r>
              <a:rPr lang="fa-IR" sz="2700" smtClean="0"/>
              <a:t>) 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وضعيت نامناسب قلبي پيش از ايست قلبي اخير </a:t>
            </a:r>
            <a:endParaRPr lang="fa-IR" sz="2700" smtClean="0"/>
          </a:p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پيش آگهي نامناسب براي بيماري زمينه اي( كانسر پيشرفته و...) </a:t>
            </a:r>
            <a:endParaRPr lang="fa-IR" sz="2700" smtClean="0"/>
          </a:p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آسيستول بيش از 20 دقيقه </a:t>
            </a:r>
            <a:endParaRPr lang="fa-IR" sz="2700" smtClean="0"/>
          </a:p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وضعيت اقتصادي- اجتماعي بيمار </a:t>
            </a:r>
            <a:endParaRPr lang="fa-IR" sz="2700" smtClean="0"/>
          </a:p>
          <a:p>
            <a:pPr algn="r" rtl="1" eaLnBrk="1" hangingPunct="1">
              <a:lnSpc>
                <a:spcPct val="90000"/>
              </a:lnSpc>
            </a:pPr>
            <a:r>
              <a:rPr lang="ar-SA" sz="2700" smtClean="0"/>
              <a:t>وجود تخت خالي در </a:t>
            </a:r>
            <a:r>
              <a:rPr lang="arn-CL" sz="2700" smtClean="0"/>
              <a:t>ICU </a:t>
            </a:r>
            <a:endParaRPr lang="en-US" sz="27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E3EDF7"/>
          </a:solidFill>
        </p:spPr>
        <p:txBody>
          <a:bodyPr/>
          <a:lstStyle/>
          <a:p>
            <a:pPr algn="r" rtl="1" eaLnBrk="1" hangingPunct="1"/>
            <a:r>
              <a:rPr lang="ar-SA" altLang="zh-CN" smtClean="0">
                <a:solidFill>
                  <a:schemeClr val="tx1"/>
                </a:solidFill>
              </a:rPr>
              <a:t>اولویتهای تصمیم گیری درمواردی که بین پزشک، بیمار و همراهان اختلاف نظر وجود دارد می باشد</a:t>
            </a:r>
            <a:r>
              <a:rPr lang="ar-SA" altLang="zh-CN" smtClean="0">
                <a:ea typeface="宋体" pitchFamily="2" charset="-122"/>
              </a:rPr>
              <a:t> 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700" smtClean="0"/>
              <a:t> </a:t>
            </a:r>
            <a:r>
              <a:rPr lang="ar-SA" sz="2400" smtClean="0"/>
              <a:t>در صورت وجود اختلاف نظر بين </a:t>
            </a:r>
            <a:r>
              <a:rPr lang="ar-SA" sz="2400" smtClean="0">
                <a:solidFill>
                  <a:srgbClr val="FF0000"/>
                </a:solidFill>
              </a:rPr>
              <a:t>بيمار و همراهانش</a:t>
            </a:r>
            <a:r>
              <a:rPr lang="ar-SA" sz="2400" smtClean="0"/>
              <a:t> در مورد انجام </a:t>
            </a:r>
            <a:r>
              <a:rPr lang="arn-CL" sz="2400" smtClean="0"/>
              <a:t>CPR</a:t>
            </a:r>
            <a:r>
              <a:rPr lang="ar-SA" sz="2400" smtClean="0"/>
              <a:t> ، به نظر</a:t>
            </a:r>
            <a:r>
              <a:rPr lang="fa-IR" sz="2400" smtClean="0"/>
              <a:t> </a:t>
            </a:r>
            <a:r>
              <a:rPr lang="ar-SA" sz="2400" smtClean="0"/>
              <a:t>كداميك اهميت بيشتري می دهيد؟</a:t>
            </a:r>
            <a:r>
              <a:rPr lang="fa-IR" sz="2400" smtClean="0"/>
              <a:t> </a:t>
            </a:r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400" smtClean="0"/>
              <a:t>در صورتيكه </a:t>
            </a:r>
            <a:r>
              <a:rPr lang="ar-SA" sz="2400" smtClean="0">
                <a:solidFill>
                  <a:srgbClr val="FF0000"/>
                </a:solidFill>
              </a:rPr>
              <a:t>بيمار</a:t>
            </a:r>
            <a:r>
              <a:rPr lang="ar-SA" sz="2400" smtClean="0"/>
              <a:t> تمايل به انجام </a:t>
            </a:r>
            <a:r>
              <a:rPr lang="arn-CL" sz="2400" smtClean="0"/>
              <a:t>CPR</a:t>
            </a:r>
            <a:r>
              <a:rPr lang="ar-SA" sz="2400" i="1" smtClean="0"/>
              <a:t> نداشته</a:t>
            </a:r>
            <a:r>
              <a:rPr lang="ar-SA" sz="2400" smtClean="0"/>
              <a:t> باشد ولي </a:t>
            </a:r>
            <a:r>
              <a:rPr lang="ar-SA" sz="2400" smtClean="0">
                <a:solidFill>
                  <a:srgbClr val="FF0000"/>
                </a:solidFill>
              </a:rPr>
              <a:t>پزشك</a:t>
            </a:r>
            <a:r>
              <a:rPr lang="ar-SA" sz="2400" smtClean="0"/>
              <a:t> با نظر او مخالف باشد و انجام </a:t>
            </a:r>
            <a:r>
              <a:rPr lang="arn-CL" sz="2400" smtClean="0"/>
              <a:t>CPR</a:t>
            </a:r>
            <a:r>
              <a:rPr lang="ar-SA" sz="2400" smtClean="0"/>
              <a:t> را مفيد بداند ، به نظر كداميك اهميت بيشتري مي دهيد؟ </a:t>
            </a:r>
            <a:endParaRPr lang="fa-IR" sz="24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400" smtClean="0"/>
              <a:t>در صورتيكه </a:t>
            </a:r>
            <a:r>
              <a:rPr lang="ar-SA" sz="2400" smtClean="0">
                <a:solidFill>
                  <a:srgbClr val="FF0000"/>
                </a:solidFill>
              </a:rPr>
              <a:t>بيمار</a:t>
            </a:r>
            <a:r>
              <a:rPr lang="ar-SA" sz="2400" smtClean="0"/>
              <a:t> تمايل به انجام </a:t>
            </a:r>
            <a:r>
              <a:rPr lang="en-US" sz="2400" smtClean="0"/>
              <a:t>CPR</a:t>
            </a:r>
            <a:r>
              <a:rPr lang="fa-IR" sz="2400" smtClean="0"/>
              <a:t> </a:t>
            </a:r>
            <a:r>
              <a:rPr lang="ar-SA" sz="2400" smtClean="0"/>
              <a:t>داشته باشد ولي </a:t>
            </a:r>
            <a:r>
              <a:rPr lang="ar-SA" sz="2400" smtClean="0">
                <a:solidFill>
                  <a:srgbClr val="FF0000"/>
                </a:solidFill>
              </a:rPr>
              <a:t>پزشك</a:t>
            </a:r>
            <a:r>
              <a:rPr lang="ar-SA" sz="2400" smtClean="0"/>
              <a:t> با نظر او مخالف باشد و انجام </a:t>
            </a:r>
            <a:r>
              <a:rPr lang="en-US" sz="2400" smtClean="0"/>
              <a:t>CPR</a:t>
            </a:r>
            <a:r>
              <a:rPr lang="ar-SA" sz="2400" smtClean="0"/>
              <a:t> را مفيد نداند ، به نظر كداميك اهميت بيشتري میدهيد؟</a:t>
            </a:r>
            <a:endParaRPr lang="fa-IR" sz="2400" smtClean="0"/>
          </a:p>
          <a:p>
            <a:pPr marL="590550" indent="-590550" algn="r" rtl="1" eaLnBrk="1" hangingPunct="1">
              <a:lnSpc>
                <a:spcPct val="90000"/>
              </a:lnSpc>
            </a:pPr>
            <a:r>
              <a:rPr lang="ar-SA" sz="2400" smtClean="0"/>
              <a:t>اگر بيمار هوشيار نباشد و بين نظر </a:t>
            </a:r>
            <a:r>
              <a:rPr lang="ar-SA" sz="2400" smtClean="0">
                <a:solidFill>
                  <a:srgbClr val="FF0000"/>
                </a:solidFill>
              </a:rPr>
              <a:t>پزشك و اولياء بيمار</a:t>
            </a:r>
            <a:r>
              <a:rPr lang="ar-SA" sz="2400" smtClean="0"/>
              <a:t> در مورد انجام يا عدم انجام </a:t>
            </a:r>
            <a:r>
              <a:rPr lang="arn-CL" sz="2400" smtClean="0"/>
              <a:t>CPR</a:t>
            </a:r>
            <a:r>
              <a:rPr lang="ar-SA" sz="2400" smtClean="0"/>
              <a:t> اختلاف نظر وجود داشته باشد، به نظر كداميك اهميت بيشتري می دهيد؟ </a:t>
            </a:r>
            <a:endParaRPr lang="en-U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948</TotalTime>
  <Words>642</Words>
  <Application>Microsoft PowerPoint</Application>
  <PresentationFormat>On-screen Show (4:3)</PresentationFormat>
  <Paragraphs>78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Black</vt:lpstr>
      <vt:lpstr>Wingdings</vt:lpstr>
      <vt:lpstr>Calibri</vt:lpstr>
      <vt:lpstr>Times New Roman</vt:lpstr>
      <vt:lpstr>宋体</vt:lpstr>
      <vt:lpstr>Studio</vt:lpstr>
      <vt:lpstr> بررسی وضع موجود و عقاید و باورهای پزشکان درصدور  دستور عدم انجام اقدامات احیاء </vt:lpstr>
      <vt:lpstr> Principles of Ethics </vt:lpstr>
      <vt:lpstr>Slide 3</vt:lpstr>
      <vt:lpstr>Slide 4</vt:lpstr>
      <vt:lpstr>Outcome of CPR</vt:lpstr>
      <vt:lpstr>Slide 6</vt:lpstr>
      <vt:lpstr>سوالات مربوط به وضعیت کلی دستور عدم انجام اقدامات احیاء </vt:lpstr>
      <vt:lpstr>فاکتورهای تاثیرگزار در انتخاب دستورعدم احیاء </vt:lpstr>
      <vt:lpstr>اولویتهای تصمیم گیری درمواردی که بین پزشک، بیمار و همراهان اختلاف نظر وجود دارد می باشد </vt:lpstr>
      <vt:lpstr>Slide 10</vt:lpstr>
      <vt:lpstr>وضعیت فعلی صدور دستور عدم احیاء</vt:lpstr>
      <vt:lpstr>دستور انجام احیاء غیرموثر</vt:lpstr>
      <vt:lpstr>نظر پزشکان در مورد اخلاقی بودن صدور دستور عدم احیاء </vt:lpstr>
      <vt:lpstr>مقایسه صدور دستور عدم احیاء در بخش دولتی و خصوصی </vt:lpstr>
      <vt:lpstr> سهم بیمار در انتخاب  نوع درمان (انجام یا عدم انجام احیاء)</vt:lpstr>
      <vt:lpstr>اعتقاد پزشکان بر لزوم اخذ رضایت بیمار به انجام یا عدم انجام احیاء </vt:lpstr>
      <vt:lpstr>نقش بیماری زمینه ای بیمار در انتخاب دستور  No Code</vt:lpstr>
      <vt:lpstr>نقش وضعیت عملکردی قلب بیمار پیش از ایست قلبی تنفسی در انتخاب دستور No Code</vt:lpstr>
      <vt:lpstr>نقش پيش آگهي نامناسب بيماري زمينه اي( كانسر پيشرفته و...)در انتخاب دستور No Code</vt:lpstr>
      <vt:lpstr>نقش ایست تنفسی بیش از 20 دقیقه در انتخاب دستور No Code</vt:lpstr>
      <vt:lpstr>نقش وجود ICUخالی در صدور دستور No Code </vt:lpstr>
      <vt:lpstr>نقش سن بیمار بعنوان فاکتور موثر درصدور دستور No Code</vt:lpstr>
      <vt:lpstr>نظر بیمار یا نظر بستگان </vt:lpstr>
      <vt:lpstr>پزشک موافق و بیمار مخالف انجام احیاء</vt:lpstr>
      <vt:lpstr>پزشک مخالف و بیمار موافق انجام احیاء</vt:lpstr>
      <vt:lpstr>نظر پزشک یا نظر بستگان</vt:lpstr>
      <vt:lpstr>End-of-life decision making</vt:lpstr>
      <vt:lpstr>Slide 28</vt:lpstr>
    </vt:vector>
  </TitlesOfParts>
  <Company>amertad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دستور عدم انجام اقدامات احیاء</dc:title>
  <dc:creator>Arash</dc:creator>
  <cp:lastModifiedBy>alumni</cp:lastModifiedBy>
  <cp:revision>24</cp:revision>
  <dcterms:created xsi:type="dcterms:W3CDTF">2011-02-25T09:26:55Z</dcterms:created>
  <dcterms:modified xsi:type="dcterms:W3CDTF">2014-11-18T08:07:20Z</dcterms:modified>
</cp:coreProperties>
</file>