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34" r:id="rId3"/>
    <p:sldId id="260" r:id="rId4"/>
    <p:sldId id="257" r:id="rId5"/>
    <p:sldId id="335" r:id="rId6"/>
    <p:sldId id="336" r:id="rId7"/>
    <p:sldId id="338" r:id="rId8"/>
    <p:sldId id="337" r:id="rId9"/>
    <p:sldId id="339" r:id="rId10"/>
    <p:sldId id="340" r:id="rId11"/>
    <p:sldId id="341" r:id="rId12"/>
    <p:sldId id="342" r:id="rId13"/>
    <p:sldId id="343" r:id="rId14"/>
    <p:sldId id="349" r:id="rId15"/>
    <p:sldId id="350" r:id="rId16"/>
    <p:sldId id="357" r:id="rId17"/>
    <p:sldId id="351" r:id="rId18"/>
    <p:sldId id="345" r:id="rId19"/>
    <p:sldId id="352" r:id="rId20"/>
    <p:sldId id="353" r:id="rId21"/>
    <p:sldId id="354" r:id="rId22"/>
    <p:sldId id="355" r:id="rId23"/>
    <p:sldId id="356" r:id="rId24"/>
    <p:sldId id="288" r:id="rId2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C7CD2"/>
    <a:srgbClr val="7DD330"/>
    <a:srgbClr val="00CC00"/>
    <a:srgbClr val="1F7EE7"/>
    <a:srgbClr val="AE1517"/>
    <a:srgbClr val="CC0000"/>
    <a:srgbClr val="486DA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969" autoAdjust="0"/>
    <p:restoredTop sz="94660"/>
  </p:normalViewPr>
  <p:slideViewPr>
    <p:cSldViewPr>
      <p:cViewPr>
        <p:scale>
          <a:sx n="75" d="100"/>
          <a:sy n="75" d="100"/>
        </p:scale>
        <p:origin x="-140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6506135-DF4E-4BB0-9B3A-5BE4E11AB1BE}" type="datetimeFigureOut">
              <a:rPr lang="en-US"/>
              <a:pPr>
                <a:defRPr/>
              </a:pPr>
              <a:t>11/23/2014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EB48795-E2D5-4646-A715-99DCB093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C7D031-1EF9-452E-A326-3693C50B1C4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Text Box 34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>
                <a:latin typeface="Arial" charset="0"/>
                <a:cs typeface="Arial" charset="0"/>
                <a:hlinkClick r:id="rId13"/>
              </a:rPr>
              <a:t>Free Powerpoint Templates</a:t>
            </a:r>
            <a:endParaRPr lang="fr-FR">
              <a:latin typeface="Arial" charset="0"/>
              <a:cs typeface="Arial" charset="0"/>
            </a:endParaRPr>
          </a:p>
        </p:txBody>
      </p:sp>
      <p:pic>
        <p:nvPicPr>
          <p:cNvPr id="1027" name="Picture 39" descr="h rtrae gd jrt ujrt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8035925" y="623728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b="1">
                <a:solidFill>
                  <a:srgbClr val="4A9337"/>
                </a:solidFill>
                <a:latin typeface="Arial" charset="0"/>
                <a:cs typeface="Arial" charset="0"/>
              </a:rPr>
              <a:t>Page </a:t>
            </a:r>
            <a:fld id="{184EDF4C-F41A-4D3B-B368-2C23B3157122}" type="slidenum">
              <a:rPr lang="fr-FR" b="1">
                <a:solidFill>
                  <a:srgbClr val="4A9337"/>
                </a:solidFill>
                <a:latin typeface="Arial" charset="0"/>
                <a:cs typeface="Arial" charset="0"/>
              </a:rPr>
              <a:pPr>
                <a:defRPr/>
              </a:pPr>
              <a:t>‹#›</a:t>
            </a:fld>
            <a:endParaRPr lang="fr-FR" b="1">
              <a:solidFill>
                <a:srgbClr val="4A9337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51" name="Picture 35" descr="jy tyjze yhj,gazhd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857500" y="2357438"/>
            <a:ext cx="5616575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80000" tIns="180000" rIns="180000" bIns="180000">
            <a:spAutoFit/>
          </a:bodyPr>
          <a:lstStyle/>
          <a:p>
            <a:pPr algn="ctr" rtl="1">
              <a:spcBef>
                <a:spcPct val="50000"/>
              </a:spcBef>
              <a:defRPr/>
            </a:pPr>
            <a:r>
              <a:rPr lang="fa-I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بسم الله الرحمن الرحیم</a:t>
            </a:r>
            <a:endParaRPr lang="en-US" sz="5400" dirty="0">
              <a:solidFill>
                <a:srgbClr val="CC3300"/>
              </a:solidFill>
              <a:latin typeface="Monotype Corsiva" pitchFamily="66" charset="0"/>
              <a:cs typeface="B Kamran Outline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In </a:t>
            </a:r>
            <a:r>
              <a:rPr lang="en-US" sz="3600" b="1">
                <a:solidFill>
                  <a:srgbClr val="C00000"/>
                </a:solidFill>
              </a:rPr>
              <a:t>Iranian traditional medicine</a:t>
            </a:r>
            <a:r>
              <a:rPr lang="en-US" sz="3600" b="1"/>
              <a:t>, various treatment modalities for male infertility are available with “</a:t>
            </a:r>
            <a:r>
              <a:rPr lang="en-US" sz="3600" b="1">
                <a:solidFill>
                  <a:srgbClr val="0C7CD2"/>
                </a:solidFill>
              </a:rPr>
              <a:t>Loboob</a:t>
            </a:r>
            <a:r>
              <a:rPr lang="en-US" sz="3600">
                <a:solidFill>
                  <a:srgbClr val="0C7CD2"/>
                </a:solidFill>
              </a:rPr>
              <a:t> </a:t>
            </a:r>
            <a:r>
              <a:rPr lang="en-US" sz="3600" b="1">
                <a:solidFill>
                  <a:srgbClr val="0C7CD2"/>
                </a:solidFill>
              </a:rPr>
              <a:t>electuary</a:t>
            </a:r>
            <a:r>
              <a:rPr lang="en-US" sz="3600" b="1"/>
              <a:t>” being one </a:t>
            </a:r>
            <a:r>
              <a:rPr lang="en-US" sz="3600" b="1">
                <a:solidFill>
                  <a:srgbClr val="C00000"/>
                </a:solidFill>
              </a:rPr>
              <a:t>highly recommended</a:t>
            </a:r>
            <a:r>
              <a:rPr lang="en-US" sz="3600" b="1"/>
              <a:t>.</a:t>
            </a:r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7"/>
          <p:cNvSpPr txBox="1">
            <a:spLocks noChangeArrowheads="1"/>
          </p:cNvSpPr>
          <p:nvPr/>
        </p:nvSpPr>
        <p:spPr bwMode="auto">
          <a:xfrm>
            <a:off x="4429125" y="428625"/>
            <a:ext cx="17541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Method</a:t>
            </a:r>
            <a:r>
              <a:rPr lang="en-US" sz="3200">
                <a:solidFill>
                  <a:srgbClr val="C00000"/>
                </a:solidFill>
              </a:rPr>
              <a:t>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12291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>
              <a:buFont typeface="Wingdings" pitchFamily="2" charset="2"/>
              <a:buChar char="Ø"/>
            </a:pPr>
            <a:r>
              <a:rPr lang="en-US" sz="3200" b="1"/>
              <a:t>retrospective </a:t>
            </a:r>
            <a:r>
              <a:rPr lang="en-US" sz="3200" b="1">
                <a:solidFill>
                  <a:srgbClr val="FF0000"/>
                </a:solidFill>
              </a:rPr>
              <a:t>case series </a:t>
            </a:r>
            <a:r>
              <a:rPr lang="en-US" sz="3200" b="1"/>
              <a:t>study</a:t>
            </a:r>
          </a:p>
          <a:p>
            <a:pPr>
              <a:buFont typeface="Wingdings" pitchFamily="2" charset="2"/>
              <a:buChar char="Ø"/>
            </a:pPr>
            <a:endParaRPr lang="en-US" sz="3200" b="1"/>
          </a:p>
          <a:p>
            <a:pPr>
              <a:buFont typeface="Wingdings" pitchFamily="2" charset="2"/>
              <a:buChar char="Ø"/>
            </a:pPr>
            <a:r>
              <a:rPr lang="en-US" sz="3200" b="1"/>
              <a:t>“Loboob” effectiveness was evaluated on 13 infertile men suffering from idiopathic oligoasthenoteratospermia who were treated with 10g twice daily for at least 100 days. </a:t>
            </a:r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7"/>
          <p:cNvSpPr txBox="1">
            <a:spLocks noChangeArrowheads="1"/>
          </p:cNvSpPr>
          <p:nvPr/>
        </p:nvSpPr>
        <p:spPr bwMode="auto">
          <a:xfrm>
            <a:off x="2357438" y="428625"/>
            <a:ext cx="6418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Ingredients of Loboob electuary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13315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25" y="1357313"/>
          <a:ext cx="6096000" cy="518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00660"/>
                <a:gridCol w="1095340"/>
              </a:tblGrid>
              <a:tr h="69795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Name of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Ratio (unit)</a:t>
                      </a:r>
                      <a:endParaRPr lang="en-US" dirty="0"/>
                    </a:p>
                  </a:txBody>
                  <a:tcPr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Pistachio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Cocos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nucifera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Corylus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Arial"/>
                        </a:rPr>
                        <a:t>avellana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 L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474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Pinus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gerardiana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Prunus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species 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Sesamum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orientale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Sugar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10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Myristica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fragrans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Lepidium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sativum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7955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Piper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elongatum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7"/>
          <p:cNvSpPr txBox="1">
            <a:spLocks noChangeArrowheads="1"/>
          </p:cNvSpPr>
          <p:nvPr/>
        </p:nvSpPr>
        <p:spPr bwMode="auto">
          <a:xfrm>
            <a:off x="2357438" y="428625"/>
            <a:ext cx="6418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Ingredients of Loboob electuary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14339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25" y="1357313"/>
          <a:ext cx="6096000" cy="5181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43536"/>
                <a:gridCol w="952464"/>
              </a:tblGrid>
              <a:tr h="697955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Name of 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Ratio (unit)</a:t>
                      </a:r>
                      <a:endParaRPr lang="en-US" dirty="0"/>
                    </a:p>
                  </a:txBody>
                  <a:tcPr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Medicago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sativa L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Zingiber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officinale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95827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Piper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cubeba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0474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Boswellia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carteri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2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Statice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Arial"/>
                        </a:rPr>
                        <a:t>limonium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 L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Centaurea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behen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Alyssum 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minus L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6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Skink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03359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latin typeface="Times New Roman"/>
                          <a:ea typeface="Times New Roman"/>
                          <a:cs typeface="Arial"/>
                        </a:rPr>
                        <a:t>Urtica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2400" b="1" dirty="0" err="1">
                          <a:latin typeface="Times New Roman"/>
                          <a:ea typeface="Times New Roman"/>
                          <a:cs typeface="Arial"/>
                        </a:rPr>
                        <a:t>dioica</a:t>
                      </a: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 L</a:t>
                      </a:r>
                      <a:r>
                        <a:rPr lang="en-US" sz="2400" b="1" dirty="0" smtClean="0">
                          <a:latin typeface="Times New Roman"/>
                          <a:ea typeface="Times New Roman"/>
                          <a:cs typeface="Arial"/>
                        </a:rPr>
                        <a:t>.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697955">
                <a:tc>
                  <a:txBody>
                    <a:bodyPr/>
                    <a:lstStyle/>
                    <a:p>
                      <a:pPr marL="0" marR="0" algn="justLow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Honey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Times New Roman"/>
                          <a:cs typeface="Arial"/>
                        </a:rPr>
                        <a:t>140</a:t>
                      </a:r>
                      <a:endParaRPr lang="en-US" sz="24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7"/>
          <p:cNvSpPr txBox="1">
            <a:spLocks noChangeArrowheads="1"/>
          </p:cNvSpPr>
          <p:nvPr/>
        </p:nvSpPr>
        <p:spPr bwMode="auto">
          <a:xfrm>
            <a:off x="3714750" y="428625"/>
            <a:ext cx="282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Cases report:</a:t>
            </a:r>
          </a:p>
        </p:txBody>
      </p:sp>
      <p:sp>
        <p:nvSpPr>
          <p:cNvPr id="15363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>
              <a:buFont typeface="Wingdings" pitchFamily="2" charset="2"/>
              <a:buChar char="v"/>
            </a:pPr>
            <a:r>
              <a:rPr lang="en-US" sz="3200" b="1"/>
              <a:t>Meanwhile </a:t>
            </a:r>
            <a:r>
              <a:rPr lang="en-US" sz="3200" b="1">
                <a:solidFill>
                  <a:srgbClr val="C00000"/>
                </a:solidFill>
              </a:rPr>
              <a:t>no other drugs </a:t>
            </a:r>
            <a:r>
              <a:rPr lang="en-US" sz="3200" b="1"/>
              <a:t>except the Loboob electuary were given to the patients.</a:t>
            </a:r>
          </a:p>
          <a:p>
            <a:pPr algn="just">
              <a:buFont typeface="Wingdings" pitchFamily="2" charset="2"/>
              <a:buChar char="v"/>
            </a:pPr>
            <a:endParaRPr lang="en-US" sz="3200" b="1"/>
          </a:p>
          <a:p>
            <a:pPr algn="just">
              <a:buFont typeface="Wingdings" pitchFamily="2" charset="2"/>
              <a:buChar char="v"/>
            </a:pPr>
            <a:r>
              <a:rPr lang="en-US" sz="3200" b="1"/>
              <a:t>All patients reported improvement of </a:t>
            </a:r>
            <a:r>
              <a:rPr lang="en-US" sz="3200" b="1">
                <a:solidFill>
                  <a:srgbClr val="C00000"/>
                </a:solidFill>
              </a:rPr>
              <a:t>libido</a:t>
            </a:r>
            <a:r>
              <a:rPr lang="en-US" sz="3200" b="1"/>
              <a:t> and </a:t>
            </a:r>
            <a:r>
              <a:rPr lang="en-US" sz="3200" b="1">
                <a:solidFill>
                  <a:srgbClr val="C00000"/>
                </a:solidFill>
              </a:rPr>
              <a:t>erectile function</a:t>
            </a:r>
            <a:r>
              <a:rPr lang="en-US" sz="3200" b="1"/>
              <a:t>, post electuary use.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82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Cases report:</a:t>
            </a: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>
              <a:buFont typeface="Wingdings" pitchFamily="2" charset="2"/>
              <a:buChar char="v"/>
            </a:pPr>
            <a:r>
              <a:rPr lang="en-US" sz="3200" b="1"/>
              <a:t>There was </a:t>
            </a:r>
            <a:r>
              <a:rPr lang="en-US" sz="3200" b="1">
                <a:solidFill>
                  <a:srgbClr val="C00000"/>
                </a:solidFill>
              </a:rPr>
              <a:t>no</a:t>
            </a:r>
            <a:r>
              <a:rPr lang="en-US" sz="3200" b="1"/>
              <a:t> report of drug </a:t>
            </a:r>
            <a:r>
              <a:rPr lang="en-US" sz="3200" b="1">
                <a:solidFill>
                  <a:srgbClr val="C00000"/>
                </a:solidFill>
              </a:rPr>
              <a:t>intolerance.</a:t>
            </a:r>
          </a:p>
          <a:p>
            <a:pPr>
              <a:buFont typeface="Wingdings" pitchFamily="2" charset="2"/>
              <a:buChar char="v"/>
            </a:pPr>
            <a:endParaRPr lang="en-US" sz="3200" b="1"/>
          </a:p>
          <a:p>
            <a:pPr>
              <a:buFont typeface="Wingdings" pitchFamily="2" charset="2"/>
              <a:buChar char="v"/>
            </a:pPr>
            <a:r>
              <a:rPr lang="en-US" sz="3200" b="1"/>
              <a:t> Wives of 11 cases </a:t>
            </a:r>
            <a:r>
              <a:rPr lang="en-US" sz="3200" b="1">
                <a:solidFill>
                  <a:srgbClr val="C00000"/>
                </a:solidFill>
              </a:rPr>
              <a:t>(84/6%) became pregnant</a:t>
            </a:r>
            <a:r>
              <a:rPr lang="en-US" sz="3200" b="1"/>
              <a:t> after a mean of </a:t>
            </a:r>
            <a:r>
              <a:rPr lang="en-US" sz="3200" b="1">
                <a:solidFill>
                  <a:srgbClr val="008000"/>
                </a:solidFill>
              </a:rPr>
              <a:t>4/8±2 months </a:t>
            </a:r>
            <a:r>
              <a:rPr lang="en-US" sz="3200" b="1"/>
              <a:t>(with a range of 3/3 and 10/6 months).</a:t>
            </a:r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82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Cases report:</a:t>
            </a:r>
          </a:p>
        </p:txBody>
      </p:sp>
      <p:sp>
        <p:nvSpPr>
          <p:cNvPr id="17411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r>
              <a:rPr lang="en-US" sz="3200" b="1"/>
              <a:t>All the 11 wives who became pregnant had a </a:t>
            </a:r>
            <a:r>
              <a:rPr lang="en-US" sz="3200" b="1">
                <a:solidFill>
                  <a:srgbClr val="C00000"/>
                </a:solidFill>
              </a:rPr>
              <a:t>normal term pregnancy</a:t>
            </a:r>
            <a:r>
              <a:rPr lang="en-US" sz="3200" b="1"/>
              <a:t> and gave birth to </a:t>
            </a:r>
            <a:r>
              <a:rPr lang="en-US" sz="3200" b="1">
                <a:solidFill>
                  <a:srgbClr val="C00000"/>
                </a:solidFill>
              </a:rPr>
              <a:t>normal babies</a:t>
            </a:r>
            <a:r>
              <a:rPr lang="en-US" sz="3200" b="1"/>
              <a:t>.</a:t>
            </a:r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82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Cases report:</a:t>
            </a:r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>
              <a:buFont typeface="Wingdings" pitchFamily="2" charset="2"/>
              <a:buChar char="v"/>
            </a:pPr>
            <a:r>
              <a:rPr lang="en-US" sz="3200" b="1"/>
              <a:t>In two other cases with very low sperm count</a:t>
            </a: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/>
              <a:t>(</a:t>
            </a:r>
            <a:r>
              <a:rPr lang="en-US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0.1</a:t>
            </a:r>
            <a:r>
              <a:rPr lang="en-US" sz="3200"/>
              <a:t>×10</a:t>
            </a:r>
            <a:r>
              <a:rPr lang="en-US" sz="3200" baseline="30000"/>
              <a:t>6</a:t>
            </a:r>
            <a:r>
              <a:rPr lang="en-US" sz="3200"/>
              <a:t>/ml) </a:t>
            </a:r>
            <a:r>
              <a:rPr lang="en-US" sz="3200" b="1"/>
              <a:t>, follow up tests after 4 months in one and 5 months in another didn't show any changes in sperm count.</a:t>
            </a:r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7"/>
          <p:cNvSpPr txBox="1">
            <a:spLocks noChangeArrowheads="1"/>
          </p:cNvSpPr>
          <p:nvPr/>
        </p:nvSpPr>
        <p:spPr bwMode="auto">
          <a:xfrm>
            <a:off x="1857375" y="0"/>
            <a:ext cx="5072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Summary of patients’ information</a:t>
            </a:r>
            <a:endParaRPr lang="fr-FR" sz="2400" b="1">
              <a:solidFill>
                <a:srgbClr val="C00000"/>
              </a:solidFill>
            </a:endParaRPr>
          </a:p>
        </p:txBody>
      </p:sp>
      <p:sp>
        <p:nvSpPr>
          <p:cNvPr id="19459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57313" y="500063"/>
          <a:ext cx="7429500" cy="6180137"/>
        </p:xfrm>
        <a:graphic>
          <a:graphicData uri="http://schemas.openxmlformats.org/drawingml/2006/table">
            <a:tbl>
              <a:tblPr/>
              <a:tblGrid>
                <a:gridCol w="395287"/>
                <a:gridCol w="352425"/>
                <a:gridCol w="504825"/>
                <a:gridCol w="503238"/>
                <a:gridCol w="604837"/>
                <a:gridCol w="755650"/>
                <a:gridCol w="2884488"/>
                <a:gridCol w="785812"/>
                <a:gridCol w="642938"/>
              </a:tblGrid>
              <a:tr h="657225"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Age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(yr)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Infertility duration (yr)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Sperm count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(×10</a:t>
                      </a:r>
                      <a:r>
                        <a:rPr kumimoji="0" lang="en-US" sz="10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/ml)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Sperm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Motility (%)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Sperm normal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Morphology (%)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a-IR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Past history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Pregnancy in wives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Tx duration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(month) </a:t>
                      </a:r>
                      <a:endParaRPr kumimoji="0" 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17.6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Varicocele with surgery 3 years ago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Abortion 1 year ago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Abortion 3 years ago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IUI with pregnancy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IUI and IVF without any result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IVF without any result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a-I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Low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505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Discussion:</a:t>
            </a:r>
          </a:p>
        </p:txBody>
      </p:sp>
      <p:sp>
        <p:nvSpPr>
          <p:cNvPr id="20483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it seems that Loboob electuary is effective in patients with sperm counts of </a:t>
            </a:r>
            <a:r>
              <a:rPr lang="en-US" sz="3600" b="1">
                <a:solidFill>
                  <a:srgbClr val="C00000"/>
                </a:solidFill>
                <a:sym typeface="Symbol" pitchFamily="18" charset="2"/>
              </a:rPr>
              <a:t></a:t>
            </a:r>
            <a:r>
              <a:rPr lang="en-US" sz="3600" b="1">
                <a:solidFill>
                  <a:srgbClr val="C00000"/>
                </a:solidFill>
              </a:rPr>
              <a:t> 0/5×10</a:t>
            </a:r>
            <a:r>
              <a:rPr lang="en-US" sz="3600" b="1" baseline="30000">
                <a:solidFill>
                  <a:srgbClr val="C00000"/>
                </a:solidFill>
              </a:rPr>
              <a:t>6</a:t>
            </a:r>
            <a:r>
              <a:rPr lang="en-US" sz="3600" b="1">
                <a:solidFill>
                  <a:srgbClr val="C00000"/>
                </a:solidFill>
              </a:rPr>
              <a:t>/ml </a:t>
            </a:r>
            <a:r>
              <a:rPr lang="en-US" sz="3600" b="1"/>
              <a:t>and in those with lower sperm counts, the treatment would not be useful.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00250" y="1214438"/>
            <a:ext cx="6572250" cy="37861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دکتر فاطمه نجات بخش</a:t>
            </a:r>
          </a:p>
          <a:p>
            <a:pPr algn="ctr" rtl="1">
              <a:defRPr/>
            </a:pPr>
            <a:endParaRPr lang="fa-IR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1"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متخصص طب سنتی ایرانی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rtl="1">
              <a:defRPr/>
            </a:pPr>
            <a:endParaRPr lang="fa-IR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عضو هیئت علمی دانشکده طب سنتی</a:t>
            </a:r>
          </a:p>
          <a:p>
            <a:pPr algn="ctr" rtl="1">
              <a:defRPr/>
            </a:pPr>
            <a:r>
              <a:rPr lang="fa-I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دانشگاه علوم پزشکی تهران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505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Discussion:</a:t>
            </a:r>
          </a:p>
        </p:txBody>
      </p:sp>
      <p:sp>
        <p:nvSpPr>
          <p:cNvPr id="21507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48017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It might be that an </a:t>
            </a:r>
            <a:r>
              <a:rPr lang="en-US" sz="3600" b="1">
                <a:solidFill>
                  <a:srgbClr val="C00000"/>
                </a:solidFill>
              </a:rPr>
              <a:t>extended duration of treatment </a:t>
            </a:r>
            <a:r>
              <a:rPr lang="en-US" sz="3600" b="1"/>
              <a:t>can lead to different results and also having the </a:t>
            </a:r>
            <a:r>
              <a:rPr lang="en-US" sz="3600" b="1">
                <a:solidFill>
                  <a:srgbClr val="C00000"/>
                </a:solidFill>
              </a:rPr>
              <a:t>semen analysis repeated during the treatment</a:t>
            </a:r>
            <a:r>
              <a:rPr lang="en-US" sz="3600" b="1"/>
              <a:t> can yield evidence of its effects.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505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Discussion:</a:t>
            </a:r>
          </a:p>
        </p:txBody>
      </p:sp>
      <p:sp>
        <p:nvSpPr>
          <p:cNvPr id="22531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71512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Since successful pregnancy rate in healthy couples is </a:t>
            </a:r>
            <a:r>
              <a:rPr lang="en-US" sz="3600" b="1">
                <a:solidFill>
                  <a:srgbClr val="C00000"/>
                </a:solidFill>
              </a:rPr>
              <a:t>20% in a normal cycle</a:t>
            </a:r>
            <a:r>
              <a:rPr lang="en-US" sz="3600" b="1"/>
              <a:t>, an average of </a:t>
            </a:r>
            <a:r>
              <a:rPr lang="en-US" sz="3600" b="1">
                <a:solidFill>
                  <a:srgbClr val="C00000"/>
                </a:solidFill>
              </a:rPr>
              <a:t>4/8 months</a:t>
            </a:r>
            <a:r>
              <a:rPr lang="en-US" sz="3600" b="1"/>
              <a:t> for successful fertility with Loboob electuary would be very remarkable.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505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Discussion:</a:t>
            </a:r>
          </a:p>
        </p:txBody>
      </p:sp>
      <p:sp>
        <p:nvSpPr>
          <p:cNvPr id="23555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71512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200" b="1"/>
              <a:t>Since spermatogenesis takes 70 days and sperm transfer from epididymis to ejaculatory duct lasts 12-21 days, it seems that Loboob electuary could resolve sperm abnormalities in the first 90 days required for sperm formation and transfer, and lead to successful fertilization</a:t>
            </a:r>
            <a:r>
              <a:rPr lang="en-US" sz="3600"/>
              <a:t>.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7"/>
          <p:cNvSpPr txBox="1">
            <a:spLocks noChangeArrowheads="1"/>
          </p:cNvSpPr>
          <p:nvPr/>
        </p:nvSpPr>
        <p:spPr bwMode="auto">
          <a:xfrm>
            <a:off x="3786188" y="571500"/>
            <a:ext cx="2505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Discussion:</a:t>
            </a:r>
          </a:p>
        </p:txBody>
      </p:sp>
      <p:sp>
        <p:nvSpPr>
          <p:cNvPr id="24579" name="Text Box 8"/>
          <p:cNvSpPr txBox="1">
            <a:spLocks noChangeArrowheads="1"/>
          </p:cNvSpPr>
          <p:nvPr/>
        </p:nvSpPr>
        <p:spPr bwMode="auto">
          <a:xfrm>
            <a:off x="2000250" y="1000125"/>
            <a:ext cx="6715125" cy="431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r>
              <a:rPr lang="en-US" sz="3200" b="1"/>
              <a:t>However, more studies should be made to clarify its efficiency on sperm count, motility and dysfunction.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endParaRPr lang="en-US" sz="5400" smtClean="0">
              <a:solidFill>
                <a:srgbClr val="FF3399"/>
              </a:solidFill>
              <a:ea typeface="_MRT_Khodkar"/>
              <a:cs typeface="_MRT_Khodkar"/>
            </a:endParaRPr>
          </a:p>
        </p:txBody>
      </p:sp>
      <p:pic>
        <p:nvPicPr>
          <p:cNvPr id="25603" name="Content Placeholder 3" descr="2.JPG"/>
          <p:cNvPicPr>
            <a:picLocks noGrp="1" noChangeAspect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033588"/>
            <a:ext cx="4876800" cy="3657600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pic>
        <p:nvPicPr>
          <p:cNvPr id="25604" name="Picture 4" descr="New Ima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Box 4"/>
          <p:cNvSpPr txBox="1">
            <a:spLocks noChangeArrowheads="1"/>
          </p:cNvSpPr>
          <p:nvPr/>
        </p:nvSpPr>
        <p:spPr bwMode="auto">
          <a:xfrm>
            <a:off x="6786563" y="6000750"/>
            <a:ext cx="18573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sz="3200" b="1">
                <a:solidFill>
                  <a:schemeClr val="bg1"/>
                </a:solidFill>
              </a:rPr>
              <a:t>تقدیم به شما</a:t>
            </a:r>
            <a:endParaRPr lang="en-US" sz="32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 idx="4294967295"/>
          </p:nvPr>
        </p:nvSpPr>
        <p:spPr bwMode="auto">
          <a:xfrm>
            <a:off x="1071563" y="1143000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5400" b="1" smtClean="0"/>
              <a:t>Treatment of male infertility with “Loboob”; an Iranian traditional medicament</a:t>
            </a:r>
            <a:endParaRPr lang="en-US" sz="5400" b="1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5123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r>
              <a:rPr lang="en-US" sz="2800" b="1"/>
              <a:t>Infertility is defined as the inability to conceive after 12 or more months of regular intercourse without contraception.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r>
              <a:rPr lang="en-US" sz="2800" b="1"/>
              <a:t>Infertility is a common condition with a prevalence of 10-15% in different societies.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6147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2800" b="1"/>
              <a:t>Sperm abnormalities are introduced as 20-47 % of infertility etiology.</a:t>
            </a:r>
            <a:r>
              <a:rPr lang="en-US" sz="2800" b="1" baseline="30000"/>
              <a:t> </a:t>
            </a:r>
            <a:endParaRPr lang="fa-IR" sz="2800" b="1" baseline="30000"/>
          </a:p>
          <a:p>
            <a:pPr algn="just"/>
            <a:endParaRPr lang="fa-IR" sz="2800" b="1" baseline="30000"/>
          </a:p>
          <a:p>
            <a:pPr algn="just"/>
            <a:endParaRPr lang="fa-IR" sz="2800" b="1"/>
          </a:p>
          <a:p>
            <a:pPr algn="just"/>
            <a:r>
              <a:rPr lang="en-US" sz="2800" b="1">
                <a:solidFill>
                  <a:srgbClr val="C00000"/>
                </a:solidFill>
              </a:rPr>
              <a:t>Idiopathic</a:t>
            </a:r>
            <a:r>
              <a:rPr lang="en-US" sz="2800" b="1"/>
              <a:t> male subfertility is common (40-50%).</a:t>
            </a:r>
            <a:endParaRPr lang="fa-IR" sz="28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7171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r>
              <a:rPr lang="en-US" sz="2800" b="1"/>
              <a:t>many different treatments have been used include androgens, gonadotropins, and antiestrogens.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r>
              <a:rPr lang="en-US" sz="2800" b="1">
                <a:solidFill>
                  <a:srgbClr val="C00000"/>
                </a:solidFill>
              </a:rPr>
              <a:t>androgen</a:t>
            </a:r>
            <a:r>
              <a:rPr lang="en-US" sz="2800" b="1"/>
              <a:t> therapy in a study showed no significant improvement on semen parameters. </a:t>
            </a:r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8195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r>
              <a:rPr lang="en-US" sz="2800" b="1">
                <a:solidFill>
                  <a:srgbClr val="C00000"/>
                </a:solidFill>
              </a:rPr>
              <a:t>Gonadotropins</a:t>
            </a:r>
            <a:r>
              <a:rPr lang="en-US" sz="2800" b="1"/>
              <a:t> especially FSH have been conflicting, and Pure FSH has been 49% effective. </a:t>
            </a:r>
          </a:p>
          <a:p>
            <a:pPr algn="just"/>
            <a:endParaRPr lang="en-US" sz="2800" b="1"/>
          </a:p>
          <a:p>
            <a:pPr algn="just"/>
            <a:r>
              <a:rPr lang="en-US" sz="2800" b="1">
                <a:solidFill>
                  <a:srgbClr val="C00000"/>
                </a:solidFill>
              </a:rPr>
              <a:t>GnRh</a:t>
            </a:r>
            <a:r>
              <a:rPr lang="en-US" sz="2800" b="1"/>
              <a:t>, has lower success in comparison with gonadotropines. </a:t>
            </a:r>
          </a:p>
          <a:p>
            <a:pPr algn="just"/>
            <a:endParaRPr lang="en-US" sz="2800" b="1"/>
          </a:p>
          <a:p>
            <a:pPr algn="just"/>
            <a:r>
              <a:rPr lang="en-US" sz="2800" b="1">
                <a:solidFill>
                  <a:srgbClr val="C00000"/>
                </a:solidFill>
              </a:rPr>
              <a:t>Antiestrogens</a:t>
            </a:r>
            <a:r>
              <a:rPr lang="en-US" sz="2800" b="1"/>
              <a:t> like clomiphene can be useful only in 10-28% of cases.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9219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Unfortunately, up to now no definite </a:t>
            </a:r>
            <a:r>
              <a:rPr lang="en-US" sz="3600" b="1">
                <a:solidFill>
                  <a:srgbClr val="C00000"/>
                </a:solidFill>
              </a:rPr>
              <a:t>medical treatments</a:t>
            </a:r>
            <a:r>
              <a:rPr lang="en-US" sz="3600" b="1"/>
              <a:t> have been found to improve semen parameters or fertilization rate in men with idiopathic subfertility.</a:t>
            </a:r>
            <a:endParaRPr lang="fa-IR" sz="36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3500438" y="428625"/>
            <a:ext cx="27114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C00000"/>
                </a:solidFill>
              </a:rPr>
              <a:t>Background:</a:t>
            </a:r>
            <a:endParaRPr lang="fr-FR" sz="3200" b="1">
              <a:solidFill>
                <a:srgbClr val="C00000"/>
              </a:solidFill>
            </a:endParaRPr>
          </a:p>
        </p:txBody>
      </p:sp>
      <p:sp>
        <p:nvSpPr>
          <p:cNvPr id="10243" name="Text Box 8"/>
          <p:cNvSpPr txBox="1">
            <a:spLocks noChangeArrowheads="1"/>
          </p:cNvSpPr>
          <p:nvPr/>
        </p:nvSpPr>
        <p:spPr bwMode="auto">
          <a:xfrm>
            <a:off x="1979613" y="1341438"/>
            <a:ext cx="64801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0" tIns="180000" rIns="180000" bIns="180000"/>
          <a:lstStyle/>
          <a:p>
            <a:pPr algn="just"/>
            <a:endParaRPr lang="fa-IR" sz="2800" b="1"/>
          </a:p>
          <a:p>
            <a:pPr algn="just"/>
            <a:r>
              <a:rPr lang="en-US" sz="3600" b="1"/>
              <a:t>Fertilization rate with assisted reproductive techniques </a:t>
            </a:r>
            <a:r>
              <a:rPr lang="en-US" sz="3600" b="1">
                <a:solidFill>
                  <a:srgbClr val="C00000"/>
                </a:solidFill>
              </a:rPr>
              <a:t>(ART) </a:t>
            </a:r>
            <a:r>
              <a:rPr lang="en-US" sz="3600" b="1"/>
              <a:t>which are very </a:t>
            </a:r>
            <a:r>
              <a:rPr lang="en-US" sz="3600" b="1">
                <a:solidFill>
                  <a:srgbClr val="0070C0"/>
                </a:solidFill>
              </a:rPr>
              <a:t>expensive</a:t>
            </a:r>
            <a:r>
              <a:rPr lang="en-US" sz="3600" b="1"/>
              <a:t>, </a:t>
            </a:r>
            <a:r>
              <a:rPr lang="en-US" sz="3600" b="1">
                <a:solidFill>
                  <a:srgbClr val="0070C0"/>
                </a:solidFill>
              </a:rPr>
              <a:t>invasive</a:t>
            </a:r>
            <a:r>
              <a:rPr lang="en-US" sz="3600" b="1"/>
              <a:t>, with both </a:t>
            </a:r>
            <a:r>
              <a:rPr lang="en-US" sz="3600" b="1">
                <a:solidFill>
                  <a:srgbClr val="0070C0"/>
                </a:solidFill>
              </a:rPr>
              <a:t>low conception rates</a:t>
            </a:r>
            <a:r>
              <a:rPr lang="en-US" sz="3600" b="1"/>
              <a:t> per cycle and potential risks</a:t>
            </a:r>
            <a:r>
              <a:rPr lang="en-US" sz="3600" b="1" baseline="30000"/>
              <a:t> </a:t>
            </a:r>
            <a:r>
              <a:rPr lang="en-US" sz="3600" b="1"/>
              <a:t>is about </a:t>
            </a:r>
          </a:p>
          <a:p>
            <a:pPr algn="just"/>
            <a:r>
              <a:rPr lang="en-US" sz="3600" b="1">
                <a:solidFill>
                  <a:srgbClr val="C00000"/>
                </a:solidFill>
              </a:rPr>
              <a:t>7-40%</a:t>
            </a:r>
            <a:r>
              <a:rPr lang="en-US" sz="3600" b="1"/>
              <a:t> in literatures.</a:t>
            </a:r>
            <a:endParaRPr lang="fa-IR" sz="3600" b="1"/>
          </a:p>
          <a:p>
            <a:pPr algn="just"/>
            <a:r>
              <a:rPr lang="en-US" sz="2800" b="1"/>
              <a:t> </a:t>
            </a:r>
            <a:endParaRPr lang="fa-IR" sz="2800" b="1"/>
          </a:p>
          <a:p>
            <a:pPr algn="just"/>
            <a:endParaRPr lang="fa-IR" sz="2800" b="1"/>
          </a:p>
          <a:p>
            <a:pPr algn="just"/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855</Words>
  <Application>Microsoft PowerPoint</Application>
  <PresentationFormat>On-screen Show (4:3)</PresentationFormat>
  <Paragraphs>267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Monotype Corsiva</vt:lpstr>
      <vt:lpstr>B Kamran Outline</vt:lpstr>
      <vt:lpstr>Wingdings</vt:lpstr>
      <vt:lpstr>Times New Roman</vt:lpstr>
      <vt:lpstr>Symbol</vt:lpstr>
      <vt:lpstr>_MRT_Khodkar</vt:lpstr>
      <vt:lpstr>Modèle par défaut</vt:lpstr>
      <vt:lpstr>Slide 1</vt:lpstr>
      <vt:lpstr>Slide 2</vt:lpstr>
      <vt:lpstr>Treatment of male infertility with “Loboob”; an Iranian traditional medicament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Butterflies</dc:title>
  <dc:creator>www.powerpointstyles.com</dc:creator>
  <cp:lastModifiedBy>alumni</cp:lastModifiedBy>
  <cp:revision>241</cp:revision>
  <dcterms:created xsi:type="dcterms:W3CDTF">2009-03-23T15:23:24Z</dcterms:created>
  <dcterms:modified xsi:type="dcterms:W3CDTF">2014-11-23T11:38:18Z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