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3" r:id="rId1"/>
    <p:sldMasterId id="2147483665" r:id="rId2"/>
    <p:sldMasterId id="2147483667" r:id="rId3"/>
  </p:sldMasterIdLst>
  <p:sldIdLst>
    <p:sldId id="257" r:id="rId4"/>
    <p:sldId id="30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302" r:id="rId16"/>
    <p:sldId id="270" r:id="rId17"/>
    <p:sldId id="304" r:id="rId18"/>
    <p:sldId id="305" r:id="rId19"/>
    <p:sldId id="306" r:id="rId20"/>
    <p:sldId id="303" r:id="rId21"/>
    <p:sldId id="272" r:id="rId22"/>
    <p:sldId id="275" r:id="rId23"/>
    <p:sldId id="276" r:id="rId24"/>
    <p:sldId id="277" r:id="rId25"/>
    <p:sldId id="278" r:id="rId26"/>
    <p:sldId id="280" r:id="rId27"/>
    <p:sldId id="281" r:id="rId28"/>
    <p:sldId id="282" r:id="rId29"/>
    <p:sldId id="283" r:id="rId30"/>
    <p:sldId id="284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5" r:id="rId40"/>
    <p:sldId id="296" r:id="rId41"/>
    <p:sldId id="297" r:id="rId42"/>
    <p:sldId id="298" r:id="rId43"/>
    <p:sldId id="300" r:id="rId44"/>
    <p:sldId id="301" r:id="rId45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60" autoAdjust="0"/>
    <p:restoredTop sz="94643" autoAdjust="0"/>
  </p:normalViewPr>
  <p:slideViewPr>
    <p:cSldViewPr>
      <p:cViewPr varScale="1">
        <p:scale>
          <a:sx n="84" d="100"/>
          <a:sy n="84" d="100"/>
        </p:scale>
        <p:origin x="-115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270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FE9C2-625E-477F-90B9-B62F712EAB4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EF750-8653-4BB0-8DCC-8862B508F7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9D4D9-7E77-4C2A-8E9B-B1B8B420AAF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681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681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B6E3BDA-4AF8-4D5D-9951-86C290B12B4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ABFED-AAB7-4E8E-9CC7-0D92732AF8A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76FD1-3441-4E49-8397-57EBB2E00F9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2E708-F6E3-43F6-9CC3-06795FEB816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7E002-01C0-4B20-972F-71AD384183F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2F535-8471-48D6-AE59-A4CA840BE5C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9BC99-B90F-45D1-AC5B-3B6BF05104B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5E44F-33D2-4F1B-A6BA-6E91CD0FF36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76223-F338-4DAB-A908-24406519729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096F7-F89E-4247-85D9-C2129869B2C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F150C-8828-4124-B9FE-79AB2DC6A24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D7945-5D08-4AE8-8FC0-013B32912CA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9E7FAD-DA76-44E5-844B-C289105480A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8FDFE-5990-459B-B969-3E54C476388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FBC6F-58A0-4896-A87E-8954D2B9B33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AB8D1-B57E-4A51-B7E2-DE325180683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E2EF-C33F-4360-B5D1-648E5FED86B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22A56-B080-4808-8818-4E59D055D21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567AB-4953-44C7-962A-13E372EF294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88911-0C20-4EDE-BB38-26513965AC2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8D10E-68A6-4821-8570-4A624FCA332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DB1B8-0BC8-47ED-846B-6430A9EEA20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6BDC4-2BD7-4DE0-A9FF-94E4B6384A2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3142E-189F-4D8A-83E0-B4DB9C66EF1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1AEA8-9B08-4D4E-9BAC-BD177CE905D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29283-DAE7-4E5A-AB21-87E8FC60A37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4C1FFD-0B8B-4A6C-9D34-AEE81EFEE3A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F6AB2-1534-4D4B-9521-BA9A6091BDD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A38E6-6BB6-4E65-9D78-12305FE1527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AF0E4-88DB-4A92-8B7C-CE1F7358729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683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816A37A-981F-4536-94EB-B4B161C0C27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 smtClean="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 smtClean="0">
                <a:effectLst/>
              </a:defRPr>
            </a:lvl1pPr>
          </a:lstStyle>
          <a:p>
            <a:pPr>
              <a:defRPr/>
            </a:pPr>
            <a:fld id="{DDF40EBF-70A6-4A50-A4F3-93667DD45A6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056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578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78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78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78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78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578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78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578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579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200" smtClean="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9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2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iming>
    <p:tnLst>
      <p:par>
        <p:cTn id="1" dur="indefinite" restart="never" nodeType="tmRoot"/>
      </p:par>
    </p:tn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C437F84-27A7-4E95-ADE3-A7C440D02E7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3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-2052638" y="2744788"/>
            <a:ext cx="13217526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fa-IR" sz="2400" b="1">
                <a:effectLst/>
                <a:cs typeface="B Compset" pitchFamily="2" charset="-78"/>
              </a:rPr>
              <a:t>بررسي  علل   بروز  استرنوتومي  مجدد  به  دليل   خونريزي  پس از  </a:t>
            </a:r>
            <a:r>
              <a:rPr lang="en-US" sz="2400" b="1">
                <a:effectLst/>
                <a:cs typeface="B Compset" pitchFamily="2" charset="-78"/>
              </a:rPr>
              <a:t>CABG  </a:t>
            </a:r>
            <a:r>
              <a:rPr lang="fa-IR" sz="2400" b="1">
                <a:effectLst/>
                <a:cs typeface="B Compset" pitchFamily="2" charset="-78"/>
              </a:rPr>
              <a:t> </a:t>
            </a:r>
          </a:p>
          <a:p>
            <a:pPr algn="ctr"/>
            <a:r>
              <a:rPr lang="fa-IR" sz="2400" b="1">
                <a:effectLst/>
                <a:cs typeface="B Compset" pitchFamily="2" charset="-78"/>
              </a:rPr>
              <a:t>بر اساس  فاكتورهاي  انعقادي  با  استفاده   از دستگاه   </a:t>
            </a:r>
            <a:r>
              <a:rPr lang="en-US" sz="2400" b="1">
                <a:effectLst/>
                <a:cs typeface="B Compset" pitchFamily="2" charset="-78"/>
              </a:rPr>
              <a:t>ROTEM </a:t>
            </a:r>
            <a:r>
              <a:rPr lang="fa-IR" sz="2400" b="1">
                <a:effectLst/>
                <a:cs typeface="B Compset" pitchFamily="2" charset="-78"/>
              </a:rPr>
              <a:t> در بيمارستان   شهيد رجايي</a:t>
            </a:r>
            <a:endParaRPr lang="en-US" sz="2400" b="1">
              <a:effectLst/>
              <a:cs typeface="B Compset" pitchFamily="2" charset="-78"/>
            </a:endParaRPr>
          </a:p>
          <a:p>
            <a:pPr algn="ctr"/>
            <a:r>
              <a:rPr lang="fa-IR" sz="2400" b="1">
                <a:effectLst/>
                <a:cs typeface="B Compset" pitchFamily="2" charset="-78"/>
              </a:rPr>
              <a:t>دكتر فرشاد  جليلي   شاهاندشتي</a:t>
            </a:r>
            <a:endParaRPr lang="en-US" sz="2400" b="1">
              <a:effectLst/>
              <a:cs typeface="B Compset" pitchFamily="2" charset="-78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316038" y="1914525"/>
            <a:ext cx="58324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ar-SA" sz="5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سابقه طرح و بررسي متون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030288" y="1038225"/>
            <a:ext cx="7054850" cy="478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fa-IR" sz="4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-  نوع   مطالعه</a:t>
            </a:r>
            <a:endParaRPr lang="en-US" sz="44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  <a:p>
            <a:pPr>
              <a:defRPr/>
            </a:pPr>
            <a:r>
              <a:rPr lang="fa-IR" sz="4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-   محيط  انجام</a:t>
            </a:r>
            <a:endParaRPr lang="en-US" sz="44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  <a:p>
            <a:pPr>
              <a:defRPr/>
            </a:pPr>
            <a:r>
              <a:rPr lang="fa-IR" sz="4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-   جامعه   و نمونه   انجام</a:t>
            </a:r>
            <a:endParaRPr lang="en-US" sz="44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  <a:p>
            <a:pPr>
              <a:defRPr/>
            </a:pPr>
            <a:r>
              <a:rPr lang="fa-IR" sz="4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-   معيارهاي  ورود  و خروج</a:t>
            </a:r>
            <a:endParaRPr lang="en-US" sz="44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  <a:p>
            <a:pPr>
              <a:defRPr/>
            </a:pPr>
            <a:r>
              <a:rPr lang="fa-IR" sz="4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-   نحوه   انجام   كار</a:t>
            </a:r>
            <a:endParaRPr lang="en-US" sz="44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  <a:p>
            <a:pPr>
              <a:defRPr/>
            </a:pPr>
            <a:r>
              <a:rPr lang="fa-IR" sz="4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-   روش  تجزيه   و تحليل   اطلاعات</a:t>
            </a:r>
            <a:endParaRPr lang="en-US" sz="44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  <a:p>
            <a:pPr>
              <a:defRPr/>
            </a:pPr>
            <a:r>
              <a:rPr lang="fa-IR" sz="4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-   ملاحظات   اخلاقي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971550" y="2209800"/>
            <a:ext cx="64801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tabLst>
                <a:tab pos="457200" algn="l"/>
              </a:tabLst>
              <a:defRPr/>
            </a:pPr>
            <a:r>
              <a:rPr lang="fa-IR" sz="60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جداول   و نمودارها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187450" y="188913"/>
            <a:ext cx="6053138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a-IR" sz="1600" b="1">
                <a:effectLst/>
                <a:cs typeface="Times New Roman" pitchFamily="18" charset="0"/>
              </a:rPr>
              <a:t>جدول   1-4 -  بررسي  فراواني  مشخصات   دموگرافيك   كل  در بيماران  مورد مطالعه</a:t>
            </a:r>
            <a:r>
              <a:rPr lang="fa-IR" sz="1200">
                <a:effectLst/>
                <a:cs typeface="Times New Roman" pitchFamily="18" charset="0"/>
              </a:rPr>
              <a:t>  </a:t>
            </a:r>
            <a:endParaRPr lang="en-US" sz="1100">
              <a:effectLst/>
            </a:endParaRPr>
          </a:p>
          <a:p>
            <a:pPr algn="ctr" rtl="0" eaLnBrk="0" hangingPunct="0"/>
            <a:endParaRPr lang="en-US">
              <a:effectLst/>
            </a:endParaRPr>
          </a:p>
        </p:txBody>
      </p:sp>
      <p:sp>
        <p:nvSpPr>
          <p:cNvPr id="94309" name="Line 101"/>
          <p:cNvSpPr>
            <a:spLocks noChangeShapeType="1"/>
          </p:cNvSpPr>
          <p:nvPr/>
        </p:nvSpPr>
        <p:spPr bwMode="auto">
          <a:xfrm>
            <a:off x="8999538" y="1952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312" name="Line 104"/>
          <p:cNvSpPr>
            <a:spLocks noChangeShapeType="1"/>
          </p:cNvSpPr>
          <p:nvPr/>
        </p:nvSpPr>
        <p:spPr bwMode="auto">
          <a:xfrm>
            <a:off x="8999538" y="1952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332" name="Line 124"/>
          <p:cNvSpPr>
            <a:spLocks noChangeShapeType="1"/>
          </p:cNvSpPr>
          <p:nvPr/>
        </p:nvSpPr>
        <p:spPr bwMode="auto">
          <a:xfrm>
            <a:off x="8999538" y="666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342" name="Line 134"/>
          <p:cNvSpPr>
            <a:spLocks noChangeShapeType="1"/>
          </p:cNvSpPr>
          <p:nvPr/>
        </p:nvSpPr>
        <p:spPr bwMode="auto">
          <a:xfrm>
            <a:off x="8999538" y="666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358" name="Line 150"/>
          <p:cNvSpPr>
            <a:spLocks noChangeShapeType="1"/>
          </p:cNvSpPr>
          <p:nvPr/>
        </p:nvSpPr>
        <p:spPr bwMode="auto">
          <a:xfrm>
            <a:off x="8999538" y="8128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361" name="Line 153"/>
          <p:cNvSpPr>
            <a:spLocks noChangeShapeType="1"/>
          </p:cNvSpPr>
          <p:nvPr/>
        </p:nvSpPr>
        <p:spPr bwMode="auto">
          <a:xfrm>
            <a:off x="8999538" y="8128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373" name="Line 165"/>
          <p:cNvSpPr>
            <a:spLocks noChangeShapeType="1"/>
          </p:cNvSpPr>
          <p:nvPr/>
        </p:nvSpPr>
        <p:spPr bwMode="auto">
          <a:xfrm>
            <a:off x="8999538" y="10414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376" name="Line 168"/>
          <p:cNvSpPr>
            <a:spLocks noChangeShapeType="1"/>
          </p:cNvSpPr>
          <p:nvPr/>
        </p:nvSpPr>
        <p:spPr bwMode="auto">
          <a:xfrm>
            <a:off x="8999538" y="10414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388" name="Line 180"/>
          <p:cNvSpPr>
            <a:spLocks noChangeShapeType="1"/>
          </p:cNvSpPr>
          <p:nvPr/>
        </p:nvSpPr>
        <p:spPr bwMode="auto">
          <a:xfrm>
            <a:off x="8999538" y="12700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391" name="Line 183"/>
          <p:cNvSpPr>
            <a:spLocks noChangeShapeType="1"/>
          </p:cNvSpPr>
          <p:nvPr/>
        </p:nvSpPr>
        <p:spPr bwMode="auto">
          <a:xfrm>
            <a:off x="8999538" y="12700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403" name="Line 195"/>
          <p:cNvSpPr>
            <a:spLocks noChangeShapeType="1"/>
          </p:cNvSpPr>
          <p:nvPr/>
        </p:nvSpPr>
        <p:spPr bwMode="auto">
          <a:xfrm>
            <a:off x="8999538" y="14986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406" name="Line 198"/>
          <p:cNvSpPr>
            <a:spLocks noChangeShapeType="1"/>
          </p:cNvSpPr>
          <p:nvPr/>
        </p:nvSpPr>
        <p:spPr bwMode="auto">
          <a:xfrm>
            <a:off x="8999538" y="14986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418" name="Line 210"/>
          <p:cNvSpPr>
            <a:spLocks noChangeShapeType="1"/>
          </p:cNvSpPr>
          <p:nvPr/>
        </p:nvSpPr>
        <p:spPr bwMode="auto">
          <a:xfrm>
            <a:off x="8999538" y="17272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421" name="Line 213"/>
          <p:cNvSpPr>
            <a:spLocks noChangeShapeType="1"/>
          </p:cNvSpPr>
          <p:nvPr/>
        </p:nvSpPr>
        <p:spPr bwMode="auto">
          <a:xfrm>
            <a:off x="8999538" y="17272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433" name="Line 225"/>
          <p:cNvSpPr>
            <a:spLocks noChangeShapeType="1"/>
          </p:cNvSpPr>
          <p:nvPr/>
        </p:nvSpPr>
        <p:spPr bwMode="auto">
          <a:xfrm>
            <a:off x="8999538" y="19558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436" name="Line 228"/>
          <p:cNvSpPr>
            <a:spLocks noChangeShapeType="1"/>
          </p:cNvSpPr>
          <p:nvPr/>
        </p:nvSpPr>
        <p:spPr bwMode="auto">
          <a:xfrm>
            <a:off x="8999538" y="19558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448" name="Line 240"/>
          <p:cNvSpPr>
            <a:spLocks noChangeShapeType="1"/>
          </p:cNvSpPr>
          <p:nvPr/>
        </p:nvSpPr>
        <p:spPr bwMode="auto">
          <a:xfrm>
            <a:off x="8999538" y="21844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451" name="Line 243"/>
          <p:cNvSpPr>
            <a:spLocks noChangeShapeType="1"/>
          </p:cNvSpPr>
          <p:nvPr/>
        </p:nvSpPr>
        <p:spPr bwMode="auto">
          <a:xfrm>
            <a:off x="8999538" y="21844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463" name="Line 255"/>
          <p:cNvSpPr>
            <a:spLocks noChangeShapeType="1"/>
          </p:cNvSpPr>
          <p:nvPr/>
        </p:nvSpPr>
        <p:spPr bwMode="auto">
          <a:xfrm>
            <a:off x="8999538" y="24130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466" name="Line 258"/>
          <p:cNvSpPr>
            <a:spLocks noChangeShapeType="1"/>
          </p:cNvSpPr>
          <p:nvPr/>
        </p:nvSpPr>
        <p:spPr bwMode="auto">
          <a:xfrm>
            <a:off x="8999538" y="24130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476" name="Line 268"/>
          <p:cNvSpPr>
            <a:spLocks noChangeShapeType="1"/>
          </p:cNvSpPr>
          <p:nvPr/>
        </p:nvSpPr>
        <p:spPr bwMode="auto">
          <a:xfrm>
            <a:off x="8999538" y="26416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479" name="Line 271"/>
          <p:cNvSpPr>
            <a:spLocks noChangeShapeType="1"/>
          </p:cNvSpPr>
          <p:nvPr/>
        </p:nvSpPr>
        <p:spPr bwMode="auto">
          <a:xfrm>
            <a:off x="8999538" y="26416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586" name="Line 378"/>
          <p:cNvSpPr>
            <a:spLocks noChangeShapeType="1"/>
          </p:cNvSpPr>
          <p:nvPr/>
        </p:nvSpPr>
        <p:spPr bwMode="auto">
          <a:xfrm>
            <a:off x="8999538" y="4699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589" name="Line 381"/>
          <p:cNvSpPr>
            <a:spLocks noChangeShapeType="1"/>
          </p:cNvSpPr>
          <p:nvPr/>
        </p:nvSpPr>
        <p:spPr bwMode="auto">
          <a:xfrm>
            <a:off x="8999538" y="4699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609" name="Line 401"/>
          <p:cNvSpPr>
            <a:spLocks noChangeShapeType="1"/>
          </p:cNvSpPr>
          <p:nvPr/>
        </p:nvSpPr>
        <p:spPr bwMode="auto">
          <a:xfrm>
            <a:off x="8999538" y="9413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619" name="Line 411"/>
          <p:cNvSpPr>
            <a:spLocks noChangeShapeType="1"/>
          </p:cNvSpPr>
          <p:nvPr/>
        </p:nvSpPr>
        <p:spPr bwMode="auto">
          <a:xfrm>
            <a:off x="8999538" y="9413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635" name="Line 427"/>
          <p:cNvSpPr>
            <a:spLocks noChangeShapeType="1"/>
          </p:cNvSpPr>
          <p:nvPr/>
        </p:nvSpPr>
        <p:spPr bwMode="auto">
          <a:xfrm>
            <a:off x="8999538" y="10874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638" name="Line 430"/>
          <p:cNvSpPr>
            <a:spLocks noChangeShapeType="1"/>
          </p:cNvSpPr>
          <p:nvPr/>
        </p:nvSpPr>
        <p:spPr bwMode="auto">
          <a:xfrm>
            <a:off x="8999538" y="10874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650" name="Line 442"/>
          <p:cNvSpPr>
            <a:spLocks noChangeShapeType="1"/>
          </p:cNvSpPr>
          <p:nvPr/>
        </p:nvSpPr>
        <p:spPr bwMode="auto">
          <a:xfrm>
            <a:off x="8999538" y="13160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653" name="Line 445"/>
          <p:cNvSpPr>
            <a:spLocks noChangeShapeType="1"/>
          </p:cNvSpPr>
          <p:nvPr/>
        </p:nvSpPr>
        <p:spPr bwMode="auto">
          <a:xfrm>
            <a:off x="8999538" y="13160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665" name="Line 457"/>
          <p:cNvSpPr>
            <a:spLocks noChangeShapeType="1"/>
          </p:cNvSpPr>
          <p:nvPr/>
        </p:nvSpPr>
        <p:spPr bwMode="auto">
          <a:xfrm>
            <a:off x="8999538" y="15446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668" name="Line 460"/>
          <p:cNvSpPr>
            <a:spLocks noChangeShapeType="1"/>
          </p:cNvSpPr>
          <p:nvPr/>
        </p:nvSpPr>
        <p:spPr bwMode="auto">
          <a:xfrm>
            <a:off x="8999538" y="15446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680" name="Line 472"/>
          <p:cNvSpPr>
            <a:spLocks noChangeShapeType="1"/>
          </p:cNvSpPr>
          <p:nvPr/>
        </p:nvSpPr>
        <p:spPr bwMode="auto">
          <a:xfrm>
            <a:off x="8999538" y="17732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683" name="Line 475"/>
          <p:cNvSpPr>
            <a:spLocks noChangeShapeType="1"/>
          </p:cNvSpPr>
          <p:nvPr/>
        </p:nvSpPr>
        <p:spPr bwMode="auto">
          <a:xfrm>
            <a:off x="8999538" y="17732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695" name="Line 487"/>
          <p:cNvSpPr>
            <a:spLocks noChangeShapeType="1"/>
          </p:cNvSpPr>
          <p:nvPr/>
        </p:nvSpPr>
        <p:spPr bwMode="auto">
          <a:xfrm>
            <a:off x="8999538" y="20018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698" name="Line 490"/>
          <p:cNvSpPr>
            <a:spLocks noChangeShapeType="1"/>
          </p:cNvSpPr>
          <p:nvPr/>
        </p:nvSpPr>
        <p:spPr bwMode="auto">
          <a:xfrm>
            <a:off x="8999538" y="20018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710" name="Line 502"/>
          <p:cNvSpPr>
            <a:spLocks noChangeShapeType="1"/>
          </p:cNvSpPr>
          <p:nvPr/>
        </p:nvSpPr>
        <p:spPr bwMode="auto">
          <a:xfrm>
            <a:off x="8999538" y="22304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713" name="Line 505"/>
          <p:cNvSpPr>
            <a:spLocks noChangeShapeType="1"/>
          </p:cNvSpPr>
          <p:nvPr/>
        </p:nvSpPr>
        <p:spPr bwMode="auto">
          <a:xfrm>
            <a:off x="8999538" y="22304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725" name="Line 517"/>
          <p:cNvSpPr>
            <a:spLocks noChangeShapeType="1"/>
          </p:cNvSpPr>
          <p:nvPr/>
        </p:nvSpPr>
        <p:spPr bwMode="auto">
          <a:xfrm>
            <a:off x="8999538" y="24590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728" name="Line 520"/>
          <p:cNvSpPr>
            <a:spLocks noChangeShapeType="1"/>
          </p:cNvSpPr>
          <p:nvPr/>
        </p:nvSpPr>
        <p:spPr bwMode="auto">
          <a:xfrm>
            <a:off x="8999538" y="24590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740" name="Line 532"/>
          <p:cNvSpPr>
            <a:spLocks noChangeShapeType="1"/>
          </p:cNvSpPr>
          <p:nvPr/>
        </p:nvSpPr>
        <p:spPr bwMode="auto">
          <a:xfrm>
            <a:off x="8999538" y="26876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743" name="Line 535"/>
          <p:cNvSpPr>
            <a:spLocks noChangeShapeType="1"/>
          </p:cNvSpPr>
          <p:nvPr/>
        </p:nvSpPr>
        <p:spPr bwMode="auto">
          <a:xfrm>
            <a:off x="8999538" y="26876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753" name="Line 545"/>
          <p:cNvSpPr>
            <a:spLocks noChangeShapeType="1"/>
          </p:cNvSpPr>
          <p:nvPr/>
        </p:nvSpPr>
        <p:spPr bwMode="auto">
          <a:xfrm>
            <a:off x="8999538" y="29162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4756" name="Line 548"/>
          <p:cNvSpPr>
            <a:spLocks noChangeShapeType="1"/>
          </p:cNvSpPr>
          <p:nvPr/>
        </p:nvSpPr>
        <p:spPr bwMode="auto">
          <a:xfrm>
            <a:off x="8999538" y="29162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graphicFrame>
        <p:nvGraphicFramePr>
          <p:cNvPr id="94880" name="Group 672"/>
          <p:cNvGraphicFramePr>
            <a:graphicFrameLocks noGrp="1"/>
          </p:cNvGraphicFramePr>
          <p:nvPr/>
        </p:nvGraphicFramePr>
        <p:xfrm>
          <a:off x="1187450" y="981075"/>
          <a:ext cx="6121400" cy="4967288"/>
        </p:xfrm>
        <a:graphic>
          <a:graphicData uri="http://schemas.openxmlformats.org/drawingml/2006/table">
            <a:tbl>
              <a:tblPr rtl="1"/>
              <a:tblGrid>
                <a:gridCol w="1397000"/>
                <a:gridCol w="1031875"/>
                <a:gridCol w="1846262"/>
                <a:gridCol w="1846263"/>
              </a:tblGrid>
              <a:tr h="720725"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                  </a:t>
                      </a:r>
                      <a:r>
                        <a:rPr kumimoji="0" lang="fa-I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فراواني </a:t>
                      </a: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مشخصات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تعداد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درصد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جنس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مرد 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296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74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زن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104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26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استرنوتومي  مجدد 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42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5/10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DM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189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3/47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HTN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224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56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بيماريهاي تنفسي 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30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5/7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بيماريهاي  عروق   محيطي 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10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5/2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نارسايي كليه  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26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5/6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سابقه اينترونشن كرونر 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26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5/6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آنژين   كلاس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IV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12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LIMA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376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94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565150"/>
            <a:ext cx="79200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ar-SA" sz="20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جدول  2-4 -   بررسي  فراواني  عوارض  بعد از عمل  در   كل   بيماران   مورد مطالعه</a:t>
            </a:r>
            <a:r>
              <a:rPr lang="ar-SA" sz="2000">
                <a:effectLst/>
                <a:ea typeface="Times New Roman" pitchFamily="18" charset="0"/>
                <a:cs typeface="Lotus" pitchFamily="2" charset="-78"/>
              </a:rPr>
              <a:t>  	</a:t>
            </a:r>
            <a:endParaRPr lang="en-US" sz="2000">
              <a:effectLst/>
              <a:ea typeface="Times New Roman" pitchFamily="18" charset="0"/>
              <a:cs typeface="Lotus" pitchFamily="2" charset="-78"/>
            </a:endParaRPr>
          </a:p>
          <a:p>
            <a:pPr algn="ctr" rtl="0" eaLnBrk="0" hangingPunct="0">
              <a:defRPr/>
            </a:pPr>
            <a:endParaRPr lang="en-US" sz="2000">
              <a:effectLst/>
              <a:ea typeface="Times New Roman" pitchFamily="18" charset="0"/>
              <a:cs typeface="Lotus" pitchFamily="2" charset="-78"/>
            </a:endParaRPr>
          </a:p>
        </p:txBody>
      </p:sp>
      <p:graphicFrame>
        <p:nvGraphicFramePr>
          <p:cNvPr id="19690" name="Group 234"/>
          <p:cNvGraphicFramePr>
            <a:graphicFrameLocks noGrp="1"/>
          </p:cNvGraphicFramePr>
          <p:nvPr/>
        </p:nvGraphicFramePr>
        <p:xfrm>
          <a:off x="1116013" y="1125538"/>
          <a:ext cx="7056437" cy="4664075"/>
        </p:xfrm>
        <a:graphic>
          <a:graphicData uri="http://schemas.openxmlformats.org/drawingml/2006/table">
            <a:tbl>
              <a:tblPr rtl="1"/>
              <a:tblGrid>
                <a:gridCol w="2406650"/>
                <a:gridCol w="2024062"/>
                <a:gridCol w="2625725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          فراواني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Roya" pitchFamily="2" charset="-78"/>
                      </a:endParaRPr>
                    </a:p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عارضه  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تعداد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درصد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عفونت  زخم 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4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1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مدياستنيت 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2</a:t>
                      </a: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5/0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نارسايي  كليه  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18</a:t>
                      </a: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5/4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CVA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4</a:t>
                      </a: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1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مرگ  بيمارستاني 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4</a:t>
                      </a: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1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AF </a:t>
                      </a: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 پس از عمل  </a:t>
                      </a: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16</a:t>
                      </a: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4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تامپوناد 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8</a:t>
                      </a: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2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VF  -  VT</a:t>
                      </a: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پس از عمل  </a:t>
                      </a: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4</a:t>
                      </a: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1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IABP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20</a:t>
                      </a: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5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اينوتروپ </a:t>
                      </a: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38</a:t>
                      </a: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5/9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ونتيلاسيون   از 24  ساعت  </a:t>
                      </a: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162</a:t>
                      </a: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5/40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258888" y="620713"/>
            <a:ext cx="6669087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a-IR" sz="2000" b="1">
                <a:effectLst/>
                <a:ea typeface="Times New Roman" pitchFamily="18" charset="0"/>
                <a:cs typeface="Lotus" pitchFamily="2" charset="-78"/>
              </a:rPr>
              <a:t>جدول   11-4- فراواني  اطلاعات   دموگرافيك   در كل   بيماران   مورد مطالعه</a:t>
            </a:r>
            <a:r>
              <a:rPr lang="fa-IR" sz="1200" b="1">
                <a:effectLst/>
                <a:ea typeface="Times New Roman" pitchFamily="18" charset="0"/>
                <a:cs typeface="Roya" pitchFamily="2" charset="-78"/>
              </a:rPr>
              <a:t>  </a:t>
            </a:r>
            <a:endParaRPr lang="en-US" sz="1100">
              <a:effectLst/>
            </a:endParaRPr>
          </a:p>
          <a:p>
            <a:pPr algn="ctr" rtl="0" eaLnBrk="0" hangingPunct="0"/>
            <a:endParaRPr lang="en-US">
              <a:effectLst/>
            </a:endParaRPr>
          </a:p>
        </p:txBody>
      </p:sp>
      <p:graphicFrame>
        <p:nvGraphicFramePr>
          <p:cNvPr id="96259" name="Group 3"/>
          <p:cNvGraphicFramePr>
            <a:graphicFrameLocks noGrp="1"/>
          </p:cNvGraphicFramePr>
          <p:nvPr/>
        </p:nvGraphicFramePr>
        <p:xfrm>
          <a:off x="539750" y="1552575"/>
          <a:ext cx="8064500" cy="5273675"/>
        </p:xfrm>
        <a:graphic>
          <a:graphicData uri="http://schemas.openxmlformats.org/drawingml/2006/table">
            <a:tbl>
              <a:tblPr rtl="1"/>
              <a:tblGrid>
                <a:gridCol w="2589212"/>
                <a:gridCol w="1254125"/>
                <a:gridCol w="1393825"/>
                <a:gridCol w="1214438"/>
                <a:gridCol w="161290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       فراواني                     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Roya" pitchFamily="2" charset="-78"/>
                      </a:endParaRPr>
                    </a:p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متغير</a:t>
                      </a:r>
                      <a:endParaRPr kumimoji="0" 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حداقل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حداكثر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ميانگين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Standard deviation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سن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78/60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641/9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وزن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177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156/74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880/14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قد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185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28/164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484/11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BMI 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1/1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6/2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812/1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207/0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EF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31/41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36/11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PT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1/13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2/23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120/1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PTT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09/28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764/3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INR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6/2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18/1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76/1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CPB time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310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82/87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161/45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AOX  time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145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90/47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258/27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Less . T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96/31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414/1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ICU time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61/3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82/1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هپارين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12000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36000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21895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3985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بستري  در بيمارستان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19/13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22/6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1116013" y="476250"/>
            <a:ext cx="6145212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defRPr/>
            </a:pPr>
            <a:r>
              <a:rPr lang="ar-SA" sz="20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جدول  5-4- مقايسه   اطلاعات   دموگرافيك  بين دو گروه   مورد مطالعه</a:t>
            </a:r>
            <a:r>
              <a:rPr lang="ar-SA" sz="1200">
                <a:effectLst/>
                <a:ea typeface="Times New Roman" pitchFamily="18" charset="0"/>
                <a:cs typeface="Lotus" pitchFamily="2" charset="-78"/>
              </a:rPr>
              <a:t>  </a:t>
            </a:r>
            <a:endParaRPr lang="en-US" sz="1100">
              <a:effectLst/>
              <a:ea typeface="Times New Roman" pitchFamily="18" charset="0"/>
              <a:cs typeface="Lotus" pitchFamily="2" charset="-78"/>
            </a:endParaRPr>
          </a:p>
          <a:p>
            <a:pPr algn="l" rtl="0" eaLnBrk="0" hangingPunct="0">
              <a:defRPr/>
            </a:pPr>
            <a:endParaRPr lang="en-US">
              <a:effectLst/>
              <a:ea typeface="Times New Roman" pitchFamily="18" charset="0"/>
              <a:cs typeface="Lotus" pitchFamily="2" charset="-78"/>
            </a:endParaRPr>
          </a:p>
        </p:txBody>
      </p:sp>
      <p:graphicFrame>
        <p:nvGraphicFramePr>
          <p:cNvPr id="97283" name="Group 3"/>
          <p:cNvGraphicFramePr>
            <a:graphicFrameLocks noGrp="1"/>
          </p:cNvGraphicFramePr>
          <p:nvPr/>
        </p:nvGraphicFramePr>
        <p:xfrm>
          <a:off x="468313" y="1052513"/>
          <a:ext cx="8281987" cy="5273675"/>
        </p:xfrm>
        <a:graphic>
          <a:graphicData uri="http://schemas.openxmlformats.org/drawingml/2006/table">
            <a:tbl>
              <a:tblPr rtl="1"/>
              <a:tblGrid>
                <a:gridCol w="1765300"/>
                <a:gridCol w="2125662"/>
                <a:gridCol w="1849438"/>
                <a:gridCol w="2541587"/>
              </a:tblGrid>
              <a:tr h="4270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                استرنوتومي مجدد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Lotus" pitchFamily="2" charset="-78"/>
                      </a:endParaRPr>
                    </a:p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متغيير  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ندارد 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دارد 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Pvalue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وزن 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71/73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90/77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138/0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قد 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73/163</a:t>
                      </a:r>
                      <a:endParaRPr kumimoji="0" 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95/168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002/0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EF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27/41</a:t>
                      </a:r>
                      <a:endParaRPr kumimoji="0" 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67/41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651/0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PT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04/14</a:t>
                      </a:r>
                      <a:endParaRPr kumimoji="0" 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65/13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065/0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PTT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12/28</a:t>
                      </a:r>
                      <a:endParaRPr kumimoji="0" 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80/27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674/0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INR 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20/1</a:t>
                      </a:r>
                      <a:endParaRPr kumimoji="0" 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2/1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075/0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CPB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92/85</a:t>
                      </a:r>
                      <a:endParaRPr kumimoji="0" 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104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148/0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AOX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64/46</a:t>
                      </a:r>
                      <a:endParaRPr kumimoji="0" 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48/58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041/0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حداقل  دما </a:t>
                      </a:r>
                      <a:endParaRPr kumimoji="0" 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94/31</a:t>
                      </a:r>
                      <a:endParaRPr kumimoji="0" 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10/32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631/0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هپارين </a:t>
                      </a:r>
                      <a:endParaRPr kumimoji="0" 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21726</a:t>
                      </a:r>
                      <a:endParaRPr kumimoji="0" 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23333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077/0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بستري در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ICU 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53/3</a:t>
                      </a:r>
                      <a:endParaRPr kumimoji="0" 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29/4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510/0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بستري در بيمارستان </a:t>
                      </a:r>
                      <a:endParaRPr kumimoji="0" 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86/12</a:t>
                      </a:r>
                      <a:endParaRPr kumimoji="0" 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95/15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000/0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سن </a:t>
                      </a:r>
                      <a:endParaRPr kumimoji="0" 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91/60</a:t>
                      </a:r>
                      <a:endParaRPr kumimoji="0" 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67/59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432/0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BMI 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80/1</a:t>
                      </a:r>
                      <a:endParaRPr kumimoji="0" 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88/1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016/0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763713" y="620713"/>
            <a:ext cx="5122862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a-IR" sz="2000" b="1">
                <a:effectLst/>
                <a:ea typeface="Times New Roman" pitchFamily="18" charset="0"/>
                <a:cs typeface="Lotus" pitchFamily="2" charset="-78"/>
              </a:rPr>
              <a:t>جدول 6-4 – فراواني  نوع  جراحي  در بيماران  مورد مطالعه</a:t>
            </a:r>
            <a:r>
              <a:rPr lang="fa-IR" sz="1200" b="1">
                <a:effectLst/>
                <a:ea typeface="Times New Roman" pitchFamily="18" charset="0"/>
                <a:cs typeface="Roya" pitchFamily="2" charset="-78"/>
              </a:rPr>
              <a:t> </a:t>
            </a:r>
            <a:endParaRPr lang="en-US" sz="1100">
              <a:effectLst/>
            </a:endParaRPr>
          </a:p>
          <a:p>
            <a:pPr algn="ctr" rtl="0" eaLnBrk="0" hangingPunct="0"/>
            <a:endParaRPr lang="en-US">
              <a:effectLst/>
            </a:endParaRPr>
          </a:p>
        </p:txBody>
      </p:sp>
      <p:graphicFrame>
        <p:nvGraphicFramePr>
          <p:cNvPr id="98307" name="Group 3"/>
          <p:cNvGraphicFramePr>
            <a:graphicFrameLocks noGrp="1"/>
          </p:cNvGraphicFramePr>
          <p:nvPr/>
        </p:nvGraphicFramePr>
        <p:xfrm>
          <a:off x="1763713" y="1557338"/>
          <a:ext cx="4621212" cy="1736725"/>
        </p:xfrm>
        <a:graphic>
          <a:graphicData uri="http://schemas.openxmlformats.org/drawingml/2006/table">
            <a:tbl>
              <a:tblPr rtl="1"/>
              <a:tblGrid>
                <a:gridCol w="1670050"/>
                <a:gridCol w="1008062"/>
                <a:gridCol w="1943100"/>
              </a:tblGrid>
              <a:tr h="555625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                      فراواني                       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Lotus" pitchFamily="2" charset="-78"/>
                      </a:endParaRPr>
                    </a:p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نوع  جراحي </a:t>
                      </a: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 </a:t>
                      </a: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                   </a:t>
                      </a: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تعداد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درصد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Emergency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5/10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urgent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elective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350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5/87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528638" y="333375"/>
            <a:ext cx="6973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a-IR" b="1">
                <a:effectLst/>
                <a:cs typeface="Titr" pitchFamily="2" charset="-78"/>
              </a:rPr>
              <a:t>جدول  3-4 -  بررسي مشخصات   دموگرافيك  گروه   بيماران   با  استرنوتومي  مجد د</a:t>
            </a:r>
          </a:p>
        </p:txBody>
      </p:sp>
      <p:graphicFrame>
        <p:nvGraphicFramePr>
          <p:cNvPr id="95348" name="Group 116"/>
          <p:cNvGraphicFramePr>
            <a:graphicFrameLocks noGrp="1"/>
          </p:cNvGraphicFramePr>
          <p:nvPr/>
        </p:nvGraphicFramePr>
        <p:xfrm>
          <a:off x="1258888" y="836613"/>
          <a:ext cx="7200900" cy="5405437"/>
        </p:xfrm>
        <a:graphic>
          <a:graphicData uri="http://schemas.openxmlformats.org/drawingml/2006/table">
            <a:tbl>
              <a:tblPr rtl="1"/>
              <a:tblGrid>
                <a:gridCol w="1366838"/>
                <a:gridCol w="863600"/>
                <a:gridCol w="1657350"/>
                <a:gridCol w="1655762"/>
                <a:gridCol w="1657350"/>
              </a:tblGrid>
              <a:tr h="504825"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               فراواني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استرنوتومي مجدد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تعداد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درصد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PVALUE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 row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جنس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مرد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36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7/85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067/0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زن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3/14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5775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DM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27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3/64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113/0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HTN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20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6/47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247/0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بيماريهاي تنفسي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3/14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078/0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بيماريهاي عروق محيطي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8/4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321/0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نارسايي كليه قبل از عمل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8/4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629/0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سابقه اينترونشن كرونر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8/4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629/0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آنژين كلاس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IV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5/9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009/0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مصرف داروهاي آنتي فيبرينوليتيك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056/0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LIMA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40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2/95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rPr>
                        <a:t>721/0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900113" y="476250"/>
            <a:ext cx="6978650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defRPr/>
            </a:pPr>
            <a:r>
              <a:rPr lang="ar-SA" sz="20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جدول   4-4 -  بررسي  فراواني  عوارض  در گروه   بيماران   با استرنوتومي  مجدد</a:t>
            </a:r>
            <a:r>
              <a:rPr lang="ar-SA" sz="1200">
                <a:effectLst/>
                <a:ea typeface="Times New Roman" pitchFamily="18" charset="0"/>
                <a:cs typeface="Lotus" pitchFamily="2" charset="-78"/>
              </a:rPr>
              <a:t> </a:t>
            </a:r>
            <a:endParaRPr lang="en-US" sz="1100">
              <a:effectLst/>
              <a:ea typeface="Times New Roman" pitchFamily="18" charset="0"/>
              <a:cs typeface="Lotus" pitchFamily="2" charset="-78"/>
            </a:endParaRPr>
          </a:p>
          <a:p>
            <a:pPr algn="l" rtl="0" eaLnBrk="0" hangingPunct="0">
              <a:defRPr/>
            </a:pPr>
            <a:endParaRPr lang="en-US">
              <a:effectLst/>
              <a:ea typeface="Times New Roman" pitchFamily="18" charset="0"/>
              <a:cs typeface="Lotus" pitchFamily="2" charset="-78"/>
            </a:endParaRPr>
          </a:p>
        </p:txBody>
      </p:sp>
      <p:graphicFrame>
        <p:nvGraphicFramePr>
          <p:cNvPr id="17726" name="Group 318"/>
          <p:cNvGraphicFramePr>
            <a:graphicFrameLocks noGrp="1"/>
          </p:cNvGraphicFramePr>
          <p:nvPr/>
        </p:nvGraphicFramePr>
        <p:xfrm>
          <a:off x="1258888" y="1341438"/>
          <a:ext cx="6948487" cy="4664075"/>
        </p:xfrm>
        <a:graphic>
          <a:graphicData uri="http://schemas.openxmlformats.org/drawingml/2006/table">
            <a:tbl>
              <a:tblPr rtl="1"/>
              <a:tblGrid>
                <a:gridCol w="2266950"/>
                <a:gridCol w="1101725"/>
                <a:gridCol w="1558925"/>
                <a:gridCol w="2020887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          فراواني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Roya" pitchFamily="2" charset="-78"/>
                      </a:endParaRPr>
                    </a:p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عارضه  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تعداد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درصد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Pvalue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عفونت  زخم 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0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0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491/0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مدياستنيت 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0</a:t>
                      </a:r>
                      <a:endParaRPr kumimoji="0" lang="fa-I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0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627/0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نارسايي  كليه  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2</a:t>
                      </a:r>
                      <a:endParaRPr kumimoji="0" lang="fa-I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8/4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931/0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CVA </a:t>
                      </a:r>
                      <a:r>
                        <a:rPr kumimoji="0" lang="fa-I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 پس از  عمل  </a:t>
                      </a:r>
                      <a:endParaRPr kumimoji="0" lang="fa-I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0</a:t>
                      </a:r>
                      <a:endParaRPr kumimoji="0" lang="fa-I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0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491/0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مرگ 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2</a:t>
                      </a:r>
                      <a:endParaRPr kumimoji="0" lang="fa-I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8/4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010/0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AF </a:t>
                      </a:r>
                      <a:r>
                        <a:rPr kumimoji="0" lang="fa-I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 پس از عمل  </a:t>
                      </a:r>
                      <a:endParaRPr kumimoji="0" lang="fa-I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0</a:t>
                      </a:r>
                      <a:endParaRPr kumimoji="0" lang="fa-I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0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162/0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تامپوناد 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2</a:t>
                      </a:r>
                      <a:endParaRPr kumimoji="0" lang="fa-I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8/4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177/0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VF  -  VT</a:t>
                      </a:r>
                      <a:r>
                        <a:rPr kumimoji="0" lang="fa-I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پس از عمل  </a:t>
                      </a:r>
                      <a:endParaRPr kumimoji="0" lang="fa-I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0</a:t>
                      </a:r>
                      <a:endParaRPr kumimoji="0" lang="fa-I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0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491/0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IABP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4</a:t>
                      </a:r>
                      <a:endParaRPr kumimoji="0" lang="fa-I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7/9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155/0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اينوتروپ </a:t>
                      </a:r>
                      <a:endParaRPr kumimoji="0" lang="fa-I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6</a:t>
                      </a:r>
                      <a:endParaRPr kumimoji="0" lang="fa-I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3/14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264/0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ونتيلاتور بيشتر  از  24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H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18</a:t>
                      </a:r>
                      <a:endParaRPr kumimoji="0" lang="fa-I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9/42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742/0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963" y="1411288"/>
            <a:ext cx="868521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403350" y="1052513"/>
            <a:ext cx="5300663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a-IR" sz="2000" b="1">
                <a:effectLst/>
                <a:ea typeface="Times New Roman" pitchFamily="18" charset="0"/>
                <a:cs typeface="Lotus" pitchFamily="2" charset="-78"/>
              </a:rPr>
              <a:t>جدول 7-4 – فراواني  مصرف   </a:t>
            </a:r>
            <a:r>
              <a:rPr lang="en-US" sz="2000" b="1">
                <a:effectLst/>
                <a:ea typeface="Times New Roman" pitchFamily="18" charset="0"/>
                <a:cs typeface="Lotus" pitchFamily="2" charset="-78"/>
              </a:rPr>
              <a:t>PC </a:t>
            </a:r>
            <a:r>
              <a:rPr lang="fa-IR" sz="2000" b="1">
                <a:effectLst/>
                <a:ea typeface="Times New Roman" pitchFamily="18" charset="0"/>
                <a:cs typeface="Lotus" pitchFamily="2" charset="-78"/>
              </a:rPr>
              <a:t>  در بيماران  مورد مطالعه</a:t>
            </a:r>
            <a:r>
              <a:rPr lang="fa-IR" sz="1200" b="1">
                <a:effectLst/>
                <a:ea typeface="Times New Roman" pitchFamily="18" charset="0"/>
                <a:cs typeface="Roya" pitchFamily="2" charset="-78"/>
              </a:rPr>
              <a:t>  </a:t>
            </a:r>
            <a:endParaRPr lang="en-US" sz="1100">
              <a:effectLst/>
            </a:endParaRPr>
          </a:p>
          <a:p>
            <a:pPr algn="ctr" rtl="0" eaLnBrk="0" hangingPunct="0"/>
            <a:endParaRPr lang="en-US">
              <a:effectLst/>
            </a:endParaRP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/>
        </p:nvGraphicFramePr>
        <p:xfrm>
          <a:off x="2116138" y="2698750"/>
          <a:ext cx="4111625" cy="2703513"/>
        </p:xfrm>
        <a:graphic>
          <a:graphicData uri="http://schemas.openxmlformats.org/drawingml/2006/table">
            <a:tbl>
              <a:tblPr rtl="1"/>
              <a:tblGrid>
                <a:gridCol w="2190750"/>
                <a:gridCol w="833438"/>
                <a:gridCol w="1087437"/>
              </a:tblGrid>
              <a:tr h="874713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فراواني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Lotus" pitchFamily="2" charset="-78"/>
                      </a:endParaRPr>
                    </a:p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PC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تعداد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درصد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5/15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5/1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صفر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188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187450" y="1052513"/>
            <a:ext cx="6505575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a-IR" sz="2400" b="1">
                <a:effectLst/>
                <a:ea typeface="Times New Roman" pitchFamily="18" charset="0"/>
                <a:cs typeface="Lotus" pitchFamily="2" charset="-78"/>
              </a:rPr>
              <a:t>جدول  8-4 – فراواني  مصرف  </a:t>
            </a:r>
            <a:r>
              <a:rPr lang="en-US" sz="2400" b="1">
                <a:effectLst/>
                <a:ea typeface="Times New Roman" pitchFamily="18" charset="0"/>
                <a:cs typeface="Lotus" pitchFamily="2" charset="-78"/>
              </a:rPr>
              <a:t>PLT </a:t>
            </a:r>
            <a:r>
              <a:rPr lang="fa-IR" sz="2400" b="1">
                <a:effectLst/>
                <a:ea typeface="Times New Roman" pitchFamily="18" charset="0"/>
                <a:cs typeface="Lotus" pitchFamily="2" charset="-78"/>
              </a:rPr>
              <a:t> در بيماران   مورد مطالعه</a:t>
            </a:r>
            <a:r>
              <a:rPr lang="fa-IR" sz="1200" b="1">
                <a:effectLst/>
                <a:ea typeface="Times New Roman" pitchFamily="18" charset="0"/>
                <a:cs typeface="Roya" pitchFamily="2" charset="-78"/>
              </a:rPr>
              <a:t>  </a:t>
            </a:r>
            <a:endParaRPr lang="en-US" sz="1100">
              <a:effectLst/>
            </a:endParaRPr>
          </a:p>
          <a:p>
            <a:pPr algn="ctr" rtl="0" eaLnBrk="0" hangingPunct="0"/>
            <a:endParaRPr lang="en-US">
              <a:effectLst/>
            </a:endParaRPr>
          </a:p>
        </p:txBody>
      </p:sp>
      <p:graphicFrame>
        <p:nvGraphicFramePr>
          <p:cNvPr id="13434" name="Group 122"/>
          <p:cNvGraphicFramePr>
            <a:graphicFrameLocks noGrp="1"/>
          </p:cNvGraphicFramePr>
          <p:nvPr/>
        </p:nvGraphicFramePr>
        <p:xfrm>
          <a:off x="1331913" y="1743075"/>
          <a:ext cx="6408737" cy="2682875"/>
        </p:xfrm>
        <a:graphic>
          <a:graphicData uri="http://schemas.openxmlformats.org/drawingml/2006/table">
            <a:tbl>
              <a:tblPr rtl="1"/>
              <a:tblGrid>
                <a:gridCol w="2160587"/>
                <a:gridCol w="1655763"/>
                <a:gridCol w="2592387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 </a:t>
                      </a: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                     فراواني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Lotus" pitchFamily="2" charset="-78"/>
                      </a:endParaRPr>
                    </a:p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PLT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تعداد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درصد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5/81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5/9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5/2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187450" y="765175"/>
            <a:ext cx="650875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جدول  9-4 – فراواني مصرف  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FFP 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 در بيماران  مورد مطالعه</a:t>
            </a:r>
            <a:r>
              <a:rPr lang="fa-IR" sz="1200" b="1">
                <a:effectLst/>
                <a:ea typeface="Times New Roman" pitchFamily="18" charset="0"/>
                <a:cs typeface="Roya" pitchFamily="2" charset="-78"/>
              </a:rPr>
              <a:t>  </a:t>
            </a:r>
            <a:endParaRPr lang="en-US" sz="1100">
              <a:effectLst/>
            </a:endParaRPr>
          </a:p>
          <a:p>
            <a:pPr algn="ctr" rtl="0" eaLnBrk="0" hangingPunct="0">
              <a:defRPr/>
            </a:pPr>
            <a:endParaRPr lang="en-US">
              <a:effectLst/>
            </a:endParaRPr>
          </a:p>
        </p:txBody>
      </p:sp>
      <p:graphicFrame>
        <p:nvGraphicFramePr>
          <p:cNvPr id="12411" name="Group 123"/>
          <p:cNvGraphicFramePr>
            <a:graphicFrameLocks noGrp="1"/>
          </p:cNvGraphicFramePr>
          <p:nvPr/>
        </p:nvGraphicFramePr>
        <p:xfrm>
          <a:off x="1763713" y="1773238"/>
          <a:ext cx="5472112" cy="2682875"/>
        </p:xfrm>
        <a:graphic>
          <a:graphicData uri="http://schemas.openxmlformats.org/drawingml/2006/table">
            <a:tbl>
              <a:tblPr rtl="1"/>
              <a:tblGrid>
                <a:gridCol w="1727200"/>
                <a:gridCol w="1584325"/>
                <a:gridCol w="2160587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                       فراواني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Lotus" pitchFamily="2" charset="-78"/>
                      </a:endParaRPr>
                    </a:p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FFP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تعداد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درصد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314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5/78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5/0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95288" y="1052513"/>
            <a:ext cx="73009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defRPr/>
            </a:pP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جدول  10-4 فراواني  تعداد  گرافت   كرونري  در بيماران   مورد مطالعه  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  <a:ea typeface="Times New Roman" pitchFamily="18" charset="0"/>
              <a:cs typeface="Lotus" pitchFamily="2" charset="-78"/>
            </a:endParaRPr>
          </a:p>
          <a:p>
            <a:pPr algn="l" rtl="0" eaLnBrk="0" hangingPunct="0">
              <a:defRPr/>
            </a:pP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  <a:ea typeface="Times New Roman" pitchFamily="18" charset="0"/>
              <a:cs typeface="Lotus" pitchFamily="2" charset="-78"/>
            </a:endParaRPr>
          </a:p>
        </p:txBody>
      </p:sp>
      <p:graphicFrame>
        <p:nvGraphicFramePr>
          <p:cNvPr id="11388" name="Group 124"/>
          <p:cNvGraphicFramePr>
            <a:graphicFrameLocks noGrp="1"/>
          </p:cNvGraphicFramePr>
          <p:nvPr/>
        </p:nvGraphicFramePr>
        <p:xfrm>
          <a:off x="1403350" y="2708275"/>
          <a:ext cx="5473700" cy="2041525"/>
        </p:xfrm>
        <a:graphic>
          <a:graphicData uri="http://schemas.openxmlformats.org/drawingml/2006/table">
            <a:tbl>
              <a:tblPr rtl="1"/>
              <a:tblGrid>
                <a:gridCol w="2017712"/>
                <a:gridCol w="1582738"/>
                <a:gridCol w="18732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  </a:t>
                      </a: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 </a:t>
                      </a: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               فراواني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Lotus" pitchFamily="2" charset="-78"/>
                      </a:endParaRPr>
                    </a:p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گرافت</a:t>
                      </a:r>
                      <a:endParaRPr kumimoji="0" 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تعداد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درصد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166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5/41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5/5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50825" y="549275"/>
            <a:ext cx="86185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a-IR" sz="2400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جدول  12-4- بررسي فراواني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ROTEM </a:t>
            </a:r>
            <a:r>
              <a:rPr lang="fa-IR" sz="2400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  قبل  از  عمل   بر اساس  استرنوتومي  مجدد 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  <a:p>
            <a:pPr algn="ctr" rtl="0" eaLnBrk="0" hangingPunct="0">
              <a:defRPr/>
            </a:pP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</p:txBody>
      </p:sp>
      <p:graphicFrame>
        <p:nvGraphicFramePr>
          <p:cNvPr id="9286" name="Group 70"/>
          <p:cNvGraphicFramePr>
            <a:graphicFrameLocks noGrp="1"/>
          </p:cNvGraphicFramePr>
          <p:nvPr/>
        </p:nvGraphicFramePr>
        <p:xfrm>
          <a:off x="2124075" y="1700213"/>
          <a:ext cx="4846638" cy="1249362"/>
        </p:xfrm>
        <a:graphic>
          <a:graphicData uri="http://schemas.openxmlformats.org/drawingml/2006/table">
            <a:tbl>
              <a:tblPr rtl="1"/>
              <a:tblGrid>
                <a:gridCol w="2474913"/>
                <a:gridCol w="1189037"/>
                <a:gridCol w="1182688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             استرنوتومي مجدد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Lotus" pitchFamily="2" charset="-78"/>
                      </a:endParaRPr>
                    </a:p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ROTEM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درصد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تعداد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Abnormal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8/23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Normal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2/76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17" name="Rectangle 61"/>
          <p:cNvSpPr>
            <a:spLocks noChangeArrowheads="1"/>
          </p:cNvSpPr>
          <p:nvPr/>
        </p:nvSpPr>
        <p:spPr bwMode="auto">
          <a:xfrm>
            <a:off x="2124075" y="3454400"/>
            <a:ext cx="1689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1">
                <a:effectLst/>
                <a:ea typeface="Times New Roman" pitchFamily="18" charset="0"/>
                <a:cs typeface="Roya" pitchFamily="2" charset="-78"/>
              </a:rPr>
              <a:t>Pvalue= 0.000</a:t>
            </a:r>
            <a:endParaRPr lang="en-US">
              <a:effectLst/>
              <a:ea typeface="Times New Roman" pitchFamily="18" charset="0"/>
              <a:cs typeface="Roya" pitchFamily="2" charset="-78"/>
            </a:endParaRPr>
          </a:p>
          <a:p>
            <a:pPr algn="l" rtl="0" eaLnBrk="0" hangingPunct="0"/>
            <a:endParaRPr lang="en-US">
              <a:effectLst/>
              <a:ea typeface="Times New Roman" pitchFamily="18" charset="0"/>
              <a:cs typeface="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763588" y="293688"/>
            <a:ext cx="72818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جدول  13-4-  بررسي فراواني 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ROTEM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 پس از 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reverse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  كردن   </a:t>
            </a:r>
          </a:p>
          <a:p>
            <a:pPr algn="ctr">
              <a:defRPr/>
            </a:pP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هپارين   بر اساس استرنوتومي مجدد 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  <a:p>
            <a:pPr algn="ctr" rtl="0" eaLnBrk="0" hangingPunct="0">
              <a:defRPr/>
            </a:pP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</p:txBody>
      </p:sp>
      <p:graphicFrame>
        <p:nvGraphicFramePr>
          <p:cNvPr id="8263" name="Group 71"/>
          <p:cNvGraphicFramePr>
            <a:graphicFrameLocks noGrp="1"/>
          </p:cNvGraphicFramePr>
          <p:nvPr/>
        </p:nvGraphicFramePr>
        <p:xfrm>
          <a:off x="2411413" y="1557338"/>
          <a:ext cx="5256212" cy="1736725"/>
        </p:xfrm>
        <a:graphic>
          <a:graphicData uri="http://schemas.openxmlformats.org/drawingml/2006/table">
            <a:tbl>
              <a:tblPr rtl="1"/>
              <a:tblGrid>
                <a:gridCol w="3086100"/>
                <a:gridCol w="1141412"/>
                <a:gridCol w="102870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             استرنوتومي مجدد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Lotus" pitchFamily="2" charset="-78"/>
                      </a:endParaRPr>
                    </a:p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ROTEM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درصد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تعداد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Abnormal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8/23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Normal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2/76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41" name="Rectangle 61"/>
          <p:cNvSpPr>
            <a:spLocks noChangeArrowheads="1"/>
          </p:cNvSpPr>
          <p:nvPr/>
        </p:nvSpPr>
        <p:spPr bwMode="auto">
          <a:xfrm>
            <a:off x="2268538" y="3644900"/>
            <a:ext cx="2360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b="1">
                <a:effectLst/>
                <a:ea typeface="Times New Roman" pitchFamily="18" charset="0"/>
                <a:cs typeface="Lotus" pitchFamily="2" charset="-78"/>
              </a:rPr>
              <a:t>Pvalue =  0.000</a:t>
            </a:r>
            <a:endParaRPr lang="en-US" sz="2400">
              <a:effectLst/>
              <a:ea typeface="Times New Roman" pitchFamily="18" charset="0"/>
              <a:cs typeface="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84138" y="908050"/>
            <a:ext cx="8905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جدول  14-4- بررسي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ROTEM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  قبل  از  عمل  جراحي  بر اساس  استرنوتومي  مجدد 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  <a:p>
            <a:pPr algn="ctr" rtl="0" eaLnBrk="0" hangingPunct="0">
              <a:defRPr/>
            </a:pP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</p:txBody>
      </p:sp>
      <p:graphicFrame>
        <p:nvGraphicFramePr>
          <p:cNvPr id="7236" name="Group 68"/>
          <p:cNvGraphicFramePr>
            <a:graphicFrameLocks noGrp="1"/>
          </p:cNvGraphicFramePr>
          <p:nvPr/>
        </p:nvGraphicFramePr>
        <p:xfrm>
          <a:off x="1403350" y="1484313"/>
          <a:ext cx="6192838" cy="1493837"/>
        </p:xfrm>
        <a:graphic>
          <a:graphicData uri="http://schemas.openxmlformats.org/drawingml/2006/table">
            <a:tbl>
              <a:tblPr rtl="1"/>
              <a:tblGrid>
                <a:gridCol w="3095625"/>
                <a:gridCol w="1554163"/>
                <a:gridCol w="15430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               استرنوتومي  مجدد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Lotus" pitchFamily="2" charset="-78"/>
                      </a:endParaRPr>
                    </a:p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ROTEM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درصد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تعداد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Abnormal  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3/33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Normal  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7/66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65" name="Rectangle 61"/>
          <p:cNvSpPr>
            <a:spLocks noChangeArrowheads="1"/>
          </p:cNvSpPr>
          <p:nvPr/>
        </p:nvSpPr>
        <p:spPr bwMode="auto">
          <a:xfrm>
            <a:off x="1757363" y="3451225"/>
            <a:ext cx="2727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800" b="1">
                <a:effectLst/>
                <a:ea typeface="Times New Roman" pitchFamily="18" charset="0"/>
                <a:cs typeface="Lotus" pitchFamily="2" charset="-78"/>
              </a:rPr>
              <a:t>Pvalue =  0.000</a:t>
            </a:r>
            <a:endParaRPr lang="en-US" sz="2800">
              <a:effectLst/>
              <a:ea typeface="Times New Roman" pitchFamily="18" charset="0"/>
              <a:cs typeface="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95288" y="765175"/>
            <a:ext cx="83248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defRPr/>
            </a:pP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جدول  15-4-  بررسي 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ROTEM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  پس از جراحي  بر اساس  استرنوتومي  مجدد 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  <a:p>
            <a:pPr algn="l" rtl="0" eaLnBrk="0" hangingPunct="0">
              <a:defRPr/>
            </a:pP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</p:txBody>
      </p:sp>
      <p:graphicFrame>
        <p:nvGraphicFramePr>
          <p:cNvPr id="6212" name="Group 68"/>
          <p:cNvGraphicFramePr>
            <a:graphicFrameLocks noGrp="1"/>
          </p:cNvGraphicFramePr>
          <p:nvPr/>
        </p:nvGraphicFramePr>
        <p:xfrm>
          <a:off x="827088" y="1557338"/>
          <a:ext cx="6408737" cy="1493837"/>
        </p:xfrm>
        <a:graphic>
          <a:graphicData uri="http://schemas.openxmlformats.org/drawingml/2006/table">
            <a:tbl>
              <a:tblPr rtl="1"/>
              <a:tblGrid>
                <a:gridCol w="3063875"/>
                <a:gridCol w="1677987"/>
                <a:gridCol w="1666875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            استرنوتومي  مجدد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Lotus" pitchFamily="2" charset="-78"/>
                      </a:endParaRPr>
                    </a:p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ROTEM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درصد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تعداد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Abnormal  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3/33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Normal 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7/66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89" name="Rectangle 61"/>
          <p:cNvSpPr>
            <a:spLocks noChangeArrowheads="1"/>
          </p:cNvSpPr>
          <p:nvPr/>
        </p:nvSpPr>
        <p:spPr bwMode="auto">
          <a:xfrm>
            <a:off x="2011363" y="3482975"/>
            <a:ext cx="2360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b="1">
                <a:effectLst/>
                <a:ea typeface="Times New Roman" pitchFamily="18" charset="0"/>
                <a:cs typeface="Roya" pitchFamily="2" charset="-78"/>
              </a:rPr>
              <a:t>Pvalue =  0.000</a:t>
            </a:r>
            <a:endParaRPr lang="en-US" sz="2400">
              <a:effectLst/>
              <a:ea typeface="Times New Roman" pitchFamily="18" charset="0"/>
              <a:cs typeface="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79388" y="333375"/>
            <a:ext cx="87804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جدول  16-4-  بررسي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ROTEM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 قبل از جراحي  بر اساس  محل   مشخص خونريزي  </a:t>
            </a:r>
          </a:p>
          <a:p>
            <a:pPr algn="ctr">
              <a:defRPr/>
            </a:pP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در گروه   بيماران   با  استرنوتومي  مجدد 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  <a:p>
            <a:pPr algn="ctr" rtl="0" eaLnBrk="0" hangingPunct="0">
              <a:defRPr/>
            </a:pP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</p:txBody>
      </p:sp>
      <p:graphicFrame>
        <p:nvGraphicFramePr>
          <p:cNvPr id="5187" name="Group 67"/>
          <p:cNvGraphicFramePr>
            <a:graphicFrameLocks noGrp="1"/>
          </p:cNvGraphicFramePr>
          <p:nvPr/>
        </p:nvGraphicFramePr>
        <p:xfrm>
          <a:off x="1547813" y="1341438"/>
          <a:ext cx="5062537" cy="1970087"/>
        </p:xfrm>
        <a:graphic>
          <a:graphicData uri="http://schemas.openxmlformats.org/drawingml/2006/table">
            <a:tbl>
              <a:tblPr rtl="1"/>
              <a:tblGrid>
                <a:gridCol w="2882900"/>
                <a:gridCol w="1135062"/>
                <a:gridCol w="1044575"/>
              </a:tblGrid>
              <a:tr h="1300163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            استرنوتومي مجدد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Lotus" pitchFamily="2" charset="-78"/>
                      </a:endParaRPr>
                    </a:p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ROTEM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درصد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تعداد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Abnormal 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5/12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Normal 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5/87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13" name="Rectangle 61"/>
          <p:cNvSpPr>
            <a:spLocks noChangeArrowheads="1"/>
          </p:cNvSpPr>
          <p:nvPr/>
        </p:nvSpPr>
        <p:spPr bwMode="auto">
          <a:xfrm>
            <a:off x="2195513" y="3652838"/>
            <a:ext cx="2444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 b="1">
                <a:effectLst/>
                <a:ea typeface="Times New Roman" pitchFamily="18" charset="0"/>
                <a:cs typeface="Roya" pitchFamily="2" charset="-78"/>
              </a:rPr>
              <a:t>Pvalue  =  0.000</a:t>
            </a:r>
            <a:endParaRPr lang="en-US" sz="2400">
              <a:effectLst/>
              <a:ea typeface="Times New Roman" pitchFamily="18" charset="0"/>
              <a:cs typeface="Roya" pitchFamily="2" charset="-78"/>
            </a:endParaRPr>
          </a:p>
          <a:p>
            <a:pPr algn="l" rtl="0" eaLnBrk="0" hangingPunct="0"/>
            <a:endParaRPr lang="en-US" sz="2400">
              <a:effectLst/>
              <a:ea typeface="Times New Roman" pitchFamily="18" charset="0"/>
              <a:cs typeface="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1403350" y="476250"/>
            <a:ext cx="66579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defRPr/>
            </a:pP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جدول  17-4- بررسي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ROTEM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 پس از جراحي  بر اساس محل  </a:t>
            </a:r>
          </a:p>
          <a:p>
            <a:pPr algn="l">
              <a:defRPr/>
            </a:pP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 مشخص  خونريزي  در گروه   بيماران   با  استرنوتومي  مجدد</a:t>
            </a:r>
            <a:r>
              <a:rPr lang="fa-IR" sz="2400" b="1">
                <a:effectLst/>
                <a:ea typeface="Times New Roman" pitchFamily="18" charset="0"/>
                <a:cs typeface="Lotus" pitchFamily="2" charset="-78"/>
              </a:rPr>
              <a:t> </a:t>
            </a:r>
            <a:endParaRPr lang="en-US" sz="2400">
              <a:effectLst/>
              <a:cs typeface="Lotus" pitchFamily="2" charset="-78"/>
            </a:endParaRPr>
          </a:p>
          <a:p>
            <a:pPr algn="l" rtl="0" eaLnBrk="0" hangingPunct="0">
              <a:defRPr/>
            </a:pPr>
            <a:endParaRPr lang="en-US" sz="2400">
              <a:effectLst/>
              <a:cs typeface="Lotus" pitchFamily="2" charset="-78"/>
            </a:endParaRPr>
          </a:p>
        </p:txBody>
      </p:sp>
      <p:graphicFrame>
        <p:nvGraphicFramePr>
          <p:cNvPr id="49222" name="Group 70"/>
          <p:cNvGraphicFramePr>
            <a:graphicFrameLocks noGrp="1"/>
          </p:cNvGraphicFramePr>
          <p:nvPr/>
        </p:nvGraphicFramePr>
        <p:xfrm>
          <a:off x="2051050" y="1628775"/>
          <a:ext cx="4826000" cy="1371600"/>
        </p:xfrm>
        <a:graphic>
          <a:graphicData uri="http://schemas.openxmlformats.org/drawingml/2006/table">
            <a:tbl>
              <a:tblPr rtl="1"/>
              <a:tblGrid>
                <a:gridCol w="2044700"/>
                <a:gridCol w="1593850"/>
                <a:gridCol w="11874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                استرنوتومي  مجدد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Lotus" pitchFamily="2" charset="-78"/>
                      </a:endParaRPr>
                    </a:p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ROTEM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درصد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تعداد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Abnormal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5/12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Normal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5/87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37" name="Rectangle 61"/>
          <p:cNvSpPr>
            <a:spLocks noChangeArrowheads="1"/>
          </p:cNvSpPr>
          <p:nvPr/>
        </p:nvSpPr>
        <p:spPr bwMode="auto">
          <a:xfrm>
            <a:off x="2279650" y="3729038"/>
            <a:ext cx="1925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b="1">
                <a:effectLst/>
                <a:ea typeface="Times New Roman" pitchFamily="18" charset="0"/>
                <a:cs typeface="Lotus" pitchFamily="2" charset="-78"/>
              </a:rPr>
              <a:t>Pvalue = 0.000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619250" y="2859088"/>
            <a:ext cx="5113338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fa-IR" sz="4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مقدمه   و بيان  مساله</a:t>
            </a:r>
            <a:r>
              <a:rPr lang="fa-IR" sz="4800">
                <a:effectLst/>
                <a:cs typeface="Lotus" pitchFamily="2" charset="-78"/>
              </a:rPr>
              <a:t> 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07975" y="654050"/>
            <a:ext cx="7953375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a-IR" sz="2400" b="1">
                <a:effectLst/>
                <a:ea typeface="Times New Roman" pitchFamily="18" charset="0"/>
                <a:cs typeface="Lotus" pitchFamily="2" charset="-78"/>
              </a:rPr>
              <a:t>جدول  18-4- بررسي فراواني  استفاده   از داروهاي  آنتي فيبرينولتيك بر اساس  </a:t>
            </a:r>
          </a:p>
          <a:p>
            <a:pPr algn="ctr"/>
            <a:r>
              <a:rPr lang="fa-IR" sz="2400" b="1">
                <a:effectLst/>
                <a:ea typeface="Times New Roman" pitchFamily="18" charset="0"/>
                <a:cs typeface="Lotus" pitchFamily="2" charset="-78"/>
              </a:rPr>
              <a:t>محل  مشخص خونريزي  در گروه   بيماران   با  استرنوتومي مجدد</a:t>
            </a:r>
            <a:r>
              <a:rPr lang="fa-IR" sz="1200" b="1">
                <a:effectLst/>
                <a:ea typeface="Times New Roman" pitchFamily="18" charset="0"/>
                <a:cs typeface="Roya" pitchFamily="2" charset="-78"/>
              </a:rPr>
              <a:t> </a:t>
            </a:r>
            <a:endParaRPr lang="en-US" sz="1100">
              <a:effectLst/>
            </a:endParaRPr>
          </a:p>
          <a:p>
            <a:pPr algn="ctr" rtl="0" eaLnBrk="0" hangingPunct="0"/>
            <a:endParaRPr lang="en-US">
              <a:effectLst/>
            </a:endParaRPr>
          </a:p>
        </p:txBody>
      </p:sp>
      <p:graphicFrame>
        <p:nvGraphicFramePr>
          <p:cNvPr id="48197" name="Group 69"/>
          <p:cNvGraphicFramePr>
            <a:graphicFrameLocks noGrp="1"/>
          </p:cNvGraphicFramePr>
          <p:nvPr/>
        </p:nvGraphicFramePr>
        <p:xfrm>
          <a:off x="1331913" y="1989138"/>
          <a:ext cx="5400675" cy="1371600"/>
        </p:xfrm>
        <a:graphic>
          <a:graphicData uri="http://schemas.openxmlformats.org/drawingml/2006/table">
            <a:tbl>
              <a:tblPr rtl="1"/>
              <a:tblGrid>
                <a:gridCol w="2443163"/>
                <a:gridCol w="1905000"/>
                <a:gridCol w="1052512"/>
              </a:tblGrid>
              <a:tr h="125413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            استرنوتومي  مجدد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Lotus" pitchFamily="2" charset="-78"/>
                      </a:endParaRPr>
                    </a:p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دارو</a:t>
                      </a: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درصد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تعداد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ندارد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3/93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دارد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7/6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61" name="Rectangle 61"/>
          <p:cNvSpPr>
            <a:spLocks noChangeArrowheads="1"/>
          </p:cNvSpPr>
          <p:nvPr/>
        </p:nvSpPr>
        <p:spPr bwMode="auto">
          <a:xfrm>
            <a:off x="1703388" y="3656013"/>
            <a:ext cx="1968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b="1">
                <a:effectLst/>
                <a:ea typeface="Times New Roman" pitchFamily="18" charset="0"/>
                <a:cs typeface="Roya" pitchFamily="2" charset="-78"/>
              </a:rPr>
              <a:t>Pvalue = 0.402</a:t>
            </a:r>
            <a:r>
              <a:rPr lang="en-US" sz="1200" b="1">
                <a:effectLst/>
                <a:ea typeface="Times New Roman" pitchFamily="18" charset="0"/>
                <a:cs typeface="Roya" pitchFamily="2" charset="-78"/>
              </a:rPr>
              <a:t> </a:t>
            </a:r>
            <a:endParaRPr lang="en-US">
              <a:effectLst/>
              <a:ea typeface="Times New Roman" pitchFamily="18" charset="0"/>
              <a:cs typeface="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1168400" y="371475"/>
            <a:ext cx="61960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a-IR" sz="2400" b="1">
                <a:effectLst/>
                <a:ea typeface="Times New Roman" pitchFamily="18" charset="0"/>
                <a:cs typeface="Lotus" pitchFamily="2" charset="-78"/>
              </a:rPr>
              <a:t>جدول  19-4- بررسي  فراواني  تامپوناد  بر اساس  محل  </a:t>
            </a:r>
          </a:p>
          <a:p>
            <a:pPr algn="ctr"/>
            <a:r>
              <a:rPr lang="fa-IR" sz="2400" b="1">
                <a:effectLst/>
                <a:ea typeface="Times New Roman" pitchFamily="18" charset="0"/>
                <a:cs typeface="Lotus" pitchFamily="2" charset="-78"/>
              </a:rPr>
              <a:t>مشخص  خونريزي  در گروه   بيماران   با  استرنوتومي مجدد</a:t>
            </a:r>
            <a:r>
              <a:rPr lang="fa-IR" sz="2400" b="1">
                <a:effectLst/>
                <a:ea typeface="Times New Roman" pitchFamily="18" charset="0"/>
                <a:cs typeface="Roya" pitchFamily="2" charset="-78"/>
              </a:rPr>
              <a:t> </a:t>
            </a:r>
            <a:endParaRPr lang="en-US" sz="2400">
              <a:effectLst/>
            </a:endParaRPr>
          </a:p>
          <a:p>
            <a:pPr algn="ctr" rtl="0" eaLnBrk="0" hangingPunct="0"/>
            <a:endParaRPr lang="en-US" sz="2400">
              <a:effectLst/>
            </a:endParaRPr>
          </a:p>
        </p:txBody>
      </p:sp>
      <p:graphicFrame>
        <p:nvGraphicFramePr>
          <p:cNvPr id="47172" name="Group 68"/>
          <p:cNvGraphicFramePr>
            <a:graphicFrameLocks noGrp="1"/>
          </p:cNvGraphicFramePr>
          <p:nvPr/>
        </p:nvGraphicFramePr>
        <p:xfrm>
          <a:off x="1835150" y="1557338"/>
          <a:ext cx="4681538" cy="1371600"/>
        </p:xfrm>
        <a:graphic>
          <a:graphicData uri="http://schemas.openxmlformats.org/drawingml/2006/table">
            <a:tbl>
              <a:tblPr rtl="1"/>
              <a:tblGrid>
                <a:gridCol w="1933575"/>
                <a:gridCol w="1806575"/>
                <a:gridCol w="941388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محل  مشخص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Lotus" pitchFamily="2" charset="-78"/>
                      </a:endParaRPr>
                    </a:p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تامپوناد</a:t>
                      </a: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درصد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تعداد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ندارد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دارد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885" name="Rectangle 61"/>
          <p:cNvSpPr>
            <a:spLocks noChangeArrowheads="1"/>
          </p:cNvSpPr>
          <p:nvPr/>
        </p:nvSpPr>
        <p:spPr bwMode="auto">
          <a:xfrm>
            <a:off x="1935163" y="3440113"/>
            <a:ext cx="185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b="1">
                <a:effectLst/>
                <a:ea typeface="Times New Roman" pitchFamily="18" charset="0"/>
                <a:cs typeface="Lotus" pitchFamily="2" charset="-78"/>
              </a:rPr>
              <a:t>Pvalue =  0.01</a:t>
            </a:r>
            <a:endParaRPr lang="en-US" sz="2000">
              <a:effectLst/>
              <a:ea typeface="Times New Roman" pitchFamily="18" charset="0"/>
              <a:cs typeface="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579438" y="771525"/>
            <a:ext cx="7645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a-IR" sz="2000" b="1">
                <a:effectLst/>
                <a:ea typeface="Times New Roman" pitchFamily="18" charset="0"/>
                <a:cs typeface="Lotus" pitchFamily="2" charset="-78"/>
              </a:rPr>
              <a:t>جدول  20-4 – بررسي  فراواني  و مقايسه   مصرف   فراورده  هاي  خوني  و مقدار  گرافت   </a:t>
            </a:r>
          </a:p>
          <a:p>
            <a:pPr algn="ctr"/>
            <a:r>
              <a:rPr lang="fa-IR" sz="2000" b="1">
                <a:effectLst/>
                <a:ea typeface="Times New Roman" pitchFamily="18" charset="0"/>
                <a:cs typeface="Lotus" pitchFamily="2" charset="-78"/>
              </a:rPr>
              <a:t>بر اساس  محل  مشخص  خونريزي  در گروه   بيماران   با  استرنوتومي مجدد </a:t>
            </a:r>
            <a:endParaRPr lang="en-US" sz="2000" b="1">
              <a:effectLst/>
              <a:ea typeface="Times New Roman" pitchFamily="18" charset="0"/>
              <a:cs typeface="Lotus" pitchFamily="2" charset="-78"/>
            </a:endParaRPr>
          </a:p>
          <a:p>
            <a:pPr algn="ctr" rtl="0" eaLnBrk="0" hangingPunct="0"/>
            <a:endParaRPr lang="en-US" sz="2000" b="1">
              <a:effectLst/>
              <a:ea typeface="Times New Roman" pitchFamily="18" charset="0"/>
              <a:cs typeface="Lotus" pitchFamily="2" charset="-78"/>
            </a:endParaRPr>
          </a:p>
        </p:txBody>
      </p:sp>
      <p:graphicFrame>
        <p:nvGraphicFramePr>
          <p:cNvPr id="46150" name="Group 70"/>
          <p:cNvGraphicFramePr>
            <a:graphicFrameLocks noGrp="1"/>
          </p:cNvGraphicFramePr>
          <p:nvPr/>
        </p:nvGraphicFramePr>
        <p:xfrm>
          <a:off x="1692275" y="2133600"/>
          <a:ext cx="5184775" cy="669925"/>
        </p:xfrm>
        <a:graphic>
          <a:graphicData uri="http://schemas.openxmlformats.org/drawingml/2006/table">
            <a:tbl>
              <a:tblPr rtl="1"/>
              <a:tblGrid>
                <a:gridCol w="844550"/>
                <a:gridCol w="879475"/>
                <a:gridCol w="809625"/>
                <a:gridCol w="846137"/>
                <a:gridCol w="1804988"/>
              </a:tblGrid>
              <a:tr h="27463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PC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PH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FFP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graft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Pvalue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0.102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0.146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0.202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0.827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11" name="Rectangle 66"/>
          <p:cNvSpPr>
            <a:spLocks noChangeArrowheads="1"/>
          </p:cNvSpPr>
          <p:nvPr/>
        </p:nvSpPr>
        <p:spPr bwMode="auto">
          <a:xfrm>
            <a:off x="0" y="4189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95288" y="476250"/>
            <a:ext cx="84693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a-IR" sz="2400" b="1">
                <a:effectLst/>
                <a:ea typeface="Times New Roman" pitchFamily="18" charset="0"/>
                <a:cs typeface="Lotus" pitchFamily="2" charset="-78"/>
              </a:rPr>
              <a:t>جدول   21-4-  بررسي  فراوان   و مقايسه   اطلاعات   دموگرافيك   بر اساس  محل  </a:t>
            </a:r>
          </a:p>
          <a:p>
            <a:pPr algn="ctr"/>
            <a:r>
              <a:rPr lang="fa-IR" sz="2400" b="1">
                <a:effectLst/>
                <a:ea typeface="Times New Roman" pitchFamily="18" charset="0"/>
                <a:cs typeface="Lotus" pitchFamily="2" charset="-78"/>
              </a:rPr>
              <a:t>مشخص  خونريزي  در گروه   بيماران   با  استرنوتومي مجدد </a:t>
            </a:r>
            <a:endParaRPr lang="en-US" sz="2400" b="1">
              <a:effectLst/>
              <a:ea typeface="Times New Roman" pitchFamily="18" charset="0"/>
              <a:cs typeface="Lotus" pitchFamily="2" charset="-78"/>
            </a:endParaRPr>
          </a:p>
          <a:p>
            <a:pPr algn="ctr" rtl="0" eaLnBrk="0" hangingPunct="0"/>
            <a:endParaRPr lang="en-US" sz="2400" b="1">
              <a:effectLst/>
              <a:ea typeface="Times New Roman" pitchFamily="18" charset="0"/>
              <a:cs typeface="Lotus" pitchFamily="2" charset="-78"/>
            </a:endParaRPr>
          </a:p>
        </p:txBody>
      </p:sp>
      <p:graphicFrame>
        <p:nvGraphicFramePr>
          <p:cNvPr id="45138" name="Group 82"/>
          <p:cNvGraphicFramePr>
            <a:graphicFrameLocks noGrp="1"/>
          </p:cNvGraphicFramePr>
          <p:nvPr/>
        </p:nvGraphicFramePr>
        <p:xfrm>
          <a:off x="1016000" y="1989138"/>
          <a:ext cx="7227888" cy="1057275"/>
        </p:xfrm>
        <a:graphic>
          <a:graphicData uri="http://schemas.openxmlformats.org/drawingml/2006/table">
            <a:tbl>
              <a:tblPr rtl="1"/>
              <a:tblGrid>
                <a:gridCol w="1209675"/>
                <a:gridCol w="1554163"/>
                <a:gridCol w="900112"/>
                <a:gridCol w="828675"/>
                <a:gridCol w="890588"/>
                <a:gridCol w="1844675"/>
              </a:tblGrid>
              <a:tr h="7826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EF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PT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INR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Less Temp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ICU time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Pvalue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0.652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0.182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0.163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0.328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0.570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547813" y="404813"/>
            <a:ext cx="6326187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1200" b="1">
                <a:effectLst/>
                <a:ea typeface="Times New Roman" pitchFamily="18" charset="0"/>
                <a:cs typeface="Roya" pitchFamily="2" charset="-78"/>
              </a:rPr>
              <a:t>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جدول   22-4- بررسي فراواني 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ROTEM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  قبل  از  جراحي  </a:t>
            </a:r>
          </a:p>
          <a:p>
            <a:pPr algn="ctr">
              <a:defRPr/>
            </a:pP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در  گروه   بيماران  بدون  استرنوتومي مجدد 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  <a:p>
            <a:pPr algn="ctr" rtl="0" eaLnBrk="0" hangingPunct="0">
              <a:defRPr/>
            </a:pP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</p:txBody>
      </p:sp>
      <p:graphicFrame>
        <p:nvGraphicFramePr>
          <p:cNvPr id="44098" name="Group 66"/>
          <p:cNvGraphicFramePr>
            <a:graphicFrameLocks noGrp="1"/>
          </p:cNvGraphicFramePr>
          <p:nvPr/>
        </p:nvGraphicFramePr>
        <p:xfrm>
          <a:off x="1619250" y="1557338"/>
          <a:ext cx="5473700" cy="1493837"/>
        </p:xfrm>
        <a:graphic>
          <a:graphicData uri="http://schemas.openxmlformats.org/drawingml/2006/table">
            <a:tbl>
              <a:tblPr rtl="1"/>
              <a:tblGrid>
                <a:gridCol w="3122612"/>
                <a:gridCol w="1130300"/>
                <a:gridCol w="1220788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                 فراواني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Roya" pitchFamily="2" charset="-78"/>
                      </a:endParaRPr>
                    </a:p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ROTEM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تعداد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Roya" pitchFamily="2" charset="-78"/>
                        </a:rPr>
                        <a:t>درصد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Abnormal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2.8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Normal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348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Roya" pitchFamily="2" charset="-78"/>
                        </a:rPr>
                        <a:t>97.2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Roy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2051050" y="476250"/>
            <a:ext cx="5054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a-IR" sz="2000" b="1">
                <a:effectLst/>
                <a:ea typeface="Times New Roman" pitchFamily="18" charset="0"/>
                <a:cs typeface="Lotus" pitchFamily="2" charset="-78"/>
              </a:rPr>
              <a:t>جدول  23-4 – بررسي  فراواني  </a:t>
            </a:r>
            <a:r>
              <a:rPr lang="en-US" sz="2000" b="1">
                <a:effectLst/>
                <a:ea typeface="Times New Roman" pitchFamily="18" charset="0"/>
                <a:cs typeface="Lotus" pitchFamily="2" charset="-78"/>
              </a:rPr>
              <a:t>ROTE M </a:t>
            </a:r>
            <a:r>
              <a:rPr lang="fa-IR" sz="2000" b="1">
                <a:effectLst/>
                <a:ea typeface="Times New Roman" pitchFamily="18" charset="0"/>
                <a:cs typeface="Lotus" pitchFamily="2" charset="-78"/>
              </a:rPr>
              <a:t>  </a:t>
            </a:r>
          </a:p>
          <a:p>
            <a:pPr algn="ctr"/>
            <a:r>
              <a:rPr lang="fa-IR" sz="2000" b="1">
                <a:effectLst/>
                <a:ea typeface="Times New Roman" pitchFamily="18" charset="0"/>
                <a:cs typeface="Lotus" pitchFamily="2" charset="-78"/>
              </a:rPr>
              <a:t>پس از جراحي  در  گروه  بيماران  بدون  استرنوتومي مجدد </a:t>
            </a:r>
            <a:endParaRPr lang="en-US" sz="2000" b="1">
              <a:effectLst/>
              <a:cs typeface="Lotus" pitchFamily="2" charset="-78"/>
            </a:endParaRPr>
          </a:p>
          <a:p>
            <a:pPr algn="ctr" rtl="0" eaLnBrk="0" hangingPunct="0"/>
            <a:endParaRPr lang="en-US" sz="2000" b="1">
              <a:effectLst/>
              <a:cs typeface="Lotus" pitchFamily="2" charset="-78"/>
            </a:endParaRPr>
          </a:p>
        </p:txBody>
      </p:sp>
      <p:graphicFrame>
        <p:nvGraphicFramePr>
          <p:cNvPr id="43074" name="Group 66"/>
          <p:cNvGraphicFramePr>
            <a:graphicFrameLocks noGrp="1"/>
          </p:cNvGraphicFramePr>
          <p:nvPr/>
        </p:nvGraphicFramePr>
        <p:xfrm>
          <a:off x="2339975" y="1773238"/>
          <a:ext cx="4724400" cy="1249362"/>
        </p:xfrm>
        <a:graphic>
          <a:graphicData uri="http://schemas.openxmlformats.org/drawingml/2006/table">
            <a:tbl>
              <a:tblPr rtl="1"/>
              <a:tblGrid>
                <a:gridCol w="2582862"/>
                <a:gridCol w="1030288"/>
                <a:gridCol w="11112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                   فراواني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Lotus" pitchFamily="2" charset="-78"/>
                      </a:endParaRPr>
                    </a:p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ROTEM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تعداد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درصد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Abnormal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6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1.7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Normal 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352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98.3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1011238" y="620713"/>
            <a:ext cx="77247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جدول  24-4 -  بررسي و مقايسه   فراواني  استفاده   از فراورده  هاي  خوني  </a:t>
            </a:r>
          </a:p>
          <a:p>
            <a:pPr algn="ctr">
              <a:defRPr/>
            </a:pP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Lotus" pitchFamily="2" charset="-78"/>
              </a:rPr>
              <a:t>در گروه   بيماران   بدون  استرنوتومي مجدد 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  <a:ea typeface="Times New Roman" pitchFamily="18" charset="0"/>
              <a:cs typeface="Lotus" pitchFamily="2" charset="-78"/>
            </a:endParaRPr>
          </a:p>
          <a:p>
            <a:pPr algn="ctr" rtl="0" eaLnBrk="0" hangingPunct="0">
              <a:defRPr/>
            </a:pP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  <a:ea typeface="Times New Roman" pitchFamily="18" charset="0"/>
              <a:cs typeface="Lotus" pitchFamily="2" charset="-78"/>
            </a:endParaRPr>
          </a:p>
        </p:txBody>
      </p:sp>
      <p:graphicFrame>
        <p:nvGraphicFramePr>
          <p:cNvPr id="42042" name="Group 58"/>
          <p:cNvGraphicFramePr>
            <a:graphicFrameLocks noGrp="1"/>
          </p:cNvGraphicFramePr>
          <p:nvPr/>
        </p:nvGraphicFramePr>
        <p:xfrm>
          <a:off x="1692275" y="1916113"/>
          <a:ext cx="4806950" cy="731837"/>
        </p:xfrm>
        <a:graphic>
          <a:graphicData uri="http://schemas.openxmlformats.org/drawingml/2006/table">
            <a:tbl>
              <a:tblPr rtl="1"/>
              <a:tblGrid>
                <a:gridCol w="1374775"/>
                <a:gridCol w="1266825"/>
                <a:gridCol w="1320800"/>
                <a:gridCol w="844550"/>
              </a:tblGrid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فراورده  خوني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PC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PLT 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FFP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Pvalue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0.001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0.689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0.938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23850" y="395288"/>
            <a:ext cx="8569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200" b="1">
                <a:effectLst/>
                <a:ea typeface="Times New Roman" pitchFamily="18" charset="0"/>
                <a:cs typeface="Roya" pitchFamily="2" charset="-78"/>
              </a:rPr>
              <a:t> </a:t>
            </a:r>
            <a:r>
              <a:rPr lang="fa-IR" b="1">
                <a:effectLst/>
                <a:ea typeface="Times New Roman" pitchFamily="18" charset="0"/>
                <a:cs typeface="Roya" pitchFamily="2" charset="-78"/>
              </a:rPr>
              <a:t>جدول   25-4- آناليز  رگرسيون  در مورد  اطلاعات   دموگرافيك   بيماران   مورد  مطالعه</a:t>
            </a:r>
            <a:r>
              <a:rPr lang="fa-IR" sz="2400" b="1">
                <a:effectLst/>
                <a:ea typeface="Times New Roman" pitchFamily="18" charset="0"/>
                <a:cs typeface="Roya" pitchFamily="2" charset="-78"/>
              </a:rPr>
              <a:t> </a:t>
            </a:r>
            <a:endParaRPr lang="en-US" sz="2400" b="1">
              <a:effectLst/>
            </a:endParaRPr>
          </a:p>
          <a:p>
            <a:pPr algn="ctr" rtl="0" eaLnBrk="0" hangingPunct="0"/>
            <a:endParaRPr lang="en-US" sz="2400" b="1">
              <a:effectLst/>
            </a:endParaRPr>
          </a:p>
        </p:txBody>
      </p:sp>
      <p:graphicFrame>
        <p:nvGraphicFramePr>
          <p:cNvPr id="40309" name="Group 373"/>
          <p:cNvGraphicFramePr>
            <a:graphicFrameLocks noGrp="1"/>
          </p:cNvGraphicFramePr>
          <p:nvPr/>
        </p:nvGraphicFramePr>
        <p:xfrm>
          <a:off x="1755775" y="1052513"/>
          <a:ext cx="6488113" cy="3686175"/>
        </p:xfrm>
        <a:graphic>
          <a:graphicData uri="http://schemas.openxmlformats.org/drawingml/2006/table">
            <a:tbl>
              <a:tblPr rtl="1"/>
              <a:tblGrid>
                <a:gridCol w="1670050"/>
                <a:gridCol w="673100"/>
                <a:gridCol w="1309688"/>
                <a:gridCol w="844550"/>
                <a:gridCol w="1990725"/>
              </a:tblGrid>
              <a:tr h="638175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                آناليز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Lotus" pitchFamily="2" charset="-78"/>
                      </a:endParaRPr>
                    </a:p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متغيرها  </a:t>
                      </a:r>
                      <a:endParaRPr kumimoji="0" 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O. R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C.I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β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Pvalue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Age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0.982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0.941-1.024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0. 19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-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0.384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Sex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0.401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0.114-1.414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0.913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-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0.155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BMI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3.726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0.429-32.348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1.315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0.233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RF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0.496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0.050-4.903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- 0.701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0.594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Angin IV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14.561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2.615-81.062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2.678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0.002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ROTEM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0.047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0.017-0.133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- 3.051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0.000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Medistinit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0.000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0.000-0.000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- 17.297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1.000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IABP 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0.610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0.105-3.531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0.494</a:t>
                      </a: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 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-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0.581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Hospital time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1.750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1.361-2.251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0.560</a:t>
                      </a: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  </a:t>
                      </a:r>
                      <a:endParaRPr kumimoji="0" 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0.000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Death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16.693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1.221-228.192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2.815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0.35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76200" y="260350"/>
            <a:ext cx="82740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a-IR" sz="2000" b="1">
                <a:effectLst/>
                <a:ea typeface="Times New Roman" pitchFamily="18" charset="0"/>
                <a:cs typeface="Lotus" pitchFamily="2" charset="-78"/>
              </a:rPr>
              <a:t>جدول  26-4 -  بررسي  فراواني  استفاده   از فراورده  هاي  خوني  و گرافت   در دو گروه   مطالعه </a:t>
            </a:r>
            <a:endParaRPr lang="en-US" sz="2000" b="1">
              <a:effectLst/>
              <a:ea typeface="Times New Roman" pitchFamily="18" charset="0"/>
              <a:cs typeface="Lotus" pitchFamily="2" charset="-78"/>
            </a:endParaRPr>
          </a:p>
          <a:p>
            <a:pPr algn="ctr" rtl="0" eaLnBrk="0" hangingPunct="0"/>
            <a:endParaRPr lang="en-US" sz="2000" b="1">
              <a:effectLst/>
              <a:ea typeface="Times New Roman" pitchFamily="18" charset="0"/>
              <a:cs typeface="Lotus" pitchFamily="2" charset="-78"/>
            </a:endParaRPr>
          </a:p>
        </p:txBody>
      </p:sp>
      <p:sp>
        <p:nvSpPr>
          <p:cNvPr id="39056" name="Line 144"/>
          <p:cNvSpPr>
            <a:spLocks noChangeShapeType="1"/>
          </p:cNvSpPr>
          <p:nvPr/>
        </p:nvSpPr>
        <p:spPr bwMode="auto">
          <a:xfrm>
            <a:off x="6229350" y="708025"/>
            <a:ext cx="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9063" name="Line 151"/>
          <p:cNvSpPr>
            <a:spLocks noChangeShapeType="1"/>
          </p:cNvSpPr>
          <p:nvPr/>
        </p:nvSpPr>
        <p:spPr bwMode="auto">
          <a:xfrm>
            <a:off x="6229350" y="7080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9126" name="Line 214"/>
          <p:cNvSpPr>
            <a:spLocks noChangeShapeType="1"/>
          </p:cNvSpPr>
          <p:nvPr/>
        </p:nvSpPr>
        <p:spPr bwMode="auto">
          <a:xfrm>
            <a:off x="8629650" y="14208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9152" name="Line 240"/>
          <p:cNvSpPr>
            <a:spLocks noChangeShapeType="1"/>
          </p:cNvSpPr>
          <p:nvPr/>
        </p:nvSpPr>
        <p:spPr bwMode="auto">
          <a:xfrm>
            <a:off x="8629650" y="14208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9191" name="Line 279"/>
          <p:cNvSpPr>
            <a:spLocks noChangeShapeType="1"/>
          </p:cNvSpPr>
          <p:nvPr/>
        </p:nvSpPr>
        <p:spPr bwMode="auto">
          <a:xfrm>
            <a:off x="8629650" y="18954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9217" name="Line 305"/>
          <p:cNvSpPr>
            <a:spLocks noChangeShapeType="1"/>
          </p:cNvSpPr>
          <p:nvPr/>
        </p:nvSpPr>
        <p:spPr bwMode="auto">
          <a:xfrm>
            <a:off x="8629650" y="18954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9256" name="Line 344"/>
          <p:cNvSpPr>
            <a:spLocks noChangeShapeType="1"/>
          </p:cNvSpPr>
          <p:nvPr/>
        </p:nvSpPr>
        <p:spPr bwMode="auto">
          <a:xfrm>
            <a:off x="8629650" y="23114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9282" name="Line 370"/>
          <p:cNvSpPr>
            <a:spLocks noChangeShapeType="1"/>
          </p:cNvSpPr>
          <p:nvPr/>
        </p:nvSpPr>
        <p:spPr bwMode="auto">
          <a:xfrm>
            <a:off x="8629650" y="23114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graphicFrame>
        <p:nvGraphicFramePr>
          <p:cNvPr id="39360" name="Group 448"/>
          <p:cNvGraphicFramePr>
            <a:graphicFrameLocks noGrp="1"/>
          </p:cNvGraphicFramePr>
          <p:nvPr/>
        </p:nvGraphicFramePr>
        <p:xfrm>
          <a:off x="2268538" y="836613"/>
          <a:ext cx="5903912" cy="3352800"/>
        </p:xfrm>
        <a:graphic>
          <a:graphicData uri="http://schemas.openxmlformats.org/drawingml/2006/table">
            <a:tbl>
              <a:tblPr rtl="1"/>
              <a:tblGrid>
                <a:gridCol w="1108075"/>
                <a:gridCol w="1100137"/>
                <a:gridCol w="1106488"/>
                <a:gridCol w="935037"/>
                <a:gridCol w="495300"/>
                <a:gridCol w="495300"/>
                <a:gridCol w="663575"/>
              </a:tblGrid>
              <a:tr h="274638">
                <a:tc gridSpan="5"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صدك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فراورده   خوني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استرنوتومي مجدد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25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50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75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95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PC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ندارد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4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دارد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70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PLT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ندارد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3.7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دارد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1625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FFP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ندارد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دارد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263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گرافت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ندارد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4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4.85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دارد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1.15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4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4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9321" name="Line 409"/>
          <p:cNvSpPr>
            <a:spLocks noChangeShapeType="1"/>
          </p:cNvSpPr>
          <p:nvPr/>
        </p:nvSpPr>
        <p:spPr bwMode="auto">
          <a:xfrm>
            <a:off x="8629650" y="27035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9346" name="Line 434"/>
          <p:cNvSpPr>
            <a:spLocks noChangeShapeType="1"/>
          </p:cNvSpPr>
          <p:nvPr/>
        </p:nvSpPr>
        <p:spPr bwMode="auto">
          <a:xfrm>
            <a:off x="8629650" y="27035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827088" y="333375"/>
            <a:ext cx="73834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fa-IR" sz="2400">
                <a:effectLst/>
                <a:ea typeface="Times New Roman" pitchFamily="18" charset="0"/>
                <a:cs typeface="Lotus" pitchFamily="2" charset="-78"/>
              </a:rPr>
              <a:t>جدول  27-4 -   بررسي  فراواني  نوع  جراحي  بر اساس  استرنوتومي مجدد </a:t>
            </a:r>
            <a:endParaRPr lang="en-US" sz="2400">
              <a:effectLst/>
              <a:ea typeface="Times New Roman" pitchFamily="18" charset="0"/>
              <a:cs typeface="Lotus" pitchFamily="2" charset="-78"/>
            </a:endParaRPr>
          </a:p>
          <a:p>
            <a:pPr algn="l" rtl="0" eaLnBrk="0" hangingPunct="0"/>
            <a:endParaRPr lang="en-US" sz="2400">
              <a:effectLst/>
              <a:ea typeface="Times New Roman" pitchFamily="18" charset="0"/>
              <a:cs typeface="Lotus" pitchFamily="2" charset="-78"/>
            </a:endParaRPr>
          </a:p>
        </p:txBody>
      </p:sp>
      <p:graphicFrame>
        <p:nvGraphicFramePr>
          <p:cNvPr id="37974" name="Group 86"/>
          <p:cNvGraphicFramePr>
            <a:graphicFrameLocks noGrp="1"/>
          </p:cNvGraphicFramePr>
          <p:nvPr/>
        </p:nvGraphicFramePr>
        <p:xfrm>
          <a:off x="2195513" y="1052513"/>
          <a:ext cx="4824412" cy="1736725"/>
        </p:xfrm>
        <a:graphic>
          <a:graphicData uri="http://schemas.openxmlformats.org/drawingml/2006/table">
            <a:tbl>
              <a:tblPr rtl="1"/>
              <a:tblGrid>
                <a:gridCol w="2706687"/>
                <a:gridCol w="1144588"/>
                <a:gridCol w="973137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           استرنوتومي مجدد                                          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Lotus" pitchFamily="2" charset="-78"/>
                      </a:endParaRPr>
                    </a:p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نوع  جراحي </a:t>
                      </a:r>
                      <a:endParaRPr kumimoji="0" 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درصد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تعداد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Emergency 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8/4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Urgent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otus" pitchFamily="2" charset="-78"/>
                        </a:rPr>
                        <a:t>Elective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2/95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Lotus" pitchFamily="2" charset="-78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706438" y="1536700"/>
            <a:ext cx="747077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a-IR" sz="4400">
                <a:effectLst/>
                <a:cs typeface="Lotus" pitchFamily="2" charset="-78"/>
              </a:rPr>
              <a:t>خونريزي</a:t>
            </a:r>
            <a:r>
              <a:rPr lang="en-US" sz="4400">
                <a:effectLst/>
                <a:cs typeface="Lotus" pitchFamily="2" charset="-78"/>
              </a:rPr>
              <a:t>    	&gt; 200-300 	cc/h</a:t>
            </a:r>
          </a:p>
          <a:p>
            <a:pPr algn="ctr"/>
            <a:r>
              <a:rPr lang="fa-IR" sz="4400">
                <a:effectLst/>
                <a:cs typeface="Lotus" pitchFamily="2" charset="-78"/>
              </a:rPr>
              <a:t>خونريزي</a:t>
            </a:r>
            <a:r>
              <a:rPr lang="en-US" sz="4400">
                <a:effectLst/>
                <a:cs typeface="Lotus" pitchFamily="2" charset="-78"/>
              </a:rPr>
              <a:t> 	&gt;200 cc/h for   4 h  </a:t>
            </a:r>
          </a:p>
          <a:p>
            <a:pPr algn="ctr"/>
            <a:r>
              <a:rPr lang="fa-IR" sz="4400">
                <a:effectLst/>
                <a:cs typeface="Lotus" pitchFamily="2" charset="-78"/>
              </a:rPr>
              <a:t>خونريزي</a:t>
            </a:r>
            <a:r>
              <a:rPr lang="en-US" sz="4400">
                <a:effectLst/>
                <a:cs typeface="Lotus" pitchFamily="2" charset="-78"/>
              </a:rPr>
              <a:t> 	&gt; 300 cc /h for   2-3 h </a:t>
            </a:r>
          </a:p>
          <a:p>
            <a:pPr algn="ctr"/>
            <a:r>
              <a:rPr lang="fa-IR" sz="4400">
                <a:effectLst/>
                <a:cs typeface="Lotus" pitchFamily="2" charset="-78"/>
              </a:rPr>
              <a:t>خونريزي</a:t>
            </a:r>
            <a:r>
              <a:rPr lang="en-US" sz="4400">
                <a:effectLst/>
                <a:cs typeface="Lotus" pitchFamily="2" charset="-78"/>
              </a:rPr>
              <a:t> 	&gt; 400 cc /h  for   / h</a:t>
            </a:r>
            <a:r>
              <a:rPr lang="en-US" sz="4400">
                <a:effectLst/>
              </a:rPr>
              <a:t>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1619250" y="2292350"/>
            <a:ext cx="47434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fa-IR" sz="4400" b="1">
                <a:effectLst/>
                <a:cs typeface="Lotus" pitchFamily="2" charset="-78"/>
              </a:rPr>
              <a:t>بحث  و نتيجه   گيري</a:t>
            </a:r>
            <a:r>
              <a:rPr lang="fa-IR">
                <a:effectLst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250825" y="1633538"/>
            <a:ext cx="8651875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EXTEM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در ارزيابي  فاكتور هاي 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I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 و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II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و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IV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 و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VII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 و 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X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 و پلاكت   و فيبرينوليز  كمك   مي كند . 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  <a:p>
            <a:pPr>
              <a:defRPr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INTEM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در ارزيابي  فاكتورهاي 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VII 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و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IX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و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X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و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XII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و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XI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و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I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و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II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 و پلاكت   و فيبرينوليز   كمك   مي كند . 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  <a:p>
            <a:pPr>
              <a:defRPr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FIBTEM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در ارزيابي  فونكسيون   فيبرينوژن   كمك   مي كند . 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  <a:p>
            <a:pPr>
              <a:defRPr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APTEM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 در ارزيابي  هيپر فيبرينوليز  مفيد است  . 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  <a:p>
            <a:pPr>
              <a:defRPr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HEPTEM </a:t>
            </a:r>
            <a:r>
              <a:rPr lang="fa-IR" sz="2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 در ارزيابي  تشخيصي  اثرات   هپارين   و  موارد   مشابه   هپارين   كمك  مي كند .</a:t>
            </a:r>
            <a:r>
              <a:rPr lang="fa-IR">
                <a:effectLst/>
              </a:rPr>
              <a:t>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212975" y="2276475"/>
            <a:ext cx="50466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a-IR" sz="44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اهداف   اختصاصي  طرح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827088" y="738188"/>
            <a:ext cx="7848600" cy="527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fa-IR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1- تعيين و مقايسه   ميانگين   سن  و وزن   و قد  و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BMI  </a:t>
            </a:r>
            <a:r>
              <a:rPr lang="fa-IR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 و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EF </a:t>
            </a:r>
            <a:r>
              <a:rPr lang="fa-IR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 قبل  از جراحي  و فراواني  جنسي  و آنژين   كلاس 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IV </a:t>
            </a:r>
            <a:r>
              <a:rPr lang="fa-IR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 و سابقه   بيماري زمينه   اي  و مداخله   قلبي  و عروقي  قبل  از جراحي  ،  نوع  درگيري   عروق  قلبي   و نوع   جراحي  از نظر  او لويت   در دو گروه   مطالعه </a:t>
            </a:r>
          </a:p>
          <a:p>
            <a:pPr>
              <a:defRPr/>
            </a:pPr>
            <a:endParaRPr lang="en-US" sz="28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  <a:p>
            <a:pPr>
              <a:defRPr/>
            </a:pPr>
            <a:r>
              <a:rPr lang="fa-IR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2-  تعيين    مقايسه   فاكتورهاي  انعقادي  اندازه  گيري  شد  ،   توسط  دستگاه  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ROTEM </a:t>
            </a:r>
            <a:r>
              <a:rPr lang="fa-IR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  در هنگام   بيهوشي  و  30 دقيقه   پس از 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reverse </a:t>
            </a:r>
            <a:r>
              <a:rPr lang="fa-IR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 كردن   اثر  هپارين   در دو گروه   مطالعه </a:t>
            </a:r>
          </a:p>
          <a:p>
            <a:pPr>
              <a:defRPr/>
            </a:pPr>
            <a:r>
              <a:rPr lang="fa-IR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</a:t>
            </a:r>
            <a:endParaRPr lang="en-US" sz="28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  <a:p>
            <a:pPr>
              <a:defRPr/>
            </a:pPr>
            <a:r>
              <a:rPr lang="fa-IR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3- تعيين   و مقايسه   ميانگين   نتايج   آزمايشات  قبل  از  عمل </a:t>
            </a:r>
          </a:p>
          <a:p>
            <a:pPr>
              <a:defRPr/>
            </a:pPr>
            <a:r>
              <a:rPr lang="fa-IR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 (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PT  , PTT ,  INR , PLT </a:t>
            </a:r>
            <a:r>
              <a:rPr lang="fa-IR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)  در دو گروه  مطالعه</a:t>
            </a:r>
            <a:r>
              <a:rPr lang="fa-IR" sz="32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4213" y="514350"/>
            <a:ext cx="7775575" cy="496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fa-IR" sz="32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4-  تعيين   و مقايسه   ميانگين   ميزان   هپارين   دريافتي   حين   عمل   در دو گروه   مطالعه  </a:t>
            </a:r>
          </a:p>
          <a:p>
            <a:pPr>
              <a:defRPr/>
            </a:pP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  <a:p>
            <a:pPr>
              <a:defRPr/>
            </a:pPr>
            <a:r>
              <a:rPr lang="fa-IR" sz="32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5- تعيين   و مقايبسه   درصد فراواني   دريافت   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PLT </a:t>
            </a:r>
            <a:r>
              <a:rPr lang="fa-IR" sz="32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و 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FFP</a:t>
            </a:r>
            <a:r>
              <a:rPr lang="fa-IR" sz="32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و 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PC </a:t>
            </a:r>
            <a:r>
              <a:rPr lang="fa-IR" sz="32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و  ترانس   آمين   و  آپروتنين   و  كاپرامين   حين   عمل   جراحي   در دو گروه   مطالعه </a:t>
            </a:r>
          </a:p>
          <a:p>
            <a:pPr>
              <a:defRPr/>
            </a:pPr>
            <a:r>
              <a:rPr lang="fa-IR" sz="32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</a:t>
            </a: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  <a:p>
            <a:pPr>
              <a:defRPr/>
            </a:pPr>
            <a:r>
              <a:rPr lang="fa-IR" sz="32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6- تعيين   و مقايسه   ميانگين   مدت  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CPB </a:t>
            </a:r>
            <a:r>
              <a:rPr lang="fa-IR" sz="32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و 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AOX </a:t>
            </a:r>
            <a:r>
              <a:rPr lang="fa-IR" sz="32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 ، تعداد گرافتها     درصد  فراوان   استفاده   از 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LIMA </a:t>
            </a:r>
            <a:r>
              <a:rPr lang="fa-IR" sz="32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 در دو گروه   مطالعه</a:t>
            </a:r>
            <a:r>
              <a:rPr lang="fa-IR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116013" y="557213"/>
            <a:ext cx="7056437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fa-IR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7-  تعيين   و مقايسه   درصد  فراوان   بروز  عوارض  پس از جراحي   مجدد  ، 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IABP  </a:t>
            </a:r>
            <a:r>
              <a:rPr lang="fa-IR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،  اينوتروپ   و  ونتيلاسيون   مكانيكي   بيش  از 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24 h </a:t>
            </a:r>
            <a:r>
              <a:rPr lang="fa-IR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 در دو گروه   مطالعه  </a:t>
            </a:r>
          </a:p>
          <a:p>
            <a:pPr>
              <a:defRPr/>
            </a:pPr>
            <a:endParaRPr lang="en-US" sz="28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  <a:p>
            <a:pPr>
              <a:defRPr/>
            </a:pPr>
            <a:r>
              <a:rPr lang="fa-IR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8- تعيين   و مقايسه  درصد  فراواني  بروز  استرنوتومي  مجدد  در دو گروه   مورد مطالعه </a:t>
            </a:r>
          </a:p>
          <a:p>
            <a:pPr>
              <a:defRPr/>
            </a:pPr>
            <a:r>
              <a:rPr lang="fa-IR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 </a:t>
            </a:r>
            <a:endParaRPr lang="en-US" sz="28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  <a:p>
            <a:pPr>
              <a:defRPr/>
            </a:pPr>
            <a:r>
              <a:rPr lang="fa-IR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9-  تعيين   درصد  فراواني  محلهاي  خونريزي  دهنده   مشخص   شده   در گروهي   كه   تحت  استرنوتومي  مجدد  قرار  گرفتند . </a:t>
            </a:r>
          </a:p>
          <a:p>
            <a:pPr>
              <a:defRPr/>
            </a:pPr>
            <a:endParaRPr lang="en-US" sz="2800" b="1">
              <a:effectLst>
                <a:outerShdw blurRad="38100" dist="38100" dir="2700000" algn="tl">
                  <a:srgbClr val="000000"/>
                </a:outerShdw>
              </a:effectLst>
              <a:cs typeface="Lotus" pitchFamily="2" charset="-78"/>
            </a:endParaRPr>
          </a:p>
          <a:p>
            <a:pPr>
              <a:defRPr/>
            </a:pPr>
            <a:r>
              <a:rPr lang="fa-IR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10- تعيين   و مقايسه   ميانگين   طول   مدت   بستري   در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ICU  </a:t>
            </a:r>
            <a:r>
              <a:rPr lang="fa-IR" sz="2800" b="1">
                <a:effectLst>
                  <a:outerShdw blurRad="38100" dist="38100" dir="2700000" algn="tl">
                    <a:srgbClr val="000000"/>
                  </a:outerShdw>
                </a:effectLst>
                <a:cs typeface="Lotus" pitchFamily="2" charset="-78"/>
              </a:rPr>
              <a:t>  و طو ل   مدت   بستري   در بيمارستان   در دو گروه   مطالعه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1572</Words>
  <Application>Microsoft Office PowerPoint</Application>
  <PresentationFormat>On-screen Show (4:3)</PresentationFormat>
  <Paragraphs>740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42</vt:i4>
      </vt:variant>
    </vt:vector>
  </HeadingPairs>
  <TitlesOfParts>
    <vt:vector size="55" baseType="lpstr">
      <vt:lpstr>Arial</vt:lpstr>
      <vt:lpstr>Wingdings</vt:lpstr>
      <vt:lpstr>Calibri</vt:lpstr>
      <vt:lpstr>Garamond</vt:lpstr>
      <vt:lpstr>Tahoma</vt:lpstr>
      <vt:lpstr>B Compset</vt:lpstr>
      <vt:lpstr>Lotus</vt:lpstr>
      <vt:lpstr>Times New Roman</vt:lpstr>
      <vt:lpstr>Roya</vt:lpstr>
      <vt:lpstr>Titr</vt:lpstr>
      <vt:lpstr>Clouds</vt:lpstr>
      <vt:lpstr>Stream</vt:lpstr>
      <vt:lpstr>Ocean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</vt:vector>
  </TitlesOfParts>
  <Company>Rayavaran Co.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Behrad Sadoughian</dc:creator>
  <cp:lastModifiedBy>alumni</cp:lastModifiedBy>
  <cp:revision>102</cp:revision>
  <dcterms:created xsi:type="dcterms:W3CDTF">2014-04-17T05:31:17Z</dcterms:created>
  <dcterms:modified xsi:type="dcterms:W3CDTF">2014-11-22T09:58:43Z</dcterms:modified>
</cp:coreProperties>
</file>