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57" r:id="rId3"/>
    <p:sldId id="258" r:id="rId4"/>
    <p:sldId id="262" r:id="rId5"/>
    <p:sldId id="284" r:id="rId6"/>
    <p:sldId id="346" r:id="rId7"/>
    <p:sldId id="348" r:id="rId8"/>
    <p:sldId id="351" r:id="rId9"/>
    <p:sldId id="385" r:id="rId10"/>
    <p:sldId id="352" r:id="rId11"/>
    <p:sldId id="263" r:id="rId12"/>
    <p:sldId id="366" r:id="rId13"/>
    <p:sldId id="367" r:id="rId14"/>
    <p:sldId id="265" r:id="rId15"/>
    <p:sldId id="342" r:id="rId16"/>
    <p:sldId id="349" r:id="rId17"/>
    <p:sldId id="353" r:id="rId18"/>
    <p:sldId id="388" r:id="rId19"/>
    <p:sldId id="389" r:id="rId20"/>
    <p:sldId id="266" r:id="rId21"/>
    <p:sldId id="345" r:id="rId22"/>
    <p:sldId id="281" r:id="rId23"/>
    <p:sldId id="358" r:id="rId24"/>
    <p:sldId id="380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5" r:id="rId50"/>
    <p:sldId id="416" r:id="rId51"/>
    <p:sldId id="417" r:id="rId52"/>
    <p:sldId id="418" r:id="rId53"/>
    <p:sldId id="419" r:id="rId54"/>
    <p:sldId id="420" r:id="rId55"/>
    <p:sldId id="422" r:id="rId56"/>
    <p:sldId id="423" r:id="rId57"/>
    <p:sldId id="425" r:id="rId58"/>
    <p:sldId id="421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3" autoAdjust="0"/>
    <p:restoredTop sz="94681" autoAdjust="0"/>
  </p:normalViewPr>
  <p:slideViewPr>
    <p:cSldViewPr>
      <p:cViewPr varScale="1">
        <p:scale>
          <a:sx n="70" d="100"/>
          <a:sy n="70" d="100"/>
        </p:scale>
        <p:origin x="-5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38B172-A43B-4E40-AEC1-6D82969EA04C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457D94-3898-4321-BEF3-118ED4589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71B87E-4DA1-49F2-9B01-B5065843B23B}" type="slidenum">
              <a:rPr lang="fa-I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D71ADC-E5B1-456E-87C0-F9CE6C937B2E}" type="slidenum">
              <a:rPr lang="fa-I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3E790D-536E-484A-B4B8-BCD46221DA95}" type="slidenum">
              <a:rPr lang="fa-I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132D6C-FA91-49C5-89BE-E020F920E993}" type="slidenum">
              <a:rPr lang="fa-I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54FCEC-BF0B-4CF5-8B89-EEC7AE7AD241}" type="slidenum">
              <a:rPr lang="fa-I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51D1878-F3DA-4D04-BB6F-6E9FE63507DF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F4AF393-AAF2-4991-B69B-BC83AD3E1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9DDF9-11ED-443D-AD73-995B1DF07888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243F-DBC8-4822-8393-9BC54CA86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BE4D1-FE15-4AAA-ADB2-BB53DB38C2DE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0F82-1BBA-46FC-BF82-AD265D033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6FBA0-680D-4B3C-9797-1B5226B68EDB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CAC4F-FDE8-4495-8AB7-60E468B8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D52C0A-00BA-4E2D-AA48-8E8DC12326EF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5CD15B1-C293-4322-9DE8-B44CD2ADF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D93F61-ADA4-42B3-8DDA-1AAED75688F1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961C6C-0C79-40F2-A2D7-CA3CD93BA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62F8836-76AA-4124-A09C-A29EE7EEC142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1CA1E6-E50F-4C3C-811D-435663C0F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19AD76-6D85-40E0-844F-BD6780039585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436CAF-BAC2-4324-92A5-1816F75AD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2D260-0484-4E22-B5CC-13EC3B50EDAC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A62C1-0681-4CF9-A84D-B89CE0963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13CF2A-031C-4E7C-921C-A616C1580C20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E37030-E736-469E-893B-6BAA38D22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5C32099-A758-4531-95AA-1258CA1483DE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2B6BBC6-DE14-4237-ABEB-4DF2559E7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99AC00E-6419-4EE6-AE37-781269B79B9F}" type="datetimeFigureOut">
              <a:rPr lang="en-US"/>
              <a:pPr>
                <a:defRPr/>
              </a:pPr>
              <a:t>10/23/2011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3450A48-9750-4789-8B2C-6515C277D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7" r:id="rId2"/>
    <p:sldLayoutId id="2147483882" r:id="rId3"/>
    <p:sldLayoutId id="2147483883" r:id="rId4"/>
    <p:sldLayoutId id="2147483884" r:id="rId5"/>
    <p:sldLayoutId id="2147483885" r:id="rId6"/>
    <p:sldLayoutId id="2147483878" r:id="rId7"/>
    <p:sldLayoutId id="2147483886" r:id="rId8"/>
    <p:sldLayoutId id="2147483887" r:id="rId9"/>
    <p:sldLayoutId id="2147483879" r:id="rId10"/>
    <p:sldLayoutId id="21474838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publicrelations.tums.ac.ir/images/gallery/torabi%20negad%20(52)_resiz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://publicrelations.tums.ac.ir/images/gallery/torabi%20negad%20(195)_resize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hyperlink" Target="http://publicrelations.tums.ac.ir/images/gallery/mamaie%20(1)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alumni.tums.ac.ir/&#1575;&#1587;&#1575;&#1605;&#1740;&#1583;&#1575;&#1606;&#1588;&#1570;&#1605;&#1608;&#1582;&#1578;&#1711;&#1575;&#1606;.aspx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go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642938"/>
            <a:ext cx="5072063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3600" dirty="0" smtClean="0">
                <a:solidFill>
                  <a:srgbClr val="0070C0"/>
                </a:solidFill>
                <a:latin typeface="+mn-lt"/>
                <a:ea typeface="+mn-ea"/>
                <a:cs typeface="Titr" pitchFamily="2" charset="-78"/>
              </a:rPr>
              <a:t>طراحی لوگو جهت سربرگ مکاتبات دفتر ارتباط با دانش آموختگان و تهيه بج (نشان ) سينه جهت ارايه به دانش آموختگان در مراسم فارغ التحصيلی </a:t>
            </a:r>
            <a:endParaRPr lang="en-US" sz="3600" dirty="0" smtClean="0">
              <a:solidFill>
                <a:srgbClr val="0070C0"/>
              </a:solidFill>
              <a:latin typeface="+mn-lt"/>
              <a:ea typeface="+mn-ea"/>
              <a:cs typeface="Titr" pitchFamily="2" charset="-78"/>
            </a:endParaRPr>
          </a:p>
        </p:txBody>
      </p:sp>
      <p:pic>
        <p:nvPicPr>
          <p:cNvPr id="18435" name="Picture 4" descr="D:\ALUMNI\logo-Alumni2_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2643188"/>
            <a:ext cx="4605338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3600" dirty="0" smtClean="0">
                <a:solidFill>
                  <a:srgbClr val="0070C0"/>
                </a:solidFill>
                <a:latin typeface="+mn-lt"/>
                <a:ea typeface="+mn-ea"/>
                <a:cs typeface="Titr" pitchFamily="2" charset="-78"/>
              </a:rPr>
              <a:t>برپايي گردهمايي هاي  فارغ التحصيلان سال هاي گذشته دانشگاه علوم پزشكي تهران </a:t>
            </a:r>
            <a:endParaRPr lang="en-US" sz="3600" dirty="0" smtClean="0">
              <a:solidFill>
                <a:srgbClr val="0070C0"/>
              </a:solidFill>
              <a:latin typeface="+mn-lt"/>
              <a:ea typeface="+mn-ea"/>
              <a:cs typeface="Titr" pitchFamily="2" charset="-78"/>
            </a:endParaRPr>
          </a:p>
        </p:txBody>
      </p:sp>
      <p:pic>
        <p:nvPicPr>
          <p:cNvPr id="19459" name="Picture 4" descr="57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192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15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60525"/>
            <a:ext cx="4267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1345%20(14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052888"/>
            <a:ext cx="373380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publicrelations.tums.ac.ir/images/gallery/danesh67%20(136)_resize.JPG"/>
          <p:cNvPicPr>
            <a:picLocks noChangeAspect="1" noChangeArrowheads="1"/>
          </p:cNvPicPr>
          <p:nvPr/>
        </p:nvPicPr>
        <p:blipFill>
          <a:blip r:embed="rId2" cstate="print"/>
          <a:srcRect t="46269"/>
          <a:stretch>
            <a:fillRect/>
          </a:stretch>
        </p:blipFill>
        <p:spPr bwMode="auto">
          <a:xfrm>
            <a:off x="0" y="0"/>
            <a:ext cx="40005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http://publicrelations.tums.ac.ir/images/gallery/danesh%20(92)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6413" y="0"/>
            <a:ext cx="482758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http://publicrelations.tums.ac.ir/images/gallery/daneshamokhtegan%201345%20(305)_re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3571875"/>
            <a:ext cx="49355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ط§ظ†ط¯ط§ط²ظ‡ ط¨ط²ط±ع¯طھط±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577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ط§ظ†ط¯ط§ط²ظ‡ ط¨ط²ط±ع¯طھط±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0" y="428625"/>
            <a:ext cx="346075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 descr="http://publicrelations.tums.ac.ir/images/news/IMG_54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88" y="3143250"/>
            <a:ext cx="5929312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3600" dirty="0" smtClean="0">
                <a:solidFill>
                  <a:srgbClr val="0070C0"/>
                </a:solidFill>
                <a:latin typeface="+mn-lt"/>
                <a:ea typeface="+mn-ea"/>
                <a:cs typeface="Titr" pitchFamily="2" charset="-78"/>
              </a:rPr>
              <a:t> برگزاري مراسم جشن دانش آموختگي و قرائت سوگندنامه پزشكي با حضور دكتر بهادري </a:t>
            </a:r>
            <a:endParaRPr lang="en-US" sz="3600" dirty="0" smtClean="0">
              <a:solidFill>
                <a:srgbClr val="0070C0"/>
              </a:solidFill>
              <a:latin typeface="+mn-lt"/>
              <a:ea typeface="+mn-ea"/>
              <a:cs typeface="Titr" pitchFamily="2" charset="-78"/>
            </a:endParaRPr>
          </a:p>
        </p:txBody>
      </p:sp>
      <p:pic>
        <p:nvPicPr>
          <p:cNvPr id="22531" name="Picture 7" descr="0%20(227)_resize_re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75" y="1557338"/>
            <a:ext cx="51276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1385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125538"/>
            <a:ext cx="3698875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http://publicrelations.tums.ac.ir/images/news/IMG_33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146550"/>
            <a:ext cx="360045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3200" smtClean="0">
                <a:solidFill>
                  <a:srgbClr val="0070C0"/>
                </a:solidFill>
                <a:cs typeface="Titr" pitchFamily="2" charset="-78"/>
              </a:rPr>
              <a:t>برگزاري مراسم جشن فارغ التحصيلي دانشجويان در دانشكده ها به صورت منسجم و يكپارچه با حضور مسئولين </a:t>
            </a:r>
          </a:p>
        </p:txBody>
      </p:sp>
      <p:pic>
        <p:nvPicPr>
          <p:cNvPr id="23555" name="Picture 2" descr="http://publicrelations.tums.ac.ir/images/news/DSC03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ttp://publicrelations.tums.ac.ir/images/news/DSC03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786188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http://publicrelations.tums.ac.ir/images/news/DSC_4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1357313"/>
            <a:ext cx="40719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publicrelations.tums.ac.ir/images/news/IMG_3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304800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http://publicrelations.tums.ac.ir/images/news/DSC03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 descr="اندازه بزرگتر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21277" b="23404"/>
          <a:stretch>
            <a:fillRect/>
          </a:stretch>
        </p:blipFill>
        <p:spPr bwMode="auto">
          <a:xfrm>
            <a:off x="4386263" y="0"/>
            <a:ext cx="47577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publicrelations.tums.ac.ir/images/news/s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071810"/>
            <a:ext cx="5679285" cy="37861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4756" name="Picture 4" descr="http://publicrelations.tums.ac.ir/images/news/IMG_3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6440" y="214290"/>
            <a:ext cx="5707560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4000" dirty="0" smtClean="0">
                <a:solidFill>
                  <a:srgbClr val="0070C0"/>
                </a:solidFill>
                <a:latin typeface="+mn-lt"/>
                <a:ea typeface="+mn-ea"/>
                <a:cs typeface="Titr" pitchFamily="2" charset="-78"/>
              </a:rPr>
              <a:t>برگزاري جلسات هم انديشي دانش آموختگان پيشكسوت دانشگاه</a:t>
            </a:r>
            <a:endParaRPr lang="en-US" sz="4000" dirty="0" smtClean="0">
              <a:solidFill>
                <a:srgbClr val="0070C0"/>
              </a:solidFill>
              <a:latin typeface="+mn-lt"/>
              <a:ea typeface="+mn-ea"/>
              <a:cs typeface="Titr" pitchFamily="2" charset="-78"/>
            </a:endParaRPr>
          </a:p>
        </p:txBody>
      </p:sp>
      <p:pic>
        <p:nvPicPr>
          <p:cNvPr id="26627" name="Picture 4" descr="17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p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357313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p-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4438"/>
            <a:ext cx="3022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طرح مهمترين مسايل دفتر ارتباط با دانش آموختگان با حضور رئيس  محترم دانشگاه</a:t>
            </a:r>
          </a:p>
        </p:txBody>
      </p:sp>
      <p:pic>
        <p:nvPicPr>
          <p:cNvPr id="27651" name="Picture 2" descr="http://publicrelations.tums.ac.ir/images/news/alumni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09700"/>
            <a:ext cx="6929438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3714750"/>
          </a:xfrm>
        </p:spPr>
        <p:txBody>
          <a:bodyPr/>
          <a:lstStyle/>
          <a:p>
            <a:pPr algn="just" rtl="1" eaLnBrk="1" hangingPunct="1">
              <a:buFont typeface="Wingdings 3" pitchFamily="18" charset="2"/>
              <a:buNone/>
            </a:pPr>
            <a:r>
              <a:rPr lang="fa-IR" sz="3200" b="1" smtClean="0">
                <a:solidFill>
                  <a:srgbClr val="FF0000"/>
                </a:solidFill>
                <a:cs typeface="Titr" pitchFamily="2" charset="-78"/>
              </a:rPr>
              <a:t>دفتر ارتباط با دانش آموختگان دانشگاه با اهداف</a:t>
            </a:r>
            <a:r>
              <a:rPr lang="en-US" sz="3200" b="1" smtClean="0">
                <a:solidFill>
                  <a:srgbClr val="FF0000"/>
                </a:solidFill>
                <a:cs typeface="Titr" pitchFamily="2" charset="-78"/>
              </a:rPr>
              <a:t> </a:t>
            </a:r>
            <a:r>
              <a:rPr lang="fa-IR" sz="3200" b="1" smtClean="0">
                <a:solidFill>
                  <a:srgbClr val="FF0000"/>
                </a:solidFill>
                <a:cs typeface="Titr" pitchFamily="2" charset="-78"/>
              </a:rPr>
              <a:t>زير تشكيل شد:</a:t>
            </a:r>
          </a:p>
          <a:p>
            <a:pPr algn="just" rtl="1" eaLnBrk="1" hangingPunct="1">
              <a:buFont typeface="Wingdings 3" pitchFamily="18" charset="2"/>
              <a:buNone/>
            </a:pPr>
            <a:r>
              <a:rPr lang="fa-IR" sz="2800" smtClean="0">
                <a:solidFill>
                  <a:srgbClr val="0070C0"/>
                </a:solidFill>
                <a:cs typeface="Titr" pitchFamily="2" charset="-78"/>
              </a:rPr>
              <a:t>1-  ايجاد ارتباط علمي قويتر و گسترده تر بين دانشگاه و دانش آموختگان آن </a:t>
            </a:r>
          </a:p>
          <a:p>
            <a:pPr algn="just" rtl="1" eaLnBrk="1" hangingPunct="1">
              <a:buFont typeface="Wingdings 3" pitchFamily="18" charset="2"/>
              <a:buNone/>
            </a:pPr>
            <a:r>
              <a:rPr lang="fa-IR" sz="2800" smtClean="0">
                <a:solidFill>
                  <a:srgbClr val="0070C0"/>
                </a:solidFill>
                <a:cs typeface="Titr" pitchFamily="2" charset="-78"/>
              </a:rPr>
              <a:t>2-بهره مندي از استعداد و توان دانش آموختگان براي ارتقاء جايگاه دانشگاه</a:t>
            </a:r>
          </a:p>
          <a:p>
            <a:pPr algn="just" rtl="1" eaLnBrk="1" hangingPunct="1">
              <a:buFont typeface="Wingdings 3" pitchFamily="18" charset="2"/>
              <a:buNone/>
            </a:pPr>
            <a:r>
              <a:rPr lang="fa-IR" sz="2800" smtClean="0">
                <a:solidFill>
                  <a:srgbClr val="0070C0"/>
                </a:solidFill>
                <a:cs typeface="Titr" pitchFamily="2" charset="-78"/>
              </a:rPr>
              <a:t>3- حمايت هاي همه جانبه از فارغ التحصيلان دانشگاه </a:t>
            </a:r>
          </a:p>
          <a:p>
            <a:pPr algn="just" rtl="1" eaLnBrk="1" hangingPunct="1">
              <a:buFont typeface="Wingdings 3" pitchFamily="18" charset="2"/>
              <a:buNone/>
            </a:pPr>
            <a:r>
              <a:rPr lang="fa-IR" sz="2800" smtClean="0">
                <a:solidFill>
                  <a:srgbClr val="0070C0"/>
                </a:solidFill>
                <a:cs typeface="Titr" pitchFamily="2" charset="-78"/>
              </a:rPr>
              <a:t>4- ايجاد امكانات تحقيقات علمي و پژوهشي در سطح دانشگاه </a:t>
            </a:r>
          </a:p>
          <a:p>
            <a:pPr algn="just" rtl="1" eaLnBrk="1" hangingPunct="1">
              <a:buFont typeface="Wingdings 3" pitchFamily="18" charset="2"/>
              <a:buNone/>
            </a:pPr>
            <a:r>
              <a:rPr lang="fa-IR" sz="2800" smtClean="0">
                <a:solidFill>
                  <a:srgbClr val="0070C0"/>
                </a:solidFill>
                <a:cs typeface="Titr" pitchFamily="2" charset="-78"/>
              </a:rPr>
              <a:t>4- ارايه تسهيلات رفاهي و اجتماعي به دانش آموختگان </a:t>
            </a:r>
          </a:p>
        </p:txBody>
      </p:sp>
      <p:pic>
        <p:nvPicPr>
          <p:cNvPr id="10243" name="Picture 5" descr="TUMSAO%20TAB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3484563"/>
            <a:ext cx="5072062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8312" cy="1343012"/>
          </a:xfrm>
        </p:spPr>
        <p:txBody>
          <a:bodyPr/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3600" dirty="0" smtClean="0">
                <a:solidFill>
                  <a:srgbClr val="0070C0"/>
                </a:solidFill>
                <a:latin typeface="+mn-lt"/>
                <a:ea typeface="+mn-ea"/>
                <a:cs typeface="Titr" pitchFamily="2" charset="-78"/>
              </a:rPr>
              <a:t>تعيين مسئول دفتر ارتباط با دانش آموختگان در دانشكده هاي تحت پوشش دانشگاه</a:t>
            </a:r>
            <a:endParaRPr lang="en-US" sz="3600" dirty="0" smtClean="0">
              <a:solidFill>
                <a:srgbClr val="0070C0"/>
              </a:solidFill>
              <a:latin typeface="+mn-lt"/>
              <a:ea typeface="+mn-ea"/>
              <a:cs typeface="Titr" pitchFamily="2" charset="-78"/>
            </a:endParaRPr>
          </a:p>
        </p:txBody>
      </p:sp>
      <p:pic>
        <p:nvPicPr>
          <p:cNvPr id="28675" name="Picture 9" descr="MARAKEZ%20(1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1535113"/>
            <a:ext cx="2598737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MARAKEZ%20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1525" y="4365625"/>
            <a:ext cx="29876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MARAK1%20(13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5" y="2714625"/>
            <a:ext cx="324802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MARAKEZ%20(13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9350" y="1527175"/>
            <a:ext cx="25336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MARAK1%20(11)"/>
          <p:cNvPicPr>
            <a:picLocks noChangeAspect="1" noChangeArrowheads="1"/>
          </p:cNvPicPr>
          <p:nvPr/>
        </p:nvPicPr>
        <p:blipFill>
          <a:blip r:embed="rId7" cstate="print"/>
          <a:srcRect b="48000"/>
          <a:stretch>
            <a:fillRect/>
          </a:stretch>
        </p:blipFill>
        <p:spPr bwMode="auto">
          <a:xfrm>
            <a:off x="593725" y="4437063"/>
            <a:ext cx="25558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142875" y="285750"/>
            <a:ext cx="9001125" cy="1357313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برگزاری جلسه آشنايي مسئولين دفاتر ارتباط با دانش آموختگان دانشكده هاي تحت پوشش با برنامه های اين دفتر </a:t>
            </a:r>
          </a:p>
        </p:txBody>
      </p:sp>
      <p:pic>
        <p:nvPicPr>
          <p:cNvPr id="29699" name="Picture 2" descr="http://publicrelations.tums.ac.ir/images/news/ALUMN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714500"/>
            <a:ext cx="564356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8312" cy="1554163"/>
          </a:xfrm>
        </p:spPr>
        <p:txBody>
          <a:bodyPr>
            <a:normAutofit fontScale="90000"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3600" dirty="0" smtClean="0">
                <a:solidFill>
                  <a:srgbClr val="0070C0"/>
                </a:solidFill>
                <a:latin typeface="+mn-lt"/>
                <a:ea typeface="+mn-ea"/>
                <a:cs typeface="Titr" pitchFamily="2" charset="-78"/>
              </a:rPr>
              <a:t>برگزاري جلسات مستمر با حضور رئيس دانشکده و</a:t>
            </a:r>
            <a:r>
              <a:rPr lang="fa-IR" sz="3600" b="0" dirty="0" smtClean="0">
                <a:solidFill>
                  <a:srgbClr val="0070C0"/>
                </a:solidFill>
                <a:cs typeface="Titr" pitchFamily="2" charset="-78"/>
              </a:rPr>
              <a:t>مسئول دفتر ارتباط با دانش آموختگان در دانشكده هاي تحت پوشش دانشگاه</a:t>
            </a:r>
            <a:endParaRPr lang="en-US" sz="3600" dirty="0" smtClean="0">
              <a:solidFill>
                <a:srgbClr val="0070C0"/>
              </a:solidFill>
              <a:latin typeface="+mn-lt"/>
              <a:ea typeface="+mn-ea"/>
              <a:cs typeface="Titr" pitchFamily="2" charset="-78"/>
            </a:endParaRPr>
          </a:p>
        </p:txBody>
      </p:sp>
      <p:pic>
        <p:nvPicPr>
          <p:cNvPr id="30723" name="Picture 2" descr="http://publicrelations.tums.ac.ir/images/gallery/Picture%20001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854450"/>
            <a:ext cx="4510088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http://publicrelations.tums.ac.ir/images/news/danesh.jpg"/>
          <p:cNvPicPr>
            <a:picLocks noChangeAspect="1" noChangeArrowheads="1"/>
          </p:cNvPicPr>
          <p:nvPr/>
        </p:nvPicPr>
        <p:blipFill>
          <a:blip r:embed="rId4" cstate="print"/>
          <a:srcRect t="14468"/>
          <a:stretch>
            <a:fillRect/>
          </a:stretch>
        </p:blipFill>
        <p:spPr bwMode="auto">
          <a:xfrm>
            <a:off x="1785938" y="1357313"/>
            <a:ext cx="4752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http://publicrelations.tums.ac.ir/images/gallery/daneshkade%20parastari%20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6188"/>
            <a:ext cx="44291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برقراری جلسات مستمر و ماهانه با حضور رئيس دفتر و اعضای دفاتر ارتباط بادانش آموختگان دانشکده هاي تحت پوشش</a:t>
            </a:r>
          </a:p>
        </p:txBody>
      </p:sp>
      <p:pic>
        <p:nvPicPr>
          <p:cNvPr id="31747" name="Picture 4" descr="http://publicrelations.tums.ac.ir/images/gallery/ordi%20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50"/>
            <a:ext cx="52863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http://publicrelations.tums.ac.ir/images/gallery/ordi%20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1285875"/>
            <a:ext cx="42148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برگزاری جلسات اتاق فکر با حضور نمايندگان کانون های دانش آموختگان و اساتيد دانشگاه </a:t>
            </a:r>
          </a:p>
        </p:txBody>
      </p:sp>
      <p:pic>
        <p:nvPicPr>
          <p:cNvPr id="6" name="Picture 2" descr="D:\alumni\Pictures\danesh%20amokhtegan%20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3923928" cy="294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publicrelations.tums.ac.ir/images/news/ALUMNI90%20FEK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2819400"/>
            <a:ext cx="5610225" cy="40386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3200" smtClean="0">
                <a:solidFill>
                  <a:srgbClr val="0070C0"/>
                </a:solidFill>
                <a:cs typeface="Titr" pitchFamily="2" charset="-78"/>
              </a:rPr>
              <a:t> اختصاص ساختمان موقت به دفتر ارتباط با دانش آموختگان در ساختمان معاونت غذا و دارو </a:t>
            </a:r>
          </a:p>
        </p:txBody>
      </p:sp>
      <p:pic>
        <p:nvPicPr>
          <p:cNvPr id="10243" name="Picture 6" descr="DSC_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381125"/>
            <a:ext cx="6357937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3"/>
          <p:cNvPicPr>
            <a:picLocks noChangeAspect="1" noChangeArrowheads="1"/>
          </p:cNvPicPr>
          <p:nvPr/>
        </p:nvPicPr>
        <p:blipFill>
          <a:blip r:embed="rId3" cstate="print"/>
          <a:srcRect l="3999" t="6000" b="47333"/>
          <a:stretch>
            <a:fillRect/>
          </a:stretch>
        </p:blipFill>
        <p:spPr bwMode="auto">
          <a:xfrm>
            <a:off x="7500938" y="1571625"/>
            <a:ext cx="13573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3"/>
          <p:cNvPicPr>
            <a:picLocks noChangeAspect="1" noChangeArrowheads="1"/>
          </p:cNvPicPr>
          <p:nvPr/>
        </p:nvPicPr>
        <p:blipFill>
          <a:blip r:embed="rId4" cstate="print"/>
          <a:srcRect t="51334" r="2000"/>
          <a:stretch>
            <a:fillRect/>
          </a:stretch>
        </p:blipFill>
        <p:spPr bwMode="auto">
          <a:xfrm>
            <a:off x="7572375" y="2857500"/>
            <a:ext cx="1285875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1"/>
          <p:cNvPicPr>
            <a:picLocks noChangeAspect="1" noChangeArrowheads="1"/>
          </p:cNvPicPr>
          <p:nvPr/>
        </p:nvPicPr>
        <p:blipFill>
          <a:blip r:embed="rId5" cstate="print"/>
          <a:srcRect l="3999" t="6000" r="3999" b="48666"/>
          <a:stretch>
            <a:fillRect/>
          </a:stretch>
        </p:blipFill>
        <p:spPr bwMode="auto">
          <a:xfrm>
            <a:off x="7572375" y="4214813"/>
            <a:ext cx="1238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4" descr="2"/>
          <p:cNvPicPr>
            <a:picLocks noChangeAspect="1" noChangeArrowheads="1"/>
          </p:cNvPicPr>
          <p:nvPr/>
        </p:nvPicPr>
        <p:blipFill>
          <a:blip r:embed="rId6" cstate="print"/>
          <a:srcRect l="6000" t="24001" r="50000" b="26500"/>
          <a:stretch>
            <a:fillRect/>
          </a:stretch>
        </p:blipFill>
        <p:spPr bwMode="auto">
          <a:xfrm>
            <a:off x="6000750" y="5786438"/>
            <a:ext cx="12065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5" descr="1"/>
          <p:cNvPicPr>
            <a:picLocks noChangeAspect="1" noChangeArrowheads="1"/>
          </p:cNvPicPr>
          <p:nvPr/>
        </p:nvPicPr>
        <p:blipFill>
          <a:blip r:embed="rId7" cstate="print"/>
          <a:srcRect l="6000" t="56667" r="3999"/>
          <a:stretch>
            <a:fillRect/>
          </a:stretch>
        </p:blipFill>
        <p:spPr bwMode="auto">
          <a:xfrm>
            <a:off x="2714625" y="5857875"/>
            <a:ext cx="1233488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6" descr="2"/>
          <p:cNvPicPr>
            <a:picLocks noChangeAspect="1" noChangeArrowheads="1"/>
          </p:cNvPicPr>
          <p:nvPr/>
        </p:nvPicPr>
        <p:blipFill>
          <a:blip r:embed="rId6" cstate="print"/>
          <a:srcRect l="50000" t="2000" r="7001" b="50000"/>
          <a:stretch>
            <a:fillRect/>
          </a:stretch>
        </p:blipFill>
        <p:spPr bwMode="auto">
          <a:xfrm>
            <a:off x="7572375" y="5786438"/>
            <a:ext cx="1177925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7" descr="2"/>
          <p:cNvPicPr>
            <a:picLocks noChangeAspect="1" noChangeArrowheads="1"/>
          </p:cNvPicPr>
          <p:nvPr/>
        </p:nvPicPr>
        <p:blipFill>
          <a:blip r:embed="rId6" cstate="print"/>
          <a:srcRect l="50000" t="53000" r="5000"/>
          <a:stretch>
            <a:fillRect/>
          </a:stretch>
        </p:blipFill>
        <p:spPr bwMode="auto">
          <a:xfrm>
            <a:off x="4357688" y="5857875"/>
            <a:ext cx="1233487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Picture 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11455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6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1428750"/>
            <a:ext cx="2336800" cy="3505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8" name="Picture 7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428750"/>
            <a:ext cx="2336800" cy="3505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9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4000" smtClean="0">
                <a:solidFill>
                  <a:srgbClr val="0070C0"/>
                </a:solidFill>
                <a:cs typeface="Titr" pitchFamily="2" charset="-78"/>
              </a:rPr>
              <a:t>تامين فضا جهت ساختمان اصلي دفتر ارتباط با دانش آموختگان دانشگاه 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3200" smtClean="0">
                <a:solidFill>
                  <a:srgbClr val="0070C0"/>
                </a:solidFill>
                <a:cs typeface="Titr" pitchFamily="2" charset="-78"/>
              </a:rPr>
              <a:t>پيگيري مراحل بازسازي ساختمان اصلي دفتر ارتباط با دانش آموختگان در طبقه اول دانشكده طب سنتي</a:t>
            </a:r>
          </a:p>
        </p:txBody>
      </p:sp>
      <p:pic>
        <p:nvPicPr>
          <p:cNvPr id="12291" name="Picture 7" descr="BAZDID%20(28)_resize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1500188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8" descr="BAZDID (7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3525" y="3998913"/>
            <a:ext cx="3538538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Picture 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" y="4065588"/>
            <a:ext cx="350043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Bef>
                <a:spcPct val="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تخصيص اعتبار جهت تكميل ساختمان و تجهيز دفتر ارتباط با دانش آموختگان </a:t>
            </a:r>
          </a:p>
        </p:txBody>
      </p:sp>
      <p:pic>
        <p:nvPicPr>
          <p:cNvPr id="13315" name="Picture 5" descr="IMG_22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428750"/>
            <a:ext cx="5214938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IMG_22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4071938"/>
            <a:ext cx="37861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 descr="IMG_22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4071938"/>
            <a:ext cx="3857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aneshamookhtegan 87 (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0" y="2324100"/>
            <a:ext cx="682625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Daneshamookhtegan 87 (34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991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214437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3200" dirty="0" smtClean="0">
                <a:solidFill>
                  <a:srgbClr val="0070C0"/>
                </a:solidFill>
                <a:cs typeface="Titr" pitchFamily="2" charset="-78"/>
              </a:rPr>
              <a:t>تصويب تاسيس دفتر ارتباط با دانش آموختگان در جلسه هيئت رئيسه دانشگاه(84)، شورای دانشگاه (85)و بيست و سومين نشست هيئت امناء دانشگاه (85)</a:t>
            </a:r>
          </a:p>
        </p:txBody>
      </p:sp>
      <p:pic>
        <p:nvPicPr>
          <p:cNvPr id="11267" name="Picture 3" descr="rei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2032000"/>
            <a:ext cx="7239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افتتاح ساختمان جديد دفتر ارتباط با دانش آموختگان دانشگاه (88/2/23)</a:t>
            </a:r>
          </a:p>
        </p:txBody>
      </p:sp>
      <p:pic>
        <p:nvPicPr>
          <p:cNvPr id="15363" name="Picture 5" descr="http://publicrelations.tums.ac.ir/images/gallery/E.D.%20D%20(265)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500188"/>
            <a:ext cx="7143750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برقراری امکان تبديل ايميل (پست الكترونيك ) دانشجويان به ايميل فارغ التحصيلان دانشگاه 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00200"/>
            <a:ext cx="45910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راه‌اندازي و برنامه‌ريزي سفرهاي تفريحي ويژه دانش‌آموختگان </a:t>
            </a:r>
            <a:r>
              <a:rPr lang="fa-IR" sz="24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(تور کاشان و قمصر)</a:t>
            </a:r>
            <a:endParaRPr lang="fa-IR" sz="36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  <p:pic>
        <p:nvPicPr>
          <p:cNvPr id="17411" name="Picture 4" descr="http://publicrelations.tums.ac.ir/images/gallery/kashan%20t%20(55)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214688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http://publicrelations.tums.ac.ir/images/gallery/kashan%20t%20(97)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8" y="2339975"/>
            <a:ext cx="3643312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http://publicrelations.tums.ac.ir/images/gallery/kashan%20t%20(12)_re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1428750"/>
            <a:ext cx="25796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2071687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ايجاد امکان ارتباط فارغ التحصيلان مختلف دانشگاه در محل دفتر </a:t>
            </a:r>
          </a:p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28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(سخنراني با موضوعات مختلف در محل دفتر)</a:t>
            </a:r>
          </a:p>
        </p:txBody>
      </p:sp>
      <p:pic>
        <p:nvPicPr>
          <p:cNvPr id="18435" name="Picture 5" descr="Alumni Entrance 1372 (118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000250"/>
            <a:ext cx="6827838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برنامه‌ريزي كارگاههاي آموزشي همراه با امتياز بازآموزي جهت دانش آموختگان </a:t>
            </a:r>
          </a:p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fa-IR" sz="36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  <p:pic>
        <p:nvPicPr>
          <p:cNvPr id="19459" name="Picture 2" descr="Alumni Perapezeshki (38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2143125"/>
            <a:ext cx="6429375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برگزاري جلسه دفاع از پايان نامه دانشجويان در محل دفتر دانش‌آموختگان</a:t>
            </a:r>
          </a:p>
        </p:txBody>
      </p:sp>
      <p:pic>
        <p:nvPicPr>
          <p:cNvPr id="20483" name="Picture 2" descr="http://publicrelations.tums.ac.ir/images/gallery/alumni86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628775"/>
            <a:ext cx="46640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publicrelations.tums.ac.ir/images/gallery/DSC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716338"/>
            <a:ext cx="4292600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http://publicrelations.tums.ac.ir/images/gallery/alumni86%20(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557338"/>
            <a:ext cx="288131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algn="ctr" rtl="1"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برپائي مراسم بزرگداشت هفتادوپنجمين سالگرد تاسيس دانشکده پزشکی </a:t>
            </a:r>
            <a:endParaRPr lang="en-US" sz="32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  <p:pic>
        <p:nvPicPr>
          <p:cNvPr id="21507" name="Picture 4" descr="D:\alumni\Pictures\Picture%20438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428750"/>
            <a:ext cx="7237412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algn="ctr" rtl="1"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برپائي نمايشگاه تاريخچه دانشگاه و بازديد مسئولين از آن  </a:t>
            </a:r>
            <a:endParaRPr lang="en-US" sz="32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  <p:pic>
        <p:nvPicPr>
          <p:cNvPr id="22531" name="Picture 2" descr="D:\alumni\Pictures\ef66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435768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D:\alumni\Pictures\cv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1000125"/>
            <a:ext cx="3952875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D:\alumni\Pictures\sx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63" y="3862388"/>
            <a:ext cx="4500562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algn="ctr" rtl="1"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برنامه ريزی و جلسات تصميم گيری به منظور برپائي جشن چهل و پنجمين سالگرد تاسيس دانشکده بهداشت </a:t>
            </a:r>
            <a:endParaRPr lang="en-US" sz="32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  <p:pic>
        <p:nvPicPr>
          <p:cNvPr id="23555" name="Picture 4" descr="http://publicrelations.tums.ac.ir/images/gallery/45%20BEHDASHT2%20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500188"/>
            <a:ext cx="692943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alumni\Pictures\prad22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309688"/>
            <a:ext cx="792956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algn="ctr" rtl="1"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برگزاری گردهمائي دانش آموختگان دانشکده بهداشت همزمان با چهل و پنجمين سالگرد تاسيس دانشکده بهداشت</a:t>
            </a:r>
            <a:endParaRPr lang="en-US" sz="32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7"/>
          <p:cNvSpPr>
            <a:spLocks noGrp="1"/>
          </p:cNvSpPr>
          <p:nvPr>
            <p:ph idx="1"/>
          </p:nvPr>
        </p:nvSpPr>
        <p:spPr>
          <a:xfrm>
            <a:off x="142875" y="214313"/>
            <a:ext cx="9001125" cy="1357312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3600" dirty="0" smtClean="0">
                <a:solidFill>
                  <a:srgbClr val="0070C0"/>
                </a:solidFill>
                <a:cs typeface="Titr" pitchFamily="2" charset="-78"/>
              </a:rPr>
              <a:t>انتصاب دكتر بهادري به سمت رئيس و  آقاي</a:t>
            </a:r>
            <a:br>
              <a:rPr lang="fa-IR" sz="3600" dirty="0" smtClean="0">
                <a:solidFill>
                  <a:srgbClr val="0070C0"/>
                </a:solidFill>
                <a:cs typeface="Titr" pitchFamily="2" charset="-78"/>
              </a:rPr>
            </a:br>
            <a:r>
              <a:rPr lang="fa-IR" sz="3600" dirty="0" smtClean="0">
                <a:solidFill>
                  <a:srgbClr val="0070C0"/>
                </a:solidFill>
                <a:cs typeface="Titr" pitchFamily="2" charset="-78"/>
              </a:rPr>
              <a:t>دكتر گتميري به سمت دبير دفتر ارتباط با دانش آموختگان دانشگاه</a:t>
            </a:r>
          </a:p>
        </p:txBody>
      </p:sp>
      <p:pic>
        <p:nvPicPr>
          <p:cNvPr id="12291" name="Picture 4" descr="Gatmiri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2147888"/>
            <a:ext cx="2662237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 descr="بهادري"/>
          <p:cNvPicPr>
            <a:picLocks noChangeAspect="1" noChangeArrowheads="1"/>
          </p:cNvPicPr>
          <p:nvPr/>
        </p:nvPicPr>
        <p:blipFill>
          <a:blip r:embed="rId3" cstate="print"/>
          <a:srcRect l="5095" t="11465"/>
          <a:stretch>
            <a:fillRect/>
          </a:stretch>
        </p:blipFill>
        <p:spPr bwMode="auto">
          <a:xfrm>
            <a:off x="4786313" y="2071688"/>
            <a:ext cx="3267075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:\alumni\Pictures\jashn%2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0875"/>
            <a:ext cx="7405688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214313" y="214313"/>
            <a:ext cx="87153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algn="ctr" rtl="1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cs typeface="Titr" pitchFamily="2" charset="-78"/>
              </a:rPr>
              <a:t>تقدير </a:t>
            </a:r>
            <a:r>
              <a:rPr lang="fa-IR" sz="3200" b="1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cs typeface="Titr" pitchFamily="2" charset="-78"/>
              </a:rPr>
              <a:t>از </a:t>
            </a: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cs typeface="Titr" pitchFamily="2" charset="-78"/>
              </a:rPr>
              <a:t>پيشکسوتان </a:t>
            </a:r>
            <a:r>
              <a:rPr lang="fa-IR" sz="3200" b="1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cs typeface="Titr" pitchFamily="2" charset="-78"/>
              </a:rPr>
              <a:t>دانشکده بهداشت در مراسم چهل و پنجمین</a:t>
            </a:r>
          </a:p>
          <a:p>
            <a:pPr marL="365125" indent="-255588" algn="ctr" rtl="1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fa-IR" sz="3200" b="1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cs typeface="Titr" pitchFamily="2" charset="-78"/>
              </a:rPr>
              <a:t>                              سالکرد دانشکده  </a:t>
            </a:r>
            <a:endParaRPr lang="en-US" sz="3200" b="1" dirty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n-lt"/>
              <a:cs typeface="Titr" pitchFamily="2" charset="-78"/>
            </a:endParaRPr>
          </a:p>
        </p:txBody>
      </p:sp>
      <p:pic>
        <p:nvPicPr>
          <p:cNvPr id="25604" name="Picture 3" descr="D:\alumni\Pictures\TASISS%20BEHDARI%20(575)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928688"/>
            <a:ext cx="460851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alumni\Pictures\IMG_0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95375"/>
            <a:ext cx="8643938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algn="ctr" rtl="1"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برپائي نمايشگاه تاريخچه چهل و پنج سال حضور در عرصه علوم وخدمات بهداشتی </a:t>
            </a:r>
            <a:endParaRPr lang="en-US" sz="32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algn="ctr" rtl="1"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برگزاری دوره های آموزشی با امتياز بازآموزی با مشارکت گروه های تخصصی (نفرولوژی، روانپزشکی، عفونی و ...)</a:t>
            </a:r>
            <a:endParaRPr lang="en-US" sz="32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  <p:pic>
        <p:nvPicPr>
          <p:cNvPr id="27651" name="Picture 5" descr="http://publicrelations.tums.ac.ir/images/gallery/axxx%20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04800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ttp://publicrelations.tums.ac.ir/images/gallery/axxx%20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52863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algn="ctr" rtl="1"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برگزاری اولين همايش تازه های علوم پزشکی با همکاری بنياد علمی </a:t>
            </a:r>
            <a:r>
              <a:rPr lang="fa-IR" sz="3200" b="1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پروفسور </a:t>
            </a:r>
            <a:r>
              <a:rPr lang="fa-IR" sz="3200" b="1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عليرضا </a:t>
            </a: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يلدا با حضور ايرانيان مقيم خارج از کشور  </a:t>
            </a:r>
            <a:endParaRPr lang="en-US" sz="32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  <p:pic>
        <p:nvPicPr>
          <p:cNvPr id="28675" name="Picture 2" descr="D:\alumni\Pictures\bonyadi%20yal%20mehr%20(39)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857375"/>
            <a:ext cx="7643813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D:\alumni\Pictures\Bonyade%20Pro%20Dr%20Yalda%20(470)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0775" y="2500313"/>
            <a:ext cx="65532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 descr="D:\alumni\Pictures\Bonyade%20Pro%20Dr%20Yalda%20(344)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75"/>
            <a:ext cx="418941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57688" y="357188"/>
            <a:ext cx="4786312" cy="2214562"/>
          </a:xfrm>
        </p:spPr>
        <p:txBody>
          <a:bodyPr>
            <a:noAutofit/>
          </a:bodyPr>
          <a:lstStyle/>
          <a:p>
            <a:pPr algn="ctr" rtl="1"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تقدير بر ترين های تخصصی در همايش تازه های علوم پزشکی بنياد پروفسور يلدا</a:t>
            </a:r>
            <a:endParaRPr lang="en-US" sz="32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algn="ctr" rtl="1">
              <a:buFont typeface="Wingdings 3" pitchFamily="18" charset="2"/>
              <a:buNone/>
              <a:defRPr/>
            </a:pPr>
            <a:r>
              <a:rPr lang="fa-IR" sz="32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همکاری و هماهنگی در برگزاری دومين همايش تازه های علوم پزشکی با همکاری بنياد علمی پروفسور علیرضا يلدا درتاريخ 2 لغايت 5 آبان ماه سالجاری</a:t>
            </a:r>
            <a:endParaRPr lang="en-US" sz="32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  <p:pic>
        <p:nvPicPr>
          <p:cNvPr id="30723" name="Picture 2" descr="D:\alumni\Pictures\Bonyade%20Pro%20Dr%20Yalda%20(54)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2201863"/>
            <a:ext cx="7000875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انجام مصاحبه با دانش آموختگان پيشکسوت و استفاده از آن جهت درج در سايت کتاب مفاخر و پشکسوتان </a:t>
            </a:r>
          </a:p>
        </p:txBody>
      </p:sp>
      <p:pic>
        <p:nvPicPr>
          <p:cNvPr id="31747" name="Picture 2" descr="D:\alumni\Pictures\marand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313"/>
            <a:ext cx="25431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ttp://publicrelations.tums.ac.ir/images/news/hadavi20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00" y="1500188"/>
            <a:ext cx="50673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http://publicrelations.tums.ac.ir/images/news/dr%20farho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38625"/>
            <a:ext cx="3810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0" y="214313"/>
            <a:ext cx="9144000" cy="2000250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تخصيص فضا و دامنه در سايت دانشگاه به آدرس</a:t>
            </a:r>
          </a:p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Alumni.tums.ac.ir</a:t>
            </a:r>
          </a:p>
          <a:p>
            <a:pPr marL="365760" indent="-256032" algn="ctr" rtl="1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و تهيه پروپوزال  سايت دفتر ارتباط با دانش آموختگان</a:t>
            </a:r>
          </a:p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fa-IR" sz="3600" b="1" dirty="0" smtClean="0"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cs typeface="Titr" pitchFamily="2" charset="-78"/>
            </a:endParaRPr>
          </a:p>
        </p:txBody>
      </p:sp>
      <p:pic>
        <p:nvPicPr>
          <p:cNvPr id="32771" name="Picture 6" descr="E:\Publication\pajohesh\Publicati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286000"/>
            <a:ext cx="57150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طراحی سايت دفتر ارتباط با دانش آموختگان مرکزی ودانشكده هاي تحت پوشش به دو زبان فارسی و انگلیسی  </a:t>
            </a:r>
          </a:p>
        </p:txBody>
      </p:sp>
      <p:pic>
        <p:nvPicPr>
          <p:cNvPr id="52226" name="Picture 2" descr="C:\Documents and Settings\Dr Abasee\Desktop\SITE ENGLISH.jpg"/>
          <p:cNvPicPr>
            <a:picLocks noChangeAspect="1" noChangeArrowheads="1"/>
          </p:cNvPicPr>
          <p:nvPr/>
        </p:nvPicPr>
        <p:blipFill>
          <a:blip r:embed="rId2" cstate="print"/>
          <a:srcRect l="16845" t="13689" r="17882"/>
          <a:stretch>
            <a:fillRect/>
          </a:stretch>
        </p:blipFill>
        <p:spPr bwMode="auto">
          <a:xfrm>
            <a:off x="5076056" y="3496079"/>
            <a:ext cx="4067944" cy="3361921"/>
          </a:xfrm>
          <a:prstGeom prst="rect">
            <a:avLst/>
          </a:prstGeom>
          <a:noFill/>
        </p:spPr>
      </p:pic>
      <p:pic>
        <p:nvPicPr>
          <p:cNvPr id="52227" name="Picture 3" descr="D:\ALUMNI\دانش آموختگان\Capture.jpg"/>
          <p:cNvPicPr>
            <a:picLocks noChangeAspect="1" noChangeArrowheads="1"/>
          </p:cNvPicPr>
          <p:nvPr/>
        </p:nvPicPr>
        <p:blipFill>
          <a:blip r:embed="rId3" cstate="print"/>
          <a:srcRect l="18635" t="12898" r="17882" b="6489"/>
          <a:stretch>
            <a:fillRect/>
          </a:stretch>
        </p:blipFill>
        <p:spPr bwMode="auto">
          <a:xfrm>
            <a:off x="0" y="1628800"/>
            <a:ext cx="5080884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طراحی سايت اختصاصی جهت کانون های دانش آموختگان </a:t>
            </a:r>
          </a:p>
        </p:txBody>
      </p:sp>
      <p:pic>
        <p:nvPicPr>
          <p:cNvPr id="3" name="Picture 1" descr="D:\ALUMNI\دانش آموختگان\Captur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295322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3200" smtClean="0">
                <a:solidFill>
                  <a:srgbClr val="0070C0"/>
                </a:solidFill>
                <a:cs typeface="Titr" pitchFamily="2" charset="-78"/>
              </a:rPr>
              <a:t>راه اندازي سايت موقت دفتر ارتباط با دانش آموختگان </a:t>
            </a:r>
          </a:p>
          <a:p>
            <a:pPr algn="ctr" rtl="1" eaLnBrk="1" hangingPunct="1">
              <a:buFont typeface="Wingdings 3" pitchFamily="18" charset="2"/>
              <a:buNone/>
            </a:pPr>
            <a:r>
              <a:rPr lang="fa-IR" sz="3200" smtClean="0">
                <a:solidFill>
                  <a:srgbClr val="0070C0"/>
                </a:solidFill>
                <a:cs typeface="Titr" pitchFamily="2" charset="-78"/>
              </a:rPr>
              <a:t>با امكان ثبت نام اينترنتي در زيرمجموعه وب سايت روابط عمومي  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 l="2197" t="15625" r="2588" b="8203"/>
          <a:stretch>
            <a:fillRect/>
          </a:stretch>
        </p:blipFill>
        <p:spPr bwMode="auto">
          <a:xfrm>
            <a:off x="714375" y="1643063"/>
            <a:ext cx="757237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طراحی صفحات اختصاصی جهت دانش آموختگان دانشکده های تحت پوشش </a:t>
            </a:r>
          </a:p>
        </p:txBody>
      </p:sp>
      <p:pic>
        <p:nvPicPr>
          <p:cNvPr id="57346" name="Picture 2" descr="D:\ALUMNI\دانش آموختگان\Capture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556793"/>
            <a:ext cx="8481933" cy="5301208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تهيه پروپوزال بانک اطلاعاتی فارغ التحصيلان دانشگاه 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 l="15994" t="28050" r="33942" b="46571"/>
          <a:stretch>
            <a:fillRect/>
          </a:stretch>
        </p:blipFill>
        <p:spPr bwMode="auto">
          <a:xfrm>
            <a:off x="1571625" y="1643063"/>
            <a:ext cx="5778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28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تهيه بانك اطلاعات دانش‌آموختگان دانشكده های تحت پوشش </a:t>
            </a:r>
          </a:p>
        </p:txBody>
      </p:sp>
      <p:pic>
        <p:nvPicPr>
          <p:cNvPr id="1028" name="Picture 6" descr="http://publicrelations.tums.ac.ir/images/gallery/eftetahe%20danesh%20kadeh%20dandan%20(19)_resize.JPG"/>
          <p:cNvPicPr>
            <a:picLocks noChangeAspect="1" noChangeArrowheads="1"/>
          </p:cNvPicPr>
          <p:nvPr/>
        </p:nvPicPr>
        <p:blipFill>
          <a:blip r:embed="rId3" cstate="print"/>
          <a:srcRect t="11250"/>
          <a:stretch>
            <a:fillRect/>
          </a:stretch>
        </p:blipFill>
        <p:spPr bwMode="auto">
          <a:xfrm>
            <a:off x="6372225" y="1571625"/>
            <a:ext cx="2663825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6" descr="H:\nahaei\mohit danesh 20\DSC00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7513" y="3284538"/>
            <a:ext cx="3270250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7" descr="H:\nahaei\faregh daneshjooei\DSC08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4581525"/>
            <a:ext cx="324008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http://publicrelations.tums.ac.ir/images/news/jadid%20(2)_resiz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3644900"/>
            <a:ext cx="2663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53975" y="1484313"/>
          <a:ext cx="2646363" cy="3744912"/>
        </p:xfrm>
        <a:graphic>
          <a:graphicData uri="http://schemas.openxmlformats.org/presentationml/2006/ole">
            <p:oleObj spid="_x0000_s51202" name="Acrobat Document" r:id="rId7" imgW="4759920" imgH="6735960" progId="AcroExch.Document.7">
              <p:embed/>
            </p:oleObj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ايجاد امکان ثبت نام دانش آموختگان از طريق سايت مربوطه جهت دريافت آخرين اطلاعات و مشخصات مربوط به دانش آموختگان</a:t>
            </a:r>
          </a:p>
        </p:txBody>
      </p:sp>
      <p:pic>
        <p:nvPicPr>
          <p:cNvPr id="53250" name="Picture 2" descr="D:\ALUMNI\دانش آموختگان\Captur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9448"/>
            <a:ext cx="7949684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179512" y="188640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جمع آوری اطلاعات مربوط به دانش آموختگان دانشگاه سابق ايران و ايجادارتباط (لينك ) های مربوطه جهت ثبت نام و ارتباط با دانش آموختگان ديگر </a:t>
            </a:r>
          </a:p>
        </p:txBody>
      </p:sp>
      <p:pic>
        <p:nvPicPr>
          <p:cNvPr id="3" name="Picture 4" descr="http://alumni.tums.ac.ir/Portals/0/dr-otg-siz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060848"/>
            <a:ext cx="5400600" cy="3951659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برگزاري جلسات آموزشي با همكاري گروه هاي تخصصي دانش آموختگان </a:t>
            </a:r>
          </a:p>
        </p:txBody>
      </p:sp>
      <p:pic>
        <p:nvPicPr>
          <p:cNvPr id="95234" name="Picture 2" descr="F:\kongere\Picture 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7108404" cy="4738936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>
            <a:noAutofit/>
          </a:bodyPr>
          <a:lstStyle/>
          <a:p>
            <a:pPr marL="365760" indent="-256032" algn="ctr" rtl="1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برگزاري جلسات هماهنگي به منظور برگزاري جلسات گردهمايي با گروه هاي تخصصي دانش آموختگان (روانپزشكي، بيمارهاي عفوني، گوارش و كبد)</a:t>
            </a:r>
          </a:p>
        </p:txBody>
      </p:sp>
      <p:pic>
        <p:nvPicPr>
          <p:cNvPr id="96258" name="Picture 2" descr="http://publicrelations.tums.ac.ir/images/gallery/asa%20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52936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اقاي دكتر سيد احمديان</a:t>
            </a:r>
          </a:p>
          <a:p>
            <a:pPr algn="r" rtl="1"/>
            <a:r>
              <a:rPr lang="fa-IR" dirty="0" smtClean="0"/>
              <a:t>خانم مريم زاهدي</a:t>
            </a:r>
          </a:p>
          <a:p>
            <a:pPr algn="r" rtl="1"/>
            <a:r>
              <a:rPr lang="fa-IR" dirty="0" smtClean="0"/>
              <a:t>اقاي تقي زاده</a:t>
            </a:r>
          </a:p>
          <a:p>
            <a:pPr algn="r" rtl="1"/>
            <a:r>
              <a:rPr lang="fa-IR" dirty="0" smtClean="0"/>
              <a:t>خانم رياضي</a:t>
            </a:r>
          </a:p>
          <a:p>
            <a:pPr algn="r" rtl="1"/>
            <a:r>
              <a:rPr lang="fa-IR" dirty="0" smtClean="0"/>
              <a:t>خانم سحر زاهدي</a:t>
            </a:r>
          </a:p>
          <a:p>
            <a:pPr algn="r" rtl="1"/>
            <a:r>
              <a:rPr lang="fa-IR" dirty="0" smtClean="0"/>
              <a:t>اقاي خضائي</a:t>
            </a:r>
          </a:p>
          <a:p>
            <a:pPr algn="r" rtl="1"/>
            <a:r>
              <a:rPr lang="fa-IR" dirty="0" smtClean="0"/>
              <a:t>خانم حري </a:t>
            </a:r>
          </a:p>
          <a:p>
            <a:pPr algn="r" rtl="1"/>
            <a:r>
              <a:rPr lang="fa-IR" dirty="0" smtClean="0"/>
              <a:t>اقاي فرامرزي</a:t>
            </a:r>
          </a:p>
          <a:p>
            <a:pPr algn="r" rtl="1"/>
            <a:r>
              <a:rPr lang="fa-IR" dirty="0" smtClean="0"/>
              <a:t>اقاي روشن</a:t>
            </a:r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همكاران ما در دفتر مركزي </a:t>
            </a:r>
            <a:endParaRPr lang="fa-I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UMSAO%20TAB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3200" smtClean="0">
                <a:solidFill>
                  <a:srgbClr val="0070C0"/>
                </a:solidFill>
                <a:cs typeface="Titr" pitchFamily="2" charset="-78"/>
              </a:rPr>
              <a:t>معرفي فعاليت هاي دفتر ارتباط با دانش آموختگان در دو بخش فارسي و انگليسي  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2" cstate="print"/>
          <a:srcRect t="17708" b="6250"/>
          <a:stretch>
            <a:fillRect/>
          </a:stretch>
        </p:blipFill>
        <p:spPr bwMode="auto">
          <a:xfrm>
            <a:off x="142875" y="1428750"/>
            <a:ext cx="41322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 cstate="print"/>
          <a:srcRect l="9375" t="27083" r="21875" b="17709"/>
          <a:stretch>
            <a:fillRect/>
          </a:stretch>
        </p:blipFill>
        <p:spPr bwMode="auto">
          <a:xfrm>
            <a:off x="142875" y="3857625"/>
            <a:ext cx="4002088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 cstate="print"/>
          <a:srcRect l="10986" t="16602" r="23096" b="6250"/>
          <a:stretch>
            <a:fillRect/>
          </a:stretch>
        </p:blipFill>
        <p:spPr bwMode="auto">
          <a:xfrm>
            <a:off x="4643438" y="2214563"/>
            <a:ext cx="42322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3200" smtClean="0">
                <a:solidFill>
                  <a:srgbClr val="0070C0"/>
                </a:solidFill>
                <a:cs typeface="Titr" pitchFamily="2" charset="-78"/>
              </a:rPr>
              <a:t>انتشارشماره اول و دوم  نشريه  دفتر ارتباط با دانش آموختگان تحت عنوان (نامه دانش آموختگان ) </a:t>
            </a:r>
          </a:p>
        </p:txBody>
      </p:sp>
      <p:pic>
        <p:nvPicPr>
          <p:cNvPr id="15363" name="Picture 3" descr="danesh_page_1"/>
          <p:cNvPicPr>
            <a:picLocks noChangeAspect="1" noChangeArrowheads="1"/>
          </p:cNvPicPr>
          <p:nvPr/>
        </p:nvPicPr>
        <p:blipFill>
          <a:blip r:embed="rId2" cstate="print"/>
          <a:srcRect l="4520" t="8000" r="5084" b="7201"/>
          <a:stretch>
            <a:fillRect/>
          </a:stretch>
        </p:blipFill>
        <p:spPr bwMode="auto">
          <a:xfrm>
            <a:off x="4816475" y="1524000"/>
            <a:ext cx="391001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NAME2(1)"/>
          <p:cNvPicPr>
            <a:picLocks noChangeAspect="1" noChangeArrowheads="1"/>
          </p:cNvPicPr>
          <p:nvPr/>
        </p:nvPicPr>
        <p:blipFill>
          <a:blip r:embed="rId3" cstate="print"/>
          <a:srcRect l="4880" t="6897" r="2390" b="6897"/>
          <a:stretch>
            <a:fillRect/>
          </a:stretch>
        </p:blipFill>
        <p:spPr bwMode="auto">
          <a:xfrm>
            <a:off x="381000" y="1524000"/>
            <a:ext cx="3937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7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1357312"/>
          </a:xfrm>
        </p:spPr>
        <p:txBody>
          <a:bodyPr/>
          <a:lstStyle/>
          <a:p>
            <a:pPr algn="ctr" rtl="1" eaLnBrk="1" hangingPunct="1">
              <a:buFont typeface="Wingdings 3" pitchFamily="18" charset="2"/>
              <a:buNone/>
            </a:pPr>
            <a:r>
              <a:rPr lang="fa-IR" sz="3200" dirty="0" smtClean="0">
                <a:solidFill>
                  <a:srgbClr val="0070C0"/>
                </a:solidFill>
                <a:cs typeface="Titr" pitchFamily="2" charset="-78"/>
              </a:rPr>
              <a:t>تهيه و تدوين چارت سازمانی دفتر ارتباط با دانش آموختگان دانشگاه و تصويب 6 پست سازمانی در تشکيلات دانشگاه 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/>
          <a:srcRect l="10938" t="14583" r="10156" b="11458"/>
          <a:stretch>
            <a:fillRect/>
          </a:stretch>
        </p:blipFill>
        <p:spPr bwMode="auto">
          <a:xfrm>
            <a:off x="857250" y="1447800"/>
            <a:ext cx="7624763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14313" y="1000125"/>
            <a:ext cx="8715375" cy="4857750"/>
          </a:xfrm>
        </p:spPr>
        <p:txBody>
          <a:bodyPr>
            <a:noAutofit/>
          </a:bodyPr>
          <a:lstStyle/>
          <a:p>
            <a:pPr algn="r" rtl="1"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درخواست ايجاد شماره حساب ويژه دانش‌آموختگان به منظور جذب كمكها و هداياي دانش‌آموختگان به منظور مصرف در امور مربوط به دانش آموختگان </a:t>
            </a:r>
          </a:p>
          <a:p>
            <a:pPr algn="r" rtl="1">
              <a:defRPr/>
            </a:pPr>
            <a:r>
              <a:rPr lang="fa-IR" sz="36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cs typeface="Titr" pitchFamily="2" charset="-78"/>
              </a:rPr>
              <a:t>تدوين بودجه سالانه دفتر و ارايه جهت تهيه تفاهم نامه مالي بين  دفتر و مديريت امور مالی دانشگاه 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669</TotalTime>
  <Words>874</Words>
  <Application>Microsoft Office PowerPoint</Application>
  <PresentationFormat>On-screen Show (4:3)</PresentationFormat>
  <Paragraphs>76</Paragraphs>
  <Slides>58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Concourse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طراحی لوگو جهت سربرگ مکاتبات دفتر ارتباط با دانش آموختگان و تهيه بج (نشان ) سينه جهت ارايه به دانش آموختگان در مراسم فارغ التحصيلی </vt:lpstr>
      <vt:lpstr>برپايي گردهمايي هاي  فارغ التحصيلان سال هاي گذشته دانشگاه علوم پزشكي تهران </vt:lpstr>
      <vt:lpstr>Slide 12</vt:lpstr>
      <vt:lpstr>Slide 13</vt:lpstr>
      <vt:lpstr> برگزاري مراسم جشن دانش آموختگي و قرائت سوگندنامه پزشكي با حضور دكتر بهادري </vt:lpstr>
      <vt:lpstr>Slide 15</vt:lpstr>
      <vt:lpstr>Slide 16</vt:lpstr>
      <vt:lpstr>Slide 17</vt:lpstr>
      <vt:lpstr>برگزاري جلسات هم انديشي دانش آموختگان پيشكسوت دانشگاه</vt:lpstr>
      <vt:lpstr>Slide 19</vt:lpstr>
      <vt:lpstr>تعيين مسئول دفتر ارتباط با دانش آموختگان در دانشكده هاي تحت پوشش دانشگاه</vt:lpstr>
      <vt:lpstr>Slide 21</vt:lpstr>
      <vt:lpstr>برگزاري جلسات مستمر با حضور رئيس دانشکده ومسئول دفتر ارتباط با دانش آموختگان در دانشكده هاي تحت پوشش دانشگاه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همكاران ما در دفتر مركزي </vt:lpstr>
      <vt:lpstr>Slide 58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zahedi</dc:creator>
  <cp:lastModifiedBy>Dr Moslem Bahadori</cp:lastModifiedBy>
  <cp:revision>97</cp:revision>
  <dcterms:created xsi:type="dcterms:W3CDTF">2008-07-02T01:11:11Z</dcterms:created>
  <dcterms:modified xsi:type="dcterms:W3CDTF">2011-10-23T17:35:58Z</dcterms:modified>
</cp:coreProperties>
</file>