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5" r:id="rId2"/>
    <p:sldId id="422" r:id="rId3"/>
    <p:sldId id="418" r:id="rId4"/>
    <p:sldId id="420" r:id="rId5"/>
    <p:sldId id="442" r:id="rId6"/>
    <p:sldId id="443" r:id="rId7"/>
    <p:sldId id="425" r:id="rId8"/>
    <p:sldId id="426" r:id="rId9"/>
    <p:sldId id="427" r:id="rId10"/>
    <p:sldId id="429" r:id="rId11"/>
    <p:sldId id="430" r:id="rId12"/>
    <p:sldId id="446" r:id="rId13"/>
    <p:sldId id="431" r:id="rId14"/>
    <p:sldId id="445" r:id="rId15"/>
    <p:sldId id="432" r:id="rId16"/>
    <p:sldId id="434" r:id="rId17"/>
    <p:sldId id="435" r:id="rId18"/>
    <p:sldId id="433" r:id="rId19"/>
    <p:sldId id="436" r:id="rId20"/>
    <p:sldId id="437" r:id="rId21"/>
    <p:sldId id="438" r:id="rId22"/>
    <p:sldId id="439" r:id="rId23"/>
    <p:sldId id="440" r:id="rId24"/>
    <p:sldId id="441" r:id="rId25"/>
    <p:sldId id="417" r:id="rId26"/>
    <p:sldId id="444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EDED2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1" autoAdjust="0"/>
    <p:restoredTop sz="94692" autoAdjust="0"/>
  </p:normalViewPr>
  <p:slideViewPr>
    <p:cSldViewPr snapToGrid="0">
      <p:cViewPr>
        <p:scale>
          <a:sx n="61" d="100"/>
          <a:sy n="61" d="100"/>
        </p:scale>
        <p:origin x="-7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A6AAB-F1D8-2D49-959F-325BAEFE3560}" type="datetimeFigureOut">
              <a:rPr lang="de-DE" smtClean="0"/>
              <a:pPr/>
              <a:t>19.11.2012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40059-7979-0340-81E2-4B8EAF42C17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68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B61DAE3-667E-444B-939C-E603359ECF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290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1DAE3-667E-444B-939C-E603359ECFF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2A997-39A6-9C41-B0C1-F89DAB7DF979}" type="slidenum">
              <a:rPr lang="en-GB"/>
              <a:pPr/>
              <a:t>10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4474D-C404-E346-8204-0BAB77475BED}" type="slidenum">
              <a:rPr lang="en-GB"/>
              <a:pPr/>
              <a:t>11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12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602AB1-C99B-044F-8189-2846FAD340D9}" type="slidenum">
              <a:rPr lang="en-GB"/>
              <a:pPr/>
              <a:t>13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14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973F0-161C-C24D-8D15-C8990782146D}" type="slidenum">
              <a:rPr lang="en-GB"/>
              <a:pPr/>
              <a:t>15</a:t>
            </a:fld>
            <a:endParaRPr lang="en-GB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9C4A4-1889-CB4C-99C1-C31453D5D562}" type="slidenum">
              <a:rPr lang="en-GB"/>
              <a:pPr/>
              <a:t>16</a:t>
            </a:fld>
            <a:endParaRPr lang="en-GB"/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4CDB3-8F37-FC47-8FEB-B0AC82DC9D0D}" type="slidenum">
              <a:rPr lang="en-GB"/>
              <a:pPr/>
              <a:t>19</a:t>
            </a:fld>
            <a:endParaRPr lang="en-GB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324AE-31BA-BC4A-8082-10B02844E52D}" type="slidenum">
              <a:rPr lang="en-GB"/>
              <a:pPr/>
              <a:t>20</a:t>
            </a:fld>
            <a:endParaRPr lang="en-GB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A6063-99B0-A34A-A24E-BB638C13E2DD}" type="slidenum">
              <a:rPr lang="en-GB"/>
              <a:pPr/>
              <a:t>21</a:t>
            </a:fld>
            <a:endParaRPr lang="en-GB"/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2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BFC1D-8C50-7F4F-94FD-92D9ADD89E15}" type="slidenum">
              <a:rPr lang="en-GB"/>
              <a:pPr/>
              <a:t>22</a:t>
            </a:fld>
            <a:endParaRPr lang="en-GB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36223-A6CD-4746-B237-B8BF11B99F61}" type="slidenum">
              <a:rPr lang="en-GB"/>
              <a:pPr/>
              <a:t>23</a:t>
            </a:fld>
            <a:endParaRPr lang="en-GB"/>
          </a:p>
        </p:txBody>
      </p:sp>
      <p:sp>
        <p:nvSpPr>
          <p:cNvPr id="1064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EABA9-9375-044B-8155-6D15D83C9F38}" type="slidenum">
              <a:rPr lang="en-GB"/>
              <a:pPr/>
              <a:t>24</a:t>
            </a:fld>
            <a:endParaRPr lang="en-GB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25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26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3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4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5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6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7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8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EA3AF-2E11-43DE-8D4A-F1FEFC53D5B8}" type="slidenum">
              <a:rPr lang="de-DE"/>
              <a:pPr/>
              <a:t>9</a:t>
            </a:fld>
            <a:endParaRPr lang="de-DE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58F55-79FC-41D8-BF7E-F5A1030297E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549A-0640-4873-900D-89AF0402C53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1CC2-5FE8-46F2-84ED-0A2037B9977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158B5-1028-4290-BF7F-A73AE6C1A58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DC597-A858-49B8-89E2-3777714C40B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0EFA6-A07A-4370-A832-ABCE7B23E66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D6E28-4335-41A1-A308-6D3DACE791F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1DC1B-0798-415B-B8F1-A8A5667D7FA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1F773-E738-4932-AA22-7C7E1BF4D48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DF26-4F8E-491F-8C44-B550F9A2F878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439C-B090-400A-9608-1483CF7E367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3808159-5466-4A23-8AA5-FBA6FB7044C2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673915" y="1143176"/>
            <a:ext cx="6503255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600" b="0" dirty="0" smtClean="0">
                <a:solidFill>
                  <a:srgbClr val="0000FF"/>
                </a:solidFill>
              </a:rPr>
              <a:t>Prof. Nader Gordjani MD </a:t>
            </a:r>
            <a:r>
              <a:rPr lang="de-DE" sz="2600" b="0" dirty="0" err="1" smtClean="0">
                <a:solidFill>
                  <a:srgbClr val="0000FF"/>
                </a:solidFill>
              </a:rPr>
              <a:t>Ph</a:t>
            </a:r>
            <a:r>
              <a:rPr lang="de-DE" sz="2600" b="0" dirty="0" smtClean="0">
                <a:solidFill>
                  <a:srgbClr val="0000FF"/>
                </a:solidFill>
              </a:rPr>
              <a:t> D</a:t>
            </a:r>
          </a:p>
          <a:p>
            <a:pPr algn="ctr">
              <a:spcBef>
                <a:spcPct val="50000"/>
              </a:spcBef>
            </a:pPr>
            <a:r>
              <a:rPr lang="de-DE" sz="2600" b="0" dirty="0" err="1" smtClean="0">
                <a:solidFill>
                  <a:srgbClr val="0000FF"/>
                </a:solidFill>
              </a:rPr>
              <a:t>Children´s</a:t>
            </a:r>
            <a:r>
              <a:rPr lang="de-DE" sz="2600" b="0" dirty="0" smtClean="0">
                <a:solidFill>
                  <a:srgbClr val="0000FF"/>
                </a:solidFill>
              </a:rPr>
              <a:t> Hospital Offenbach</a:t>
            </a:r>
          </a:p>
          <a:p>
            <a:pPr algn="ctr">
              <a:spcBef>
                <a:spcPct val="50000"/>
              </a:spcBef>
            </a:pPr>
            <a:r>
              <a:rPr lang="de-DE" sz="2600" b="0" dirty="0" smtClean="0">
                <a:solidFill>
                  <a:srgbClr val="0000FF"/>
                </a:solidFill>
              </a:rPr>
              <a:t>University </a:t>
            </a:r>
            <a:r>
              <a:rPr lang="de-DE" sz="2600" b="0" dirty="0" err="1" smtClean="0">
                <a:solidFill>
                  <a:srgbClr val="0000FF"/>
                </a:solidFill>
              </a:rPr>
              <a:t>of</a:t>
            </a:r>
            <a:r>
              <a:rPr lang="de-DE" sz="2600" b="0" dirty="0" smtClean="0">
                <a:solidFill>
                  <a:srgbClr val="0000FF"/>
                </a:solidFill>
              </a:rPr>
              <a:t> Frankfurt</a:t>
            </a:r>
          </a:p>
          <a:p>
            <a:pPr algn="ctr">
              <a:spcBef>
                <a:spcPct val="50000"/>
              </a:spcBef>
            </a:pPr>
            <a:r>
              <a:rPr lang="de-DE" sz="2600" b="0" dirty="0" smtClean="0">
                <a:solidFill>
                  <a:srgbClr val="0000FF"/>
                </a:solidFill>
              </a:rPr>
              <a:t>University of Freiburg</a:t>
            </a:r>
            <a:endParaRPr lang="de-DE" sz="2600" b="0" dirty="0">
              <a:solidFill>
                <a:srgbClr val="0000FF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81000" y="282753"/>
            <a:ext cx="8610600" cy="507831"/>
          </a:xfrm>
          <a:prstGeom prst="rect">
            <a:avLst/>
          </a:prstGeom>
          <a:solidFill>
            <a:schemeClr val="bg1"/>
          </a:solidFill>
          <a:ln w="19050">
            <a:solidFill>
              <a:srgbClr val="FE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700" b="0" dirty="0" err="1" smtClean="0"/>
              <a:t>Cellular</a:t>
            </a:r>
            <a:r>
              <a:rPr lang="de-DE" sz="2700" b="0" dirty="0" smtClean="0"/>
              <a:t> </a:t>
            </a:r>
            <a:r>
              <a:rPr lang="de-DE" sz="2700" b="0" dirty="0" err="1" smtClean="0"/>
              <a:t>Mechanisms</a:t>
            </a:r>
            <a:r>
              <a:rPr lang="de-DE" sz="2700" b="0" dirty="0" smtClean="0"/>
              <a:t> of </a:t>
            </a:r>
            <a:r>
              <a:rPr lang="de-DE" sz="2700" b="0" dirty="0" err="1" smtClean="0"/>
              <a:t>arterial</a:t>
            </a:r>
            <a:r>
              <a:rPr lang="de-DE" sz="2700" b="0" dirty="0" smtClean="0"/>
              <a:t> </a:t>
            </a:r>
            <a:r>
              <a:rPr lang="de-DE" sz="2700" b="0" dirty="0" err="1" smtClean="0"/>
              <a:t>hypertension</a:t>
            </a:r>
            <a:endParaRPr lang="de-DE" sz="2700" b="0" dirty="0"/>
          </a:p>
        </p:txBody>
      </p:sp>
      <p:pic>
        <p:nvPicPr>
          <p:cNvPr id="15" name="Picture 2" descr="2005-11-29_NKO-Perspektive Kopie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 t="14752" b="21904"/>
          <a:stretch>
            <a:fillRect/>
          </a:stretch>
        </p:blipFill>
        <p:spPr>
          <a:xfrm>
            <a:off x="1428135" y="3583444"/>
            <a:ext cx="6412990" cy="1470025"/>
          </a:xfrm>
        </p:spPr>
      </p:pic>
      <p:pic>
        <p:nvPicPr>
          <p:cNvPr id="172040" name="Picture 8" descr="Logo_neu_RGB72dpi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 r="67400"/>
          <a:stretch>
            <a:fillRect/>
          </a:stretch>
        </p:blipFill>
        <p:spPr bwMode="auto">
          <a:xfrm>
            <a:off x="4271572" y="5968677"/>
            <a:ext cx="755627" cy="77385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9095750" y="6531963"/>
            <a:ext cx="47340" cy="325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49956" y="1303338"/>
            <a:ext cx="8442678" cy="4881562"/>
          </a:xfrm>
          <a:prstGeom prst="rect">
            <a:avLst/>
          </a:prstGeom>
          <a:noFill/>
          <a:ln w="25400">
            <a:solidFill>
              <a:srgbClr val="FE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z="2600">
                <a:solidFill>
                  <a:schemeClr val="bg1"/>
                </a:solidFill>
              </a:rPr>
              <a:t> </a:t>
            </a:r>
            <a:r>
              <a:rPr lang="de-DE">
                <a:latin typeface="Times New Roman" charset="0"/>
              </a:rPr>
              <a:t> 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99634" y="315913"/>
            <a:ext cx="6543322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4400" b="0" dirty="0" err="1" smtClean="0"/>
              <a:t>Methods</a:t>
            </a:r>
            <a:endParaRPr lang="de-DE" sz="4400" b="0" dirty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82789" y="1571626"/>
            <a:ext cx="7680678" cy="136037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de-DE" sz="2400" b="0" u="sng" dirty="0">
                <a:solidFill>
                  <a:srgbClr val="000000"/>
                </a:solidFill>
              </a:rPr>
              <a:t>Fluoreszenzmikroskopie: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400" b="0" dirty="0">
                <a:solidFill>
                  <a:srgbClr val="000000"/>
                </a:solidFill>
              </a:rPr>
              <a:t>	Intrazelluläre Ca</a:t>
            </a:r>
            <a:r>
              <a:rPr lang="de-DE" sz="2400" b="0" baseline="30000" dirty="0">
                <a:solidFill>
                  <a:srgbClr val="000000"/>
                </a:solidFill>
              </a:rPr>
              <a:t>2+</a:t>
            </a:r>
            <a:r>
              <a:rPr lang="de-DE" sz="2400" b="0" dirty="0">
                <a:solidFill>
                  <a:srgbClr val="000000"/>
                </a:solidFill>
              </a:rPr>
              <a:t>-Konzentration: </a:t>
            </a:r>
            <a:r>
              <a:rPr lang="de-DE" sz="2400" b="0" dirty="0" err="1">
                <a:solidFill>
                  <a:srgbClr val="000000"/>
                </a:solidFill>
              </a:rPr>
              <a:t>Fura</a:t>
            </a:r>
            <a:r>
              <a:rPr lang="de-DE" sz="2400" b="0" dirty="0">
                <a:solidFill>
                  <a:srgbClr val="000000"/>
                </a:solidFill>
              </a:rPr>
              <a:t> 2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400" b="0" dirty="0">
                <a:solidFill>
                  <a:srgbClr val="000000"/>
                </a:solidFill>
              </a:rPr>
              <a:t>	Intrazellulärer pH: </a:t>
            </a:r>
            <a:r>
              <a:rPr lang="de-DE" sz="2400" b="0" dirty="0" smtClean="0">
                <a:solidFill>
                  <a:srgbClr val="000000"/>
                </a:solidFill>
              </a:rPr>
              <a:t>BCECF (NHE3-activity) </a:t>
            </a:r>
            <a:endParaRPr lang="de-DE" sz="2400" b="0" u="sng" dirty="0">
              <a:solidFill>
                <a:srgbClr val="00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82789" y="4343400"/>
            <a:ext cx="3860800" cy="9081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de-DE" sz="2800" b="0" u="sng" dirty="0">
                <a:solidFill>
                  <a:srgbClr val="000000"/>
                </a:solidFill>
              </a:rPr>
              <a:t>Zellkultur: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de-DE" sz="2800" b="0" dirty="0">
                <a:solidFill>
                  <a:srgbClr val="000000"/>
                </a:solidFill>
              </a:rPr>
              <a:t>	LLC-PK</a:t>
            </a:r>
            <a:r>
              <a:rPr lang="de-DE" sz="2800" b="0" baseline="-25000" dirty="0">
                <a:solidFill>
                  <a:srgbClr val="000000"/>
                </a:solidFill>
              </a:rPr>
              <a:t>1</a:t>
            </a:r>
            <a:r>
              <a:rPr lang="de-DE" sz="2800" b="0" dirty="0">
                <a:solidFill>
                  <a:srgbClr val="000000"/>
                </a:solidFill>
              </a:rPr>
              <a:t>/PKE</a:t>
            </a:r>
            <a:r>
              <a:rPr lang="de-DE" sz="2800" b="0" baseline="-25000" dirty="0">
                <a:solidFill>
                  <a:srgbClr val="000000"/>
                </a:solidFill>
              </a:rPr>
              <a:t>20</a:t>
            </a:r>
            <a:endParaRPr lang="de-DE" sz="2800" b="0" dirty="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21956" y="3537400"/>
            <a:ext cx="3564467" cy="2503488"/>
            <a:chOff x="428" y="730"/>
            <a:chExt cx="5586" cy="3245"/>
          </a:xfrm>
        </p:grpSpPr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428" y="811"/>
              <a:ext cx="5571" cy="299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lvl="2" algn="ctr">
                <a:spcBef>
                  <a:spcPct val="0"/>
                </a:spcBef>
              </a:pPr>
              <a:endParaRPr lang="en-US" sz="3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428" y="835"/>
              <a:ext cx="5571" cy="30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lvl="2" algn="ctr">
                <a:spcBef>
                  <a:spcPct val="0"/>
                </a:spcBef>
              </a:pPr>
              <a:endParaRPr lang="en-US" sz="3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431" y="730"/>
              <a:ext cx="5583" cy="32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lvl="2" algn="ctr">
                <a:spcBef>
                  <a:spcPct val="0"/>
                </a:spcBef>
              </a:pPr>
              <a:endParaRPr lang="en-US" sz="3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55306" name="Picture 10"/>
            <p:cNvPicPr>
              <a:picLocks noChangeArrowheads="1"/>
            </p:cNvPicPr>
            <p:nvPr/>
          </p:nvPicPr>
          <p:blipFill>
            <a:blip r:embed="rId3" cstate="print"/>
            <a:srcRect t="13020" b="7561"/>
            <a:stretch>
              <a:fillRect/>
            </a:stretch>
          </p:blipFill>
          <p:spPr bwMode="auto">
            <a:xfrm>
              <a:off x="543" y="828"/>
              <a:ext cx="5385" cy="3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457200" y="171451"/>
            <a:ext cx="82973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3500" b="0" dirty="0"/>
              <a:t>LLC-PK</a:t>
            </a:r>
            <a:r>
              <a:rPr lang="de-DE" sz="3500" b="0" baseline="-25000" dirty="0"/>
              <a:t>1</a:t>
            </a:r>
            <a:r>
              <a:rPr lang="de-DE" sz="3500" b="0" dirty="0"/>
              <a:t>/PKE</a:t>
            </a:r>
            <a:r>
              <a:rPr lang="de-DE" sz="3500" b="0" baseline="-25000" dirty="0"/>
              <a:t>20 </a:t>
            </a:r>
            <a:r>
              <a:rPr lang="de-DE" sz="3500" b="0" dirty="0" err="1" smtClean="0"/>
              <a:t>proximal</a:t>
            </a:r>
            <a:r>
              <a:rPr lang="de-DE" sz="3500" b="0" dirty="0" smtClean="0"/>
              <a:t> </a:t>
            </a:r>
            <a:r>
              <a:rPr lang="de-DE" sz="3500" b="0" dirty="0" err="1" smtClean="0"/>
              <a:t>Tubular</a:t>
            </a:r>
            <a:r>
              <a:rPr lang="de-DE" sz="3500" b="0" dirty="0" smtClean="0"/>
              <a:t> </a:t>
            </a:r>
            <a:r>
              <a:rPr lang="de-DE" sz="3500" b="0" dirty="0" err="1" smtClean="0"/>
              <a:t>cells</a:t>
            </a:r>
            <a:endParaRPr lang="de-DE" sz="4000" b="0" baseline="-250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5400000">
            <a:off x="2146298" y="893233"/>
            <a:ext cx="4741333" cy="6206068"/>
            <a:chOff x="1596" y="588"/>
            <a:chExt cx="3120" cy="3504"/>
          </a:xfrm>
        </p:grpSpPr>
        <p:pic>
          <p:nvPicPr>
            <p:cNvPr id="57348" name="Picture 7"/>
            <p:cNvPicPr>
              <a:picLocks noChangeArrowheads="1"/>
            </p:cNvPicPr>
            <p:nvPr/>
          </p:nvPicPr>
          <p:blipFill>
            <a:blip r:embed="rId3" cstate="print">
              <a:lum bright="6000" contrast="18000"/>
            </a:blip>
            <a:srcRect l="3294" t="8075" r="3412" b="8423"/>
            <a:stretch>
              <a:fillRect/>
            </a:stretch>
          </p:blipFill>
          <p:spPr bwMode="auto">
            <a:xfrm>
              <a:off x="1632" y="612"/>
              <a:ext cx="3060" cy="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9" name="Rectangle 8"/>
            <p:cNvSpPr>
              <a:spLocks noChangeArrowheads="1"/>
            </p:cNvSpPr>
            <p:nvPr/>
          </p:nvSpPr>
          <p:spPr bwMode="auto">
            <a:xfrm>
              <a:off x="1596" y="588"/>
              <a:ext cx="3120" cy="3492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648912" y="6596390"/>
            <a:ext cx="2495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err="1" smtClean="0"/>
              <a:t>Adrogue</a:t>
            </a:r>
            <a:r>
              <a:rPr lang="de-DE" sz="1100" b="0" dirty="0" smtClean="0"/>
              <a:t> et al. New </a:t>
            </a:r>
            <a:r>
              <a:rPr lang="de-DE" sz="1100" b="0" dirty="0" err="1" smtClean="0"/>
              <a:t>Engl</a:t>
            </a:r>
            <a:r>
              <a:rPr lang="de-DE" sz="1100" b="0" dirty="0" smtClean="0"/>
              <a:t> J </a:t>
            </a:r>
            <a:r>
              <a:rPr lang="de-DE" sz="1100" b="0" dirty="0" err="1" smtClean="0"/>
              <a:t>Med</a:t>
            </a:r>
            <a:r>
              <a:rPr lang="de-DE" sz="1100" b="0" dirty="0" smtClean="0"/>
              <a:t> 2007</a:t>
            </a:r>
            <a:endParaRPr lang="de-DE" sz="1100" b="0" dirty="0"/>
          </a:p>
        </p:txBody>
      </p:sp>
      <p:pic>
        <p:nvPicPr>
          <p:cNvPr id="12" name="Bild 11" descr="Adrogue Fig. 4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1558473" y="1376619"/>
            <a:ext cx="5830270" cy="5247244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  <p:sp>
        <p:nvSpPr>
          <p:cNvPr id="11" name="Ellipse 10"/>
          <p:cNvSpPr/>
          <p:nvPr/>
        </p:nvSpPr>
        <p:spPr bwMode="auto">
          <a:xfrm>
            <a:off x="4672208" y="2517732"/>
            <a:ext cx="2104373" cy="1039659"/>
          </a:xfrm>
          <a:prstGeom prst="ellipse">
            <a:avLst/>
          </a:prstGeom>
          <a:noFill/>
          <a:ln w="57150" cap="flat" cmpd="sng" algn="ctr">
            <a:solidFill>
              <a:srgbClr val="F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925689" y="1382713"/>
            <a:ext cx="7471834" cy="52466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0660" name="Text Box 31"/>
          <p:cNvSpPr txBox="1">
            <a:spLocks noChangeArrowheads="1"/>
          </p:cNvSpPr>
          <p:nvPr/>
        </p:nvSpPr>
        <p:spPr bwMode="auto">
          <a:xfrm>
            <a:off x="152400" y="209550"/>
            <a:ext cx="89746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2700" b="0" dirty="0" err="1"/>
              <a:t>CyA</a:t>
            </a:r>
            <a:r>
              <a:rPr lang="de-DE" sz="2700" b="0" dirty="0"/>
              <a:t> </a:t>
            </a:r>
            <a:r>
              <a:rPr lang="de-DE" sz="2700" b="0" dirty="0" err="1" smtClean="0"/>
              <a:t>induces</a:t>
            </a:r>
            <a:r>
              <a:rPr lang="de-DE" sz="2700" b="0" dirty="0" smtClean="0"/>
              <a:t> </a:t>
            </a:r>
            <a:r>
              <a:rPr lang="de-DE" sz="2700" b="0" dirty="0" err="1" smtClean="0"/>
              <a:t>Increase</a:t>
            </a:r>
            <a:r>
              <a:rPr lang="de-DE" sz="2700" b="0" dirty="0" smtClean="0"/>
              <a:t> of </a:t>
            </a:r>
            <a:r>
              <a:rPr lang="de-DE" sz="2700" b="0" dirty="0" err="1" smtClean="0"/>
              <a:t>cellular</a:t>
            </a:r>
            <a:r>
              <a:rPr lang="de-DE" sz="2700" b="0" dirty="0" smtClean="0"/>
              <a:t> </a:t>
            </a:r>
            <a:r>
              <a:rPr lang="de-DE" sz="2700" b="0" dirty="0"/>
              <a:t>Ca</a:t>
            </a:r>
            <a:r>
              <a:rPr lang="de-DE" sz="2700" b="0" baseline="30000" dirty="0"/>
              <a:t>2+</a:t>
            </a:r>
            <a:r>
              <a:rPr lang="de-DE" sz="2700" b="0" dirty="0" smtClean="0"/>
              <a:t>- </a:t>
            </a:r>
            <a:r>
              <a:rPr lang="de-DE" sz="2700" b="0" dirty="0" err="1" smtClean="0"/>
              <a:t>activity</a:t>
            </a:r>
            <a:r>
              <a:rPr lang="de-DE" sz="2700" b="0" dirty="0" smtClean="0"/>
              <a:t> of </a:t>
            </a:r>
            <a:r>
              <a:rPr lang="de-DE" sz="2700" b="0" dirty="0" err="1" smtClean="0"/>
              <a:t>proximal</a:t>
            </a:r>
            <a:r>
              <a:rPr lang="de-DE" sz="2700" b="0" dirty="0" smtClean="0"/>
              <a:t> </a:t>
            </a:r>
            <a:r>
              <a:rPr lang="de-DE" sz="2700" b="0" dirty="0" err="1" smtClean="0"/>
              <a:t>Tubuls</a:t>
            </a:r>
            <a:r>
              <a:rPr lang="de-DE" sz="2700" b="0" dirty="0" smtClean="0"/>
              <a:t> of </a:t>
            </a:r>
            <a:r>
              <a:rPr lang="de-DE" sz="2700" b="0" dirty="0" err="1" smtClean="0"/>
              <a:t>the</a:t>
            </a:r>
            <a:r>
              <a:rPr lang="de-DE" sz="2700" b="0" dirty="0" smtClean="0"/>
              <a:t> </a:t>
            </a:r>
            <a:r>
              <a:rPr lang="de-DE" sz="2700" b="0" dirty="0" err="1" smtClean="0"/>
              <a:t>rabbit</a:t>
            </a:r>
            <a:endParaRPr lang="de-DE" sz="2700" b="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05189" y="1466850"/>
          <a:ext cx="5582356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r:id="rId4" imgW="9153000" imgH="7245720" progId="">
                  <p:embed/>
                </p:oleObj>
              </mc:Choice>
              <mc:Fallback>
                <p:oleObj r:id="rId4" imgW="9153000" imgH="7245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189" y="1466850"/>
                        <a:ext cx="5582356" cy="4972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648912" y="6596390"/>
            <a:ext cx="2495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err="1" smtClean="0"/>
              <a:t>Adrogue</a:t>
            </a:r>
            <a:r>
              <a:rPr lang="de-DE" sz="1100" b="0" dirty="0" smtClean="0"/>
              <a:t> et al. New </a:t>
            </a:r>
            <a:r>
              <a:rPr lang="de-DE" sz="1100" b="0" dirty="0" err="1" smtClean="0"/>
              <a:t>Engl</a:t>
            </a:r>
            <a:r>
              <a:rPr lang="de-DE" sz="1100" b="0" dirty="0" smtClean="0"/>
              <a:t> J </a:t>
            </a:r>
            <a:r>
              <a:rPr lang="de-DE" sz="1100" b="0" dirty="0" err="1" smtClean="0"/>
              <a:t>Med</a:t>
            </a:r>
            <a:r>
              <a:rPr lang="de-DE" sz="1100" b="0" dirty="0" smtClean="0"/>
              <a:t> 2007</a:t>
            </a:r>
            <a:endParaRPr lang="de-DE" sz="1100" b="0" dirty="0"/>
          </a:p>
        </p:txBody>
      </p:sp>
      <p:pic>
        <p:nvPicPr>
          <p:cNvPr id="11" name="Bild 10" descr="Adrogue Fig. 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1404550" y="1309869"/>
            <a:ext cx="6495456" cy="5175281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  <p:sp>
        <p:nvSpPr>
          <p:cNvPr id="13" name="Ellipse 12"/>
          <p:cNvSpPr/>
          <p:nvPr/>
        </p:nvSpPr>
        <p:spPr bwMode="auto">
          <a:xfrm>
            <a:off x="4058434" y="2066795"/>
            <a:ext cx="1265129" cy="739035"/>
          </a:xfrm>
          <a:prstGeom prst="ellipse">
            <a:avLst/>
          </a:prstGeom>
          <a:noFill/>
          <a:ln w="76200" cap="flat" cmpd="sng" algn="ctr">
            <a:solidFill>
              <a:srgbClr val="F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468490" y="1687514"/>
            <a:ext cx="8267700" cy="435133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065389" y="1770064"/>
          <a:ext cx="4553655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r:id="rId4" imgW="5652000" imgH="4475160" progId="">
                  <p:embed/>
                </p:oleObj>
              </mc:Choice>
              <mc:Fallback>
                <p:oleObj r:id="rId4" imgW="5652000" imgH="4475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389" y="1770064"/>
                        <a:ext cx="4553655" cy="4054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08001" y="0"/>
            <a:ext cx="817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3400" b="0" dirty="0" err="1" smtClean="0"/>
              <a:t>CyA</a:t>
            </a:r>
            <a:r>
              <a:rPr lang="de-DE" sz="3400" b="0" dirty="0" smtClean="0"/>
              <a:t> </a:t>
            </a:r>
            <a:r>
              <a:rPr lang="de-DE" sz="3400" b="0" dirty="0" err="1" smtClean="0"/>
              <a:t>activates</a:t>
            </a:r>
            <a:r>
              <a:rPr lang="de-DE" sz="3400" b="0" dirty="0" smtClean="0"/>
              <a:t> </a:t>
            </a:r>
            <a:r>
              <a:rPr lang="de-DE" sz="3400" b="0" dirty="0" err="1" smtClean="0"/>
              <a:t>Na</a:t>
            </a:r>
            <a:r>
              <a:rPr lang="de-DE" sz="3400" b="0" baseline="30000" dirty="0" err="1"/>
              <a:t>+</a:t>
            </a:r>
            <a:r>
              <a:rPr lang="de-DE" sz="3400" b="0" dirty="0" err="1"/>
              <a:t>/H</a:t>
            </a:r>
            <a:r>
              <a:rPr lang="de-DE" sz="3400" b="0" baseline="30000" dirty="0" err="1"/>
              <a:t>+</a:t>
            </a:r>
            <a:r>
              <a:rPr lang="de-DE" sz="3400" b="0" dirty="0" err="1" smtClean="0"/>
              <a:t>-Exchange</a:t>
            </a:r>
            <a:r>
              <a:rPr lang="de-DE" sz="3400" b="0" dirty="0" smtClean="0"/>
              <a:t> in dose </a:t>
            </a:r>
            <a:r>
              <a:rPr lang="de-DE" sz="3400" b="0" dirty="0" err="1" smtClean="0"/>
              <a:t>dependant</a:t>
            </a:r>
            <a:r>
              <a:rPr lang="de-DE" sz="3400" b="0" dirty="0" smtClean="0"/>
              <a:t> </a:t>
            </a:r>
            <a:r>
              <a:rPr lang="de-DE" sz="3400" b="0" dirty="0" err="1" smtClean="0"/>
              <a:t>manner</a:t>
            </a:r>
            <a:endParaRPr lang="de-DE" sz="3800" b="0" dirty="0"/>
          </a:p>
        </p:txBody>
      </p:sp>
      <p:pic>
        <p:nvPicPr>
          <p:cNvPr id="79877" name="Picture 6" descr="NDT KWK neu"/>
          <p:cNvPicPr>
            <a:picLocks noChangeAspect="1" noChangeArrowheads="1"/>
          </p:cNvPicPr>
          <p:nvPr/>
        </p:nvPicPr>
        <p:blipFill>
          <a:blip r:embed="rId6" cstate="print">
            <a:lum bright="-24000" contrast="48000"/>
          </a:blip>
          <a:srcRect/>
          <a:stretch>
            <a:fillRect/>
          </a:stretch>
        </p:blipFill>
        <p:spPr bwMode="auto">
          <a:xfrm>
            <a:off x="5943600" y="4157664"/>
            <a:ext cx="3200400" cy="2700337"/>
          </a:xfrm>
          <a:prstGeom prst="rect">
            <a:avLst/>
          </a:prstGeom>
          <a:noFill/>
          <a:ln w="9525">
            <a:solidFill>
              <a:srgbClr val="002266"/>
            </a:solidFill>
            <a:miter lim="800000"/>
            <a:headEnd/>
            <a:tailEnd/>
          </a:ln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026"/>
          <p:cNvSpPr>
            <a:spLocks noChangeArrowheads="1"/>
          </p:cNvSpPr>
          <p:nvPr/>
        </p:nvSpPr>
        <p:spPr bwMode="auto">
          <a:xfrm>
            <a:off x="2026356" y="868364"/>
            <a:ext cx="5372100" cy="564673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007078" y="1012826"/>
          <a:ext cx="3358444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r:id="rId4" imgW="5393880" imgH="7902360" progId="">
                  <p:embed/>
                </p:oleObj>
              </mc:Choice>
              <mc:Fallback>
                <p:oleObj r:id="rId4" imgW="5393880" imgH="7902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078" y="1012826"/>
                        <a:ext cx="3358444" cy="5434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ext Box 1031"/>
          <p:cNvSpPr txBox="1">
            <a:spLocks noChangeArrowheads="1"/>
          </p:cNvSpPr>
          <p:nvPr/>
        </p:nvSpPr>
        <p:spPr bwMode="auto">
          <a:xfrm rot="-5400000">
            <a:off x="2861646" y="2484717"/>
            <a:ext cx="534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ym typeface="Symbol" charset="2"/>
              </a:rPr>
              <a:t></a:t>
            </a:r>
            <a:endParaRPr lang="de-DE"/>
          </a:p>
        </p:txBody>
      </p:sp>
      <p:sp>
        <p:nvSpPr>
          <p:cNvPr id="84997" name="Text Box 1033"/>
          <p:cNvSpPr txBox="1">
            <a:spLocks noChangeArrowheads="1"/>
          </p:cNvSpPr>
          <p:nvPr/>
        </p:nvSpPr>
        <p:spPr bwMode="auto">
          <a:xfrm rot="-5400000">
            <a:off x="2866497" y="5414448"/>
            <a:ext cx="53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ym typeface="Symbol" charset="2"/>
              </a:rPr>
              <a:t></a:t>
            </a:r>
            <a:endParaRPr lang="de-DE"/>
          </a:p>
        </p:txBody>
      </p:sp>
      <p:sp>
        <p:nvSpPr>
          <p:cNvPr id="84998" name="Text Box 1035"/>
          <p:cNvSpPr txBox="1">
            <a:spLocks noChangeArrowheads="1"/>
          </p:cNvSpPr>
          <p:nvPr/>
        </p:nvSpPr>
        <p:spPr bwMode="auto">
          <a:xfrm>
            <a:off x="465667" y="122767"/>
            <a:ext cx="8178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3400" b="0" dirty="0" err="1">
                <a:solidFill>
                  <a:srgbClr val="000000"/>
                </a:solidFill>
              </a:rPr>
              <a:t>CyA</a:t>
            </a:r>
            <a:r>
              <a:rPr lang="de-DE" sz="3400" b="0" dirty="0">
                <a:solidFill>
                  <a:srgbClr val="000000"/>
                </a:solidFill>
              </a:rPr>
              <a:t> </a:t>
            </a:r>
            <a:r>
              <a:rPr lang="de-DE" sz="3400" b="0" dirty="0" err="1" smtClean="0">
                <a:solidFill>
                  <a:srgbClr val="000000"/>
                </a:solidFill>
              </a:rPr>
              <a:t>activates</a:t>
            </a:r>
            <a:r>
              <a:rPr lang="de-DE" sz="3400" b="0" dirty="0" smtClean="0">
                <a:solidFill>
                  <a:srgbClr val="000000"/>
                </a:solidFill>
              </a:rPr>
              <a:t> </a:t>
            </a:r>
            <a:r>
              <a:rPr lang="de-DE" sz="3400" b="0" i="1" u="sng" dirty="0" err="1" smtClean="0">
                <a:solidFill>
                  <a:srgbClr val="000000"/>
                </a:solidFill>
              </a:rPr>
              <a:t>apical</a:t>
            </a:r>
            <a:r>
              <a:rPr lang="de-DE" sz="3400" b="0" dirty="0" smtClean="0">
                <a:solidFill>
                  <a:srgbClr val="000000"/>
                </a:solidFill>
              </a:rPr>
              <a:t> </a:t>
            </a:r>
            <a:r>
              <a:rPr lang="de-DE" sz="3400" b="0" dirty="0" err="1">
                <a:solidFill>
                  <a:srgbClr val="000000"/>
                </a:solidFill>
              </a:rPr>
              <a:t>Na</a:t>
            </a:r>
            <a:r>
              <a:rPr lang="de-DE" sz="3400" b="0" baseline="30000" dirty="0" err="1">
                <a:solidFill>
                  <a:srgbClr val="000000"/>
                </a:solidFill>
              </a:rPr>
              <a:t>+</a:t>
            </a:r>
            <a:r>
              <a:rPr lang="de-DE" sz="3400" b="0" dirty="0" err="1">
                <a:solidFill>
                  <a:srgbClr val="000000"/>
                </a:solidFill>
              </a:rPr>
              <a:t>/H</a:t>
            </a:r>
            <a:r>
              <a:rPr lang="de-DE" sz="3400" b="0" baseline="30000" dirty="0" err="1">
                <a:solidFill>
                  <a:srgbClr val="000000"/>
                </a:solidFill>
              </a:rPr>
              <a:t>+</a:t>
            </a:r>
            <a:r>
              <a:rPr lang="de-DE" sz="3400" b="0" dirty="0" err="1" smtClean="0">
                <a:solidFill>
                  <a:srgbClr val="000000"/>
                </a:solidFill>
              </a:rPr>
              <a:t>-Exchange</a:t>
            </a:r>
            <a:endParaRPr lang="de-DE" sz="3800" b="0" dirty="0">
              <a:solidFill>
                <a:srgbClr val="0000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395288" y="765687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13"/>
          <p:cNvSpPr>
            <a:spLocks noChangeArrowheads="1"/>
          </p:cNvSpPr>
          <p:nvPr/>
        </p:nvSpPr>
        <p:spPr bwMode="auto">
          <a:xfrm>
            <a:off x="4385733" y="2438400"/>
            <a:ext cx="4351867" cy="365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500" dirty="0" err="1" smtClean="0">
                <a:solidFill>
                  <a:srgbClr val="000000"/>
                </a:solidFill>
              </a:rPr>
              <a:t>Apical</a:t>
            </a:r>
            <a:r>
              <a:rPr lang="de-DE" sz="3500" dirty="0" smtClean="0">
                <a:solidFill>
                  <a:srgbClr val="000000"/>
                </a:solidFill>
              </a:rPr>
              <a:t> NHE3 of </a:t>
            </a:r>
            <a:r>
              <a:rPr lang="de-DE" sz="3500" dirty="0">
                <a:solidFill>
                  <a:srgbClr val="000000"/>
                </a:solidFill>
              </a:rPr>
              <a:t>LLC-PK</a:t>
            </a:r>
            <a:r>
              <a:rPr lang="de-DE" sz="3500" baseline="-25000" dirty="0">
                <a:solidFill>
                  <a:srgbClr val="000000"/>
                </a:solidFill>
              </a:rPr>
              <a:t>1</a:t>
            </a:r>
            <a:r>
              <a:rPr lang="de-DE" sz="3500" dirty="0">
                <a:solidFill>
                  <a:srgbClr val="000000"/>
                </a:solidFill>
              </a:rPr>
              <a:t>/PKE</a:t>
            </a:r>
            <a:r>
              <a:rPr lang="de-DE" sz="3500" baseline="-25000" dirty="0">
                <a:solidFill>
                  <a:srgbClr val="000000"/>
                </a:solidFill>
              </a:rPr>
              <a:t>20</a:t>
            </a:r>
            <a:r>
              <a:rPr lang="de-DE" sz="3500" dirty="0" smtClean="0">
                <a:solidFill>
                  <a:srgbClr val="000000"/>
                </a:solidFill>
              </a:rPr>
              <a:t> </a:t>
            </a:r>
            <a:r>
              <a:rPr lang="de-DE" sz="3500" dirty="0" err="1" smtClean="0">
                <a:solidFill>
                  <a:srgbClr val="000000"/>
                </a:solidFill>
              </a:rPr>
              <a:t>cells</a:t>
            </a:r>
            <a:r>
              <a:rPr lang="de-DE" sz="3500" dirty="0" smtClean="0">
                <a:solidFill>
                  <a:srgbClr val="000000"/>
                </a:solidFill>
              </a:rPr>
              <a:t> </a:t>
            </a:r>
            <a:r>
              <a:rPr lang="de-DE" sz="3500" dirty="0" err="1" smtClean="0">
                <a:solidFill>
                  <a:srgbClr val="000000"/>
                </a:solidFill>
              </a:rPr>
              <a:t>can</a:t>
            </a:r>
            <a:r>
              <a:rPr lang="de-DE" sz="3500" dirty="0" smtClean="0">
                <a:solidFill>
                  <a:srgbClr val="000000"/>
                </a:solidFill>
              </a:rPr>
              <a:t> </a:t>
            </a:r>
            <a:r>
              <a:rPr lang="de-DE" sz="3500" dirty="0" err="1" smtClean="0">
                <a:solidFill>
                  <a:srgbClr val="000000"/>
                </a:solidFill>
              </a:rPr>
              <a:t>be</a:t>
            </a:r>
            <a:r>
              <a:rPr lang="de-DE" sz="3500" dirty="0" smtClean="0">
                <a:solidFill>
                  <a:srgbClr val="000000"/>
                </a:solidFill>
              </a:rPr>
              <a:t> </a:t>
            </a:r>
            <a:r>
              <a:rPr lang="de-DE" sz="3500" dirty="0" err="1" smtClean="0">
                <a:solidFill>
                  <a:srgbClr val="000000"/>
                </a:solidFill>
              </a:rPr>
              <a:t>inhibited</a:t>
            </a:r>
            <a:r>
              <a:rPr lang="de-DE" sz="3500" dirty="0" smtClean="0">
                <a:solidFill>
                  <a:srgbClr val="000000"/>
                </a:solidFill>
              </a:rPr>
              <a:t> </a:t>
            </a:r>
            <a:r>
              <a:rPr lang="de-DE" sz="3500" dirty="0" err="1" smtClean="0">
                <a:solidFill>
                  <a:srgbClr val="000000"/>
                </a:solidFill>
              </a:rPr>
              <a:t>specifically</a:t>
            </a:r>
            <a:endParaRPr lang="de-DE" sz="3500" dirty="0">
              <a:solidFill>
                <a:srgbClr val="00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8734" y="2447926"/>
            <a:ext cx="3920067" cy="3675063"/>
            <a:chOff x="1518" y="1188"/>
            <a:chExt cx="3533" cy="2928"/>
          </a:xfrm>
        </p:grpSpPr>
        <p:graphicFrame>
          <p:nvGraphicFramePr>
            <p:cNvPr id="87043" name="Object 3"/>
            <p:cNvGraphicFramePr>
              <a:graphicFrameLocks noChangeAspect="1"/>
            </p:cNvGraphicFramePr>
            <p:nvPr/>
          </p:nvGraphicFramePr>
          <p:xfrm>
            <a:off x="1518" y="1188"/>
            <a:ext cx="3533" cy="2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2" name="Plot" r:id="rId3" imgW="8505720" imgH="7051680" progId="">
                    <p:embed/>
                  </p:oleObj>
                </mc:Choice>
                <mc:Fallback>
                  <p:oleObj name="Plot" r:id="rId3" imgW="8505720" imgH="7051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8" y="1188"/>
                          <a:ext cx="3533" cy="29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047" name="Text Box 9"/>
            <p:cNvSpPr txBox="1">
              <a:spLocks noChangeArrowheads="1"/>
            </p:cNvSpPr>
            <p:nvPr/>
          </p:nvSpPr>
          <p:spPr bwMode="auto">
            <a:xfrm rot="16200000">
              <a:off x="1552" y="2868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>
                  <a:ea typeface="Arial" charset="0"/>
                  <a:cs typeface="Arial" charset="0"/>
                </a:rPr>
                <a:t>∆-</a:t>
              </a:r>
            </a:p>
          </p:txBody>
        </p:sp>
      </p:grpSp>
      <p:graphicFrame>
        <p:nvGraphicFramePr>
          <p:cNvPr id="8704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504267" y="2446339"/>
          <a:ext cx="3818467" cy="379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r:id="rId5" imgW="7796160" imgH="6885360" progId="">
                  <p:embed/>
                </p:oleObj>
              </mc:Choice>
              <mc:Fallback>
                <p:oleObj r:id="rId5" imgW="7796160" imgH="6885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67" y="2446339"/>
                        <a:ext cx="3818467" cy="379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420688" y="15615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title"/>
          </p:nvPr>
        </p:nvSpPr>
        <p:spPr>
          <a:xfrm>
            <a:off x="465667" y="156105"/>
            <a:ext cx="8229600" cy="1143000"/>
          </a:xfrm>
        </p:spPr>
        <p:txBody>
          <a:bodyPr/>
          <a:lstStyle/>
          <a:p>
            <a:r>
              <a:rPr lang="de-DE" sz="4000" dirty="0" smtClean="0">
                <a:solidFill>
                  <a:srgbClr val="000000"/>
                </a:solidFill>
              </a:rPr>
              <a:t>24 </a:t>
            </a:r>
            <a:r>
              <a:rPr lang="de-DE" sz="4000" dirty="0" err="1" smtClean="0">
                <a:solidFill>
                  <a:srgbClr val="000000"/>
                </a:solidFill>
              </a:rPr>
              <a:t>h-exposure</a:t>
            </a:r>
            <a:r>
              <a:rPr lang="de-DE" sz="4000" dirty="0" smtClean="0">
                <a:solidFill>
                  <a:srgbClr val="000000"/>
                </a:solidFill>
              </a:rPr>
              <a:t> </a:t>
            </a:r>
            <a:r>
              <a:rPr lang="de-DE" sz="4000" dirty="0" err="1" smtClean="0">
                <a:solidFill>
                  <a:srgbClr val="000000"/>
                </a:solidFill>
              </a:rPr>
              <a:t>stimulates</a:t>
            </a:r>
            <a:r>
              <a:rPr lang="de-DE" sz="4000" dirty="0" smtClean="0">
                <a:solidFill>
                  <a:srgbClr val="000000"/>
                </a:solidFill>
              </a:rPr>
              <a:t> NHE3</a:t>
            </a:r>
            <a:endParaRPr lang="de-DE" sz="4000" dirty="0">
              <a:solidFill>
                <a:srgbClr val="000000"/>
              </a:solidFill>
            </a:endParaRPr>
          </a:p>
        </p:txBody>
      </p:sp>
      <p:pic>
        <p:nvPicPr>
          <p:cNvPr id="81923" name="Picture 4" descr="CyA Langze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>
          <a:xfrm>
            <a:off x="1981200" y="1962151"/>
            <a:ext cx="5401733" cy="4557713"/>
          </a:xfrm>
          <a:noFill/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925689" y="1649413"/>
            <a:ext cx="7471834" cy="46751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43806" y="1992313"/>
            <a:ext cx="5979017" cy="4121150"/>
            <a:chOff x="1152" y="895"/>
            <a:chExt cx="4490" cy="2944"/>
          </a:xfrm>
        </p:grpSpPr>
        <p:graphicFrame>
          <p:nvGraphicFramePr>
            <p:cNvPr id="88066" name="Object 2"/>
            <p:cNvGraphicFramePr>
              <a:graphicFrameLocks noChangeAspect="1"/>
            </p:cNvGraphicFramePr>
            <p:nvPr/>
          </p:nvGraphicFramePr>
          <p:xfrm>
            <a:off x="1186" y="895"/>
            <a:ext cx="4456" cy="2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9" r:id="rId4" imgW="10015560" imgH="6624000" progId="">
                    <p:embed/>
                  </p:oleObj>
                </mc:Choice>
                <mc:Fallback>
                  <p:oleObj r:id="rId4" imgW="10015560" imgH="66240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6" y="895"/>
                          <a:ext cx="4456" cy="294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070" name="Text Box 4"/>
            <p:cNvSpPr txBox="1">
              <a:spLocks noChangeArrowheads="1"/>
            </p:cNvSpPr>
            <p:nvPr/>
          </p:nvSpPr>
          <p:spPr bwMode="auto">
            <a:xfrm rot="16200000">
              <a:off x="1135" y="2411"/>
              <a:ext cx="31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>
                  <a:sym typeface="Symbol" charset="2"/>
                </a:rPr>
                <a:t></a:t>
              </a:r>
              <a:endParaRPr lang="de-DE"/>
            </a:p>
          </p:txBody>
        </p:sp>
      </p:grpSp>
      <p:sp>
        <p:nvSpPr>
          <p:cNvPr id="88069" name="Text Box 11"/>
          <p:cNvSpPr txBox="1">
            <a:spLocks noChangeArrowheads="1"/>
          </p:cNvSpPr>
          <p:nvPr/>
        </p:nvSpPr>
        <p:spPr bwMode="auto">
          <a:xfrm>
            <a:off x="270933" y="171451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b="0" dirty="0" smtClean="0">
                <a:solidFill>
                  <a:srgbClr val="000000"/>
                </a:solidFill>
              </a:rPr>
              <a:t>Stimulation of </a:t>
            </a:r>
            <a:r>
              <a:rPr lang="de-DE" sz="3200" b="0" dirty="0">
                <a:solidFill>
                  <a:srgbClr val="000000"/>
                </a:solidFill>
              </a:rPr>
              <a:t>Na</a:t>
            </a:r>
            <a:r>
              <a:rPr lang="de-DE" sz="3200" b="0" baseline="30000" dirty="0">
                <a:solidFill>
                  <a:srgbClr val="000000"/>
                </a:solidFill>
              </a:rPr>
              <a:t>+</a:t>
            </a:r>
            <a:r>
              <a:rPr lang="de-DE" sz="3200" b="0" dirty="0">
                <a:solidFill>
                  <a:srgbClr val="000000"/>
                </a:solidFill>
              </a:rPr>
              <a:t>/H</a:t>
            </a:r>
            <a:r>
              <a:rPr lang="de-DE" sz="3200" b="0" baseline="30000" dirty="0">
                <a:solidFill>
                  <a:srgbClr val="000000"/>
                </a:solidFill>
              </a:rPr>
              <a:t>+</a:t>
            </a:r>
            <a:r>
              <a:rPr lang="de-DE" sz="3200" b="0" dirty="0" smtClean="0">
                <a:solidFill>
                  <a:srgbClr val="000000"/>
                </a:solidFill>
              </a:rPr>
              <a:t>-Exchange </a:t>
            </a:r>
            <a:r>
              <a:rPr lang="de-DE" sz="3200" b="0" dirty="0" err="1" smtClean="0">
                <a:solidFill>
                  <a:srgbClr val="000000"/>
                </a:solidFill>
              </a:rPr>
              <a:t>depends</a:t>
            </a:r>
            <a:r>
              <a:rPr lang="de-DE" sz="3200" b="0" dirty="0" smtClean="0">
                <a:solidFill>
                  <a:srgbClr val="000000"/>
                </a:solidFill>
              </a:rPr>
              <a:t> on </a:t>
            </a:r>
            <a:r>
              <a:rPr lang="de-DE" sz="3200" b="0" dirty="0" err="1" smtClean="0">
                <a:solidFill>
                  <a:srgbClr val="000000"/>
                </a:solidFill>
              </a:rPr>
              <a:t>cellular</a:t>
            </a:r>
            <a:r>
              <a:rPr lang="de-DE" sz="3200" b="0" dirty="0" smtClean="0">
                <a:solidFill>
                  <a:srgbClr val="000000"/>
                </a:solidFill>
              </a:rPr>
              <a:t> </a:t>
            </a:r>
            <a:r>
              <a:rPr lang="de-DE" sz="3200" b="0" dirty="0">
                <a:solidFill>
                  <a:srgbClr val="000000"/>
                </a:solidFill>
              </a:rPr>
              <a:t>Ca</a:t>
            </a:r>
            <a:r>
              <a:rPr lang="de-DE" sz="3200" b="0" baseline="30000" dirty="0">
                <a:solidFill>
                  <a:srgbClr val="000000"/>
                </a:solidFill>
              </a:rPr>
              <a:t>2</a:t>
            </a:r>
            <a:r>
              <a:rPr lang="de-DE" sz="3200" b="0" baseline="30000" dirty="0" smtClean="0">
                <a:solidFill>
                  <a:srgbClr val="000000"/>
                </a:solidFill>
              </a:rPr>
              <a:t>+</a:t>
            </a:r>
            <a:r>
              <a:rPr lang="de-DE" sz="3200" b="0" dirty="0" smtClean="0">
                <a:solidFill>
                  <a:srgbClr val="000000"/>
                </a:solidFill>
              </a:rPr>
              <a:t>-</a:t>
            </a:r>
            <a:r>
              <a:rPr lang="de-DE" sz="3200" b="0" dirty="0" err="1" smtClean="0">
                <a:solidFill>
                  <a:srgbClr val="000000"/>
                </a:solidFill>
              </a:rPr>
              <a:t>stores</a:t>
            </a:r>
            <a:endParaRPr lang="de-DE" sz="3200" b="0" dirty="0">
              <a:solidFill>
                <a:srgbClr val="0000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395288" y="13583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648912" y="6596390"/>
            <a:ext cx="2495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err="1" smtClean="0"/>
              <a:t>Adrogue</a:t>
            </a:r>
            <a:r>
              <a:rPr lang="de-DE" sz="1100" b="0" dirty="0" smtClean="0"/>
              <a:t> et al. New </a:t>
            </a:r>
            <a:r>
              <a:rPr lang="de-DE" sz="1100" b="0" dirty="0" err="1" smtClean="0"/>
              <a:t>Engl</a:t>
            </a:r>
            <a:r>
              <a:rPr lang="de-DE" sz="1100" b="0" dirty="0" smtClean="0"/>
              <a:t> J </a:t>
            </a:r>
            <a:r>
              <a:rPr lang="de-DE" sz="1100" b="0" dirty="0" err="1" smtClean="0"/>
              <a:t>Med</a:t>
            </a:r>
            <a:r>
              <a:rPr lang="de-DE" sz="1100" b="0" dirty="0" smtClean="0"/>
              <a:t> 2007</a:t>
            </a:r>
            <a:endParaRPr lang="de-DE" sz="1100" b="0" dirty="0"/>
          </a:p>
        </p:txBody>
      </p:sp>
      <p:pic>
        <p:nvPicPr>
          <p:cNvPr id="13" name="Bild 12" descr="Adrogue Fig. 1.JPG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>
            <a:off x="1981761" y="1380948"/>
            <a:ext cx="5233815" cy="5300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925689" y="1325564"/>
            <a:ext cx="7471834" cy="52085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141590" y="1562100"/>
          <a:ext cx="354188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r:id="rId4" imgW="5991120" imgH="6876360" progId="">
                  <p:embed/>
                </p:oleObj>
              </mc:Choice>
              <mc:Fallback>
                <p:oleObj r:id="rId4" imgW="5991120" imgH="6876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590" y="1562100"/>
                        <a:ext cx="3541889" cy="457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358923" y="1600200"/>
          <a:ext cx="3541889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r:id="rId6" imgW="5991120" imgH="6876360" progId="">
                  <p:embed/>
                </p:oleObj>
              </mc:Choice>
              <mc:Fallback>
                <p:oleObj r:id="rId6" imgW="5991120" imgH="6876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923" y="1600200"/>
                        <a:ext cx="3541889" cy="457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Text Box 5"/>
          <p:cNvSpPr txBox="1">
            <a:spLocks noChangeArrowheads="1"/>
          </p:cNvSpPr>
          <p:nvPr/>
        </p:nvSpPr>
        <p:spPr bwMode="auto">
          <a:xfrm rot="-5400000">
            <a:off x="994834" y="3930134"/>
            <a:ext cx="495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ym typeface="Symbol" charset="2"/>
              </a:rPr>
              <a:t>-</a:t>
            </a:r>
            <a:endParaRPr lang="de-DE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 rot="-5400000">
            <a:off x="4206522" y="3958709"/>
            <a:ext cx="495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ym typeface="Symbol" charset="2"/>
              </a:rPr>
              <a:t>-</a:t>
            </a:r>
            <a:endParaRPr lang="de-DE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6087533" y="2171700"/>
            <a:ext cx="254000" cy="190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819400" y="2190750"/>
            <a:ext cx="254000" cy="190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2827867" y="2085975"/>
            <a:ext cx="270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/>
              <a:t>*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096000" y="2076450"/>
            <a:ext cx="270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/>
              <a:t>*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58800" y="133351"/>
            <a:ext cx="817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3100" b="0" dirty="0" err="1" smtClean="0">
                <a:solidFill>
                  <a:srgbClr val="000000"/>
                </a:solidFill>
              </a:rPr>
              <a:t>Activation</a:t>
            </a:r>
            <a:r>
              <a:rPr lang="de-DE" sz="3100" b="0" dirty="0" smtClean="0">
                <a:solidFill>
                  <a:srgbClr val="000000"/>
                </a:solidFill>
              </a:rPr>
              <a:t> of </a:t>
            </a:r>
            <a:r>
              <a:rPr lang="de-DE" sz="3100" b="0" dirty="0" err="1">
                <a:solidFill>
                  <a:srgbClr val="000000"/>
                </a:solidFill>
              </a:rPr>
              <a:t>Na</a:t>
            </a:r>
            <a:r>
              <a:rPr lang="de-DE" sz="3100" b="0" baseline="30000" dirty="0" err="1">
                <a:solidFill>
                  <a:srgbClr val="000000"/>
                </a:solidFill>
              </a:rPr>
              <a:t>+</a:t>
            </a:r>
            <a:r>
              <a:rPr lang="de-DE" sz="3100" b="0" dirty="0" err="1">
                <a:solidFill>
                  <a:srgbClr val="000000"/>
                </a:solidFill>
              </a:rPr>
              <a:t>/H</a:t>
            </a:r>
            <a:r>
              <a:rPr lang="de-DE" sz="3100" b="0" baseline="30000" dirty="0" err="1">
                <a:solidFill>
                  <a:srgbClr val="000000"/>
                </a:solidFill>
              </a:rPr>
              <a:t>+</a:t>
            </a:r>
            <a:r>
              <a:rPr lang="de-DE" sz="3100" b="0" dirty="0" err="1" smtClean="0">
                <a:solidFill>
                  <a:srgbClr val="000000"/>
                </a:solidFill>
              </a:rPr>
              <a:t>-Exchange</a:t>
            </a:r>
            <a:r>
              <a:rPr lang="de-DE" sz="3100" b="0" dirty="0" smtClean="0">
                <a:solidFill>
                  <a:srgbClr val="000000"/>
                </a:solidFill>
              </a:rPr>
              <a:t> </a:t>
            </a:r>
            <a:r>
              <a:rPr lang="de-DE" sz="3100" b="0" dirty="0" err="1" smtClean="0">
                <a:solidFill>
                  <a:srgbClr val="000000"/>
                </a:solidFill>
              </a:rPr>
              <a:t>by</a:t>
            </a:r>
            <a:r>
              <a:rPr lang="de-DE" sz="3100" b="0" dirty="0" smtClean="0">
                <a:solidFill>
                  <a:srgbClr val="000000"/>
                </a:solidFill>
              </a:rPr>
              <a:t> </a:t>
            </a:r>
            <a:r>
              <a:rPr lang="de-DE" sz="3100" b="0" dirty="0" err="1" smtClean="0">
                <a:solidFill>
                  <a:srgbClr val="000000"/>
                </a:solidFill>
              </a:rPr>
              <a:t>Angiotensin</a:t>
            </a:r>
            <a:r>
              <a:rPr lang="de-DE" sz="3100" b="0" dirty="0" smtClean="0">
                <a:solidFill>
                  <a:srgbClr val="000000"/>
                </a:solidFill>
              </a:rPr>
              <a:t> </a:t>
            </a:r>
            <a:r>
              <a:rPr lang="de-DE" sz="3100" b="0" dirty="0">
                <a:solidFill>
                  <a:srgbClr val="000000"/>
                </a:solidFill>
              </a:rPr>
              <a:t>II</a:t>
            </a:r>
            <a:r>
              <a:rPr lang="de-DE" sz="3100" b="0" dirty="0" smtClean="0">
                <a:solidFill>
                  <a:srgbClr val="000000"/>
                </a:solidFill>
              </a:rPr>
              <a:t> via AT</a:t>
            </a:r>
            <a:r>
              <a:rPr lang="de-DE" sz="3100" b="0" dirty="0">
                <a:solidFill>
                  <a:srgbClr val="000000"/>
                </a:solidFill>
              </a:rPr>
              <a:t>-1 Rezeptor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69056" y="1262063"/>
            <a:ext cx="7900811" cy="5302250"/>
          </a:xfrm>
          <a:prstGeom prst="rect">
            <a:avLst/>
          </a:prstGeom>
          <a:solidFill>
            <a:schemeClr val="bg1"/>
          </a:solidFill>
          <a:ln w="508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>
            <a:off x="3344333" y="1981200"/>
            <a:ext cx="2214034" cy="3830638"/>
          </a:xfrm>
          <a:prstGeom prst="roundRect">
            <a:avLst>
              <a:gd name="adj" fmla="val 15324"/>
            </a:avLst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>
            <a:off x="3723923" y="5837239"/>
            <a:ext cx="0" cy="66833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714044" y="1339850"/>
            <a:ext cx="0" cy="62388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82" name="Oval 7"/>
          <p:cNvSpPr>
            <a:spLocks noChangeArrowheads="1"/>
          </p:cNvSpPr>
          <p:nvPr/>
        </p:nvSpPr>
        <p:spPr bwMode="auto">
          <a:xfrm>
            <a:off x="3067755" y="2470150"/>
            <a:ext cx="537634" cy="5413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83" name="Line 8"/>
          <p:cNvSpPr>
            <a:spLocks noChangeShapeType="1"/>
          </p:cNvSpPr>
          <p:nvPr/>
        </p:nvSpPr>
        <p:spPr bwMode="auto">
          <a:xfrm>
            <a:off x="3016956" y="2454275"/>
            <a:ext cx="70414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84" name="Line 9"/>
          <p:cNvSpPr>
            <a:spLocks noChangeShapeType="1"/>
          </p:cNvSpPr>
          <p:nvPr/>
        </p:nvSpPr>
        <p:spPr bwMode="auto">
          <a:xfrm>
            <a:off x="2963334" y="3021013"/>
            <a:ext cx="70414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85" name="Text Box 10"/>
          <p:cNvSpPr txBox="1">
            <a:spLocks noChangeArrowheads="1"/>
          </p:cNvSpPr>
          <p:nvPr/>
        </p:nvSpPr>
        <p:spPr bwMode="auto">
          <a:xfrm>
            <a:off x="2611968" y="2860676"/>
            <a:ext cx="58984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/>
              <a:t>H</a:t>
            </a:r>
            <a:r>
              <a:rPr lang="de-DE" sz="1800" baseline="40000"/>
              <a:t>+</a:t>
            </a:r>
            <a:endParaRPr lang="de-DE"/>
          </a:p>
        </p:txBody>
      </p:sp>
      <p:sp>
        <p:nvSpPr>
          <p:cNvPr id="101386" name="Text Box 11"/>
          <p:cNvSpPr txBox="1">
            <a:spLocks noChangeArrowheads="1"/>
          </p:cNvSpPr>
          <p:nvPr/>
        </p:nvSpPr>
        <p:spPr bwMode="auto">
          <a:xfrm>
            <a:off x="3690057" y="2259014"/>
            <a:ext cx="633588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200" b="1">
                <a:solidFill>
                  <a:srgbClr val="FF0000"/>
                </a:solidFill>
              </a:rPr>
              <a:t>Na</a:t>
            </a:r>
            <a:r>
              <a:rPr lang="de-DE" sz="2200" b="1" baseline="400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741334" y="4589463"/>
            <a:ext cx="1792111" cy="984250"/>
            <a:chOff x="2044" y="2685"/>
            <a:chExt cx="1314" cy="669"/>
          </a:xfrm>
        </p:grpSpPr>
        <p:sp>
          <p:nvSpPr>
            <p:cNvPr id="101412" name="Text Box 13"/>
            <p:cNvSpPr txBox="1">
              <a:spLocks noChangeArrowheads="1"/>
            </p:cNvSpPr>
            <p:nvPr/>
          </p:nvSpPr>
          <p:spPr bwMode="auto">
            <a:xfrm>
              <a:off x="2044" y="3105"/>
              <a:ext cx="43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Na</a:t>
              </a:r>
              <a:r>
                <a:rPr lang="de-DE" sz="1800" baseline="40000"/>
                <a:t>+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361" y="2685"/>
              <a:ext cx="997" cy="518"/>
              <a:chOff x="2361" y="2685"/>
              <a:chExt cx="997" cy="518"/>
            </a:xfrm>
          </p:grpSpPr>
          <p:sp>
            <p:nvSpPr>
              <p:cNvPr id="101414" name="Oval 15"/>
              <p:cNvSpPr>
                <a:spLocks noChangeArrowheads="1"/>
              </p:cNvSpPr>
              <p:nvPr/>
            </p:nvSpPr>
            <p:spPr bwMode="auto">
              <a:xfrm>
                <a:off x="2438" y="2828"/>
                <a:ext cx="394" cy="3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415" name="Line 16"/>
              <p:cNvSpPr>
                <a:spLocks noChangeShapeType="1"/>
              </p:cNvSpPr>
              <p:nvPr/>
            </p:nvSpPr>
            <p:spPr bwMode="auto">
              <a:xfrm>
                <a:off x="2401" y="2818"/>
                <a:ext cx="51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416" name="Line 17"/>
              <p:cNvSpPr>
                <a:spLocks noChangeShapeType="1"/>
              </p:cNvSpPr>
              <p:nvPr/>
            </p:nvSpPr>
            <p:spPr bwMode="auto">
              <a:xfrm>
                <a:off x="2361" y="3203"/>
                <a:ext cx="51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417" name="Text Box 18"/>
              <p:cNvSpPr txBox="1">
                <a:spLocks noChangeArrowheads="1"/>
              </p:cNvSpPr>
              <p:nvPr/>
            </p:nvSpPr>
            <p:spPr bwMode="auto">
              <a:xfrm>
                <a:off x="2893" y="2685"/>
                <a:ext cx="46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800"/>
                  <a:t>H</a:t>
                </a:r>
                <a:r>
                  <a:rPr lang="de-DE" sz="1800" baseline="40000"/>
                  <a:t>+</a:t>
                </a: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826000" y="2259013"/>
            <a:ext cx="1710267" cy="1001712"/>
            <a:chOff x="2106" y="1101"/>
            <a:chExt cx="1254" cy="681"/>
          </a:xfrm>
        </p:grpSpPr>
        <p:sp>
          <p:nvSpPr>
            <p:cNvPr id="101406" name="Text Box 20"/>
            <p:cNvSpPr txBox="1">
              <a:spLocks noChangeArrowheads="1"/>
            </p:cNvSpPr>
            <p:nvPr/>
          </p:nvSpPr>
          <p:spPr bwMode="auto">
            <a:xfrm>
              <a:off x="2106" y="1533"/>
              <a:ext cx="43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K</a:t>
              </a:r>
              <a:r>
                <a:rPr lang="de-DE" sz="1800" baseline="40000"/>
                <a:t>+</a:t>
              </a:r>
            </a:p>
          </p:txBody>
        </p:sp>
        <p:sp>
          <p:nvSpPr>
            <p:cNvPr id="101407" name="Oval 21"/>
            <p:cNvSpPr>
              <a:spLocks noChangeArrowheads="1"/>
            </p:cNvSpPr>
            <p:nvPr/>
          </p:nvSpPr>
          <p:spPr bwMode="auto">
            <a:xfrm>
              <a:off x="2440" y="1244"/>
              <a:ext cx="394" cy="36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408" name="Line 22"/>
            <p:cNvSpPr>
              <a:spLocks noChangeShapeType="1"/>
            </p:cNvSpPr>
            <p:nvPr/>
          </p:nvSpPr>
          <p:spPr bwMode="auto">
            <a:xfrm>
              <a:off x="2403" y="1234"/>
              <a:ext cx="5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409" name="Line 23"/>
            <p:cNvSpPr>
              <a:spLocks noChangeShapeType="1"/>
            </p:cNvSpPr>
            <p:nvPr/>
          </p:nvSpPr>
          <p:spPr bwMode="auto">
            <a:xfrm>
              <a:off x="2363" y="1619"/>
              <a:ext cx="51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410" name="Text Box 24"/>
            <p:cNvSpPr txBox="1">
              <a:spLocks noChangeArrowheads="1"/>
            </p:cNvSpPr>
            <p:nvPr/>
          </p:nvSpPr>
          <p:spPr bwMode="auto">
            <a:xfrm>
              <a:off x="2897" y="1101"/>
              <a:ext cx="46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Na</a:t>
              </a:r>
              <a:r>
                <a:rPr lang="de-DE" sz="1800" baseline="40000"/>
                <a:t>+</a:t>
              </a:r>
            </a:p>
          </p:txBody>
        </p:sp>
        <p:sp>
          <p:nvSpPr>
            <p:cNvPr id="101411" name="Text Box 25"/>
            <p:cNvSpPr txBox="1">
              <a:spLocks noChangeArrowheads="1"/>
            </p:cNvSpPr>
            <p:nvPr/>
          </p:nvSpPr>
          <p:spPr bwMode="auto">
            <a:xfrm>
              <a:off x="2428" y="1300"/>
              <a:ext cx="430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900"/>
                <a:t>ATP</a:t>
              </a:r>
              <a:endParaRPr lang="de-DE" sz="2000"/>
            </a:p>
          </p:txBody>
        </p:sp>
      </p:grpSp>
      <p:sp>
        <p:nvSpPr>
          <p:cNvPr id="101389" name="Text Box 26"/>
          <p:cNvSpPr txBox="1">
            <a:spLocks noChangeArrowheads="1"/>
          </p:cNvSpPr>
          <p:nvPr/>
        </p:nvSpPr>
        <p:spPr bwMode="auto">
          <a:xfrm>
            <a:off x="2705101" y="1346200"/>
            <a:ext cx="949677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de-DE" sz="1800" dirty="0">
                <a:solidFill>
                  <a:srgbClr val="FF0000"/>
                </a:solidFill>
              </a:rPr>
              <a:t>Na</a:t>
            </a:r>
            <a:r>
              <a:rPr lang="de-DE" sz="1800" baseline="30000" dirty="0">
                <a:solidFill>
                  <a:srgbClr val="FF0000"/>
                </a:solidFill>
              </a:rPr>
              <a:t>+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de-DE" sz="1800" dirty="0"/>
              <a:t>K</a:t>
            </a:r>
            <a:r>
              <a:rPr lang="de-DE" sz="1800" baseline="30000" dirty="0"/>
              <a:t>+</a:t>
            </a:r>
            <a:r>
              <a:rPr lang="de-DE" sz="1800" dirty="0"/>
              <a:t>,H</a:t>
            </a:r>
            <a:r>
              <a:rPr lang="de-DE" sz="1800" baseline="-25000" dirty="0"/>
              <a:t>2</a:t>
            </a:r>
            <a:r>
              <a:rPr lang="de-DE" sz="1800" dirty="0"/>
              <a:t>O</a:t>
            </a:r>
            <a:endParaRPr lang="de-DE" sz="1800" baseline="30000" dirty="0"/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de-DE" sz="1800" dirty="0"/>
              <a:t>Cl</a:t>
            </a:r>
            <a:r>
              <a:rPr lang="de-DE" sz="1800" baseline="30000" dirty="0"/>
              <a:t>-</a:t>
            </a:r>
          </a:p>
        </p:txBody>
      </p:sp>
      <p:sp>
        <p:nvSpPr>
          <p:cNvPr id="101390" name="Line 27"/>
          <p:cNvSpPr>
            <a:spLocks noChangeShapeType="1"/>
          </p:cNvSpPr>
          <p:nvPr/>
        </p:nvSpPr>
        <p:spPr bwMode="auto">
          <a:xfrm>
            <a:off x="3491089" y="1663700"/>
            <a:ext cx="93274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91" name="Text Box 28"/>
          <p:cNvSpPr txBox="1">
            <a:spLocks noChangeArrowheads="1"/>
          </p:cNvSpPr>
          <p:nvPr/>
        </p:nvSpPr>
        <p:spPr bwMode="auto">
          <a:xfrm>
            <a:off x="1238956" y="5951538"/>
            <a:ext cx="2212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/>
              <a:t>Tubulus-Lumen</a:t>
            </a:r>
          </a:p>
        </p:txBody>
      </p:sp>
      <p:sp>
        <p:nvSpPr>
          <p:cNvPr id="101392" name="Text Box 29"/>
          <p:cNvSpPr txBox="1">
            <a:spLocks noChangeArrowheads="1"/>
          </p:cNvSpPr>
          <p:nvPr/>
        </p:nvSpPr>
        <p:spPr bwMode="auto">
          <a:xfrm>
            <a:off x="5160434" y="5934075"/>
            <a:ext cx="753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/>
              <a:t>Blut</a:t>
            </a:r>
          </a:p>
        </p:txBody>
      </p:sp>
      <p:sp>
        <p:nvSpPr>
          <p:cNvPr id="101393" name="Text Box 30"/>
          <p:cNvSpPr txBox="1">
            <a:spLocks noChangeArrowheads="1"/>
          </p:cNvSpPr>
          <p:nvPr/>
        </p:nvSpPr>
        <p:spPr bwMode="auto">
          <a:xfrm>
            <a:off x="3183467" y="2514600"/>
            <a:ext cx="49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101394" name="Text Box 31"/>
          <p:cNvSpPr txBox="1">
            <a:spLocks noChangeArrowheads="1"/>
          </p:cNvSpPr>
          <p:nvPr/>
        </p:nvSpPr>
        <p:spPr bwMode="auto">
          <a:xfrm>
            <a:off x="5401733" y="4838700"/>
            <a:ext cx="491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101395" name="Text Box 32"/>
          <p:cNvSpPr txBox="1">
            <a:spLocks noChangeArrowheads="1"/>
          </p:cNvSpPr>
          <p:nvPr/>
        </p:nvSpPr>
        <p:spPr bwMode="auto">
          <a:xfrm>
            <a:off x="1523999" y="266701"/>
            <a:ext cx="669713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800" b="0" dirty="0" err="1" smtClean="0">
                <a:solidFill>
                  <a:srgbClr val="000000"/>
                </a:solidFill>
              </a:rPr>
              <a:t>Proximal</a:t>
            </a:r>
            <a:r>
              <a:rPr lang="de-DE" sz="3800" b="0" dirty="0" smtClean="0">
                <a:solidFill>
                  <a:srgbClr val="000000"/>
                </a:solidFill>
              </a:rPr>
              <a:t> </a:t>
            </a:r>
            <a:r>
              <a:rPr lang="de-DE" sz="3800" b="0" dirty="0" err="1">
                <a:solidFill>
                  <a:srgbClr val="000000"/>
                </a:solidFill>
              </a:rPr>
              <a:t>Na</a:t>
            </a:r>
            <a:r>
              <a:rPr lang="de-DE" sz="3800" b="0" baseline="30000" dirty="0" err="1">
                <a:solidFill>
                  <a:srgbClr val="000000"/>
                </a:solidFill>
              </a:rPr>
              <a:t>+</a:t>
            </a:r>
            <a:r>
              <a:rPr lang="de-DE" sz="3800" b="0" dirty="0" err="1">
                <a:solidFill>
                  <a:srgbClr val="000000"/>
                </a:solidFill>
              </a:rPr>
              <a:t>-</a:t>
            </a:r>
            <a:r>
              <a:rPr lang="de-DE" sz="3800" b="0" dirty="0" err="1" smtClean="0">
                <a:solidFill>
                  <a:srgbClr val="000000"/>
                </a:solidFill>
              </a:rPr>
              <a:t>Reabsorbtion</a:t>
            </a:r>
            <a:endParaRPr lang="de-DE" sz="3800" b="0" dirty="0">
              <a:solidFill>
                <a:srgbClr val="000000"/>
              </a:solidFill>
            </a:endParaRPr>
          </a:p>
        </p:txBody>
      </p:sp>
      <p:sp>
        <p:nvSpPr>
          <p:cNvPr id="101396" name="Rectangle 33"/>
          <p:cNvSpPr>
            <a:spLocks noChangeArrowheads="1"/>
          </p:cNvSpPr>
          <p:nvPr/>
        </p:nvSpPr>
        <p:spPr bwMode="auto">
          <a:xfrm>
            <a:off x="2908301" y="3486150"/>
            <a:ext cx="436033" cy="7000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397" name="Text Box 34"/>
          <p:cNvSpPr txBox="1">
            <a:spLocks noChangeArrowheads="1"/>
          </p:cNvSpPr>
          <p:nvPr/>
        </p:nvSpPr>
        <p:spPr bwMode="auto">
          <a:xfrm>
            <a:off x="2070101" y="3657601"/>
            <a:ext cx="889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solidFill>
                  <a:srgbClr val="FF0000"/>
                </a:solidFill>
              </a:rPr>
              <a:t>Angio II</a:t>
            </a:r>
          </a:p>
        </p:txBody>
      </p:sp>
      <p:sp>
        <p:nvSpPr>
          <p:cNvPr id="101398" name="Text Box 35"/>
          <p:cNvSpPr txBox="1">
            <a:spLocks noChangeArrowheads="1"/>
          </p:cNvSpPr>
          <p:nvPr/>
        </p:nvSpPr>
        <p:spPr bwMode="auto">
          <a:xfrm rot="-5400000">
            <a:off x="2865703" y="3661053"/>
            <a:ext cx="614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/>
              <a:t>AT1</a:t>
            </a:r>
            <a:endParaRPr lang="de-DE"/>
          </a:p>
        </p:txBody>
      </p:sp>
      <p:sp>
        <p:nvSpPr>
          <p:cNvPr id="101399" name="Freeform 36"/>
          <p:cNvSpPr>
            <a:spLocks/>
          </p:cNvSpPr>
          <p:nvPr/>
        </p:nvSpPr>
        <p:spPr bwMode="auto">
          <a:xfrm>
            <a:off x="3437467" y="3067050"/>
            <a:ext cx="527756" cy="800100"/>
          </a:xfrm>
          <a:custGeom>
            <a:avLst/>
            <a:gdLst>
              <a:gd name="T0" fmla="*/ 0 w 374"/>
              <a:gd name="T1" fmla="*/ 504 h 504"/>
              <a:gd name="T2" fmla="*/ 336 w 374"/>
              <a:gd name="T3" fmla="*/ 252 h 504"/>
              <a:gd name="T4" fmla="*/ 228 w 374"/>
              <a:gd name="T5" fmla="*/ 0 h 504"/>
              <a:gd name="T6" fmla="*/ 0 60000 65536"/>
              <a:gd name="T7" fmla="*/ 0 60000 65536"/>
              <a:gd name="T8" fmla="*/ 0 60000 65536"/>
              <a:gd name="T9" fmla="*/ 0 w 374"/>
              <a:gd name="T10" fmla="*/ 0 h 504"/>
              <a:gd name="T11" fmla="*/ 374 w 374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" h="504">
                <a:moveTo>
                  <a:pt x="0" y="504"/>
                </a:moveTo>
                <a:cubicBezTo>
                  <a:pt x="149" y="420"/>
                  <a:pt x="298" y="336"/>
                  <a:pt x="336" y="252"/>
                </a:cubicBezTo>
                <a:cubicBezTo>
                  <a:pt x="374" y="168"/>
                  <a:pt x="301" y="84"/>
                  <a:pt x="228" y="0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400" name="Text Box 37"/>
          <p:cNvSpPr txBox="1">
            <a:spLocks noChangeArrowheads="1"/>
          </p:cNvSpPr>
          <p:nvPr/>
        </p:nvSpPr>
        <p:spPr bwMode="auto">
          <a:xfrm>
            <a:off x="3640667" y="4819651"/>
            <a:ext cx="846667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000">
                <a:solidFill>
                  <a:srgbClr val="FF0000"/>
                </a:solidFill>
              </a:rPr>
              <a:t>CyA</a:t>
            </a:r>
          </a:p>
        </p:txBody>
      </p:sp>
      <p:sp>
        <p:nvSpPr>
          <p:cNvPr id="101401" name="Text Box 38"/>
          <p:cNvSpPr txBox="1">
            <a:spLocks noChangeArrowheads="1"/>
          </p:cNvSpPr>
          <p:nvPr/>
        </p:nvSpPr>
        <p:spPr bwMode="auto">
          <a:xfrm>
            <a:off x="4453467" y="3543300"/>
            <a:ext cx="71120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200"/>
              <a:t>Ca</a:t>
            </a:r>
            <a:r>
              <a:rPr lang="de-DE" sz="2200" baseline="30000"/>
              <a:t>2+</a:t>
            </a:r>
            <a:endParaRPr lang="de-DE" b="1"/>
          </a:p>
        </p:txBody>
      </p:sp>
      <p:sp>
        <p:nvSpPr>
          <p:cNvPr id="101402" name="AutoShape 39"/>
          <p:cNvSpPr>
            <a:spLocks noChangeArrowheads="1"/>
          </p:cNvSpPr>
          <p:nvPr/>
        </p:nvSpPr>
        <p:spPr bwMode="auto">
          <a:xfrm rot="7770754">
            <a:off x="4239683" y="3172883"/>
            <a:ext cx="1104900" cy="1083733"/>
          </a:xfrm>
          <a:custGeom>
            <a:avLst/>
            <a:gdLst>
              <a:gd name="T0" fmla="*/ 552450 w 21600"/>
              <a:gd name="T1" fmla="*/ 0 h 21600"/>
              <a:gd name="T2" fmla="*/ 173561 w 21600"/>
              <a:gd name="T3" fmla="*/ 324668 h 21600"/>
              <a:gd name="T4" fmla="*/ 552450 w 21600"/>
              <a:gd name="T5" fmla="*/ 207433 h 21600"/>
              <a:gd name="T6" fmla="*/ 931339 w 21600"/>
              <a:gd name="T7" fmla="*/ 3246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706 w 21600"/>
              <a:gd name="T13" fmla="*/ 0 h 21600"/>
              <a:gd name="T14" fmla="*/ 20894 w 21600"/>
              <a:gd name="T15" fmla="*/ 826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912" y="6787"/>
                </a:moveTo>
                <a:cubicBezTo>
                  <a:pt x="6239" y="4840"/>
                  <a:pt x="8443" y="3674"/>
                  <a:pt x="10800" y="3674"/>
                </a:cubicBezTo>
                <a:cubicBezTo>
                  <a:pt x="13156" y="3674"/>
                  <a:pt x="15360" y="4840"/>
                  <a:pt x="16687" y="6787"/>
                </a:cubicBezTo>
                <a:lnTo>
                  <a:pt x="19724" y="4717"/>
                </a:lnTo>
                <a:cubicBezTo>
                  <a:pt x="17712" y="1766"/>
                  <a:pt x="14371" y="0"/>
                  <a:pt x="10799" y="0"/>
                </a:cubicBezTo>
                <a:cubicBezTo>
                  <a:pt x="7228" y="0"/>
                  <a:pt x="3887" y="1766"/>
                  <a:pt x="1875" y="4717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403" name="Line 40"/>
          <p:cNvSpPr>
            <a:spLocks noChangeShapeType="1"/>
          </p:cNvSpPr>
          <p:nvPr/>
        </p:nvSpPr>
        <p:spPr bwMode="auto">
          <a:xfrm flipV="1">
            <a:off x="4064000" y="4305300"/>
            <a:ext cx="626533" cy="43815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404" name="Freeform 44"/>
          <p:cNvSpPr>
            <a:spLocks/>
          </p:cNvSpPr>
          <p:nvPr/>
        </p:nvSpPr>
        <p:spPr bwMode="auto">
          <a:xfrm>
            <a:off x="3793067" y="2717800"/>
            <a:ext cx="1024467" cy="863600"/>
          </a:xfrm>
          <a:custGeom>
            <a:avLst/>
            <a:gdLst>
              <a:gd name="T0" fmla="*/ 684 w 726"/>
              <a:gd name="T1" fmla="*/ 544 h 544"/>
              <a:gd name="T2" fmla="*/ 612 w 726"/>
              <a:gd name="T3" fmla="*/ 88 h 544"/>
              <a:gd name="T4" fmla="*/ 0 w 726"/>
              <a:gd name="T5" fmla="*/ 16 h 544"/>
              <a:gd name="T6" fmla="*/ 0 60000 65536"/>
              <a:gd name="T7" fmla="*/ 0 60000 65536"/>
              <a:gd name="T8" fmla="*/ 0 60000 65536"/>
              <a:gd name="T9" fmla="*/ 0 w 726"/>
              <a:gd name="T10" fmla="*/ 0 h 544"/>
              <a:gd name="T11" fmla="*/ 726 w 726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544">
                <a:moveTo>
                  <a:pt x="684" y="544"/>
                </a:moveTo>
                <a:cubicBezTo>
                  <a:pt x="705" y="360"/>
                  <a:pt x="726" y="176"/>
                  <a:pt x="612" y="88"/>
                </a:cubicBezTo>
                <a:cubicBezTo>
                  <a:pt x="498" y="0"/>
                  <a:pt x="249" y="8"/>
                  <a:pt x="0" y="16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1405" name="Freeform 45"/>
          <p:cNvSpPr>
            <a:spLocks/>
          </p:cNvSpPr>
          <p:nvPr/>
        </p:nvSpPr>
        <p:spPr bwMode="auto">
          <a:xfrm>
            <a:off x="3437467" y="3924300"/>
            <a:ext cx="1185333" cy="266700"/>
          </a:xfrm>
          <a:custGeom>
            <a:avLst/>
            <a:gdLst>
              <a:gd name="T0" fmla="*/ 0 w 840"/>
              <a:gd name="T1" fmla="*/ 0 h 168"/>
              <a:gd name="T2" fmla="*/ 552 w 840"/>
              <a:gd name="T3" fmla="*/ 144 h 168"/>
              <a:gd name="T4" fmla="*/ 840 w 840"/>
              <a:gd name="T5" fmla="*/ 144 h 168"/>
              <a:gd name="T6" fmla="*/ 0 60000 65536"/>
              <a:gd name="T7" fmla="*/ 0 60000 65536"/>
              <a:gd name="T8" fmla="*/ 0 60000 65536"/>
              <a:gd name="T9" fmla="*/ 0 w 840"/>
              <a:gd name="T10" fmla="*/ 0 h 168"/>
              <a:gd name="T11" fmla="*/ 840 w 84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168">
                <a:moveTo>
                  <a:pt x="0" y="0"/>
                </a:moveTo>
                <a:cubicBezTo>
                  <a:pt x="206" y="60"/>
                  <a:pt x="412" y="120"/>
                  <a:pt x="552" y="144"/>
                </a:cubicBezTo>
                <a:cubicBezTo>
                  <a:pt x="692" y="168"/>
                  <a:pt x="766" y="156"/>
                  <a:pt x="840" y="144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arrow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2051"/>
          <p:cNvSpPr txBox="1">
            <a:spLocks noChangeArrowheads="1"/>
          </p:cNvSpPr>
          <p:nvPr/>
        </p:nvSpPr>
        <p:spPr bwMode="auto">
          <a:xfrm>
            <a:off x="1299634" y="315913"/>
            <a:ext cx="6543322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de-DE" sz="4400" dirty="0" err="1" smtClean="0">
                <a:solidFill>
                  <a:srgbClr val="000000"/>
                </a:solidFill>
              </a:rPr>
              <a:t>Summary</a:t>
            </a:r>
            <a:r>
              <a:rPr lang="de-DE" sz="4400" dirty="0" smtClean="0">
                <a:solidFill>
                  <a:srgbClr val="000000"/>
                </a:solidFill>
              </a:rPr>
              <a:t> of </a:t>
            </a:r>
            <a:r>
              <a:rPr lang="de-DE" sz="4400" dirty="0" err="1" smtClean="0">
                <a:solidFill>
                  <a:srgbClr val="000000"/>
                </a:solidFill>
              </a:rPr>
              <a:t>results</a:t>
            </a:r>
            <a:endParaRPr lang="de-DE" sz="4400" dirty="0">
              <a:solidFill>
                <a:srgbClr val="000000"/>
              </a:solidFill>
            </a:endParaRPr>
          </a:p>
        </p:txBody>
      </p:sp>
      <p:sp>
        <p:nvSpPr>
          <p:cNvPr id="103428" name="Text Box 2052"/>
          <p:cNvSpPr txBox="1">
            <a:spLocks noChangeArrowheads="1"/>
          </p:cNvSpPr>
          <p:nvPr/>
        </p:nvSpPr>
        <p:spPr bwMode="auto">
          <a:xfrm>
            <a:off x="761285" y="1636981"/>
            <a:ext cx="7731477" cy="4401205"/>
          </a:xfrm>
          <a:prstGeom prst="rect">
            <a:avLst/>
          </a:prstGeom>
          <a:solidFill>
            <a:schemeClr val="bg1"/>
          </a:solidFill>
          <a:ln w="12700">
            <a:solidFill>
              <a:srgbClr val="FE0000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de-DE" sz="2300" b="0" dirty="0" err="1"/>
              <a:t>Cyclosporin</a:t>
            </a:r>
            <a:r>
              <a:rPr lang="de-DE" sz="2300" b="0" dirty="0"/>
              <a:t> A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activates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apical</a:t>
            </a:r>
            <a:r>
              <a:rPr lang="de-DE" sz="2300" b="0" dirty="0" smtClean="0"/>
              <a:t> </a:t>
            </a:r>
            <a:r>
              <a:rPr lang="de-DE" sz="2300" b="0" dirty="0"/>
              <a:t>Na</a:t>
            </a:r>
            <a:r>
              <a:rPr lang="de-DE" sz="2300" b="0" baseline="30000" dirty="0"/>
              <a:t>+ </a:t>
            </a:r>
            <a:r>
              <a:rPr lang="de-DE" sz="2300" b="0" dirty="0"/>
              <a:t>/H</a:t>
            </a:r>
            <a:r>
              <a:rPr lang="de-DE" sz="2300" b="0" baseline="30000" dirty="0"/>
              <a:t>+</a:t>
            </a:r>
            <a:r>
              <a:rPr lang="de-DE" sz="2300" b="0" dirty="0" smtClean="0"/>
              <a:t> Exchange </a:t>
            </a:r>
            <a:r>
              <a:rPr lang="de-DE" sz="2300" b="0" dirty="0"/>
              <a:t>(NHE3)</a:t>
            </a:r>
            <a:r>
              <a:rPr lang="de-DE" sz="2300" b="0" dirty="0" smtClean="0"/>
              <a:t> on </a:t>
            </a:r>
            <a:r>
              <a:rPr lang="de-DE" sz="2300" b="0" dirty="0" err="1" smtClean="0"/>
              <a:t>the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apical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membrane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of</a:t>
            </a:r>
            <a:r>
              <a:rPr lang="de-DE" sz="2300" b="0" dirty="0" smtClean="0"/>
              <a:t> proximal </a:t>
            </a:r>
            <a:r>
              <a:rPr lang="de-DE" sz="2300" b="0" dirty="0" err="1" smtClean="0"/>
              <a:t>tubular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cells</a:t>
            </a:r>
            <a:r>
              <a:rPr lang="de-DE" sz="2300" b="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de-DE" sz="2300" b="0" dirty="0" err="1" smtClean="0"/>
              <a:t>This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can</a:t>
            </a:r>
            <a:r>
              <a:rPr lang="de-DE" sz="2300" b="0" dirty="0" smtClean="0"/>
              <a:t> cause Na</a:t>
            </a:r>
            <a:r>
              <a:rPr lang="de-DE" sz="2300" b="0" baseline="30000" dirty="0"/>
              <a:t>+ </a:t>
            </a:r>
            <a:r>
              <a:rPr lang="de-DE" sz="2300" b="0" dirty="0"/>
              <a:t>/</a:t>
            </a:r>
            <a:r>
              <a:rPr lang="de-DE" sz="2300" b="0" dirty="0" smtClean="0"/>
              <a:t>Cl</a:t>
            </a:r>
            <a:r>
              <a:rPr lang="de-DE" sz="2300" b="0" baseline="30000" dirty="0" smtClean="0"/>
              <a:t>—</a:t>
            </a:r>
            <a:r>
              <a:rPr lang="de-DE" sz="2300" b="0" dirty="0" smtClean="0"/>
              <a:t>Retention and </a:t>
            </a:r>
            <a:r>
              <a:rPr lang="de-DE" sz="2300" b="0" dirty="0" err="1" smtClean="0"/>
              <a:t>secondary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arterial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hypertension</a:t>
            </a:r>
            <a:r>
              <a:rPr lang="de-DE" sz="2300" b="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de-DE" sz="2300" b="0" dirty="0" smtClean="0"/>
              <a:t>NHE3-activation </a:t>
            </a:r>
            <a:r>
              <a:rPr lang="de-DE" sz="2300" b="0" dirty="0" err="1" smtClean="0"/>
              <a:t>is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mediated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by</a:t>
            </a:r>
            <a:r>
              <a:rPr lang="de-DE" sz="2300" b="0" dirty="0" smtClean="0"/>
              <a:t> Ca</a:t>
            </a:r>
            <a:r>
              <a:rPr lang="de-DE" sz="2300" b="0" baseline="30000" dirty="0" smtClean="0"/>
              <a:t>2+ </a:t>
            </a:r>
            <a:r>
              <a:rPr lang="de-DE" sz="2300" b="0" dirty="0" err="1" smtClean="0"/>
              <a:t>release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from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internal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cellular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stores</a:t>
            </a:r>
            <a:r>
              <a:rPr lang="de-DE" sz="2300" b="0" dirty="0" smtClean="0"/>
              <a:t>: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de-DE" sz="2300" b="0" dirty="0" smtClean="0"/>
              <a:t> </a:t>
            </a:r>
            <a:r>
              <a:rPr lang="de-DE" sz="2300" b="0" dirty="0" err="1" smtClean="0"/>
              <a:t>directly</a:t>
            </a:r>
            <a:r>
              <a:rPr lang="de-DE" sz="2300" b="0" dirty="0" smtClean="0"/>
              <a:t> via </a:t>
            </a:r>
            <a:r>
              <a:rPr lang="de-DE" sz="2300" b="0" dirty="0" err="1" smtClean="0"/>
              <a:t>stimulation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by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Cy</a:t>
            </a:r>
            <a:r>
              <a:rPr lang="de-DE" sz="2300" b="0" dirty="0" smtClean="0"/>
              <a:t> </a:t>
            </a:r>
            <a:r>
              <a:rPr lang="de-DE" sz="2300" b="0" dirty="0"/>
              <a:t>A</a:t>
            </a:r>
            <a:endParaRPr lang="de-DE" sz="2300" b="0" dirty="0" smtClean="0"/>
          </a:p>
          <a:p>
            <a:pPr>
              <a:spcAft>
                <a:spcPts val="1200"/>
              </a:spcAft>
              <a:buFontTx/>
              <a:buChar char="•"/>
            </a:pPr>
            <a:r>
              <a:rPr lang="de-DE" sz="2300" b="0" dirty="0" smtClean="0"/>
              <a:t> Through </a:t>
            </a:r>
            <a:r>
              <a:rPr lang="de-DE" sz="2300" b="0" dirty="0" err="1" smtClean="0"/>
              <a:t>store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release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by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Cy</a:t>
            </a:r>
            <a:r>
              <a:rPr lang="de-DE" sz="2300" b="0" dirty="0" smtClean="0"/>
              <a:t> A</a:t>
            </a:r>
          </a:p>
          <a:p>
            <a:pPr>
              <a:spcAft>
                <a:spcPts val="1200"/>
              </a:spcAft>
            </a:pPr>
            <a:r>
              <a:rPr lang="de-DE" sz="2300" b="0" dirty="0" err="1" smtClean="0"/>
              <a:t>CyA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may</a:t>
            </a:r>
            <a:r>
              <a:rPr lang="de-DE" sz="2300" b="0" dirty="0" smtClean="0"/>
              <a:t> also </a:t>
            </a:r>
            <a:r>
              <a:rPr lang="de-DE" sz="2300" b="0" dirty="0" err="1" smtClean="0"/>
              <a:t>act</a:t>
            </a:r>
            <a:r>
              <a:rPr lang="de-DE" sz="2300" b="0" dirty="0" smtClean="0"/>
              <a:t> via </a:t>
            </a:r>
            <a:r>
              <a:rPr lang="de-DE" sz="2300" b="0" dirty="0" err="1" smtClean="0"/>
              <a:t>sensitization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of</a:t>
            </a:r>
            <a:r>
              <a:rPr lang="de-DE" sz="2300" b="0" dirty="0" smtClean="0"/>
              <a:t> AT1 </a:t>
            </a:r>
            <a:r>
              <a:rPr lang="de-DE" sz="2300" b="0" dirty="0" err="1" smtClean="0"/>
              <a:t>Receptors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exagerating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the</a:t>
            </a:r>
            <a:r>
              <a:rPr lang="de-DE" sz="2300" b="0" dirty="0" smtClean="0"/>
              <a:t> NHE3 </a:t>
            </a:r>
            <a:r>
              <a:rPr lang="de-DE" sz="2300" b="0" dirty="0" err="1" smtClean="0"/>
              <a:t>response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to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Angiotensin</a:t>
            </a:r>
            <a:r>
              <a:rPr lang="de-DE" sz="2300" b="0" dirty="0" smtClean="0"/>
              <a:t> </a:t>
            </a:r>
            <a:r>
              <a:rPr lang="de-DE" sz="2300" b="0" dirty="0" err="1" smtClean="0"/>
              <a:t>effect</a:t>
            </a:r>
            <a:r>
              <a:rPr lang="de-DE" sz="2300" b="0" dirty="0" smtClean="0"/>
              <a:t>.</a:t>
            </a:r>
            <a:endParaRPr lang="de-DE" sz="23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32834" y="201613"/>
            <a:ext cx="8558388" cy="5578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de-DE" sz="3300" b="0" dirty="0" err="1" smtClean="0">
                <a:solidFill>
                  <a:srgbClr val="000000"/>
                </a:solidFill>
              </a:rPr>
              <a:t>Conclusions</a:t>
            </a:r>
            <a:endParaRPr lang="de-DE" sz="3300" b="0" dirty="0">
              <a:solidFill>
                <a:srgbClr val="000000"/>
              </a:solidFill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794456" y="2570691"/>
            <a:ext cx="7731477" cy="1972848"/>
          </a:xfrm>
          <a:prstGeom prst="rect">
            <a:avLst/>
          </a:prstGeom>
          <a:noFill/>
          <a:ln w="15875">
            <a:solidFill>
              <a:srgbClr val="FE0000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600" b="0" dirty="0" err="1" smtClean="0">
                <a:solidFill>
                  <a:srgbClr val="000000"/>
                </a:solidFill>
              </a:rPr>
              <a:t>Sodium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restriction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seems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justified</a:t>
            </a:r>
            <a:r>
              <a:rPr lang="de-DE" sz="2600" b="0" dirty="0" smtClean="0">
                <a:solidFill>
                  <a:srgbClr val="000000"/>
                </a:solidFill>
              </a:rPr>
              <a:t>. </a:t>
            </a:r>
            <a:endParaRPr lang="de-DE" sz="2600" b="0" dirty="0">
              <a:solidFill>
                <a:srgbClr val="000000"/>
              </a:solidFill>
            </a:endParaRPr>
          </a:p>
          <a:p>
            <a:pPr>
              <a:lnSpc>
                <a:spcPct val="30000"/>
              </a:lnSpc>
            </a:pPr>
            <a:endParaRPr lang="de-DE" sz="2600" b="0" dirty="0">
              <a:solidFill>
                <a:srgbClr val="000000"/>
              </a:solidFill>
            </a:endParaRPr>
          </a:p>
          <a:p>
            <a:r>
              <a:rPr lang="de-DE" sz="2600" b="0" dirty="0" smtClean="0">
                <a:solidFill>
                  <a:srgbClr val="000000"/>
                </a:solidFill>
              </a:rPr>
              <a:t>As </a:t>
            </a:r>
            <a:r>
              <a:rPr lang="de-DE" sz="2600" b="0" dirty="0" err="1" smtClean="0">
                <a:solidFill>
                  <a:srgbClr val="000000"/>
                </a:solidFill>
              </a:rPr>
              <a:t>monotherapy</a:t>
            </a:r>
            <a:r>
              <a:rPr lang="de-DE" sz="2600" b="0" dirty="0" smtClean="0">
                <a:solidFill>
                  <a:srgbClr val="000000"/>
                </a:solidFill>
              </a:rPr>
              <a:t> an </a:t>
            </a:r>
            <a:r>
              <a:rPr lang="de-DE" sz="2600" b="0" dirty="0" err="1" smtClean="0">
                <a:solidFill>
                  <a:srgbClr val="000000"/>
                </a:solidFill>
              </a:rPr>
              <a:t>Angiotensin</a:t>
            </a:r>
            <a:r>
              <a:rPr lang="de-DE" sz="2600" b="0" dirty="0" smtClean="0">
                <a:solidFill>
                  <a:srgbClr val="000000"/>
                </a:solidFill>
              </a:rPr>
              <a:t>-</a:t>
            </a:r>
            <a:r>
              <a:rPr lang="de-DE" sz="2600" b="0" dirty="0" err="1" smtClean="0">
                <a:solidFill>
                  <a:srgbClr val="000000"/>
                </a:solidFill>
              </a:rPr>
              <a:t>Converting</a:t>
            </a:r>
            <a:r>
              <a:rPr lang="de-DE" sz="2600" b="0" dirty="0" smtClean="0">
                <a:solidFill>
                  <a:srgbClr val="000000"/>
                </a:solidFill>
              </a:rPr>
              <a:t>-Enzyme Inhibitor </a:t>
            </a:r>
            <a:r>
              <a:rPr lang="de-DE" sz="2600" b="0" dirty="0" err="1" smtClean="0">
                <a:solidFill>
                  <a:srgbClr val="000000"/>
                </a:solidFill>
              </a:rPr>
              <a:t>seems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appropriate</a:t>
            </a:r>
            <a:r>
              <a:rPr lang="de-DE" sz="2600" b="0" dirty="0" smtClean="0">
                <a:solidFill>
                  <a:srgbClr val="000000"/>
                </a:solidFill>
              </a:rPr>
              <a:t>. </a:t>
            </a:r>
            <a:endParaRPr lang="de-DE" sz="2600" b="0" dirty="0">
              <a:solidFill>
                <a:srgbClr val="000000"/>
              </a:solidFill>
            </a:endParaRPr>
          </a:p>
          <a:p>
            <a:pPr>
              <a:lnSpc>
                <a:spcPct val="40000"/>
              </a:lnSpc>
            </a:pPr>
            <a:endParaRPr lang="de-DE" sz="2600" b="0" dirty="0" smtClean="0">
              <a:solidFill>
                <a:srgbClr val="000000"/>
              </a:solidFill>
            </a:endParaRPr>
          </a:p>
          <a:p>
            <a:r>
              <a:rPr lang="de-DE" sz="2600" b="0" dirty="0" err="1" smtClean="0">
                <a:solidFill>
                  <a:srgbClr val="000000"/>
                </a:solidFill>
              </a:rPr>
              <a:t>If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necessary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saluretic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therapy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can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be</a:t>
            </a:r>
            <a:r>
              <a:rPr lang="de-DE" sz="2600" b="0" dirty="0" smtClean="0">
                <a:solidFill>
                  <a:srgbClr val="000000"/>
                </a:solidFill>
              </a:rPr>
              <a:t> </a:t>
            </a:r>
            <a:r>
              <a:rPr lang="de-DE" sz="2600" b="0" dirty="0" err="1" smtClean="0">
                <a:solidFill>
                  <a:srgbClr val="000000"/>
                </a:solidFill>
              </a:rPr>
              <a:t>added</a:t>
            </a:r>
            <a:r>
              <a:rPr lang="de-DE" sz="2600" b="0" dirty="0" smtClean="0">
                <a:solidFill>
                  <a:srgbClr val="000000"/>
                </a:solidFill>
              </a:rPr>
              <a:t>.</a:t>
            </a:r>
            <a:endParaRPr lang="de-DE" sz="2600" b="0" dirty="0">
              <a:solidFill>
                <a:srgbClr val="000000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587023" y="460376"/>
            <a:ext cx="8120945" cy="6049963"/>
          </a:xfrm>
          <a:prstGeom prst="rect">
            <a:avLst/>
          </a:prstGeom>
          <a:noFill/>
          <a:ln w="25400">
            <a:solidFill>
              <a:srgbClr val="FE0000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2954866" y="610137"/>
            <a:ext cx="357293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Matthias Brandis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Thomas </a:t>
            </a:r>
            <a:r>
              <a:rPr lang="de-DE" sz="2000" b="0" dirty="0" err="1">
                <a:solidFill>
                  <a:srgbClr val="000000"/>
                </a:solidFill>
              </a:rPr>
              <a:t>Epting</a:t>
            </a:r>
            <a:r>
              <a:rPr lang="de-DE" sz="2000" b="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Philipp </a:t>
            </a:r>
            <a:r>
              <a:rPr lang="de-DE" sz="2000" b="0" dirty="0" err="1">
                <a:solidFill>
                  <a:srgbClr val="000000"/>
                </a:solidFill>
              </a:rPr>
              <a:t>Fischer-Riepe</a:t>
            </a:r>
            <a:r>
              <a:rPr lang="de-DE" sz="2000" b="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i="1" dirty="0">
                <a:solidFill>
                  <a:srgbClr val="000000"/>
                </a:solidFill>
              </a:rPr>
              <a:t>Rainer Greger</a:t>
            </a:r>
            <a:r>
              <a:rPr lang="de-DE" sz="2000" i="1" dirty="0" smtClean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Kathrin Hartmann</a:t>
            </a:r>
            <a:endParaRPr lang="de-DE" sz="2000" b="0" baseline="30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Karl </a:t>
            </a:r>
            <a:r>
              <a:rPr lang="de-DE" sz="2000" b="0" dirty="0" err="1">
                <a:solidFill>
                  <a:srgbClr val="000000"/>
                </a:solidFill>
              </a:rPr>
              <a:t>Kunzelmann</a:t>
            </a:r>
            <a:endParaRPr lang="de-DE" sz="20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Jens Leipziger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Viktoria Müller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Roland Nitschke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Beth </a:t>
            </a:r>
            <a:r>
              <a:rPr lang="de-DE" sz="2000" b="0" dirty="0" err="1">
                <a:solidFill>
                  <a:srgbClr val="000000"/>
                </a:solidFill>
              </a:rPr>
              <a:t>Padden</a:t>
            </a:r>
            <a:endParaRPr lang="de-DE" sz="20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Anne Catherine </a:t>
            </a:r>
            <a:r>
              <a:rPr lang="de-DE" sz="2000" b="0" dirty="0" err="1">
                <a:solidFill>
                  <a:srgbClr val="000000"/>
                </a:solidFill>
              </a:rPr>
              <a:t>Passaquin</a:t>
            </a:r>
            <a:endParaRPr lang="de-DE" sz="20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Hermann </a:t>
            </a:r>
            <a:r>
              <a:rPr lang="de-DE" sz="2000" b="0" dirty="0" err="1">
                <a:solidFill>
                  <a:srgbClr val="000000"/>
                </a:solidFill>
              </a:rPr>
              <a:t>Pavenstädt</a:t>
            </a:r>
            <a:endParaRPr lang="de-DE" sz="20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Urs </a:t>
            </a:r>
            <a:r>
              <a:rPr lang="de-DE" sz="2000" b="0" dirty="0" err="1">
                <a:solidFill>
                  <a:srgbClr val="000000"/>
                </a:solidFill>
              </a:rPr>
              <a:t>Ruegg</a:t>
            </a:r>
            <a:endParaRPr lang="de-DE" sz="20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Anna </a:t>
            </a:r>
            <a:r>
              <a:rPr lang="de-DE" sz="2000" b="0" dirty="0" err="1">
                <a:solidFill>
                  <a:srgbClr val="000000"/>
                </a:solidFill>
              </a:rPr>
              <a:t>Sandqvist</a:t>
            </a:r>
            <a:endParaRPr lang="de-DE" sz="2000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2000" b="0" dirty="0">
                <a:solidFill>
                  <a:srgbClr val="000000"/>
                </a:solidFill>
              </a:rPr>
              <a:t>Barbara Schönfeld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/>
              <a:t>Danke für Ihre Aufmerksamkeit!</a:t>
            </a:r>
            <a:endParaRPr lang="de-DE" sz="2800" b="0" dirty="0"/>
          </a:p>
        </p:txBody>
      </p:sp>
      <p:pic>
        <p:nvPicPr>
          <p:cNvPr id="81928" name="Picture 8" descr="DSC_7512n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842963" y="1679575"/>
            <a:ext cx="7361237" cy="489585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6337299"/>
            <a:ext cx="508000" cy="520701"/>
            <a:chOff x="214" y="206"/>
            <a:chExt cx="558" cy="543"/>
          </a:xfrm>
        </p:grpSpPr>
        <p:pic>
          <p:nvPicPr>
            <p:cNvPr id="11" name="Picture 8" descr="Logo_neu_RGB72dpi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648912" y="6596390"/>
            <a:ext cx="2495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err="1" smtClean="0"/>
              <a:t>Adrogue</a:t>
            </a:r>
            <a:r>
              <a:rPr lang="de-DE" sz="1100" b="0" dirty="0" smtClean="0"/>
              <a:t> et al. New </a:t>
            </a:r>
            <a:r>
              <a:rPr lang="de-DE" sz="1100" b="0" dirty="0" err="1" smtClean="0"/>
              <a:t>Engl</a:t>
            </a:r>
            <a:r>
              <a:rPr lang="de-DE" sz="1100" b="0" dirty="0" smtClean="0"/>
              <a:t> J </a:t>
            </a:r>
            <a:r>
              <a:rPr lang="de-DE" sz="1100" b="0" dirty="0" err="1" smtClean="0"/>
              <a:t>Med</a:t>
            </a:r>
            <a:r>
              <a:rPr lang="de-DE" sz="1100" b="0" dirty="0" smtClean="0"/>
              <a:t> 2007</a:t>
            </a:r>
            <a:endParaRPr lang="de-DE" sz="1100" b="0" dirty="0"/>
          </a:p>
        </p:txBody>
      </p:sp>
      <p:pic>
        <p:nvPicPr>
          <p:cNvPr id="11" name="Bild 10" descr="Adrogue Fig. 3.JPG"/>
          <p:cNvPicPr>
            <a:picLocks noChangeAspect="1"/>
          </p:cNvPicPr>
          <p:nvPr/>
        </p:nvPicPr>
        <p:blipFill>
          <a:blip r:embed="rId4" cstate="print">
            <a:lum bright="-14000" contrast="32000"/>
          </a:blip>
          <a:stretch>
            <a:fillRect/>
          </a:stretch>
        </p:blipFill>
        <p:spPr>
          <a:xfrm>
            <a:off x="1327588" y="1542987"/>
            <a:ext cx="6965520" cy="4901376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648912" y="6596390"/>
            <a:ext cx="2495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err="1" smtClean="0"/>
              <a:t>Adrogue</a:t>
            </a:r>
            <a:r>
              <a:rPr lang="de-DE" sz="1100" b="0" dirty="0" smtClean="0"/>
              <a:t> et al. New </a:t>
            </a:r>
            <a:r>
              <a:rPr lang="de-DE" sz="1100" b="0" dirty="0" err="1" smtClean="0"/>
              <a:t>Engl</a:t>
            </a:r>
            <a:r>
              <a:rPr lang="de-DE" sz="1100" b="0" dirty="0" smtClean="0"/>
              <a:t> J </a:t>
            </a:r>
            <a:r>
              <a:rPr lang="de-DE" sz="1100" b="0" dirty="0" err="1" smtClean="0"/>
              <a:t>Med</a:t>
            </a:r>
            <a:r>
              <a:rPr lang="de-DE" sz="1100" b="0" dirty="0" smtClean="0"/>
              <a:t> 2007</a:t>
            </a:r>
            <a:endParaRPr lang="de-DE" sz="1100" b="0" dirty="0"/>
          </a:p>
        </p:txBody>
      </p:sp>
      <p:pic>
        <p:nvPicPr>
          <p:cNvPr id="11" name="Bild 10" descr="Adrogue Fig. 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1404550" y="1309869"/>
            <a:ext cx="6495456" cy="5175281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6648912" y="6596390"/>
            <a:ext cx="24950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err="1" smtClean="0"/>
              <a:t>Adrogue</a:t>
            </a:r>
            <a:r>
              <a:rPr lang="de-DE" sz="1100" b="0" dirty="0" smtClean="0"/>
              <a:t> et al. New </a:t>
            </a:r>
            <a:r>
              <a:rPr lang="de-DE" sz="1100" b="0" dirty="0" err="1" smtClean="0"/>
              <a:t>Engl</a:t>
            </a:r>
            <a:r>
              <a:rPr lang="de-DE" sz="1100" b="0" dirty="0" smtClean="0"/>
              <a:t> J </a:t>
            </a:r>
            <a:r>
              <a:rPr lang="de-DE" sz="1100" b="0" dirty="0" err="1" smtClean="0"/>
              <a:t>Med</a:t>
            </a:r>
            <a:r>
              <a:rPr lang="de-DE" sz="1100" b="0" dirty="0" smtClean="0"/>
              <a:t> 2007</a:t>
            </a:r>
            <a:endParaRPr lang="de-DE" sz="1100" b="0" dirty="0"/>
          </a:p>
        </p:txBody>
      </p:sp>
      <p:pic>
        <p:nvPicPr>
          <p:cNvPr id="12" name="Bild 11" descr="Adrogue Fig. 4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1558473" y="1376619"/>
            <a:ext cx="5830270" cy="5247244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  <p:sp>
        <p:nvSpPr>
          <p:cNvPr id="11" name="Ellipse 10"/>
          <p:cNvSpPr/>
          <p:nvPr/>
        </p:nvSpPr>
        <p:spPr bwMode="auto">
          <a:xfrm>
            <a:off x="4672208" y="2517732"/>
            <a:ext cx="2104373" cy="1039659"/>
          </a:xfrm>
          <a:prstGeom prst="ellipse">
            <a:avLst/>
          </a:prstGeom>
          <a:noFill/>
          <a:ln w="57150" cap="flat" cmpd="sng" algn="ctr">
            <a:solidFill>
              <a:srgbClr val="F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728121" y="6596390"/>
            <a:ext cx="14158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smtClean="0"/>
              <a:t>Gordjani et al. 1987</a:t>
            </a:r>
            <a:endParaRPr lang="de-DE" sz="1100" b="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89814" y="1390774"/>
            <a:ext cx="6985199" cy="5171944"/>
            <a:chOff x="669" y="694"/>
            <a:chExt cx="4532" cy="3365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669" y="694"/>
              <a:ext cx="4532" cy="33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lvl="2" algn="ctr">
                <a:spcBef>
                  <a:spcPct val="0"/>
                </a:spcBef>
              </a:pPr>
              <a:endParaRPr lang="en-US" sz="3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1038" y="703"/>
            <a:ext cx="3905" cy="3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13" r:id="rId5" imgW="7974360" imgH="6703560" progId="">
                    <p:embed/>
                  </p:oleObj>
                </mc:Choice>
                <mc:Fallback>
                  <p:oleObj r:id="rId5" imgW="7974360" imgH="6703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8" y="703"/>
                          <a:ext cx="3905" cy="328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842486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and Salt</a:t>
            </a:r>
            <a:endParaRPr lang="de-DE" sz="2800" b="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7728121" y="6596390"/>
            <a:ext cx="1308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0" dirty="0" smtClean="0"/>
              <a:t>Offner  </a:t>
            </a:r>
            <a:r>
              <a:rPr lang="de-DE" sz="1100" b="0" dirty="0" smtClean="0"/>
              <a:t>et al. </a:t>
            </a:r>
            <a:r>
              <a:rPr lang="de-DE" sz="1100" b="0" dirty="0" smtClean="0"/>
              <a:t>1997</a:t>
            </a:r>
            <a:endParaRPr lang="de-DE" sz="1100" b="0" dirty="0"/>
          </a:p>
        </p:txBody>
      </p:sp>
      <p:grpSp>
        <p:nvGrpSpPr>
          <p:cNvPr id="3" name="Gruppierung 10"/>
          <p:cNvGrpSpPr/>
          <p:nvPr/>
        </p:nvGrpSpPr>
        <p:grpSpPr>
          <a:xfrm>
            <a:off x="596452" y="1635721"/>
            <a:ext cx="8254182" cy="4714398"/>
            <a:chOff x="984250" y="1004888"/>
            <a:chExt cx="8636000" cy="5018087"/>
          </a:xfrm>
        </p:grpSpPr>
        <p:sp>
          <p:nvSpPr>
            <p:cNvPr id="12" name="Rectangle 2"/>
            <p:cNvSpPr>
              <a:spLocks noChangeArrowheads="1"/>
            </p:cNvSpPr>
            <p:nvPr/>
          </p:nvSpPr>
          <p:spPr bwMode="auto">
            <a:xfrm>
              <a:off x="984250" y="1004888"/>
              <a:ext cx="8545513" cy="50180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lvl="2" algn="ctr">
                <a:spcBef>
                  <a:spcPct val="0"/>
                </a:spcBef>
              </a:pPr>
              <a:endParaRPr lang="en-US" sz="3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7" name="Picture 4" descr="Offner KI 2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52000"/>
            </a:blip>
            <a:srcRect/>
            <a:stretch>
              <a:fillRect/>
            </a:stretch>
          </p:blipFill>
          <p:spPr bwMode="auto">
            <a:xfrm>
              <a:off x="1398588" y="1562100"/>
              <a:ext cx="7681912" cy="396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2543175" y="1647825"/>
              <a:ext cx="0" cy="3000375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2457450" y="4648200"/>
              <a:ext cx="6524625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810250" y="3981450"/>
              <a:ext cx="1047749" cy="39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CyA</a:t>
              </a:r>
              <a:endParaRPr lang="de-DE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7562850" y="3276600"/>
              <a:ext cx="2057400" cy="39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AZA (n=79)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3943350" y="5124450"/>
              <a:ext cx="4019550" cy="425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2000"/>
                <a:t>Jahre nach Transplantation</a:t>
              </a:r>
              <a:endParaRPr lang="de-DE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 rot="16200000">
              <a:off x="-172243" y="2703762"/>
              <a:ext cx="3479800" cy="6440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700"/>
                <a:t>Transplantat Überlebensrate [%]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5810250" y="3981450"/>
              <a:ext cx="1447800" cy="393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CyA (n=79)</a:t>
              </a:r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CyA-induced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hypertension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is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salt</a:t>
            </a:r>
            <a:r>
              <a:rPr lang="de-DE" sz="3200" b="0" dirty="0" smtClean="0"/>
              <a:t>-sensitive</a:t>
            </a:r>
            <a:endParaRPr lang="de-DE" sz="2800" b="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4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60400" y="1637052"/>
            <a:ext cx="8206227" cy="438274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60400" y="1676630"/>
            <a:ext cx="8206227" cy="440032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65163" y="1539501"/>
            <a:ext cx="8223902" cy="475176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lvl="2" algn="ctr">
              <a:spcBef>
                <a:spcPct val="0"/>
              </a:spcBef>
            </a:pPr>
            <a:endParaRPr lang="en-US" sz="38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701076" y="6611779"/>
            <a:ext cx="24429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000" dirty="0"/>
              <a:t>Curtis J. Am J </a:t>
            </a:r>
            <a:r>
              <a:rPr lang="de-DE" sz="1000" dirty="0" err="1"/>
              <a:t>Med</a:t>
            </a:r>
            <a:r>
              <a:rPr lang="de-DE" sz="1000" dirty="0"/>
              <a:t> 85:134-138 (1988)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247775" y="1601715"/>
          <a:ext cx="7441726" cy="453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r:id="rId5" imgW="10150920" imgH="6184080" progId="">
                  <p:embed/>
                </p:oleObj>
              </mc:Choice>
              <mc:Fallback>
                <p:oleObj r:id="rId5" imgW="10150920" imgH="61840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601715"/>
                        <a:ext cx="7441726" cy="453397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Arterial</a:t>
            </a:r>
            <a:r>
              <a:rPr lang="de-DE" sz="3200" b="0" dirty="0" smtClean="0"/>
              <a:t> Hypertension </a:t>
            </a:r>
            <a:r>
              <a:rPr lang="de-DE" sz="3200" b="0" dirty="0" err="1" smtClean="0"/>
              <a:t>cellular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mechanisms</a:t>
            </a:r>
            <a:endParaRPr lang="de-DE" sz="2800" b="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572017" y="4822339"/>
            <a:ext cx="3625046" cy="44627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300" b="0" dirty="0" smtClean="0">
                <a:solidFill>
                  <a:srgbClr val="0000FF"/>
                </a:solidFill>
              </a:rPr>
              <a:t>General </a:t>
            </a:r>
            <a:r>
              <a:rPr lang="de-DE" sz="2300" b="0" dirty="0" err="1" smtClean="0">
                <a:solidFill>
                  <a:srgbClr val="0000FF"/>
                </a:solidFill>
              </a:rPr>
              <a:t>considerations</a:t>
            </a:r>
            <a:endParaRPr lang="de-DE" sz="2300" b="0" dirty="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" name="Gruppierung 15"/>
          <p:cNvGrpSpPr/>
          <p:nvPr/>
        </p:nvGrpSpPr>
        <p:grpSpPr>
          <a:xfrm>
            <a:off x="196728" y="1577990"/>
            <a:ext cx="8846256" cy="5048200"/>
            <a:chOff x="850900" y="1584325"/>
            <a:chExt cx="8850313" cy="4887913"/>
          </a:xfrm>
        </p:grpSpPr>
        <p:sp>
          <p:nvSpPr>
            <p:cNvPr id="20" name="Rectangle 1026"/>
            <p:cNvSpPr>
              <a:spLocks noChangeArrowheads="1"/>
            </p:cNvSpPr>
            <p:nvPr/>
          </p:nvSpPr>
          <p:spPr bwMode="auto">
            <a:xfrm>
              <a:off x="850900" y="1584325"/>
              <a:ext cx="8850313" cy="4887913"/>
            </a:xfrm>
            <a:prstGeom prst="rect">
              <a:avLst/>
            </a:prstGeom>
            <a:solidFill>
              <a:srgbClr val="00006A"/>
            </a:solidFill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de-DE" sz="1600">
                <a:solidFill>
                  <a:schemeClr val="bg1"/>
                </a:solidFill>
              </a:endParaRPr>
            </a:p>
          </p:txBody>
        </p:sp>
        <p:sp>
          <p:nvSpPr>
            <p:cNvPr id="21" name="Text Box 1028"/>
            <p:cNvSpPr txBox="1">
              <a:spLocks noChangeArrowheads="1"/>
            </p:cNvSpPr>
            <p:nvPr/>
          </p:nvSpPr>
          <p:spPr bwMode="auto">
            <a:xfrm>
              <a:off x="4114800" y="1809750"/>
              <a:ext cx="2114550" cy="32780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Cyclosporin A</a:t>
              </a:r>
              <a:endParaRPr lang="de-DE" sz="1600"/>
            </a:p>
          </p:txBody>
        </p:sp>
        <p:sp>
          <p:nvSpPr>
            <p:cNvPr id="22" name="Text Box 1029"/>
            <p:cNvSpPr txBox="1">
              <a:spLocks noChangeArrowheads="1"/>
            </p:cNvSpPr>
            <p:nvPr/>
          </p:nvSpPr>
          <p:spPr bwMode="auto">
            <a:xfrm>
              <a:off x="1697038" y="2343150"/>
              <a:ext cx="984250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Renin </a:t>
              </a:r>
            </a:p>
          </p:txBody>
        </p:sp>
        <p:sp>
          <p:nvSpPr>
            <p:cNvPr id="23" name="Text Box 1030"/>
            <p:cNvSpPr txBox="1">
              <a:spLocks noChangeArrowheads="1"/>
            </p:cNvSpPr>
            <p:nvPr/>
          </p:nvSpPr>
          <p:spPr bwMode="auto">
            <a:xfrm>
              <a:off x="1293813" y="3124200"/>
              <a:ext cx="1790700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Angiotensin II</a:t>
              </a:r>
            </a:p>
          </p:txBody>
        </p:sp>
        <p:sp>
          <p:nvSpPr>
            <p:cNvPr id="24" name="Text Box 1031"/>
            <p:cNvSpPr txBox="1">
              <a:spLocks noChangeArrowheads="1"/>
            </p:cNvSpPr>
            <p:nvPr/>
          </p:nvSpPr>
          <p:spPr bwMode="auto">
            <a:xfrm>
              <a:off x="1630363" y="5772150"/>
              <a:ext cx="1114425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TGF-ß</a:t>
              </a:r>
            </a:p>
          </p:txBody>
        </p:sp>
        <p:sp>
          <p:nvSpPr>
            <p:cNvPr id="25" name="Text Box 1032"/>
            <p:cNvSpPr txBox="1">
              <a:spLocks noChangeArrowheads="1"/>
            </p:cNvSpPr>
            <p:nvPr/>
          </p:nvSpPr>
          <p:spPr bwMode="auto">
            <a:xfrm>
              <a:off x="1143000" y="4200525"/>
              <a:ext cx="2090738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Vasokonstriktion</a:t>
              </a:r>
            </a:p>
          </p:txBody>
        </p:sp>
        <p:sp>
          <p:nvSpPr>
            <p:cNvPr id="26" name="Text Box 1033"/>
            <p:cNvSpPr txBox="1">
              <a:spLocks noChangeArrowheads="1"/>
            </p:cNvSpPr>
            <p:nvPr/>
          </p:nvSpPr>
          <p:spPr bwMode="auto">
            <a:xfrm>
              <a:off x="1576388" y="4914900"/>
              <a:ext cx="1223962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Ischämie</a:t>
              </a:r>
            </a:p>
          </p:txBody>
        </p:sp>
        <p:sp>
          <p:nvSpPr>
            <p:cNvPr id="27" name="Text Box 1034"/>
            <p:cNvSpPr txBox="1">
              <a:spLocks noChangeArrowheads="1"/>
            </p:cNvSpPr>
            <p:nvPr/>
          </p:nvSpPr>
          <p:spPr bwMode="auto">
            <a:xfrm>
              <a:off x="4248150" y="3143250"/>
              <a:ext cx="1798638" cy="3278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rgbClr val="FFFF00"/>
                  </a:solidFill>
                </a:rPr>
                <a:t>zytosol. Ca</a:t>
              </a:r>
              <a:r>
                <a:rPr lang="de-DE" sz="1600" baseline="30000">
                  <a:solidFill>
                    <a:srgbClr val="FFFF00"/>
                  </a:solidFill>
                </a:rPr>
                <a:t>2+</a:t>
              </a:r>
              <a:endParaRPr lang="de-DE" sz="1600">
                <a:solidFill>
                  <a:srgbClr val="FFFF00"/>
                </a:solidFill>
              </a:endParaRPr>
            </a:p>
          </p:txBody>
        </p:sp>
        <p:sp>
          <p:nvSpPr>
            <p:cNvPr id="28" name="Text Box 1035"/>
            <p:cNvSpPr txBox="1">
              <a:spLocks noChangeArrowheads="1"/>
            </p:cNvSpPr>
            <p:nvPr/>
          </p:nvSpPr>
          <p:spPr bwMode="auto">
            <a:xfrm>
              <a:off x="4133850" y="5353050"/>
              <a:ext cx="2195513" cy="3278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rgbClr val="FFFF00"/>
                  </a:solidFill>
                </a:rPr>
                <a:t>Na</a:t>
              </a:r>
              <a:r>
                <a:rPr lang="de-DE" sz="1600" baseline="30000">
                  <a:solidFill>
                    <a:srgbClr val="FFFF00"/>
                  </a:solidFill>
                </a:rPr>
                <a:t>+</a:t>
              </a:r>
              <a:r>
                <a:rPr lang="de-DE" sz="1600">
                  <a:solidFill>
                    <a:srgbClr val="FFFF00"/>
                  </a:solidFill>
                </a:rPr>
                <a:t>/Cl</a:t>
              </a:r>
              <a:r>
                <a:rPr lang="de-DE" sz="1600" baseline="30000">
                  <a:solidFill>
                    <a:srgbClr val="FFFF00"/>
                  </a:solidFill>
                </a:rPr>
                <a:t>-</a:t>
              </a:r>
              <a:r>
                <a:rPr lang="de-DE" sz="1600">
                  <a:solidFill>
                    <a:srgbClr val="FFFF00"/>
                  </a:solidFill>
                </a:rPr>
                <a:t> Retention</a:t>
              </a:r>
              <a:endParaRPr lang="de-DE" sz="1600">
                <a:solidFill>
                  <a:schemeClr val="bg1"/>
                </a:solidFill>
              </a:endParaRPr>
            </a:p>
          </p:txBody>
        </p:sp>
        <p:sp>
          <p:nvSpPr>
            <p:cNvPr id="29" name="Text Box 1036"/>
            <p:cNvSpPr txBox="1">
              <a:spLocks noChangeArrowheads="1"/>
            </p:cNvSpPr>
            <p:nvPr/>
          </p:nvSpPr>
          <p:spPr bwMode="auto">
            <a:xfrm>
              <a:off x="7296150" y="5753100"/>
              <a:ext cx="1409700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Int.Fibrose</a:t>
              </a:r>
            </a:p>
          </p:txBody>
        </p:sp>
        <p:sp>
          <p:nvSpPr>
            <p:cNvPr id="30" name="Text Box 1037"/>
            <p:cNvSpPr txBox="1">
              <a:spLocks noChangeArrowheads="1"/>
            </p:cNvSpPr>
            <p:nvPr/>
          </p:nvSpPr>
          <p:spPr bwMode="auto">
            <a:xfrm>
              <a:off x="7209445" y="3193787"/>
              <a:ext cx="1787030" cy="39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de-DE" sz="1600" dirty="0" err="1">
                  <a:solidFill>
                    <a:schemeClr val="bg1"/>
                  </a:solidFill>
                </a:rPr>
                <a:t>Endothelin</a:t>
              </a:r>
              <a:endParaRPr lang="de-DE" sz="1600" dirty="0" smtClean="0">
                <a:solidFill>
                  <a:schemeClr val="bg1"/>
                </a:solidFill>
              </a:endParaRPr>
            </a:p>
            <a:p>
              <a:pPr>
                <a:lnSpc>
                  <a:spcPct val="50000"/>
                </a:lnSpc>
              </a:pP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1038"/>
            <p:cNvSpPr txBox="1">
              <a:spLocks noChangeArrowheads="1"/>
            </p:cNvSpPr>
            <p:nvPr/>
          </p:nvSpPr>
          <p:spPr bwMode="auto">
            <a:xfrm>
              <a:off x="6915150" y="2305050"/>
              <a:ext cx="2171700" cy="32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Sympathikotonus</a:t>
              </a:r>
            </a:p>
          </p:txBody>
        </p:sp>
        <p:sp>
          <p:nvSpPr>
            <p:cNvPr id="32" name="Text Box 1039"/>
            <p:cNvSpPr txBox="1">
              <a:spLocks noChangeArrowheads="1"/>
            </p:cNvSpPr>
            <p:nvPr/>
          </p:nvSpPr>
          <p:spPr bwMode="auto">
            <a:xfrm>
              <a:off x="7243763" y="4200525"/>
              <a:ext cx="1514475" cy="3278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rgbClr val="FFFF00"/>
                  </a:solidFill>
                </a:rPr>
                <a:t>Hypertonus</a:t>
              </a:r>
              <a:endParaRPr lang="de-DE" sz="1600">
                <a:solidFill>
                  <a:schemeClr val="bg1"/>
                </a:solidFill>
              </a:endParaRPr>
            </a:p>
          </p:txBody>
        </p:sp>
        <p:sp>
          <p:nvSpPr>
            <p:cNvPr id="33" name="Line 1040"/>
            <p:cNvSpPr>
              <a:spLocks noChangeShapeType="1"/>
            </p:cNvSpPr>
            <p:nvPr/>
          </p:nvSpPr>
          <p:spPr bwMode="auto">
            <a:xfrm flipV="1">
              <a:off x="6357938" y="4640263"/>
              <a:ext cx="836612" cy="682625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4" name="Line 1041"/>
            <p:cNvSpPr>
              <a:spLocks noChangeShapeType="1"/>
            </p:cNvSpPr>
            <p:nvPr/>
          </p:nvSpPr>
          <p:spPr bwMode="auto">
            <a:xfrm>
              <a:off x="6073775" y="3565525"/>
              <a:ext cx="1119188" cy="60960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5" name="Line 1042"/>
            <p:cNvSpPr>
              <a:spLocks noChangeShapeType="1"/>
            </p:cNvSpPr>
            <p:nvPr/>
          </p:nvSpPr>
          <p:spPr bwMode="auto">
            <a:xfrm>
              <a:off x="3165475" y="4546600"/>
              <a:ext cx="941388" cy="768350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6" name="Line 1044"/>
            <p:cNvSpPr>
              <a:spLocks noChangeShapeType="1"/>
            </p:cNvSpPr>
            <p:nvPr/>
          </p:nvSpPr>
          <p:spPr bwMode="auto">
            <a:xfrm flipH="1">
              <a:off x="3162300" y="3600450"/>
              <a:ext cx="990600" cy="677863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7" name="Line 1045"/>
            <p:cNvSpPr>
              <a:spLocks noChangeShapeType="1"/>
            </p:cNvSpPr>
            <p:nvPr/>
          </p:nvSpPr>
          <p:spPr bwMode="auto">
            <a:xfrm>
              <a:off x="5119688" y="3600450"/>
              <a:ext cx="0" cy="51435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8" name="Line 1046"/>
            <p:cNvSpPr>
              <a:spLocks noChangeShapeType="1"/>
            </p:cNvSpPr>
            <p:nvPr/>
          </p:nvSpPr>
          <p:spPr bwMode="auto">
            <a:xfrm>
              <a:off x="5105400" y="4705350"/>
              <a:ext cx="0" cy="533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9" name="Line 1047"/>
            <p:cNvSpPr>
              <a:spLocks noChangeShapeType="1"/>
            </p:cNvSpPr>
            <p:nvPr/>
          </p:nvSpPr>
          <p:spPr bwMode="auto">
            <a:xfrm>
              <a:off x="5143500" y="2362200"/>
              <a:ext cx="0" cy="6858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40" name="Text Box 1043"/>
            <p:cNvSpPr txBox="1">
              <a:spLocks noChangeArrowheads="1"/>
            </p:cNvSpPr>
            <p:nvPr/>
          </p:nvSpPr>
          <p:spPr bwMode="auto">
            <a:xfrm>
              <a:off x="4075113" y="4200525"/>
              <a:ext cx="2073275" cy="327804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600">
                  <a:solidFill>
                    <a:srgbClr val="FFFF00"/>
                  </a:solidFill>
                </a:rPr>
                <a:t>Tubulusepithel 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Line 3"/>
          <p:cNvSpPr>
            <a:spLocks noChangeShapeType="1"/>
          </p:cNvSpPr>
          <p:nvPr/>
        </p:nvSpPr>
        <p:spPr bwMode="auto">
          <a:xfrm flipH="1">
            <a:off x="395288" y="1205954"/>
            <a:ext cx="7817347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8163" y="354242"/>
            <a:ext cx="8137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6" tIns="45708" rIns="91416" bIns="45708">
            <a:spAutoFit/>
          </a:bodyPr>
          <a:lstStyle/>
          <a:p>
            <a:pPr algn="ctr"/>
            <a:r>
              <a:rPr lang="de-DE" sz="3200" b="0" dirty="0" err="1" smtClean="0"/>
              <a:t>Mechanisms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of</a:t>
            </a:r>
            <a:r>
              <a:rPr lang="de-DE" sz="3200" b="0" dirty="0" smtClean="0"/>
              <a:t> Volume </a:t>
            </a:r>
            <a:r>
              <a:rPr lang="de-DE" sz="3200" b="0" dirty="0" err="1" smtClean="0"/>
              <a:t>expansion</a:t>
            </a:r>
            <a:endParaRPr lang="de-DE" sz="2800" b="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636000" y="0"/>
            <a:ext cx="508000" cy="520701"/>
            <a:chOff x="214" y="206"/>
            <a:chExt cx="558" cy="543"/>
          </a:xfrm>
        </p:grpSpPr>
        <p:pic>
          <p:nvPicPr>
            <p:cNvPr id="14" name="Picture 8" descr="Logo_neu_RGB72dpi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8000"/>
            </a:blip>
            <a:srcRect r="67400"/>
            <a:stretch>
              <a:fillRect/>
            </a:stretch>
          </p:blipFill>
          <p:spPr bwMode="auto">
            <a:xfrm>
              <a:off x="214" y="206"/>
              <a:ext cx="558" cy="543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719" y="409"/>
              <a:ext cx="52" cy="3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1" name="Gruppierung 40"/>
          <p:cNvGrpSpPr/>
          <p:nvPr/>
        </p:nvGrpSpPr>
        <p:grpSpPr>
          <a:xfrm>
            <a:off x="156103" y="-447547"/>
            <a:ext cx="8945562" cy="7130394"/>
            <a:chOff x="769938" y="-566081"/>
            <a:chExt cx="8945562" cy="7130394"/>
          </a:xfrm>
        </p:grpSpPr>
        <p:sp>
          <p:nvSpPr>
            <p:cNvPr id="42" name="Rectangle 2"/>
            <p:cNvSpPr>
              <a:spLocks noChangeArrowheads="1"/>
            </p:cNvSpPr>
            <p:nvPr/>
          </p:nvSpPr>
          <p:spPr bwMode="auto">
            <a:xfrm>
              <a:off x="769938" y="1262063"/>
              <a:ext cx="8888412" cy="530225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lvl="2" algn="ctr">
                <a:spcBef>
                  <a:spcPct val="0"/>
                </a:spcBef>
              </a:pPr>
              <a:endParaRPr lang="en-US" sz="3800">
                <a:solidFill>
                  <a:schemeClr val="bg1"/>
                </a:solidFill>
              </a:endParaRP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AutoShape 3"/>
            <p:cNvSpPr>
              <a:spLocks noChangeArrowheads="1"/>
            </p:cNvSpPr>
            <p:nvPr/>
          </p:nvSpPr>
          <p:spPr bwMode="auto">
            <a:xfrm>
              <a:off x="3667125" y="1981200"/>
              <a:ext cx="2490788" cy="3830638"/>
            </a:xfrm>
            <a:prstGeom prst="roundRect">
              <a:avLst>
                <a:gd name="adj" fmla="val 15324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 flipH="1">
              <a:off x="4094163" y="5837238"/>
              <a:ext cx="0" cy="6683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4083050" y="1339850"/>
              <a:ext cx="0" cy="6238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>
              <a:off x="3355975" y="2470150"/>
              <a:ext cx="604838" cy="54133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3298825" y="2454275"/>
              <a:ext cx="7921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3238500" y="3021013"/>
              <a:ext cx="79216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2843213" y="2860675"/>
              <a:ext cx="6635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/>
                <a:t>H</a:t>
              </a:r>
              <a:r>
                <a:rPr lang="de-DE" sz="1800" baseline="40000"/>
                <a:t>+</a:t>
              </a:r>
              <a:endParaRPr lang="de-DE"/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4056063" y="2259013"/>
              <a:ext cx="7127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solidFill>
                    <a:srgbClr val="FF0000"/>
                  </a:solidFill>
                </a:rPr>
                <a:t>Na</a:t>
              </a:r>
              <a:r>
                <a:rPr lang="de-DE" b="1" baseline="40000">
                  <a:solidFill>
                    <a:srgbClr val="FF0000"/>
                  </a:solidFill>
                </a:rPr>
                <a:t>+</a:t>
              </a:r>
              <a:endParaRPr lang="de-DE" sz="2200" baseline="40000">
                <a:solidFill>
                  <a:srgbClr val="FF0000"/>
                </a:solidFill>
              </a:endParaRPr>
            </a:p>
          </p:txBody>
        </p:sp>
        <p:grpSp>
          <p:nvGrpSpPr>
            <p:cNvPr id="51" name="Group 11"/>
            <p:cNvGrpSpPr>
              <a:grpSpLocks/>
            </p:cNvGrpSpPr>
            <p:nvPr/>
          </p:nvGrpSpPr>
          <p:grpSpPr bwMode="auto">
            <a:xfrm>
              <a:off x="5238752" y="4589457"/>
              <a:ext cx="2016125" cy="984249"/>
              <a:chOff x="2044" y="2685"/>
              <a:chExt cx="1314" cy="669"/>
            </a:xfrm>
          </p:grpSpPr>
          <p:sp>
            <p:nvSpPr>
              <p:cNvPr id="76" name="Text Box 12"/>
              <p:cNvSpPr txBox="1">
                <a:spLocks noChangeArrowheads="1"/>
              </p:cNvSpPr>
              <p:nvPr/>
            </p:nvSpPr>
            <p:spPr bwMode="auto">
              <a:xfrm>
                <a:off x="2044" y="3105"/>
                <a:ext cx="43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800"/>
                  <a:t>Na</a:t>
                </a:r>
                <a:r>
                  <a:rPr lang="de-DE" sz="1800" baseline="40000"/>
                  <a:t>+</a:t>
                </a:r>
              </a:p>
            </p:txBody>
          </p:sp>
          <p:grpSp>
            <p:nvGrpSpPr>
              <p:cNvPr id="77" name="Group 13"/>
              <p:cNvGrpSpPr>
                <a:grpSpLocks/>
              </p:cNvGrpSpPr>
              <p:nvPr/>
            </p:nvGrpSpPr>
            <p:grpSpPr bwMode="auto">
              <a:xfrm>
                <a:off x="2361" y="2685"/>
                <a:ext cx="997" cy="518"/>
                <a:chOff x="2361" y="2685"/>
                <a:chExt cx="997" cy="518"/>
              </a:xfrm>
            </p:grpSpPr>
            <p:sp>
              <p:nvSpPr>
                <p:cNvPr id="78" name="Oval 14"/>
                <p:cNvSpPr>
                  <a:spLocks noChangeArrowheads="1"/>
                </p:cNvSpPr>
                <p:nvPr/>
              </p:nvSpPr>
              <p:spPr bwMode="auto">
                <a:xfrm>
                  <a:off x="2438" y="2828"/>
                  <a:ext cx="394" cy="368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" name="Line 15"/>
                <p:cNvSpPr>
                  <a:spLocks noChangeShapeType="1"/>
                </p:cNvSpPr>
                <p:nvPr/>
              </p:nvSpPr>
              <p:spPr bwMode="auto">
                <a:xfrm>
                  <a:off x="2401" y="2818"/>
                  <a:ext cx="51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" name="Line 16"/>
                <p:cNvSpPr>
                  <a:spLocks noChangeShapeType="1"/>
                </p:cNvSpPr>
                <p:nvPr/>
              </p:nvSpPr>
              <p:spPr bwMode="auto">
                <a:xfrm>
                  <a:off x="2361" y="3203"/>
                  <a:ext cx="51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93" y="2685"/>
                  <a:ext cx="465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sz="1800"/>
                    <a:t>H</a:t>
                  </a:r>
                  <a:r>
                    <a:rPr lang="de-DE" sz="1800" baseline="40000"/>
                    <a:t>+</a:t>
                  </a:r>
                </a:p>
              </p:txBody>
            </p:sp>
          </p:grpSp>
        </p:grpSp>
        <p:grpSp>
          <p:nvGrpSpPr>
            <p:cNvPr id="52" name="Group 18"/>
            <p:cNvGrpSpPr>
              <a:grpSpLocks/>
            </p:cNvGrpSpPr>
            <p:nvPr/>
          </p:nvGrpSpPr>
          <p:grpSpPr bwMode="auto">
            <a:xfrm>
              <a:off x="5334002" y="2259015"/>
              <a:ext cx="1924051" cy="1001712"/>
              <a:chOff x="2106" y="1101"/>
              <a:chExt cx="1254" cy="681"/>
            </a:xfrm>
          </p:grpSpPr>
          <p:sp>
            <p:nvSpPr>
              <p:cNvPr id="70" name="Text Box 19"/>
              <p:cNvSpPr txBox="1">
                <a:spLocks noChangeArrowheads="1"/>
              </p:cNvSpPr>
              <p:nvPr/>
            </p:nvSpPr>
            <p:spPr bwMode="auto">
              <a:xfrm>
                <a:off x="2106" y="1533"/>
                <a:ext cx="43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800"/>
                  <a:t>K</a:t>
                </a:r>
                <a:r>
                  <a:rPr lang="de-DE" sz="1800" baseline="40000"/>
                  <a:t>+</a:t>
                </a:r>
              </a:p>
            </p:txBody>
          </p:sp>
          <p:sp>
            <p:nvSpPr>
              <p:cNvPr id="71" name="Oval 20"/>
              <p:cNvSpPr>
                <a:spLocks noChangeArrowheads="1"/>
              </p:cNvSpPr>
              <p:nvPr/>
            </p:nvSpPr>
            <p:spPr bwMode="auto">
              <a:xfrm>
                <a:off x="2440" y="1244"/>
                <a:ext cx="394" cy="36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" name="Line 21"/>
              <p:cNvSpPr>
                <a:spLocks noChangeShapeType="1"/>
              </p:cNvSpPr>
              <p:nvPr/>
            </p:nvSpPr>
            <p:spPr bwMode="auto">
              <a:xfrm>
                <a:off x="2403" y="1234"/>
                <a:ext cx="51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Line 22"/>
              <p:cNvSpPr>
                <a:spLocks noChangeShapeType="1"/>
              </p:cNvSpPr>
              <p:nvPr/>
            </p:nvSpPr>
            <p:spPr bwMode="auto">
              <a:xfrm>
                <a:off x="2363" y="1619"/>
                <a:ext cx="51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2897" y="1101"/>
                <a:ext cx="463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800"/>
                  <a:t>Na</a:t>
                </a:r>
                <a:r>
                  <a:rPr lang="de-DE" sz="1800" baseline="40000"/>
                  <a:t>+</a:t>
                </a:r>
              </a:p>
            </p:txBody>
          </p:sp>
          <p:sp>
            <p:nvSpPr>
              <p:cNvPr id="75" name="Text Box 24"/>
              <p:cNvSpPr txBox="1">
                <a:spLocks noChangeArrowheads="1"/>
              </p:cNvSpPr>
              <p:nvPr/>
            </p:nvSpPr>
            <p:spPr bwMode="auto">
              <a:xfrm>
                <a:off x="2428" y="1300"/>
                <a:ext cx="430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900"/>
                  <a:t>ATP</a:t>
                </a:r>
                <a:endParaRPr lang="de-DE" sz="2000"/>
              </a:p>
            </p:txBody>
          </p:sp>
        </p:grp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947988" y="1346200"/>
              <a:ext cx="1068387" cy="71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de-DE" sz="1800" dirty="0">
                  <a:solidFill>
                    <a:srgbClr val="FF0000"/>
                  </a:solidFill>
                </a:rPr>
                <a:t>Na</a:t>
              </a:r>
              <a:r>
                <a:rPr lang="de-DE" sz="1800" baseline="30000" dirty="0" smtClean="0">
                  <a:solidFill>
                    <a:srgbClr val="FF0000"/>
                  </a:solidFill>
                </a:rPr>
                <a:t>+</a:t>
              </a:r>
            </a:p>
            <a:p>
              <a:pPr>
                <a:lnSpc>
                  <a:spcPct val="50000"/>
                </a:lnSpc>
              </a:pPr>
              <a:endParaRPr lang="de-DE" sz="1800" baseline="300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50000"/>
                </a:lnSpc>
              </a:pPr>
              <a:r>
                <a:rPr lang="de-DE" sz="1800" dirty="0"/>
                <a:t>K</a:t>
              </a:r>
              <a:r>
                <a:rPr lang="de-DE" sz="1800" baseline="30000" dirty="0"/>
                <a:t>+</a:t>
              </a:r>
              <a:r>
                <a:rPr lang="de-DE" sz="1800" dirty="0"/>
                <a:t>,</a:t>
              </a:r>
              <a:r>
                <a:rPr lang="de-DE" sz="1800" dirty="0" smtClean="0"/>
                <a:t>H</a:t>
              </a:r>
              <a:r>
                <a:rPr lang="de-DE" sz="1800" baseline="-25000" dirty="0" smtClean="0"/>
                <a:t>2</a:t>
              </a:r>
              <a:r>
                <a:rPr lang="de-DE" sz="1800" dirty="0" smtClean="0"/>
                <a:t>O</a:t>
              </a:r>
            </a:p>
            <a:p>
              <a:pPr>
                <a:lnSpc>
                  <a:spcPct val="50000"/>
                </a:lnSpc>
              </a:pPr>
              <a:endParaRPr lang="de-DE" sz="1800" baseline="30000" dirty="0" smtClean="0"/>
            </a:p>
            <a:p>
              <a:pPr>
                <a:lnSpc>
                  <a:spcPct val="50000"/>
                </a:lnSpc>
              </a:pPr>
              <a:r>
                <a:rPr lang="de-DE" sz="1800" dirty="0"/>
                <a:t>Cl</a:t>
              </a:r>
              <a:r>
                <a:rPr lang="de-DE" sz="1800" baseline="30000" dirty="0"/>
                <a:t>-</a:t>
              </a:r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3832225" y="1663700"/>
              <a:ext cx="10493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1298575" y="5951538"/>
              <a:ext cx="248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/>
                <a:t>Tubulus-Lumen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5710238" y="5934075"/>
              <a:ext cx="8477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/>
                <a:t>Blut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3486150" y="2514600"/>
              <a:ext cx="552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/>
                <a:t>3</a:t>
              </a: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5981700" y="4838700"/>
              <a:ext cx="5524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/>
                <a:t>1</a:t>
              </a: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7848600" y="4648200"/>
              <a:ext cx="1428750" cy="11818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1800" dirty="0" err="1" smtClean="0"/>
                <a:t>Amilorid</a:t>
              </a:r>
              <a:endParaRPr lang="de-DE" sz="1800" dirty="0" smtClean="0"/>
            </a:p>
            <a:p>
              <a:endParaRPr lang="de-DE" sz="1800" dirty="0" smtClean="0"/>
            </a:p>
            <a:p>
              <a:pPr>
                <a:lnSpc>
                  <a:spcPct val="20000"/>
                </a:lnSpc>
              </a:pPr>
              <a:endParaRPr lang="de-DE" sz="1800" dirty="0" smtClean="0"/>
            </a:p>
            <a:p>
              <a:pPr>
                <a:lnSpc>
                  <a:spcPct val="20000"/>
                </a:lnSpc>
              </a:pPr>
              <a:r>
                <a:rPr lang="de-DE" sz="1800" dirty="0" smtClean="0"/>
                <a:t>EIPA</a:t>
              </a:r>
            </a:p>
            <a:p>
              <a:pPr>
                <a:lnSpc>
                  <a:spcPct val="20000"/>
                </a:lnSpc>
              </a:pPr>
              <a:endParaRPr lang="de-DE" dirty="0" smtClean="0"/>
            </a:p>
            <a:p>
              <a:pPr>
                <a:lnSpc>
                  <a:spcPct val="20000"/>
                </a:lnSpc>
              </a:pPr>
              <a:endParaRPr lang="de-DE" sz="1800" dirty="0" smtClean="0"/>
            </a:p>
            <a:p>
              <a:pPr>
                <a:lnSpc>
                  <a:spcPct val="20000"/>
                </a:lnSpc>
              </a:pPr>
              <a:endParaRPr lang="de-DE" dirty="0" smtClean="0"/>
            </a:p>
            <a:p>
              <a:pPr>
                <a:lnSpc>
                  <a:spcPct val="20000"/>
                </a:lnSpc>
              </a:pPr>
              <a:endParaRPr lang="de-DE" sz="1800" dirty="0" smtClean="0"/>
            </a:p>
            <a:p>
              <a:pPr>
                <a:lnSpc>
                  <a:spcPct val="20000"/>
                </a:lnSpc>
              </a:pPr>
              <a:endParaRPr lang="de-DE" dirty="0" smtClean="0"/>
            </a:p>
            <a:p>
              <a:pPr>
                <a:lnSpc>
                  <a:spcPct val="20000"/>
                </a:lnSpc>
              </a:pPr>
              <a:endParaRPr lang="de-DE" sz="1800" dirty="0" smtClean="0"/>
            </a:p>
            <a:p>
              <a:pPr>
                <a:lnSpc>
                  <a:spcPct val="20000"/>
                </a:lnSpc>
              </a:pPr>
              <a:r>
                <a:rPr lang="de-DE" sz="1800" dirty="0"/>
                <a:t>HOE 694</a:t>
              </a:r>
              <a:endParaRPr lang="de-DE" dirty="0"/>
            </a:p>
          </p:txBody>
        </p:sp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6796095" y="3100"/>
              <a:ext cx="976313" cy="114"/>
              <a:chOff x="4341" y="3099"/>
              <a:chExt cx="615" cy="114"/>
            </a:xfrm>
          </p:grpSpPr>
          <p:sp>
            <p:nvSpPr>
              <p:cNvPr id="68" name="Line 33"/>
              <p:cNvSpPr>
                <a:spLocks noChangeShapeType="1"/>
              </p:cNvSpPr>
              <p:nvPr/>
            </p:nvSpPr>
            <p:spPr bwMode="auto">
              <a:xfrm flipH="1">
                <a:off x="4344" y="3156"/>
                <a:ext cx="6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" name="Line 34"/>
              <p:cNvSpPr>
                <a:spLocks noChangeShapeType="1"/>
              </p:cNvSpPr>
              <p:nvPr/>
            </p:nvSpPr>
            <p:spPr bwMode="auto">
              <a:xfrm>
                <a:off x="4341" y="3099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61" name="Group 35"/>
            <p:cNvGrpSpPr>
              <a:grpSpLocks/>
            </p:cNvGrpSpPr>
            <p:nvPr/>
          </p:nvGrpSpPr>
          <p:grpSpPr bwMode="auto">
            <a:xfrm rot="2288557">
              <a:off x="7069119" y="-566081"/>
              <a:ext cx="976313" cy="114"/>
              <a:chOff x="4341" y="3099"/>
              <a:chExt cx="615" cy="114"/>
            </a:xfrm>
          </p:grpSpPr>
          <p:sp>
            <p:nvSpPr>
              <p:cNvPr id="66" name="Line 36"/>
              <p:cNvSpPr>
                <a:spLocks noChangeShapeType="1"/>
              </p:cNvSpPr>
              <p:nvPr/>
            </p:nvSpPr>
            <p:spPr bwMode="auto">
              <a:xfrm flipH="1">
                <a:off x="4344" y="3156"/>
                <a:ext cx="61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" name="Line 37"/>
              <p:cNvSpPr>
                <a:spLocks noChangeShapeType="1"/>
              </p:cNvSpPr>
              <p:nvPr/>
            </p:nvSpPr>
            <p:spPr bwMode="auto">
              <a:xfrm>
                <a:off x="4341" y="3099"/>
                <a:ext cx="0" cy="1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62" name="Text Box 38"/>
            <p:cNvSpPr txBox="1">
              <a:spLocks noChangeArrowheads="1"/>
            </p:cNvSpPr>
            <p:nvPr/>
          </p:nvSpPr>
          <p:spPr bwMode="auto">
            <a:xfrm>
              <a:off x="4263938" y="4324110"/>
              <a:ext cx="952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1800" dirty="0"/>
                <a:t>c AMP</a:t>
              </a:r>
            </a:p>
          </p:txBody>
        </p:sp>
        <p:sp>
          <p:nvSpPr>
            <p:cNvPr id="63" name="Text Box 39"/>
            <p:cNvSpPr txBox="1">
              <a:spLocks noChangeArrowheads="1"/>
            </p:cNvSpPr>
            <p:nvPr/>
          </p:nvSpPr>
          <p:spPr bwMode="auto">
            <a:xfrm>
              <a:off x="7080467" y="1731940"/>
              <a:ext cx="2635033" cy="4154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2100" dirty="0"/>
                <a:t>Volumenexpansion</a:t>
              </a:r>
            </a:p>
          </p:txBody>
        </p:sp>
        <p:sp>
          <p:nvSpPr>
            <p:cNvPr id="64" name="Line 40"/>
            <p:cNvSpPr>
              <a:spLocks noChangeShapeType="1"/>
            </p:cNvSpPr>
            <p:nvPr/>
          </p:nvSpPr>
          <p:spPr bwMode="auto">
            <a:xfrm>
              <a:off x="8515350" y="2152650"/>
              <a:ext cx="0" cy="838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Text Box 41"/>
            <p:cNvSpPr txBox="1">
              <a:spLocks noChangeArrowheads="1"/>
            </p:cNvSpPr>
            <p:nvPr/>
          </p:nvSpPr>
          <p:spPr bwMode="auto">
            <a:xfrm>
              <a:off x="7315200" y="3181350"/>
              <a:ext cx="2190750" cy="7294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b="1" dirty="0" smtClean="0">
                  <a:solidFill>
                    <a:srgbClr val="FF0000"/>
                  </a:solidFill>
                </a:rPr>
                <a:t>Arterielle</a:t>
              </a:r>
            </a:p>
            <a:p>
              <a:pPr algn="ctr">
                <a:lnSpc>
                  <a:spcPct val="90000"/>
                </a:lnSpc>
              </a:pPr>
              <a:endParaRPr lang="de-DE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40000"/>
                </a:lnSpc>
              </a:pPr>
              <a:r>
                <a:rPr lang="de-DE" b="1" dirty="0">
                  <a:solidFill>
                    <a:srgbClr val="FF0000"/>
                  </a:solidFill>
                </a:rPr>
                <a:t>Hypertonie</a:t>
              </a:r>
              <a:endParaRPr lang="de-DE" dirty="0"/>
            </a:p>
          </p:txBody>
        </p:sp>
      </p:grpSp>
      <p:cxnSp>
        <p:nvCxnSpPr>
          <p:cNvPr id="83" name="Gerade Verbindung mit Pfeil 82"/>
          <p:cNvCxnSpPr/>
          <p:nvPr/>
        </p:nvCxnSpPr>
        <p:spPr bwMode="auto">
          <a:xfrm flipH="1" flipV="1">
            <a:off x="6237962" y="5223353"/>
            <a:ext cx="914400" cy="1252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oval"/>
          </a:ln>
          <a:effectLst/>
        </p:spPr>
      </p:cxnSp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3985303" y="364834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 dirty="0" smtClean="0"/>
              <a:t>Ca2+</a:t>
            </a:r>
            <a:endParaRPr lang="de-DE" sz="1800" dirty="0"/>
          </a:p>
        </p:txBody>
      </p:sp>
      <p:sp>
        <p:nvSpPr>
          <p:cNvPr id="3" name="Oval 2"/>
          <p:cNvSpPr/>
          <p:nvPr/>
        </p:nvSpPr>
        <p:spPr bwMode="auto">
          <a:xfrm>
            <a:off x="3787137" y="3379261"/>
            <a:ext cx="1023093" cy="80528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520</Words>
  <Application>Microsoft Office PowerPoint</Application>
  <PresentationFormat>On-screen Show (4:3)</PresentationFormat>
  <Paragraphs>182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Standarddesign</vt:lpstr>
      <vt:lpstr>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Apical NHE3 of LLC-PK1/PKE20 cells can be inhibited specifically</vt:lpstr>
      <vt:lpstr>24 h-exposure stimulates NHE3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Klio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Klio</dc:creator>
  <cp:lastModifiedBy>Me</cp:lastModifiedBy>
  <cp:revision>344</cp:revision>
  <dcterms:created xsi:type="dcterms:W3CDTF">2012-11-15T22:39:09Z</dcterms:created>
  <dcterms:modified xsi:type="dcterms:W3CDTF">2012-11-19T07:12:54Z</dcterms:modified>
</cp:coreProperties>
</file>