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Default Extension="wdp" ContentType="image/vnd.ms-photo"/>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1" r:id="rId2"/>
    <p:sldId id="286" r:id="rId3"/>
    <p:sldId id="296" r:id="rId4"/>
    <p:sldId id="297" r:id="rId5"/>
    <p:sldId id="300" r:id="rId6"/>
    <p:sldId id="285" r:id="rId7"/>
    <p:sldId id="287" r:id="rId8"/>
    <p:sldId id="301" r:id="rId9"/>
    <p:sldId id="290" r:id="rId10"/>
    <p:sldId id="273" r:id="rId11"/>
    <p:sldId id="279" r:id="rId12"/>
    <p:sldId id="282" r:id="rId13"/>
    <p:sldId id="295" r:id="rId14"/>
    <p:sldId id="276" r:id="rId15"/>
    <p:sldId id="284" r:id="rId16"/>
    <p:sldId id="278" r:id="rId17"/>
    <p:sldId id="280" r:id="rId18"/>
    <p:sldId id="302" r:id="rId19"/>
    <p:sldId id="256" r:id="rId20"/>
    <p:sldId id="257" r:id="rId21"/>
    <p:sldId id="259" r:id="rId22"/>
    <p:sldId id="260" r:id="rId23"/>
    <p:sldId id="258" r:id="rId24"/>
    <p:sldId id="261" r:id="rId25"/>
    <p:sldId id="262" r:id="rId26"/>
    <p:sldId id="263" r:id="rId27"/>
    <p:sldId id="264" r:id="rId28"/>
    <p:sldId id="265" r:id="rId29"/>
    <p:sldId id="266" r:id="rId30"/>
    <p:sldId id="267" r:id="rId31"/>
    <p:sldId id="268" r:id="rId32"/>
    <p:sldId id="293" r:id="rId33"/>
    <p:sldId id="294" r:id="rId34"/>
    <p:sldId id="269" r:id="rId35"/>
    <p:sldId id="270" r:id="rId36"/>
    <p:sldId id="271" r:id="rId37"/>
    <p:sldId id="272" r:id="rId38"/>
    <p:sldId id="299" r:id="rId39"/>
    <p:sldId id="30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808"/>
    <a:srgbClr val="3413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7" autoAdjust="0"/>
    <p:restoredTop sz="94660"/>
  </p:normalViewPr>
  <p:slideViewPr>
    <p:cSldViewPr>
      <p:cViewPr>
        <p:scale>
          <a:sx n="75" d="100"/>
          <a:sy n="75" d="100"/>
        </p:scale>
        <p:origin x="-1050"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EA91F-30CD-47F6-AFF8-0D05F6E74251}" type="datetimeFigureOut">
              <a:rPr lang="en-US" smtClean="0"/>
              <a:pPr/>
              <a:t>11/18/2012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7D0F6-45A8-4EED-B508-345E8806B1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17D0F6-45A8-4EED-B508-345E8806B1D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17D0F6-45A8-4EED-B508-345E8806B1D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17D0F6-45A8-4EED-B508-345E8806B1DB}"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2.wdp"/><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fa-IR" b="1" dirty="0" smtClean="0">
                <a:solidFill>
                  <a:schemeClr val="accent2">
                    <a:lumMod val="75000"/>
                  </a:schemeClr>
                </a:solidFill>
              </a:rPr>
              <a:t>طرح تحقیقاتی آنالیز صدای قلبی کودکان</a:t>
            </a:r>
            <a:r>
              <a:rPr lang="en-US" dirty="0" smtClean="0">
                <a:solidFill>
                  <a:srgbClr val="FF0000"/>
                </a:solidFill>
              </a:rPr>
              <a:t/>
            </a:r>
            <a:br>
              <a:rPr lang="en-US" dirty="0" smtClean="0">
                <a:solidFill>
                  <a:srgbClr val="FF0000"/>
                </a:solidFill>
              </a:rPr>
            </a:b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solidFill>
                <a:srgbClr val="FF0000"/>
              </a:solidFill>
            </a:endParaRPr>
          </a:p>
          <a:p>
            <a:pPr algn="ctr">
              <a:buNone/>
            </a:pPr>
            <a:r>
              <a:rPr lang="en-US" sz="3600" b="1" dirty="0" smtClean="0">
                <a:solidFill>
                  <a:schemeClr val="tx2">
                    <a:lumMod val="50000"/>
                  </a:schemeClr>
                </a:solidFill>
              </a:rPr>
              <a:t>Computerized Screening of Normal and Abnormal Heart Sounds</a:t>
            </a:r>
          </a:p>
          <a:p>
            <a:pPr algn="ctr">
              <a:buNone/>
            </a:pPr>
            <a:endParaRPr lang="en-US" sz="3600" b="1" dirty="0" smtClean="0"/>
          </a:p>
          <a:p>
            <a:pPr algn="ctr">
              <a:buNone/>
            </a:pPr>
            <a:r>
              <a:rPr lang="en-US" sz="3600" b="1" dirty="0" err="1" smtClean="0">
                <a:solidFill>
                  <a:schemeClr val="accent2">
                    <a:lumMod val="50000"/>
                  </a:schemeClr>
                </a:solidFill>
              </a:rPr>
              <a:t>Armen</a:t>
            </a:r>
            <a:r>
              <a:rPr lang="en-US" sz="3600" b="1" dirty="0" smtClean="0">
                <a:solidFill>
                  <a:schemeClr val="accent2">
                    <a:lumMod val="50000"/>
                  </a:schemeClr>
                </a:solidFill>
              </a:rPr>
              <a:t> </a:t>
            </a:r>
            <a:r>
              <a:rPr lang="en-US" sz="3600" b="1" dirty="0" err="1" smtClean="0">
                <a:solidFill>
                  <a:schemeClr val="accent2">
                    <a:lumMod val="50000"/>
                  </a:schemeClr>
                </a:solidFill>
              </a:rPr>
              <a:t>Kocharian</a:t>
            </a:r>
            <a:r>
              <a:rPr lang="en-US" sz="3600" b="1" dirty="0" smtClean="0">
                <a:solidFill>
                  <a:schemeClr val="accent2">
                    <a:lumMod val="50000"/>
                  </a:schemeClr>
                </a:solidFill>
              </a:rPr>
              <a:t> M.D,</a:t>
            </a:r>
          </a:p>
          <a:p>
            <a:pPr algn="ctr">
              <a:buNone/>
            </a:pPr>
            <a:endParaRPr lang="en-US" sz="3600" b="1" dirty="0" smtClean="0"/>
          </a:p>
          <a:p>
            <a:pPr algn="ctr">
              <a:buNone/>
            </a:pPr>
            <a:r>
              <a:rPr lang="en-US" sz="2800" b="1" dirty="0" smtClean="0">
                <a:solidFill>
                  <a:schemeClr val="bg2">
                    <a:lumMod val="25000"/>
                  </a:schemeClr>
                </a:solidFill>
              </a:rPr>
              <a:t>TUMS</a:t>
            </a:r>
          </a:p>
          <a:p>
            <a:pPr algn="ctr">
              <a:buNone/>
            </a:pPr>
            <a:r>
              <a:rPr lang="en-US" sz="2800" b="1" dirty="0" smtClean="0">
                <a:solidFill>
                  <a:schemeClr val="bg2">
                    <a:lumMod val="25000"/>
                  </a:schemeClr>
                </a:solidFill>
              </a:rPr>
              <a:t>CHILDREN’S </a:t>
            </a:r>
            <a:r>
              <a:rPr lang="en-US" sz="2800" b="1" smtClean="0">
                <a:solidFill>
                  <a:schemeClr val="bg2">
                    <a:lumMod val="25000"/>
                  </a:schemeClr>
                </a:solidFill>
              </a:rPr>
              <a:t>MEDICAL CENTER</a:t>
            </a:r>
            <a:endParaRPr lang="en-US" sz="2800" b="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 (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rPr>
              <a:t>CICU opening </a:t>
            </a:r>
            <a:endParaRPr lang="en-US" dirty="0">
              <a:solidFill>
                <a:schemeClr val="bg1">
                  <a:lumMod val="85000"/>
                </a:schemeClr>
              </a:solidFill>
            </a:endParaRPr>
          </a:p>
        </p:txBody>
      </p:sp>
      <p:pic>
        <p:nvPicPr>
          <p:cNvPr id="4" name="Content Placeholder 3" descr="CICU.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rPr>
              <a:t>Open Heart</a:t>
            </a:r>
            <a:endParaRPr lang="en-US" dirty="0">
              <a:solidFill>
                <a:schemeClr val="bg1">
                  <a:lumMod val="85000"/>
                </a:schemeClr>
              </a:solidFill>
            </a:endParaRPr>
          </a:p>
        </p:txBody>
      </p:sp>
      <p:pic>
        <p:nvPicPr>
          <p:cNvPr id="4" name="Content Placeholder 3" descr="CICU5.jpg"/>
          <p:cNvPicPr>
            <a:picLocks noGrp="1" noChangeAspect="1"/>
          </p:cNvPicPr>
          <p:nvPr>
            <p:ph idx="1"/>
          </p:nvPr>
        </p:nvPicPr>
        <p:blipFill>
          <a:blip r:embed="rId2" cstate="print"/>
          <a:stretch>
            <a:fillRect/>
          </a:stretch>
        </p:blipFill>
        <p:spPr>
          <a:xfrm>
            <a:off x="1086908" y="1249362"/>
            <a:ext cx="6970184" cy="522763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رئيس كالج متخصصين داروسازي باليني امريكا.JPG"/>
          <p:cNvPicPr>
            <a:picLocks noGrp="1" noChangeAspect="1"/>
          </p:cNvPicPr>
          <p:nvPr>
            <p:ph idx="1"/>
          </p:nvPr>
        </p:nvPicPr>
        <p:blipFill>
          <a:blip r:embed="rId2" cstate="print"/>
          <a:stretch>
            <a:fillRect/>
          </a:stretch>
        </p:blipFill>
        <p:spPr>
          <a:xfrm>
            <a:off x="1219200" y="1348581"/>
            <a:ext cx="6705600" cy="5029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rPr>
              <a:t>Cath. laboratory</a:t>
            </a:r>
            <a:endParaRPr lang="en-US" dirty="0">
              <a:solidFill>
                <a:schemeClr val="bg1">
                  <a:lumMod val="85000"/>
                </a:schemeClr>
              </a:solidFill>
            </a:endParaRPr>
          </a:p>
        </p:txBody>
      </p:sp>
      <p:pic>
        <p:nvPicPr>
          <p:cNvPr id="4" name="Content Placeholder 3" descr="1a.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rPr>
              <a:t>Cath. laboratory</a:t>
            </a:r>
            <a:endParaRPr lang="en-US" dirty="0">
              <a:solidFill>
                <a:schemeClr val="bg1">
                  <a:lumMod val="85000"/>
                </a:schemeClr>
              </a:solidFill>
            </a:endParaRPr>
          </a:p>
        </p:txBody>
      </p:sp>
      <p:pic>
        <p:nvPicPr>
          <p:cNvPr id="4" name="Content Placeholder 3" descr="AZERR%20(90)_resize.jpg"/>
          <p:cNvPicPr>
            <a:picLocks noGrp="1" noChangeAspect="1"/>
          </p:cNvPicPr>
          <p:nvPr>
            <p:ph idx="1"/>
          </p:nvPr>
        </p:nvPicPr>
        <p:blipFill>
          <a:blip r:embed="rId2" cstate="print"/>
          <a:stretch>
            <a:fillRect/>
          </a:stretch>
        </p:blipFill>
        <p:spPr>
          <a:xfrm>
            <a:off x="1174914" y="1600200"/>
            <a:ext cx="6794171"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rPr>
              <a:t>Cath. Lab. opening</a:t>
            </a:r>
            <a:endParaRPr lang="en-US" dirty="0">
              <a:solidFill>
                <a:schemeClr val="bg1">
                  <a:lumMod val="85000"/>
                </a:schemeClr>
              </a:solidFill>
            </a:endParaRPr>
          </a:p>
        </p:txBody>
      </p:sp>
      <p:pic>
        <p:nvPicPr>
          <p:cNvPr id="4" name="Content Placeholder 3" descr="AZERR%20(111)_resize.jpg"/>
          <p:cNvPicPr>
            <a:picLocks noGrp="1" noChangeAspect="1"/>
          </p:cNvPicPr>
          <p:nvPr>
            <p:ph idx="1"/>
          </p:nvPr>
        </p:nvPicPr>
        <p:blipFill>
          <a:blip r:embed="rId2" cstate="print"/>
          <a:stretch>
            <a:fillRect/>
          </a:stretch>
        </p:blipFill>
        <p:spPr>
          <a:xfrm>
            <a:off x="1174914" y="1600200"/>
            <a:ext cx="6794171"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MC.JPG"/>
          <p:cNvPicPr>
            <a:picLocks noGrp="1" noChangeAspect="1"/>
          </p:cNvPicPr>
          <p:nvPr>
            <p:ph idx="1"/>
          </p:nvPr>
        </p:nvPicPr>
        <p:blipFill>
          <a:blip r:embed="rId2" cstate="print"/>
          <a:stretch>
            <a:fillRect/>
          </a:stretch>
        </p:blipFill>
        <p:spPr>
          <a:xfrm>
            <a:off x="79773" y="228600"/>
            <a:ext cx="9026128" cy="6477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fa-IR" b="1" dirty="0" smtClean="0">
                <a:solidFill>
                  <a:schemeClr val="accent2">
                    <a:lumMod val="75000"/>
                  </a:schemeClr>
                </a:solidFill>
              </a:rPr>
              <a:t>طرح تحقیقاتی آنالیز صدای قلبی کودکان</a:t>
            </a:r>
            <a:r>
              <a:rPr lang="en-US" dirty="0" smtClean="0">
                <a:solidFill>
                  <a:srgbClr val="FF0000"/>
                </a:solidFill>
              </a:rPr>
              <a:t/>
            </a:r>
            <a:br>
              <a:rPr lang="en-US" dirty="0" smtClean="0">
                <a:solidFill>
                  <a:srgbClr val="FF0000"/>
                </a:solidFill>
              </a:rPr>
            </a:b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solidFill>
                <a:srgbClr val="FF0000"/>
              </a:solidFill>
            </a:endParaRPr>
          </a:p>
          <a:p>
            <a:pPr algn="ctr">
              <a:buNone/>
            </a:pPr>
            <a:r>
              <a:rPr lang="en-US" sz="3600" b="1" dirty="0" smtClean="0">
                <a:solidFill>
                  <a:schemeClr val="tx2">
                    <a:lumMod val="50000"/>
                  </a:schemeClr>
                </a:solidFill>
              </a:rPr>
              <a:t>Computerized Screening of Normal and Abnormal Heart Sounds</a:t>
            </a:r>
          </a:p>
          <a:p>
            <a:pPr algn="ctr">
              <a:buNone/>
            </a:pPr>
            <a:endParaRPr lang="en-US" sz="3600" b="1" dirty="0" smtClean="0"/>
          </a:p>
          <a:p>
            <a:pPr algn="ctr">
              <a:buNone/>
            </a:pPr>
            <a:r>
              <a:rPr lang="en-US" sz="3600" b="1" dirty="0" err="1" smtClean="0">
                <a:solidFill>
                  <a:schemeClr val="accent2">
                    <a:lumMod val="50000"/>
                  </a:schemeClr>
                </a:solidFill>
              </a:rPr>
              <a:t>Armen</a:t>
            </a:r>
            <a:r>
              <a:rPr lang="en-US" sz="3600" b="1" dirty="0" smtClean="0">
                <a:solidFill>
                  <a:schemeClr val="accent2">
                    <a:lumMod val="50000"/>
                  </a:schemeClr>
                </a:solidFill>
              </a:rPr>
              <a:t> </a:t>
            </a:r>
            <a:r>
              <a:rPr lang="en-US" sz="3600" b="1" dirty="0" err="1" smtClean="0">
                <a:solidFill>
                  <a:schemeClr val="accent2">
                    <a:lumMod val="50000"/>
                  </a:schemeClr>
                </a:solidFill>
              </a:rPr>
              <a:t>Kocharian</a:t>
            </a:r>
            <a:r>
              <a:rPr lang="en-US" sz="3600" b="1" dirty="0" smtClean="0">
                <a:solidFill>
                  <a:schemeClr val="accent2">
                    <a:lumMod val="50000"/>
                  </a:schemeClr>
                </a:solidFill>
              </a:rPr>
              <a:t> M.D,</a:t>
            </a:r>
          </a:p>
          <a:p>
            <a:pPr algn="ctr">
              <a:buNone/>
            </a:pPr>
            <a:endParaRPr lang="en-US" sz="3600" b="1" dirty="0" smtClean="0"/>
          </a:p>
          <a:p>
            <a:pPr algn="ctr">
              <a:buNone/>
            </a:pPr>
            <a:r>
              <a:rPr lang="en-US" sz="2800" b="1" dirty="0" smtClean="0">
                <a:solidFill>
                  <a:schemeClr val="bg2">
                    <a:lumMod val="25000"/>
                  </a:schemeClr>
                </a:solidFill>
              </a:rPr>
              <a:t>TUMS</a:t>
            </a:r>
          </a:p>
          <a:p>
            <a:pPr algn="ctr">
              <a:buNone/>
            </a:pPr>
            <a:r>
              <a:rPr lang="en-US" sz="2800" b="1" dirty="0" smtClean="0">
                <a:solidFill>
                  <a:schemeClr val="bg2">
                    <a:lumMod val="25000"/>
                  </a:schemeClr>
                </a:solidFill>
              </a:rPr>
              <a:t>CHILDREN’S </a:t>
            </a:r>
            <a:r>
              <a:rPr lang="en-US" sz="2800" b="1" smtClean="0">
                <a:solidFill>
                  <a:schemeClr val="bg2">
                    <a:lumMod val="25000"/>
                  </a:schemeClr>
                </a:solidFill>
              </a:rPr>
              <a:t>MEDICAL </a:t>
            </a:r>
            <a:r>
              <a:rPr lang="en-US" sz="2800" b="1" smtClean="0">
                <a:solidFill>
                  <a:schemeClr val="bg2">
                    <a:lumMod val="25000"/>
                  </a:schemeClr>
                </a:solidFill>
              </a:rPr>
              <a:t>CENTER</a:t>
            </a:r>
            <a:endParaRPr lang="en-US" sz="2800" b="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fa-IR" sz="4000" dirty="0" smtClean="0">
                <a:solidFill>
                  <a:schemeClr val="accent2">
                    <a:lumMod val="75000"/>
                  </a:schemeClr>
                </a:solidFill>
                <a:effectLst>
                  <a:outerShdw blurRad="38100" dist="38100" dir="2700000" algn="tl">
                    <a:srgbClr val="000000">
                      <a:alpha val="43137"/>
                    </a:srgbClr>
                  </a:outerShdw>
                </a:effectLst>
              </a:rPr>
              <a:t>طرح تحقیقاتی آنالیز صدای قلبی کودکان</a:t>
            </a:r>
            <a:endParaRPr lang="sv-SE" sz="4000" dirty="0">
              <a:solidFill>
                <a:schemeClr val="accent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124200" y="1828800"/>
            <a:ext cx="3124200" cy="3962400"/>
          </a:xfrm>
        </p:spPr>
        <p:txBody>
          <a:bodyPr>
            <a:normAutofit/>
          </a:bodyPr>
          <a:lstStyle/>
          <a:p>
            <a:pPr algn="just" rtl="1"/>
            <a:r>
              <a:rPr lang="fa-IR" sz="3600" dirty="0" smtClean="0">
                <a:solidFill>
                  <a:schemeClr val="bg2">
                    <a:lumMod val="25000"/>
                  </a:schemeClr>
                </a:solidFill>
              </a:rPr>
              <a:t>1</a:t>
            </a:r>
            <a:r>
              <a:rPr lang="fa-IR" sz="3600" dirty="0" smtClean="0">
                <a:solidFill>
                  <a:srgbClr val="002060"/>
                </a:solidFill>
              </a:rPr>
              <a:t>. مقدمه</a:t>
            </a:r>
          </a:p>
          <a:p>
            <a:pPr algn="just" rtl="1"/>
            <a:r>
              <a:rPr lang="fa-IR" sz="3600" dirty="0" smtClean="0">
                <a:solidFill>
                  <a:srgbClr val="002060"/>
                </a:solidFill>
              </a:rPr>
              <a:t>2. تاریخچه </a:t>
            </a:r>
          </a:p>
          <a:p>
            <a:pPr algn="just" rtl="1"/>
            <a:r>
              <a:rPr lang="fa-IR" sz="3600" dirty="0" smtClean="0">
                <a:solidFill>
                  <a:srgbClr val="002060"/>
                </a:solidFill>
              </a:rPr>
              <a:t>3. اهداف طرح </a:t>
            </a:r>
          </a:p>
          <a:p>
            <a:pPr algn="just" rtl="1"/>
            <a:r>
              <a:rPr lang="fa-IR" sz="3600" dirty="0" smtClean="0">
                <a:solidFill>
                  <a:srgbClr val="002060"/>
                </a:solidFill>
              </a:rPr>
              <a:t>4. روشها</a:t>
            </a:r>
          </a:p>
          <a:p>
            <a:pPr algn="just" rtl="1"/>
            <a:r>
              <a:rPr lang="fa-IR" sz="3600" dirty="0" smtClean="0">
                <a:solidFill>
                  <a:srgbClr val="002060"/>
                </a:solidFill>
              </a:rPr>
              <a:t>5. نتایج</a:t>
            </a:r>
          </a:p>
        </p:txBody>
      </p:sp>
    </p:spTree>
    <p:extLst>
      <p:ext uri="{BB962C8B-B14F-4D97-AF65-F5344CB8AC3E}">
        <p14:creationId xmlns:p14="http://schemas.microsoft.com/office/powerpoint/2010/main" xmlns="" val="33994738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9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85000"/>
                  </a:schemeClr>
                </a:solidFill>
              </a:rPr>
              <a:t>Children’s Medical Center</a:t>
            </a:r>
            <a:br>
              <a:rPr lang="en-US" dirty="0" smtClean="0">
                <a:solidFill>
                  <a:schemeClr val="bg1">
                    <a:lumMod val="85000"/>
                  </a:schemeClr>
                </a:solidFill>
              </a:rPr>
            </a:br>
            <a:r>
              <a:rPr lang="en-US" dirty="0" smtClean="0">
                <a:solidFill>
                  <a:schemeClr val="bg1">
                    <a:lumMod val="85000"/>
                  </a:schemeClr>
                </a:solidFill>
              </a:rPr>
              <a:t>Dr. </a:t>
            </a:r>
            <a:r>
              <a:rPr lang="en-US" dirty="0" err="1" smtClean="0">
                <a:solidFill>
                  <a:schemeClr val="bg1">
                    <a:lumMod val="85000"/>
                  </a:schemeClr>
                </a:solidFill>
              </a:rPr>
              <a:t>Ahari</a:t>
            </a:r>
            <a:endParaRPr lang="en-US" dirty="0">
              <a:solidFill>
                <a:schemeClr val="bg1">
                  <a:lumMod val="85000"/>
                </a:schemeClr>
              </a:solidFill>
            </a:endParaRPr>
          </a:p>
        </p:txBody>
      </p:sp>
      <p:pic>
        <p:nvPicPr>
          <p:cNvPr id="4" name="Content Placeholder 3" descr="New Image.TIF"/>
          <p:cNvPicPr>
            <a:picLocks noGrp="1" noChangeAspect="1"/>
          </p:cNvPicPr>
          <p:nvPr>
            <p:ph idx="1"/>
          </p:nvPr>
        </p:nvPicPr>
        <p:blipFill>
          <a:blip r:embed="rId3" cstate="print"/>
          <a:stretch>
            <a:fillRect/>
          </a:stretch>
        </p:blipFill>
        <p:spPr>
          <a:xfrm>
            <a:off x="1600200" y="1722437"/>
            <a:ext cx="5959653" cy="45259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solidFill>
                  <a:schemeClr val="accent2">
                    <a:lumMod val="75000"/>
                  </a:schemeClr>
                </a:solidFill>
              </a:rPr>
              <a:t>1</a:t>
            </a:r>
            <a:r>
              <a:rPr lang="fa-IR" sz="2400" dirty="0" smtClean="0">
                <a:solidFill>
                  <a:schemeClr val="accent2">
                    <a:lumMod val="75000"/>
                  </a:schemeClr>
                </a:solidFill>
              </a:rPr>
              <a:t>. مقدمه</a:t>
            </a:r>
            <a:endParaRPr lang="fa-IR" sz="1800" dirty="0" smtClean="0">
              <a:solidFill>
                <a:schemeClr val="accent2">
                  <a:lumMod val="75000"/>
                </a:schemeClr>
              </a:solidFill>
            </a:endParaRPr>
          </a:p>
          <a:p>
            <a:pPr marL="0" indent="0" algn="just" rtl="1">
              <a:buNone/>
            </a:pPr>
            <a:endParaRPr lang="fa-IR" sz="1800" dirty="0" smtClean="0"/>
          </a:p>
          <a:p>
            <a:pPr marL="0" indent="0" algn="just" rtl="1">
              <a:buNone/>
            </a:pPr>
            <a:r>
              <a:rPr lang="fa-IR" sz="1800" dirty="0" smtClean="0"/>
              <a:t>2</a:t>
            </a:r>
            <a:r>
              <a:rPr lang="fa-IR" sz="1800" dirty="0" smtClean="0">
                <a:solidFill>
                  <a:srgbClr val="002060"/>
                </a:solidFill>
              </a:rPr>
              <a:t>. تاریخچه </a:t>
            </a:r>
          </a:p>
          <a:p>
            <a:pPr marL="0" indent="0" algn="just" rtl="1">
              <a:buNone/>
            </a:pPr>
            <a:endParaRPr lang="fa-IR" sz="1800" dirty="0" smtClean="0">
              <a:solidFill>
                <a:srgbClr val="002060"/>
              </a:solidFill>
            </a:endParaRPr>
          </a:p>
          <a:p>
            <a:pPr marL="0" indent="0" algn="just" rtl="1">
              <a:buNone/>
            </a:pPr>
            <a:r>
              <a:rPr lang="fa-IR" sz="1800" dirty="0" smtClean="0">
                <a:solidFill>
                  <a:srgbClr val="002060"/>
                </a:solidFill>
              </a:rPr>
              <a:t>3. اهداف طرح </a:t>
            </a:r>
          </a:p>
          <a:p>
            <a:pPr algn="just" rtl="1"/>
            <a:endParaRPr lang="fa-IR" sz="1800" dirty="0" smtClean="0">
              <a:solidFill>
                <a:srgbClr val="002060"/>
              </a:solidFill>
            </a:endParaRPr>
          </a:p>
          <a:p>
            <a:pPr marL="0" indent="0" algn="just" rtl="1">
              <a:buNone/>
            </a:pPr>
            <a:r>
              <a:rPr lang="fa-IR" sz="1800" dirty="0" smtClean="0">
                <a:solidFill>
                  <a:srgbClr val="002060"/>
                </a:solidFill>
              </a:rPr>
              <a:t>4. روشها</a:t>
            </a:r>
          </a:p>
          <a:p>
            <a:pPr marL="0" indent="0" algn="just" rtl="1">
              <a:buNone/>
            </a:pPr>
            <a:endParaRPr lang="fa-IR" sz="1800" dirty="0" smtClean="0">
              <a:solidFill>
                <a:srgbClr val="002060"/>
              </a:solidFill>
            </a:endParaRPr>
          </a:p>
          <a:p>
            <a:pPr marL="0" indent="0" algn="just" rtl="1">
              <a:buNone/>
            </a:pPr>
            <a:r>
              <a:rPr lang="fa-IR" sz="1800" dirty="0" smtClean="0">
                <a:solidFill>
                  <a:srgbClr val="002060"/>
                </a:solidFill>
              </a:rPr>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4000" dirty="0" smtClean="0">
                <a:solidFill>
                  <a:schemeClr val="accent2">
                    <a:lumMod val="75000"/>
                  </a:schemeClr>
                </a:solidFill>
                <a:effectLst>
                  <a:outerShdw blurRad="38100" dist="38100" dir="2700000" algn="tl">
                    <a:srgbClr val="000000">
                      <a:alpha val="43137"/>
                    </a:srgbClr>
                  </a:outerShdw>
                </a:effectLst>
              </a:rPr>
              <a:t>طرح تحقیقاتی آنالیز صدای قلبی کودکان</a:t>
            </a:r>
            <a:endParaRPr lang="sv-SE" sz="4000" dirty="0">
              <a:solidFill>
                <a:schemeClr val="accent2">
                  <a:lumMod val="75000"/>
                </a:schemeClr>
              </a:solidFill>
              <a:effectLst>
                <a:outerShdw blurRad="38100" dist="38100" dir="2700000" algn="tl">
                  <a:srgbClr val="000000">
                    <a:alpha val="43137"/>
                  </a:srgbClr>
                </a:outerShdw>
              </a:effectLst>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048000" y="1470025"/>
            <a:ext cx="3896596" cy="2031325"/>
          </a:xfrm>
          <a:prstGeom prst="rect">
            <a:avLst/>
          </a:prstGeom>
          <a:noFill/>
        </p:spPr>
        <p:txBody>
          <a:bodyPr wrap="square" rtlCol="0">
            <a:spAutoFit/>
          </a:bodyPr>
          <a:lstStyle/>
          <a:p>
            <a:pPr marL="285750" indent="-285750" algn="just" rtl="1">
              <a:buFont typeface="Arial" pitchFamily="34" charset="0"/>
              <a:buChar char="•"/>
            </a:pPr>
            <a:r>
              <a:rPr lang="fa-IR" dirty="0" smtClean="0">
                <a:cs typeface="+mj-cs"/>
              </a:rPr>
              <a:t>پزشکان از زمان های بسیار دور (مصر باستان) از صدای قلب جهت تشخیص بیمار بودن افراد استفاده می کردند ولی بزرگترین جهش در این خصوص پس از کشف اولین گوشی پزشکی (از جنس چوب)  توسط پزشک فرانسوی ، </a:t>
            </a:r>
            <a:r>
              <a:rPr lang="en-US" dirty="0" smtClean="0">
                <a:latin typeface="Times" pitchFamily="18" charset="0"/>
                <a:cs typeface="Arial" charset="0"/>
              </a:rPr>
              <a:t>René Laennec</a:t>
            </a:r>
            <a:r>
              <a:rPr lang="fa-IR" dirty="0" smtClean="0">
                <a:latin typeface="Times" pitchFamily="18" charset="0"/>
                <a:cs typeface="Arial" charset="0"/>
              </a:rPr>
              <a:t> در سال 1816 اتفاق افتاد.</a:t>
            </a:r>
            <a:endParaRPr lang="sv-SE" dirty="0">
              <a:cs typeface="+mj-cs"/>
            </a:endParaRPr>
          </a:p>
        </p:txBody>
      </p:sp>
      <p:pic>
        <p:nvPicPr>
          <p:cNvPr id="15" name="Picture 14" descr="René Laenne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467848"/>
            <a:ext cx="1800225"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p:nvSpPr>
        <p:spPr>
          <a:xfrm>
            <a:off x="914400" y="4743271"/>
            <a:ext cx="6030196" cy="1200329"/>
          </a:xfrm>
          <a:prstGeom prst="rect">
            <a:avLst/>
          </a:prstGeom>
          <a:noFill/>
        </p:spPr>
        <p:txBody>
          <a:bodyPr wrap="square" rtlCol="0">
            <a:spAutoFit/>
          </a:bodyPr>
          <a:lstStyle/>
          <a:p>
            <a:pPr marL="285750" indent="-285750" algn="just" rtl="1">
              <a:buFont typeface="Arial" pitchFamily="34" charset="0"/>
              <a:buChar char="•"/>
            </a:pPr>
            <a:r>
              <a:rPr lang="fa-IR" dirty="0" smtClean="0">
                <a:latin typeface="Times New Roman" pitchFamily="18" charset="0"/>
                <a:cs typeface="Times New Roman" pitchFamily="18" charset="0"/>
              </a:rPr>
              <a:t>از آن پس ، پزشکان به ابزار مناسب تری به منظور برقراری ارتباط کیفی بین فرایند همودینامیکی قلب و صدای منتجه دست یافتند. از اینرو حرکت در جهت تشخیص بیماریهای قلبی با استفاده از صدای قلب که در آن زمان تنها روش تحلیل عملکرد مکانیکی قلب بود ، شتاب بیشتری به خود گرفت.</a:t>
            </a:r>
            <a:endParaRPr lang="sv-SE" dirty="0">
              <a:latin typeface="Times New Roman" pitchFamily="18" charset="0"/>
              <a:cs typeface="Times New Roman" pitchFamily="18" charset="0"/>
            </a:endParaRPr>
          </a:p>
        </p:txBody>
      </p:sp>
      <p:pic>
        <p:nvPicPr>
          <p:cNvPr id="19" name="Picture 18" descr="S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5600" y="3795713"/>
            <a:ext cx="3816350" cy="47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86939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28800"/>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000" dirty="0">
                <a:solidFill>
                  <a:schemeClr val="accent2">
                    <a:lumMod val="50000"/>
                  </a:schemeClr>
                </a:solidFill>
              </a:rPr>
              <a:t>1</a:t>
            </a:r>
            <a:r>
              <a:rPr lang="fa-IR" sz="2400" dirty="0" smtClean="0">
                <a:solidFill>
                  <a:schemeClr val="accent2">
                    <a:lumMod val="75000"/>
                  </a:schemeClr>
                </a:solidFill>
              </a:rPr>
              <a:t>. مقدمه</a:t>
            </a:r>
            <a:endParaRPr lang="fa-IR" sz="2000" dirty="0" smtClean="0">
              <a:solidFill>
                <a:schemeClr val="accent2">
                  <a:lumMod val="75000"/>
                </a:schemeClr>
              </a:solidFill>
            </a:endParaRPr>
          </a:p>
          <a:p>
            <a:pPr marL="0" indent="0" algn="just" rtl="1">
              <a:buNone/>
            </a:pPr>
            <a:endParaRPr lang="fa-IR" sz="1800" dirty="0" smtClean="0">
              <a:solidFill>
                <a:schemeClr val="tx1">
                  <a:lumMod val="95000"/>
                  <a:lumOff val="5000"/>
                </a:schemeClr>
              </a:solidFill>
            </a:endParaRPr>
          </a:p>
          <a:p>
            <a:pPr marL="0" indent="0" algn="just" rtl="1">
              <a:buNone/>
            </a:pPr>
            <a:r>
              <a:rPr lang="fa-IR" sz="1800" dirty="0" smtClean="0">
                <a:solidFill>
                  <a:srgbClr val="002060"/>
                </a:solidFill>
              </a:rPr>
              <a:t>2. تاریخچه </a:t>
            </a:r>
          </a:p>
          <a:p>
            <a:pPr marL="0" indent="0" algn="just" rtl="1">
              <a:buNone/>
            </a:pPr>
            <a:endParaRPr lang="fa-IR" sz="1800" dirty="0" smtClean="0">
              <a:solidFill>
                <a:srgbClr val="002060"/>
              </a:solidFill>
            </a:endParaRPr>
          </a:p>
          <a:p>
            <a:pPr marL="0" indent="0" algn="just" rtl="1">
              <a:buNone/>
            </a:pPr>
            <a:r>
              <a:rPr lang="fa-IR" sz="1800" dirty="0" smtClean="0">
                <a:solidFill>
                  <a:srgbClr val="002060"/>
                </a:solidFill>
              </a:rPr>
              <a:t>3. اهداف طرح </a:t>
            </a:r>
          </a:p>
          <a:p>
            <a:pPr algn="just" rtl="1"/>
            <a:endParaRPr lang="fa-IR" sz="1800" dirty="0" smtClean="0">
              <a:solidFill>
                <a:srgbClr val="002060"/>
              </a:solidFill>
            </a:endParaRPr>
          </a:p>
          <a:p>
            <a:pPr marL="0" indent="0" algn="just" rtl="1">
              <a:buNone/>
            </a:pPr>
            <a:r>
              <a:rPr lang="fa-IR" sz="1800" dirty="0" smtClean="0">
                <a:solidFill>
                  <a:srgbClr val="002060"/>
                </a:solidFill>
              </a:rPr>
              <a:t>4. روشها</a:t>
            </a:r>
          </a:p>
          <a:p>
            <a:pPr marL="0" indent="0" algn="just" rtl="1">
              <a:buNone/>
            </a:pPr>
            <a:endParaRPr lang="fa-IR" sz="1800" dirty="0" smtClean="0">
              <a:solidFill>
                <a:srgbClr val="002060"/>
              </a:solidFill>
            </a:endParaRPr>
          </a:p>
          <a:p>
            <a:pPr marL="0" indent="0" algn="just" rtl="1">
              <a:buNone/>
            </a:pPr>
            <a:r>
              <a:rPr lang="fa-IR" sz="1800" dirty="0" smtClean="0">
                <a:solidFill>
                  <a:srgbClr val="002060"/>
                </a:solidFill>
              </a:rPr>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4000" dirty="0" smtClean="0">
                <a:solidFill>
                  <a:schemeClr val="accent2">
                    <a:lumMod val="50000"/>
                  </a:schemeClr>
                </a:solidFill>
                <a:effectLst>
                  <a:outerShdw blurRad="38100" dist="38100" dir="2700000" algn="tl">
                    <a:srgbClr val="000000">
                      <a:alpha val="43137"/>
                    </a:srgbClr>
                  </a:outerShdw>
                </a:effectLst>
              </a:rPr>
              <a:t>طرح تحقیقاتی آنالیز صدای قلبی کودکان</a:t>
            </a:r>
            <a:endParaRPr lang="sv-SE" sz="4000" dirty="0">
              <a:solidFill>
                <a:schemeClr val="accent2">
                  <a:lumMod val="50000"/>
                </a:schemeClr>
              </a:solidFill>
              <a:effectLst>
                <a:outerShdw blurRad="38100" dist="38100" dir="2700000" algn="tl">
                  <a:srgbClr val="000000">
                    <a:alpha val="43137"/>
                  </a:srgbClr>
                </a:outerShdw>
              </a:effectLst>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pic>
        <p:nvPicPr>
          <p:cNvPr id="1026" name="Picture 2" descr="http://t3.gstatic.com/images?q=tbn:ANd9GcTOauk2x-SHHtaJSTrPneIbddp8iVlwOOI98bvkjJxQOFx2B5p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4194204"/>
            <a:ext cx="1704975" cy="135315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t2.gstatic.com/images?q=tbn:ANd9GcS1q9nZeFF4an2BebZ2TpruXYLg9P914UGBzykwFn52J7nHSuTv"/>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0120" y="3960634"/>
            <a:ext cx="2133600" cy="14192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t2.gstatic.com/images?q=tbn:ANd9GcT60V1ZzcH0z2C6cAMKpDD3-dHcVa1zPpH8WDtPGqlsvglL8t7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4029" y="3960634"/>
            <a:ext cx="2238375" cy="19067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33400" y="1600200"/>
            <a:ext cx="6555051" cy="1938992"/>
          </a:xfrm>
          <a:prstGeom prst="rect">
            <a:avLst/>
          </a:prstGeom>
          <a:noFill/>
        </p:spPr>
        <p:txBody>
          <a:bodyPr wrap="square" rtlCol="0">
            <a:spAutoFit/>
          </a:bodyPr>
          <a:lstStyle/>
          <a:p>
            <a:pPr marL="285750" indent="-285750" algn="just" rtl="1">
              <a:buFont typeface="Arial" pitchFamily="34" charset="0"/>
              <a:buChar char="•"/>
            </a:pPr>
            <a:r>
              <a:rPr lang="fa-IR" sz="2000" dirty="0" smtClean="0">
                <a:solidFill>
                  <a:schemeClr val="tx1">
                    <a:lumMod val="95000"/>
                    <a:lumOff val="5000"/>
                  </a:schemeClr>
                </a:solidFill>
                <a:latin typeface="Times New Roman" pitchFamily="18" charset="0"/>
                <a:cs typeface="Times New Roman" pitchFamily="18" charset="0"/>
              </a:rPr>
              <a:t>امروزه گرچه با پیشرفت سریع تکنولوژی و پیدایش دستگاه های تصویر برداری دقیق ، انقلاب بزرگی در تشخیص بیماریهای قلبی و عروقی رخ داده شده است ، ولی بررسی صدای قلب با استفاده از گوشی پزشکی کماکان به عنوان اولین تکنیک غربالگری توسط پزشکان مورد استفاده قرار می گیرد. از مهمترین علتهای این مورد می توان به زمان و هزینه بر بودن روشهای پاراکلینیکی دیگر اشاره کرد. </a:t>
            </a:r>
            <a:endParaRPr lang="sv-SE" sz="20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40834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400" dirty="0">
                <a:solidFill>
                  <a:schemeClr val="accent2">
                    <a:lumMod val="75000"/>
                  </a:schemeClr>
                </a:solidFill>
              </a:rPr>
              <a:t>1</a:t>
            </a:r>
            <a:r>
              <a:rPr lang="fa-IR" sz="2400" dirty="0" smtClean="0">
                <a:solidFill>
                  <a:schemeClr val="accent2">
                    <a:lumMod val="75000"/>
                  </a:schemeClr>
                </a:solidFill>
              </a:rPr>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1800" dirty="0" smtClean="0"/>
              <a:t>4. روشها</a:t>
            </a:r>
          </a:p>
          <a:p>
            <a:pPr marL="0" indent="0" algn="just" rtl="1">
              <a:buNone/>
            </a:pPr>
            <a:endParaRPr lang="fa-IR" sz="1800" dirty="0" smtClean="0"/>
          </a:p>
          <a:p>
            <a:pPr marL="0" indent="0" algn="just" rtl="1">
              <a:buNone/>
            </a:pPr>
            <a:r>
              <a:rPr lang="fa-IR" sz="1800" dirty="0" smtClean="0"/>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066800" y="1600200"/>
            <a:ext cx="5959606" cy="4401205"/>
          </a:xfrm>
          <a:prstGeom prst="rect">
            <a:avLst/>
          </a:prstGeom>
          <a:noFill/>
        </p:spPr>
        <p:txBody>
          <a:bodyPr wrap="square" rtlCol="0">
            <a:spAutoFit/>
          </a:bodyPr>
          <a:lstStyle/>
          <a:p>
            <a:pPr marL="285750" indent="-285750" algn="just" rtl="1">
              <a:buFont typeface="Arial" pitchFamily="34" charset="0"/>
              <a:buChar char="•"/>
            </a:pPr>
            <a:r>
              <a:rPr lang="fa-IR" sz="2000" dirty="0" smtClean="0">
                <a:latin typeface="Times New Roman" pitchFamily="18" charset="0"/>
                <a:cs typeface="Times New Roman" pitchFamily="18" charset="0"/>
              </a:rPr>
              <a:t>امکان معاینه تخصصی برای تمامی کودکان مشکوک به بیماری به دلیل هزینه های بالا امکان پذیر نمی باشد.</a:t>
            </a:r>
          </a:p>
          <a:p>
            <a:pPr marL="285750" indent="-285750" algn="just" rtl="1">
              <a:buFont typeface="Arial" pitchFamily="34" charset="0"/>
              <a:buChar char="•"/>
            </a:pPr>
            <a:endParaRPr lang="fa-IR" sz="2000" dirty="0" smtClean="0">
              <a:latin typeface="Times New Roman" pitchFamily="18" charset="0"/>
              <a:cs typeface="Times New Roman" pitchFamily="18" charset="0"/>
            </a:endParaRPr>
          </a:p>
          <a:p>
            <a:pPr marL="285750" indent="-285750" algn="just" rtl="1">
              <a:buFont typeface="Arial" pitchFamily="34" charset="0"/>
              <a:buChar char="•"/>
            </a:pPr>
            <a:r>
              <a:rPr lang="fa-IR" sz="2000" dirty="0" smtClean="0">
                <a:latin typeface="Times New Roman" pitchFamily="18" charset="0"/>
                <a:cs typeface="Times New Roman" pitchFamily="18" charset="0"/>
              </a:rPr>
              <a:t>از طرف دیگر این تکنیک نیاز به تخصص و مهارت می باشد و دسترسی به پزشک متخصص در بخشهای وسیعی از کشور میسر نمی باشد. </a:t>
            </a:r>
          </a:p>
          <a:p>
            <a:pPr algn="just" rtl="1"/>
            <a:endParaRPr lang="fa-IR" sz="2000" dirty="0" smtClean="0">
              <a:latin typeface="Times New Roman" pitchFamily="18" charset="0"/>
              <a:cs typeface="Times New Roman" pitchFamily="18" charset="0"/>
            </a:endParaRPr>
          </a:p>
          <a:p>
            <a:pPr marL="285750" indent="-285750" algn="just" rtl="1">
              <a:buFont typeface="Arial" pitchFamily="34" charset="0"/>
              <a:buChar char="•"/>
            </a:pPr>
            <a:r>
              <a:rPr lang="fa-IR" sz="2000" dirty="0" smtClean="0">
                <a:latin typeface="Times New Roman" pitchFamily="18" charset="0"/>
                <a:cs typeface="Times New Roman" pitchFamily="18" charset="0"/>
              </a:rPr>
              <a:t>بیش از 70% از کودکان در دوره ای از کودکی دارای سوفل بی گناه </a:t>
            </a:r>
            <a:r>
              <a:rPr lang="en-US" sz="2000" dirty="0" smtClean="0">
                <a:latin typeface="Times New Roman" pitchFamily="18" charset="0"/>
                <a:cs typeface="Times New Roman" pitchFamily="18" charset="0"/>
              </a:rPr>
              <a:t>(Innocent Murmur)</a:t>
            </a:r>
            <a:r>
              <a:rPr lang="fa-IR" sz="2000" dirty="0" smtClean="0">
                <a:latin typeface="Times New Roman" pitchFamily="18" charset="0"/>
                <a:cs typeface="Times New Roman" pitchFamily="18" charset="0"/>
              </a:rPr>
              <a:t> می باشد که در معاینات کلینیکی در بسیاری از موارد به مراکز بیمارستانی جهت بررسی های تخصصی ارجاع می شوند.</a:t>
            </a:r>
          </a:p>
          <a:p>
            <a:pPr marL="285750" indent="-285750" algn="just" rtl="1">
              <a:buFont typeface="Arial" pitchFamily="34" charset="0"/>
              <a:buChar char="•"/>
            </a:pPr>
            <a:endParaRPr lang="fa-IR" sz="2000" dirty="0">
              <a:latin typeface="Times New Roman" pitchFamily="18" charset="0"/>
              <a:cs typeface="Times New Roman" pitchFamily="18" charset="0"/>
            </a:endParaRPr>
          </a:p>
          <a:p>
            <a:pPr marL="285750" indent="-285750" algn="just" rtl="1">
              <a:buFont typeface="Arial" pitchFamily="34" charset="0"/>
              <a:buChar char="•"/>
            </a:pPr>
            <a:r>
              <a:rPr lang="fa-IR" sz="2000" dirty="0" smtClean="0">
                <a:latin typeface="Times New Roman" pitchFamily="18" charset="0"/>
                <a:cs typeface="Times New Roman" pitchFamily="18" charset="0"/>
              </a:rPr>
              <a:t>برخی از بیماران در معاینات کلینیکی تشخیص داده نمی شوند </a:t>
            </a:r>
            <a:r>
              <a:rPr lang="en-US" sz="2000" dirty="0" smtClean="0">
                <a:latin typeface="Times New Roman" pitchFamily="18" charset="0"/>
                <a:cs typeface="Times New Roman" pitchFamily="18" charset="0"/>
              </a:rPr>
              <a:t>(i.e. ASD)</a:t>
            </a:r>
            <a:r>
              <a:rPr lang="fa-IR" sz="2000" dirty="0" smtClean="0">
                <a:latin typeface="Times New Roman" pitchFamily="18" charset="0"/>
                <a:cs typeface="Times New Roman" pitchFamily="18" charset="0"/>
              </a:rPr>
              <a:t>.</a:t>
            </a:r>
            <a:endParaRPr lang="sv-SE"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08154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2400" dirty="0" smtClean="0">
              <a:solidFill>
                <a:schemeClr val="accent2">
                  <a:lumMod val="75000"/>
                </a:schemeClr>
              </a:solidFill>
            </a:endParaRPr>
          </a:p>
          <a:p>
            <a:pPr marL="0" indent="0" algn="just" rtl="1">
              <a:buNone/>
            </a:pPr>
            <a:r>
              <a:rPr lang="fa-IR" sz="2400" dirty="0" smtClean="0">
                <a:solidFill>
                  <a:schemeClr val="accent2">
                    <a:lumMod val="75000"/>
                  </a:schemeClr>
                </a:solidFill>
              </a:rPr>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1800" dirty="0" smtClean="0"/>
              <a:t>4. روشها</a:t>
            </a:r>
          </a:p>
          <a:p>
            <a:pPr marL="0" indent="0" algn="just" rtl="1">
              <a:buNone/>
            </a:pPr>
            <a:endParaRPr lang="fa-IR" sz="1800" dirty="0" smtClean="0"/>
          </a:p>
          <a:p>
            <a:pPr marL="0" indent="0" algn="just" rtl="1">
              <a:buNone/>
            </a:pPr>
            <a:r>
              <a:rPr lang="fa-IR" sz="1800" dirty="0" smtClean="0"/>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914400" y="1524000"/>
            <a:ext cx="5975931" cy="4154984"/>
          </a:xfrm>
          <a:prstGeom prst="rect">
            <a:avLst/>
          </a:prstGeom>
          <a:noFill/>
        </p:spPr>
        <p:txBody>
          <a:bodyPr wrap="square" rtlCol="0">
            <a:spAutoFit/>
          </a:bodyPr>
          <a:lstStyle/>
          <a:p>
            <a:pPr marL="285750" indent="-285750" algn="just" rtl="1">
              <a:buFont typeface="Arial" pitchFamily="34" charset="0"/>
              <a:buChar char="•"/>
            </a:pPr>
            <a:r>
              <a:rPr lang="fa-IR" dirty="0" smtClean="0"/>
              <a:t>اولین تحقیقات در زمینه آنالیز صدای قلب در اوائل دهه هفتاد میلادی در دانشگاه ایلینویز آمریکا انجام شد که در آن مشخصات فرکانسی صدای اول قلب با دستگاه های موجود آن زمان بدست آمده بود. </a:t>
            </a:r>
          </a:p>
          <a:p>
            <a:r>
              <a:rPr lang="sv-SE" sz="1400" i="1" dirty="0"/>
              <a:t>Akira Sakai, </a:t>
            </a:r>
            <a:r>
              <a:rPr lang="sv-SE" sz="1400" i="1" dirty="0" smtClean="0"/>
              <a:t>Larry </a:t>
            </a:r>
            <a:r>
              <a:rPr lang="sv-SE" sz="1400" i="1" dirty="0"/>
              <a:t>P. Feigen and </a:t>
            </a:r>
            <a:r>
              <a:rPr lang="sv-SE" sz="1400" i="1" dirty="0" smtClean="0"/>
              <a:t>Aldo </a:t>
            </a:r>
            <a:r>
              <a:rPr lang="sv-SE" sz="1400" i="1" dirty="0"/>
              <a:t>A. </a:t>
            </a:r>
            <a:r>
              <a:rPr lang="sv-SE" sz="1400" i="1" dirty="0" smtClean="0"/>
              <a:t>Luisada,</a:t>
            </a:r>
            <a:r>
              <a:rPr lang="pt-BR" sz="1400" i="1" dirty="0"/>
              <a:t> </a:t>
            </a:r>
            <a:r>
              <a:rPr lang="en-US" sz="1400" i="1" dirty="0"/>
              <a:t>Frequency distribution of the heart sounds in normal </a:t>
            </a:r>
            <a:r>
              <a:rPr lang="en-US" sz="1400" i="1" dirty="0" smtClean="0"/>
              <a:t>man ,</a:t>
            </a:r>
            <a:r>
              <a:rPr lang="en-US" sz="1400" i="1" baseline="30000" dirty="0" smtClean="0"/>
              <a:t> </a:t>
            </a:r>
            <a:r>
              <a:rPr lang="pt-BR" sz="1400" i="1" u="sng" dirty="0" smtClean="0"/>
              <a:t>Cardiovasc Research </a:t>
            </a:r>
            <a:r>
              <a:rPr lang="pt-BR" sz="1400" i="1" u="sng" dirty="0"/>
              <a:t>(1971) 5 (3): 358-363</a:t>
            </a:r>
            <a:r>
              <a:rPr lang="pt-BR" sz="1400" i="1" dirty="0"/>
              <a:t>. </a:t>
            </a:r>
            <a:endParaRPr lang="pt-BR" sz="1400" i="1" dirty="0" smtClean="0"/>
          </a:p>
          <a:p>
            <a:endParaRPr lang="fa-IR" sz="1400" dirty="0" smtClean="0"/>
          </a:p>
          <a:p>
            <a:pPr marL="285750" indent="-285750" algn="just" rtl="1">
              <a:buFont typeface="Arial" pitchFamily="34" charset="0"/>
              <a:buChar char="•"/>
            </a:pPr>
            <a:r>
              <a:rPr lang="fa-IR" dirty="0" smtClean="0"/>
              <a:t>ولی پیشرفت اصلی در دهه نود با به بازار آمدن کامپیوترهای سریع ، گوشیهای پزشکی الکترونیکی با کیفیت بالا و ارائه  روشهای نوین پردازش و طبقه بندی سیگنال </a:t>
            </a:r>
            <a:r>
              <a:rPr lang="en-US" dirty="0" smtClean="0"/>
              <a:t>(Artificial Intelligence)</a:t>
            </a:r>
            <a:r>
              <a:rPr lang="fa-IR" dirty="0" smtClean="0"/>
              <a:t> ایجاد شد.</a:t>
            </a:r>
            <a:endParaRPr lang="en-US" dirty="0" smtClean="0"/>
          </a:p>
          <a:p>
            <a:pPr algn="just"/>
            <a:r>
              <a:rPr lang="en-US" sz="1400" i="1" dirty="0"/>
              <a:t>J. C. Wood and D. T. </a:t>
            </a:r>
            <a:r>
              <a:rPr lang="en-US" sz="1400" i="1" dirty="0" smtClean="0"/>
              <a:t>Barry, </a:t>
            </a:r>
            <a:r>
              <a:rPr lang="en-US" sz="1400" i="1" dirty="0"/>
              <a:t>Quantification of first heart sound frequency dynamics across the human chest wall </a:t>
            </a:r>
            <a:r>
              <a:rPr lang="en-US" sz="1400" i="1" dirty="0" smtClean="0"/>
              <a:t>, </a:t>
            </a:r>
            <a:r>
              <a:rPr lang="en-US" sz="1400" i="1" u="sng" dirty="0"/>
              <a:t>Medical and Biological Engineering and Computing</a:t>
            </a:r>
            <a:r>
              <a:rPr lang="en-US" sz="1400" i="1" dirty="0"/>
              <a:t> </a:t>
            </a:r>
            <a:r>
              <a:rPr lang="en-US" sz="1400" i="1" dirty="0" smtClean="0"/>
              <a:t>(1994) 32: S71-S78.</a:t>
            </a:r>
            <a:endParaRPr lang="en-US" sz="1400" i="1" dirty="0"/>
          </a:p>
          <a:p>
            <a:pPr algn="just" rtl="1"/>
            <a:endParaRPr lang="en-US" dirty="0" smtClean="0"/>
          </a:p>
          <a:p>
            <a:pPr marL="285750" indent="-285750" algn="just" rtl="1">
              <a:buFont typeface="Arial" pitchFamily="34" charset="0"/>
              <a:buChar char="•"/>
            </a:pPr>
            <a:r>
              <a:rPr lang="fa-IR" dirty="0" smtClean="0"/>
              <a:t>در ایران این زمینه برای نخستین بار در سال 1373 با همکاری مشترک دانشگاه صنعتی امیرکبیر و دانشگاه علوم پزشکی تهران در قالب تزهای کارشناسی ارشد و طرح های بین دانشگاهی مطرح گردید.</a:t>
            </a:r>
            <a:endParaRPr lang="sv-SE" dirty="0"/>
          </a:p>
        </p:txBody>
      </p:sp>
    </p:spTree>
    <p:extLst>
      <p:ext uri="{BB962C8B-B14F-4D97-AF65-F5344CB8AC3E}">
        <p14:creationId xmlns:p14="http://schemas.microsoft.com/office/powerpoint/2010/main" xmlns="" val="832877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2400" dirty="0" smtClean="0">
              <a:solidFill>
                <a:schemeClr val="accent2">
                  <a:lumMod val="75000"/>
                </a:schemeClr>
              </a:solidFill>
            </a:endParaRPr>
          </a:p>
          <a:p>
            <a:pPr marL="0" indent="0" algn="just" rtl="1">
              <a:buNone/>
            </a:pPr>
            <a:r>
              <a:rPr lang="fa-IR" sz="2400" dirty="0" smtClean="0">
                <a:solidFill>
                  <a:schemeClr val="accent2">
                    <a:lumMod val="75000"/>
                  </a:schemeClr>
                </a:solidFill>
              </a:rPr>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1800" dirty="0" smtClean="0"/>
              <a:t>4. روشها</a:t>
            </a:r>
          </a:p>
          <a:p>
            <a:pPr marL="0" indent="0" algn="just" rtl="1">
              <a:buNone/>
            </a:pPr>
            <a:endParaRPr lang="fa-IR" sz="1800" dirty="0" smtClean="0"/>
          </a:p>
          <a:p>
            <a:pPr marL="0" indent="0" algn="just" rtl="1">
              <a:buNone/>
            </a:pPr>
            <a:r>
              <a:rPr lang="fa-IR" sz="1800" dirty="0" smtClean="0"/>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914400" y="1524000"/>
            <a:ext cx="5975931" cy="3139321"/>
          </a:xfrm>
          <a:prstGeom prst="rect">
            <a:avLst/>
          </a:prstGeom>
          <a:noFill/>
        </p:spPr>
        <p:txBody>
          <a:bodyPr wrap="square" rtlCol="0">
            <a:spAutoFit/>
          </a:bodyPr>
          <a:lstStyle/>
          <a:p>
            <a:pPr marL="285750" indent="-285750" algn="just" rtl="1">
              <a:buFont typeface="Arial" pitchFamily="34" charset="0"/>
              <a:buChar char="•"/>
            </a:pPr>
            <a:r>
              <a:rPr lang="fa-IR" dirty="0" smtClean="0"/>
              <a:t>این طرح در سال 1383 با همکاری دانشگاه صنعتی امیرکبیر و بیمارستان مرکز طبی کودکان دانشگاه علوم پزشکی تهران در راستای ارائه سیستم غربالگری اتوماتیک بیماران قلبی کودکان شروع شد.</a:t>
            </a:r>
          </a:p>
          <a:p>
            <a:pPr marL="285750" indent="-285750" algn="just" rtl="1">
              <a:buFont typeface="Arial" pitchFamily="34" charset="0"/>
              <a:buChar char="•"/>
            </a:pPr>
            <a:endParaRPr lang="fa-IR" dirty="0"/>
          </a:p>
          <a:p>
            <a:pPr marL="285750" indent="-285750" algn="just" rtl="1">
              <a:buFont typeface="Arial" pitchFamily="34" charset="0"/>
              <a:buChar char="•"/>
            </a:pPr>
            <a:r>
              <a:rPr lang="fa-IR" dirty="0" smtClean="0"/>
              <a:t>مرحله اولیه طرح شامل طراحی و ساخت نمونه آزمایشگاهی ، طراحی و آموزش الگوریتم ها و ایجاد بانک اطلاعاتی با 500 نمونه (250 سالم 250 بیمار) در سالهای 1386-1383 شروع شد.</a:t>
            </a:r>
          </a:p>
          <a:p>
            <a:pPr marL="285750" indent="-285750" algn="just" rtl="1">
              <a:buFont typeface="Arial" pitchFamily="34" charset="0"/>
              <a:buChar char="•"/>
            </a:pPr>
            <a:endParaRPr lang="fa-IR" dirty="0"/>
          </a:p>
          <a:p>
            <a:pPr marL="285750" indent="-285750" algn="just" rtl="1">
              <a:buFont typeface="Arial" pitchFamily="34" charset="0"/>
              <a:buChar char="•"/>
            </a:pPr>
            <a:r>
              <a:rPr lang="fa-IR" dirty="0" smtClean="0"/>
              <a:t>مراحل تست پایلوت و تست نمونه نیمه صنعتی در سالهای 87 و 89 در کلینیک و در بیمارستان مرکز طبی کودکان هریک با 100 نمونه بیمار و سالم انجام گردید.</a:t>
            </a:r>
            <a:endParaRPr lang="sv-SE" dirty="0"/>
          </a:p>
        </p:txBody>
      </p:sp>
    </p:spTree>
    <p:extLst>
      <p:ext uri="{BB962C8B-B14F-4D97-AF65-F5344CB8AC3E}">
        <p14:creationId xmlns:p14="http://schemas.microsoft.com/office/powerpoint/2010/main" xmlns="" val="627996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2000" dirty="0" smtClean="0">
              <a:solidFill>
                <a:schemeClr val="accent2">
                  <a:lumMod val="75000"/>
                </a:schemeClr>
              </a:solidFill>
            </a:endParaRPr>
          </a:p>
          <a:p>
            <a:pPr marL="0" indent="0" algn="just" rtl="1">
              <a:buNone/>
            </a:pPr>
            <a:r>
              <a:rPr lang="fa-IR" sz="2000" dirty="0" smtClean="0">
                <a:solidFill>
                  <a:schemeClr val="accent2">
                    <a:lumMod val="75000"/>
                  </a:schemeClr>
                </a:solidFill>
              </a:rPr>
              <a:t>3. اهداف طرح </a:t>
            </a:r>
          </a:p>
          <a:p>
            <a:pPr algn="just" rtl="1"/>
            <a:endParaRPr lang="fa-IR" sz="1800" dirty="0" smtClean="0"/>
          </a:p>
          <a:p>
            <a:pPr marL="0" indent="0" algn="just" rtl="1">
              <a:buNone/>
            </a:pPr>
            <a:r>
              <a:rPr lang="fa-IR" sz="1800" dirty="0" smtClean="0"/>
              <a:t>4. روشها</a:t>
            </a:r>
          </a:p>
          <a:p>
            <a:pPr marL="0" indent="0" algn="just" rtl="1">
              <a:buNone/>
            </a:pPr>
            <a:endParaRPr lang="fa-IR" sz="1800" dirty="0" smtClean="0"/>
          </a:p>
          <a:p>
            <a:pPr marL="0" indent="0" algn="just" rtl="1">
              <a:buNone/>
            </a:pPr>
            <a:r>
              <a:rPr lang="fa-IR" sz="1800" dirty="0" smtClean="0"/>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40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914400" y="1524000"/>
            <a:ext cx="5975931" cy="2523768"/>
          </a:xfrm>
          <a:prstGeom prst="rect">
            <a:avLst/>
          </a:prstGeom>
          <a:noFill/>
        </p:spPr>
        <p:txBody>
          <a:bodyPr wrap="square" rtlCol="0">
            <a:spAutoFit/>
          </a:bodyPr>
          <a:lstStyle/>
          <a:p>
            <a:pPr marL="285750" indent="-285750" algn="just" rtl="1">
              <a:buFont typeface="Arial" pitchFamily="34" charset="0"/>
              <a:buChar char="•"/>
            </a:pPr>
            <a:r>
              <a:rPr lang="fa-IR" sz="2000" dirty="0" smtClean="0"/>
              <a:t>ایجاد سیستمی ساده و سریع به منظور غربالگری بیماریهای مادرزادی کودکان جهت استفاده در مراکز بهداشت در شهرستانها ، روستاها و مدارس توسط بهیاران یا افراد آموزش دیده.</a:t>
            </a:r>
          </a:p>
          <a:p>
            <a:pPr marL="285750" indent="-285750" algn="just" rtl="1">
              <a:buFont typeface="Arial" pitchFamily="34" charset="0"/>
              <a:buChar char="•"/>
            </a:pPr>
            <a:endParaRPr lang="fa-IR" dirty="0" smtClean="0"/>
          </a:p>
          <a:p>
            <a:pPr marL="285750" indent="-285750" algn="just" rtl="1">
              <a:buFont typeface="Arial" pitchFamily="34" charset="0"/>
              <a:buChar char="•"/>
            </a:pPr>
            <a:r>
              <a:rPr lang="fa-IR" sz="2000" dirty="0" smtClean="0"/>
              <a:t>ایجاد سیستم کمک تشخیصی برای پزشکان.</a:t>
            </a:r>
          </a:p>
          <a:p>
            <a:pPr marL="285750" indent="-285750" algn="just" rtl="1">
              <a:buFont typeface="Arial" pitchFamily="34" charset="0"/>
              <a:buChar char="•"/>
            </a:pPr>
            <a:endParaRPr lang="fa-IR" sz="2000" dirty="0"/>
          </a:p>
          <a:p>
            <a:pPr marL="285750" indent="-285750" algn="just" rtl="1">
              <a:buFont typeface="Arial" pitchFamily="34" charset="0"/>
              <a:buChar char="•"/>
            </a:pPr>
            <a:r>
              <a:rPr lang="fa-IR" sz="2000" dirty="0" smtClean="0"/>
              <a:t>ایجاد بستر لازم برای پزشکی از راه دور (تله مدیسن) از طریق سیگنالهای حیاتی مانند الکتروکاردیوگرام و صدای قلب.</a:t>
            </a:r>
          </a:p>
        </p:txBody>
      </p:sp>
    </p:spTree>
    <p:extLst>
      <p:ext uri="{BB962C8B-B14F-4D97-AF65-F5344CB8AC3E}">
        <p14:creationId xmlns:p14="http://schemas.microsoft.com/office/powerpoint/2010/main" xmlns="" val="627996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2400" dirty="0" smtClean="0">
                <a:solidFill>
                  <a:schemeClr val="accent2">
                    <a:lumMod val="75000"/>
                  </a:schemeClr>
                </a:solidFill>
              </a:rPr>
              <a:t>4. روشها</a:t>
            </a:r>
            <a:endParaRPr lang="fa-IR" sz="2000" dirty="0" smtClean="0">
              <a:solidFill>
                <a:schemeClr val="accent2">
                  <a:lumMod val="75000"/>
                </a:schemeClr>
              </a:solidFill>
            </a:endParaRPr>
          </a:p>
          <a:p>
            <a:pPr marL="0" indent="0" algn="just" rtl="1">
              <a:buNone/>
            </a:pPr>
            <a:endParaRPr lang="fa-IR" sz="1800" dirty="0" smtClean="0"/>
          </a:p>
          <a:p>
            <a:pPr marL="0" indent="0" algn="just" rtl="1">
              <a:buNone/>
            </a:pPr>
            <a:r>
              <a:rPr lang="fa-IR" sz="1800" dirty="0" smtClean="0"/>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914400" y="1524000"/>
            <a:ext cx="5975931" cy="707886"/>
          </a:xfrm>
          <a:prstGeom prst="rect">
            <a:avLst/>
          </a:prstGeom>
          <a:noFill/>
        </p:spPr>
        <p:txBody>
          <a:bodyPr wrap="square" rtlCol="0">
            <a:spAutoFit/>
          </a:bodyPr>
          <a:lstStyle/>
          <a:p>
            <a:pPr marL="285750" indent="-285750" algn="just" rtl="1">
              <a:buFont typeface="Arial" pitchFamily="34" charset="0"/>
              <a:buChar char="•"/>
            </a:pPr>
            <a:r>
              <a:rPr lang="fa-IR" sz="2000" dirty="0" smtClean="0"/>
              <a:t>بیماریهای قلبی مادرزادی کودکان در اغلب موارد بر سیگنال صدای قلب مربوطه تاثیر می گذارند.</a:t>
            </a:r>
          </a:p>
        </p:txBody>
      </p:sp>
      <p:pic>
        <p:nvPicPr>
          <p:cNvPr id="1026" name="Picture 2" descr="postertes%2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931510"/>
            <a:ext cx="7467600" cy="5851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5612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2000" dirty="0" smtClean="0">
                <a:solidFill>
                  <a:schemeClr val="accent2">
                    <a:lumMod val="75000"/>
                  </a:schemeClr>
                </a:solidFill>
              </a:rPr>
              <a:t>4. روشها</a:t>
            </a:r>
          </a:p>
          <a:p>
            <a:pPr marL="0" indent="0" algn="just" rtl="1">
              <a:buNone/>
            </a:pPr>
            <a:endParaRPr lang="fa-IR" sz="1800" dirty="0" smtClean="0"/>
          </a:p>
          <a:p>
            <a:pPr marL="0" indent="0" algn="just" rtl="1">
              <a:buNone/>
            </a:pPr>
            <a:r>
              <a:rPr lang="fa-IR" sz="1800" dirty="0" smtClean="0"/>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914400" y="1524000"/>
            <a:ext cx="5975931" cy="2031325"/>
          </a:xfrm>
          <a:prstGeom prst="rect">
            <a:avLst/>
          </a:prstGeom>
          <a:noFill/>
        </p:spPr>
        <p:txBody>
          <a:bodyPr wrap="square" rtlCol="0">
            <a:spAutoFit/>
          </a:bodyPr>
          <a:lstStyle/>
          <a:p>
            <a:pPr marL="285750" indent="-285750" algn="just" rtl="1">
              <a:buFont typeface="Arial" pitchFamily="34" charset="0"/>
              <a:buChar char="•"/>
            </a:pPr>
            <a:r>
              <a:rPr lang="fa-IR" dirty="0" smtClean="0"/>
              <a:t>سیگنالهای محیطی و صدای تنفس بر سیگنال صدای قلب تاثیر گذاشته و تفسیر سیگنالها را پیچیده و گاهی غیر ممکن می سازد.</a:t>
            </a:r>
          </a:p>
          <a:p>
            <a:pPr marL="285750" indent="-285750" algn="just" rtl="1">
              <a:buFont typeface="Arial" pitchFamily="34" charset="0"/>
              <a:buChar char="•"/>
            </a:pPr>
            <a:endParaRPr lang="fa-IR" dirty="0"/>
          </a:p>
          <a:p>
            <a:pPr marL="285750" indent="-285750" algn="just" rtl="1">
              <a:buFont typeface="Arial" pitchFamily="34" charset="0"/>
              <a:buChar char="•"/>
            </a:pPr>
            <a:r>
              <a:rPr lang="fa-IR" dirty="0" smtClean="0"/>
              <a:t>آنالیزهای فرکانسی و زمان فرکانسی امکان استخراج مولفه هایی از سیگنال را که ناشی از بیماری است را فراهم می کند. شکل زیر سیگنال صدای قلب در حوزه های زمان و فرکانس (بخش سیستول) را برای یک کودک 6 ماهه سالم را نشان می دهد.</a:t>
            </a:r>
          </a:p>
        </p:txBody>
      </p:sp>
      <p:pic>
        <p:nvPicPr>
          <p:cNvPr id="2052" name="Picture 4" descr="Normal1"/>
          <p:cNvPicPr>
            <a:picLocks noChangeAspect="1" noChangeArrowheads="1"/>
          </p:cNvPicPr>
          <p:nvPr/>
        </p:nvPicPr>
        <p:blipFill>
          <a:blip r:embed="rId2" cstate="print">
            <a:grayscl/>
            <a:extLst>
              <a:ext uri="{BEBA8EAE-BF5A-486C-A8C5-ECC9F3942E4B}">
                <a14:imgProps xmlns:a14="http://schemas.microsoft.com/office/drawing/2010/main" xmlns="">
                  <a14:imgLayer r:embed="rId3">
                    <a14:imgEffect>
                      <a14:sharpenSoften amount="28000"/>
                    </a14:imgEffect>
                  </a14:imgLayer>
                </a14:imgProps>
              </a:ext>
              <a:ext uri="{28A0092B-C50C-407E-A947-70E740481C1C}">
                <a14:useLocalDpi xmlns:a14="http://schemas.microsoft.com/office/drawing/2010/main" xmlns="" val="0"/>
              </a:ext>
            </a:extLst>
          </a:blip>
          <a:srcRect/>
          <a:stretch>
            <a:fillRect/>
          </a:stretch>
        </p:blipFill>
        <p:spPr bwMode="auto">
          <a:xfrm>
            <a:off x="360058" y="3581401"/>
            <a:ext cx="3896783" cy="2133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6" descr="Normal2"/>
          <p:cNvPicPr>
            <a:picLocks noChangeAspect="1" noChangeArrowheads="1"/>
          </p:cNvPicPr>
          <p:nvPr/>
        </p:nvPicPr>
        <p:blipFill>
          <a:blip r:embed="rId4" cstate="print">
            <a:lum bright="-40000" contrast="60000"/>
            <a:grayscl/>
            <a:extLst>
              <a:ext uri="{28A0092B-C50C-407E-A947-70E740481C1C}">
                <a14:useLocalDpi xmlns:a14="http://schemas.microsoft.com/office/drawing/2010/main" xmlns="" val="0"/>
              </a:ext>
            </a:extLst>
          </a:blip>
          <a:srcRect/>
          <a:stretch>
            <a:fillRect/>
          </a:stretch>
        </p:blipFill>
        <p:spPr bwMode="auto">
          <a:xfrm>
            <a:off x="4261431" y="3581401"/>
            <a:ext cx="2628900" cy="20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4455991" y="5713511"/>
            <a:ext cx="2239780" cy="307777"/>
          </a:xfrm>
          <a:prstGeom prst="rect">
            <a:avLst/>
          </a:prstGeom>
          <a:noFill/>
        </p:spPr>
        <p:txBody>
          <a:bodyPr wrap="none" rtlCol="0">
            <a:spAutoFit/>
          </a:bodyPr>
          <a:lstStyle/>
          <a:p>
            <a:r>
              <a:rPr lang="sv-SE" sz="1400" dirty="0" smtClean="0"/>
              <a:t>PSD: Power Spectral Density</a:t>
            </a:r>
            <a:endParaRPr lang="sv-SE" sz="1400" dirty="0"/>
          </a:p>
        </p:txBody>
      </p:sp>
    </p:spTree>
    <p:extLst>
      <p:ext uri="{BB962C8B-B14F-4D97-AF65-F5344CB8AC3E}">
        <p14:creationId xmlns:p14="http://schemas.microsoft.com/office/powerpoint/2010/main" xmlns="" val="2028878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2000" dirty="0" smtClean="0">
                <a:solidFill>
                  <a:schemeClr val="accent2">
                    <a:lumMod val="75000"/>
                  </a:schemeClr>
                </a:solidFill>
              </a:rPr>
              <a:t>4. روشها</a:t>
            </a:r>
            <a:endParaRPr lang="fa-IR" sz="1800" dirty="0" smtClean="0">
              <a:solidFill>
                <a:schemeClr val="accent2">
                  <a:lumMod val="75000"/>
                </a:schemeClr>
              </a:solidFill>
            </a:endParaRPr>
          </a:p>
          <a:p>
            <a:pPr marL="0" indent="0" algn="just" rtl="1">
              <a:buNone/>
            </a:pPr>
            <a:endParaRPr lang="fa-IR" sz="1800" dirty="0" smtClean="0"/>
          </a:p>
          <a:p>
            <a:pPr marL="0" indent="0" algn="just" rtl="1">
              <a:buNone/>
            </a:pPr>
            <a:r>
              <a:rPr lang="fa-IR" sz="1800" dirty="0" smtClean="0"/>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914400" y="1524000"/>
            <a:ext cx="5975931" cy="646331"/>
          </a:xfrm>
          <a:prstGeom prst="rect">
            <a:avLst/>
          </a:prstGeom>
          <a:noFill/>
        </p:spPr>
        <p:txBody>
          <a:bodyPr wrap="square" rtlCol="0">
            <a:spAutoFit/>
          </a:bodyPr>
          <a:lstStyle/>
          <a:p>
            <a:pPr marL="285750" indent="-285750" algn="just" rtl="1">
              <a:buFont typeface="Arial" pitchFamily="34" charset="0"/>
              <a:buChar char="•"/>
            </a:pPr>
            <a:r>
              <a:rPr lang="fa-IR" dirty="0" smtClean="0"/>
              <a:t>آنالیزهای فرکانسی سیگنالهای بیمار نسبت به افراد سالم تفاوت بارزی دارند.</a:t>
            </a:r>
          </a:p>
        </p:txBody>
      </p:sp>
      <p:pic>
        <p:nvPicPr>
          <p:cNvPr id="3074" name="Picture 2" descr="VSD2"/>
          <p:cNvPicPr>
            <a:picLocks noChangeArrowheads="1"/>
          </p:cNvPicPr>
          <p:nvPr/>
        </p:nvPicPr>
        <p:blipFill>
          <a:blip r:embed="rId2" cstate="print">
            <a:lum bright="-40000" contrast="60000"/>
            <a:grayscl/>
            <a:extLst>
              <a:ext uri="{28A0092B-C50C-407E-A947-70E740481C1C}">
                <a14:useLocalDpi xmlns:a14="http://schemas.microsoft.com/office/drawing/2010/main" xmlns="" val="0"/>
              </a:ext>
            </a:extLst>
          </a:blip>
          <a:srcRect/>
          <a:stretch>
            <a:fillRect/>
          </a:stretch>
        </p:blipFill>
        <p:spPr bwMode="auto">
          <a:xfrm>
            <a:off x="685800" y="3886200"/>
            <a:ext cx="2820988"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descr="VSD1"/>
          <p:cNvPicPr>
            <a:picLocks noChangeAspect="1" noChangeArrowheads="1"/>
          </p:cNvPicPr>
          <p:nvPr/>
        </p:nvPicPr>
        <p:blipFill>
          <a:blip r:embed="rId3" cstate="print">
            <a:lum bright="-40000" contrast="60000"/>
            <a:grayscl/>
            <a:extLst>
              <a:ext uri="{28A0092B-C50C-407E-A947-70E740481C1C}">
                <a14:useLocalDpi xmlns:a14="http://schemas.microsoft.com/office/drawing/2010/main" xmlns="" val="0"/>
              </a:ext>
            </a:extLst>
          </a:blip>
          <a:srcRect/>
          <a:stretch>
            <a:fillRect/>
          </a:stretch>
        </p:blipFill>
        <p:spPr bwMode="auto">
          <a:xfrm>
            <a:off x="304800" y="2184935"/>
            <a:ext cx="3429000" cy="1701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4" descr="PS1"/>
          <p:cNvPicPr>
            <a:picLocks noChangeArrowheads="1"/>
          </p:cNvPicPr>
          <p:nvPr/>
        </p:nvPicPr>
        <p:blipFill>
          <a:blip r:embed="rId4" cstate="print">
            <a:lum bright="-40000" contrast="60000"/>
            <a:grayscl/>
            <a:extLst>
              <a:ext uri="{28A0092B-C50C-407E-A947-70E740481C1C}">
                <a14:useLocalDpi xmlns:a14="http://schemas.microsoft.com/office/drawing/2010/main" xmlns="" val="0"/>
              </a:ext>
            </a:extLst>
          </a:blip>
          <a:srcRect/>
          <a:stretch>
            <a:fillRect/>
          </a:stretch>
        </p:blipFill>
        <p:spPr bwMode="auto">
          <a:xfrm>
            <a:off x="3506788" y="2163191"/>
            <a:ext cx="3579812" cy="1723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5" descr="PS2"/>
          <p:cNvPicPr>
            <a:picLocks noChangeArrowheads="1"/>
          </p:cNvPicPr>
          <p:nvPr/>
        </p:nvPicPr>
        <p:blipFill>
          <a:blip r:embed="rId5" cstate="print">
            <a:lum bright="-40000" contrast="60000"/>
            <a:grayscl/>
            <a:extLst>
              <a:ext uri="{28A0092B-C50C-407E-A947-70E740481C1C}">
                <a14:useLocalDpi xmlns:a14="http://schemas.microsoft.com/office/drawing/2010/main" xmlns="" val="0"/>
              </a:ext>
            </a:extLst>
          </a:blip>
          <a:srcRect/>
          <a:stretch>
            <a:fillRect/>
          </a:stretch>
        </p:blipFill>
        <p:spPr bwMode="auto">
          <a:xfrm>
            <a:off x="3902365" y="3886200"/>
            <a:ext cx="2987966"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495800" y="5943600"/>
            <a:ext cx="2026773" cy="369332"/>
          </a:xfrm>
          <a:prstGeom prst="rect">
            <a:avLst/>
          </a:prstGeom>
          <a:noFill/>
        </p:spPr>
        <p:txBody>
          <a:bodyPr wrap="none" rtlCol="0">
            <a:spAutoFit/>
          </a:bodyPr>
          <a:lstStyle/>
          <a:p>
            <a:r>
              <a:rPr lang="en-US" dirty="0" smtClean="0"/>
              <a:t>Pulmonary Stenosis</a:t>
            </a:r>
            <a:endParaRPr lang="sv-SE" dirty="0"/>
          </a:p>
        </p:txBody>
      </p:sp>
      <p:sp>
        <p:nvSpPr>
          <p:cNvPr id="14" name="TextBox 13"/>
          <p:cNvSpPr txBox="1"/>
          <p:nvPr/>
        </p:nvSpPr>
        <p:spPr>
          <a:xfrm>
            <a:off x="914400" y="5955268"/>
            <a:ext cx="2509405" cy="369332"/>
          </a:xfrm>
          <a:prstGeom prst="rect">
            <a:avLst/>
          </a:prstGeom>
          <a:noFill/>
        </p:spPr>
        <p:txBody>
          <a:bodyPr wrap="none" rtlCol="0">
            <a:spAutoFit/>
          </a:bodyPr>
          <a:lstStyle/>
          <a:p>
            <a:r>
              <a:rPr lang="en-US" dirty="0" smtClean="0"/>
              <a:t>Ventricular </a:t>
            </a:r>
            <a:r>
              <a:rPr lang="en-US" dirty="0" err="1" smtClean="0"/>
              <a:t>Septal</a:t>
            </a:r>
            <a:r>
              <a:rPr lang="en-US" dirty="0" smtClean="0"/>
              <a:t> Defect</a:t>
            </a:r>
            <a:endParaRPr lang="sv-SE" dirty="0"/>
          </a:p>
        </p:txBody>
      </p:sp>
    </p:spTree>
    <p:extLst>
      <p:ext uri="{BB962C8B-B14F-4D97-AF65-F5344CB8AC3E}">
        <p14:creationId xmlns:p14="http://schemas.microsoft.com/office/powerpoint/2010/main" xmlns="" val="780937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2000" dirty="0" smtClean="0">
                <a:solidFill>
                  <a:schemeClr val="accent2">
                    <a:lumMod val="75000"/>
                  </a:schemeClr>
                </a:solidFill>
              </a:rPr>
              <a:t>4. روشها</a:t>
            </a:r>
            <a:endParaRPr lang="fa-IR" sz="1800" dirty="0" smtClean="0">
              <a:solidFill>
                <a:schemeClr val="accent2">
                  <a:lumMod val="75000"/>
                </a:schemeClr>
              </a:solidFill>
            </a:endParaRPr>
          </a:p>
          <a:p>
            <a:pPr marL="0" indent="0" algn="just" rtl="1">
              <a:buNone/>
            </a:pPr>
            <a:endParaRPr lang="fa-IR" sz="1800" dirty="0" smtClean="0"/>
          </a:p>
          <a:p>
            <a:pPr marL="0" indent="0" algn="just" rtl="1">
              <a:buNone/>
            </a:pPr>
            <a:r>
              <a:rPr lang="fa-IR" sz="1800" dirty="0" smtClean="0"/>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914400" y="1524000"/>
            <a:ext cx="5975931" cy="646331"/>
          </a:xfrm>
          <a:prstGeom prst="rect">
            <a:avLst/>
          </a:prstGeom>
          <a:noFill/>
        </p:spPr>
        <p:txBody>
          <a:bodyPr wrap="square" rtlCol="0">
            <a:spAutoFit/>
          </a:bodyPr>
          <a:lstStyle/>
          <a:p>
            <a:pPr marL="285750" indent="-285750" algn="just" rtl="1">
              <a:buFont typeface="Arial" pitchFamily="34" charset="0"/>
              <a:buChar char="•"/>
            </a:pPr>
            <a:r>
              <a:rPr lang="fa-IR" dirty="0" smtClean="0"/>
              <a:t>دامنه سیگنال بر توزیع نسبی فرکانسها اثری داشته و صرفاً انرژی کلی سیگنال را افزایش می دهد.</a:t>
            </a:r>
          </a:p>
        </p:txBody>
      </p:sp>
      <p:sp>
        <p:nvSpPr>
          <p:cNvPr id="2" name="TextBox 1"/>
          <p:cNvSpPr txBox="1"/>
          <p:nvPr/>
        </p:nvSpPr>
        <p:spPr>
          <a:xfrm>
            <a:off x="4648200" y="6019800"/>
            <a:ext cx="1571969" cy="369332"/>
          </a:xfrm>
          <a:prstGeom prst="rect">
            <a:avLst/>
          </a:prstGeom>
          <a:noFill/>
        </p:spPr>
        <p:txBody>
          <a:bodyPr wrap="none" rtlCol="0">
            <a:spAutoFit/>
          </a:bodyPr>
          <a:lstStyle/>
          <a:p>
            <a:r>
              <a:rPr lang="en-US" dirty="0" smtClean="0"/>
              <a:t>Aortic Stenosis</a:t>
            </a:r>
            <a:endParaRPr lang="sv-SE" dirty="0"/>
          </a:p>
        </p:txBody>
      </p:sp>
      <p:sp>
        <p:nvSpPr>
          <p:cNvPr id="14" name="TextBox 13"/>
          <p:cNvSpPr txBox="1"/>
          <p:nvPr/>
        </p:nvSpPr>
        <p:spPr>
          <a:xfrm>
            <a:off x="1143000" y="6019800"/>
            <a:ext cx="1996700" cy="369332"/>
          </a:xfrm>
          <a:prstGeom prst="rect">
            <a:avLst/>
          </a:prstGeom>
          <a:noFill/>
        </p:spPr>
        <p:txBody>
          <a:bodyPr wrap="none" rtlCol="0">
            <a:spAutoFit/>
          </a:bodyPr>
          <a:lstStyle/>
          <a:p>
            <a:r>
              <a:rPr lang="en-US" dirty="0" err="1" smtClean="0"/>
              <a:t>Thetralogy</a:t>
            </a:r>
            <a:r>
              <a:rPr lang="en-US" dirty="0" smtClean="0"/>
              <a:t> of </a:t>
            </a:r>
            <a:r>
              <a:rPr lang="en-US" dirty="0" err="1" smtClean="0"/>
              <a:t>Fallot</a:t>
            </a:r>
            <a:endParaRPr lang="sv-SE" dirty="0"/>
          </a:p>
        </p:txBody>
      </p:sp>
      <p:pic>
        <p:nvPicPr>
          <p:cNvPr id="4098" name="Picture 2" descr="AS1"/>
          <p:cNvPicPr>
            <a:picLocks noChangeArrowheads="1"/>
          </p:cNvPicPr>
          <p:nvPr/>
        </p:nvPicPr>
        <p:blipFill>
          <a:blip r:embed="rId2" cstate="print">
            <a:lum bright="-40000" contrast="80000"/>
            <a:grayscl/>
            <a:extLst>
              <a:ext uri="{28A0092B-C50C-407E-A947-70E740481C1C}">
                <a14:useLocalDpi xmlns:a14="http://schemas.microsoft.com/office/drawing/2010/main" xmlns="" val="0"/>
              </a:ext>
            </a:extLst>
          </a:blip>
          <a:srcRect/>
          <a:stretch>
            <a:fillRect/>
          </a:stretch>
        </p:blipFill>
        <p:spPr bwMode="auto">
          <a:xfrm>
            <a:off x="3839408" y="2209800"/>
            <a:ext cx="3216565" cy="175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 descr="AS2"/>
          <p:cNvPicPr>
            <a:picLocks noChangeArrowheads="1"/>
          </p:cNvPicPr>
          <p:nvPr/>
        </p:nvPicPr>
        <p:blipFill>
          <a:blip r:embed="rId3" cstate="print">
            <a:lum bright="-40000" contrast="60000"/>
            <a:grayscl/>
            <a:extLst>
              <a:ext uri="{28A0092B-C50C-407E-A947-70E740481C1C}">
                <a14:useLocalDpi xmlns:a14="http://schemas.microsoft.com/office/drawing/2010/main" xmlns="" val="0"/>
              </a:ext>
            </a:extLst>
          </a:blip>
          <a:srcRect/>
          <a:stretch>
            <a:fillRect/>
          </a:stretch>
        </p:blipFill>
        <p:spPr bwMode="auto">
          <a:xfrm>
            <a:off x="3962400" y="4110037"/>
            <a:ext cx="2927931" cy="198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4" descr="tof1"/>
          <p:cNvPicPr>
            <a:picLocks noChangeArrowheads="1"/>
          </p:cNvPicPr>
          <p:nvPr/>
        </p:nvPicPr>
        <p:blipFill>
          <a:blip r:embed="rId4" cstate="print">
            <a:grayscl/>
            <a:extLst>
              <a:ext uri="{BEBA8EAE-BF5A-486C-A8C5-ECC9F3942E4B}">
                <a14:imgProps xmlns:a14="http://schemas.microsoft.com/office/drawing/2010/main" xmlns="">
                  <a14:imgLayer r:embed="rId5">
                    <a14:imgEffect>
                      <a14:sharpenSoften amount="14000"/>
                    </a14:imgEffect>
                    <a14:imgEffect>
                      <a14:brightnessContrast bright="-1000" contrast="60000"/>
                    </a14:imgEffect>
                  </a14:imgLayer>
                </a14:imgProps>
              </a:ext>
              <a:ext uri="{28A0092B-C50C-407E-A947-70E740481C1C}">
                <a14:useLocalDpi xmlns:a14="http://schemas.microsoft.com/office/drawing/2010/main" xmlns="" val="0"/>
              </a:ext>
            </a:extLst>
          </a:blip>
          <a:srcRect/>
          <a:stretch>
            <a:fillRect/>
          </a:stretch>
        </p:blipFill>
        <p:spPr bwMode="auto">
          <a:xfrm>
            <a:off x="390513" y="2209800"/>
            <a:ext cx="3448896" cy="175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5" descr="TOF2"/>
          <p:cNvPicPr>
            <a:picLocks noChangeArrowheads="1"/>
          </p:cNvPicPr>
          <p:nvPr/>
        </p:nvPicPr>
        <p:blipFill>
          <a:blip r:embed="rId6" cstate="print">
            <a:lum bright="-40000" contrast="60000"/>
            <a:grayscl/>
            <a:extLst>
              <a:ext uri="{28A0092B-C50C-407E-A947-70E740481C1C}">
                <a14:useLocalDpi xmlns:a14="http://schemas.microsoft.com/office/drawing/2010/main" xmlns="" val="0"/>
              </a:ext>
            </a:extLst>
          </a:blip>
          <a:srcRect/>
          <a:stretch>
            <a:fillRect/>
          </a:stretch>
        </p:blipFill>
        <p:spPr bwMode="auto">
          <a:xfrm>
            <a:off x="685800" y="4110037"/>
            <a:ext cx="3039516" cy="198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32498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rAhari1.jpg"/>
          <p:cNvPicPr>
            <a:picLocks noGrp="1" noChangeAspect="1"/>
          </p:cNvPicPr>
          <p:nvPr>
            <p:ph idx="1"/>
          </p:nvPr>
        </p:nvPicPr>
        <p:blipFill>
          <a:blip r:embed="rId2" cstate="print"/>
          <a:stretch>
            <a:fillRect/>
          </a:stretch>
        </p:blipFill>
        <p:spPr>
          <a:xfrm>
            <a:off x="2162747" y="152400"/>
            <a:ext cx="4771454" cy="662701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2000" dirty="0" smtClean="0">
                <a:solidFill>
                  <a:schemeClr val="accent2">
                    <a:lumMod val="75000"/>
                  </a:schemeClr>
                </a:solidFill>
              </a:rPr>
              <a:t>4. روشها</a:t>
            </a:r>
          </a:p>
          <a:p>
            <a:pPr marL="0" indent="0" algn="just" rtl="1">
              <a:buNone/>
            </a:pPr>
            <a:endParaRPr lang="fa-IR" sz="1800" dirty="0" smtClean="0"/>
          </a:p>
          <a:p>
            <a:pPr marL="0" indent="0" algn="just" rtl="1">
              <a:buNone/>
            </a:pPr>
            <a:r>
              <a:rPr lang="fa-IR" sz="1800" dirty="0" smtClean="0"/>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914400" y="1524000"/>
            <a:ext cx="5975931" cy="646331"/>
          </a:xfrm>
          <a:prstGeom prst="rect">
            <a:avLst/>
          </a:prstGeom>
          <a:noFill/>
        </p:spPr>
        <p:txBody>
          <a:bodyPr wrap="square" rtlCol="0">
            <a:spAutoFit/>
          </a:bodyPr>
          <a:lstStyle/>
          <a:p>
            <a:pPr marL="285750" indent="-285750" algn="just" rtl="1">
              <a:buFont typeface="Arial" pitchFamily="34" charset="0"/>
              <a:buChar char="•"/>
            </a:pPr>
            <a:r>
              <a:rPr lang="fa-IR" dirty="0" smtClean="0"/>
              <a:t>سوفل های با دامنه کم نیز بر توزیع نسبی فرکانسی تاثیر گذاشته و قابل شناسایی هستند.</a:t>
            </a:r>
          </a:p>
        </p:txBody>
      </p:sp>
      <p:sp>
        <p:nvSpPr>
          <p:cNvPr id="2" name="TextBox 1"/>
          <p:cNvSpPr txBox="1"/>
          <p:nvPr/>
        </p:nvSpPr>
        <p:spPr>
          <a:xfrm>
            <a:off x="4648200" y="6019800"/>
            <a:ext cx="1981761" cy="369332"/>
          </a:xfrm>
          <a:prstGeom prst="rect">
            <a:avLst/>
          </a:prstGeom>
          <a:noFill/>
        </p:spPr>
        <p:txBody>
          <a:bodyPr wrap="none" rtlCol="0">
            <a:spAutoFit/>
          </a:bodyPr>
          <a:lstStyle/>
          <a:p>
            <a:r>
              <a:rPr lang="en-US" dirty="0" smtClean="0"/>
              <a:t>Atrial </a:t>
            </a:r>
            <a:r>
              <a:rPr lang="en-US" dirty="0" err="1" smtClean="0"/>
              <a:t>Septal</a:t>
            </a:r>
            <a:r>
              <a:rPr lang="en-US" dirty="0" smtClean="0"/>
              <a:t> Defect</a:t>
            </a:r>
            <a:endParaRPr lang="sv-SE" dirty="0"/>
          </a:p>
        </p:txBody>
      </p:sp>
      <p:sp>
        <p:nvSpPr>
          <p:cNvPr id="14" name="TextBox 13"/>
          <p:cNvSpPr txBox="1"/>
          <p:nvPr/>
        </p:nvSpPr>
        <p:spPr>
          <a:xfrm>
            <a:off x="914400" y="6019800"/>
            <a:ext cx="2419509" cy="369332"/>
          </a:xfrm>
          <a:prstGeom prst="rect">
            <a:avLst/>
          </a:prstGeom>
          <a:noFill/>
        </p:spPr>
        <p:txBody>
          <a:bodyPr wrap="none" rtlCol="0">
            <a:spAutoFit/>
          </a:bodyPr>
          <a:lstStyle/>
          <a:p>
            <a:r>
              <a:rPr lang="en-US" dirty="0" smtClean="0"/>
              <a:t>Patent </a:t>
            </a:r>
            <a:r>
              <a:rPr lang="en-US" dirty="0" err="1" smtClean="0"/>
              <a:t>Ductus</a:t>
            </a:r>
            <a:r>
              <a:rPr lang="en-US" dirty="0" smtClean="0"/>
              <a:t> </a:t>
            </a:r>
            <a:r>
              <a:rPr lang="en-US" dirty="0" err="1" smtClean="0"/>
              <a:t>Arterious</a:t>
            </a:r>
            <a:endParaRPr lang="sv-SE" dirty="0"/>
          </a:p>
        </p:txBody>
      </p:sp>
      <p:pic>
        <p:nvPicPr>
          <p:cNvPr id="5122" name="Picture 2" descr="ASD1"/>
          <p:cNvPicPr>
            <a:picLocks noChangeArrowheads="1"/>
          </p:cNvPicPr>
          <p:nvPr/>
        </p:nvPicPr>
        <p:blipFill>
          <a:blip r:embed="rId2" cstate="print">
            <a:lum bright="-40000" contrast="60000"/>
            <a:grayscl/>
            <a:extLst>
              <a:ext uri="{28A0092B-C50C-407E-A947-70E740481C1C}">
                <a14:useLocalDpi xmlns:a14="http://schemas.microsoft.com/office/drawing/2010/main" xmlns="" val="0"/>
              </a:ext>
            </a:extLst>
          </a:blip>
          <a:srcRect/>
          <a:stretch>
            <a:fillRect/>
          </a:stretch>
        </p:blipFill>
        <p:spPr bwMode="auto">
          <a:xfrm>
            <a:off x="3810000" y="2228341"/>
            <a:ext cx="3200961" cy="1581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ASD2"/>
          <p:cNvPicPr>
            <a:picLocks noChangeArrowheads="1"/>
          </p:cNvPicPr>
          <p:nvPr/>
        </p:nvPicPr>
        <p:blipFill>
          <a:blip r:embed="rId3" cstate="print">
            <a:lum bright="-40000" contrast="60000"/>
            <a:grayscl/>
            <a:extLst>
              <a:ext uri="{28A0092B-C50C-407E-A947-70E740481C1C}">
                <a14:useLocalDpi xmlns:a14="http://schemas.microsoft.com/office/drawing/2010/main" xmlns="" val="0"/>
              </a:ext>
            </a:extLst>
          </a:blip>
          <a:srcRect/>
          <a:stretch>
            <a:fillRect/>
          </a:stretch>
        </p:blipFill>
        <p:spPr bwMode="auto">
          <a:xfrm>
            <a:off x="4038600" y="3957233"/>
            <a:ext cx="2895601" cy="2062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descr="PDA1"/>
          <p:cNvPicPr>
            <a:picLocks noChangeArrowheads="1"/>
          </p:cNvPicPr>
          <p:nvPr/>
        </p:nvPicPr>
        <p:blipFill>
          <a:blip r:embed="rId4" cstate="print">
            <a:lum bright="-40000" contrast="60000"/>
            <a:grayscl/>
            <a:extLst>
              <a:ext uri="{28A0092B-C50C-407E-A947-70E740481C1C}">
                <a14:useLocalDpi xmlns:a14="http://schemas.microsoft.com/office/drawing/2010/main" xmlns="" val="0"/>
              </a:ext>
            </a:extLst>
          </a:blip>
          <a:srcRect/>
          <a:stretch>
            <a:fillRect/>
          </a:stretch>
        </p:blipFill>
        <p:spPr bwMode="auto">
          <a:xfrm>
            <a:off x="381000" y="2191611"/>
            <a:ext cx="3429000" cy="1618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PDA2"/>
          <p:cNvPicPr>
            <a:picLocks noChangeArrowheads="1"/>
          </p:cNvPicPr>
          <p:nvPr/>
        </p:nvPicPr>
        <p:blipFill>
          <a:blip r:embed="rId5" cstate="print">
            <a:lum bright="-40000" contrast="60000"/>
            <a:grayscl/>
            <a:extLst>
              <a:ext uri="{28A0092B-C50C-407E-A947-70E740481C1C}">
                <a14:useLocalDpi xmlns:a14="http://schemas.microsoft.com/office/drawing/2010/main" xmlns="" val="0"/>
              </a:ext>
            </a:extLst>
          </a:blip>
          <a:srcRect/>
          <a:stretch>
            <a:fillRect/>
          </a:stretch>
        </p:blipFill>
        <p:spPr bwMode="auto">
          <a:xfrm>
            <a:off x="685800" y="3957232"/>
            <a:ext cx="2971800" cy="2062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2633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1800" dirty="0" smtClean="0"/>
              <a:t>4. روشها</a:t>
            </a:r>
          </a:p>
          <a:p>
            <a:pPr marL="0" indent="0" algn="just" rtl="1">
              <a:buNone/>
            </a:pPr>
            <a:endParaRPr lang="fa-IR" sz="1800" dirty="0" smtClean="0"/>
          </a:p>
          <a:p>
            <a:pPr marL="0" indent="0" algn="just" rtl="1">
              <a:buNone/>
            </a:pPr>
            <a:r>
              <a:rPr lang="fa-IR" sz="2400" dirty="0" smtClean="0">
                <a:solidFill>
                  <a:schemeClr val="accent2">
                    <a:lumMod val="75000"/>
                  </a:schemeClr>
                </a:solidFill>
              </a:rPr>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40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914400" y="1524000"/>
            <a:ext cx="5975931" cy="1323439"/>
          </a:xfrm>
          <a:prstGeom prst="rect">
            <a:avLst/>
          </a:prstGeom>
          <a:noFill/>
        </p:spPr>
        <p:txBody>
          <a:bodyPr wrap="square" rtlCol="0">
            <a:spAutoFit/>
          </a:bodyPr>
          <a:lstStyle/>
          <a:p>
            <a:pPr marL="285750" indent="-285750" algn="just" rtl="1">
              <a:buFont typeface="Arial" pitchFamily="34" charset="0"/>
              <a:buChar char="•"/>
            </a:pPr>
            <a:r>
              <a:rPr lang="fa-IR" sz="2000" dirty="0" smtClean="0"/>
              <a:t>با استفاده از تکنیکهای آماری شناسایی الگو ، روش منحصر به فرد و جدیدی برای استخراج باند فرکانسی ویژه برای هر بیماری ارائه گردید که در مجله های معتبر خارجی به چاپ رسیده و به عنوان اختراع ثبت گردیده است.</a:t>
            </a:r>
          </a:p>
        </p:txBody>
      </p:sp>
      <p:sp>
        <p:nvSpPr>
          <p:cNvPr id="6" name="TextBox 5"/>
          <p:cNvSpPr txBox="1"/>
          <p:nvPr/>
        </p:nvSpPr>
        <p:spPr>
          <a:xfrm>
            <a:off x="655504" y="3124200"/>
            <a:ext cx="6234827" cy="1815882"/>
          </a:xfrm>
          <a:prstGeom prst="rect">
            <a:avLst/>
          </a:prstGeom>
          <a:noFill/>
        </p:spPr>
        <p:txBody>
          <a:bodyPr wrap="square" rtlCol="0">
            <a:spAutoFit/>
          </a:bodyPr>
          <a:lstStyle/>
          <a:p>
            <a:pPr marL="285750" indent="-285750" algn="just">
              <a:buFont typeface="Arial" pitchFamily="34" charset="0"/>
              <a:buChar char="•"/>
            </a:pPr>
            <a:r>
              <a:rPr lang="en-US" sz="1600" i="1" dirty="0"/>
              <a:t>A. A. </a:t>
            </a:r>
            <a:r>
              <a:rPr lang="en-US" sz="1600" i="1" dirty="0" err="1"/>
              <a:t>Sepehri</a:t>
            </a:r>
            <a:r>
              <a:rPr lang="en-US" sz="1600" i="1" dirty="0"/>
              <a:t>, A. </a:t>
            </a:r>
            <a:r>
              <a:rPr lang="en-US" sz="1600" i="1" dirty="0" err="1"/>
              <a:t>Gharehbaghi</a:t>
            </a:r>
            <a:r>
              <a:rPr lang="en-US" sz="1600" i="1" dirty="0"/>
              <a:t>, T. </a:t>
            </a:r>
            <a:r>
              <a:rPr lang="en-US" sz="1600" i="1" dirty="0" err="1"/>
              <a:t>Dutoit</a:t>
            </a:r>
            <a:r>
              <a:rPr lang="en-US" sz="1600" i="1" dirty="0"/>
              <a:t>, A. </a:t>
            </a:r>
            <a:r>
              <a:rPr lang="en-US" sz="1600" i="1" dirty="0" err="1"/>
              <a:t>Kocharian</a:t>
            </a:r>
            <a:r>
              <a:rPr lang="en-US" sz="1600" i="1" dirty="0"/>
              <a:t>, and A. </a:t>
            </a:r>
            <a:r>
              <a:rPr lang="en-US" sz="1600" i="1" dirty="0" err="1"/>
              <a:t>Kiani</a:t>
            </a:r>
            <a:r>
              <a:rPr lang="en-US" sz="1600" i="1" dirty="0" smtClean="0"/>
              <a:t>, “</a:t>
            </a:r>
            <a:r>
              <a:rPr lang="en-US" sz="1600" i="1" dirty="0"/>
              <a:t>A novel method for pediatric heart sound segmentation without </a:t>
            </a:r>
            <a:r>
              <a:rPr lang="en-US" sz="1600" i="1" dirty="0" smtClean="0"/>
              <a:t>using the </a:t>
            </a:r>
            <a:r>
              <a:rPr lang="en-US" sz="1600" i="1" dirty="0"/>
              <a:t>ECG,” </a:t>
            </a:r>
            <a:r>
              <a:rPr lang="en-US" sz="1600" i="1" dirty="0" err="1"/>
              <a:t>Comput</a:t>
            </a:r>
            <a:r>
              <a:rPr lang="en-US" sz="1600" i="1" dirty="0"/>
              <a:t>. Meth. </a:t>
            </a:r>
            <a:r>
              <a:rPr lang="en-US" sz="1600" i="1" dirty="0" err="1"/>
              <a:t>Prog</a:t>
            </a:r>
            <a:r>
              <a:rPr lang="en-US" sz="1600" i="1" dirty="0"/>
              <a:t>. Biomed., vol. 99, pp. 43–48, 2010</a:t>
            </a:r>
            <a:r>
              <a:rPr lang="en-US" sz="1600" i="1" dirty="0" smtClean="0"/>
              <a:t>.</a:t>
            </a:r>
          </a:p>
          <a:p>
            <a:pPr algn="just"/>
            <a:endParaRPr lang="en-US" sz="1600" i="1" dirty="0"/>
          </a:p>
          <a:p>
            <a:pPr marL="285750" indent="-285750" algn="just">
              <a:buFont typeface="Arial" pitchFamily="34" charset="0"/>
              <a:buChar char="•"/>
            </a:pPr>
            <a:r>
              <a:rPr lang="sv-SE" sz="1600" i="1" dirty="0"/>
              <a:t>A. A. Sepehri, J. Hancq, T. Dutoit, A. Gharehbaghi, A. </a:t>
            </a:r>
            <a:r>
              <a:rPr lang="sv-SE" sz="1600" i="1" dirty="0" smtClean="0"/>
              <a:t>Kocharian, </a:t>
            </a:r>
            <a:r>
              <a:rPr lang="en-US" sz="1600" i="1" dirty="0" smtClean="0"/>
              <a:t>and </a:t>
            </a:r>
            <a:r>
              <a:rPr lang="en-US" sz="1600" i="1" dirty="0"/>
              <a:t>A. </a:t>
            </a:r>
            <a:r>
              <a:rPr lang="en-US" sz="1600" i="1" dirty="0" err="1"/>
              <a:t>Kiani</a:t>
            </a:r>
            <a:r>
              <a:rPr lang="en-US" sz="1600" i="1" dirty="0"/>
              <a:t>, “Computerized screening of children congenital </a:t>
            </a:r>
            <a:r>
              <a:rPr lang="en-US" sz="1600" i="1" dirty="0" smtClean="0"/>
              <a:t>heart diseases</a:t>
            </a:r>
            <a:r>
              <a:rPr lang="en-US" sz="1600" i="1" dirty="0"/>
              <a:t>,” </a:t>
            </a:r>
            <a:r>
              <a:rPr lang="en-US" sz="1600" i="1" dirty="0" err="1"/>
              <a:t>Comput</a:t>
            </a:r>
            <a:r>
              <a:rPr lang="en-US" sz="1600" i="1" dirty="0"/>
              <a:t>. Meth. </a:t>
            </a:r>
            <a:r>
              <a:rPr lang="en-US" sz="1600" i="1" dirty="0" err="1"/>
              <a:t>Prog</a:t>
            </a:r>
            <a:r>
              <a:rPr lang="en-US" sz="1600" i="1" dirty="0"/>
              <a:t>. Biomed., vol. 92, pp. 186–192, 2008.</a:t>
            </a:r>
            <a:endParaRPr lang="sv-SE" sz="1600" i="1" dirty="0"/>
          </a:p>
        </p:txBody>
      </p:sp>
    </p:spTree>
    <p:extLst>
      <p:ext uri="{BB962C8B-B14F-4D97-AF65-F5344CB8AC3E}">
        <p14:creationId xmlns:p14="http://schemas.microsoft.com/office/powerpoint/2010/main" xmlns="" val="3627696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66" y="304800"/>
            <a:ext cx="9182729" cy="6248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607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2470"/>
            <a:ext cx="9143999" cy="67130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2557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1800" dirty="0" smtClean="0"/>
              <a:t>4. روشها</a:t>
            </a:r>
          </a:p>
          <a:p>
            <a:pPr marL="0" indent="0" algn="just" rtl="1">
              <a:buNone/>
            </a:pPr>
            <a:endParaRPr lang="fa-IR" sz="1800" dirty="0" smtClean="0"/>
          </a:p>
          <a:p>
            <a:pPr marL="0" indent="0" algn="just" rtl="1">
              <a:buNone/>
            </a:pPr>
            <a:r>
              <a:rPr lang="fa-IR" sz="2400" dirty="0" smtClean="0">
                <a:solidFill>
                  <a:schemeClr val="accent2">
                    <a:lumMod val="75000"/>
                  </a:schemeClr>
                </a:solidFill>
              </a:rPr>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838200" y="1524000"/>
            <a:ext cx="6052131" cy="3847207"/>
          </a:xfrm>
          <a:prstGeom prst="rect">
            <a:avLst/>
          </a:prstGeom>
          <a:noFill/>
        </p:spPr>
        <p:txBody>
          <a:bodyPr wrap="square" rtlCol="0">
            <a:spAutoFit/>
          </a:bodyPr>
          <a:lstStyle/>
          <a:p>
            <a:pPr marL="285750" indent="-285750" algn="just" rtl="1">
              <a:buFont typeface="Arial" pitchFamily="34" charset="0"/>
              <a:buChar char="•"/>
            </a:pPr>
            <a:r>
              <a:rPr lang="fa-IR" sz="2000" b="1" dirty="0" smtClean="0"/>
              <a:t>انرژی باندهای فرکانسی ویژه پس از پردازشهای آماری </a:t>
            </a:r>
            <a:r>
              <a:rPr lang="fa-IR" sz="2000" dirty="0" smtClean="0"/>
              <a:t>توسط شبکه عصبی </a:t>
            </a:r>
            <a:r>
              <a:rPr lang="fa-IR" sz="2000" b="1" dirty="0" smtClean="0"/>
              <a:t>به گروه های سالم و بیمار طبقه بندی می شوند</a:t>
            </a:r>
            <a:r>
              <a:rPr lang="fa-IR" sz="2000" dirty="0" smtClean="0"/>
              <a:t>.</a:t>
            </a:r>
          </a:p>
          <a:p>
            <a:pPr marL="285750" indent="-285750" algn="just" rtl="1">
              <a:buFont typeface="Arial" pitchFamily="34" charset="0"/>
              <a:buChar char="•"/>
            </a:pPr>
            <a:endParaRPr lang="fa-IR" sz="2000" dirty="0"/>
          </a:p>
          <a:p>
            <a:pPr marL="285750" indent="-285750" algn="just" rtl="1">
              <a:buFont typeface="Arial" pitchFamily="34" charset="0"/>
              <a:buChar char="•"/>
            </a:pPr>
            <a:r>
              <a:rPr lang="fa-IR" sz="2000" dirty="0" smtClean="0"/>
              <a:t>بررسی های آماری بر روی داده های مشتمل بر 132 سالم و</a:t>
            </a:r>
            <a:r>
              <a:rPr lang="en-US" sz="2000" dirty="0" smtClean="0"/>
              <a:t> </a:t>
            </a:r>
            <a:r>
              <a:rPr lang="fa-IR" sz="2000" dirty="0" smtClean="0"/>
              <a:t>131 بیمار </a:t>
            </a:r>
            <a:r>
              <a:rPr lang="fa-IR" sz="2000" b="1" dirty="0" smtClean="0"/>
              <a:t>دقت سیستم را بالای </a:t>
            </a:r>
            <a:r>
              <a:rPr lang="fa-IR" sz="2400" b="1" dirty="0" smtClean="0"/>
              <a:t>85% </a:t>
            </a:r>
            <a:r>
              <a:rPr lang="fa-IR" sz="2000" dirty="0" smtClean="0"/>
              <a:t>با سطح اطمینان </a:t>
            </a:r>
            <a:r>
              <a:rPr lang="en-US" sz="2000" dirty="0" smtClean="0"/>
              <a:t>(confidence level)</a:t>
            </a:r>
            <a:r>
              <a:rPr lang="fa-IR" sz="2000" dirty="0" smtClean="0"/>
              <a:t> 99% تخمین می زند.</a:t>
            </a:r>
          </a:p>
          <a:p>
            <a:pPr marL="285750" indent="-285750" algn="just" rtl="1">
              <a:buFont typeface="Arial" pitchFamily="34" charset="0"/>
              <a:buChar char="•"/>
            </a:pPr>
            <a:endParaRPr lang="fa-IR" sz="2000" dirty="0"/>
          </a:p>
          <a:p>
            <a:pPr marL="285750" indent="-285750" algn="just" rtl="1">
              <a:buFont typeface="Arial" pitchFamily="34" charset="0"/>
              <a:buChar char="•"/>
            </a:pPr>
            <a:r>
              <a:rPr lang="fa-IR" sz="2000" b="1" dirty="0" smtClean="0"/>
              <a:t>گروه سالم شامل سیگنالهای بدون سوفل و موارد مختلفی از سوفلهای بی گناه </a:t>
            </a:r>
            <a:r>
              <a:rPr lang="sv-SE" sz="2000" dirty="0" smtClean="0"/>
              <a:t>(Innocent murmur)</a:t>
            </a:r>
            <a:r>
              <a:rPr lang="fa-IR" sz="2000" dirty="0" smtClean="0"/>
              <a:t> نیز می باشد.</a:t>
            </a:r>
          </a:p>
          <a:p>
            <a:pPr marL="285750" indent="-285750" algn="just" rtl="1">
              <a:buFont typeface="Arial" pitchFamily="34" charset="0"/>
              <a:buChar char="•"/>
            </a:pPr>
            <a:endParaRPr lang="fa-IR" sz="2000" dirty="0"/>
          </a:p>
          <a:p>
            <a:pPr marL="285750" indent="-285750" algn="just" rtl="1">
              <a:buFont typeface="Arial" pitchFamily="34" charset="0"/>
              <a:buChar char="•"/>
            </a:pPr>
            <a:r>
              <a:rPr lang="fa-IR" sz="2000" b="1" dirty="0" smtClean="0"/>
              <a:t>گروه بیمار شامل </a:t>
            </a:r>
            <a:r>
              <a:rPr lang="fa-IR" sz="2000" dirty="0" smtClean="0"/>
              <a:t>بیماریهای </a:t>
            </a:r>
            <a:r>
              <a:rPr lang="en-US" sz="2000" dirty="0" smtClean="0"/>
              <a:t>A</a:t>
            </a:r>
            <a:r>
              <a:rPr lang="en-US" sz="2000" b="1" dirty="0" smtClean="0"/>
              <a:t>S</a:t>
            </a:r>
            <a:r>
              <a:rPr lang="fa-IR" sz="2000" b="1" dirty="0" smtClean="0"/>
              <a:t> ،</a:t>
            </a:r>
            <a:r>
              <a:rPr lang="en-US" sz="2000" b="1" dirty="0" smtClean="0"/>
              <a:t>ASD </a:t>
            </a:r>
            <a:r>
              <a:rPr lang="fa-IR" sz="2000" b="1" dirty="0" smtClean="0"/>
              <a:t> ، </a:t>
            </a:r>
            <a:r>
              <a:rPr lang="sv-SE" sz="2000" b="1" dirty="0" smtClean="0"/>
              <a:t>BAV</a:t>
            </a:r>
            <a:r>
              <a:rPr lang="fa-IR" sz="2000" b="1" dirty="0" smtClean="0"/>
              <a:t> ، </a:t>
            </a:r>
            <a:r>
              <a:rPr lang="sv-SE" sz="2000" b="1" dirty="0" smtClean="0"/>
              <a:t>MR </a:t>
            </a:r>
            <a:r>
              <a:rPr lang="fa-IR" sz="2000" b="1" dirty="0" smtClean="0"/>
              <a:t> ،</a:t>
            </a:r>
            <a:r>
              <a:rPr lang="en-US" sz="2000" b="1" dirty="0" smtClean="0"/>
              <a:t>PS </a:t>
            </a:r>
            <a:r>
              <a:rPr lang="fa-IR" sz="2000" b="1" dirty="0" smtClean="0"/>
              <a:t> ، </a:t>
            </a:r>
            <a:r>
              <a:rPr lang="en-US" sz="2000" b="1" dirty="0" smtClean="0"/>
              <a:t>TOF</a:t>
            </a:r>
            <a:r>
              <a:rPr lang="fa-IR" sz="2000" b="1" dirty="0" smtClean="0"/>
              <a:t> ، </a:t>
            </a:r>
            <a:r>
              <a:rPr lang="en-US" sz="2000" b="1" dirty="0" smtClean="0"/>
              <a:t>TR </a:t>
            </a:r>
            <a:r>
              <a:rPr lang="fa-IR" sz="2000" b="1" dirty="0" smtClean="0"/>
              <a:t> و </a:t>
            </a:r>
            <a:r>
              <a:rPr lang="en-US" sz="2000" b="1" dirty="0" smtClean="0"/>
              <a:t>VSD</a:t>
            </a:r>
            <a:r>
              <a:rPr lang="fa-IR" sz="2000" dirty="0" smtClean="0"/>
              <a:t> می باشد.</a:t>
            </a:r>
          </a:p>
        </p:txBody>
      </p:sp>
    </p:spTree>
    <p:extLst>
      <p:ext uri="{BB962C8B-B14F-4D97-AF65-F5344CB8AC3E}">
        <p14:creationId xmlns:p14="http://schemas.microsoft.com/office/powerpoint/2010/main" xmlns="" val="1175346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1800" dirty="0" smtClean="0"/>
              <a:t>4. روشها</a:t>
            </a:r>
          </a:p>
          <a:p>
            <a:pPr marL="0" indent="0" algn="just" rtl="1">
              <a:buNone/>
            </a:pPr>
            <a:endParaRPr lang="fa-IR" sz="1800" dirty="0" smtClean="0"/>
          </a:p>
          <a:p>
            <a:pPr marL="0" indent="0" algn="just" rtl="1">
              <a:buNone/>
            </a:pPr>
            <a:r>
              <a:rPr lang="fa-IR" sz="2400" dirty="0" smtClean="0">
                <a:solidFill>
                  <a:srgbClr val="FF0000"/>
                </a:solidFill>
              </a:rPr>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838200" y="1524000"/>
            <a:ext cx="6095999" cy="4770537"/>
          </a:xfrm>
          <a:prstGeom prst="rect">
            <a:avLst/>
          </a:prstGeom>
          <a:noFill/>
        </p:spPr>
        <p:txBody>
          <a:bodyPr wrap="square" rtlCol="0">
            <a:spAutoFit/>
          </a:bodyPr>
          <a:lstStyle/>
          <a:p>
            <a:pPr marL="285750" indent="-285750" algn="just" rtl="1">
              <a:buFont typeface="Arial" pitchFamily="34" charset="0"/>
              <a:buChar char="•"/>
            </a:pPr>
            <a:r>
              <a:rPr lang="fa-IR" sz="2000" dirty="0" smtClean="0"/>
              <a:t>تحقیقات وسیعی در سایر مراکز تحقیقاتی کشورهای دیگر جهان انجام شده است. چند نمونه از مهمترین آنها که نتایج مطالعات آنها در مجله های معتبر مربوطه به چاپ رسیده است عبارتند از:</a:t>
            </a:r>
            <a:endParaRPr lang="en-US" sz="2000" dirty="0" smtClean="0"/>
          </a:p>
          <a:p>
            <a:pPr marL="285750" indent="-285750" algn="just" rtl="1">
              <a:buFont typeface="Arial" pitchFamily="34" charset="0"/>
              <a:buChar char="•"/>
            </a:pPr>
            <a:endParaRPr lang="fa-IR" dirty="0" smtClean="0"/>
          </a:p>
          <a:p>
            <a:pPr marL="342900" indent="-342900" algn="just">
              <a:buFont typeface="+mj-lt"/>
              <a:buAutoNum type="arabicPeriod"/>
            </a:pPr>
            <a:r>
              <a:rPr lang="en-US" sz="1600" dirty="0"/>
              <a:t>C. G. </a:t>
            </a:r>
            <a:r>
              <a:rPr lang="en-US" sz="1600" dirty="0" err="1"/>
              <a:t>DeGroff</a:t>
            </a:r>
            <a:r>
              <a:rPr lang="en-US" sz="1600" dirty="0"/>
              <a:t>, S. </a:t>
            </a:r>
            <a:r>
              <a:rPr lang="en-US" sz="1600" dirty="0" err="1"/>
              <a:t>Bhatikar</a:t>
            </a:r>
            <a:r>
              <a:rPr lang="en-US" sz="1600" dirty="0"/>
              <a:t>, J. Hertzberg, R. </a:t>
            </a:r>
            <a:r>
              <a:rPr lang="en-US" sz="1600" dirty="0" err="1"/>
              <a:t>Shandas</a:t>
            </a:r>
            <a:r>
              <a:rPr lang="en-US" sz="1600" dirty="0"/>
              <a:t>, L. Valdes-Cruz and R. L. </a:t>
            </a:r>
            <a:r>
              <a:rPr lang="en-US" sz="1600" dirty="0" err="1"/>
              <a:t>Mahajan</a:t>
            </a:r>
            <a:r>
              <a:rPr lang="en-US" sz="1600" dirty="0"/>
              <a:t>, "Artificial neural network-based methods of screening heart murmurs in children," </a:t>
            </a:r>
            <a:r>
              <a:rPr lang="en-US" sz="1600" i="1" u="sng" dirty="0"/>
              <a:t>Circulation, </a:t>
            </a:r>
            <a:r>
              <a:rPr lang="en-US" sz="1600" u="sng" dirty="0"/>
              <a:t>vol. 103, pp. 2711-2716, 2001</a:t>
            </a:r>
            <a:r>
              <a:rPr lang="en-US" sz="1600" dirty="0"/>
              <a:t>. </a:t>
            </a:r>
            <a:endParaRPr lang="en-US" sz="1600" dirty="0" smtClean="0"/>
          </a:p>
          <a:p>
            <a:pPr algn="just"/>
            <a:endParaRPr lang="en-US" sz="1600" dirty="0"/>
          </a:p>
          <a:p>
            <a:pPr marL="342900" indent="-342900" algn="just">
              <a:buFont typeface="+mj-lt"/>
              <a:buAutoNum type="arabicPeriod" startAt="2"/>
            </a:pPr>
            <a:r>
              <a:rPr lang="en-US" sz="1600" dirty="0" smtClean="0"/>
              <a:t>W. R. Thompson, C. S. Hayek, C. </a:t>
            </a:r>
            <a:r>
              <a:rPr lang="en-US" sz="1600" dirty="0" err="1" smtClean="0"/>
              <a:t>Tuchinda</a:t>
            </a:r>
            <a:r>
              <a:rPr lang="en-US" sz="1600" dirty="0" smtClean="0"/>
              <a:t>, J. K. Telford and J. S. </a:t>
            </a:r>
            <a:r>
              <a:rPr lang="en-US" sz="1600" dirty="0" err="1" smtClean="0"/>
              <a:t>Lombrado</a:t>
            </a:r>
            <a:r>
              <a:rPr lang="en-US" sz="1600" dirty="0" smtClean="0"/>
              <a:t>, Automated Cardiac Auscultation for Detection of Pathologic Heart Murmurs, </a:t>
            </a:r>
            <a:r>
              <a:rPr lang="en-US" sz="1600" u="sng" dirty="0" smtClean="0"/>
              <a:t>Pediatric Cardiology, 22:373-379, 2001.</a:t>
            </a:r>
          </a:p>
          <a:p>
            <a:pPr marL="285750" indent="-285750" algn="just">
              <a:buFont typeface="Arial" pitchFamily="34" charset="0"/>
              <a:buChar char="•"/>
            </a:pPr>
            <a:endParaRPr lang="en-US" sz="1600" u="sng" dirty="0" smtClean="0"/>
          </a:p>
          <a:p>
            <a:pPr marL="342900" indent="-342900" algn="just">
              <a:buFont typeface="+mj-lt"/>
              <a:buAutoNum type="arabicPeriod" startAt="3"/>
            </a:pPr>
            <a:r>
              <a:rPr lang="en-US" sz="1600" dirty="0" smtClean="0"/>
              <a:t>Sanjay R. </a:t>
            </a:r>
            <a:r>
              <a:rPr lang="en-US" sz="1600" dirty="0" err="1" smtClean="0"/>
              <a:t>Bhatikar</a:t>
            </a:r>
            <a:r>
              <a:rPr lang="en-US" sz="1600" dirty="0" smtClean="0"/>
              <a:t>, Curt </a:t>
            </a:r>
            <a:r>
              <a:rPr lang="en-US" sz="1600" dirty="0" err="1" smtClean="0"/>
              <a:t>DeGroff</a:t>
            </a:r>
            <a:r>
              <a:rPr lang="en-US" sz="1600" dirty="0" smtClean="0"/>
              <a:t>, </a:t>
            </a:r>
            <a:r>
              <a:rPr lang="en-US" sz="1600" dirty="0" err="1" smtClean="0"/>
              <a:t>Roop</a:t>
            </a:r>
            <a:r>
              <a:rPr lang="en-US" sz="1600" dirty="0" smtClean="0"/>
              <a:t> L. </a:t>
            </a:r>
            <a:r>
              <a:rPr lang="en-US" sz="1600" dirty="0" err="1" smtClean="0"/>
              <a:t>Mahajan</a:t>
            </a:r>
            <a:r>
              <a:rPr lang="en-US" sz="1600" dirty="0" smtClean="0"/>
              <a:t>, A classifier based on the artificial neural network approach for cardiologic auscultation in pediatric, Artificial </a:t>
            </a:r>
            <a:r>
              <a:rPr lang="en-US" sz="1600" dirty="0" err="1" smtClean="0"/>
              <a:t>Intellgence</a:t>
            </a:r>
            <a:r>
              <a:rPr lang="en-US" sz="1600" dirty="0" smtClean="0"/>
              <a:t> in Medicine, 33:251-260, 2005.</a:t>
            </a:r>
          </a:p>
          <a:p>
            <a:pPr algn="just"/>
            <a:endParaRPr lang="fa-IR" dirty="0" smtClean="0"/>
          </a:p>
        </p:txBody>
      </p:sp>
    </p:spTree>
    <p:extLst>
      <p:ext uri="{BB962C8B-B14F-4D97-AF65-F5344CB8AC3E}">
        <p14:creationId xmlns:p14="http://schemas.microsoft.com/office/powerpoint/2010/main" xmlns="" val="3793278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1800" dirty="0" smtClean="0"/>
              <a:t>4. روشها</a:t>
            </a:r>
          </a:p>
          <a:p>
            <a:pPr marL="0" indent="0" algn="just" rtl="1">
              <a:buNone/>
            </a:pPr>
            <a:endParaRPr lang="fa-IR" sz="1800" dirty="0" smtClean="0"/>
          </a:p>
          <a:p>
            <a:pPr marL="0" indent="0" algn="just" rtl="1">
              <a:buNone/>
            </a:pPr>
            <a:r>
              <a:rPr lang="fa-IR" sz="2400" dirty="0" smtClean="0">
                <a:solidFill>
                  <a:schemeClr val="accent2">
                    <a:lumMod val="75000"/>
                  </a:schemeClr>
                </a:solidFill>
              </a:rPr>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838201" y="1524000"/>
            <a:ext cx="5943600" cy="2092881"/>
          </a:xfrm>
          <a:prstGeom prst="rect">
            <a:avLst/>
          </a:prstGeom>
          <a:noFill/>
        </p:spPr>
        <p:txBody>
          <a:bodyPr wrap="square" rtlCol="0">
            <a:spAutoFit/>
          </a:bodyPr>
          <a:lstStyle/>
          <a:p>
            <a:pPr marL="342900" indent="-342900" algn="just">
              <a:buFont typeface="+mj-lt"/>
              <a:buAutoNum type="arabicPeriod" startAt="4"/>
            </a:pPr>
            <a:r>
              <a:rPr lang="en-US" sz="1600" dirty="0" smtClean="0"/>
              <a:t>Jacques P. de </a:t>
            </a:r>
            <a:r>
              <a:rPr lang="en-US" sz="1600" dirty="0" err="1" smtClean="0"/>
              <a:t>Vos</a:t>
            </a:r>
            <a:r>
              <a:rPr lang="en-US" sz="1600" dirty="0" smtClean="0"/>
              <a:t> and Mike M. </a:t>
            </a:r>
            <a:r>
              <a:rPr lang="en-US" sz="1600" dirty="0" err="1" smtClean="0"/>
              <a:t>Blanckenberg</a:t>
            </a:r>
            <a:r>
              <a:rPr lang="en-US" sz="1600" dirty="0" smtClean="0"/>
              <a:t>, Automated Pediatric Cardiac Auscultation, </a:t>
            </a:r>
            <a:r>
              <a:rPr lang="en-US" sz="1600" u="sng" dirty="0" smtClean="0"/>
              <a:t>IEEE Transaction on Biomedical Engineering, 54:244-252, 2007.</a:t>
            </a:r>
          </a:p>
          <a:p>
            <a:pPr algn="just"/>
            <a:endParaRPr lang="en-US" dirty="0" smtClean="0"/>
          </a:p>
          <a:p>
            <a:pPr marL="342900" indent="-342900" algn="just">
              <a:buFont typeface="+mj-lt"/>
              <a:buAutoNum type="arabicPeriod" startAt="5"/>
            </a:pPr>
            <a:r>
              <a:rPr lang="en-US" sz="1600" dirty="0"/>
              <a:t>R. L. </a:t>
            </a:r>
            <a:r>
              <a:rPr lang="en-US" sz="1600" dirty="0" err="1"/>
              <a:t>Watrous</a:t>
            </a:r>
            <a:r>
              <a:rPr lang="en-US" sz="1600" dirty="0"/>
              <a:t>, R. W. Thompson and S. J. </a:t>
            </a:r>
            <a:r>
              <a:rPr lang="en-US" sz="1600" dirty="0" err="1"/>
              <a:t>Ackeman</a:t>
            </a:r>
            <a:r>
              <a:rPr lang="en-US" sz="1600" dirty="0"/>
              <a:t>, </a:t>
            </a:r>
            <a:r>
              <a:rPr lang="en-US" sz="1600" dirty="0" smtClean="0"/>
              <a:t>The </a:t>
            </a:r>
            <a:r>
              <a:rPr lang="en-US" sz="1600" dirty="0"/>
              <a:t>Impact of Computer-assisted Auscultation on Physician Referrals Asymptomatic Patients with Heart Murmurs</a:t>
            </a:r>
            <a:r>
              <a:rPr lang="en-US" sz="1600" dirty="0" smtClean="0"/>
              <a:t>, </a:t>
            </a:r>
            <a:r>
              <a:rPr lang="en-US" sz="1600" i="1" u="sng" dirty="0"/>
              <a:t>Clinical </a:t>
            </a:r>
            <a:r>
              <a:rPr lang="en-US" sz="1600" i="1" u="sng" dirty="0" smtClean="0"/>
              <a:t>Cardiology, </a:t>
            </a:r>
            <a:r>
              <a:rPr lang="en-US" sz="1600" u="sng" dirty="0" smtClean="0"/>
              <a:t>31 :79-83</a:t>
            </a:r>
            <a:r>
              <a:rPr lang="en-US" sz="1600" u="sng" dirty="0"/>
              <a:t>, 2008. </a:t>
            </a:r>
            <a:endParaRPr lang="fa-IR" sz="1600" u="sng" dirty="0" smtClean="0"/>
          </a:p>
        </p:txBody>
      </p:sp>
      <p:sp>
        <p:nvSpPr>
          <p:cNvPr id="2" name="TextBox 1"/>
          <p:cNvSpPr txBox="1"/>
          <p:nvPr/>
        </p:nvSpPr>
        <p:spPr>
          <a:xfrm>
            <a:off x="838200" y="4038600"/>
            <a:ext cx="6131297" cy="2246769"/>
          </a:xfrm>
          <a:prstGeom prst="rect">
            <a:avLst/>
          </a:prstGeom>
          <a:noFill/>
        </p:spPr>
        <p:txBody>
          <a:bodyPr wrap="square" rtlCol="0">
            <a:spAutoFit/>
          </a:bodyPr>
          <a:lstStyle/>
          <a:p>
            <a:pPr algn="r" rtl="1"/>
            <a:r>
              <a:rPr lang="fa-IR" sz="2000" dirty="0" smtClean="0"/>
              <a:t>به منظور مقایسه  نتایج این مطالعات موارد زیر را در نظر گرفته ایم:</a:t>
            </a:r>
          </a:p>
          <a:p>
            <a:pPr marL="342900" indent="-342900" algn="r" rtl="1">
              <a:buFont typeface="+mj-lt"/>
              <a:buAutoNum type="arabicPeriod"/>
            </a:pPr>
            <a:r>
              <a:rPr lang="fa-IR" sz="2000" dirty="0" smtClean="0"/>
              <a:t>اعتبارسنجی آماری مناسب</a:t>
            </a:r>
          </a:p>
          <a:p>
            <a:pPr marL="342900" indent="-342900" algn="r" rtl="1">
              <a:buFont typeface="+mj-lt"/>
              <a:buAutoNum type="arabicPeriod"/>
            </a:pPr>
            <a:r>
              <a:rPr lang="fa-IR" sz="2000" dirty="0" smtClean="0"/>
              <a:t>ریسک پذیری ساختاری روش (بالا بودن پارامترهای روش نسبت به داده های آموزش روش را ریسک پذیر تر و تکرار پذیری آنرا پائین می آورد).</a:t>
            </a:r>
          </a:p>
          <a:p>
            <a:pPr marL="342900" indent="-342900" algn="r" rtl="1">
              <a:buFont typeface="+mj-lt"/>
              <a:buAutoNum type="arabicPeriod"/>
            </a:pPr>
            <a:r>
              <a:rPr lang="fa-IR" sz="2000" dirty="0" smtClean="0"/>
              <a:t>جامعه آماری مناسب (لحاظ کردن نمونه های بیمار با سوفل خفیف مانند </a:t>
            </a:r>
            <a:r>
              <a:rPr lang="sv-SE" sz="2000" dirty="0" smtClean="0"/>
              <a:t>ASD</a:t>
            </a:r>
            <a:r>
              <a:rPr lang="fa-IR" sz="2000" dirty="0" smtClean="0"/>
              <a:t>).</a:t>
            </a:r>
            <a:endParaRPr lang="sv-SE" sz="2000" dirty="0"/>
          </a:p>
        </p:txBody>
      </p:sp>
    </p:spTree>
    <p:extLst>
      <p:ext uri="{BB962C8B-B14F-4D97-AF65-F5344CB8AC3E}">
        <p14:creationId xmlns:p14="http://schemas.microsoft.com/office/powerpoint/2010/main" xmlns="" val="2761354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p:cNvSpPr txBox="1">
            <a:spLocks/>
          </p:cNvSpPr>
          <p:nvPr/>
        </p:nvSpPr>
        <p:spPr>
          <a:xfrm>
            <a:off x="7239000" y="1846216"/>
            <a:ext cx="1524000" cy="3716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800" dirty="0"/>
              <a:t>1</a:t>
            </a:r>
            <a:r>
              <a:rPr lang="fa-IR" sz="1800" dirty="0" smtClean="0"/>
              <a:t>. مقدمه</a:t>
            </a:r>
          </a:p>
          <a:p>
            <a:pPr marL="0" indent="0" algn="just" rtl="1">
              <a:buNone/>
            </a:pPr>
            <a:endParaRPr lang="fa-IR" sz="1800" dirty="0" smtClean="0"/>
          </a:p>
          <a:p>
            <a:pPr marL="0" indent="0" algn="just" rtl="1">
              <a:buNone/>
            </a:pPr>
            <a:r>
              <a:rPr lang="fa-IR" sz="1800" dirty="0" smtClean="0"/>
              <a:t>2. تاریخچه </a:t>
            </a:r>
          </a:p>
          <a:p>
            <a:pPr marL="0" indent="0" algn="just" rtl="1">
              <a:buNone/>
            </a:pPr>
            <a:endParaRPr lang="fa-IR" sz="1800" dirty="0" smtClean="0"/>
          </a:p>
          <a:p>
            <a:pPr marL="0" indent="0" algn="just" rtl="1">
              <a:buNone/>
            </a:pPr>
            <a:r>
              <a:rPr lang="fa-IR" sz="1800" dirty="0" smtClean="0"/>
              <a:t>3. اهداف طرح </a:t>
            </a:r>
          </a:p>
          <a:p>
            <a:pPr algn="just" rtl="1"/>
            <a:endParaRPr lang="fa-IR" sz="1800" dirty="0" smtClean="0"/>
          </a:p>
          <a:p>
            <a:pPr marL="0" indent="0" algn="just" rtl="1">
              <a:buNone/>
            </a:pPr>
            <a:r>
              <a:rPr lang="fa-IR" sz="1800" dirty="0" smtClean="0"/>
              <a:t>4. روشها</a:t>
            </a:r>
          </a:p>
          <a:p>
            <a:pPr marL="0" indent="0" algn="just" rtl="1">
              <a:buNone/>
            </a:pPr>
            <a:endParaRPr lang="fa-IR" sz="1800" dirty="0" smtClean="0"/>
          </a:p>
          <a:p>
            <a:pPr marL="0" indent="0" algn="just" rtl="1">
              <a:buNone/>
            </a:pPr>
            <a:r>
              <a:rPr lang="fa-IR" sz="2400" dirty="0" smtClean="0">
                <a:solidFill>
                  <a:schemeClr val="accent2">
                    <a:lumMod val="75000"/>
                  </a:schemeClr>
                </a:solidFill>
              </a:rPr>
              <a:t>5. نتایج</a:t>
            </a:r>
          </a:p>
        </p:txBody>
      </p:sp>
      <p:sp>
        <p:nvSpPr>
          <p:cNvPr id="5"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dirty="0" smtClean="0">
                <a:solidFill>
                  <a:schemeClr val="accent2">
                    <a:lumMod val="75000"/>
                  </a:schemeClr>
                </a:solidFill>
              </a:rPr>
              <a:t>طرح تحقیقاتی آنالیز صدای قلبی کودکان</a:t>
            </a:r>
            <a:endParaRPr lang="sv-SE" sz="3600" dirty="0">
              <a:solidFill>
                <a:schemeClr val="accent2">
                  <a:lumMod val="75000"/>
                </a:schemeClr>
              </a:solidFill>
            </a:endParaRPr>
          </a:p>
        </p:txBody>
      </p:sp>
      <p:cxnSp>
        <p:nvCxnSpPr>
          <p:cNvPr id="7" name="Straight Connector 6"/>
          <p:cNvCxnSpPr/>
          <p:nvPr/>
        </p:nvCxnSpPr>
        <p:spPr>
          <a:xfrm>
            <a:off x="7086600" y="1600200"/>
            <a:ext cx="0" cy="426720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838201" y="1524000"/>
            <a:ext cx="5943600" cy="4801314"/>
          </a:xfrm>
          <a:prstGeom prst="rect">
            <a:avLst/>
          </a:prstGeom>
          <a:noFill/>
        </p:spPr>
        <p:txBody>
          <a:bodyPr wrap="square" rtlCol="0">
            <a:spAutoFit/>
          </a:bodyPr>
          <a:lstStyle/>
          <a:p>
            <a:pPr marL="342900" indent="-342900" algn="just" rtl="1">
              <a:buFont typeface="+mj-lt"/>
              <a:buAutoNum type="arabicPeriod"/>
            </a:pPr>
            <a:r>
              <a:rPr lang="fa-IR" dirty="0" smtClean="0"/>
              <a:t>تمامی مطالعات یاد شده بر مبنای آنالیز </a:t>
            </a:r>
            <a:r>
              <a:rPr lang="fa-IR" b="1" u="sng" dirty="0" smtClean="0"/>
              <a:t>سوفلهای سیستولیک </a:t>
            </a:r>
            <a:r>
              <a:rPr lang="fa-IR" dirty="0" smtClean="0"/>
              <a:t>می باشد در حالیکه در روش منحصر به فرد ما ، علاوه بر ارتقای کمی تفکیک سوفلهای پاتولوژیک از فیزیولوژیک ، صدا های دیگر مانند </a:t>
            </a:r>
            <a:r>
              <a:rPr lang="fa-IR" sz="2000" b="1" u="sng" dirty="0" smtClean="0"/>
              <a:t>صدای دوم </a:t>
            </a:r>
            <a:r>
              <a:rPr lang="fa-IR" dirty="0" smtClean="0"/>
              <a:t>قلب مورد بررسی قرار می گیرد. این عمل حساسیت روش را در مقابل بیماری </a:t>
            </a:r>
            <a:r>
              <a:rPr lang="en-US" b="1" dirty="0" smtClean="0"/>
              <a:t>ASD</a:t>
            </a:r>
            <a:r>
              <a:rPr lang="fa-IR" dirty="0" smtClean="0"/>
              <a:t> بالا می برد.</a:t>
            </a:r>
          </a:p>
          <a:p>
            <a:pPr marL="342900" indent="-342900" algn="just" rtl="1">
              <a:buFont typeface="+mj-lt"/>
              <a:buAutoNum type="arabicPeriod"/>
            </a:pPr>
            <a:r>
              <a:rPr lang="fa-IR" dirty="0" smtClean="0"/>
              <a:t>اعتبار سنجی روش در این تحقیق در چند مرحله و توسط کاربرهای مخبلف انجام شده است</a:t>
            </a:r>
            <a:r>
              <a:rPr lang="fa-IR" b="1" dirty="0" smtClean="0"/>
              <a:t>. </a:t>
            </a:r>
            <a:r>
              <a:rPr lang="fa-IR" b="1" u="sng" dirty="0" smtClean="0"/>
              <a:t>حجم نمونه های آموزش و تست در این تحقیق نسبت به سایر تحقیق ها بالاتر بوده </a:t>
            </a:r>
            <a:r>
              <a:rPr lang="fa-IR" dirty="0" smtClean="0"/>
              <a:t>و ارزیابی های آماری روش با ترکیب های مختلفی از داده های آموزش و تست صورت گرفته است در حالیکه در سایر تحقیقات این مورد گزارش نشده است.</a:t>
            </a:r>
          </a:p>
          <a:p>
            <a:pPr algn="just" rtl="1"/>
            <a:r>
              <a:rPr lang="fa-IR" dirty="0" smtClean="0"/>
              <a:t>3. این تحقیق از </a:t>
            </a:r>
            <a:r>
              <a:rPr lang="fa-IR" b="1" u="sng" dirty="0" smtClean="0"/>
              <a:t>روش منحصر به فرد ما برای یافتن باندهای فرکانسی ویژه </a:t>
            </a:r>
            <a:r>
              <a:rPr lang="fa-IR" dirty="0" smtClean="0"/>
              <a:t>برای هر پاتولوژی استفاده می کند که حاصل آن بهینه سازی نسبی تعداد پارامترهای روش و در نتیجه کاهش ریسک ساختاری روش می باشد. در برخی از تحقیقات اشاره شده تعداد پارامترها به بیش از </a:t>
            </a:r>
            <a:r>
              <a:rPr lang="fa-IR" b="1" dirty="0" smtClean="0"/>
              <a:t>120</a:t>
            </a:r>
            <a:r>
              <a:rPr lang="fa-IR" dirty="0" smtClean="0"/>
              <a:t> می رسد که در قیاس با روش ما </a:t>
            </a:r>
            <a:r>
              <a:rPr lang="fa-IR" dirty="0"/>
              <a:t>که این تعداد از</a:t>
            </a:r>
            <a:r>
              <a:rPr lang="fa-IR" b="1" dirty="0"/>
              <a:t> بیست </a:t>
            </a:r>
            <a:r>
              <a:rPr lang="fa-IR" dirty="0"/>
              <a:t>تجاوز نمی کند </a:t>
            </a:r>
            <a:r>
              <a:rPr lang="fa-IR" dirty="0" smtClean="0"/>
              <a:t>ریسک پذیرتر است. شایان ذکر است که داده های آموزش و تست در روش ما بیش از دو برابر روشهای دیگر  می باشد.</a:t>
            </a:r>
          </a:p>
        </p:txBody>
      </p:sp>
    </p:spTree>
    <p:extLst>
      <p:ext uri="{BB962C8B-B14F-4D97-AF65-F5344CB8AC3E}">
        <p14:creationId xmlns:p14="http://schemas.microsoft.com/office/powerpoint/2010/main" xmlns="" val="219925025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9154" name="Object 2"/>
          <p:cNvGraphicFramePr>
            <a:graphicFrameLocks noChangeAspect="1"/>
          </p:cNvGraphicFramePr>
          <p:nvPr/>
        </p:nvGraphicFramePr>
        <p:xfrm>
          <a:off x="405217" y="304801"/>
          <a:ext cx="8331980" cy="6246812"/>
        </p:xfrm>
        <a:graphic>
          <a:graphicData uri="http://schemas.openxmlformats.org/presentationml/2006/ole">
            <p:oleObj spid="_x0000_s49154" name="Presentation" r:id="rId3" imgW="4567496" imgH="3424493" progId="PowerPoint.Show.12">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salem.jpg"/>
          <p:cNvPicPr>
            <a:picLocks noGrp="1" noChangeAspect="1"/>
          </p:cNvPicPr>
          <p:nvPr>
            <p:ph idx="1"/>
          </p:nvPr>
        </p:nvPicPr>
        <p:blipFill>
          <a:blip r:embed="rId2" cstate="print"/>
          <a:stretch>
            <a:fillRect/>
          </a:stretch>
        </p:blipFill>
        <p:spPr>
          <a:xfrm>
            <a:off x="-598446" y="-43946"/>
            <a:ext cx="10340892" cy="690194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rGahrib6.jpg"/>
          <p:cNvPicPr>
            <a:picLocks noGrp="1" noChangeAspect="1"/>
          </p:cNvPicPr>
          <p:nvPr>
            <p:ph idx="1"/>
          </p:nvPr>
        </p:nvPicPr>
        <p:blipFill>
          <a:blip r:embed="rId2" cstate="print"/>
          <a:stretch>
            <a:fillRect/>
          </a:stretch>
        </p:blipFill>
        <p:spPr>
          <a:xfrm>
            <a:off x="2375597" y="181896"/>
            <a:ext cx="4392806" cy="644750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9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85000"/>
                  </a:schemeClr>
                </a:solidFill>
              </a:rPr>
              <a:t>Children’s Medical Center</a:t>
            </a:r>
            <a:br>
              <a:rPr lang="en-US" dirty="0" smtClean="0">
                <a:solidFill>
                  <a:schemeClr val="bg1">
                    <a:lumMod val="85000"/>
                  </a:schemeClr>
                </a:solidFill>
              </a:rPr>
            </a:br>
            <a:r>
              <a:rPr lang="en-US" dirty="0" smtClean="0">
                <a:solidFill>
                  <a:schemeClr val="bg1">
                    <a:lumMod val="85000"/>
                  </a:schemeClr>
                </a:solidFill>
              </a:rPr>
              <a:t>Dr. </a:t>
            </a:r>
            <a:r>
              <a:rPr lang="en-US" dirty="0" err="1" smtClean="0">
                <a:solidFill>
                  <a:schemeClr val="bg1">
                    <a:lumMod val="85000"/>
                  </a:schemeClr>
                </a:solidFill>
              </a:rPr>
              <a:t>Ahari</a:t>
            </a:r>
            <a:endParaRPr lang="en-US" dirty="0">
              <a:solidFill>
                <a:schemeClr val="bg1">
                  <a:lumMod val="85000"/>
                </a:schemeClr>
              </a:solidFill>
            </a:endParaRPr>
          </a:p>
        </p:txBody>
      </p:sp>
      <p:pic>
        <p:nvPicPr>
          <p:cNvPr id="4" name="Content Placeholder 3" descr="New Image.TIF"/>
          <p:cNvPicPr>
            <a:picLocks noGrp="1" noChangeAspect="1"/>
          </p:cNvPicPr>
          <p:nvPr>
            <p:ph idx="1"/>
          </p:nvPr>
        </p:nvPicPr>
        <p:blipFill>
          <a:blip r:embed="rId3" cstate="print"/>
          <a:stretch>
            <a:fillRect/>
          </a:stretch>
        </p:blipFill>
        <p:spPr>
          <a:xfrm>
            <a:off x="1600200" y="1722437"/>
            <a:ext cx="5959653"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etoscope.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ew Image1.JPG"/>
          <p:cNvPicPr>
            <a:picLocks noGrp="1" noChangeAspect="1"/>
          </p:cNvPicPr>
          <p:nvPr>
            <p:ph idx="1"/>
          </p:nvPr>
        </p:nvPicPr>
        <p:blipFill>
          <a:blip r:embed="rId2" cstate="print"/>
          <a:stretch>
            <a:fillRect/>
          </a:stretch>
        </p:blipFill>
        <p:spPr>
          <a:xfrm rot="5400000">
            <a:off x="1522540" y="1228332"/>
            <a:ext cx="6034617" cy="48125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9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85000"/>
                  </a:schemeClr>
                </a:solidFill>
              </a:rPr>
              <a:t>Children’s Medical Center</a:t>
            </a:r>
            <a:br>
              <a:rPr lang="en-US" dirty="0" smtClean="0">
                <a:solidFill>
                  <a:schemeClr val="bg1">
                    <a:lumMod val="85000"/>
                  </a:schemeClr>
                </a:solidFill>
              </a:rPr>
            </a:br>
            <a:r>
              <a:rPr lang="en-US" dirty="0" smtClean="0">
                <a:solidFill>
                  <a:schemeClr val="bg1">
                    <a:lumMod val="85000"/>
                  </a:schemeClr>
                </a:solidFill>
              </a:rPr>
              <a:t>Dr. </a:t>
            </a:r>
            <a:r>
              <a:rPr lang="en-US" dirty="0" err="1" smtClean="0">
                <a:solidFill>
                  <a:schemeClr val="bg1">
                    <a:lumMod val="85000"/>
                  </a:schemeClr>
                </a:solidFill>
              </a:rPr>
              <a:t>Ahari</a:t>
            </a:r>
            <a:endParaRPr lang="en-US" dirty="0">
              <a:solidFill>
                <a:schemeClr val="bg1">
                  <a:lumMod val="85000"/>
                </a:schemeClr>
              </a:solidFill>
            </a:endParaRPr>
          </a:p>
        </p:txBody>
      </p:sp>
      <p:pic>
        <p:nvPicPr>
          <p:cNvPr id="4" name="Content Placeholder 3" descr="New Image.TIF"/>
          <p:cNvPicPr>
            <a:picLocks noGrp="1" noChangeAspect="1"/>
          </p:cNvPicPr>
          <p:nvPr>
            <p:ph idx="1"/>
          </p:nvPr>
        </p:nvPicPr>
        <p:blipFill>
          <a:blip r:embed="rId3" cstate="print"/>
          <a:stretch>
            <a:fillRect/>
          </a:stretch>
        </p:blipFill>
        <p:spPr>
          <a:xfrm>
            <a:off x="1600200" y="1722437"/>
            <a:ext cx="5959653"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ew Image4.JPG"/>
          <p:cNvPicPr>
            <a:picLocks noGrp="1" noChangeAspect="1"/>
          </p:cNvPicPr>
          <p:nvPr>
            <p:ph idx="1"/>
          </p:nvPr>
        </p:nvPicPr>
        <p:blipFill>
          <a:blip r:embed="rId2" cstate="print"/>
          <a:stretch>
            <a:fillRect/>
          </a:stretch>
        </p:blipFill>
        <p:spPr>
          <a:xfrm>
            <a:off x="1447800" y="1629051"/>
            <a:ext cx="6248400" cy="4468260"/>
          </a:xfr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4136</TotalTime>
  <Words>1960</Words>
  <Application>Microsoft Office PowerPoint</Application>
  <PresentationFormat>On-screen Show (4:3)</PresentationFormat>
  <Paragraphs>262</Paragraphs>
  <Slides>39</Slides>
  <Notes>3</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Presentation</vt:lpstr>
      <vt:lpstr>طرح تحقیقاتی آنالیز صدای قلبی کودکان </vt:lpstr>
      <vt:lpstr>Children’s Medical Center Dr. Ahari</vt:lpstr>
      <vt:lpstr>Slide 3</vt:lpstr>
      <vt:lpstr>Slide 4</vt:lpstr>
      <vt:lpstr>Children’s Medical Center Dr. Ahari</vt:lpstr>
      <vt:lpstr>Slide 6</vt:lpstr>
      <vt:lpstr>Slide 7</vt:lpstr>
      <vt:lpstr>Children’s Medical Center Dr. Ahari</vt:lpstr>
      <vt:lpstr>Slide 9</vt:lpstr>
      <vt:lpstr>Slide 10</vt:lpstr>
      <vt:lpstr>CICU opening </vt:lpstr>
      <vt:lpstr>Open Heart</vt:lpstr>
      <vt:lpstr>Slide 13</vt:lpstr>
      <vt:lpstr>Cath. laboratory</vt:lpstr>
      <vt:lpstr>Cath. laboratory</vt:lpstr>
      <vt:lpstr>Cath. Lab. opening</vt:lpstr>
      <vt:lpstr>Slide 17</vt:lpstr>
      <vt:lpstr>طرح تحقیقاتی آنالیز صدای قلبی کودکان </vt:lpstr>
      <vt:lpstr>طرح تحقیقاتی آنالیز صدای قلبی کودکان</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Arash</dc:creator>
  <cp:lastModifiedBy> </cp:lastModifiedBy>
  <cp:revision>90</cp:revision>
  <dcterms:created xsi:type="dcterms:W3CDTF">2006-08-16T00:00:00Z</dcterms:created>
  <dcterms:modified xsi:type="dcterms:W3CDTF">2012-11-18T19:18:43Z</dcterms:modified>
</cp:coreProperties>
</file>