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415" r:id="rId2"/>
    <p:sldId id="258" r:id="rId3"/>
    <p:sldId id="371" r:id="rId4"/>
    <p:sldId id="365" r:id="rId5"/>
    <p:sldId id="324" r:id="rId6"/>
    <p:sldId id="306" r:id="rId7"/>
    <p:sldId id="368" r:id="rId8"/>
    <p:sldId id="369" r:id="rId9"/>
    <p:sldId id="375" r:id="rId10"/>
    <p:sldId id="291" r:id="rId11"/>
    <p:sldId id="263" r:id="rId12"/>
    <p:sldId id="290" r:id="rId13"/>
    <p:sldId id="378" r:id="rId14"/>
    <p:sldId id="287" r:id="rId15"/>
    <p:sldId id="390" r:id="rId16"/>
    <p:sldId id="376" r:id="rId17"/>
    <p:sldId id="370" r:id="rId18"/>
    <p:sldId id="386" r:id="rId19"/>
    <p:sldId id="377" r:id="rId20"/>
    <p:sldId id="268" r:id="rId21"/>
    <p:sldId id="300" r:id="rId22"/>
    <p:sldId id="295" r:id="rId23"/>
    <p:sldId id="296" r:id="rId24"/>
    <p:sldId id="297" r:id="rId25"/>
    <p:sldId id="299" r:id="rId26"/>
    <p:sldId id="294" r:id="rId27"/>
    <p:sldId id="304" r:id="rId28"/>
    <p:sldId id="305" r:id="rId29"/>
    <p:sldId id="301" r:id="rId30"/>
    <p:sldId id="302" r:id="rId31"/>
    <p:sldId id="298" r:id="rId32"/>
    <p:sldId id="318" r:id="rId33"/>
    <p:sldId id="320" r:id="rId34"/>
    <p:sldId id="321" r:id="rId35"/>
    <p:sldId id="362" r:id="rId36"/>
    <p:sldId id="363" r:id="rId37"/>
    <p:sldId id="393" r:id="rId38"/>
    <p:sldId id="372" r:id="rId39"/>
    <p:sldId id="379" r:id="rId40"/>
    <p:sldId id="391" r:id="rId41"/>
    <p:sldId id="374" r:id="rId42"/>
    <p:sldId id="381" r:id="rId43"/>
    <p:sldId id="387" r:id="rId44"/>
    <p:sldId id="383" r:id="rId45"/>
    <p:sldId id="382" r:id="rId46"/>
    <p:sldId id="380" r:id="rId47"/>
    <p:sldId id="358" r:id="rId48"/>
    <p:sldId id="331" r:id="rId49"/>
    <p:sldId id="334" r:id="rId50"/>
    <p:sldId id="335" r:id="rId51"/>
    <p:sldId id="361" r:id="rId52"/>
    <p:sldId id="336" r:id="rId53"/>
    <p:sldId id="357" r:id="rId54"/>
    <p:sldId id="332" r:id="rId55"/>
    <p:sldId id="342" r:id="rId56"/>
    <p:sldId id="395" r:id="rId57"/>
    <p:sldId id="392" r:id="rId58"/>
    <p:sldId id="394" r:id="rId59"/>
    <p:sldId id="338" r:id="rId60"/>
    <p:sldId id="339" r:id="rId61"/>
    <p:sldId id="341" r:id="rId62"/>
    <p:sldId id="349" r:id="rId63"/>
    <p:sldId id="340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4" r:id="rId73"/>
    <p:sldId id="354" r:id="rId74"/>
    <p:sldId id="283" r:id="rId7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9900"/>
    <a:srgbClr val="FF0066"/>
    <a:srgbClr val="FF00FF"/>
    <a:srgbClr val="00CC00"/>
    <a:srgbClr val="33CCFF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94545" autoAdjust="0"/>
  </p:normalViewPr>
  <p:slideViewPr>
    <p:cSldViewPr>
      <p:cViewPr varScale="1">
        <p:scale>
          <a:sx n="83" d="100"/>
          <a:sy n="83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96"/>
    </p:cViewPr>
  </p:sorterViewPr>
  <p:notesViewPr>
    <p:cSldViewPr>
      <p:cViewPr>
        <p:scale>
          <a:sx n="50" d="100"/>
          <a:sy n="50" d="100"/>
        </p:scale>
        <p:origin x="-1613" y="-8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8BBBF0-89DC-4031-9716-2F828AD4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8AE80-11DB-46D6-BE8C-2B94690FFF71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smtClean="0"/>
              <a:t>It may be very difficult to find a logical relationship among all these components.</a:t>
            </a:r>
          </a:p>
          <a:p>
            <a:pPr algn="just" rtl="0" eaLnBrk="1" hangingPunct="1">
              <a:buFontTx/>
              <a:buChar char="•"/>
            </a:pPr>
            <a:r>
              <a:rPr lang="en-US" smtClean="0"/>
              <a:t>But evidence-based medicine-which is commonly known as EBM-will help us to find the answer.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ADC4-FCBD-49DD-B9B6-605A6372C1BB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It may be very difficult to find a logical relationship among all these components.</a:t>
            </a:r>
          </a:p>
          <a:p>
            <a:pPr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But evidence-based medicine-which is commonly known as EBM-will help us to find the answer.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935AA-9C2F-4B16-92C2-5974850D5A39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A0420-21F8-4BB1-BDE4-9CC7ED2B09CF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The hierarchy of the evidences concerning treatment, is demonstrated in this table.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As will be discussed later, only levels 1b and 2b evidences were found during this review.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975EF-9274-4AF5-B811-07E66AA5BD9E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B1CD2-8393-48F6-92F8-6B0CBFDB2694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For each article a CAT was developed, which included: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Citation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Research question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Clinical bottom line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Study design (e.g.: RCT, double-blinded RCT, etc)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Control group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Experimental group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Validity criteria (randomization, concealment of randomization list, patient allocation, blinding, etc) 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Importance criteria (RRR, ARR, NNT)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Applicability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Abstract</a:t>
            </a:r>
          </a:p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79B7E-15C5-44F3-A0D7-5265CB0D0156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A7872-9ABC-4035-994F-1EB98CD227AE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6C201-D953-4A74-ACBB-484E14ABF32D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DC182-B085-407F-8950-645719F7E2A0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2B27D-D9F9-40A2-BFEA-D2B4A180AB2E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EC42-C34F-457C-835E-D3C3029B2119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0" eaLnBrk="1" hangingPunct="1"/>
            <a:r>
              <a:rPr lang="en-US" smtClean="0">
                <a:latin typeface="Arial" charset="0"/>
                <a:cs typeface="Arial" charset="0"/>
              </a:rPr>
              <a:t>In the name of god, in-compassionate, the merciful.</a:t>
            </a:r>
          </a:p>
          <a:p>
            <a:pPr algn="just" rtl="0" eaLnBrk="1" hangingPunct="1"/>
            <a:r>
              <a:rPr lang="en-US" smtClean="0">
                <a:latin typeface="Arial" charset="0"/>
                <a:cs typeface="Arial" charset="0"/>
              </a:rPr>
              <a:t>Dear chair persons, dear colleagues:</a:t>
            </a:r>
          </a:p>
          <a:p>
            <a:pPr algn="just" rtl="0" eaLnBrk="1" hangingPunct="1"/>
            <a:r>
              <a:rPr lang="en-US" smtClean="0">
                <a:latin typeface="Arial" charset="0"/>
                <a:cs typeface="Arial" charset="0"/>
              </a:rPr>
              <a:t>I am going to talk about an evidence-based approach to treatment of acute Old World cutaneous leishmaniasis.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56BD1-F620-4CAF-B2B5-560A26A99138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For each article a CAT was developed, which included: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Citation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Research question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Clinical bottom line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Study design (e.g.: RCT, double-blinded RCT, etc)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Control group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Experimental group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Validity criteria (randomization, concealment of randomization list, patient allocation, blinding, etc) 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Importance criteria (RRR, ARR, NNT)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Applicability</a:t>
            </a:r>
          </a:p>
          <a:p>
            <a:pPr lvl="1" algn="just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Abstract</a:t>
            </a:r>
          </a:p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80555-75D4-478F-AD97-C763C001632B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738DC-F6F8-4CED-944C-267718E13127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83FDB-1BD3-4738-B319-0DDAE2CAE58F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41BA2-36E4-47FB-90D3-A4C64A70E5BE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9D4A1-0023-4C10-B57D-9D8DB4C910AB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25ED7-DE8D-4D33-BBAC-1DE77DD5BD07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5284F-3490-4304-93C4-F13530C39F79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EC59-72B4-4392-98F7-7B1ECFC6A48F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B252E-1A46-4628-8DA3-72C6DA526A99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29EAC-4426-4431-95A5-4242A28C2F48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8EE14-D88E-471B-BDB2-9EA5502BAECB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80B48-16FE-4DA9-B0A3-B3AFA4F54C3E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F0656-A854-4915-9BE0-789C73769472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9A21F-66DF-4390-A22B-ED787BCBECE1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712A0-7BF8-40F2-9983-9DAF08B7574F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25AD-8DF8-4674-BD5B-DA918BA023BE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E3903-A469-4551-9956-4E3E616EC8C4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1D74D-657B-480C-A272-52945F2E4F3F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DD008-2404-410F-9FC4-E585117B3412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6AAC8-E3BD-46D9-AEAA-C4001AAE1ED5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31C8E-DCEA-40F0-82AA-131626F74940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D9764-39E2-4889-A3EF-501BF2BC70E6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9945B-07A9-4B38-AD81-F0F4FBB63F9B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BE77-34A8-4705-BEA5-0220240392B5}" type="slidenum">
              <a:rPr lang="en-US" smtClean="0">
                <a:latin typeface="Arial" charset="0"/>
                <a:cs typeface="Arial" charset="0"/>
              </a:rPr>
              <a:pPr/>
              <a:t>60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43429-77DB-4B25-81E1-1B4C47105D5A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55BCA-29F3-468D-A23D-4D9555181C12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8D3E3-DA43-40B0-9B07-ED28E82F33AC}" type="slidenum">
              <a:rPr lang="en-US" smtClean="0">
                <a:latin typeface="Arial" charset="0"/>
                <a:cs typeface="Arial" charset="0"/>
              </a:rPr>
              <a:pPr/>
              <a:t>63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5D0E4-6CFA-41B7-9DAC-216A1F32B81F}" type="slidenum">
              <a:rPr lang="en-US" smtClean="0">
                <a:latin typeface="Arial" charset="0"/>
                <a:cs typeface="Arial" charset="0"/>
              </a:rPr>
              <a:pPr/>
              <a:t>73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6D9DF-E98A-41C5-9E06-CCFE8E03B530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B2CB8-B7FB-4E1D-A95C-949BCEF4AE7E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9BDF5-3982-4ABB-9CC8-9C929FE464A5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A9A95-4ED3-4FC5-A14A-518FC7B18BBE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E1316-BFFF-4235-BEF1-BAC529DF0CCD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BA8EB-B5F5-4963-ABB7-72FDDCA9F6A7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EBM is a stepwise method: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The first step is to formulate a well built clinical question.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This is followed by searching for finding the best current evidence.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The third step is to critically appraise the found evidence.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The forth step is composed of integrating the data with patient values and clinical expertise.</a:t>
            </a:r>
          </a:p>
          <a:p>
            <a:pPr algn="l" rtl="0"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Appropriate storage of the gathered data makes the last step.</a:t>
            </a:r>
          </a:p>
          <a:p>
            <a:pPr algn="l" rtl="0" eaLnBrk="1" hangingPunct="1"/>
            <a:endParaRPr lang="en-US" smtClean="0">
              <a:latin typeface="Arial" charset="0"/>
              <a:cs typeface="Arial" charset="0"/>
            </a:endParaRPr>
          </a:p>
          <a:p>
            <a:pPr algn="l" rtl="0" eaLnBrk="1" hangingPunct="1"/>
            <a:r>
              <a:rPr lang="en-US" smtClean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79B3-A877-4C19-ACE9-6CB47C2C63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8826-EE95-4963-8446-65C984A0ED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5137-80CD-400E-9D51-F57A3CA9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930-D058-4E97-BA8A-B910674D0A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97D7-D665-476B-B895-A257DDD3E1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DD7A4-1401-4249-87A7-E482932444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0524-D468-4022-9BC2-E05A240047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C227-56AD-40F3-A195-442B73C40F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2631-88E6-4CE7-A894-DB12C7471D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67C9-6B1F-48B0-A893-DD2D2F4492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1C7F-8143-43FB-A3B0-0CC3C91A44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3E6685-2E0B-41C5-A2C1-A06554CC07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CRTSD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25" y="73025"/>
            <a:ext cx="1185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9750" y="1268413"/>
            <a:ext cx="80645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leishmaniasis_2_030103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leishmaniasis_2_030103.jp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Besm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33400"/>
            <a:ext cx="5715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Epidemiology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66"/>
                </a:solidFill>
              </a:rPr>
              <a:t>90</a:t>
            </a:r>
            <a:r>
              <a:rPr lang="en-GB" sz="2800" dirty="0" smtClean="0"/>
              <a:t> countries affected (77 developing ones)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66"/>
                </a:solidFill>
              </a:rPr>
              <a:t>350 millions</a:t>
            </a:r>
            <a:r>
              <a:rPr lang="en-GB" sz="2800" dirty="0" smtClean="0"/>
              <a:t> at risk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/>
              <a:t>Prevalence: 12 millions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/>
              <a:t>Incidence </a:t>
            </a:r>
            <a:r>
              <a:rPr lang="en-GB" sz="2800" dirty="0" smtClean="0">
                <a:solidFill>
                  <a:srgbClr val="FF0066"/>
                </a:solidFill>
              </a:rPr>
              <a:t>1.5-2 millions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66"/>
                </a:solidFill>
              </a:rPr>
              <a:t>¾ CL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/>
              <a:t>¼ VL (mostly children)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/>
              <a:t>Major health problem: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/>
              <a:t>5 countries visceral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/>
              <a:t>14 countries </a:t>
            </a:r>
            <a:r>
              <a:rPr lang="en-GB" dirty="0" err="1" smtClean="0"/>
              <a:t>cutaneous</a:t>
            </a:r>
            <a:r>
              <a:rPr lang="en-GB" dirty="0" smtClean="0"/>
              <a:t> </a:t>
            </a:r>
            <a:r>
              <a:rPr lang="en-GB" dirty="0" err="1" smtClean="0"/>
              <a:t>leishmaniasis</a:t>
            </a:r>
            <a:r>
              <a:rPr lang="en-GB" dirty="0" smtClean="0"/>
              <a:t> (CL)</a:t>
            </a:r>
          </a:p>
          <a:p>
            <a:pPr eaLnBrk="1" hangingPunct="1">
              <a:buClr>
                <a:srgbClr val="CC0000"/>
              </a:buClr>
            </a:pPr>
            <a:r>
              <a:rPr lang="en-GB" sz="2800" dirty="0" smtClean="0">
                <a:solidFill>
                  <a:srgbClr val="FF0000"/>
                </a:solidFill>
              </a:rPr>
              <a:t>90%</a:t>
            </a:r>
            <a:r>
              <a:rPr lang="en-GB" sz="2800" dirty="0" smtClean="0"/>
              <a:t> of VL in 7 countries</a:t>
            </a:r>
          </a:p>
          <a:p>
            <a:pPr eaLnBrk="1" hangingPunct="1">
              <a:buClr>
                <a:srgbClr val="CC0000"/>
              </a:buClr>
            </a:pPr>
            <a:r>
              <a:rPr lang="en-GB" sz="2800" dirty="0" smtClean="0">
                <a:solidFill>
                  <a:srgbClr val="FF0000"/>
                </a:solidFill>
              </a:rPr>
              <a:t>80%</a:t>
            </a:r>
            <a:r>
              <a:rPr lang="en-GB" sz="2800" dirty="0" smtClean="0"/>
              <a:t> of CL in 7 countries </a:t>
            </a:r>
          </a:p>
          <a:p>
            <a:pPr lvl="1" algn="just"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eism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14339" name="Picture 3" descr="iran mv cop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3230563"/>
            <a:ext cx="7572375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Etiology and Pathogenesis</a:t>
            </a: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Old World</a:t>
            </a:r>
            <a:b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Cutaneous Leishmaniasis (CL)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6463"/>
            <a:ext cx="8291513" cy="2836862"/>
          </a:xfrm>
        </p:spPr>
        <p:txBody>
          <a:bodyPr/>
          <a:lstStyle/>
          <a:p>
            <a:pPr eaLnBrk="1" hangingPunct="1"/>
            <a:r>
              <a:rPr lang="en-US" smtClean="0"/>
              <a:t>Caused by:</a:t>
            </a:r>
          </a:p>
          <a:p>
            <a:pPr lvl="1" eaLnBrk="1" hangingPunct="1"/>
            <a:r>
              <a:rPr lang="en-US" i="1" smtClean="0"/>
              <a:t>Leishmania major</a:t>
            </a:r>
          </a:p>
          <a:p>
            <a:pPr lvl="1" eaLnBrk="1" hangingPunct="1"/>
            <a:r>
              <a:rPr lang="en-US" i="1" smtClean="0"/>
              <a:t>L. tropica</a:t>
            </a:r>
          </a:p>
          <a:p>
            <a:pPr lvl="1" eaLnBrk="1" hangingPunct="1"/>
            <a:r>
              <a:rPr lang="en-US" i="1" smtClean="0"/>
              <a:t>L. aethiopica</a:t>
            </a:r>
          </a:p>
          <a:p>
            <a:pPr lvl="1" eaLnBrk="1" hangingPunct="1"/>
            <a:r>
              <a:rPr lang="en-US" i="1" smtClean="0"/>
              <a:t>L. donovani infantum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Leishmania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 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Zoonotic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CL)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Content Placeholder 3" descr="six-4_clip_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4038" y="1357313"/>
            <a:ext cx="5462587" cy="5248275"/>
          </a:xfrm>
        </p:spPr>
      </p:pic>
      <p:pic>
        <p:nvPicPr>
          <p:cNvPr id="17412" name="Picture 3" descr="gerb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632325"/>
            <a:ext cx="1123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354888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/>
              <a:t>Life Cycle of </a:t>
            </a:r>
            <a:r>
              <a:rPr lang="en-US" b="1" i="1" dirty="0" err="1" smtClean="0"/>
              <a:t>Leishmania</a:t>
            </a:r>
            <a:r>
              <a:rPr lang="en-US" i="1" dirty="0" smtClean="0"/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</a:t>
            </a:r>
            <a:r>
              <a:rPr lang="en-US" i="1" dirty="0" smtClean="0"/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err="1" smtClean="0"/>
              <a:t>Anthroponotic</a:t>
            </a:r>
            <a:r>
              <a:rPr lang="en-US" b="1" dirty="0" smtClean="0"/>
              <a:t> CL</a:t>
            </a:r>
          </a:p>
        </p:txBody>
      </p:sp>
      <p:pic>
        <p:nvPicPr>
          <p:cNvPr id="18435" name="Picture 201" descr="Life cycle of Leishmania spp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53975"/>
            <a:ext cx="8085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Determinants of clinical manifestations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3438"/>
            <a:ext cx="8229600" cy="4133850"/>
          </a:xfrm>
        </p:spPr>
        <p:txBody>
          <a:bodyPr/>
          <a:lstStyle/>
          <a:p>
            <a:pPr eaLnBrk="1" hangingPunct="1"/>
            <a:r>
              <a:rPr lang="en-US" smtClean="0"/>
              <a:t>Parasite </a:t>
            </a:r>
            <a:r>
              <a:rPr lang="en-US" i="1" smtClean="0"/>
              <a:t>spp.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Host response (immune system condition)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Size of inoculation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Immunology</a:t>
            </a:r>
            <a:endParaRPr lang="de-D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714875"/>
          </a:xfrm>
        </p:spPr>
        <p:txBody>
          <a:bodyPr/>
          <a:lstStyle/>
          <a:p>
            <a:r>
              <a:rPr lang="de-DE" sz="2800" smtClean="0"/>
              <a:t>Th1 response (g-INF, IL-2, IL-12) leads to localized cutaneous leishmaniasis with high CMI (+ leishmanin test) and low HI (no antibody)</a:t>
            </a:r>
          </a:p>
          <a:p>
            <a:r>
              <a:rPr lang="de-DE" sz="2800" smtClean="0"/>
              <a:t>Th2 response (IL-4, IL-5, IL-10) leads to diffuse cutaneous and visceral leishmaniasis with low CMI (- leishmanin test) and high HI (high antibody titre)</a:t>
            </a:r>
          </a:p>
          <a:p>
            <a:pPr lvl="1"/>
            <a:endParaRPr lang="de-DE" sz="2400" smtClean="0"/>
          </a:p>
          <a:p>
            <a:r>
              <a:rPr lang="de-DE" sz="2800" smtClean="0"/>
              <a:t>This paradigm is quite similar to leprosy: Th1 response leads to tuberculoid leprosy and Th2 response leads to lepromatous leprosy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Clinical Manifestations </a:t>
            </a: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44675"/>
            <a:ext cx="8785225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 on </a:t>
            </a:r>
            <a:b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Cutaneous</a:t>
            </a:r>
            <a:r>
              <a:rPr lang="en-US" sz="4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</a:t>
            </a:r>
            <a:endParaRPr lang="en-US" sz="4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138" y="3786188"/>
            <a:ext cx="8250237" cy="2928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Alireza</a:t>
            </a: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Firooz</a:t>
            </a: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Professor of Dermatology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Center for Research and Training in Skin Diseases and Leprosy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Tehran University of Medical Sciences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5" descr="CRTS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789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RTS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73025"/>
            <a:ext cx="20510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276600" y="260350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7" name="Picture 6" descr="Copy of 1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7442" y="188640"/>
            <a:ext cx="167905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7162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5750"/>
            <a:ext cx="8353425" cy="4897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Also known as: wet, rural, zoonotic CL (ZCL)</a:t>
            </a:r>
          </a:p>
          <a:p>
            <a:pPr lvl="2" algn="just" eaLnBrk="1" hangingPunct="1">
              <a:lnSpc>
                <a:spcPct val="90000"/>
              </a:lnSpc>
            </a:pPr>
            <a:endParaRPr lang="en-US" sz="20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Acquired in rural areas</a:t>
            </a:r>
          </a:p>
          <a:p>
            <a:pPr lvl="2" algn="just" eaLnBrk="1" hangingPunct="1">
              <a:lnSpc>
                <a:spcPct val="90000"/>
              </a:lnSpc>
            </a:pPr>
            <a:endParaRPr lang="en-US" sz="20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Infecting organisms are also rodent parasites (and are poorly adapted to humans)</a:t>
            </a:r>
          </a:p>
          <a:p>
            <a:pPr lvl="2" algn="just" eaLnBrk="1" hangingPunct="1">
              <a:lnSpc>
                <a:spcPct val="90000"/>
              </a:lnSpc>
            </a:pPr>
            <a:endParaRPr lang="en-US" sz="20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Hosts: gerbils esp. </a:t>
            </a:r>
            <a:r>
              <a:rPr lang="en-US" sz="2800" i="1" smtClean="0"/>
              <a:t>Rhombomys</a:t>
            </a:r>
            <a:r>
              <a:rPr lang="en-US" sz="2800" smtClean="0"/>
              <a:t>, </a:t>
            </a:r>
            <a:r>
              <a:rPr lang="en-US" sz="2800" i="1" smtClean="0"/>
              <a:t>Meriones </a:t>
            </a:r>
            <a:r>
              <a:rPr lang="en-US" sz="2800" smtClean="0"/>
              <a:t>(Asia, north Africa, Sudan); rodents esp. </a:t>
            </a:r>
            <a:r>
              <a:rPr lang="en-US" sz="2800" i="1" smtClean="0"/>
              <a:t>Avicanthus, Tatera</a:t>
            </a:r>
          </a:p>
          <a:p>
            <a:pPr lvl="2" algn="just" eaLnBrk="1" hangingPunct="1">
              <a:lnSpc>
                <a:spcPct val="90000"/>
              </a:lnSpc>
            </a:pPr>
            <a:endParaRPr lang="en-US" sz="20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Vectors: </a:t>
            </a:r>
            <a:r>
              <a:rPr lang="en-US" sz="2800" i="1" smtClean="0"/>
              <a:t>Phlebotomus papatasii</a:t>
            </a:r>
            <a:r>
              <a:rPr lang="en-US" sz="2800" smtClean="0"/>
              <a:t> (Asia, north Africa, Sudan); </a:t>
            </a:r>
            <a:r>
              <a:rPr lang="en-US" sz="2800" i="1" smtClean="0"/>
              <a:t>P. duboscqi </a:t>
            </a:r>
            <a:r>
              <a:rPr lang="en-US" sz="2800" smtClean="0"/>
              <a:t>(Sub-Saharan savanna, Sudan)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2"/>
          <p:cNvSpPr>
            <a:spLocks noChangeArrowheads="1"/>
          </p:cNvSpPr>
          <p:nvPr/>
        </p:nvSpPr>
        <p:spPr bwMode="auto">
          <a:xfrm rot="5400000">
            <a:off x="2544763" y="4641850"/>
            <a:ext cx="1511300" cy="2254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840 h 21600"/>
              <a:gd name="T20" fmla="*/ 191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39" y="0"/>
                </a:moveTo>
                <a:lnTo>
                  <a:pt x="12478" y="7423"/>
                </a:lnTo>
                <a:lnTo>
                  <a:pt x="14929" y="7423"/>
                </a:lnTo>
                <a:lnTo>
                  <a:pt x="14929" y="16840"/>
                </a:lnTo>
                <a:lnTo>
                  <a:pt x="0" y="16840"/>
                </a:lnTo>
                <a:lnTo>
                  <a:pt x="0" y="21600"/>
                </a:lnTo>
                <a:lnTo>
                  <a:pt x="19149" y="21600"/>
                </a:lnTo>
                <a:lnTo>
                  <a:pt x="19149" y="7423"/>
                </a:lnTo>
                <a:lnTo>
                  <a:pt x="21600" y="742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35013" y="2016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major: clinical course</a:t>
            </a:r>
          </a:p>
        </p:txBody>
      </p:sp>
      <p:sp>
        <p:nvSpPr>
          <p:cNvPr id="24580" name="AutoShape 7"/>
          <p:cNvSpPr>
            <a:spLocks noChangeArrowheads="1"/>
          </p:cNvSpPr>
          <p:nvPr/>
        </p:nvSpPr>
        <p:spPr bwMode="auto">
          <a:xfrm>
            <a:off x="3286125" y="1851025"/>
            <a:ext cx="2643188" cy="431800"/>
          </a:xfrm>
          <a:prstGeom prst="rightArrow">
            <a:avLst>
              <a:gd name="adj1" fmla="val 50000"/>
              <a:gd name="adj2" fmla="val 116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 rot="5400000">
            <a:off x="6280944" y="2832894"/>
            <a:ext cx="903288" cy="431800"/>
          </a:xfrm>
          <a:prstGeom prst="rightArrow">
            <a:avLst>
              <a:gd name="adj1" fmla="val 50000"/>
              <a:gd name="adj2" fmla="val 522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3643313" y="1628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&lt; 2 months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932363" y="28463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After  2 weeks</a:t>
            </a:r>
          </a:p>
        </p:txBody>
      </p:sp>
      <p:sp>
        <p:nvSpPr>
          <p:cNvPr id="24584" name="AutoShape 12"/>
          <p:cNvSpPr>
            <a:spLocks noChangeArrowheads="1"/>
          </p:cNvSpPr>
          <p:nvPr/>
        </p:nvSpPr>
        <p:spPr bwMode="auto">
          <a:xfrm rot="10800000">
            <a:off x="3571875" y="3949700"/>
            <a:ext cx="2295525" cy="431800"/>
          </a:xfrm>
          <a:prstGeom prst="rightArrow">
            <a:avLst>
              <a:gd name="adj1" fmla="val 50000"/>
              <a:gd name="adj2" fmla="val 1481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4418013" y="37099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2-3 months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2770188" y="543877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2-6 months</a:t>
            </a:r>
          </a:p>
        </p:txBody>
      </p:sp>
      <p:sp>
        <p:nvSpPr>
          <p:cNvPr id="24587" name="Rectangle 3" descr="DSCN1597"/>
          <p:cNvSpPr>
            <a:spLocks noGrp="1" noChangeAspect="1" noChangeArrowheads="1"/>
          </p:cNvSpPr>
          <p:nvPr isPhoto="1"/>
        </p:nvSpPr>
        <p:spPr bwMode="auto">
          <a:xfrm>
            <a:off x="5857875" y="3500438"/>
            <a:ext cx="1905000" cy="14287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24588" name="Picture 5" descr="phleboto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13573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Grp="1" noChangeAspect="1" noChangeArrowheads="1"/>
          </p:cNvSpPr>
          <p:nvPr isPhoto="1"/>
        </p:nvSpPr>
        <p:spPr bwMode="auto">
          <a:xfrm>
            <a:off x="1214414" y="3214710"/>
            <a:ext cx="2381235" cy="178592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r="-1294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2" name="Picture 5" descr="scan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5059363"/>
            <a:ext cx="16430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Oval 20"/>
          <p:cNvSpPr>
            <a:spLocks noChangeArrowheads="1"/>
          </p:cNvSpPr>
          <p:nvPr/>
        </p:nvSpPr>
        <p:spPr bwMode="auto">
          <a:xfrm rot="-727823">
            <a:off x="5048250" y="5856288"/>
            <a:ext cx="366713" cy="1793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 rot="-727823">
            <a:off x="5438775" y="5792788"/>
            <a:ext cx="366713" cy="1714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24595" name="Picture 16" descr="DSCN137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1412875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Rectangle 17"/>
          <p:cNvSpPr>
            <a:spLocks noChangeArrowheads="1"/>
          </p:cNvSpPr>
          <p:nvPr/>
        </p:nvSpPr>
        <p:spPr bwMode="auto">
          <a:xfrm rot="-1563130">
            <a:off x="6308725" y="1884363"/>
            <a:ext cx="500063" cy="2143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major: early lesion</a:t>
            </a:r>
          </a:p>
        </p:txBody>
      </p:sp>
      <p:pic>
        <p:nvPicPr>
          <p:cNvPr id="25603" name="Picture 2" descr="DSCN13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533525"/>
            <a:ext cx="62420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 rot="1842785">
            <a:off x="4349750" y="3435350"/>
            <a:ext cx="1630363" cy="977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942263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major: crust formation</a:t>
            </a:r>
          </a:p>
        </p:txBody>
      </p:sp>
      <p:sp>
        <p:nvSpPr>
          <p:cNvPr id="26627" name="Rectangle 3" descr="DSCN1597"/>
          <p:cNvSpPr>
            <a:spLocks noGrp="1" noChangeAspect="1" noChangeArrowheads="1"/>
          </p:cNvSpPr>
          <p:nvPr isPhoto="1"/>
        </p:nvSpPr>
        <p:spPr bwMode="auto">
          <a:xfrm>
            <a:off x="1190625" y="1571625"/>
            <a:ext cx="6738938" cy="5054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000125" y="6357938"/>
            <a:ext cx="7215188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major: ulcerative lesion</a:t>
            </a:r>
          </a:p>
        </p:txBody>
      </p:sp>
      <p:sp>
        <p:nvSpPr>
          <p:cNvPr id="6" name="Rectangle 3"/>
          <p:cNvSpPr>
            <a:spLocks noGrp="1" noChangeAspect="1" noChangeArrowheads="1"/>
          </p:cNvSpPr>
          <p:nvPr isPhoto="1"/>
        </p:nvSpPr>
        <p:spPr bwMode="auto">
          <a:xfrm>
            <a:off x="1357290" y="1500173"/>
            <a:ext cx="6429420" cy="482206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294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major:</a:t>
            </a:r>
            <a:b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healing and scar formation</a:t>
            </a:r>
          </a:p>
        </p:txBody>
      </p:sp>
      <p:pic>
        <p:nvPicPr>
          <p:cNvPr id="28675" name="Picture 5" descr="scan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63" y="1327150"/>
            <a:ext cx="49212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6"/>
          <p:cNvSpPr>
            <a:spLocks noChangeArrowheads="1"/>
          </p:cNvSpPr>
          <p:nvPr/>
        </p:nvSpPr>
        <p:spPr bwMode="auto">
          <a:xfrm rot="-599509">
            <a:off x="4246563" y="3721100"/>
            <a:ext cx="722312" cy="4349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 rot="-599509">
            <a:off x="5461000" y="3559175"/>
            <a:ext cx="722313" cy="436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7162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44675"/>
            <a:ext cx="7777163" cy="3671888"/>
          </a:xfrm>
        </p:spPr>
        <p:txBody>
          <a:bodyPr/>
          <a:lstStyle/>
          <a:p>
            <a:pPr algn="just" eaLnBrk="1" hangingPunct="1"/>
            <a:r>
              <a:rPr lang="en-US" smtClean="0"/>
              <a:t>Also known as: dry, urban, anthroponotic CL (ACL)</a:t>
            </a:r>
          </a:p>
          <a:p>
            <a:pPr algn="just" eaLnBrk="1" hangingPunct="1"/>
            <a:r>
              <a:rPr lang="en-US" smtClean="0"/>
              <a:t>Towns in Middle East, Mediterranean basin, Central Asia </a:t>
            </a:r>
          </a:p>
          <a:p>
            <a:pPr algn="just" eaLnBrk="1" hangingPunct="1"/>
            <a:r>
              <a:rPr lang="en-US" smtClean="0"/>
              <a:t>Reservoir: Humans, ?dogs</a:t>
            </a:r>
          </a:p>
          <a:p>
            <a:pPr algn="just" eaLnBrk="1" hangingPunct="1"/>
            <a:r>
              <a:rPr lang="en-US" smtClean="0"/>
              <a:t>Vector: </a:t>
            </a:r>
            <a:r>
              <a:rPr lang="en-US" i="1" smtClean="0"/>
              <a:t>P. sergenti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 rot="5400000">
            <a:off x="2543969" y="4498182"/>
            <a:ext cx="1512887" cy="2254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840 h 21600"/>
              <a:gd name="T20" fmla="*/ 191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39" y="0"/>
                </a:moveTo>
                <a:lnTo>
                  <a:pt x="12478" y="7423"/>
                </a:lnTo>
                <a:lnTo>
                  <a:pt x="14929" y="7423"/>
                </a:lnTo>
                <a:lnTo>
                  <a:pt x="14929" y="16840"/>
                </a:lnTo>
                <a:lnTo>
                  <a:pt x="0" y="16840"/>
                </a:lnTo>
                <a:lnTo>
                  <a:pt x="0" y="21600"/>
                </a:lnTo>
                <a:lnTo>
                  <a:pt x="19149" y="21600"/>
                </a:lnTo>
                <a:lnTo>
                  <a:pt x="19149" y="7423"/>
                </a:lnTo>
                <a:lnTo>
                  <a:pt x="21600" y="742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05725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tropica: clinical course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214688" y="1728788"/>
            <a:ext cx="2363787" cy="431800"/>
          </a:xfrm>
          <a:prstGeom prst="rightArrow">
            <a:avLst>
              <a:gd name="adj1" fmla="val 50000"/>
              <a:gd name="adj2" fmla="val 1168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5400000">
            <a:off x="6065044" y="2474119"/>
            <a:ext cx="903288" cy="431800"/>
          </a:xfrm>
          <a:prstGeom prst="rightArrow">
            <a:avLst>
              <a:gd name="adj1" fmla="val 50000"/>
              <a:gd name="adj2" fmla="val 522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29000" y="15065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&gt;2 months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572000" y="263048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Over 6 months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10800000">
            <a:off x="3500438" y="3949700"/>
            <a:ext cx="2366962" cy="431800"/>
          </a:xfrm>
          <a:prstGeom prst="rightArrow">
            <a:avLst>
              <a:gd name="adj1" fmla="val 50000"/>
              <a:gd name="adj2" fmla="val 1481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067175" y="37099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same stage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771775" y="5300663"/>
            <a:ext cx="173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8-12 months</a:t>
            </a:r>
          </a:p>
        </p:txBody>
      </p:sp>
      <p:pic>
        <p:nvPicPr>
          <p:cNvPr id="31755" name="Picture 17" descr="Picture 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260975"/>
            <a:ext cx="2016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0" descr="scan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325563"/>
            <a:ext cx="165735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Rectangle 21"/>
          <p:cNvSpPr>
            <a:spLocks noChangeArrowheads="1"/>
          </p:cNvSpPr>
          <p:nvPr/>
        </p:nvSpPr>
        <p:spPr bwMode="auto">
          <a:xfrm rot="787522">
            <a:off x="5426075" y="5588000"/>
            <a:ext cx="647700" cy="36036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4643438" y="5373688"/>
            <a:ext cx="792162" cy="215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31759" name="Picture 5" descr="phlebotom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357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5" descr="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1275" y="3357563"/>
            <a:ext cx="21939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 rot="1703801">
            <a:off x="2638425" y="3922713"/>
            <a:ext cx="631825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2" name="Oval 25"/>
          <p:cNvSpPr>
            <a:spLocks noChangeArrowheads="1"/>
          </p:cNvSpPr>
          <p:nvPr/>
        </p:nvSpPr>
        <p:spPr bwMode="auto">
          <a:xfrm>
            <a:off x="1928813" y="3714750"/>
            <a:ext cx="357187" cy="2143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1763" name="Oval 26"/>
          <p:cNvSpPr>
            <a:spLocks noChangeArrowheads="1"/>
          </p:cNvSpPr>
          <p:nvPr/>
        </p:nvSpPr>
        <p:spPr bwMode="auto">
          <a:xfrm>
            <a:off x="2714625" y="3571875"/>
            <a:ext cx="357188" cy="2143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1" name="Rectangle 6"/>
          <p:cNvSpPr>
            <a:spLocks noGrp="1" noChangeAspect="1" noChangeArrowheads="1"/>
          </p:cNvSpPr>
          <p:nvPr isPhoto="1"/>
        </p:nvSpPr>
        <p:spPr bwMode="auto">
          <a:xfrm>
            <a:off x="5857884" y="3143248"/>
            <a:ext cx="2142826" cy="17145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r="-668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67" name="Oval 25"/>
          <p:cNvSpPr>
            <a:spLocks noChangeArrowheads="1"/>
          </p:cNvSpPr>
          <p:nvPr/>
        </p:nvSpPr>
        <p:spPr bwMode="auto">
          <a:xfrm rot="518889">
            <a:off x="6283325" y="3573463"/>
            <a:ext cx="454025" cy="250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1768" name="Oval 26"/>
          <p:cNvSpPr>
            <a:spLocks noChangeArrowheads="1"/>
          </p:cNvSpPr>
          <p:nvPr/>
        </p:nvSpPr>
        <p:spPr bwMode="auto">
          <a:xfrm rot="484043">
            <a:off x="7123113" y="3816350"/>
            <a:ext cx="452437" cy="254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570787" cy="576263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tropica: early lesion</a:t>
            </a:r>
          </a:p>
        </p:txBody>
      </p:sp>
      <p:pic>
        <p:nvPicPr>
          <p:cNvPr id="32771" name="Picture 3" descr="scan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5905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tropica: plaque stage</a:t>
            </a:r>
          </a:p>
        </p:txBody>
      </p:sp>
      <p:sp>
        <p:nvSpPr>
          <p:cNvPr id="6" name="Rectangle 6"/>
          <p:cNvSpPr>
            <a:spLocks noGrp="1" noChangeAspect="1" noChangeArrowheads="1"/>
          </p:cNvSpPr>
          <p:nvPr isPhoto="1"/>
        </p:nvSpPr>
        <p:spPr bwMode="auto">
          <a:xfrm>
            <a:off x="1857356" y="1714488"/>
            <a:ext cx="5400676" cy="43211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668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2928938" y="2816225"/>
            <a:ext cx="3149600" cy="1347788"/>
            <a:chOff x="2929043" y="2816246"/>
            <a:chExt cx="3150058" cy="1348024"/>
          </a:xfrm>
        </p:grpSpPr>
        <p:sp>
          <p:nvSpPr>
            <p:cNvPr id="33799" name="Oval 6"/>
            <p:cNvSpPr>
              <a:spLocks noChangeArrowheads="1"/>
            </p:cNvSpPr>
            <p:nvPr/>
          </p:nvSpPr>
          <p:spPr bwMode="auto">
            <a:xfrm rot="840002">
              <a:off x="2929043" y="2816246"/>
              <a:ext cx="1081178" cy="64294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3800" name="Oval 7"/>
            <p:cNvSpPr>
              <a:spLocks noChangeArrowheads="1"/>
            </p:cNvSpPr>
            <p:nvPr/>
          </p:nvSpPr>
          <p:spPr bwMode="auto">
            <a:xfrm rot="983174">
              <a:off x="4997923" y="3521328"/>
              <a:ext cx="1081178" cy="64294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مرکز پوست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01613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tropica: ulcerative lesion</a:t>
            </a:r>
          </a:p>
        </p:txBody>
      </p:sp>
      <p:pic>
        <p:nvPicPr>
          <p:cNvPr id="34819" name="Picture 5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28750"/>
            <a:ext cx="69294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 rot="1703801">
            <a:off x="5407025" y="3413125"/>
            <a:ext cx="1965325" cy="7350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3000375" y="2428875"/>
            <a:ext cx="1214438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5429250" y="2000250"/>
            <a:ext cx="1214438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due to L. tropica</a:t>
            </a:r>
          </a:p>
        </p:txBody>
      </p:sp>
      <p:pic>
        <p:nvPicPr>
          <p:cNvPr id="35843" name="Picture 3" descr="Picture 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543050"/>
            <a:ext cx="6192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348038" y="1844675"/>
            <a:ext cx="1295400" cy="576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 rot="716651">
            <a:off x="4572000" y="2565400"/>
            <a:ext cx="1870075" cy="10795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1050" y="1844675"/>
            <a:ext cx="1295400" cy="5762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Also known as: lupoid leishmaniasis</a:t>
            </a:r>
            <a:endParaRPr lang="fa-IR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one of our recent studies from Bam (Iran), 18.7% of ACL cases in school children had </a:t>
            </a:r>
            <a:r>
              <a:rPr lang="en-US" i="1" smtClean="0"/>
              <a:t>leishmaniasis recidivans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Brown-red or brown-yellow papules appear, usually close to a scar of an old lesion of CL or actually in the scar.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coalesce and form a plaque closely resembling lupus vulgaris, even to the formation of apple-jelly nodules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 recidivans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 recidivans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002588" cy="4525962"/>
          </a:xfrm>
        </p:spPr>
        <p:txBody>
          <a:bodyPr/>
          <a:lstStyle/>
          <a:p>
            <a:pPr algn="just" eaLnBrk="1" hangingPunct="1"/>
            <a:r>
              <a:rPr lang="en-US" smtClean="0"/>
              <a:t>The recidivans lesion is the result of a peculiar host reaction in which cellular immunity fails to sterilize the lesion, despite the presence of exaggerated hypersensitivity.</a:t>
            </a:r>
          </a:p>
          <a:p>
            <a:pPr algn="just" eaLnBrk="1" hangingPunct="1"/>
            <a:r>
              <a:rPr lang="en-US" smtClean="0"/>
              <a:t>Although not as destructive as lupus vulgaris, lupoid leishmaniasis may persist and spread slowly for many years.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 recidivans</a:t>
            </a:r>
          </a:p>
        </p:txBody>
      </p:sp>
      <p:pic>
        <p:nvPicPr>
          <p:cNvPr id="45059" name="Picture 7" descr="C:\Documents and Settings\AMOZESH&amp;PAJHOHESH\Desktop\CL and Leprosy  for Dr Dowlati\attachments_2010_09_15\scan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714500"/>
            <a:ext cx="67294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9422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Post-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kala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azar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dermal</a:t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(PKDL)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893175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Generally occurs 1-3 years after recovery of VL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i="1" smtClean="0"/>
              <a:t>L. donovani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India and Bangladesh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Dermatologic manifestations: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Small hypopigmented macules: 1</a:t>
            </a:r>
            <a:r>
              <a:rPr lang="en-US" sz="2600" baseline="30000" smtClean="0"/>
              <a:t>st</a:t>
            </a:r>
            <a:r>
              <a:rPr lang="en-US" sz="2600" smtClean="0"/>
              <a:t> appeared lesions enlarge to large irregular patches; develop on the chest, back, anterior thighs, arms and neck.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Erythematous macules: 2</a:t>
            </a:r>
            <a:r>
              <a:rPr lang="en-US" sz="2600" baseline="30000" smtClean="0"/>
              <a:t>nd</a:t>
            </a:r>
            <a:r>
              <a:rPr lang="en-US" sz="2600" smtClean="0"/>
              <a:t> appeared lesions; esp. on the face (with a malar distribution) and areas of hypopigmented patches).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Nodules: last developed lesions soft, painless, non-ulcerative, yellowish-pink nodules; may appear on previous lesions or de novo; most commonly involve face and earlobs, trunk and genitalia.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34"/>
          <p:cNvGrpSpPr>
            <a:grpSpLocks/>
          </p:cNvGrpSpPr>
          <p:nvPr/>
        </p:nvGrpSpPr>
        <p:grpSpPr bwMode="auto">
          <a:xfrm>
            <a:off x="5076825" y="1341438"/>
            <a:ext cx="3598863" cy="5472112"/>
            <a:chOff x="2835" y="346"/>
            <a:chExt cx="2494" cy="3583"/>
          </a:xfrm>
        </p:grpSpPr>
        <p:pic>
          <p:nvPicPr>
            <p:cNvPr id="49162" name="Picture 35" descr="Nournadiaa-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5" y="436"/>
              <a:ext cx="2303" cy="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3" name="Rectangle 36"/>
            <p:cNvSpPr>
              <a:spLocks noChangeArrowheads="1"/>
            </p:cNvSpPr>
            <p:nvPr/>
          </p:nvSpPr>
          <p:spPr bwMode="auto">
            <a:xfrm>
              <a:off x="2835" y="346"/>
              <a:ext cx="2494" cy="195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9164" name="Rectangle 37"/>
            <p:cNvSpPr>
              <a:spLocks noChangeArrowheads="1"/>
            </p:cNvSpPr>
            <p:nvPr/>
          </p:nvSpPr>
          <p:spPr bwMode="auto">
            <a:xfrm>
              <a:off x="4059" y="2205"/>
              <a:ext cx="1225" cy="172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Post-kala-azar dermal</a:t>
            </a:r>
            <a:b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leishmaniasis (PKDL)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00113" y="62372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66"/>
                </a:solidFill>
                <a:latin typeface="Times New Roman" pitchFamily="18" charset="0"/>
              </a:rPr>
              <a:t>Kala azar</a:t>
            </a:r>
            <a:endParaRPr lang="en-US" sz="2000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9157" name="Picture 6" descr="001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292600"/>
            <a:ext cx="1152525" cy="1871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9158" name="Picture 8" descr="97069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84313"/>
            <a:ext cx="17478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14"/>
          <p:cNvSpPr txBox="1">
            <a:spLocks noChangeArrowheads="1"/>
          </p:cNvSpPr>
          <p:nvPr/>
        </p:nvSpPr>
        <p:spPr bwMode="auto">
          <a:xfrm>
            <a:off x="3708400" y="3500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66"/>
                </a:solidFill>
                <a:latin typeface="Times New Roman" pitchFamily="18" charset="0"/>
              </a:rPr>
              <a:t>PKDL</a:t>
            </a:r>
            <a:endParaRPr lang="fr-FR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9160" name="Line 15"/>
          <p:cNvSpPr>
            <a:spLocks noChangeShapeType="1"/>
          </p:cNvSpPr>
          <p:nvPr/>
        </p:nvSpPr>
        <p:spPr bwMode="auto">
          <a:xfrm>
            <a:off x="3203575" y="4005263"/>
            <a:ext cx="194468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61" name="Picture 33" descr="PKDLnadiafac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322388"/>
            <a:ext cx="220345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PKDL: A rare presentation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500188"/>
            <a:ext cx="45259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28750"/>
            <a:ext cx="34671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25" y="6550025"/>
            <a:ext cx="3357563" cy="307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cs typeface="Arial" pitchFamily="34" charset="0"/>
              </a:rPr>
              <a:t>Source: </a:t>
            </a:r>
            <a:r>
              <a:rPr lang="en-US" sz="1400" b="1" dirty="0" err="1">
                <a:latin typeface="+mj-lt"/>
                <a:cs typeface="Arial" pitchFamily="34" charset="0"/>
              </a:rPr>
              <a:t>Nikzad</a:t>
            </a:r>
            <a:r>
              <a:rPr lang="en-US" sz="1400" b="1" dirty="0">
                <a:latin typeface="+mj-lt"/>
                <a:cs typeface="Arial" pitchFamily="34" charset="0"/>
              </a:rPr>
              <a:t> et al. </a:t>
            </a:r>
            <a:r>
              <a:rPr lang="en-US" sz="1400" b="1" i="1" dirty="0" err="1">
                <a:latin typeface="+mj-lt"/>
                <a:cs typeface="Arial" pitchFamily="34" charset="0"/>
              </a:rPr>
              <a:t>Int</a:t>
            </a:r>
            <a:r>
              <a:rPr lang="en-US" sz="1400" b="1" i="1" dirty="0">
                <a:latin typeface="+mj-lt"/>
                <a:cs typeface="Arial" pitchFamily="34" charset="0"/>
              </a:rPr>
              <a:t> J </a:t>
            </a:r>
            <a:r>
              <a:rPr lang="en-US" sz="1400" b="1" i="1" dirty="0" err="1">
                <a:latin typeface="+mj-lt"/>
                <a:cs typeface="Arial" pitchFamily="34" charset="0"/>
              </a:rPr>
              <a:t>Dermatol</a:t>
            </a:r>
            <a:r>
              <a:rPr lang="en-US" sz="1400" b="1" i="1" dirty="0">
                <a:latin typeface="+mj-lt"/>
                <a:cs typeface="Arial" pitchFamily="34" charset="0"/>
              </a:rPr>
              <a:t> </a:t>
            </a:r>
            <a:r>
              <a:rPr lang="en-US" sz="1400" b="1" dirty="0">
                <a:latin typeface="+mj-lt"/>
                <a:cs typeface="Arial" pitchFamily="34" charset="0"/>
              </a:rPr>
              <a:t>2005</a:t>
            </a:r>
            <a:endParaRPr lang="fa-IR" sz="1400" b="1" dirty="0"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814888"/>
            <a:ext cx="4214813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1. </a:t>
            </a:r>
            <a:r>
              <a:rPr lang="en-US" sz="2000" b="1" dirty="0" err="1">
                <a:latin typeface="+mj-lt"/>
                <a:cs typeface="Arial" pitchFamily="34" charset="0"/>
              </a:rPr>
              <a:t>Macroglosia</a:t>
            </a:r>
            <a:r>
              <a:rPr lang="en-US" sz="2000" b="1" dirty="0">
                <a:latin typeface="+mj-lt"/>
                <a:cs typeface="Arial" pitchFamily="34" charset="0"/>
              </a:rPr>
              <a:t> with scrotal tongue</a:t>
            </a:r>
            <a:endParaRPr lang="fa-IR" sz="2000" b="1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3" y="4286250"/>
            <a:ext cx="28575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1</a:t>
            </a:r>
            <a:endParaRPr lang="fa-IR" sz="20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6750" y="6172200"/>
            <a:ext cx="285750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2</a:t>
            </a:r>
            <a:endParaRPr lang="fa-IR" sz="2000" b="1" dirty="0"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5" y="5672138"/>
            <a:ext cx="4429125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2. </a:t>
            </a:r>
            <a:r>
              <a:rPr lang="en-US" sz="2000" b="1" dirty="0" err="1">
                <a:latin typeface="+mj-lt"/>
                <a:cs typeface="Arial" pitchFamily="34" charset="0"/>
              </a:rPr>
              <a:t>Hypopigmented</a:t>
            </a:r>
            <a:r>
              <a:rPr lang="en-US" sz="2000" b="1" dirty="0">
                <a:latin typeface="+mj-lt"/>
                <a:cs typeface="Arial" pitchFamily="34" charset="0"/>
              </a:rPr>
              <a:t> </a:t>
            </a:r>
            <a:r>
              <a:rPr lang="en-US" sz="2000" b="1" dirty="0" err="1">
                <a:latin typeface="+mj-lt"/>
                <a:cs typeface="Arial" pitchFamily="34" charset="0"/>
              </a:rPr>
              <a:t>macules</a:t>
            </a:r>
            <a:r>
              <a:rPr lang="en-US" sz="2000" b="1" dirty="0">
                <a:latin typeface="+mj-lt"/>
                <a:cs typeface="Arial" pitchFamily="34" charset="0"/>
              </a:rPr>
              <a:t> on the arm</a:t>
            </a:r>
            <a:endParaRPr lang="fa-IR" sz="20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8"/>
            <a:ext cx="8229600" cy="1500187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Common Clinical Manifestations</a:t>
            </a:r>
            <a:endPara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Sporotrichoid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Grp="1" noChangeAspect="1" noChangeArrowheads="1"/>
          </p:cNvSpPr>
          <p:nvPr isPhoto="1"/>
        </p:nvSpPr>
        <p:spPr bwMode="auto">
          <a:xfrm>
            <a:off x="1643042" y="1675352"/>
            <a:ext cx="5857916" cy="48969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2588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 of the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  <a:p>
            <a:pPr eaLnBrk="1" hangingPunct="1"/>
            <a:r>
              <a:rPr lang="en-US" smtClean="0"/>
              <a:t>Classification and terminology</a:t>
            </a:r>
          </a:p>
          <a:p>
            <a:pPr eaLnBrk="1" hangingPunct="1"/>
            <a:r>
              <a:rPr lang="en-US" smtClean="0"/>
              <a:t>Epidemiology</a:t>
            </a:r>
          </a:p>
          <a:p>
            <a:pPr eaLnBrk="1" hangingPunct="1"/>
            <a:r>
              <a:rPr lang="en-US" smtClean="0"/>
              <a:t>Clinical manifestations</a:t>
            </a:r>
          </a:p>
          <a:p>
            <a:pPr eaLnBrk="1" hangingPunct="1"/>
            <a:r>
              <a:rPr lang="en-US" smtClean="0"/>
              <a:t>Differential diagnosis</a:t>
            </a:r>
          </a:p>
          <a:p>
            <a:pPr eaLnBrk="1" hangingPunct="1"/>
            <a:r>
              <a:rPr lang="en-US" smtClean="0"/>
              <a:t>Diagnosis</a:t>
            </a:r>
          </a:p>
          <a:p>
            <a:pPr eaLnBrk="1" hangingPunct="1"/>
            <a:r>
              <a:rPr lang="en-US" smtClean="0"/>
              <a:t>Treatment</a:t>
            </a:r>
          </a:p>
          <a:p>
            <a:pPr eaLnBrk="1" hangingPunct="1"/>
            <a:r>
              <a:rPr lang="en-US" smtClean="0"/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Erysipeloid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5" descr="scan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0"/>
            <a:ext cx="64976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 rot="471991">
            <a:off x="2500313" y="3214688"/>
            <a:ext cx="3643312" cy="5445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Impetigenized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</a:t>
            </a:r>
          </a:p>
        </p:txBody>
      </p:sp>
      <p:pic>
        <p:nvPicPr>
          <p:cNvPr id="54275" name="Picture 4" descr="iran-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777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Psoriasiform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Content Placeholder 3" descr="scan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785938"/>
            <a:ext cx="6429375" cy="4291012"/>
          </a:xfrm>
        </p:spPr>
      </p:pic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3429000" y="3143250"/>
            <a:ext cx="1000125" cy="500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5572125" y="3143250"/>
            <a:ext cx="1000125" cy="500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pic>
        <p:nvPicPr>
          <p:cNvPr id="55302" name="Picture 3" descr="FOREHEAD: leishmanias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1628775"/>
            <a:ext cx="72723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Verruciform CL</a:t>
            </a:r>
            <a:endParaRPr lang="fa-IR" smtClean="0"/>
          </a:p>
        </p:txBody>
      </p:sp>
      <p:pic>
        <p:nvPicPr>
          <p:cNvPr id="56323" name="Content Placeholder 3" descr="IMG_2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" y="1600200"/>
            <a:ext cx="8058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 lesions due to auto-inoculation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7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63" y="1428750"/>
            <a:ext cx="3605212" cy="532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 lesion on the scalp</a:t>
            </a:r>
            <a:endParaRPr lang="fa-I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4" descr="scan00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9850" y="1500188"/>
            <a:ext cx="6518275" cy="4894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Picture 4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6042025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 rot="-697602">
            <a:off x="3648075" y="2641600"/>
            <a:ext cx="1782763" cy="1001713"/>
          </a:xfrm>
          <a:prstGeom prst="rect">
            <a:avLst/>
          </a:prstGeom>
          <a:solidFill>
            <a:srgbClr val="F4E6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6500813" y="3609975"/>
            <a:ext cx="9906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2214563" y="568325"/>
            <a:ext cx="4786312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Eye involvement</a:t>
            </a:r>
            <a:endParaRPr lang="fa-I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484313"/>
            <a:ext cx="6707187" cy="51133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b="1" smtClean="0"/>
              <a:t>Infections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smtClean="0"/>
              <a:t>Fungal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000" smtClean="0"/>
              <a:t>Sporotricosis, chromoblastomycosis, etc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smtClean="0"/>
              <a:t>Bacterial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000" smtClean="0"/>
              <a:t>Mycobacterioses</a:t>
            </a:r>
          </a:p>
          <a:p>
            <a:pPr lvl="3" algn="just" eaLnBrk="1" hangingPunct="1">
              <a:lnSpc>
                <a:spcPct val="90000"/>
              </a:lnSpc>
            </a:pPr>
            <a:r>
              <a:rPr lang="en-US" smtClean="0"/>
              <a:t>Leprosy, lupus vulgaris, etc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000" smtClean="0"/>
              <a:t>Staphylococcal/ streptococcal pyodermas</a:t>
            </a:r>
          </a:p>
          <a:p>
            <a:pPr lvl="3" algn="just" eaLnBrk="1" hangingPunct="1">
              <a:lnSpc>
                <a:spcPct val="90000"/>
              </a:lnSpc>
            </a:pPr>
            <a:r>
              <a:rPr lang="en-US" smtClean="0"/>
              <a:t>Ecthyma, impetigo, etc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smtClean="0"/>
              <a:t>Viral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000" smtClean="0"/>
              <a:t>Orf, warts, etc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1" smtClean="0"/>
              <a:t>Inflammatory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smtClean="0"/>
              <a:t>Psoriasis, lichen planus, DLE, sarcoidosis, etc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1" smtClean="0"/>
              <a:t>Neoplastic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000" smtClean="0"/>
              <a:t>BCC, SCC, CTCL, keratoacanthoma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pic>
        <p:nvPicPr>
          <p:cNvPr id="61443" name="Picture 4" descr="ecthy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336800"/>
            <a:ext cx="4208463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75" y="2292350"/>
            <a:ext cx="42068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547813" y="54451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Ecthyma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4716463" y="544512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pic>
        <p:nvPicPr>
          <p:cNvPr id="62467" name="Picture 4" descr="Erysipel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2349500"/>
            <a:ext cx="38179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 descr="scan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349500"/>
            <a:ext cx="36385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6"/>
          <p:cNvSpPr>
            <a:spLocks noChangeArrowheads="1"/>
          </p:cNvSpPr>
          <p:nvPr/>
        </p:nvSpPr>
        <p:spPr bwMode="auto">
          <a:xfrm rot="506512">
            <a:off x="5580063" y="3213100"/>
            <a:ext cx="1728787" cy="3603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3708400" y="4868863"/>
            <a:ext cx="863600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4787900" y="549275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1908175" y="54927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Erysipelas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7449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err="1" smtClean="0"/>
              <a:t>Leishmaniases</a:t>
            </a:r>
            <a:r>
              <a:rPr lang="en-US" dirty="0" smtClean="0"/>
              <a:t> are a group of diseases caused by several specious of protozoa of the genus </a:t>
            </a:r>
            <a:r>
              <a:rPr lang="en-US" i="1" dirty="0" err="1" smtClean="0">
                <a:solidFill>
                  <a:srgbClr val="FF0000"/>
                </a:solidFill>
              </a:rPr>
              <a:t>Leishmania</a:t>
            </a:r>
            <a:r>
              <a:rPr lang="en-US" dirty="0" smtClean="0"/>
              <a:t> which can result in a wide spectrum of clinical syndromes ranging from single </a:t>
            </a:r>
            <a:r>
              <a:rPr lang="en-US" dirty="0" err="1" smtClean="0"/>
              <a:t>cutaneous</a:t>
            </a:r>
            <a:r>
              <a:rPr lang="en-US" dirty="0" smtClean="0"/>
              <a:t> ulceration to systemic infections.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/>
              <a:t>The protozoa are transmitted to mammals via the bite of the female </a:t>
            </a:r>
            <a:r>
              <a:rPr lang="en-US" dirty="0" err="1" smtClean="0"/>
              <a:t>sandfly</a:t>
            </a:r>
            <a:r>
              <a:rPr lang="en-US" dirty="0" smtClean="0"/>
              <a:t>.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716463" y="549275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1042988" y="55165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Lupus Vulgaris</a:t>
            </a:r>
          </a:p>
        </p:txBody>
      </p:sp>
      <p:pic>
        <p:nvPicPr>
          <p:cNvPr id="63493" name="Picture 8" descr="930445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25"/>
            <a:ext cx="47799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3" descr="scan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2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Oval 9"/>
          <p:cNvSpPr>
            <a:spLocks noChangeArrowheads="1"/>
          </p:cNvSpPr>
          <p:nvPr/>
        </p:nvSpPr>
        <p:spPr bwMode="auto">
          <a:xfrm>
            <a:off x="6500813" y="3429000"/>
            <a:ext cx="428625" cy="2857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63496" name="Oval 10"/>
          <p:cNvSpPr>
            <a:spLocks noChangeArrowheads="1"/>
          </p:cNvSpPr>
          <p:nvPr/>
        </p:nvSpPr>
        <p:spPr bwMode="auto">
          <a:xfrm>
            <a:off x="7358063" y="3429000"/>
            <a:ext cx="428625" cy="2857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4716463" y="549275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684213" y="549275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Lepromatous Leprosy</a:t>
            </a:r>
          </a:p>
        </p:txBody>
      </p:sp>
      <p:pic>
        <p:nvPicPr>
          <p:cNvPr id="64517" name="Picture 7" descr="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588" y="1700213"/>
            <a:ext cx="30194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8" descr="L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8" y="1700213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sp>
        <p:nvSpPr>
          <p:cNvPr id="130052" name="Rectangle 4"/>
          <p:cNvSpPr>
            <a:spLocks noGrp="1" noChangeAspect="1" noChangeArrowheads="1"/>
          </p:cNvSpPr>
          <p:nvPr isPhoto="1"/>
        </p:nvSpPr>
        <p:spPr bwMode="auto">
          <a:xfrm>
            <a:off x="4643438" y="2109788"/>
            <a:ext cx="4248150" cy="35512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2588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2" name="Picture 5" descr="Sporothric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13000"/>
            <a:ext cx="43211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787900" y="5780088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1258888" y="5734050"/>
            <a:ext cx="238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Sporotrichosis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109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276475"/>
            <a:ext cx="536416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4859338" y="53482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539750" y="5348288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Squamous cell carcinoma</a:t>
            </a:r>
          </a:p>
        </p:txBody>
      </p:sp>
      <p:pic>
        <p:nvPicPr>
          <p:cNvPr id="66566" name="Picture 7" descr="Lmex_single_face_tev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2276475"/>
            <a:ext cx="410368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0" y="4941888"/>
            <a:ext cx="56515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Differential Diagnosis</a:t>
            </a:r>
          </a:p>
        </p:txBody>
      </p:sp>
      <p:pic>
        <p:nvPicPr>
          <p:cNvPr id="67587" name="Picture 5" descr="FOREHEAD: leishmanias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438400"/>
            <a:ext cx="40322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4427538" y="530066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Cutaneous Leishmaniasis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1500188" y="5300663"/>
            <a:ext cx="173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Psoriasis</a:t>
            </a:r>
          </a:p>
        </p:txBody>
      </p:sp>
      <p:pic>
        <p:nvPicPr>
          <p:cNvPr id="67590" name="Picture 7" descr="psoriasis_1_0503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3399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CL: Diagnosis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Clinical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smtClean="0"/>
              <a:t>History: residence in or history of travel to endemic areas, painless lesions, clinical course, similar cases in other family members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400" smtClean="0"/>
              <a:t>Physical examination: esp. induration, exposed sites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Direct smear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Culture on Nicolle-Novy-Mac Neal (NNN) medium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Leishmanin Skin Test (LST)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Histopathology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Iso-enzyme electrophoresis (ISE)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Monoclonal antibodies(mAb)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Polymerase Chain Reaction (PCR)</a:t>
            </a:r>
          </a:p>
        </p:txBody>
      </p:sp>
      <p:sp>
        <p:nvSpPr>
          <p:cNvPr id="68612" name="Right Brace 3"/>
          <p:cNvSpPr>
            <a:spLocks/>
          </p:cNvSpPr>
          <p:nvPr/>
        </p:nvSpPr>
        <p:spPr bwMode="auto">
          <a:xfrm>
            <a:off x="5715000" y="4714875"/>
            <a:ext cx="357188" cy="142875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6143625" y="5140325"/>
            <a:ext cx="2357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Can be used for species identification</a:t>
            </a:r>
            <a:endParaRPr lang="fa-IR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0"/>
            <a:ext cx="67532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322388"/>
            <a:ext cx="600075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14375" y="153988"/>
            <a:ext cx="87153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 of 50 qualified RCTs for inclusion</a:t>
            </a:r>
          </a:p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a systematic review published in 2007</a:t>
            </a:r>
            <a:endParaRPr lang="fa-I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84" name="Title 1"/>
          <p:cNvSpPr>
            <a:spLocks noGrp="1"/>
          </p:cNvSpPr>
          <p:nvPr>
            <p:ph type="title"/>
          </p:nvPr>
        </p:nvSpPr>
        <p:spPr>
          <a:xfrm>
            <a:off x="1643063" y="6511925"/>
            <a:ext cx="6143625" cy="346075"/>
          </a:xfrm>
        </p:spPr>
        <p:txBody>
          <a:bodyPr/>
          <a:lstStyle/>
          <a:p>
            <a:r>
              <a:rPr lang="en-US" sz="1400" b="1" smtClean="0"/>
              <a:t>Source: Khatami et al.  </a:t>
            </a:r>
            <a:r>
              <a:rPr lang="en-US" sz="1400" b="1" i="1" smtClean="0"/>
              <a:t>J Am Acad Dermatol  </a:t>
            </a:r>
            <a:r>
              <a:rPr lang="en-US" sz="1400" b="1" smtClean="0"/>
              <a:t>2007</a:t>
            </a:r>
            <a:endParaRPr lang="fa-IR" sz="1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Treatment: Indications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412875"/>
            <a:ext cx="8229600" cy="5257800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en-US" sz="2800" smtClean="0"/>
              <a:t>Ulcer(s) that are located close to vital organs or are cosmetically important, such as on the face.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sz="2800" smtClean="0"/>
              <a:t>Lesions that show no evidence of healing for several months after the onset.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sz="2800" smtClean="0"/>
              <a:t>Special forms of CL, such as sporotrichoid or lymphangietic with satellite lesions, which indicates spreading.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en-US" sz="2800" smtClean="0"/>
              <a:t>CL due to  </a:t>
            </a:r>
            <a:r>
              <a:rPr lang="en-US" sz="2800" i="1" smtClean="0"/>
              <a:t>L. tropica</a:t>
            </a:r>
            <a:r>
              <a:rPr lang="en-US" sz="2800" smtClean="0"/>
              <a:t>, which could subsequent systemic involvement or be the reservoir of infection.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PKDL requires high doses of systemic medications.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7940675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Environment, reservoir, vector, parasite</a:t>
            </a:r>
          </a:p>
        </p:txBody>
      </p:sp>
      <p:pic>
        <p:nvPicPr>
          <p:cNvPr id="10243" name="Picture 4" descr="Rhomomy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3816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phleboto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22116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leish_1_0205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488" y="4416425"/>
            <a:ext cx="37433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Fig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1408113"/>
            <a:ext cx="4129088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8064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 treatment: general considerations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90725"/>
            <a:ext cx="8351837" cy="35988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Systemic treatments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Topical treatments (including intralesional injections)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Physical treatments (including surgery)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Systemic treatments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Pentavalent antimonies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Meglumine antimoniate (Glucantime</a:t>
            </a:r>
            <a:r>
              <a:rPr lang="en-US" sz="2400" baseline="30000" smtClean="0"/>
              <a:t>®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Sodium stibogluconate (Pentostam </a:t>
            </a:r>
            <a:r>
              <a:rPr lang="en-US" sz="2400" baseline="30000" smtClean="0"/>
              <a:t>®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Azole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Itraconzaole, fluconazole, ketaconazole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 treatments: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Combination of pentavalent antimonies to other drugs e.g. oral allopurinol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Dapsone, rifampicin, isoniazide, allopurinol, pentamidine, terbinafine, zinc sulfate, oral miltefosine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53975"/>
            <a:ext cx="8229600" cy="1143000"/>
          </a:xfrm>
        </p:spPr>
        <p:txBody>
          <a:bodyPr/>
          <a:lstStyle/>
          <a:p>
            <a:pPr marL="685800" indent="-685800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Treatments: Topical and </a:t>
            </a:r>
            <a:r>
              <a:rPr lang="en-US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intralesional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Intralesional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pentavalent</a:t>
            </a:r>
            <a:r>
              <a:rPr lang="en-US" sz="2800" dirty="0" smtClean="0"/>
              <a:t> antimonies injections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Meglumine</a:t>
            </a:r>
            <a:r>
              <a:rPr lang="en-US" sz="2400" dirty="0" smtClean="0"/>
              <a:t> </a:t>
            </a:r>
            <a:r>
              <a:rPr lang="en-US" sz="2400" dirty="0" err="1" smtClean="0"/>
              <a:t>antimoniate</a:t>
            </a:r>
            <a:r>
              <a:rPr lang="en-US" sz="2400" dirty="0" smtClean="0"/>
              <a:t> (</a:t>
            </a:r>
            <a:r>
              <a:rPr lang="en-US" sz="2400" dirty="0" err="1" smtClean="0"/>
              <a:t>Glucantime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Sodium </a:t>
            </a:r>
            <a:r>
              <a:rPr lang="en-US" sz="2400" dirty="0" err="1" smtClean="0"/>
              <a:t>stibogluconate</a:t>
            </a:r>
            <a:r>
              <a:rPr lang="en-US" sz="2400" dirty="0" smtClean="0"/>
              <a:t> (</a:t>
            </a:r>
            <a:r>
              <a:rPr lang="en-US" sz="2400" dirty="0" err="1" smtClean="0"/>
              <a:t>Pentostam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Paromomycin</a:t>
            </a:r>
            <a:r>
              <a:rPr lang="en-US" sz="2800" dirty="0" smtClean="0"/>
              <a:t> ointment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Treatment: Physical methods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Cryotherapy</a:t>
            </a:r>
          </a:p>
          <a:p>
            <a:pPr lvl="1" eaLnBrk="1" hangingPunct="1"/>
            <a:r>
              <a:rPr lang="en-US" sz="2400" smtClean="0"/>
              <a:t>Alone</a:t>
            </a:r>
          </a:p>
          <a:p>
            <a:pPr lvl="1" eaLnBrk="1" hangingPunct="1"/>
            <a:r>
              <a:rPr lang="en-US" sz="2400" smtClean="0"/>
              <a:t>Combined to other treatments e.g. i.l. pentavalent antimonies</a:t>
            </a:r>
          </a:p>
          <a:p>
            <a:pPr eaLnBrk="1" hangingPunct="1"/>
            <a:r>
              <a:rPr lang="en-US" sz="2800" smtClean="0"/>
              <a:t>Thermotherapy</a:t>
            </a:r>
          </a:p>
          <a:p>
            <a:pPr eaLnBrk="1" hangingPunct="1"/>
            <a:r>
              <a:rPr lang="en-US" sz="2800" smtClean="0"/>
              <a:t>CO</a:t>
            </a:r>
            <a:r>
              <a:rPr lang="en-US" sz="2800" baseline="-25000" smtClean="0"/>
              <a:t>2</a:t>
            </a:r>
            <a:r>
              <a:rPr lang="en-US" sz="2800" smtClean="0"/>
              <a:t> laser</a:t>
            </a:r>
          </a:p>
          <a:p>
            <a:pPr eaLnBrk="1" hangingPunct="1"/>
            <a:r>
              <a:rPr lang="en-US" sz="2800" smtClean="0"/>
              <a:t>Photodynamic therapy (PDT)</a:t>
            </a:r>
          </a:p>
          <a:p>
            <a:pPr eaLnBrk="1" hangingPunct="1"/>
            <a:r>
              <a:rPr lang="en-US" sz="2800" smtClean="0"/>
              <a:t>Curettage</a:t>
            </a:r>
          </a:p>
          <a:p>
            <a:pPr eaLnBrk="1" hangingPunct="1"/>
            <a:r>
              <a:rPr lang="en-US" sz="2800" smtClean="0"/>
              <a:t>Surgery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z="3200" b="1" i="1" smtClean="0"/>
              <a:t>National Guideline for Treatment</a:t>
            </a:r>
            <a:br>
              <a:rPr lang="en-US" sz="3200" b="1" i="1" smtClean="0"/>
            </a:br>
            <a:r>
              <a:rPr lang="en-US" sz="3200" b="1" i="1" smtClean="0"/>
              <a:t>of CL in Iran</a:t>
            </a:r>
            <a:endParaRPr lang="fa-IR" sz="3200" b="1" i="1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Zoonotic Cutaneous Leishmaniasis (ZCL) can be left untreated if patient accepts </a:t>
            </a:r>
            <a:r>
              <a:rPr lang="en-US" smtClean="0">
                <a:solidFill>
                  <a:srgbClr val="FF0066"/>
                </a:solidFill>
              </a:rPr>
              <a:t>unless: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Diameter larger than 3 cm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Number of lesions more than 3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Location on face or joints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Sporotrichoid lesions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All cases of Anthroponotic Cutaneous Leishmaniasis (ACL) should be treated.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1438"/>
            <a:ext cx="8229600" cy="1143000"/>
          </a:xfrm>
        </p:spPr>
        <p:txBody>
          <a:bodyPr/>
          <a:lstStyle/>
          <a:p>
            <a:r>
              <a:rPr lang="en-US" b="1" i="1" smtClean="0"/>
              <a:t>Local Treatment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b="1" i="1" smtClean="0"/>
              <a:t>National Guideline for Treatment of CL in Iran</a:t>
            </a:r>
            <a:endParaRPr lang="en-US" sz="280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r>
              <a:rPr lang="en-US" smtClean="0"/>
              <a:t>Local treatment can be used </a:t>
            </a:r>
            <a:r>
              <a:rPr lang="en-US" smtClean="0">
                <a:solidFill>
                  <a:srgbClr val="FF0066"/>
                </a:solidFill>
              </a:rPr>
              <a:t>except:</a:t>
            </a:r>
          </a:p>
          <a:p>
            <a:pPr lvl="1"/>
            <a:r>
              <a:rPr lang="en-US" smtClean="0"/>
              <a:t>Lesions around vital organs (eye, ear, mouth)</a:t>
            </a:r>
          </a:p>
          <a:p>
            <a:pPr lvl="1"/>
            <a:r>
              <a:rPr lang="en-US" smtClean="0"/>
              <a:t>Lesions on joints</a:t>
            </a:r>
          </a:p>
          <a:p>
            <a:pPr lvl="1"/>
            <a:r>
              <a:rPr lang="en-US" smtClean="0"/>
              <a:t>Lesions larger than 3 cm</a:t>
            </a:r>
          </a:p>
          <a:p>
            <a:pPr lvl="1"/>
            <a:r>
              <a:rPr lang="en-US" smtClean="0"/>
              <a:t>Number of lesions more than 5</a:t>
            </a:r>
          </a:p>
          <a:p>
            <a:pPr lvl="1"/>
            <a:r>
              <a:rPr lang="en-US" smtClean="0"/>
              <a:t>Sporotrichoid lesions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8229600" cy="1143000"/>
          </a:xfrm>
        </p:spPr>
        <p:txBody>
          <a:bodyPr/>
          <a:lstStyle/>
          <a:p>
            <a:r>
              <a:rPr lang="en-US" b="1" i="1" smtClean="0"/>
              <a:t>Local treatment</a:t>
            </a:r>
            <a:br>
              <a:rPr lang="en-US" b="1" i="1" smtClean="0"/>
            </a:br>
            <a:r>
              <a:rPr lang="en-US" sz="2800" b="1" i="1" smtClean="0"/>
              <a:t>National Guideline for Treatment of CL in Iran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Combination of intralesional injection of antimonial weekly and cryotherapy with liquid nitrogen biweekly for a maximum of 12 weeks</a:t>
            </a:r>
          </a:p>
          <a:p>
            <a:pPr>
              <a:lnSpc>
                <a:spcPct val="90000"/>
              </a:lnSpc>
            </a:pPr>
            <a:r>
              <a:rPr lang="en-US" smtClean="0"/>
              <a:t>Cryotherapy should always be done prior to injection.</a:t>
            </a:r>
          </a:p>
          <a:p>
            <a:pPr>
              <a:lnSpc>
                <a:spcPct val="90000"/>
              </a:lnSpc>
            </a:pPr>
            <a:r>
              <a:rPr lang="en-US" smtClean="0"/>
              <a:t>In certain cases each traetment modality can be used alone (for example cryotherapy alone in pregnant women)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064500" y="92868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42875"/>
            <a:ext cx="8229600" cy="1143000"/>
          </a:xfrm>
        </p:spPr>
        <p:txBody>
          <a:bodyPr/>
          <a:lstStyle/>
          <a:p>
            <a:r>
              <a:rPr lang="en-US" b="1" i="1" smtClean="0"/>
              <a:t>Systemic Treatment</a:t>
            </a:r>
            <a:br>
              <a:rPr lang="en-US" b="1" i="1" smtClean="0"/>
            </a:br>
            <a:r>
              <a:rPr lang="en-US" sz="2800" b="1" i="1" smtClean="0"/>
              <a:t>National Guideline for Treatment of CL in Iran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Indications:</a:t>
            </a:r>
          </a:p>
          <a:p>
            <a:pPr lvl="1"/>
            <a:r>
              <a:rPr lang="en-US" smtClean="0"/>
              <a:t>Lesions around vital organs (eye, ear, mouth)</a:t>
            </a:r>
          </a:p>
          <a:p>
            <a:pPr lvl="1"/>
            <a:r>
              <a:rPr lang="en-US" smtClean="0"/>
              <a:t>Lesions on joints</a:t>
            </a:r>
          </a:p>
          <a:p>
            <a:pPr lvl="1"/>
            <a:r>
              <a:rPr lang="en-US" smtClean="0"/>
              <a:t>Lesions larger than 3 cm</a:t>
            </a:r>
          </a:p>
          <a:p>
            <a:pPr lvl="1"/>
            <a:r>
              <a:rPr lang="en-US" smtClean="0"/>
              <a:t>Number of lesions more than 5</a:t>
            </a:r>
          </a:p>
          <a:p>
            <a:pPr lvl="1"/>
            <a:r>
              <a:rPr lang="en-US" smtClean="0"/>
              <a:t>Sporotrichoid lesions</a:t>
            </a:r>
          </a:p>
          <a:p>
            <a:pPr lvl="1"/>
            <a:r>
              <a:rPr lang="en-US" smtClean="0"/>
              <a:t>Lesions not responded to local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1143000"/>
          </a:xfrm>
        </p:spPr>
        <p:txBody>
          <a:bodyPr/>
          <a:lstStyle/>
          <a:p>
            <a:r>
              <a:rPr lang="en-US" b="1" i="1" smtClean="0"/>
              <a:t>Systemic Treatment</a:t>
            </a:r>
            <a:br>
              <a:rPr lang="en-US" b="1" i="1" smtClean="0"/>
            </a:br>
            <a:r>
              <a:rPr lang="en-US" sz="2800" b="1" i="1" smtClean="0"/>
              <a:t>National Guideline for Treatment of CL in Iran</a:t>
            </a:r>
            <a:endParaRPr lang="en-US" sz="28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Dosage: 20 mg/kg/day Sb</a:t>
            </a:r>
            <a:r>
              <a:rPr lang="en-US" sz="2800" baseline="30000" smtClean="0"/>
              <a:t>+5</a:t>
            </a:r>
            <a:r>
              <a:rPr lang="en-US" sz="2800" smtClean="0"/>
              <a:t> (equal to 75 mg/kg/day of meglumine antimoniate or Glucantim) for a maximum of 3 vials daily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Preparations: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Glucantim: 405-415 mg Sb+5 equivalent to 1500 mg Glucantim in each 5 mL vial for IM injection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Pentostam: 600 mg Sb+5 in each 6 mL vial for IM or IV injection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Duration: 2 weeks for ZCL and 3 weeks for ACL, which can be repeated if necessary after 4-6 weeks of rest 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8064500" y="928688"/>
            <a:ext cx="1079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latin typeface="Times New Roman" pitchFamily="18" charset="0"/>
                <a:cs typeface="Times New Roman" pitchFamily="18" charset="0"/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1438"/>
            <a:ext cx="8229600" cy="1143000"/>
          </a:xfrm>
        </p:spPr>
        <p:txBody>
          <a:bodyPr/>
          <a:lstStyle/>
          <a:p>
            <a:r>
              <a:rPr lang="en-US" b="1" i="1" smtClean="0"/>
              <a:t>Side effects</a:t>
            </a:r>
            <a:br>
              <a:rPr lang="en-US" b="1" i="1" smtClean="0"/>
            </a:br>
            <a:r>
              <a:rPr lang="en-US" b="1" i="1" smtClean="0"/>
              <a:t> </a:t>
            </a:r>
            <a:r>
              <a:rPr lang="en-US" sz="2800" b="1" i="1" smtClean="0"/>
              <a:t>National Guideline for Treatment of CL in Iran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Common but rarely severe</a:t>
            </a:r>
          </a:p>
          <a:p>
            <a:pPr lvl="1"/>
            <a:r>
              <a:rPr lang="en-US" sz="2400" smtClean="0"/>
              <a:t>Pain</a:t>
            </a:r>
          </a:p>
          <a:p>
            <a:pPr lvl="1"/>
            <a:r>
              <a:rPr lang="en-US" sz="2400" smtClean="0"/>
              <a:t>GI complaints</a:t>
            </a:r>
          </a:p>
          <a:p>
            <a:pPr lvl="1"/>
            <a:r>
              <a:rPr lang="en-US" sz="2400" smtClean="0"/>
              <a:t>Myalgia</a:t>
            </a:r>
          </a:p>
          <a:p>
            <a:pPr lvl="1"/>
            <a:r>
              <a:rPr lang="en-US" sz="2400" smtClean="0"/>
              <a:t>Headache</a:t>
            </a:r>
          </a:p>
          <a:p>
            <a:pPr lvl="1"/>
            <a:r>
              <a:rPr lang="en-US" sz="2400" smtClean="0"/>
              <a:t>Skin rash</a:t>
            </a:r>
          </a:p>
          <a:p>
            <a:pPr lvl="1"/>
            <a:r>
              <a:rPr lang="en-US" sz="2400" smtClean="0"/>
              <a:t>Hepatotoxicity</a:t>
            </a:r>
          </a:p>
          <a:p>
            <a:pPr lvl="1"/>
            <a:r>
              <a:rPr lang="en-US" sz="2400" smtClean="0"/>
              <a:t>Nephrotoxocity</a:t>
            </a:r>
          </a:p>
          <a:p>
            <a:pPr lvl="1"/>
            <a:r>
              <a:rPr lang="en-US" sz="2400" smtClean="0"/>
              <a:t>Arrythmia</a:t>
            </a:r>
          </a:p>
          <a:p>
            <a:pPr lvl="1"/>
            <a:r>
              <a:rPr lang="en-US" sz="2400" smtClean="0"/>
              <a:t>Pnacreatitis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Leishmaniases: Classification</a:t>
            </a:r>
          </a:p>
        </p:txBody>
      </p:sp>
      <p:sp>
        <p:nvSpPr>
          <p:cNvPr id="7171" name="AutoShape 5"/>
          <p:cNvSpPr>
            <a:spLocks noChangeAspect="1" noChangeArrowheads="1"/>
          </p:cNvSpPr>
          <p:nvPr/>
        </p:nvSpPr>
        <p:spPr bwMode="auto">
          <a:xfrm>
            <a:off x="755650" y="1484313"/>
            <a:ext cx="84248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4138613" y="1484313"/>
            <a:ext cx="1719262" cy="51593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Leishmaniases</a:t>
            </a:r>
            <a:endParaRPr lang="en-US"/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1908175" y="2636838"/>
            <a:ext cx="1546225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Visceral Leishmaniasis</a:t>
            </a:r>
            <a:endParaRPr lang="en-US" sz="1600"/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>
            <a:off x="4049713" y="2636838"/>
            <a:ext cx="1890712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Cutaneous Leishmaniasis (CL)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2447925" y="5300663"/>
            <a:ext cx="1838325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Diffuse Cutaneous Leishmaniasis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6643688" y="2643188"/>
            <a:ext cx="1547812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Mucocutaneous Leishmaniasis</a:t>
            </a:r>
            <a:endParaRPr lang="en-US" sz="1600"/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>
            <a:off x="5076825" y="3933825"/>
            <a:ext cx="1547813" cy="515938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World CL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AutoShape 12"/>
          <p:cNvSpPr>
            <a:spLocks noChangeArrowheads="1"/>
          </p:cNvSpPr>
          <p:nvPr/>
        </p:nvSpPr>
        <p:spPr bwMode="auto">
          <a:xfrm>
            <a:off x="3381375" y="3933825"/>
            <a:ext cx="1547813" cy="515938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 World CL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AutoShape 13"/>
          <p:cNvSpPr>
            <a:spLocks noChangeArrowheads="1"/>
          </p:cNvSpPr>
          <p:nvPr/>
        </p:nvSpPr>
        <p:spPr bwMode="auto">
          <a:xfrm>
            <a:off x="4357688" y="5302250"/>
            <a:ext cx="1376362" cy="687388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Leishmania Recidivans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14"/>
          <p:cNvSpPr>
            <a:spLocks noChangeArrowheads="1"/>
          </p:cNvSpPr>
          <p:nvPr/>
        </p:nvSpPr>
        <p:spPr bwMode="auto">
          <a:xfrm>
            <a:off x="5786438" y="5300663"/>
            <a:ext cx="1944687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Localized Cutaneous Leishmaniasis (LCL)</a:t>
            </a:r>
          </a:p>
        </p:txBody>
      </p:sp>
      <p:sp>
        <p:nvSpPr>
          <p:cNvPr id="7181" name="AutoShape 15"/>
          <p:cNvSpPr>
            <a:spLocks noChangeArrowheads="1"/>
          </p:cNvSpPr>
          <p:nvPr/>
        </p:nvSpPr>
        <p:spPr bwMode="auto">
          <a:xfrm>
            <a:off x="293688" y="5300663"/>
            <a:ext cx="2063750" cy="687387"/>
          </a:xfrm>
          <a:prstGeom prst="flowChartProcess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Post-Kala-Azar Dermal Leishmaniasis</a:t>
            </a:r>
            <a:endParaRPr lang="en-US" sz="1600"/>
          </a:p>
        </p:txBody>
      </p:sp>
      <p:cxnSp>
        <p:nvCxnSpPr>
          <p:cNvPr id="7182" name="AutoShape 16"/>
          <p:cNvCxnSpPr>
            <a:cxnSpLocks noChangeShapeType="1"/>
            <a:stCxn id="7172" idx="2"/>
            <a:endCxn id="7173" idx="0"/>
          </p:cNvCxnSpPr>
          <p:nvPr/>
        </p:nvCxnSpPr>
        <p:spPr bwMode="auto">
          <a:xfrm rot="5400000">
            <a:off x="3521869" y="1159669"/>
            <a:ext cx="636588" cy="23177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3" name="AutoShape 17"/>
          <p:cNvCxnSpPr>
            <a:cxnSpLocks noChangeShapeType="1"/>
            <a:stCxn id="7173" idx="1"/>
            <a:endCxn id="7181" idx="0"/>
          </p:cNvCxnSpPr>
          <p:nvPr/>
        </p:nvCxnSpPr>
        <p:spPr bwMode="auto">
          <a:xfrm rot="10800000" flipV="1">
            <a:off x="1325563" y="2979738"/>
            <a:ext cx="582612" cy="2320925"/>
          </a:xfrm>
          <a:prstGeom prst="bentConnector2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4" name="AutoShape 18"/>
          <p:cNvCxnSpPr>
            <a:cxnSpLocks noChangeShapeType="1"/>
            <a:stCxn id="7178" idx="2"/>
            <a:endCxn id="7175" idx="0"/>
          </p:cNvCxnSpPr>
          <p:nvPr/>
        </p:nvCxnSpPr>
        <p:spPr bwMode="auto">
          <a:xfrm rot="5400000">
            <a:off x="3336132" y="4480719"/>
            <a:ext cx="850900" cy="7889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5" name="AutoShape 19"/>
          <p:cNvCxnSpPr>
            <a:cxnSpLocks noChangeShapeType="1"/>
            <a:stCxn id="7172" idx="2"/>
            <a:endCxn id="7174" idx="0"/>
          </p:cNvCxnSpPr>
          <p:nvPr/>
        </p:nvCxnSpPr>
        <p:spPr bwMode="auto">
          <a:xfrm rot="5400000">
            <a:off x="4679157" y="2316956"/>
            <a:ext cx="636588" cy="31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6" name="AutoShape 20"/>
          <p:cNvCxnSpPr>
            <a:cxnSpLocks noChangeShapeType="1"/>
            <a:stCxn id="7172" idx="2"/>
            <a:endCxn id="7176" idx="0"/>
          </p:cNvCxnSpPr>
          <p:nvPr/>
        </p:nvCxnSpPr>
        <p:spPr bwMode="auto">
          <a:xfrm rot="16200000" flipH="1">
            <a:off x="5886450" y="1111250"/>
            <a:ext cx="642938" cy="242093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7" name="AutoShape 21"/>
          <p:cNvCxnSpPr>
            <a:cxnSpLocks noChangeShapeType="1"/>
            <a:stCxn id="7174" idx="2"/>
            <a:endCxn id="7178" idx="0"/>
          </p:cNvCxnSpPr>
          <p:nvPr/>
        </p:nvCxnSpPr>
        <p:spPr bwMode="auto">
          <a:xfrm rot="5400000">
            <a:off x="4271169" y="3209131"/>
            <a:ext cx="609600" cy="8397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8" name="AutoShape 22"/>
          <p:cNvCxnSpPr>
            <a:cxnSpLocks noChangeShapeType="1"/>
            <a:stCxn id="7174" idx="2"/>
            <a:endCxn id="7177" idx="0"/>
          </p:cNvCxnSpPr>
          <p:nvPr/>
        </p:nvCxnSpPr>
        <p:spPr bwMode="auto">
          <a:xfrm rot="16200000" flipH="1">
            <a:off x="5128419" y="3201194"/>
            <a:ext cx="590550" cy="855662"/>
          </a:xfrm>
          <a:prstGeom prst="bentConnector3">
            <a:avLst>
              <a:gd name="adj1" fmla="val 49731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89" name="AutoShape 23"/>
          <p:cNvCxnSpPr>
            <a:cxnSpLocks noChangeShapeType="1"/>
            <a:stCxn id="7178" idx="2"/>
            <a:endCxn id="7180" idx="0"/>
          </p:cNvCxnSpPr>
          <p:nvPr/>
        </p:nvCxnSpPr>
        <p:spPr bwMode="auto">
          <a:xfrm rot="16200000" flipH="1">
            <a:off x="5032375" y="3573463"/>
            <a:ext cx="850900" cy="2603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0" name="AutoShape 24"/>
          <p:cNvCxnSpPr>
            <a:cxnSpLocks noChangeShapeType="1"/>
            <a:stCxn id="7178" idx="2"/>
            <a:endCxn id="7179" idx="0"/>
          </p:cNvCxnSpPr>
          <p:nvPr/>
        </p:nvCxnSpPr>
        <p:spPr bwMode="auto">
          <a:xfrm rot="16200000" flipH="1">
            <a:off x="4174331" y="4431507"/>
            <a:ext cx="852487" cy="8890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7191" name="AutoShape 26"/>
          <p:cNvCxnSpPr>
            <a:cxnSpLocks noChangeShapeType="1"/>
            <a:stCxn id="7177" idx="2"/>
          </p:cNvCxnSpPr>
          <p:nvPr/>
        </p:nvCxnSpPr>
        <p:spPr bwMode="auto">
          <a:xfrm rot="5400000">
            <a:off x="4593431" y="3610770"/>
            <a:ext cx="409575" cy="2106612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71438"/>
            <a:ext cx="8229600" cy="1143000"/>
          </a:xfrm>
        </p:spPr>
        <p:txBody>
          <a:bodyPr/>
          <a:lstStyle/>
          <a:p>
            <a:r>
              <a:rPr lang="en-US" b="1" i="1" smtClean="0"/>
              <a:t>Contraindications</a:t>
            </a:r>
            <a:br>
              <a:rPr lang="en-US" b="1" i="1" smtClean="0"/>
            </a:br>
            <a:r>
              <a:rPr lang="en-US" b="1" i="1" smtClean="0"/>
              <a:t> </a:t>
            </a:r>
            <a:r>
              <a:rPr lang="en-US" sz="2800" b="1" i="1" smtClean="0"/>
              <a:t>National Guideline for Treatment of CL in Iran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Hepatitis</a:t>
            </a:r>
          </a:p>
          <a:p>
            <a:r>
              <a:rPr lang="en-US" smtClean="0"/>
              <a:t>Pancreatitis</a:t>
            </a:r>
          </a:p>
          <a:p>
            <a:r>
              <a:rPr lang="en-US" smtClean="0"/>
              <a:t>Myocarditis</a:t>
            </a:r>
          </a:p>
          <a:p>
            <a:r>
              <a:rPr lang="en-US" smtClean="0"/>
              <a:t>Renal failure</a:t>
            </a:r>
          </a:p>
          <a:p>
            <a:r>
              <a:rPr lang="en-US" smtClean="0"/>
              <a:t>Pregnancy</a:t>
            </a:r>
          </a:p>
          <a:p>
            <a:r>
              <a:rPr lang="en-US" smtClean="0"/>
              <a:t>Lactation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1438"/>
            <a:ext cx="8229600" cy="1143000"/>
          </a:xfrm>
        </p:spPr>
        <p:txBody>
          <a:bodyPr/>
          <a:lstStyle/>
          <a:p>
            <a:r>
              <a:rPr lang="en-US" b="1" i="1" smtClean="0"/>
              <a:t>Work up</a:t>
            </a:r>
            <a:br>
              <a:rPr lang="en-US" b="1" i="1" smtClean="0"/>
            </a:br>
            <a:r>
              <a:rPr lang="en-US" b="1" i="1" smtClean="0"/>
              <a:t> </a:t>
            </a:r>
            <a:r>
              <a:rPr lang="en-US" sz="2800" b="1" i="1" smtClean="0"/>
              <a:t>National Guideline for Treatment of CL in Iran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CBC, LFT, RFT, ECG if:</a:t>
            </a:r>
          </a:p>
          <a:p>
            <a:pPr lvl="1"/>
            <a:r>
              <a:rPr lang="en-US" smtClean="0"/>
              <a:t>Age over 60 years</a:t>
            </a:r>
          </a:p>
          <a:p>
            <a:pPr lvl="1"/>
            <a:r>
              <a:rPr lang="en-US" smtClean="0"/>
              <a:t>History of underlying systemic disease</a:t>
            </a:r>
          </a:p>
          <a:p>
            <a:pPr lvl="1"/>
            <a:r>
              <a:rPr lang="en-US" smtClean="0"/>
              <a:t>Concomitant drug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fa-I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CL: Prevention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484313"/>
            <a:ext cx="8675688" cy="4968875"/>
          </a:xfrm>
        </p:spPr>
        <p:txBody>
          <a:bodyPr/>
          <a:lstStyle/>
          <a:p>
            <a:pPr algn="just" eaLnBrk="1" hangingPunct="1"/>
            <a:r>
              <a:rPr lang="en-US" sz="2600" dirty="0" smtClean="0"/>
              <a:t>Drugs unsatisfactory or too expensive</a:t>
            </a:r>
          </a:p>
          <a:p>
            <a:pPr algn="just" eaLnBrk="1" hangingPunct="1"/>
            <a:r>
              <a:rPr lang="en-US" sz="2600" dirty="0" smtClean="0"/>
              <a:t>Environmental changes</a:t>
            </a:r>
          </a:p>
          <a:p>
            <a:pPr lvl="1" algn="just" eaLnBrk="1" hangingPunct="1"/>
            <a:r>
              <a:rPr lang="en-US" sz="2600" dirty="0" smtClean="0"/>
              <a:t>Vector control impractical, unsafe for environment</a:t>
            </a:r>
          </a:p>
          <a:p>
            <a:pPr lvl="1" algn="just" eaLnBrk="1" hangingPunct="1"/>
            <a:r>
              <a:rPr lang="en-US" sz="2600" dirty="0" smtClean="0"/>
              <a:t>Reservoir control: impossible or impractical (short term success in China, S. Arabia, India)</a:t>
            </a:r>
          </a:p>
          <a:p>
            <a:pPr algn="just" eaLnBrk="1" hangingPunct="1"/>
            <a:r>
              <a:rPr lang="en-US" sz="2600" dirty="0" err="1" smtClean="0"/>
              <a:t>Leishmanization</a:t>
            </a:r>
            <a:endParaRPr lang="en-US" sz="2600" dirty="0" smtClean="0"/>
          </a:p>
          <a:p>
            <a:pPr algn="just" eaLnBrk="1" hangingPunct="1"/>
            <a:r>
              <a:rPr lang="en-US" sz="2600" dirty="0" smtClean="0"/>
              <a:t>Vaccines</a:t>
            </a:r>
          </a:p>
          <a:p>
            <a:pPr lvl="1" algn="just" eaLnBrk="1" hangingPunct="1"/>
            <a:r>
              <a:rPr lang="en-US" sz="2600" dirty="0" smtClean="0"/>
              <a:t>First generation</a:t>
            </a:r>
          </a:p>
          <a:p>
            <a:pPr lvl="1" algn="just" eaLnBrk="1" hangingPunct="1"/>
            <a:r>
              <a:rPr lang="en-US" sz="2600" dirty="0" smtClean="0"/>
              <a:t>Second generation</a:t>
            </a:r>
          </a:p>
          <a:p>
            <a:pPr lvl="1" algn="just" eaLnBrk="1" hangingPunct="1"/>
            <a:r>
              <a:rPr lang="en-US" sz="2600" dirty="0" smtClean="0"/>
              <a:t>Third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250825" y="4937125"/>
            <a:ext cx="860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Old-World CL: 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938" y="15224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Synonyms: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Oriental sore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Bouton d’orient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Delhi boil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Aleppo boil (evil)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Baghdad sore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Sa’lak (Iran)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Sa’ldaneh (Afghanistan)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522413"/>
            <a:ext cx="4608513" cy="5075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1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fa-I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1989</Words>
  <Application>Microsoft Office PowerPoint</Application>
  <PresentationFormat>On-screen Show (4:3)</PresentationFormat>
  <Paragraphs>387</Paragraphs>
  <Slides>74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Design</vt:lpstr>
      <vt:lpstr>Slide 1</vt:lpstr>
      <vt:lpstr>Update on  Cutaneous Leishmaniasis</vt:lpstr>
      <vt:lpstr>Slide 3</vt:lpstr>
      <vt:lpstr>Outline of the Presentation</vt:lpstr>
      <vt:lpstr>Background</vt:lpstr>
      <vt:lpstr>Environment, reservoir, vector, parasite</vt:lpstr>
      <vt:lpstr>Leishmaniases: Classification</vt:lpstr>
      <vt:lpstr>Old-World CL: Terminology</vt:lpstr>
      <vt:lpstr>Epidemiology</vt:lpstr>
      <vt:lpstr>Epidemiology</vt:lpstr>
      <vt:lpstr>Slide 11</vt:lpstr>
      <vt:lpstr>Slide 12</vt:lpstr>
      <vt:lpstr>Slide 13</vt:lpstr>
      <vt:lpstr>Old World Cutaneous Leishmaniasis (CL)</vt:lpstr>
      <vt:lpstr>Life Cycle of Leishmania major  (Zoonotic CL)</vt:lpstr>
      <vt:lpstr>Life Cycle of Leishmania tropica  Anthroponotic CL</vt:lpstr>
      <vt:lpstr>Determinants of clinical manifestations</vt:lpstr>
      <vt:lpstr>Immunology</vt:lpstr>
      <vt:lpstr>Common Clinical Manifestations </vt:lpstr>
      <vt:lpstr>CL Due to L. major </vt:lpstr>
      <vt:lpstr>CL due to L. major: clinical course</vt:lpstr>
      <vt:lpstr>CL due to L. major: early lesion</vt:lpstr>
      <vt:lpstr>CL due to L. major: crust formation</vt:lpstr>
      <vt:lpstr>CL due to L. major: ulcerative lesion</vt:lpstr>
      <vt:lpstr>CL due to L. major: healing and scar formation</vt:lpstr>
      <vt:lpstr>CL due to L. tropica</vt:lpstr>
      <vt:lpstr>CL due to L. tropica: clinical course</vt:lpstr>
      <vt:lpstr>CL due to L. tropica: early lesion</vt:lpstr>
      <vt:lpstr>CL due to L. tropica: plaque stage</vt:lpstr>
      <vt:lpstr>CL due to L. tropica: ulcerative lesion</vt:lpstr>
      <vt:lpstr>CL due to L. tropica</vt:lpstr>
      <vt:lpstr>Leishmaniasis recidivans</vt:lpstr>
      <vt:lpstr>Leishmaniasis recidivans</vt:lpstr>
      <vt:lpstr>Leishmaniasis recidivans</vt:lpstr>
      <vt:lpstr>Post-kala-azar dermal leishmaniasis (PKDL)</vt:lpstr>
      <vt:lpstr>Post-kala-azar dermal leishmaniasis (PKDL)</vt:lpstr>
      <vt:lpstr>PKDL: A rare presentation</vt:lpstr>
      <vt:lpstr>Less Common Clinical Manifestations</vt:lpstr>
      <vt:lpstr>Sporotrichoid type</vt:lpstr>
      <vt:lpstr>Erysipeloid CL</vt:lpstr>
      <vt:lpstr>Impetigenized type</vt:lpstr>
      <vt:lpstr>Psoriasiform CL</vt:lpstr>
      <vt:lpstr>Verruciform CL</vt:lpstr>
      <vt:lpstr>CL lesions due to auto-inoculation</vt:lpstr>
      <vt:lpstr>CL lesion on the scalp</vt:lpstr>
      <vt:lpstr>Slide 46</vt:lpstr>
      <vt:lpstr>CL: Differential Diagnosis</vt:lpstr>
      <vt:lpstr>CL: Differential Diagnosis</vt:lpstr>
      <vt:lpstr>CL: Differential Diagnosis</vt:lpstr>
      <vt:lpstr>CL: Differential Diagnosis</vt:lpstr>
      <vt:lpstr>CL: Differential Diagnosis</vt:lpstr>
      <vt:lpstr>CL: Differential Diagnosis</vt:lpstr>
      <vt:lpstr>CL: Differential Diagnosis</vt:lpstr>
      <vt:lpstr>CL: Differential Diagnosis</vt:lpstr>
      <vt:lpstr>CL: Diagnosis</vt:lpstr>
      <vt:lpstr>Treatment</vt:lpstr>
      <vt:lpstr>Slide 57</vt:lpstr>
      <vt:lpstr>Source: Khatami et al.  J Am Acad Dermatol  2007</vt:lpstr>
      <vt:lpstr>CL Treatment: Indications</vt:lpstr>
      <vt:lpstr>CL treatment: general considerations</vt:lpstr>
      <vt:lpstr>Systemic treatments</vt:lpstr>
      <vt:lpstr>Treatments: Topical and intralesional</vt:lpstr>
      <vt:lpstr>Treatment: Physical methods</vt:lpstr>
      <vt:lpstr>National Guideline for Treatment of CL in Iran</vt:lpstr>
      <vt:lpstr>Local Treatment National Guideline for Treatment of CL in Iran</vt:lpstr>
      <vt:lpstr>Local treatment National Guideline for Treatment of CL in Iran</vt:lpstr>
      <vt:lpstr>Systemic Treatment National Guideline for Treatment of CL in Iran</vt:lpstr>
      <vt:lpstr>Systemic Treatment National Guideline for Treatment of CL in Iran</vt:lpstr>
      <vt:lpstr>Side effects  National Guideline for Treatment of CL in Iran</vt:lpstr>
      <vt:lpstr>Contraindications  National Guideline for Treatment of CL in Iran</vt:lpstr>
      <vt:lpstr>Work up  National Guideline for Treatment of CL in Iran</vt:lpstr>
      <vt:lpstr>Prevention</vt:lpstr>
      <vt:lpstr>CL: Prevention</vt:lpstr>
      <vt:lpstr>Slide 74</vt:lpstr>
    </vt:vector>
  </TitlesOfParts>
  <Company>TDR WHO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Acute Old World Cutaneous Leishmaniasis: An Evidence-Based Review</dc:title>
  <dc:creator>Ali Khamesipour</dc:creator>
  <cp:lastModifiedBy>CRTSDL</cp:lastModifiedBy>
  <cp:revision>364</cp:revision>
  <dcterms:created xsi:type="dcterms:W3CDTF">2004-11-02T18:36:46Z</dcterms:created>
  <dcterms:modified xsi:type="dcterms:W3CDTF">2012-11-17T05:05:03Z</dcterms:modified>
</cp:coreProperties>
</file>