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733" r:id="rId2"/>
    <p:sldMasterId id="2147483768" r:id="rId3"/>
  </p:sldMasterIdLst>
  <p:notesMasterIdLst>
    <p:notesMasterId r:id="rId48"/>
  </p:notesMasterIdLst>
  <p:handoutMasterIdLst>
    <p:handoutMasterId r:id="rId49"/>
  </p:handoutMasterIdLst>
  <p:sldIdLst>
    <p:sldId id="509" r:id="rId4"/>
    <p:sldId id="664" r:id="rId5"/>
    <p:sldId id="684" r:id="rId6"/>
    <p:sldId id="783" r:id="rId7"/>
    <p:sldId id="689" r:id="rId8"/>
    <p:sldId id="793" r:id="rId9"/>
    <p:sldId id="781" r:id="rId10"/>
    <p:sldId id="782" r:id="rId11"/>
    <p:sldId id="784" r:id="rId12"/>
    <p:sldId id="785" r:id="rId13"/>
    <p:sldId id="786" r:id="rId14"/>
    <p:sldId id="787" r:id="rId15"/>
    <p:sldId id="788" r:id="rId16"/>
    <p:sldId id="789" r:id="rId17"/>
    <p:sldId id="790" r:id="rId18"/>
    <p:sldId id="791" r:id="rId19"/>
    <p:sldId id="792" r:id="rId20"/>
    <p:sldId id="745" r:id="rId21"/>
    <p:sldId id="777" r:id="rId22"/>
    <p:sldId id="778" r:id="rId23"/>
    <p:sldId id="780" r:id="rId24"/>
    <p:sldId id="779" r:id="rId25"/>
    <p:sldId id="770" r:id="rId26"/>
    <p:sldId id="750" r:id="rId27"/>
    <p:sldId id="604" r:id="rId28"/>
    <p:sldId id="708" r:id="rId29"/>
    <p:sldId id="795" r:id="rId30"/>
    <p:sldId id="797" r:id="rId31"/>
    <p:sldId id="775" r:id="rId32"/>
    <p:sldId id="794" r:id="rId33"/>
    <p:sldId id="702" r:id="rId34"/>
    <p:sldId id="752" r:id="rId35"/>
    <p:sldId id="758" r:id="rId36"/>
    <p:sldId id="761" r:id="rId37"/>
    <p:sldId id="754" r:id="rId38"/>
    <p:sldId id="755" r:id="rId39"/>
    <p:sldId id="756" r:id="rId40"/>
    <p:sldId id="753" r:id="rId41"/>
    <p:sldId id="763" r:id="rId42"/>
    <p:sldId id="764" r:id="rId43"/>
    <p:sldId id="765" r:id="rId44"/>
    <p:sldId id="766" r:id="rId45"/>
    <p:sldId id="768" r:id="rId46"/>
    <p:sldId id="767" r:id="rId47"/>
  </p:sldIdLst>
  <p:sldSz cx="9144000" cy="6858000" type="screen4x3"/>
  <p:notesSz cx="6858000" cy="9144000"/>
  <p:embeddedFontLst>
    <p:embeddedFont>
      <p:font typeface="Tahoma" pitchFamily="34" charset="0"/>
      <p:regular r:id="rId50"/>
      <p:bold r:id="rId51"/>
    </p:embeddedFont>
    <p:embeddedFont>
      <p:font typeface="B Titr" pitchFamily="2" charset="-78"/>
      <p:bold r:id="rId52"/>
    </p:embeddedFont>
    <p:embeddedFont>
      <p:font typeface="B Koodak" pitchFamily="2" charset="-78"/>
      <p:bold r:id="rId53"/>
    </p:embeddedFont>
    <p:embeddedFont>
      <p:font typeface="Arial Black" pitchFamily="34" charset="0"/>
      <p:bold r:id="rId54"/>
    </p:embeddedFont>
    <p:embeddedFont>
      <p:font typeface="Arial Rounded MT Bold" pitchFamily="34" charset="0"/>
      <p:regular r:id="rId55"/>
    </p:embeddedFont>
    <p:embeddedFont>
      <p:font typeface="Gloucester MT Extra Condensed" pitchFamily="18" charset="0"/>
      <p:regular r:id="rId56"/>
    </p:embeddedFont>
    <p:embeddedFont>
      <p:font typeface="B Mitra" pitchFamily="2" charset="-78"/>
      <p:regular r:id="rId57"/>
      <p:bold r:id="rId58"/>
    </p:embeddedFont>
    <p:embeddedFont>
      <p:font typeface="Calibri" pitchFamily="34" charset="0"/>
      <p:regular r:id="rId59"/>
      <p:bold r:id="rId60"/>
      <p:italic r:id="rId61"/>
      <p:boldItalic r:id="rId62"/>
    </p:embeddedFont>
    <p:embeddedFont>
      <p:font typeface="B Lotus" pitchFamily="2" charset="-78"/>
      <p:regular r:id="rId63"/>
      <p:bold r:id="rId64"/>
    </p:embeddedFont>
  </p:embeddedFontLst>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sz="2400" b="1"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sz="2400" b="1"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sz="2400" b="1"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sz="2400" b="1" kern="1200">
        <a:solidFill>
          <a:schemeClr val="tx1"/>
        </a:solidFill>
        <a:latin typeface="Tahoma" pitchFamily="34" charset="0"/>
        <a:ea typeface="+mn-ea"/>
        <a:cs typeface="Arial" pitchFamily="34" charset="0"/>
      </a:defRPr>
    </a:lvl5pPr>
    <a:lvl6pPr marL="2286000" algn="r" defTabSz="914400" rtl="1" eaLnBrk="1" latinLnBrk="0" hangingPunct="1">
      <a:defRPr sz="2400" b="1" kern="1200">
        <a:solidFill>
          <a:schemeClr val="tx1"/>
        </a:solidFill>
        <a:latin typeface="Tahoma" pitchFamily="34" charset="0"/>
        <a:ea typeface="+mn-ea"/>
        <a:cs typeface="Arial" pitchFamily="34" charset="0"/>
      </a:defRPr>
    </a:lvl6pPr>
    <a:lvl7pPr marL="2743200" algn="r" defTabSz="914400" rtl="1" eaLnBrk="1" latinLnBrk="0" hangingPunct="1">
      <a:defRPr sz="2400" b="1" kern="1200">
        <a:solidFill>
          <a:schemeClr val="tx1"/>
        </a:solidFill>
        <a:latin typeface="Tahoma" pitchFamily="34" charset="0"/>
        <a:ea typeface="+mn-ea"/>
        <a:cs typeface="Arial" pitchFamily="34" charset="0"/>
      </a:defRPr>
    </a:lvl7pPr>
    <a:lvl8pPr marL="3200400" algn="r" defTabSz="914400" rtl="1" eaLnBrk="1" latinLnBrk="0" hangingPunct="1">
      <a:defRPr sz="2400" b="1" kern="1200">
        <a:solidFill>
          <a:schemeClr val="tx1"/>
        </a:solidFill>
        <a:latin typeface="Tahoma" pitchFamily="34" charset="0"/>
        <a:ea typeface="+mn-ea"/>
        <a:cs typeface="Arial" pitchFamily="34" charset="0"/>
      </a:defRPr>
    </a:lvl8pPr>
    <a:lvl9pPr marL="3657600" algn="r" defTabSz="914400" rtl="1" eaLnBrk="1" latinLnBrk="0" hangingPunct="1">
      <a:defRPr sz="2400" b="1"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333300"/>
    <a:srgbClr val="00FFFF"/>
    <a:srgbClr val="000099"/>
    <a:srgbClr val="660066"/>
    <a:srgbClr val="FFFF66"/>
    <a:srgbClr val="FF6600"/>
    <a:srgbClr val="66FFFF"/>
  </p:clrMru>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3" autoAdjust="0"/>
    <p:restoredTop sz="94664" autoAdjust="0"/>
  </p:normalViewPr>
  <p:slideViewPr>
    <p:cSldViewPr>
      <p:cViewPr>
        <p:scale>
          <a:sx n="70" d="100"/>
          <a:sy n="70" d="100"/>
        </p:scale>
        <p:origin x="-1902" y="-45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84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Arial" charset="0"/>
              </a:defRPr>
            </a:lvl1pPr>
          </a:lstStyle>
          <a:p>
            <a:pPr>
              <a:defRPr/>
            </a:pPr>
            <a:endParaRPr lang="en-US"/>
          </a:p>
        </p:txBody>
      </p:sp>
      <p:sp>
        <p:nvSpPr>
          <p:cNvPr id="442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Arial" charset="0"/>
              </a:defRPr>
            </a:lvl1pPr>
          </a:lstStyle>
          <a:p>
            <a:pPr>
              <a:defRPr/>
            </a:pPr>
            <a:endParaRPr lang="en-US"/>
          </a:p>
        </p:txBody>
      </p:sp>
      <p:sp>
        <p:nvSpPr>
          <p:cNvPr id="442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442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Arial" charset="0"/>
              </a:defRPr>
            </a:lvl1pPr>
          </a:lstStyle>
          <a:p>
            <a:pPr>
              <a:defRPr/>
            </a:pPr>
            <a:fld id="{CF0FCB05-6643-4E00-A3E0-B6AB414D70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Arial" charset="0"/>
              </a:defRPr>
            </a:lvl1pPr>
          </a:lstStyle>
          <a:p>
            <a:pPr>
              <a:defRPr/>
            </a:pPr>
            <a:fld id="{EA8361CC-C9E1-49E1-9C58-59FAA99D9C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42FD347-9252-4A90-A377-6F2E4BA395A3}"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400" smtClean="0">
                <a:latin typeface="Arial" pitchFamily="34" charset="0"/>
                <a:cs typeface="Arial" pitchFamily="34" charset="0"/>
              </a:rPr>
              <a:t>Biological mother who gives the genetic materials.</a:t>
            </a:r>
          </a:p>
          <a:p>
            <a:pPr eaLnBrk="1" hangingPunct="1"/>
            <a:r>
              <a:rPr lang="en-US" sz="1400" smtClean="0">
                <a:latin typeface="Arial" pitchFamily="34" charset="0"/>
                <a:cs typeface="Arial" pitchFamily="34" charset="0"/>
              </a:rPr>
              <a:t>Social mother is one who brings up the child.</a:t>
            </a:r>
          </a:p>
          <a:p>
            <a:pPr eaLnBrk="1" hangingPunct="1"/>
            <a:r>
              <a:rPr lang="en-US" sz="1400" smtClean="0">
                <a:latin typeface="Arial" pitchFamily="34" charset="0"/>
                <a:cs typeface="Arial" pitchFamily="34" charset="0"/>
              </a:rPr>
              <a:t>Surrogate mother always carries pregnancy and give birth to the child.</a:t>
            </a:r>
          </a:p>
          <a:p>
            <a:pPr eaLnBrk="1" hangingPunct="1"/>
            <a:r>
              <a:rPr lang="en-US" sz="1400" smtClean="0">
                <a:latin typeface="Arial" pitchFamily="34" charset="0"/>
                <a:cs typeface="Arial" pitchFamily="34" charset="0"/>
              </a:rPr>
              <a:t>Therefore in terms of surrogacy, one woman gives the genetic material and another woman rises the child.</a:t>
            </a:r>
          </a:p>
          <a:p>
            <a:pPr eaLnBrk="1" hangingPunct="1"/>
            <a:r>
              <a:rPr lang="en-US" sz="1400" smtClean="0">
                <a:latin typeface="Arial" pitchFamily="34" charset="0"/>
                <a:cs typeface="Arial" pitchFamily="34" charset="0"/>
              </a:rPr>
              <a:t>In terms of egg donation, the surrogate mother only carries pregnancy and gives birth to the child.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FC274D8-6398-4786-8A6E-7F4AA3DE3AE4}"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400" smtClean="0">
                <a:latin typeface="Arial" pitchFamily="34" charset="0"/>
                <a:cs typeface="Arial" pitchFamily="34" charset="0"/>
              </a:rPr>
              <a:t>In the end these mothers are sharing Oocyte or Uterus, therefore they all are the child’s real mother.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cs typeface="Arial" charset="0"/>
            </a:endParaRPr>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4021FC1-130D-4674-BBC4-92AAB1B3F178}"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3B528-AA62-4E06-8FB3-9F4376709C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AA58F3-B538-40D2-9EE9-9487D01950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DF2E23-082D-4CAA-97C5-F76150840E64}"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660E69-41BF-417C-BE82-1EFCD12DB1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2C8A5-9174-48FB-A651-572597F53031}"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54A7A0-EF6C-4428-989B-81CD6B82087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A3A5A2-47EC-44D7-B18C-C4BE6954B049}"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DF0F6-2115-4495-A193-9896B360404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E9683A-853D-4F51-9027-5A1C25A9677D}" type="datetimeFigureOut">
              <a:rPr lang="en-US"/>
              <a:pPr>
                <a:defRPr/>
              </a:pPr>
              <a:t>11/18/2012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37CC87-EC5E-4F7D-8622-35C7DB35DE7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15DD55A-ACD8-4085-B235-89890C509769}" type="datetimeFigureOut">
              <a:rPr lang="en-US"/>
              <a:pPr>
                <a:defRPr/>
              </a:pPr>
              <a:t>11/18/2012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F580F2-DB05-4F67-AD20-159D7011D89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814FA1-BD71-48B4-98D1-57A03A02BEA7}" type="datetimeFigureOut">
              <a:rPr lang="en-US"/>
              <a:pPr>
                <a:defRPr/>
              </a:pPr>
              <a:t>11/18/2012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F587D0-AC35-4685-956C-76064FD70DE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87F422-DD26-4ECE-AE5A-E5AAD54926AF}" type="datetimeFigureOut">
              <a:rPr lang="en-US"/>
              <a:pPr>
                <a:defRPr/>
              </a:pPr>
              <a:t>11/18/2012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7C152D-E5B4-4247-8913-23D53B1C0FE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47FDC4-673E-4E70-A340-99D222CDD006}" type="datetimeFigureOut">
              <a:rPr lang="en-US"/>
              <a:pPr>
                <a:defRPr/>
              </a:pPr>
              <a:t>11/18/2012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B86D25-4617-428D-A795-E366D9EDDE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B8145-08D2-4DFA-9C79-A8F49FA4E3A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824EDD-9340-43FF-98CB-146DF9869F1B}" type="datetimeFigureOut">
              <a:rPr lang="en-US"/>
              <a:pPr>
                <a:defRPr/>
              </a:pPr>
              <a:t>11/18/2012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50F4B8-DA4A-435F-B157-9A6EE398132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CB44E6-F0B6-4D3E-80F2-09CF52A9F175}"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767D69-675B-465A-AE3F-01F7A832C61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0EFACA-1970-4AAB-BE0F-1C2D4ADC9963}"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8CA64-85E1-43B9-A09F-4AAFA181697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BD25F3-CCDB-4C63-84C5-C523997A3A2A}"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0D0D6-F444-4B31-9D10-4D9E6671670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4EDCB6-17E1-4A47-AC10-FD43EFFD5412}"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FD497-05C6-4FF5-900B-0BBF875AE00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E1D0AE-BA36-4161-A34A-438885270070}"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4703D9-CCBE-4C18-8DF9-BC53C9E7B95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5F12BB-41F4-4538-8573-DE909992C7A7}" type="datetimeFigureOut">
              <a:rPr lang="en-US"/>
              <a:pPr>
                <a:defRPr/>
              </a:pPr>
              <a:t>11/18/2012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C7FE14-047F-4C73-9E81-0996E03D455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580AB2-383D-41DE-90D4-4EAE82840908}" type="datetimeFigureOut">
              <a:rPr lang="en-US"/>
              <a:pPr>
                <a:defRPr/>
              </a:pPr>
              <a:t>11/18/2012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A3CF02-A7AF-44DB-9EAA-BA9D41B366F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4818E4-E09F-4BFE-BD65-4C74DA39D090}" type="datetimeFigureOut">
              <a:rPr lang="en-US"/>
              <a:pPr>
                <a:defRPr/>
              </a:pPr>
              <a:t>11/18/2012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514C58-DE6A-4A11-B885-1A66F834DC7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F297AD-9FB4-4E4A-97D8-A8CE329F20B0}" type="datetimeFigureOut">
              <a:rPr lang="en-US"/>
              <a:pPr>
                <a:defRPr/>
              </a:pPr>
              <a:t>11/18/2012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5138EE-CD53-4E95-A11E-3C0D6CFA35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2C363-B4F3-4778-9336-E003199659A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A7A784-7E39-4C92-BA3E-A0743A6DD7B9}" type="datetimeFigureOut">
              <a:rPr lang="en-US"/>
              <a:pPr>
                <a:defRPr/>
              </a:pPr>
              <a:t>11/18/2012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5E5F50-D22A-48DF-989A-DA30A3FFB78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7682C8-724C-4B61-A08E-37AD2383D138}" type="datetimeFigureOut">
              <a:rPr lang="en-US"/>
              <a:pPr>
                <a:defRPr/>
              </a:pPr>
              <a:t>11/18/2012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314324-666B-49C4-89A5-1F3495F2361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75BDC9-6DD0-40A1-B19F-07A5A57706A3}"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DCBCE7-A743-4FB9-BCFE-68AF3E6FBD3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8F73B0-ABF8-49EC-89DB-B736AD3628B9}" type="datetimeFigureOut">
              <a:rPr lang="en-US"/>
              <a:pPr>
                <a:defRPr/>
              </a:pPr>
              <a:t>11/18/2012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03813-EB97-4778-88AF-6A5EFC07B8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D235EF-F0CE-4FEE-AC95-3CA3544B19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C043AD-E0EF-4125-8FC4-9EEE3803E8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EEB9D-CA1B-4D37-B012-670E7EB6B7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5D0221-316D-46DF-8B14-61C51F6701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0133B-4BBF-408E-85C4-22BA36000A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FCECA7-E28A-4822-BD35-020365D3EE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cs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cs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cs typeface="Arial" charset="0"/>
              </a:defRPr>
            </a:lvl1pPr>
          </a:lstStyle>
          <a:p>
            <a:pPr>
              <a:defRPr/>
            </a:pPr>
            <a:fld id="{E3202936-F571-4FB1-97C8-6D0B83AFEFE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7"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B5E16BDE-B309-48B0-9128-062C39251C57}" type="datetimeFigureOut">
              <a:rPr lang="en-US"/>
              <a:pPr>
                <a:defRPr/>
              </a:pPr>
              <a:t>11/18/2012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6C13B34A-D42C-4813-BA21-1692603FF0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CC3A3BE1-F8F2-4653-B19E-2409B5568054}" type="datetimeFigureOut">
              <a:rPr lang="en-US"/>
              <a:pPr>
                <a:defRPr/>
              </a:pPr>
              <a:t>11/18/2012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26DAAC47-D109-49A4-8187-2EC83F0BB4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file:///C:\REZ\Royan\icci01.m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571480"/>
            <a:ext cx="7286676" cy="378565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Ethical challenges in assisted reproductive</a:t>
            </a:r>
          </a:p>
          <a:p>
            <a:pPr algn="ctr"/>
            <a:r>
              <a:rPr lang="en-US"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technology</a:t>
            </a:r>
            <a:endParaRPr lang="en-US" sz="6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3" name="TextBox 2"/>
          <p:cNvSpPr txBox="1"/>
          <p:nvPr/>
        </p:nvSpPr>
        <p:spPr>
          <a:xfrm>
            <a:off x="2500298" y="4500570"/>
            <a:ext cx="4057521" cy="461665"/>
          </a:xfrm>
          <a:prstGeom prst="rect">
            <a:avLst/>
          </a:prstGeom>
          <a:noFill/>
        </p:spPr>
        <p:txBody>
          <a:bodyPr wrap="none" rtlCol="1">
            <a:spAutoFit/>
          </a:bodyPr>
          <a:lstStyle/>
          <a:p>
            <a:r>
              <a:rPr lang="en-US" dirty="0" smtClean="0"/>
              <a:t>Reza Omani </a:t>
            </a:r>
            <a:r>
              <a:rPr lang="en-US" dirty="0" err="1" smtClean="0"/>
              <a:t>Samani</a:t>
            </a:r>
            <a:r>
              <a:rPr lang="en-US" dirty="0" smtClean="0"/>
              <a:t> M.D.</a:t>
            </a:r>
            <a:endParaRPr lang="fa-IR" dirty="0"/>
          </a:p>
        </p:txBody>
      </p:sp>
      <p:sp>
        <p:nvSpPr>
          <p:cNvPr id="4" name="TextBox 3"/>
          <p:cNvSpPr txBox="1"/>
          <p:nvPr/>
        </p:nvSpPr>
        <p:spPr>
          <a:xfrm>
            <a:off x="214282" y="5312647"/>
            <a:ext cx="8929718" cy="830997"/>
          </a:xfrm>
          <a:prstGeom prst="rect">
            <a:avLst/>
          </a:prstGeom>
          <a:noFill/>
        </p:spPr>
        <p:txBody>
          <a:bodyPr wrap="square" rtlCol="1">
            <a:spAutoFit/>
          </a:bodyPr>
          <a:lstStyle/>
          <a:p>
            <a:r>
              <a:rPr lang="en-US" b="0" dirty="0" smtClean="0"/>
              <a:t>Medical Ethics and History of Medicine Research Center,  TUMS, </a:t>
            </a:r>
          </a:p>
          <a:p>
            <a:pPr algn="ctr"/>
            <a:r>
              <a:rPr lang="en-US" b="0" dirty="0" smtClean="0"/>
              <a:t>Royan Institute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4" descr="White marble"/>
          <p:cNvSpPr>
            <a:spLocks noChangeArrowheads="1" noChangeShapeType="1" noTextEdit="1"/>
          </p:cNvSpPr>
          <p:nvPr/>
        </p:nvSpPr>
        <p:spPr bwMode="auto">
          <a:xfrm>
            <a:off x="1258888" y="1665288"/>
            <a:ext cx="6624637" cy="352742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B Titr" pitchFamily="2" charset="-78"/>
              </a:rPr>
              <a:t>تهیه و آماده سازی</a:t>
            </a:r>
          </a:p>
          <a:p>
            <a:pPr algn="ctr" rtl="1"/>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B Titr" pitchFamily="2" charset="-78"/>
              </a:rPr>
              <a:t>اسپرم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_38196914_sperm_cells300"/>
          <p:cNvPicPr>
            <a:picLocks noChangeAspect="1" noChangeArrowheads="1"/>
          </p:cNvPicPr>
          <p:nvPr/>
        </p:nvPicPr>
        <p:blipFill>
          <a:blip r:embed="rId2" cstate="print"/>
          <a:srcRect/>
          <a:stretch>
            <a:fillRect/>
          </a:stretch>
        </p:blipFill>
        <p:spPr bwMode="auto">
          <a:xfrm>
            <a:off x="0" y="0"/>
            <a:ext cx="6000750" cy="3600450"/>
          </a:xfrm>
          <a:prstGeom prst="rect">
            <a:avLst/>
          </a:prstGeom>
          <a:noFill/>
          <a:ln w="9525">
            <a:noFill/>
            <a:miter lim="800000"/>
            <a:headEnd/>
            <a:tailEnd/>
          </a:ln>
        </p:spPr>
      </p:pic>
      <p:pic>
        <p:nvPicPr>
          <p:cNvPr id="38915" name="Picture 5" descr="Sperm-morphology"/>
          <p:cNvPicPr>
            <a:picLocks noChangeAspect="1" noChangeArrowheads="1"/>
          </p:cNvPicPr>
          <p:nvPr/>
        </p:nvPicPr>
        <p:blipFill>
          <a:blip r:embed="rId3" cstate="print"/>
          <a:srcRect/>
          <a:stretch>
            <a:fillRect/>
          </a:stretch>
        </p:blipFill>
        <p:spPr bwMode="auto">
          <a:xfrm>
            <a:off x="0" y="3516313"/>
            <a:ext cx="5940425" cy="3341687"/>
          </a:xfrm>
          <a:prstGeom prst="rect">
            <a:avLst/>
          </a:prstGeom>
          <a:noFill/>
          <a:ln w="9525">
            <a:noFill/>
            <a:miter lim="800000"/>
            <a:headEnd/>
            <a:tailEnd/>
          </a:ln>
        </p:spPr>
      </p:pic>
      <p:sp>
        <p:nvSpPr>
          <p:cNvPr id="619527" name="Text Box 7"/>
          <p:cNvSpPr txBox="1">
            <a:spLocks noChangeArrowheads="1"/>
          </p:cNvSpPr>
          <p:nvPr/>
        </p:nvSpPr>
        <p:spPr bwMode="auto">
          <a:xfrm>
            <a:off x="5940425" y="1109663"/>
            <a:ext cx="2952750" cy="4119562"/>
          </a:xfrm>
          <a:prstGeom prst="rect">
            <a:avLst/>
          </a:prstGeom>
          <a:noFill/>
          <a:ln w="9525">
            <a:noFill/>
            <a:miter lim="800000"/>
            <a:headEnd/>
            <a:tailEnd/>
          </a:ln>
          <a:effectLst>
            <a:outerShdw dist="35921" dir="2700000" algn="ctr" rotWithShape="0">
              <a:srgbClr val="000000"/>
            </a:outerShdw>
          </a:effectLst>
        </p:spPr>
        <p:txBody>
          <a:bodyPr>
            <a:spAutoFit/>
          </a:bodyPr>
          <a:lstStyle/>
          <a:p>
            <a:pPr algn="r" rtl="1">
              <a:spcBef>
                <a:spcPct val="50000"/>
              </a:spcBef>
              <a:defRPr/>
            </a:pPr>
            <a:r>
              <a:rPr lang="fa-IR" sz="4800" dirty="0">
                <a:cs typeface="B Koodak" pitchFamily="2" charset="-78"/>
              </a:rPr>
              <a:t>تعداد</a:t>
            </a:r>
          </a:p>
          <a:p>
            <a:pPr algn="r" rtl="1">
              <a:spcBef>
                <a:spcPct val="50000"/>
              </a:spcBef>
              <a:defRPr/>
            </a:pPr>
            <a:r>
              <a:rPr lang="fa-IR" sz="4800" dirty="0">
                <a:cs typeface="B Koodak" pitchFamily="2" charset="-78"/>
              </a:rPr>
              <a:t>تحرک</a:t>
            </a:r>
          </a:p>
          <a:p>
            <a:pPr algn="r" rtl="1">
              <a:spcBef>
                <a:spcPct val="50000"/>
              </a:spcBef>
              <a:defRPr/>
            </a:pPr>
            <a:r>
              <a:rPr lang="fa-IR" sz="4800" dirty="0">
                <a:cs typeface="B Koodak" pitchFamily="2" charset="-78"/>
              </a:rPr>
              <a:t>شکل ظاهری</a:t>
            </a:r>
          </a:p>
          <a:p>
            <a:pPr algn="r" rtl="1">
              <a:spcBef>
                <a:spcPct val="50000"/>
              </a:spcBef>
              <a:defRPr/>
            </a:pPr>
            <a:r>
              <a:rPr lang="fa-IR" sz="4800" dirty="0">
                <a:cs typeface="B Koodak" pitchFamily="2" charset="-78"/>
              </a:rPr>
              <a:t>فروکتوز </a:t>
            </a:r>
            <a:endParaRPr lang="en-US" sz="4800" dirty="0">
              <a:cs typeface="B Koodak"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retrieval5"/>
          <p:cNvPicPr>
            <a:picLocks noChangeAspect="1" noChangeArrowheads="1"/>
          </p:cNvPicPr>
          <p:nvPr/>
        </p:nvPicPr>
        <p:blipFill>
          <a:blip r:embed="rId2" cstate="print"/>
          <a:srcRect/>
          <a:stretch>
            <a:fillRect/>
          </a:stretch>
        </p:blipFill>
        <p:spPr bwMode="auto">
          <a:xfrm>
            <a:off x="-2786114" y="0"/>
            <a:ext cx="11930114" cy="7479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retrieval11"/>
          <p:cNvPicPr>
            <a:picLocks noChangeAspect="1" noChangeArrowheads="1"/>
          </p:cNvPicPr>
          <p:nvPr/>
        </p:nvPicPr>
        <p:blipFill>
          <a:blip r:embed="rId2" cstate="print"/>
          <a:srcRect/>
          <a:stretch>
            <a:fillRect/>
          </a:stretch>
        </p:blipFill>
        <p:spPr bwMode="auto">
          <a:xfrm>
            <a:off x="0" y="598488"/>
            <a:ext cx="9144000" cy="565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descr="White marble"/>
          <p:cNvSpPr>
            <a:spLocks noChangeArrowheads="1" noChangeShapeType="1" noTextEdit="1"/>
          </p:cNvSpPr>
          <p:nvPr/>
        </p:nvSpPr>
        <p:spPr bwMode="auto">
          <a:xfrm>
            <a:off x="1331913" y="1989138"/>
            <a:ext cx="6624637" cy="2354262"/>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a:rPr>
              <a:t>تولید جنین</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2" name="Text Box 4"/>
          <p:cNvSpPr txBox="1">
            <a:spLocks noChangeArrowheads="1"/>
          </p:cNvSpPr>
          <p:nvPr/>
        </p:nvSpPr>
        <p:spPr bwMode="auto">
          <a:xfrm>
            <a:off x="2398713" y="260350"/>
            <a:ext cx="4346575" cy="6413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r" rtl="1">
              <a:defRPr/>
            </a:pPr>
            <a:r>
              <a:rPr lang="fa-IR" sz="3600" dirty="0">
                <a:cs typeface="B Koodak" pitchFamily="2" charset="-78"/>
              </a:rPr>
              <a:t>باروری آزمایشگاهی: </a:t>
            </a:r>
            <a:r>
              <a:rPr lang="en-US" sz="3600" dirty="0">
                <a:cs typeface="B Koodak" pitchFamily="2" charset="-78"/>
              </a:rPr>
              <a:t>IVF</a:t>
            </a:r>
          </a:p>
        </p:txBody>
      </p:sp>
      <p:pic>
        <p:nvPicPr>
          <p:cNvPr id="13315" name="Picture 5" descr="untitled"/>
          <p:cNvPicPr>
            <a:picLocks noChangeAspect="1" noChangeArrowheads="1"/>
          </p:cNvPicPr>
          <p:nvPr/>
        </p:nvPicPr>
        <p:blipFill>
          <a:blip r:embed="rId2" cstate="print"/>
          <a:srcRect/>
          <a:stretch>
            <a:fillRect/>
          </a:stretch>
        </p:blipFill>
        <p:spPr bwMode="auto">
          <a:xfrm>
            <a:off x="719138" y="1073150"/>
            <a:ext cx="7705725" cy="578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4" name="Text Box 4"/>
          <p:cNvSpPr txBox="1">
            <a:spLocks noChangeArrowheads="1"/>
          </p:cNvSpPr>
          <p:nvPr/>
        </p:nvSpPr>
        <p:spPr bwMode="auto">
          <a:xfrm>
            <a:off x="1671638" y="488950"/>
            <a:ext cx="5484812" cy="45720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a:cs typeface="Arial" charset="0"/>
              </a:rPr>
              <a:t>Intra-cytoplasmic Sperm Injection</a:t>
            </a:r>
          </a:p>
        </p:txBody>
      </p:sp>
      <p:pic>
        <p:nvPicPr>
          <p:cNvPr id="506885" name="icci01.mpg">
            <a:hlinkClick r:id="" action="ppaction://media"/>
          </p:cNvPr>
          <p:cNvPicPr>
            <a:picLocks noRot="1" noChangeAspect="1" noChangeArrowheads="1"/>
          </p:cNvPicPr>
          <p:nvPr>
            <a:videoFile r:link="rId1"/>
          </p:nvPr>
        </p:nvPicPr>
        <p:blipFill>
          <a:blip r:embed="rId3" cstate="print"/>
          <a:srcRect/>
          <a:stretch>
            <a:fillRect/>
          </a:stretch>
        </p:blipFill>
        <p:spPr bwMode="auto">
          <a:xfrm>
            <a:off x="1928813" y="2000250"/>
            <a:ext cx="4857750" cy="397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91" fill="hold"/>
                                        <p:tgtEl>
                                          <p:spTgt spid="5068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06885"/>
                </p:tgtEl>
              </p:cMediaNode>
            </p:video>
            <p:seq concurrent="1" nextAc="seek">
              <p:cTn id="8" restart="whenNotActive" fill="hold" evtFilter="cancelBubble" nodeType="interactiveSeq">
                <p:stCondLst>
                  <p:cond evt="onClick" delay="0">
                    <p:tgtEl>
                      <p:spTgt spid="50688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06885"/>
                                        </p:tgtEl>
                                      </p:cBhvr>
                                    </p:cmd>
                                  </p:childTnLst>
                                </p:cTn>
                              </p:par>
                            </p:childTnLst>
                          </p:cTn>
                        </p:par>
                      </p:childTnLst>
                    </p:cTn>
                  </p:par>
                </p:childTnLst>
              </p:cTn>
              <p:nextCondLst>
                <p:cond evt="onClick" delay="0">
                  <p:tgtEl>
                    <p:spTgt spid="50688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emb.png"/>
          <p:cNvPicPr>
            <a:picLocks noChangeAspect="1"/>
          </p:cNvPicPr>
          <p:nvPr/>
        </p:nvPicPr>
        <p:blipFill>
          <a:blip r:embed="rId2" cstate="print"/>
          <a:stretch>
            <a:fillRect/>
          </a:stretch>
        </p:blipFill>
        <p:spPr>
          <a:xfrm>
            <a:off x="0" y="357166"/>
            <a:ext cx="7000892" cy="4718664"/>
          </a:xfrm>
          <a:prstGeom prst="rect">
            <a:avLst/>
          </a:prstGeom>
        </p:spPr>
      </p:pic>
      <p:sp>
        <p:nvSpPr>
          <p:cNvPr id="7" name="TextBox 6"/>
          <p:cNvSpPr txBox="1"/>
          <p:nvPr/>
        </p:nvSpPr>
        <p:spPr>
          <a:xfrm>
            <a:off x="6500826" y="435098"/>
            <a:ext cx="2265364" cy="707886"/>
          </a:xfrm>
          <a:prstGeom prst="rect">
            <a:avLst/>
          </a:prstGeom>
          <a:noFill/>
        </p:spPr>
        <p:txBody>
          <a:bodyPr wrap="none" rtlCol="1">
            <a:spAutoFit/>
          </a:bodyPr>
          <a:lstStyle/>
          <a:p>
            <a:r>
              <a:rPr lang="fa-IR" sz="4000" dirty="0" smtClean="0">
                <a:solidFill>
                  <a:srgbClr val="FF0000"/>
                </a:solidFill>
                <a:cs typeface="B Titr" pitchFamily="2" charset="-78"/>
              </a:rPr>
              <a:t>انتقال جنین</a:t>
            </a:r>
            <a:endParaRPr lang="fa-IR" sz="4000" dirty="0">
              <a:solidFill>
                <a:srgbClr val="FF0000"/>
              </a:solidFill>
              <a:cs typeface="B Titr" pitchFamily="2" charset="-78"/>
            </a:endParaRPr>
          </a:p>
        </p:txBody>
      </p:sp>
      <p:sp>
        <p:nvSpPr>
          <p:cNvPr id="8" name="TextBox 7"/>
          <p:cNvSpPr txBox="1"/>
          <p:nvPr/>
        </p:nvSpPr>
        <p:spPr>
          <a:xfrm>
            <a:off x="2285984" y="5214950"/>
            <a:ext cx="4479110" cy="954107"/>
          </a:xfrm>
          <a:prstGeom prst="rect">
            <a:avLst/>
          </a:prstGeom>
          <a:noFill/>
        </p:spPr>
        <p:txBody>
          <a:bodyPr wrap="none" rtlCol="1">
            <a:spAutoFit/>
          </a:bodyPr>
          <a:lstStyle/>
          <a:p>
            <a:r>
              <a:rPr lang="fa-IR" sz="2800" dirty="0" smtClean="0">
                <a:solidFill>
                  <a:srgbClr val="FF0000"/>
                </a:solidFill>
                <a:cs typeface="B Koodak" pitchFamily="2" charset="-78"/>
              </a:rPr>
              <a:t>معمولا بین 2 الی 4 جنین انتقال میابد</a:t>
            </a:r>
            <a:endParaRPr lang="en-US" sz="2800" dirty="0" smtClean="0">
              <a:solidFill>
                <a:srgbClr val="FF0000"/>
              </a:solidFill>
              <a:cs typeface="B Koodak" pitchFamily="2" charset="-78"/>
            </a:endParaRPr>
          </a:p>
          <a:p>
            <a:endParaRPr lang="fa-IR" sz="2800" dirty="0">
              <a:solidFill>
                <a:srgbClr val="FF0000"/>
              </a:solidFill>
              <a:cs typeface="B Koodak" pitchFamily="2" charset="-78"/>
            </a:endParaRPr>
          </a:p>
        </p:txBody>
      </p:sp>
      <p:sp>
        <p:nvSpPr>
          <p:cNvPr id="9" name="TextBox 8"/>
          <p:cNvSpPr txBox="1"/>
          <p:nvPr/>
        </p:nvSpPr>
        <p:spPr>
          <a:xfrm>
            <a:off x="428596" y="5773159"/>
            <a:ext cx="8417689" cy="584775"/>
          </a:xfrm>
          <a:prstGeom prst="rect">
            <a:avLst/>
          </a:prstGeom>
          <a:noFill/>
        </p:spPr>
        <p:txBody>
          <a:bodyPr wrap="none" rtlCol="1">
            <a:spAutoFit/>
          </a:bodyPr>
          <a:lstStyle/>
          <a:p>
            <a:r>
              <a:rPr lang="fa-IR" sz="3200" dirty="0" smtClean="0">
                <a:solidFill>
                  <a:srgbClr val="FF0000"/>
                </a:solidFill>
                <a:cs typeface="B Koodak" pitchFamily="2" charset="-78"/>
              </a:rPr>
              <a:t>بقیه جنینها منجمد شده و برای خود خانواده نگهداری می شود</a:t>
            </a:r>
            <a:endParaRPr lang="en-US" sz="3200" dirty="0" smtClean="0">
              <a:solidFill>
                <a:srgbClr val="FF0000"/>
              </a:solidFill>
              <a:cs typeface="B Koodak"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8596" y="1285860"/>
            <a:ext cx="6429420" cy="584775"/>
          </a:xfrm>
          <a:prstGeom prst="rect">
            <a:avLst/>
          </a:prstGeom>
        </p:spPr>
        <p:txBody>
          <a:bodyPr wrap="square">
            <a:spAutoFit/>
          </a:bodyPr>
          <a:lstStyle/>
          <a:p>
            <a:pPr algn="r" rtl="1"/>
            <a:r>
              <a:rPr lang="fa-IR" sz="3200" dirty="0">
                <a:solidFill>
                  <a:srgbClr val="FFFFFF"/>
                </a:solidFill>
                <a:effectLst>
                  <a:outerShdw blurRad="38100" dist="38100" dir="2700000" algn="tl">
                    <a:srgbClr val="000000">
                      <a:alpha val="43137"/>
                    </a:srgbClr>
                  </a:outerShdw>
                </a:effectLst>
                <a:cs typeface="B Koodak" pitchFamily="2" charset="-78"/>
              </a:rPr>
              <a:t>ازدواج دائم، ازدواج موقت، صیغه 99 ساله</a:t>
            </a:r>
            <a:endParaRPr lang="fa-IR" sz="3200" dirty="0">
              <a:effectLst>
                <a:outerShdw blurRad="38100" dist="38100" dir="2700000" algn="tl">
                  <a:srgbClr val="000000">
                    <a:alpha val="43137"/>
                  </a:srgbClr>
                </a:outerShdw>
              </a:effectLst>
              <a:cs typeface="B Koodak" pitchFamily="2" charset="-78"/>
            </a:endParaRPr>
          </a:p>
        </p:txBody>
      </p:sp>
      <p:sp>
        <p:nvSpPr>
          <p:cNvPr id="22" name="TextBox 21"/>
          <p:cNvSpPr txBox="1"/>
          <p:nvPr/>
        </p:nvSpPr>
        <p:spPr>
          <a:xfrm>
            <a:off x="2214546" y="214290"/>
            <a:ext cx="3896752"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چه کسانی را بپذیریم؟</a:t>
            </a:r>
            <a:endParaRPr lang="fa-IR"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23" name="Rectangle 22"/>
          <p:cNvSpPr/>
          <p:nvPr/>
        </p:nvSpPr>
        <p:spPr>
          <a:xfrm>
            <a:off x="2714612" y="2928934"/>
            <a:ext cx="4133862" cy="584775"/>
          </a:xfrm>
          <a:prstGeom prst="rect">
            <a:avLst/>
          </a:prstGeom>
        </p:spPr>
        <p:txBody>
          <a:bodyPr wrap="square">
            <a:spAutoFit/>
          </a:bodyPr>
          <a:lstStyle/>
          <a:p>
            <a:pPr algn="r"/>
            <a:r>
              <a:rPr lang="fa-IR" sz="3200" dirty="0">
                <a:solidFill>
                  <a:srgbClr val="FFFFFF"/>
                </a:solidFill>
                <a:cs typeface="B Koodak" pitchFamily="2" charset="-78"/>
              </a:rPr>
              <a:t>فرد مطلقه، فرد مجرد</a:t>
            </a:r>
            <a:endParaRPr lang="fa-IR" sz="3200" dirty="0">
              <a:cs typeface="B Koodak" pitchFamily="2" charset="-78"/>
            </a:endParaRPr>
          </a:p>
        </p:txBody>
      </p:sp>
      <p:sp>
        <p:nvSpPr>
          <p:cNvPr id="25" name="TextBox 24"/>
          <p:cNvSpPr txBox="1"/>
          <p:nvPr/>
        </p:nvSpPr>
        <p:spPr>
          <a:xfrm>
            <a:off x="7286644" y="1285860"/>
            <a:ext cx="1334020" cy="646331"/>
          </a:xfrm>
          <a:prstGeom prst="rect">
            <a:avLst/>
          </a:prstGeom>
          <a:solidFill>
            <a:srgbClr val="C00000"/>
          </a:solidFill>
        </p:spPr>
        <p:style>
          <a:lnRef idx="0">
            <a:schemeClr val="dk1"/>
          </a:lnRef>
          <a:fillRef idx="3">
            <a:schemeClr val="dk1"/>
          </a:fillRef>
          <a:effectRef idx="3">
            <a:schemeClr val="dk1"/>
          </a:effectRef>
          <a:fontRef idx="minor">
            <a:schemeClr val="lt1"/>
          </a:fontRef>
        </p:style>
        <p:txBody>
          <a:bodyPr wrap="none" rtlCol="1">
            <a:spAutoFit/>
          </a:bodyPr>
          <a:lstStyle/>
          <a:p>
            <a:r>
              <a:rPr lang="fa-IR" sz="3600" dirty="0" smtClean="0">
                <a:solidFill>
                  <a:schemeClr val="tx1"/>
                </a:solidFill>
                <a:effectLst>
                  <a:outerShdw blurRad="38100" dist="38100" dir="2700000" algn="tl">
                    <a:srgbClr val="000000">
                      <a:alpha val="43137"/>
                    </a:srgbClr>
                  </a:outerShdw>
                </a:effectLst>
                <a:cs typeface="B Titr" pitchFamily="2" charset="-78"/>
              </a:rPr>
              <a:t>ازدواج</a:t>
            </a:r>
            <a:endParaRPr lang="fa-IR" sz="3600" dirty="0">
              <a:solidFill>
                <a:schemeClr val="tx1"/>
              </a:solidFill>
              <a:effectLst>
                <a:outerShdw blurRad="38100" dist="38100" dir="2700000" algn="tl">
                  <a:srgbClr val="000000">
                    <a:alpha val="43137"/>
                  </a:srgbClr>
                </a:outerShdw>
              </a:effectLst>
              <a:cs typeface="B Titr" pitchFamily="2" charset="-78"/>
            </a:endParaRPr>
          </a:p>
        </p:txBody>
      </p:sp>
      <p:grpSp>
        <p:nvGrpSpPr>
          <p:cNvPr id="29" name="Group 28"/>
          <p:cNvGrpSpPr/>
          <p:nvPr/>
        </p:nvGrpSpPr>
        <p:grpSpPr>
          <a:xfrm>
            <a:off x="3357554" y="1932190"/>
            <a:ext cx="4596101" cy="795701"/>
            <a:chOff x="3357554" y="1932190"/>
            <a:chExt cx="4596101" cy="795701"/>
          </a:xfrm>
        </p:grpSpPr>
        <p:sp>
          <p:nvSpPr>
            <p:cNvPr id="26" name="TextBox 25"/>
            <p:cNvSpPr txBox="1"/>
            <p:nvPr/>
          </p:nvSpPr>
          <p:spPr>
            <a:xfrm>
              <a:off x="3357554" y="2143116"/>
              <a:ext cx="2026517" cy="584775"/>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solidFill>
                    <a:schemeClr val="accent4">
                      <a:lumMod val="10000"/>
                    </a:schemeClr>
                  </a:solidFill>
                  <a:cs typeface="B Koodak" pitchFamily="2" charset="-78"/>
                </a:rPr>
                <a:t>ازدواج شرعی</a:t>
              </a:r>
              <a:endParaRPr lang="fa-IR" sz="3200" dirty="0">
                <a:solidFill>
                  <a:schemeClr val="accent4">
                    <a:lumMod val="10000"/>
                  </a:schemeClr>
                </a:solidFill>
                <a:cs typeface="B Koodak" pitchFamily="2" charset="-78"/>
              </a:endParaRPr>
            </a:p>
          </p:txBody>
        </p:sp>
        <p:cxnSp>
          <p:nvCxnSpPr>
            <p:cNvPr id="28" name="Straight Arrow Connector 27"/>
            <p:cNvCxnSpPr>
              <a:stCxn id="25" idx="2"/>
            </p:cNvCxnSpPr>
            <p:nvPr/>
          </p:nvCxnSpPr>
          <p:spPr bwMode="auto">
            <a:xfrm rot="5400000">
              <a:off x="6443117" y="918330"/>
              <a:ext cx="496677" cy="252439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sp>
        <p:nvSpPr>
          <p:cNvPr id="30" name="TextBox 29"/>
          <p:cNvSpPr txBox="1"/>
          <p:nvPr/>
        </p:nvSpPr>
        <p:spPr>
          <a:xfrm>
            <a:off x="2214546" y="3643314"/>
            <a:ext cx="4801314" cy="584775"/>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none" rtlCol="1">
            <a:spAutoFit/>
          </a:bodyPr>
          <a:lstStyle/>
          <a:p>
            <a:r>
              <a:rPr lang="fa-IR" sz="3200" dirty="0" smtClean="0">
                <a:solidFill>
                  <a:schemeClr val="accent4">
                    <a:lumMod val="10000"/>
                  </a:schemeClr>
                </a:solidFill>
                <a:cs typeface="B Koodak" pitchFamily="2" charset="-78"/>
              </a:rPr>
              <a:t>مادر مجرد در ایران پذیرفته است!</a:t>
            </a:r>
            <a:endParaRPr lang="fa-IR" sz="3200" dirty="0">
              <a:solidFill>
                <a:schemeClr val="accent4">
                  <a:lumMod val="10000"/>
                </a:schemeClr>
              </a:solidFill>
              <a:cs typeface="B Koodak" pitchFamily="2" charset="-78"/>
            </a:endParaRPr>
          </a:p>
        </p:txBody>
      </p:sp>
      <p:sp>
        <p:nvSpPr>
          <p:cNvPr id="31" name="TextBox 30"/>
          <p:cNvSpPr txBox="1"/>
          <p:nvPr/>
        </p:nvSpPr>
        <p:spPr>
          <a:xfrm>
            <a:off x="357158" y="4286256"/>
            <a:ext cx="8572560" cy="2308324"/>
          </a:xfrm>
          <a:prstGeom prst="rect">
            <a:avLst/>
          </a:prstGeom>
          <a:solidFill>
            <a:srgbClr val="333300"/>
          </a:solidFill>
        </p:spPr>
        <p:style>
          <a:lnRef idx="0">
            <a:schemeClr val="accent2"/>
          </a:lnRef>
          <a:fillRef idx="3">
            <a:schemeClr val="accent2"/>
          </a:fillRef>
          <a:effectRef idx="3">
            <a:schemeClr val="accent2"/>
          </a:effectRef>
          <a:fontRef idx="minor">
            <a:schemeClr val="lt1"/>
          </a:fontRef>
        </p:style>
        <p:txBody>
          <a:bodyPr wrap="square" rtlCol="1">
            <a:spAutoFit/>
          </a:bodyPr>
          <a:lstStyle/>
          <a:p>
            <a:pPr algn="r" rtl="1"/>
            <a:r>
              <a:rPr lang="fa-IR" dirty="0" smtClean="0">
                <a:solidFill>
                  <a:schemeClr val="tx2"/>
                </a:solidFill>
                <a:cs typeface="B Koodak" pitchFamily="2" charset="-78"/>
              </a:rPr>
              <a:t>تبصره ماده 16 آئین نامه ثبت ولادت اداره ثبت احوال:</a:t>
            </a:r>
          </a:p>
          <a:p>
            <a:pPr algn="r" rtl="1"/>
            <a:r>
              <a:rPr lang="fa-IR" dirty="0" smtClean="0">
                <a:solidFill>
                  <a:schemeClr val="tx2"/>
                </a:solidFill>
                <a:cs typeface="B Koodak" pitchFamily="2" charset="-78"/>
              </a:rPr>
              <a:t>در صورتی که ازدواج پدر و مادر به ثبت نرسیده باشد، اعلام ولادت و امضای اسناد متفقاً به عهده پدر و مادر خواهد بود و هرگاه اتفاق پدر و مادر در اعلام ولادت میسر نباشد، سند طفل با اعلام یکی از ابوین که مراجعه می کند با قید نام کوچک طرف غائب تنظیم خواهد شد. اگر مادر اعلام کننده باشد نام خانوادگی مادر به طفل داده می شود.</a:t>
            </a:r>
            <a:endParaRPr lang="fa-IR" dirty="0">
              <a:solidFill>
                <a:schemeClr val="tx2"/>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righ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linds(horizont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940064" y="214290"/>
            <a:ext cx="3896752"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چه کسانی را بپذیریم؟</a:t>
            </a:r>
            <a:endParaRPr lang="fa-IR"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10" name="TextBox 9"/>
          <p:cNvSpPr txBox="1"/>
          <p:nvPr/>
        </p:nvSpPr>
        <p:spPr>
          <a:xfrm>
            <a:off x="5786446" y="1142984"/>
            <a:ext cx="2249334" cy="584775"/>
          </a:xfrm>
          <a:prstGeom prst="rect">
            <a:avLst/>
          </a:prstGeom>
          <a:noFill/>
        </p:spPr>
        <p:txBody>
          <a:bodyPr wrap="none" rtlCol="1">
            <a:spAutoFit/>
          </a:bodyPr>
          <a:lstStyle/>
          <a:p>
            <a:r>
              <a:rPr lang="fa-IR" sz="3200" dirty="0" smtClean="0">
                <a:solidFill>
                  <a:srgbClr val="FFFF00"/>
                </a:solidFill>
                <a:cs typeface="B Koodak" pitchFamily="2" charset="-78"/>
              </a:rPr>
              <a:t>همجنس گرایی</a:t>
            </a:r>
            <a:endParaRPr lang="fa-IR" sz="3200" dirty="0">
              <a:solidFill>
                <a:srgbClr val="FFFF00"/>
              </a:solidFill>
              <a:cs typeface="B Koodak" pitchFamily="2" charset="-78"/>
            </a:endParaRPr>
          </a:p>
        </p:txBody>
      </p:sp>
      <p:sp>
        <p:nvSpPr>
          <p:cNvPr id="11" name="TextBox 10"/>
          <p:cNvSpPr txBox="1"/>
          <p:nvPr/>
        </p:nvSpPr>
        <p:spPr>
          <a:xfrm>
            <a:off x="5857884" y="1714488"/>
            <a:ext cx="2047355" cy="584775"/>
          </a:xfrm>
          <a:prstGeom prst="rect">
            <a:avLst/>
          </a:prstGeom>
          <a:noFill/>
        </p:spPr>
        <p:txBody>
          <a:bodyPr wrap="none" rtlCol="1">
            <a:spAutoFit/>
          </a:bodyPr>
          <a:lstStyle/>
          <a:p>
            <a:r>
              <a:rPr lang="fa-IR" sz="3200" dirty="0" smtClean="0">
                <a:solidFill>
                  <a:srgbClr val="FFFF00"/>
                </a:solidFill>
                <a:cs typeface="B Koodak" pitchFamily="2" charset="-78"/>
              </a:rPr>
              <a:t>تغییر جنسیت</a:t>
            </a:r>
            <a:endParaRPr lang="fa-IR" sz="3200" dirty="0">
              <a:solidFill>
                <a:srgbClr val="FFFF00"/>
              </a:solidFill>
              <a:cs typeface="B Koodak" pitchFamily="2" charset="-78"/>
            </a:endParaRPr>
          </a:p>
        </p:txBody>
      </p:sp>
      <p:sp>
        <p:nvSpPr>
          <p:cNvPr id="12" name="TextBox 11"/>
          <p:cNvSpPr txBox="1"/>
          <p:nvPr/>
        </p:nvSpPr>
        <p:spPr>
          <a:xfrm>
            <a:off x="357158" y="2285992"/>
            <a:ext cx="8429684" cy="830997"/>
          </a:xfrm>
          <a:prstGeom prst="rect">
            <a:avLst/>
          </a:prstGeom>
          <a:noFill/>
        </p:spPr>
        <p:txBody>
          <a:bodyPr wrap="square" rtlCol="1">
            <a:spAutoFit/>
          </a:bodyPr>
          <a:lstStyle/>
          <a:p>
            <a:pPr algn="r" rtl="1"/>
            <a:r>
              <a:rPr lang="fa-IR" dirty="0" smtClean="0">
                <a:cs typeface="B Koodak" pitchFamily="2" charset="-78"/>
              </a:rPr>
              <a:t>امام خمینی در سال 1347 برخی مسائل جدید فقهی را مطرح نموده اند از جمله تغییر جنسیت. اولین فتوای صادر شده در سال 1364 توسط دفتر امام خمینی است. </a:t>
            </a:r>
            <a:endParaRPr lang="fa-IR" dirty="0">
              <a:cs typeface="B Koodak" pitchFamily="2" charset="-78"/>
            </a:endParaRPr>
          </a:p>
        </p:txBody>
      </p:sp>
      <p:sp>
        <p:nvSpPr>
          <p:cNvPr id="13" name="TextBox 12"/>
          <p:cNvSpPr txBox="1"/>
          <p:nvPr/>
        </p:nvSpPr>
        <p:spPr>
          <a:xfrm>
            <a:off x="357158" y="3214686"/>
            <a:ext cx="8429684" cy="1569660"/>
          </a:xfrm>
          <a:prstGeom prst="rect">
            <a:avLst/>
          </a:prstGeom>
          <a:noFill/>
        </p:spPr>
        <p:txBody>
          <a:bodyPr wrap="square" rtlCol="1">
            <a:spAutoFit/>
          </a:bodyPr>
          <a:lstStyle/>
          <a:p>
            <a:pPr algn="r" rtl="1"/>
            <a:r>
              <a:rPr lang="fa-IR" dirty="0" smtClean="0">
                <a:cs typeface="B Koodak" pitchFamily="2" charset="-78"/>
              </a:rPr>
              <a:t>برای افراد تغییر جنسیت یافته شناسنامه با نام جدید صادر شده و هیچگونه مطلبی درباره جنسیت قبلی و یا عمل تغییر جنسیت ثبت نمی گردد. افراد می توانند به استناد شناسنامه جدید اقدام به تعویض اسناد و مدارک دیگر همچون مدارک دانشگاهی، کارت پایان خدمت، گواهی نامه راهنمایی و رانندگی ... بکنند. </a:t>
            </a:r>
            <a:endParaRPr lang="fa-IR" dirty="0">
              <a:cs typeface="B Koodak" pitchFamily="2" charset="-78"/>
            </a:endParaRPr>
          </a:p>
        </p:txBody>
      </p:sp>
      <p:sp>
        <p:nvSpPr>
          <p:cNvPr id="14" name="TextBox 13"/>
          <p:cNvSpPr txBox="1"/>
          <p:nvPr/>
        </p:nvSpPr>
        <p:spPr>
          <a:xfrm>
            <a:off x="214282" y="5143512"/>
            <a:ext cx="8636674" cy="1384995"/>
          </a:xfrm>
          <a:prstGeom prst="rect">
            <a:avLst/>
          </a:prstGeom>
          <a:solidFill>
            <a:srgbClr val="333300"/>
          </a:solidFill>
        </p:spPr>
        <p:txBody>
          <a:bodyPr wrap="square" rtlCol="1">
            <a:spAutoFit/>
          </a:bodyPr>
          <a:lstStyle/>
          <a:p>
            <a:pPr algn="r" rtl="1"/>
            <a:r>
              <a:rPr lang="fa-IR" sz="2800" dirty="0" smtClean="0">
                <a:cs typeface="B Koodak" pitchFamily="2" charset="-78"/>
              </a:rPr>
              <a:t>به نظر می رسد که این افراد حق مراجعه برای استفاده از روشهای درمان ناباروری جهت فرزند دار شدن را دارند که لزوماً از راه روشهای اهداء و رحم جایگزین میباشد.   </a:t>
            </a:r>
            <a:endParaRPr lang="fa-IR" sz="2800" dirty="0">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r"/>
          <p:cNvPicPr>
            <a:picLocks noChangeAspect="1" noChangeArrowheads="1"/>
          </p:cNvPicPr>
          <p:nvPr/>
        </p:nvPicPr>
        <p:blipFill>
          <a:blip r:embed="rId2" cstate="print"/>
          <a:srcRect/>
          <a:stretch>
            <a:fillRect/>
          </a:stretch>
        </p:blipFill>
        <p:spPr bwMode="auto">
          <a:xfrm>
            <a:off x="0" y="0"/>
            <a:ext cx="3652838" cy="4868863"/>
          </a:xfrm>
          <a:prstGeom prst="rect">
            <a:avLst/>
          </a:prstGeom>
          <a:noFill/>
          <a:ln w="9525">
            <a:noFill/>
            <a:miter lim="800000"/>
            <a:headEnd/>
            <a:tailEnd/>
          </a:ln>
        </p:spPr>
      </p:pic>
      <p:sp>
        <p:nvSpPr>
          <p:cNvPr id="575493" name="Text Box 5"/>
          <p:cNvSpPr txBox="1">
            <a:spLocks noChangeArrowheads="1"/>
          </p:cNvSpPr>
          <p:nvPr/>
        </p:nvSpPr>
        <p:spPr bwMode="auto">
          <a:xfrm>
            <a:off x="4284663" y="569913"/>
            <a:ext cx="4230687" cy="95408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fa-IR" sz="2800" dirty="0">
                <a:cs typeface="B Koodak" pitchFamily="2" charset="-78"/>
              </a:rPr>
              <a:t>به یاد استاد بزرگ و دانشمند فقید</a:t>
            </a:r>
          </a:p>
          <a:p>
            <a:pPr>
              <a:defRPr/>
            </a:pPr>
            <a:r>
              <a:rPr lang="fa-IR" sz="2800" dirty="0">
                <a:cs typeface="B Koodak" pitchFamily="2" charset="-78"/>
              </a:rPr>
              <a:t>مرحوم دکتر سعید کاظمی آشتیانی</a:t>
            </a:r>
            <a:endParaRPr lang="en-US" sz="2800" dirty="0">
              <a:cs typeface="B Koodak" pitchFamily="2" charset="-78"/>
            </a:endParaRPr>
          </a:p>
        </p:txBody>
      </p:sp>
      <p:sp>
        <p:nvSpPr>
          <p:cNvPr id="575494" name="Text Box 6"/>
          <p:cNvSpPr txBox="1">
            <a:spLocks noChangeArrowheads="1"/>
          </p:cNvSpPr>
          <p:nvPr/>
        </p:nvSpPr>
        <p:spPr bwMode="auto">
          <a:xfrm>
            <a:off x="4067175" y="2055813"/>
            <a:ext cx="4826000" cy="138430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a:defRPr/>
            </a:pPr>
            <a:r>
              <a:rPr lang="fa-IR" sz="2800" dirty="0">
                <a:cs typeface="B Koodak" pitchFamily="2" charset="-78"/>
              </a:rPr>
              <a:t>کسی که با جان خود  پژوهشگاه رویان </a:t>
            </a:r>
          </a:p>
          <a:p>
            <a:pPr algn="ctr">
              <a:defRPr/>
            </a:pPr>
            <a:r>
              <a:rPr lang="fa-IR" sz="2800" dirty="0">
                <a:cs typeface="B Koodak" pitchFamily="2" charset="-78"/>
              </a:rPr>
              <a:t>را بنیاد نهاد و به درجات عالی رسانید</a:t>
            </a:r>
          </a:p>
          <a:p>
            <a:pPr algn="ctr">
              <a:defRPr/>
            </a:pPr>
            <a:r>
              <a:rPr lang="fa-IR" sz="2800" dirty="0">
                <a:cs typeface="B Koodak" pitchFamily="2" charset="-78"/>
              </a:rPr>
              <a:t>و به ما آموخت که ”ما می توانیم“</a:t>
            </a:r>
            <a:endParaRPr lang="en-US" sz="2800" dirty="0">
              <a:cs typeface="B Koodak" pitchFamily="2" charset="-78"/>
            </a:endParaRPr>
          </a:p>
        </p:txBody>
      </p:sp>
      <p:sp>
        <p:nvSpPr>
          <p:cNvPr id="575495" name="Text Box 7"/>
          <p:cNvSpPr txBox="1">
            <a:spLocks noChangeArrowheads="1"/>
          </p:cNvSpPr>
          <p:nvPr/>
        </p:nvSpPr>
        <p:spPr bwMode="auto">
          <a:xfrm>
            <a:off x="3851275" y="3860800"/>
            <a:ext cx="5287963" cy="954088"/>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ctr">
              <a:defRPr/>
            </a:pPr>
            <a:r>
              <a:rPr lang="fa-IR" sz="2800" dirty="0">
                <a:cs typeface="B Koodak" pitchFamily="2" charset="-78"/>
              </a:rPr>
              <a:t>سوگند یاد کرده ایم که راهت را ادامه دهیم</a:t>
            </a:r>
          </a:p>
          <a:p>
            <a:pPr algn="ctr">
              <a:defRPr/>
            </a:pPr>
            <a:r>
              <a:rPr lang="fa-IR" sz="2800" dirty="0">
                <a:cs typeface="B Koodak" pitchFamily="2" charset="-78"/>
              </a:rPr>
              <a:t>روحت شاد ای بزرگمرد آزاده</a:t>
            </a:r>
            <a:endParaRPr lang="en-US" sz="2800" dirty="0">
              <a:cs typeface="B Koodak" pitchFamily="2" charset="-78"/>
            </a:endParaRPr>
          </a:p>
        </p:txBody>
      </p:sp>
      <p:sp>
        <p:nvSpPr>
          <p:cNvPr id="575496" name="Text Box 8"/>
          <p:cNvSpPr txBox="1">
            <a:spLocks noChangeArrowheads="1"/>
          </p:cNvSpPr>
          <p:nvPr/>
        </p:nvSpPr>
        <p:spPr bwMode="auto">
          <a:xfrm>
            <a:off x="974725" y="5373688"/>
            <a:ext cx="7091363" cy="12001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r">
              <a:defRPr/>
            </a:pPr>
            <a:r>
              <a:rPr lang="fa-IR" sz="3600" dirty="0">
                <a:solidFill>
                  <a:srgbClr val="FFFF00"/>
                </a:solidFill>
                <a:cs typeface="B Koodak" pitchFamily="2" charset="-78"/>
              </a:rPr>
              <a:t>آری آری جان خود در تیر کرد آرش</a:t>
            </a:r>
          </a:p>
          <a:p>
            <a:pPr algn="r">
              <a:defRPr/>
            </a:pPr>
            <a:r>
              <a:rPr lang="fa-IR" sz="3600" dirty="0">
                <a:solidFill>
                  <a:srgbClr val="FFFF00"/>
                </a:solidFill>
                <a:cs typeface="B Koodak" pitchFamily="2" charset="-78"/>
              </a:rPr>
              <a:t>کار صدها صدهزاران ضربه شمشیر کرد آرش</a:t>
            </a:r>
            <a:endParaRPr lang="en-US" sz="3600" dirty="0">
              <a:solidFill>
                <a:srgbClr val="FFFF00"/>
              </a:solidFill>
              <a:cs typeface="B Koodak"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1071538" y="5572140"/>
            <a:ext cx="3571875" cy="1000132"/>
          </a:xfrm>
          <a:prstGeom prst="rect">
            <a:avLst/>
          </a:prstGeom>
          <a:solidFill>
            <a:srgbClr val="C00000"/>
          </a:solidFill>
          <a:ln>
            <a:headEnd/>
            <a:tailEnd/>
          </a:ln>
        </p:spPr>
        <p:style>
          <a:lnRef idx="0">
            <a:schemeClr val="dk1"/>
          </a:lnRef>
          <a:fillRef idx="3">
            <a:schemeClr val="dk1"/>
          </a:fillRef>
          <a:effectRef idx="3">
            <a:schemeClr val="dk1"/>
          </a:effectRef>
          <a:fontRef idx="minor">
            <a:schemeClr val="lt1"/>
          </a:fontRef>
        </p:style>
        <p:txBody>
          <a:bodyPr/>
          <a:lstStyle/>
          <a:p>
            <a:pPr algn="ctr"/>
            <a:r>
              <a:rPr lang="fa-IR" dirty="0" smtClean="0">
                <a:cs typeface="B Titr" pitchFamily="2" charset="-78"/>
              </a:rPr>
              <a:t>عوارض بارداری، عدم موفقیت درمانی، رفاه کودک</a:t>
            </a:r>
            <a:endParaRPr lang="en-US" dirty="0">
              <a:cs typeface="B Titr" pitchFamily="2" charset="-78"/>
            </a:endParaRPr>
          </a:p>
        </p:txBody>
      </p:sp>
      <p:sp>
        <p:nvSpPr>
          <p:cNvPr id="22" name="TextBox 21"/>
          <p:cNvSpPr txBox="1"/>
          <p:nvPr/>
        </p:nvSpPr>
        <p:spPr>
          <a:xfrm>
            <a:off x="1940064" y="214290"/>
            <a:ext cx="3896752"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چه کسانی را بپذیریم؟</a:t>
            </a:r>
            <a:endParaRPr lang="fa-IR"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10" name="TextBox 9"/>
          <p:cNvSpPr txBox="1"/>
          <p:nvPr/>
        </p:nvSpPr>
        <p:spPr>
          <a:xfrm>
            <a:off x="7500958" y="642918"/>
            <a:ext cx="1189749" cy="584775"/>
          </a:xfrm>
          <a:prstGeom prst="rect">
            <a:avLst/>
          </a:prstGeom>
          <a:noFill/>
        </p:spPr>
        <p:txBody>
          <a:bodyPr wrap="none" rtlCol="1">
            <a:spAutoFit/>
          </a:bodyPr>
          <a:lstStyle/>
          <a:p>
            <a:r>
              <a:rPr lang="fa-IR" sz="3200" dirty="0" smtClean="0">
                <a:solidFill>
                  <a:srgbClr val="FFFF00"/>
                </a:solidFill>
                <a:cs typeface="B Koodak" pitchFamily="2" charset="-78"/>
              </a:rPr>
              <a:t>سن بالا</a:t>
            </a:r>
            <a:endParaRPr lang="fa-IR" sz="3200" dirty="0">
              <a:solidFill>
                <a:srgbClr val="FFFF00"/>
              </a:solidFill>
              <a:cs typeface="B Koodak" pitchFamily="2" charset="-78"/>
            </a:endParaRPr>
          </a:p>
        </p:txBody>
      </p:sp>
      <p:grpSp>
        <p:nvGrpSpPr>
          <p:cNvPr id="24" name="Group 23"/>
          <p:cNvGrpSpPr/>
          <p:nvPr/>
        </p:nvGrpSpPr>
        <p:grpSpPr>
          <a:xfrm>
            <a:off x="857224" y="1142984"/>
            <a:ext cx="3929090" cy="3843535"/>
            <a:chOff x="857224" y="1142984"/>
            <a:chExt cx="3929090" cy="3843535"/>
          </a:xfrm>
        </p:grpSpPr>
        <p:pic>
          <p:nvPicPr>
            <p:cNvPr id="15" name="Picture 2" descr="twins"/>
            <p:cNvPicPr>
              <a:picLocks noChangeAspect="1" noChangeArrowheads="1"/>
            </p:cNvPicPr>
            <p:nvPr/>
          </p:nvPicPr>
          <p:blipFill>
            <a:blip r:embed="rId2" cstate="print"/>
            <a:srcRect/>
            <a:stretch>
              <a:fillRect/>
            </a:stretch>
          </p:blipFill>
          <p:spPr bwMode="auto">
            <a:xfrm>
              <a:off x="928662" y="1142984"/>
              <a:ext cx="3814758" cy="2543172"/>
            </a:xfrm>
            <a:prstGeom prst="rect">
              <a:avLst/>
            </a:prstGeom>
            <a:noFill/>
          </p:spPr>
        </p:pic>
        <p:sp>
          <p:nvSpPr>
            <p:cNvPr id="16" name="TextBox 15"/>
            <p:cNvSpPr txBox="1"/>
            <p:nvPr/>
          </p:nvSpPr>
          <p:spPr>
            <a:xfrm>
              <a:off x="857224" y="3786190"/>
              <a:ext cx="3929090" cy="1200329"/>
            </a:xfrm>
            <a:prstGeom prst="rect">
              <a:avLst/>
            </a:prstGeom>
            <a:noFill/>
          </p:spPr>
          <p:txBody>
            <a:bodyPr wrap="square" rtlCol="0">
              <a:spAutoFit/>
            </a:bodyPr>
            <a:lstStyle/>
            <a:p>
              <a:pPr algn="ctr"/>
              <a:r>
                <a:rPr lang="en-GB" sz="2400" b="0" dirty="0" err="1" smtClean="0">
                  <a:solidFill>
                    <a:srgbClr val="FFFF00"/>
                  </a:solidFill>
                  <a:effectLst>
                    <a:outerShdw blurRad="38100" dist="38100" dir="2700000" algn="tl">
                      <a:srgbClr val="000000">
                        <a:alpha val="43137"/>
                      </a:srgbClr>
                    </a:outerShdw>
                  </a:effectLst>
                  <a:latin typeface="Arial Rounded MT Bold" pitchFamily="34" charset="0"/>
                </a:rPr>
                <a:t>Omkari</a:t>
              </a: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 </a:t>
              </a:r>
              <a:r>
                <a:rPr lang="en-GB" sz="2400" b="0" dirty="0" err="1" smtClean="0">
                  <a:solidFill>
                    <a:srgbClr val="FFFF00"/>
                  </a:solidFill>
                  <a:effectLst>
                    <a:outerShdw blurRad="38100" dist="38100" dir="2700000" algn="tl">
                      <a:srgbClr val="000000">
                        <a:alpha val="43137"/>
                      </a:srgbClr>
                    </a:outerShdw>
                  </a:effectLst>
                  <a:latin typeface="Arial Rounded MT Bold" pitchFamily="34" charset="0"/>
                </a:rPr>
                <a:t>Panwar</a:t>
              </a: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 was 70 when she gave birth to her twins</a:t>
              </a:r>
              <a:r>
                <a:rPr lang="fa-IR" sz="2400" b="0" dirty="0" smtClean="0">
                  <a:solidFill>
                    <a:srgbClr val="FFFF00"/>
                  </a:solidFill>
                  <a:effectLst>
                    <a:outerShdw blurRad="38100" dist="38100" dir="2700000" algn="tl">
                      <a:srgbClr val="000000">
                        <a:alpha val="43137"/>
                      </a:srgbClr>
                    </a:outerShdw>
                  </a:effectLst>
                  <a:latin typeface="Arial Rounded MT Bold" pitchFamily="34" charset="0"/>
                </a:rPr>
                <a:t> </a:t>
              </a:r>
              <a:endParaRPr lang="en-GB" sz="2400" b="0" dirty="0">
                <a:solidFill>
                  <a:srgbClr val="FFFF00"/>
                </a:solidFill>
                <a:effectLst>
                  <a:outerShdw blurRad="38100" dist="38100" dir="2700000" algn="tl">
                    <a:srgbClr val="000000">
                      <a:alpha val="43137"/>
                    </a:srgbClr>
                  </a:outerShdw>
                </a:effectLst>
                <a:latin typeface="Arial Rounded MT Bold" pitchFamily="34" charset="0"/>
              </a:endParaRPr>
            </a:p>
          </p:txBody>
        </p:sp>
      </p:grpSp>
      <p:grpSp>
        <p:nvGrpSpPr>
          <p:cNvPr id="23" name="Group 22"/>
          <p:cNvGrpSpPr/>
          <p:nvPr/>
        </p:nvGrpSpPr>
        <p:grpSpPr>
          <a:xfrm>
            <a:off x="5375946" y="1285860"/>
            <a:ext cx="3768054" cy="5572140"/>
            <a:chOff x="5375946" y="1285860"/>
            <a:chExt cx="3768054" cy="5572140"/>
          </a:xfrm>
        </p:grpSpPr>
        <p:pic>
          <p:nvPicPr>
            <p:cNvPr id="18" name="Picture 17" descr="66.jpg"/>
            <p:cNvPicPr>
              <a:picLocks noChangeAspect="1"/>
            </p:cNvPicPr>
            <p:nvPr/>
          </p:nvPicPr>
          <p:blipFill>
            <a:blip r:embed="rId3" cstate="print"/>
            <a:stretch>
              <a:fillRect/>
            </a:stretch>
          </p:blipFill>
          <p:spPr>
            <a:xfrm>
              <a:off x="6072198" y="1285860"/>
              <a:ext cx="2857520" cy="3779497"/>
            </a:xfrm>
            <a:prstGeom prst="rect">
              <a:avLst/>
            </a:prstGeom>
          </p:spPr>
        </p:pic>
        <p:sp>
          <p:nvSpPr>
            <p:cNvPr id="21" name="TextBox 20"/>
            <p:cNvSpPr txBox="1"/>
            <p:nvPr/>
          </p:nvSpPr>
          <p:spPr>
            <a:xfrm>
              <a:off x="5375946" y="5288340"/>
              <a:ext cx="3768054" cy="1569660"/>
            </a:xfrm>
            <a:prstGeom prst="rect">
              <a:avLst/>
            </a:prstGeom>
            <a:noFill/>
          </p:spPr>
          <p:txBody>
            <a:bodyPr wrap="square" rtlCol="0">
              <a:spAutoFit/>
            </a:bodyPr>
            <a:lstStyle/>
            <a:p>
              <a:pPr algn="ct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Elizabeth </a:t>
              </a:r>
              <a:r>
                <a:rPr lang="en-GB" sz="2400" b="0" dirty="0" err="1" smtClean="0">
                  <a:solidFill>
                    <a:srgbClr val="FFFF00"/>
                  </a:solidFill>
                  <a:effectLst>
                    <a:outerShdw blurRad="38100" dist="38100" dir="2700000" algn="tl">
                      <a:srgbClr val="000000">
                        <a:alpha val="43137"/>
                      </a:srgbClr>
                    </a:outerShdw>
                  </a:effectLst>
                  <a:latin typeface="Arial Rounded MT Bold" pitchFamily="34" charset="0"/>
                </a:rPr>
                <a:t>Adeney</a:t>
              </a: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 became Britain's oldest mother after having her son at the age of 66 </a:t>
              </a:r>
              <a:endParaRPr lang="en-GB" sz="2400" b="0" dirty="0">
                <a:solidFill>
                  <a:srgbClr val="FFFF00"/>
                </a:solidFill>
                <a:effectLst>
                  <a:outerShdw blurRad="38100" dist="38100" dir="2700000" algn="tl">
                    <a:srgbClr val="000000">
                      <a:alpha val="43137"/>
                    </a:srgbClr>
                  </a:outerShdw>
                </a:effectLst>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ChangeArrowheads="1"/>
          </p:cNvSpPr>
          <p:nvPr/>
        </p:nvSpPr>
        <p:spPr bwMode="auto">
          <a:xfrm>
            <a:off x="1714480" y="5143512"/>
            <a:ext cx="5857916" cy="642942"/>
          </a:xfrm>
          <a:prstGeom prst="rect">
            <a:avLst/>
          </a:prstGeom>
          <a:solidFill>
            <a:srgbClr val="C00000"/>
          </a:solidFill>
          <a:ln>
            <a:headEnd/>
            <a:tailEnd/>
          </a:ln>
        </p:spPr>
        <p:style>
          <a:lnRef idx="0">
            <a:schemeClr val="dk1"/>
          </a:lnRef>
          <a:fillRef idx="3">
            <a:schemeClr val="dk1"/>
          </a:fillRef>
          <a:effectRef idx="3">
            <a:schemeClr val="dk1"/>
          </a:effectRef>
          <a:fontRef idx="minor">
            <a:schemeClr val="lt1"/>
          </a:fontRef>
        </p:style>
        <p:txBody>
          <a:bodyPr/>
          <a:lstStyle/>
          <a:p>
            <a:pPr algn="ctr"/>
            <a:r>
              <a:rPr lang="fa-IR" dirty="0" smtClean="0">
                <a:cs typeface="B Titr" pitchFamily="2" charset="-78"/>
              </a:rPr>
              <a:t>عوارض بارداری، عدم موفقیت درمانی، رفاه کودک</a:t>
            </a:r>
            <a:endParaRPr lang="en-US" dirty="0">
              <a:cs typeface="B Titr" pitchFamily="2" charset="-78"/>
            </a:endParaRPr>
          </a:p>
        </p:txBody>
      </p:sp>
      <p:sp>
        <p:nvSpPr>
          <p:cNvPr id="22" name="TextBox 21"/>
          <p:cNvSpPr txBox="1"/>
          <p:nvPr/>
        </p:nvSpPr>
        <p:spPr>
          <a:xfrm>
            <a:off x="1940064" y="214290"/>
            <a:ext cx="3896752"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چه کسانی را بپذیریم؟</a:t>
            </a:r>
            <a:endParaRPr lang="fa-IR"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10" name="TextBox 9"/>
          <p:cNvSpPr txBox="1"/>
          <p:nvPr/>
        </p:nvSpPr>
        <p:spPr>
          <a:xfrm>
            <a:off x="7500958" y="642918"/>
            <a:ext cx="1189749" cy="584775"/>
          </a:xfrm>
          <a:prstGeom prst="rect">
            <a:avLst/>
          </a:prstGeom>
          <a:noFill/>
        </p:spPr>
        <p:txBody>
          <a:bodyPr wrap="none" rtlCol="1">
            <a:spAutoFit/>
          </a:bodyPr>
          <a:lstStyle/>
          <a:p>
            <a:r>
              <a:rPr lang="fa-IR" sz="3200" dirty="0" smtClean="0">
                <a:solidFill>
                  <a:srgbClr val="FFFF00"/>
                </a:solidFill>
                <a:cs typeface="B Koodak" pitchFamily="2" charset="-78"/>
              </a:rPr>
              <a:t>سن بالا</a:t>
            </a:r>
            <a:endParaRPr lang="fa-IR" sz="3200" dirty="0">
              <a:solidFill>
                <a:srgbClr val="FFFF00"/>
              </a:solidFill>
              <a:cs typeface="B Koodak" pitchFamily="2" charset="-78"/>
            </a:endParaRPr>
          </a:p>
        </p:txBody>
      </p:sp>
      <p:pic>
        <p:nvPicPr>
          <p:cNvPr id="12" name="Picture 2" descr="http://www.examiner.com/images/blog/wysiwyg/image/worldsoldestmomresize.jpg"/>
          <p:cNvPicPr>
            <a:picLocks noChangeAspect="1" noChangeArrowheads="1"/>
          </p:cNvPicPr>
          <p:nvPr/>
        </p:nvPicPr>
        <p:blipFill>
          <a:blip r:embed="rId2" cstate="print"/>
          <a:srcRect/>
          <a:stretch>
            <a:fillRect/>
          </a:stretch>
        </p:blipFill>
        <p:spPr bwMode="auto">
          <a:xfrm>
            <a:off x="357158" y="857232"/>
            <a:ext cx="3000396" cy="3962787"/>
          </a:xfrm>
          <a:prstGeom prst="rect">
            <a:avLst/>
          </a:prstGeom>
          <a:noFill/>
        </p:spPr>
      </p:pic>
      <p:sp>
        <p:nvSpPr>
          <p:cNvPr id="13" name="Rectangle 12"/>
          <p:cNvSpPr/>
          <p:nvPr/>
        </p:nvSpPr>
        <p:spPr>
          <a:xfrm>
            <a:off x="3500430" y="1428736"/>
            <a:ext cx="5429288" cy="3046988"/>
          </a:xfrm>
          <a:prstGeom prst="rect">
            <a:avLst/>
          </a:prstGeom>
        </p:spPr>
        <p:txBody>
          <a:bodyPr wrap="square">
            <a:spAutoFit/>
          </a:bodyPr>
          <a:lstStyle/>
          <a:p>
            <a:r>
              <a:rPr lang="en-GB" sz="2400" b="0" dirty="0">
                <a:solidFill>
                  <a:srgbClr val="FFFF00"/>
                </a:solidFill>
                <a:effectLst>
                  <a:outerShdw blurRad="38100" dist="38100" dir="2700000" algn="tl">
                    <a:srgbClr val="000000">
                      <a:alpha val="43137"/>
                    </a:srgbClr>
                  </a:outerShdw>
                </a:effectLst>
                <a:latin typeface="Arial Rounded MT Bold" pitchFamily="34" charset="0"/>
              </a:rPr>
              <a:t>Maria </a:t>
            </a:r>
            <a:r>
              <a:rPr lang="en-GB" sz="2400" b="0" dirty="0" err="1">
                <a:solidFill>
                  <a:srgbClr val="FFFF00"/>
                </a:solidFill>
                <a:effectLst>
                  <a:outerShdw blurRad="38100" dist="38100" dir="2700000" algn="tl">
                    <a:srgbClr val="000000">
                      <a:alpha val="43137"/>
                    </a:srgbClr>
                  </a:outerShdw>
                </a:effectLst>
                <a:latin typeface="Arial Rounded MT Bold" pitchFamily="34" charset="0"/>
              </a:rPr>
              <a:t>Bousada</a:t>
            </a:r>
            <a:r>
              <a:rPr lang="en-GB" sz="2400" b="0" dirty="0">
                <a:solidFill>
                  <a:srgbClr val="FFFF00"/>
                </a:solidFill>
                <a:effectLst>
                  <a:outerShdw blurRad="38100" dist="38100" dir="2700000" algn="tl">
                    <a:srgbClr val="000000">
                      <a:alpha val="43137"/>
                    </a:srgbClr>
                  </a:outerShdw>
                </a:effectLst>
                <a:latin typeface="Arial Rounded MT Bold" pitchFamily="34" charset="0"/>
              </a:rPr>
              <a:t> with her twins boys </a:t>
            </a: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after delivering them </a:t>
            </a:r>
            <a:r>
              <a:rPr lang="en-GB" sz="2400" b="0" dirty="0">
                <a:solidFill>
                  <a:srgbClr val="FFFF00"/>
                </a:solidFill>
                <a:effectLst>
                  <a:outerShdw blurRad="38100" dist="38100" dir="2700000" algn="tl">
                    <a:srgbClr val="000000">
                      <a:alpha val="43137"/>
                    </a:srgbClr>
                  </a:outerShdw>
                </a:effectLst>
                <a:latin typeface="Arial Rounded MT Bold" pitchFamily="34" charset="0"/>
              </a:rPr>
              <a:t>at the age of 66</a:t>
            </a: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 </a:t>
            </a:r>
          </a:p>
          <a:p>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Miss </a:t>
            </a:r>
            <a:r>
              <a:rPr lang="en-GB" sz="2400" b="0" dirty="0" err="1" smtClean="0">
                <a:solidFill>
                  <a:srgbClr val="FFFF00"/>
                </a:solidFill>
                <a:effectLst>
                  <a:outerShdw blurRad="38100" dist="38100" dir="2700000" algn="tl">
                    <a:srgbClr val="000000">
                      <a:alpha val="43137"/>
                    </a:srgbClr>
                  </a:outerShdw>
                </a:effectLst>
                <a:latin typeface="Arial Rounded MT Bold" pitchFamily="34" charset="0"/>
              </a:rPr>
              <a:t>Bousada</a:t>
            </a: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 who has never been married, decided to have children after her mother died in 2005.</a:t>
            </a:r>
            <a:br>
              <a:rPr lang="en-GB" sz="2400" b="0" dirty="0" smtClean="0">
                <a:solidFill>
                  <a:srgbClr val="FFFF00"/>
                </a:solidFill>
                <a:effectLst>
                  <a:outerShdw blurRad="38100" dist="38100" dir="2700000" algn="tl">
                    <a:srgbClr val="000000">
                      <a:alpha val="43137"/>
                    </a:srgbClr>
                  </a:outerShdw>
                </a:effectLst>
                <a:latin typeface="Arial Rounded MT Bold" pitchFamily="34" charset="0"/>
              </a:rPr>
            </a:br>
            <a:r>
              <a:rPr lang="en-GB" sz="2400" b="0" dirty="0" smtClean="0">
                <a:solidFill>
                  <a:srgbClr val="FFFF00"/>
                </a:solidFill>
                <a:effectLst>
                  <a:outerShdw blurRad="38100" dist="38100" dir="2700000" algn="tl">
                    <a:srgbClr val="000000">
                      <a:alpha val="43137"/>
                    </a:srgbClr>
                  </a:outerShdw>
                </a:effectLst>
                <a:latin typeface="Arial Rounded MT Bold" pitchFamily="34" charset="0"/>
              </a:rPr>
              <a:t>She died of breast cancer two years after delivery. </a:t>
            </a:r>
            <a:endParaRPr lang="en-GB" sz="2400" b="0" dirty="0">
              <a:solidFill>
                <a:srgbClr val="FFFF0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714612" y="3714752"/>
            <a:ext cx="3571900" cy="2643206"/>
          </a:xfrm>
          <a:prstGeom prst="rect">
            <a:avLst/>
          </a:prstGeom>
          <a:solidFill>
            <a:srgbClr val="FFFF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r>
              <a:rPr lang="fa-IR" sz="7200" dirty="0">
                <a:solidFill>
                  <a:srgbClr val="FF0000"/>
                </a:solidFill>
                <a:cs typeface="B Titr" pitchFamily="2" charset="-78"/>
              </a:rPr>
              <a:t>ما مسئولیم</a:t>
            </a:r>
            <a:endParaRPr lang="en-US" sz="7200" dirty="0">
              <a:solidFill>
                <a:srgbClr val="FF0000"/>
              </a:solidFill>
              <a:cs typeface="B Titr" pitchFamily="2" charset="-78"/>
            </a:endParaRPr>
          </a:p>
        </p:txBody>
      </p:sp>
      <p:sp>
        <p:nvSpPr>
          <p:cNvPr id="22" name="TextBox 21"/>
          <p:cNvSpPr txBox="1"/>
          <p:nvPr/>
        </p:nvSpPr>
        <p:spPr>
          <a:xfrm>
            <a:off x="1940064" y="214290"/>
            <a:ext cx="3896752"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fa-IR"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چه کسانی را بپذیریم؟</a:t>
            </a:r>
            <a:endParaRPr lang="fa-IR"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10" name="TextBox 9"/>
          <p:cNvSpPr txBox="1"/>
          <p:nvPr/>
        </p:nvSpPr>
        <p:spPr>
          <a:xfrm>
            <a:off x="428596" y="1142984"/>
            <a:ext cx="8380753" cy="1077218"/>
          </a:xfrm>
          <a:prstGeom prst="rect">
            <a:avLst/>
          </a:prstGeom>
          <a:noFill/>
        </p:spPr>
        <p:txBody>
          <a:bodyPr wrap="square" rtlCol="1">
            <a:spAutoFit/>
          </a:bodyPr>
          <a:lstStyle/>
          <a:p>
            <a:pPr algn="r" rtl="1"/>
            <a:r>
              <a:rPr lang="fa-IR" sz="3200" dirty="0" smtClean="0">
                <a:solidFill>
                  <a:srgbClr val="FFFF00"/>
                </a:solidFill>
                <a:effectLst>
                  <a:outerShdw blurRad="38100" dist="38100" dir="2700000" algn="tl">
                    <a:srgbClr val="000000">
                      <a:alpha val="43137"/>
                    </a:srgbClr>
                  </a:outerShdw>
                </a:effectLst>
                <a:cs typeface="B Koodak" pitchFamily="2" charset="-78"/>
              </a:rPr>
              <a:t>نارسایی کلیه، سرطان پیشرفته، ایدز، هپاتیت، فلج وسیع، نارسایی قلبی</a:t>
            </a:r>
            <a:endParaRPr lang="fa-IR" sz="3200" dirty="0">
              <a:solidFill>
                <a:srgbClr val="FFFF00"/>
              </a:solidFill>
              <a:effectLst>
                <a:outerShdw blurRad="38100" dist="38100" dir="2700000" algn="tl">
                  <a:srgbClr val="000000">
                    <a:alpha val="43137"/>
                  </a:srgbClr>
                </a:outerShdw>
              </a:effectLst>
              <a:cs typeface="B Koodak" pitchFamily="2" charset="-78"/>
            </a:endParaRPr>
          </a:p>
        </p:txBody>
      </p:sp>
      <p:sp>
        <p:nvSpPr>
          <p:cNvPr id="11" name="TextBox 10"/>
          <p:cNvSpPr txBox="1"/>
          <p:nvPr/>
        </p:nvSpPr>
        <p:spPr>
          <a:xfrm>
            <a:off x="500034" y="2786058"/>
            <a:ext cx="8380753" cy="584775"/>
          </a:xfrm>
          <a:prstGeom prst="rect">
            <a:avLst/>
          </a:prstGeom>
          <a:noFill/>
        </p:spPr>
        <p:txBody>
          <a:bodyPr wrap="square" rtlCol="1">
            <a:spAutoFit/>
          </a:bodyPr>
          <a:lstStyle/>
          <a:p>
            <a:pPr algn="r" rtl="1"/>
            <a:r>
              <a:rPr lang="fa-IR" sz="3200" dirty="0" smtClean="0">
                <a:solidFill>
                  <a:srgbClr val="FFFF00"/>
                </a:solidFill>
                <a:effectLst>
                  <a:outerShdw blurRad="38100" dist="38100" dir="2700000" algn="tl">
                    <a:srgbClr val="000000">
                      <a:alpha val="43137"/>
                    </a:srgbClr>
                  </a:outerShdw>
                </a:effectLst>
                <a:cs typeface="B Koodak" pitchFamily="2" charset="-78"/>
              </a:rPr>
              <a:t>سابقه جنایی، بیماران روانی، عقب مانده ذهنی، معتاد</a:t>
            </a:r>
            <a:endParaRPr lang="fa-IR" sz="3200" dirty="0">
              <a:solidFill>
                <a:srgbClr val="FFFF00"/>
              </a:solidFill>
              <a:effectLst>
                <a:outerShdw blurRad="38100" dist="38100" dir="2700000" algn="tl">
                  <a:srgbClr val="000000">
                    <a:alpha val="43137"/>
                  </a:srgbClr>
                </a:outerShdw>
              </a:effectLst>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625" y="428625"/>
            <a:ext cx="3489325" cy="584200"/>
          </a:xfrm>
          <a:prstGeom prst="rect">
            <a:avLst/>
          </a:prstGeom>
          <a:noFill/>
        </p:spPr>
        <p:txBody>
          <a:bodyPr wrap="none">
            <a:spAutoFit/>
          </a:bodyPr>
          <a:lstStyle/>
          <a:p>
            <a:pPr>
              <a:defRPr/>
            </a:pPr>
            <a:r>
              <a:rPr lang="en-US" sz="3200" dirty="0">
                <a:effectLst>
                  <a:outerShdw blurRad="38100" dist="38100" dir="2700000" algn="tl">
                    <a:srgbClr val="000000">
                      <a:alpha val="43137"/>
                    </a:srgbClr>
                  </a:outerShdw>
                </a:effectLst>
                <a:cs typeface="Arial" charset="0"/>
              </a:rPr>
              <a:t>Welfare of Child</a:t>
            </a:r>
          </a:p>
        </p:txBody>
      </p:sp>
      <p:grpSp>
        <p:nvGrpSpPr>
          <p:cNvPr id="6" name="Group 5"/>
          <p:cNvGrpSpPr>
            <a:grpSpLocks/>
          </p:cNvGrpSpPr>
          <p:nvPr/>
        </p:nvGrpSpPr>
        <p:grpSpPr bwMode="auto">
          <a:xfrm>
            <a:off x="857250" y="1357298"/>
            <a:ext cx="7100888" cy="841375"/>
            <a:chOff x="857224" y="1714488"/>
            <a:chExt cx="7101679" cy="840879"/>
          </a:xfrm>
        </p:grpSpPr>
        <p:sp>
          <p:nvSpPr>
            <p:cNvPr id="3" name="TextBox 2"/>
            <p:cNvSpPr txBox="1"/>
            <p:nvPr/>
          </p:nvSpPr>
          <p:spPr>
            <a:xfrm>
              <a:off x="6929454" y="1714488"/>
              <a:ext cx="1029449"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400" dirty="0">
                  <a:ln w="11430"/>
                  <a:solidFill>
                    <a:srgbClr val="FFC000"/>
                  </a:solidFill>
                  <a:effectLst>
                    <a:outerShdw blurRad="50800" dist="39000" dir="5460000" algn="tl">
                      <a:srgbClr val="000000">
                        <a:alpha val="38000"/>
                      </a:srgbClr>
                    </a:outerShdw>
                  </a:effectLst>
                  <a:cs typeface="B Titr" pitchFamily="2" charset="-78"/>
                </a:rPr>
                <a:t>رفاه</a:t>
              </a:r>
              <a:endParaRPr lang="en-US" sz="4400" dirty="0">
                <a:ln w="11430"/>
                <a:solidFill>
                  <a:srgbClr val="FFC000"/>
                </a:solidFill>
                <a:effectLst>
                  <a:outerShdw blurRad="50800" dist="39000" dir="5460000" algn="tl">
                    <a:srgbClr val="000000">
                      <a:alpha val="38000"/>
                    </a:srgbClr>
                  </a:outerShdw>
                </a:effectLst>
                <a:cs typeface="B Titr" pitchFamily="2" charset="-78"/>
              </a:endParaRPr>
            </a:p>
          </p:txBody>
        </p:sp>
        <p:sp>
          <p:nvSpPr>
            <p:cNvPr id="4" name="TextBox 3"/>
            <p:cNvSpPr txBox="1"/>
            <p:nvPr/>
          </p:nvSpPr>
          <p:spPr>
            <a:xfrm>
              <a:off x="3929058" y="1785926"/>
              <a:ext cx="1636987"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400" dirty="0">
                  <a:ln w="11430"/>
                  <a:solidFill>
                    <a:srgbClr val="FFC000"/>
                  </a:solidFill>
                  <a:effectLst>
                    <a:outerShdw blurRad="50800" dist="39000" dir="5460000" algn="tl">
                      <a:srgbClr val="000000">
                        <a:alpha val="38000"/>
                      </a:srgbClr>
                    </a:outerShdw>
                  </a:effectLst>
                  <a:cs typeface="B Titr" pitchFamily="2" charset="-78"/>
                </a:rPr>
                <a:t>آسایش</a:t>
              </a:r>
              <a:endParaRPr lang="en-US" sz="4400" dirty="0">
                <a:ln w="11430"/>
                <a:solidFill>
                  <a:srgbClr val="FFC000"/>
                </a:solidFill>
                <a:effectLst>
                  <a:outerShdw blurRad="50800" dist="39000" dir="5460000" algn="tl">
                    <a:srgbClr val="000000">
                      <a:alpha val="38000"/>
                    </a:srgbClr>
                  </a:outerShdw>
                </a:effectLst>
                <a:cs typeface="B Titr" pitchFamily="2" charset="-78"/>
              </a:endParaRPr>
            </a:p>
          </p:txBody>
        </p:sp>
        <p:sp>
          <p:nvSpPr>
            <p:cNvPr id="5" name="TextBox 4"/>
            <p:cNvSpPr txBox="1"/>
            <p:nvPr/>
          </p:nvSpPr>
          <p:spPr>
            <a:xfrm>
              <a:off x="857224" y="1785926"/>
              <a:ext cx="1943161"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400" dirty="0">
                  <a:ln w="11430"/>
                  <a:solidFill>
                    <a:srgbClr val="FFC000"/>
                  </a:solidFill>
                  <a:effectLst>
                    <a:outerShdw blurRad="50800" dist="39000" dir="5460000" algn="tl">
                      <a:srgbClr val="000000">
                        <a:alpha val="38000"/>
                      </a:srgbClr>
                    </a:outerShdw>
                  </a:effectLst>
                  <a:cs typeface="B Titr" pitchFamily="2" charset="-78"/>
                </a:rPr>
                <a:t>آسودگی</a:t>
              </a:r>
              <a:endParaRPr lang="en-US" sz="4400" dirty="0">
                <a:ln w="11430"/>
                <a:solidFill>
                  <a:srgbClr val="FFC000"/>
                </a:solidFill>
                <a:effectLst>
                  <a:outerShdw blurRad="50800" dist="39000" dir="5460000" algn="tl">
                    <a:srgbClr val="000000">
                      <a:alpha val="38000"/>
                    </a:srgbClr>
                  </a:outerShdw>
                </a:effectLst>
                <a:cs typeface="B Titr" pitchFamily="2" charset="-78"/>
              </a:endParaRPr>
            </a:p>
          </p:txBody>
        </p:sp>
      </p:grpSp>
      <p:sp>
        <p:nvSpPr>
          <p:cNvPr id="7" name="TextBox 6"/>
          <p:cNvSpPr txBox="1"/>
          <p:nvPr/>
        </p:nvSpPr>
        <p:spPr>
          <a:xfrm>
            <a:off x="3071802" y="2714620"/>
            <a:ext cx="3126177"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800" dirty="0">
                <a:ln w="11430"/>
                <a:solidFill>
                  <a:srgbClr val="FFFF00"/>
                </a:solidFill>
                <a:effectLst>
                  <a:outerShdw blurRad="50800" dist="39000" dir="5460000" algn="tl">
                    <a:srgbClr val="000000">
                      <a:alpha val="38000"/>
                    </a:srgbClr>
                  </a:outerShdw>
                </a:effectLst>
                <a:cs typeface="B Titr" pitchFamily="2" charset="-78"/>
              </a:rPr>
              <a:t>بهزیوی فرزند</a:t>
            </a:r>
            <a:endParaRPr lang="en-US" sz="4800" dirty="0">
              <a:ln w="11430"/>
              <a:solidFill>
                <a:srgbClr val="FFFF00"/>
              </a:solidFill>
              <a:effectLst>
                <a:outerShdw blurRad="50800" dist="39000" dir="5460000" algn="tl">
                  <a:srgbClr val="000000">
                    <a:alpha val="38000"/>
                  </a:srgbClr>
                </a:outerShdw>
              </a:effectLst>
              <a:cs typeface="B Titr" pitchFamily="2" charset="-78"/>
            </a:endParaRPr>
          </a:p>
        </p:txBody>
      </p:sp>
      <p:sp>
        <p:nvSpPr>
          <p:cNvPr id="9" name="Rectangle 8"/>
          <p:cNvSpPr/>
          <p:nvPr/>
        </p:nvSpPr>
        <p:spPr bwMode="auto">
          <a:xfrm>
            <a:off x="5214942" y="4357694"/>
            <a:ext cx="3286148" cy="207170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algn="ctr">
              <a:defRPr/>
            </a:pPr>
            <a:r>
              <a:rPr lang="fa-IR" sz="5400" dirty="0">
                <a:solidFill>
                  <a:schemeClr val="tx1"/>
                </a:solidFill>
                <a:cs typeface="B Koodak" pitchFamily="2" charset="-78"/>
              </a:rPr>
              <a:t>باروری حق انسان است</a:t>
            </a:r>
            <a:endParaRPr lang="en-US" sz="5400" dirty="0">
              <a:solidFill>
                <a:schemeClr val="tx1"/>
              </a:solidFill>
              <a:cs typeface="B Koodak" pitchFamily="2" charset="-78"/>
            </a:endParaRPr>
          </a:p>
        </p:txBody>
      </p:sp>
      <p:sp>
        <p:nvSpPr>
          <p:cNvPr id="11" name="Rectangle 10"/>
          <p:cNvSpPr/>
          <p:nvPr/>
        </p:nvSpPr>
        <p:spPr bwMode="auto">
          <a:xfrm>
            <a:off x="1000100" y="4357694"/>
            <a:ext cx="3286148" cy="207170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algn="ctr">
              <a:defRPr/>
            </a:pPr>
            <a:r>
              <a:rPr lang="fa-IR" sz="5400" dirty="0">
                <a:solidFill>
                  <a:schemeClr val="tx1"/>
                </a:solidFill>
                <a:cs typeface="B Koodak" pitchFamily="2" charset="-78"/>
              </a:rPr>
              <a:t>باروری حق نیست</a:t>
            </a:r>
            <a:endParaRPr lang="en-US" sz="5400" dirty="0">
              <a:solidFill>
                <a:schemeClr val="tx1"/>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Text Box 3"/>
          <p:cNvSpPr txBox="1">
            <a:spLocks noChangeArrowheads="1"/>
          </p:cNvSpPr>
          <p:nvPr/>
        </p:nvSpPr>
        <p:spPr bwMode="auto">
          <a:xfrm>
            <a:off x="539750" y="1125538"/>
            <a:ext cx="7912100" cy="45720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en-US">
                <a:cs typeface="Arial" charset="0"/>
              </a:rPr>
              <a:t>1. Fish technique for examining the chromosomes </a:t>
            </a:r>
          </a:p>
        </p:txBody>
      </p:sp>
      <p:pic>
        <p:nvPicPr>
          <p:cNvPr id="504838" name="Picture 6" descr="XY"/>
          <p:cNvPicPr>
            <a:picLocks noChangeAspect="1" noChangeArrowheads="1"/>
          </p:cNvPicPr>
          <p:nvPr/>
        </p:nvPicPr>
        <p:blipFill>
          <a:blip r:embed="rId2" cstate="print"/>
          <a:srcRect/>
          <a:stretch>
            <a:fillRect/>
          </a:stretch>
        </p:blipFill>
        <p:spPr bwMode="auto">
          <a:xfrm>
            <a:off x="1500188" y="2071688"/>
            <a:ext cx="6119812" cy="4587875"/>
          </a:xfrm>
          <a:prstGeom prst="rect">
            <a:avLst/>
          </a:prstGeom>
          <a:noFill/>
          <a:ln w="9525">
            <a:noFill/>
            <a:miter lim="800000"/>
            <a:headEnd/>
            <a:tailEnd/>
          </a:ln>
        </p:spPr>
      </p:pic>
      <p:sp>
        <p:nvSpPr>
          <p:cNvPr id="7" name="Rectangle 6"/>
          <p:cNvSpPr/>
          <p:nvPr/>
        </p:nvSpPr>
        <p:spPr bwMode="auto">
          <a:xfrm>
            <a:off x="285720" y="1857340"/>
            <a:ext cx="8643998" cy="4357742"/>
          </a:xfrm>
          <a:prstGeom prst="rect">
            <a:avLst/>
          </a:prstGeom>
          <a:solidFill>
            <a:srgbClr val="800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algn="ctr" rtl="1">
              <a:lnSpc>
                <a:spcPct val="150000"/>
              </a:lnSpc>
              <a:defRPr/>
            </a:pPr>
            <a:r>
              <a:rPr lang="fa-IR" sz="3600" dirty="0">
                <a:solidFill>
                  <a:schemeClr val="tx1"/>
                </a:solidFill>
                <a:cs typeface="B Titr" pitchFamily="2" charset="-78"/>
              </a:rPr>
              <a:t>آیا انتخاب جنسیت اخلاقی است؟</a:t>
            </a:r>
          </a:p>
          <a:p>
            <a:pPr algn="ctr" rtl="1">
              <a:lnSpc>
                <a:spcPct val="150000"/>
              </a:lnSpc>
              <a:defRPr/>
            </a:pPr>
            <a:r>
              <a:rPr lang="fa-IR" sz="3600" dirty="0" smtClean="0">
                <a:solidFill>
                  <a:schemeClr val="tx1"/>
                </a:solidFill>
                <a:cs typeface="B Titr" pitchFamily="2" charset="-78"/>
              </a:rPr>
              <a:t>مسئله </a:t>
            </a:r>
            <a:r>
              <a:rPr lang="fa-IR" sz="3600" dirty="0">
                <a:solidFill>
                  <a:schemeClr val="tx1"/>
                </a:solidFill>
                <a:cs typeface="B Titr" pitchFamily="2" charset="-78"/>
              </a:rPr>
              <a:t>برابری حق زندگی</a:t>
            </a:r>
          </a:p>
          <a:p>
            <a:pPr algn="ctr" rtl="1">
              <a:lnSpc>
                <a:spcPct val="150000"/>
              </a:lnSpc>
              <a:defRPr/>
            </a:pPr>
            <a:r>
              <a:rPr lang="fa-IR" sz="3600" dirty="0">
                <a:solidFill>
                  <a:schemeClr val="tx1"/>
                </a:solidFill>
                <a:cs typeface="B Titr" pitchFamily="2" charset="-78"/>
              </a:rPr>
              <a:t>مسئله خطر بهم خوردن نسبت دختر به پسر</a:t>
            </a:r>
          </a:p>
          <a:p>
            <a:pPr algn="ctr" rtl="1">
              <a:lnSpc>
                <a:spcPct val="150000"/>
              </a:lnSpc>
              <a:defRPr/>
            </a:pPr>
            <a:r>
              <a:rPr lang="fa-IR" sz="3600" dirty="0">
                <a:solidFill>
                  <a:schemeClr val="tx1"/>
                </a:solidFill>
                <a:cs typeface="B Titr" pitchFamily="2" charset="-78"/>
              </a:rPr>
              <a:t>آیا باروری آزمایشگاهی را به افراد سالم تحمیل </a:t>
            </a:r>
            <a:r>
              <a:rPr lang="fa-IR" sz="3600" dirty="0" smtClean="0">
                <a:solidFill>
                  <a:schemeClr val="tx1"/>
                </a:solidFill>
                <a:cs typeface="B Titr" pitchFamily="2" charset="-78"/>
              </a:rPr>
              <a:t>کنیم</a:t>
            </a:r>
          </a:p>
          <a:p>
            <a:pPr algn="ctr" rtl="1">
              <a:lnSpc>
                <a:spcPct val="150000"/>
              </a:lnSpc>
              <a:defRPr/>
            </a:pPr>
            <a:r>
              <a:rPr lang="fa-IR" sz="3600" dirty="0" smtClean="0">
                <a:solidFill>
                  <a:schemeClr val="tx1"/>
                </a:solidFill>
                <a:cs typeface="B Titr" pitchFamily="2" charset="-78"/>
              </a:rPr>
              <a:t>تبعیض جنسیتی  </a:t>
            </a:r>
            <a:endParaRPr lang="fa-IR" sz="3600" dirty="0">
              <a:solidFill>
                <a:schemeClr val="tx1"/>
              </a:solidFill>
              <a:cs typeface="B Titr" pitchFamily="2" charset="-78"/>
            </a:endParaRPr>
          </a:p>
          <a:p>
            <a:pPr algn="ctr" rtl="1">
              <a:lnSpc>
                <a:spcPct val="150000"/>
              </a:lnSpc>
              <a:defRPr/>
            </a:pPr>
            <a:endParaRPr lang="en-US" sz="3600" dirty="0">
              <a:solidFill>
                <a:schemeClr val="tx1"/>
              </a:solidFill>
              <a:cs typeface="B Titr" pitchFamily="2" charset="-78"/>
            </a:endParaRPr>
          </a:p>
        </p:txBody>
      </p:sp>
      <p:sp>
        <p:nvSpPr>
          <p:cNvPr id="6" name="WordArt 4"/>
          <p:cNvSpPr>
            <a:spLocks noChangeArrowheads="1" noChangeShapeType="1" noTextEdit="1"/>
          </p:cNvSpPr>
          <p:nvPr/>
        </p:nvSpPr>
        <p:spPr bwMode="auto">
          <a:xfrm>
            <a:off x="2071670" y="142852"/>
            <a:ext cx="5072098" cy="5715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kern="10" dirty="0">
                <a:ln w="11430"/>
                <a:blipFill>
                  <a:blip r:embed="rId3"/>
                  <a:tile tx="0" ty="0" sx="100000" sy="100000" flip="none" algn="tl"/>
                </a:blipFill>
                <a:effectLst>
                  <a:outerShdw blurRad="50800" dist="39000" dir="5460000" algn="tl">
                    <a:srgbClr val="000000">
                      <a:alpha val="38000"/>
                    </a:srgbClr>
                  </a:outerShdw>
                </a:effectLst>
                <a:latin typeface="Gloucester MT Extra Condensed" pitchFamily="18" charset="0"/>
                <a:cs typeface="Arial" charset="0"/>
              </a:rPr>
              <a:t>PGD &amp; Sex Selection</a:t>
            </a:r>
          </a:p>
        </p:txBody>
      </p:sp>
      <p:sp>
        <p:nvSpPr>
          <p:cNvPr id="8" name="TextBox 7"/>
          <p:cNvSpPr txBox="1"/>
          <p:nvPr/>
        </p:nvSpPr>
        <p:spPr>
          <a:xfrm>
            <a:off x="285720" y="285728"/>
            <a:ext cx="3429024" cy="769441"/>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1" anchor="ctr">
            <a:spAutoFit/>
          </a:bodyPr>
          <a:lstStyle/>
          <a:p>
            <a:pPr algn="ctr"/>
            <a:r>
              <a:rPr lang="en-US" sz="4400" dirty="0" smtClean="0"/>
              <a:t>Medical</a:t>
            </a:r>
            <a:endParaRPr lang="fa-IR" sz="4400" dirty="0"/>
          </a:p>
        </p:txBody>
      </p:sp>
      <p:sp>
        <p:nvSpPr>
          <p:cNvPr id="9" name="TextBox 8"/>
          <p:cNvSpPr txBox="1"/>
          <p:nvPr/>
        </p:nvSpPr>
        <p:spPr>
          <a:xfrm>
            <a:off x="5214942" y="285728"/>
            <a:ext cx="3741730" cy="769441"/>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rtlCol="1">
            <a:spAutoFit/>
          </a:bodyPr>
          <a:lstStyle/>
          <a:p>
            <a:r>
              <a:rPr lang="en-US" sz="4400" dirty="0" smtClean="0"/>
              <a:t>Non-Medical</a:t>
            </a:r>
            <a:endParaRPr lang="fa-I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4838"/>
                                        </p:tgtEl>
                                        <p:attrNameLst>
                                          <p:attrName>style.visibility</p:attrName>
                                        </p:attrNameLst>
                                      </p:cBhvr>
                                      <p:to>
                                        <p:strVal val="visible"/>
                                      </p:to>
                                    </p:set>
                                    <p:animEffect transition="in" filter="wipe(down)">
                                      <p:cBhvr>
                                        <p:cTn id="7" dur="500"/>
                                        <p:tgtEl>
                                          <p:spTgt spid="5048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3" name="Text Box 7"/>
          <p:cNvSpPr txBox="1">
            <a:spLocks noChangeArrowheads="1"/>
          </p:cNvSpPr>
          <p:nvPr/>
        </p:nvSpPr>
        <p:spPr bwMode="auto">
          <a:xfrm>
            <a:off x="3214678" y="214290"/>
            <a:ext cx="2735263" cy="769441"/>
          </a:xfrm>
          <a:prstGeom prst="rect">
            <a:avLst/>
          </a:prstGeom>
          <a:noFill/>
          <a:ln w="9525">
            <a:noFill/>
            <a:miter lim="800000"/>
            <a:headEnd/>
            <a:tailEnd/>
          </a:ln>
          <a:effectLst>
            <a:outerShdw dist="35921" dir="2700000" algn="ctr" rotWithShape="0">
              <a:srgbClr val="000000"/>
            </a:outerShdw>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400" dirty="0">
                <a:ln w="11430"/>
                <a:solidFill>
                  <a:srgbClr val="FFC000"/>
                </a:solidFill>
                <a:effectLst>
                  <a:outerShdw blurRad="50800" dist="39000" dir="5460000" algn="tl">
                    <a:srgbClr val="000000">
                      <a:alpha val="38000"/>
                    </a:srgbClr>
                  </a:outerShdw>
                </a:effectLst>
                <a:cs typeface="B Koodak" pitchFamily="2" charset="-78"/>
              </a:rPr>
              <a:t>انتقال جنین</a:t>
            </a:r>
            <a:endParaRPr lang="en-US" sz="4400" dirty="0">
              <a:ln w="11430"/>
              <a:solidFill>
                <a:srgbClr val="FFC000"/>
              </a:solidFill>
              <a:effectLst>
                <a:outerShdw blurRad="50800" dist="39000" dir="5460000" algn="tl">
                  <a:srgbClr val="000000">
                    <a:alpha val="38000"/>
                  </a:srgbClr>
                </a:outerShdw>
              </a:effectLst>
              <a:cs typeface="B Koodak" pitchFamily="2" charset="-78"/>
            </a:endParaRPr>
          </a:p>
        </p:txBody>
      </p:sp>
      <p:pic>
        <p:nvPicPr>
          <p:cNvPr id="17411" name="Picture 10" descr="embryo_xfr_pic"/>
          <p:cNvPicPr>
            <a:picLocks noChangeAspect="1" noChangeArrowheads="1"/>
          </p:cNvPicPr>
          <p:nvPr/>
        </p:nvPicPr>
        <p:blipFill>
          <a:blip r:embed="rId2" cstate="print">
            <a:lum contrast="20000"/>
          </a:blip>
          <a:srcRect/>
          <a:stretch>
            <a:fillRect/>
          </a:stretch>
        </p:blipFill>
        <p:spPr bwMode="auto">
          <a:xfrm>
            <a:off x="1785938" y="2325688"/>
            <a:ext cx="5719762" cy="4103687"/>
          </a:xfrm>
          <a:prstGeom prst="rect">
            <a:avLst/>
          </a:prstGeom>
          <a:noFill/>
          <a:ln w="9525">
            <a:noFill/>
            <a:miter lim="800000"/>
            <a:headEnd/>
            <a:tailEnd/>
          </a:ln>
        </p:spPr>
      </p:pic>
      <p:sp>
        <p:nvSpPr>
          <p:cNvPr id="5" name="TextBox 4"/>
          <p:cNvSpPr txBox="1"/>
          <p:nvPr/>
        </p:nvSpPr>
        <p:spPr>
          <a:xfrm>
            <a:off x="2571736" y="1142984"/>
            <a:ext cx="4307589"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000" dirty="0">
                <a:ln w="11430"/>
                <a:solidFill>
                  <a:schemeClr val="accent6">
                    <a:lumMod val="20000"/>
                    <a:lumOff val="80000"/>
                  </a:schemeClr>
                </a:solidFill>
                <a:effectLst>
                  <a:outerShdw blurRad="50800" dist="39000" dir="5460000" algn="tl">
                    <a:srgbClr val="000000">
                      <a:alpha val="38000"/>
                    </a:srgbClr>
                  </a:outerShdw>
                </a:effectLst>
                <a:cs typeface="B Titr" pitchFamily="2" charset="-78"/>
              </a:rPr>
              <a:t>چند جنین انتقال دهیم؟</a:t>
            </a:r>
            <a:endParaRPr lang="en-US" sz="4000" dirty="0">
              <a:ln w="11430"/>
              <a:solidFill>
                <a:schemeClr val="accent6">
                  <a:lumMod val="20000"/>
                  <a:lumOff val="80000"/>
                </a:schemeClr>
              </a:solidFill>
              <a:effectLst>
                <a:outerShdw blurRad="50800" dist="39000" dir="5460000" algn="tl">
                  <a:srgbClr val="000000">
                    <a:alpha val="38000"/>
                  </a:srgbClr>
                </a:outerShdw>
              </a:effectLst>
              <a:cs typeface="B Titr" pitchFamily="2" charset="-78"/>
            </a:endParaRPr>
          </a:p>
        </p:txBody>
      </p:sp>
      <p:sp>
        <p:nvSpPr>
          <p:cNvPr id="6" name="Rectangle 5"/>
          <p:cNvSpPr>
            <a:spLocks noChangeArrowheads="1"/>
          </p:cNvSpPr>
          <p:nvPr/>
        </p:nvSpPr>
        <p:spPr bwMode="auto">
          <a:xfrm>
            <a:off x="285720" y="1928802"/>
            <a:ext cx="3714750" cy="85725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fa-IR" sz="4000">
                <a:cs typeface="B Titr" pitchFamily="2" charset="-78"/>
              </a:rPr>
              <a:t>عدم موفقیت</a:t>
            </a:r>
            <a:endParaRPr lang="en-US" sz="4000">
              <a:cs typeface="B Titr" pitchFamily="2" charset="-78"/>
            </a:endParaRPr>
          </a:p>
        </p:txBody>
      </p:sp>
      <p:sp>
        <p:nvSpPr>
          <p:cNvPr id="7" name="Rectangle 6"/>
          <p:cNvSpPr>
            <a:spLocks noChangeArrowheads="1"/>
          </p:cNvSpPr>
          <p:nvPr/>
        </p:nvSpPr>
        <p:spPr bwMode="auto">
          <a:xfrm>
            <a:off x="5214942" y="1857364"/>
            <a:ext cx="3714750" cy="85725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fa-IR" sz="4000">
                <a:cs typeface="B Titr" pitchFamily="2" charset="-78"/>
              </a:rPr>
              <a:t>چند قلویی</a:t>
            </a:r>
            <a:endParaRPr lang="en-US" sz="4000">
              <a:cs typeface="B Titr" pitchFamily="2" charset="-78"/>
            </a:endParaRPr>
          </a:p>
        </p:txBody>
      </p:sp>
      <p:sp>
        <p:nvSpPr>
          <p:cNvPr id="8" name="Rectangle 7"/>
          <p:cNvSpPr>
            <a:spLocks noChangeArrowheads="1"/>
          </p:cNvSpPr>
          <p:nvPr/>
        </p:nvSpPr>
        <p:spPr bwMode="auto">
          <a:xfrm>
            <a:off x="5143504" y="2786058"/>
            <a:ext cx="3714750" cy="1928826"/>
          </a:xfrm>
          <a:prstGeom prst="rect">
            <a:avLst/>
          </a:prstGeom>
          <a:solidFill>
            <a:srgbClr val="660033"/>
          </a:solidFill>
          <a:ln>
            <a:headEnd/>
            <a:tailEnd/>
          </a:ln>
        </p:spPr>
        <p:style>
          <a:lnRef idx="0">
            <a:schemeClr val="dk1"/>
          </a:lnRef>
          <a:fillRef idx="3">
            <a:schemeClr val="dk1"/>
          </a:fillRef>
          <a:effectRef idx="3">
            <a:schemeClr val="dk1"/>
          </a:effectRef>
          <a:fontRef idx="minor">
            <a:schemeClr val="lt1"/>
          </a:fontRef>
        </p:style>
        <p:txBody>
          <a:bodyPr anchor="ctr"/>
          <a:lstStyle/>
          <a:p>
            <a:pPr algn="ctr">
              <a:lnSpc>
                <a:spcPct val="150000"/>
              </a:lnSpc>
              <a:defRPr/>
            </a:pPr>
            <a:r>
              <a:rPr lang="fa-IR" sz="3200" dirty="0">
                <a:cs typeface="B Titr" pitchFamily="2" charset="-78"/>
              </a:rPr>
              <a:t>نیاز به از بین بردن  </a:t>
            </a:r>
          </a:p>
          <a:p>
            <a:pPr algn="ctr">
              <a:lnSpc>
                <a:spcPct val="150000"/>
              </a:lnSpc>
              <a:defRPr/>
            </a:pPr>
            <a:r>
              <a:rPr lang="fa-IR" sz="3200" dirty="0">
                <a:cs typeface="B Titr" pitchFamily="2" charset="-78"/>
              </a:rPr>
              <a:t>جنین برای حفظ بقیه</a:t>
            </a:r>
          </a:p>
          <a:p>
            <a:pPr algn="ctr">
              <a:lnSpc>
                <a:spcPct val="150000"/>
              </a:lnSpc>
              <a:defRPr/>
            </a:pPr>
            <a:r>
              <a:rPr lang="fa-IR" sz="3200" dirty="0">
                <a:cs typeface="B Titr" pitchFamily="2" charset="-78"/>
              </a:rPr>
              <a:t> </a:t>
            </a:r>
            <a:endParaRPr lang="en-US" sz="3200" dirty="0">
              <a:cs typeface="B Titr" pitchFamily="2" charset="-78"/>
            </a:endParaRPr>
          </a:p>
        </p:txBody>
      </p:sp>
      <p:sp>
        <p:nvSpPr>
          <p:cNvPr id="9" name="Rectangle 8"/>
          <p:cNvSpPr>
            <a:spLocks noChangeArrowheads="1"/>
          </p:cNvSpPr>
          <p:nvPr/>
        </p:nvSpPr>
        <p:spPr bwMode="auto">
          <a:xfrm>
            <a:off x="285720" y="2857496"/>
            <a:ext cx="3714750" cy="1857389"/>
          </a:xfrm>
          <a:prstGeom prst="rect">
            <a:avLst/>
          </a:prstGeom>
          <a:solidFill>
            <a:srgbClr val="660033"/>
          </a:solidFill>
          <a:ln>
            <a:headEnd/>
            <a:tailEnd/>
          </a:ln>
        </p:spPr>
        <p:style>
          <a:lnRef idx="0">
            <a:schemeClr val="dk1"/>
          </a:lnRef>
          <a:fillRef idx="3">
            <a:schemeClr val="dk1"/>
          </a:fillRef>
          <a:effectRef idx="3">
            <a:schemeClr val="dk1"/>
          </a:effectRef>
          <a:fontRef idx="minor">
            <a:schemeClr val="lt1"/>
          </a:fontRef>
        </p:style>
        <p:txBody>
          <a:bodyPr/>
          <a:lstStyle/>
          <a:p>
            <a:pPr algn="ctr">
              <a:lnSpc>
                <a:spcPct val="150000"/>
              </a:lnSpc>
              <a:defRPr/>
            </a:pPr>
            <a:r>
              <a:rPr lang="fa-IR" sz="3200" dirty="0">
                <a:cs typeface="B Titr" pitchFamily="2" charset="-78"/>
              </a:rPr>
              <a:t>نیاز به بیمه</a:t>
            </a:r>
          </a:p>
          <a:p>
            <a:pPr algn="ctr">
              <a:lnSpc>
                <a:spcPct val="150000"/>
              </a:lnSpc>
              <a:defRPr/>
            </a:pPr>
            <a:r>
              <a:rPr lang="fa-IR" sz="3200" dirty="0">
                <a:cs typeface="B Titr" pitchFamily="2" charset="-78"/>
              </a:rPr>
              <a:t>نیاز به پژوهش </a:t>
            </a:r>
            <a:endParaRPr lang="en-US" sz="3200" dirty="0">
              <a:cs typeface="B Titr" pitchFamily="2" charset="-78"/>
            </a:endParaRPr>
          </a:p>
        </p:txBody>
      </p:sp>
      <p:grpSp>
        <p:nvGrpSpPr>
          <p:cNvPr id="2" name="Group 11"/>
          <p:cNvGrpSpPr>
            <a:grpSpLocks/>
          </p:cNvGrpSpPr>
          <p:nvPr/>
        </p:nvGrpSpPr>
        <p:grpSpPr bwMode="auto">
          <a:xfrm>
            <a:off x="5643563" y="5143502"/>
            <a:ext cx="3286125" cy="1439392"/>
            <a:chOff x="5143504" y="5286388"/>
            <a:chExt cx="3286148" cy="1357322"/>
          </a:xfrm>
        </p:grpSpPr>
        <p:sp>
          <p:nvSpPr>
            <p:cNvPr id="11" name="Rectangular Callout 10"/>
            <p:cNvSpPr/>
            <p:nvPr/>
          </p:nvSpPr>
          <p:spPr bwMode="auto">
            <a:xfrm flipV="1">
              <a:off x="5143504" y="5286388"/>
              <a:ext cx="3286148" cy="1357322"/>
            </a:xfrm>
            <a:prstGeom prst="wedgeRectCallou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a:defRPr/>
              </a:pPr>
              <a:endParaRPr lang="en-US" dirty="0"/>
            </a:p>
          </p:txBody>
        </p:sp>
        <p:sp>
          <p:nvSpPr>
            <p:cNvPr id="12" name="TextBox 8"/>
            <p:cNvSpPr txBox="1">
              <a:spLocks noChangeArrowheads="1"/>
            </p:cNvSpPr>
            <p:nvPr/>
          </p:nvSpPr>
          <p:spPr bwMode="auto">
            <a:xfrm>
              <a:off x="5517735" y="5500701"/>
              <a:ext cx="2752696" cy="113189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lgn="ctr">
                <a:defRPr/>
              </a:pPr>
              <a:r>
                <a:rPr lang="fa-IR" sz="3600" dirty="0">
                  <a:cs typeface="B Koodak" pitchFamily="2" charset="-78"/>
                </a:rPr>
                <a:t>سقط جنین </a:t>
              </a:r>
            </a:p>
            <a:p>
              <a:pPr>
                <a:defRPr/>
              </a:pPr>
              <a:r>
                <a:rPr lang="fa-IR" sz="3600" dirty="0">
                  <a:cs typeface="B Koodak" pitchFamily="2" charset="-78"/>
                </a:rPr>
                <a:t>حدود </a:t>
              </a:r>
              <a:r>
                <a:rPr lang="fa-IR" sz="3600" dirty="0" smtClean="0">
                  <a:cs typeface="B Koodak" pitchFamily="2" charset="-78"/>
                </a:rPr>
                <a:t>13 </a:t>
              </a:r>
              <a:r>
                <a:rPr lang="fa-IR" sz="3600" dirty="0">
                  <a:cs typeface="B Koodak" pitchFamily="2" charset="-78"/>
                </a:rPr>
                <a:t>هفتگی</a:t>
              </a:r>
              <a:endParaRPr lang="en-US" sz="3600" dirty="0">
                <a:cs typeface="B Koodak" pitchFamily="2" charset="-78"/>
              </a:endParaRPr>
            </a:p>
          </p:txBody>
        </p:sp>
      </p:grpSp>
      <p:grpSp>
        <p:nvGrpSpPr>
          <p:cNvPr id="3" name="Group 10"/>
          <p:cNvGrpSpPr>
            <a:grpSpLocks/>
          </p:cNvGrpSpPr>
          <p:nvPr/>
        </p:nvGrpSpPr>
        <p:grpSpPr bwMode="auto">
          <a:xfrm>
            <a:off x="285750" y="5214938"/>
            <a:ext cx="3286125" cy="1357312"/>
            <a:chOff x="1000100" y="5286388"/>
            <a:chExt cx="3286148" cy="1357322"/>
          </a:xfrm>
        </p:grpSpPr>
        <p:sp>
          <p:nvSpPr>
            <p:cNvPr id="14" name="Rectangular Callout 13"/>
            <p:cNvSpPr/>
            <p:nvPr/>
          </p:nvSpPr>
          <p:spPr bwMode="auto">
            <a:xfrm flipV="1">
              <a:off x="1000100" y="5286388"/>
              <a:ext cx="3286148" cy="1357322"/>
            </a:xfrm>
            <a:prstGeom prst="wedgeRectCallou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a:defRPr/>
              </a:pPr>
              <a:endParaRPr lang="en-US"/>
            </a:p>
          </p:txBody>
        </p:sp>
        <p:sp>
          <p:nvSpPr>
            <p:cNvPr id="15" name="TextBox 9"/>
            <p:cNvSpPr txBox="1">
              <a:spLocks noChangeArrowheads="1"/>
            </p:cNvSpPr>
            <p:nvPr/>
          </p:nvSpPr>
          <p:spPr bwMode="auto">
            <a:xfrm>
              <a:off x="1000100" y="5357826"/>
              <a:ext cx="3286148" cy="1200329"/>
            </a:xfrm>
            <a:prstGeom prst="rect">
              <a:avLst/>
            </a:prstGeom>
            <a:ln>
              <a:headEnd/>
              <a:tailEnd/>
            </a:ln>
          </p:spPr>
          <p:style>
            <a:lnRef idx="0">
              <a:schemeClr val="dk1"/>
            </a:lnRef>
            <a:fillRef idx="3">
              <a:schemeClr val="dk1"/>
            </a:fillRef>
            <a:effectRef idx="3">
              <a:schemeClr val="dk1"/>
            </a:effectRef>
            <a:fontRef idx="minor">
              <a:schemeClr val="lt1"/>
            </a:fontRef>
          </p:style>
          <p:txBody>
            <a:bodyPr>
              <a:spAutoFit/>
            </a:bodyPr>
            <a:lstStyle/>
            <a:p>
              <a:pPr algn="ctr">
                <a:defRPr/>
              </a:pPr>
              <a:r>
                <a:rPr lang="fa-IR" sz="3600" dirty="0">
                  <a:cs typeface="B Koodak" pitchFamily="2" charset="-78"/>
                </a:rPr>
                <a:t>بودجه؟ تعداد سیکل؟ چگونه؟</a:t>
              </a:r>
              <a:endParaRPr lang="en-US" sz="3600" dirty="0">
                <a:cs typeface="B Koodak" pitchFamily="2" charset="-78"/>
              </a:endParaRPr>
            </a:p>
          </p:txBody>
        </p:sp>
      </p:grpSp>
      <p:sp>
        <p:nvSpPr>
          <p:cNvPr id="16" name="Oval 15"/>
          <p:cNvSpPr/>
          <p:nvPr/>
        </p:nvSpPr>
        <p:spPr bwMode="auto">
          <a:xfrm>
            <a:off x="3500438" y="3929063"/>
            <a:ext cx="2357437" cy="2500312"/>
          </a:xfrm>
          <a:prstGeom prst="ellipse">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a:lstStyle/>
          <a:p>
            <a:pPr algn="ctr">
              <a:defRPr/>
            </a:pPr>
            <a:r>
              <a:rPr lang="fa-IR" sz="5400" dirty="0">
                <a:cs typeface="B Titr" pitchFamily="2" charset="-78"/>
              </a:rPr>
              <a:t>ولوج</a:t>
            </a:r>
          </a:p>
          <a:p>
            <a:pPr algn="ctr">
              <a:defRPr/>
            </a:pPr>
            <a:r>
              <a:rPr lang="fa-IR" sz="5400" dirty="0">
                <a:cs typeface="B Titr" pitchFamily="2" charset="-78"/>
              </a:rPr>
              <a:t>روح</a:t>
            </a:r>
            <a:endParaRPr lang="en-US" sz="5400"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reezed"/>
          <p:cNvPicPr>
            <a:picLocks noChangeAspect="1" noChangeArrowheads="1"/>
          </p:cNvPicPr>
          <p:nvPr/>
        </p:nvPicPr>
        <p:blipFill>
          <a:blip r:embed="rId2" cstate="print"/>
          <a:srcRect/>
          <a:stretch>
            <a:fillRect/>
          </a:stretch>
        </p:blipFill>
        <p:spPr bwMode="auto">
          <a:xfrm>
            <a:off x="0" y="-285750"/>
            <a:ext cx="9144000" cy="7143750"/>
          </a:xfrm>
          <a:prstGeom prst="rect">
            <a:avLst/>
          </a:prstGeom>
          <a:noFill/>
          <a:ln w="9525">
            <a:noFill/>
            <a:miter lim="800000"/>
            <a:headEnd/>
            <a:tailEnd/>
          </a:ln>
        </p:spPr>
      </p:pic>
      <p:sp>
        <p:nvSpPr>
          <p:cNvPr id="6" name="TextBox 5"/>
          <p:cNvSpPr txBox="1"/>
          <p:nvPr/>
        </p:nvSpPr>
        <p:spPr>
          <a:xfrm>
            <a:off x="928662" y="0"/>
            <a:ext cx="7072312"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3600" dirty="0">
                <a:ln w="11430"/>
                <a:solidFill>
                  <a:srgbClr val="000099"/>
                </a:solidFill>
                <a:effectLst>
                  <a:outerShdw blurRad="50800" dist="39000" dir="5460000" algn="tl">
                    <a:srgbClr val="000000">
                      <a:alpha val="38000"/>
                    </a:srgbClr>
                  </a:outerShdw>
                </a:effectLst>
                <a:cs typeface="B Titr" pitchFamily="2" charset="-78"/>
              </a:rPr>
              <a:t>قرارداد انجماد جنین</a:t>
            </a:r>
            <a:endParaRPr lang="en-US" sz="3600" dirty="0">
              <a:ln w="11430"/>
              <a:solidFill>
                <a:srgbClr val="000099"/>
              </a:solidFill>
              <a:effectLst>
                <a:outerShdw blurRad="50800" dist="39000" dir="5460000" algn="tl">
                  <a:srgbClr val="000000">
                    <a:alpha val="38000"/>
                  </a:srgbClr>
                </a:outerShdw>
              </a:effectLst>
              <a:cs typeface="B Titr" pitchFamily="2" charset="-78"/>
            </a:endParaRPr>
          </a:p>
        </p:txBody>
      </p:sp>
      <p:sp>
        <p:nvSpPr>
          <p:cNvPr id="7" name="TextBox 6"/>
          <p:cNvSpPr txBox="1"/>
          <p:nvPr/>
        </p:nvSpPr>
        <p:spPr>
          <a:xfrm>
            <a:off x="6572264" y="642918"/>
            <a:ext cx="2210862"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تا چه وقت؟</a:t>
            </a:r>
            <a:endParaRPr lang="en-US" sz="4000" dirty="0">
              <a:cs typeface="B Titr" pitchFamily="2" charset="-78"/>
            </a:endParaRPr>
          </a:p>
        </p:txBody>
      </p:sp>
      <p:sp>
        <p:nvSpPr>
          <p:cNvPr id="8" name="TextBox 7"/>
          <p:cNvSpPr txBox="1"/>
          <p:nvPr/>
        </p:nvSpPr>
        <p:spPr>
          <a:xfrm>
            <a:off x="2571736" y="1428736"/>
            <a:ext cx="6184706"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سرنوشت جنین پس از اتمام دوره؟</a:t>
            </a:r>
            <a:endParaRPr lang="en-US" sz="4000" dirty="0">
              <a:cs typeface="B Titr" pitchFamily="2" charset="-78"/>
            </a:endParaRPr>
          </a:p>
        </p:txBody>
      </p:sp>
      <p:sp>
        <p:nvSpPr>
          <p:cNvPr id="9" name="TextBox 8"/>
          <p:cNvSpPr txBox="1"/>
          <p:nvPr/>
        </p:nvSpPr>
        <p:spPr>
          <a:xfrm>
            <a:off x="6286512" y="2643182"/>
            <a:ext cx="2468946"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اختلاف نظر؟</a:t>
            </a:r>
            <a:endParaRPr lang="en-US" sz="4000" dirty="0">
              <a:cs typeface="B Titr" pitchFamily="2" charset="-78"/>
            </a:endParaRPr>
          </a:p>
        </p:txBody>
      </p:sp>
      <p:sp>
        <p:nvSpPr>
          <p:cNvPr id="10" name="TextBox 9"/>
          <p:cNvSpPr txBox="1"/>
          <p:nvPr/>
        </p:nvSpPr>
        <p:spPr>
          <a:xfrm>
            <a:off x="7429520" y="3429000"/>
            <a:ext cx="1338828"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طلاق؟</a:t>
            </a:r>
            <a:endParaRPr lang="en-US" sz="4000" dirty="0">
              <a:cs typeface="B Titr" pitchFamily="2" charset="-78"/>
            </a:endParaRPr>
          </a:p>
        </p:txBody>
      </p:sp>
      <p:sp>
        <p:nvSpPr>
          <p:cNvPr id="11" name="TextBox 10"/>
          <p:cNvSpPr txBox="1"/>
          <p:nvPr/>
        </p:nvSpPr>
        <p:spPr>
          <a:xfrm>
            <a:off x="4786314" y="4214818"/>
            <a:ext cx="3954929"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مرگ یکی از طرفین؟</a:t>
            </a:r>
            <a:endParaRPr lang="en-US" sz="4000" dirty="0">
              <a:cs typeface="B Titr" pitchFamily="2" charset="-78"/>
            </a:endParaRPr>
          </a:p>
        </p:txBody>
      </p:sp>
      <p:sp>
        <p:nvSpPr>
          <p:cNvPr id="13" name="TextBox 12"/>
          <p:cNvSpPr txBox="1"/>
          <p:nvPr/>
        </p:nvSpPr>
        <p:spPr>
          <a:xfrm>
            <a:off x="1142976" y="2643182"/>
            <a:ext cx="2813591"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ازدواج مجدد؟</a:t>
            </a:r>
            <a:endParaRPr lang="en-US" sz="4000" dirty="0">
              <a:cs typeface="B Titr" pitchFamily="2" charset="-78"/>
            </a:endParaRPr>
          </a:p>
        </p:txBody>
      </p:sp>
      <p:sp>
        <p:nvSpPr>
          <p:cNvPr id="14" name="TextBox 13"/>
          <p:cNvSpPr txBox="1"/>
          <p:nvPr/>
        </p:nvSpPr>
        <p:spPr>
          <a:xfrm>
            <a:off x="1571604" y="3429000"/>
            <a:ext cx="2337499"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تجدید نظر؟</a:t>
            </a:r>
            <a:endParaRPr lang="en-US" sz="4000" dirty="0">
              <a:cs typeface="B Titr" pitchFamily="2" charset="-78"/>
            </a:endParaRPr>
          </a:p>
        </p:txBody>
      </p:sp>
      <p:sp>
        <p:nvSpPr>
          <p:cNvPr id="15" name="TextBox 14"/>
          <p:cNvSpPr txBox="1"/>
          <p:nvPr/>
        </p:nvSpPr>
        <p:spPr>
          <a:xfrm>
            <a:off x="1214414" y="4214818"/>
            <a:ext cx="2677336" cy="707886"/>
          </a:xfrm>
          <a:prstGeom prst="rect">
            <a:avLst/>
          </a:prstGeom>
          <a:solidFill>
            <a:srgbClr val="8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fa-IR" sz="4000" dirty="0">
                <a:cs typeface="B Titr" pitchFamily="2" charset="-78"/>
              </a:rPr>
              <a:t>فسخ قرارداد؟</a:t>
            </a:r>
            <a:endParaRPr lang="en-US" sz="4000" dirty="0">
              <a:cs typeface="B Titr" pitchFamily="2" charset="-78"/>
            </a:endParaRPr>
          </a:p>
        </p:txBody>
      </p:sp>
      <p:grpSp>
        <p:nvGrpSpPr>
          <p:cNvPr id="18" name="Group 17"/>
          <p:cNvGrpSpPr/>
          <p:nvPr/>
        </p:nvGrpSpPr>
        <p:grpSpPr>
          <a:xfrm>
            <a:off x="-3536156" y="5425875"/>
            <a:ext cx="12180072" cy="649720"/>
            <a:chOff x="-3536156" y="5425875"/>
            <a:chExt cx="12180072" cy="649720"/>
          </a:xfrm>
        </p:grpSpPr>
        <p:sp>
          <p:nvSpPr>
            <p:cNvPr id="16" name="TextBox 15"/>
            <p:cNvSpPr txBox="1"/>
            <p:nvPr/>
          </p:nvSpPr>
          <p:spPr>
            <a:xfrm>
              <a:off x="1571604" y="5429264"/>
              <a:ext cx="7072312"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fa-IR" sz="3600" dirty="0" smtClean="0">
                  <a:ln w="11430"/>
                  <a:solidFill>
                    <a:srgbClr val="000099"/>
                  </a:solidFill>
                  <a:effectLst>
                    <a:outerShdw blurRad="50800" dist="39000" dir="5460000" algn="tl">
                      <a:srgbClr val="000000">
                        <a:alpha val="38000"/>
                      </a:srgbClr>
                    </a:outerShdw>
                  </a:effectLst>
                  <a:cs typeface="B Titr" pitchFamily="2" charset="-78"/>
                </a:rPr>
                <a:t> </a:t>
              </a:r>
              <a:r>
                <a:rPr lang="fa-IR" sz="3600" dirty="0">
                  <a:ln w="11430"/>
                  <a:solidFill>
                    <a:srgbClr val="000099"/>
                  </a:solidFill>
                  <a:effectLst>
                    <a:outerShdw blurRad="50800" dist="39000" dir="5460000" algn="tl">
                      <a:srgbClr val="000000">
                        <a:alpha val="38000"/>
                      </a:srgbClr>
                    </a:outerShdw>
                  </a:effectLst>
                  <a:cs typeface="B Titr" pitchFamily="2" charset="-78"/>
                </a:rPr>
                <a:t>انجماد </a:t>
              </a:r>
              <a:r>
                <a:rPr lang="fa-IR" sz="3600" dirty="0" smtClean="0">
                  <a:ln w="11430"/>
                  <a:solidFill>
                    <a:srgbClr val="000099"/>
                  </a:solidFill>
                  <a:effectLst>
                    <a:outerShdw blurRad="50800" dist="39000" dir="5460000" algn="tl">
                      <a:srgbClr val="000000">
                        <a:alpha val="38000"/>
                      </a:srgbClr>
                    </a:outerShdw>
                  </a:effectLst>
                  <a:cs typeface="B Titr" pitchFamily="2" charset="-78"/>
                </a:rPr>
                <a:t>گامت</a:t>
              </a:r>
              <a:endParaRPr lang="en-US" sz="3600" dirty="0">
                <a:ln w="11430"/>
                <a:solidFill>
                  <a:srgbClr val="000099"/>
                </a:solidFill>
                <a:effectLst>
                  <a:outerShdw blurRad="50800" dist="39000" dir="5460000" algn="tl">
                    <a:srgbClr val="000000">
                      <a:alpha val="38000"/>
                    </a:srgbClr>
                  </a:outerShdw>
                </a:effectLst>
                <a:cs typeface="B Titr" pitchFamily="2" charset="-78"/>
              </a:endParaRPr>
            </a:p>
          </p:txBody>
        </p:sp>
        <p:sp>
          <p:nvSpPr>
            <p:cNvPr id="17" name="TextBox 16"/>
            <p:cNvSpPr txBox="1"/>
            <p:nvPr/>
          </p:nvSpPr>
          <p:spPr>
            <a:xfrm>
              <a:off x="-3536156" y="5425875"/>
              <a:ext cx="7072312"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fa-IR" sz="3600" dirty="0" smtClean="0">
                  <a:ln w="11430"/>
                  <a:solidFill>
                    <a:srgbClr val="000099"/>
                  </a:solidFill>
                  <a:effectLst>
                    <a:outerShdw blurRad="50800" dist="39000" dir="5460000" algn="tl">
                      <a:srgbClr val="000000">
                        <a:alpha val="38000"/>
                      </a:srgbClr>
                    </a:outerShdw>
                  </a:effectLst>
                  <a:cs typeface="B Titr" pitchFamily="2" charset="-78"/>
                </a:rPr>
                <a:t> حفظ باروری</a:t>
              </a:r>
              <a:endParaRPr lang="en-US" sz="3600" dirty="0">
                <a:ln w="11430"/>
                <a:solidFill>
                  <a:srgbClr val="000099"/>
                </a:solidFill>
                <a:effectLst>
                  <a:outerShdw blurRad="50800" dist="39000" dir="5460000" algn="tl">
                    <a:srgbClr val="000000">
                      <a:alpha val="38000"/>
                    </a:srgbClr>
                  </a:outerShdw>
                </a:effectLst>
                <a:cs typeface="B Titr"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64" y="0"/>
            <a:ext cx="3605474" cy="646331"/>
          </a:xfrm>
          <a:prstGeom prst="rect">
            <a:avLst/>
          </a:prstGeom>
          <a:noFill/>
        </p:spPr>
        <p:txBody>
          <a:bodyPr wrap="none" rtlCol="1">
            <a:spAutoFit/>
          </a:bodyPr>
          <a:lstStyle/>
          <a:p>
            <a:r>
              <a:rPr lang="fa-IR" sz="3600" dirty="0" smtClean="0">
                <a:cs typeface="B Koodak" pitchFamily="2" charset="-78"/>
              </a:rPr>
              <a:t>تولید مثل پس از مرگ</a:t>
            </a:r>
            <a:endParaRPr lang="fa-IR" sz="3600" dirty="0">
              <a:cs typeface="B Koodak" pitchFamily="2" charset="-78"/>
            </a:endParaRPr>
          </a:p>
        </p:txBody>
      </p:sp>
      <p:pic>
        <p:nvPicPr>
          <p:cNvPr id="3" name="Picture 2"/>
          <p:cNvPicPr>
            <a:picLocks noChangeAspect="1" noChangeArrowheads="1"/>
          </p:cNvPicPr>
          <p:nvPr/>
        </p:nvPicPr>
        <p:blipFill>
          <a:blip r:embed="rId2" cstate="print"/>
          <a:srcRect/>
          <a:stretch>
            <a:fillRect/>
          </a:stretch>
        </p:blipFill>
        <p:spPr bwMode="auto">
          <a:xfrm>
            <a:off x="1" y="649092"/>
            <a:ext cx="9144000" cy="6208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382000" cy="1066799"/>
          </a:xfrm>
        </p:spPr>
        <p:txBody>
          <a:bodyPr/>
          <a:lstStyle/>
          <a:p>
            <a:pPr>
              <a:defRPr/>
            </a:pPr>
            <a:r>
              <a:rPr lang="ar-SA" sz="2800" b="0" dirty="0" smtClean="0">
                <a:solidFill>
                  <a:srgbClr val="FFFF00"/>
                </a:solidFill>
                <a:cs typeface="B Koodak" pitchFamily="2" charset="-78"/>
              </a:rPr>
              <a:t>س 1277: آيا در صورتهاى زير تلقيح زن با نطفه شوهرش که از دنيا رفته، جايز است؟</a:t>
            </a:r>
            <a:endParaRPr lang="en-US" sz="2800" b="0" dirty="0">
              <a:solidFill>
                <a:srgbClr val="FFFF00"/>
              </a:solidFill>
              <a:cs typeface="B Koodak" pitchFamily="2" charset="-78"/>
            </a:endParaRPr>
          </a:p>
        </p:txBody>
      </p:sp>
      <p:sp>
        <p:nvSpPr>
          <p:cNvPr id="26627" name="Subtitle 2"/>
          <p:cNvSpPr>
            <a:spLocks noGrp="1"/>
          </p:cNvSpPr>
          <p:nvPr>
            <p:ph type="subTitle" idx="1"/>
          </p:nvPr>
        </p:nvSpPr>
        <p:spPr>
          <a:xfrm>
            <a:off x="304800" y="1905000"/>
            <a:ext cx="8610600" cy="3200400"/>
          </a:xfrm>
        </p:spPr>
        <p:txBody>
          <a:bodyPr/>
          <a:lstStyle/>
          <a:p>
            <a:pPr marR="0" algn="r" rtl="1"/>
            <a:r>
              <a:rPr lang="en-US" sz="2800" dirty="0" smtClean="0">
                <a:cs typeface="B Koodak" pitchFamily="2" charset="-78"/>
              </a:rPr>
              <a:t> </a:t>
            </a:r>
            <a:r>
              <a:rPr lang="ar-SA" sz="2800" dirty="0" smtClean="0">
                <a:cs typeface="B Koodak" pitchFamily="2" charset="-78"/>
              </a:rPr>
              <a:t>الف ـ بعد از وفات شوهر ولى قبل از انقضاى عدّة</a:t>
            </a:r>
            <a:r>
              <a:rPr lang="en-US" sz="2800" dirty="0" smtClean="0">
                <a:cs typeface="B Koodak" pitchFamily="2" charset="-78"/>
              </a:rPr>
              <a:t/>
            </a:r>
            <a:br>
              <a:rPr lang="en-US" sz="2800" dirty="0" smtClean="0">
                <a:cs typeface="B Koodak" pitchFamily="2" charset="-78"/>
              </a:rPr>
            </a:br>
            <a:r>
              <a:rPr lang="en-US" sz="2800" dirty="0" smtClean="0">
                <a:cs typeface="B Koodak" pitchFamily="2" charset="-78"/>
              </a:rPr>
              <a:t> </a:t>
            </a:r>
            <a:r>
              <a:rPr lang="ar-SA" sz="2800" dirty="0" smtClean="0">
                <a:cs typeface="B Koodak" pitchFamily="2" charset="-78"/>
              </a:rPr>
              <a:t>ب ـ بعد از وفات او و بعد از انقضاى عدّة</a:t>
            </a:r>
            <a:r>
              <a:rPr lang="en-US" sz="2800" dirty="0" smtClean="0">
                <a:cs typeface="B Koodak" pitchFamily="2" charset="-78"/>
              </a:rPr>
              <a:t/>
            </a:r>
            <a:br>
              <a:rPr lang="en-US" sz="2800" dirty="0" smtClean="0">
                <a:cs typeface="B Koodak" pitchFamily="2" charset="-78"/>
              </a:rPr>
            </a:br>
            <a:r>
              <a:rPr lang="en-US" sz="2800" dirty="0" smtClean="0">
                <a:cs typeface="B Koodak" pitchFamily="2" charset="-78"/>
              </a:rPr>
              <a:t> </a:t>
            </a:r>
            <a:r>
              <a:rPr lang="ar-SA" sz="2800" dirty="0" smtClean="0">
                <a:cs typeface="B Koodak" pitchFamily="2" charset="-78"/>
              </a:rPr>
              <a:t>ج ـ اگر آن زن بعد از فوت شوهرش با مرد ديگرى ازدواج نمايد، آيا جايز است خود را با نطفه شوهر اولش تلقيح کند؟ و آيا در صورت فوت شوهر دوم، جايز است خود را با نطقه شوهر اولش بارور کند؟</a:t>
            </a:r>
            <a:r>
              <a:rPr lang="en-US" sz="2800" dirty="0" smtClean="0">
                <a:cs typeface="B Koodak" pitchFamily="2" charset="-78"/>
              </a:rPr>
              <a:t/>
            </a:r>
            <a:br>
              <a:rPr lang="en-US" sz="2800" dirty="0" smtClean="0">
                <a:cs typeface="B Koodak" pitchFamily="2" charset="-78"/>
              </a:rPr>
            </a:br>
            <a:r>
              <a:rPr lang="en-US" sz="2800" dirty="0" smtClean="0">
                <a:cs typeface="B Koodak" pitchFamily="2" charset="-78"/>
              </a:rPr>
              <a:t> </a:t>
            </a:r>
            <a:r>
              <a:rPr lang="fa-IR" sz="2800" dirty="0" smtClean="0">
                <a:cs typeface="B Koodak" pitchFamily="2" charset="-78"/>
              </a:rPr>
              <a:t>جواب: </a:t>
            </a:r>
            <a:r>
              <a:rPr lang="ar-SA" sz="2800" dirty="0" smtClean="0">
                <a:solidFill>
                  <a:srgbClr val="FFFF00"/>
                </a:solidFill>
                <a:cs typeface="B Koodak" pitchFamily="2" charset="-78"/>
              </a:rPr>
              <a:t>اين عمل فى‏نفسه اشکال ندارد </a:t>
            </a:r>
            <a:r>
              <a:rPr lang="ar-SA" sz="2800" dirty="0" smtClean="0">
                <a:cs typeface="B Koodak" pitchFamily="2" charset="-78"/>
              </a:rPr>
              <a:t>و فرقى نمى‏کند که قبل از انقضاى عدّ</a:t>
            </a:r>
            <a:r>
              <a:rPr lang="fa-IR" sz="2800" dirty="0" smtClean="0">
                <a:cs typeface="B Koodak" pitchFamily="2" charset="-78"/>
              </a:rPr>
              <a:t>ه</a:t>
            </a:r>
            <a:r>
              <a:rPr lang="ar-SA" sz="2800" dirty="0" smtClean="0">
                <a:cs typeface="B Koodak" pitchFamily="2" charset="-78"/>
              </a:rPr>
              <a:t> باشد يا بعد از آن و همچنين </a:t>
            </a:r>
            <a:r>
              <a:rPr lang="ar-SA" sz="2800" dirty="0" smtClean="0">
                <a:solidFill>
                  <a:srgbClr val="FFFF00"/>
                </a:solidFill>
                <a:cs typeface="B Koodak" pitchFamily="2" charset="-78"/>
              </a:rPr>
              <a:t>فرقى نيست بين اينکه ازدواج کرده باشد ياخير</a:t>
            </a:r>
            <a:r>
              <a:rPr lang="ar-SA" sz="2800" dirty="0" smtClean="0">
                <a:cs typeface="B Koodak" pitchFamily="2" charset="-78"/>
              </a:rPr>
              <a:t>، و در صورت ازدواج هم فرقى نمى‏کند که لقاح با نطفه شوهر اولش بعد از وفات شوهر دومش باشد يا در حال حيات او، ولى </a:t>
            </a:r>
            <a:r>
              <a:rPr lang="ar-SA" sz="2800" dirty="0" smtClean="0">
                <a:solidFill>
                  <a:srgbClr val="FFFF00"/>
                </a:solidFill>
                <a:cs typeface="B Koodak" pitchFamily="2" charset="-78"/>
              </a:rPr>
              <a:t>اگر شوهر دوم او زنده باشد بايد اين کار با اجازه و اذن او صورت بگيرد</a:t>
            </a:r>
            <a:endParaRPr lang="en-US" sz="2800" dirty="0" smtClean="0">
              <a:solidFill>
                <a:srgbClr val="FFFF00"/>
              </a:solidFill>
              <a:cs typeface="B Koodak" pitchFamily="2" charset="-78"/>
            </a:endParaRPr>
          </a:p>
          <a:p>
            <a:pPr marR="0"/>
            <a:endParaRPr lang="en-US" sz="2800" dirty="0" smtClean="0">
              <a:cs typeface="B Koodak" pitchFamily="2" charset="-78"/>
            </a:endParaRPr>
          </a:p>
          <a:p>
            <a:pPr marR="0"/>
            <a:endParaRPr lang="en-US" sz="2800" dirty="0" smtClean="0">
              <a:cs typeface="B Koodak" pitchFamily="2" charset="-78"/>
            </a:endParaRPr>
          </a:p>
          <a:p>
            <a:pPr marR="0"/>
            <a:endParaRPr lang="en-US" sz="2800" dirty="0" smtClean="0">
              <a:cs typeface="B Koodak" pitchFamily="2" charset="-78"/>
            </a:endParaRPr>
          </a:p>
          <a:p>
            <a:pPr marR="0"/>
            <a:endParaRPr lang="en-US" sz="2800" dirty="0" smtClean="0">
              <a:cs typeface="B Koodak"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57250" y="285750"/>
            <a:ext cx="7215188" cy="8572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lgn="ctr">
              <a:defRPr/>
            </a:pPr>
            <a:r>
              <a:rPr lang="fa-IR" sz="4400" dirty="0">
                <a:solidFill>
                  <a:schemeClr val="bg1">
                    <a:lumMod val="50000"/>
                  </a:schemeClr>
                </a:solidFill>
                <a:cs typeface="B Koodak" pitchFamily="2" charset="-78"/>
              </a:rPr>
              <a:t>جنین مال است؟</a:t>
            </a:r>
            <a:endParaRPr lang="en-US" sz="4400" dirty="0">
              <a:solidFill>
                <a:schemeClr val="bg1">
                  <a:lumMod val="50000"/>
                </a:schemeClr>
              </a:solidFill>
              <a:cs typeface="B Koodak" pitchFamily="2" charset="-78"/>
            </a:endParaRPr>
          </a:p>
        </p:txBody>
      </p:sp>
      <p:sp>
        <p:nvSpPr>
          <p:cNvPr id="3" name="Rectangle 2"/>
          <p:cNvSpPr/>
          <p:nvPr/>
        </p:nvSpPr>
        <p:spPr bwMode="auto">
          <a:xfrm>
            <a:off x="857250" y="1428750"/>
            <a:ext cx="7215188" cy="85725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ctr">
              <a:defRPr/>
            </a:pPr>
            <a:r>
              <a:rPr lang="fa-IR" sz="4400" dirty="0">
                <a:solidFill>
                  <a:schemeClr val="bg1">
                    <a:lumMod val="50000"/>
                  </a:schemeClr>
                </a:solidFill>
                <a:cs typeface="B Koodak" pitchFamily="2" charset="-78"/>
              </a:rPr>
              <a:t>جنین چیست؟</a:t>
            </a:r>
            <a:endParaRPr lang="en-US" sz="4400" dirty="0">
              <a:solidFill>
                <a:schemeClr val="bg1">
                  <a:lumMod val="50000"/>
                </a:schemeClr>
              </a:solidFill>
              <a:cs typeface="B Koodak" pitchFamily="2" charset="-78"/>
            </a:endParaRPr>
          </a:p>
        </p:txBody>
      </p:sp>
      <p:sp>
        <p:nvSpPr>
          <p:cNvPr id="4" name="Rectangle 3"/>
          <p:cNvSpPr/>
          <p:nvPr/>
        </p:nvSpPr>
        <p:spPr bwMode="auto">
          <a:xfrm>
            <a:off x="857250" y="2571750"/>
            <a:ext cx="7215188" cy="857250"/>
          </a:xfrm>
          <a:prstGeom prst="rect">
            <a:avLst/>
          </a:prstGeom>
          <a:solidFill>
            <a:srgbClr val="FFFF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ctr">
              <a:defRPr/>
            </a:pPr>
            <a:r>
              <a:rPr lang="fa-IR" sz="4400" dirty="0">
                <a:solidFill>
                  <a:schemeClr val="bg1">
                    <a:lumMod val="50000"/>
                  </a:schemeClr>
                </a:solidFill>
                <a:cs typeface="B Koodak" pitchFamily="2" charset="-78"/>
              </a:rPr>
              <a:t>چه کسی مالک جنین است؟</a:t>
            </a:r>
            <a:endParaRPr lang="en-US" sz="4400" dirty="0">
              <a:solidFill>
                <a:schemeClr val="bg1">
                  <a:lumMod val="50000"/>
                </a:schemeClr>
              </a:solidFill>
              <a:cs typeface="B Koodak" pitchFamily="2" charset="-78"/>
            </a:endParaRPr>
          </a:p>
        </p:txBody>
      </p:sp>
      <p:sp>
        <p:nvSpPr>
          <p:cNvPr id="5" name="Oval 4"/>
          <p:cNvSpPr>
            <a:spLocks noChangeArrowheads="1"/>
          </p:cNvSpPr>
          <p:nvPr/>
        </p:nvSpPr>
        <p:spPr bwMode="auto">
          <a:xfrm>
            <a:off x="6500813" y="4143375"/>
            <a:ext cx="2071687" cy="1571625"/>
          </a:xfrm>
          <a:prstGeom prst="ellipse">
            <a:avLst/>
          </a:prstGeom>
          <a:solidFill>
            <a:srgbClr val="FF0000"/>
          </a:solidFill>
          <a:ln>
            <a:headEnd/>
            <a:tailEnd/>
          </a:ln>
        </p:spPr>
        <p:style>
          <a:lnRef idx="0">
            <a:schemeClr val="dk1"/>
          </a:lnRef>
          <a:fillRef idx="3">
            <a:schemeClr val="dk1"/>
          </a:fillRef>
          <a:effectRef idx="3">
            <a:schemeClr val="dk1"/>
          </a:effectRef>
          <a:fontRef idx="minor">
            <a:schemeClr val="lt1"/>
          </a:fontRef>
        </p:style>
        <p:txBody>
          <a:bodyPr/>
          <a:lstStyle/>
          <a:p>
            <a:pPr algn="ctr"/>
            <a:r>
              <a:rPr lang="fa-IR" sz="4800">
                <a:solidFill>
                  <a:schemeClr val="tx2"/>
                </a:solidFill>
                <a:cs typeface="B Titr" pitchFamily="2" charset="-78"/>
              </a:rPr>
              <a:t>مرد</a:t>
            </a:r>
            <a:endParaRPr lang="en-US" sz="4800">
              <a:solidFill>
                <a:schemeClr val="tx2"/>
              </a:solidFill>
              <a:cs typeface="B Titr" pitchFamily="2" charset="-78"/>
            </a:endParaRPr>
          </a:p>
        </p:txBody>
      </p:sp>
      <p:sp>
        <p:nvSpPr>
          <p:cNvPr id="6" name="Oval 5"/>
          <p:cNvSpPr>
            <a:spLocks noChangeArrowheads="1"/>
          </p:cNvSpPr>
          <p:nvPr/>
        </p:nvSpPr>
        <p:spPr bwMode="auto">
          <a:xfrm>
            <a:off x="3643313" y="4214813"/>
            <a:ext cx="2071687" cy="1571625"/>
          </a:xfrm>
          <a:prstGeom prst="ellipse">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fa-IR" sz="4800">
                <a:solidFill>
                  <a:schemeClr val="tx2"/>
                </a:solidFill>
                <a:cs typeface="B Titr" pitchFamily="2" charset="-78"/>
              </a:rPr>
              <a:t>زن</a:t>
            </a:r>
            <a:endParaRPr lang="en-US" sz="4800">
              <a:solidFill>
                <a:schemeClr val="tx2"/>
              </a:solidFill>
              <a:cs typeface="B Titr" pitchFamily="2" charset="-78"/>
            </a:endParaRPr>
          </a:p>
        </p:txBody>
      </p:sp>
      <p:sp>
        <p:nvSpPr>
          <p:cNvPr id="7" name="Oval 6"/>
          <p:cNvSpPr>
            <a:spLocks noChangeArrowheads="1"/>
          </p:cNvSpPr>
          <p:nvPr/>
        </p:nvSpPr>
        <p:spPr bwMode="auto">
          <a:xfrm>
            <a:off x="785813" y="4214813"/>
            <a:ext cx="2071687" cy="1571625"/>
          </a:xfrm>
          <a:prstGeom prst="ellipse">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fa-IR" sz="4800">
                <a:solidFill>
                  <a:schemeClr val="tx2"/>
                </a:solidFill>
                <a:cs typeface="B Titr" pitchFamily="2" charset="-78"/>
              </a:rPr>
              <a:t>زوج</a:t>
            </a:r>
            <a:endParaRPr lang="en-US" sz="4800">
              <a:solidFill>
                <a:schemeClr val="tx2"/>
              </a:solidFill>
              <a:cs typeface="B Titr" pitchFamily="2" charset="-78"/>
            </a:endParaRPr>
          </a:p>
        </p:txBody>
      </p:sp>
      <p:sp>
        <p:nvSpPr>
          <p:cNvPr id="8" name="Rectangle 7"/>
          <p:cNvSpPr/>
          <p:nvPr/>
        </p:nvSpPr>
        <p:spPr bwMode="auto">
          <a:xfrm>
            <a:off x="0" y="6000750"/>
            <a:ext cx="9144000" cy="857250"/>
          </a:xfrm>
          <a:prstGeom prst="rect">
            <a:avLst/>
          </a:prstGeom>
          <a:solidFill>
            <a:srgbClr val="FFFF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algn="ctr">
              <a:defRPr/>
            </a:pPr>
            <a:r>
              <a:rPr lang="fa-IR" sz="3600" dirty="0">
                <a:solidFill>
                  <a:schemeClr val="bg1">
                    <a:lumMod val="50000"/>
                  </a:schemeClr>
                </a:solidFill>
                <a:cs typeface="B Koodak" pitchFamily="2" charset="-78"/>
              </a:rPr>
              <a:t>چه کسی مالک </a:t>
            </a:r>
            <a:r>
              <a:rPr lang="fa-IR" sz="3600" dirty="0" smtClean="0">
                <a:solidFill>
                  <a:schemeClr val="bg1">
                    <a:lumMod val="50000"/>
                  </a:schemeClr>
                </a:solidFill>
                <a:cs typeface="B Koodak" pitchFamily="2" charset="-78"/>
              </a:rPr>
              <a:t>گامت </a:t>
            </a:r>
            <a:r>
              <a:rPr lang="fa-IR" sz="3600" dirty="0">
                <a:solidFill>
                  <a:schemeClr val="bg1">
                    <a:lumMod val="50000"/>
                  </a:schemeClr>
                </a:solidFill>
                <a:cs typeface="B Koodak" pitchFamily="2" charset="-78"/>
              </a:rPr>
              <a:t>است</a:t>
            </a:r>
            <a:r>
              <a:rPr lang="fa-IR" sz="3600" dirty="0" smtClean="0">
                <a:solidFill>
                  <a:schemeClr val="bg1">
                    <a:lumMod val="50000"/>
                  </a:schemeClr>
                </a:solidFill>
                <a:cs typeface="B Koodak" pitchFamily="2" charset="-78"/>
              </a:rPr>
              <a:t>؟ آیا گامت به ارث می رسد؟</a:t>
            </a:r>
            <a:endParaRPr lang="en-US" sz="3600" dirty="0">
              <a:solidFill>
                <a:schemeClr val="bg1">
                  <a:lumMod val="50000"/>
                </a:schemeClr>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descr="White marble"/>
          <p:cNvSpPr>
            <a:spLocks noChangeArrowheads="1" noChangeShapeType="1" noTextEdit="1"/>
          </p:cNvSpPr>
          <p:nvPr/>
        </p:nvSpPr>
        <p:spPr bwMode="auto">
          <a:xfrm>
            <a:off x="3429000" y="285751"/>
            <a:ext cx="2143132" cy="571481"/>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B Koodak" pitchFamily="2" charset="-78"/>
              </a:rPr>
              <a:t>ناباروری</a:t>
            </a:r>
            <a:endParaRPr lang="en-US"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a:cs typeface="B Koodak" pitchFamily="2" charset="-78"/>
            </a:endParaRPr>
          </a:p>
        </p:txBody>
      </p:sp>
      <p:sp>
        <p:nvSpPr>
          <p:cNvPr id="603141" name="Text Box 5"/>
          <p:cNvSpPr txBox="1">
            <a:spLocks noChangeArrowheads="1"/>
          </p:cNvSpPr>
          <p:nvPr/>
        </p:nvSpPr>
        <p:spPr bwMode="auto">
          <a:xfrm>
            <a:off x="500063" y="1000125"/>
            <a:ext cx="7988300" cy="954088"/>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rtl="1">
              <a:defRPr/>
            </a:pPr>
            <a:r>
              <a:rPr lang="fa-IR" sz="2800" dirty="0">
                <a:cs typeface="B Koodak" pitchFamily="2" charset="-78"/>
              </a:rPr>
              <a:t>تعریف: عدم موفقیت در فرزند دار شدن پس از 12 ماه عدم استفاده از وسایل جلوگیری از بارداری (تعاریف </a:t>
            </a:r>
            <a:r>
              <a:rPr lang="en-US" sz="2800" dirty="0">
                <a:cs typeface="B Koodak" pitchFamily="2" charset="-78"/>
              </a:rPr>
              <a:t>WHO</a:t>
            </a:r>
            <a:r>
              <a:rPr lang="fa-IR" sz="2800" dirty="0">
                <a:cs typeface="B Koodak" pitchFamily="2" charset="-78"/>
              </a:rPr>
              <a:t> 2009) </a:t>
            </a:r>
            <a:endParaRPr lang="en-US" sz="2800" dirty="0">
              <a:cs typeface="B Koodak" pitchFamily="2" charset="-78"/>
            </a:endParaRPr>
          </a:p>
        </p:txBody>
      </p:sp>
      <p:sp>
        <p:nvSpPr>
          <p:cNvPr id="7172" name="Text Box 6"/>
          <p:cNvSpPr txBox="1">
            <a:spLocks noChangeArrowheads="1"/>
          </p:cNvSpPr>
          <p:nvPr/>
        </p:nvSpPr>
        <p:spPr bwMode="auto">
          <a:xfrm>
            <a:off x="7072313" y="2794000"/>
            <a:ext cx="184150" cy="457200"/>
          </a:xfrm>
          <a:prstGeom prst="rect">
            <a:avLst/>
          </a:prstGeom>
          <a:noFill/>
          <a:ln w="9525">
            <a:noFill/>
            <a:miter lim="800000"/>
            <a:headEnd/>
            <a:tailEnd/>
          </a:ln>
        </p:spPr>
        <p:txBody>
          <a:bodyPr wrap="none">
            <a:spAutoFit/>
          </a:bodyPr>
          <a:lstStyle/>
          <a:p>
            <a:pPr algn="r" rtl="1"/>
            <a:endParaRPr lang="fa-IR"/>
          </a:p>
        </p:txBody>
      </p:sp>
      <p:sp>
        <p:nvSpPr>
          <p:cNvPr id="603143" name="Text Box 7"/>
          <p:cNvSpPr txBox="1">
            <a:spLocks noChangeArrowheads="1"/>
          </p:cNvSpPr>
          <p:nvPr/>
        </p:nvSpPr>
        <p:spPr bwMode="auto">
          <a:xfrm>
            <a:off x="214313" y="2143125"/>
            <a:ext cx="8643937" cy="4524375"/>
          </a:xfrm>
          <a:prstGeom prst="rect">
            <a:avLst/>
          </a:prstGeom>
          <a:noFill/>
          <a:ln w="9525">
            <a:noFill/>
            <a:miter lim="800000"/>
            <a:headEnd/>
            <a:tailEnd/>
          </a:ln>
          <a:effectLst>
            <a:outerShdw dist="35921" dir="2700000" algn="ctr" rotWithShape="0">
              <a:srgbClr val="000000"/>
            </a:outerShdw>
          </a:effectLst>
        </p:spPr>
        <p:txBody>
          <a:bodyPr>
            <a:spAutoFit/>
          </a:bodyPr>
          <a:lstStyle/>
          <a:p>
            <a:pPr algn="r" rtl="1">
              <a:defRPr/>
            </a:pPr>
            <a:r>
              <a:rPr lang="fa-IR" sz="2800" dirty="0">
                <a:cs typeface="B Koodak" pitchFamily="2" charset="-78"/>
              </a:rPr>
              <a:t>شیوع: آمارهای جهانی 10% زوجها، آمار کشوری  دقیق موجود نیست. </a:t>
            </a:r>
          </a:p>
          <a:p>
            <a:pPr algn="r" rtl="1">
              <a:defRPr/>
            </a:pPr>
            <a:r>
              <a:rPr lang="fa-IR" sz="2800" dirty="0">
                <a:cs typeface="B Koodak" pitchFamily="2" charset="-78"/>
              </a:rPr>
              <a:t>آمار تهران در پژوهشی که در سال 80 توسط رویان انجام گرفته 12/6% میباشد.</a:t>
            </a:r>
          </a:p>
          <a:p>
            <a:pPr algn="r" rtl="1">
              <a:defRPr/>
            </a:pPr>
            <a:endParaRPr lang="en-US" sz="2800" dirty="0">
              <a:cs typeface="B Koodak" pitchFamily="2" charset="-78"/>
            </a:endParaRPr>
          </a:p>
          <a:p>
            <a:pPr algn="r" rtl="1">
              <a:defRPr/>
            </a:pPr>
            <a:r>
              <a:rPr lang="fa-IR" sz="2800" dirty="0">
                <a:cs typeface="B Koodak" pitchFamily="2" charset="-78"/>
              </a:rPr>
              <a:t>آمار ایران در پژوهش سال 2006 دکتر صفری نژاد بطور کلی 8% و نوع ثانویه آن 3.5% گزارش شده است. </a:t>
            </a:r>
            <a:r>
              <a:rPr lang="en-US" sz="1400" b="0" i="1" dirty="0">
                <a:latin typeface="Arial" pitchFamily="34" charset="0"/>
                <a:cs typeface="B Koodak" pitchFamily="2" charset="-78"/>
              </a:rPr>
              <a:t>(international journal of </a:t>
            </a:r>
            <a:r>
              <a:rPr lang="en-US" sz="1400" b="0" i="1" dirty="0" err="1">
                <a:latin typeface="Arial" pitchFamily="34" charset="0"/>
                <a:cs typeface="B Koodak" pitchFamily="2" charset="-78"/>
              </a:rPr>
              <a:t>andrology</a:t>
            </a:r>
            <a:r>
              <a:rPr lang="en-US" sz="1400" b="0" i="1" dirty="0">
                <a:latin typeface="Arial" pitchFamily="34" charset="0"/>
                <a:cs typeface="B Koodak" pitchFamily="2" charset="-78"/>
              </a:rPr>
              <a:t>, 31: 303-14)</a:t>
            </a:r>
            <a:r>
              <a:rPr lang="fa-IR" sz="1400" b="0" i="1" dirty="0">
                <a:latin typeface="Arial" pitchFamily="34" charset="0"/>
                <a:cs typeface="B Koodak" pitchFamily="2" charset="-78"/>
              </a:rPr>
              <a:t>     </a:t>
            </a:r>
          </a:p>
          <a:p>
            <a:pPr algn="r" rtl="1">
              <a:defRPr/>
            </a:pPr>
            <a:endParaRPr lang="fa-IR" sz="2800" dirty="0">
              <a:cs typeface="B Koodak" pitchFamily="2" charset="-78"/>
            </a:endParaRPr>
          </a:p>
          <a:p>
            <a:pPr algn="r" rtl="1">
              <a:defRPr/>
            </a:pPr>
            <a:r>
              <a:rPr lang="fa-IR" sz="2800" dirty="0">
                <a:cs typeface="B Koodak" pitchFamily="2" charset="-78"/>
              </a:rPr>
              <a:t>در پژوهش 1384دکتر</a:t>
            </a:r>
            <a:r>
              <a:rPr lang="en-US" sz="2800" dirty="0">
                <a:cs typeface="B Koodak" pitchFamily="2" charset="-78"/>
              </a:rPr>
              <a:t> </a:t>
            </a:r>
            <a:r>
              <a:rPr lang="fa-IR" sz="2800" dirty="0">
                <a:cs typeface="B Koodak" pitchFamily="2" charset="-78"/>
              </a:rPr>
              <a:t>وحیدی آورده شده 24.9% زوجهای ایرانی در طول عمر ناباروری را تجربه می کنند. </a:t>
            </a:r>
            <a:r>
              <a:rPr lang="fa-IR" sz="1800" i="1" dirty="0">
                <a:cs typeface="B Koodak" pitchFamily="2" charset="-78"/>
              </a:rPr>
              <a:t>(فصلنامه باروری و ناباروری پاییز 85)</a:t>
            </a:r>
          </a:p>
          <a:p>
            <a:pPr algn="r" rtl="1">
              <a:defRPr/>
            </a:pPr>
            <a:endParaRPr lang="fa-IR" sz="1800" i="1" dirty="0">
              <a:cs typeface="B Koodak" pitchFamily="2" charset="-78"/>
            </a:endParaRPr>
          </a:p>
          <a:p>
            <a:pPr algn="r" rtl="1">
              <a:defRPr/>
            </a:pPr>
            <a:r>
              <a:rPr lang="fa-IR" sz="1800" i="1" dirty="0">
                <a:cs typeface="B Koodak" pitchFamily="2" charset="-78"/>
              </a:rPr>
              <a:t>مطالعات دیگر: سنندج: 18/4%، غرب تهران: 12%، گناباد: 11/9%، مازندران 13/2% </a:t>
            </a:r>
            <a:endParaRPr lang="en-US" sz="1800" i="1" dirty="0">
              <a:cs typeface="B Koodak"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ngdt.co.uk/blog/wp-content/uploads/2012/01/36135139_1ef033eb3c.jpg"/>
          <p:cNvPicPr>
            <a:picLocks noChangeAspect="1" noChangeArrowheads="1"/>
          </p:cNvPicPr>
          <p:nvPr/>
        </p:nvPicPr>
        <p:blipFill>
          <a:blip r:embed="rId2" cstate="print"/>
          <a:srcRect/>
          <a:stretch>
            <a:fillRect/>
          </a:stretch>
        </p:blipFill>
        <p:spPr bwMode="auto">
          <a:xfrm>
            <a:off x="5929322" y="857232"/>
            <a:ext cx="2685783" cy="2786082"/>
          </a:xfrm>
          <a:prstGeom prst="rect">
            <a:avLst/>
          </a:prstGeom>
          <a:noFill/>
        </p:spPr>
      </p:pic>
      <p:sp>
        <p:nvSpPr>
          <p:cNvPr id="3" name="TextBox 2"/>
          <p:cNvSpPr txBox="1"/>
          <p:nvPr/>
        </p:nvSpPr>
        <p:spPr>
          <a:xfrm>
            <a:off x="2357422" y="214290"/>
            <a:ext cx="4280339" cy="584775"/>
          </a:xfrm>
          <a:prstGeom prst="rect">
            <a:avLst/>
          </a:prstGeom>
          <a:noFill/>
        </p:spPr>
        <p:txBody>
          <a:bodyPr wrap="none" rtlCol="1">
            <a:spAutoFit/>
          </a:bodyPr>
          <a:lstStyle/>
          <a:p>
            <a:r>
              <a:rPr lang="fa-IR" sz="3200" dirty="0" smtClean="0">
                <a:effectLst>
                  <a:outerShdw blurRad="38100" dist="38100" dir="2700000" algn="tl">
                    <a:srgbClr val="000000">
                      <a:alpha val="43137"/>
                    </a:srgbClr>
                  </a:outerShdw>
                </a:effectLst>
                <a:cs typeface="B Koodak" pitchFamily="2" charset="-78"/>
              </a:rPr>
              <a:t>ایجاد گامت از سلولهای بنیادی</a:t>
            </a:r>
            <a:endParaRPr lang="fa-IR" sz="3200" dirty="0">
              <a:effectLst>
                <a:outerShdw blurRad="38100" dist="38100" dir="2700000" algn="tl">
                  <a:srgbClr val="000000">
                    <a:alpha val="43137"/>
                  </a:srgbClr>
                </a:outerShdw>
              </a:effectLst>
              <a:cs typeface="B Koodak" pitchFamily="2" charset="-78"/>
            </a:endParaRPr>
          </a:p>
        </p:txBody>
      </p:sp>
      <p:sp>
        <p:nvSpPr>
          <p:cNvPr id="4" name="TextBox 3"/>
          <p:cNvSpPr txBox="1"/>
          <p:nvPr/>
        </p:nvSpPr>
        <p:spPr>
          <a:xfrm>
            <a:off x="285720" y="1357298"/>
            <a:ext cx="5416868" cy="2308324"/>
          </a:xfrm>
          <a:prstGeom prst="rect">
            <a:avLst/>
          </a:prstGeom>
          <a:noFill/>
        </p:spPr>
        <p:txBody>
          <a:bodyPr wrap="none" rtlCol="1">
            <a:spAutoFit/>
          </a:bodyPr>
          <a:lstStyle/>
          <a:p>
            <a:r>
              <a:rPr lang="en-US" dirty="0" smtClean="0">
                <a:effectLst>
                  <a:outerShdw blurRad="38100" dist="38100" dir="2700000" algn="tl">
                    <a:srgbClr val="000000">
                      <a:alpha val="43137"/>
                    </a:srgbClr>
                  </a:outerShdw>
                </a:effectLst>
              </a:rPr>
              <a:t>Embryonic stem cells</a:t>
            </a:r>
          </a:p>
          <a:p>
            <a:r>
              <a:rPr lang="en-US" dirty="0" err="1" smtClean="0">
                <a:effectLst>
                  <a:outerShdw blurRad="38100" dist="38100" dir="2700000" algn="tl">
                    <a:srgbClr val="000000">
                      <a:alpha val="43137"/>
                    </a:srgbClr>
                  </a:outerShdw>
                </a:effectLst>
              </a:rPr>
              <a:t>Spermatogonial</a:t>
            </a:r>
            <a:r>
              <a:rPr lang="en-US" dirty="0" smtClean="0">
                <a:effectLst>
                  <a:outerShdw blurRad="38100" dist="38100" dir="2700000" algn="tl">
                    <a:srgbClr val="000000">
                      <a:alpha val="43137"/>
                    </a:srgbClr>
                  </a:outerShdw>
                </a:effectLst>
              </a:rPr>
              <a:t> stem cells</a:t>
            </a:r>
          </a:p>
          <a:p>
            <a:r>
              <a:rPr lang="en-US" dirty="0" smtClean="0">
                <a:effectLst>
                  <a:outerShdw blurRad="38100" dist="38100" dir="2700000" algn="tl">
                    <a:srgbClr val="000000">
                      <a:alpha val="43137"/>
                    </a:srgbClr>
                  </a:outerShdw>
                </a:effectLst>
              </a:rPr>
              <a:t>Adult stem cells</a:t>
            </a:r>
          </a:p>
          <a:p>
            <a:r>
              <a:rPr lang="en-US" dirty="0" smtClean="0">
                <a:effectLst>
                  <a:outerShdw blurRad="38100" dist="38100" dir="2700000" algn="tl">
                    <a:srgbClr val="000000">
                      <a:alpha val="43137"/>
                    </a:srgbClr>
                  </a:outerShdw>
                </a:effectLst>
              </a:rPr>
              <a:t>Induced </a:t>
            </a:r>
            <a:r>
              <a:rPr lang="en-US" dirty="0" err="1" smtClean="0">
                <a:effectLst>
                  <a:outerShdw blurRad="38100" dist="38100" dir="2700000" algn="tl">
                    <a:srgbClr val="000000">
                      <a:alpha val="43137"/>
                    </a:srgbClr>
                  </a:outerShdw>
                </a:effectLst>
              </a:rPr>
              <a:t>pluri</a:t>
            </a:r>
            <a:r>
              <a:rPr lang="en-US" dirty="0" smtClean="0">
                <a:effectLst>
                  <a:outerShdw blurRad="38100" dist="38100" dir="2700000" algn="tl">
                    <a:srgbClr val="000000">
                      <a:alpha val="43137"/>
                    </a:srgbClr>
                  </a:outerShdw>
                </a:effectLst>
              </a:rPr>
              <a:t>-potential stem cells</a:t>
            </a:r>
          </a:p>
          <a:p>
            <a:r>
              <a:rPr lang="en-US" dirty="0" smtClean="0">
                <a:effectLst>
                  <a:outerShdw blurRad="38100" dist="38100" dir="2700000" algn="tl">
                    <a:srgbClr val="000000">
                      <a:alpha val="43137"/>
                    </a:srgbClr>
                  </a:outerShdw>
                </a:effectLst>
              </a:rPr>
              <a:t>…</a:t>
            </a:r>
          </a:p>
          <a:p>
            <a:endParaRPr lang="fa-IR" dirty="0">
              <a:effectLst>
                <a:outerShdw blurRad="38100" dist="38100" dir="2700000" algn="tl">
                  <a:srgbClr val="000000">
                    <a:alpha val="43137"/>
                  </a:srgbClr>
                </a:outerShdw>
              </a:effectLst>
            </a:endParaRPr>
          </a:p>
        </p:txBody>
      </p:sp>
      <p:sp>
        <p:nvSpPr>
          <p:cNvPr id="5" name="TextBox 4"/>
          <p:cNvSpPr txBox="1"/>
          <p:nvPr/>
        </p:nvSpPr>
        <p:spPr>
          <a:xfrm>
            <a:off x="285720" y="4423484"/>
            <a:ext cx="8553306" cy="1077218"/>
          </a:xfrm>
          <a:prstGeom prst="rect">
            <a:avLst/>
          </a:prstGeom>
          <a:noFill/>
        </p:spPr>
        <p:txBody>
          <a:bodyPr wrap="square" rtlCol="1">
            <a:spAutoFit/>
          </a:bodyPr>
          <a:lstStyle/>
          <a:p>
            <a:pPr algn="ctr" rtl="1"/>
            <a:r>
              <a:rPr lang="fa-IR" sz="3200" dirty="0" smtClean="0">
                <a:solidFill>
                  <a:srgbClr val="FFFF00"/>
                </a:solidFill>
                <a:effectLst>
                  <a:outerShdw blurRad="38100" dist="38100" dir="2700000" algn="tl">
                    <a:srgbClr val="000000">
                      <a:alpha val="43137"/>
                    </a:srgbClr>
                  </a:outerShdw>
                </a:effectLst>
                <a:cs typeface="B Koodak" pitchFamily="2" charset="-78"/>
              </a:rPr>
              <a:t>آیا می توان از پژوهشهای ژنتیک و سلولهای بنیادی برای پژوهشهایی استفاده کرد که به نسل بعد انتقال میابد؟ </a:t>
            </a:r>
            <a:endParaRPr lang="fa-IR" sz="3200" dirty="0">
              <a:solidFill>
                <a:srgbClr val="FFFF00"/>
              </a:solidFill>
              <a:effectLst>
                <a:outerShdw blurRad="38100" dist="38100" dir="2700000" algn="tl">
                  <a:srgbClr val="000000">
                    <a:alpha val="43137"/>
                  </a:srgbClr>
                </a:outerShdw>
              </a:effectLst>
              <a:cs typeface="B Koodak"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20" name="Text Box 4"/>
          <p:cNvSpPr txBox="1">
            <a:spLocks noChangeArrowheads="1"/>
          </p:cNvSpPr>
          <p:nvPr/>
        </p:nvSpPr>
        <p:spPr bwMode="auto">
          <a:xfrm>
            <a:off x="1293813" y="476250"/>
            <a:ext cx="6556375" cy="119062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3600" dirty="0">
                <a:ln w="11430"/>
                <a:solidFill>
                  <a:srgbClr val="00FFFF"/>
                </a:solidFill>
                <a:effectLst>
                  <a:outerShdw blurRad="38100" dist="38100" dir="2700000" algn="tl">
                    <a:srgbClr val="000000">
                      <a:alpha val="43137"/>
                    </a:srgbClr>
                  </a:outerShdw>
                </a:effectLst>
                <a:cs typeface="B Titr" pitchFamily="2" charset="-78"/>
              </a:rPr>
              <a:t>وقتی شخص نابارور هیچگونه سلول زایا (اسپرم یا تخمک) ندارد</a:t>
            </a:r>
            <a:endParaRPr lang="en-US" sz="3600" dirty="0">
              <a:ln w="11430"/>
              <a:solidFill>
                <a:srgbClr val="00FFFF"/>
              </a:solidFill>
              <a:effectLst>
                <a:outerShdw blurRad="38100" dist="38100" dir="2700000" algn="tl">
                  <a:srgbClr val="000000">
                    <a:alpha val="43137"/>
                  </a:srgbClr>
                </a:outerShdw>
              </a:effectLst>
              <a:cs typeface="B Titr" pitchFamily="2" charset="-78"/>
            </a:endParaRPr>
          </a:p>
        </p:txBody>
      </p:sp>
      <p:sp>
        <p:nvSpPr>
          <p:cNvPr id="623621" name="WordArt 5"/>
          <p:cNvSpPr>
            <a:spLocks noChangeArrowheads="1" noChangeShapeType="1" noTextEdit="1"/>
          </p:cNvSpPr>
          <p:nvPr/>
        </p:nvSpPr>
        <p:spPr bwMode="auto">
          <a:xfrm>
            <a:off x="5003800" y="2574925"/>
            <a:ext cx="3559175" cy="1706563"/>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fa-IR" sz="3600" kern="10" dirty="0">
                <a:ln w="11430"/>
                <a:blipFill>
                  <a:blip r:embed="rId2"/>
                  <a:tile tx="0" ty="0" sx="100000" sy="100000" flip="none" algn="tl"/>
                </a:blipFill>
                <a:effectLst>
                  <a:outerShdw blurRad="50800" dist="39000" dir="5460000" algn="tl">
                    <a:srgbClr val="000000">
                      <a:alpha val="38000"/>
                    </a:srgbClr>
                  </a:outerShdw>
                </a:effectLst>
                <a:latin typeface="Arial"/>
                <a:cs typeface="B Koodak" pitchFamily="2" charset="-78"/>
              </a:rPr>
              <a:t>اهداء</a:t>
            </a:r>
            <a:endParaRPr lang="en-US" sz="3600" kern="10" dirty="0">
              <a:ln w="11430"/>
              <a:blipFill>
                <a:blip r:embed="rId2"/>
                <a:tile tx="0" ty="0" sx="100000" sy="100000" flip="none" algn="tl"/>
              </a:blipFill>
              <a:effectLst>
                <a:outerShdw blurRad="50800" dist="39000" dir="5460000" algn="tl">
                  <a:srgbClr val="000000">
                    <a:alpha val="38000"/>
                  </a:srgbClr>
                </a:outerShdw>
              </a:effectLst>
              <a:latin typeface="Arial"/>
              <a:cs typeface="B Koodak" pitchFamily="2" charset="-78"/>
            </a:endParaRPr>
          </a:p>
        </p:txBody>
      </p:sp>
      <p:sp>
        <p:nvSpPr>
          <p:cNvPr id="5" name="TextBox 4"/>
          <p:cNvSpPr txBox="1"/>
          <p:nvPr/>
        </p:nvSpPr>
        <p:spPr>
          <a:xfrm>
            <a:off x="785813" y="2500313"/>
            <a:ext cx="3071812" cy="3046412"/>
          </a:xfrm>
          <a:prstGeom prst="rect">
            <a:avLst/>
          </a:prstGeom>
          <a:noFill/>
        </p:spPr>
        <p:txBody>
          <a:bodyPr>
            <a:spAutoFit/>
          </a:bodyPr>
          <a:lstStyle/>
          <a:p>
            <a:pPr algn="r">
              <a:defRPr/>
            </a:pPr>
            <a:r>
              <a:rPr lang="fa-IR" sz="4800" dirty="0">
                <a:effectLst>
                  <a:outerShdw blurRad="38100" dist="38100" dir="2700000" algn="tl">
                    <a:srgbClr val="000000">
                      <a:alpha val="43137"/>
                    </a:srgbClr>
                  </a:outerShdw>
                </a:effectLst>
                <a:cs typeface="B Koodak" pitchFamily="2" charset="-78"/>
              </a:rPr>
              <a:t>اهداء تخمک</a:t>
            </a:r>
          </a:p>
          <a:p>
            <a:pPr algn="r">
              <a:defRPr/>
            </a:pPr>
            <a:r>
              <a:rPr lang="fa-IR" sz="4800" dirty="0">
                <a:effectLst>
                  <a:outerShdw blurRad="38100" dist="38100" dir="2700000" algn="tl">
                    <a:srgbClr val="000000">
                      <a:alpha val="43137"/>
                    </a:srgbClr>
                  </a:outerShdw>
                </a:effectLst>
                <a:cs typeface="B Koodak" pitchFamily="2" charset="-78"/>
              </a:rPr>
              <a:t>اهداء اسپرم</a:t>
            </a:r>
          </a:p>
          <a:p>
            <a:pPr algn="r">
              <a:defRPr/>
            </a:pPr>
            <a:r>
              <a:rPr lang="fa-IR" sz="4800" dirty="0">
                <a:effectLst>
                  <a:outerShdw blurRad="38100" dist="38100" dir="2700000" algn="tl">
                    <a:srgbClr val="000000">
                      <a:alpha val="43137"/>
                    </a:srgbClr>
                  </a:outerShdw>
                </a:effectLst>
                <a:cs typeface="B Koodak" pitchFamily="2" charset="-78"/>
              </a:rPr>
              <a:t>اهداء جنین</a:t>
            </a:r>
          </a:p>
          <a:p>
            <a:pPr algn="r">
              <a:defRPr/>
            </a:pPr>
            <a:r>
              <a:rPr lang="fa-IR" sz="4800" dirty="0">
                <a:effectLst>
                  <a:outerShdw blurRad="38100" dist="38100" dir="2700000" algn="tl">
                    <a:srgbClr val="000000">
                      <a:alpha val="43137"/>
                    </a:srgbClr>
                  </a:outerShdw>
                </a:effectLst>
                <a:cs typeface="B Koodak" pitchFamily="2" charset="-78"/>
              </a:rPr>
              <a:t>رحم اجاره ای</a:t>
            </a:r>
            <a:endParaRPr lang="en-US" sz="4800" dirty="0">
              <a:effectLst>
                <a:outerShdw blurRad="38100" dist="38100" dir="2700000" algn="tl">
                  <a:srgbClr val="000000">
                    <a:alpha val="43137"/>
                  </a:srgbClr>
                </a:outerShdw>
              </a:effectLst>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23621"/>
                                        </p:tgtEl>
                                        <p:attrNameLst>
                                          <p:attrName>style.visibility</p:attrName>
                                        </p:attrNameLst>
                                      </p:cBhvr>
                                      <p:to>
                                        <p:strVal val="visible"/>
                                      </p:to>
                                    </p:set>
                                    <p:animEffect transition="in" filter="box(out)">
                                      <p:cBhvr>
                                        <p:cTn id="7" dur="500"/>
                                        <p:tgtEl>
                                          <p:spTgt spid="6236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righ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righ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righ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429256" y="500042"/>
            <a:ext cx="3286148" cy="857256"/>
          </a:xfrm>
          <a:prstGeom prst="rect">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a:defRPr/>
            </a:pPr>
            <a:r>
              <a:rPr lang="fa-IR" sz="4400" dirty="0">
                <a:solidFill>
                  <a:schemeClr val="tx1"/>
                </a:solidFill>
                <a:cs typeface="B Titr" pitchFamily="2" charset="-78"/>
              </a:rPr>
              <a:t>اهداء جنین</a:t>
            </a:r>
            <a:endParaRPr lang="en-US" sz="4400" dirty="0">
              <a:solidFill>
                <a:schemeClr val="tx1"/>
              </a:solidFill>
              <a:cs typeface="B Titr" pitchFamily="2" charset="-78"/>
            </a:endParaRPr>
          </a:p>
        </p:txBody>
      </p:sp>
      <p:sp>
        <p:nvSpPr>
          <p:cNvPr id="4" name="TextBox 3"/>
          <p:cNvSpPr txBox="1"/>
          <p:nvPr/>
        </p:nvSpPr>
        <p:spPr>
          <a:xfrm>
            <a:off x="357188" y="1573213"/>
            <a:ext cx="8432800" cy="1570037"/>
          </a:xfrm>
          <a:prstGeom prst="rect">
            <a:avLst/>
          </a:prstGeom>
          <a:noFill/>
        </p:spPr>
        <p:txBody>
          <a:bodyPr>
            <a:spAutoFit/>
          </a:bodyPr>
          <a:lstStyle/>
          <a:p>
            <a:pPr algn="ctr" rtl="1">
              <a:defRPr/>
            </a:pPr>
            <a:r>
              <a:rPr lang="fa-IR" sz="3200" dirty="0">
                <a:effectLst>
                  <a:outerShdw blurRad="38100" dist="38100" dir="2700000" algn="tl">
                    <a:srgbClr val="000000">
                      <a:alpha val="43137"/>
                    </a:srgbClr>
                  </a:outerShdw>
                </a:effectLst>
                <a:cs typeface="B Koodak" pitchFamily="2" charset="-78"/>
              </a:rPr>
              <a:t>قانون اهداء جنین در سال 1382 تصویب و دستورالعمل اجرایی آن در سال 1384 به کلیه مراکز ناباروری ابلاغ گردید. </a:t>
            </a:r>
            <a:endParaRPr lang="en-US" sz="3200" dirty="0">
              <a:effectLst>
                <a:outerShdw blurRad="38100" dist="38100" dir="2700000" algn="tl">
                  <a:srgbClr val="000000">
                    <a:alpha val="43137"/>
                  </a:srgbClr>
                </a:outerShdw>
              </a:effectLst>
              <a:cs typeface="B Koodak" pitchFamily="2" charset="-78"/>
            </a:endParaRPr>
          </a:p>
        </p:txBody>
      </p:sp>
      <p:sp>
        <p:nvSpPr>
          <p:cNvPr id="5" name="TextBox 4"/>
          <p:cNvSpPr txBox="1"/>
          <p:nvPr/>
        </p:nvSpPr>
        <p:spPr>
          <a:xfrm>
            <a:off x="500063" y="3214688"/>
            <a:ext cx="8215312" cy="1077912"/>
          </a:xfrm>
          <a:prstGeom prst="rect">
            <a:avLst/>
          </a:prstGeom>
          <a:noFill/>
        </p:spPr>
        <p:txBody>
          <a:bodyPr>
            <a:spAutoFit/>
          </a:bodyPr>
          <a:lstStyle/>
          <a:p>
            <a:pPr algn="ctr" rtl="1">
              <a:defRPr/>
            </a:pPr>
            <a:r>
              <a:rPr lang="fa-IR" sz="3200" dirty="0">
                <a:effectLst>
                  <a:outerShdw blurRad="38100" dist="38100" dir="2700000" algn="tl">
                    <a:srgbClr val="000000">
                      <a:alpha val="43137"/>
                    </a:srgbClr>
                  </a:outerShdw>
                </a:effectLst>
                <a:cs typeface="B Koodak" pitchFamily="2" charset="-78"/>
              </a:rPr>
              <a:t>بر اساس این قانون هر زوج شرعی و قانونی می توانند جنین خود را به زوج دیگر اهداء نمایند. </a:t>
            </a:r>
            <a:endParaRPr lang="en-US" sz="3200" dirty="0">
              <a:effectLst>
                <a:outerShdw blurRad="38100" dist="38100" dir="2700000" algn="tl">
                  <a:srgbClr val="000000">
                    <a:alpha val="43137"/>
                  </a:srgbClr>
                </a:outerShdw>
              </a:effectLst>
              <a:cs typeface="B Koodak" pitchFamily="2" charset="-78"/>
            </a:endParaRPr>
          </a:p>
        </p:txBody>
      </p:sp>
      <p:sp>
        <p:nvSpPr>
          <p:cNvPr id="6" name="TextBox 5"/>
          <p:cNvSpPr txBox="1"/>
          <p:nvPr/>
        </p:nvSpPr>
        <p:spPr>
          <a:xfrm>
            <a:off x="571472" y="4500570"/>
            <a:ext cx="8215370" cy="584775"/>
          </a:xfrm>
          <a:prstGeom prst="rect">
            <a:avLst/>
          </a:prstGeom>
          <a:solidFill>
            <a:srgbClr val="800000"/>
          </a:solidFill>
        </p:spPr>
        <p:style>
          <a:lnRef idx="0">
            <a:schemeClr val="accent3"/>
          </a:lnRef>
          <a:fillRef idx="3">
            <a:schemeClr val="accent3"/>
          </a:fillRef>
          <a:effectRef idx="3">
            <a:schemeClr val="accent3"/>
          </a:effectRef>
          <a:fontRef idx="minor">
            <a:schemeClr val="lt1"/>
          </a:fontRef>
        </p:style>
        <p:txBody>
          <a:bodyPr>
            <a:spAutoFit/>
          </a:bodyPr>
          <a:lstStyle/>
          <a:p>
            <a:pPr algn="ctr" rtl="1">
              <a:defRPr/>
            </a:pPr>
            <a:r>
              <a:rPr lang="fa-IR" sz="3200" dirty="0">
                <a:solidFill>
                  <a:schemeClr val="tx1">
                    <a:lumMod val="95000"/>
                  </a:schemeClr>
                </a:solidFill>
                <a:effectLst>
                  <a:outerShdw blurRad="38100" dist="38100" dir="2700000" algn="tl">
                    <a:srgbClr val="000000">
                      <a:alpha val="43137"/>
                    </a:srgbClr>
                  </a:outerShdw>
                </a:effectLst>
                <a:cs typeface="B Titr" pitchFamily="2" charset="-78"/>
              </a:rPr>
              <a:t>حتی اگر این زوج سالم باشد!</a:t>
            </a:r>
            <a:endParaRPr lang="en-US" sz="3200" dirty="0">
              <a:solidFill>
                <a:schemeClr val="tx1">
                  <a:lumMod val="95000"/>
                </a:schemeClr>
              </a:solidFill>
              <a:effectLst>
                <a:outerShdw blurRad="38100" dist="38100" dir="2700000" algn="tl">
                  <a:srgbClr val="000000">
                    <a:alpha val="43137"/>
                  </a:srgbClr>
                </a:outerShdw>
              </a:effectLst>
              <a:cs typeface="B Titr" pitchFamily="2" charset="-78"/>
            </a:endParaRPr>
          </a:p>
        </p:txBody>
      </p:sp>
      <p:sp>
        <p:nvSpPr>
          <p:cNvPr id="7" name="TextBox 6"/>
          <p:cNvSpPr txBox="1"/>
          <p:nvPr/>
        </p:nvSpPr>
        <p:spPr>
          <a:xfrm>
            <a:off x="571472" y="5214950"/>
            <a:ext cx="8215369" cy="1077218"/>
          </a:xfrm>
          <a:prstGeom prst="rect">
            <a:avLst/>
          </a:prstGeom>
        </p:spPr>
        <p:style>
          <a:lnRef idx="0">
            <a:schemeClr val="dk1"/>
          </a:lnRef>
          <a:fillRef idx="3">
            <a:schemeClr val="dk1"/>
          </a:fillRef>
          <a:effectRef idx="3">
            <a:schemeClr val="dk1"/>
          </a:effectRef>
          <a:fontRef idx="minor">
            <a:schemeClr val="lt1"/>
          </a:fontRef>
        </p:style>
        <p:txBody>
          <a:bodyPr anchor="ctr">
            <a:spAutoFit/>
          </a:bodyPr>
          <a:lstStyle/>
          <a:p>
            <a:pPr algn="ctr">
              <a:defRPr/>
            </a:pPr>
            <a:r>
              <a:rPr lang="fa-IR" sz="3200" b="0" dirty="0">
                <a:solidFill>
                  <a:srgbClr val="FFFF00"/>
                </a:solidFill>
                <a:effectLst>
                  <a:outerShdw blurRad="38100" dist="38100" dir="2700000" algn="tl">
                    <a:srgbClr val="000000">
                      <a:alpha val="43137"/>
                    </a:srgbClr>
                  </a:outerShdw>
                </a:effectLst>
                <a:cs typeface="B Koodak" pitchFamily="2" charset="-78"/>
              </a:rPr>
              <a:t>آیا قرار دادن یک فرد سالم تحت خطر عوارض داروهای ناباروری صحیح است؟</a:t>
            </a:r>
            <a:endParaRPr lang="en-US" sz="3200" b="0" dirty="0">
              <a:solidFill>
                <a:srgbClr val="FFFF00"/>
              </a:solidFill>
              <a:effectLst>
                <a:outerShdw blurRad="38100" dist="38100" dir="2700000" algn="tl">
                  <a:srgbClr val="000000">
                    <a:alpha val="43137"/>
                  </a:srgbClr>
                </a:outerShdw>
              </a:effectLst>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2571750"/>
            <a:ext cx="8072437" cy="1754188"/>
          </a:xfrm>
          <a:prstGeom prst="rect">
            <a:avLst/>
          </a:prstGeom>
          <a:noFill/>
        </p:spPr>
        <p:txBody>
          <a:bodyPr>
            <a:spAutoFit/>
          </a:bodyPr>
          <a:lstStyle/>
          <a:p>
            <a:pPr algn="ctr">
              <a:defRPr/>
            </a:pPr>
            <a:r>
              <a:rPr lang="fa-IR" sz="3600" dirty="0">
                <a:solidFill>
                  <a:srgbClr val="FFFF00"/>
                </a:solidFill>
                <a:effectLst>
                  <a:outerShdw blurRad="38100" dist="38100" dir="2700000" algn="tl">
                    <a:srgbClr val="000000">
                      <a:alpha val="43137"/>
                    </a:srgbClr>
                  </a:outerShdw>
                </a:effectLst>
                <a:cs typeface="B Mitra" pitchFamily="2" charset="-78"/>
              </a:rPr>
              <a:t>بر اساس اصل 167 قانون اساسی ایران در جایی که قانون ساکت است می توان به فتاوی مراجع تقلید استناد نمود. </a:t>
            </a:r>
            <a:endParaRPr lang="en-US" sz="3600" dirty="0">
              <a:solidFill>
                <a:srgbClr val="FFFF00"/>
              </a:solidFill>
              <a:effectLst>
                <a:outerShdw blurRad="38100" dist="38100" dir="2700000" algn="tl">
                  <a:srgbClr val="000000">
                    <a:alpha val="43137"/>
                  </a:srgbClr>
                </a:outerShdw>
              </a:effectLst>
              <a:cs typeface="B Mitra" pitchFamily="2" charset="-78"/>
            </a:endParaRPr>
          </a:p>
        </p:txBody>
      </p:sp>
      <p:sp>
        <p:nvSpPr>
          <p:cNvPr id="3" name="TextBox 2"/>
          <p:cNvSpPr txBox="1"/>
          <p:nvPr/>
        </p:nvSpPr>
        <p:spPr>
          <a:xfrm>
            <a:off x="642938" y="785813"/>
            <a:ext cx="7858125" cy="1323975"/>
          </a:xfrm>
          <a:prstGeom prst="rect">
            <a:avLst/>
          </a:prstGeom>
          <a:noFill/>
        </p:spPr>
        <p:txBody>
          <a:bodyPr>
            <a:spAutoFit/>
          </a:bodyPr>
          <a:lstStyle/>
          <a:p>
            <a:pPr algn="ctr">
              <a:defRPr/>
            </a:pPr>
            <a:r>
              <a:rPr lang="fa-IR" sz="4000" dirty="0">
                <a:effectLst>
                  <a:outerShdw blurRad="38100" dist="38100" dir="2700000" algn="tl">
                    <a:srgbClr val="000000">
                      <a:alpha val="43137"/>
                    </a:srgbClr>
                  </a:outerShdw>
                </a:effectLst>
                <a:cs typeface="B Titr" pitchFamily="2" charset="-78"/>
              </a:rPr>
              <a:t>در مورد بقیه انواع اهداء و رحم اجاره ای قانون مدونی وجود ندارد.</a:t>
            </a:r>
            <a:endParaRPr lang="en-US" sz="4000" dirty="0">
              <a:effectLst>
                <a:outerShdw blurRad="38100" dist="38100" dir="2700000" algn="tl">
                  <a:srgbClr val="000000">
                    <a:alpha val="43137"/>
                  </a:srgbClr>
                </a:outerShdw>
              </a:effectLst>
              <a:cs typeface="B Titr" pitchFamily="2" charset="-78"/>
            </a:endParaRPr>
          </a:p>
        </p:txBody>
      </p:sp>
      <p:sp>
        <p:nvSpPr>
          <p:cNvPr id="4" name="TextBox 3"/>
          <p:cNvSpPr txBox="1"/>
          <p:nvPr/>
        </p:nvSpPr>
        <p:spPr>
          <a:xfrm>
            <a:off x="2714625" y="4929188"/>
            <a:ext cx="3892550" cy="584200"/>
          </a:xfrm>
          <a:prstGeom prst="rect">
            <a:avLst/>
          </a:prstGeom>
          <a:noFill/>
        </p:spPr>
        <p:txBody>
          <a:bodyPr wrap="none">
            <a:spAutoFit/>
          </a:bodyPr>
          <a:lstStyle/>
          <a:p>
            <a:pPr>
              <a:defRPr/>
            </a:pPr>
            <a:r>
              <a:rPr lang="fa-IR" sz="3200" dirty="0">
                <a:effectLst>
                  <a:outerShdw blurRad="38100" dist="38100" dir="2700000" algn="tl">
                    <a:srgbClr val="000000">
                      <a:alpha val="43137"/>
                    </a:srgbClr>
                  </a:outerShdw>
                </a:effectLst>
                <a:cs typeface="B Titr" pitchFamily="2" charset="-78"/>
              </a:rPr>
              <a:t>فتاوی مراجع متفاوت است</a:t>
            </a:r>
            <a:endParaRPr lang="en-US" sz="3200" dirty="0">
              <a:effectLst>
                <a:outerShdw blurRad="38100" dist="38100" dir="2700000" algn="tl">
                  <a:srgbClr val="000000">
                    <a:alpha val="43137"/>
                  </a:srgbClr>
                </a:outerShdw>
              </a:effectLst>
              <a:cs typeface="B Titr" pitchFamily="2" charset="-78"/>
            </a:endParaRPr>
          </a:p>
        </p:txBody>
      </p:sp>
      <p:sp>
        <p:nvSpPr>
          <p:cNvPr id="5" name="TextBox 4"/>
          <p:cNvSpPr txBox="1">
            <a:spLocks noChangeArrowheads="1"/>
          </p:cNvSpPr>
          <p:nvPr/>
        </p:nvSpPr>
        <p:spPr bwMode="auto">
          <a:xfrm>
            <a:off x="2214563" y="5786438"/>
            <a:ext cx="4864100" cy="584200"/>
          </a:xfrm>
          <a:prstGeom prst="rect">
            <a:avLst/>
          </a:prstGeom>
          <a:noFill/>
          <a:ln w="9525">
            <a:noFill/>
            <a:miter lim="800000"/>
            <a:headEnd/>
            <a:tailEnd/>
          </a:ln>
        </p:spPr>
        <p:txBody>
          <a:bodyPr wrap="none">
            <a:spAutoFit/>
          </a:bodyPr>
          <a:lstStyle/>
          <a:p>
            <a:r>
              <a:rPr lang="fa-IR" sz="3200">
                <a:solidFill>
                  <a:srgbClr val="00FFFF"/>
                </a:solidFill>
                <a:cs typeface="B Titr" pitchFamily="2" charset="-78"/>
              </a:rPr>
              <a:t>تکلیف مقلدین: بیماران و پزشکان</a:t>
            </a:r>
            <a:endParaRPr lang="en-US" sz="3200">
              <a:solidFill>
                <a:srgbClr val="00FFFF"/>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285728"/>
            <a:ext cx="7379216" cy="280076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400" dirty="0">
                <a:ln w="11430"/>
                <a:solidFill>
                  <a:srgbClr val="FFC000"/>
                </a:solidFill>
                <a:effectLst>
                  <a:outerShdw blurRad="50800" dist="39000" dir="5460000" algn="tl">
                    <a:srgbClr val="000000">
                      <a:alpha val="38000"/>
                    </a:srgbClr>
                  </a:outerShdw>
                </a:effectLst>
                <a:cs typeface="B Titr" pitchFamily="2" charset="-78"/>
              </a:rPr>
              <a:t>در سال 1986 در کنفرانس فقه اسلامی در شهر اردن علمای اهل سنت کلیه روشهای اهداء را حرام دانستند</a:t>
            </a:r>
            <a:endParaRPr lang="en-US" sz="4400" dirty="0">
              <a:ln w="11430"/>
              <a:solidFill>
                <a:srgbClr val="FFC000"/>
              </a:solidFill>
              <a:effectLst>
                <a:outerShdw blurRad="50800" dist="39000" dir="5460000" algn="tl">
                  <a:srgbClr val="000000">
                    <a:alpha val="38000"/>
                  </a:srgbClr>
                </a:outerShdw>
              </a:effectLst>
              <a:cs typeface="B Titr" pitchFamily="2" charset="-78"/>
            </a:endParaRPr>
          </a:p>
        </p:txBody>
      </p:sp>
      <p:sp>
        <p:nvSpPr>
          <p:cNvPr id="4" name="Oval 3"/>
          <p:cNvSpPr/>
          <p:nvPr/>
        </p:nvSpPr>
        <p:spPr bwMode="auto">
          <a:xfrm>
            <a:off x="5857884" y="3143248"/>
            <a:ext cx="2143140" cy="1643074"/>
          </a:xfrm>
          <a:prstGeom prst="ellipse">
            <a:avLst/>
          </a:prstGeom>
          <a:solidFill>
            <a:srgbClr val="FF0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r>
              <a:rPr lang="fa-IR" sz="6600" dirty="0">
                <a:solidFill>
                  <a:schemeClr val="tx1"/>
                </a:solidFill>
                <a:cs typeface="B Titr" pitchFamily="2" charset="-78"/>
              </a:rPr>
              <a:t>زنا</a:t>
            </a:r>
            <a:endParaRPr lang="en-US" sz="6600" dirty="0">
              <a:solidFill>
                <a:schemeClr val="tx1"/>
              </a:solidFill>
              <a:cs typeface="B Titr" pitchFamily="2" charset="-78"/>
            </a:endParaRPr>
          </a:p>
        </p:txBody>
      </p:sp>
      <p:sp>
        <p:nvSpPr>
          <p:cNvPr id="5" name="Oval 4"/>
          <p:cNvSpPr/>
          <p:nvPr/>
        </p:nvSpPr>
        <p:spPr bwMode="auto">
          <a:xfrm>
            <a:off x="1428728" y="3143248"/>
            <a:ext cx="2214578" cy="1643074"/>
          </a:xfrm>
          <a:prstGeom prst="ellipse">
            <a:avLst/>
          </a:prstGeom>
          <a:solidFill>
            <a:srgbClr val="FF0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nchor="ctr"/>
          <a:lstStyle/>
          <a:p>
            <a:pPr algn="ctr">
              <a:defRPr/>
            </a:pPr>
            <a:r>
              <a:rPr lang="fa-IR" sz="6600" dirty="0">
                <a:solidFill>
                  <a:schemeClr val="tx1"/>
                </a:solidFill>
                <a:cs typeface="B Titr" pitchFamily="2" charset="-78"/>
              </a:rPr>
              <a:t>نسب</a:t>
            </a:r>
            <a:endParaRPr lang="en-US" sz="6600" dirty="0">
              <a:solidFill>
                <a:schemeClr val="tx1"/>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1400" y="457200"/>
            <a:ext cx="1752600" cy="8382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fa-IR" sz="3200" dirty="0">
                <a:cs typeface="B Titr" pitchFamily="2" charset="-78"/>
              </a:rPr>
              <a:t>نسب</a:t>
            </a:r>
            <a:endParaRPr lang="en-US" sz="3200" dirty="0">
              <a:cs typeface="B Titr" pitchFamily="2" charset="-78"/>
            </a:endParaRPr>
          </a:p>
        </p:txBody>
      </p:sp>
      <p:sp>
        <p:nvSpPr>
          <p:cNvPr id="4" name="Rounded Rectangle 3"/>
          <p:cNvSpPr/>
          <p:nvPr/>
        </p:nvSpPr>
        <p:spPr>
          <a:xfrm>
            <a:off x="928662" y="1785926"/>
            <a:ext cx="1752600" cy="8382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محرمیت</a:t>
            </a:r>
            <a:endParaRPr lang="en-US" sz="3200" dirty="0">
              <a:cs typeface="B Titr" pitchFamily="2" charset="-78"/>
            </a:endParaRPr>
          </a:p>
        </p:txBody>
      </p:sp>
      <p:sp>
        <p:nvSpPr>
          <p:cNvPr id="6" name="Rounded Rectangle 5"/>
          <p:cNvSpPr/>
          <p:nvPr/>
        </p:nvSpPr>
        <p:spPr>
          <a:xfrm>
            <a:off x="3214678" y="5072074"/>
            <a:ext cx="1752600" cy="838200"/>
          </a:xfrm>
          <a:prstGeom prst="roundRect">
            <a:avLst/>
          </a:prstGeom>
          <a:solidFill>
            <a:srgbClr val="00206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حضانت</a:t>
            </a:r>
            <a:endParaRPr lang="en-US" sz="3200" dirty="0">
              <a:cs typeface="B Titr" pitchFamily="2" charset="-78"/>
            </a:endParaRPr>
          </a:p>
        </p:txBody>
      </p:sp>
      <p:sp>
        <p:nvSpPr>
          <p:cNvPr id="7" name="Rounded Rectangle 6"/>
          <p:cNvSpPr/>
          <p:nvPr/>
        </p:nvSpPr>
        <p:spPr>
          <a:xfrm>
            <a:off x="5786446" y="3643314"/>
            <a:ext cx="1752600" cy="838200"/>
          </a:xfrm>
          <a:prstGeom prst="roundRect">
            <a:avLst/>
          </a:prstGeom>
          <a:solidFill>
            <a:srgbClr val="663300"/>
          </a:solidFill>
        </p:spPr>
        <p:style>
          <a:lnRef idx="0">
            <a:schemeClr val="dk1"/>
          </a:lnRef>
          <a:fillRef idx="3">
            <a:schemeClr val="dk1"/>
          </a:fillRef>
          <a:effectRef idx="3">
            <a:schemeClr val="dk1"/>
          </a:effectRef>
          <a:fontRef idx="minor">
            <a:schemeClr val="lt1"/>
          </a:fontRef>
        </p:style>
        <p:txBody>
          <a:bodyPr anchor="ctr"/>
          <a:lstStyle/>
          <a:p>
            <a:pPr algn="ctr">
              <a:defRPr/>
            </a:pPr>
            <a:r>
              <a:rPr lang="fa-IR" sz="3200" dirty="0">
                <a:cs typeface="B Titr" pitchFamily="2" charset="-78"/>
              </a:rPr>
              <a:t>ولایت</a:t>
            </a:r>
            <a:endParaRPr lang="en-US" sz="3200" dirty="0">
              <a:cs typeface="B Titr" pitchFamily="2" charset="-78"/>
            </a:endParaRPr>
          </a:p>
        </p:txBody>
      </p:sp>
      <p:sp>
        <p:nvSpPr>
          <p:cNvPr id="8" name="Rounded Rectangle 7"/>
          <p:cNvSpPr/>
          <p:nvPr/>
        </p:nvSpPr>
        <p:spPr>
          <a:xfrm>
            <a:off x="6286512" y="1857364"/>
            <a:ext cx="1752600" cy="838200"/>
          </a:xfrm>
          <a:prstGeom prst="roundRect">
            <a:avLst/>
          </a:prstGeom>
          <a:solidFill>
            <a:srgbClr val="660033"/>
          </a:solidFill>
        </p:spPr>
        <p:style>
          <a:lnRef idx="0">
            <a:schemeClr val="dk1"/>
          </a:lnRef>
          <a:fillRef idx="3">
            <a:schemeClr val="dk1"/>
          </a:fillRef>
          <a:effectRef idx="3">
            <a:schemeClr val="dk1"/>
          </a:effectRef>
          <a:fontRef idx="minor">
            <a:schemeClr val="lt1"/>
          </a:fontRef>
        </p:style>
        <p:txBody>
          <a:bodyPr anchor="ctr"/>
          <a:lstStyle/>
          <a:p>
            <a:pPr algn="ctr">
              <a:defRPr/>
            </a:pPr>
            <a:r>
              <a:rPr lang="fa-IR" sz="3200" dirty="0">
                <a:cs typeface="B Titr" pitchFamily="2" charset="-78"/>
              </a:rPr>
              <a:t>نفقه</a:t>
            </a:r>
            <a:endParaRPr lang="en-US" sz="3200" dirty="0">
              <a:cs typeface="B Titr" pitchFamily="2" charset="-78"/>
            </a:endParaRPr>
          </a:p>
        </p:txBody>
      </p:sp>
      <p:sp>
        <p:nvSpPr>
          <p:cNvPr id="9" name="Rounded Rectangle 8"/>
          <p:cNvSpPr/>
          <p:nvPr/>
        </p:nvSpPr>
        <p:spPr>
          <a:xfrm>
            <a:off x="1371600" y="3733800"/>
            <a:ext cx="1752600" cy="838200"/>
          </a:xfrm>
          <a:prstGeom prst="roundRect">
            <a:avLst/>
          </a:prstGeom>
          <a:solidFill>
            <a:srgbClr val="8000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ارث</a:t>
            </a:r>
            <a:endParaRPr lang="en-US" sz="3200" dirty="0">
              <a:cs typeface="B Titr" pitchFamily="2" charset="-78"/>
            </a:endParaRPr>
          </a:p>
        </p:txBody>
      </p:sp>
      <p:grpSp>
        <p:nvGrpSpPr>
          <p:cNvPr id="3" name="Group 12"/>
          <p:cNvGrpSpPr>
            <a:grpSpLocks/>
          </p:cNvGrpSpPr>
          <p:nvPr/>
        </p:nvGrpSpPr>
        <p:grpSpPr bwMode="auto">
          <a:xfrm>
            <a:off x="2743200" y="1295400"/>
            <a:ext cx="1219200" cy="2362200"/>
            <a:chOff x="2743200" y="1295400"/>
            <a:chExt cx="1219200" cy="2362200"/>
          </a:xfrm>
        </p:grpSpPr>
        <p:cxnSp>
          <p:nvCxnSpPr>
            <p:cNvPr id="11" name="Straight Arrow Connector 10"/>
            <p:cNvCxnSpPr/>
            <p:nvPr/>
          </p:nvCxnSpPr>
          <p:spPr>
            <a:xfrm flipV="1">
              <a:off x="2743200" y="1295400"/>
              <a:ext cx="838200" cy="609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438400" y="2133600"/>
              <a:ext cx="2209800" cy="838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4"/>
          <p:cNvGrpSpPr>
            <a:grpSpLocks/>
          </p:cNvGrpSpPr>
          <p:nvPr/>
        </p:nvGrpSpPr>
        <p:grpSpPr bwMode="auto">
          <a:xfrm>
            <a:off x="3929063" y="1295400"/>
            <a:ext cx="2319337" cy="3705225"/>
            <a:chOff x="3962400" y="1295400"/>
            <a:chExt cx="2286000" cy="4038600"/>
          </a:xfrm>
        </p:grpSpPr>
        <p:cxnSp>
          <p:nvCxnSpPr>
            <p:cNvPr id="14" name="Straight Arrow Connector 13"/>
            <p:cNvCxnSpPr/>
            <p:nvPr/>
          </p:nvCxnSpPr>
          <p:spPr>
            <a:xfrm rot="5400000" flipH="1" flipV="1">
              <a:off x="2285745" y="3200459"/>
              <a:ext cx="3810196" cy="456887"/>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4077271" y="2171468"/>
              <a:ext cx="2438041" cy="990443"/>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334626" y="1295400"/>
              <a:ext cx="913774" cy="609078"/>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505325" y="3505200"/>
            <a:ext cx="4343400" cy="3124200"/>
            <a:chOff x="2880" y="2112"/>
            <a:chExt cx="2736" cy="1968"/>
          </a:xfrm>
          <a:solidFill>
            <a:srgbClr val="002060"/>
          </a:solidFill>
        </p:grpSpPr>
        <p:sp>
          <p:nvSpPr>
            <p:cNvPr id="6158" name="Rectangle 14"/>
            <p:cNvSpPr>
              <a:spLocks noChangeArrowheads="1"/>
            </p:cNvSpPr>
            <p:nvPr/>
          </p:nvSpPr>
          <p:spPr bwMode="auto">
            <a:xfrm>
              <a:off x="2880" y="2112"/>
              <a:ext cx="2736" cy="1968"/>
            </a:xfrm>
            <a:prstGeom prst="rect">
              <a:avLst/>
            </a:prstGeom>
            <a:grpFill/>
            <a:ln w="9525">
              <a:solidFill>
                <a:schemeClr val="tx1"/>
              </a:solidFill>
              <a:miter lim="800000"/>
              <a:headEnd/>
              <a:tailEnd/>
            </a:ln>
            <a:effectLst>
              <a:outerShdw dist="35921" dir="2700000" algn="ctr" rotWithShape="0">
                <a:schemeClr val="tx2"/>
              </a:outerShdw>
            </a:effectLst>
          </p:spPr>
          <p:txBody>
            <a:bodyPr wrap="none" anchor="ctr"/>
            <a:lstStyle/>
            <a:p>
              <a:pPr algn="ctr">
                <a:defRPr/>
              </a:pPr>
              <a:endParaRPr lang="en-US">
                <a:cs typeface="Arial" charset="0"/>
              </a:endParaRPr>
            </a:p>
          </p:txBody>
        </p:sp>
        <p:sp>
          <p:nvSpPr>
            <p:cNvPr id="6159" name="Text Box 15"/>
            <p:cNvSpPr txBox="1">
              <a:spLocks noChangeArrowheads="1"/>
            </p:cNvSpPr>
            <p:nvPr/>
          </p:nvSpPr>
          <p:spPr bwMode="auto">
            <a:xfrm>
              <a:off x="3690" y="3744"/>
              <a:ext cx="1431" cy="291"/>
            </a:xfrm>
            <a:prstGeom prst="rect">
              <a:avLst/>
            </a:prstGeom>
            <a:noFill/>
            <a:ln w="9525">
              <a:noFill/>
              <a:miter lim="800000"/>
              <a:headEnd/>
              <a:tailEnd/>
            </a:ln>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cs typeface="B Mitra" pitchFamily="2" charset="-78"/>
                </a:rPr>
                <a:t>اهداء تخمک و جنین</a:t>
              </a:r>
              <a:endPar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cs typeface="B Mitra" pitchFamily="2" charset="-78"/>
              </a:endParaRPr>
            </a:p>
          </p:txBody>
        </p:sp>
      </p:grpSp>
      <p:grpSp>
        <p:nvGrpSpPr>
          <p:cNvPr id="3" name="Group 16"/>
          <p:cNvGrpSpPr>
            <a:grpSpLocks/>
          </p:cNvGrpSpPr>
          <p:nvPr/>
        </p:nvGrpSpPr>
        <p:grpSpPr bwMode="auto">
          <a:xfrm>
            <a:off x="4505325" y="990600"/>
            <a:ext cx="4343400" cy="3124200"/>
            <a:chOff x="2880" y="528"/>
            <a:chExt cx="2736" cy="1968"/>
          </a:xfrm>
          <a:solidFill>
            <a:srgbClr val="002060"/>
          </a:solidFill>
        </p:grpSpPr>
        <p:sp>
          <p:nvSpPr>
            <p:cNvPr id="6155" name="Rectangle 11"/>
            <p:cNvSpPr>
              <a:spLocks noChangeArrowheads="1"/>
            </p:cNvSpPr>
            <p:nvPr/>
          </p:nvSpPr>
          <p:spPr bwMode="auto">
            <a:xfrm>
              <a:off x="2880" y="528"/>
              <a:ext cx="2736" cy="1968"/>
            </a:xfrm>
            <a:prstGeom prst="rect">
              <a:avLst/>
            </a:prstGeom>
            <a:grpFill/>
            <a:ln w="9525">
              <a:solidFill>
                <a:schemeClr val="tx1"/>
              </a:solidFill>
              <a:miter lim="800000"/>
              <a:headEnd/>
              <a:tailEnd/>
            </a:ln>
            <a:effectLst>
              <a:outerShdw dist="35921" dir="2700000" algn="ctr" rotWithShape="0">
                <a:schemeClr val="tx2"/>
              </a:outerShdw>
            </a:effectLst>
          </p:spPr>
          <p:txBody>
            <a:bodyPr wrap="none" anchor="ctr"/>
            <a:lstStyle/>
            <a:p>
              <a:pPr algn="ctr">
                <a:defRPr/>
              </a:pPr>
              <a:endParaRPr lang="en-US">
                <a:cs typeface="Arial" charset="0"/>
              </a:endParaRPr>
            </a:p>
          </p:txBody>
        </p:sp>
        <p:sp>
          <p:nvSpPr>
            <p:cNvPr id="6157" name="Text Box 13"/>
            <p:cNvSpPr txBox="1">
              <a:spLocks noChangeArrowheads="1"/>
            </p:cNvSpPr>
            <p:nvPr/>
          </p:nvSpPr>
          <p:spPr bwMode="auto">
            <a:xfrm>
              <a:off x="3738" y="576"/>
              <a:ext cx="987" cy="291"/>
            </a:xfrm>
            <a:prstGeom prst="rect">
              <a:avLst/>
            </a:prstGeom>
            <a:grpFill/>
            <a:ln w="9525">
              <a:noFill/>
              <a:miter lim="800000"/>
              <a:headEnd/>
              <a:tailEnd/>
            </a:ln>
            <a:effectLst>
              <a:outerShdw dist="35921" dir="2700000" algn="ctr" rotWithShape="0">
                <a:schemeClr val="tx2"/>
              </a:outerShdw>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fa-I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rPr>
                <a:t>رحم اجاره ای</a:t>
              </a:r>
              <a:endPar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Mitra" pitchFamily="2" charset="-78"/>
              </a:endParaRPr>
            </a:p>
          </p:txBody>
        </p:sp>
      </p:grpSp>
      <p:sp>
        <p:nvSpPr>
          <p:cNvPr id="6148" name="Text Box 4"/>
          <p:cNvSpPr txBox="1">
            <a:spLocks noChangeArrowheads="1"/>
          </p:cNvSpPr>
          <p:nvPr/>
        </p:nvSpPr>
        <p:spPr bwMode="auto">
          <a:xfrm>
            <a:off x="3886200" y="0"/>
            <a:ext cx="1282700" cy="1016000"/>
          </a:xfrm>
          <a:prstGeom prst="rect">
            <a:avLst/>
          </a:prstGeom>
          <a:noFill/>
          <a:ln w="9525">
            <a:noFill/>
            <a:miter lim="800000"/>
            <a:headEnd/>
            <a:tailEnd/>
          </a:ln>
          <a:effectLst>
            <a:outerShdw dist="35921" dir="2700000" algn="ctr" rotWithShape="0">
              <a:schemeClr val="tx2"/>
            </a:outerShdw>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fa-IR" sz="6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ial" charset="0"/>
              </a:rPr>
              <a:t>مادر</a:t>
            </a:r>
            <a:endParaRPr lang="en-US" sz="6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Arial" charset="0"/>
            </a:endParaRPr>
          </a:p>
        </p:txBody>
      </p:sp>
      <p:sp>
        <p:nvSpPr>
          <p:cNvPr id="6149" name="Text Box 5"/>
          <p:cNvSpPr txBox="1">
            <a:spLocks noChangeArrowheads="1"/>
          </p:cNvSpPr>
          <p:nvPr/>
        </p:nvSpPr>
        <p:spPr bwMode="auto">
          <a:xfrm>
            <a:off x="466725" y="2057400"/>
            <a:ext cx="3429000" cy="5238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a:spcBef>
                <a:spcPct val="50000"/>
              </a:spcBef>
            </a:pPr>
            <a:r>
              <a:rPr lang="fa-IR" sz="2800">
                <a:solidFill>
                  <a:schemeClr val="bg1"/>
                </a:solidFill>
                <a:cs typeface="B Koodak" pitchFamily="2" charset="-78"/>
              </a:rPr>
              <a:t>مادر بیولوژیک</a:t>
            </a:r>
            <a:endParaRPr lang="en-US" sz="2800">
              <a:solidFill>
                <a:schemeClr val="bg1"/>
              </a:solidFill>
              <a:cs typeface="B Koodak" pitchFamily="2" charset="-78"/>
            </a:endParaRPr>
          </a:p>
        </p:txBody>
      </p:sp>
      <p:sp>
        <p:nvSpPr>
          <p:cNvPr id="6150" name="Text Box 6"/>
          <p:cNvSpPr txBox="1">
            <a:spLocks noChangeArrowheads="1"/>
          </p:cNvSpPr>
          <p:nvPr/>
        </p:nvSpPr>
        <p:spPr bwMode="auto">
          <a:xfrm>
            <a:off x="466725" y="3581400"/>
            <a:ext cx="3429000" cy="5238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a:spcBef>
                <a:spcPct val="50000"/>
              </a:spcBef>
            </a:pPr>
            <a:r>
              <a:rPr lang="fa-IR" sz="2800">
                <a:solidFill>
                  <a:schemeClr val="bg1"/>
                </a:solidFill>
                <a:cs typeface="B Koodak" pitchFamily="2" charset="-78"/>
              </a:rPr>
              <a:t>مادر اجتماعی</a:t>
            </a:r>
            <a:endParaRPr lang="en-US" sz="2800">
              <a:solidFill>
                <a:schemeClr val="bg1"/>
              </a:solidFill>
              <a:cs typeface="B Koodak" pitchFamily="2" charset="-78"/>
            </a:endParaRPr>
          </a:p>
        </p:txBody>
      </p:sp>
      <p:sp>
        <p:nvSpPr>
          <p:cNvPr id="6151" name="Text Box 7"/>
          <p:cNvSpPr txBox="1">
            <a:spLocks noChangeArrowheads="1"/>
          </p:cNvSpPr>
          <p:nvPr/>
        </p:nvSpPr>
        <p:spPr bwMode="auto">
          <a:xfrm>
            <a:off x="466725" y="5029200"/>
            <a:ext cx="3429000" cy="5238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a:spcBef>
                <a:spcPct val="50000"/>
              </a:spcBef>
            </a:pPr>
            <a:r>
              <a:rPr lang="fa-IR">
                <a:solidFill>
                  <a:schemeClr val="bg1"/>
                </a:solidFill>
                <a:cs typeface="B Koodak" pitchFamily="2" charset="-78"/>
              </a:rPr>
              <a:t>مادر اجاره </a:t>
            </a:r>
            <a:r>
              <a:rPr lang="fa-IR" sz="2800">
                <a:solidFill>
                  <a:schemeClr val="bg1"/>
                </a:solidFill>
                <a:cs typeface="B Koodak" pitchFamily="2" charset="-78"/>
              </a:rPr>
              <a:t>دهنده</a:t>
            </a:r>
            <a:r>
              <a:rPr lang="fa-IR">
                <a:solidFill>
                  <a:schemeClr val="bg1"/>
                </a:solidFill>
                <a:cs typeface="B Koodak" pitchFamily="2" charset="-78"/>
              </a:rPr>
              <a:t> رحم</a:t>
            </a:r>
            <a:endParaRPr lang="en-US">
              <a:solidFill>
                <a:schemeClr val="bg1"/>
              </a:solidFill>
              <a:cs typeface="B Koodak" pitchFamily="2" charset="-78"/>
            </a:endParaRPr>
          </a:p>
        </p:txBody>
      </p:sp>
      <p:sp>
        <p:nvSpPr>
          <p:cNvPr id="6152" name="Text Box 8"/>
          <p:cNvSpPr txBox="1">
            <a:spLocks noChangeArrowheads="1"/>
          </p:cNvSpPr>
          <p:nvPr/>
        </p:nvSpPr>
        <p:spPr bwMode="auto">
          <a:xfrm>
            <a:off x="5257800" y="1970088"/>
            <a:ext cx="3103563" cy="58420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fa-IR" sz="3200" dirty="0">
                <a:solidFill>
                  <a:srgbClr val="FFFF00"/>
                </a:solidFill>
                <a:effectLst>
                  <a:outerShdw blurRad="38100" dist="38100" dir="2700000" algn="tl">
                    <a:srgbClr val="000000">
                      <a:alpha val="43137"/>
                    </a:srgbClr>
                  </a:outerShdw>
                </a:effectLst>
                <a:cs typeface="B Mitra" pitchFamily="2" charset="-78"/>
              </a:rPr>
              <a:t>گامت را اهداء می کند</a:t>
            </a:r>
            <a:endParaRPr lang="en-US" sz="3200" dirty="0">
              <a:solidFill>
                <a:srgbClr val="FFFF00"/>
              </a:solidFill>
              <a:effectLst>
                <a:outerShdw blurRad="38100" dist="38100" dir="2700000" algn="tl">
                  <a:srgbClr val="000000">
                    <a:alpha val="43137"/>
                  </a:srgbClr>
                </a:outerShdw>
              </a:effectLst>
              <a:cs typeface="B Mitra" pitchFamily="2" charset="-78"/>
            </a:endParaRPr>
          </a:p>
        </p:txBody>
      </p:sp>
      <p:sp>
        <p:nvSpPr>
          <p:cNvPr id="6153" name="Text Box 9"/>
          <p:cNvSpPr txBox="1">
            <a:spLocks noChangeArrowheads="1"/>
          </p:cNvSpPr>
          <p:nvPr/>
        </p:nvSpPr>
        <p:spPr bwMode="auto">
          <a:xfrm>
            <a:off x="5181600" y="3494088"/>
            <a:ext cx="2803525" cy="523875"/>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fa-IR" sz="2800" dirty="0">
                <a:solidFill>
                  <a:srgbClr val="FFFF00"/>
                </a:solidFill>
                <a:effectLst>
                  <a:outerShdw blurRad="38100" dist="38100" dir="2700000" algn="tl">
                    <a:srgbClr val="000000">
                      <a:alpha val="43137"/>
                    </a:srgbClr>
                  </a:outerShdw>
                </a:effectLst>
                <a:cs typeface="B Mitra" pitchFamily="2" charset="-78"/>
              </a:rPr>
              <a:t>فرزند را بزرگ می کند</a:t>
            </a:r>
            <a:endParaRPr lang="en-US" sz="2800" dirty="0">
              <a:solidFill>
                <a:srgbClr val="FFFF00"/>
              </a:solidFill>
              <a:effectLst>
                <a:outerShdw blurRad="38100" dist="38100" dir="2700000" algn="tl">
                  <a:srgbClr val="000000">
                    <a:alpha val="43137"/>
                  </a:srgbClr>
                </a:outerShdw>
              </a:effectLst>
              <a:cs typeface="B Mitra" pitchFamily="2" charset="-78"/>
            </a:endParaRPr>
          </a:p>
        </p:txBody>
      </p:sp>
      <p:sp>
        <p:nvSpPr>
          <p:cNvPr id="6154" name="Text Box 10"/>
          <p:cNvSpPr txBox="1">
            <a:spLocks noChangeArrowheads="1"/>
          </p:cNvSpPr>
          <p:nvPr/>
        </p:nvSpPr>
        <p:spPr bwMode="auto">
          <a:xfrm>
            <a:off x="4572000" y="4941888"/>
            <a:ext cx="4084638" cy="523875"/>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fa-IR" sz="2800" dirty="0">
                <a:solidFill>
                  <a:srgbClr val="FFFF00"/>
                </a:solidFill>
                <a:effectLst>
                  <a:outerShdw blurRad="38100" dist="38100" dir="2700000" algn="tl">
                    <a:srgbClr val="000000">
                      <a:alpha val="43137"/>
                    </a:srgbClr>
                  </a:outerShdw>
                </a:effectLst>
                <a:cs typeface="B Mitra" pitchFamily="2" charset="-78"/>
              </a:rPr>
              <a:t>حاملگی و زایمان را به عهده دارد</a:t>
            </a:r>
            <a:endParaRPr lang="en-US" sz="2800" dirty="0">
              <a:solidFill>
                <a:srgbClr val="FFFF00"/>
              </a:solidFill>
              <a:effectLst>
                <a:outerShdw blurRad="38100" dist="38100" dir="2700000" algn="tl">
                  <a:srgbClr val="000000">
                    <a:alpha val="43137"/>
                  </a:srgbClr>
                </a:outerShdw>
              </a:effectLst>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left)">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wipe(left)">
                                      <p:cBhvr>
                                        <p:cTn id="12" dur="500"/>
                                        <p:tgtEl>
                                          <p:spTgt spid="6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down)">
                                      <p:cBhvr>
                                        <p:cTn id="17" dur="5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wipe(left)">
                                      <p:cBhvr>
                                        <p:cTn id="22" dur="500"/>
                                        <p:tgtEl>
                                          <p:spTgt spid="6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wipe(left)">
                                      <p:cBhvr>
                                        <p:cTn id="27" dur="500"/>
                                        <p:tgtEl>
                                          <p:spTgt spid="61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54"/>
                                        </p:tgtEl>
                                        <p:attrNameLst>
                                          <p:attrName>style.visibility</p:attrName>
                                        </p:attrNameLst>
                                      </p:cBhvr>
                                      <p:to>
                                        <p:strVal val="visible"/>
                                      </p:to>
                                    </p:set>
                                    <p:animEffect transition="in" filter="wipe(left)">
                                      <p:cBhvr>
                                        <p:cTn id="32" dur="500"/>
                                        <p:tgtEl>
                                          <p:spTgt spid="61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p:bldP spid="6153" grpId="0"/>
      <p:bldP spid="61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3786182" y="214290"/>
            <a:ext cx="1859805" cy="1200329"/>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fa-IR" sz="7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rPr>
              <a:t>مادر؟</a:t>
            </a:r>
            <a:endParaRPr lang="en-US" sz="72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Arial" charset="0"/>
            </a:endParaRPr>
          </a:p>
        </p:txBody>
      </p:sp>
      <p:sp>
        <p:nvSpPr>
          <p:cNvPr id="28675" name="Text Box 5"/>
          <p:cNvSpPr txBox="1">
            <a:spLocks noChangeArrowheads="1"/>
          </p:cNvSpPr>
          <p:nvPr/>
        </p:nvSpPr>
        <p:spPr bwMode="auto">
          <a:xfrm>
            <a:off x="428625" y="2000250"/>
            <a:ext cx="3429000" cy="51911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a:spcBef>
                <a:spcPct val="50000"/>
              </a:spcBef>
            </a:pPr>
            <a:r>
              <a:rPr lang="fa-IR" sz="2800">
                <a:solidFill>
                  <a:schemeClr val="bg1"/>
                </a:solidFill>
                <a:cs typeface="B Koodak" pitchFamily="2" charset="-78"/>
              </a:rPr>
              <a:t>مادر بیولوژیک</a:t>
            </a:r>
            <a:endParaRPr lang="en-US" sz="2800">
              <a:solidFill>
                <a:schemeClr val="bg1"/>
              </a:solidFill>
              <a:cs typeface="B Koodak" pitchFamily="2" charset="-78"/>
            </a:endParaRPr>
          </a:p>
        </p:txBody>
      </p:sp>
      <p:sp>
        <p:nvSpPr>
          <p:cNvPr id="28676" name="Text Box 6"/>
          <p:cNvSpPr txBox="1">
            <a:spLocks noChangeArrowheads="1"/>
          </p:cNvSpPr>
          <p:nvPr/>
        </p:nvSpPr>
        <p:spPr bwMode="auto">
          <a:xfrm>
            <a:off x="2928938" y="2857500"/>
            <a:ext cx="3429000" cy="51911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a:spcBef>
                <a:spcPct val="50000"/>
              </a:spcBef>
            </a:pPr>
            <a:r>
              <a:rPr lang="fa-IR" sz="2800">
                <a:solidFill>
                  <a:schemeClr val="bg1"/>
                </a:solidFill>
                <a:cs typeface="B Koodak" pitchFamily="2" charset="-78"/>
              </a:rPr>
              <a:t>مادر اجتماعی</a:t>
            </a:r>
            <a:endParaRPr lang="en-US" sz="2800">
              <a:solidFill>
                <a:schemeClr val="bg1"/>
              </a:solidFill>
              <a:cs typeface="B Koodak" pitchFamily="2" charset="-78"/>
            </a:endParaRPr>
          </a:p>
        </p:txBody>
      </p:sp>
      <p:sp>
        <p:nvSpPr>
          <p:cNvPr id="28677" name="Text Box 7"/>
          <p:cNvSpPr txBox="1">
            <a:spLocks noChangeArrowheads="1"/>
          </p:cNvSpPr>
          <p:nvPr/>
        </p:nvSpPr>
        <p:spPr bwMode="auto">
          <a:xfrm>
            <a:off x="5357813" y="2000250"/>
            <a:ext cx="3429000" cy="51911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a:spcBef>
                <a:spcPct val="50000"/>
              </a:spcBef>
            </a:pPr>
            <a:r>
              <a:rPr lang="fa-IR" sz="2800">
                <a:solidFill>
                  <a:schemeClr val="bg1"/>
                </a:solidFill>
                <a:cs typeface="B Koodak" pitchFamily="2" charset="-78"/>
              </a:rPr>
              <a:t>مادر اجاره دهنده رحم</a:t>
            </a:r>
            <a:endParaRPr lang="en-US" sz="2800">
              <a:solidFill>
                <a:schemeClr val="bg1"/>
              </a:solidFill>
              <a:cs typeface="B Koodak" pitchFamily="2" charset="-78"/>
            </a:endParaRPr>
          </a:p>
        </p:txBody>
      </p:sp>
      <p:sp>
        <p:nvSpPr>
          <p:cNvPr id="8" name="TextBox 7"/>
          <p:cNvSpPr txBox="1"/>
          <p:nvPr/>
        </p:nvSpPr>
        <p:spPr>
          <a:xfrm>
            <a:off x="3071802" y="3786190"/>
            <a:ext cx="33249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fa-IR" sz="4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تعریف مادری؟</a:t>
            </a:r>
            <a:endParaRPr lang="en-US" sz="4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10" name="Rounded Rectangle 9"/>
          <p:cNvSpPr/>
          <p:nvPr/>
        </p:nvSpPr>
        <p:spPr>
          <a:xfrm>
            <a:off x="928662" y="5357826"/>
            <a:ext cx="1752600" cy="8382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محرمیت</a:t>
            </a:r>
            <a:endParaRPr lang="en-US" sz="3200" dirty="0">
              <a:cs typeface="B Titr" pitchFamily="2" charset="-78"/>
            </a:endParaRPr>
          </a:p>
        </p:txBody>
      </p:sp>
      <p:sp>
        <p:nvSpPr>
          <p:cNvPr id="11" name="Rounded Rectangle 10"/>
          <p:cNvSpPr/>
          <p:nvPr/>
        </p:nvSpPr>
        <p:spPr>
          <a:xfrm>
            <a:off x="6858016" y="5357826"/>
            <a:ext cx="1752600" cy="838200"/>
          </a:xfrm>
          <a:prstGeom prst="roundRect">
            <a:avLst/>
          </a:prstGeom>
          <a:solidFill>
            <a:srgbClr val="00206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حضانت</a:t>
            </a:r>
            <a:endParaRPr lang="en-US" sz="3200" dirty="0">
              <a:cs typeface="B Titr" pitchFamily="2" charset="-78"/>
            </a:endParaRPr>
          </a:p>
        </p:txBody>
      </p:sp>
      <p:sp>
        <p:nvSpPr>
          <p:cNvPr id="12" name="Rounded Rectangle 11"/>
          <p:cNvSpPr/>
          <p:nvPr/>
        </p:nvSpPr>
        <p:spPr>
          <a:xfrm>
            <a:off x="3929058" y="5357826"/>
            <a:ext cx="1752600" cy="838200"/>
          </a:xfrm>
          <a:prstGeom prst="roundRect">
            <a:avLst/>
          </a:prstGeom>
          <a:solidFill>
            <a:srgbClr val="0033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ارث</a:t>
            </a:r>
            <a:endParaRPr lang="en-US" sz="3200" dirty="0">
              <a:cs typeface="B Titr" pitchFamily="2" charset="-78"/>
            </a:endParaRPr>
          </a:p>
        </p:txBody>
      </p:sp>
      <p:pic>
        <p:nvPicPr>
          <p:cNvPr id="28688" name="Picture 17" descr="http://rds.yahoo.com/_ylt=A0WTefgasiRLtssA5AijzbkF/SIG=12g9o8lhc/EXP=1260782490/**http%3A/www.octc.kctcs.edu/gcaplan/anat2/histology/oocyte.jpg"/>
          <p:cNvPicPr>
            <a:picLocks noChangeAspect="1" noChangeArrowheads="1"/>
          </p:cNvPicPr>
          <p:nvPr/>
        </p:nvPicPr>
        <p:blipFill>
          <a:blip r:embed="rId3" cstate="print"/>
          <a:srcRect/>
          <a:stretch>
            <a:fillRect/>
          </a:stretch>
        </p:blipFill>
        <p:spPr bwMode="auto">
          <a:xfrm>
            <a:off x="1357313" y="285750"/>
            <a:ext cx="1500187" cy="1593850"/>
          </a:xfrm>
          <a:prstGeom prst="rect">
            <a:avLst/>
          </a:prstGeom>
          <a:noFill/>
          <a:ln w="9525">
            <a:noFill/>
            <a:miter lim="800000"/>
            <a:headEnd/>
            <a:tailEnd/>
          </a:ln>
        </p:spPr>
      </p:pic>
      <p:pic>
        <p:nvPicPr>
          <p:cNvPr id="28689" name="Picture 12" descr="IMG_6224.JPG"/>
          <p:cNvPicPr>
            <a:picLocks noChangeAspect="1"/>
          </p:cNvPicPr>
          <p:nvPr/>
        </p:nvPicPr>
        <p:blipFill>
          <a:blip r:embed="rId4" cstate="print"/>
          <a:srcRect l="13480" t="60417" r="76561" b="26041"/>
          <a:stretch>
            <a:fillRect/>
          </a:stretch>
        </p:blipFill>
        <p:spPr bwMode="auto">
          <a:xfrm>
            <a:off x="6786563" y="214313"/>
            <a:ext cx="1504950" cy="1630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09600" y="2514600"/>
            <a:ext cx="3429000" cy="58420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fontAlgn="auto">
              <a:spcBef>
                <a:spcPct val="50000"/>
              </a:spcBef>
              <a:spcAft>
                <a:spcPts val="0"/>
              </a:spcAft>
              <a:defRPr/>
            </a:pPr>
            <a:r>
              <a:rPr lang="fa-IR" sz="3200" kern="0">
                <a:solidFill>
                  <a:sysClr val="window" lastClr="FFFFFF"/>
                </a:solidFill>
                <a:cs typeface="B Koodak" pitchFamily="2" charset="-78"/>
              </a:rPr>
              <a:t>پدر بیولوژیک</a:t>
            </a:r>
            <a:endParaRPr lang="en-US" sz="3200" kern="0">
              <a:solidFill>
                <a:sysClr val="window" lastClr="FFFFFF"/>
              </a:solidFill>
              <a:cs typeface="B Koodak" pitchFamily="2" charset="-78"/>
            </a:endParaRPr>
          </a:p>
        </p:txBody>
      </p:sp>
      <p:sp>
        <p:nvSpPr>
          <p:cNvPr id="7" name="Text Box 6"/>
          <p:cNvSpPr txBox="1">
            <a:spLocks noChangeArrowheads="1"/>
          </p:cNvSpPr>
          <p:nvPr/>
        </p:nvSpPr>
        <p:spPr bwMode="auto">
          <a:xfrm>
            <a:off x="533400" y="5181600"/>
            <a:ext cx="3429000" cy="58420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a:spAutoFit/>
          </a:bodyPr>
          <a:lstStyle/>
          <a:p>
            <a:pPr algn="ctr" fontAlgn="auto">
              <a:spcBef>
                <a:spcPct val="50000"/>
              </a:spcBef>
              <a:spcAft>
                <a:spcPts val="0"/>
              </a:spcAft>
              <a:defRPr/>
            </a:pPr>
            <a:r>
              <a:rPr lang="fa-IR" sz="3200" kern="0">
                <a:solidFill>
                  <a:sysClr val="window" lastClr="FFFFFF"/>
                </a:solidFill>
                <a:cs typeface="B Koodak" pitchFamily="2" charset="-78"/>
              </a:rPr>
              <a:t>پدر اجتماعی</a:t>
            </a:r>
            <a:endParaRPr lang="en-US" sz="3200" kern="0">
              <a:solidFill>
                <a:sysClr val="window" lastClr="FFFFFF"/>
              </a:solidFill>
              <a:cs typeface="B Koodak" pitchFamily="2" charset="-78"/>
            </a:endParaRPr>
          </a:p>
        </p:txBody>
      </p:sp>
      <p:sp>
        <p:nvSpPr>
          <p:cNvPr id="8" name="Text Box 7"/>
          <p:cNvSpPr txBox="1">
            <a:spLocks noChangeArrowheads="1"/>
          </p:cNvSpPr>
          <p:nvPr/>
        </p:nvSpPr>
        <p:spPr bwMode="auto">
          <a:xfrm>
            <a:off x="4876800" y="2514600"/>
            <a:ext cx="3748088" cy="584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fa-IR" sz="3200" kern="0" dirty="0">
                <a:solidFill>
                  <a:sysClr val="window" lastClr="FFFFFF"/>
                </a:solidFill>
                <a:effectLst>
                  <a:outerShdw blurRad="38100" dist="38100" dir="2700000" algn="tl">
                    <a:srgbClr val="000000">
                      <a:alpha val="43137"/>
                    </a:srgbClr>
                  </a:outerShdw>
                </a:effectLst>
                <a:cs typeface="B Koodak" pitchFamily="2" charset="-78"/>
              </a:rPr>
              <a:t>اهداء کننده اسپرم یا جنین</a:t>
            </a:r>
            <a:endParaRPr lang="en-US" sz="3200" kern="0" dirty="0">
              <a:solidFill>
                <a:sysClr val="window" lastClr="FFFFFF"/>
              </a:solidFill>
              <a:effectLst>
                <a:outerShdw blurRad="38100" dist="38100" dir="2700000" algn="tl">
                  <a:srgbClr val="000000">
                    <a:alpha val="43137"/>
                  </a:srgbClr>
                </a:outerShdw>
              </a:effectLst>
              <a:cs typeface="B Koodak" pitchFamily="2" charset="-78"/>
            </a:endParaRPr>
          </a:p>
        </p:txBody>
      </p:sp>
      <p:sp>
        <p:nvSpPr>
          <p:cNvPr id="9" name="Text Box 8"/>
          <p:cNvSpPr txBox="1">
            <a:spLocks noChangeArrowheads="1"/>
          </p:cNvSpPr>
          <p:nvPr/>
        </p:nvSpPr>
        <p:spPr bwMode="auto">
          <a:xfrm>
            <a:off x="5257800" y="5181600"/>
            <a:ext cx="3673475" cy="584200"/>
          </a:xfrm>
          <a:prstGeom prst="rect">
            <a:avLst/>
          </a:prstGeom>
          <a:noFill/>
          <a:ln w="9525">
            <a:noFill/>
            <a:miter lim="800000"/>
            <a:headEnd/>
            <a:tailEnd/>
          </a:ln>
          <a:effectLst/>
        </p:spPr>
        <p:txBody>
          <a:bodyPr>
            <a:spAutoFit/>
          </a:bodyPr>
          <a:lstStyle/>
          <a:p>
            <a:pPr fontAlgn="auto">
              <a:spcBef>
                <a:spcPts val="0"/>
              </a:spcBef>
              <a:spcAft>
                <a:spcPts val="0"/>
              </a:spcAft>
              <a:defRPr/>
            </a:pPr>
            <a:r>
              <a:rPr lang="fa-IR" sz="3200" kern="0" dirty="0">
                <a:solidFill>
                  <a:sysClr val="window" lastClr="FFFFFF"/>
                </a:solidFill>
                <a:effectLst>
                  <a:outerShdw blurRad="38100" dist="38100" dir="2700000" algn="tl">
                    <a:srgbClr val="000000">
                      <a:alpha val="43137"/>
                    </a:srgbClr>
                  </a:outerShdw>
                </a:effectLst>
                <a:cs typeface="B Koodak" pitchFamily="2" charset="-78"/>
              </a:rPr>
              <a:t>بزرگ کننده فرزند</a:t>
            </a:r>
            <a:endParaRPr lang="en-US" sz="3200" kern="0" dirty="0">
              <a:solidFill>
                <a:sysClr val="window" lastClr="FFFFFF"/>
              </a:solidFill>
              <a:effectLst>
                <a:outerShdw blurRad="38100" dist="38100" dir="2700000" algn="tl">
                  <a:srgbClr val="000000">
                    <a:alpha val="43137"/>
                  </a:srgbClr>
                </a:outerShdw>
              </a:effectLst>
              <a:cs typeface="B Koodak" pitchFamily="2" charset="-78"/>
            </a:endParaRPr>
          </a:p>
        </p:txBody>
      </p:sp>
      <p:sp>
        <p:nvSpPr>
          <p:cNvPr id="11" name="Text Box 4"/>
          <p:cNvSpPr txBox="1">
            <a:spLocks noChangeArrowheads="1"/>
          </p:cNvSpPr>
          <p:nvPr/>
        </p:nvSpPr>
        <p:spPr bwMode="auto">
          <a:xfrm>
            <a:off x="3886200" y="381000"/>
            <a:ext cx="1322798" cy="923330"/>
          </a:xfrm>
          <a:prstGeom prst="rect">
            <a:avLst/>
          </a:prstGeom>
          <a:noFill/>
          <a:ln w="9525">
            <a:noFill/>
            <a:miter lim="800000"/>
            <a:headEnd/>
            <a:tailEnd/>
          </a:ln>
          <a:effectLst>
            <a:outerShdw dist="35921" dir="2700000" algn="ctr" rotWithShape="0">
              <a:srgbClr val="1F497D"/>
            </a:outerShdw>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a-IR" sz="5400"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پدر؟</a:t>
            </a:r>
            <a:endParaRPr lang="en-US" sz="5400"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43240" y="357166"/>
            <a:ext cx="2911374" cy="923330"/>
          </a:xfrm>
          <a:prstGeom prst="rect">
            <a:avLst/>
          </a:prstGeom>
          <a:noFill/>
          <a:ln w="9525">
            <a:noFill/>
            <a:miter lim="800000"/>
            <a:headEnd/>
            <a:tailEnd/>
          </a:ln>
          <a:effectLst>
            <a:outerShdw dist="35921" dir="2700000" algn="ctr" rotWithShape="0">
              <a:srgbClr val="1F497D"/>
            </a:outerShdw>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fa-IR" sz="5400"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پدر کیست؟</a:t>
            </a:r>
            <a:endParaRPr lang="en-US" sz="5400"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3" name="Rounded Rectangle 2"/>
          <p:cNvSpPr/>
          <p:nvPr/>
        </p:nvSpPr>
        <p:spPr>
          <a:xfrm>
            <a:off x="928662" y="1500174"/>
            <a:ext cx="1752600" cy="8382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محرمیت</a:t>
            </a:r>
            <a:endParaRPr lang="en-US" sz="3200" dirty="0">
              <a:cs typeface="B Titr" pitchFamily="2" charset="-78"/>
            </a:endParaRPr>
          </a:p>
        </p:txBody>
      </p:sp>
      <p:sp>
        <p:nvSpPr>
          <p:cNvPr id="4" name="Rounded Rectangle 3"/>
          <p:cNvSpPr/>
          <p:nvPr/>
        </p:nvSpPr>
        <p:spPr>
          <a:xfrm>
            <a:off x="3857620" y="5143512"/>
            <a:ext cx="1752600" cy="838200"/>
          </a:xfrm>
          <a:prstGeom prst="roundRect">
            <a:avLst/>
          </a:prstGeom>
          <a:solidFill>
            <a:srgbClr val="00206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حضانت</a:t>
            </a:r>
            <a:endParaRPr lang="en-US" sz="3200" dirty="0">
              <a:cs typeface="B Titr" pitchFamily="2" charset="-78"/>
            </a:endParaRPr>
          </a:p>
        </p:txBody>
      </p:sp>
      <p:sp>
        <p:nvSpPr>
          <p:cNvPr id="5" name="Rounded Rectangle 4"/>
          <p:cNvSpPr/>
          <p:nvPr/>
        </p:nvSpPr>
        <p:spPr>
          <a:xfrm>
            <a:off x="6072198" y="3571876"/>
            <a:ext cx="1752600" cy="838200"/>
          </a:xfrm>
          <a:prstGeom prst="roundRect">
            <a:avLst/>
          </a:prstGeom>
          <a:solidFill>
            <a:srgbClr val="800000"/>
          </a:solidFill>
        </p:spPr>
        <p:style>
          <a:lnRef idx="0">
            <a:schemeClr val="dk1"/>
          </a:lnRef>
          <a:fillRef idx="3">
            <a:schemeClr val="dk1"/>
          </a:fillRef>
          <a:effectRef idx="3">
            <a:schemeClr val="dk1"/>
          </a:effectRef>
          <a:fontRef idx="minor">
            <a:schemeClr val="lt1"/>
          </a:fontRef>
        </p:style>
        <p:txBody>
          <a:bodyPr anchor="ctr"/>
          <a:lstStyle/>
          <a:p>
            <a:pPr algn="ctr">
              <a:defRPr/>
            </a:pPr>
            <a:r>
              <a:rPr lang="fa-IR" sz="3200" dirty="0">
                <a:cs typeface="B Titr" pitchFamily="2" charset="-78"/>
              </a:rPr>
              <a:t>ولایت</a:t>
            </a:r>
            <a:endParaRPr lang="en-US" sz="3200" dirty="0">
              <a:cs typeface="B Titr" pitchFamily="2" charset="-78"/>
            </a:endParaRPr>
          </a:p>
        </p:txBody>
      </p:sp>
      <p:sp>
        <p:nvSpPr>
          <p:cNvPr id="6" name="Rounded Rectangle 5"/>
          <p:cNvSpPr/>
          <p:nvPr/>
        </p:nvSpPr>
        <p:spPr>
          <a:xfrm>
            <a:off x="6715140" y="1500174"/>
            <a:ext cx="1752600" cy="838200"/>
          </a:xfrm>
          <a:prstGeom prst="roundRect">
            <a:avLst/>
          </a:prstGeom>
          <a:solidFill>
            <a:srgbClr val="660033"/>
          </a:solidFill>
        </p:spPr>
        <p:style>
          <a:lnRef idx="0">
            <a:schemeClr val="dk1"/>
          </a:lnRef>
          <a:fillRef idx="3">
            <a:schemeClr val="dk1"/>
          </a:fillRef>
          <a:effectRef idx="3">
            <a:schemeClr val="dk1"/>
          </a:effectRef>
          <a:fontRef idx="minor">
            <a:schemeClr val="lt1"/>
          </a:fontRef>
        </p:style>
        <p:txBody>
          <a:bodyPr anchor="ctr"/>
          <a:lstStyle/>
          <a:p>
            <a:pPr algn="ctr">
              <a:defRPr/>
            </a:pPr>
            <a:r>
              <a:rPr lang="fa-IR" sz="3200" dirty="0">
                <a:cs typeface="B Titr" pitchFamily="2" charset="-78"/>
              </a:rPr>
              <a:t>نفقه</a:t>
            </a:r>
            <a:endParaRPr lang="en-US" sz="3200" dirty="0">
              <a:cs typeface="B Titr" pitchFamily="2" charset="-78"/>
            </a:endParaRPr>
          </a:p>
        </p:txBody>
      </p:sp>
      <p:sp>
        <p:nvSpPr>
          <p:cNvPr id="7" name="Rounded Rectangle 6"/>
          <p:cNvSpPr/>
          <p:nvPr/>
        </p:nvSpPr>
        <p:spPr>
          <a:xfrm>
            <a:off x="1428728" y="3500438"/>
            <a:ext cx="1752600" cy="838200"/>
          </a:xfrm>
          <a:prstGeom prst="roundRect">
            <a:avLst/>
          </a:prstGeom>
          <a:solidFill>
            <a:srgbClr val="6633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fa-IR" sz="3200" dirty="0">
                <a:cs typeface="B Titr" pitchFamily="2" charset="-78"/>
              </a:rPr>
              <a:t>ارث</a:t>
            </a:r>
            <a:endParaRPr lang="en-US" sz="3200" dirty="0">
              <a:cs typeface="B Titr" pitchFamily="2" charset="-78"/>
            </a:endParaRPr>
          </a:p>
        </p:txBody>
      </p:sp>
      <p:sp>
        <p:nvSpPr>
          <p:cNvPr id="8" name="TextBox 7"/>
          <p:cNvSpPr txBox="1"/>
          <p:nvPr/>
        </p:nvSpPr>
        <p:spPr>
          <a:xfrm>
            <a:off x="4143372" y="1714488"/>
            <a:ext cx="1282723" cy="317009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2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Koodak" pitchFamily="2" charset="-78"/>
              </a:rPr>
              <a:t>؟</a:t>
            </a:r>
            <a:endParaRPr lang="en-US" sz="2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 descr="White marble"/>
          <p:cNvSpPr>
            <a:spLocks noChangeArrowheads="1" noChangeShapeType="1" noTextEdit="1"/>
          </p:cNvSpPr>
          <p:nvPr/>
        </p:nvSpPr>
        <p:spPr bwMode="auto">
          <a:xfrm>
            <a:off x="214313" y="214313"/>
            <a:ext cx="1668462" cy="8826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2"/>
                  <a:srcRect/>
                  <a:tile tx="0" ty="0" sx="100000" sy="100000" flip="none" algn="tl"/>
                </a:blipFill>
                <a:latin typeface="Arial Black"/>
              </a:rPr>
              <a:t>IUI</a:t>
            </a:r>
            <a:endParaRPr lang="fa-IR" sz="3600" kern="10">
              <a:ln w="9525">
                <a:round/>
                <a:headEnd/>
                <a:tailEnd/>
              </a:ln>
              <a:blipFill dpi="0" rotWithShape="0">
                <a:blip r:embed="rId2"/>
                <a:srcRect/>
                <a:tile tx="0" ty="0" sx="100000" sy="100000" flip="none" algn="tl"/>
              </a:blipFill>
              <a:latin typeface="Arial Black"/>
            </a:endParaRPr>
          </a:p>
        </p:txBody>
      </p:sp>
      <p:pic>
        <p:nvPicPr>
          <p:cNvPr id="8195" name="Picture 5" descr="iui3"/>
          <p:cNvPicPr>
            <a:picLocks noChangeAspect="1" noChangeArrowheads="1"/>
          </p:cNvPicPr>
          <p:nvPr/>
        </p:nvPicPr>
        <p:blipFill>
          <a:blip r:embed="rId3" cstate="print">
            <a:lum bright="-40000" contrast="60000"/>
          </a:blip>
          <a:srcRect/>
          <a:stretch>
            <a:fillRect/>
          </a:stretch>
        </p:blipFill>
        <p:spPr bwMode="auto">
          <a:xfrm>
            <a:off x="4295775" y="180975"/>
            <a:ext cx="4848225" cy="6496050"/>
          </a:xfrm>
          <a:prstGeom prst="rect">
            <a:avLst/>
          </a:prstGeom>
          <a:noFill/>
          <a:ln w="9525">
            <a:noFill/>
            <a:miter lim="800000"/>
            <a:headEnd/>
            <a:tailEnd/>
          </a:ln>
        </p:spPr>
      </p:pic>
      <p:sp>
        <p:nvSpPr>
          <p:cNvPr id="609286" name="Text Box 6"/>
          <p:cNvSpPr txBox="1">
            <a:spLocks noChangeArrowheads="1"/>
          </p:cNvSpPr>
          <p:nvPr/>
        </p:nvSpPr>
        <p:spPr bwMode="auto">
          <a:xfrm>
            <a:off x="571500" y="3286125"/>
            <a:ext cx="3240088" cy="2062163"/>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a:defRPr/>
            </a:pPr>
            <a:r>
              <a:rPr lang="fa-IR" sz="3200" dirty="0">
                <a:cs typeface="B Koodak" pitchFamily="2" charset="-78"/>
              </a:rPr>
              <a:t>بیشتر در موارد </a:t>
            </a:r>
          </a:p>
          <a:p>
            <a:pPr algn="ctr">
              <a:defRPr/>
            </a:pPr>
            <a:r>
              <a:rPr lang="fa-IR" sz="3200" dirty="0">
                <a:cs typeface="B Koodak" pitchFamily="2" charset="-78"/>
              </a:rPr>
              <a:t>ناباروری بدون </a:t>
            </a:r>
          </a:p>
          <a:p>
            <a:pPr algn="ctr">
              <a:defRPr/>
            </a:pPr>
            <a:r>
              <a:rPr lang="fa-IR" sz="3200" dirty="0">
                <a:cs typeface="B Koodak" pitchFamily="2" charset="-78"/>
              </a:rPr>
              <a:t>علت مشخص </a:t>
            </a:r>
          </a:p>
          <a:p>
            <a:pPr algn="ctr">
              <a:defRPr/>
            </a:pPr>
            <a:r>
              <a:rPr lang="fa-IR" sz="3200" dirty="0">
                <a:cs typeface="B Koodak" pitchFamily="2" charset="-78"/>
              </a:rPr>
              <a:t>استفاده می شود</a:t>
            </a:r>
            <a:endParaRPr lang="en-US" sz="3200" dirty="0">
              <a:cs typeface="B Koodak" pitchFamily="2" charset="-78"/>
            </a:endParaRPr>
          </a:p>
        </p:txBody>
      </p:sp>
      <p:sp>
        <p:nvSpPr>
          <p:cNvPr id="609288" name="Text Box 8"/>
          <p:cNvSpPr txBox="1">
            <a:spLocks noChangeArrowheads="1"/>
          </p:cNvSpPr>
          <p:nvPr/>
        </p:nvSpPr>
        <p:spPr bwMode="auto">
          <a:xfrm>
            <a:off x="971550" y="1420813"/>
            <a:ext cx="2471738" cy="579437"/>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fa-IR" sz="3200" dirty="0">
                <a:solidFill>
                  <a:srgbClr val="FFFF00"/>
                </a:solidFill>
                <a:latin typeface="Times New Roman" pitchFamily="18" charset="0"/>
                <a:cs typeface="Times New Roman" pitchFamily="18" charset="0"/>
              </a:rPr>
              <a:t>تلقیح داخل رحمی</a:t>
            </a:r>
            <a:endParaRPr lang="en-US" sz="32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
            <a:ext cx="3036888" cy="646113"/>
          </a:xfrm>
          <a:prstGeom prst="rect">
            <a:avLst/>
          </a:prstGeom>
          <a:noFill/>
        </p:spPr>
        <p:txBody>
          <a:bodyPr wrap="none">
            <a:spAutoFit/>
          </a:bodyPr>
          <a:lstStyle/>
          <a:p>
            <a:pPr>
              <a:defRPr/>
            </a:pPr>
            <a:r>
              <a:rPr lang="fa-IR" sz="3600" dirty="0">
                <a:solidFill>
                  <a:schemeClr val="bg1"/>
                </a:solidFill>
                <a:effectLst>
                  <a:outerShdw blurRad="38100" dist="38100" dir="2700000" algn="tl">
                    <a:srgbClr val="000000">
                      <a:alpha val="43137"/>
                    </a:srgbClr>
                  </a:outerShdw>
                </a:effectLst>
                <a:cs typeface="B Titr" pitchFamily="2" charset="-78"/>
              </a:rPr>
              <a:t>ناشناسی در اهداء</a:t>
            </a:r>
            <a:endParaRPr lang="en-US" sz="3600" dirty="0">
              <a:solidFill>
                <a:schemeClr val="bg1"/>
              </a:solidFill>
              <a:effectLst>
                <a:outerShdw blurRad="38100" dist="38100" dir="2700000" algn="tl">
                  <a:srgbClr val="000000">
                    <a:alpha val="43137"/>
                  </a:srgbClr>
                </a:outerShdw>
              </a:effectLst>
              <a:cs typeface="B Titr" pitchFamily="2" charset="-78"/>
            </a:endParaRPr>
          </a:p>
        </p:txBody>
      </p:sp>
      <p:sp>
        <p:nvSpPr>
          <p:cNvPr id="3" name="TextBox 2"/>
          <p:cNvSpPr txBox="1"/>
          <p:nvPr/>
        </p:nvSpPr>
        <p:spPr>
          <a:xfrm>
            <a:off x="685800" y="1066800"/>
            <a:ext cx="7772400" cy="584200"/>
          </a:xfrm>
          <a:prstGeom prst="rect">
            <a:avLst/>
          </a:prstGeom>
          <a:noFill/>
        </p:spPr>
        <p:txBody>
          <a:bodyPr>
            <a:spAutoFit/>
          </a:bodyPr>
          <a:lstStyle/>
          <a:p>
            <a:pPr algn="r" rtl="1">
              <a:defRPr/>
            </a:pPr>
            <a:r>
              <a:rPr lang="fa-IR" sz="3200" dirty="0">
                <a:solidFill>
                  <a:srgbClr val="FFFF00"/>
                </a:solidFill>
                <a:effectLst>
                  <a:outerShdw blurRad="38100" dist="38100" dir="2700000" algn="tl">
                    <a:srgbClr val="000000">
                      <a:alpha val="43137"/>
                    </a:srgbClr>
                  </a:outerShdw>
                </a:effectLst>
                <a:cs typeface="B Koodak" pitchFamily="2" charset="-78"/>
              </a:rPr>
              <a:t>عدم آگاهی گیرنده و اهداء کننده از هویت یکدیگر </a:t>
            </a:r>
            <a:endParaRPr lang="en-US" sz="3200" dirty="0">
              <a:solidFill>
                <a:srgbClr val="FFFF00"/>
              </a:solidFill>
              <a:effectLst>
                <a:outerShdw blurRad="38100" dist="38100" dir="2700000" algn="tl">
                  <a:srgbClr val="000000">
                    <a:alpha val="43137"/>
                  </a:srgbClr>
                </a:outerShdw>
              </a:effectLst>
              <a:cs typeface="B Koodak" pitchFamily="2" charset="-78"/>
            </a:endParaRPr>
          </a:p>
        </p:txBody>
      </p:sp>
      <p:sp>
        <p:nvSpPr>
          <p:cNvPr id="4" name="Rectangle 3"/>
          <p:cNvSpPr/>
          <p:nvPr/>
        </p:nvSpPr>
        <p:spPr>
          <a:xfrm>
            <a:off x="1295400" y="1752600"/>
            <a:ext cx="6477000" cy="609600"/>
          </a:xfrm>
          <a:prstGeom prst="rect">
            <a:avLst/>
          </a:prstGeom>
          <a:solidFill>
            <a:srgbClr val="660066"/>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a-IR" sz="2800" dirty="0">
                <a:effectLst>
                  <a:outerShdw blurRad="38100" dist="38100" dir="2700000" algn="tl">
                    <a:srgbClr val="000000">
                      <a:alpha val="43137"/>
                    </a:srgbClr>
                  </a:outerShdw>
                </a:effectLst>
                <a:cs typeface="B Lotus" pitchFamily="2" charset="-78"/>
              </a:rPr>
              <a:t>فرانسه، دانمارک، یونان، اسپانیا، پرتقال، نروژ</a:t>
            </a:r>
            <a:endParaRPr lang="en-US" sz="2800" dirty="0">
              <a:effectLst>
                <a:outerShdw blurRad="38100" dist="38100" dir="2700000" algn="tl">
                  <a:srgbClr val="000000">
                    <a:alpha val="43137"/>
                  </a:srgbClr>
                </a:outerShdw>
              </a:effectLst>
              <a:cs typeface="B Lotus" pitchFamily="2" charset="-78"/>
            </a:endParaRPr>
          </a:p>
        </p:txBody>
      </p:sp>
      <p:sp>
        <p:nvSpPr>
          <p:cNvPr id="5" name="TextBox 4"/>
          <p:cNvSpPr txBox="1"/>
          <p:nvPr/>
        </p:nvSpPr>
        <p:spPr>
          <a:xfrm>
            <a:off x="762000" y="3048000"/>
            <a:ext cx="7772400" cy="584200"/>
          </a:xfrm>
          <a:prstGeom prst="rect">
            <a:avLst/>
          </a:prstGeom>
          <a:noFill/>
        </p:spPr>
        <p:txBody>
          <a:bodyPr>
            <a:spAutoFit/>
          </a:bodyPr>
          <a:lstStyle/>
          <a:p>
            <a:pPr algn="r" rtl="1">
              <a:defRPr/>
            </a:pPr>
            <a:r>
              <a:rPr lang="fa-IR" sz="3200" dirty="0">
                <a:solidFill>
                  <a:srgbClr val="FFFF00"/>
                </a:solidFill>
                <a:effectLst>
                  <a:outerShdw blurRad="38100" dist="38100" dir="2700000" algn="tl">
                    <a:srgbClr val="000000">
                      <a:alpha val="43137"/>
                    </a:srgbClr>
                  </a:outerShdw>
                </a:effectLst>
                <a:cs typeface="B Koodak" pitchFamily="2" charset="-78"/>
              </a:rPr>
              <a:t>گیرنده و اهداء کننده از هم شناسایی کامل دارند</a:t>
            </a:r>
            <a:endParaRPr lang="en-US" sz="3200" dirty="0">
              <a:solidFill>
                <a:srgbClr val="FFFF00"/>
              </a:solidFill>
              <a:effectLst>
                <a:outerShdw blurRad="38100" dist="38100" dir="2700000" algn="tl">
                  <a:srgbClr val="000000">
                    <a:alpha val="43137"/>
                  </a:srgbClr>
                </a:outerShdw>
              </a:effectLst>
              <a:cs typeface="B Koodak" pitchFamily="2" charset="-78"/>
            </a:endParaRPr>
          </a:p>
        </p:txBody>
      </p:sp>
      <p:sp>
        <p:nvSpPr>
          <p:cNvPr id="6" name="Rectangle 5"/>
          <p:cNvSpPr/>
          <p:nvPr/>
        </p:nvSpPr>
        <p:spPr>
          <a:xfrm>
            <a:off x="1371600" y="3733800"/>
            <a:ext cx="6477000" cy="609600"/>
          </a:xfrm>
          <a:prstGeom prst="rect">
            <a:avLst/>
          </a:prstGeom>
          <a:solidFill>
            <a:srgbClr val="660066"/>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a-IR" sz="2800" dirty="0">
                <a:effectLst>
                  <a:outerShdw blurRad="38100" dist="38100" dir="2700000" algn="tl">
                    <a:srgbClr val="000000">
                      <a:alpha val="43137"/>
                    </a:srgbClr>
                  </a:outerShdw>
                </a:effectLst>
                <a:cs typeface="B Lotus" pitchFamily="2" charset="-78"/>
              </a:rPr>
              <a:t>اتریش، آلمان، سوئد، سویس، هلند و انگلیس</a:t>
            </a:r>
            <a:endParaRPr lang="en-US" sz="2800" dirty="0">
              <a:effectLst>
                <a:outerShdw blurRad="38100" dist="38100" dir="2700000" algn="tl">
                  <a:srgbClr val="000000">
                    <a:alpha val="43137"/>
                  </a:srgbClr>
                </a:outerShdw>
              </a:effectLst>
              <a:cs typeface="B Lotus" pitchFamily="2" charset="-78"/>
            </a:endParaRPr>
          </a:p>
        </p:txBody>
      </p:sp>
      <p:sp>
        <p:nvSpPr>
          <p:cNvPr id="7" name="TextBox 6"/>
          <p:cNvSpPr txBox="1"/>
          <p:nvPr/>
        </p:nvSpPr>
        <p:spPr>
          <a:xfrm>
            <a:off x="609600" y="5029200"/>
            <a:ext cx="7772400" cy="584200"/>
          </a:xfrm>
          <a:prstGeom prst="rect">
            <a:avLst/>
          </a:prstGeom>
          <a:noFill/>
        </p:spPr>
        <p:txBody>
          <a:bodyPr>
            <a:spAutoFit/>
          </a:bodyPr>
          <a:lstStyle/>
          <a:p>
            <a:pPr algn="r" rtl="1">
              <a:defRPr/>
            </a:pPr>
            <a:r>
              <a:rPr lang="fa-IR" sz="3200" dirty="0">
                <a:solidFill>
                  <a:srgbClr val="FFFF00"/>
                </a:solidFill>
                <a:effectLst>
                  <a:outerShdw blurRad="38100" dist="38100" dir="2700000" algn="tl">
                    <a:srgbClr val="000000">
                      <a:alpha val="43137"/>
                    </a:srgbClr>
                  </a:outerShdw>
                </a:effectLst>
                <a:cs typeface="B Koodak" pitchFamily="2" charset="-78"/>
              </a:rPr>
              <a:t>ناشناس و غیر ناشناس پذیرفته می شود</a:t>
            </a:r>
            <a:endParaRPr lang="en-US" sz="3200" dirty="0">
              <a:solidFill>
                <a:srgbClr val="FFFF00"/>
              </a:solidFill>
              <a:effectLst>
                <a:outerShdw blurRad="38100" dist="38100" dir="2700000" algn="tl">
                  <a:srgbClr val="000000">
                    <a:alpha val="43137"/>
                  </a:srgbClr>
                </a:outerShdw>
              </a:effectLst>
              <a:cs typeface="B Koodak" pitchFamily="2" charset="-78"/>
            </a:endParaRPr>
          </a:p>
        </p:txBody>
      </p:sp>
      <p:sp>
        <p:nvSpPr>
          <p:cNvPr id="8" name="Rectangle 7"/>
          <p:cNvSpPr/>
          <p:nvPr/>
        </p:nvSpPr>
        <p:spPr>
          <a:xfrm>
            <a:off x="1371600" y="5715000"/>
            <a:ext cx="6477000" cy="609600"/>
          </a:xfrm>
          <a:prstGeom prst="rect">
            <a:avLst/>
          </a:prstGeom>
          <a:solidFill>
            <a:srgbClr val="660066"/>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fa-IR" sz="2800" dirty="0">
                <a:effectLst>
                  <a:outerShdw blurRad="38100" dist="38100" dir="2700000" algn="tl">
                    <a:srgbClr val="000000">
                      <a:alpha val="43137"/>
                    </a:srgbClr>
                  </a:outerShdw>
                </a:effectLst>
                <a:cs typeface="B Lotus" pitchFamily="2" charset="-78"/>
              </a:rPr>
              <a:t>ایسلند و بلژیک</a:t>
            </a:r>
            <a:endParaRPr lang="en-US" sz="2800" dirty="0">
              <a:effectLst>
                <a:outerShdw blurRad="38100" dist="38100" dir="2700000" algn="tl">
                  <a:srgbClr val="000000">
                    <a:alpha val="43137"/>
                  </a:srgbClr>
                </a:outerShdw>
              </a:effectLst>
              <a:cs typeface="B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
            <a:ext cx="3036888" cy="646113"/>
          </a:xfrm>
          <a:prstGeom prst="rect">
            <a:avLst/>
          </a:prstGeom>
          <a:noFill/>
        </p:spPr>
        <p:txBody>
          <a:bodyPr wrap="none">
            <a:spAutoFit/>
          </a:bodyPr>
          <a:lstStyle/>
          <a:p>
            <a:pPr>
              <a:defRPr/>
            </a:pPr>
            <a:r>
              <a:rPr lang="fa-IR" sz="3600" dirty="0">
                <a:solidFill>
                  <a:srgbClr val="FFFF00"/>
                </a:solidFill>
                <a:effectLst>
                  <a:outerShdw blurRad="38100" dist="38100" dir="2700000" algn="tl">
                    <a:srgbClr val="000000">
                      <a:alpha val="43137"/>
                    </a:srgbClr>
                  </a:outerShdw>
                </a:effectLst>
                <a:cs typeface="B Titr" pitchFamily="2" charset="-78"/>
              </a:rPr>
              <a:t>ناشناسی در اهداء</a:t>
            </a:r>
            <a:endParaRPr lang="en-US" sz="3600" dirty="0">
              <a:solidFill>
                <a:srgbClr val="FFFF00"/>
              </a:solidFill>
              <a:effectLst>
                <a:outerShdw blurRad="38100" dist="38100" dir="2700000" algn="tl">
                  <a:srgbClr val="000000">
                    <a:alpha val="43137"/>
                  </a:srgbClr>
                </a:outerShdw>
              </a:effectLst>
              <a:cs typeface="B Titr" pitchFamily="2" charset="-78"/>
            </a:endParaRPr>
          </a:p>
        </p:txBody>
      </p:sp>
      <p:sp>
        <p:nvSpPr>
          <p:cNvPr id="4" name="Rectangle 3"/>
          <p:cNvSpPr/>
          <p:nvPr/>
        </p:nvSpPr>
        <p:spPr>
          <a:xfrm>
            <a:off x="5943600" y="2895600"/>
            <a:ext cx="2667000" cy="1371600"/>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fa-IR" sz="4000" dirty="0">
                <a:cs typeface="B Titr" pitchFamily="2" charset="-78"/>
              </a:rPr>
              <a:t>اهداء کننده</a:t>
            </a:r>
            <a:endParaRPr lang="en-US" sz="4000" dirty="0">
              <a:cs typeface="B Titr" pitchFamily="2" charset="-78"/>
            </a:endParaRPr>
          </a:p>
        </p:txBody>
      </p:sp>
      <p:sp>
        <p:nvSpPr>
          <p:cNvPr id="5" name="Rectangle 4"/>
          <p:cNvSpPr/>
          <p:nvPr/>
        </p:nvSpPr>
        <p:spPr>
          <a:xfrm>
            <a:off x="685800" y="1066800"/>
            <a:ext cx="2667000" cy="13716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4000" dirty="0">
                <a:effectLst>
                  <a:outerShdw blurRad="38100" dist="38100" dir="2700000" algn="tl">
                    <a:srgbClr val="000000">
                      <a:alpha val="43137"/>
                    </a:srgbClr>
                  </a:outerShdw>
                </a:effectLst>
                <a:cs typeface="B Titr" pitchFamily="2" charset="-78"/>
              </a:rPr>
              <a:t>گیرنده</a:t>
            </a:r>
            <a:endParaRPr lang="en-US" sz="4000" dirty="0">
              <a:effectLst>
                <a:outerShdw blurRad="38100" dist="38100" dir="2700000" algn="tl">
                  <a:srgbClr val="000000">
                    <a:alpha val="43137"/>
                  </a:srgbClr>
                </a:outerShdw>
              </a:effectLst>
              <a:cs typeface="B Titr" pitchFamily="2" charset="-78"/>
            </a:endParaRPr>
          </a:p>
        </p:txBody>
      </p:sp>
      <p:sp>
        <p:nvSpPr>
          <p:cNvPr id="6" name="Rectangle 5"/>
          <p:cNvSpPr/>
          <p:nvPr/>
        </p:nvSpPr>
        <p:spPr>
          <a:xfrm>
            <a:off x="762000" y="4572000"/>
            <a:ext cx="2667000" cy="1371600"/>
          </a:xfrm>
          <a:prstGeom prst="rect">
            <a:avLst/>
          </a:prstGeom>
          <a:solidFill>
            <a:srgbClr val="660066"/>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fa-IR" sz="4000" dirty="0">
                <a:solidFill>
                  <a:schemeClr val="bg1"/>
                </a:solidFill>
                <a:effectLst>
                  <a:outerShdw blurRad="38100" dist="38100" dir="2700000" algn="tl">
                    <a:srgbClr val="000000">
                      <a:alpha val="43137"/>
                    </a:srgbClr>
                  </a:outerShdw>
                </a:effectLst>
                <a:cs typeface="B Titr" pitchFamily="2" charset="-78"/>
              </a:rPr>
              <a:t>فرزند حاصل</a:t>
            </a:r>
            <a:endParaRPr lang="en-US" sz="4000" dirty="0">
              <a:solidFill>
                <a:schemeClr val="bg1"/>
              </a:solidFill>
              <a:effectLst>
                <a:outerShdw blurRad="38100" dist="38100" dir="2700000" algn="tl">
                  <a:srgbClr val="000000">
                    <a:alpha val="43137"/>
                  </a:srgbClr>
                </a:outerShdw>
              </a:effectLst>
              <a:cs typeface="B Titr" pitchFamily="2" charset="-78"/>
            </a:endParaRPr>
          </a:p>
        </p:txBody>
      </p:sp>
      <p:cxnSp>
        <p:nvCxnSpPr>
          <p:cNvPr id="10" name="Straight Arrow Connector 9"/>
          <p:cNvCxnSpPr>
            <a:stCxn id="0" idx="1"/>
            <a:endCxn id="0" idx="3"/>
          </p:cNvCxnSpPr>
          <p:nvPr/>
        </p:nvCxnSpPr>
        <p:spPr>
          <a:xfrm rot="10800000">
            <a:off x="3352800" y="1752600"/>
            <a:ext cx="2590800" cy="1828800"/>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0" idx="1"/>
            <a:endCxn id="0" idx="3"/>
          </p:cNvCxnSpPr>
          <p:nvPr/>
        </p:nvCxnSpPr>
        <p:spPr>
          <a:xfrm rot="10800000" flipV="1">
            <a:off x="3429000" y="3581400"/>
            <a:ext cx="2514600" cy="1676400"/>
          </a:xfrm>
          <a:prstGeom prst="straightConnector1">
            <a:avLst/>
          </a:prstGeom>
          <a:ln w="7620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612" y="454863"/>
            <a:ext cx="3935693"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fa-IR"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پرداخت در اهداء</a:t>
            </a:r>
            <a:endPar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endParaRPr>
          </a:p>
        </p:txBody>
      </p:sp>
      <p:sp>
        <p:nvSpPr>
          <p:cNvPr id="5" name="TextBox 4"/>
          <p:cNvSpPr txBox="1"/>
          <p:nvPr/>
        </p:nvSpPr>
        <p:spPr>
          <a:xfrm>
            <a:off x="3643313" y="1500188"/>
            <a:ext cx="4930775" cy="584200"/>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1) وارد شدن واسطه و واسطه گری </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6" name="TextBox 5"/>
          <p:cNvSpPr txBox="1"/>
          <p:nvPr/>
        </p:nvSpPr>
        <p:spPr>
          <a:xfrm>
            <a:off x="5233988" y="2092325"/>
            <a:ext cx="3340100" cy="584200"/>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2) تبلیغات و نیازمندیها</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7" name="TextBox 6"/>
          <p:cNvSpPr txBox="1"/>
          <p:nvPr/>
        </p:nvSpPr>
        <p:spPr>
          <a:xfrm>
            <a:off x="4892675" y="2684463"/>
            <a:ext cx="3681413" cy="584200"/>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3) دعواها و مشکلات مالی</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8" name="TextBox 7"/>
          <p:cNvSpPr txBox="1"/>
          <p:nvPr/>
        </p:nvSpPr>
        <p:spPr>
          <a:xfrm>
            <a:off x="2049463" y="3276600"/>
            <a:ext cx="6524625" cy="584200"/>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4) قیمت گذاری و افزایش قیمت با توجه به نیاز</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9" name="TextBox 8"/>
          <p:cNvSpPr txBox="1"/>
          <p:nvPr/>
        </p:nvSpPr>
        <p:spPr>
          <a:xfrm>
            <a:off x="2605088" y="3867150"/>
            <a:ext cx="5969000" cy="585788"/>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5) اهداء کننده های حرفه ای و تکرار اهداء</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10" name="TextBox 9"/>
          <p:cNvSpPr txBox="1"/>
          <p:nvPr/>
        </p:nvSpPr>
        <p:spPr>
          <a:xfrm>
            <a:off x="3081338" y="4459288"/>
            <a:ext cx="5492750" cy="585787"/>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6) کرامت انسانی و فروش عضو یا بافت</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11" name="TextBox 10"/>
          <p:cNvSpPr txBox="1"/>
          <p:nvPr/>
        </p:nvSpPr>
        <p:spPr>
          <a:xfrm>
            <a:off x="5510213" y="5051425"/>
            <a:ext cx="3063875" cy="585788"/>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7) اهداء غیر ضروری</a:t>
            </a:r>
            <a:endParaRPr lang="en-US" sz="3200" dirty="0">
              <a:solidFill>
                <a:schemeClr val="bg1"/>
              </a:solidFill>
              <a:effectLst>
                <a:outerShdw blurRad="38100" dist="38100" dir="2700000" algn="tl">
                  <a:srgbClr val="000000">
                    <a:alpha val="43137"/>
                  </a:srgbClr>
                </a:outerShdw>
              </a:effectLst>
              <a:cs typeface="B Koodak" pitchFamily="2" charset="-78"/>
            </a:endParaRPr>
          </a:p>
        </p:txBody>
      </p:sp>
      <p:sp>
        <p:nvSpPr>
          <p:cNvPr id="12" name="TextBox 11"/>
          <p:cNvSpPr txBox="1"/>
          <p:nvPr/>
        </p:nvSpPr>
        <p:spPr>
          <a:xfrm>
            <a:off x="3613150" y="5643563"/>
            <a:ext cx="4960938" cy="584200"/>
          </a:xfrm>
          <a:prstGeom prst="rect">
            <a:avLst/>
          </a:prstGeom>
          <a:noFill/>
        </p:spPr>
        <p:txBody>
          <a:bodyPr wrap="none">
            <a:spAutoFit/>
          </a:bodyPr>
          <a:lstStyle/>
          <a:p>
            <a:pPr algn="r">
              <a:defRPr/>
            </a:pPr>
            <a:r>
              <a:rPr lang="fa-IR" sz="3200" dirty="0">
                <a:solidFill>
                  <a:schemeClr val="bg1"/>
                </a:solidFill>
                <a:effectLst>
                  <a:outerShdw blurRad="38100" dist="38100" dir="2700000" algn="tl">
                    <a:srgbClr val="000000">
                      <a:alpha val="43137"/>
                    </a:srgbClr>
                  </a:outerShdw>
                </a:effectLst>
                <a:cs typeface="B Koodak" pitchFamily="2" charset="-78"/>
              </a:rPr>
              <a:t>8) قرارداد پرداخت و ضمان اجرایی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14290"/>
            <a:ext cx="5622052"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fa-IR" sz="3600" dirty="0">
                <a:ln w="11430"/>
                <a:solidFill>
                  <a:srgbClr val="FF0000"/>
                </a:solidFill>
                <a:effectLst>
                  <a:outerShdw blurRad="50800" dist="39000" dir="5460000" algn="tl">
                    <a:srgbClr val="000000">
                      <a:alpha val="38000"/>
                    </a:srgbClr>
                  </a:outerShdw>
                </a:effectLst>
                <a:cs typeface="B Titr" pitchFamily="2" charset="-78"/>
              </a:rPr>
              <a:t>شراکت تخمک یا </a:t>
            </a:r>
            <a:r>
              <a:rPr lang="en-US" sz="3600" dirty="0">
                <a:ln w="11430"/>
                <a:solidFill>
                  <a:srgbClr val="FF0000"/>
                </a:solidFill>
                <a:effectLst>
                  <a:outerShdw blurRad="50800" dist="39000" dir="5460000" algn="tl">
                    <a:srgbClr val="000000">
                      <a:alpha val="38000"/>
                    </a:srgbClr>
                  </a:outerShdw>
                </a:effectLst>
                <a:cs typeface="B Titr" pitchFamily="2" charset="-78"/>
              </a:rPr>
              <a:t>Egg sharing</a:t>
            </a:r>
          </a:p>
        </p:txBody>
      </p:sp>
      <p:sp>
        <p:nvSpPr>
          <p:cNvPr id="3" name="TextBox 2"/>
          <p:cNvSpPr txBox="1"/>
          <p:nvPr/>
        </p:nvSpPr>
        <p:spPr>
          <a:xfrm>
            <a:off x="500063" y="928688"/>
            <a:ext cx="8215312" cy="1384300"/>
          </a:xfrm>
          <a:prstGeom prst="rect">
            <a:avLst/>
          </a:prstGeom>
          <a:noFill/>
        </p:spPr>
        <p:txBody>
          <a:bodyPr>
            <a:spAutoFit/>
          </a:bodyPr>
          <a:lstStyle/>
          <a:p>
            <a:pPr algn="r">
              <a:defRPr/>
            </a:pPr>
            <a:r>
              <a:rPr lang="fa-IR" sz="2800" dirty="0">
                <a:solidFill>
                  <a:schemeClr val="bg1"/>
                </a:solidFill>
                <a:effectLst>
                  <a:outerShdw blurRad="38100" dist="38100" dir="2700000" algn="tl">
                    <a:srgbClr val="000000">
                      <a:alpha val="43137"/>
                    </a:srgbClr>
                  </a:outerShdw>
                </a:effectLst>
                <a:cs typeface="B Koodak" pitchFamily="2" charset="-78"/>
              </a:rPr>
              <a:t>یک زن نابارور در حال درمان، نیمی از تخمکهای سیکل درمانی خود را به یک نابارور دیگر اهداء نماید و در مقابل گیرنده عهده دار نیمی از هزینه های اهداء کننده شود.</a:t>
            </a:r>
            <a:endParaRPr lang="en-US" sz="2800" dirty="0">
              <a:solidFill>
                <a:schemeClr val="bg1"/>
              </a:solidFill>
              <a:effectLst>
                <a:outerShdw blurRad="38100" dist="38100" dir="2700000" algn="tl">
                  <a:srgbClr val="000000">
                    <a:alpha val="43137"/>
                  </a:srgbClr>
                </a:outerShdw>
              </a:effectLst>
              <a:cs typeface="B Koodak" pitchFamily="2" charset="-78"/>
            </a:endParaRPr>
          </a:p>
        </p:txBody>
      </p:sp>
      <p:sp>
        <p:nvSpPr>
          <p:cNvPr id="5" name="TextBox 4"/>
          <p:cNvSpPr txBox="1"/>
          <p:nvPr/>
        </p:nvSpPr>
        <p:spPr>
          <a:xfrm>
            <a:off x="285750" y="2500313"/>
            <a:ext cx="8540750" cy="1816100"/>
          </a:xfrm>
          <a:prstGeom prst="rect">
            <a:avLst/>
          </a:prstGeom>
          <a:noFill/>
        </p:spPr>
        <p:txBody>
          <a:bodyPr>
            <a:spAutoFit/>
          </a:bodyPr>
          <a:lstStyle/>
          <a:p>
            <a:pPr algn="r" rtl="1">
              <a:defRPr/>
            </a:pPr>
            <a:r>
              <a:rPr lang="fa-IR" sz="2800" dirty="0">
                <a:solidFill>
                  <a:srgbClr val="FFFF00"/>
                </a:solidFill>
                <a:effectLst>
                  <a:outerShdw blurRad="38100" dist="38100" dir="2700000" algn="tl">
                    <a:srgbClr val="000000">
                      <a:alpha val="43137"/>
                    </a:srgbClr>
                  </a:outerShdw>
                </a:effectLst>
                <a:cs typeface="B Koodak" pitchFamily="2" charset="-78"/>
              </a:rPr>
              <a:t>مزایا: بیمار سالم تحت داروهای ناباروری قرار نمی گیرد، از نظر نگاه و لمس مشکل شرعی ندارد، جلو اهداهای مکرر توسط اهداء کنندگان گرفته می شود، رد و بدل پول وجود نداشته و جبران مالی آسان تر و با وجهه بهتری صورت می گیرد و جلو تبلیغات و واسطه ها گرفته می شود.</a:t>
            </a:r>
            <a:endParaRPr lang="en-US" sz="2800" dirty="0">
              <a:solidFill>
                <a:srgbClr val="FFFF00"/>
              </a:solidFill>
              <a:effectLst>
                <a:outerShdw blurRad="38100" dist="38100" dir="2700000" algn="tl">
                  <a:srgbClr val="000000">
                    <a:alpha val="43137"/>
                  </a:srgbClr>
                </a:outerShdw>
              </a:effectLst>
              <a:cs typeface="B Koodak" pitchFamily="2" charset="-78"/>
            </a:endParaRPr>
          </a:p>
        </p:txBody>
      </p:sp>
      <p:sp>
        <p:nvSpPr>
          <p:cNvPr id="6" name="TextBox 5"/>
          <p:cNvSpPr txBox="1"/>
          <p:nvPr/>
        </p:nvSpPr>
        <p:spPr>
          <a:xfrm>
            <a:off x="357188" y="4572000"/>
            <a:ext cx="8540750" cy="1816100"/>
          </a:xfrm>
          <a:prstGeom prst="rect">
            <a:avLst/>
          </a:prstGeom>
          <a:noFill/>
        </p:spPr>
        <p:txBody>
          <a:bodyPr>
            <a:spAutoFit/>
          </a:bodyPr>
          <a:lstStyle/>
          <a:p>
            <a:pPr algn="r" rtl="1">
              <a:defRPr/>
            </a:pPr>
            <a:r>
              <a:rPr lang="fa-IR" sz="2800" dirty="0">
                <a:solidFill>
                  <a:srgbClr val="00FFFF"/>
                </a:solidFill>
                <a:effectLst>
                  <a:outerShdw blurRad="38100" dist="38100" dir="2700000" algn="tl">
                    <a:srgbClr val="000000">
                      <a:alpha val="43137"/>
                    </a:srgbClr>
                  </a:outerShdw>
                </a:effectLst>
                <a:cs typeface="B Koodak" pitchFamily="2" charset="-78"/>
              </a:rPr>
              <a:t>معایب: ممکن است بیماران نابارور به سلامت افراد بارور نباشند، ممکن است از نظر روانی وقتی اهداء کننده در درمان شکست بخورد ولی گیرنده موفق شود دچار فشار عاطفی گردد و طبیعتا شانس اهداء کننده برای حاملگی تا حدی کم می شود.</a:t>
            </a:r>
            <a:endParaRPr lang="en-US" sz="2800" dirty="0">
              <a:solidFill>
                <a:srgbClr val="00FFFF"/>
              </a:solidFill>
              <a:effectLst>
                <a:outerShdw blurRad="38100" dist="38100" dir="2700000" algn="tl">
                  <a:srgbClr val="000000">
                    <a:alpha val="43137"/>
                  </a:srgbClr>
                </a:outerShdw>
              </a:effectLst>
              <a:cs typeface="B Koodak"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5500702"/>
            <a:ext cx="3531736" cy="110799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fa-IR"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rPr>
              <a:t>پیروز باشید</a:t>
            </a:r>
            <a:endPar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Titr" pitchFamily="2" charset="-78"/>
            </a:endParaRPr>
          </a:p>
        </p:txBody>
      </p:sp>
      <p:sp>
        <p:nvSpPr>
          <p:cNvPr id="3" name="TextBox 2"/>
          <p:cNvSpPr txBox="1"/>
          <p:nvPr/>
        </p:nvSpPr>
        <p:spPr>
          <a:xfrm>
            <a:off x="6000760" y="1357298"/>
            <a:ext cx="2473754" cy="274690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fa-IR" sz="6000" dirty="0">
                <a:ln w="11430"/>
                <a:blipFill>
                  <a:blip r:embed="rId2"/>
                  <a:tile tx="0" ty="0" sx="100000" sy="100000" flip="none" algn="tl"/>
                </a:blipFill>
                <a:effectLst>
                  <a:outerShdw blurRad="50800" dist="39000" dir="5460000" algn="tl">
                    <a:srgbClr val="000000">
                      <a:alpha val="38000"/>
                    </a:srgbClr>
                  </a:outerShdw>
                </a:effectLst>
                <a:cs typeface="B Mitra" pitchFamily="2" charset="-78"/>
              </a:rPr>
              <a:t>با سپاس</a:t>
            </a:r>
          </a:p>
          <a:p>
            <a:pPr algn="ctr">
              <a:lnSpc>
                <a:spcPct val="150000"/>
              </a:lnSpc>
              <a:defRPr/>
            </a:pPr>
            <a:r>
              <a:rPr lang="fa-IR" sz="6000" dirty="0">
                <a:ln w="11430"/>
                <a:blipFill>
                  <a:blip r:embed="rId2"/>
                  <a:tile tx="0" ty="0" sx="100000" sy="100000" flip="none" algn="tl"/>
                </a:blipFill>
                <a:effectLst>
                  <a:outerShdw blurRad="50800" dist="39000" dir="5460000" algn="tl">
                    <a:srgbClr val="000000">
                      <a:alpha val="38000"/>
                    </a:srgbClr>
                  </a:outerShdw>
                </a:effectLst>
                <a:cs typeface="B Mitra" pitchFamily="2" charset="-78"/>
              </a:rPr>
              <a:t>از شما</a:t>
            </a:r>
          </a:p>
        </p:txBody>
      </p:sp>
      <p:pic>
        <p:nvPicPr>
          <p:cNvPr id="36868" name="Picture 2" descr="http://img98.com/images/yb6hc8byibmri8roi57z.jpg"/>
          <p:cNvPicPr>
            <a:picLocks noChangeAspect="1" noChangeArrowheads="1"/>
          </p:cNvPicPr>
          <p:nvPr/>
        </p:nvPicPr>
        <p:blipFill>
          <a:blip r:embed="rId3" cstate="print"/>
          <a:srcRect/>
          <a:stretch>
            <a:fillRect/>
          </a:stretch>
        </p:blipFill>
        <p:spPr bwMode="auto">
          <a:xfrm>
            <a:off x="0" y="0"/>
            <a:ext cx="5256213"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8" name="Text Box 4"/>
          <p:cNvSpPr txBox="1">
            <a:spLocks noChangeArrowheads="1"/>
          </p:cNvSpPr>
          <p:nvPr/>
        </p:nvSpPr>
        <p:spPr bwMode="auto">
          <a:xfrm>
            <a:off x="2424113" y="549275"/>
            <a:ext cx="4295775" cy="823913"/>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fa-IR" sz="4800" dirty="0">
                <a:cs typeface="B Koodak" pitchFamily="2" charset="-78"/>
              </a:rPr>
              <a:t>باروری آزمایشگاهی</a:t>
            </a:r>
            <a:endParaRPr lang="en-US" sz="4800" dirty="0">
              <a:cs typeface="B Koodak" pitchFamily="2" charset="-78"/>
            </a:endParaRPr>
          </a:p>
        </p:txBody>
      </p:sp>
      <p:sp>
        <p:nvSpPr>
          <p:cNvPr id="610309" name="Text Box 5"/>
          <p:cNvSpPr txBox="1">
            <a:spLocks noChangeArrowheads="1"/>
          </p:cNvSpPr>
          <p:nvPr/>
        </p:nvSpPr>
        <p:spPr bwMode="auto">
          <a:xfrm>
            <a:off x="1127125" y="1484313"/>
            <a:ext cx="7029488" cy="584775"/>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defRPr/>
            </a:pPr>
            <a:r>
              <a:rPr lang="fa-IR" sz="3200" dirty="0">
                <a:solidFill>
                  <a:srgbClr val="FFFF00"/>
                </a:solidFill>
                <a:cs typeface="B Koodak" pitchFamily="2" charset="-78"/>
              </a:rPr>
              <a:t>تولید جنین در آزمایشگاه سپس انتقال به رحم مادر</a:t>
            </a:r>
            <a:endParaRPr lang="en-US" sz="3200" dirty="0">
              <a:solidFill>
                <a:srgbClr val="FFFF00"/>
              </a:solidFill>
              <a:cs typeface="B Koodak" pitchFamily="2" charset="-78"/>
            </a:endParaRPr>
          </a:p>
        </p:txBody>
      </p:sp>
      <p:sp>
        <p:nvSpPr>
          <p:cNvPr id="610310" name="Text Box 6"/>
          <p:cNvSpPr txBox="1">
            <a:spLocks noChangeArrowheads="1"/>
          </p:cNvSpPr>
          <p:nvPr/>
        </p:nvSpPr>
        <p:spPr bwMode="auto">
          <a:xfrm>
            <a:off x="5651500" y="2349500"/>
            <a:ext cx="3260829" cy="584775"/>
          </a:xfrm>
          <a:prstGeom prst="rect">
            <a:avLst/>
          </a:prstGeom>
          <a:solidFill>
            <a:srgbClr val="660066"/>
          </a:solidFill>
          <a:ln w="9525">
            <a:solidFill>
              <a:srgbClr val="660033"/>
            </a:solidFill>
            <a:miter lim="800000"/>
            <a:headEnd/>
            <a:tailEnd/>
          </a:ln>
          <a:effectLst>
            <a:outerShdw dist="35921" dir="2700000" algn="ctr" rotWithShape="0">
              <a:srgbClr val="000000"/>
            </a:outerShdw>
          </a:effectLst>
        </p:spPr>
        <p:txBody>
          <a:bodyPr wrap="none">
            <a:spAutoFit/>
          </a:bodyPr>
          <a:lstStyle/>
          <a:p>
            <a:pPr>
              <a:defRPr/>
            </a:pPr>
            <a:r>
              <a:rPr lang="fa-IR" sz="3200" dirty="0">
                <a:cs typeface="B Koodak" pitchFamily="2" charset="-78"/>
              </a:rPr>
              <a:t>تحریک تخمک گذاری</a:t>
            </a:r>
            <a:endParaRPr lang="en-US" sz="3200" dirty="0">
              <a:cs typeface="B Koodak" pitchFamily="2" charset="-78"/>
            </a:endParaRPr>
          </a:p>
        </p:txBody>
      </p:sp>
      <p:sp>
        <p:nvSpPr>
          <p:cNvPr id="610311" name="Text Box 7"/>
          <p:cNvSpPr txBox="1">
            <a:spLocks noChangeArrowheads="1"/>
          </p:cNvSpPr>
          <p:nvPr/>
        </p:nvSpPr>
        <p:spPr bwMode="auto">
          <a:xfrm>
            <a:off x="3178626" y="4056063"/>
            <a:ext cx="4352474" cy="584775"/>
          </a:xfrm>
          <a:prstGeom prst="rect">
            <a:avLst/>
          </a:prstGeom>
          <a:solidFill>
            <a:srgbClr val="660066"/>
          </a:solidFill>
          <a:ln w="9525">
            <a:noFill/>
            <a:miter lim="800000"/>
            <a:headEnd/>
            <a:tailEnd/>
          </a:ln>
          <a:effectLst>
            <a:outerShdw dist="35921" dir="2700000" algn="ctr" rotWithShape="0">
              <a:srgbClr val="000000"/>
            </a:outerShdw>
          </a:effectLst>
        </p:spPr>
        <p:txBody>
          <a:bodyPr wrap="none">
            <a:spAutoFit/>
          </a:bodyPr>
          <a:lstStyle/>
          <a:p>
            <a:pPr algn="r" rtl="1">
              <a:defRPr/>
            </a:pPr>
            <a:r>
              <a:rPr lang="fa-IR" sz="3200" dirty="0">
                <a:cs typeface="B Koodak" pitchFamily="2" charset="-78"/>
              </a:rPr>
              <a:t>تولید جنین </a:t>
            </a:r>
            <a:r>
              <a:rPr lang="en-US" sz="3200" dirty="0">
                <a:cs typeface="B Koodak" pitchFamily="2" charset="-78"/>
              </a:rPr>
              <a:t>(IVF &amp; ICSI)</a:t>
            </a:r>
          </a:p>
        </p:txBody>
      </p:sp>
      <p:sp>
        <p:nvSpPr>
          <p:cNvPr id="610312" name="Text Box 8"/>
          <p:cNvSpPr txBox="1">
            <a:spLocks noChangeArrowheads="1"/>
          </p:cNvSpPr>
          <p:nvPr/>
        </p:nvSpPr>
        <p:spPr bwMode="auto">
          <a:xfrm>
            <a:off x="755650" y="5873750"/>
            <a:ext cx="1733167" cy="584775"/>
          </a:xfrm>
          <a:prstGeom prst="rect">
            <a:avLst/>
          </a:prstGeom>
          <a:solidFill>
            <a:srgbClr val="660066"/>
          </a:solidFill>
          <a:ln w="9525">
            <a:noFill/>
            <a:miter lim="800000"/>
            <a:headEnd/>
            <a:tailEnd/>
          </a:ln>
          <a:effectLst>
            <a:outerShdw dist="35921" dir="2700000" algn="ctr" rotWithShape="0">
              <a:srgbClr val="000000"/>
            </a:outerShdw>
          </a:effectLst>
        </p:spPr>
        <p:txBody>
          <a:bodyPr wrap="none">
            <a:spAutoFit/>
          </a:bodyPr>
          <a:lstStyle/>
          <a:p>
            <a:pPr>
              <a:defRPr/>
            </a:pPr>
            <a:r>
              <a:rPr lang="fa-IR" sz="3200">
                <a:cs typeface="B Koodak" pitchFamily="2" charset="-78"/>
              </a:rPr>
              <a:t>انتقال جنین</a:t>
            </a:r>
            <a:endParaRPr lang="en-US" sz="3200">
              <a:cs typeface="B Koodak" pitchFamily="2" charset="-78"/>
            </a:endParaRPr>
          </a:p>
        </p:txBody>
      </p:sp>
      <p:sp>
        <p:nvSpPr>
          <p:cNvPr id="610313" name="Text Box 9"/>
          <p:cNvSpPr txBox="1">
            <a:spLocks noChangeArrowheads="1"/>
          </p:cNvSpPr>
          <p:nvPr/>
        </p:nvSpPr>
        <p:spPr bwMode="auto">
          <a:xfrm>
            <a:off x="1835150" y="4938713"/>
            <a:ext cx="3494088" cy="579437"/>
          </a:xfrm>
          <a:prstGeom prst="rect">
            <a:avLst/>
          </a:prstGeom>
          <a:solidFill>
            <a:srgbClr val="660066"/>
          </a:solidFill>
          <a:ln w="9525">
            <a:noFill/>
            <a:miter lim="800000"/>
            <a:headEnd/>
            <a:tailEnd/>
          </a:ln>
          <a:effectLst>
            <a:outerShdw dist="35921" dir="2700000" algn="ctr" rotWithShape="0">
              <a:srgbClr val="000000"/>
            </a:outerShdw>
          </a:effectLst>
        </p:spPr>
        <p:txBody>
          <a:bodyPr wrap="none">
            <a:spAutoFit/>
          </a:bodyPr>
          <a:lstStyle/>
          <a:p>
            <a:pPr algn="r" rtl="1">
              <a:defRPr/>
            </a:pPr>
            <a:r>
              <a:rPr lang="fa-IR" sz="3200">
                <a:cs typeface="B Koodak" pitchFamily="2" charset="-78"/>
              </a:rPr>
              <a:t>روشهای کمکی و </a:t>
            </a:r>
            <a:r>
              <a:rPr lang="en-US" sz="3200">
                <a:cs typeface="B Koodak" pitchFamily="2" charset="-78"/>
              </a:rPr>
              <a:t>PGD</a:t>
            </a:r>
          </a:p>
        </p:txBody>
      </p:sp>
      <p:sp>
        <p:nvSpPr>
          <p:cNvPr id="610314" name="Text Box 10"/>
          <p:cNvSpPr txBox="1">
            <a:spLocks noChangeArrowheads="1"/>
          </p:cNvSpPr>
          <p:nvPr/>
        </p:nvSpPr>
        <p:spPr bwMode="auto">
          <a:xfrm>
            <a:off x="4859338" y="3138488"/>
            <a:ext cx="2677336" cy="584775"/>
          </a:xfrm>
          <a:prstGeom prst="rect">
            <a:avLst/>
          </a:prstGeom>
          <a:solidFill>
            <a:srgbClr val="660066"/>
          </a:solidFill>
          <a:ln w="9525">
            <a:noFill/>
            <a:miter lim="800000"/>
            <a:headEnd/>
            <a:tailEnd/>
          </a:ln>
          <a:effectLst>
            <a:outerShdw dist="35921" dir="2700000" algn="ctr" rotWithShape="0">
              <a:srgbClr val="000000"/>
            </a:outerShdw>
          </a:effectLst>
        </p:spPr>
        <p:txBody>
          <a:bodyPr wrap="none">
            <a:spAutoFit/>
          </a:bodyPr>
          <a:lstStyle/>
          <a:p>
            <a:pPr>
              <a:defRPr/>
            </a:pPr>
            <a:r>
              <a:rPr lang="fa-IR" sz="3200" dirty="0">
                <a:cs typeface="B Koodak" pitchFamily="2" charset="-78"/>
              </a:rPr>
              <a:t>آماده سازی اسپرم</a:t>
            </a:r>
            <a:endParaRPr lang="en-US" sz="3200" dirty="0">
              <a:cs typeface="B Koodak"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4" descr="White marble"/>
          <p:cNvSpPr>
            <a:spLocks noChangeArrowheads="1" noChangeShapeType="1" noTextEdit="1"/>
          </p:cNvSpPr>
          <p:nvPr/>
        </p:nvSpPr>
        <p:spPr bwMode="auto">
          <a:xfrm>
            <a:off x="611188" y="981075"/>
            <a:ext cx="8064500" cy="5040313"/>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a:rPr>
              <a:t>تحریک تخمک گذاری</a:t>
            </a:r>
          </a:p>
          <a:p>
            <a:pPr algn="ctr" rtl="1"/>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a:rPr>
              <a:t>و</a:t>
            </a:r>
          </a:p>
          <a:p>
            <a:pPr algn="ctr" rtl="1"/>
            <a:r>
              <a:rPr lang="fa-IR" sz="3600"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a:rPr>
              <a:t>گرفتن تخمک</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Ovulation-Induction"/>
          <p:cNvPicPr>
            <a:picLocks noChangeAspect="1" noChangeArrowheads="1"/>
          </p:cNvPicPr>
          <p:nvPr/>
        </p:nvPicPr>
        <p:blipFill>
          <a:blip r:embed="rId2" cstate="print">
            <a:lum bright="-20000" contrast="40000"/>
          </a:blip>
          <a:srcRect/>
          <a:stretch>
            <a:fillRect/>
          </a:stretch>
        </p:blipFill>
        <p:spPr bwMode="auto">
          <a:xfrm>
            <a:off x="0" y="19050"/>
            <a:ext cx="9144000" cy="681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OvarianStimulation"/>
          <p:cNvPicPr>
            <a:picLocks noChangeAspect="1" noChangeArrowheads="1"/>
          </p:cNvPicPr>
          <p:nvPr/>
        </p:nvPicPr>
        <p:blipFill>
          <a:blip r:embed="rId2" cstate="print"/>
          <a:srcRect/>
          <a:stretch>
            <a:fillRect/>
          </a:stretch>
        </p:blipFill>
        <p:spPr bwMode="auto">
          <a:xfrm>
            <a:off x="0" y="4763"/>
            <a:ext cx="9144000" cy="685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oocyte pickup"/>
          <p:cNvPicPr>
            <a:picLocks noChangeAspect="1" noChangeArrowheads="1"/>
          </p:cNvPicPr>
          <p:nvPr/>
        </p:nvPicPr>
        <p:blipFill>
          <a:blip r:embed="rId2" cstate="print">
            <a:lum bright="-20000" contrast="40000"/>
          </a:blip>
          <a:srcRect/>
          <a:stretch>
            <a:fillRect/>
          </a:stretch>
        </p:blipFill>
        <p:spPr bwMode="auto">
          <a:xfrm>
            <a:off x="3763963" y="0"/>
            <a:ext cx="5380037" cy="6858000"/>
          </a:xfrm>
          <a:prstGeom prst="rect">
            <a:avLst/>
          </a:prstGeom>
          <a:noFill/>
          <a:ln w="9525">
            <a:noFill/>
            <a:miter lim="800000"/>
            <a:headEnd/>
            <a:tailEnd/>
          </a:ln>
        </p:spPr>
      </p:pic>
      <p:sp>
        <p:nvSpPr>
          <p:cNvPr id="614405" name="Text Box 5"/>
          <p:cNvSpPr txBox="1">
            <a:spLocks noChangeArrowheads="1"/>
          </p:cNvSpPr>
          <p:nvPr/>
        </p:nvSpPr>
        <p:spPr bwMode="auto">
          <a:xfrm>
            <a:off x="250825" y="333375"/>
            <a:ext cx="3276600" cy="579438"/>
          </a:xfrm>
          <a:prstGeom prst="rect">
            <a:avLst/>
          </a:prstGeom>
          <a:noFill/>
          <a:ln w="9525">
            <a:noFill/>
            <a:miter lim="800000"/>
            <a:headEnd/>
            <a:tailEnd/>
          </a:ln>
          <a:effectLst>
            <a:outerShdw dist="35921" dir="2700000" algn="ctr" rotWithShape="0">
              <a:srgbClr val="000000"/>
            </a:outerShdw>
          </a:effectLst>
        </p:spPr>
        <p:txBody>
          <a:bodyPr>
            <a:spAutoFit/>
          </a:bodyPr>
          <a:lstStyle/>
          <a:p>
            <a:pPr>
              <a:defRPr/>
            </a:pPr>
            <a:r>
              <a:rPr lang="en-US" sz="3200">
                <a:cs typeface="Arial" charset="0"/>
              </a:rPr>
              <a:t>Oocyte Pickup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7862</TotalTime>
  <Words>1507</Words>
  <Application>Microsoft Office PowerPoint</Application>
  <PresentationFormat>On-screen Show (4:3)</PresentationFormat>
  <Paragraphs>229</Paragraphs>
  <Slides>44</Slides>
  <Notes>2</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44</vt:i4>
      </vt:variant>
    </vt:vector>
  </HeadingPairs>
  <TitlesOfParts>
    <vt:vector size="59" baseType="lpstr">
      <vt:lpstr>Arial</vt:lpstr>
      <vt:lpstr>Tahoma</vt:lpstr>
      <vt:lpstr>B Titr</vt:lpstr>
      <vt:lpstr>B Koodak</vt:lpstr>
      <vt:lpstr>Arial Black</vt:lpstr>
      <vt:lpstr>Times New Roman</vt:lpstr>
      <vt:lpstr>Arial Rounded MT Bold</vt:lpstr>
      <vt:lpstr>Gloucester MT Extra Condensed</vt:lpstr>
      <vt:lpstr>B Mitra</vt:lpstr>
      <vt:lpstr>Calibri</vt:lpstr>
      <vt:lpstr>B Lotus</vt:lpstr>
      <vt:lpstr>Wingdings</vt:lpstr>
      <vt:lpstr>Ocean</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س 1277: آيا در صورتهاى زير تلقيح زن با نطفه شوهرش که از دنيا رفته، جايز است؟</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royan inst.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Differentiation of Embryonic Stem Cells into Neurons and Insulin-Secreting cells</dc:title>
  <dc:creator>bahar</dc:creator>
  <cp:lastModifiedBy>sony</cp:lastModifiedBy>
  <cp:revision>622</cp:revision>
  <dcterms:created xsi:type="dcterms:W3CDTF">2004-04-23T06:33:41Z</dcterms:created>
  <dcterms:modified xsi:type="dcterms:W3CDTF">2012-11-18T09:19:38Z</dcterms:modified>
</cp:coreProperties>
</file>