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Default Extension="pdf" ContentType="application/pdf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8"/>
  </p:notesMasterIdLst>
  <p:sldIdLst>
    <p:sldId id="336" r:id="rId4"/>
    <p:sldId id="256" r:id="rId5"/>
    <p:sldId id="331" r:id="rId6"/>
    <p:sldId id="262" r:id="rId7"/>
    <p:sldId id="263" r:id="rId8"/>
    <p:sldId id="264" r:id="rId9"/>
    <p:sldId id="335" r:id="rId10"/>
    <p:sldId id="293" r:id="rId11"/>
    <p:sldId id="265" r:id="rId12"/>
    <p:sldId id="266" r:id="rId13"/>
    <p:sldId id="267" r:id="rId14"/>
    <p:sldId id="269" r:id="rId15"/>
    <p:sldId id="270" r:id="rId16"/>
    <p:sldId id="288" r:id="rId17"/>
    <p:sldId id="289" r:id="rId18"/>
    <p:sldId id="290" r:id="rId19"/>
    <p:sldId id="291" r:id="rId20"/>
    <p:sldId id="348" r:id="rId21"/>
    <p:sldId id="272" r:id="rId22"/>
    <p:sldId id="273" r:id="rId23"/>
    <p:sldId id="274" r:id="rId24"/>
    <p:sldId id="303" r:id="rId25"/>
    <p:sldId id="315" r:id="rId26"/>
    <p:sldId id="316" r:id="rId27"/>
    <p:sldId id="321" r:id="rId28"/>
    <p:sldId id="317" r:id="rId29"/>
    <p:sldId id="320" r:id="rId30"/>
    <p:sldId id="318" r:id="rId31"/>
    <p:sldId id="361" r:id="rId32"/>
    <p:sldId id="276" r:id="rId33"/>
    <p:sldId id="277" r:id="rId34"/>
    <p:sldId id="299" r:id="rId35"/>
    <p:sldId id="300" r:id="rId36"/>
    <p:sldId id="301" r:id="rId37"/>
    <p:sldId id="280" r:id="rId38"/>
    <p:sldId id="306" r:id="rId39"/>
    <p:sldId id="307" r:id="rId40"/>
    <p:sldId id="362" r:id="rId41"/>
    <p:sldId id="285" r:id="rId42"/>
    <p:sldId id="310" r:id="rId43"/>
    <p:sldId id="322" r:id="rId44"/>
    <p:sldId id="311" r:id="rId45"/>
    <p:sldId id="312" r:id="rId46"/>
    <p:sldId id="314" r:id="rId47"/>
    <p:sldId id="302" r:id="rId48"/>
    <p:sldId id="359" r:id="rId49"/>
    <p:sldId id="358" r:id="rId50"/>
    <p:sldId id="349" r:id="rId51"/>
    <p:sldId id="350" r:id="rId52"/>
    <p:sldId id="351" r:id="rId53"/>
    <p:sldId id="360" r:id="rId54"/>
    <p:sldId id="353" r:id="rId55"/>
    <p:sldId id="354" r:id="rId56"/>
    <p:sldId id="355" r:id="rId57"/>
    <p:sldId id="356" r:id="rId58"/>
    <p:sldId id="357" r:id="rId59"/>
    <p:sldId id="364" r:id="rId60"/>
    <p:sldId id="363" r:id="rId61"/>
    <p:sldId id="323" r:id="rId62"/>
    <p:sldId id="294" r:id="rId63"/>
    <p:sldId id="298" r:id="rId64"/>
    <p:sldId id="324" r:id="rId65"/>
    <p:sldId id="333" r:id="rId66"/>
    <p:sldId id="332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  <a:srgbClr val="3333FF"/>
    <a:srgbClr val="FFFF99"/>
    <a:srgbClr val="FFFF66"/>
    <a:srgbClr val="66FF99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5737" autoAdjust="0"/>
    <p:restoredTop sz="94660"/>
  </p:normalViewPr>
  <p:slideViewPr>
    <p:cSldViewPr>
      <p:cViewPr>
        <p:scale>
          <a:sx n="70" d="100"/>
          <a:sy n="70" d="100"/>
        </p:scale>
        <p:origin x="-21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0959968-FCB3-4803-9FCE-5FCC8303FF1A}" type="datetimeFigureOut">
              <a:rPr lang="fa-IR" smtClean="0"/>
              <a:pPr/>
              <a:t>1434/01/05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FB6E541-74CD-4342-A526-BCA80656006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4250452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6E541-74CD-4342-A526-BCA806560060}" type="slidenum">
              <a:rPr lang="fa-IR" smtClean="0"/>
              <a:pPr/>
              <a:t>62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FBB-CA38-4AFB-AD89-8E7E36B8F9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3AF-5C3E-4D07-97F5-751528F1A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FBB-CA38-4AFB-AD89-8E7E36B8F9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3AF-5C3E-4D07-97F5-751528F1A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FBB-CA38-4AFB-AD89-8E7E36B8F9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3AF-5C3E-4D07-97F5-751528F1A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FBB-CA38-4AFB-AD89-8E7E36B8F9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7ACA3AF-5C3E-4D07-97F5-751528F1A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FBB-CA38-4AFB-AD89-8E7E36B8F9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7ACA3AF-5C3E-4D07-97F5-751528F1A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FBB-CA38-4AFB-AD89-8E7E36B8F9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3AF-5C3E-4D07-97F5-751528F1AB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FBB-CA38-4AFB-AD89-8E7E36B8F9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3AF-5C3E-4D07-97F5-751528F1A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FBB-CA38-4AFB-AD89-8E7E36B8F9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7ACA3AF-5C3E-4D07-97F5-751528F1AB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FBB-CA38-4AFB-AD89-8E7E36B8F9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3AF-5C3E-4D07-97F5-751528F1A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FBB-CA38-4AFB-AD89-8E7E36B8F9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3AF-5C3E-4D07-97F5-751528F1A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FBB-CA38-4AFB-AD89-8E7E36B8F9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3AF-5C3E-4D07-97F5-751528F1A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FBB-CA38-4AFB-AD89-8E7E36B8F9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3AF-5C3E-4D07-97F5-751528F1A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FBB-CA38-4AFB-AD89-8E7E36B8F9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3AF-5C3E-4D07-97F5-751528F1AB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FBB-CA38-4AFB-AD89-8E7E36B8F9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3AF-5C3E-4D07-97F5-751528F1A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FBB-CA38-4AFB-AD89-8E7E36B8F9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3AF-5C3E-4D07-97F5-751528F1A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7B14-5447-564F-9315-85C1F60F41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0ED1-30AC-9E4B-BF97-DD4B7B253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2410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7B14-5447-564F-9315-85C1F60F41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0ED1-30AC-9E4B-BF97-DD4B7B253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3734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7B14-5447-564F-9315-85C1F60F41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0ED1-30AC-9E4B-BF97-DD4B7B253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1374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7B14-5447-564F-9315-85C1F60F41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0ED1-30AC-9E4B-BF97-DD4B7B253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8797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7B14-5447-564F-9315-85C1F60F41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0ED1-30AC-9E4B-BF97-DD4B7B253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2210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7B14-5447-564F-9315-85C1F60F41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0ED1-30AC-9E4B-BF97-DD4B7B253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5222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7B14-5447-564F-9315-85C1F60F41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0ED1-30AC-9E4B-BF97-DD4B7B253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275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FBB-CA38-4AFB-AD89-8E7E36B8F9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3AF-5C3E-4D07-97F5-751528F1A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7B14-5447-564F-9315-85C1F60F41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0ED1-30AC-9E4B-BF97-DD4B7B253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4434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7B14-5447-564F-9315-85C1F60F41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0ED1-30AC-9E4B-BF97-DD4B7B253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9336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7B14-5447-564F-9315-85C1F60F41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0ED1-30AC-9E4B-BF97-DD4B7B253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84509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7B14-5447-564F-9315-85C1F60F41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D0ED1-30AC-9E4B-BF97-DD4B7B253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078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FBB-CA38-4AFB-AD89-8E7E36B8F9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3AF-5C3E-4D07-97F5-751528F1A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FBB-CA38-4AFB-AD89-8E7E36B8F9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3AF-5C3E-4D07-97F5-751528F1A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FBB-CA38-4AFB-AD89-8E7E36B8F9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3AF-5C3E-4D07-97F5-751528F1A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FBB-CA38-4AFB-AD89-8E7E36B8F9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3AF-5C3E-4D07-97F5-751528F1A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FBB-CA38-4AFB-AD89-8E7E36B8F9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3AF-5C3E-4D07-97F5-751528F1A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CFBB-CA38-4AFB-AD89-8E7E36B8F9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3AF-5C3E-4D07-97F5-751528F1A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1CFBB-CA38-4AFB-AD89-8E7E36B8F9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CA3AF-5C3E-4D07-97F5-751528F1A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31CFBB-CA38-4AFB-AD89-8E7E36B8F9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ACA3AF-5C3E-4D07-97F5-751528F1AB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CD7B14-5447-564F-9315-85C1F60F41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11/18/2012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A7D0ED1-30AC-9E4B-BF97-DD4B7B253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261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Slide" r:id="rId3" imgW="4533840" imgH="339084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142860"/>
            <a:ext cx="8229600" cy="1143000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Prostate Cancer &amp; Age (Iran)</a:t>
            </a:r>
            <a:endParaRPr lang="en-US" dirty="0"/>
          </a:p>
        </p:txBody>
      </p:sp>
      <p:pic>
        <p:nvPicPr>
          <p:cNvPr id="1026" name="Picture 2" descr="C:\Users\Amir\Pictures\Untitled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8143932" cy="522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rgbClr val="FF0000"/>
          </a:solidFill>
        </p:spPr>
        <p:txBody>
          <a:bodyPr/>
          <a:lstStyle/>
          <a:p>
            <a:r>
              <a:rPr lang="en-US" sz="4000" b="1" smtClean="0">
                <a:solidFill>
                  <a:srgbClr val="FFFF00"/>
                </a:solidFill>
              </a:rPr>
              <a:t>ASR, Prostate cancer 2005-2006</a:t>
            </a:r>
          </a:p>
        </p:txBody>
      </p:sp>
      <p:pic>
        <p:nvPicPr>
          <p:cNvPr id="27651" name="Picture 2" descr="1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71672"/>
            <a:ext cx="7467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Prostate cancer in Iran (Cont.)</a:t>
            </a:r>
          </a:p>
        </p:txBody>
      </p:sp>
      <p:sp>
        <p:nvSpPr>
          <p:cNvPr id="5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500034" y="2143116"/>
            <a:ext cx="8229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000" b="1" dirty="0">
                <a:solidFill>
                  <a:schemeClr val="bg1"/>
                </a:solidFill>
              </a:rPr>
              <a:t>Number and ASR of Prostate Cancer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71472" y="2643181"/>
          <a:ext cx="8001000" cy="378621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231447"/>
                <a:gridCol w="1054553"/>
                <a:gridCol w="1143000"/>
                <a:gridCol w="1143000"/>
                <a:gridCol w="1143000"/>
                <a:gridCol w="1143000"/>
                <a:gridCol w="1143000"/>
              </a:tblGrid>
              <a:tr h="90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Year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108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Crude Number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1333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1891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2604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2814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3318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90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ASR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2.47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4.42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6.4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8.86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9.57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11.6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90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Mortality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3.85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B Zar" pitchFamily="2" charset="-78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4.521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B Zar" pitchFamily="2" charset="-78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5400000">
            <a:off x="1276997" y="-580383"/>
            <a:ext cx="6572271" cy="801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8715404" cy="435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flipV="1">
            <a:off x="857224" y="3286124"/>
            <a:ext cx="642942" cy="71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00166" y="3286124"/>
            <a:ext cx="64294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143108" y="3071810"/>
            <a:ext cx="642942" cy="2143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786050" y="3000372"/>
            <a:ext cx="642942" cy="71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28992" y="3000372"/>
            <a:ext cx="642942" cy="142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071934" y="3071810"/>
            <a:ext cx="642942" cy="71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86314" y="3071810"/>
            <a:ext cx="571504" cy="2857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29256" y="3357562"/>
            <a:ext cx="57150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6072198" y="3286124"/>
            <a:ext cx="571504" cy="71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6465107" y="2464587"/>
            <a:ext cx="1000132" cy="64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358082" y="2143116"/>
            <a:ext cx="642942" cy="71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85720" y="6326051"/>
            <a:ext cx="11031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2011 </a:t>
            </a:r>
            <a:r>
              <a:rPr lang="en-US" sz="1000" dirty="0" err="1" smtClean="0">
                <a:solidFill>
                  <a:schemeClr val="bg1"/>
                </a:solidFill>
              </a:rPr>
              <a:t>IndexMundi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500034" y="285728"/>
            <a:ext cx="8229600" cy="11430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Population Of Iran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428752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Percentage of total population aged 60 years or older in Iran(2006)  </a:t>
            </a:r>
            <a:endParaRPr lang="en-US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55187907"/>
              </p:ext>
            </p:extLst>
          </p:nvPr>
        </p:nvGraphicFramePr>
        <p:xfrm>
          <a:off x="500034" y="2357430"/>
          <a:ext cx="8229600" cy="3520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85792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percent</a:t>
                      </a:r>
                      <a:endParaRPr 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number</a:t>
                      </a:r>
                      <a:endParaRPr lang="en-US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/>
                        <a:t>years</a:t>
                      </a:r>
                      <a:endParaRPr lang="en-US" sz="3000" b="1" dirty="0"/>
                    </a:p>
                  </a:txBody>
                  <a:tcPr/>
                </a:tc>
              </a:tr>
              <a:tr h="1307309">
                <a:tc>
                  <a:txBody>
                    <a:bodyPr/>
                    <a:lstStyle/>
                    <a:p>
                      <a:pPr algn="ctr"/>
                      <a:endParaRPr lang="en-US" sz="3000" b="1" dirty="0" smtClean="0"/>
                    </a:p>
                    <a:p>
                      <a:pPr algn="ctr"/>
                      <a:r>
                        <a:rPr lang="en-US" sz="3000" b="1" dirty="0" smtClean="0"/>
                        <a:t>7.41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 smtClean="0"/>
                    </a:p>
                    <a:p>
                      <a:pPr algn="ctr"/>
                      <a:r>
                        <a:rPr lang="en-US" sz="3000" b="1" dirty="0" smtClean="0"/>
                        <a:t>2.654.833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 smtClean="0"/>
                    </a:p>
                    <a:p>
                      <a:pPr algn="ctr"/>
                      <a:r>
                        <a:rPr lang="en-US" sz="3000" b="1" dirty="0" smtClean="0"/>
                        <a:t>60 years or older</a:t>
                      </a:r>
                      <a:endParaRPr lang="fa-IR" sz="3000" b="1" dirty="0" smtClean="0"/>
                    </a:p>
                    <a:p>
                      <a:pPr algn="ctr"/>
                      <a:endParaRPr lang="en-US" sz="3000" b="1" dirty="0" smtClean="0"/>
                    </a:p>
                    <a:p>
                      <a:pPr algn="ctr"/>
                      <a:endParaRPr lang="fa-IR" sz="3000" b="1" dirty="0" smtClean="0"/>
                    </a:p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78794" y="5988626"/>
            <a:ext cx="248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Statistical Center of Iran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072494" cy="627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691680" y="22048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52120" y="15475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Russia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857232"/>
            <a:ext cx="435731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857232"/>
            <a:ext cx="4177489" cy="464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57158" y="5715016"/>
            <a:ext cx="43140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i="1" dirty="0" smtClean="0">
                <a:solidFill>
                  <a:schemeClr val="bg1"/>
                </a:solidFill>
              </a:rPr>
              <a:t>World Population Ageing 1950-2050,</a:t>
            </a:r>
            <a:r>
              <a:rPr lang="en-US" sz="1000" dirty="0" smtClean="0">
                <a:solidFill>
                  <a:schemeClr val="bg1"/>
                </a:solidFill>
              </a:rPr>
              <a:t> Population Division, DESA, United Nations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70079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Clinical and Molecular</a:t>
            </a:r>
            <a:endParaRPr lang="fa-IR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  <a:solidFill>
            <a:srgbClr val="FF0000"/>
          </a:solidFill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Normal Serum PSA Levels </a:t>
            </a:r>
            <a:r>
              <a:rPr lang="en-US" sz="3600" b="1" smtClean="0">
                <a:solidFill>
                  <a:srgbClr val="FFFF00"/>
                </a:solidFill>
              </a:rPr>
              <a:t>in Iranian </a:t>
            </a:r>
            <a:r>
              <a:rPr lang="en-US" sz="3600" b="1" dirty="0" smtClean="0">
                <a:solidFill>
                  <a:srgbClr val="FFFF00"/>
                </a:solidFill>
              </a:rPr>
              <a:t>Men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42908" y="2000240"/>
          <a:ext cx="7929621" cy="407196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7456"/>
                <a:gridCol w="2786082"/>
                <a:gridCol w="2786083"/>
              </a:tblGrid>
              <a:tr h="12274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>
                          <a:solidFill>
                            <a:schemeClr val="tx1"/>
                          </a:solidFill>
                        </a:rPr>
                        <a:t>Age group </a:t>
                      </a:r>
                      <a:r>
                        <a:rPr lang="en-US" sz="2700" kern="1200" baseline="0" dirty="0" smtClean="0">
                          <a:solidFill>
                            <a:schemeClr val="tx1"/>
                          </a:solidFill>
                        </a:rPr>
                        <a:t>(years)</a:t>
                      </a:r>
                      <a:endParaRPr lang="en-US" sz="27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solidFill>
                            <a:schemeClr val="tx1"/>
                          </a:solidFill>
                        </a:rPr>
                        <a:t>Yasuj:650 Men (2003-2004) </a:t>
                      </a:r>
                      <a:r>
                        <a:rPr lang="en-US" sz="270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7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solidFill>
                            <a:schemeClr val="tx1"/>
                          </a:solidFill>
                        </a:rPr>
                        <a:t>Tehran:3670 men </a:t>
                      </a:r>
                      <a:r>
                        <a:rPr lang="en-US" sz="27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(1996-2004)</a:t>
                      </a:r>
                      <a:r>
                        <a:rPr lang="en-US" sz="2700" baseline="3000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2</a:t>
                      </a:r>
                      <a:endParaRPr lang="en-US" sz="27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11133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/>
                        <a:t>40-49</a:t>
                      </a:r>
                      <a:endParaRPr lang="en-US" sz="2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/>
                        <a:t>0.7</a:t>
                      </a:r>
                      <a:endParaRPr lang="en-US" sz="2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/>
                        <a:t>1.2</a:t>
                      </a:r>
                      <a:endParaRPr lang="en-US" sz="2700" b="1" dirty="0"/>
                    </a:p>
                  </a:txBody>
                  <a:tcPr/>
                </a:tc>
              </a:tr>
              <a:tr h="7111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kern="1200" baseline="0" dirty="0" smtClean="0"/>
                        <a:t>50–59</a:t>
                      </a:r>
                      <a:endParaRPr lang="en-US" sz="27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/>
                        <a:t>0.9</a:t>
                      </a:r>
                      <a:endParaRPr lang="en-US" sz="2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/>
                        <a:t>1.3</a:t>
                      </a:r>
                      <a:endParaRPr lang="en-US" sz="2700" b="1" dirty="0"/>
                    </a:p>
                  </a:txBody>
                  <a:tcPr/>
                </a:tc>
              </a:tr>
              <a:tr h="7111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/>
                        <a:t>60</a:t>
                      </a:r>
                      <a:r>
                        <a:rPr lang="en-US" sz="2700" kern="1200" baseline="0" dirty="0" smtClean="0"/>
                        <a:t>–69</a:t>
                      </a:r>
                      <a:endParaRPr lang="en-US" sz="27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/>
                        <a:t>1.6</a:t>
                      </a:r>
                      <a:endParaRPr lang="en-US" sz="2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/>
                        <a:t>1.8</a:t>
                      </a:r>
                      <a:endParaRPr lang="en-US" sz="2700" b="1" dirty="0"/>
                    </a:p>
                  </a:txBody>
                  <a:tcPr/>
                </a:tc>
              </a:tr>
              <a:tr h="7111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smtClean="0"/>
                        <a:t>≥70</a:t>
                      </a:r>
                      <a:endParaRPr lang="en-US" sz="27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/>
                        <a:t>2.3</a:t>
                      </a:r>
                      <a:endParaRPr lang="en-US" sz="2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/>
                        <a:t>2.1</a:t>
                      </a:r>
                      <a:endParaRPr lang="en-US" sz="27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79" name="TextBox 5"/>
          <p:cNvSpPr txBox="1">
            <a:spLocks noChangeArrowheads="1"/>
          </p:cNvSpPr>
          <p:nvPr/>
        </p:nvSpPr>
        <p:spPr bwMode="auto">
          <a:xfrm>
            <a:off x="3657600" y="1500174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Mean PSA (</a:t>
            </a:r>
            <a:r>
              <a:rPr lang="en-US" dirty="0" err="1">
                <a:solidFill>
                  <a:schemeClr val="bg1"/>
                </a:solidFill>
              </a:rPr>
              <a:t>ng</a:t>
            </a:r>
            <a:r>
              <a:rPr lang="en-US" dirty="0">
                <a:solidFill>
                  <a:schemeClr val="bg1"/>
                </a:solidFill>
              </a:rPr>
              <a:t>/ml)</a:t>
            </a:r>
          </a:p>
        </p:txBody>
      </p:sp>
      <p:sp>
        <p:nvSpPr>
          <p:cNvPr id="31780" name="TextBox 6"/>
          <p:cNvSpPr txBox="1">
            <a:spLocks noChangeArrowheads="1"/>
          </p:cNvSpPr>
          <p:nvPr/>
        </p:nvSpPr>
        <p:spPr bwMode="auto">
          <a:xfrm>
            <a:off x="457200" y="6191273"/>
            <a:ext cx="563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aseline="300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Mehrabi</a:t>
            </a:r>
            <a:r>
              <a:rPr lang="en-US" sz="1400" dirty="0">
                <a:solidFill>
                  <a:schemeClr val="bg1"/>
                </a:solidFill>
              </a:rPr>
              <a:t> et </a:t>
            </a:r>
            <a:r>
              <a:rPr lang="en-US" sz="1400" dirty="0" err="1">
                <a:solidFill>
                  <a:schemeClr val="bg1"/>
                </a:solidFill>
              </a:rPr>
              <a:t>al,East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Mediterr</a:t>
            </a:r>
            <a:r>
              <a:rPr lang="en-US" sz="1400" dirty="0">
                <a:solidFill>
                  <a:schemeClr val="bg1"/>
                </a:solidFill>
              </a:rPr>
              <a:t> Health J. 2007 Sep-Oct;13(5):1190-4</a:t>
            </a:r>
          </a:p>
          <a:p>
            <a:r>
              <a:rPr lang="en-US" sz="1400" baseline="30000" dirty="0">
                <a:solidFill>
                  <a:schemeClr val="bg1"/>
                </a:solidFill>
              </a:rPr>
              <a:t>2 </a:t>
            </a:r>
            <a:r>
              <a:rPr lang="en-US" sz="1400" dirty="0" err="1">
                <a:solidFill>
                  <a:schemeClr val="bg1"/>
                </a:solidFill>
              </a:rPr>
              <a:t>Safarinejad,Annals</a:t>
            </a:r>
            <a:r>
              <a:rPr lang="en-US" sz="1400" dirty="0">
                <a:solidFill>
                  <a:schemeClr val="bg1"/>
                </a:solidFill>
              </a:rPr>
              <a:t> of Oncology 17: 1166–1171, 2006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85852" y="4786322"/>
            <a:ext cx="6786610" cy="1883038"/>
          </a:xfrm>
          <a:solidFill>
            <a:srgbClr val="002060"/>
          </a:solidFill>
          <a:effectLst>
            <a:glow rad="127000">
              <a:schemeClr val="accent1">
                <a:alpha val="65000"/>
              </a:schemeClr>
            </a:glow>
            <a:softEdge rad="1397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US" sz="27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700" dirty="0" smtClean="0">
                <a:solidFill>
                  <a:srgbClr val="FFFF00"/>
                </a:solidFill>
              </a:rPr>
              <a:t>G. </a:t>
            </a:r>
            <a:r>
              <a:rPr lang="en-US" sz="2700" dirty="0" err="1" smtClean="0">
                <a:solidFill>
                  <a:srgbClr val="FFFF00"/>
                </a:solidFill>
              </a:rPr>
              <a:t>Pourmand</a:t>
            </a:r>
            <a:r>
              <a:rPr lang="en-US" sz="2700" dirty="0" smtClean="0">
                <a:solidFill>
                  <a:srgbClr val="FFFF00"/>
                </a:solidFill>
              </a:rPr>
              <a:t> MD.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>
                <a:solidFill>
                  <a:srgbClr val="FFFF00"/>
                </a:solidFill>
              </a:rPr>
              <a:t>Professor of Urology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>
                <a:solidFill>
                  <a:srgbClr val="FFFF00"/>
                </a:solidFill>
              </a:rPr>
              <a:t>Urology Research Center, </a:t>
            </a:r>
            <a:r>
              <a:rPr lang="en-US" sz="2700" dirty="0" err="1" smtClean="0">
                <a:solidFill>
                  <a:srgbClr val="FFFF00"/>
                </a:solidFill>
              </a:rPr>
              <a:t>Sina</a:t>
            </a:r>
            <a:r>
              <a:rPr lang="en-US" sz="2700" dirty="0" smtClean="0">
                <a:solidFill>
                  <a:srgbClr val="FFFF00"/>
                </a:solidFill>
              </a:rPr>
              <a:t> Hospital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>
                <a:solidFill>
                  <a:srgbClr val="FFFF00"/>
                </a:solidFill>
              </a:rPr>
              <a:t>Tehran University of Medical Sciences, Iran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85732"/>
            <a:ext cx="1200128" cy="120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7000892" y="13446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Tehran University of Medical Sciences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52"/>
            <a:ext cx="1214446" cy="118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-71470" y="2132856"/>
            <a:ext cx="933396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sz="5000" b="1" i="0" u="none" strike="noStrike" kern="1200" cap="none" spc="0" normalizeH="0" baseline="0" noProof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Clinical and Molecular Features of </a:t>
            </a:r>
          </a:p>
          <a:p>
            <a:pPr algn="ctr"/>
            <a:r>
              <a:rPr kumimoji="0" lang="en-US" sz="5000" b="1" i="0" u="none" strike="noStrike" kern="1200" cap="none" spc="0" normalizeH="0" baseline="0" noProof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Prostate Cancer in Iran</a:t>
            </a:r>
            <a:endParaRPr lang="en-US" sz="50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19086" y="604822"/>
            <a:ext cx="8253442" cy="6096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solidFill>
                  <a:schemeClr val="bg1"/>
                </a:solidFill>
              </a:rPr>
              <a:t>Serum prostate-specific antigen as a function of age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524000"/>
          <a:ext cx="8701120" cy="3976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632"/>
                <a:gridCol w="2214578"/>
                <a:gridCol w="2143140"/>
                <a:gridCol w="2571770"/>
              </a:tblGrid>
              <a:tr h="1553503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Age group</a:t>
                      </a:r>
                    </a:p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(years)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No. of</a:t>
                      </a:r>
                    </a:p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volunteers</a:t>
                      </a:r>
                    </a:p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 (%)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PSA (</a:t>
                      </a:r>
                      <a:r>
                        <a:rPr lang="en-US" sz="20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ng</a:t>
                      </a:r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/ml)</a:t>
                      </a:r>
                    </a:p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mean (range)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No. of volunteers with</a:t>
                      </a:r>
                    </a:p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PSA ≥2.1 </a:t>
                      </a:r>
                      <a:r>
                        <a:rPr lang="en-US" sz="20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ng</a:t>
                      </a:r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/ml</a:t>
                      </a:r>
                    </a:p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 (%)</a:t>
                      </a:r>
                      <a:endParaRPr lang="en-US" sz="2000" b="1" dirty="0"/>
                    </a:p>
                  </a:txBody>
                  <a:tcPr/>
                </a:tc>
              </a:tr>
              <a:tr h="484640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40–49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954 (26)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 (0.2–11.0)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 (10)</a:t>
                      </a:r>
                      <a:endParaRPr lang="en-US" sz="2000" b="1" dirty="0"/>
                    </a:p>
                  </a:txBody>
                  <a:tcPr/>
                </a:tc>
              </a:tr>
              <a:tr h="484640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50–59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1101 (30)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1.3 (0.2–27.5)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 (22)</a:t>
                      </a:r>
                      <a:endParaRPr lang="en-US" sz="2000" b="1" dirty="0"/>
                    </a:p>
                  </a:txBody>
                  <a:tcPr/>
                </a:tc>
              </a:tr>
              <a:tr h="4846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60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–69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918 (25)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1.8 (0.3–31.8)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 (30)</a:t>
                      </a:r>
                      <a:endParaRPr lang="en-US" sz="2000" b="1" dirty="0"/>
                    </a:p>
                  </a:txBody>
                  <a:tcPr/>
                </a:tc>
              </a:tr>
              <a:tr h="4846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≥70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697 (19)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 (0.5–37.7)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165 (38)</a:t>
                      </a:r>
                      <a:endParaRPr lang="en-US" sz="2000" b="1" dirty="0"/>
                    </a:p>
                  </a:txBody>
                  <a:tcPr/>
                </a:tc>
              </a:tr>
              <a:tr h="484640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Totals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3670 (100)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433 (100)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808" name="TextBox 4"/>
          <p:cNvSpPr txBox="1">
            <a:spLocks noChangeArrowheads="1"/>
          </p:cNvSpPr>
          <p:nvPr/>
        </p:nvSpPr>
        <p:spPr bwMode="auto">
          <a:xfrm>
            <a:off x="457200" y="5662630"/>
            <a:ext cx="403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PSA, prostate-</a:t>
            </a:r>
            <a:r>
              <a:rPr lang="en-US" sz="1600" dirty="0" err="1">
                <a:solidFill>
                  <a:schemeClr val="bg1"/>
                </a:solidFill>
              </a:rPr>
              <a:t>secific</a:t>
            </a:r>
            <a:r>
              <a:rPr lang="en-US" sz="1600" dirty="0">
                <a:solidFill>
                  <a:schemeClr val="bg1"/>
                </a:solidFill>
              </a:rPr>
              <a:t> antigen.</a:t>
            </a:r>
          </a:p>
        </p:txBody>
      </p:sp>
      <p:sp>
        <p:nvSpPr>
          <p:cNvPr id="32809" name="TextBox 5"/>
          <p:cNvSpPr txBox="1">
            <a:spLocks noChangeArrowheads="1"/>
          </p:cNvSpPr>
          <p:nvPr/>
        </p:nvSpPr>
        <p:spPr bwMode="auto">
          <a:xfrm>
            <a:off x="457200" y="6069035"/>
            <a:ext cx="510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M. R. </a:t>
            </a:r>
            <a:r>
              <a:rPr lang="en-US" sz="1200" dirty="0" err="1">
                <a:solidFill>
                  <a:schemeClr val="bg1"/>
                </a:solidFill>
              </a:rPr>
              <a:t>Safarinejad</a:t>
            </a:r>
            <a:r>
              <a:rPr lang="en-US" sz="1200" dirty="0">
                <a:solidFill>
                  <a:schemeClr val="bg1"/>
                </a:solidFill>
              </a:rPr>
              <a:t> , Annals of Oncology 17: 1166–1171, 2006</a:t>
            </a:r>
          </a:p>
          <a:p>
            <a:r>
              <a:rPr lang="en-US" sz="1200" dirty="0">
                <a:solidFill>
                  <a:schemeClr val="bg1"/>
                </a:solidFill>
              </a:rPr>
              <a:t>doi:10.1093/</a:t>
            </a:r>
            <a:r>
              <a:rPr lang="en-US" sz="1200" dirty="0" err="1">
                <a:solidFill>
                  <a:schemeClr val="bg1"/>
                </a:solidFill>
              </a:rPr>
              <a:t>annonc</a:t>
            </a:r>
            <a:r>
              <a:rPr lang="en-US" sz="1200" dirty="0">
                <a:solidFill>
                  <a:schemeClr val="bg1"/>
                </a:solidFill>
              </a:rPr>
              <a:t>/mdl087</a:t>
            </a:r>
          </a:p>
          <a:p>
            <a:r>
              <a:rPr lang="en-US" sz="1200" dirty="0">
                <a:solidFill>
                  <a:schemeClr val="bg1"/>
                </a:solidFill>
              </a:rPr>
              <a:t>Published online 9 May 2006</a:t>
            </a:r>
          </a:p>
        </p:txBody>
      </p:sp>
      <p:sp>
        <p:nvSpPr>
          <p:cNvPr id="32810" name="TextBox 6"/>
          <p:cNvSpPr txBox="1">
            <a:spLocks noChangeArrowheads="1"/>
          </p:cNvSpPr>
          <p:nvPr/>
        </p:nvSpPr>
        <p:spPr bwMode="auto">
          <a:xfrm>
            <a:off x="285720" y="214290"/>
            <a:ext cx="8858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Population-based screening for prostate cancer in Iran</a:t>
            </a:r>
            <a:r>
              <a:rPr lang="en-US" sz="2400" dirty="0">
                <a:solidFill>
                  <a:schemeClr val="bg1"/>
                </a:solidFill>
                <a:sym typeface="Wingdings" pitchFamily="2" charset="2"/>
              </a:rPr>
              <a:t>: (1996-2004)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FF0000"/>
          </a:solidFill>
        </p:spPr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Our Experience (2008)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371600"/>
          <a:ext cx="8382000" cy="480060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547794"/>
                <a:gridCol w="1571636"/>
                <a:gridCol w="1785950"/>
                <a:gridCol w="1643074"/>
                <a:gridCol w="1833546"/>
              </a:tblGrid>
              <a:tr h="10858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Age group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(years)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Control group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Case group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58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Number (%)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PSA (ng/ml)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mean (range)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Number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PSA (ng/ml)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mean (range)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40-49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 (5)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0.8 (0.2–1.6)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–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50–59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 (32)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2.05 (0.2–8)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21(21)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19.74 (4.1–91)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60–69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26 (39)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2.84 (0.3–26)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35(35)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22.91(4–188)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≥70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 (24)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3.32 (0.1–17)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44(44)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37.60(4.7–379)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Totals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66 (100)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2.61(0.1-26)</a:t>
                      </a:r>
                      <a:endParaRPr kumimoji="0" lang="en-US" sz="1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100(100)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28.71(4–379)</a:t>
                      </a:r>
                      <a:endParaRPr kumimoji="0" 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9" y="2348880"/>
            <a:ext cx="905181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28596" y="1285860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Among 688 men 334, 48.5% had </a:t>
            </a:r>
            <a:r>
              <a:rPr lang="en-US" b="1" dirty="0" err="1" smtClean="0">
                <a:solidFill>
                  <a:schemeClr val="bg1"/>
                </a:solidFill>
              </a:rPr>
              <a:t>PCa</a:t>
            </a:r>
            <a:r>
              <a:rPr lang="en-US" b="1" dirty="0" smtClean="0">
                <a:solidFill>
                  <a:schemeClr val="bg1"/>
                </a:solidFill>
              </a:rPr>
              <a:t> and 354, 51.5% had benign prostate disease.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 2009 – 2012   </a:t>
            </a:r>
          </a:p>
          <a:p>
            <a:pPr marL="0" lvl="4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Methods:   </a:t>
            </a:r>
            <a:r>
              <a:rPr lang="en-US" b="1" dirty="0">
                <a:solidFill>
                  <a:schemeClr val="bg1"/>
                </a:solidFill>
              </a:rPr>
              <a:t>f/t PSA , </a:t>
            </a:r>
            <a:r>
              <a:rPr lang="en-US" b="1" dirty="0" smtClean="0">
                <a:solidFill>
                  <a:schemeClr val="bg1"/>
                </a:solidFill>
              </a:rPr>
              <a:t>DRE, </a:t>
            </a:r>
            <a:r>
              <a:rPr lang="en-US" b="1" dirty="0">
                <a:solidFill>
                  <a:schemeClr val="bg1"/>
                </a:solidFill>
              </a:rPr>
              <a:t>TRUS+ </a:t>
            </a:r>
            <a:r>
              <a:rPr lang="en-US" b="1" dirty="0" smtClean="0">
                <a:solidFill>
                  <a:schemeClr val="bg1"/>
                </a:solidFill>
              </a:rPr>
              <a:t>PSAD</a:t>
            </a:r>
            <a:r>
              <a:rPr lang="en-US" b="1" dirty="0">
                <a:solidFill>
                  <a:schemeClr val="bg1"/>
                </a:solidFill>
              </a:rPr>
              <a:t>, TRUS+ Prostate </a:t>
            </a:r>
            <a:r>
              <a:rPr lang="en-US" b="1" dirty="0" smtClean="0">
                <a:solidFill>
                  <a:schemeClr val="bg1"/>
                </a:solidFill>
              </a:rPr>
              <a:t>Biopsy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038" y="6301558"/>
            <a:ext cx="7506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G </a:t>
            </a:r>
            <a:r>
              <a:rPr lang="en-US" b="1" i="1" dirty="0" err="1">
                <a:solidFill>
                  <a:srgbClr val="4F81BD">
                    <a:lumMod val="20000"/>
                    <a:lumOff val="80000"/>
                  </a:srgbClr>
                </a:solidFill>
              </a:rPr>
              <a:t>Pourmand</a:t>
            </a:r>
            <a:r>
              <a:rPr lang="en-US" b="1" i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 et al Iranian J </a:t>
            </a:r>
            <a:r>
              <a:rPr lang="en-US" b="1" i="1" dirty="0" err="1">
                <a:solidFill>
                  <a:srgbClr val="4F81BD">
                    <a:lumMod val="20000"/>
                    <a:lumOff val="80000"/>
                  </a:srgbClr>
                </a:solidFill>
              </a:rPr>
              <a:t>Publ</a:t>
            </a:r>
            <a:r>
              <a:rPr lang="en-US" b="1" i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 Health, Vol. 41, No.2, Feb 2012, pp. 47-52</a:t>
            </a:r>
            <a:endParaRPr lang="en-US" b="1" dirty="0">
              <a:solidFill>
                <a:srgbClr val="4F81BD">
                  <a:lumMod val="20000"/>
                  <a:lumOff val="80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2918" y="142860"/>
            <a:ext cx="8686800" cy="11430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Preventing Unnecessary Invasive Cancer-Diagnostic Tests:</a:t>
            </a:r>
            <a:br>
              <a:rPr lang="en-US" sz="2800" b="1" dirty="0">
                <a:solidFill>
                  <a:srgbClr val="FFFF00"/>
                </a:solidFill>
              </a:rPr>
            </a:br>
            <a:r>
              <a:rPr lang="en-US" sz="2800" b="1" dirty="0">
                <a:solidFill>
                  <a:srgbClr val="FFFF00"/>
                </a:solidFill>
              </a:rPr>
              <a:t>Changing the Cut-off Points</a:t>
            </a:r>
            <a:endParaRPr lang="en-US" sz="2800" b="1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17082"/>
            <a:ext cx="1255520" cy="32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55" y="4317082"/>
            <a:ext cx="12557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biLevel thresh="50000"/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aturation sat="4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493" y="4640701"/>
            <a:ext cx="12557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493" y="4918395"/>
            <a:ext cx="12557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22" y="4580897"/>
            <a:ext cx="12557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36" y="4844943"/>
            <a:ext cx="12557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tPSA</a:t>
            </a:r>
            <a:r>
              <a:rPr lang="en-US" b="1" dirty="0" smtClean="0">
                <a:solidFill>
                  <a:schemeClr val="bg1"/>
                </a:solidFill>
              </a:rPr>
              <a:t>                    </a:t>
            </a:r>
            <a:r>
              <a:rPr lang="en-US" dirty="0" smtClean="0">
                <a:solidFill>
                  <a:schemeClr val="bg1"/>
                </a:solidFill>
              </a:rPr>
              <a:t>7.85ng/ml         71%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 PSAD</a:t>
            </a:r>
            <a:r>
              <a:rPr lang="en-US" dirty="0" smtClean="0">
                <a:solidFill>
                  <a:schemeClr val="bg1"/>
                </a:solidFill>
              </a:rPr>
              <a:t>                  15%                    76%  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f/</a:t>
            </a:r>
            <a:r>
              <a:rPr lang="en-US" b="1" dirty="0" err="1" smtClean="0">
                <a:solidFill>
                  <a:schemeClr val="bg1"/>
                </a:solidFill>
              </a:rPr>
              <a:t>tPSA</a:t>
            </a:r>
            <a:r>
              <a:rPr lang="en-US" dirty="0" smtClean="0">
                <a:solidFill>
                  <a:schemeClr val="bg1"/>
                </a:solidFill>
              </a:rPr>
              <a:t> ratio          0.13                   81.4%</a:t>
            </a:r>
          </a:p>
          <a:p>
            <a:pPr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 European and American values!</a:t>
            </a:r>
          </a:p>
          <a:p>
            <a:pPr>
              <a:buNone/>
            </a:pP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034" y="357166"/>
            <a:ext cx="8229600" cy="114300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Results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6215082"/>
            <a:ext cx="7312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G </a:t>
            </a:r>
            <a:r>
              <a:rPr lang="en-US" b="1" i="1" dirty="0" err="1">
                <a:solidFill>
                  <a:srgbClr val="4F81BD">
                    <a:lumMod val="20000"/>
                    <a:lumOff val="80000"/>
                  </a:srgbClr>
                </a:solidFill>
              </a:rPr>
              <a:t>Pourmand</a:t>
            </a:r>
            <a:r>
              <a:rPr lang="en-US" b="1" i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 et al Iranian J </a:t>
            </a:r>
            <a:r>
              <a:rPr lang="en-US" b="1" i="1" dirty="0" err="1">
                <a:solidFill>
                  <a:srgbClr val="4F81BD">
                    <a:lumMod val="20000"/>
                    <a:lumOff val="80000"/>
                  </a:srgbClr>
                </a:solidFill>
              </a:rPr>
              <a:t>Publ</a:t>
            </a:r>
            <a:r>
              <a:rPr lang="en-US" b="1" i="1" dirty="0">
                <a:solidFill>
                  <a:srgbClr val="4F81BD">
                    <a:lumMod val="20000"/>
                    <a:lumOff val="80000"/>
                  </a:srgbClr>
                </a:solidFill>
              </a:rPr>
              <a:t> Health, Vol. 41, No.2, Feb 2012, pp. 47-52</a:t>
            </a:r>
            <a:endParaRPr lang="en-US" b="1" dirty="0">
              <a:solidFill>
                <a:srgbClr val="4F81BD">
                  <a:lumMod val="20000"/>
                  <a:lumOff val="8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case control study</a:t>
            </a:r>
          </a:p>
          <a:p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 160  case with 190 controls.</a:t>
            </a:r>
          </a:p>
          <a:p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Hospital based </a:t>
            </a:r>
          </a:p>
          <a:p>
            <a:endParaRPr lang="en-US" sz="36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2005- 2008</a:t>
            </a:r>
          </a:p>
          <a:p>
            <a:pPr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Prostate Cancer Predicting Factors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6345816"/>
            <a:ext cx="65722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Accepted for publication in Urology Journal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fa-I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1250442"/>
              </p:ext>
            </p:extLst>
          </p:nvPr>
        </p:nvGraphicFramePr>
        <p:xfrm>
          <a:off x="611560" y="2564904"/>
          <a:ext cx="7989271" cy="3853616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634170"/>
                <a:gridCol w="2360465"/>
                <a:gridCol w="1997318"/>
                <a:gridCol w="1997318"/>
              </a:tblGrid>
              <a:tr h="1212850">
                <a:tc>
                  <a:txBody>
                    <a:bodyPr/>
                    <a:lstStyle/>
                    <a:p>
                      <a:pPr algn="ctr"/>
                      <a:endParaRPr lang="en-US" sz="2000" b="1" kern="1200" dirty="0" smtClean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en-US" sz="2000" b="1" kern="1200" dirty="0" smtClean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algn="ctr"/>
                      <a:endParaRPr lang="en-US" sz="2000" b="1" kern="1200" dirty="0" smtClean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Prostate </a:t>
                      </a:r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cancer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</a:rPr>
                        <a:t>(Case)</a:t>
                      </a:r>
                      <a:endParaRPr lang="en-US" sz="2000" b="1" i="1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00"/>
                          </a:solidFill>
                        </a:rPr>
                        <a:t>BPH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</a:rPr>
                        <a:t>(Controls)</a:t>
                      </a:r>
                      <a:endParaRPr lang="en-US" sz="2000" b="1" i="1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FF00"/>
                          </a:solidFill>
                        </a:rPr>
                        <a:t>OR</a:t>
                      </a:r>
                      <a:r>
                        <a:rPr lang="en-US" sz="2000" b="1" baseline="-25000" dirty="0" err="1">
                          <a:solidFill>
                            <a:srgbClr val="FFFF00"/>
                          </a:solidFill>
                        </a:rPr>
                        <a:t>crude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 (</a:t>
                      </a:r>
                      <a:r>
                        <a:rPr lang="en-US" sz="2000" b="1" dirty="0" err="1">
                          <a:solidFill>
                            <a:srgbClr val="FFFF00"/>
                          </a:solidFill>
                        </a:rPr>
                        <a:t>P.value</a:t>
                      </a:r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064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=&lt;50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6(1.6%)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16(8.4%)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2000" b="1" kern="1200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</a:rPr>
                        <a:t>1.95(0.00)</a:t>
                      </a:r>
                      <a:endParaRPr lang="en-US" sz="2000" b="1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</a:tr>
              <a:tr h="6064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50-59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00"/>
                          </a:solidFill>
                        </a:rPr>
                        <a:t>80(21.4%)</a:t>
                      </a:r>
                      <a:endParaRPr lang="en-US" sz="2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00"/>
                          </a:solidFill>
                        </a:rPr>
                        <a:t>70(36.8%)</a:t>
                      </a:r>
                      <a:endParaRPr lang="en-US" sz="2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760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</a:rPr>
                        <a:t>60-69</a:t>
                      </a:r>
                      <a:endParaRPr lang="en-US" sz="2000" b="1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00"/>
                          </a:solidFill>
                        </a:rPr>
                        <a:t>135(36.1%)</a:t>
                      </a:r>
                      <a:endParaRPr lang="en-US" sz="2000" b="1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69(36.3%)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0760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</a:rPr>
                        <a:t>=&gt;70</a:t>
                      </a:r>
                      <a:endParaRPr lang="en-US" sz="2000" b="1" kern="1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153(40.9%)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35(18.4%)</a:t>
                      </a:r>
                      <a:endParaRPr lang="en-US" sz="20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71472" y="1495656"/>
            <a:ext cx="77153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chemeClr val="bg1"/>
                </a:solidFill>
              </a:rPr>
              <a:t>the probability of developing  </a:t>
            </a:r>
            <a:r>
              <a:rPr lang="en-US" sz="2500" b="1" dirty="0" err="1" smtClean="0">
                <a:solidFill>
                  <a:schemeClr val="bg1"/>
                </a:solidFill>
              </a:rPr>
              <a:t>PCa</a:t>
            </a:r>
            <a:r>
              <a:rPr lang="en-US" sz="2500" b="1" dirty="0" smtClean="0">
                <a:solidFill>
                  <a:schemeClr val="bg1"/>
                </a:solidFill>
              </a:rPr>
              <a:t> increases by 90% for every decade after the fifties (</a:t>
            </a:r>
            <a:r>
              <a:rPr lang="en-US" sz="2500" b="1" dirty="0" err="1" smtClean="0">
                <a:solidFill>
                  <a:schemeClr val="bg1"/>
                </a:solidFill>
              </a:rPr>
              <a:t>OR</a:t>
            </a:r>
            <a:r>
              <a:rPr lang="en-US" sz="2500" b="1" baseline="-25000" dirty="0" err="1" smtClean="0">
                <a:solidFill>
                  <a:schemeClr val="bg1"/>
                </a:solidFill>
              </a:rPr>
              <a:t>adj</a:t>
            </a:r>
            <a:r>
              <a:rPr lang="en-US" sz="2500" b="1" dirty="0" smtClean="0">
                <a:solidFill>
                  <a:schemeClr val="bg1"/>
                </a:solidFill>
              </a:rPr>
              <a:t>= 1.90, </a:t>
            </a:r>
            <a:r>
              <a:rPr lang="en-US" sz="2500" b="1" dirty="0" err="1" smtClean="0">
                <a:solidFill>
                  <a:schemeClr val="bg1"/>
                </a:solidFill>
              </a:rPr>
              <a:t>p.v</a:t>
            </a:r>
            <a:r>
              <a:rPr lang="en-US" sz="2500" b="1" dirty="0" smtClean="0">
                <a:solidFill>
                  <a:schemeClr val="bg1"/>
                </a:solidFill>
              </a:rPr>
              <a:t>=0.000).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Results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11560" y="2564904"/>
            <a:ext cx="1523454" cy="1162874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59193" y="3267796"/>
            <a:ext cx="658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7301" y="2636912"/>
            <a:ext cx="1059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Variables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773" y="3933056"/>
            <a:ext cx="1676187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773" y="5157192"/>
            <a:ext cx="16764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7128275"/>
              </p:ext>
            </p:extLst>
          </p:nvPr>
        </p:nvGraphicFramePr>
        <p:xfrm>
          <a:off x="214314" y="1714489"/>
          <a:ext cx="8786842" cy="392908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00264"/>
                <a:gridCol w="2000264"/>
                <a:gridCol w="2000264"/>
                <a:gridCol w="2786050"/>
              </a:tblGrid>
              <a:tr h="1384608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/>
                        <a:t>Prostate </a:t>
                      </a:r>
                      <a:r>
                        <a:rPr lang="en-US" sz="2000" b="1" dirty="0" smtClean="0"/>
                        <a:t>cancer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(Case)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/>
                        <a:t>BPH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/>
                        <a:t>(Controls)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/>
                        <a:t>Mean </a:t>
                      </a:r>
                      <a:r>
                        <a:rPr lang="en-US" sz="2000" b="1" dirty="0" smtClean="0"/>
                        <a:t>Difference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/>
                        <a:t> </a:t>
                      </a:r>
                      <a:r>
                        <a:rPr lang="en-US" sz="2000" b="1" dirty="0"/>
                        <a:t>( 95%CI)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5675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/>
                        <a:t>Total PSA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/>
                        <a:t>28.04±60.82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/>
                        <a:t>6.08±5.99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/>
                        <a:t>-21.95 (-28.19 - -15.71)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4814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/>
                        <a:t>Free PSA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/>
                        <a:t>2.97±9.32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/>
                        <a:t>1.30±1.59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/>
                        <a:t>-1.67 (-2.77 - -0.57)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978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/>
                        <a:t>FreeTotal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(%)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/>
                        <a:t>11.63±6.40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/>
                        <a:t>19.60±18.01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/>
                        <a:t>7.97 (4.52-11.42)</a:t>
                      </a:r>
                      <a:endParaRPr lang="en-US" sz="20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1978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/>
                        <a:t>Prostate Volume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/>
                        <a:t>48.84±25.21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/>
                        <a:t>57.49±35.91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/>
                        <a:t>8.65 (2.81 -14.48)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lvl="0"/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Comparing lab tests accuracy in diagnosing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PCa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&amp; BPH patients </a:t>
            </a:r>
            <a:endParaRPr lang="en-US" sz="3200" b="1" dirty="0" smtClean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2976"/>
            <a:ext cx="213323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21336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436596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90" y="1214422"/>
            <a:ext cx="3929058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1. Mean (95% CI) of 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free/total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PSA serum level in different age groups of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PCa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&amp; BPH patients</a:t>
            </a:r>
            <a:endParaRPr kumimoji="0" lang="en-US" sz="1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214554"/>
            <a:ext cx="420202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43438" y="1194515"/>
            <a:ext cx="4429156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2. Mean (95% CI) of 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total PSA 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different age groups of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PCa</a:t>
            </a:r>
            <a:r>
              <a:rPr kumimoji="0" lang="en-US" sz="17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&amp; BPH patients</a:t>
            </a:r>
            <a:endParaRPr kumimoji="0" lang="en-US" sz="17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08567" y="4213489"/>
            <a:ext cx="675713" cy="40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4"/>
            <a:ext cx="40163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77072"/>
            <a:ext cx="4016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49080"/>
            <a:ext cx="40163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4"/>
          <p:cNvPicPr>
            <a:picLocks noChangeAspect="1" noChangeArrowheads="1"/>
          </p:cNvPicPr>
          <p:nvPr/>
        </p:nvPicPr>
        <p:blipFill>
          <a:blip r:embed="rId2"/>
          <a:srcRect b="6613"/>
          <a:stretch>
            <a:fillRect/>
          </a:stretch>
        </p:blipFill>
        <p:spPr bwMode="auto">
          <a:xfrm>
            <a:off x="4074048" y="1928802"/>
            <a:ext cx="4927108" cy="392909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89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928802"/>
            <a:ext cx="364333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928670"/>
            <a:ext cx="35004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3. Mean (95% CI) of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free PSA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serum level in different age groups of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PCa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&amp; BPH patients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71934" y="928670"/>
            <a:ext cx="4857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4. ROC Curve, comparing total PSA, free PSA, free/total PSA sensitivity and specificity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40" y="63608"/>
            <a:ext cx="7247200" cy="665154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356992"/>
            <a:ext cx="374441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096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3212977"/>
            <a:ext cx="5140414" cy="3610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6424" y="3115670"/>
            <a:ext cx="5292080" cy="3746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Dietary factors</a:t>
            </a:r>
          </a:p>
        </p:txBody>
      </p:sp>
      <p:sp>
        <p:nvSpPr>
          <p:cNvPr id="45059" name="Content Placeholder 2" descr="Cabo San Lucas, Baja California, Mexic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  <a:noFill/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  <a:sym typeface="Wingdings 2" pitchFamily="18" charset="2"/>
              </a:rPr>
              <a:t> Dietary fat</a:t>
            </a:r>
          </a:p>
          <a:p>
            <a:pPr>
              <a:buFont typeface="Arial" charset="0"/>
              <a:buNone/>
            </a:pPr>
            <a:r>
              <a:rPr lang="en-US" dirty="0" smtClean="0">
                <a:solidFill>
                  <a:schemeClr val="bg1"/>
                </a:solidFill>
                <a:sym typeface="Wingdings 2" pitchFamily="18" charset="2"/>
              </a:rPr>
              <a:t>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Lycopene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 2"/>
              <a:buChar char="E"/>
            </a:pPr>
            <a:r>
              <a:rPr lang="en-US" dirty="0" smtClean="0">
                <a:solidFill>
                  <a:schemeClr val="bg1"/>
                </a:solidFill>
              </a:rPr>
              <a:t>Red meat</a:t>
            </a:r>
          </a:p>
          <a:p>
            <a:pPr>
              <a:buFont typeface="Wingdings 2"/>
              <a:buChar char="E"/>
            </a:pPr>
            <a:r>
              <a:rPr lang="en-US" dirty="0" smtClean="0">
                <a:solidFill>
                  <a:schemeClr val="bg1"/>
                </a:solidFill>
              </a:rPr>
              <a:t>Dietary fat</a:t>
            </a:r>
          </a:p>
          <a:p>
            <a:pPr>
              <a:buFont typeface="Wingdings 2"/>
              <a:buChar char="E"/>
            </a:pPr>
            <a:r>
              <a:rPr lang="en-US" dirty="0" smtClean="0">
                <a:solidFill>
                  <a:schemeClr val="bg1"/>
                </a:solidFill>
                <a:sym typeface="Wingdings 2" pitchFamily="18" charset="2"/>
              </a:rPr>
              <a:t> Garlic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 2" pitchFamily="18" charset="2"/>
              <a:buChar char="E"/>
            </a:pPr>
            <a:r>
              <a:rPr lang="en-US" dirty="0" smtClean="0">
                <a:solidFill>
                  <a:schemeClr val="bg1"/>
                </a:solidFill>
              </a:rPr>
              <a:t>Micronutrients</a:t>
            </a:r>
          </a:p>
          <a:p>
            <a:pPr>
              <a:buFont typeface="Wingdings 2" pitchFamily="18" charset="2"/>
              <a:buChar char="E"/>
            </a:pPr>
            <a:r>
              <a:rPr lang="en-US" dirty="0" smtClean="0">
                <a:solidFill>
                  <a:schemeClr val="bg1"/>
                </a:solidFill>
              </a:rPr>
              <a:t>Selenium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rgbClr val="FF0000"/>
          </a:solidFill>
        </p:spPr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Lycopene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 </a:t>
            </a:r>
            <a:r>
              <a:rPr lang="en-US" sz="2000" b="1" dirty="0" err="1" smtClean="0">
                <a:solidFill>
                  <a:schemeClr val="bg1"/>
                </a:solidFill>
              </a:rPr>
              <a:t>multicentric</a:t>
            </a:r>
            <a:r>
              <a:rPr lang="en-US" sz="2000" b="1" dirty="0" smtClean="0">
                <a:solidFill>
                  <a:schemeClr val="bg1"/>
                </a:solidFill>
              </a:rPr>
              <a:t> case-control study conducted in Iran from 2005 to 2007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130 cases with prostate cancer, and 75 controls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Increasing  in dietary consumption of </a:t>
            </a:r>
            <a:r>
              <a:rPr lang="en-US" sz="2000" b="1" dirty="0" err="1" smtClean="0">
                <a:solidFill>
                  <a:schemeClr val="bg1"/>
                </a:solidFill>
              </a:rPr>
              <a:t>lycopene</a:t>
            </a:r>
            <a:r>
              <a:rPr lang="en-US" sz="2000" b="1" dirty="0" smtClean="0">
                <a:solidFill>
                  <a:schemeClr val="bg1"/>
                </a:solidFill>
              </a:rPr>
              <a:t> and was associated with declined (OR: 0.45, 95% CI: 0.09-2.12) prostate cancer development.*</a:t>
            </a:r>
          </a:p>
          <a:p>
            <a:pPr>
              <a:buFont typeface="Arial" charset="0"/>
              <a:buNone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472" y="3357563"/>
          <a:ext cx="6215106" cy="278608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71702"/>
                <a:gridCol w="2071702"/>
                <a:gridCol w="2071702"/>
              </a:tblGrid>
              <a:tr h="1256879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Tomato Consumption (</a:t>
                      </a:r>
                      <a:r>
                        <a:rPr lang="en-US" sz="1800" kern="1200" baseline="0" dirty="0" err="1" smtClean="0"/>
                        <a:t>gr</a:t>
                      </a:r>
                      <a:r>
                        <a:rPr lang="en-US" sz="1800" kern="1200" baseline="0" dirty="0" smtClean="0"/>
                        <a:t>/week)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Control group [n=75]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Cancer group [n=130] (%)</a:t>
                      </a:r>
                      <a:endParaRPr lang="en-US" dirty="0"/>
                    </a:p>
                  </a:txBody>
                  <a:tcPr/>
                </a:tc>
              </a:tr>
              <a:tr h="50973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≤ 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33 (44.0)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47 (36.2)</a:t>
                      </a:r>
                      <a:endParaRPr lang="en-US" dirty="0"/>
                    </a:p>
                  </a:txBody>
                  <a:tcPr/>
                </a:tc>
              </a:tr>
              <a:tr h="50973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11-100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17 (22.7)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52 (40.0)</a:t>
                      </a:r>
                      <a:endParaRPr lang="en-US" dirty="0"/>
                    </a:p>
                  </a:txBody>
                  <a:tcPr/>
                </a:tc>
              </a:tr>
              <a:tr h="50973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&gt; 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25 (33.3)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/>
                        <a:t>31 (23.8)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106" name="TextBox 4"/>
          <p:cNvSpPr txBox="1">
            <a:spLocks noChangeArrowheads="1"/>
          </p:cNvSpPr>
          <p:nvPr/>
        </p:nvSpPr>
        <p:spPr bwMode="auto">
          <a:xfrm>
            <a:off x="6929454" y="4357694"/>
            <a:ext cx="20717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chemeClr val="bg1"/>
                </a:solidFill>
              </a:rPr>
              <a:t>P value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= 0.03</a:t>
            </a:r>
          </a:p>
        </p:txBody>
      </p:sp>
      <p:sp>
        <p:nvSpPr>
          <p:cNvPr id="46107" name="TextBox 5"/>
          <p:cNvSpPr txBox="1">
            <a:spLocks noChangeArrowheads="1"/>
          </p:cNvSpPr>
          <p:nvPr/>
        </p:nvSpPr>
        <p:spPr bwMode="auto">
          <a:xfrm>
            <a:off x="685800" y="6438923"/>
            <a:ext cx="487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 *</a:t>
            </a:r>
            <a:r>
              <a:rPr lang="en-US" sz="1200" i="1" dirty="0" err="1">
                <a:solidFill>
                  <a:schemeClr val="bg1"/>
                </a:solidFill>
              </a:rPr>
              <a:t>Pourmand</a:t>
            </a:r>
            <a:r>
              <a:rPr lang="en-US" sz="1200" i="1" dirty="0">
                <a:solidFill>
                  <a:schemeClr val="bg1"/>
                </a:solidFill>
              </a:rPr>
              <a:t> G. et </a:t>
            </a:r>
            <a:r>
              <a:rPr lang="en-US" sz="1200" i="1" dirty="0" err="1">
                <a:solidFill>
                  <a:schemeClr val="bg1"/>
                </a:solidFill>
              </a:rPr>
              <a:t>al,Asian</a:t>
            </a:r>
            <a:r>
              <a:rPr lang="en-US" sz="1200" i="1" dirty="0">
                <a:solidFill>
                  <a:schemeClr val="bg1"/>
                </a:solidFill>
              </a:rPr>
              <a:t> Pacific J Cancer </a:t>
            </a:r>
            <a:r>
              <a:rPr lang="en-US" sz="1200" i="1" dirty="0" err="1">
                <a:solidFill>
                  <a:schemeClr val="bg1"/>
                </a:solidFill>
              </a:rPr>
              <a:t>Prev</a:t>
            </a:r>
            <a:r>
              <a:rPr lang="en-US" sz="1200" i="1" dirty="0">
                <a:solidFill>
                  <a:schemeClr val="bg1"/>
                </a:solidFill>
              </a:rPr>
              <a:t> 2007, 8, 422-428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Dietary Meat</a:t>
            </a:r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35592"/>
            <a:ext cx="9014520" cy="288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42910" y="6143644"/>
            <a:ext cx="5486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*</a:t>
            </a:r>
            <a:r>
              <a:rPr lang="en-US" sz="1400" i="1" dirty="0" err="1">
                <a:solidFill>
                  <a:schemeClr val="bg1"/>
                </a:solidFill>
              </a:rPr>
              <a:t>Pourmand</a:t>
            </a:r>
            <a:r>
              <a:rPr lang="en-US" sz="1400" i="1" dirty="0">
                <a:solidFill>
                  <a:schemeClr val="bg1"/>
                </a:solidFill>
              </a:rPr>
              <a:t> G. et </a:t>
            </a:r>
            <a:r>
              <a:rPr lang="en-US" sz="1400" i="1" dirty="0" err="1">
                <a:solidFill>
                  <a:schemeClr val="bg1"/>
                </a:solidFill>
              </a:rPr>
              <a:t>al,Asian</a:t>
            </a:r>
            <a:r>
              <a:rPr lang="en-US" sz="1400" i="1" dirty="0">
                <a:solidFill>
                  <a:schemeClr val="bg1"/>
                </a:solidFill>
              </a:rPr>
              <a:t> Pacific J Cancer </a:t>
            </a:r>
            <a:r>
              <a:rPr lang="en-US" sz="1400" i="1" dirty="0" err="1">
                <a:solidFill>
                  <a:schemeClr val="bg1"/>
                </a:solidFill>
              </a:rPr>
              <a:t>Prev</a:t>
            </a:r>
            <a:r>
              <a:rPr lang="en-US" sz="1400" i="1" dirty="0">
                <a:solidFill>
                  <a:schemeClr val="bg1"/>
                </a:solidFill>
              </a:rPr>
              <a:t> 2007, 8, 422-428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52320" y="3429000"/>
            <a:ext cx="129614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0.2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along with the dietary consumption of lipid, the PC risk increased, but it was not statistically significant </a:t>
            </a:r>
            <a:r>
              <a:rPr lang="en-US" sz="1400" b="1" dirty="0" smtClean="0">
                <a:solidFill>
                  <a:schemeClr val="bg1"/>
                </a:solidFill>
              </a:rPr>
              <a:t>(OR: 2.38, 95% CI: 0.29-19.4; P=0.42).</a:t>
            </a:r>
          </a:p>
          <a:p>
            <a:pPr algn="just">
              <a:lnSpc>
                <a:spcPct val="150000"/>
              </a:lnSpc>
            </a:pP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Fat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85786" y="2714619"/>
          <a:ext cx="7286676" cy="30003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1669"/>
                <a:gridCol w="1821669"/>
                <a:gridCol w="1821669"/>
                <a:gridCol w="1821669"/>
              </a:tblGrid>
              <a:tr h="1223485">
                <a:tc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Lipid Consumption</a:t>
                      </a:r>
                      <a:endParaRPr lang="en-US" sz="1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Control group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[n=75] (%)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Cancer group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[n=130] (%)</a:t>
                      </a: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P-value</a:t>
                      </a:r>
                      <a:endParaRPr lang="en-US" sz="1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9230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≤ 50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 (36.0)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 (33.9)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0.08‡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9230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51-200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 (45.3)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 (31.5)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92304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 200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(18.7)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 (34.6)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57290" y="5825985"/>
            <a:ext cx="11567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‡ Chi-square test.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14348" y="6072206"/>
            <a:ext cx="5486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*</a:t>
            </a:r>
            <a:r>
              <a:rPr lang="en-US" sz="1400" i="1" dirty="0" err="1">
                <a:solidFill>
                  <a:schemeClr val="bg1"/>
                </a:solidFill>
              </a:rPr>
              <a:t>Pourmand</a:t>
            </a:r>
            <a:r>
              <a:rPr lang="en-US" sz="1400" i="1" dirty="0">
                <a:solidFill>
                  <a:schemeClr val="bg1"/>
                </a:solidFill>
              </a:rPr>
              <a:t> G. et </a:t>
            </a:r>
            <a:r>
              <a:rPr lang="en-US" sz="1400" i="1" dirty="0" err="1">
                <a:solidFill>
                  <a:schemeClr val="bg1"/>
                </a:solidFill>
              </a:rPr>
              <a:t>al,Asian</a:t>
            </a:r>
            <a:r>
              <a:rPr lang="en-US" sz="1400" i="1" dirty="0">
                <a:solidFill>
                  <a:schemeClr val="bg1"/>
                </a:solidFill>
              </a:rPr>
              <a:t> Pacific J Cancer </a:t>
            </a:r>
            <a:r>
              <a:rPr lang="en-US" sz="1400" i="1" dirty="0" err="1">
                <a:solidFill>
                  <a:schemeClr val="bg1"/>
                </a:solidFill>
              </a:rPr>
              <a:t>Prev</a:t>
            </a:r>
            <a:r>
              <a:rPr lang="en-US" sz="1400" i="1" dirty="0">
                <a:solidFill>
                  <a:schemeClr val="bg1"/>
                </a:solidFill>
              </a:rPr>
              <a:t> 2007, 8, 422-428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786578" y="4071942"/>
            <a:ext cx="785818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0034" y="2285992"/>
          <a:ext cx="8229600" cy="30003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05862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GARLIC </a:t>
                      </a:r>
                      <a:r>
                        <a:rPr lang="en-US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Consumption</a:t>
                      </a:r>
                      <a:endParaRPr lang="en-US" sz="20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Control group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Cancer group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P-value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708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 (48.0)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 (56.2)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0.24†</a:t>
                      </a:r>
                    </a:p>
                    <a:p>
                      <a:pPr marL="0" algn="ctr" defTabSz="914400" rtl="0" eaLnBrk="1" latinLnBrk="0" hangingPunct="1"/>
                      <a:endParaRPr lang="en-US" sz="2000" b="1" kern="1200" dirty="0" smtClean="0">
                        <a:solidFill>
                          <a:srgbClr val="00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708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 (52.0)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 (43.8)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Garlic</a:t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5611671"/>
            <a:ext cx="120898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† Fisher’s Exact test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71472" y="5857892"/>
            <a:ext cx="5486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*</a:t>
            </a:r>
            <a:r>
              <a:rPr lang="en-US" sz="1400" i="1" dirty="0" err="1">
                <a:solidFill>
                  <a:schemeClr val="bg1"/>
                </a:solidFill>
              </a:rPr>
              <a:t>Pourmand</a:t>
            </a:r>
            <a:r>
              <a:rPr lang="en-US" sz="1400" i="1" dirty="0">
                <a:solidFill>
                  <a:schemeClr val="bg1"/>
                </a:solidFill>
              </a:rPr>
              <a:t> G. et </a:t>
            </a:r>
            <a:r>
              <a:rPr lang="en-US" sz="1400" i="1" dirty="0" err="1">
                <a:solidFill>
                  <a:schemeClr val="bg1"/>
                </a:solidFill>
              </a:rPr>
              <a:t>al,Asian</a:t>
            </a:r>
            <a:r>
              <a:rPr lang="en-US" sz="1400" i="1" dirty="0">
                <a:solidFill>
                  <a:schemeClr val="bg1"/>
                </a:solidFill>
              </a:rPr>
              <a:t> Pacific J Cancer </a:t>
            </a:r>
            <a:r>
              <a:rPr lang="en-US" sz="1400" i="1" dirty="0" err="1">
                <a:solidFill>
                  <a:schemeClr val="bg1"/>
                </a:solidFill>
              </a:rPr>
              <a:t>Prev</a:t>
            </a:r>
            <a:r>
              <a:rPr lang="en-US" sz="1400" i="1" dirty="0">
                <a:solidFill>
                  <a:schemeClr val="bg1"/>
                </a:solidFill>
              </a:rPr>
              <a:t> 2007, 8, 422-428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286644" y="3500438"/>
            <a:ext cx="785818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85804" y="2571752"/>
            <a:ext cx="8229600" cy="1143000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Selenium</a:t>
            </a:r>
          </a:p>
        </p:txBody>
      </p:sp>
      <p:sp>
        <p:nvSpPr>
          <p:cNvPr id="39939" name="Content Placeholder 2" descr="Lava Flow Meeting the Ocean at Twilight, Kilauea Volcano, Hawaii"/>
          <p:cNvSpPr>
            <a:spLocks noGrp="1"/>
          </p:cNvSpPr>
          <p:nvPr>
            <p:ph idx="1"/>
          </p:nvPr>
        </p:nvSpPr>
        <p:spPr>
          <a:xfrm>
            <a:off x="428596" y="3571876"/>
            <a:ext cx="8305800" cy="3071834"/>
          </a:xfrm>
          <a:noFill/>
        </p:spPr>
        <p:txBody>
          <a:bodyPr>
            <a:normAutofit fontScale="475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6400" b="1" dirty="0" smtClean="0">
                <a:solidFill>
                  <a:schemeClr val="bg1"/>
                </a:solidFill>
              </a:rPr>
              <a:t>Between 2005 and 2006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6400" b="1" dirty="0" smtClean="0">
                <a:solidFill>
                  <a:schemeClr val="bg1"/>
                </a:solidFill>
              </a:rPr>
              <a:t>A prospective case-control study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6400" b="1" dirty="0" smtClean="0">
                <a:solidFill>
                  <a:schemeClr val="bg1"/>
                </a:solidFill>
              </a:rPr>
              <a:t>62 men with prostate cancer (Case group)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6400" b="1" dirty="0" smtClean="0">
                <a:solidFill>
                  <a:schemeClr val="bg1"/>
                </a:solidFill>
              </a:rPr>
              <a:t>68 men with no prostate cancer (Control group)</a:t>
            </a:r>
            <a:r>
              <a:rPr lang="en-US" sz="4100" b="1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Arial" charset="0"/>
              <a:buNone/>
            </a:pPr>
            <a:endParaRPr lang="en-US" sz="2400" i="1" dirty="0" smtClean="0">
              <a:solidFill>
                <a:schemeClr val="bg1"/>
              </a:solidFill>
            </a:endParaRPr>
          </a:p>
          <a:p>
            <a:pPr>
              <a:buFont typeface="Arial" charset="0"/>
              <a:buNone/>
            </a:pPr>
            <a:endParaRPr lang="en-US" sz="2400" i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1"/>
            <a:ext cx="800105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467544" y="3861048"/>
            <a:ext cx="7920880" cy="15121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Serum Selenium level:  (Normal:95-165 µg/l)</a:t>
            </a:r>
          </a:p>
          <a:p>
            <a:pPr>
              <a:buFont typeface="Arial" charset="0"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 -   Case group → </a:t>
            </a:r>
            <a:r>
              <a:rPr lang="el-GR" sz="2400" b="1" dirty="0" smtClean="0">
                <a:solidFill>
                  <a:schemeClr val="bg1"/>
                </a:solidFill>
              </a:rPr>
              <a:t>66.3 ± 17.7 </a:t>
            </a:r>
            <a:r>
              <a:rPr lang="el-GR" sz="2400" b="1" i="1" dirty="0" smtClean="0">
                <a:solidFill>
                  <a:schemeClr val="bg1"/>
                </a:solidFill>
              </a:rPr>
              <a:t>μ</a:t>
            </a:r>
            <a:r>
              <a:rPr lang="en-US" sz="2400" b="1" i="1" dirty="0" smtClean="0">
                <a:solidFill>
                  <a:schemeClr val="bg1"/>
                </a:solidFill>
              </a:rPr>
              <a:t>g/l</a:t>
            </a:r>
          </a:p>
          <a:p>
            <a:pPr>
              <a:buFont typeface="Arial" charset="0"/>
              <a:buNone/>
            </a:pPr>
            <a:r>
              <a:rPr lang="en-US" sz="2400" b="1" i="1" dirty="0" smtClean="0">
                <a:solidFill>
                  <a:schemeClr val="bg1"/>
                </a:solidFill>
              </a:rPr>
              <a:t> -   </a:t>
            </a:r>
            <a:r>
              <a:rPr lang="en-US" sz="2400" b="1" dirty="0" smtClean="0">
                <a:solidFill>
                  <a:schemeClr val="bg1"/>
                </a:solidFill>
              </a:rPr>
              <a:t>Control group → </a:t>
            </a:r>
            <a:r>
              <a:rPr lang="el-GR" sz="2400" b="1" dirty="0" smtClean="0">
                <a:solidFill>
                  <a:schemeClr val="bg1"/>
                </a:solidFill>
              </a:rPr>
              <a:t>77.5 ± 22.5 </a:t>
            </a:r>
            <a:r>
              <a:rPr lang="el-GR" sz="2400" b="1" i="1" dirty="0" smtClean="0">
                <a:solidFill>
                  <a:schemeClr val="bg1"/>
                </a:solidFill>
              </a:rPr>
              <a:t>μ</a:t>
            </a:r>
            <a:r>
              <a:rPr lang="en-US" sz="2400" b="1" i="1" dirty="0" smtClean="0">
                <a:solidFill>
                  <a:schemeClr val="bg1"/>
                </a:solidFill>
              </a:rPr>
              <a:t>g/l               </a:t>
            </a:r>
            <a:r>
              <a:rPr lang="en-US" sz="2400" b="1" i="1" dirty="0" err="1" smtClean="0">
                <a:solidFill>
                  <a:schemeClr val="bg1"/>
                </a:solidFill>
              </a:rPr>
              <a:t>Pvalue</a:t>
            </a:r>
            <a:r>
              <a:rPr lang="en-US" sz="2400" b="1" i="1" dirty="0" smtClean="0">
                <a:solidFill>
                  <a:schemeClr val="bg1"/>
                </a:solidFill>
              </a:rPr>
              <a:t> &lt; 0.002</a:t>
            </a:r>
          </a:p>
          <a:p>
            <a:pPr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S</a:t>
            </a:r>
            <a:r>
              <a:rPr lang="en-US" sz="2400" b="1" dirty="0" smtClean="0">
                <a:solidFill>
                  <a:schemeClr val="bg1"/>
                </a:solidFill>
              </a:rPr>
              <a:t>erum selenium </a:t>
            </a:r>
            <a:r>
              <a:rPr lang="en-US" sz="2400" b="1" dirty="0">
                <a:solidFill>
                  <a:schemeClr val="bg1"/>
                </a:solidFill>
              </a:rPr>
              <a:t>level </a:t>
            </a:r>
            <a:r>
              <a:rPr lang="en-US" sz="2400" b="1" dirty="0" smtClean="0">
                <a:solidFill>
                  <a:schemeClr val="bg1"/>
                </a:solidFill>
              </a:rPr>
              <a:t>                Risk </a:t>
            </a:r>
            <a:r>
              <a:rPr lang="en-US" sz="2400" b="1" dirty="0">
                <a:solidFill>
                  <a:schemeClr val="bg1"/>
                </a:solidFill>
              </a:rPr>
              <a:t>of prostate cancer</a:t>
            </a:r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Selenium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(Results)</a:t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158" y="6357958"/>
            <a:ext cx="48577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1200" i="1" dirty="0" err="1" smtClean="0">
                <a:solidFill>
                  <a:schemeClr val="bg1"/>
                </a:solidFill>
              </a:rPr>
              <a:t>Pourmand</a:t>
            </a:r>
            <a:r>
              <a:rPr lang="en-US" sz="1200" i="1" dirty="0" smtClean="0">
                <a:solidFill>
                  <a:schemeClr val="bg1"/>
                </a:solidFill>
              </a:rPr>
              <a:t> G. et </a:t>
            </a:r>
            <a:r>
              <a:rPr lang="en-US" sz="1200" i="1" dirty="0" err="1" smtClean="0">
                <a:solidFill>
                  <a:schemeClr val="bg1"/>
                </a:solidFill>
              </a:rPr>
              <a:t>al,Nutrition</a:t>
            </a:r>
            <a:r>
              <a:rPr lang="en-US" sz="1200" i="1" dirty="0" smtClean="0">
                <a:solidFill>
                  <a:schemeClr val="bg1"/>
                </a:solidFill>
              </a:rPr>
              <a:t> and Cancer,2008, 60(2), 171–176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3851920" y="4293097"/>
            <a:ext cx="288032" cy="5040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887798" y="4293096"/>
            <a:ext cx="284602" cy="53086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An increase of 10 </a:t>
            </a:r>
            <a:r>
              <a:rPr lang="en-US" sz="2400" b="1" i="1" dirty="0" err="1" smtClean="0">
                <a:solidFill>
                  <a:schemeClr val="bg1"/>
                </a:solidFill>
              </a:rPr>
              <a:t>μg</a:t>
            </a:r>
            <a:r>
              <a:rPr lang="en-US" sz="2400" b="1" i="1" dirty="0" smtClean="0">
                <a:solidFill>
                  <a:schemeClr val="bg1"/>
                </a:solidFill>
              </a:rPr>
              <a:t>/l in serum selenium concentration was associated with  </a:t>
            </a:r>
            <a:r>
              <a:rPr lang="en-US" sz="2400" b="1" dirty="0" smtClean="0">
                <a:solidFill>
                  <a:schemeClr val="bg1"/>
                </a:solidFill>
              </a:rPr>
              <a:t>a significant decrease in risk of prostate cancer (OR = 0.29; 95% CI = 0.10–0.47).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Selenium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(Results)</a:t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en-US" b="1" dirty="0" smtClean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357694"/>
            <a:ext cx="75015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14686"/>
            <a:ext cx="750099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57158" y="6357958"/>
            <a:ext cx="48577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1200" i="1" dirty="0" err="1" smtClean="0">
                <a:solidFill>
                  <a:schemeClr val="bg1"/>
                </a:solidFill>
              </a:rPr>
              <a:t>Pourmand</a:t>
            </a:r>
            <a:r>
              <a:rPr lang="en-US" sz="1200" i="1" dirty="0" smtClean="0">
                <a:solidFill>
                  <a:schemeClr val="bg1"/>
                </a:solidFill>
              </a:rPr>
              <a:t> G. et </a:t>
            </a:r>
            <a:r>
              <a:rPr lang="en-US" sz="1200" i="1" dirty="0" err="1" smtClean="0">
                <a:solidFill>
                  <a:schemeClr val="bg1"/>
                </a:solidFill>
              </a:rPr>
              <a:t>al,Nutrition</a:t>
            </a:r>
            <a:r>
              <a:rPr lang="en-US" sz="1200" i="1" dirty="0" smtClean="0">
                <a:solidFill>
                  <a:schemeClr val="bg1"/>
                </a:solidFill>
              </a:rPr>
              <a:t> and Cancer,2008, 60(2), 171–176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01208"/>
            <a:ext cx="81121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01207"/>
            <a:ext cx="811213" cy="43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962"/>
            <a:ext cx="7113392" cy="681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The Protective </a:t>
            </a:r>
            <a:r>
              <a:rPr lang="en-US" sz="2800" b="1" dirty="0" smtClean="0">
                <a:solidFill>
                  <a:srgbClr val="FFFF00"/>
                </a:solidFill>
              </a:rPr>
              <a:t>Effect of Diabetes Mellitus Against</a:t>
            </a:r>
            <a:r>
              <a:rPr lang="en-US" sz="2800" b="1" dirty="0">
                <a:solidFill>
                  <a:srgbClr val="FFFF00"/>
                </a:solidFill>
              </a:rPr>
              <a:t/>
            </a:r>
            <a:br>
              <a:rPr lang="en-US" sz="2800" b="1" dirty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Prostate Cancer: Role </a:t>
            </a:r>
            <a:r>
              <a:rPr lang="en-US" sz="2800" b="1" dirty="0">
                <a:solidFill>
                  <a:srgbClr val="FFFF00"/>
                </a:solidFill>
              </a:rPr>
              <a:t>of </a:t>
            </a:r>
            <a:r>
              <a:rPr lang="en-US" sz="2800" b="1" dirty="0" smtClean="0">
                <a:solidFill>
                  <a:srgbClr val="FFFF00"/>
                </a:solidFill>
              </a:rPr>
              <a:t>Sex Hormones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4282" y="1643050"/>
            <a:ext cx="8786842" cy="474027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multi-center case–control study conducted from 2005 to 2008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194 case ( with </a:t>
            </a:r>
            <a:r>
              <a:rPr lang="en-US" sz="2400" b="1" dirty="0" err="1" smtClean="0">
                <a:solidFill>
                  <a:schemeClr val="bg1"/>
                </a:solidFill>
              </a:rPr>
              <a:t>PCa</a:t>
            </a:r>
            <a:r>
              <a:rPr lang="en-US" sz="2400" b="1" dirty="0" smtClean="0">
                <a:solidFill>
                  <a:schemeClr val="bg1"/>
                </a:solidFill>
              </a:rPr>
              <a:t>) and  317 control (-</a:t>
            </a:r>
            <a:r>
              <a:rPr lang="en-US" sz="2400" b="1" dirty="0" err="1" smtClean="0">
                <a:solidFill>
                  <a:schemeClr val="bg1"/>
                </a:solidFill>
              </a:rPr>
              <a:t>ve</a:t>
            </a:r>
            <a:r>
              <a:rPr lang="en-US" sz="2400" b="1" dirty="0" smtClean="0">
                <a:solidFill>
                  <a:schemeClr val="bg1"/>
                </a:solidFill>
              </a:rPr>
              <a:t>  for malignancy).</a:t>
            </a:r>
          </a:p>
          <a:p>
            <a:pPr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216" y="3965591"/>
            <a:ext cx="8858280" cy="146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LOBOCAN_MAP2_4808299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428992" y="2285992"/>
            <a:ext cx="1285884" cy="428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England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64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00364" y="3714752"/>
            <a:ext cx="92869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Brazil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50.3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14480" y="2500306"/>
            <a:ext cx="142876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USA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83.8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15140" y="4143380"/>
            <a:ext cx="135732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AUS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105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0760" y="2643182"/>
            <a:ext cx="1143008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China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4.3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00760" y="1928802"/>
            <a:ext cx="128588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Russia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26.1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72066" y="3214686"/>
            <a:ext cx="92869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SA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7.7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29124" y="2000240"/>
            <a:ext cx="100013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Sweden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95.4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10800000">
            <a:off x="4286248" y="2428868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214942" y="2714620"/>
            <a:ext cx="928694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Iran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11.55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11486913"/>
              </p:ext>
            </p:extLst>
          </p:nvPr>
        </p:nvGraphicFramePr>
        <p:xfrm>
          <a:off x="357158" y="3000373"/>
          <a:ext cx="8372477" cy="29226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57454"/>
                <a:gridCol w="1828785"/>
                <a:gridCol w="2093119"/>
                <a:gridCol w="2093119"/>
              </a:tblGrid>
              <a:tr h="938152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Variable</a:t>
                      </a:r>
                      <a:endParaRPr lang="en-US" sz="24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Case</a:t>
                      </a:r>
                    </a:p>
                    <a:p>
                      <a:pPr algn="ctr"/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(n=194)</a:t>
                      </a:r>
                      <a:endParaRPr lang="en-US" sz="24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Control</a:t>
                      </a:r>
                    </a:p>
                    <a:p>
                      <a:pPr algn="ctr"/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(n=317)</a:t>
                      </a:r>
                      <a:endParaRPr lang="en-US" sz="24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P-value</a:t>
                      </a:r>
                      <a:endParaRPr lang="en-US" sz="24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543532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DM, Positive, n(%)</a:t>
                      </a:r>
                      <a:endParaRPr lang="en-US" sz="24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(11.3)</a:t>
                      </a:r>
                      <a:endParaRPr lang="en-US" sz="24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(19.8)</a:t>
                      </a:r>
                      <a:endParaRPr lang="en-US" sz="24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0.004</a:t>
                      </a:r>
                      <a:endParaRPr lang="en-US" sz="24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1615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PSA (</a:t>
                      </a:r>
                      <a:r>
                        <a:rPr lang="en-US" sz="24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ng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/ml)b</a:t>
                      </a:r>
                      <a:endParaRPr lang="en-US" sz="2400" b="1" dirty="0" smtClean="0"/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18.1</a:t>
                      </a:r>
                      <a:endParaRPr lang="en-US" sz="24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4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1.7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&lt;0.0001</a:t>
                      </a:r>
                      <a:endParaRPr lang="en-US" sz="24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5720" y="6215082"/>
            <a:ext cx="23727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N. </a:t>
            </a:r>
            <a:r>
              <a:rPr lang="en-US" sz="1000" dirty="0" err="1" smtClean="0">
                <a:solidFill>
                  <a:schemeClr val="bg1"/>
                </a:solidFill>
              </a:rPr>
              <a:t>Baradaran</a:t>
            </a:r>
            <a:r>
              <a:rPr lang="en-US" sz="1000" dirty="0" smtClean="0">
                <a:solidFill>
                  <a:schemeClr val="bg1"/>
                </a:solidFill>
              </a:rPr>
              <a:t>, et al  the prostate July 2009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96" y="1571612"/>
            <a:ext cx="821537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Patients with DM were significantly less likely to have </a:t>
            </a:r>
            <a:r>
              <a:rPr lang="en-US" sz="2400" b="1" dirty="0" err="1" smtClean="0">
                <a:solidFill>
                  <a:schemeClr val="bg1"/>
                </a:solidFill>
              </a:rPr>
              <a:t>PCa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(OR: 0.46, 95% CI: 0.27–0.79, P¼0.004).</a:t>
            </a:r>
          </a:p>
          <a:p>
            <a:pPr>
              <a:lnSpc>
                <a:spcPct val="150000"/>
              </a:lnSpc>
            </a:pP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 Diabetes Mellitus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(Results)</a:t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en-US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7"/>
            <a:ext cx="8229600" cy="85725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</a:t>
            </a:r>
            <a:r>
              <a:rPr lang="en-US" sz="2400" b="1" dirty="0" smtClean="0">
                <a:solidFill>
                  <a:schemeClr val="bg1"/>
                </a:solidFill>
              </a:rPr>
              <a:t>atients with DM for more than 20 years were significantly less likely to have cancer  (</a:t>
            </a:r>
            <a:r>
              <a:rPr lang="en-US" sz="2400" b="1" i="1" dirty="0" smtClean="0">
                <a:solidFill>
                  <a:schemeClr val="bg1"/>
                </a:solidFill>
              </a:rPr>
              <a:t>P value&lt;0.0001</a:t>
            </a:r>
            <a:r>
              <a:rPr lang="en-US" sz="2400" b="1" dirty="0" smtClean="0">
                <a:solidFill>
                  <a:schemeClr val="bg1"/>
                </a:solidFill>
              </a:rPr>
              <a:t>).</a:t>
            </a:r>
          </a:p>
          <a:p>
            <a:endParaRPr lang="fa-IR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37131214"/>
              </p:ext>
            </p:extLst>
          </p:nvPr>
        </p:nvGraphicFramePr>
        <p:xfrm>
          <a:off x="357158" y="2928932"/>
          <a:ext cx="8372477" cy="3071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6560"/>
                <a:gridCol w="1046560"/>
                <a:gridCol w="2093119"/>
                <a:gridCol w="2093119"/>
                <a:gridCol w="2093119"/>
              </a:tblGrid>
              <a:tr h="78829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Variable</a:t>
                      </a:r>
                      <a:endParaRPr lang="en-US" b="1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Case</a:t>
                      </a:r>
                    </a:p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(n=194)</a:t>
                      </a:r>
                      <a:endParaRPr lang="en-US" b="1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Control</a:t>
                      </a:r>
                    </a:p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(n=317)</a:t>
                      </a:r>
                      <a:endParaRPr lang="en-US" b="1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P-value</a:t>
                      </a:r>
                      <a:endParaRPr lang="en-US" b="1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</a:tr>
              <a:tr h="456709">
                <a:tc rowSpan="4">
                  <a:txBody>
                    <a:bodyPr/>
                    <a:lstStyle/>
                    <a:p>
                      <a:pPr algn="ctr"/>
                      <a:endParaRPr lang="en-US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 (years)</a:t>
                      </a:r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&lt;10</a:t>
                      </a:r>
                      <a:endParaRPr lang="en-US" b="1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(66.7)</a:t>
                      </a:r>
                      <a:endParaRPr lang="en-US" b="1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(14.3)</a:t>
                      </a:r>
                      <a:endParaRPr lang="en-US" b="1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6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  <a:endParaRPr lang="en-US" sz="1600" b="1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</a:tr>
              <a:tr h="4567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10–15</a:t>
                      </a:r>
                      <a:endParaRPr lang="en-US" b="1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(19)</a:t>
                      </a:r>
                      <a:endParaRPr lang="en-US" b="1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(22.2)</a:t>
                      </a:r>
                      <a:endParaRPr lang="en-US" b="1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67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16–20</a:t>
                      </a:r>
                      <a:endParaRPr lang="en-US" b="1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(9.5)</a:t>
                      </a:r>
                      <a:endParaRPr lang="en-US" b="1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 (34.9)</a:t>
                      </a:r>
                      <a:endParaRPr lang="en-US" b="1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670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&gt;20</a:t>
                      </a:r>
                      <a:endParaRPr lang="en-US" b="1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(4.8)</a:t>
                      </a:r>
                      <a:endParaRPr lang="en-US" b="1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 (28.6)</a:t>
                      </a:r>
                      <a:endParaRPr lang="en-US" b="1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670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PSA 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2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ng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/ml)b</a:t>
                      </a:r>
                      <a:endParaRPr lang="en-US" sz="1200" b="1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18.1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&lt;0.0001</a:t>
                      </a:r>
                      <a:endParaRPr lang="en-US" sz="1600" b="1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28596" y="6357958"/>
            <a:ext cx="23727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N. </a:t>
            </a:r>
            <a:r>
              <a:rPr lang="en-US" sz="1000" dirty="0" err="1" smtClean="0">
                <a:solidFill>
                  <a:schemeClr val="bg1"/>
                </a:solidFill>
              </a:rPr>
              <a:t>Baradaran</a:t>
            </a:r>
            <a:r>
              <a:rPr lang="en-US" sz="1000" dirty="0" smtClean="0">
                <a:solidFill>
                  <a:schemeClr val="bg1"/>
                </a:solidFill>
              </a:rPr>
              <a:t>, et al  the prostate July 2009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 Diabetes Mellitus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(Results)</a:t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en-US" b="1" dirty="0" smtClean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776" y="5099699"/>
            <a:ext cx="811213" cy="36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99699"/>
            <a:ext cx="8175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182" y="5103667"/>
            <a:ext cx="1082994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1690" y="3857628"/>
            <a:ext cx="798083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214686"/>
            <a:ext cx="800105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28596" y="1500174"/>
            <a:ext cx="821537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smtClean="0">
                <a:solidFill>
                  <a:schemeClr val="bg1"/>
                </a:solidFill>
              </a:rPr>
              <a:t>Our results do not support the hypothesis that sex hormones, including testosterone, play a major role in the protective effect of DM against </a:t>
            </a:r>
            <a:r>
              <a:rPr lang="en-US" sz="2200" b="1" dirty="0" err="1" smtClean="0">
                <a:solidFill>
                  <a:schemeClr val="bg1"/>
                </a:solidFill>
              </a:rPr>
              <a:t>PCa</a:t>
            </a:r>
            <a:r>
              <a:rPr lang="en-US" sz="2200" b="1" dirty="0" smtClean="0">
                <a:solidFill>
                  <a:schemeClr val="bg1"/>
                </a:solidFill>
              </a:rPr>
              <a:t>.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6326051"/>
            <a:ext cx="24048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N. </a:t>
            </a:r>
            <a:r>
              <a:rPr lang="en-US" sz="1000" dirty="0" err="1" smtClean="0">
                <a:solidFill>
                  <a:schemeClr val="bg1"/>
                </a:solidFill>
              </a:rPr>
              <a:t>Baradaran</a:t>
            </a:r>
            <a:r>
              <a:rPr lang="en-US" sz="1000" dirty="0" smtClean="0">
                <a:solidFill>
                  <a:schemeClr val="bg1"/>
                </a:solidFill>
              </a:rPr>
              <a:t>, et al  the prostate July 2009.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 Diabetes Mellitus 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(Results)</a:t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en-US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8596" y="1500174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Association between Different Factors and Risk of Prostate Cancer in Conditional Logistic Regression Model </a:t>
            </a:r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lvl="0"/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Hormones</a:t>
            </a:r>
            <a:br>
              <a:rPr lang="en-US" b="1" dirty="0" smtClean="0">
                <a:solidFill>
                  <a:srgbClr val="FFFF00"/>
                </a:solidFill>
              </a:rPr>
            </a:b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71472" y="6581775"/>
            <a:ext cx="4876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 *</a:t>
            </a:r>
            <a:r>
              <a:rPr lang="en-US" sz="1200" i="1" dirty="0" err="1">
                <a:solidFill>
                  <a:schemeClr val="bg1"/>
                </a:solidFill>
              </a:rPr>
              <a:t>Pourmand</a:t>
            </a:r>
            <a:r>
              <a:rPr lang="en-US" sz="1200" i="1" dirty="0">
                <a:solidFill>
                  <a:schemeClr val="bg1"/>
                </a:solidFill>
              </a:rPr>
              <a:t> G. et </a:t>
            </a:r>
            <a:r>
              <a:rPr lang="en-US" sz="1200" i="1" dirty="0" err="1">
                <a:solidFill>
                  <a:schemeClr val="bg1"/>
                </a:solidFill>
              </a:rPr>
              <a:t>al,Asian</a:t>
            </a:r>
            <a:r>
              <a:rPr lang="en-US" sz="1200" i="1" dirty="0">
                <a:solidFill>
                  <a:schemeClr val="bg1"/>
                </a:solidFill>
              </a:rPr>
              <a:t> Pacific J Cancer </a:t>
            </a:r>
            <a:r>
              <a:rPr lang="en-US" sz="1200" i="1" dirty="0" err="1">
                <a:solidFill>
                  <a:schemeClr val="bg1"/>
                </a:solidFill>
              </a:rPr>
              <a:t>Prev</a:t>
            </a:r>
            <a:r>
              <a:rPr lang="en-US" sz="1200" i="1" dirty="0">
                <a:solidFill>
                  <a:schemeClr val="bg1"/>
                </a:solidFill>
              </a:rPr>
              <a:t> 2007, 8, 422-428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14283" y="2285992"/>
          <a:ext cx="8501119" cy="2743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16853"/>
                <a:gridCol w="1416853"/>
                <a:gridCol w="1314370"/>
                <a:gridCol w="1519337"/>
                <a:gridCol w="1416853"/>
                <a:gridCol w="1416853"/>
              </a:tblGrid>
              <a:tr h="738193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 </a:t>
                      </a:r>
                    </a:p>
                    <a:p>
                      <a:pPr algn="ctr" rtl="1"/>
                      <a:r>
                        <a:rPr lang="en-US" dirty="0" smtClean="0"/>
                        <a:t>Value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95% Confidence Internal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Odds Ratio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Control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 rtl="1"/>
                      <a:r>
                        <a:rPr lang="en-US" baseline="0" dirty="0" smtClean="0"/>
                        <a:t>group </a:t>
                      </a:r>
                    </a:p>
                    <a:p>
                      <a:pPr algn="ctr" rtl="1"/>
                      <a:r>
                        <a:rPr lang="en-US" baseline="0" dirty="0" smtClean="0"/>
                        <a:t>N=75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Cancer group</a:t>
                      </a:r>
                    </a:p>
                    <a:p>
                      <a:pPr algn="ctr" rtl="0"/>
                      <a:r>
                        <a:rPr lang="en-US" dirty="0" smtClean="0"/>
                        <a:t>N: 130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Variable</a:t>
                      </a:r>
                      <a:r>
                        <a:rPr lang="en-US" baseline="0" dirty="0" smtClean="0"/>
                        <a:t> </a:t>
                      </a:r>
                      <a:endParaRPr lang="fa-IR" dirty="0"/>
                    </a:p>
                  </a:txBody>
                  <a:tcPr/>
                </a:tc>
              </a:tr>
              <a:tr h="738193">
                <a:tc>
                  <a:txBody>
                    <a:bodyPr/>
                    <a:lstStyle/>
                    <a:p>
                      <a:pPr algn="ctr" rtl="0"/>
                      <a:endParaRPr lang="en-US" dirty="0" smtClean="0"/>
                    </a:p>
                    <a:p>
                      <a:pPr algn="ctr" rtl="0"/>
                      <a:r>
                        <a:rPr lang="en-US" dirty="0" smtClean="0"/>
                        <a:t>0.006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 smtClean="0"/>
                    </a:p>
                    <a:p>
                      <a:pPr algn="ctr" rtl="0"/>
                      <a:r>
                        <a:rPr lang="en-US" dirty="0" smtClean="0"/>
                        <a:t>1.01-1.06</a:t>
                      </a:r>
                    </a:p>
                    <a:p>
                      <a:pPr algn="ctr"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 smtClean="0"/>
                    </a:p>
                    <a:p>
                      <a:pPr algn="ctr" rtl="0"/>
                      <a:r>
                        <a:rPr lang="en-US" dirty="0" smtClean="0"/>
                        <a:t>1.04</a:t>
                      </a:r>
                    </a:p>
                    <a:p>
                      <a:pPr algn="ctr"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 smtClean="0"/>
                    </a:p>
                    <a:p>
                      <a:pPr algn="ctr" rtl="1"/>
                      <a:r>
                        <a:rPr lang="en-US" dirty="0" smtClean="0"/>
                        <a:t>17.5±17.52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 smtClean="0"/>
                    </a:p>
                    <a:p>
                      <a:pPr algn="ctr" rtl="1"/>
                      <a:r>
                        <a:rPr lang="en-US" dirty="0" smtClean="0"/>
                        <a:t>22.8±20.76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Serum </a:t>
                      </a:r>
                      <a:r>
                        <a:rPr lang="en-US" dirty="0" err="1" smtClean="0"/>
                        <a:t>estradiol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 rtl="1"/>
                      <a:r>
                        <a:rPr lang="en-US" dirty="0" smtClean="0"/>
                        <a:t>Level</a:t>
                      </a:r>
                      <a:r>
                        <a:rPr lang="en-US" baseline="0" dirty="0" smtClean="0"/>
                        <a:t> (pg/ml)</a:t>
                      </a:r>
                      <a:endParaRPr lang="fa-IR" dirty="0"/>
                    </a:p>
                  </a:txBody>
                  <a:tcPr/>
                </a:tc>
              </a:tr>
              <a:tr h="738193">
                <a:tc>
                  <a:txBody>
                    <a:bodyPr/>
                    <a:lstStyle/>
                    <a:p>
                      <a:pPr algn="ctr" rtl="0"/>
                      <a:endParaRPr lang="en-US" dirty="0" smtClean="0"/>
                    </a:p>
                    <a:p>
                      <a:pPr algn="ctr" rtl="0"/>
                      <a:r>
                        <a:rPr lang="en-US" dirty="0" smtClean="0"/>
                        <a:t>0.02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 smtClean="0"/>
                    </a:p>
                    <a:p>
                      <a:pPr algn="ctr" rtl="0"/>
                      <a:r>
                        <a:rPr lang="en-US" dirty="0" smtClean="0"/>
                        <a:t>0.64-0.96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 smtClean="0"/>
                    </a:p>
                    <a:p>
                      <a:pPr algn="ctr" rtl="0"/>
                      <a:r>
                        <a:rPr lang="en-US" dirty="0" smtClean="0"/>
                        <a:t>0.79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 smtClean="0"/>
                    </a:p>
                    <a:p>
                      <a:pPr algn="ctr" rtl="0"/>
                      <a:r>
                        <a:rPr lang="en-US" dirty="0" smtClean="0"/>
                        <a:t>2.9±2.53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en-US" dirty="0" smtClean="0"/>
                    </a:p>
                    <a:p>
                      <a:pPr algn="ctr" rtl="0"/>
                      <a:r>
                        <a:rPr lang="en-US" dirty="0" smtClean="0"/>
                        <a:t>2.5±2.45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Serum</a:t>
                      </a:r>
                      <a:r>
                        <a:rPr lang="en-US" baseline="0" dirty="0" smtClean="0"/>
                        <a:t> testosterone </a:t>
                      </a:r>
                    </a:p>
                    <a:p>
                      <a:pPr algn="ctr" rtl="1"/>
                      <a:r>
                        <a:rPr lang="en-US" baseline="0" dirty="0" smtClean="0"/>
                        <a:t>Level (</a:t>
                      </a:r>
                      <a:r>
                        <a:rPr lang="en-US" baseline="0" dirty="0" err="1" smtClean="0"/>
                        <a:t>ng</a:t>
                      </a:r>
                      <a:r>
                        <a:rPr lang="en-US" baseline="0" dirty="0" smtClean="0"/>
                        <a:t>/ml)</a:t>
                      </a:r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57158" y="5143512"/>
            <a:ext cx="8358246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An</a:t>
            </a:r>
            <a:r>
              <a:rPr lang="en-US" dirty="0" smtClean="0">
                <a:solidFill>
                  <a:srgbClr val="FF0000"/>
                </a:solidFill>
              </a:rPr>
              <a:t> increase </a:t>
            </a:r>
            <a:r>
              <a:rPr lang="en-US" dirty="0" smtClean="0"/>
              <a:t>of one unit in the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erum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stradiol </a:t>
            </a:r>
            <a:r>
              <a:rPr lang="en-US" dirty="0" smtClean="0"/>
              <a:t>concentration was associated with a significant </a:t>
            </a:r>
            <a:r>
              <a:rPr lang="en-US" dirty="0" smtClean="0">
                <a:solidFill>
                  <a:srgbClr val="FF0000"/>
                </a:solidFill>
              </a:rPr>
              <a:t>increase</a:t>
            </a:r>
            <a:r>
              <a:rPr lang="en-US" dirty="0" smtClean="0"/>
              <a:t> in the risk of  </a:t>
            </a:r>
            <a:r>
              <a:rPr lang="fr-FR" dirty="0" smtClean="0">
                <a:solidFill>
                  <a:srgbClr val="FF0000"/>
                </a:solidFill>
              </a:rPr>
              <a:t>PC</a:t>
            </a:r>
            <a:r>
              <a:rPr lang="fr-FR" dirty="0" smtClean="0"/>
              <a:t> </a:t>
            </a:r>
            <a:r>
              <a:rPr lang="fr-FR" sz="1200" dirty="0" smtClean="0"/>
              <a:t>(OR: 1.04, 95% CI: 1.01-1.06; P=0.006).</a:t>
            </a:r>
          </a:p>
          <a:p>
            <a:endParaRPr lang="fr-FR" sz="1200" dirty="0" smtClean="0"/>
          </a:p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FF0000"/>
                </a:solidFill>
              </a:rPr>
              <a:t>increase</a:t>
            </a:r>
            <a:r>
              <a:rPr lang="en-US" dirty="0" smtClean="0"/>
              <a:t> of one unit in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erum Testosterone </a:t>
            </a:r>
            <a:r>
              <a:rPr lang="en-US" dirty="0" smtClean="0"/>
              <a:t>concentration was related  to a significant </a:t>
            </a:r>
            <a:r>
              <a:rPr lang="en-US" dirty="0" smtClean="0">
                <a:solidFill>
                  <a:srgbClr val="FF0000"/>
                </a:solidFill>
              </a:rPr>
              <a:t>decrease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FF0000"/>
                </a:solidFill>
              </a:rPr>
              <a:t>PC</a:t>
            </a:r>
            <a:r>
              <a:rPr lang="en-US" dirty="0" smtClean="0"/>
              <a:t> risk </a:t>
            </a:r>
            <a:r>
              <a:rPr lang="en-US" sz="1200" dirty="0" smtClean="0"/>
              <a:t>(OR: 0.79; 95% CI: 0.64-0.96; P=0.02).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3000370"/>
          <a:ext cx="8286808" cy="3380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5851"/>
                <a:gridCol w="1035851"/>
                <a:gridCol w="2071702"/>
                <a:gridCol w="2071702"/>
                <a:gridCol w="2071702"/>
              </a:tblGrid>
              <a:tr h="740040">
                <a:tc gridSpan="2"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/>
                        <a:t> characteristic</a:t>
                      </a:r>
                      <a:endParaRPr lang="en-US" sz="18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 cancer group </a:t>
                      </a:r>
                    </a:p>
                    <a:p>
                      <a:pPr algn="ctr"/>
                      <a:r>
                        <a:rPr lang="en-US" sz="1800" b="1" dirty="0" smtClean="0"/>
                        <a:t>[n=194]</a:t>
                      </a:r>
                      <a:r>
                        <a:rPr lang="en-US" sz="1800" b="1" baseline="0" dirty="0" smtClean="0"/>
                        <a:t> %</a:t>
                      </a:r>
                      <a:endParaRPr lang="en-US" sz="18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  control group [n=317] %</a:t>
                      </a:r>
                      <a:endParaRPr lang="en-US" sz="18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  P value</a:t>
                      </a:r>
                      <a:endParaRPr lang="en-US" sz="18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500212">
                <a:tc gridSpan="2">
                  <a:txBody>
                    <a:bodyPr/>
                    <a:lstStyle/>
                    <a:p>
                      <a:r>
                        <a:rPr lang="en-US" sz="1800" b="1" dirty="0" smtClean="0"/>
                        <a:t>  Mean</a:t>
                      </a:r>
                      <a:r>
                        <a:rPr lang="en-US" sz="1800" b="1" baseline="0" dirty="0" smtClean="0"/>
                        <a:t> Age </a:t>
                      </a:r>
                      <a:r>
                        <a:rPr lang="en-US" sz="1800" b="1" baseline="0" dirty="0" smtClean="0">
                          <a:latin typeface="Calibri"/>
                        </a:rPr>
                        <a:t>± SD</a:t>
                      </a:r>
                      <a:endParaRPr lang="en-US" sz="18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  71.1</a:t>
                      </a:r>
                      <a:r>
                        <a:rPr lang="en-US" sz="1800" b="1" dirty="0" smtClean="0">
                          <a:latin typeface="Calibri"/>
                        </a:rPr>
                        <a:t>±7.84</a:t>
                      </a:r>
                      <a:endParaRPr lang="en-US" sz="18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66.5</a:t>
                      </a:r>
                      <a:r>
                        <a:rPr lang="en-US" sz="1800" b="1" dirty="0" smtClean="0">
                          <a:latin typeface="Calibri"/>
                        </a:rPr>
                        <a:t>±10.2</a:t>
                      </a:r>
                      <a:endParaRPr lang="en-US" sz="18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&lt;</a:t>
                      </a:r>
                      <a:r>
                        <a:rPr lang="en-US" sz="1800" b="1" baseline="0" dirty="0" smtClean="0"/>
                        <a:t> 0.0001</a:t>
                      </a:r>
                      <a:endParaRPr lang="en-US" sz="18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500212">
                <a:tc rowSpan="3">
                  <a:txBody>
                    <a:bodyPr/>
                    <a:lstStyle/>
                    <a:p>
                      <a:r>
                        <a:rPr lang="en-US" sz="1800" b="1" dirty="0" smtClean="0"/>
                        <a:t> </a:t>
                      </a:r>
                    </a:p>
                    <a:p>
                      <a:pPr algn="ctr"/>
                      <a:r>
                        <a:rPr lang="en-US" sz="1800" b="1" dirty="0" smtClean="0"/>
                        <a:t>PSA</a:t>
                      </a:r>
                      <a:endParaRPr lang="en-US" sz="18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&lt;4</a:t>
                      </a:r>
                      <a:endParaRPr lang="en-US" sz="18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 24(15.7)</a:t>
                      </a:r>
                      <a:endParaRPr lang="en-US" sz="18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198(67.8)</a:t>
                      </a:r>
                      <a:endParaRPr lang="en-US" sz="18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&lt;</a:t>
                      </a:r>
                      <a:r>
                        <a:rPr lang="en-US" sz="1800" b="1" baseline="0" dirty="0" smtClean="0"/>
                        <a:t> 0.0001</a:t>
                      </a:r>
                      <a:endParaRPr lang="en-US" sz="1800" b="1" dirty="0" smtClean="0"/>
                    </a:p>
                    <a:p>
                      <a:pPr algn="ctr"/>
                      <a:endParaRPr lang="en-US" sz="18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5002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4-10</a:t>
                      </a:r>
                      <a:endParaRPr lang="en-US" sz="18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21(13.7)</a:t>
                      </a:r>
                      <a:endParaRPr lang="en-US" sz="18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44(15.1)</a:t>
                      </a:r>
                      <a:endParaRPr lang="en-US" sz="18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02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&gt;10</a:t>
                      </a:r>
                      <a:endParaRPr lang="en-US" sz="18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108(70.6)</a:t>
                      </a:r>
                      <a:endParaRPr lang="en-US" sz="18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50(17.1)</a:t>
                      </a:r>
                      <a:endParaRPr lang="en-US" sz="18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1670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Mean</a:t>
                      </a:r>
                      <a:r>
                        <a:rPr lang="en-US" sz="1800" b="1" baseline="0" dirty="0" smtClean="0"/>
                        <a:t> Total Calcium </a:t>
                      </a:r>
                      <a:r>
                        <a:rPr lang="en-US" sz="1800" b="1" baseline="0" dirty="0" smtClean="0">
                          <a:latin typeface="Calibri"/>
                        </a:rPr>
                        <a:t>±SD (mg/dl)</a:t>
                      </a:r>
                      <a:endParaRPr lang="en-US" sz="18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9.22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</a:rPr>
                        <a:t>±0.46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9.48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/>
                        </a:rPr>
                        <a:t>±0.51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&lt;</a:t>
                      </a:r>
                      <a:r>
                        <a:rPr lang="en-US" sz="1800" b="1" baseline="0" dirty="0" smtClean="0"/>
                        <a:t> 0.0001</a:t>
                      </a:r>
                      <a:endParaRPr lang="en-US" sz="1800" b="1" dirty="0" smtClean="0"/>
                    </a:p>
                    <a:p>
                      <a:pPr algn="ctr"/>
                      <a:endParaRPr lang="en-US" sz="18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 Calcium</a:t>
            </a:r>
          </a:p>
        </p:txBody>
      </p:sp>
      <p:sp>
        <p:nvSpPr>
          <p:cNvPr id="6" name="Rectangle 5"/>
          <p:cNvSpPr/>
          <p:nvPr/>
        </p:nvSpPr>
        <p:spPr>
          <a:xfrm>
            <a:off x="1071538" y="1643050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Comparison of demographic &amp; baseline characteristics of patients in both study groups.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500034" y="2996952"/>
            <a:ext cx="8143932" cy="10081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6148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multi-center case-control </a:t>
            </a:r>
            <a:r>
              <a:rPr lang="en-US" sz="2400" dirty="0" smtClean="0">
                <a:solidFill>
                  <a:schemeClr val="bg1"/>
                </a:solidFill>
              </a:rPr>
              <a:t>study.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194 cases </a:t>
            </a:r>
            <a:r>
              <a:rPr lang="en-US" sz="2400" dirty="0" smtClean="0">
                <a:solidFill>
                  <a:schemeClr val="bg1"/>
                </a:solidFill>
              </a:rPr>
              <a:t>with </a:t>
            </a:r>
            <a:r>
              <a:rPr lang="en-US" sz="2400" dirty="0" err="1" smtClean="0">
                <a:solidFill>
                  <a:schemeClr val="bg1"/>
                </a:solidFill>
              </a:rPr>
              <a:t>PCa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and 317 </a:t>
            </a:r>
            <a:r>
              <a:rPr lang="en-US" sz="2400" dirty="0" smtClean="0">
                <a:solidFill>
                  <a:schemeClr val="bg1"/>
                </a:solidFill>
              </a:rPr>
              <a:t>controls.</a:t>
            </a:r>
          </a:p>
          <a:p>
            <a:pPr>
              <a:lnSpc>
                <a:spcPct val="150000"/>
              </a:lnSpc>
            </a:pPr>
            <a:endParaRPr lang="en-US" sz="10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serum </a:t>
            </a:r>
            <a:r>
              <a:rPr lang="en-US" sz="2400" dirty="0">
                <a:solidFill>
                  <a:schemeClr val="bg1"/>
                </a:solidFill>
              </a:rPr>
              <a:t>calcium </a:t>
            </a:r>
            <a:r>
              <a:rPr lang="en-US" sz="2400" dirty="0" smtClean="0">
                <a:solidFill>
                  <a:schemeClr val="bg1"/>
                </a:solidFill>
              </a:rPr>
              <a:t>                 case                                     control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            mg/dl                              </a:t>
            </a:r>
            <a:r>
              <a:rPr lang="en-US" sz="2000" b="1" dirty="0" smtClean="0">
                <a:solidFill>
                  <a:srgbClr val="FFFF00"/>
                </a:solidFill>
              </a:rPr>
              <a:t>  9.22 </a:t>
            </a:r>
            <a:r>
              <a:rPr lang="en-US" sz="2000" b="1" dirty="0" smtClean="0">
                <a:solidFill>
                  <a:schemeClr val="bg1"/>
                </a:solidFill>
              </a:rPr>
              <a:t>(±0.46)          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9.48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(±0.51)</a:t>
            </a:r>
          </a:p>
          <a:p>
            <a:pPr>
              <a:lnSpc>
                <a:spcPct val="150000"/>
              </a:lnSpc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                                                                                      </a:t>
            </a:r>
            <a:r>
              <a:rPr lang="en-US" sz="2000" b="1" dirty="0" smtClean="0">
                <a:solidFill>
                  <a:schemeClr val="bg1"/>
                </a:solidFill>
              </a:rPr>
              <a:t>    </a:t>
            </a:r>
          </a:p>
          <a:p>
            <a:pPr>
              <a:lnSpc>
                <a:spcPct val="150000"/>
              </a:lnSpc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                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 (OR: 0.52; 95% CI: 0.34-0.76).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2918" y="214290"/>
            <a:ext cx="8686800" cy="1143000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/>
            </a:r>
            <a:br>
              <a:rPr lang="en-US" sz="3200" b="1" dirty="0" smtClean="0">
                <a:solidFill>
                  <a:srgbClr val="FFFF00"/>
                </a:solidFill>
              </a:rPr>
            </a:br>
            <a:r>
              <a:rPr lang="en-US" sz="3200" b="1" dirty="0" smtClean="0">
                <a:solidFill>
                  <a:srgbClr val="FFFF00"/>
                </a:solidFill>
              </a:rPr>
              <a:t>Serum </a:t>
            </a:r>
            <a:r>
              <a:rPr lang="en-US" sz="3200" b="1" dirty="0">
                <a:solidFill>
                  <a:srgbClr val="FFFF00"/>
                </a:solidFill>
              </a:rPr>
              <a:t>Calcium as a Protective Marker Against Prostate </a:t>
            </a:r>
            <a:r>
              <a:rPr lang="en-US" sz="3200" b="1" dirty="0" smtClean="0">
                <a:solidFill>
                  <a:srgbClr val="FFFF00"/>
                </a:solidFill>
              </a:rPr>
              <a:t>Cancer: Role </a:t>
            </a:r>
            <a:r>
              <a:rPr lang="en-US" sz="3200" b="1" dirty="0">
                <a:solidFill>
                  <a:srgbClr val="FFFF00"/>
                </a:solidFill>
              </a:rPr>
              <a:t>of Associated Factors</a:t>
            </a:r>
            <a:br>
              <a:rPr lang="en-US" sz="3200" b="1" dirty="0">
                <a:solidFill>
                  <a:srgbClr val="FFFF00"/>
                </a:solidFill>
              </a:rPr>
            </a:br>
            <a:endParaRPr 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4227948"/>
            <a:ext cx="2428892" cy="41549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100" b="1" i="1" dirty="0" smtClean="0">
                <a:solidFill>
                  <a:srgbClr val="FFFF00"/>
                </a:solidFill>
              </a:rPr>
              <a:t>P value      </a:t>
            </a:r>
            <a:r>
              <a:rPr lang="en-US" sz="2100" b="1" dirty="0" smtClean="0">
                <a:solidFill>
                  <a:srgbClr val="FFFF00"/>
                </a:solidFill>
              </a:rPr>
              <a:t>&lt;0.0001</a:t>
            </a:r>
            <a:endParaRPr lang="fa-IR" sz="21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5049673"/>
            <a:ext cx="8143932" cy="37959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An increase of 1 mg/dl in serum calcium </a:t>
            </a:r>
            <a:r>
              <a:rPr lang="en-US" sz="2800" b="1" baseline="-25000" dirty="0" smtClean="0">
                <a:solidFill>
                  <a:srgbClr val="FFFF00"/>
                </a:solidFill>
              </a:rPr>
              <a:t>~</a:t>
            </a:r>
            <a:r>
              <a:rPr lang="en-US" b="1" baseline="-25000" dirty="0" smtClean="0">
                <a:solidFill>
                  <a:srgbClr val="FFFF00"/>
                </a:solidFill>
              </a:rPr>
              <a:t>  </a:t>
            </a:r>
            <a:r>
              <a:rPr lang="en-US" b="1" dirty="0" smtClean="0">
                <a:solidFill>
                  <a:srgbClr val="FFFF00"/>
                </a:solidFill>
              </a:rPr>
              <a:t>significant decrease in risk of PC</a:t>
            </a:r>
            <a:endParaRPr lang="fa-I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  No Significant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Marriage, Familial History of </a:t>
            </a:r>
            <a:r>
              <a:rPr lang="en-US" dirty="0" err="1" smtClean="0">
                <a:solidFill>
                  <a:schemeClr val="bg1"/>
                </a:solidFill>
              </a:rPr>
              <a:t>Pca</a:t>
            </a:r>
            <a:r>
              <a:rPr lang="en-US" dirty="0" smtClean="0">
                <a:solidFill>
                  <a:schemeClr val="bg1"/>
                </a:solidFill>
              </a:rPr>
              <a:t>, Vasectomy, </a:t>
            </a:r>
            <a:r>
              <a:rPr lang="en-US" dirty="0" err="1" smtClean="0">
                <a:solidFill>
                  <a:schemeClr val="bg1"/>
                </a:solidFill>
              </a:rPr>
              <a:t>Smoking,Garlic</a:t>
            </a:r>
            <a:r>
              <a:rPr lang="en-US" dirty="0" smtClean="0">
                <a:solidFill>
                  <a:schemeClr val="bg1"/>
                </a:solidFill>
              </a:rPr>
              <a:t> &amp; Fatty Diet, Red </a:t>
            </a:r>
            <a:r>
              <a:rPr lang="en-US" dirty="0">
                <a:solidFill>
                  <a:schemeClr val="bg1"/>
                </a:solidFill>
              </a:rPr>
              <a:t>Meat , </a:t>
            </a:r>
            <a:r>
              <a:rPr lang="en-US" dirty="0" smtClean="0">
                <a:solidFill>
                  <a:schemeClr val="bg1"/>
                </a:solidFill>
              </a:rPr>
              <a:t>ethnicity, educational level, occupation, alcohol consumption, prostatitis or any other sexually transmitted diseases, years of having sexual  activity, and blood tests such as serum SHBG level, TG,  and Alb.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Ketchup</a:t>
            </a:r>
            <a:r>
              <a:rPr lang="en-US" dirty="0" smtClean="0">
                <a:solidFill>
                  <a:schemeClr val="bg1"/>
                </a:solidFill>
              </a:rPr>
              <a:t>                </a:t>
            </a:r>
            <a:r>
              <a:rPr lang="en-US" b="1" i="1" dirty="0" err="1" smtClean="0">
                <a:solidFill>
                  <a:schemeClr val="bg1"/>
                </a:solidFill>
              </a:rPr>
              <a:t>OR</a:t>
            </a:r>
            <a:r>
              <a:rPr lang="en-US" b="1" i="1" baseline="-25000" dirty="0" err="1" smtClean="0">
                <a:solidFill>
                  <a:schemeClr val="bg1"/>
                </a:solidFill>
              </a:rPr>
              <a:t>crude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(</a:t>
            </a:r>
            <a:r>
              <a:rPr lang="en-US" i="1" dirty="0" err="1" smtClean="0">
                <a:solidFill>
                  <a:schemeClr val="bg1"/>
                </a:solidFill>
              </a:rPr>
              <a:t>P.value</a:t>
            </a:r>
            <a:r>
              <a:rPr lang="en-US" i="1" dirty="0" smtClean="0">
                <a:solidFill>
                  <a:schemeClr val="bg1"/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</a:rPr>
              <a:t> (0.000)</a:t>
            </a: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Genetic Markers 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Genetic Markers 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7149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 Risk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Screening techniques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Prediction of Response to treatment </a:t>
            </a:r>
          </a:p>
          <a:p>
            <a:pPr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Therapeutic Strategies in advanced disease </a:t>
            </a:r>
          </a:p>
        </p:txBody>
      </p:sp>
      <p:sp>
        <p:nvSpPr>
          <p:cNvPr id="4" name="Oval 3"/>
          <p:cNvSpPr/>
          <p:nvPr/>
        </p:nvSpPr>
        <p:spPr>
          <a:xfrm>
            <a:off x="1857356" y="3714752"/>
            <a:ext cx="4929222" cy="192882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2000232" y="4143380"/>
            <a:ext cx="450059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Indolent Vs Aggressive </a:t>
            </a:r>
          </a:p>
          <a:p>
            <a:pPr algn="ctr"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Disease</a:t>
            </a:r>
            <a:endParaRPr lang="fa-IR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solidFill>
            <a:srgbClr val="000066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b="1" dirty="0" smtClean="0">
                <a:solidFill>
                  <a:schemeClr val="bg1"/>
                </a:solidFill>
              </a:rPr>
              <a:t>Androgen receptor </a:t>
            </a:r>
          </a:p>
          <a:p>
            <a:pPr algn="ctr">
              <a:buNone/>
            </a:pPr>
            <a:r>
              <a:rPr lang="en-US" sz="6000" b="1" dirty="0" smtClean="0">
                <a:solidFill>
                  <a:schemeClr val="bg1"/>
                </a:solidFill>
              </a:rPr>
              <a:t>expression </a:t>
            </a:r>
            <a:endParaRPr lang="fa-IR" sz="6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fa-IR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857232"/>
            <a:ext cx="4143404" cy="58007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611779"/>
            <a:ext cx="61436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 smtClean="0">
                <a:solidFill>
                  <a:schemeClr val="bg1"/>
                </a:solidFill>
              </a:rPr>
              <a:t>Estimated age-</a:t>
            </a:r>
            <a:r>
              <a:rPr lang="en-US" sz="1000" dirty="0" err="1" smtClean="0">
                <a:solidFill>
                  <a:schemeClr val="bg1"/>
                </a:solidFill>
              </a:rPr>
              <a:t>standardised</a:t>
            </a:r>
            <a:r>
              <a:rPr lang="en-US" sz="1000" dirty="0" smtClean="0">
                <a:solidFill>
                  <a:schemeClr val="bg1"/>
                </a:solidFill>
              </a:rPr>
              <a:t> rates (World) per 100,000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1538" y="71414"/>
            <a:ext cx="7143800" cy="110799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300" b="1" dirty="0" smtClean="0">
                <a:solidFill>
                  <a:srgbClr val="FFFF00"/>
                </a:solidFill>
              </a:rPr>
              <a:t>Prostate Cancer Incidence &amp; Mortality Worldwide in 2008</a:t>
            </a:r>
            <a:endParaRPr lang="en-US" sz="33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  <a:solidFill>
            <a:schemeClr val="accent6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sz="54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5400" b="1" dirty="0" err="1" smtClean="0">
                <a:solidFill>
                  <a:schemeClr val="bg1"/>
                </a:solidFill>
              </a:rPr>
              <a:t>PCa</a:t>
            </a:r>
            <a:r>
              <a:rPr lang="en-US" sz="5400" b="1" dirty="0" smtClean="0">
                <a:solidFill>
                  <a:schemeClr val="bg1"/>
                </a:solidFill>
              </a:rPr>
              <a:t> is the most </a:t>
            </a:r>
          </a:p>
          <a:p>
            <a:pPr algn="ctr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Common cause of cancer </a:t>
            </a:r>
          </a:p>
          <a:p>
            <a:pPr algn="ctr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Death for men in the </a:t>
            </a:r>
          </a:p>
          <a:p>
            <a:pPr algn="ctr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Western World </a:t>
            </a:r>
            <a:endParaRPr lang="fa-IR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PSA   </a:t>
            </a:r>
            <a:r>
              <a:rPr lang="en-US" b="1" dirty="0" smtClean="0">
                <a:solidFill>
                  <a:srgbClr val="FFFF00"/>
                </a:solidFill>
              </a:rPr>
              <a:t> Indolent cancers </a:t>
            </a:r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00240"/>
            <a:ext cx="8686800" cy="47149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Aggressive Treatment </a:t>
            </a:r>
          </a:p>
          <a:p>
            <a:pPr algn="ctr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Significant Morbidity </a:t>
            </a:r>
          </a:p>
          <a:p>
            <a:pPr algn="ctr">
              <a:buNone/>
            </a:pPr>
            <a:endParaRPr lang="en-US" sz="36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Without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Clinical Benefit! </a:t>
            </a:r>
            <a:endParaRPr lang="fa-IR" sz="3600" b="1" dirty="0" smtClean="0">
              <a:solidFill>
                <a:schemeClr val="bg1"/>
              </a:solidFill>
            </a:endParaRPr>
          </a:p>
          <a:p>
            <a:endParaRPr lang="fa-IR" sz="3600" dirty="0"/>
          </a:p>
        </p:txBody>
      </p:sp>
      <p:cxnSp>
        <p:nvCxnSpPr>
          <p:cNvPr id="5" name="Straight Arrow Connector 4"/>
          <p:cNvCxnSpPr>
            <a:endCxn id="3" idx="0"/>
          </p:cNvCxnSpPr>
          <p:nvPr/>
        </p:nvCxnSpPr>
        <p:spPr>
          <a:xfrm rot="5400000">
            <a:off x="4387040" y="1743048"/>
            <a:ext cx="499272" cy="1511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386246" y="2886056"/>
            <a:ext cx="499272" cy="1511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19295"/>
            <a:ext cx="9143999" cy="5733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			     Sensitivity 	     Specificity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PSA			65% 			47%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PCA3			66%			76%</a:t>
            </a: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PCA3   SCORE&gt;35</a:t>
            </a:r>
            <a:endParaRPr lang="fa-IR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PSA  &amp; PCA3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89271"/>
            <a:ext cx="8229600" cy="3611563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Nonandrogenic</a:t>
            </a:r>
            <a:r>
              <a:rPr lang="en-US" b="1" dirty="0" smtClean="0">
                <a:solidFill>
                  <a:schemeClr val="bg1"/>
                </a:solidFill>
              </a:rPr>
              <a:t>  steroids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Adrenal  androgens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Product  of  </a:t>
            </a:r>
            <a:r>
              <a:rPr lang="en-US" b="1" dirty="0" err="1" smtClean="0">
                <a:solidFill>
                  <a:schemeClr val="bg1"/>
                </a:solidFill>
              </a:rPr>
              <a:t>dihydrotestosteree</a:t>
            </a:r>
            <a:r>
              <a:rPr lang="en-US" b="1" dirty="0" smtClean="0">
                <a:solidFill>
                  <a:schemeClr val="bg1"/>
                </a:solidFill>
              </a:rPr>
              <a:t>  metabolism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Nonsteroidal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</a:rPr>
              <a:t>antiandrogens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endParaRPr lang="fa-IR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0034" y="288916"/>
            <a:ext cx="8305800" cy="1782762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AR mutations in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PCa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are most frequently  somatic and may be induced by currently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714908"/>
          </a:xfrm>
          <a:solidFill>
            <a:srgbClr val="00B0F0"/>
          </a:solidFill>
        </p:spPr>
        <p:txBody>
          <a:bodyPr>
            <a:noAutofit/>
          </a:bodyPr>
          <a:lstStyle/>
          <a:p>
            <a:pPr>
              <a:buNone/>
            </a:pPr>
            <a:endParaRPr lang="en-US" sz="66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6600" b="1" dirty="0" smtClean="0">
                <a:solidFill>
                  <a:schemeClr val="bg1"/>
                </a:solidFill>
              </a:rPr>
              <a:t>There are so many </a:t>
            </a:r>
          </a:p>
          <a:p>
            <a:pPr algn="ctr">
              <a:buNone/>
            </a:pPr>
            <a:r>
              <a:rPr lang="en-US" sz="6600" b="1" dirty="0" smtClean="0">
                <a:solidFill>
                  <a:schemeClr val="bg1"/>
                </a:solidFill>
              </a:rPr>
              <a:t>Open Questions ??</a:t>
            </a:r>
          </a:p>
          <a:p>
            <a:pPr>
              <a:buNone/>
            </a:pPr>
            <a:endParaRPr lang="fa-IR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b="1" dirty="0" smtClean="0">
                <a:solidFill>
                  <a:schemeClr val="bg1"/>
                </a:solidFill>
              </a:rPr>
              <a:t>Tyrosine </a:t>
            </a:r>
            <a:r>
              <a:rPr lang="en-US" sz="6600" b="1" dirty="0" err="1" smtClean="0">
                <a:solidFill>
                  <a:schemeClr val="bg1"/>
                </a:solidFill>
              </a:rPr>
              <a:t>kinase</a:t>
            </a:r>
            <a:r>
              <a:rPr lang="en-US" sz="66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r>
              <a:rPr lang="en-US" sz="6600" b="1" dirty="0" smtClean="0">
                <a:solidFill>
                  <a:schemeClr val="bg1"/>
                </a:solidFill>
              </a:rPr>
              <a:t>Inhibitors </a:t>
            </a:r>
            <a:endParaRPr lang="fa-IR" sz="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rgbClr val="FF0000"/>
          </a:solidFill>
        </p:spPr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Genetic polymorphism</a:t>
            </a:r>
          </a:p>
        </p:txBody>
      </p:sp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1371600" y="1524000"/>
            <a:ext cx="640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6" name="TextBox 7"/>
          <p:cNvSpPr txBox="1">
            <a:spLocks noChangeArrowheads="1"/>
          </p:cNvSpPr>
          <p:nvPr/>
        </p:nvSpPr>
        <p:spPr bwMode="auto">
          <a:xfrm>
            <a:off x="1295400" y="1219200"/>
            <a:ext cx="63246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Role of </a:t>
            </a:r>
            <a:r>
              <a:rPr lang="en-US" b="1" i="1" dirty="0">
                <a:solidFill>
                  <a:schemeClr val="bg1"/>
                </a:solidFill>
              </a:rPr>
              <a:t>PTEN Gene in Progression of Prostate </a:t>
            </a:r>
            <a:r>
              <a:rPr lang="en-US" b="1" dirty="0">
                <a:solidFill>
                  <a:schemeClr val="bg1"/>
                </a:solidFill>
              </a:rPr>
              <a:t>Cancer: *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6 </a:t>
            </a:r>
            <a:r>
              <a:rPr lang="en-US" sz="1600" b="1" dirty="0">
                <a:solidFill>
                  <a:schemeClr val="bg1"/>
                </a:solidFill>
              </a:rPr>
              <a:t>of 51 patients (11.8%) with prostate cancer had </a:t>
            </a:r>
            <a:r>
              <a:rPr lang="en-US" sz="1600" b="1" i="1" dirty="0">
                <a:solidFill>
                  <a:schemeClr val="bg1"/>
                </a:solidFill>
              </a:rPr>
              <a:t>PTEN mutations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4037" name="TextBox 8"/>
          <p:cNvSpPr txBox="1">
            <a:spLocks noChangeArrowheads="1"/>
          </p:cNvSpPr>
          <p:nvPr/>
        </p:nvSpPr>
        <p:spPr bwMode="auto">
          <a:xfrm>
            <a:off x="914400" y="6172200"/>
            <a:ext cx="4038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1">
                <a:solidFill>
                  <a:schemeClr val="bg1"/>
                </a:solidFill>
              </a:rPr>
              <a:t>*Pourmand G. et al. Urol J. 2007;4:95-100.</a:t>
            </a: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4403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143248"/>
            <a:ext cx="4635504" cy="173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Box 8"/>
          <p:cNvSpPr txBox="1">
            <a:spLocks noChangeArrowheads="1"/>
          </p:cNvSpPr>
          <p:nvPr/>
        </p:nvSpPr>
        <p:spPr bwMode="auto">
          <a:xfrm>
            <a:off x="4644578" y="5029200"/>
            <a:ext cx="42479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PTEN </a:t>
            </a:r>
            <a:r>
              <a:rPr lang="en-US" b="1" i="1" dirty="0">
                <a:solidFill>
                  <a:schemeClr val="bg1"/>
                </a:solidFill>
              </a:rPr>
              <a:t>Gene Mutation </a:t>
            </a:r>
            <a:r>
              <a:rPr lang="en-US" b="1" i="1" dirty="0" smtClean="0">
                <a:solidFill>
                  <a:schemeClr val="bg1"/>
                </a:solidFill>
              </a:rPr>
              <a:t>and Gleason </a:t>
            </a:r>
            <a:r>
              <a:rPr lang="en-US" b="1" dirty="0" smtClean="0">
                <a:solidFill>
                  <a:schemeClr val="bg1"/>
                </a:solidFill>
              </a:rPr>
              <a:t>Score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4040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34" y="1981200"/>
            <a:ext cx="3629025" cy="2981325"/>
          </a:xfrm>
          <a:noFill/>
        </p:spPr>
      </p:pic>
      <p:sp>
        <p:nvSpPr>
          <p:cNvPr id="44041" name="TextBox 11"/>
          <p:cNvSpPr txBox="1">
            <a:spLocks noChangeArrowheads="1"/>
          </p:cNvSpPr>
          <p:nvPr/>
        </p:nvSpPr>
        <p:spPr bwMode="auto">
          <a:xfrm>
            <a:off x="500034" y="5029200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PTEN </a:t>
            </a:r>
            <a:r>
              <a:rPr lang="en-US" b="1" i="1" dirty="0">
                <a:solidFill>
                  <a:schemeClr val="bg1"/>
                </a:solidFill>
              </a:rPr>
              <a:t>gene mutation </a:t>
            </a:r>
            <a:r>
              <a:rPr lang="en-US" b="1" i="1" dirty="0" smtClean="0">
                <a:solidFill>
                  <a:schemeClr val="bg1"/>
                </a:solidFill>
              </a:rPr>
              <a:t>and </a:t>
            </a:r>
            <a:r>
              <a:rPr lang="en-US" b="1" dirty="0" smtClean="0">
                <a:solidFill>
                  <a:schemeClr val="bg1"/>
                </a:solidFill>
              </a:rPr>
              <a:t>PSA level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New Researches 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Serum level of early prostate cancer antigen 2- (EPCA-2) in patients with </a:t>
            </a:r>
            <a:r>
              <a:rPr lang="en-US" dirty="0" err="1" smtClean="0">
                <a:solidFill>
                  <a:schemeClr val="bg1"/>
                </a:solidFill>
              </a:rPr>
              <a:t>PCa</a:t>
            </a:r>
            <a:r>
              <a:rPr lang="en-US" dirty="0" smtClean="0">
                <a:solidFill>
                  <a:schemeClr val="bg1"/>
                </a:solidFill>
              </a:rPr>
              <a:t> and BPH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Evaluation of PTEN gene mutation and its effects on progression and prognosis of </a:t>
            </a:r>
            <a:r>
              <a:rPr lang="en-US" dirty="0" err="1" smtClean="0">
                <a:solidFill>
                  <a:schemeClr val="bg1"/>
                </a:solidFill>
              </a:rPr>
              <a:t>urothelial</a:t>
            </a:r>
            <a:r>
              <a:rPr lang="en-US" dirty="0" smtClean="0">
                <a:solidFill>
                  <a:schemeClr val="bg1"/>
                </a:solidFill>
              </a:rPr>
              <a:t> carcinoma   </a:t>
            </a:r>
            <a:endParaRPr lang="fa-I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The Incidence of </a:t>
            </a:r>
            <a:r>
              <a:rPr lang="en-US" sz="2800" b="1" dirty="0" err="1" smtClean="0">
                <a:solidFill>
                  <a:schemeClr val="bg1"/>
                </a:solidFill>
              </a:rPr>
              <a:t>PCa</a:t>
            </a:r>
            <a:r>
              <a:rPr lang="en-US" sz="2800" b="1" dirty="0" smtClean="0">
                <a:solidFill>
                  <a:schemeClr val="bg1"/>
                </a:solidFill>
              </a:rPr>
              <a:t> was 2.47 in 2003 ,…, 11.6 in 2008.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Mortality of </a:t>
            </a:r>
            <a:r>
              <a:rPr lang="en-US" sz="2800" b="1" dirty="0" err="1" smtClean="0">
                <a:solidFill>
                  <a:schemeClr val="bg1"/>
                </a:solidFill>
              </a:rPr>
              <a:t>PCa</a:t>
            </a:r>
            <a:r>
              <a:rPr lang="en-US" sz="2800" b="1" dirty="0" smtClean="0">
                <a:solidFill>
                  <a:schemeClr val="bg1"/>
                </a:solidFill>
              </a:rPr>
              <a:t> is higher than other countries.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PCa</a:t>
            </a:r>
            <a:r>
              <a:rPr lang="en-US" sz="2800" b="1" dirty="0" smtClean="0">
                <a:solidFill>
                  <a:schemeClr val="bg1"/>
                </a:solidFill>
              </a:rPr>
              <a:t> is the second  most common cancer in Iranian men. 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The Incidence of </a:t>
            </a:r>
            <a:r>
              <a:rPr lang="en-US" sz="2800" b="1" dirty="0" err="1" smtClean="0">
                <a:solidFill>
                  <a:schemeClr val="bg1"/>
                </a:solidFill>
              </a:rPr>
              <a:t>PCa</a:t>
            </a:r>
            <a:r>
              <a:rPr lang="en-US" sz="2800" b="1" dirty="0" smtClean="0">
                <a:solidFill>
                  <a:schemeClr val="bg1"/>
                </a:solidFill>
              </a:rPr>
              <a:t> diagnosis is about  271 in 80 years </a:t>
            </a:r>
            <a:r>
              <a:rPr lang="en-US" sz="2800" b="1" dirty="0" err="1" smtClean="0">
                <a:solidFill>
                  <a:schemeClr val="bg1"/>
                </a:solidFill>
              </a:rPr>
              <a:t>Vs</a:t>
            </a:r>
            <a:r>
              <a:rPr lang="en-US" sz="2800" b="1" dirty="0" smtClean="0">
                <a:solidFill>
                  <a:schemeClr val="bg1"/>
                </a:solidFill>
              </a:rPr>
              <a:t> 50 in 60 years.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Life expectancy as other countries is going up, so, the chance of </a:t>
            </a:r>
            <a:r>
              <a:rPr lang="en-US" sz="2800" b="1" dirty="0" err="1" smtClean="0">
                <a:solidFill>
                  <a:schemeClr val="bg1"/>
                </a:solidFill>
              </a:rPr>
              <a:t>PCa</a:t>
            </a:r>
            <a:r>
              <a:rPr lang="en-US" sz="2800" b="1" dirty="0" smtClean="0">
                <a:solidFill>
                  <a:schemeClr val="bg1"/>
                </a:solidFill>
              </a:rPr>
              <a:t> diagnosis will be increased.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fa-IR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Conclusions</a:t>
            </a:r>
            <a:endParaRPr lang="en-US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solidFill>
            <a:srgbClr val="FF0000"/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Cancer Incidence &amp; Mortality (Iran)</a:t>
            </a:r>
            <a:endParaRPr lang="en-US" dirty="0"/>
          </a:p>
        </p:txBody>
      </p:sp>
      <p:pic>
        <p:nvPicPr>
          <p:cNvPr id="5" name="Picture 4" descr="4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357298"/>
            <a:ext cx="4578926" cy="532300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203848" y="2996952"/>
            <a:ext cx="641802" cy="1467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504351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In </a:t>
            </a:r>
            <a:r>
              <a:rPr lang="en-US" sz="2000" b="1" dirty="0">
                <a:solidFill>
                  <a:schemeClr val="bg1"/>
                </a:solidFill>
              </a:rPr>
              <a:t>two </a:t>
            </a:r>
            <a:r>
              <a:rPr lang="en-US" sz="2000" b="1" dirty="0" smtClean="0">
                <a:solidFill>
                  <a:schemeClr val="bg1"/>
                </a:solidFill>
              </a:rPr>
              <a:t>studies, </a:t>
            </a:r>
            <a:r>
              <a:rPr lang="en-US" sz="2000" b="1" dirty="0">
                <a:solidFill>
                  <a:schemeClr val="bg1"/>
                </a:solidFill>
              </a:rPr>
              <a:t>the m</a:t>
            </a:r>
            <a:r>
              <a:rPr lang="en-US" sz="2000" b="1" dirty="0" smtClean="0">
                <a:solidFill>
                  <a:schemeClr val="bg1"/>
                </a:solidFill>
              </a:rPr>
              <a:t>aximum </a:t>
            </a:r>
            <a:r>
              <a:rPr lang="en-US" sz="2000" b="1" dirty="0">
                <a:solidFill>
                  <a:schemeClr val="bg1"/>
                </a:solidFill>
              </a:rPr>
              <a:t>n</a:t>
            </a:r>
            <a:r>
              <a:rPr lang="en-US" sz="2000" b="1" dirty="0" smtClean="0">
                <a:solidFill>
                  <a:schemeClr val="bg1"/>
                </a:solidFill>
              </a:rPr>
              <a:t>ormal </a:t>
            </a:r>
            <a:r>
              <a:rPr lang="en-US" sz="2000" b="1" dirty="0">
                <a:solidFill>
                  <a:schemeClr val="bg1"/>
                </a:solidFill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</a:rPr>
              <a:t>erum PSA level was 2.3 </a:t>
            </a:r>
            <a:r>
              <a:rPr lang="en-US" sz="2000" b="1" dirty="0" err="1" smtClean="0">
                <a:solidFill>
                  <a:schemeClr val="bg1"/>
                </a:solidFill>
              </a:rPr>
              <a:t>ng</a:t>
            </a:r>
            <a:r>
              <a:rPr lang="en-US" sz="2000" b="1" dirty="0" smtClean="0">
                <a:solidFill>
                  <a:schemeClr val="bg1"/>
                </a:solidFill>
              </a:rPr>
              <a:t>/ml. It seems that  PSA above 2.3 should be considered.</a:t>
            </a:r>
            <a:endParaRPr lang="fa-IR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00FF00"/>
                </a:solidFill>
              </a:rPr>
              <a:t>Age</a:t>
            </a:r>
            <a:r>
              <a:rPr lang="en-US" sz="2000" b="1" dirty="0">
                <a:solidFill>
                  <a:schemeClr val="bg1"/>
                </a:solidFill>
              </a:rPr>
              <a:t>, the increased </a:t>
            </a:r>
            <a:r>
              <a:rPr lang="en-US" sz="2000" b="1" dirty="0" smtClean="0">
                <a:solidFill>
                  <a:srgbClr val="00FF00"/>
                </a:solidFill>
              </a:rPr>
              <a:t>sexual activity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and </a:t>
            </a:r>
            <a:r>
              <a:rPr lang="en-US" sz="2000" b="1" dirty="0">
                <a:solidFill>
                  <a:srgbClr val="00FF00"/>
                </a:solidFill>
              </a:rPr>
              <a:t>serum </a:t>
            </a:r>
            <a:r>
              <a:rPr lang="en-US" sz="2000" b="1" dirty="0" smtClean="0">
                <a:solidFill>
                  <a:srgbClr val="00FF00"/>
                </a:solidFill>
              </a:rPr>
              <a:t>estradiol level </a:t>
            </a:r>
            <a:r>
              <a:rPr lang="en-US" sz="2000" b="1" dirty="0" smtClean="0">
                <a:solidFill>
                  <a:schemeClr val="bg1"/>
                </a:solidFill>
              </a:rPr>
              <a:t>should be considered as potential </a:t>
            </a:r>
            <a:r>
              <a:rPr lang="en-US" sz="2000" b="1" dirty="0">
                <a:solidFill>
                  <a:schemeClr val="bg1"/>
                </a:solidFill>
              </a:rPr>
              <a:t>risk factors for </a:t>
            </a:r>
            <a:r>
              <a:rPr lang="en-US" sz="2000" b="1" dirty="0" smtClean="0">
                <a:solidFill>
                  <a:schemeClr val="bg1"/>
                </a:solidFill>
              </a:rPr>
              <a:t>developing PC </a:t>
            </a:r>
            <a:r>
              <a:rPr lang="en-US" sz="2000" b="1" dirty="0">
                <a:solidFill>
                  <a:schemeClr val="bg1"/>
                </a:solidFill>
              </a:rPr>
              <a:t>in Iranian </a:t>
            </a:r>
            <a:r>
              <a:rPr lang="en-US" sz="2000" b="1" dirty="0" smtClean="0">
                <a:solidFill>
                  <a:schemeClr val="bg1"/>
                </a:solidFill>
              </a:rPr>
              <a:t>men.</a:t>
            </a:r>
          </a:p>
          <a:p>
            <a:pPr algn="just">
              <a:lnSpc>
                <a:spcPct val="150000"/>
              </a:lnSpc>
            </a:pP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</a:rPr>
              <a:t>having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FF00"/>
                </a:solidFill>
              </a:rPr>
              <a:t>diabetes mellitus </a:t>
            </a:r>
            <a:r>
              <a:rPr lang="en-US" sz="2000" b="1" dirty="0">
                <a:solidFill>
                  <a:schemeClr val="bg1"/>
                </a:solidFill>
              </a:rPr>
              <a:t>and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FF00"/>
                </a:solidFill>
              </a:rPr>
              <a:t>increased </a:t>
            </a:r>
            <a:r>
              <a:rPr lang="en-US" sz="2000" b="1" dirty="0" smtClean="0">
                <a:solidFill>
                  <a:srgbClr val="00FF00"/>
                </a:solidFill>
              </a:rPr>
              <a:t>level of </a:t>
            </a:r>
            <a:r>
              <a:rPr lang="en-US" sz="2000" b="1" dirty="0">
                <a:solidFill>
                  <a:srgbClr val="00FF00"/>
                </a:solidFill>
              </a:rPr>
              <a:t>serum t</a:t>
            </a:r>
            <a:r>
              <a:rPr lang="en-US" sz="2000" b="1" dirty="0" smtClean="0">
                <a:solidFill>
                  <a:srgbClr val="00FF00"/>
                </a:solidFill>
              </a:rPr>
              <a:t>estosterone </a:t>
            </a:r>
            <a:r>
              <a:rPr lang="en-US" sz="2000" b="1" dirty="0">
                <a:solidFill>
                  <a:schemeClr val="bg1"/>
                </a:solidFill>
              </a:rPr>
              <a:t>were found to </a:t>
            </a:r>
            <a:r>
              <a:rPr lang="en-US" sz="2000" b="1" dirty="0" smtClean="0">
                <a:solidFill>
                  <a:schemeClr val="bg1"/>
                </a:solidFill>
              </a:rPr>
              <a:t>have protective </a:t>
            </a:r>
            <a:r>
              <a:rPr lang="en-US" sz="2000" b="1" dirty="0">
                <a:solidFill>
                  <a:schemeClr val="bg1"/>
                </a:solidFill>
              </a:rPr>
              <a:t>effects in </a:t>
            </a:r>
            <a:r>
              <a:rPr lang="en-US" sz="2000" b="1" dirty="0" smtClean="0">
                <a:solidFill>
                  <a:schemeClr val="bg1"/>
                </a:solidFill>
              </a:rPr>
              <a:t>the incidence of this disease.</a:t>
            </a:r>
          </a:p>
          <a:p>
            <a:pPr>
              <a:lnSpc>
                <a:spcPct val="150000"/>
              </a:lnSpc>
            </a:pPr>
            <a:endParaRPr lang="en-US" sz="2000" b="1" dirty="0" smtClean="0"/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</a:rPr>
              <a:t>higher intake of dietary </a:t>
            </a:r>
            <a:r>
              <a:rPr lang="en-US" sz="2000" b="1" dirty="0" err="1">
                <a:solidFill>
                  <a:srgbClr val="00FF00"/>
                </a:solidFill>
              </a:rPr>
              <a:t>lycopene</a:t>
            </a:r>
            <a:r>
              <a:rPr lang="en-US" sz="2000" b="1" dirty="0">
                <a:solidFill>
                  <a:srgbClr val="00FF00"/>
                </a:solidFill>
              </a:rPr>
              <a:t> </a:t>
            </a:r>
            <a:r>
              <a:rPr lang="en-US" sz="2000" b="1" dirty="0" smtClean="0">
                <a:solidFill>
                  <a:srgbClr val="00FF00"/>
                </a:solidFill>
              </a:rPr>
              <a:t> is   </a:t>
            </a:r>
            <a:r>
              <a:rPr lang="en-US" sz="2000" b="1" dirty="0" smtClean="0">
                <a:solidFill>
                  <a:schemeClr val="bg1"/>
                </a:solidFill>
              </a:rPr>
              <a:t>encouraged.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Conclusions</a:t>
            </a:r>
            <a:endParaRPr lang="en-US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858280" cy="52578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FF00"/>
                </a:solidFill>
              </a:rPr>
              <a:t>Higher serum calcium </a:t>
            </a:r>
            <a:r>
              <a:rPr lang="en-US" sz="2800" b="1" dirty="0" smtClean="0">
                <a:solidFill>
                  <a:schemeClr val="bg1"/>
                </a:solidFill>
              </a:rPr>
              <a:t>should be considered as a protective biomarker against </a:t>
            </a:r>
            <a:r>
              <a:rPr lang="en-US" sz="2800" b="1" dirty="0" err="1" smtClean="0">
                <a:solidFill>
                  <a:srgbClr val="00FF00"/>
                </a:solidFill>
              </a:rPr>
              <a:t>PCa</a:t>
            </a:r>
            <a:r>
              <a:rPr lang="en-US" sz="2800" b="1" dirty="0" smtClean="0">
                <a:solidFill>
                  <a:srgbClr val="00FF00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development.</a:t>
            </a:r>
          </a:p>
          <a:p>
            <a:pPr>
              <a:lnSpc>
                <a:spcPct val="150000"/>
              </a:lnSpc>
            </a:pPr>
            <a:endParaRPr lang="en-US" sz="2800" b="1" dirty="0" smtClean="0"/>
          </a:p>
          <a:p>
            <a:r>
              <a:rPr lang="en-US" sz="2800" b="1" dirty="0" smtClean="0">
                <a:solidFill>
                  <a:srgbClr val="00FF00"/>
                </a:solidFill>
              </a:rPr>
              <a:t>Lower serum selenium </a:t>
            </a:r>
            <a:r>
              <a:rPr lang="en-US" sz="2800" b="1" dirty="0" smtClean="0">
                <a:solidFill>
                  <a:schemeClr val="bg1"/>
                </a:solidFill>
              </a:rPr>
              <a:t>level was associated  with the  higher risk of prostate cancer.</a:t>
            </a:r>
          </a:p>
          <a:p>
            <a:endParaRPr lang="en-US" sz="2800" b="1" dirty="0" smtClean="0"/>
          </a:p>
          <a:p>
            <a:r>
              <a:rPr lang="en-US" sz="2800" b="1" dirty="0" smtClean="0">
                <a:solidFill>
                  <a:schemeClr val="bg1"/>
                </a:solidFill>
              </a:rPr>
              <a:t>Higher </a:t>
            </a:r>
            <a:r>
              <a:rPr lang="en-US" sz="2800" b="1" dirty="0">
                <a:solidFill>
                  <a:schemeClr val="bg1"/>
                </a:solidFill>
              </a:rPr>
              <a:t>level of PSA </a:t>
            </a:r>
            <a:r>
              <a:rPr lang="en-US" sz="2800" b="1" dirty="0" smtClean="0">
                <a:solidFill>
                  <a:schemeClr val="bg1"/>
                </a:solidFill>
              </a:rPr>
              <a:t>in </a:t>
            </a:r>
            <a:r>
              <a:rPr lang="en-US" sz="2800" b="1" dirty="0">
                <a:solidFill>
                  <a:schemeClr val="bg1"/>
                </a:solidFill>
              </a:rPr>
              <a:t>t</a:t>
            </a:r>
            <a:r>
              <a:rPr lang="en-US" sz="2800" b="1" dirty="0" smtClean="0">
                <a:solidFill>
                  <a:schemeClr val="bg1"/>
                </a:solidFill>
              </a:rPr>
              <a:t>he elderly can be a good predictor for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PCa</a:t>
            </a:r>
            <a:r>
              <a:rPr lang="en-US" sz="2800" b="1" dirty="0" smtClean="0">
                <a:solidFill>
                  <a:schemeClr val="bg1"/>
                </a:solidFill>
              </a:rPr>
              <a:t> probability and the necessity of biopsy.</a:t>
            </a:r>
          </a:p>
          <a:p>
            <a:pPr>
              <a:lnSpc>
                <a:spcPct val="150000"/>
              </a:lnSpc>
            </a:pPr>
            <a:endParaRPr lang="en-US" sz="2800" b="1" dirty="0" smtClean="0"/>
          </a:p>
          <a:p>
            <a:pPr>
              <a:lnSpc>
                <a:spcPct val="150000"/>
              </a:lnSpc>
            </a:pPr>
            <a:endParaRPr lang="en-US" sz="2800" b="1" dirty="0" smtClean="0"/>
          </a:p>
          <a:p>
            <a:endParaRPr lang="en-US" sz="28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Conclusions</a:t>
            </a:r>
            <a:endParaRPr lang="en-US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5" descr="mil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2588" y="46714"/>
            <a:ext cx="8895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Thanks for your kind attention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Nomogram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669 TRUS Biopsies were done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223 </a:t>
            </a:r>
            <a:r>
              <a:rPr lang="en-US" dirty="0">
                <a:solidFill>
                  <a:schemeClr val="bg1"/>
                </a:solidFill>
              </a:rPr>
              <a:t>(33%) had </a:t>
            </a:r>
            <a:r>
              <a:rPr lang="en-US" dirty="0" err="1">
                <a:solidFill>
                  <a:schemeClr val="bg1"/>
                </a:solidFill>
              </a:rPr>
              <a:t>PCa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Accuracy </a:t>
            </a:r>
            <a:r>
              <a:rPr lang="en-US" dirty="0">
                <a:solidFill>
                  <a:schemeClr val="bg1"/>
                </a:solidFill>
              </a:rPr>
              <a:t>of the </a:t>
            </a:r>
            <a:r>
              <a:rPr lang="en-US" dirty="0" err="1" smtClean="0">
                <a:solidFill>
                  <a:schemeClr val="bg1"/>
                </a:solidFill>
              </a:rPr>
              <a:t>nomogram</a:t>
            </a:r>
            <a:r>
              <a:rPr lang="en-US" dirty="0" smtClean="0">
                <a:solidFill>
                  <a:schemeClr val="bg1"/>
                </a:solidFill>
              </a:rPr>
              <a:t> (AUC) </a:t>
            </a:r>
            <a:r>
              <a:rPr lang="en-US" dirty="0">
                <a:solidFill>
                  <a:schemeClr val="bg1"/>
                </a:solidFill>
              </a:rPr>
              <a:t>was about </a:t>
            </a:r>
            <a:r>
              <a:rPr lang="en-US" b="1" dirty="0">
                <a:solidFill>
                  <a:schemeClr val="bg1"/>
                </a:solidFill>
              </a:rPr>
              <a:t>79.1% </a:t>
            </a:r>
            <a:r>
              <a:rPr lang="en-US" dirty="0">
                <a:solidFill>
                  <a:schemeClr val="bg1"/>
                </a:solidFill>
              </a:rPr>
              <a:t>compared to 62.4% with PSA alone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Finally</a:t>
            </a:r>
            <a:r>
              <a:rPr lang="en-US" dirty="0">
                <a:solidFill>
                  <a:schemeClr val="bg1"/>
                </a:solidFill>
              </a:rPr>
              <a:t>, by using this model, if we considered that only those patients with greater than 15% predicted probability of </a:t>
            </a:r>
            <a:r>
              <a:rPr lang="en-US" dirty="0" err="1">
                <a:solidFill>
                  <a:schemeClr val="bg1"/>
                </a:solidFill>
              </a:rPr>
              <a:t>PCa</a:t>
            </a:r>
            <a:r>
              <a:rPr lang="en-US" dirty="0">
                <a:solidFill>
                  <a:schemeClr val="bg1"/>
                </a:solidFill>
              </a:rPr>
              <a:t> will undergo biopsy, my model would capture 90% of all patients with </a:t>
            </a:r>
            <a:r>
              <a:rPr lang="en-US" dirty="0" err="1">
                <a:solidFill>
                  <a:schemeClr val="bg1"/>
                </a:solidFill>
              </a:rPr>
              <a:t>PCa</a:t>
            </a:r>
            <a:r>
              <a:rPr lang="en-US" dirty="0">
                <a:solidFill>
                  <a:schemeClr val="bg1"/>
                </a:solidFill>
              </a:rPr>
              <a:t> (sensitivity), and sparing of 35% of patients without </a:t>
            </a:r>
            <a:r>
              <a:rPr lang="en-US" dirty="0" err="1">
                <a:solidFill>
                  <a:schemeClr val="bg1"/>
                </a:solidFill>
              </a:rPr>
              <a:t>Pca</a:t>
            </a:r>
            <a:r>
              <a:rPr lang="en-US" dirty="0">
                <a:solidFill>
                  <a:schemeClr val="bg1"/>
                </a:solidFill>
              </a:rPr>
              <a:t> from </a:t>
            </a:r>
            <a:r>
              <a:rPr lang="en-US" dirty="0" err="1">
                <a:solidFill>
                  <a:schemeClr val="bg1"/>
                </a:solidFill>
              </a:rPr>
              <a:t>undergoning</a:t>
            </a:r>
            <a:r>
              <a:rPr lang="en-US" dirty="0">
                <a:solidFill>
                  <a:schemeClr val="bg1"/>
                </a:solidFill>
              </a:rPr>
              <a:t> unnecessary procedures (specificity)</a:t>
            </a:r>
          </a:p>
        </p:txBody>
      </p:sp>
    </p:spTree>
    <p:extLst>
      <p:ext uri="{BB962C8B-B14F-4D97-AF65-F5344CB8AC3E}">
        <p14:creationId xmlns="" xmlns:p14="http://schemas.microsoft.com/office/powerpoint/2010/main" val="178495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4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8600" y="-2253343"/>
            <a:ext cx="8610600" cy="111431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533400"/>
            <a:ext cx="762000" cy="5334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8057" y="447488"/>
            <a:ext cx="8382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Score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5889" y="4869029"/>
            <a:ext cx="7239000" cy="5334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285955"/>
            <a:ext cx="1143000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black"/>
                </a:solidFill>
              </a:rPr>
              <a:t>f/t PSA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3295650" y="708355"/>
            <a:ext cx="57150" cy="333024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267200" y="708355"/>
            <a:ext cx="0" cy="5870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819400" y="800100"/>
            <a:ext cx="0" cy="149717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895600" y="708355"/>
            <a:ext cx="0" cy="211104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581400" y="685800"/>
            <a:ext cx="76200" cy="278482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324600" y="708355"/>
            <a:ext cx="0" cy="11204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8" name="Straight Arrow Connector 1027"/>
          <p:cNvCxnSpPr/>
          <p:nvPr/>
        </p:nvCxnSpPr>
        <p:spPr>
          <a:xfrm>
            <a:off x="5486400" y="4495800"/>
            <a:ext cx="381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838700" y="6019800"/>
            <a:ext cx="876300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 smtClean="0">
                <a:solidFill>
                  <a:srgbClr val="3333FF"/>
                </a:solidFill>
              </a:rPr>
              <a:t>=40%</a:t>
            </a:r>
            <a:endParaRPr lang="en-US" sz="24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66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2984"/>
            <a:ext cx="9144000" cy="278608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3</a:t>
            </a:r>
            <a:r>
              <a:rPr lang="en-US" b="1" baseline="30000" dirty="0" smtClean="0">
                <a:solidFill>
                  <a:schemeClr val="bg1"/>
                </a:solidFill>
              </a:rPr>
              <a:t>rd</a:t>
            </a:r>
            <a:r>
              <a:rPr lang="en-US" b="1" dirty="0" smtClean="0">
                <a:solidFill>
                  <a:schemeClr val="bg1"/>
                </a:solidFill>
              </a:rPr>
              <a:t> International Congress of the International Prof. Dr. </a:t>
            </a:r>
            <a:r>
              <a:rPr lang="en-US" b="1" dirty="0" err="1" smtClean="0">
                <a:solidFill>
                  <a:schemeClr val="bg1"/>
                </a:solidFill>
              </a:rPr>
              <a:t>Alireza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Yalda</a:t>
            </a:r>
            <a:r>
              <a:rPr lang="en-US" b="1" dirty="0" smtClean="0">
                <a:solidFill>
                  <a:schemeClr val="bg1"/>
                </a:solidFill>
              </a:rPr>
              <a:t> Academic Foundation in Medical Sciences</a:t>
            </a:r>
            <a:endParaRPr lang="fa-IR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5643578"/>
            <a:ext cx="6400800" cy="638164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November 2012</a:t>
            </a:r>
            <a:endParaRPr lang="fa-IR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0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571612"/>
            <a:ext cx="5072097" cy="507209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7242" y="214290"/>
            <a:ext cx="8229600" cy="1143000"/>
          </a:xfrm>
          <a:solidFill>
            <a:srgbClr val="FF0000"/>
          </a:solidFill>
        </p:spPr>
        <p:txBody>
          <a:bodyPr/>
          <a:lstStyle/>
          <a:p>
            <a:r>
              <a:rPr lang="en-US" b="1" smtClean="0">
                <a:solidFill>
                  <a:srgbClr val="FFFF00"/>
                </a:solidFill>
              </a:rPr>
              <a:t>Iran Incidence &amp; Mortality (ASR)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6429396"/>
            <a:ext cx="32861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GLOBOCAN 2008 (IARC)(3.5.2012)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31840" y="2204864"/>
            <a:ext cx="641802" cy="2908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Common cancers in Iranian men </a:t>
            </a:r>
            <a:endParaRPr lang="en-US" dirty="0"/>
          </a:p>
        </p:txBody>
      </p:sp>
      <p:pic>
        <p:nvPicPr>
          <p:cNvPr id="6" name="Content Placeholder 5" descr="9999999999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1" y="1452150"/>
            <a:ext cx="3929090" cy="5304271"/>
          </a:xfrm>
        </p:spPr>
      </p:pic>
      <p:sp>
        <p:nvSpPr>
          <p:cNvPr id="7" name="Oval 6"/>
          <p:cNvSpPr/>
          <p:nvPr/>
        </p:nvSpPr>
        <p:spPr>
          <a:xfrm>
            <a:off x="3498150" y="2060848"/>
            <a:ext cx="641802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2284</TotalTime>
  <Words>2306</Words>
  <Application>Microsoft Office PowerPoint</Application>
  <PresentationFormat>On-screen Show (4:3)</PresentationFormat>
  <Paragraphs>566</Paragraphs>
  <Slides>64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Office Theme</vt:lpstr>
      <vt:lpstr>Trek</vt:lpstr>
      <vt:lpstr>1_Office Theme</vt:lpstr>
      <vt:lpstr>Slide</vt:lpstr>
      <vt:lpstr>Slide 1</vt:lpstr>
      <vt:lpstr>Slide 2</vt:lpstr>
      <vt:lpstr>Slide 3</vt:lpstr>
      <vt:lpstr>Slide 4</vt:lpstr>
      <vt:lpstr>Slide 5</vt:lpstr>
      <vt:lpstr>Cancer Incidence &amp; Mortality (Iran)</vt:lpstr>
      <vt:lpstr>The 3rd International Congress of the International Prof. Dr. Alireza Yalda Academic Foundation in Medical Sciences</vt:lpstr>
      <vt:lpstr>Iran Incidence &amp; Mortality (ASR)</vt:lpstr>
      <vt:lpstr>Common cancers in Iranian men </vt:lpstr>
      <vt:lpstr>Prostate Cancer &amp; Age (Iran)</vt:lpstr>
      <vt:lpstr>ASR, Prostate cancer 2005-2006</vt:lpstr>
      <vt:lpstr>Prostate cancer in Iran (Cont.)</vt:lpstr>
      <vt:lpstr>Slide 13</vt:lpstr>
      <vt:lpstr>Slide 14</vt:lpstr>
      <vt:lpstr>Percentage of total population aged 60 years or older in Iran(2006)  </vt:lpstr>
      <vt:lpstr>Slide 16</vt:lpstr>
      <vt:lpstr>Slide 17</vt:lpstr>
      <vt:lpstr>Clinical and Molecular</vt:lpstr>
      <vt:lpstr>Normal Serum PSA Levels in Iranian Men</vt:lpstr>
      <vt:lpstr>Serum prostate-specific antigen as a function of age</vt:lpstr>
      <vt:lpstr>Our Experience (2008)</vt:lpstr>
      <vt:lpstr>Preventing Unnecessary Invasive Cancer-Diagnostic Tests: Changing the Cut-off Points</vt:lpstr>
      <vt:lpstr>Results</vt:lpstr>
      <vt:lpstr>Prostate Cancer Predicting Factors</vt:lpstr>
      <vt:lpstr>Results</vt:lpstr>
      <vt:lpstr>Comparing lab tests accuracy in diagnosing PCa &amp; BPH patients </vt:lpstr>
      <vt:lpstr>Slide 27</vt:lpstr>
      <vt:lpstr>Slide 28</vt:lpstr>
      <vt:lpstr>Slide 29</vt:lpstr>
      <vt:lpstr>Dietary factors</vt:lpstr>
      <vt:lpstr>Lycopene</vt:lpstr>
      <vt:lpstr>Dietary Meat</vt:lpstr>
      <vt:lpstr>Fat</vt:lpstr>
      <vt:lpstr> Garlic </vt:lpstr>
      <vt:lpstr>Selenium</vt:lpstr>
      <vt:lpstr> Selenium (Results) </vt:lpstr>
      <vt:lpstr> Selenium (Results) </vt:lpstr>
      <vt:lpstr>Slide 38</vt:lpstr>
      <vt:lpstr>The Protective Effect of Diabetes Mellitus Against Prostate Cancer: Role of Sex Hormones</vt:lpstr>
      <vt:lpstr>  Diabetes Mellitus  (Results) </vt:lpstr>
      <vt:lpstr>  Diabetes Mellitus  (Results) </vt:lpstr>
      <vt:lpstr>  Diabetes Mellitus  (Results) </vt:lpstr>
      <vt:lpstr> Hormones </vt:lpstr>
      <vt:lpstr> Calcium</vt:lpstr>
      <vt:lpstr> Serum Calcium as a Protective Marker Against Prostate Cancer: Role of Associated Factors </vt:lpstr>
      <vt:lpstr>Results</vt:lpstr>
      <vt:lpstr>Genetic Markers </vt:lpstr>
      <vt:lpstr>Genetic Markers </vt:lpstr>
      <vt:lpstr>Slide 49</vt:lpstr>
      <vt:lpstr>Slide 50</vt:lpstr>
      <vt:lpstr>PSA    Indolent cancers </vt:lpstr>
      <vt:lpstr>Slide 52</vt:lpstr>
      <vt:lpstr>PSA  &amp; PCA3</vt:lpstr>
      <vt:lpstr>Slide 54</vt:lpstr>
      <vt:lpstr>Slide 55</vt:lpstr>
      <vt:lpstr>Slide 56</vt:lpstr>
      <vt:lpstr>Genetic polymorphism</vt:lpstr>
      <vt:lpstr>New Researches </vt:lpstr>
      <vt:lpstr>Conclusions</vt:lpstr>
      <vt:lpstr>Conclusions</vt:lpstr>
      <vt:lpstr>Conclusions</vt:lpstr>
      <vt:lpstr>Slide 62</vt:lpstr>
      <vt:lpstr>Nomogram</vt:lpstr>
      <vt:lpstr>Slide 64</vt:lpstr>
    </vt:vector>
  </TitlesOfParts>
  <Company>sazgar.com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urc</dc:creator>
  <cp:lastModifiedBy>urc</cp:lastModifiedBy>
  <cp:revision>232</cp:revision>
  <dcterms:created xsi:type="dcterms:W3CDTF">2012-05-12T04:43:28Z</dcterms:created>
  <dcterms:modified xsi:type="dcterms:W3CDTF">2012-11-18T04:14:49Z</dcterms:modified>
</cp:coreProperties>
</file>