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80"/>
  </p:notesMasterIdLst>
  <p:handoutMasterIdLst>
    <p:handoutMasterId r:id="rId81"/>
  </p:handoutMasterIdLst>
  <p:sldIdLst>
    <p:sldId id="295" r:id="rId2"/>
    <p:sldId id="256" r:id="rId3"/>
    <p:sldId id="298" r:id="rId4"/>
    <p:sldId id="257" r:id="rId5"/>
    <p:sldId id="258" r:id="rId6"/>
    <p:sldId id="259" r:id="rId7"/>
    <p:sldId id="342" r:id="rId8"/>
    <p:sldId id="364" r:id="rId9"/>
    <p:sldId id="266" r:id="rId10"/>
    <p:sldId id="265" r:id="rId11"/>
    <p:sldId id="267" r:id="rId12"/>
    <p:sldId id="268" r:id="rId13"/>
    <p:sldId id="269" r:id="rId14"/>
    <p:sldId id="270" r:id="rId15"/>
    <p:sldId id="271" r:id="rId16"/>
    <p:sldId id="272" r:id="rId17"/>
    <p:sldId id="273" r:id="rId18"/>
    <p:sldId id="274" r:id="rId19"/>
    <p:sldId id="293" r:id="rId20"/>
    <p:sldId id="294" r:id="rId21"/>
    <p:sldId id="276" r:id="rId22"/>
    <p:sldId id="345" r:id="rId23"/>
    <p:sldId id="343" r:id="rId24"/>
    <p:sldId id="355" r:id="rId25"/>
    <p:sldId id="278" r:id="rId26"/>
    <p:sldId id="279" r:id="rId27"/>
    <p:sldId id="280" r:id="rId28"/>
    <p:sldId id="281" r:id="rId29"/>
    <p:sldId id="282" r:id="rId30"/>
    <p:sldId id="283" r:id="rId31"/>
    <p:sldId id="284" r:id="rId32"/>
    <p:sldId id="288" r:id="rId33"/>
    <p:sldId id="286" r:id="rId34"/>
    <p:sldId id="287" r:id="rId35"/>
    <p:sldId id="290" r:id="rId36"/>
    <p:sldId id="291" r:id="rId37"/>
    <p:sldId id="292" r:id="rId38"/>
    <p:sldId id="359" r:id="rId39"/>
    <p:sldId id="360" r:id="rId40"/>
    <p:sldId id="361" r:id="rId41"/>
    <p:sldId id="344" r:id="rId42"/>
    <p:sldId id="363" r:id="rId43"/>
    <p:sldId id="365" r:id="rId44"/>
    <p:sldId id="362" r:id="rId45"/>
    <p:sldId id="358" r:id="rId46"/>
    <p:sldId id="305" r:id="rId47"/>
    <p:sldId id="306" r:id="rId48"/>
    <p:sldId id="307" r:id="rId49"/>
    <p:sldId id="308" r:id="rId50"/>
    <p:sldId id="302" r:id="rId51"/>
    <p:sldId id="303" r:id="rId52"/>
    <p:sldId id="304" r:id="rId53"/>
    <p:sldId id="350" r:id="rId54"/>
    <p:sldId id="332" r:id="rId55"/>
    <p:sldId id="334" r:id="rId56"/>
    <p:sldId id="335" r:id="rId57"/>
    <p:sldId id="336" r:id="rId58"/>
    <p:sldId id="337" r:id="rId59"/>
    <p:sldId id="351" r:id="rId60"/>
    <p:sldId id="338" r:id="rId61"/>
    <p:sldId id="311" r:id="rId62"/>
    <p:sldId id="312" r:id="rId63"/>
    <p:sldId id="314" r:id="rId64"/>
    <p:sldId id="315" r:id="rId65"/>
    <p:sldId id="316" r:id="rId66"/>
    <p:sldId id="317" r:id="rId67"/>
    <p:sldId id="318" r:id="rId68"/>
    <p:sldId id="319" r:id="rId69"/>
    <p:sldId id="352" r:id="rId70"/>
    <p:sldId id="320" r:id="rId71"/>
    <p:sldId id="321" r:id="rId72"/>
    <p:sldId id="322" r:id="rId73"/>
    <p:sldId id="323" r:id="rId74"/>
    <p:sldId id="324" r:id="rId75"/>
    <p:sldId id="356" r:id="rId76"/>
    <p:sldId id="353" r:id="rId77"/>
    <p:sldId id="354" r:id="rId78"/>
    <p:sldId id="296"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2" autoAdjust="0"/>
    <p:restoredTop sz="94576" autoAdjust="0"/>
  </p:normalViewPr>
  <p:slideViewPr>
    <p:cSldViewPr>
      <p:cViewPr>
        <p:scale>
          <a:sx n="75" d="100"/>
          <a:sy n="75" d="100"/>
        </p:scale>
        <p:origin x="-1146" y="-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784BCD-1387-419D-80EB-81038D3C933F}" type="datetimeFigureOut">
              <a:rPr lang="en-US" smtClean="0"/>
              <a:pPr/>
              <a:t>11/17/2012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9A1613-5552-4A3F-9F0C-A52A4C569994}" type="slidenum">
              <a:rPr lang="en-US" smtClean="0"/>
              <a:pPr/>
              <a:t>‹#›</a:t>
            </a:fld>
            <a:endParaRPr lang="en-US"/>
          </a:p>
        </p:txBody>
      </p:sp>
    </p:spTree>
    <p:extLst>
      <p:ext uri="{BB962C8B-B14F-4D97-AF65-F5344CB8AC3E}">
        <p14:creationId xmlns:p14="http://schemas.microsoft.com/office/powerpoint/2010/main" xmlns="" val="22141229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EDCC2B-B025-4B24-A44C-095C628398A4}" type="datetimeFigureOut">
              <a:rPr lang="en-US" smtClean="0"/>
              <a:pPr/>
              <a:t>11/17/2012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FD4A50-B01D-4FF3-87E2-CB5E7FAC4C54}" type="slidenum">
              <a:rPr lang="en-US" smtClean="0"/>
              <a:pPr/>
              <a:t>‹#›</a:t>
            </a:fld>
            <a:endParaRPr lang="en-US" dirty="0"/>
          </a:p>
        </p:txBody>
      </p:sp>
    </p:spTree>
    <p:extLst>
      <p:ext uri="{BB962C8B-B14F-4D97-AF65-F5344CB8AC3E}">
        <p14:creationId xmlns:p14="http://schemas.microsoft.com/office/powerpoint/2010/main" xmlns="" val="952756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FD4A50-B01D-4FF3-87E2-CB5E7FAC4C54}"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FD4A50-B01D-4FF3-87E2-CB5E7FAC4C54}"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2D656-4EB3-4347-A7D6-7F02C2C4712E}"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19085F-0F97-4A02-B42D-31F11E3F7831}" type="datetime1">
              <a:rPr lang="en-US" smtClean="0"/>
              <a:pPr/>
              <a:t>11/17/2012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88AF8-2A90-4587-9D0D-1450D796A559}" type="datetime1">
              <a:rPr lang="en-US" smtClean="0"/>
              <a:pPr/>
              <a:t>11/17/2012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09764-C0F1-42AE-9831-42BEACA73C24}" type="datetime1">
              <a:rPr lang="en-US" smtClean="0"/>
              <a:pPr/>
              <a:t>11/17/2012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464A5-8C45-4EC4-B345-093DEE3DB425}" type="datetime1">
              <a:rPr lang="en-US" smtClean="0"/>
              <a:pPr/>
              <a:t>11/17/2012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667B7A-5AC0-4A71-93A6-89322E0B3834}" type="datetime1">
              <a:rPr lang="en-US" smtClean="0"/>
              <a:pPr/>
              <a:t>11/17/2012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9B2B59-FF50-4C05-BDC1-0D05C349C63B}" type="datetime1">
              <a:rPr lang="en-US" smtClean="0"/>
              <a:pPr/>
              <a:t>11/17/2012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57B7B8-F6A4-4320-9EC7-A683410003F3}" type="datetime1">
              <a:rPr lang="en-US" smtClean="0"/>
              <a:pPr/>
              <a:t>11/17/2012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5A5349-D2DA-49F9-A406-B034FF112EAD}" type="datetime1">
              <a:rPr lang="en-US" smtClean="0"/>
              <a:pPr/>
              <a:t>11/17/2012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F029B-6EF2-47A0-8EF1-EA45CAEB5CC4}" type="datetime1">
              <a:rPr lang="en-US" smtClean="0"/>
              <a:pPr/>
              <a:t>11/17/2012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ECF55-7E41-43B9-8F4B-8E46BE5D1CC5}" type="datetime1">
              <a:rPr lang="en-US" smtClean="0"/>
              <a:pPr/>
              <a:t>11/17/2012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F017E1-D704-4DE9-A3BC-0153B286A314}" type="datetime1">
              <a:rPr lang="en-US" smtClean="0"/>
              <a:pPr/>
              <a:t>11/17/2012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B282E-5344-41E3-830F-E3B1A69FCCC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CA158-025D-49F8-BB15-05E9EF9E8397}" type="datetime1">
              <a:rPr lang="en-US" smtClean="0"/>
              <a:pPr/>
              <a:t>11/17/2012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B282E-5344-41E3-830F-E3B1A69FCCC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33.tiff"/><Relationship Id="rId1" Type="http://schemas.openxmlformats.org/officeDocument/2006/relationships/slideLayout" Target="../slideLayouts/slideLayout1.xml"/><Relationship Id="rId4" Type="http://schemas.openxmlformats.org/officeDocument/2006/relationships/image" Target="../media/image51.tiff"/></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tiff"/></Relationships>
</file>

<file path=ppt/slides/_rels/slide56.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1.xml"/><Relationship Id="rId4" Type="http://schemas.openxmlformats.org/officeDocument/2006/relationships/image" Target="../media/image79.emf"/></Relationships>
</file>

<file path=ppt/slides/_rels/slide63.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1</a:t>
            </a:fld>
            <a:endParaRPr lang="en-US" dirty="0"/>
          </a:p>
        </p:txBody>
      </p:sp>
      <p:sp>
        <p:nvSpPr>
          <p:cNvPr id="7" name="Rectangle 6"/>
          <p:cNvSpPr/>
          <p:nvPr/>
        </p:nvSpPr>
        <p:spPr>
          <a:xfrm>
            <a:off x="2000232" y="1714488"/>
            <a:ext cx="5089855" cy="923330"/>
          </a:xfrm>
          <a:prstGeom prst="rect">
            <a:avLst/>
          </a:prstGeom>
          <a:noFill/>
        </p:spPr>
        <p:txBody>
          <a:bodyPr wrap="none" lIns="91440" tIns="45720" rIns="91440" bIns="45720">
            <a:spAutoFit/>
          </a:bodyPr>
          <a:lstStyle/>
          <a:p>
            <a:pPr algn="ctr"/>
            <a:r>
              <a:rPr lang="fa-I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Nazanin" pitchFamily="2" charset="-78"/>
              </a:rPr>
              <a:t>بسم الله الرحمن الرحيم</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2"/>
          <p:cNvPicPr>
            <a:picLocks noChangeAspect="1" noChangeArrowheads="1"/>
          </p:cNvPicPr>
          <p:nvPr/>
        </p:nvPicPr>
        <p:blipFill>
          <a:blip r:embed="rId3" cstate="print"/>
          <a:srcRect/>
          <a:stretch>
            <a:fillRect/>
          </a:stretch>
        </p:blipFill>
        <p:spPr bwMode="auto">
          <a:xfrm>
            <a:off x="357188" y="642938"/>
            <a:ext cx="4127500" cy="2879725"/>
          </a:xfrm>
          <a:prstGeom prst="rect">
            <a:avLst/>
          </a:prstGeom>
          <a:noFill/>
          <a:ln w="9525">
            <a:noFill/>
            <a:miter lim="800000"/>
            <a:headEnd/>
            <a:tailEnd/>
          </a:ln>
        </p:spPr>
      </p:pic>
      <p:sp>
        <p:nvSpPr>
          <p:cNvPr id="2057" name="TextBox 2"/>
          <p:cNvSpPr txBox="1">
            <a:spLocks noChangeArrowheads="1"/>
          </p:cNvSpPr>
          <p:nvPr/>
        </p:nvSpPr>
        <p:spPr bwMode="auto">
          <a:xfrm>
            <a:off x="4429125" y="1773238"/>
            <a:ext cx="4071938" cy="584200"/>
          </a:xfrm>
          <a:prstGeom prst="rect">
            <a:avLst/>
          </a:prstGeom>
          <a:noFill/>
          <a:ln w="9525">
            <a:noFill/>
            <a:miter lim="800000"/>
            <a:headEnd/>
            <a:tailEnd/>
          </a:ln>
        </p:spPr>
        <p:txBody>
          <a:bodyPr>
            <a:spAutoFit/>
          </a:bodyPr>
          <a:lstStyle/>
          <a:p>
            <a:pPr algn="ctr"/>
            <a:r>
              <a:rPr lang="en-US" sz="1600" dirty="0"/>
              <a:t>DC PECVD for </a:t>
            </a:r>
            <a:r>
              <a:rPr lang="en-US" sz="1600" dirty="0" smtClean="0"/>
              <a:t>growth </a:t>
            </a:r>
            <a:r>
              <a:rPr lang="en-US" sz="1600" dirty="0"/>
              <a:t>of vertically aligned MWCNT </a:t>
            </a:r>
            <a:r>
              <a:rPr lang="en-US" sz="1500" dirty="0"/>
              <a:t>[1]</a:t>
            </a:r>
          </a:p>
        </p:txBody>
      </p:sp>
      <p:graphicFrame>
        <p:nvGraphicFramePr>
          <p:cNvPr id="2055" name="Object 7"/>
          <p:cNvGraphicFramePr>
            <a:graphicFrameLocks noChangeAspect="1"/>
          </p:cNvGraphicFramePr>
          <p:nvPr/>
        </p:nvGraphicFramePr>
        <p:xfrm>
          <a:off x="5143500" y="3714750"/>
          <a:ext cx="3171825" cy="2724150"/>
        </p:xfrm>
        <a:graphic>
          <a:graphicData uri="http://schemas.openxmlformats.org/presentationml/2006/ole">
            <p:oleObj spid="_x0000_s1032" r:id="rId4" imgW="5922264" imgH="5064252" progId="Visio.Drawing.11">
              <p:embed/>
            </p:oleObj>
          </a:graphicData>
        </a:graphic>
      </p:graphicFrame>
      <p:sp>
        <p:nvSpPr>
          <p:cNvPr id="2058" name="TextBox 5"/>
          <p:cNvSpPr txBox="1">
            <a:spLocks noChangeArrowheads="1"/>
          </p:cNvSpPr>
          <p:nvPr/>
        </p:nvSpPr>
        <p:spPr bwMode="auto">
          <a:xfrm>
            <a:off x="785813" y="5211779"/>
            <a:ext cx="4071937" cy="646113"/>
          </a:xfrm>
          <a:prstGeom prst="rect">
            <a:avLst/>
          </a:prstGeom>
          <a:noFill/>
          <a:ln w="9525">
            <a:noFill/>
            <a:miter lim="800000"/>
            <a:headEnd/>
            <a:tailEnd/>
          </a:ln>
        </p:spPr>
        <p:txBody>
          <a:bodyPr>
            <a:spAutoFit/>
          </a:bodyPr>
          <a:lstStyle/>
          <a:p>
            <a:pPr algn="ctr"/>
            <a:r>
              <a:rPr lang="en-US" dirty="0"/>
              <a:t>Thermal  evaporation </a:t>
            </a:r>
            <a:r>
              <a:rPr lang="en-US" dirty="0" err="1"/>
              <a:t>fot</a:t>
            </a:r>
            <a:r>
              <a:rPr lang="en-US" dirty="0"/>
              <a:t>  Ni  coating as catalyst for CNT growth [1]</a:t>
            </a:r>
          </a:p>
        </p:txBody>
      </p:sp>
      <p:sp>
        <p:nvSpPr>
          <p:cNvPr id="7" name="Right Arrow 6"/>
          <p:cNvSpPr/>
          <p:nvPr/>
        </p:nvSpPr>
        <p:spPr>
          <a:xfrm rot="10800000">
            <a:off x="4500563" y="2286000"/>
            <a:ext cx="5715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4652963" y="5572125"/>
            <a:ext cx="5715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 name="Rectangle 8"/>
          <p:cNvSpPr>
            <a:spLocks noChangeArrowheads="1"/>
          </p:cNvSpPr>
          <p:nvPr/>
        </p:nvSpPr>
        <p:spPr bwMode="auto">
          <a:xfrm>
            <a:off x="214313" y="6072188"/>
            <a:ext cx="6000750" cy="323850"/>
          </a:xfrm>
          <a:prstGeom prst="rect">
            <a:avLst/>
          </a:prstGeom>
          <a:noFill/>
          <a:ln w="9525">
            <a:noFill/>
            <a:miter lim="800000"/>
            <a:headEnd/>
            <a:tailEnd/>
          </a:ln>
        </p:spPr>
        <p:txBody>
          <a:bodyPr>
            <a:spAutoFit/>
          </a:bodyPr>
          <a:lstStyle/>
          <a:p>
            <a:r>
              <a:rPr lang="en-US" sz="1500" dirty="0"/>
              <a:t>1. PhD Thesis, </a:t>
            </a:r>
            <a:r>
              <a:rPr lang="en-US" sz="1500" dirty="0" err="1"/>
              <a:t>Javad</a:t>
            </a:r>
            <a:r>
              <a:rPr lang="en-US" sz="1500" dirty="0"/>
              <a:t> </a:t>
            </a:r>
            <a:r>
              <a:rPr lang="en-US" sz="1500" dirty="0" err="1"/>
              <a:t>Koohsorkhi</a:t>
            </a:r>
            <a:r>
              <a:rPr lang="en-US" sz="1500" dirty="0"/>
              <a:t>, Tehran University, </a:t>
            </a:r>
            <a:r>
              <a:rPr lang="en-US" sz="1500" dirty="0" smtClean="0"/>
              <a:t>2010</a:t>
            </a:r>
            <a:endParaRPr lang="en-US" sz="1500" dirty="0"/>
          </a:p>
        </p:txBody>
      </p:sp>
      <p:sp>
        <p:nvSpPr>
          <p:cNvPr id="11" name="TextBox 2"/>
          <p:cNvSpPr txBox="1">
            <a:spLocks noChangeArrowheads="1"/>
          </p:cNvSpPr>
          <p:nvPr/>
        </p:nvSpPr>
        <p:spPr bwMode="auto">
          <a:xfrm>
            <a:off x="3071823" y="285728"/>
            <a:ext cx="3071813" cy="646113"/>
          </a:xfrm>
          <a:prstGeom prst="rect">
            <a:avLst/>
          </a:prstGeom>
          <a:noFill/>
          <a:ln w="9525">
            <a:noFill/>
            <a:miter lim="800000"/>
            <a:headEnd/>
            <a:tailEnd/>
          </a:ln>
        </p:spPr>
        <p:txBody>
          <a:bodyPr>
            <a:spAutoFit/>
          </a:bodyPr>
          <a:lstStyle/>
          <a:p>
            <a:pPr algn="ctr"/>
            <a:r>
              <a:rPr lang="en-US" b="1" dirty="0"/>
              <a:t>Growth of vertically aligned MWCNT</a:t>
            </a:r>
          </a:p>
        </p:txBody>
      </p:sp>
      <p:sp>
        <p:nvSpPr>
          <p:cNvPr id="14" name="Slide Number Placeholder 13"/>
          <p:cNvSpPr>
            <a:spLocks noGrp="1"/>
          </p:cNvSpPr>
          <p:nvPr>
            <p:ph type="sldNum" sz="quarter" idx="12"/>
          </p:nvPr>
        </p:nvSpPr>
        <p:spPr/>
        <p:txBody>
          <a:bodyPr/>
          <a:lstStyle/>
          <a:p>
            <a:fld id="{C95B282E-5344-41E3-830F-E3B1A69FCCC8}" type="slidenum">
              <a:rPr lang="en-US" smtClean="0"/>
              <a:pPr/>
              <a:t>10</a:t>
            </a:fld>
            <a:endParaRPr lang="en-US" dirty="0"/>
          </a:p>
        </p:txBody>
      </p:sp>
      <p:sp>
        <p:nvSpPr>
          <p:cNvPr id="12" name="TextBox 11"/>
          <p:cNvSpPr txBox="1"/>
          <p:nvPr/>
        </p:nvSpPr>
        <p:spPr>
          <a:xfrm>
            <a:off x="785786" y="3500438"/>
            <a:ext cx="2320122" cy="1354217"/>
          </a:xfrm>
          <a:prstGeom prst="rect">
            <a:avLst/>
          </a:prstGeom>
          <a:solidFill>
            <a:schemeClr val="accent3">
              <a:lumMod val="20000"/>
              <a:lumOff val="80000"/>
            </a:schemeClr>
          </a:solidFill>
        </p:spPr>
        <p:txBody>
          <a:bodyPr wrap="none" rtlCol="0">
            <a:spAutoFit/>
          </a:bodyPr>
          <a:lstStyle/>
          <a:p>
            <a:r>
              <a:rPr lang="en-US" dirty="0" smtClean="0"/>
              <a:t>Important parameters:</a:t>
            </a:r>
          </a:p>
          <a:p>
            <a:r>
              <a:rPr lang="en-US" dirty="0" smtClean="0"/>
              <a:t>Ni thickness</a:t>
            </a:r>
          </a:p>
          <a:p>
            <a:r>
              <a:rPr lang="en-US" dirty="0" smtClean="0"/>
              <a:t>C</a:t>
            </a:r>
            <a:r>
              <a:rPr lang="en-US" sz="1300" dirty="0" smtClean="0"/>
              <a:t>2</a:t>
            </a:r>
            <a:r>
              <a:rPr lang="en-US" dirty="0" smtClean="0"/>
              <a:t>H</a:t>
            </a:r>
            <a:r>
              <a:rPr lang="en-US" sz="1300" dirty="0" smtClean="0"/>
              <a:t>2</a:t>
            </a:r>
            <a:r>
              <a:rPr lang="en-US" dirty="0" smtClean="0"/>
              <a:t>, H</a:t>
            </a:r>
            <a:r>
              <a:rPr lang="en-US" sz="1300" dirty="0" smtClean="0"/>
              <a:t>2</a:t>
            </a:r>
            <a:r>
              <a:rPr lang="en-US" dirty="0" smtClean="0"/>
              <a:t> and O</a:t>
            </a:r>
            <a:r>
              <a:rPr lang="en-US" sz="1300" dirty="0" smtClean="0"/>
              <a:t>2</a:t>
            </a:r>
            <a:r>
              <a:rPr lang="en-US" sz="1400" dirty="0" smtClean="0"/>
              <a:t>  flow</a:t>
            </a:r>
          </a:p>
          <a:p>
            <a:r>
              <a:rPr lang="en-US" sz="1400" dirty="0" smtClean="0"/>
              <a:t>Plasma power </a:t>
            </a:r>
          </a:p>
          <a:p>
            <a:endParaRPr 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1504971" y="692696"/>
            <a:ext cx="5947349" cy="3807874"/>
          </a:xfrm>
          <a:prstGeom prst="rect">
            <a:avLst/>
          </a:prstGeom>
          <a:noFill/>
          <a:ln w="9525">
            <a:noFill/>
            <a:miter lim="800000"/>
            <a:headEnd/>
            <a:tailEnd/>
          </a:ln>
        </p:spPr>
      </p:pic>
      <p:sp>
        <p:nvSpPr>
          <p:cNvPr id="8" name="Rectangle 7"/>
          <p:cNvSpPr/>
          <p:nvPr/>
        </p:nvSpPr>
        <p:spPr>
          <a:xfrm>
            <a:off x="714348" y="4499708"/>
            <a:ext cx="7715304" cy="1823576"/>
          </a:xfrm>
          <a:prstGeom prst="rect">
            <a:avLst/>
          </a:prstGeom>
        </p:spPr>
        <p:txBody>
          <a:bodyPr wrap="square">
            <a:spAutoFit/>
          </a:bodyPr>
          <a:lstStyle/>
          <a:p>
            <a:pPr algn="just">
              <a:lnSpc>
                <a:spcPct val="150000"/>
              </a:lnSpc>
            </a:pPr>
            <a:r>
              <a:rPr lang="en-US" sz="2000" dirty="0" smtClean="0"/>
              <a:t>A diagram of cancer cell entrapment process on CNT arrays. The cell solution is flown onto the CNT arrays by a </a:t>
            </a:r>
            <a:r>
              <a:rPr lang="en-US" sz="2000" dirty="0" err="1" smtClean="0"/>
              <a:t>microfluidic</a:t>
            </a:r>
            <a:r>
              <a:rPr lang="en-US" sz="2000" dirty="0" smtClean="0"/>
              <a:t> pump. The time duration of the experiment was of the order of few </a:t>
            </a:r>
            <a:r>
              <a:rPr lang="en-US" sz="2000" dirty="0" smtClean="0"/>
              <a:t>seconds[1]</a:t>
            </a:r>
          </a:p>
          <a:p>
            <a:pPr algn="just">
              <a:lnSpc>
                <a:spcPct val="150000"/>
              </a:lnSpc>
            </a:pPr>
            <a:r>
              <a:rPr lang="en-US" sz="1500" dirty="0" smtClean="0"/>
              <a:t>[1] </a:t>
            </a:r>
            <a:r>
              <a:rPr lang="en-US" sz="1500" dirty="0" err="1" smtClean="0"/>
              <a:t>M.Abdolahad</a:t>
            </a:r>
            <a:r>
              <a:rPr lang="en-US" sz="1500" dirty="0" smtClean="0"/>
              <a:t>, </a:t>
            </a:r>
            <a:r>
              <a:rPr lang="en-US" sz="1500" i="1" dirty="0" err="1" smtClean="0"/>
              <a:t>etal</a:t>
            </a:r>
            <a:r>
              <a:rPr lang="en-US" sz="1500" i="1" dirty="0" smtClean="0"/>
              <a:t>, Carbon 50, (2012), 2010</a:t>
            </a:r>
            <a:endParaRPr lang="en-US" sz="1500" i="1" dirty="0"/>
          </a:p>
        </p:txBody>
      </p:sp>
      <p:sp>
        <p:nvSpPr>
          <p:cNvPr id="2" name="TextBox 1"/>
          <p:cNvSpPr txBox="1"/>
          <p:nvPr/>
        </p:nvSpPr>
        <p:spPr>
          <a:xfrm>
            <a:off x="2271164" y="306895"/>
            <a:ext cx="5586984" cy="400110"/>
          </a:xfrm>
          <a:prstGeom prst="rect">
            <a:avLst/>
          </a:prstGeom>
          <a:noFill/>
        </p:spPr>
        <p:txBody>
          <a:bodyPr wrap="square" rtlCol="0">
            <a:spAutoFit/>
          </a:bodyPr>
          <a:lstStyle/>
          <a:p>
            <a:r>
              <a:rPr lang="en-US" sz="2000" dirty="0" smtClean="0">
                <a:solidFill>
                  <a:schemeClr val="tx2">
                    <a:lumMod val="75000"/>
                  </a:schemeClr>
                </a:solidFill>
              </a:rPr>
              <a:t>Cancer cell entrapment by MWCNT arrays</a:t>
            </a:r>
            <a:endParaRPr lang="en-US" sz="2000" dirty="0">
              <a:solidFill>
                <a:schemeClr val="tx2">
                  <a:lumMod val="75000"/>
                </a:schemeClr>
              </a:solidFill>
            </a:endParaRPr>
          </a:p>
        </p:txBody>
      </p:sp>
      <p:sp>
        <p:nvSpPr>
          <p:cNvPr id="10" name="Slide Number Placeholder 9"/>
          <p:cNvSpPr>
            <a:spLocks noGrp="1"/>
          </p:cNvSpPr>
          <p:nvPr>
            <p:ph type="sldNum" sz="quarter" idx="12"/>
          </p:nvPr>
        </p:nvSpPr>
        <p:spPr/>
        <p:txBody>
          <a:bodyPr/>
          <a:lstStyle/>
          <a:p>
            <a:fld id="{C95B282E-5344-41E3-830F-E3B1A69FCCC8}"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arbon new\carbon dr revised second edit\figure 2.tif"/>
          <p:cNvPicPr/>
          <p:nvPr/>
        </p:nvPicPr>
        <p:blipFill>
          <a:blip r:embed="rId2" cstate="print"/>
          <a:srcRect l="17431" t="16432" r="47856" b="49868"/>
          <a:stretch>
            <a:fillRect/>
          </a:stretch>
        </p:blipFill>
        <p:spPr bwMode="auto">
          <a:xfrm>
            <a:off x="1331640" y="620688"/>
            <a:ext cx="3240360" cy="2376264"/>
          </a:xfrm>
          <a:prstGeom prst="rect">
            <a:avLst/>
          </a:prstGeom>
          <a:noFill/>
          <a:ln w="9525">
            <a:noFill/>
            <a:miter lim="800000"/>
            <a:headEnd/>
            <a:tailEnd/>
          </a:ln>
        </p:spPr>
      </p:pic>
      <p:sp>
        <p:nvSpPr>
          <p:cNvPr id="8" name="Rectangle 7"/>
          <p:cNvSpPr/>
          <p:nvPr/>
        </p:nvSpPr>
        <p:spPr>
          <a:xfrm>
            <a:off x="71438" y="4990652"/>
            <a:ext cx="8929718" cy="1754326"/>
          </a:xfrm>
          <a:prstGeom prst="rect">
            <a:avLst/>
          </a:prstGeom>
        </p:spPr>
        <p:txBody>
          <a:bodyPr wrap="square">
            <a:spAutoFit/>
          </a:bodyPr>
          <a:lstStyle/>
          <a:p>
            <a:pPr marL="342900" indent="-342900" algn="ctr">
              <a:lnSpc>
                <a:spcPct val="150000"/>
              </a:lnSpc>
              <a:buAutoNum type="alphaLcParenBoth"/>
            </a:pPr>
            <a:r>
              <a:rPr lang="en-US" dirty="0" smtClean="0"/>
              <a:t>SEM </a:t>
            </a:r>
            <a:r>
              <a:rPr lang="en-US" dirty="0" smtClean="0"/>
              <a:t>images of trapped (a) SW-48  and (b) HT29 cells with the same primary solution concentration and flow rate on CNT arrays The solution flow rate was 2.5 cc/min </a:t>
            </a:r>
            <a:r>
              <a:rPr lang="en-US" dirty="0" smtClean="0"/>
              <a:t>[1]</a:t>
            </a:r>
          </a:p>
          <a:p>
            <a:pPr marL="342900" indent="-342900" algn="ctr">
              <a:lnSpc>
                <a:spcPct val="150000"/>
              </a:lnSpc>
            </a:pPr>
            <a:r>
              <a:rPr lang="en-US" dirty="0" smtClean="0"/>
              <a:t>[1] </a:t>
            </a:r>
            <a:r>
              <a:rPr lang="en-US" dirty="0" err="1" smtClean="0"/>
              <a:t>M.Abdolahad</a:t>
            </a:r>
            <a:r>
              <a:rPr lang="en-US" dirty="0" smtClean="0"/>
              <a:t>, </a:t>
            </a:r>
            <a:r>
              <a:rPr lang="en-US" i="1" dirty="0" err="1" smtClean="0"/>
              <a:t>etal</a:t>
            </a:r>
            <a:r>
              <a:rPr lang="en-US" i="1" dirty="0" smtClean="0"/>
              <a:t>, Carbon 50, (2012), 2010</a:t>
            </a:r>
          </a:p>
          <a:p>
            <a:pPr marL="342900" indent="-342900" algn="ctr">
              <a:lnSpc>
                <a:spcPct val="150000"/>
              </a:lnSpc>
              <a:buAutoNum type="alphaLcParenBoth"/>
            </a:pPr>
            <a:endParaRPr lang="en-US" dirty="0"/>
          </a:p>
        </p:txBody>
      </p:sp>
      <p:pic>
        <p:nvPicPr>
          <p:cNvPr id="9" name="Picture 8" descr="I:\carbon new\carbon dr revised second edit\figure 2.tif"/>
          <p:cNvPicPr/>
          <p:nvPr/>
        </p:nvPicPr>
        <p:blipFill>
          <a:blip r:embed="rId2" cstate="print"/>
          <a:srcRect l="54892" t="20219" r="19483" b="53270"/>
          <a:stretch>
            <a:fillRect/>
          </a:stretch>
        </p:blipFill>
        <p:spPr bwMode="auto">
          <a:xfrm>
            <a:off x="1763688" y="3008382"/>
            <a:ext cx="2304256" cy="1728192"/>
          </a:xfrm>
          <a:prstGeom prst="rect">
            <a:avLst/>
          </a:prstGeom>
          <a:noFill/>
          <a:ln w="9525">
            <a:noFill/>
            <a:miter lim="800000"/>
            <a:headEnd/>
            <a:tailEnd/>
          </a:ln>
        </p:spPr>
      </p:pic>
      <p:pic>
        <p:nvPicPr>
          <p:cNvPr id="10" name="Picture 9" descr="I:\carbon new\carbon dr revised second edit\figure 2.tif"/>
          <p:cNvPicPr/>
          <p:nvPr/>
        </p:nvPicPr>
        <p:blipFill>
          <a:blip r:embed="rId2" cstate="print"/>
          <a:srcRect l="47516" t="50131" r="18542" b="17190"/>
          <a:stretch>
            <a:fillRect/>
          </a:stretch>
        </p:blipFill>
        <p:spPr bwMode="auto">
          <a:xfrm>
            <a:off x="4788024" y="620688"/>
            <a:ext cx="3240360" cy="2364541"/>
          </a:xfrm>
          <a:prstGeom prst="rect">
            <a:avLst/>
          </a:prstGeom>
          <a:noFill/>
          <a:ln w="9525">
            <a:noFill/>
            <a:miter lim="800000"/>
            <a:headEnd/>
            <a:tailEnd/>
          </a:ln>
        </p:spPr>
      </p:pic>
      <p:pic>
        <p:nvPicPr>
          <p:cNvPr id="11" name="Picture 10" descr="I:\carbon new\carbon dr revised second edit\figure 2.tif"/>
          <p:cNvPicPr/>
          <p:nvPr/>
        </p:nvPicPr>
        <p:blipFill>
          <a:blip r:embed="rId2" cstate="print"/>
          <a:srcRect l="20278" t="54304" r="55046" b="19185"/>
          <a:stretch>
            <a:fillRect/>
          </a:stretch>
        </p:blipFill>
        <p:spPr bwMode="auto">
          <a:xfrm>
            <a:off x="5256584" y="2996952"/>
            <a:ext cx="2339752" cy="1728192"/>
          </a:xfrm>
          <a:prstGeom prst="rect">
            <a:avLst/>
          </a:prstGeom>
          <a:noFill/>
          <a:ln w="9525">
            <a:noFill/>
            <a:miter lim="800000"/>
            <a:headEnd/>
            <a:tailEnd/>
          </a:ln>
        </p:spPr>
      </p:pic>
      <p:sp>
        <p:nvSpPr>
          <p:cNvPr id="12" name="TextBox 11"/>
          <p:cNvSpPr txBox="1"/>
          <p:nvPr/>
        </p:nvSpPr>
        <p:spPr>
          <a:xfrm>
            <a:off x="1000100" y="171370"/>
            <a:ext cx="7742664" cy="400110"/>
          </a:xfrm>
          <a:prstGeom prst="rect">
            <a:avLst/>
          </a:prstGeom>
          <a:noFill/>
        </p:spPr>
        <p:txBody>
          <a:bodyPr wrap="square" rtlCol="0">
            <a:spAutoFit/>
          </a:bodyPr>
          <a:lstStyle/>
          <a:p>
            <a:r>
              <a:rPr lang="en-US" sz="2000" b="1" dirty="0" smtClean="0">
                <a:solidFill>
                  <a:schemeClr val="tx2">
                    <a:lumMod val="75000"/>
                  </a:schemeClr>
                </a:solidFill>
              </a:rPr>
              <a:t>Further entrapment of higher metastatic cancer cells (SW48 Vs. HT29)</a:t>
            </a:r>
            <a:endParaRPr lang="en-US" sz="2000" b="1" dirty="0">
              <a:solidFill>
                <a:schemeClr val="tx2">
                  <a:lumMod val="75000"/>
                </a:schemeClr>
              </a:solidFill>
            </a:endParaRPr>
          </a:p>
        </p:txBody>
      </p:sp>
      <p:sp>
        <p:nvSpPr>
          <p:cNvPr id="14" name="Slide Number Placeholder 13"/>
          <p:cNvSpPr>
            <a:spLocks noGrp="1"/>
          </p:cNvSpPr>
          <p:nvPr>
            <p:ph type="sldNum" sz="quarter" idx="12"/>
          </p:nvPr>
        </p:nvSpPr>
        <p:spPr/>
        <p:txBody>
          <a:bodyPr/>
          <a:lstStyle/>
          <a:p>
            <a:fld id="{C95B282E-5344-41E3-830F-E3B1A69FCCC8}"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m-pc\SEM Images\abdolahad\abdolahad 400flowrate\Copy of 01.20110205194020828.jpg"/>
          <p:cNvPicPr>
            <a:picLocks noChangeAspect="1" noChangeArrowheads="1"/>
          </p:cNvPicPr>
          <p:nvPr/>
        </p:nvPicPr>
        <p:blipFill>
          <a:blip r:embed="rId2" cstate="print">
            <a:lum bright="11000"/>
          </a:blip>
          <a:srcRect l="5250" r="4451"/>
          <a:stretch>
            <a:fillRect/>
          </a:stretch>
        </p:blipFill>
        <p:spPr bwMode="auto">
          <a:xfrm>
            <a:off x="1000132" y="53538"/>
            <a:ext cx="4572000" cy="3375462"/>
          </a:xfrm>
          <a:prstGeom prst="rect">
            <a:avLst/>
          </a:prstGeom>
          <a:noFill/>
        </p:spPr>
      </p:pic>
      <p:sp>
        <p:nvSpPr>
          <p:cNvPr id="9" name="TextBox 9"/>
          <p:cNvSpPr txBox="1"/>
          <p:nvPr/>
        </p:nvSpPr>
        <p:spPr>
          <a:xfrm>
            <a:off x="1000132" y="53538"/>
            <a:ext cx="504056" cy="400110"/>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rPr>
              <a:t>(a)</a:t>
            </a:r>
            <a:endParaRPr lang="en-US" sz="2000" b="1" dirty="0">
              <a:solidFill>
                <a:schemeClr val="bg1"/>
              </a:solidFill>
            </a:endParaRPr>
          </a:p>
        </p:txBody>
      </p:sp>
      <p:sp>
        <p:nvSpPr>
          <p:cNvPr id="12" name="TextBox 16"/>
          <p:cNvSpPr txBox="1"/>
          <p:nvPr/>
        </p:nvSpPr>
        <p:spPr>
          <a:xfrm>
            <a:off x="4186062" y="2938412"/>
            <a:ext cx="1368152" cy="400110"/>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rPr>
              <a:t>270 µm</a:t>
            </a:r>
            <a:endParaRPr lang="en-US" sz="2000" b="1" dirty="0">
              <a:solidFill>
                <a:schemeClr val="bg1"/>
              </a:solidFill>
            </a:endParaRPr>
          </a:p>
        </p:txBody>
      </p:sp>
      <p:cxnSp>
        <p:nvCxnSpPr>
          <p:cNvPr id="13" name="Straight Connector 12"/>
          <p:cNvCxnSpPr/>
          <p:nvPr/>
        </p:nvCxnSpPr>
        <p:spPr>
          <a:xfrm>
            <a:off x="4258070" y="3010420"/>
            <a:ext cx="11521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65562" y="6771572"/>
            <a:ext cx="11521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5"/>
          <p:cNvGrpSpPr/>
          <p:nvPr/>
        </p:nvGrpSpPr>
        <p:grpSpPr>
          <a:xfrm>
            <a:off x="4568178" y="3429000"/>
            <a:ext cx="4575854" cy="3483216"/>
            <a:chOff x="2411760" y="3402168"/>
            <a:chExt cx="4575854" cy="3483216"/>
          </a:xfrm>
        </p:grpSpPr>
        <p:pic>
          <p:nvPicPr>
            <p:cNvPr id="19" name="Picture 18"/>
            <p:cNvPicPr>
              <a:picLocks noChangeAspect="1" noChangeArrowheads="1"/>
            </p:cNvPicPr>
            <p:nvPr/>
          </p:nvPicPr>
          <p:blipFill>
            <a:blip r:embed="rId3" cstate="print"/>
            <a:srcRect l="6300" r="5501"/>
            <a:stretch>
              <a:fillRect/>
            </a:stretch>
          </p:blipFill>
          <p:spPr bwMode="auto">
            <a:xfrm>
              <a:off x="2411760" y="3402168"/>
              <a:ext cx="4572001" cy="3455832"/>
            </a:xfrm>
            <a:prstGeom prst="rect">
              <a:avLst/>
            </a:prstGeom>
            <a:noFill/>
            <a:ln w="9525">
              <a:noFill/>
              <a:miter lim="800000"/>
              <a:headEnd/>
              <a:tailEnd/>
            </a:ln>
            <a:effectLst/>
          </p:spPr>
        </p:pic>
        <p:sp>
          <p:nvSpPr>
            <p:cNvPr id="20" name="TextBox 19"/>
            <p:cNvSpPr txBox="1"/>
            <p:nvPr/>
          </p:nvSpPr>
          <p:spPr>
            <a:xfrm>
              <a:off x="2411760" y="3460938"/>
              <a:ext cx="504056" cy="400110"/>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rPr>
                <a:t>(b)</a:t>
              </a:r>
              <a:endParaRPr lang="en-US" sz="2000" b="1" dirty="0">
                <a:solidFill>
                  <a:schemeClr val="bg1"/>
                </a:solidFill>
              </a:endParaRPr>
            </a:p>
          </p:txBody>
        </p:sp>
        <p:sp>
          <p:nvSpPr>
            <p:cNvPr id="23" name="TextBox 17"/>
            <p:cNvSpPr txBox="1"/>
            <p:nvPr/>
          </p:nvSpPr>
          <p:spPr>
            <a:xfrm>
              <a:off x="5619462" y="6485274"/>
              <a:ext cx="1368152" cy="400110"/>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rPr>
                <a:t>270 µm</a:t>
              </a:r>
              <a:endParaRPr lang="en-US" sz="2000" b="1" dirty="0">
                <a:solidFill>
                  <a:schemeClr val="bg1"/>
                </a:solidFill>
              </a:endParaRPr>
            </a:p>
          </p:txBody>
        </p:sp>
        <p:cxnSp>
          <p:nvCxnSpPr>
            <p:cNvPr id="24" name="Straight Connector 23"/>
            <p:cNvCxnSpPr/>
            <p:nvPr/>
          </p:nvCxnSpPr>
          <p:spPr>
            <a:xfrm>
              <a:off x="5691470" y="6557282"/>
              <a:ext cx="11521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Rectangle 3"/>
          <p:cNvSpPr>
            <a:spLocks noChangeArrowheads="1"/>
          </p:cNvSpPr>
          <p:nvPr/>
        </p:nvSpPr>
        <p:spPr bwMode="auto">
          <a:xfrm>
            <a:off x="571472" y="4143380"/>
            <a:ext cx="3643338" cy="1477328"/>
          </a:xfrm>
          <a:prstGeom prst="rect">
            <a:avLst/>
          </a:prstGeom>
          <a:noFill/>
          <a:ln w="9525">
            <a:noFill/>
            <a:miter lim="800000"/>
            <a:headEnd/>
            <a:tailEnd/>
          </a:ln>
        </p:spPr>
        <p:txBody>
          <a:bodyPr wrap="square">
            <a:spAutoFit/>
          </a:bodyPr>
          <a:lstStyle/>
          <a:p>
            <a:pPr algn="just">
              <a:lnSpc>
                <a:spcPct val="150000"/>
              </a:lnSpc>
            </a:pPr>
            <a:r>
              <a:rPr lang="en-US" sz="2000" b="1" dirty="0"/>
              <a:t>SEM images of </a:t>
            </a:r>
            <a:r>
              <a:rPr lang="en-US" sz="2000" b="1" dirty="0" smtClean="0"/>
              <a:t>entrapped (a) SW48 and (b) HT29 </a:t>
            </a:r>
            <a:r>
              <a:rPr lang="en-US" sz="2000" b="1" dirty="0"/>
              <a:t>cells on CNT arrays in large </a:t>
            </a:r>
            <a:r>
              <a:rPr lang="en-US" sz="2000" b="1" dirty="0" smtClean="0"/>
              <a:t>scales</a:t>
            </a:r>
            <a:endParaRPr lang="en-US" sz="2000" b="1" dirty="0"/>
          </a:p>
        </p:txBody>
      </p:sp>
      <p:sp>
        <p:nvSpPr>
          <p:cNvPr id="17" name="Slide Number Placeholder 16"/>
          <p:cNvSpPr>
            <a:spLocks noGrp="1"/>
          </p:cNvSpPr>
          <p:nvPr>
            <p:ph type="sldNum" sz="quarter" idx="12"/>
          </p:nvPr>
        </p:nvSpPr>
        <p:spPr/>
        <p:txBody>
          <a:bodyPr/>
          <a:lstStyle/>
          <a:p>
            <a:fld id="{C95B282E-5344-41E3-830F-E3B1A69FCCC8}" type="slidenum">
              <a:rPr lang="en-US" smtClean="0"/>
              <a:pPr/>
              <a:t>13</a:t>
            </a:fld>
            <a:endParaRPr lang="en-US" dirty="0"/>
          </a:p>
        </p:txBody>
      </p:sp>
      <p:sp>
        <p:nvSpPr>
          <p:cNvPr id="21" name="TextBox 20"/>
          <p:cNvSpPr txBox="1"/>
          <p:nvPr/>
        </p:nvSpPr>
        <p:spPr>
          <a:xfrm>
            <a:off x="6143636" y="642918"/>
            <a:ext cx="2357454" cy="1631216"/>
          </a:xfrm>
          <a:prstGeom prst="rect">
            <a:avLst/>
          </a:prstGeom>
          <a:noFill/>
        </p:spPr>
        <p:txBody>
          <a:bodyPr wrap="square" rtlCol="0">
            <a:spAutoFit/>
          </a:bodyPr>
          <a:lstStyle/>
          <a:p>
            <a:pPr algn="ctr"/>
            <a:r>
              <a:rPr lang="en-US" sz="2000" b="1" dirty="0" smtClean="0"/>
              <a:t>Stiffness measurement </a:t>
            </a:r>
            <a:r>
              <a:rPr lang="en-US" sz="2000" b="1" dirty="0" smtClean="0"/>
              <a:t>by AFM:</a:t>
            </a:r>
          </a:p>
          <a:p>
            <a:pPr algn="ctr"/>
            <a:r>
              <a:rPr lang="en-US" sz="2000" b="1" dirty="0" smtClean="0"/>
              <a:t> </a:t>
            </a:r>
            <a:r>
              <a:rPr lang="en-US" sz="2000" b="1" dirty="0" smtClean="0"/>
              <a:t>SW48 </a:t>
            </a:r>
            <a:r>
              <a:rPr lang="en-US" sz="2000" b="1" dirty="0" smtClean="0"/>
              <a:t>: </a:t>
            </a:r>
            <a:r>
              <a:rPr lang="en-US" sz="2000" b="1" dirty="0" smtClean="0"/>
              <a:t>470 </a:t>
            </a:r>
            <a:r>
              <a:rPr lang="en-US" sz="2000" b="1" dirty="0" smtClean="0"/>
              <a:t> </a:t>
            </a:r>
            <a:r>
              <a:rPr lang="en-US" sz="2000" b="1" dirty="0" err="1" smtClean="0"/>
              <a:t>kPa</a:t>
            </a:r>
            <a:r>
              <a:rPr lang="en-US" sz="2000" b="1" dirty="0" smtClean="0"/>
              <a:t> </a:t>
            </a:r>
            <a:endParaRPr lang="en-US" sz="2000" b="1" dirty="0" smtClean="0"/>
          </a:p>
          <a:p>
            <a:pPr algn="ctr"/>
            <a:r>
              <a:rPr lang="en-US" sz="2000" b="1" dirty="0" smtClean="0"/>
              <a:t>HT29: 570 </a:t>
            </a:r>
            <a:r>
              <a:rPr lang="en-US" sz="2000" b="1" dirty="0" err="1" smtClean="0"/>
              <a:t>kPa</a:t>
            </a:r>
            <a:endParaRPr lang="en-US" sz="20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arbon new\carbon dr revised second edit\figure 3.tif"/>
          <p:cNvPicPr/>
          <p:nvPr/>
        </p:nvPicPr>
        <p:blipFill>
          <a:blip r:embed="rId2" cstate="print">
            <a:lum bright="16000" contrast="28000"/>
          </a:blip>
          <a:srcRect l="15068" t="15112" r="16868" b="12453"/>
          <a:stretch>
            <a:fillRect/>
          </a:stretch>
        </p:blipFill>
        <p:spPr bwMode="auto">
          <a:xfrm>
            <a:off x="1571604" y="586300"/>
            <a:ext cx="5786478" cy="4714908"/>
          </a:xfrm>
          <a:prstGeom prst="rect">
            <a:avLst/>
          </a:prstGeom>
          <a:noFill/>
          <a:ln w="9525">
            <a:noFill/>
            <a:miter lim="800000"/>
            <a:headEnd/>
            <a:tailEnd/>
          </a:ln>
        </p:spPr>
      </p:pic>
      <p:sp>
        <p:nvSpPr>
          <p:cNvPr id="8" name="Rectangle 7"/>
          <p:cNvSpPr/>
          <p:nvPr/>
        </p:nvSpPr>
        <p:spPr>
          <a:xfrm>
            <a:off x="285720" y="5071212"/>
            <a:ext cx="8501122" cy="1477328"/>
          </a:xfrm>
          <a:prstGeom prst="rect">
            <a:avLst/>
          </a:prstGeom>
        </p:spPr>
        <p:txBody>
          <a:bodyPr wrap="square">
            <a:spAutoFit/>
          </a:bodyPr>
          <a:lstStyle/>
          <a:p>
            <a:pPr algn="ctr">
              <a:lnSpc>
                <a:spcPct val="150000"/>
              </a:lnSpc>
            </a:pPr>
            <a:r>
              <a:rPr lang="en-US" sz="2000" dirty="0" smtClean="0"/>
              <a:t>FESEM </a:t>
            </a:r>
            <a:r>
              <a:rPr lang="en-US" sz="2000" dirty="0" smtClean="0"/>
              <a:t>images of entrapped fixed (a) and live (b) HT-29 cells on vertically aligned CNT arrays. (c) SEM image of comparative entrapment from live and fixed HT-29 cells on CNT array. </a:t>
            </a:r>
            <a:endParaRPr lang="en-US" sz="2000" dirty="0"/>
          </a:p>
        </p:txBody>
      </p:sp>
      <p:sp>
        <p:nvSpPr>
          <p:cNvPr id="5" name="TextBox 4"/>
          <p:cNvSpPr txBox="1"/>
          <p:nvPr/>
        </p:nvSpPr>
        <p:spPr>
          <a:xfrm>
            <a:off x="2339752" y="148570"/>
            <a:ext cx="4752528" cy="400110"/>
          </a:xfrm>
          <a:prstGeom prst="rect">
            <a:avLst/>
          </a:prstGeom>
          <a:noFill/>
        </p:spPr>
        <p:txBody>
          <a:bodyPr wrap="square" rtlCol="0">
            <a:spAutoFit/>
          </a:bodyPr>
          <a:lstStyle/>
          <a:p>
            <a:r>
              <a:rPr lang="en-US" sz="2000" dirty="0" smtClean="0">
                <a:solidFill>
                  <a:srgbClr val="002060"/>
                </a:solidFill>
              </a:rPr>
              <a:t>Entrapment of fixed Vs. live </a:t>
            </a:r>
            <a:r>
              <a:rPr lang="en-US" sz="2000" dirty="0">
                <a:solidFill>
                  <a:srgbClr val="002060"/>
                </a:solidFill>
              </a:rPr>
              <a:t>cells </a:t>
            </a:r>
          </a:p>
        </p:txBody>
      </p:sp>
      <p:sp>
        <p:nvSpPr>
          <p:cNvPr id="10" name="Slide Number Placeholder 9"/>
          <p:cNvSpPr>
            <a:spLocks noGrp="1"/>
          </p:cNvSpPr>
          <p:nvPr>
            <p:ph type="sldNum" sz="quarter" idx="12"/>
          </p:nvPr>
        </p:nvSpPr>
        <p:spPr/>
        <p:txBody>
          <a:bodyPr/>
          <a:lstStyle/>
          <a:p>
            <a:fld id="{C95B282E-5344-41E3-830F-E3B1A69FCCC8}"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lum bright="10000"/>
          </a:blip>
          <a:srcRect/>
          <a:stretch>
            <a:fillRect/>
          </a:stretch>
        </p:blipFill>
        <p:spPr bwMode="auto">
          <a:xfrm>
            <a:off x="1600200" y="1196752"/>
            <a:ext cx="5943600" cy="2161544"/>
          </a:xfrm>
          <a:prstGeom prst="rect">
            <a:avLst/>
          </a:prstGeom>
          <a:noFill/>
          <a:ln w="9525">
            <a:noFill/>
            <a:miter lim="800000"/>
            <a:headEnd/>
            <a:tailEnd/>
          </a:ln>
        </p:spPr>
      </p:pic>
      <p:sp>
        <p:nvSpPr>
          <p:cNvPr id="8" name="TextBox 7"/>
          <p:cNvSpPr txBox="1"/>
          <p:nvPr/>
        </p:nvSpPr>
        <p:spPr>
          <a:xfrm>
            <a:off x="2483768" y="3645024"/>
            <a:ext cx="5760640" cy="400110"/>
          </a:xfrm>
          <a:prstGeom prst="rect">
            <a:avLst/>
          </a:prstGeom>
          <a:noFill/>
        </p:spPr>
        <p:txBody>
          <a:bodyPr wrap="square" rtlCol="0">
            <a:spAutoFit/>
          </a:bodyPr>
          <a:lstStyle/>
          <a:p>
            <a:r>
              <a:rPr lang="en-US" sz="2000" dirty="0" smtClean="0"/>
              <a:t>Fixed HT29 cells entrapment on CNT arrays</a:t>
            </a:r>
            <a:endParaRPr lang="en-US" sz="2000" dirty="0"/>
          </a:p>
        </p:txBody>
      </p:sp>
      <p:sp>
        <p:nvSpPr>
          <p:cNvPr id="2" name="TextBox 1"/>
          <p:cNvSpPr txBox="1"/>
          <p:nvPr/>
        </p:nvSpPr>
        <p:spPr>
          <a:xfrm>
            <a:off x="1290306" y="4958181"/>
            <a:ext cx="973472" cy="369332"/>
          </a:xfrm>
          <a:prstGeom prst="rect">
            <a:avLst/>
          </a:prstGeom>
          <a:noFill/>
        </p:spPr>
        <p:txBody>
          <a:bodyPr wrap="none" rtlCol="0">
            <a:spAutoFit/>
          </a:bodyPr>
          <a:lstStyle/>
          <a:p>
            <a:r>
              <a:rPr lang="en-US" dirty="0" smtClean="0"/>
              <a:t>Fixation </a:t>
            </a:r>
            <a:endParaRPr lang="en-US" dirty="0"/>
          </a:p>
        </p:txBody>
      </p:sp>
      <p:cxnSp>
        <p:nvCxnSpPr>
          <p:cNvPr id="4" name="Straight Arrow Connector 3"/>
          <p:cNvCxnSpPr>
            <a:stCxn id="2" idx="3"/>
          </p:cNvCxnSpPr>
          <p:nvPr/>
        </p:nvCxnSpPr>
        <p:spPr>
          <a:xfrm>
            <a:off x="2263778" y="5142847"/>
            <a:ext cx="104275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06530" y="4958181"/>
            <a:ext cx="3185167" cy="369332"/>
          </a:xfrm>
          <a:prstGeom prst="rect">
            <a:avLst/>
          </a:prstGeom>
          <a:noFill/>
        </p:spPr>
        <p:txBody>
          <a:bodyPr wrap="none" rtlCol="0">
            <a:spAutoFit/>
          </a:bodyPr>
          <a:lstStyle/>
          <a:p>
            <a:r>
              <a:rPr lang="en-US" dirty="0" smtClean="0"/>
              <a:t>cell rigidity increment (</a:t>
            </a:r>
            <a:r>
              <a:rPr lang="en-US" dirty="0"/>
              <a:t>20 time </a:t>
            </a:r>
            <a:r>
              <a:rPr lang="en-US" dirty="0" smtClean="0"/>
              <a:t>)</a:t>
            </a:r>
            <a:endParaRPr lang="en-US" dirty="0"/>
          </a:p>
        </p:txBody>
      </p:sp>
      <p:cxnSp>
        <p:nvCxnSpPr>
          <p:cNvPr id="10" name="Straight Arrow Connector 9"/>
          <p:cNvCxnSpPr/>
          <p:nvPr/>
        </p:nvCxnSpPr>
        <p:spPr>
          <a:xfrm>
            <a:off x="4899113" y="5313828"/>
            <a:ext cx="0" cy="58045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1600" y="5939988"/>
            <a:ext cx="6745886" cy="369332"/>
          </a:xfrm>
          <a:prstGeom prst="rect">
            <a:avLst/>
          </a:prstGeom>
          <a:noFill/>
        </p:spPr>
        <p:txBody>
          <a:bodyPr wrap="none" rtlCol="0">
            <a:spAutoFit/>
          </a:bodyPr>
          <a:lstStyle/>
          <a:p>
            <a:r>
              <a:rPr lang="en-US" dirty="0" smtClean="0"/>
              <a:t>Observable decrease in the fraction of cells entrapment on CNT arrays</a:t>
            </a:r>
            <a:endParaRPr lang="en-US" dirty="0"/>
          </a:p>
        </p:txBody>
      </p:sp>
      <p:sp>
        <p:nvSpPr>
          <p:cNvPr id="13" name="Slide Number Placeholder 12"/>
          <p:cNvSpPr>
            <a:spLocks noGrp="1"/>
          </p:cNvSpPr>
          <p:nvPr>
            <p:ph type="sldNum" sz="quarter" idx="12"/>
          </p:nvPr>
        </p:nvSpPr>
        <p:spPr/>
        <p:txBody>
          <a:bodyPr/>
          <a:lstStyle/>
          <a:p>
            <a:fld id="{C95B282E-5344-41E3-830F-E3B1A69FCCC8}" type="slidenum">
              <a:rPr lang="en-US" smtClean="0"/>
              <a:pPr/>
              <a:t>15</a:t>
            </a:fld>
            <a:endParaRPr lang="en-US" dirty="0"/>
          </a:p>
        </p:txBody>
      </p:sp>
      <p:sp>
        <p:nvSpPr>
          <p:cNvPr id="12" name="TextBox 11"/>
          <p:cNvSpPr txBox="1"/>
          <p:nvPr/>
        </p:nvSpPr>
        <p:spPr>
          <a:xfrm>
            <a:off x="2987824" y="476672"/>
            <a:ext cx="4752528" cy="400110"/>
          </a:xfrm>
          <a:prstGeom prst="rect">
            <a:avLst/>
          </a:prstGeom>
          <a:noFill/>
        </p:spPr>
        <p:txBody>
          <a:bodyPr wrap="square" rtlCol="0">
            <a:spAutoFit/>
          </a:bodyPr>
          <a:lstStyle/>
          <a:p>
            <a:r>
              <a:rPr lang="en-US" sz="2000" dirty="0" smtClean="0">
                <a:solidFill>
                  <a:schemeClr val="tx2">
                    <a:lumMod val="75000"/>
                  </a:schemeClr>
                </a:solidFill>
              </a:rPr>
              <a:t>Entrapment of fixed cells </a:t>
            </a:r>
            <a:endParaRPr lang="en-US" sz="20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arbon new\carbon dr revised second edit\figure 4.tif"/>
          <p:cNvPicPr/>
          <p:nvPr/>
        </p:nvPicPr>
        <p:blipFill>
          <a:blip r:embed="rId2" cstate="print"/>
          <a:srcRect l="31836" t="30618" r="32454" b="32326"/>
          <a:stretch>
            <a:fillRect/>
          </a:stretch>
        </p:blipFill>
        <p:spPr bwMode="auto">
          <a:xfrm>
            <a:off x="2428860" y="571480"/>
            <a:ext cx="4286280" cy="3357586"/>
          </a:xfrm>
          <a:prstGeom prst="rect">
            <a:avLst/>
          </a:prstGeom>
          <a:noFill/>
          <a:ln w="9525">
            <a:noFill/>
            <a:miter lim="800000"/>
            <a:headEnd/>
            <a:tailEnd/>
          </a:ln>
        </p:spPr>
      </p:pic>
      <p:sp>
        <p:nvSpPr>
          <p:cNvPr id="8" name="Rectangle 7"/>
          <p:cNvSpPr/>
          <p:nvPr/>
        </p:nvSpPr>
        <p:spPr>
          <a:xfrm>
            <a:off x="1214414" y="4000504"/>
            <a:ext cx="7000924" cy="1429622"/>
          </a:xfrm>
          <a:prstGeom prst="rect">
            <a:avLst/>
          </a:prstGeom>
        </p:spPr>
        <p:txBody>
          <a:bodyPr wrap="square">
            <a:spAutoFit/>
          </a:bodyPr>
          <a:lstStyle/>
          <a:p>
            <a:pPr algn="ctr">
              <a:lnSpc>
                <a:spcPct val="150000"/>
              </a:lnSpc>
            </a:pPr>
            <a:r>
              <a:rPr lang="en-US" sz="2000" dirty="0" smtClean="0"/>
              <a:t>an observable increase in the fraction of cell entrapment from 5% for fixed lower metastatic cell to about 75% for higher metastatic ‘‘live’’ ones.</a:t>
            </a:r>
            <a:endParaRPr lang="en-US" sz="2000" dirty="0"/>
          </a:p>
        </p:txBody>
      </p:sp>
      <p:sp>
        <p:nvSpPr>
          <p:cNvPr id="9" name="Slide Number Placeholder 8"/>
          <p:cNvSpPr>
            <a:spLocks noGrp="1"/>
          </p:cNvSpPr>
          <p:nvPr>
            <p:ph type="sldNum" sz="quarter" idx="12"/>
          </p:nvPr>
        </p:nvSpPr>
        <p:spPr/>
        <p:txBody>
          <a:bodyPr/>
          <a:lstStyle/>
          <a:p>
            <a:fld id="{C95B282E-5344-41E3-830F-E3B1A69FCCC8}"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2214546" y="578890"/>
            <a:ext cx="4714908" cy="3786214"/>
          </a:xfrm>
          <a:prstGeom prst="rect">
            <a:avLst/>
          </a:prstGeom>
          <a:noFill/>
          <a:ln w="9525">
            <a:noFill/>
            <a:miter lim="800000"/>
            <a:headEnd/>
            <a:tailEnd/>
          </a:ln>
        </p:spPr>
      </p:pic>
      <p:sp>
        <p:nvSpPr>
          <p:cNvPr id="8" name="Rectangle 7"/>
          <p:cNvSpPr/>
          <p:nvPr/>
        </p:nvSpPr>
        <p:spPr>
          <a:xfrm>
            <a:off x="857224" y="4389318"/>
            <a:ext cx="7500990" cy="1891287"/>
          </a:xfrm>
          <a:prstGeom prst="rect">
            <a:avLst/>
          </a:prstGeom>
        </p:spPr>
        <p:txBody>
          <a:bodyPr wrap="square">
            <a:spAutoFit/>
          </a:bodyPr>
          <a:lstStyle/>
          <a:p>
            <a:pPr algn="ctr">
              <a:lnSpc>
                <a:spcPct val="150000"/>
              </a:lnSpc>
            </a:pPr>
            <a:r>
              <a:rPr lang="en-US" sz="2000" dirty="0" smtClean="0"/>
              <a:t> (a) AFM images of live entrapped SW-48 cells on CNT arrays immediately after cell solution flowing. (b) Optical microscope image of entrapped SW-48 cells. (c) AFM image of CNT arrays after cell solution flowing process. </a:t>
            </a:r>
            <a:endParaRPr lang="en-US" sz="2000" dirty="0"/>
          </a:p>
        </p:txBody>
      </p:sp>
      <p:sp>
        <p:nvSpPr>
          <p:cNvPr id="2" name="Rectangle 1"/>
          <p:cNvSpPr/>
          <p:nvPr/>
        </p:nvSpPr>
        <p:spPr>
          <a:xfrm>
            <a:off x="3059832" y="179348"/>
            <a:ext cx="3649269" cy="400110"/>
          </a:xfrm>
          <a:prstGeom prst="rect">
            <a:avLst/>
          </a:prstGeom>
        </p:spPr>
        <p:txBody>
          <a:bodyPr wrap="none">
            <a:spAutoFit/>
          </a:bodyPr>
          <a:lstStyle/>
          <a:p>
            <a:r>
              <a:rPr lang="en-US" sz="2000" b="1" dirty="0" smtClean="0">
                <a:solidFill>
                  <a:schemeClr val="accent1">
                    <a:lumMod val="75000"/>
                  </a:schemeClr>
                </a:solidFill>
              </a:rPr>
              <a:t>AFM image from entrapped cells</a:t>
            </a:r>
            <a:endParaRPr lang="en-US" sz="2000" b="1" dirty="0">
              <a:solidFill>
                <a:schemeClr val="accent1">
                  <a:lumMod val="75000"/>
                </a:schemeClr>
              </a:solidFill>
            </a:endParaRPr>
          </a:p>
        </p:txBody>
      </p:sp>
      <p:sp>
        <p:nvSpPr>
          <p:cNvPr id="10" name="Slide Number Placeholder 9"/>
          <p:cNvSpPr>
            <a:spLocks noGrp="1"/>
          </p:cNvSpPr>
          <p:nvPr>
            <p:ph type="sldNum" sz="quarter" idx="12"/>
          </p:nvPr>
        </p:nvSpPr>
        <p:spPr/>
        <p:txBody>
          <a:bodyPr/>
          <a:lstStyle/>
          <a:p>
            <a:fld id="{C95B282E-5344-41E3-830F-E3B1A69FCCC8}"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5312425" y="865197"/>
            <a:ext cx="2948305" cy="3921125"/>
          </a:xfrm>
          <a:prstGeom prst="rect">
            <a:avLst/>
          </a:prstGeom>
          <a:noFill/>
          <a:ln w="9525">
            <a:noFill/>
            <a:miter lim="800000"/>
            <a:headEnd/>
            <a:tailEnd/>
          </a:ln>
        </p:spPr>
      </p:pic>
      <p:sp>
        <p:nvSpPr>
          <p:cNvPr id="8" name="Rectangle 7"/>
          <p:cNvSpPr/>
          <p:nvPr/>
        </p:nvSpPr>
        <p:spPr>
          <a:xfrm>
            <a:off x="4572032" y="4929198"/>
            <a:ext cx="4572000" cy="923330"/>
          </a:xfrm>
          <a:prstGeom prst="rect">
            <a:avLst/>
          </a:prstGeom>
        </p:spPr>
        <p:txBody>
          <a:bodyPr>
            <a:spAutoFit/>
          </a:bodyPr>
          <a:lstStyle/>
          <a:p>
            <a:pPr algn="ctr"/>
            <a:r>
              <a:rPr lang="en-US" dirty="0" smtClean="0"/>
              <a:t>High resolution SEM image from the membrane of </a:t>
            </a:r>
            <a:r>
              <a:rPr lang="fr-FR" dirty="0" err="1" smtClean="0"/>
              <a:t>entrapped</a:t>
            </a:r>
            <a:r>
              <a:rPr lang="fr-FR" dirty="0" smtClean="0"/>
              <a:t> SW48 </a:t>
            </a:r>
            <a:r>
              <a:rPr lang="fr-FR" dirty="0" err="1" smtClean="0"/>
              <a:t>cells</a:t>
            </a:r>
            <a:r>
              <a:rPr lang="fr-FR" dirty="0" smtClean="0"/>
              <a:t> on CNT surface.</a:t>
            </a:r>
            <a:endParaRPr lang="en-US" dirty="0"/>
          </a:p>
        </p:txBody>
      </p:sp>
      <p:sp>
        <p:nvSpPr>
          <p:cNvPr id="9" name="Slide Number Placeholder 8"/>
          <p:cNvSpPr>
            <a:spLocks noGrp="1"/>
          </p:cNvSpPr>
          <p:nvPr>
            <p:ph type="sldNum" sz="quarter" idx="12"/>
          </p:nvPr>
        </p:nvSpPr>
        <p:spPr/>
        <p:txBody>
          <a:bodyPr/>
          <a:lstStyle/>
          <a:p>
            <a:fld id="{C95B282E-5344-41E3-830F-E3B1A69FCCC8}" type="slidenum">
              <a:rPr lang="en-US" smtClean="0"/>
              <a:pPr/>
              <a:t>18</a:t>
            </a:fld>
            <a:endParaRPr lang="en-US" dirty="0"/>
          </a:p>
        </p:txBody>
      </p:sp>
      <p:sp>
        <p:nvSpPr>
          <p:cNvPr id="5" name="TextBox 4"/>
          <p:cNvSpPr txBox="1"/>
          <p:nvPr/>
        </p:nvSpPr>
        <p:spPr>
          <a:xfrm>
            <a:off x="5429256" y="357166"/>
            <a:ext cx="2751266" cy="369332"/>
          </a:xfrm>
          <a:prstGeom prst="rect">
            <a:avLst/>
          </a:prstGeom>
          <a:noFill/>
        </p:spPr>
        <p:txBody>
          <a:bodyPr wrap="none" rtlCol="0">
            <a:spAutoFit/>
          </a:bodyPr>
          <a:lstStyle/>
          <a:p>
            <a:r>
              <a:rPr lang="en-US" b="1" dirty="0" smtClean="0">
                <a:solidFill>
                  <a:schemeClr val="accent1">
                    <a:lumMod val="75000"/>
                  </a:schemeClr>
                </a:solidFill>
              </a:rPr>
              <a:t>CNT beam: stopping agent </a:t>
            </a:r>
            <a:endParaRPr lang="en-US" b="1" dirty="0">
              <a:solidFill>
                <a:schemeClr val="accent1">
                  <a:lumMod val="75000"/>
                </a:schemeClr>
              </a:solidFill>
            </a:endParaRPr>
          </a:p>
        </p:txBody>
      </p:sp>
      <p:sp>
        <p:nvSpPr>
          <p:cNvPr id="6" name="TextBox 5"/>
          <p:cNvSpPr txBox="1"/>
          <p:nvPr/>
        </p:nvSpPr>
        <p:spPr>
          <a:xfrm>
            <a:off x="-32" y="357166"/>
            <a:ext cx="4643470" cy="3970318"/>
          </a:xfrm>
          <a:prstGeom prst="rect">
            <a:avLst/>
          </a:prstGeom>
          <a:noFill/>
        </p:spPr>
        <p:txBody>
          <a:bodyPr wrap="square" rtlCol="0">
            <a:spAutoFit/>
          </a:bodyPr>
          <a:lstStyle/>
          <a:p>
            <a:pPr algn="ctr">
              <a:lnSpc>
                <a:spcPct val="200000"/>
              </a:lnSpc>
            </a:pPr>
            <a:r>
              <a:rPr lang="en-US" b="1" dirty="0" smtClean="0"/>
              <a:t>Probable </a:t>
            </a:r>
            <a:r>
              <a:rPr lang="en-US" b="1" dirty="0" smtClean="0"/>
              <a:t>mechanisms </a:t>
            </a:r>
            <a:r>
              <a:rPr lang="en-US" b="1" dirty="0" smtClean="0"/>
              <a:t>for high </a:t>
            </a:r>
            <a:r>
              <a:rPr lang="en-US" b="1" dirty="0" smtClean="0"/>
              <a:t>fraction of metastatic </a:t>
            </a:r>
            <a:r>
              <a:rPr lang="en-US" b="1" dirty="0" smtClean="0"/>
              <a:t>cancer  cell entrapment</a:t>
            </a:r>
          </a:p>
          <a:p>
            <a:pPr marL="342900" indent="-342900">
              <a:lnSpc>
                <a:spcPct val="200000"/>
              </a:lnSpc>
              <a:buAutoNum type="arabicPeriod"/>
            </a:pPr>
            <a:r>
              <a:rPr lang="en-US" dirty="0" smtClean="0">
                <a:solidFill>
                  <a:srgbClr val="FF0000"/>
                </a:solidFill>
              </a:rPr>
              <a:t>Cell adhesion</a:t>
            </a:r>
          </a:p>
          <a:p>
            <a:pPr marL="342900" indent="-342900">
              <a:lnSpc>
                <a:spcPct val="200000"/>
              </a:lnSpc>
              <a:buAutoNum type="arabicPeriod"/>
            </a:pPr>
            <a:r>
              <a:rPr lang="en-US" dirty="0" smtClean="0">
                <a:solidFill>
                  <a:srgbClr val="FF0000"/>
                </a:solidFill>
              </a:rPr>
              <a:t>RGD domain protein secreting</a:t>
            </a:r>
          </a:p>
          <a:p>
            <a:pPr marL="342900" indent="-342900">
              <a:lnSpc>
                <a:spcPct val="200000"/>
              </a:lnSpc>
              <a:buAutoNum type="arabicPeriod"/>
            </a:pPr>
            <a:r>
              <a:rPr lang="en-US" dirty="0" smtClean="0">
                <a:solidFill>
                  <a:srgbClr val="FF0000"/>
                </a:solidFill>
              </a:rPr>
              <a:t>Hydrophilic interaction</a:t>
            </a:r>
            <a:endParaRPr lang="en-US" dirty="0" smtClean="0">
              <a:solidFill>
                <a:srgbClr val="FF0000"/>
              </a:solidFill>
            </a:endParaRPr>
          </a:p>
          <a:p>
            <a:pPr marL="342900" indent="-342900">
              <a:lnSpc>
                <a:spcPct val="200000"/>
              </a:lnSpc>
              <a:buAutoNum type="arabicPeriod"/>
            </a:pPr>
            <a:r>
              <a:rPr lang="en-US" b="1" dirty="0" smtClean="0">
                <a:solidFill>
                  <a:srgbClr val="002060"/>
                </a:solidFill>
              </a:rPr>
              <a:t>Cell deformability and mechanical interactions</a:t>
            </a:r>
            <a:endParaRPr lang="en-US" b="1" dirty="0">
              <a:solidFill>
                <a:srgbClr val="002060"/>
              </a:solidFill>
            </a:endParaRPr>
          </a:p>
        </p:txBody>
      </p:sp>
      <p:cxnSp>
        <p:nvCxnSpPr>
          <p:cNvPr id="11" name="Straight Connector 10"/>
          <p:cNvCxnSpPr/>
          <p:nvPr/>
        </p:nvCxnSpPr>
        <p:spPr>
          <a:xfrm rot="5400000">
            <a:off x="1393009" y="3178967"/>
            <a:ext cx="5857916" cy="71438"/>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4"/>
          <p:cNvSpPr txBox="1">
            <a:spLocks noChangeArrowheads="1"/>
          </p:cNvSpPr>
          <p:nvPr/>
        </p:nvSpPr>
        <p:spPr bwMode="auto">
          <a:xfrm>
            <a:off x="1185162" y="1568223"/>
            <a:ext cx="6609028" cy="646331"/>
          </a:xfrm>
          <a:prstGeom prst="rect">
            <a:avLst/>
          </a:prstGeom>
          <a:noFill/>
          <a:ln w="9525">
            <a:noFill/>
            <a:miter lim="800000"/>
            <a:headEnd/>
            <a:tailEnd/>
          </a:ln>
        </p:spPr>
        <p:txBody>
          <a:bodyPr wrap="square">
            <a:spAutoFit/>
          </a:bodyPr>
          <a:lstStyle/>
          <a:p>
            <a:pPr algn="ctr"/>
            <a:r>
              <a:rPr lang="en-US" b="1" dirty="0"/>
              <a:t>Cell separation </a:t>
            </a:r>
            <a:r>
              <a:rPr lang="en-US" b="1" dirty="0" smtClean="0"/>
              <a:t>process from cancer and healthy tissue</a:t>
            </a:r>
          </a:p>
          <a:p>
            <a:pPr algn="ctr"/>
            <a:endParaRPr lang="en-US" b="1" dirty="0"/>
          </a:p>
        </p:txBody>
      </p:sp>
      <p:sp>
        <p:nvSpPr>
          <p:cNvPr id="2" name="TextBox 1"/>
          <p:cNvSpPr txBox="1"/>
          <p:nvPr/>
        </p:nvSpPr>
        <p:spPr>
          <a:xfrm>
            <a:off x="1714480" y="2071678"/>
            <a:ext cx="6192688" cy="2862322"/>
          </a:xfrm>
          <a:prstGeom prst="rect">
            <a:avLst/>
          </a:prstGeom>
          <a:noFill/>
        </p:spPr>
        <p:txBody>
          <a:bodyPr wrap="square" rtlCol="0">
            <a:spAutoFit/>
          </a:bodyPr>
          <a:lstStyle/>
          <a:p>
            <a:pPr>
              <a:lnSpc>
                <a:spcPct val="200000"/>
              </a:lnSpc>
            </a:pPr>
            <a:r>
              <a:rPr lang="en-US" dirty="0" smtClean="0">
                <a:solidFill>
                  <a:srgbClr val="2F34FB"/>
                </a:solidFill>
              </a:rPr>
              <a:t>kidney cancer ( Renal Carcinoma) &amp; healthy cells:</a:t>
            </a:r>
          </a:p>
          <a:p>
            <a:pPr marL="342900" indent="-342900">
              <a:lnSpc>
                <a:spcPct val="200000"/>
              </a:lnSpc>
              <a:buAutoNum type="arabicPeriod"/>
            </a:pPr>
            <a:r>
              <a:rPr lang="en-US" dirty="0" smtClean="0"/>
              <a:t>Nephrectomy</a:t>
            </a:r>
          </a:p>
          <a:p>
            <a:pPr marL="342900" indent="-342900">
              <a:lnSpc>
                <a:spcPct val="200000"/>
              </a:lnSpc>
              <a:buAutoNum type="arabicPeriod"/>
            </a:pPr>
            <a:r>
              <a:rPr lang="en-US" dirty="0" smtClean="0"/>
              <a:t>Fixation by 10% formaldehyde</a:t>
            </a:r>
          </a:p>
          <a:p>
            <a:pPr marL="342900" indent="-342900">
              <a:lnSpc>
                <a:spcPct val="200000"/>
              </a:lnSpc>
              <a:buAutoNum type="arabicPeriod"/>
            </a:pPr>
            <a:r>
              <a:rPr lang="en-US" dirty="0" smtClean="0"/>
              <a:t>Ultrasonic bath (80 kHz) for about 7 hours</a:t>
            </a:r>
          </a:p>
          <a:p>
            <a:pPr marL="342900" indent="-342900">
              <a:lnSpc>
                <a:spcPct val="200000"/>
              </a:lnSpc>
              <a:buAutoNum type="arabicPeriod"/>
            </a:pPr>
            <a:r>
              <a:rPr lang="en-US" dirty="0" smtClean="0"/>
              <a:t>Centrifuge (2500 rpm) for 5 min</a:t>
            </a:r>
          </a:p>
        </p:txBody>
      </p:sp>
      <p:sp>
        <p:nvSpPr>
          <p:cNvPr id="6" name="Slide Number Placeholder 5"/>
          <p:cNvSpPr>
            <a:spLocks noGrp="1"/>
          </p:cNvSpPr>
          <p:nvPr>
            <p:ph type="sldNum" sz="quarter" idx="12"/>
          </p:nvPr>
        </p:nvSpPr>
        <p:spPr/>
        <p:txBody>
          <a:bodyPr/>
          <a:lstStyle/>
          <a:p>
            <a:fld id="{C95B282E-5344-41E3-830F-E3B1A69FCCC8}" type="slidenum">
              <a:rPr lang="en-US" smtClean="0"/>
              <a:pPr/>
              <a:t>19</a:t>
            </a:fld>
            <a:endParaRPr lang="en-US" dirty="0"/>
          </a:p>
        </p:txBody>
      </p:sp>
      <p:sp>
        <p:nvSpPr>
          <p:cNvPr id="5" name="TextBox 4"/>
          <p:cNvSpPr txBox="1"/>
          <p:nvPr/>
        </p:nvSpPr>
        <p:spPr>
          <a:xfrm>
            <a:off x="1643042" y="428604"/>
            <a:ext cx="6354112" cy="400110"/>
          </a:xfrm>
          <a:prstGeom prst="rect">
            <a:avLst/>
          </a:prstGeom>
          <a:noFill/>
        </p:spPr>
        <p:txBody>
          <a:bodyPr wrap="none" rtlCol="0">
            <a:spAutoFit/>
          </a:bodyPr>
          <a:lstStyle/>
          <a:p>
            <a:r>
              <a:rPr lang="en-US" sz="2000" b="1" dirty="0" smtClean="0">
                <a:solidFill>
                  <a:schemeClr val="tx2">
                    <a:lumMod val="75000"/>
                  </a:schemeClr>
                </a:solidFill>
              </a:rPr>
              <a:t>Renal </a:t>
            </a:r>
            <a:r>
              <a:rPr lang="en-US" sz="2000" b="1" dirty="0" smtClean="0">
                <a:solidFill>
                  <a:schemeClr val="tx2">
                    <a:lumMod val="75000"/>
                  </a:schemeClr>
                </a:solidFill>
              </a:rPr>
              <a:t>carcinoma &amp; </a:t>
            </a:r>
            <a:r>
              <a:rPr lang="en-US" sz="2000" b="1" dirty="0" smtClean="0">
                <a:solidFill>
                  <a:schemeClr val="tx2">
                    <a:lumMod val="75000"/>
                  </a:schemeClr>
                </a:solidFill>
              </a:rPr>
              <a:t>healthy cells entrapment on CNT arrays</a:t>
            </a:r>
            <a:endParaRPr lang="en-US" sz="20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9632" y="591524"/>
            <a:ext cx="6624736" cy="8002191"/>
          </a:xfrm>
          <a:prstGeom prst="rect">
            <a:avLst/>
          </a:prstGeom>
          <a:noFill/>
        </p:spPr>
        <p:txBody>
          <a:bodyPr wrap="square" rtlCol="0">
            <a:spAutoFit/>
          </a:bodyPr>
          <a:lstStyle/>
          <a:p>
            <a:pPr algn="ctr"/>
            <a:r>
              <a:rPr lang="en-US" sz="3600" b="1" dirty="0" smtClean="0">
                <a:solidFill>
                  <a:schemeClr val="tx2">
                    <a:lumMod val="75000"/>
                  </a:schemeClr>
                </a:solidFill>
              </a:rPr>
              <a:t>Colon Cancer </a:t>
            </a:r>
            <a:r>
              <a:rPr lang="en-US" sz="3600" b="1" dirty="0" smtClean="0">
                <a:solidFill>
                  <a:schemeClr val="tx2">
                    <a:lumMod val="75000"/>
                  </a:schemeClr>
                </a:solidFill>
              </a:rPr>
              <a:t>metastasis diagnosis by vertically aligned carbon </a:t>
            </a:r>
            <a:r>
              <a:rPr lang="en-US" sz="3600" b="1" dirty="0" err="1" smtClean="0">
                <a:solidFill>
                  <a:schemeClr val="tx2">
                    <a:lumMod val="75000"/>
                  </a:schemeClr>
                </a:solidFill>
              </a:rPr>
              <a:t>nanotube</a:t>
            </a:r>
            <a:r>
              <a:rPr lang="en-US" sz="3600" b="1" dirty="0" smtClean="0">
                <a:solidFill>
                  <a:schemeClr val="tx2">
                    <a:lumMod val="75000"/>
                  </a:schemeClr>
                </a:solidFill>
              </a:rPr>
              <a:t> based biosensor</a:t>
            </a:r>
          </a:p>
          <a:p>
            <a:pPr algn="ctr"/>
            <a:r>
              <a:rPr lang="en-US" sz="3600" dirty="0" smtClean="0"/>
              <a:t>By</a:t>
            </a:r>
            <a:r>
              <a:rPr lang="en-US" sz="3600" dirty="0" smtClean="0"/>
              <a:t>:</a:t>
            </a:r>
          </a:p>
          <a:p>
            <a:pPr algn="ctr"/>
            <a:r>
              <a:rPr lang="en-US" sz="3600" b="1" dirty="0" smtClean="0"/>
              <a:t>Mohammad </a:t>
            </a:r>
            <a:r>
              <a:rPr lang="en-US" sz="3600" b="1" dirty="0" err="1" smtClean="0"/>
              <a:t>Abdolahad</a:t>
            </a:r>
            <a:endParaRPr lang="en-US" sz="3600" b="1" dirty="0" smtClean="0"/>
          </a:p>
          <a:p>
            <a:pPr algn="ctr"/>
            <a:r>
              <a:rPr lang="en-US" sz="2500" b="1" i="1" dirty="0" err="1" smtClean="0"/>
              <a:t>Nanoelectronic</a:t>
            </a:r>
            <a:r>
              <a:rPr lang="en-US" sz="2500" b="1" i="1" dirty="0" smtClean="0"/>
              <a:t> Lab.</a:t>
            </a:r>
          </a:p>
          <a:p>
            <a:pPr algn="ctr"/>
            <a:r>
              <a:rPr lang="en-US" sz="2500" b="1" i="1" dirty="0" smtClean="0"/>
              <a:t>School </a:t>
            </a:r>
            <a:r>
              <a:rPr lang="en-US" sz="2500" b="1" i="1" dirty="0" smtClean="0"/>
              <a:t>of Electrical and Computer Eng.</a:t>
            </a:r>
          </a:p>
          <a:p>
            <a:pPr algn="ctr"/>
            <a:r>
              <a:rPr lang="en-US" sz="2500" b="1" i="1" dirty="0" smtClean="0"/>
              <a:t> University of Tehran</a:t>
            </a:r>
          </a:p>
          <a:p>
            <a:pPr algn="ctr"/>
            <a:r>
              <a:rPr lang="en-US" sz="2500" b="1" i="1" dirty="0" smtClean="0"/>
              <a:t>Nov.2012</a:t>
            </a:r>
          </a:p>
          <a:p>
            <a:pPr algn="ctr"/>
            <a:endParaRPr lang="en-US" sz="3600" b="1" dirty="0" smtClean="0"/>
          </a:p>
          <a:p>
            <a:pPr algn="ctr"/>
            <a:endParaRPr lang="en-US" sz="3600" b="1" dirty="0" smtClean="0"/>
          </a:p>
          <a:p>
            <a:pPr algn="ctr"/>
            <a:endParaRPr lang="en-US" sz="3600" b="1" dirty="0" smtClean="0"/>
          </a:p>
          <a:p>
            <a:pPr algn="ctr"/>
            <a:endParaRPr lang="en-US" sz="3000" b="1" dirty="0" smtClean="0"/>
          </a:p>
          <a:p>
            <a:pPr algn="ctr"/>
            <a:endParaRPr lang="en-US" sz="3000" b="1" dirty="0" smtClean="0"/>
          </a:p>
          <a:p>
            <a:pPr algn="ctr"/>
            <a:endParaRPr lang="en-US" sz="3000" b="1" dirty="0" smtClean="0"/>
          </a:p>
        </p:txBody>
      </p:sp>
      <p:sp>
        <p:nvSpPr>
          <p:cNvPr id="6" name="Slide Number Placeholder 5"/>
          <p:cNvSpPr>
            <a:spLocks noGrp="1"/>
          </p:cNvSpPr>
          <p:nvPr>
            <p:ph type="sldNum" sz="quarter" idx="12"/>
          </p:nvPr>
        </p:nvSpPr>
        <p:spPr/>
        <p:txBody>
          <a:bodyPr/>
          <a:lstStyle/>
          <a:p>
            <a:fld id="{C95B282E-5344-41E3-830F-E3B1A69FCCC8}" type="slidenum">
              <a:rPr lang="en-US" smtClean="0"/>
              <a:pPr/>
              <a:t>2</a:t>
            </a:fld>
            <a:endParaRPr lang="en-US" dirty="0"/>
          </a:p>
        </p:txBody>
      </p:sp>
      <p:sp>
        <p:nvSpPr>
          <p:cNvPr id="15362" name="AutoShape 2" descr="https://utservm.ut.ac.ir/sqm/images/z_logo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64" name="AutoShape 4" descr="https://utservm.ut.ac.ir/sqm/images/z_logo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66" name="AutoShape 6" descr="https://utservm.ut.ac.ir/sqm/images/z_logo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68" name="AutoShape 8" descr="https://utservm.ut.ac.ir/sqm/images/z_logo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70" name="AutoShape 10" descr="https://utservm.ut.ac.ir/sqm/images/z_logo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72" name="AutoShape 12" descr="https://utservm.ut.ac.ir/sqm/images/z_logo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74" name="AutoShape 14" descr="https://utservm.ut.ac.ir/sqm/images/z_logo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76" name="AutoShape 16" descr="https://utservm.ut.ac.ir/sqm/images/z_logo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78" name="AutoShape 18" descr="https://utservm.ut.ac.ir/sqm/images/z_logo2.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82" name="Picture 22" descr="https://utservm.ut.ac.ir/images/z_logo2.gif"/>
          <p:cNvPicPr>
            <a:picLocks noChangeAspect="1" noChangeArrowheads="1"/>
          </p:cNvPicPr>
          <p:nvPr/>
        </p:nvPicPr>
        <p:blipFill>
          <a:blip r:embed="rId3" cstate="print"/>
          <a:srcRect r="74560" b="7732"/>
          <a:stretch>
            <a:fillRect/>
          </a:stretch>
        </p:blipFill>
        <p:spPr bwMode="auto">
          <a:xfrm>
            <a:off x="4156103" y="5715016"/>
            <a:ext cx="915963" cy="85248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cstate="print">
            <a:lum bright="13000" contrast="7000"/>
          </a:blip>
          <a:srcRect/>
          <a:stretch>
            <a:fillRect/>
          </a:stretch>
        </p:blipFill>
        <p:spPr bwMode="auto">
          <a:xfrm>
            <a:off x="1709738" y="785827"/>
            <a:ext cx="5576887" cy="4714875"/>
          </a:xfrm>
          <a:prstGeom prst="rect">
            <a:avLst/>
          </a:prstGeom>
          <a:noFill/>
          <a:ln w="9525">
            <a:noFill/>
            <a:miter lim="800000"/>
            <a:headEnd/>
            <a:tailEnd/>
          </a:ln>
        </p:spPr>
      </p:pic>
      <p:sp>
        <p:nvSpPr>
          <p:cNvPr id="31746" name="TextBox 4"/>
          <p:cNvSpPr txBox="1">
            <a:spLocks noChangeArrowheads="1"/>
          </p:cNvSpPr>
          <p:nvPr/>
        </p:nvSpPr>
        <p:spPr bwMode="auto">
          <a:xfrm>
            <a:off x="1185162" y="210901"/>
            <a:ext cx="6609028" cy="646331"/>
          </a:xfrm>
          <a:prstGeom prst="rect">
            <a:avLst/>
          </a:prstGeom>
          <a:noFill/>
          <a:ln w="9525">
            <a:noFill/>
            <a:miter lim="800000"/>
            <a:headEnd/>
            <a:tailEnd/>
          </a:ln>
        </p:spPr>
        <p:txBody>
          <a:bodyPr wrap="square">
            <a:spAutoFit/>
          </a:bodyPr>
          <a:lstStyle/>
          <a:p>
            <a:pPr algn="ctr"/>
            <a:r>
              <a:rPr lang="en-US" b="1" dirty="0">
                <a:solidFill>
                  <a:schemeClr val="accent1">
                    <a:lumMod val="75000"/>
                  </a:schemeClr>
                </a:solidFill>
              </a:rPr>
              <a:t>Cell separation </a:t>
            </a:r>
            <a:r>
              <a:rPr lang="en-US" b="1" dirty="0" smtClean="0">
                <a:solidFill>
                  <a:schemeClr val="accent1">
                    <a:lumMod val="75000"/>
                  </a:schemeClr>
                </a:solidFill>
              </a:rPr>
              <a:t>process from cancer and healthy tissue</a:t>
            </a:r>
          </a:p>
          <a:p>
            <a:pPr algn="ctr"/>
            <a:endParaRPr lang="en-US" b="1" dirty="0">
              <a:solidFill>
                <a:prstClr val="black"/>
              </a:solidFill>
            </a:endParaRPr>
          </a:p>
        </p:txBody>
      </p:sp>
      <p:sp>
        <p:nvSpPr>
          <p:cNvPr id="31747" name="Rectangle 5"/>
          <p:cNvSpPr>
            <a:spLocks noChangeArrowheads="1"/>
          </p:cNvSpPr>
          <p:nvPr/>
        </p:nvSpPr>
        <p:spPr bwMode="auto">
          <a:xfrm>
            <a:off x="142875" y="5643563"/>
            <a:ext cx="8715375" cy="646112"/>
          </a:xfrm>
          <a:prstGeom prst="rect">
            <a:avLst/>
          </a:prstGeom>
          <a:noFill/>
          <a:ln w="9525">
            <a:noFill/>
            <a:miter lim="800000"/>
            <a:headEnd/>
            <a:tailEnd/>
          </a:ln>
        </p:spPr>
        <p:txBody>
          <a:bodyPr>
            <a:spAutoFit/>
          </a:bodyPr>
          <a:lstStyle/>
          <a:p>
            <a:pPr algn="ctr"/>
            <a:r>
              <a:rPr lang="en-US" dirty="0" smtClean="0">
                <a:solidFill>
                  <a:prstClr val="black"/>
                </a:solidFill>
              </a:rPr>
              <a:t>The </a:t>
            </a:r>
            <a:r>
              <a:rPr lang="en-US" dirty="0">
                <a:solidFill>
                  <a:prstClr val="black"/>
                </a:solidFill>
              </a:rPr>
              <a:t>optical microscopy images of separated </a:t>
            </a:r>
            <a:r>
              <a:rPr lang="en-US" dirty="0" smtClean="0">
                <a:solidFill>
                  <a:prstClr val="black"/>
                </a:solidFill>
              </a:rPr>
              <a:t>(</a:t>
            </a:r>
            <a:r>
              <a:rPr lang="en-US" dirty="0">
                <a:solidFill>
                  <a:prstClr val="black"/>
                </a:solidFill>
              </a:rPr>
              <a:t>a) renal healthy and (b) </a:t>
            </a:r>
            <a:r>
              <a:rPr lang="en-US" dirty="0" smtClean="0">
                <a:solidFill>
                  <a:prstClr val="black"/>
                </a:solidFill>
              </a:rPr>
              <a:t>carcinoma </a:t>
            </a:r>
            <a:r>
              <a:rPr lang="en-US" dirty="0">
                <a:solidFill>
                  <a:prstClr val="black"/>
                </a:solidFill>
              </a:rPr>
              <a:t>cells stained by </a:t>
            </a:r>
            <a:r>
              <a:rPr lang="en-US" dirty="0" err="1">
                <a:solidFill>
                  <a:prstClr val="black"/>
                </a:solidFill>
              </a:rPr>
              <a:t>papanicolaous</a:t>
            </a:r>
            <a:r>
              <a:rPr lang="en-US" dirty="0">
                <a:solidFill>
                  <a:prstClr val="black"/>
                </a:solidFill>
              </a:rPr>
              <a:t>-staining method</a:t>
            </a:r>
          </a:p>
        </p:txBody>
      </p:sp>
      <p:sp>
        <p:nvSpPr>
          <p:cNvPr id="7" name="Slide Number Placeholder 6"/>
          <p:cNvSpPr>
            <a:spLocks noGrp="1"/>
          </p:cNvSpPr>
          <p:nvPr>
            <p:ph type="sldNum" sz="quarter" idx="12"/>
          </p:nvPr>
        </p:nvSpPr>
        <p:spPr/>
        <p:txBody>
          <a:bodyPr/>
          <a:lstStyle/>
          <a:p>
            <a:fld id="{C95B282E-5344-41E3-830F-E3B1A69FCCC8}" type="slidenum">
              <a:rPr lang="en-US" smtClean="0"/>
              <a:pPr/>
              <a:t>20</a:t>
            </a:fld>
            <a:endParaRPr lang="en-US" dirty="0"/>
          </a:p>
        </p:txBody>
      </p:sp>
    </p:spTree>
    <p:extLst>
      <p:ext uri="{BB962C8B-B14F-4D97-AF65-F5344CB8AC3E}">
        <p14:creationId xmlns:p14="http://schemas.microsoft.com/office/powerpoint/2010/main" xmlns="" val="2553880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cstate="print">
            <a:lum bright="12000" contrast="13000"/>
          </a:blip>
          <a:srcRect/>
          <a:stretch>
            <a:fillRect/>
          </a:stretch>
        </p:blipFill>
        <p:spPr bwMode="auto">
          <a:xfrm>
            <a:off x="4714875" y="1785926"/>
            <a:ext cx="4271963" cy="3286125"/>
          </a:xfrm>
          <a:prstGeom prst="rect">
            <a:avLst/>
          </a:prstGeom>
          <a:noFill/>
          <a:ln w="9525">
            <a:noFill/>
            <a:miter lim="800000"/>
            <a:headEnd/>
            <a:tailEnd/>
          </a:ln>
        </p:spPr>
      </p:pic>
      <p:pic>
        <p:nvPicPr>
          <p:cNvPr id="32770" name="Picture 3"/>
          <p:cNvPicPr>
            <a:picLocks noChangeAspect="1" noChangeArrowheads="1"/>
          </p:cNvPicPr>
          <p:nvPr/>
        </p:nvPicPr>
        <p:blipFill>
          <a:blip r:embed="rId3" cstate="print">
            <a:lum bright="12000" contrast="16000"/>
          </a:blip>
          <a:srcRect/>
          <a:stretch>
            <a:fillRect/>
          </a:stretch>
        </p:blipFill>
        <p:spPr bwMode="auto">
          <a:xfrm>
            <a:off x="71438" y="1785949"/>
            <a:ext cx="4584700" cy="3286125"/>
          </a:xfrm>
          <a:prstGeom prst="rect">
            <a:avLst/>
          </a:prstGeom>
          <a:noFill/>
          <a:ln w="9525">
            <a:noFill/>
            <a:miter lim="800000"/>
            <a:headEnd/>
            <a:tailEnd/>
          </a:ln>
        </p:spPr>
      </p:pic>
      <p:sp>
        <p:nvSpPr>
          <p:cNvPr id="32771" name="Rectangle 4"/>
          <p:cNvSpPr>
            <a:spLocks noChangeArrowheads="1"/>
          </p:cNvSpPr>
          <p:nvPr/>
        </p:nvSpPr>
        <p:spPr bwMode="auto">
          <a:xfrm>
            <a:off x="357158" y="5466536"/>
            <a:ext cx="8143932" cy="707886"/>
          </a:xfrm>
          <a:prstGeom prst="rect">
            <a:avLst/>
          </a:prstGeom>
          <a:noFill/>
          <a:ln w="9525">
            <a:noFill/>
            <a:miter lim="800000"/>
            <a:headEnd/>
            <a:tailEnd/>
          </a:ln>
        </p:spPr>
        <p:txBody>
          <a:bodyPr wrap="square" anchor="ctr">
            <a:spAutoFit/>
          </a:bodyPr>
          <a:lstStyle/>
          <a:p>
            <a:pPr algn="ctr"/>
            <a:r>
              <a:rPr lang="en-US" sz="2000" dirty="0" smtClean="0">
                <a:latin typeface="Times New Roman" pitchFamily="18" charset="0"/>
                <a:cs typeface="Times New Roman" pitchFamily="18" charset="0"/>
              </a:rPr>
              <a:t>SEM </a:t>
            </a:r>
            <a:r>
              <a:rPr lang="en-US" sz="2000" dirty="0">
                <a:latin typeface="Times New Roman" pitchFamily="18" charset="0"/>
                <a:cs typeface="Times New Roman" pitchFamily="18" charset="0"/>
              </a:rPr>
              <a:t>image </a:t>
            </a:r>
            <a:r>
              <a:rPr lang="en-US" sz="2000" dirty="0" smtClean="0">
                <a:latin typeface="Times New Roman" pitchFamily="18" charset="0"/>
                <a:cs typeface="Times New Roman" pitchFamily="18" charset="0"/>
              </a:rPr>
              <a:t>from </a:t>
            </a:r>
            <a:r>
              <a:rPr lang="en-US" sz="2000" dirty="0">
                <a:latin typeface="Times New Roman" pitchFamily="18" charset="0"/>
                <a:cs typeface="Times New Roman" pitchFamily="18" charset="0"/>
              </a:rPr>
              <a:t>the entrapment of renal cancer cell on MWCNT arrays (right figure). </a:t>
            </a:r>
            <a:r>
              <a:rPr lang="en-US" sz="2000" dirty="0" smtClean="0">
                <a:latin typeface="Times New Roman" pitchFamily="18" charset="0"/>
                <a:cs typeface="Times New Roman" pitchFamily="18" charset="0"/>
              </a:rPr>
              <a:t>No entrapment  of benign renal cell was observed (</a:t>
            </a:r>
            <a:r>
              <a:rPr lang="en-US" sz="2000" dirty="0">
                <a:latin typeface="Times New Roman" pitchFamily="18" charset="0"/>
                <a:cs typeface="Times New Roman" pitchFamily="18" charset="0"/>
              </a:rPr>
              <a:t>left figure).</a:t>
            </a:r>
            <a:endParaRPr lang="en-US" sz="2000" dirty="0">
              <a:latin typeface="Calibri" pitchFamily="34" charset="0"/>
            </a:endParaRPr>
          </a:p>
        </p:txBody>
      </p:sp>
      <p:sp>
        <p:nvSpPr>
          <p:cNvPr id="32772" name="TextBox 4"/>
          <p:cNvSpPr txBox="1">
            <a:spLocks noChangeArrowheads="1"/>
          </p:cNvSpPr>
          <p:nvPr/>
        </p:nvSpPr>
        <p:spPr bwMode="auto">
          <a:xfrm>
            <a:off x="2357438" y="357188"/>
            <a:ext cx="4214812" cy="646112"/>
          </a:xfrm>
          <a:prstGeom prst="rect">
            <a:avLst/>
          </a:prstGeom>
          <a:noFill/>
          <a:ln w="9525">
            <a:noFill/>
            <a:miter lim="800000"/>
            <a:headEnd/>
            <a:tailEnd/>
          </a:ln>
        </p:spPr>
        <p:txBody>
          <a:bodyPr>
            <a:spAutoFit/>
          </a:bodyPr>
          <a:lstStyle/>
          <a:p>
            <a:pPr algn="ctr"/>
            <a:r>
              <a:rPr lang="en-US" b="1" dirty="0"/>
              <a:t>Selective entrapment of RC Cells on MWCNT arrays</a:t>
            </a:r>
          </a:p>
        </p:txBody>
      </p:sp>
      <p:pic>
        <p:nvPicPr>
          <p:cNvPr id="11" name="Picture 10"/>
          <p:cNvPicPr/>
          <p:nvPr/>
        </p:nvPicPr>
        <p:blipFill>
          <a:blip r:embed="rId4" cstate="print"/>
          <a:srcRect l="1923" t="6429" r="68029" b="56880"/>
          <a:stretch>
            <a:fillRect/>
          </a:stretch>
        </p:blipFill>
        <p:spPr bwMode="auto">
          <a:xfrm>
            <a:off x="71406" y="1785926"/>
            <a:ext cx="1785950" cy="1143008"/>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C95B282E-5344-41E3-830F-E3B1A69FCCC8}"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l="2386" r="30009"/>
          <a:stretch>
            <a:fillRect/>
          </a:stretch>
        </p:blipFill>
        <p:spPr bwMode="auto">
          <a:xfrm>
            <a:off x="1115616" y="1000108"/>
            <a:ext cx="3874468" cy="3571900"/>
          </a:xfrm>
          <a:prstGeom prst="rect">
            <a:avLst/>
          </a:prstGeom>
          <a:noFill/>
          <a:ln w="9525">
            <a:noFill/>
            <a:miter lim="800000"/>
            <a:headEnd/>
            <a:tailEnd/>
          </a:ln>
        </p:spPr>
      </p:pic>
      <p:sp>
        <p:nvSpPr>
          <p:cNvPr id="9" name="Rectangle 8"/>
          <p:cNvSpPr/>
          <p:nvPr/>
        </p:nvSpPr>
        <p:spPr>
          <a:xfrm>
            <a:off x="4283968" y="632118"/>
            <a:ext cx="1143008" cy="1643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2048" y="4677329"/>
            <a:ext cx="8532440" cy="1015663"/>
          </a:xfrm>
          <a:prstGeom prst="rect">
            <a:avLst/>
          </a:prstGeom>
        </p:spPr>
        <p:txBody>
          <a:bodyPr wrap="square">
            <a:spAutoFit/>
          </a:bodyPr>
          <a:lstStyle/>
          <a:p>
            <a:pPr algn="ctr"/>
            <a:r>
              <a:rPr lang="en-US" sz="2000" dirty="0" smtClean="0"/>
              <a:t>SEM images of the arrangement of CNT beams after deflection by the traction force of RC Cells, applied on them. Apart from CNT deflection, the deformation of the cell after entrapment is noticeable. </a:t>
            </a:r>
            <a:endParaRPr lang="en-US" sz="2000" dirty="0"/>
          </a:p>
        </p:txBody>
      </p:sp>
      <p:pic>
        <p:nvPicPr>
          <p:cNvPr id="8" name="Picture 7"/>
          <p:cNvPicPr/>
          <p:nvPr/>
        </p:nvPicPr>
        <p:blipFill>
          <a:blip r:embed="rId3" cstate="print"/>
          <a:srcRect l="4353" t="50385" r="52611" b="2937"/>
          <a:stretch>
            <a:fillRect/>
          </a:stretch>
        </p:blipFill>
        <p:spPr bwMode="auto">
          <a:xfrm>
            <a:off x="5021907" y="1556792"/>
            <a:ext cx="3438525" cy="2495550"/>
          </a:xfrm>
          <a:prstGeom prst="rect">
            <a:avLst/>
          </a:prstGeom>
          <a:noFill/>
          <a:ln w="9525">
            <a:noFill/>
            <a:miter lim="800000"/>
            <a:headEnd/>
            <a:tailEnd/>
          </a:ln>
        </p:spPr>
      </p:pic>
      <p:sp>
        <p:nvSpPr>
          <p:cNvPr id="3" name="TextBox 2"/>
          <p:cNvSpPr txBox="1"/>
          <p:nvPr/>
        </p:nvSpPr>
        <p:spPr>
          <a:xfrm>
            <a:off x="1739773" y="5785143"/>
            <a:ext cx="5904656" cy="400110"/>
          </a:xfrm>
          <a:prstGeom prst="rect">
            <a:avLst/>
          </a:prstGeom>
          <a:noFill/>
        </p:spPr>
        <p:txBody>
          <a:bodyPr wrap="square" rtlCol="0">
            <a:spAutoFit/>
          </a:bodyPr>
          <a:lstStyle/>
          <a:p>
            <a:r>
              <a:rPr lang="en-US" sz="2000" i="1" dirty="0" smtClean="0"/>
              <a:t>Cell traction force measurement by this method</a:t>
            </a:r>
            <a:endParaRPr lang="en-US" sz="2000" i="1" dirty="0"/>
          </a:p>
        </p:txBody>
      </p:sp>
      <p:sp>
        <p:nvSpPr>
          <p:cNvPr id="12" name="Slide Number Placeholder 11"/>
          <p:cNvSpPr>
            <a:spLocks noGrp="1"/>
          </p:cNvSpPr>
          <p:nvPr>
            <p:ph type="sldNum" sz="quarter" idx="12"/>
          </p:nvPr>
        </p:nvSpPr>
        <p:spPr/>
        <p:txBody>
          <a:bodyPr/>
          <a:lstStyle/>
          <a:p>
            <a:fld id="{C95B282E-5344-41E3-830F-E3B1A69FCCC8}" type="slidenum">
              <a:rPr lang="en-US" smtClean="0"/>
              <a:pPr/>
              <a:t>22</a:t>
            </a:fld>
            <a:endParaRPr lang="en-US" dirty="0"/>
          </a:p>
        </p:txBody>
      </p:sp>
      <p:sp>
        <p:nvSpPr>
          <p:cNvPr id="11" name="TextBox 10"/>
          <p:cNvSpPr txBox="1"/>
          <p:nvPr/>
        </p:nvSpPr>
        <p:spPr>
          <a:xfrm>
            <a:off x="1571604" y="357166"/>
            <a:ext cx="5904656" cy="707886"/>
          </a:xfrm>
          <a:prstGeom prst="rect">
            <a:avLst/>
          </a:prstGeom>
          <a:noFill/>
        </p:spPr>
        <p:txBody>
          <a:bodyPr wrap="square" rtlCol="0">
            <a:spAutoFit/>
          </a:bodyPr>
          <a:lstStyle/>
          <a:p>
            <a:pPr algn="ctr"/>
            <a:r>
              <a:rPr lang="en-US" sz="2000" b="1" dirty="0" smtClean="0">
                <a:solidFill>
                  <a:schemeClr val="tx2">
                    <a:lumMod val="75000"/>
                  </a:schemeClr>
                </a:solidFill>
              </a:rPr>
              <a:t>Cell traction force measurement by their entrapment on CNT arrays</a:t>
            </a:r>
            <a:endParaRPr lang="en-US" sz="20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US" dirty="0" smtClean="0">
              <a:solidFill>
                <a:srgbClr val="2F34FB"/>
              </a:solidFill>
            </a:endParaRPr>
          </a:p>
          <a:p>
            <a:pPr algn="ctr">
              <a:buNone/>
            </a:pPr>
            <a:endParaRPr lang="en-US" dirty="0" smtClean="0">
              <a:solidFill>
                <a:srgbClr val="2F34FB"/>
              </a:solidFill>
            </a:endParaRPr>
          </a:p>
          <a:p>
            <a:pPr algn="ctr">
              <a:buNone/>
            </a:pPr>
            <a:r>
              <a:rPr lang="en-US" b="1" dirty="0" smtClean="0"/>
              <a:t> CNT-ECIS : </a:t>
            </a:r>
          </a:p>
          <a:p>
            <a:pPr algn="ctr">
              <a:buNone/>
            </a:pPr>
            <a:r>
              <a:rPr lang="en-US" b="1" dirty="0" smtClean="0"/>
              <a:t>High sensitive cancer cell biosensor</a:t>
            </a:r>
          </a:p>
        </p:txBody>
      </p:sp>
      <p:sp>
        <p:nvSpPr>
          <p:cNvPr id="4" name="Slide Number Placeholder 3"/>
          <p:cNvSpPr>
            <a:spLocks noGrp="1"/>
          </p:cNvSpPr>
          <p:nvPr>
            <p:ph type="sldNum" sz="quarter" idx="12"/>
          </p:nvPr>
        </p:nvSpPr>
        <p:spPr/>
        <p:txBody>
          <a:bodyPr/>
          <a:lstStyle/>
          <a:p>
            <a:fld id="{C95B282E-5344-41E3-830F-E3B1A69FCCC8}"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24</a:t>
            </a:fld>
            <a:endParaRPr lang="en-US" dirty="0"/>
          </a:p>
        </p:txBody>
      </p:sp>
      <p:grpSp>
        <p:nvGrpSpPr>
          <p:cNvPr id="70" name="Group 69"/>
          <p:cNvGrpSpPr/>
          <p:nvPr/>
        </p:nvGrpSpPr>
        <p:grpSpPr>
          <a:xfrm>
            <a:off x="213309" y="1000108"/>
            <a:ext cx="2144113" cy="2369596"/>
            <a:chOff x="213309" y="1000108"/>
            <a:chExt cx="2144113" cy="2369596"/>
          </a:xfrm>
        </p:grpSpPr>
        <p:sp>
          <p:nvSpPr>
            <p:cNvPr id="6" name="Rectangle 5"/>
            <p:cNvSpPr/>
            <p:nvPr/>
          </p:nvSpPr>
          <p:spPr>
            <a:xfrm>
              <a:off x="642910" y="1000108"/>
              <a:ext cx="1571636" cy="9286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71472" y="2571744"/>
              <a:ext cx="1571636" cy="2143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213309" y="3000372"/>
              <a:ext cx="2144113" cy="369332"/>
            </a:xfrm>
            <a:prstGeom prst="rect">
              <a:avLst/>
            </a:prstGeom>
            <a:noFill/>
          </p:spPr>
          <p:txBody>
            <a:bodyPr wrap="none" rtlCol="0">
              <a:spAutoFit/>
            </a:bodyPr>
            <a:lstStyle/>
            <a:p>
              <a:r>
                <a:rPr lang="en-US" dirty="0" smtClean="0"/>
                <a:t>RCA Silicon substrate</a:t>
              </a:r>
              <a:endParaRPr lang="en-US" dirty="0"/>
            </a:p>
          </p:txBody>
        </p:sp>
      </p:grpSp>
      <p:grpSp>
        <p:nvGrpSpPr>
          <p:cNvPr id="71" name="Group 70"/>
          <p:cNvGrpSpPr/>
          <p:nvPr/>
        </p:nvGrpSpPr>
        <p:grpSpPr>
          <a:xfrm>
            <a:off x="2500298" y="1000108"/>
            <a:ext cx="1835631" cy="2369596"/>
            <a:chOff x="2500298" y="1000108"/>
            <a:chExt cx="1835631" cy="2369596"/>
          </a:xfrm>
        </p:grpSpPr>
        <p:sp>
          <p:nvSpPr>
            <p:cNvPr id="12" name="Rectangle 11"/>
            <p:cNvSpPr/>
            <p:nvPr/>
          </p:nvSpPr>
          <p:spPr>
            <a:xfrm>
              <a:off x="2643174" y="1000108"/>
              <a:ext cx="1571636" cy="9286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53801" y="1071546"/>
              <a:ext cx="1357322"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643174" y="2643182"/>
              <a:ext cx="1571636" cy="2143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643174" y="2428868"/>
              <a:ext cx="1571636" cy="21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2500298" y="3000372"/>
              <a:ext cx="1835631" cy="369332"/>
            </a:xfrm>
            <a:prstGeom prst="rect">
              <a:avLst/>
            </a:prstGeom>
            <a:noFill/>
          </p:spPr>
          <p:txBody>
            <a:bodyPr wrap="none" rtlCol="0">
              <a:spAutoFit/>
            </a:bodyPr>
            <a:lstStyle/>
            <a:p>
              <a:r>
                <a:rPr lang="en-US" dirty="0" smtClean="0"/>
                <a:t>Dry oxide 100 nm</a:t>
              </a:r>
              <a:endParaRPr lang="en-US" dirty="0"/>
            </a:p>
          </p:txBody>
        </p:sp>
      </p:grpSp>
      <p:grpSp>
        <p:nvGrpSpPr>
          <p:cNvPr id="75" name="Group 74"/>
          <p:cNvGrpSpPr/>
          <p:nvPr/>
        </p:nvGrpSpPr>
        <p:grpSpPr>
          <a:xfrm>
            <a:off x="4429124" y="1000108"/>
            <a:ext cx="1935466" cy="2852156"/>
            <a:chOff x="4429124" y="1000108"/>
            <a:chExt cx="1935466" cy="2852156"/>
          </a:xfrm>
        </p:grpSpPr>
        <p:sp>
          <p:nvSpPr>
            <p:cNvPr id="15" name="Rectangle 14"/>
            <p:cNvSpPr/>
            <p:nvPr/>
          </p:nvSpPr>
          <p:spPr>
            <a:xfrm>
              <a:off x="4714876" y="1000108"/>
              <a:ext cx="1571636" cy="9286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825503" y="1071546"/>
              <a:ext cx="1357322"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03064" y="1169110"/>
              <a:ext cx="1191721" cy="64294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714876" y="2643182"/>
              <a:ext cx="1571636" cy="2143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714876" y="2428868"/>
              <a:ext cx="1571636" cy="21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714876" y="2285992"/>
              <a:ext cx="1571636" cy="14287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429124" y="2928934"/>
              <a:ext cx="1935466" cy="923330"/>
            </a:xfrm>
            <a:prstGeom prst="rect">
              <a:avLst/>
            </a:prstGeom>
            <a:noFill/>
          </p:spPr>
          <p:txBody>
            <a:bodyPr wrap="none" rtlCol="0">
              <a:spAutoFit/>
            </a:bodyPr>
            <a:lstStyle/>
            <a:p>
              <a:pPr algn="ctr"/>
              <a:r>
                <a:rPr lang="en-US" dirty="0" smtClean="0"/>
                <a:t>Ni coating</a:t>
              </a:r>
            </a:p>
            <a:p>
              <a:pPr algn="ctr"/>
              <a:r>
                <a:rPr lang="en-US" dirty="0" smtClean="0"/>
                <a:t> by e-beam system</a:t>
              </a:r>
            </a:p>
            <a:p>
              <a:pPr algn="ctr"/>
              <a:r>
                <a:rPr lang="en-US" dirty="0" smtClean="0"/>
                <a:t>9 nm</a:t>
              </a:r>
              <a:endParaRPr lang="en-US" dirty="0"/>
            </a:p>
          </p:txBody>
        </p:sp>
      </p:grpSp>
      <p:sp>
        <p:nvSpPr>
          <p:cNvPr id="98" name="Right Arrow 97"/>
          <p:cNvSpPr/>
          <p:nvPr/>
        </p:nvSpPr>
        <p:spPr>
          <a:xfrm>
            <a:off x="2285984" y="1285860"/>
            <a:ext cx="285752"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ight Arrow 98"/>
          <p:cNvSpPr/>
          <p:nvPr/>
        </p:nvSpPr>
        <p:spPr>
          <a:xfrm>
            <a:off x="4286248" y="1357298"/>
            <a:ext cx="285752"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p:cNvSpPr/>
          <p:nvPr/>
        </p:nvSpPr>
        <p:spPr>
          <a:xfrm>
            <a:off x="6357950" y="1438260"/>
            <a:ext cx="285752"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Bent Arrow 100"/>
          <p:cNvSpPr/>
          <p:nvPr/>
        </p:nvSpPr>
        <p:spPr>
          <a:xfrm rot="10800000">
            <a:off x="7072330" y="3857628"/>
            <a:ext cx="428628" cy="1143008"/>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TextBox 103"/>
          <p:cNvSpPr txBox="1"/>
          <p:nvPr/>
        </p:nvSpPr>
        <p:spPr>
          <a:xfrm>
            <a:off x="2928926" y="416462"/>
            <a:ext cx="3526799" cy="400110"/>
          </a:xfrm>
          <a:prstGeom prst="rect">
            <a:avLst/>
          </a:prstGeom>
          <a:noFill/>
        </p:spPr>
        <p:txBody>
          <a:bodyPr wrap="none" rtlCol="0">
            <a:spAutoFit/>
          </a:bodyPr>
          <a:lstStyle/>
          <a:p>
            <a:r>
              <a:rPr lang="en-US" sz="2000" b="1" dirty="0" smtClean="0"/>
              <a:t>Fabrication process of CNT-ECIS</a:t>
            </a:r>
            <a:endParaRPr lang="en-US" sz="2000" b="1" dirty="0"/>
          </a:p>
        </p:txBody>
      </p:sp>
      <p:grpSp>
        <p:nvGrpSpPr>
          <p:cNvPr id="76" name="Group 75"/>
          <p:cNvGrpSpPr/>
          <p:nvPr/>
        </p:nvGrpSpPr>
        <p:grpSpPr>
          <a:xfrm>
            <a:off x="6572264" y="1000108"/>
            <a:ext cx="1714512" cy="2718033"/>
            <a:chOff x="6572264" y="1000108"/>
            <a:chExt cx="1714512" cy="2718033"/>
          </a:xfrm>
        </p:grpSpPr>
        <p:sp>
          <p:nvSpPr>
            <p:cNvPr id="34" name="Rectangle 33"/>
            <p:cNvSpPr/>
            <p:nvPr/>
          </p:nvSpPr>
          <p:spPr>
            <a:xfrm>
              <a:off x="6715140" y="1000108"/>
              <a:ext cx="1571636" cy="9286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825767" y="1071546"/>
              <a:ext cx="1357322"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6"/>
            <p:cNvGrpSpPr/>
            <p:nvPr/>
          </p:nvGrpSpPr>
          <p:grpSpPr>
            <a:xfrm>
              <a:off x="6858016" y="1182173"/>
              <a:ext cx="1357322" cy="571504"/>
              <a:chOff x="6786578" y="2714620"/>
              <a:chExt cx="1428760" cy="642942"/>
            </a:xfrm>
          </p:grpSpPr>
          <p:cxnSp>
            <p:nvCxnSpPr>
              <p:cNvPr id="19" name="Straight Connector 18"/>
              <p:cNvCxnSpPr/>
              <p:nvPr/>
            </p:nvCxnSpPr>
            <p:spPr>
              <a:xfrm>
                <a:off x="6786578" y="2714620"/>
                <a:ext cx="14287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6786578" y="2928934"/>
                <a:ext cx="4286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7072330" y="2928934"/>
                <a:ext cx="4286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7358082" y="2928934"/>
                <a:ext cx="4286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786578" y="3357562"/>
                <a:ext cx="14287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6572793" y="3071810"/>
                <a:ext cx="5715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6860662" y="3071810"/>
                <a:ext cx="5715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a:off x="7148530" y="3071810"/>
                <a:ext cx="5715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6715140" y="2643182"/>
              <a:ext cx="1571636" cy="2143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715140" y="2428868"/>
              <a:ext cx="1571636" cy="21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715140" y="2285992"/>
              <a:ext cx="1571636" cy="14287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6572264" y="3071810"/>
              <a:ext cx="1702582" cy="646331"/>
            </a:xfrm>
            <a:prstGeom prst="rect">
              <a:avLst/>
            </a:prstGeom>
            <a:noFill/>
          </p:spPr>
          <p:txBody>
            <a:bodyPr wrap="none" rtlCol="0">
              <a:spAutoFit/>
            </a:bodyPr>
            <a:lstStyle/>
            <a:p>
              <a:pPr algn="ctr"/>
              <a:r>
                <a:rPr lang="en-US" dirty="0" err="1" smtClean="0"/>
                <a:t>Photolithogrphy</a:t>
              </a:r>
              <a:endParaRPr lang="en-US" dirty="0" smtClean="0"/>
            </a:p>
            <a:p>
              <a:pPr algn="ctr"/>
              <a:r>
                <a:rPr lang="en-US" dirty="0" smtClean="0"/>
                <a:t> of Ni</a:t>
              </a:r>
              <a:endParaRPr lang="en-US" dirty="0"/>
            </a:p>
          </p:txBody>
        </p:sp>
        <p:sp>
          <p:nvSpPr>
            <p:cNvPr id="105" name="Rectangle 104"/>
            <p:cNvSpPr/>
            <p:nvPr/>
          </p:nvSpPr>
          <p:spPr>
            <a:xfrm>
              <a:off x="6812704" y="2214554"/>
              <a:ext cx="21431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7286644" y="2214554"/>
              <a:ext cx="21431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7786710" y="2214554"/>
              <a:ext cx="21431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p:cNvSpPr txBox="1"/>
          <p:nvPr/>
        </p:nvSpPr>
        <p:spPr>
          <a:xfrm>
            <a:off x="2571736" y="6072206"/>
            <a:ext cx="3714776" cy="646331"/>
          </a:xfrm>
          <a:prstGeom prst="rect">
            <a:avLst/>
          </a:prstGeom>
          <a:noFill/>
        </p:spPr>
        <p:txBody>
          <a:bodyPr wrap="square" rtlCol="0">
            <a:spAutoFit/>
          </a:bodyPr>
          <a:lstStyle/>
          <a:p>
            <a:pPr algn="ctr"/>
            <a:r>
              <a:rPr lang="en-US" dirty="0" smtClean="0"/>
              <a:t>CNT growth on Ni catalyst by</a:t>
            </a:r>
          </a:p>
          <a:p>
            <a:pPr algn="ctr"/>
            <a:r>
              <a:rPr lang="en-US" dirty="0" smtClean="0"/>
              <a:t> DC-PECVD</a:t>
            </a:r>
            <a:endParaRPr lang="en-US" dirty="0"/>
          </a:p>
        </p:txBody>
      </p:sp>
      <p:grpSp>
        <p:nvGrpSpPr>
          <p:cNvPr id="77" name="Group 76"/>
          <p:cNvGrpSpPr/>
          <p:nvPr/>
        </p:nvGrpSpPr>
        <p:grpSpPr>
          <a:xfrm>
            <a:off x="3571868" y="4071942"/>
            <a:ext cx="1571636" cy="2000264"/>
            <a:chOff x="3571868" y="4071942"/>
            <a:chExt cx="1571636" cy="2000264"/>
          </a:xfrm>
        </p:grpSpPr>
        <p:sp>
          <p:nvSpPr>
            <p:cNvPr id="49" name="Rectangle 48"/>
            <p:cNvSpPr/>
            <p:nvPr/>
          </p:nvSpPr>
          <p:spPr>
            <a:xfrm>
              <a:off x="3571868" y="4071942"/>
              <a:ext cx="1571636" cy="9286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682495" y="4143380"/>
              <a:ext cx="1357322"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0"/>
            <p:cNvGrpSpPr/>
            <p:nvPr/>
          </p:nvGrpSpPr>
          <p:grpSpPr>
            <a:xfrm>
              <a:off x="3714744" y="4254007"/>
              <a:ext cx="1357322" cy="571504"/>
              <a:chOff x="6786578" y="2714620"/>
              <a:chExt cx="1428760" cy="642942"/>
            </a:xfrm>
          </p:grpSpPr>
          <p:cxnSp>
            <p:nvCxnSpPr>
              <p:cNvPr id="52" name="Straight Connector 51"/>
              <p:cNvCxnSpPr/>
              <p:nvPr/>
            </p:nvCxnSpPr>
            <p:spPr>
              <a:xfrm>
                <a:off x="6786578" y="2714620"/>
                <a:ext cx="14287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786578" y="2928934"/>
                <a:ext cx="428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7072330" y="2928934"/>
                <a:ext cx="428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7358082" y="2928934"/>
                <a:ext cx="428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786578" y="3357562"/>
                <a:ext cx="14287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6572793" y="3071810"/>
                <a:ext cx="5715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6860662" y="3071810"/>
                <a:ext cx="5715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7148530" y="3071810"/>
                <a:ext cx="5715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 name="Rectangle 71"/>
            <p:cNvSpPr/>
            <p:nvPr/>
          </p:nvSpPr>
          <p:spPr>
            <a:xfrm>
              <a:off x="3571868" y="5857892"/>
              <a:ext cx="1571636" cy="2143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571868" y="5643578"/>
              <a:ext cx="1571636" cy="21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571868" y="5500702"/>
              <a:ext cx="1571636" cy="14287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rot="5400000" flipH="1" flipV="1">
              <a:off x="3393273"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flipH="1" flipV="1">
              <a:off x="3485349"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flipH="1" flipV="1">
              <a:off x="3796501"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3880639"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flipH="1" flipV="1">
              <a:off x="3990903"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flipH="1" flipV="1">
              <a:off x="4269714"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flipH="1" flipV="1">
              <a:off x="4367279"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H="1" flipV="1">
              <a:off x="4464843"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flipH="1" flipV="1">
              <a:off x="4763295"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H="1" flipV="1">
              <a:off x="4860860"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flipH="1" flipV="1">
              <a:off x="4958424" y="5322107"/>
              <a:ext cx="357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3714744" y="5429264"/>
              <a:ext cx="21431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201747" y="5429264"/>
              <a:ext cx="21431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4695690" y="5429264"/>
              <a:ext cx="21431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linds(horizont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box(in)">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blinds(horizontal)">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ox(in)">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linds(horizontal)">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box(in)">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blinds(horizontal)">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box(in)">
                                      <p:cBhvr>
                                        <p:cTn id="42" dur="500"/>
                                        <p:tgtEl>
                                          <p:spTgt spid="10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box(in)">
                                      <p:cBhvr>
                                        <p:cTn id="47" dur="500"/>
                                        <p:tgtEl>
                                          <p:spTgt spid="97"/>
                                        </p:tgtEl>
                                      </p:cBhvr>
                                    </p:animEffect>
                                  </p:childTnLst>
                                </p:cTn>
                              </p:par>
                              <p:par>
                                <p:cTn id="48" presetID="4" presetClass="entr" presetSubtype="16" fill="hold"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ox(in)">
                                      <p:cBhvr>
                                        <p:cTn id="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1" grpId="0" animBg="1"/>
      <p:bldP spid="9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lum bright="11000"/>
          </a:blip>
          <a:srcRect/>
          <a:stretch>
            <a:fillRect/>
          </a:stretch>
        </p:blipFill>
        <p:spPr bwMode="auto">
          <a:xfrm>
            <a:off x="1619672" y="1000108"/>
            <a:ext cx="6048672" cy="4092599"/>
          </a:xfrm>
          <a:prstGeom prst="rect">
            <a:avLst/>
          </a:prstGeom>
          <a:noFill/>
          <a:ln w="9525">
            <a:noFill/>
            <a:miter lim="800000"/>
            <a:headEnd/>
            <a:tailEnd/>
          </a:ln>
        </p:spPr>
      </p:pic>
      <p:sp>
        <p:nvSpPr>
          <p:cNvPr id="8" name="Rectangle 7"/>
          <p:cNvSpPr/>
          <p:nvPr/>
        </p:nvSpPr>
        <p:spPr>
          <a:xfrm>
            <a:off x="539552" y="5229200"/>
            <a:ext cx="7992888" cy="967957"/>
          </a:xfrm>
          <a:prstGeom prst="rect">
            <a:avLst/>
          </a:prstGeom>
        </p:spPr>
        <p:txBody>
          <a:bodyPr wrap="square">
            <a:spAutoFit/>
          </a:bodyPr>
          <a:lstStyle/>
          <a:p>
            <a:pPr algn="ctr">
              <a:lnSpc>
                <a:spcPct val="150000"/>
              </a:lnSpc>
            </a:pPr>
            <a:r>
              <a:rPr lang="en-US" sz="2000" dirty="0" smtClean="0"/>
              <a:t>SEM images of a CNT-ECIS biosensor, indicating the evolution of vertical CNTs with desired patterns.</a:t>
            </a:r>
            <a:endParaRPr lang="en-US" sz="2000" dirty="0"/>
          </a:p>
        </p:txBody>
      </p:sp>
      <p:sp>
        <p:nvSpPr>
          <p:cNvPr id="2" name="TextBox 1"/>
          <p:cNvSpPr txBox="1"/>
          <p:nvPr/>
        </p:nvSpPr>
        <p:spPr>
          <a:xfrm>
            <a:off x="2411760" y="385684"/>
            <a:ext cx="3738139" cy="400110"/>
          </a:xfrm>
          <a:prstGeom prst="rect">
            <a:avLst/>
          </a:prstGeom>
          <a:noFill/>
        </p:spPr>
        <p:txBody>
          <a:bodyPr wrap="none" rtlCol="0">
            <a:spAutoFit/>
          </a:bodyPr>
          <a:lstStyle/>
          <a:p>
            <a:r>
              <a:rPr lang="en-US" sz="2000" b="1" dirty="0" smtClean="0"/>
              <a:t>Cancer cell detection by CNT-ECIS</a:t>
            </a:r>
            <a:endParaRPr lang="en-US" sz="2000" b="1" dirty="0"/>
          </a:p>
        </p:txBody>
      </p:sp>
      <p:sp>
        <p:nvSpPr>
          <p:cNvPr id="7" name="Slide Number Placeholder 6"/>
          <p:cNvSpPr>
            <a:spLocks noGrp="1"/>
          </p:cNvSpPr>
          <p:nvPr>
            <p:ph type="sldNum" sz="quarter" idx="12"/>
          </p:nvPr>
        </p:nvSpPr>
        <p:spPr/>
        <p:txBody>
          <a:bodyPr/>
          <a:lstStyle/>
          <a:p>
            <a:fld id="{C95B282E-5344-41E3-830F-E3B1A69FCCC8}"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301298" y="719301"/>
            <a:ext cx="2913380" cy="4653915"/>
          </a:xfrm>
          <a:prstGeom prst="rect">
            <a:avLst/>
          </a:prstGeom>
          <a:noFill/>
          <a:ln w="9525">
            <a:noFill/>
            <a:miter lim="800000"/>
            <a:headEnd/>
            <a:tailEnd/>
          </a:ln>
        </p:spPr>
      </p:pic>
      <p:sp>
        <p:nvSpPr>
          <p:cNvPr id="6" name="TextBox 5"/>
          <p:cNvSpPr txBox="1"/>
          <p:nvPr/>
        </p:nvSpPr>
        <p:spPr>
          <a:xfrm>
            <a:off x="-239996" y="5578634"/>
            <a:ext cx="4311930" cy="707886"/>
          </a:xfrm>
          <a:prstGeom prst="rect">
            <a:avLst/>
          </a:prstGeom>
          <a:noFill/>
        </p:spPr>
        <p:txBody>
          <a:bodyPr wrap="square" rtlCol="0">
            <a:spAutoFit/>
          </a:bodyPr>
          <a:lstStyle/>
          <a:p>
            <a:pPr algn="ctr"/>
            <a:r>
              <a:rPr lang="en-US" sz="2000" dirty="0" smtClean="0"/>
              <a:t>SEM image of HT29 cells </a:t>
            </a:r>
            <a:r>
              <a:rPr lang="en-US" sz="2000" dirty="0" err="1" smtClean="0"/>
              <a:t>entrapmen</a:t>
            </a:r>
            <a:endParaRPr lang="en-US" sz="2000" dirty="0" smtClean="0"/>
          </a:p>
          <a:p>
            <a:pPr algn="ctr"/>
            <a:r>
              <a:rPr lang="en-US" sz="2000" dirty="0" smtClean="0"/>
              <a:t>t on CNT covered arrays. </a:t>
            </a:r>
            <a:endParaRPr lang="en-US" sz="2000" dirty="0"/>
          </a:p>
        </p:txBody>
      </p:sp>
      <p:sp>
        <p:nvSpPr>
          <p:cNvPr id="8" name="Slide Number Placeholder 7"/>
          <p:cNvSpPr>
            <a:spLocks noGrp="1"/>
          </p:cNvSpPr>
          <p:nvPr>
            <p:ph type="sldNum" sz="quarter" idx="12"/>
          </p:nvPr>
        </p:nvSpPr>
        <p:spPr/>
        <p:txBody>
          <a:bodyPr/>
          <a:lstStyle/>
          <a:p>
            <a:fld id="{C95B282E-5344-41E3-830F-E3B1A69FCCC8}" type="slidenum">
              <a:rPr lang="en-US" smtClean="0"/>
              <a:pPr/>
              <a:t>26</a:t>
            </a:fld>
            <a:endParaRPr lang="en-US" dirty="0"/>
          </a:p>
        </p:txBody>
      </p:sp>
      <p:sp>
        <p:nvSpPr>
          <p:cNvPr id="5" name="TextBox 4"/>
          <p:cNvSpPr txBox="1"/>
          <p:nvPr/>
        </p:nvSpPr>
        <p:spPr>
          <a:xfrm>
            <a:off x="2411760" y="260648"/>
            <a:ext cx="3738139" cy="400110"/>
          </a:xfrm>
          <a:prstGeom prst="rect">
            <a:avLst/>
          </a:prstGeom>
          <a:noFill/>
        </p:spPr>
        <p:txBody>
          <a:bodyPr wrap="none" rtlCol="0">
            <a:spAutoFit/>
          </a:bodyPr>
          <a:lstStyle/>
          <a:p>
            <a:r>
              <a:rPr lang="en-US" sz="2000" b="1" dirty="0" smtClean="0"/>
              <a:t>Cancer cell detection by CNT-ECIS</a:t>
            </a:r>
            <a:endParaRPr lang="en-US" sz="2000" b="1" dirty="0"/>
          </a:p>
        </p:txBody>
      </p:sp>
      <p:sp>
        <p:nvSpPr>
          <p:cNvPr id="11" name="TextBox 10"/>
          <p:cNvSpPr txBox="1"/>
          <p:nvPr/>
        </p:nvSpPr>
        <p:spPr>
          <a:xfrm>
            <a:off x="4714876" y="2071678"/>
            <a:ext cx="3598999" cy="369332"/>
          </a:xfrm>
          <a:prstGeom prst="rect">
            <a:avLst/>
          </a:prstGeom>
          <a:solidFill>
            <a:schemeClr val="accent4">
              <a:lumMod val="20000"/>
              <a:lumOff val="80000"/>
            </a:schemeClr>
          </a:solidFill>
        </p:spPr>
        <p:txBody>
          <a:bodyPr wrap="none" rtlCol="0">
            <a:spAutoFit/>
          </a:bodyPr>
          <a:lstStyle/>
          <a:p>
            <a:r>
              <a:rPr lang="en-US" dirty="0" smtClean="0"/>
              <a:t>Mechanical interaction of cell &amp; CNT</a:t>
            </a:r>
            <a:endParaRPr lang="en-US" dirty="0"/>
          </a:p>
        </p:txBody>
      </p:sp>
      <p:sp>
        <p:nvSpPr>
          <p:cNvPr id="12" name="TextBox 11"/>
          <p:cNvSpPr txBox="1"/>
          <p:nvPr/>
        </p:nvSpPr>
        <p:spPr>
          <a:xfrm>
            <a:off x="4714876" y="1142984"/>
            <a:ext cx="3650166" cy="369332"/>
          </a:xfrm>
          <a:prstGeom prst="rect">
            <a:avLst/>
          </a:prstGeom>
          <a:solidFill>
            <a:schemeClr val="accent6">
              <a:lumMod val="20000"/>
              <a:lumOff val="80000"/>
            </a:schemeClr>
          </a:solidFill>
        </p:spPr>
        <p:txBody>
          <a:bodyPr wrap="none" rtlCol="0">
            <a:spAutoFit/>
          </a:bodyPr>
          <a:lstStyle/>
          <a:p>
            <a:r>
              <a:rPr lang="en-US" b="1" dirty="0" smtClean="0"/>
              <a:t>Cancer cells were flown on CNT-ECIS</a:t>
            </a:r>
            <a:endParaRPr lang="en-US" b="1" dirty="0"/>
          </a:p>
        </p:txBody>
      </p:sp>
      <p:sp>
        <p:nvSpPr>
          <p:cNvPr id="14" name="TextBox 13"/>
          <p:cNvSpPr txBox="1"/>
          <p:nvPr/>
        </p:nvSpPr>
        <p:spPr>
          <a:xfrm>
            <a:off x="5535202" y="2949041"/>
            <a:ext cx="2400657" cy="369332"/>
          </a:xfrm>
          <a:prstGeom prst="rect">
            <a:avLst/>
          </a:prstGeom>
          <a:solidFill>
            <a:schemeClr val="accent3">
              <a:lumMod val="40000"/>
              <a:lumOff val="60000"/>
            </a:schemeClr>
          </a:solidFill>
        </p:spPr>
        <p:txBody>
          <a:bodyPr wrap="none" rtlCol="0">
            <a:spAutoFit/>
          </a:bodyPr>
          <a:lstStyle/>
          <a:p>
            <a:r>
              <a:rPr lang="en-US" dirty="0" smtClean="0"/>
              <a:t>Cancer Cell </a:t>
            </a:r>
            <a:r>
              <a:rPr lang="en-US" dirty="0" smtClean="0"/>
              <a:t>entrapment</a:t>
            </a:r>
            <a:endParaRPr lang="en-US" dirty="0"/>
          </a:p>
        </p:txBody>
      </p:sp>
      <p:sp>
        <p:nvSpPr>
          <p:cNvPr id="15" name="TextBox 14"/>
          <p:cNvSpPr txBox="1"/>
          <p:nvPr/>
        </p:nvSpPr>
        <p:spPr>
          <a:xfrm>
            <a:off x="4214810" y="3897738"/>
            <a:ext cx="4809330" cy="369332"/>
          </a:xfrm>
          <a:prstGeom prst="rect">
            <a:avLst/>
          </a:prstGeom>
          <a:solidFill>
            <a:schemeClr val="accent4">
              <a:lumMod val="20000"/>
              <a:lumOff val="80000"/>
            </a:schemeClr>
          </a:solidFill>
        </p:spPr>
        <p:txBody>
          <a:bodyPr wrap="none" rtlCol="0">
            <a:spAutoFit/>
          </a:bodyPr>
          <a:lstStyle/>
          <a:p>
            <a:r>
              <a:rPr lang="en-US" dirty="0" smtClean="0"/>
              <a:t>Electrical interaction  of CNT tip &amp; cell membrane</a:t>
            </a:r>
            <a:endParaRPr lang="en-US" dirty="0"/>
          </a:p>
        </p:txBody>
      </p:sp>
      <p:sp>
        <p:nvSpPr>
          <p:cNvPr id="16" name="TextBox 15"/>
          <p:cNvSpPr txBox="1"/>
          <p:nvPr/>
        </p:nvSpPr>
        <p:spPr>
          <a:xfrm>
            <a:off x="4786314" y="4791686"/>
            <a:ext cx="3429024" cy="646331"/>
          </a:xfrm>
          <a:prstGeom prst="rect">
            <a:avLst/>
          </a:prstGeom>
          <a:solidFill>
            <a:schemeClr val="tx2">
              <a:lumMod val="20000"/>
              <a:lumOff val="80000"/>
            </a:schemeClr>
          </a:solidFill>
        </p:spPr>
        <p:txBody>
          <a:bodyPr wrap="square" rtlCol="0">
            <a:spAutoFit/>
          </a:bodyPr>
          <a:lstStyle/>
          <a:p>
            <a:pPr algn="ctr"/>
            <a:r>
              <a:rPr lang="en-US" b="1" dirty="0" smtClean="0">
                <a:solidFill>
                  <a:schemeClr val="tx2">
                    <a:lumMod val="75000"/>
                  </a:schemeClr>
                </a:solidFill>
              </a:rPr>
              <a:t>Signal extraction &amp; </a:t>
            </a:r>
            <a:r>
              <a:rPr lang="en-US" b="1" dirty="0" smtClean="0">
                <a:solidFill>
                  <a:schemeClr val="tx2">
                    <a:lumMod val="75000"/>
                  </a:schemeClr>
                </a:solidFill>
              </a:rPr>
              <a:t>Cell electrical </a:t>
            </a:r>
            <a:r>
              <a:rPr lang="en-US" b="1" dirty="0" smtClean="0">
                <a:solidFill>
                  <a:schemeClr val="tx2">
                    <a:lumMod val="75000"/>
                  </a:schemeClr>
                </a:solidFill>
              </a:rPr>
              <a:t>detection</a:t>
            </a:r>
            <a:endParaRPr lang="en-US" b="1" dirty="0">
              <a:solidFill>
                <a:schemeClr val="tx2">
                  <a:lumMod val="75000"/>
                </a:schemeClr>
              </a:solidFill>
            </a:endParaRPr>
          </a:p>
        </p:txBody>
      </p:sp>
      <p:sp>
        <p:nvSpPr>
          <p:cNvPr id="26" name="Down Arrow 25"/>
          <p:cNvSpPr/>
          <p:nvPr/>
        </p:nvSpPr>
        <p:spPr>
          <a:xfrm>
            <a:off x="6422448" y="1532423"/>
            <a:ext cx="142876"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6429388" y="2461117"/>
            <a:ext cx="142876"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6429388" y="3357562"/>
            <a:ext cx="142876"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6429388" y="4286256"/>
            <a:ext cx="142876"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t="2199"/>
          <a:stretch>
            <a:fillRect/>
          </a:stretch>
        </p:blipFill>
        <p:spPr bwMode="auto">
          <a:xfrm>
            <a:off x="2555776" y="422989"/>
            <a:ext cx="3960440" cy="4230147"/>
          </a:xfrm>
          <a:prstGeom prst="rect">
            <a:avLst/>
          </a:prstGeom>
          <a:noFill/>
          <a:ln w="9525">
            <a:noFill/>
            <a:miter lim="800000"/>
            <a:headEnd/>
            <a:tailEnd/>
          </a:ln>
        </p:spPr>
      </p:pic>
      <p:sp>
        <p:nvSpPr>
          <p:cNvPr id="8" name="Rectangle 7"/>
          <p:cNvSpPr/>
          <p:nvPr/>
        </p:nvSpPr>
        <p:spPr>
          <a:xfrm>
            <a:off x="72008" y="4549676"/>
            <a:ext cx="8892480" cy="2031325"/>
          </a:xfrm>
          <a:prstGeom prst="rect">
            <a:avLst/>
          </a:prstGeom>
        </p:spPr>
        <p:txBody>
          <a:bodyPr wrap="square">
            <a:spAutoFit/>
          </a:bodyPr>
          <a:lstStyle/>
          <a:p>
            <a:pPr algn="just"/>
            <a:r>
              <a:rPr lang="en-US" dirty="0" smtClean="0"/>
              <a:t>A schematic diagram of the setup used for CNT-ECIS. The arrows coming from one electrode to the other represent the AC probe signal. </a:t>
            </a:r>
            <a:r>
              <a:rPr lang="en-US" dirty="0" smtClean="0">
                <a:solidFill>
                  <a:schemeClr val="bg1"/>
                </a:solidFill>
              </a:rPr>
              <a:t>The dashed box represents the computer controlled DAQ Card NI PCI-6110 (National Instruments) which could not only provide an AC potential to the sensing device producing a weak AC probe signal, but also acquire the feedback voltage drops across the two electrodes using data acquisition module. The data processing is carried out by computer which also takes charge of real-time display of the impedance curve.</a:t>
            </a:r>
            <a:endParaRPr lang="en-US" dirty="0">
              <a:solidFill>
                <a:schemeClr val="bg1"/>
              </a:solidFill>
            </a:endParaRPr>
          </a:p>
        </p:txBody>
      </p:sp>
      <p:sp>
        <p:nvSpPr>
          <p:cNvPr id="2" name="TextBox 1"/>
          <p:cNvSpPr txBox="1"/>
          <p:nvPr/>
        </p:nvSpPr>
        <p:spPr>
          <a:xfrm>
            <a:off x="3131840" y="70981"/>
            <a:ext cx="1954318" cy="400110"/>
          </a:xfrm>
          <a:prstGeom prst="rect">
            <a:avLst/>
          </a:prstGeom>
          <a:noFill/>
        </p:spPr>
        <p:txBody>
          <a:bodyPr wrap="none" rtlCol="0">
            <a:spAutoFit/>
          </a:bodyPr>
          <a:lstStyle/>
          <a:p>
            <a:r>
              <a:rPr lang="en-US" sz="2000" b="1" dirty="0" smtClean="0"/>
              <a:t>Signal extraction</a:t>
            </a:r>
            <a:endParaRPr lang="en-US" sz="2000" b="1" dirty="0"/>
          </a:p>
        </p:txBody>
      </p:sp>
      <p:sp>
        <p:nvSpPr>
          <p:cNvPr id="7" name="Slide Number Placeholder 6"/>
          <p:cNvSpPr>
            <a:spLocks noGrp="1"/>
          </p:cNvSpPr>
          <p:nvPr>
            <p:ph type="sldNum" sz="quarter" idx="12"/>
          </p:nvPr>
        </p:nvSpPr>
        <p:spPr/>
        <p:txBody>
          <a:bodyPr/>
          <a:lstStyle/>
          <a:p>
            <a:fld id="{C95B282E-5344-41E3-830F-E3B1A69FCCC8}"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259632" y="562434"/>
            <a:ext cx="5976664" cy="4081012"/>
          </a:xfrm>
          <a:prstGeom prst="rect">
            <a:avLst/>
          </a:prstGeom>
          <a:noFill/>
          <a:ln w="9525">
            <a:noFill/>
            <a:miter lim="800000"/>
            <a:headEnd/>
            <a:tailEnd/>
          </a:ln>
        </p:spPr>
      </p:pic>
      <p:sp>
        <p:nvSpPr>
          <p:cNvPr id="8" name="Rectangle 7"/>
          <p:cNvSpPr/>
          <p:nvPr/>
        </p:nvSpPr>
        <p:spPr>
          <a:xfrm>
            <a:off x="-571536" y="4857760"/>
            <a:ext cx="10358510" cy="923330"/>
          </a:xfrm>
          <a:prstGeom prst="rect">
            <a:avLst/>
          </a:prstGeom>
        </p:spPr>
        <p:txBody>
          <a:bodyPr wrap="square">
            <a:spAutoFit/>
          </a:bodyPr>
          <a:lstStyle/>
          <a:p>
            <a:pPr algn="ctr"/>
            <a:r>
              <a:rPr lang="en-US" b="1" dirty="0" smtClean="0"/>
              <a:t>The impedance spectrum of a CNT-ECIS sensor measured at different probe frequencies.</a:t>
            </a:r>
          </a:p>
          <a:p>
            <a:pPr algn="ctr"/>
            <a:r>
              <a:rPr lang="en-US" b="1" dirty="0" smtClean="0"/>
              <a:t>   </a:t>
            </a:r>
          </a:p>
          <a:p>
            <a:pPr algn="ctr"/>
            <a:r>
              <a:rPr lang="en-US" b="1" dirty="0" smtClean="0"/>
              <a:t> Mechanical entrapment &amp; electrical detection (signal extraction</a:t>
            </a:r>
            <a:r>
              <a:rPr lang="en-US" b="1" dirty="0" smtClean="0"/>
              <a:t>) [1]</a:t>
            </a:r>
            <a:endParaRPr lang="en-US" b="1" dirty="0"/>
          </a:p>
        </p:txBody>
      </p:sp>
      <p:sp>
        <p:nvSpPr>
          <p:cNvPr id="6" name="Slide Number Placeholder 5"/>
          <p:cNvSpPr>
            <a:spLocks noGrp="1"/>
          </p:cNvSpPr>
          <p:nvPr>
            <p:ph type="sldNum" sz="quarter" idx="12"/>
          </p:nvPr>
        </p:nvSpPr>
        <p:spPr/>
        <p:txBody>
          <a:bodyPr/>
          <a:lstStyle/>
          <a:p>
            <a:fld id="{C95B282E-5344-41E3-830F-E3B1A69FCCC8}" type="slidenum">
              <a:rPr lang="en-US" smtClean="0"/>
              <a:pPr/>
              <a:t>28</a:t>
            </a:fld>
            <a:endParaRPr lang="en-US" dirty="0"/>
          </a:p>
        </p:txBody>
      </p:sp>
      <p:sp>
        <p:nvSpPr>
          <p:cNvPr id="5" name="TextBox 4"/>
          <p:cNvSpPr txBox="1"/>
          <p:nvPr/>
        </p:nvSpPr>
        <p:spPr>
          <a:xfrm>
            <a:off x="2411760" y="220578"/>
            <a:ext cx="3738139" cy="400110"/>
          </a:xfrm>
          <a:prstGeom prst="rect">
            <a:avLst/>
          </a:prstGeom>
          <a:noFill/>
        </p:spPr>
        <p:txBody>
          <a:bodyPr wrap="none" rtlCol="0">
            <a:spAutoFit/>
          </a:bodyPr>
          <a:lstStyle/>
          <a:p>
            <a:r>
              <a:rPr lang="en-US" sz="2000" b="1" dirty="0" smtClean="0"/>
              <a:t>Cancer cell detection by CNT-ECIS</a:t>
            </a:r>
            <a:endParaRPr lang="en-US" sz="2000" b="1" dirty="0"/>
          </a:p>
        </p:txBody>
      </p:sp>
      <p:sp>
        <p:nvSpPr>
          <p:cNvPr id="7" name="TextBox 6"/>
          <p:cNvSpPr txBox="1"/>
          <p:nvPr/>
        </p:nvSpPr>
        <p:spPr>
          <a:xfrm>
            <a:off x="1785918" y="6072206"/>
            <a:ext cx="6000792" cy="369332"/>
          </a:xfrm>
          <a:prstGeom prst="rect">
            <a:avLst/>
          </a:prstGeom>
          <a:noFill/>
        </p:spPr>
        <p:txBody>
          <a:bodyPr wrap="square" rtlCol="0">
            <a:spAutoFit/>
          </a:bodyPr>
          <a:lstStyle/>
          <a:p>
            <a:r>
              <a:rPr lang="en-US" dirty="0" smtClean="0"/>
              <a:t>[1] </a:t>
            </a:r>
            <a:r>
              <a:rPr lang="en-US" dirty="0" err="1" smtClean="0"/>
              <a:t>M.Abdolahad</a:t>
            </a:r>
            <a:r>
              <a:rPr lang="en-US" dirty="0" smtClean="0"/>
              <a:t>, </a:t>
            </a:r>
            <a:r>
              <a:rPr lang="en-US" i="1" dirty="0" err="1" smtClean="0"/>
              <a:t>etal</a:t>
            </a:r>
            <a:r>
              <a:rPr lang="en-US" i="1" dirty="0" smtClean="0"/>
              <a:t>,</a:t>
            </a:r>
            <a:r>
              <a:rPr lang="en-US" dirty="0" smtClean="0"/>
              <a:t> Lab on chip 2012</a:t>
            </a:r>
            <a:r>
              <a:rPr lang="en-US" dirty="0" smtClean="0"/>
              <a:t>, 12, 1183–1190</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lum bright="-33000" contrast="63000"/>
          </a:blip>
          <a:srcRect r="12637"/>
          <a:stretch>
            <a:fillRect/>
          </a:stretch>
        </p:blipFill>
        <p:spPr bwMode="auto">
          <a:xfrm>
            <a:off x="71406" y="1357298"/>
            <a:ext cx="4214842" cy="4385649"/>
          </a:xfrm>
          <a:prstGeom prst="rect">
            <a:avLst/>
          </a:prstGeom>
          <a:noFill/>
          <a:ln w="9525">
            <a:noFill/>
            <a:miter lim="800000"/>
            <a:headEnd/>
            <a:tailEnd/>
          </a:ln>
        </p:spPr>
      </p:pic>
      <p:sp>
        <p:nvSpPr>
          <p:cNvPr id="2" name="TextBox 1"/>
          <p:cNvSpPr txBox="1"/>
          <p:nvPr/>
        </p:nvSpPr>
        <p:spPr>
          <a:xfrm>
            <a:off x="2143108" y="528560"/>
            <a:ext cx="5806996" cy="400110"/>
          </a:xfrm>
          <a:prstGeom prst="rect">
            <a:avLst/>
          </a:prstGeom>
          <a:noFill/>
        </p:spPr>
        <p:txBody>
          <a:bodyPr wrap="square" rtlCol="0">
            <a:spAutoFit/>
          </a:bodyPr>
          <a:lstStyle/>
          <a:p>
            <a:r>
              <a:rPr lang="en-US" sz="2000" b="1" dirty="0" smtClean="0"/>
              <a:t>cell viability test  during signal extraction</a:t>
            </a:r>
            <a:endParaRPr lang="en-US" sz="2000" b="1" dirty="0"/>
          </a:p>
        </p:txBody>
      </p:sp>
      <p:sp>
        <p:nvSpPr>
          <p:cNvPr id="7" name="Slide Number Placeholder 6"/>
          <p:cNvSpPr>
            <a:spLocks noGrp="1"/>
          </p:cNvSpPr>
          <p:nvPr>
            <p:ph type="sldNum" sz="quarter" idx="12"/>
          </p:nvPr>
        </p:nvSpPr>
        <p:spPr/>
        <p:txBody>
          <a:bodyPr/>
          <a:lstStyle/>
          <a:p>
            <a:fld id="{C95B282E-5344-41E3-830F-E3B1A69FCCC8}" type="slidenum">
              <a:rPr lang="en-US" smtClean="0"/>
              <a:pPr/>
              <a:t>29</a:t>
            </a:fld>
            <a:endParaRPr lang="en-US" dirty="0"/>
          </a:p>
        </p:txBody>
      </p:sp>
      <p:grpSp>
        <p:nvGrpSpPr>
          <p:cNvPr id="6" name="Group 5"/>
          <p:cNvGrpSpPr/>
          <p:nvPr/>
        </p:nvGrpSpPr>
        <p:grpSpPr>
          <a:xfrm>
            <a:off x="4643438" y="1953650"/>
            <a:ext cx="4563602" cy="5261564"/>
            <a:chOff x="2218781" y="577830"/>
            <a:chExt cx="4801015" cy="5486316"/>
          </a:xfrm>
        </p:grpSpPr>
        <p:pic>
          <p:nvPicPr>
            <p:cNvPr id="9" name="Picture 8" descr="I:\nano\Image_2782.tif"/>
            <p:cNvPicPr>
              <a:picLocks noChangeAspect="1" noChangeArrowheads="1"/>
            </p:cNvPicPr>
            <p:nvPr/>
          </p:nvPicPr>
          <p:blipFill>
            <a:blip r:embed="rId3" cstate="print"/>
            <a:srcRect/>
            <a:stretch>
              <a:fillRect/>
            </a:stretch>
          </p:blipFill>
          <p:spPr bwMode="auto">
            <a:xfrm>
              <a:off x="2218781" y="577830"/>
              <a:ext cx="4649019" cy="3500438"/>
            </a:xfrm>
            <a:prstGeom prst="rect">
              <a:avLst/>
            </a:prstGeom>
            <a:noFill/>
          </p:spPr>
        </p:pic>
        <p:cxnSp>
          <p:nvCxnSpPr>
            <p:cNvPr id="12" name="Straight Connector 11"/>
            <p:cNvCxnSpPr/>
            <p:nvPr/>
          </p:nvCxnSpPr>
          <p:spPr>
            <a:xfrm>
              <a:off x="4791370" y="6046568"/>
              <a:ext cx="4320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9"/>
            <p:cNvSpPr txBox="1"/>
            <p:nvPr/>
          </p:nvSpPr>
          <p:spPr>
            <a:xfrm>
              <a:off x="4680012" y="5694814"/>
              <a:ext cx="115212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10µm</a:t>
              </a:r>
              <a:endParaRPr lang="en-US" b="1" dirty="0">
                <a:solidFill>
                  <a:schemeClr val="bg1"/>
                </a:solidFill>
              </a:endParaRPr>
            </a:p>
          </p:txBody>
        </p:sp>
        <p:sp>
          <p:nvSpPr>
            <p:cNvPr id="15" name="TextBox 11"/>
            <p:cNvSpPr txBox="1"/>
            <p:nvPr/>
          </p:nvSpPr>
          <p:spPr>
            <a:xfrm>
              <a:off x="3146072" y="4191938"/>
              <a:ext cx="1368152" cy="369332"/>
            </a:xfrm>
            <a:prstGeom prst="rect">
              <a:avLst/>
            </a:prstGeom>
            <a:no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Cancer Cell</a:t>
              </a:r>
              <a:endParaRPr lang="en-US" b="1" dirty="0">
                <a:solidFill>
                  <a:schemeClr val="bg1"/>
                </a:solidFill>
              </a:endParaRPr>
            </a:p>
          </p:txBody>
        </p:sp>
        <p:cxnSp>
          <p:nvCxnSpPr>
            <p:cNvPr id="16" name="Straight Arrow Connector 15"/>
            <p:cNvCxnSpPr/>
            <p:nvPr/>
          </p:nvCxnSpPr>
          <p:spPr>
            <a:xfrm flipH="1">
              <a:off x="3023828" y="4562864"/>
              <a:ext cx="205138" cy="20513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4"/>
            <p:cNvSpPr txBox="1"/>
            <p:nvPr/>
          </p:nvSpPr>
          <p:spPr>
            <a:xfrm>
              <a:off x="4608004" y="4151868"/>
              <a:ext cx="57606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chemeClr val="bg1"/>
                  </a:solidFill>
                </a:rPr>
                <a:t>(c)</a:t>
              </a:r>
              <a:endParaRPr lang="en-US" sz="1600" b="1" dirty="0">
                <a:solidFill>
                  <a:schemeClr val="bg1"/>
                </a:solidFill>
              </a:endParaRPr>
            </a:p>
          </p:txBody>
        </p:sp>
        <p:sp>
          <p:nvSpPr>
            <p:cNvPr id="19" name="TextBox 15"/>
            <p:cNvSpPr txBox="1"/>
            <p:nvPr/>
          </p:nvSpPr>
          <p:spPr>
            <a:xfrm>
              <a:off x="5328084" y="4407962"/>
              <a:ext cx="648072" cy="40011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rPr>
                <a:t>CNT</a:t>
              </a:r>
              <a:endParaRPr lang="en-US" sz="2000" b="1" dirty="0">
                <a:solidFill>
                  <a:schemeClr val="bg1"/>
                </a:solidFill>
              </a:endParaRPr>
            </a:p>
          </p:txBody>
        </p:sp>
        <p:cxnSp>
          <p:nvCxnSpPr>
            <p:cNvPr id="20" name="Straight Connector 19"/>
            <p:cNvCxnSpPr/>
            <p:nvPr/>
          </p:nvCxnSpPr>
          <p:spPr>
            <a:xfrm>
              <a:off x="5901006" y="3792540"/>
              <a:ext cx="68104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30"/>
            <p:cNvSpPr txBox="1"/>
            <p:nvPr/>
          </p:nvSpPr>
          <p:spPr>
            <a:xfrm>
              <a:off x="5867668" y="3423208"/>
              <a:ext cx="115212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100µm</a:t>
              </a:r>
              <a:endParaRPr lang="en-US" b="1" dirty="0">
                <a:solidFill>
                  <a:schemeClr val="bg1"/>
                </a:solidFill>
              </a:endParaRPr>
            </a:p>
          </p:txBody>
        </p:sp>
        <p:sp>
          <p:nvSpPr>
            <p:cNvPr id="22" name="TextBox 31"/>
            <p:cNvSpPr txBox="1"/>
            <p:nvPr/>
          </p:nvSpPr>
          <p:spPr>
            <a:xfrm>
              <a:off x="2219770" y="649268"/>
              <a:ext cx="57606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chemeClr val="bg1"/>
                  </a:solidFill>
                </a:rPr>
                <a:t>(a)</a:t>
              </a:r>
              <a:endParaRPr lang="en-US" sz="1600" b="1" dirty="0">
                <a:solidFill>
                  <a:schemeClr val="bg1"/>
                </a:solidFill>
              </a:endParaRPr>
            </a:p>
          </p:txBody>
        </p:sp>
      </p:grpSp>
      <p:sp>
        <p:nvSpPr>
          <p:cNvPr id="23" name="TextBox 22"/>
          <p:cNvSpPr txBox="1"/>
          <p:nvPr/>
        </p:nvSpPr>
        <p:spPr>
          <a:xfrm>
            <a:off x="6072198" y="1345156"/>
            <a:ext cx="1688539" cy="369332"/>
          </a:xfrm>
          <a:prstGeom prst="rect">
            <a:avLst/>
          </a:prstGeom>
          <a:noFill/>
        </p:spPr>
        <p:txBody>
          <a:bodyPr wrap="none" rtlCol="0">
            <a:spAutoFit/>
          </a:bodyPr>
          <a:lstStyle/>
          <a:p>
            <a:r>
              <a:rPr lang="en-US" b="1" dirty="0" smtClean="0"/>
              <a:t>GFP expression </a:t>
            </a:r>
            <a:endParaRPr lang="en-US" b="1" dirty="0"/>
          </a:p>
        </p:txBody>
      </p:sp>
      <p:sp>
        <p:nvSpPr>
          <p:cNvPr id="24" name="TextBox 23"/>
          <p:cNvSpPr txBox="1"/>
          <p:nvPr/>
        </p:nvSpPr>
        <p:spPr>
          <a:xfrm>
            <a:off x="2000232" y="1345156"/>
            <a:ext cx="1195199" cy="369332"/>
          </a:xfrm>
          <a:prstGeom prst="rect">
            <a:avLst/>
          </a:prstGeom>
          <a:noFill/>
        </p:spPr>
        <p:txBody>
          <a:bodyPr wrap="none" rtlCol="0">
            <a:spAutoFit/>
          </a:bodyPr>
          <a:lstStyle/>
          <a:p>
            <a:r>
              <a:rPr lang="en-US" b="1" dirty="0" smtClean="0"/>
              <a:t>LDH assay </a:t>
            </a:r>
            <a:endParaRPr lang="en-US" b="1" dirty="0"/>
          </a:p>
        </p:txBody>
      </p:sp>
      <p:sp>
        <p:nvSpPr>
          <p:cNvPr id="25" name="TextBox 24"/>
          <p:cNvSpPr txBox="1"/>
          <p:nvPr/>
        </p:nvSpPr>
        <p:spPr>
          <a:xfrm>
            <a:off x="785786" y="1285860"/>
            <a:ext cx="500066" cy="369332"/>
          </a:xfrm>
          <a:prstGeom prst="rect">
            <a:avLst/>
          </a:prstGeom>
          <a:noFill/>
        </p:spPr>
        <p:txBody>
          <a:bodyPr wrap="square" rtlCol="0">
            <a:spAutoFit/>
          </a:bodyPr>
          <a:lstStyle/>
          <a:p>
            <a:r>
              <a:rPr lang="en-US" b="1" dirty="0" smtClean="0"/>
              <a:t>(b)</a:t>
            </a:r>
            <a:endParaRPr lang="en-US" b="1" dirty="0"/>
          </a:p>
        </p:txBody>
      </p:sp>
      <p:sp>
        <p:nvSpPr>
          <p:cNvPr id="26" name="TextBox 25"/>
          <p:cNvSpPr txBox="1"/>
          <p:nvPr/>
        </p:nvSpPr>
        <p:spPr>
          <a:xfrm>
            <a:off x="7786710" y="2059536"/>
            <a:ext cx="1214446" cy="369332"/>
          </a:xfrm>
          <a:prstGeom prst="rect">
            <a:avLst/>
          </a:prstGeom>
          <a:noFill/>
        </p:spPr>
        <p:txBody>
          <a:bodyPr wrap="square" rtlCol="0">
            <a:spAutoFit/>
          </a:bodyPr>
          <a:lstStyle/>
          <a:p>
            <a:r>
              <a:rPr lang="en-US" b="1" dirty="0" smtClean="0">
                <a:solidFill>
                  <a:schemeClr val="bg1"/>
                </a:solidFill>
              </a:rPr>
              <a:t>CNT array</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28694" y="357166"/>
            <a:ext cx="8286776" cy="6494085"/>
          </a:xfrm>
          <a:prstGeom prst="rect">
            <a:avLst/>
          </a:prstGeom>
          <a:noFill/>
        </p:spPr>
        <p:txBody>
          <a:bodyPr wrap="square" rtlCol="0">
            <a:spAutoFit/>
          </a:bodyPr>
          <a:lstStyle/>
          <a:p>
            <a:r>
              <a:rPr lang="en-US" sz="1600" b="1" dirty="0" smtClean="0">
                <a:solidFill>
                  <a:srgbClr val="2F34FB"/>
                </a:solidFill>
              </a:rPr>
              <a:t>Outline:</a:t>
            </a:r>
          </a:p>
          <a:p>
            <a:pPr marL="342900" indent="-342900">
              <a:buAutoNum type="arabicPeriod"/>
            </a:pPr>
            <a:r>
              <a:rPr lang="en-US" sz="1600" dirty="0" smtClean="0">
                <a:solidFill>
                  <a:srgbClr val="2F34FB"/>
                </a:solidFill>
              </a:rPr>
              <a:t>Changes in cell Physical properties during cancerous transformation</a:t>
            </a:r>
          </a:p>
          <a:p>
            <a:pPr marL="342900" indent="-342900"/>
            <a:r>
              <a:rPr lang="en-US" sz="1600" dirty="0" smtClean="0">
                <a:solidFill>
                  <a:srgbClr val="2F34FB"/>
                </a:solidFill>
              </a:rPr>
              <a:t>         </a:t>
            </a:r>
            <a:r>
              <a:rPr lang="en-US" sz="1600" dirty="0" err="1" smtClean="0"/>
              <a:t>Cytoskeletal</a:t>
            </a:r>
            <a:r>
              <a:rPr lang="en-US" sz="1600" dirty="0" smtClean="0"/>
              <a:t>  changes</a:t>
            </a:r>
          </a:p>
          <a:p>
            <a:pPr marL="342900" indent="-342900"/>
            <a:r>
              <a:rPr lang="en-US" sz="1600" dirty="0" smtClean="0"/>
              <a:t>         Mechanical (deformability and elasticity)  properties of  healthy &amp; cancer cells</a:t>
            </a:r>
          </a:p>
          <a:p>
            <a:pPr marL="342900" indent="-342900"/>
            <a:endParaRPr lang="en-US" sz="1600" dirty="0" smtClean="0"/>
          </a:p>
          <a:p>
            <a:pPr marL="342900" indent="-342900"/>
            <a:r>
              <a:rPr lang="en-US" sz="1600" dirty="0" smtClean="0">
                <a:solidFill>
                  <a:srgbClr val="2F34FB"/>
                </a:solidFill>
              </a:rPr>
              <a:t>2. Cancer cell entrapment  by MWCNT</a:t>
            </a:r>
            <a:endParaRPr lang="en-US" sz="1600" b="1" i="1" dirty="0" smtClean="0">
              <a:solidFill>
                <a:srgbClr val="2F34FB"/>
              </a:solidFill>
            </a:endParaRPr>
          </a:p>
          <a:p>
            <a:pPr marL="342900" indent="-342900"/>
            <a:r>
              <a:rPr lang="en-US" sz="1600" dirty="0" smtClean="0"/>
              <a:t>          Growth of vertically aligned MWCNT</a:t>
            </a:r>
          </a:p>
          <a:p>
            <a:pPr marL="342900" indent="-342900"/>
            <a:r>
              <a:rPr lang="en-US" sz="1600" dirty="0" smtClean="0"/>
              <a:t>          Higher metastatic transformation effect on cell entrapment</a:t>
            </a:r>
            <a:r>
              <a:rPr lang="en-US" sz="1600" b="1" dirty="0" smtClean="0"/>
              <a:t>         </a:t>
            </a:r>
          </a:p>
          <a:p>
            <a:pPr marL="342900" indent="-342900"/>
            <a:r>
              <a:rPr lang="en-US" sz="1600" dirty="0" smtClean="0"/>
              <a:t>          Selective entrapment </a:t>
            </a:r>
            <a:r>
              <a:rPr lang="en-US" sz="1600" dirty="0" smtClean="0"/>
              <a:t>of Colon and  </a:t>
            </a:r>
            <a:r>
              <a:rPr lang="en-US" sz="1600" dirty="0" smtClean="0"/>
              <a:t>RC Cells on MWCNT arrays</a:t>
            </a:r>
          </a:p>
          <a:p>
            <a:pPr marL="342900" indent="-342900"/>
            <a:endParaRPr lang="en-US" sz="1600" dirty="0" smtClean="0"/>
          </a:p>
          <a:p>
            <a:pPr marL="342900" indent="-342900"/>
            <a:r>
              <a:rPr lang="en-US" sz="1600" dirty="0" smtClean="0">
                <a:solidFill>
                  <a:srgbClr val="2F34FB"/>
                </a:solidFill>
              </a:rPr>
              <a:t>3. CNT-ECIS : High sensitive cancer cell biosensor</a:t>
            </a:r>
          </a:p>
          <a:p>
            <a:pPr marL="342900" indent="-342900"/>
            <a:r>
              <a:rPr lang="en-US" sz="1600" dirty="0" smtClean="0"/>
              <a:t>          Mechanical and electrical interaction of  cancer cells with CNT arrays</a:t>
            </a:r>
          </a:p>
          <a:p>
            <a:pPr marL="342900" indent="-342900"/>
            <a:r>
              <a:rPr lang="en-US" sz="1600" dirty="0" smtClean="0"/>
              <a:t>          Metastasis diagnosis of colon </a:t>
            </a:r>
            <a:r>
              <a:rPr lang="en-US" sz="1600" dirty="0" smtClean="0"/>
              <a:t>cancer </a:t>
            </a:r>
            <a:r>
              <a:rPr lang="en-US" sz="1600" dirty="0" smtClean="0"/>
              <a:t>cells by CNT-ECIS</a:t>
            </a:r>
          </a:p>
          <a:p>
            <a:pPr marL="342900" indent="-342900"/>
            <a:r>
              <a:rPr lang="en-US" sz="1600" dirty="0" smtClean="0"/>
              <a:t>          CEF &amp; TEF parameters of CNT-ECIS</a:t>
            </a:r>
          </a:p>
          <a:p>
            <a:pPr marL="342900" indent="-342900"/>
            <a:endParaRPr lang="en-US" sz="1600" b="1" i="1" dirty="0" smtClean="0">
              <a:solidFill>
                <a:srgbClr val="2F34FB"/>
              </a:solidFill>
            </a:endParaRPr>
          </a:p>
          <a:p>
            <a:pPr marL="342900" indent="-342900"/>
            <a:r>
              <a:rPr lang="en-US" sz="1600" dirty="0" smtClean="0">
                <a:solidFill>
                  <a:schemeClr val="bg1"/>
                </a:solidFill>
              </a:rPr>
              <a:t>4.  CNT based single cell electrical endoscopy for metastasis diagnosis and EDR assay</a:t>
            </a:r>
          </a:p>
          <a:p>
            <a:pPr marL="342900" indent="-342900"/>
            <a:r>
              <a:rPr lang="en-US" sz="1600" dirty="0" smtClean="0">
                <a:solidFill>
                  <a:schemeClr val="bg1"/>
                </a:solidFill>
              </a:rPr>
              <a:t>        Electrical properties of cell membrane</a:t>
            </a:r>
          </a:p>
          <a:p>
            <a:pPr marL="342900" indent="-342900"/>
            <a:r>
              <a:rPr lang="en-US" sz="1600" dirty="0" smtClean="0">
                <a:solidFill>
                  <a:schemeClr val="bg1"/>
                </a:solidFill>
              </a:rPr>
              <a:t>        CNT endoscopy for single cell  cancer metastasis diagnosis</a:t>
            </a:r>
          </a:p>
          <a:p>
            <a:pPr marL="342900" indent="-342900"/>
            <a:r>
              <a:rPr lang="en-US" sz="1600" dirty="0" smtClean="0">
                <a:solidFill>
                  <a:schemeClr val="bg1"/>
                </a:solidFill>
              </a:rPr>
              <a:t>        Single cell EDR Assay by CNT electrical endoscope</a:t>
            </a:r>
          </a:p>
          <a:p>
            <a:pPr marL="342900" indent="-342900"/>
            <a:endParaRPr lang="en-US" sz="1600" b="1" dirty="0" smtClean="0"/>
          </a:p>
          <a:p>
            <a:pPr marL="342900" indent="-342900">
              <a:buFontTx/>
              <a:buAutoNum type="arabicPeriod"/>
            </a:pPr>
            <a:endParaRPr lang="en-US" sz="1600" b="1" dirty="0" smtClean="0"/>
          </a:p>
          <a:p>
            <a:pPr marL="342900" indent="-342900">
              <a:buFontTx/>
              <a:buAutoNum type="arabicPeriod"/>
            </a:pPr>
            <a:endParaRPr lang="en-US" sz="1600" dirty="0" smtClean="0"/>
          </a:p>
          <a:p>
            <a:pPr marL="342900" indent="-342900">
              <a:buFontTx/>
              <a:buAutoNum type="arabicPeriod"/>
            </a:pPr>
            <a:endParaRPr lang="en-US" sz="1600" dirty="0" smtClean="0"/>
          </a:p>
          <a:p>
            <a:pPr marL="342900" indent="-342900">
              <a:buFontTx/>
              <a:buAutoNum type="arabicPeriod"/>
            </a:pPr>
            <a:endParaRPr lang="en-US" sz="1600" dirty="0" smtClean="0"/>
          </a:p>
          <a:p>
            <a:pPr marL="342900" indent="-342900">
              <a:buAutoNum type="arabicPeriod"/>
            </a:pPr>
            <a:endParaRPr lang="en-US" sz="1600" dirty="0" smtClean="0"/>
          </a:p>
          <a:p>
            <a:endParaRPr lang="en-US"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84158" y="1211033"/>
            <a:ext cx="4059808" cy="646331"/>
          </a:xfrm>
          <a:prstGeom prst="rect">
            <a:avLst/>
          </a:prstGeom>
        </p:spPr>
        <p:txBody>
          <a:bodyPr wrap="square">
            <a:spAutoFit/>
          </a:bodyPr>
          <a:lstStyle/>
          <a:p>
            <a:pPr algn="ctr"/>
            <a:r>
              <a:rPr lang="en-US" dirty="0" smtClean="0"/>
              <a:t>The sensitivity of the CNT-ECIS sensor</a:t>
            </a:r>
          </a:p>
          <a:p>
            <a:pPr algn="ctr"/>
            <a:r>
              <a:rPr lang="en-US" dirty="0" smtClean="0"/>
              <a:t> versus probe signal frequency</a:t>
            </a:r>
            <a:endParaRPr lang="en-US" dirty="0"/>
          </a:p>
        </p:txBody>
      </p:sp>
      <p:sp>
        <p:nvSpPr>
          <p:cNvPr id="9" name="Slide Number Placeholder 8"/>
          <p:cNvSpPr>
            <a:spLocks noGrp="1"/>
          </p:cNvSpPr>
          <p:nvPr>
            <p:ph type="sldNum" sz="quarter" idx="12"/>
          </p:nvPr>
        </p:nvSpPr>
        <p:spPr/>
        <p:txBody>
          <a:bodyPr/>
          <a:lstStyle/>
          <a:p>
            <a:fld id="{C95B282E-5344-41E3-830F-E3B1A69FCCC8}" type="slidenum">
              <a:rPr lang="en-US" smtClean="0"/>
              <a:pPr/>
              <a:t>30</a:t>
            </a:fld>
            <a:endParaRPr lang="en-US" dirty="0"/>
          </a:p>
        </p:txBody>
      </p:sp>
      <p:pic>
        <p:nvPicPr>
          <p:cNvPr id="25602" name="Picture 2" descr="I:\LOC new\figure 5.tif"/>
          <p:cNvPicPr>
            <a:picLocks noChangeAspect="1" noChangeArrowheads="1"/>
          </p:cNvPicPr>
          <p:nvPr/>
        </p:nvPicPr>
        <p:blipFill>
          <a:blip r:embed="rId2" cstate="print"/>
          <a:srcRect l="14844" r="25781" b="46875"/>
          <a:stretch>
            <a:fillRect/>
          </a:stretch>
        </p:blipFill>
        <p:spPr bwMode="auto">
          <a:xfrm>
            <a:off x="71406" y="408886"/>
            <a:ext cx="4287649" cy="2877238"/>
          </a:xfrm>
          <a:prstGeom prst="rect">
            <a:avLst/>
          </a:prstGeom>
          <a:noFill/>
        </p:spPr>
      </p:pic>
      <p:sp>
        <p:nvSpPr>
          <p:cNvPr id="14" name="TextBox 13"/>
          <p:cNvSpPr txBox="1"/>
          <p:nvPr/>
        </p:nvSpPr>
        <p:spPr>
          <a:xfrm>
            <a:off x="71406" y="357166"/>
            <a:ext cx="785818" cy="369332"/>
          </a:xfrm>
          <a:prstGeom prst="rect">
            <a:avLst/>
          </a:prstGeom>
          <a:noFill/>
        </p:spPr>
        <p:txBody>
          <a:bodyPr wrap="square" rtlCol="0">
            <a:spAutoFit/>
          </a:bodyPr>
          <a:lstStyle/>
          <a:p>
            <a:r>
              <a:rPr lang="en-US" b="1" dirty="0" smtClean="0"/>
              <a:t>(A)</a:t>
            </a:r>
            <a:endParaRPr lang="en-US" b="1" dirty="0"/>
          </a:p>
        </p:txBody>
      </p:sp>
      <p:sp>
        <p:nvSpPr>
          <p:cNvPr id="10" name="Rectangle 9"/>
          <p:cNvSpPr/>
          <p:nvPr/>
        </p:nvSpPr>
        <p:spPr>
          <a:xfrm>
            <a:off x="1000100" y="5857892"/>
            <a:ext cx="7488832" cy="707886"/>
          </a:xfrm>
          <a:prstGeom prst="rect">
            <a:avLst/>
          </a:prstGeom>
        </p:spPr>
        <p:txBody>
          <a:bodyPr wrap="square">
            <a:spAutoFit/>
          </a:bodyPr>
          <a:lstStyle/>
          <a:p>
            <a:pPr algn="ctr"/>
            <a:r>
              <a:rPr lang="en-US" sz="2000" b="1" dirty="0" smtClean="0"/>
              <a:t>Observable mechanical and electrical interaction of CNT arrays and cancer cells</a:t>
            </a:r>
            <a:endParaRPr lang="en-US" sz="2000" b="1" dirty="0"/>
          </a:p>
        </p:txBody>
      </p:sp>
      <p:pic>
        <p:nvPicPr>
          <p:cNvPr id="11" name="Picture 2" descr="I:\LOC new\figure 5.tif"/>
          <p:cNvPicPr>
            <a:picLocks noChangeAspect="1" noChangeArrowheads="1"/>
          </p:cNvPicPr>
          <p:nvPr/>
        </p:nvPicPr>
        <p:blipFill>
          <a:blip r:embed="rId2" cstate="print"/>
          <a:srcRect l="3125" t="54167" r="2343"/>
          <a:stretch>
            <a:fillRect/>
          </a:stretch>
        </p:blipFill>
        <p:spPr bwMode="auto">
          <a:xfrm>
            <a:off x="71406" y="3403040"/>
            <a:ext cx="6357982" cy="2311976"/>
          </a:xfrm>
          <a:prstGeom prst="rect">
            <a:avLst/>
          </a:prstGeom>
          <a:noFill/>
        </p:spPr>
      </p:pic>
      <p:sp>
        <p:nvSpPr>
          <p:cNvPr id="37892" name="Rectangle 4"/>
          <p:cNvSpPr>
            <a:spLocks noChangeArrowheads="1"/>
          </p:cNvSpPr>
          <p:nvPr/>
        </p:nvSpPr>
        <p:spPr bwMode="auto">
          <a:xfrm>
            <a:off x="3143240" y="2357430"/>
            <a:ext cx="594585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Usherwood-Book"/>
                <a:ea typeface="Calibri" pitchFamily="34" charset="0"/>
                <a:cs typeface="B Nazanin" pitchFamily="2" charset="-78"/>
              </a:rPr>
              <a:t>Sensitivity (</a:t>
            </a:r>
            <a:r>
              <a:rPr kumimoji="0" lang="en-US" b="0" i="1" u="none" strike="noStrike" cap="none" normalizeH="0" baseline="0" dirty="0" smtClean="0">
                <a:ln>
                  <a:noFill/>
                </a:ln>
                <a:solidFill>
                  <a:schemeClr val="tx1"/>
                </a:solidFill>
                <a:effectLst/>
                <a:latin typeface="Usherwood-Book"/>
                <a:ea typeface="Calibri" pitchFamily="34" charset="0"/>
                <a:cs typeface="B Nazanin" pitchFamily="2" charset="-78"/>
              </a:rPr>
              <a:t>f </a:t>
            </a:r>
            <a:r>
              <a:rPr kumimoji="0" lang="en-US" b="0" i="0" u="none" strike="noStrike" cap="none" normalizeH="0" baseline="0" dirty="0" smtClean="0">
                <a:ln>
                  <a:noFill/>
                </a:ln>
                <a:solidFill>
                  <a:schemeClr val="tx1"/>
                </a:solidFill>
                <a:effectLst/>
                <a:latin typeface="Usherwood-Book"/>
                <a:ea typeface="Calibri" pitchFamily="34" charset="0"/>
                <a:cs typeface="B Nazanin" pitchFamily="2" charset="-78"/>
              </a:rPr>
              <a:t>) </a:t>
            </a:r>
            <a:r>
              <a:rPr kumimoji="0" lang="en-US" b="0" i="0" u="none" strike="noStrike" cap="none" normalizeH="0" baseline="0" dirty="0" smtClean="0">
                <a:ln>
                  <a:noFill/>
                </a:ln>
                <a:solidFill>
                  <a:schemeClr val="tx1"/>
                </a:solidFill>
                <a:effectLst/>
                <a:latin typeface="Usherwood-Book"/>
                <a:ea typeface="Calibri" pitchFamily="34" charset="0"/>
                <a:cs typeface="B Nazanin" pitchFamily="2" charset="-78"/>
              </a:rPr>
              <a:t>= (|</a:t>
            </a:r>
            <a:r>
              <a:rPr kumimoji="0" lang="en-US" b="0" i="0" u="none" strike="noStrike" cap="none" normalizeH="0" baseline="0" dirty="0" err="1" smtClean="0">
                <a:ln>
                  <a:noFill/>
                </a:ln>
                <a:solidFill>
                  <a:schemeClr val="tx1"/>
                </a:solidFill>
                <a:effectLst/>
                <a:latin typeface="Usherwood-Book"/>
                <a:ea typeface="Calibri" pitchFamily="34" charset="0"/>
                <a:cs typeface="B Nazanin" pitchFamily="2" charset="-78"/>
              </a:rPr>
              <a:t>Z</a:t>
            </a:r>
            <a:r>
              <a:rPr kumimoji="0" lang="en-US" b="0" i="0" u="none" strike="noStrike" cap="none" normalizeH="0" baseline="-30000" dirty="0" err="1" smtClean="0">
                <a:ln>
                  <a:noFill/>
                </a:ln>
                <a:solidFill>
                  <a:schemeClr val="tx1"/>
                </a:solidFill>
                <a:effectLst/>
                <a:latin typeface="Usherwood-Book"/>
                <a:ea typeface="Calibri" pitchFamily="34" charset="0"/>
                <a:cs typeface="B Nazanin" pitchFamily="2" charset="-78"/>
              </a:rPr>
              <a:t>cell</a:t>
            </a:r>
            <a:r>
              <a:rPr kumimoji="0" lang="en-US" b="0" i="0" u="none" strike="noStrike" cap="none" normalizeH="0" baseline="-30000" dirty="0" smtClean="0">
                <a:ln>
                  <a:noFill/>
                </a:ln>
                <a:solidFill>
                  <a:schemeClr val="tx1"/>
                </a:solidFill>
                <a:effectLst/>
                <a:latin typeface="Usherwood-Book"/>
                <a:ea typeface="Calibri" pitchFamily="34" charset="0"/>
                <a:cs typeface="B Nazanin" pitchFamily="2" charset="-78"/>
              </a:rPr>
              <a:t>-covered-total</a:t>
            </a:r>
            <a:r>
              <a:rPr kumimoji="0" lang="en-US" b="0" i="0" u="none" strike="noStrike" cap="none" normalizeH="0" baseline="0" dirty="0" smtClean="0">
                <a:ln>
                  <a:noFill/>
                </a:ln>
                <a:solidFill>
                  <a:schemeClr val="tx1"/>
                </a:solidFill>
                <a:effectLst/>
                <a:latin typeface="Usherwood-Book"/>
                <a:ea typeface="Calibri" pitchFamily="34" charset="0"/>
                <a:cs typeface="B Nazanin" pitchFamily="2" charset="-78"/>
              </a:rPr>
              <a:t> (</a:t>
            </a:r>
            <a:r>
              <a:rPr kumimoji="0" lang="en-US" b="0" i="1" u="none" strike="noStrike" cap="none" normalizeH="0" baseline="0" dirty="0" smtClean="0">
                <a:ln>
                  <a:noFill/>
                </a:ln>
                <a:solidFill>
                  <a:schemeClr val="tx1"/>
                </a:solidFill>
                <a:effectLst/>
                <a:latin typeface="Usherwood-Book"/>
                <a:ea typeface="Calibri" pitchFamily="34" charset="0"/>
                <a:cs typeface="B Nazanin" pitchFamily="2" charset="-78"/>
              </a:rPr>
              <a:t>f </a:t>
            </a:r>
            <a:r>
              <a:rPr kumimoji="0" lang="en-US" b="0" i="0" u="none" strike="noStrike" cap="none" normalizeH="0" baseline="0" dirty="0" smtClean="0">
                <a:ln>
                  <a:noFill/>
                </a:ln>
                <a:solidFill>
                  <a:schemeClr val="tx1"/>
                </a:solidFill>
                <a:effectLst/>
                <a:latin typeface="Usherwood-Book"/>
                <a:ea typeface="Calibri" pitchFamily="34" charset="0"/>
                <a:cs typeface="B Nazanin" pitchFamily="2" charset="-78"/>
              </a:rPr>
              <a:t>)| </a:t>
            </a:r>
            <a:r>
              <a:rPr kumimoji="0" lang="en-US" b="0" i="0" u="none" strike="noStrike" cap="none" normalizeH="0" baseline="30000" dirty="0" smtClean="0">
                <a:ln>
                  <a:noFill/>
                </a:ln>
                <a:solidFill>
                  <a:schemeClr val="tx1"/>
                </a:solidFill>
                <a:effectLst/>
                <a:latin typeface="Usherwood-Book"/>
                <a:ea typeface="Calibri" pitchFamily="34" charset="0"/>
                <a:cs typeface="B Nazanin" pitchFamily="2" charset="-78"/>
              </a:rPr>
              <a:t>_</a:t>
            </a:r>
            <a:r>
              <a:rPr kumimoji="0" lang="en-US" b="0" i="0" u="none" strike="noStrike" cap="none" normalizeH="0" baseline="0" dirty="0" smtClean="0">
                <a:ln>
                  <a:noFill/>
                </a:ln>
                <a:solidFill>
                  <a:schemeClr val="tx1"/>
                </a:solidFill>
                <a:effectLst/>
                <a:latin typeface="Usherwood-Book"/>
                <a:ea typeface="Calibri" pitchFamily="34" charset="0"/>
                <a:cs typeface="B Nazanin" pitchFamily="2" charset="-78"/>
              </a:rPr>
              <a:t> |</a:t>
            </a:r>
            <a:r>
              <a:rPr kumimoji="0" lang="en-US" b="0" i="0" u="none" strike="noStrike" cap="none" normalizeH="0" baseline="0" dirty="0" err="1" smtClean="0">
                <a:ln>
                  <a:noFill/>
                </a:ln>
                <a:solidFill>
                  <a:schemeClr val="tx1"/>
                </a:solidFill>
                <a:effectLst/>
                <a:latin typeface="Usherwood-Book"/>
                <a:ea typeface="Calibri" pitchFamily="34" charset="0"/>
                <a:cs typeface="B Nazanin" pitchFamily="2" charset="-78"/>
              </a:rPr>
              <a:t>Z</a:t>
            </a:r>
            <a:r>
              <a:rPr kumimoji="0" lang="en-US" b="0" i="0" u="none" strike="noStrike" cap="none" normalizeH="0" baseline="-30000" dirty="0" err="1" smtClean="0">
                <a:ln>
                  <a:noFill/>
                </a:ln>
                <a:solidFill>
                  <a:schemeClr val="tx1"/>
                </a:solidFill>
                <a:effectLst/>
                <a:latin typeface="Usherwood-Book"/>
                <a:ea typeface="Calibri" pitchFamily="34" charset="0"/>
                <a:cs typeface="B Nazanin" pitchFamily="2" charset="-78"/>
              </a:rPr>
              <a:t>cell</a:t>
            </a:r>
            <a:r>
              <a:rPr kumimoji="0" lang="en-US" b="0" i="0" u="none" strike="noStrike" cap="none" normalizeH="0" baseline="-30000" dirty="0" smtClean="0">
                <a:ln>
                  <a:noFill/>
                </a:ln>
                <a:solidFill>
                  <a:schemeClr val="tx1"/>
                </a:solidFill>
                <a:effectLst/>
                <a:latin typeface="Usherwood-Book"/>
                <a:ea typeface="Calibri" pitchFamily="34" charset="0"/>
                <a:cs typeface="B Nazanin" pitchFamily="2" charset="-78"/>
              </a:rPr>
              <a:t>-free-total</a:t>
            </a:r>
            <a:r>
              <a:rPr kumimoji="0" lang="en-US" b="0" i="0" u="none" strike="noStrike" cap="none" normalizeH="0" baseline="0" dirty="0" smtClean="0">
                <a:ln>
                  <a:noFill/>
                </a:ln>
                <a:solidFill>
                  <a:schemeClr val="tx1"/>
                </a:solidFill>
                <a:effectLst/>
                <a:latin typeface="Usherwood-Book"/>
                <a:ea typeface="Calibri" pitchFamily="34" charset="0"/>
                <a:cs typeface="B Nazanin" pitchFamily="2" charset="-78"/>
              </a:rPr>
              <a:t>(</a:t>
            </a:r>
            <a:r>
              <a:rPr kumimoji="0" lang="en-US" b="0" i="1" u="none" strike="noStrike" cap="none" normalizeH="0" baseline="0" dirty="0" smtClean="0">
                <a:ln>
                  <a:noFill/>
                </a:ln>
                <a:solidFill>
                  <a:schemeClr val="tx1"/>
                </a:solidFill>
                <a:effectLst/>
                <a:latin typeface="Usherwood-Book"/>
                <a:ea typeface="Calibri" pitchFamily="34" charset="0"/>
                <a:cs typeface="B Nazanin" pitchFamily="2" charset="-78"/>
              </a:rPr>
              <a:t>f </a:t>
            </a:r>
            <a:r>
              <a:rPr kumimoji="0" lang="en-US" b="0" i="0" u="none" strike="noStrike" cap="none" normalizeH="0" baseline="0" dirty="0" smtClean="0">
                <a:ln>
                  <a:noFill/>
                </a:ln>
                <a:solidFill>
                  <a:schemeClr val="tx1"/>
                </a:solidFill>
                <a:effectLst/>
                <a:latin typeface="Usherwood-Book"/>
                <a:ea typeface="Calibri" pitchFamily="34" charset="0"/>
                <a:cs typeface="B Nazanin" pitchFamily="2" charset="-78"/>
              </a:rPr>
              <a:t>)|)</a:t>
            </a:r>
            <a:r>
              <a:rPr kumimoji="0" lang="en-US" b="0" i="0" u="none" strike="noStrike" cap="none" normalizeH="0" baseline="0" dirty="0" smtClean="0">
                <a:ln>
                  <a:noFill/>
                </a:ln>
                <a:solidFill>
                  <a:schemeClr val="tx1"/>
                </a:solidFill>
                <a:effectLst/>
                <a:latin typeface="Usherwood-Book"/>
                <a:ea typeface="Calibri" pitchFamily="34" charset="0"/>
                <a:cs typeface="B Nazanin" pitchFamily="2" charset="-78"/>
              </a:rPr>
              <a:t>Q</a:t>
            </a:r>
            <a:r>
              <a:rPr kumimoji="0" lang="en-US" b="0" i="0" u="none" strike="noStrike" cap="none" normalizeH="0" baseline="-30000" dirty="0" smtClean="0">
                <a:ln>
                  <a:noFill/>
                </a:ln>
                <a:solidFill>
                  <a:schemeClr val="tx1"/>
                </a:solidFill>
                <a:effectLst/>
                <a:latin typeface="Usherwood-Book"/>
                <a:ea typeface="Calibri" pitchFamily="34" charset="0"/>
                <a:cs typeface="B Nazanin" pitchFamily="2" charset="-78"/>
              </a:rPr>
              <a:t>cell</a:t>
            </a:r>
            <a:r>
              <a:rPr kumimoji="0" lang="en-US" b="0" i="0" u="none" strike="noStrike" cap="none" normalizeH="0" baseline="30000" dirty="0" smtClean="0">
                <a:ln>
                  <a:noFill/>
                </a:ln>
                <a:solidFill>
                  <a:schemeClr val="tx1"/>
                </a:solidFill>
                <a:effectLst/>
                <a:latin typeface="Usherwood-Book"/>
                <a:ea typeface="Calibri" pitchFamily="34" charset="0"/>
                <a:cs typeface="B Nazanin" pitchFamily="2" charset="-78"/>
              </a:rPr>
              <a:t>-1</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TextBox 1"/>
          <p:cNvSpPr txBox="1"/>
          <p:nvPr/>
        </p:nvSpPr>
        <p:spPr>
          <a:xfrm>
            <a:off x="3357554" y="214290"/>
            <a:ext cx="2211631" cy="400110"/>
          </a:xfrm>
          <a:prstGeom prst="rect">
            <a:avLst/>
          </a:prstGeom>
          <a:noFill/>
        </p:spPr>
        <p:txBody>
          <a:bodyPr wrap="none" rtlCol="0">
            <a:spAutoFit/>
          </a:bodyPr>
          <a:lstStyle/>
          <a:p>
            <a:r>
              <a:rPr lang="en-US" sz="2000" b="1" dirty="0" smtClean="0"/>
              <a:t>Sensitivity diagram</a:t>
            </a:r>
            <a:endParaRPr lang="en-US" sz="20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971600" y="692696"/>
            <a:ext cx="7812360" cy="3672408"/>
            <a:chOff x="0" y="851343"/>
            <a:chExt cx="9144000" cy="4436271"/>
          </a:xfrm>
        </p:grpSpPr>
        <p:grpSp>
          <p:nvGrpSpPr>
            <p:cNvPr id="3" name="Group 11"/>
            <p:cNvGrpSpPr/>
            <p:nvPr/>
          </p:nvGrpSpPr>
          <p:grpSpPr>
            <a:xfrm>
              <a:off x="0" y="851343"/>
              <a:ext cx="9144000" cy="4436271"/>
              <a:chOff x="0" y="851343"/>
              <a:chExt cx="9144000" cy="4436271"/>
            </a:xfrm>
          </p:grpSpPr>
          <p:pic>
            <p:nvPicPr>
              <p:cNvPr id="14" name="Picture 13"/>
              <p:cNvPicPr>
                <a:picLocks noChangeAspect="1" noChangeArrowheads="1"/>
              </p:cNvPicPr>
              <p:nvPr/>
            </p:nvPicPr>
            <p:blipFill>
              <a:blip r:embed="rId2" cstate="print"/>
              <a:srcRect/>
              <a:stretch>
                <a:fillRect/>
              </a:stretch>
            </p:blipFill>
            <p:spPr bwMode="auto">
              <a:xfrm>
                <a:off x="5745023" y="1447800"/>
                <a:ext cx="3398977" cy="2681288"/>
              </a:xfrm>
              <a:prstGeom prst="rect">
                <a:avLst/>
              </a:prstGeom>
              <a:noFill/>
              <a:ln w="9525">
                <a:noFill/>
                <a:miter lim="800000"/>
                <a:headEnd/>
                <a:tailEnd/>
              </a:ln>
              <a:effectLst/>
            </p:spPr>
          </p:pic>
          <p:pic>
            <p:nvPicPr>
              <p:cNvPr id="15" name="Picture 14"/>
              <p:cNvPicPr>
                <a:picLocks noChangeAspect="1" noChangeArrowheads="1"/>
              </p:cNvPicPr>
              <p:nvPr/>
            </p:nvPicPr>
            <p:blipFill>
              <a:blip r:embed="rId3" cstate="print"/>
              <a:srcRect/>
              <a:stretch>
                <a:fillRect/>
              </a:stretch>
            </p:blipFill>
            <p:spPr bwMode="auto">
              <a:xfrm>
                <a:off x="0" y="851343"/>
                <a:ext cx="5715000" cy="4436271"/>
              </a:xfrm>
              <a:prstGeom prst="rect">
                <a:avLst/>
              </a:prstGeom>
              <a:noFill/>
              <a:ln w="9525">
                <a:noFill/>
                <a:miter lim="800000"/>
                <a:headEnd/>
                <a:tailEnd/>
              </a:ln>
              <a:effectLst/>
            </p:spPr>
          </p:pic>
        </p:grpSp>
        <p:cxnSp>
          <p:nvCxnSpPr>
            <p:cNvPr id="13" name="Straight Arrow Connector 12"/>
            <p:cNvCxnSpPr/>
            <p:nvPr/>
          </p:nvCxnSpPr>
          <p:spPr>
            <a:xfrm flipV="1">
              <a:off x="5181600" y="1981200"/>
              <a:ext cx="457200" cy="152400"/>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2500298" y="188640"/>
            <a:ext cx="3622851" cy="400110"/>
          </a:xfrm>
          <a:prstGeom prst="rect">
            <a:avLst/>
          </a:prstGeom>
          <a:noFill/>
        </p:spPr>
        <p:txBody>
          <a:bodyPr wrap="none" rtlCol="0">
            <a:spAutoFit/>
          </a:bodyPr>
          <a:lstStyle/>
          <a:p>
            <a:r>
              <a:rPr lang="en-US" sz="2000" dirty="0" smtClean="0"/>
              <a:t>Equal circuit model of the device</a:t>
            </a:r>
            <a:endParaRPr lang="en-US" sz="2000" dirty="0"/>
          </a:p>
        </p:txBody>
      </p:sp>
      <p:sp>
        <p:nvSpPr>
          <p:cNvPr id="12" name="Slide Number Placeholder 11"/>
          <p:cNvSpPr>
            <a:spLocks noGrp="1"/>
          </p:cNvSpPr>
          <p:nvPr>
            <p:ph type="sldNum" sz="quarter" idx="12"/>
          </p:nvPr>
        </p:nvSpPr>
        <p:spPr/>
        <p:txBody>
          <a:bodyPr/>
          <a:lstStyle/>
          <a:p>
            <a:fld id="{C95B282E-5344-41E3-830F-E3B1A69FCCC8}" type="slidenum">
              <a:rPr lang="en-US" smtClean="0"/>
              <a:pPr/>
              <a:t>31</a:t>
            </a:fld>
            <a:endParaRPr lang="en-US" dirty="0"/>
          </a:p>
        </p:txBody>
      </p:sp>
      <p:sp>
        <p:nvSpPr>
          <p:cNvPr id="10" name="Rectangle 9"/>
          <p:cNvSpPr>
            <a:spLocks noChangeArrowheads="1"/>
          </p:cNvSpPr>
          <p:nvPr/>
        </p:nvSpPr>
        <p:spPr bwMode="auto">
          <a:xfrm>
            <a:off x="1950250" y="4410253"/>
            <a:ext cx="4262706" cy="4770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tab pos="2971800" algn="ctr"/>
                <a:tab pos="5943600" algn="r"/>
              </a:tabLst>
            </a:pPr>
            <a:r>
              <a:rPr kumimoji="0" lang="en-US" sz="2500" i="0" u="none" strike="noStrike" cap="none" normalizeH="0" baseline="0" dirty="0" err="1" smtClean="0">
                <a:ln>
                  <a:noFill/>
                </a:ln>
                <a:solidFill>
                  <a:schemeClr val="tx1"/>
                </a:solidFill>
                <a:effectLst/>
                <a:latin typeface="Usherwood-Book"/>
                <a:ea typeface="Calibri" pitchFamily="34" charset="0"/>
                <a:cs typeface="B Nazanin" pitchFamily="2" charset="-78"/>
              </a:rPr>
              <a:t>Z</a:t>
            </a:r>
            <a:r>
              <a:rPr kumimoji="0" lang="en-US" sz="2500" i="0" u="none" strike="noStrike" cap="none" normalizeH="0" baseline="-30000" dirty="0" err="1" smtClean="0">
                <a:ln>
                  <a:noFill/>
                </a:ln>
                <a:solidFill>
                  <a:schemeClr val="tx1"/>
                </a:solidFill>
                <a:effectLst/>
                <a:latin typeface="Usherwood-Book"/>
                <a:ea typeface="Calibri" pitchFamily="34" charset="0"/>
                <a:cs typeface="B Nazanin" pitchFamily="2" charset="-78"/>
              </a:rPr>
              <a:t>cell</a:t>
            </a:r>
            <a:r>
              <a:rPr kumimoji="0" lang="en-US" sz="2500" i="0" u="none" strike="noStrike" cap="none" normalizeH="0" baseline="-30000" dirty="0" smtClean="0">
                <a:ln>
                  <a:noFill/>
                </a:ln>
                <a:solidFill>
                  <a:schemeClr val="tx1"/>
                </a:solidFill>
                <a:effectLst/>
                <a:latin typeface="Usherwood-Book"/>
                <a:ea typeface="Calibri" pitchFamily="34" charset="0"/>
                <a:cs typeface="B Nazanin" pitchFamily="2" charset="-78"/>
              </a:rPr>
              <a:t>-free </a:t>
            </a:r>
            <a:r>
              <a:rPr kumimoji="0" lang="en-US" sz="2500" i="0" u="none" strike="noStrike" cap="none" normalizeH="0" baseline="0" dirty="0" smtClean="0">
                <a:ln>
                  <a:noFill/>
                </a:ln>
                <a:solidFill>
                  <a:schemeClr val="tx1"/>
                </a:solidFill>
                <a:effectLst/>
                <a:latin typeface="Usherwood-Book"/>
                <a:ea typeface="Calibri" pitchFamily="34" charset="0"/>
                <a:cs typeface="B Nazanin" pitchFamily="2" charset="-78"/>
              </a:rPr>
              <a:t>(</a:t>
            </a:r>
            <a:r>
              <a:rPr kumimoji="0" lang="en-US" sz="2500" i="1" u="none" strike="noStrike" cap="none" normalizeH="0" baseline="0" dirty="0" smtClean="0">
                <a:ln>
                  <a:noFill/>
                </a:ln>
                <a:solidFill>
                  <a:schemeClr val="tx1"/>
                </a:solidFill>
                <a:effectLst/>
                <a:latin typeface="Usherwood-Book"/>
                <a:ea typeface="Calibri" pitchFamily="34" charset="0"/>
                <a:cs typeface="B Nazanin" pitchFamily="2" charset="-78"/>
              </a:rPr>
              <a:t>f </a:t>
            </a:r>
            <a:r>
              <a:rPr kumimoji="0" lang="en-US" sz="2500" i="0" u="none" strike="noStrike" cap="none" normalizeH="0" baseline="0" dirty="0" smtClean="0">
                <a:ln>
                  <a:noFill/>
                </a:ln>
                <a:solidFill>
                  <a:schemeClr val="tx1"/>
                </a:solidFill>
                <a:effectLst/>
                <a:latin typeface="Usherwood-Book"/>
                <a:ea typeface="Calibri" pitchFamily="34" charset="0"/>
                <a:cs typeface="B Nazanin" pitchFamily="2" charset="-78"/>
              </a:rPr>
              <a:t>) </a:t>
            </a:r>
            <a:r>
              <a:rPr kumimoji="0" lang="en-US" sz="2500" i="0" u="none" strike="noStrike" cap="none" normalizeH="0" baseline="0" dirty="0" smtClean="0">
                <a:ln>
                  <a:noFill/>
                </a:ln>
                <a:solidFill>
                  <a:schemeClr val="tx1"/>
                </a:solidFill>
                <a:effectLst/>
                <a:latin typeface="Usherwood-Book"/>
                <a:ea typeface="Calibri" pitchFamily="34" charset="0"/>
                <a:cs typeface="B Nazanin" pitchFamily="2" charset="-78"/>
              </a:rPr>
              <a:t>= 2R</a:t>
            </a:r>
            <a:r>
              <a:rPr kumimoji="0" lang="en-US" sz="2500" i="0" u="none" strike="noStrike" cap="none" normalizeH="0" baseline="-30000" dirty="0" smtClean="0">
                <a:ln>
                  <a:noFill/>
                </a:ln>
                <a:solidFill>
                  <a:schemeClr val="tx1"/>
                </a:solidFill>
                <a:effectLst/>
                <a:latin typeface="Usherwood-Book"/>
                <a:ea typeface="Calibri" pitchFamily="34" charset="0"/>
                <a:cs typeface="B Nazanin" pitchFamily="2" charset="-78"/>
              </a:rPr>
              <a:t>s</a:t>
            </a:r>
            <a:r>
              <a:rPr kumimoji="0" lang="en-US" sz="2500" i="0" u="none" strike="noStrike" cap="none" normalizeH="0" baseline="0" dirty="0" smtClean="0">
                <a:ln>
                  <a:noFill/>
                </a:ln>
                <a:solidFill>
                  <a:schemeClr val="tx1"/>
                </a:solidFill>
                <a:effectLst/>
                <a:latin typeface="Usherwood-Book"/>
                <a:ea typeface="Calibri" pitchFamily="34" charset="0"/>
                <a:cs typeface="B Nazanin" pitchFamily="2" charset="-78"/>
              </a:rPr>
              <a:t>+2(</a:t>
            </a:r>
            <a:r>
              <a:rPr kumimoji="0" lang="en-US" sz="2500" i="1" u="none" strike="noStrike" cap="none" normalizeH="0" baseline="0" dirty="0" smtClean="0">
                <a:ln>
                  <a:noFill/>
                </a:ln>
                <a:solidFill>
                  <a:schemeClr val="tx1"/>
                </a:solidFill>
                <a:effectLst/>
                <a:latin typeface="Usherwood-Book"/>
                <a:ea typeface="Calibri" pitchFamily="34" charset="0"/>
                <a:cs typeface="B Nazanin" pitchFamily="2" charset="-78"/>
              </a:rPr>
              <a:t>j </a:t>
            </a:r>
            <a:r>
              <a:rPr kumimoji="0" lang="en-US" sz="2500" i="0" u="none" strike="noStrike" cap="none" normalizeH="0" baseline="0" dirty="0" smtClean="0">
                <a:ln>
                  <a:noFill/>
                </a:ln>
                <a:solidFill>
                  <a:schemeClr val="tx1"/>
                </a:solidFill>
                <a:effectLst/>
                <a:latin typeface="Usherwood-Book"/>
                <a:ea typeface="Calibri" pitchFamily="34" charset="0"/>
                <a:cs typeface="B Nazanin" pitchFamily="2" charset="-78"/>
              </a:rPr>
              <a:t>2</a:t>
            </a:r>
            <a:r>
              <a:rPr kumimoji="0" lang="en-US" sz="250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π</a:t>
            </a:r>
            <a:r>
              <a:rPr kumimoji="0" lang="en-US" sz="2500" i="1" u="none" strike="noStrike" cap="none" normalizeH="0" baseline="0" dirty="0" smtClean="0">
                <a:ln>
                  <a:noFill/>
                </a:ln>
                <a:solidFill>
                  <a:schemeClr val="tx1"/>
                </a:solidFill>
                <a:effectLst/>
                <a:latin typeface="Usherwood-Book"/>
                <a:ea typeface="Calibri" pitchFamily="34" charset="0"/>
                <a:cs typeface="B Nazanin" pitchFamily="2" charset="-78"/>
              </a:rPr>
              <a:t>f </a:t>
            </a:r>
            <a:r>
              <a:rPr kumimoji="0" lang="en-US" sz="2500" i="0" u="none" strike="noStrike" cap="none" normalizeH="0" baseline="0" dirty="0" smtClean="0">
                <a:ln>
                  <a:noFill/>
                </a:ln>
                <a:solidFill>
                  <a:schemeClr val="tx1"/>
                </a:solidFill>
                <a:effectLst/>
                <a:latin typeface="Usherwood-Book"/>
                <a:ea typeface="Calibri" pitchFamily="34" charset="0"/>
                <a:cs typeface="B Nazanin" pitchFamily="2" charset="-78"/>
              </a:rPr>
              <a:t>CI</a:t>
            </a:r>
            <a:r>
              <a:rPr kumimoji="0" lang="en-US" sz="2500" i="0" u="none" strike="noStrike" cap="none" normalizeH="0" baseline="0" dirty="0" smtClean="0">
                <a:ln>
                  <a:noFill/>
                </a:ln>
                <a:solidFill>
                  <a:schemeClr val="tx1"/>
                </a:solidFill>
                <a:effectLst/>
                <a:latin typeface="Usherwood-Book"/>
                <a:ea typeface="Calibri" pitchFamily="34" charset="0"/>
                <a:cs typeface="B Nazanin" pitchFamily="2" charset="-78"/>
              </a:rPr>
              <a:t>)</a:t>
            </a:r>
            <a:r>
              <a:rPr kumimoji="0" lang="en-US" sz="2500" i="0" u="none" strike="noStrike" cap="none" normalizeH="0" baseline="30000" dirty="0" smtClean="0">
                <a:ln>
                  <a:noFill/>
                </a:ln>
                <a:solidFill>
                  <a:schemeClr val="tx1"/>
                </a:solidFill>
                <a:effectLst/>
                <a:latin typeface="Usherwood-Book"/>
                <a:ea typeface="Calibri" pitchFamily="34" charset="0"/>
                <a:cs typeface="B Nazanin" pitchFamily="2" charset="-78"/>
              </a:rPr>
              <a:t>-1</a:t>
            </a:r>
            <a:endParaRPr kumimoji="0" lang="en-US" sz="250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2084621" y="5040178"/>
            <a:ext cx="4647619" cy="477054"/>
          </a:xfrm>
          <a:prstGeom prst="rect">
            <a:avLst/>
          </a:prstGeom>
        </p:spPr>
        <p:txBody>
          <a:bodyPr wrap="none">
            <a:spAutoFit/>
          </a:bodyPr>
          <a:lstStyle/>
          <a:p>
            <a:r>
              <a:rPr lang="en-US" sz="2500" dirty="0" err="1" smtClean="0"/>
              <a:t>Z</a:t>
            </a:r>
            <a:r>
              <a:rPr lang="en-US" sz="2500" baseline="-25000" dirty="0" err="1" smtClean="0"/>
              <a:t>cell</a:t>
            </a:r>
            <a:r>
              <a:rPr lang="en-US" sz="2500" baseline="-25000" dirty="0" smtClean="0"/>
              <a:t>-free-total </a:t>
            </a:r>
            <a:r>
              <a:rPr lang="en-US" sz="2500" dirty="0" smtClean="0"/>
              <a:t>(</a:t>
            </a:r>
            <a:r>
              <a:rPr lang="en-US" sz="2500" i="1" dirty="0" smtClean="0"/>
              <a:t>f</a:t>
            </a:r>
            <a:r>
              <a:rPr lang="en-US" sz="2500" dirty="0" smtClean="0"/>
              <a:t>) = (2R</a:t>
            </a:r>
            <a:r>
              <a:rPr lang="en-US" sz="2500" baseline="-25000" dirty="0" smtClean="0"/>
              <a:t>s</a:t>
            </a:r>
            <a:r>
              <a:rPr lang="en-US" sz="2500" dirty="0" smtClean="0"/>
              <a:t>+2(2</a:t>
            </a:r>
            <a:r>
              <a:rPr lang="en-US" sz="2500" i="1" dirty="0" smtClean="0"/>
              <a:t>j</a:t>
            </a:r>
            <a:r>
              <a:rPr lang="en-US" sz="2500" dirty="0" smtClean="0"/>
              <a:t>π</a:t>
            </a:r>
            <a:r>
              <a:rPr lang="en-US" sz="2500" i="1" dirty="0" smtClean="0"/>
              <a:t>f</a:t>
            </a:r>
            <a:r>
              <a:rPr lang="en-US" sz="2500" dirty="0" smtClean="0"/>
              <a:t> CI)</a:t>
            </a:r>
            <a:r>
              <a:rPr lang="en-US" sz="2500" baseline="30000" dirty="0" smtClean="0"/>
              <a:t>-1</a:t>
            </a:r>
            <a:r>
              <a:rPr lang="en-US" sz="2500" dirty="0" smtClean="0"/>
              <a:t>)n</a:t>
            </a:r>
            <a:r>
              <a:rPr lang="en-US" sz="2500" baseline="30000" dirty="0" smtClean="0"/>
              <a:t>-1</a:t>
            </a:r>
            <a:endParaRPr lang="en-US" sz="2500" dirty="0"/>
          </a:p>
        </p:txBody>
      </p:sp>
      <p:sp>
        <p:nvSpPr>
          <p:cNvPr id="17" name="Rectangle 16"/>
          <p:cNvSpPr/>
          <p:nvPr/>
        </p:nvSpPr>
        <p:spPr>
          <a:xfrm>
            <a:off x="395536" y="5661248"/>
            <a:ext cx="8997736" cy="477054"/>
          </a:xfrm>
          <a:prstGeom prst="rect">
            <a:avLst/>
          </a:prstGeom>
        </p:spPr>
        <p:txBody>
          <a:bodyPr wrap="square">
            <a:spAutoFit/>
          </a:bodyPr>
          <a:lstStyle/>
          <a:p>
            <a:r>
              <a:rPr lang="en-US" sz="2500" dirty="0" err="1" smtClean="0"/>
              <a:t>Z</a:t>
            </a:r>
            <a:r>
              <a:rPr lang="en-US" sz="2500" baseline="-25000" dirty="0" err="1" smtClean="0"/>
              <a:t>cell</a:t>
            </a:r>
            <a:r>
              <a:rPr lang="en-US" sz="2500" baseline="-25000" dirty="0" smtClean="0"/>
              <a:t>-entrapped-total </a:t>
            </a:r>
            <a:r>
              <a:rPr lang="en-US" sz="2500" dirty="0" smtClean="0"/>
              <a:t>(</a:t>
            </a:r>
            <a:r>
              <a:rPr lang="en-US" sz="2500" i="1" dirty="0" smtClean="0"/>
              <a:t>f</a:t>
            </a:r>
            <a:r>
              <a:rPr lang="en-US" sz="2500" dirty="0" smtClean="0"/>
              <a:t>) = </a:t>
            </a:r>
            <a:r>
              <a:rPr lang="en-US" sz="2500" b="1" dirty="0" smtClean="0"/>
              <a:t>(</a:t>
            </a:r>
            <a:r>
              <a:rPr lang="en-US" sz="2500" dirty="0" err="1" smtClean="0"/>
              <a:t>Z</a:t>
            </a:r>
            <a:r>
              <a:rPr lang="en-US" sz="2500" baseline="-25000" dirty="0" err="1" smtClean="0"/>
              <a:t>cell</a:t>
            </a:r>
            <a:r>
              <a:rPr lang="en-US" sz="2500" baseline="-25000" dirty="0" smtClean="0"/>
              <a:t>-free </a:t>
            </a:r>
            <a:r>
              <a:rPr lang="en-US" sz="2500" dirty="0" smtClean="0"/>
              <a:t>(</a:t>
            </a:r>
            <a:r>
              <a:rPr lang="en-US" sz="2500" i="1" dirty="0" smtClean="0"/>
              <a:t>f</a:t>
            </a:r>
            <a:r>
              <a:rPr lang="en-US" sz="2500" dirty="0" smtClean="0"/>
              <a:t>) +2[R</a:t>
            </a:r>
            <a:r>
              <a:rPr lang="en-US" sz="2500" baseline="-25000" dirty="0" smtClean="0"/>
              <a:t>cell</a:t>
            </a:r>
            <a:r>
              <a:rPr lang="en-US" sz="2500" baseline="30000" dirty="0" smtClean="0"/>
              <a:t>-1</a:t>
            </a:r>
            <a:r>
              <a:rPr lang="en-US" sz="2500" dirty="0" smtClean="0"/>
              <a:t>+ (</a:t>
            </a:r>
            <a:r>
              <a:rPr lang="en-US" sz="2500" i="1" dirty="0" smtClean="0"/>
              <a:t>j</a:t>
            </a:r>
            <a:r>
              <a:rPr lang="en-US" sz="2500" dirty="0" smtClean="0"/>
              <a:t>2</a:t>
            </a:r>
            <a:r>
              <a:rPr lang="en-US" sz="2500" i="1" dirty="0" smtClean="0"/>
              <a:t>πf</a:t>
            </a:r>
            <a:r>
              <a:rPr lang="en-US" sz="2500" dirty="0" smtClean="0"/>
              <a:t>C</a:t>
            </a:r>
            <a:r>
              <a:rPr lang="en-US" sz="2500" baseline="-25000" dirty="0" smtClean="0"/>
              <a:t>cell</a:t>
            </a:r>
            <a:r>
              <a:rPr lang="en-US" sz="2500" baseline="30000" dirty="0" smtClean="0"/>
              <a:t>-1</a:t>
            </a:r>
            <a:r>
              <a:rPr lang="en-US" sz="2500" dirty="0" smtClean="0"/>
              <a:t>)]</a:t>
            </a:r>
            <a:r>
              <a:rPr lang="en-US" sz="2500" baseline="30000" dirty="0" smtClean="0"/>
              <a:t>-1</a:t>
            </a:r>
            <a:r>
              <a:rPr lang="en-US" sz="2500" dirty="0" smtClean="0"/>
              <a:t>+ 2[R</a:t>
            </a:r>
            <a:r>
              <a:rPr lang="en-US" sz="2500" baseline="-25000" dirty="0" smtClean="0"/>
              <a:t>CNT</a:t>
            </a:r>
            <a:r>
              <a:rPr lang="en-US" sz="2500" dirty="0" smtClean="0"/>
              <a:t>]</a:t>
            </a:r>
            <a:r>
              <a:rPr lang="en-US" sz="2500" b="1" dirty="0" smtClean="0"/>
              <a:t>)</a:t>
            </a:r>
            <a:r>
              <a:rPr lang="en-US" sz="2500" dirty="0" smtClean="0"/>
              <a:t>n</a:t>
            </a:r>
            <a:r>
              <a:rPr lang="en-US" sz="2500" baseline="30000" dirty="0" smtClean="0"/>
              <a:t>-1</a:t>
            </a:r>
            <a:endParaRPr lang="en-US" sz="25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b="6044"/>
          <a:stretch>
            <a:fillRect/>
          </a:stretch>
        </p:blipFill>
        <p:spPr bwMode="auto">
          <a:xfrm>
            <a:off x="2411760" y="3573016"/>
            <a:ext cx="4104456" cy="2664296"/>
          </a:xfrm>
          <a:prstGeom prst="rect">
            <a:avLst/>
          </a:prstGeom>
          <a:noFill/>
          <a:ln w="9525">
            <a:noFill/>
            <a:miter lim="800000"/>
            <a:headEnd/>
            <a:tailEnd/>
          </a:ln>
        </p:spPr>
      </p:pic>
      <p:pic>
        <p:nvPicPr>
          <p:cNvPr id="8" name="Picture 7"/>
          <p:cNvPicPr/>
          <p:nvPr/>
        </p:nvPicPr>
        <p:blipFill>
          <a:blip r:embed="rId3" cstate="print"/>
          <a:srcRect/>
          <a:stretch>
            <a:fillRect/>
          </a:stretch>
        </p:blipFill>
        <p:spPr bwMode="auto">
          <a:xfrm>
            <a:off x="1259632" y="980728"/>
            <a:ext cx="6336704" cy="2592288"/>
          </a:xfrm>
          <a:prstGeom prst="rect">
            <a:avLst/>
          </a:prstGeom>
          <a:noFill/>
          <a:ln w="9525">
            <a:noFill/>
            <a:miter lim="800000"/>
            <a:headEnd/>
            <a:tailEnd/>
          </a:ln>
        </p:spPr>
      </p:pic>
      <p:sp>
        <p:nvSpPr>
          <p:cNvPr id="7" name="TextBox 6"/>
          <p:cNvSpPr txBox="1"/>
          <p:nvPr/>
        </p:nvSpPr>
        <p:spPr>
          <a:xfrm>
            <a:off x="1907704" y="200834"/>
            <a:ext cx="5184576" cy="707886"/>
          </a:xfrm>
          <a:prstGeom prst="rect">
            <a:avLst/>
          </a:prstGeom>
          <a:noFill/>
        </p:spPr>
        <p:txBody>
          <a:bodyPr wrap="square" rtlCol="0">
            <a:spAutoFit/>
          </a:bodyPr>
          <a:lstStyle/>
          <a:p>
            <a:pPr algn="ctr"/>
            <a:r>
              <a:rPr lang="en-US" sz="2000" b="1" dirty="0" smtClean="0"/>
              <a:t>Metastasis diagnosis of colon cancer cells by CNT-ECIS</a:t>
            </a:r>
            <a:endParaRPr lang="en-US" sz="2000" b="1" dirty="0"/>
          </a:p>
        </p:txBody>
      </p:sp>
      <p:sp>
        <p:nvSpPr>
          <p:cNvPr id="11" name="Slide Number Placeholder 10"/>
          <p:cNvSpPr>
            <a:spLocks noGrp="1"/>
          </p:cNvSpPr>
          <p:nvPr>
            <p:ph type="sldNum" sz="quarter" idx="12"/>
          </p:nvPr>
        </p:nvSpPr>
        <p:spPr/>
        <p:txBody>
          <a:bodyPr/>
          <a:lstStyle/>
          <a:p>
            <a:fld id="{C95B282E-5344-41E3-830F-E3B1A69FCCC8}" type="slidenum">
              <a:rPr lang="en-US" smtClean="0"/>
              <a:pPr/>
              <a:t>32</a:t>
            </a:fld>
            <a:endParaRPr lang="en-US" dirty="0"/>
          </a:p>
        </p:txBody>
      </p:sp>
      <p:sp>
        <p:nvSpPr>
          <p:cNvPr id="9" name="TextBox 8"/>
          <p:cNvSpPr txBox="1"/>
          <p:nvPr/>
        </p:nvSpPr>
        <p:spPr>
          <a:xfrm>
            <a:off x="2428860" y="714356"/>
            <a:ext cx="1000132" cy="369332"/>
          </a:xfrm>
          <a:prstGeom prst="rect">
            <a:avLst/>
          </a:prstGeom>
          <a:noFill/>
        </p:spPr>
        <p:txBody>
          <a:bodyPr wrap="square" rtlCol="0">
            <a:spAutoFit/>
          </a:bodyPr>
          <a:lstStyle/>
          <a:p>
            <a:r>
              <a:rPr lang="en-US" dirty="0" smtClean="0"/>
              <a:t>SW48</a:t>
            </a:r>
            <a:endParaRPr lang="en-US" dirty="0"/>
          </a:p>
        </p:txBody>
      </p:sp>
      <p:sp>
        <p:nvSpPr>
          <p:cNvPr id="10" name="TextBox 9"/>
          <p:cNvSpPr txBox="1"/>
          <p:nvPr/>
        </p:nvSpPr>
        <p:spPr>
          <a:xfrm>
            <a:off x="5572132" y="739614"/>
            <a:ext cx="1000132" cy="369332"/>
          </a:xfrm>
          <a:prstGeom prst="rect">
            <a:avLst/>
          </a:prstGeom>
          <a:noFill/>
        </p:spPr>
        <p:txBody>
          <a:bodyPr wrap="square" rtlCol="0">
            <a:spAutoFit/>
          </a:bodyPr>
          <a:lstStyle/>
          <a:p>
            <a:r>
              <a:rPr lang="en-US" dirty="0" smtClean="0"/>
              <a:t>HT29</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a:stretch>
            <a:fillRect/>
          </a:stretch>
        </p:blipFill>
        <p:spPr bwMode="auto">
          <a:xfrm>
            <a:off x="1652736" y="635228"/>
            <a:ext cx="5943600" cy="4665980"/>
          </a:xfrm>
          <a:prstGeom prst="rect">
            <a:avLst/>
          </a:prstGeom>
          <a:noFill/>
          <a:ln w="9525">
            <a:noFill/>
            <a:miter lim="800000"/>
            <a:headEnd/>
            <a:tailEnd/>
          </a:ln>
        </p:spPr>
      </p:pic>
      <p:sp>
        <p:nvSpPr>
          <p:cNvPr id="9" name="Rectangle 8"/>
          <p:cNvSpPr/>
          <p:nvPr/>
        </p:nvSpPr>
        <p:spPr>
          <a:xfrm>
            <a:off x="611560" y="5229200"/>
            <a:ext cx="8064896" cy="967957"/>
          </a:xfrm>
          <a:prstGeom prst="rect">
            <a:avLst/>
          </a:prstGeom>
        </p:spPr>
        <p:txBody>
          <a:bodyPr wrap="square">
            <a:spAutoFit/>
          </a:bodyPr>
          <a:lstStyle/>
          <a:p>
            <a:pPr algn="ctr">
              <a:lnSpc>
                <a:spcPct val="150000"/>
              </a:lnSpc>
            </a:pPr>
            <a:r>
              <a:rPr lang="en-US" sz="2000" dirty="0" smtClean="0"/>
              <a:t>SEM images of SW48 entrapped cells with (</a:t>
            </a:r>
            <a:r>
              <a:rPr lang="en-US" sz="2000" b="1" dirty="0" smtClean="0"/>
              <a:t>A</a:t>
            </a:r>
            <a:r>
              <a:rPr lang="en-US" sz="2000" dirty="0" smtClean="0"/>
              <a:t>) Higher (10 000 cells ml1) and (</a:t>
            </a:r>
            <a:r>
              <a:rPr lang="en-US" sz="2000" b="1" dirty="0" smtClean="0"/>
              <a:t>B</a:t>
            </a:r>
            <a:r>
              <a:rPr lang="en-US" sz="2000" dirty="0" smtClean="0"/>
              <a:t>) lower (4000 cells ml1) populations on CNT-ECIS. </a:t>
            </a:r>
            <a:endParaRPr lang="en-US" sz="2000" dirty="0"/>
          </a:p>
        </p:txBody>
      </p:sp>
      <p:sp>
        <p:nvSpPr>
          <p:cNvPr id="2" name="TextBox 1"/>
          <p:cNvSpPr txBox="1"/>
          <p:nvPr/>
        </p:nvSpPr>
        <p:spPr>
          <a:xfrm>
            <a:off x="2945615" y="193588"/>
            <a:ext cx="3287567" cy="400110"/>
          </a:xfrm>
          <a:prstGeom prst="rect">
            <a:avLst/>
          </a:prstGeom>
          <a:noFill/>
        </p:spPr>
        <p:txBody>
          <a:bodyPr wrap="none" rtlCol="0">
            <a:spAutoFit/>
          </a:bodyPr>
          <a:lstStyle/>
          <a:p>
            <a:r>
              <a:rPr lang="en-US" sz="2000" b="1" dirty="0" smtClean="0"/>
              <a:t>Cells concentration detection</a:t>
            </a:r>
            <a:endParaRPr lang="en-US" sz="2000" b="1" dirty="0"/>
          </a:p>
        </p:txBody>
      </p:sp>
      <p:sp>
        <p:nvSpPr>
          <p:cNvPr id="7" name="Slide Number Placeholder 6"/>
          <p:cNvSpPr>
            <a:spLocks noGrp="1"/>
          </p:cNvSpPr>
          <p:nvPr>
            <p:ph type="sldNum" sz="quarter" idx="12"/>
          </p:nvPr>
        </p:nvSpPr>
        <p:spPr/>
        <p:txBody>
          <a:bodyPr/>
          <a:lstStyle/>
          <a:p>
            <a:fld id="{C95B282E-5344-41E3-830F-E3B1A69FCCC8}"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ser\Desktop\source file of thesis\ecis\fig 7 loc part 2.tif"/>
          <p:cNvPicPr/>
          <p:nvPr/>
        </p:nvPicPr>
        <p:blipFill>
          <a:blip r:embed="rId2" cstate="print"/>
          <a:srcRect t="10225" r="17723" b="9510"/>
          <a:stretch>
            <a:fillRect/>
          </a:stretch>
        </p:blipFill>
        <p:spPr bwMode="auto">
          <a:xfrm>
            <a:off x="2123728" y="908720"/>
            <a:ext cx="4680520" cy="3456384"/>
          </a:xfrm>
          <a:prstGeom prst="rect">
            <a:avLst/>
          </a:prstGeom>
          <a:noFill/>
          <a:ln w="9525">
            <a:noFill/>
            <a:miter lim="800000"/>
            <a:headEnd/>
            <a:tailEnd/>
          </a:ln>
        </p:spPr>
      </p:pic>
      <p:sp>
        <p:nvSpPr>
          <p:cNvPr id="8" name="Rectangle 7"/>
          <p:cNvSpPr/>
          <p:nvPr/>
        </p:nvSpPr>
        <p:spPr>
          <a:xfrm>
            <a:off x="-108520" y="4581128"/>
            <a:ext cx="9073008" cy="400110"/>
          </a:xfrm>
          <a:prstGeom prst="rect">
            <a:avLst/>
          </a:prstGeom>
        </p:spPr>
        <p:txBody>
          <a:bodyPr wrap="square">
            <a:spAutoFit/>
          </a:bodyPr>
          <a:lstStyle/>
          <a:p>
            <a:pPr algn="ctr"/>
            <a:r>
              <a:rPr lang="en-US" sz="2000" dirty="0" smtClean="0"/>
              <a:t>The variation in impedance against frequency for different populations of cells</a:t>
            </a:r>
            <a:endParaRPr lang="en-US" sz="2000" dirty="0"/>
          </a:p>
        </p:txBody>
      </p:sp>
      <p:sp>
        <p:nvSpPr>
          <p:cNvPr id="7" name="Slide Number Placeholder 6"/>
          <p:cNvSpPr>
            <a:spLocks noGrp="1"/>
          </p:cNvSpPr>
          <p:nvPr>
            <p:ph type="sldNum" sz="quarter" idx="12"/>
          </p:nvPr>
        </p:nvSpPr>
        <p:spPr/>
        <p:txBody>
          <a:bodyPr/>
          <a:lstStyle/>
          <a:p>
            <a:fld id="{C95B282E-5344-41E3-830F-E3B1A69FCCC8}"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thesis\table ecis.tif"/>
          <p:cNvPicPr/>
          <p:nvPr/>
        </p:nvPicPr>
        <p:blipFill>
          <a:blip r:embed="rId2" cstate="print"/>
          <a:srcRect t="7646" b="4048"/>
          <a:stretch>
            <a:fillRect/>
          </a:stretch>
        </p:blipFill>
        <p:spPr bwMode="auto">
          <a:xfrm>
            <a:off x="1115616" y="1052736"/>
            <a:ext cx="6912768" cy="4608512"/>
          </a:xfrm>
          <a:prstGeom prst="rect">
            <a:avLst/>
          </a:prstGeom>
          <a:noFill/>
          <a:ln w="9525">
            <a:noFill/>
            <a:miter lim="800000"/>
            <a:headEnd/>
            <a:tailEnd/>
          </a:ln>
        </p:spPr>
      </p:pic>
      <p:sp>
        <p:nvSpPr>
          <p:cNvPr id="2" name="TextBox 1"/>
          <p:cNvSpPr txBox="1"/>
          <p:nvPr/>
        </p:nvSpPr>
        <p:spPr>
          <a:xfrm>
            <a:off x="2244568" y="436022"/>
            <a:ext cx="4725011" cy="369332"/>
          </a:xfrm>
          <a:prstGeom prst="rect">
            <a:avLst/>
          </a:prstGeom>
          <a:noFill/>
        </p:spPr>
        <p:txBody>
          <a:bodyPr wrap="none" rtlCol="0">
            <a:spAutoFit/>
          </a:bodyPr>
          <a:lstStyle/>
          <a:p>
            <a:r>
              <a:rPr lang="en-US" b="1" dirty="0" smtClean="0"/>
              <a:t>CNT-ECIS comparison with other cell biosensors</a:t>
            </a:r>
            <a:endParaRPr lang="en-US" b="1" dirty="0"/>
          </a:p>
        </p:txBody>
      </p:sp>
      <p:sp>
        <p:nvSpPr>
          <p:cNvPr id="7" name="Slide Number Placeholder 6"/>
          <p:cNvSpPr>
            <a:spLocks noGrp="1"/>
          </p:cNvSpPr>
          <p:nvPr>
            <p:ph type="sldNum" sz="quarter" idx="12"/>
          </p:nvPr>
        </p:nvSpPr>
        <p:spPr/>
        <p:txBody>
          <a:bodyPr/>
          <a:lstStyle/>
          <a:p>
            <a:fld id="{C95B282E-5344-41E3-830F-E3B1A69FCCC8}"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5536" y="1700808"/>
            <a:ext cx="7992888" cy="1338828"/>
          </a:xfrm>
          <a:prstGeom prst="rect">
            <a:avLst/>
          </a:prstGeom>
        </p:spPr>
        <p:txBody>
          <a:bodyPr wrap="square">
            <a:spAutoFit/>
          </a:bodyPr>
          <a:lstStyle/>
          <a:p>
            <a:pPr algn="ctr">
              <a:lnSpc>
                <a:spcPct val="150000"/>
              </a:lnSpc>
            </a:pPr>
            <a:r>
              <a:rPr lang="en-US" dirty="0" smtClean="0"/>
              <a:t> For comparison with other impedance based cell biosensors we deﬁned </a:t>
            </a:r>
            <a:r>
              <a:rPr lang="en-US" b="1" dirty="0" smtClean="0"/>
              <a:t>TEF</a:t>
            </a:r>
            <a:r>
              <a:rPr lang="en-US" dirty="0" smtClean="0"/>
              <a:t> and </a:t>
            </a:r>
            <a:r>
              <a:rPr lang="en-US" b="1" dirty="0" smtClean="0"/>
              <a:t>CEF</a:t>
            </a:r>
            <a:r>
              <a:rPr lang="en-US" dirty="0" smtClean="0"/>
              <a:t> parameters which describe the  rapidness  and  resolution  of  biosensors.</a:t>
            </a:r>
            <a:endParaRPr lang="en-US" dirty="0"/>
          </a:p>
        </p:txBody>
      </p:sp>
      <p:sp>
        <p:nvSpPr>
          <p:cNvPr id="8" name="Rectangle 7"/>
          <p:cNvSpPr/>
          <p:nvPr/>
        </p:nvSpPr>
        <p:spPr>
          <a:xfrm>
            <a:off x="0" y="3308791"/>
            <a:ext cx="9144000" cy="1200329"/>
          </a:xfrm>
          <a:prstGeom prst="rect">
            <a:avLst/>
          </a:prstGeom>
        </p:spPr>
        <p:txBody>
          <a:bodyPr wrap="square">
            <a:spAutoFit/>
          </a:bodyPr>
          <a:lstStyle/>
          <a:p>
            <a:r>
              <a:rPr lang="en-US" dirty="0" smtClean="0"/>
              <a:t>Time efﬁciency  factor  (TEF)  of  the  sensor  corresponds  to the  best  sensitivity  of  the  sensor  (S)  per  time  duration  for cell attachment on the electrodes (T) and is formulated as:</a:t>
            </a:r>
          </a:p>
          <a:p>
            <a:pPr algn="ctr"/>
            <a:r>
              <a:rPr lang="en-US" dirty="0" smtClean="0"/>
              <a:t> TEF = S/T</a:t>
            </a:r>
            <a:endParaRPr lang="en-US" dirty="0"/>
          </a:p>
        </p:txBody>
      </p:sp>
      <p:sp>
        <p:nvSpPr>
          <p:cNvPr id="9" name="Rectangle 8"/>
          <p:cNvSpPr/>
          <p:nvPr/>
        </p:nvSpPr>
        <p:spPr>
          <a:xfrm>
            <a:off x="179512" y="4941168"/>
            <a:ext cx="8352928" cy="1287532"/>
          </a:xfrm>
          <a:prstGeom prst="rect">
            <a:avLst/>
          </a:prstGeom>
        </p:spPr>
        <p:txBody>
          <a:bodyPr wrap="square">
            <a:spAutoFit/>
          </a:bodyPr>
          <a:lstStyle/>
          <a:p>
            <a:pPr>
              <a:lnSpc>
                <a:spcPct val="150000"/>
              </a:lnSpc>
            </a:pPr>
            <a:r>
              <a:rPr lang="en-US" dirty="0" smtClean="0"/>
              <a:t> Cell efﬁciency factor (CEF) which describes the best sensitivity of the sensor (S) per density of attached cells (D), formulated as:</a:t>
            </a:r>
          </a:p>
          <a:p>
            <a:pPr algn="ctr">
              <a:lnSpc>
                <a:spcPct val="150000"/>
              </a:lnSpc>
            </a:pPr>
            <a:r>
              <a:rPr lang="en-US" dirty="0" smtClean="0"/>
              <a:t> CEF = S/D</a:t>
            </a:r>
            <a:endParaRPr lang="en-US" dirty="0"/>
          </a:p>
        </p:txBody>
      </p:sp>
      <p:sp>
        <p:nvSpPr>
          <p:cNvPr id="2" name="TextBox 1"/>
          <p:cNvSpPr txBox="1"/>
          <p:nvPr/>
        </p:nvSpPr>
        <p:spPr>
          <a:xfrm>
            <a:off x="2164158" y="436602"/>
            <a:ext cx="4555093" cy="400110"/>
          </a:xfrm>
          <a:prstGeom prst="rect">
            <a:avLst/>
          </a:prstGeom>
          <a:noFill/>
        </p:spPr>
        <p:txBody>
          <a:bodyPr wrap="none" rtlCol="0">
            <a:spAutoFit/>
          </a:bodyPr>
          <a:lstStyle/>
          <a:p>
            <a:r>
              <a:rPr lang="en-US" sz="2000" b="1" dirty="0" smtClean="0"/>
              <a:t>Cell &amp; Time efficiency factors of CNT-ECIS</a:t>
            </a:r>
            <a:endParaRPr lang="en-US" sz="2000" b="1" dirty="0"/>
          </a:p>
        </p:txBody>
      </p:sp>
      <p:sp>
        <p:nvSpPr>
          <p:cNvPr id="11" name="Slide Number Placeholder 10"/>
          <p:cNvSpPr>
            <a:spLocks noGrp="1"/>
          </p:cNvSpPr>
          <p:nvPr>
            <p:ph type="sldNum" sz="quarter" idx="12"/>
          </p:nvPr>
        </p:nvSpPr>
        <p:spPr/>
        <p:txBody>
          <a:bodyPr/>
          <a:lstStyle/>
          <a:p>
            <a:fld id="{C95B282E-5344-41E3-830F-E3B1A69FCCC8}"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23528" y="1196752"/>
            <a:ext cx="8339276" cy="3619922"/>
            <a:chOff x="0" y="457200"/>
            <a:chExt cx="9166860" cy="4267994"/>
          </a:xfrm>
        </p:grpSpPr>
        <p:pic>
          <p:nvPicPr>
            <p:cNvPr id="8" name="Picture 7"/>
            <p:cNvPicPr>
              <a:picLocks noChangeAspect="1" noChangeArrowheads="1"/>
            </p:cNvPicPr>
            <p:nvPr/>
          </p:nvPicPr>
          <p:blipFill>
            <a:blip r:embed="rId2" cstate="print"/>
            <a:srcRect/>
            <a:stretch>
              <a:fillRect/>
            </a:stretch>
          </p:blipFill>
          <p:spPr bwMode="auto">
            <a:xfrm>
              <a:off x="0" y="838200"/>
              <a:ext cx="4648200" cy="3713965"/>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a:off x="4577620" y="990600"/>
              <a:ext cx="4589240" cy="3657485"/>
            </a:xfrm>
            <a:prstGeom prst="rect">
              <a:avLst/>
            </a:prstGeom>
            <a:noFill/>
            <a:ln w="9525">
              <a:noFill/>
              <a:miter lim="800000"/>
              <a:headEnd/>
              <a:tailEnd/>
            </a:ln>
            <a:effectLst/>
          </p:spPr>
        </p:pic>
        <p:cxnSp>
          <p:nvCxnSpPr>
            <p:cNvPr id="11" name="Straight Connector 10"/>
            <p:cNvCxnSpPr/>
            <p:nvPr/>
          </p:nvCxnSpPr>
          <p:spPr>
            <a:xfrm rot="5400000">
              <a:off x="2598420" y="2781300"/>
              <a:ext cx="3886200"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9"/>
            <p:cNvSpPr txBox="1"/>
            <p:nvPr/>
          </p:nvSpPr>
          <p:spPr>
            <a:xfrm>
              <a:off x="0" y="457200"/>
              <a:ext cx="838200"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smtClean="0"/>
                <a:t>(A)</a:t>
              </a:r>
              <a:endParaRPr lang="en-US" sz="2500" b="1" dirty="0"/>
            </a:p>
          </p:txBody>
        </p:sp>
        <p:sp>
          <p:nvSpPr>
            <p:cNvPr id="13" name="TextBox 10"/>
            <p:cNvSpPr txBox="1"/>
            <p:nvPr/>
          </p:nvSpPr>
          <p:spPr>
            <a:xfrm>
              <a:off x="4800600" y="457200"/>
              <a:ext cx="838200"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smtClean="0"/>
                <a:t>(B)</a:t>
              </a:r>
              <a:endParaRPr lang="en-US" sz="2500" b="1" dirty="0"/>
            </a:p>
          </p:txBody>
        </p:sp>
      </p:grpSp>
      <p:sp>
        <p:nvSpPr>
          <p:cNvPr id="14" name="Rectangle 13"/>
          <p:cNvSpPr/>
          <p:nvPr/>
        </p:nvSpPr>
        <p:spPr>
          <a:xfrm>
            <a:off x="323528" y="4869160"/>
            <a:ext cx="8820472" cy="923330"/>
          </a:xfrm>
          <a:prstGeom prst="rect">
            <a:avLst/>
          </a:prstGeom>
        </p:spPr>
        <p:txBody>
          <a:bodyPr wrap="square">
            <a:spAutoFit/>
          </a:bodyPr>
          <a:lstStyle/>
          <a:p>
            <a:r>
              <a:rPr lang="en-US" dirty="0" smtClean="0"/>
              <a:t>Comparative  diagram  of  (A)  TEF  and  (B)  CEF  parameters between CNT-ECIS and other impedance based cell biosensors. The CEF of CNT-ECIS is observably higher than the others.</a:t>
            </a:r>
            <a:endParaRPr lang="en-US" dirty="0"/>
          </a:p>
        </p:txBody>
      </p:sp>
      <p:sp>
        <p:nvSpPr>
          <p:cNvPr id="16" name="Slide Number Placeholder 15"/>
          <p:cNvSpPr>
            <a:spLocks noGrp="1"/>
          </p:cNvSpPr>
          <p:nvPr>
            <p:ph type="sldNum" sz="quarter" idx="12"/>
          </p:nvPr>
        </p:nvSpPr>
        <p:spPr/>
        <p:txBody>
          <a:bodyPr/>
          <a:lstStyle/>
          <a:p>
            <a:fld id="{C95B282E-5344-41E3-830F-E3B1A69FCCC8}" type="slidenum">
              <a:rPr lang="en-US" smtClean="0"/>
              <a:pPr/>
              <a:t>37</a:t>
            </a:fld>
            <a:endParaRPr lang="en-US" dirty="0"/>
          </a:p>
        </p:txBody>
      </p:sp>
      <p:sp>
        <p:nvSpPr>
          <p:cNvPr id="10" name="TextBox 9"/>
          <p:cNvSpPr txBox="1"/>
          <p:nvPr/>
        </p:nvSpPr>
        <p:spPr>
          <a:xfrm>
            <a:off x="2164158" y="436602"/>
            <a:ext cx="4555093" cy="400110"/>
          </a:xfrm>
          <a:prstGeom prst="rect">
            <a:avLst/>
          </a:prstGeom>
          <a:noFill/>
        </p:spPr>
        <p:txBody>
          <a:bodyPr wrap="none" rtlCol="0">
            <a:spAutoFit/>
          </a:bodyPr>
          <a:lstStyle/>
          <a:p>
            <a:r>
              <a:rPr lang="en-US" sz="2000" b="1" dirty="0" smtClean="0"/>
              <a:t>Cell &amp; Time efficiency factors of CNT-ECIS</a:t>
            </a:r>
            <a:endParaRPr lang="en-US" sz="20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38</a:t>
            </a:fld>
            <a:endParaRPr lang="en-US" dirty="0"/>
          </a:p>
        </p:txBody>
      </p:sp>
      <p:sp>
        <p:nvSpPr>
          <p:cNvPr id="7" name="TextBox 6"/>
          <p:cNvSpPr txBox="1"/>
          <p:nvPr/>
        </p:nvSpPr>
        <p:spPr>
          <a:xfrm>
            <a:off x="214283" y="285728"/>
            <a:ext cx="8929718" cy="6047809"/>
          </a:xfrm>
          <a:prstGeom prst="rect">
            <a:avLst/>
          </a:prstGeom>
          <a:noFill/>
        </p:spPr>
        <p:txBody>
          <a:bodyPr wrap="square" rtlCol="0">
            <a:spAutoFit/>
          </a:bodyPr>
          <a:lstStyle/>
          <a:p>
            <a:pPr>
              <a:lnSpc>
                <a:spcPct val="150000"/>
              </a:lnSpc>
            </a:pPr>
            <a:r>
              <a:rPr lang="en-US" sz="2000" b="1" dirty="0" smtClean="0">
                <a:solidFill>
                  <a:schemeClr val="tx2">
                    <a:lumMod val="60000"/>
                    <a:lumOff val="40000"/>
                  </a:schemeClr>
                </a:solidFill>
              </a:rPr>
              <a:t>In </a:t>
            </a:r>
            <a:r>
              <a:rPr lang="en-US" sz="2000" b="1" dirty="0" err="1" smtClean="0">
                <a:solidFill>
                  <a:schemeClr val="tx2">
                    <a:lumMod val="60000"/>
                    <a:lumOff val="40000"/>
                  </a:schemeClr>
                </a:solidFill>
              </a:rPr>
              <a:t>breif</a:t>
            </a:r>
            <a:r>
              <a:rPr lang="en-US" sz="2000" b="1" dirty="0" smtClean="0">
                <a:solidFill>
                  <a:schemeClr val="tx2">
                    <a:lumMod val="60000"/>
                    <a:lumOff val="40000"/>
                  </a:schemeClr>
                </a:solidFill>
              </a:rPr>
              <a:t>:</a:t>
            </a:r>
          </a:p>
          <a:p>
            <a:pPr marL="457200" indent="-457200">
              <a:lnSpc>
                <a:spcPct val="150000"/>
              </a:lnSpc>
              <a:buAutoNum type="arabicPeriod"/>
            </a:pPr>
            <a:r>
              <a:rPr lang="en-US" sz="2000" b="1" dirty="0" smtClean="0"/>
              <a:t>Vertically aligned CNT arrays,  promising candidate for detection of higher grades of  cancer cells by their rapid mechanical entrapment .</a:t>
            </a:r>
          </a:p>
          <a:p>
            <a:pPr marL="457200" indent="-457200">
              <a:lnSpc>
                <a:spcPct val="150000"/>
              </a:lnSpc>
              <a:buAutoNum type="arabicPeriod"/>
            </a:pPr>
            <a:r>
              <a:rPr lang="en-US" sz="2000" b="1" dirty="0" smtClean="0"/>
              <a:t>CNT-ECIS, high sensitive biosensor for </a:t>
            </a:r>
            <a:r>
              <a:rPr lang="en-US" sz="2000" b="1" dirty="0" smtClean="0"/>
              <a:t>metastasis </a:t>
            </a:r>
            <a:r>
              <a:rPr lang="en-US" sz="2000" b="1" dirty="0" smtClean="0"/>
              <a:t>diagnosis of cancer cells</a:t>
            </a:r>
          </a:p>
          <a:p>
            <a:pPr marL="457200" indent="-457200">
              <a:lnSpc>
                <a:spcPct val="150000"/>
              </a:lnSpc>
              <a:buAutoNum type="arabicPeriod"/>
            </a:pPr>
            <a:r>
              <a:rPr lang="en-US" sz="2000" b="1" dirty="0" smtClean="0"/>
              <a:t>CNT </a:t>
            </a:r>
            <a:r>
              <a:rPr lang="en-US" sz="2000" b="1" dirty="0" err="1" smtClean="0"/>
              <a:t>nanobeams</a:t>
            </a:r>
            <a:r>
              <a:rPr lang="en-US" sz="2000" b="1" dirty="0" smtClean="0"/>
              <a:t> play the key </a:t>
            </a:r>
            <a:r>
              <a:rPr lang="en-US" sz="2000" b="1" dirty="0" smtClean="0"/>
              <a:t>role </a:t>
            </a:r>
            <a:r>
              <a:rPr lang="en-US" sz="2000" b="1" dirty="0" smtClean="0"/>
              <a:t>in both Mechanical entrapment and electrical detection procedures</a:t>
            </a:r>
          </a:p>
          <a:p>
            <a:pPr marL="457200" indent="-457200">
              <a:lnSpc>
                <a:spcPct val="150000"/>
              </a:lnSpc>
              <a:buAutoNum type="arabicPeriod"/>
            </a:pPr>
            <a:r>
              <a:rPr lang="en-US" sz="2000" b="1" dirty="0" smtClean="0"/>
              <a:t>Sensitivity and rapidness of CNT-ECIS  is more than other cell biosensors.</a:t>
            </a:r>
          </a:p>
          <a:p>
            <a:pPr marL="457200" indent="-457200">
              <a:lnSpc>
                <a:spcPct val="150000"/>
              </a:lnSpc>
              <a:buAutoNum type="arabicPeriod"/>
            </a:pPr>
            <a:r>
              <a:rPr lang="en-US" sz="2000" b="1" dirty="0" smtClean="0"/>
              <a:t>Many </a:t>
            </a:r>
            <a:r>
              <a:rPr lang="en-US" sz="2000" b="1" dirty="0" smtClean="0"/>
              <a:t>applications could </a:t>
            </a:r>
            <a:r>
              <a:rPr lang="en-US" sz="2000" b="1" dirty="0" smtClean="0"/>
              <a:t>be suggested for CNT-ECIS such as cell </a:t>
            </a:r>
            <a:r>
              <a:rPr lang="en-US" sz="2000" b="1" dirty="0" smtClean="0"/>
              <a:t>monitoring and EDR assay.</a:t>
            </a:r>
            <a:endParaRPr lang="en-US" sz="2000" b="1" dirty="0" smtClean="0"/>
          </a:p>
          <a:p>
            <a:pPr marL="457200" indent="-457200">
              <a:lnSpc>
                <a:spcPct val="150000"/>
              </a:lnSpc>
              <a:buAutoNum type="arabicPeriod"/>
            </a:pPr>
            <a:r>
              <a:rPr lang="en-US" sz="2000" b="1" dirty="0" smtClean="0">
                <a:solidFill>
                  <a:srgbClr val="FF0000"/>
                </a:solidFill>
              </a:rPr>
              <a:t>Single cell electrical endoscopy based on CNT could be used for single cell metastasis diagnosis as well as a power full EDR assay for cancer therapy </a:t>
            </a:r>
          </a:p>
          <a:p>
            <a:pPr marL="457200" indent="-457200">
              <a:lnSpc>
                <a:spcPct val="150000"/>
              </a:lnSpc>
            </a:pPr>
            <a:endParaRPr lang="en-US" sz="2000" b="1" dirty="0" smtClean="0"/>
          </a:p>
          <a:p>
            <a:pPr>
              <a:lnSpc>
                <a:spcPct val="150000"/>
              </a:lnSpc>
            </a:pP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39</a:t>
            </a:fld>
            <a:endParaRPr lang="en-US" dirty="0"/>
          </a:p>
        </p:txBody>
      </p:sp>
      <p:pic>
        <p:nvPicPr>
          <p:cNvPr id="27650" name="Picture 2"/>
          <p:cNvPicPr>
            <a:picLocks noChangeAspect="1" noChangeArrowheads="1"/>
          </p:cNvPicPr>
          <p:nvPr/>
        </p:nvPicPr>
        <p:blipFill>
          <a:blip r:embed="rId2" cstate="print"/>
          <a:srcRect/>
          <a:stretch>
            <a:fillRect/>
          </a:stretch>
        </p:blipFill>
        <p:spPr bwMode="auto">
          <a:xfrm>
            <a:off x="0" y="214290"/>
            <a:ext cx="4779523" cy="6286544"/>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cstate="print"/>
          <a:srcRect/>
          <a:stretch>
            <a:fillRect/>
          </a:stretch>
        </p:blipFill>
        <p:spPr bwMode="auto">
          <a:xfrm>
            <a:off x="4737688" y="214290"/>
            <a:ext cx="4406312" cy="6265686"/>
          </a:xfrm>
          <a:prstGeom prst="rect">
            <a:avLst/>
          </a:prstGeom>
          <a:noFill/>
          <a:ln w="9525">
            <a:noFill/>
            <a:miter lim="800000"/>
            <a:headEnd/>
            <a:tailEnd/>
          </a:ln>
          <a:effectLst/>
        </p:spPr>
      </p:pic>
      <p:cxnSp>
        <p:nvCxnSpPr>
          <p:cNvPr id="10" name="Straight Connector 9"/>
          <p:cNvCxnSpPr/>
          <p:nvPr/>
        </p:nvCxnSpPr>
        <p:spPr>
          <a:xfrm rot="5400000">
            <a:off x="1714479" y="3357562"/>
            <a:ext cx="6286544"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p:cNvSpPr txBox="1">
            <a:spLocks noChangeArrowheads="1"/>
          </p:cNvSpPr>
          <p:nvPr/>
        </p:nvSpPr>
        <p:spPr bwMode="auto">
          <a:xfrm>
            <a:off x="1857375" y="425450"/>
            <a:ext cx="4786313" cy="646113"/>
          </a:xfrm>
          <a:prstGeom prst="rect">
            <a:avLst/>
          </a:prstGeom>
          <a:noFill/>
          <a:ln w="9525">
            <a:noFill/>
            <a:miter lim="800000"/>
            <a:headEnd/>
            <a:tailEnd/>
          </a:ln>
        </p:spPr>
        <p:txBody>
          <a:bodyPr>
            <a:spAutoFit/>
          </a:bodyPr>
          <a:lstStyle/>
          <a:p>
            <a:pPr algn="ctr"/>
            <a:r>
              <a:rPr lang="en-US" b="1" dirty="0"/>
              <a:t>Changes in cell Physical properties during cancerous transformation </a:t>
            </a:r>
            <a:r>
              <a:rPr lang="en-US" dirty="0"/>
              <a:t>[1]</a:t>
            </a:r>
          </a:p>
        </p:txBody>
      </p:sp>
      <p:sp>
        <p:nvSpPr>
          <p:cNvPr id="15362" name="Rectangle 4"/>
          <p:cNvSpPr>
            <a:spLocks noChangeArrowheads="1"/>
          </p:cNvSpPr>
          <p:nvPr/>
        </p:nvSpPr>
        <p:spPr bwMode="auto">
          <a:xfrm>
            <a:off x="714374" y="1571625"/>
            <a:ext cx="7500963" cy="2585323"/>
          </a:xfrm>
          <a:prstGeom prst="rect">
            <a:avLst/>
          </a:prstGeom>
          <a:noFill/>
          <a:ln w="9525">
            <a:noFill/>
            <a:miter lim="800000"/>
            <a:headEnd/>
            <a:tailEnd/>
          </a:ln>
        </p:spPr>
        <p:txBody>
          <a:bodyPr wrap="square">
            <a:spAutoFit/>
          </a:bodyPr>
          <a:lstStyle/>
          <a:p>
            <a:r>
              <a:rPr lang="en-US" dirty="0"/>
              <a:t> 1. Cytoskeletal changes</a:t>
            </a:r>
          </a:p>
          <a:p>
            <a:endParaRPr lang="en-US" dirty="0"/>
          </a:p>
          <a:p>
            <a:r>
              <a:rPr lang="en-US" dirty="0"/>
              <a:t> 2. Cell adhesion and motility changes</a:t>
            </a:r>
          </a:p>
          <a:p>
            <a:endParaRPr lang="en-US" dirty="0"/>
          </a:p>
          <a:p>
            <a:r>
              <a:rPr lang="en-US" dirty="0"/>
              <a:t> 3. Nuclei changes </a:t>
            </a:r>
          </a:p>
          <a:p>
            <a:endParaRPr lang="en-US" dirty="0"/>
          </a:p>
          <a:p>
            <a:r>
              <a:rPr lang="en-US" dirty="0"/>
              <a:t> 4. Enzyme production</a:t>
            </a:r>
          </a:p>
          <a:p>
            <a:endParaRPr lang="en-US" dirty="0"/>
          </a:p>
          <a:p>
            <a:pPr algn="ctr"/>
            <a:r>
              <a:rPr lang="en-US" dirty="0">
                <a:solidFill>
                  <a:srgbClr val="2F34FB"/>
                </a:solidFill>
              </a:rPr>
              <a:t>Two first changes are directly </a:t>
            </a:r>
            <a:r>
              <a:rPr lang="en-US" dirty="0" smtClean="0">
                <a:solidFill>
                  <a:srgbClr val="2F34FB"/>
                </a:solidFill>
              </a:rPr>
              <a:t>returned </a:t>
            </a:r>
            <a:r>
              <a:rPr lang="en-US" dirty="0">
                <a:solidFill>
                  <a:srgbClr val="2F34FB"/>
                </a:solidFill>
              </a:rPr>
              <a:t>to cell mechanical properties</a:t>
            </a:r>
          </a:p>
        </p:txBody>
      </p:sp>
      <p:sp>
        <p:nvSpPr>
          <p:cNvPr id="15363" name="TextBox 5"/>
          <p:cNvSpPr txBox="1">
            <a:spLocks noChangeArrowheads="1"/>
          </p:cNvSpPr>
          <p:nvPr/>
        </p:nvSpPr>
        <p:spPr bwMode="auto">
          <a:xfrm>
            <a:off x="571500" y="4729163"/>
            <a:ext cx="8215313" cy="923330"/>
          </a:xfrm>
          <a:prstGeom prst="rect">
            <a:avLst/>
          </a:prstGeom>
          <a:noFill/>
          <a:ln w="9525">
            <a:noFill/>
            <a:miter lim="800000"/>
            <a:headEnd/>
            <a:tailEnd/>
          </a:ln>
        </p:spPr>
        <p:txBody>
          <a:bodyPr>
            <a:spAutoFit/>
          </a:bodyPr>
          <a:lstStyle/>
          <a:p>
            <a:pPr algn="ctr"/>
            <a:r>
              <a:rPr lang="en-US" dirty="0"/>
              <a:t>The altered cytoskeleton enhances the ability of cancer cells to contract or stretch.  As a result</a:t>
            </a:r>
            <a:r>
              <a:rPr lang="en-US" b="1" dirty="0">
                <a:solidFill>
                  <a:srgbClr val="000099"/>
                </a:solidFill>
              </a:rPr>
              <a:t>, tumor cells exhibit lower resistance to deformation in comparison with normal </a:t>
            </a:r>
            <a:r>
              <a:rPr lang="en-US" b="1" dirty="0" smtClean="0">
                <a:solidFill>
                  <a:srgbClr val="000099"/>
                </a:solidFill>
              </a:rPr>
              <a:t>ones</a:t>
            </a:r>
            <a:r>
              <a:rPr lang="en-US" dirty="0" smtClean="0"/>
              <a:t>; </a:t>
            </a:r>
            <a:r>
              <a:rPr lang="en-US" dirty="0"/>
              <a:t>even they are more deformable than non-metastatic </a:t>
            </a:r>
            <a:r>
              <a:rPr lang="en-US" dirty="0" smtClean="0"/>
              <a:t>cells</a:t>
            </a:r>
            <a:endParaRPr lang="en-US" sz="900" dirty="0"/>
          </a:p>
        </p:txBody>
      </p:sp>
      <p:sp>
        <p:nvSpPr>
          <p:cNvPr id="15364" name="Rectangle 6"/>
          <p:cNvSpPr>
            <a:spLocks noChangeArrowheads="1"/>
          </p:cNvSpPr>
          <p:nvPr/>
        </p:nvSpPr>
        <p:spPr bwMode="auto">
          <a:xfrm>
            <a:off x="142875" y="6248400"/>
            <a:ext cx="9358313" cy="323850"/>
          </a:xfrm>
          <a:prstGeom prst="rect">
            <a:avLst/>
          </a:prstGeom>
          <a:noFill/>
          <a:ln w="9525">
            <a:noFill/>
            <a:miter lim="800000"/>
            <a:headEnd/>
            <a:tailEnd/>
          </a:ln>
        </p:spPr>
        <p:txBody>
          <a:bodyPr>
            <a:spAutoFit/>
          </a:bodyPr>
          <a:lstStyle/>
          <a:p>
            <a:r>
              <a:rPr lang="en-US" sz="1500" dirty="0"/>
              <a:t>1. </a:t>
            </a:r>
            <a:r>
              <a:rPr lang="en-US" sz="1500" dirty="0" err="1" smtClean="0"/>
              <a:t>Adami</a:t>
            </a:r>
            <a:r>
              <a:rPr lang="en-US" sz="1500" dirty="0" smtClean="0"/>
              <a:t>, </a:t>
            </a:r>
            <a:r>
              <a:rPr lang="en-US" sz="1500" i="1" dirty="0" err="1"/>
              <a:t>etal</a:t>
            </a:r>
            <a:r>
              <a:rPr lang="en-US" sz="1500" dirty="0"/>
              <a:t>,. "Textbook of Cancer </a:t>
            </a:r>
            <a:r>
              <a:rPr lang="en-US" sz="1500" dirty="0" err="1"/>
              <a:t>Epidemiology."Oxford</a:t>
            </a:r>
            <a:r>
              <a:rPr lang="en-US" sz="1500" dirty="0"/>
              <a:t> University Press, 2002</a:t>
            </a:r>
          </a:p>
        </p:txBody>
      </p:sp>
      <p:sp>
        <p:nvSpPr>
          <p:cNvPr id="8" name="Slide Number Placeholder 7"/>
          <p:cNvSpPr>
            <a:spLocks noGrp="1"/>
          </p:cNvSpPr>
          <p:nvPr>
            <p:ph type="sldNum" sz="quarter" idx="12"/>
          </p:nvPr>
        </p:nvSpPr>
        <p:spPr/>
        <p:txBody>
          <a:bodyPr/>
          <a:lstStyle/>
          <a:p>
            <a:fld id="{C95B282E-5344-41E3-830F-E3B1A69FCCC8}"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40</a:t>
            </a:fld>
            <a:endParaRPr lang="en-US" dirty="0"/>
          </a:p>
        </p:txBody>
      </p:sp>
      <p:pic>
        <p:nvPicPr>
          <p:cNvPr id="28674" name="Picture 2"/>
          <p:cNvPicPr>
            <a:picLocks noChangeAspect="1" noChangeArrowheads="1"/>
          </p:cNvPicPr>
          <p:nvPr/>
        </p:nvPicPr>
        <p:blipFill>
          <a:blip r:embed="rId2" cstate="print"/>
          <a:srcRect/>
          <a:stretch>
            <a:fillRect/>
          </a:stretch>
        </p:blipFill>
        <p:spPr bwMode="auto">
          <a:xfrm>
            <a:off x="285720" y="571480"/>
            <a:ext cx="8743977" cy="58469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4525963"/>
          </a:xfrm>
        </p:spPr>
        <p:txBody>
          <a:bodyPr>
            <a:normAutofit lnSpcReduction="10000"/>
          </a:bodyPr>
          <a:lstStyle/>
          <a:p>
            <a:pPr algn="ctr">
              <a:buNone/>
            </a:pPr>
            <a:endParaRPr lang="en-US" dirty="0" smtClean="0">
              <a:solidFill>
                <a:srgbClr val="2F34FB"/>
              </a:solidFill>
            </a:endParaRPr>
          </a:p>
          <a:p>
            <a:pPr algn="ctr">
              <a:buNone/>
            </a:pPr>
            <a:endParaRPr lang="en-US" dirty="0" smtClean="0">
              <a:solidFill>
                <a:srgbClr val="2F34FB"/>
              </a:solidFill>
            </a:endParaRPr>
          </a:p>
          <a:p>
            <a:pPr>
              <a:buNone/>
            </a:pPr>
            <a:r>
              <a:rPr lang="en-US" b="1" dirty="0" smtClean="0"/>
              <a:t>By full of thanks from:</a:t>
            </a:r>
          </a:p>
          <a:p>
            <a:pPr>
              <a:buNone/>
            </a:pPr>
            <a:endParaRPr lang="en-US" b="1" dirty="0" smtClean="0"/>
          </a:p>
          <a:p>
            <a:pPr marL="514350" indent="-514350" algn="just">
              <a:buAutoNum type="arabicPeriod"/>
            </a:pPr>
            <a:r>
              <a:rPr lang="en-US" b="1" dirty="0" smtClean="0"/>
              <a:t>Prof </a:t>
            </a:r>
            <a:r>
              <a:rPr lang="en-US" b="1" dirty="0" err="1" smtClean="0"/>
              <a:t>mohajerzadeh</a:t>
            </a:r>
            <a:r>
              <a:rPr lang="en-US" b="1" dirty="0" smtClean="0"/>
              <a:t> </a:t>
            </a:r>
            <a:r>
              <a:rPr lang="en-US" b="1" i="1" dirty="0" smtClean="0"/>
              <a:t>(my supervisor)</a:t>
            </a:r>
          </a:p>
          <a:p>
            <a:pPr marL="514350" indent="-514350" algn="just">
              <a:buAutoNum type="arabicPeriod"/>
            </a:pPr>
            <a:r>
              <a:rPr lang="en-US" b="1" dirty="0" smtClean="0"/>
              <a:t>Prof. </a:t>
            </a:r>
            <a:r>
              <a:rPr lang="en-US" b="1" dirty="0" err="1" smtClean="0"/>
              <a:t>peirovi</a:t>
            </a:r>
            <a:r>
              <a:rPr lang="en-US" b="1" dirty="0" smtClean="0"/>
              <a:t> </a:t>
            </a:r>
            <a:r>
              <a:rPr lang="en-US" b="1" i="1" dirty="0" smtClean="0"/>
              <a:t>(</a:t>
            </a:r>
            <a:r>
              <a:rPr lang="en-US" b="1" i="1" dirty="0" err="1" smtClean="0"/>
              <a:t>Shahid</a:t>
            </a:r>
            <a:r>
              <a:rPr lang="en-US" b="1" i="1" dirty="0" smtClean="0"/>
              <a:t> </a:t>
            </a:r>
            <a:r>
              <a:rPr lang="en-US" b="1" i="1" dirty="0" err="1" smtClean="0"/>
              <a:t>Beheshti</a:t>
            </a:r>
            <a:r>
              <a:rPr lang="en-US" b="1" i="1" dirty="0" smtClean="0"/>
              <a:t> </a:t>
            </a:r>
            <a:r>
              <a:rPr lang="en-US" b="1" i="1" dirty="0" err="1" smtClean="0"/>
              <a:t>Med.Univ</a:t>
            </a:r>
            <a:r>
              <a:rPr lang="en-US" b="1" i="1" dirty="0" smtClean="0"/>
              <a:t>)</a:t>
            </a:r>
          </a:p>
          <a:p>
            <a:pPr marL="514350" indent="-514350" algn="just">
              <a:buAutoNum type="arabicPeriod"/>
            </a:pPr>
            <a:r>
              <a:rPr lang="en-US" b="1" dirty="0" smtClean="0"/>
              <a:t> Dr. </a:t>
            </a:r>
            <a:r>
              <a:rPr lang="en-US" b="1" dirty="0" err="1" smtClean="0"/>
              <a:t>Abodollahi</a:t>
            </a:r>
            <a:r>
              <a:rPr lang="en-US" b="1" dirty="0" smtClean="0"/>
              <a:t> </a:t>
            </a:r>
            <a:r>
              <a:rPr lang="en-US" b="1" i="1" dirty="0" smtClean="0"/>
              <a:t>(MD. Pathologist)</a:t>
            </a:r>
          </a:p>
          <a:p>
            <a:pPr marL="514350" indent="-514350" algn="just">
              <a:buAutoNum type="arabicPeriod"/>
            </a:pPr>
            <a:r>
              <a:rPr lang="en-US" b="1" dirty="0" smtClean="0"/>
              <a:t>Mr. </a:t>
            </a:r>
            <a:r>
              <a:rPr lang="en-US" b="1" dirty="0" err="1" smtClean="0"/>
              <a:t>Janmaleki</a:t>
            </a:r>
            <a:r>
              <a:rPr lang="en-US" b="1" dirty="0" smtClean="0"/>
              <a:t> </a:t>
            </a:r>
            <a:r>
              <a:rPr lang="en-US" b="1" i="1" dirty="0" smtClean="0"/>
              <a:t>(</a:t>
            </a:r>
            <a:r>
              <a:rPr lang="en-US" b="1" i="1" dirty="0" err="1" smtClean="0"/>
              <a:t>Taleghani</a:t>
            </a:r>
            <a:r>
              <a:rPr lang="en-US" b="1" i="1" dirty="0" smtClean="0"/>
              <a:t> Hospital)</a:t>
            </a:r>
          </a:p>
          <a:p>
            <a:pPr algn="ctr">
              <a:buNone/>
            </a:pPr>
            <a:endParaRPr lang="en-US" b="1" dirty="0"/>
          </a:p>
        </p:txBody>
      </p:sp>
      <p:sp>
        <p:nvSpPr>
          <p:cNvPr id="4" name="Slide Number Placeholder 3"/>
          <p:cNvSpPr>
            <a:spLocks noGrp="1"/>
          </p:cNvSpPr>
          <p:nvPr>
            <p:ph type="sldNum" sz="quarter" idx="12"/>
          </p:nvPr>
        </p:nvSpPr>
        <p:spPr/>
        <p:txBody>
          <a:bodyPr/>
          <a:lstStyle/>
          <a:p>
            <a:fld id="{C95B282E-5344-41E3-830F-E3B1A69FCCC8}"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US" dirty="0" smtClean="0">
              <a:solidFill>
                <a:srgbClr val="2F34FB"/>
              </a:solidFill>
            </a:endParaRPr>
          </a:p>
          <a:p>
            <a:pPr algn="ctr">
              <a:buNone/>
            </a:pPr>
            <a:endParaRPr lang="en-US" dirty="0" smtClean="0">
              <a:solidFill>
                <a:srgbClr val="2F34FB"/>
              </a:solidFill>
            </a:endParaRPr>
          </a:p>
          <a:p>
            <a:pPr algn="ctr">
              <a:buNone/>
            </a:pPr>
            <a:r>
              <a:rPr lang="en-US" b="1" dirty="0" smtClean="0"/>
              <a:t>Thanks for your attention</a:t>
            </a:r>
          </a:p>
          <a:p>
            <a:pPr algn="ctr">
              <a:buNone/>
            </a:pPr>
            <a:endParaRPr lang="en-US" b="1" dirty="0"/>
          </a:p>
        </p:txBody>
      </p:sp>
      <p:sp>
        <p:nvSpPr>
          <p:cNvPr id="4" name="Slide Number Placeholder 3"/>
          <p:cNvSpPr>
            <a:spLocks noGrp="1"/>
          </p:cNvSpPr>
          <p:nvPr>
            <p:ph type="sldNum" sz="quarter" idx="12"/>
          </p:nvPr>
        </p:nvSpPr>
        <p:spPr/>
        <p:txBody>
          <a:bodyPr/>
          <a:lstStyle/>
          <a:p>
            <a:fld id="{C95B282E-5344-41E3-830F-E3B1A69FCCC8}"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ser\Desktop\source file of thesis\ecis\fig 8 loc.tif"/>
          <p:cNvPicPr/>
          <p:nvPr/>
        </p:nvPicPr>
        <p:blipFill>
          <a:blip r:embed="rId2" cstate="print"/>
          <a:srcRect l="3024" t="6984" r="3678" b="26894"/>
          <a:stretch>
            <a:fillRect/>
          </a:stretch>
        </p:blipFill>
        <p:spPr bwMode="auto">
          <a:xfrm>
            <a:off x="1691680" y="1628800"/>
            <a:ext cx="5400600" cy="302433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C95B282E-5344-41E3-830F-E3B1A69FCCC8}" type="slidenum">
              <a:rPr lang="en-US" smtClean="0"/>
              <a:pPr/>
              <a:t>43</a:t>
            </a:fld>
            <a:endParaRPr lang="en-US" dirty="0"/>
          </a:p>
        </p:txBody>
      </p:sp>
      <p:sp>
        <p:nvSpPr>
          <p:cNvPr id="4" name="TextBox 3"/>
          <p:cNvSpPr txBox="1"/>
          <p:nvPr/>
        </p:nvSpPr>
        <p:spPr>
          <a:xfrm>
            <a:off x="2357422" y="500042"/>
            <a:ext cx="4165628" cy="369332"/>
          </a:xfrm>
          <a:prstGeom prst="rect">
            <a:avLst/>
          </a:prstGeom>
          <a:noFill/>
        </p:spPr>
        <p:txBody>
          <a:bodyPr wrap="none" rtlCol="0">
            <a:spAutoFit/>
          </a:bodyPr>
          <a:lstStyle/>
          <a:p>
            <a:r>
              <a:rPr lang="en-US" dirty="0" smtClean="0">
                <a:solidFill>
                  <a:srgbClr val="002060"/>
                </a:solidFill>
              </a:rPr>
              <a:t>Monitoring of cell vital signals by CNT-ECIS</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US" dirty="0" smtClean="0">
              <a:solidFill>
                <a:srgbClr val="2F34FB"/>
              </a:solidFill>
            </a:endParaRPr>
          </a:p>
          <a:p>
            <a:pPr algn="ctr">
              <a:buNone/>
            </a:pPr>
            <a:endParaRPr lang="en-US" dirty="0" smtClean="0">
              <a:solidFill>
                <a:srgbClr val="2F34FB"/>
              </a:solidFill>
            </a:endParaRPr>
          </a:p>
          <a:p>
            <a:pPr algn="ctr">
              <a:buNone/>
            </a:pPr>
            <a:r>
              <a:rPr lang="en-US" b="1" dirty="0" smtClean="0"/>
              <a:t>CNT based single cell electrical endoscopy for metastasis diagnosis and EDR assay</a:t>
            </a:r>
            <a:endParaRPr lang="en-US" b="1" dirty="0"/>
          </a:p>
        </p:txBody>
      </p:sp>
      <p:sp>
        <p:nvSpPr>
          <p:cNvPr id="4" name="Slide Number Placeholder 3"/>
          <p:cNvSpPr>
            <a:spLocks noGrp="1"/>
          </p:cNvSpPr>
          <p:nvPr>
            <p:ph type="sldNum" sz="quarter" idx="12"/>
          </p:nvPr>
        </p:nvSpPr>
        <p:spPr/>
        <p:txBody>
          <a:bodyPr/>
          <a:lstStyle/>
          <a:p>
            <a:fld id="{C95B282E-5344-41E3-830F-E3B1A69FCCC8}"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1539" y="1698327"/>
            <a:ext cx="7493590" cy="2369880"/>
          </a:xfrm>
          <a:prstGeom prst="rect">
            <a:avLst/>
          </a:prstGeom>
          <a:noFill/>
        </p:spPr>
        <p:txBody>
          <a:bodyPr wrap="none" rtlCol="0">
            <a:spAutoFit/>
          </a:bodyPr>
          <a:lstStyle/>
          <a:p>
            <a:pPr algn="ctr">
              <a:lnSpc>
                <a:spcPct val="200000"/>
              </a:lnSpc>
            </a:pPr>
            <a:r>
              <a:rPr lang="en-US" sz="2000" b="1" dirty="0" smtClean="0"/>
              <a:t>Electrical properties of cancer cells</a:t>
            </a:r>
          </a:p>
          <a:p>
            <a:pPr algn="ctr">
              <a:lnSpc>
                <a:spcPct val="200000"/>
              </a:lnSpc>
            </a:pPr>
            <a:r>
              <a:rPr lang="en-US" b="1" dirty="0" smtClean="0"/>
              <a:t>Cell membrane: phospholipids </a:t>
            </a:r>
            <a:r>
              <a:rPr lang="en-US" b="1" dirty="0" err="1" smtClean="0"/>
              <a:t>bilayer</a:t>
            </a:r>
            <a:r>
              <a:rPr lang="en-US" b="1" dirty="0" smtClean="0"/>
              <a:t> (dielectric) &amp; ion channels (conductor)</a:t>
            </a:r>
          </a:p>
          <a:p>
            <a:pPr algn="ctr">
              <a:lnSpc>
                <a:spcPct val="200000"/>
              </a:lnSpc>
            </a:pPr>
            <a:r>
              <a:rPr lang="en-US" b="1" dirty="0" smtClean="0">
                <a:solidFill>
                  <a:srgbClr val="FF0000"/>
                </a:solidFill>
              </a:rPr>
              <a:t>Cancer cell: membrane deterioration </a:t>
            </a:r>
          </a:p>
          <a:p>
            <a:pPr algn="ctr">
              <a:lnSpc>
                <a:spcPct val="200000"/>
              </a:lnSpc>
            </a:pPr>
            <a:r>
              <a:rPr lang="en-US" b="1" dirty="0" smtClean="0">
                <a:solidFill>
                  <a:schemeClr val="tx2">
                    <a:lumMod val="75000"/>
                  </a:schemeClr>
                </a:solidFill>
              </a:rPr>
              <a:t>Impedance disruption of cell membrane during cancerous transformation</a:t>
            </a:r>
            <a:endParaRPr lang="en-US"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46</a:t>
            </a:fld>
            <a:endParaRPr lang="en-US" sz="2500" b="1">
              <a:solidFill>
                <a:schemeClr val="tx1"/>
              </a:solidFill>
            </a:endParaRPr>
          </a:p>
        </p:txBody>
      </p:sp>
      <p:pic>
        <p:nvPicPr>
          <p:cNvPr id="7" name="Picture 6" descr="I:\thesis\ax az microscope.tif"/>
          <p:cNvPicPr/>
          <p:nvPr/>
        </p:nvPicPr>
        <p:blipFill>
          <a:blip r:embed="rId2" cstate="print"/>
          <a:srcRect/>
          <a:stretch>
            <a:fillRect/>
          </a:stretch>
        </p:blipFill>
        <p:spPr bwMode="auto">
          <a:xfrm>
            <a:off x="1600200" y="1200150"/>
            <a:ext cx="5943600" cy="4457700"/>
          </a:xfrm>
          <a:prstGeom prst="rect">
            <a:avLst/>
          </a:prstGeom>
          <a:noFill/>
          <a:ln w="9525">
            <a:noFill/>
            <a:miter lim="800000"/>
            <a:headEnd/>
            <a:tailEnd/>
          </a:ln>
        </p:spPr>
      </p:pic>
      <p:sp>
        <p:nvSpPr>
          <p:cNvPr id="8" name="TextBox 7"/>
          <p:cNvSpPr txBox="1"/>
          <p:nvPr/>
        </p:nvSpPr>
        <p:spPr>
          <a:xfrm>
            <a:off x="1835696" y="436602"/>
            <a:ext cx="5399812" cy="400110"/>
          </a:xfrm>
          <a:prstGeom prst="rect">
            <a:avLst/>
          </a:prstGeom>
          <a:noFill/>
        </p:spPr>
        <p:txBody>
          <a:bodyPr wrap="none" rtlCol="0">
            <a:spAutoFit/>
          </a:bodyPr>
          <a:lstStyle/>
          <a:p>
            <a:r>
              <a:rPr lang="en-US" sz="2000" b="1" dirty="0" smtClean="0"/>
              <a:t>CNT based single cancer cell electrical endoscope</a:t>
            </a:r>
            <a:endParaRPr lang="en-US" sz="2000" b="1" dirty="0"/>
          </a:p>
        </p:txBody>
      </p:sp>
    </p:spTree>
    <p:extLst>
      <p:ext uri="{BB962C8B-B14F-4D97-AF65-F5344CB8AC3E}">
        <p14:creationId xmlns:p14="http://schemas.microsoft.com/office/powerpoint/2010/main" xmlns="" val="42379208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47</a:t>
            </a:fld>
            <a:endParaRPr lang="en-US" sz="2500" b="1">
              <a:solidFill>
                <a:schemeClr val="tx1"/>
              </a:solidFill>
            </a:endParaRPr>
          </a:p>
        </p:txBody>
      </p:sp>
      <p:pic>
        <p:nvPicPr>
          <p:cNvPr id="7" name="Picture 6"/>
          <p:cNvPicPr/>
          <p:nvPr/>
        </p:nvPicPr>
        <p:blipFill>
          <a:blip r:embed="rId2" cstate="print"/>
          <a:srcRect/>
          <a:stretch>
            <a:fillRect/>
          </a:stretch>
        </p:blipFill>
        <p:spPr bwMode="auto">
          <a:xfrm>
            <a:off x="1403648" y="488548"/>
            <a:ext cx="5943600" cy="4452620"/>
          </a:xfrm>
          <a:prstGeom prst="rect">
            <a:avLst/>
          </a:prstGeom>
          <a:noFill/>
          <a:ln w="9525">
            <a:noFill/>
            <a:miter lim="800000"/>
            <a:headEnd/>
            <a:tailEnd/>
          </a:ln>
        </p:spPr>
      </p:pic>
      <p:sp>
        <p:nvSpPr>
          <p:cNvPr id="2" name="Rectangle 1"/>
          <p:cNvSpPr/>
          <p:nvPr/>
        </p:nvSpPr>
        <p:spPr>
          <a:xfrm>
            <a:off x="53752" y="4904000"/>
            <a:ext cx="8910736" cy="1477328"/>
          </a:xfrm>
          <a:prstGeom prst="rect">
            <a:avLst/>
          </a:prstGeom>
        </p:spPr>
        <p:txBody>
          <a:bodyPr wrap="square">
            <a:spAutoFit/>
          </a:bodyPr>
          <a:lstStyle/>
          <a:p>
            <a:pPr algn="just"/>
            <a:r>
              <a:rPr lang="en-US" dirty="0" smtClean="0"/>
              <a:t>(</a:t>
            </a:r>
            <a:r>
              <a:rPr lang="en-US" dirty="0"/>
              <a:t>a) Optical microscope image from HT29 cells being evacuated through an </a:t>
            </a:r>
            <a:r>
              <a:rPr lang="en-US" dirty="0" smtClean="0"/>
              <a:t>micro pipette system</a:t>
            </a:r>
            <a:r>
              <a:rPr lang="en-US" dirty="0"/>
              <a:t>. (b) SEM image from CNT probes </a:t>
            </a:r>
            <a:r>
              <a:rPr lang="en-US" dirty="0" smtClean="0"/>
              <a:t>used </a:t>
            </a:r>
            <a:r>
              <a:rPr lang="en-US" dirty="0"/>
              <a:t>as a cancer electrical endoscope system. </a:t>
            </a:r>
            <a:r>
              <a:rPr lang="en-US" dirty="0" smtClean="0"/>
              <a:t>(</a:t>
            </a:r>
            <a:r>
              <a:rPr lang="en-US" dirty="0"/>
              <a:t>c) Higher resolution SEM micrograph from HT29 cancer cell located </a:t>
            </a:r>
            <a:r>
              <a:rPr lang="en-US" dirty="0" smtClean="0"/>
              <a:t>between </a:t>
            </a:r>
            <a:r>
              <a:rPr lang="en-US" dirty="0"/>
              <a:t>CNT probe electrodes. (d) SEM micrograph from the geometry of deflected nanotubes and their entrance to cell membrane </a:t>
            </a:r>
            <a:r>
              <a:rPr lang="en-US" dirty="0" smtClean="0"/>
              <a:t>. </a:t>
            </a:r>
            <a:endParaRPr lang="fa-IR" dirty="0"/>
          </a:p>
        </p:txBody>
      </p:sp>
      <p:sp>
        <p:nvSpPr>
          <p:cNvPr id="5" name="TextBox 4"/>
          <p:cNvSpPr txBox="1"/>
          <p:nvPr/>
        </p:nvSpPr>
        <p:spPr>
          <a:xfrm>
            <a:off x="1763688" y="44624"/>
            <a:ext cx="5399812" cy="400110"/>
          </a:xfrm>
          <a:prstGeom prst="rect">
            <a:avLst/>
          </a:prstGeom>
          <a:noFill/>
        </p:spPr>
        <p:txBody>
          <a:bodyPr wrap="none" rtlCol="0">
            <a:spAutoFit/>
          </a:bodyPr>
          <a:lstStyle/>
          <a:p>
            <a:r>
              <a:rPr lang="en-US" sz="2000" b="1" dirty="0" smtClean="0"/>
              <a:t>CNT based single cancer cell electrical endoscope</a:t>
            </a:r>
            <a:endParaRPr lang="en-US" sz="2000" b="1" dirty="0"/>
          </a:p>
        </p:txBody>
      </p:sp>
    </p:spTree>
    <p:extLst>
      <p:ext uri="{BB962C8B-B14F-4D97-AF65-F5344CB8AC3E}">
        <p14:creationId xmlns:p14="http://schemas.microsoft.com/office/powerpoint/2010/main" xmlns="" val="10715428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48</a:t>
            </a:fld>
            <a:endParaRPr lang="en-US" sz="2500" b="1">
              <a:solidFill>
                <a:schemeClr val="tx1"/>
              </a:solidFill>
            </a:endParaRPr>
          </a:p>
        </p:txBody>
      </p:sp>
      <p:grpSp>
        <p:nvGrpSpPr>
          <p:cNvPr id="2" name="Group 1"/>
          <p:cNvGrpSpPr/>
          <p:nvPr/>
        </p:nvGrpSpPr>
        <p:grpSpPr>
          <a:xfrm>
            <a:off x="1295636" y="264518"/>
            <a:ext cx="6228692" cy="5468738"/>
            <a:chOff x="1295636" y="577830"/>
            <a:chExt cx="6552728" cy="5702340"/>
          </a:xfrm>
        </p:grpSpPr>
        <p:pic>
          <p:nvPicPr>
            <p:cNvPr id="8" name="Picture 7" descr="I:\nano\Image_2782.tif"/>
            <p:cNvPicPr>
              <a:picLocks noChangeAspect="1" noChangeArrowheads="1"/>
            </p:cNvPicPr>
            <p:nvPr/>
          </p:nvPicPr>
          <p:blipFill>
            <a:blip r:embed="rId2" cstate="print"/>
            <a:srcRect/>
            <a:stretch>
              <a:fillRect/>
            </a:stretch>
          </p:blipFill>
          <p:spPr bwMode="auto">
            <a:xfrm>
              <a:off x="2218781" y="577830"/>
              <a:ext cx="4649019" cy="3500438"/>
            </a:xfrm>
            <a:prstGeom prst="rect">
              <a:avLst/>
            </a:prstGeom>
            <a:noFill/>
          </p:spPr>
        </p:pic>
        <p:pic>
          <p:nvPicPr>
            <p:cNvPr id="9" name="Picture 8" descr="I:\nano\Image_2789.tif"/>
            <p:cNvPicPr>
              <a:picLocks noChangeAspect="1" noChangeArrowheads="1"/>
            </p:cNvPicPr>
            <p:nvPr/>
          </p:nvPicPr>
          <p:blipFill>
            <a:blip r:embed="rId3" cstate="print"/>
            <a:srcRect l="34188" t="20600" r="30236" b="47900"/>
            <a:stretch>
              <a:fillRect/>
            </a:stretch>
          </p:blipFill>
          <p:spPr bwMode="auto">
            <a:xfrm>
              <a:off x="4608004" y="4119930"/>
              <a:ext cx="3240360" cy="2160240"/>
            </a:xfrm>
            <a:prstGeom prst="rect">
              <a:avLst/>
            </a:prstGeom>
            <a:noFill/>
          </p:spPr>
        </p:pic>
        <p:pic>
          <p:nvPicPr>
            <p:cNvPr id="10" name="Picture 9" descr="I:\nano\Image_2785.tif"/>
            <p:cNvPicPr>
              <a:picLocks noChangeAspect="1" noChangeArrowheads="1"/>
            </p:cNvPicPr>
            <p:nvPr/>
          </p:nvPicPr>
          <p:blipFill>
            <a:blip r:embed="rId4" cstate="print"/>
            <a:srcRect l="28186" t="52121" r="32607" b="13251"/>
            <a:stretch>
              <a:fillRect/>
            </a:stretch>
          </p:blipFill>
          <p:spPr bwMode="auto">
            <a:xfrm>
              <a:off x="1295636" y="4119930"/>
              <a:ext cx="3240360" cy="2154906"/>
            </a:xfrm>
            <a:prstGeom prst="rect">
              <a:avLst/>
            </a:prstGeom>
            <a:noFill/>
          </p:spPr>
        </p:pic>
        <p:cxnSp>
          <p:nvCxnSpPr>
            <p:cNvPr id="11" name="Straight Connector 10"/>
            <p:cNvCxnSpPr/>
            <p:nvPr/>
          </p:nvCxnSpPr>
          <p:spPr>
            <a:xfrm>
              <a:off x="4791370" y="6046568"/>
              <a:ext cx="4320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9"/>
            <p:cNvSpPr txBox="1"/>
            <p:nvPr/>
          </p:nvSpPr>
          <p:spPr>
            <a:xfrm>
              <a:off x="4680012" y="5694814"/>
              <a:ext cx="115212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10µm</a:t>
              </a:r>
              <a:endParaRPr lang="en-US" b="1" dirty="0">
                <a:solidFill>
                  <a:schemeClr val="bg1"/>
                </a:solidFill>
              </a:endParaRPr>
            </a:p>
          </p:txBody>
        </p:sp>
        <p:sp>
          <p:nvSpPr>
            <p:cNvPr id="13" name="TextBox 10"/>
            <p:cNvSpPr txBox="1"/>
            <p:nvPr/>
          </p:nvSpPr>
          <p:spPr>
            <a:xfrm>
              <a:off x="2231740" y="5344066"/>
              <a:ext cx="1584176" cy="40011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rPr>
                <a:t>CNT array</a:t>
              </a:r>
              <a:endParaRPr lang="en-US" sz="2000" b="1" dirty="0">
                <a:solidFill>
                  <a:schemeClr val="bg1"/>
                </a:solidFill>
              </a:endParaRPr>
            </a:p>
          </p:txBody>
        </p:sp>
        <p:sp>
          <p:nvSpPr>
            <p:cNvPr id="14" name="TextBox 11"/>
            <p:cNvSpPr txBox="1"/>
            <p:nvPr/>
          </p:nvSpPr>
          <p:spPr>
            <a:xfrm>
              <a:off x="3146072" y="4191938"/>
              <a:ext cx="1368152" cy="369332"/>
            </a:xfrm>
            <a:prstGeom prst="rect">
              <a:avLst/>
            </a:prstGeom>
            <a:no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Cancer Cell</a:t>
              </a:r>
              <a:endParaRPr lang="en-US" b="1" dirty="0">
                <a:solidFill>
                  <a:schemeClr val="bg1"/>
                </a:solidFill>
              </a:endParaRPr>
            </a:p>
          </p:txBody>
        </p:sp>
        <p:cxnSp>
          <p:nvCxnSpPr>
            <p:cNvPr id="15" name="Straight Arrow Connector 14"/>
            <p:cNvCxnSpPr/>
            <p:nvPr/>
          </p:nvCxnSpPr>
          <p:spPr>
            <a:xfrm flipH="1">
              <a:off x="3023828" y="4562864"/>
              <a:ext cx="205138" cy="20513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3"/>
            <p:cNvSpPr txBox="1"/>
            <p:nvPr/>
          </p:nvSpPr>
          <p:spPr>
            <a:xfrm>
              <a:off x="1367644" y="4191938"/>
              <a:ext cx="57606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chemeClr val="bg1"/>
                  </a:solidFill>
                </a:rPr>
                <a:t>(b)</a:t>
              </a:r>
              <a:endParaRPr lang="en-US" sz="1600" b="1" dirty="0">
                <a:solidFill>
                  <a:schemeClr val="bg1"/>
                </a:solidFill>
              </a:endParaRPr>
            </a:p>
          </p:txBody>
        </p:sp>
        <p:sp>
          <p:nvSpPr>
            <p:cNvPr id="17" name="TextBox 14"/>
            <p:cNvSpPr txBox="1"/>
            <p:nvPr/>
          </p:nvSpPr>
          <p:spPr>
            <a:xfrm>
              <a:off x="4608004" y="4151868"/>
              <a:ext cx="57606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chemeClr val="bg1"/>
                  </a:solidFill>
                </a:rPr>
                <a:t>(c)</a:t>
              </a:r>
              <a:endParaRPr lang="en-US" sz="1600" b="1" dirty="0">
                <a:solidFill>
                  <a:schemeClr val="bg1"/>
                </a:solidFill>
              </a:endParaRPr>
            </a:p>
          </p:txBody>
        </p:sp>
        <p:sp>
          <p:nvSpPr>
            <p:cNvPr id="18" name="TextBox 15"/>
            <p:cNvSpPr txBox="1"/>
            <p:nvPr/>
          </p:nvSpPr>
          <p:spPr>
            <a:xfrm>
              <a:off x="5328084" y="4407962"/>
              <a:ext cx="648072" cy="40011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rPr>
                <a:t>CNT</a:t>
              </a:r>
              <a:endParaRPr lang="en-US" sz="2000" b="1" dirty="0">
                <a:solidFill>
                  <a:schemeClr val="bg1"/>
                </a:solidFill>
              </a:endParaRPr>
            </a:p>
          </p:txBody>
        </p:sp>
        <p:cxnSp>
          <p:nvCxnSpPr>
            <p:cNvPr id="19" name="Straight Connector 18"/>
            <p:cNvCxnSpPr/>
            <p:nvPr/>
          </p:nvCxnSpPr>
          <p:spPr>
            <a:xfrm>
              <a:off x="5901006" y="3792540"/>
              <a:ext cx="68104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30"/>
            <p:cNvSpPr txBox="1"/>
            <p:nvPr/>
          </p:nvSpPr>
          <p:spPr>
            <a:xfrm>
              <a:off x="5867668" y="3423208"/>
              <a:ext cx="115212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100µm</a:t>
              </a:r>
              <a:endParaRPr lang="en-US" b="1" dirty="0">
                <a:solidFill>
                  <a:schemeClr val="bg1"/>
                </a:solidFill>
              </a:endParaRPr>
            </a:p>
          </p:txBody>
        </p:sp>
        <p:sp>
          <p:nvSpPr>
            <p:cNvPr id="21" name="TextBox 31"/>
            <p:cNvSpPr txBox="1"/>
            <p:nvPr/>
          </p:nvSpPr>
          <p:spPr>
            <a:xfrm>
              <a:off x="2219770" y="649268"/>
              <a:ext cx="57606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chemeClr val="bg1"/>
                  </a:solidFill>
                </a:rPr>
                <a:t>(a)</a:t>
              </a:r>
              <a:endParaRPr lang="en-US" sz="1600" b="1" dirty="0">
                <a:solidFill>
                  <a:schemeClr val="bg1"/>
                </a:solidFill>
              </a:endParaRPr>
            </a:p>
          </p:txBody>
        </p:sp>
      </p:grpSp>
      <p:sp>
        <p:nvSpPr>
          <p:cNvPr id="3" name="Rectangle 2"/>
          <p:cNvSpPr/>
          <p:nvPr/>
        </p:nvSpPr>
        <p:spPr>
          <a:xfrm>
            <a:off x="107504" y="5746030"/>
            <a:ext cx="9001000" cy="923330"/>
          </a:xfrm>
          <a:prstGeom prst="rect">
            <a:avLst/>
          </a:prstGeom>
        </p:spPr>
        <p:txBody>
          <a:bodyPr wrap="square">
            <a:spAutoFit/>
          </a:bodyPr>
          <a:lstStyle/>
          <a:p>
            <a:pPr algn="just"/>
            <a:r>
              <a:rPr lang="en-US" dirty="0" smtClean="0"/>
              <a:t>(</a:t>
            </a:r>
            <a:r>
              <a:rPr lang="en-US" dirty="0" err="1" smtClean="0"/>
              <a:t>a,b</a:t>
            </a:r>
            <a:r>
              <a:rPr lang="en-US" dirty="0" smtClean="0"/>
              <a:t>) </a:t>
            </a:r>
            <a:r>
              <a:rPr lang="en-US" dirty="0"/>
              <a:t>A fluorescent image of a living HT29 cell trapped on CNT arrays expressing a GFP-tagged nuclear body protein (green). </a:t>
            </a:r>
            <a:r>
              <a:rPr lang="en-US" dirty="0" smtClean="0"/>
              <a:t>(c) The </a:t>
            </a:r>
            <a:r>
              <a:rPr lang="en-US" dirty="0"/>
              <a:t>cell dribbled between CNT cancer endoscope </a:t>
            </a:r>
            <a:r>
              <a:rPr lang="en-US" dirty="0" err="1"/>
              <a:t>nano</a:t>
            </a:r>
            <a:r>
              <a:rPr lang="en-US" dirty="0"/>
              <a:t>-electrodes during signal extraction.</a:t>
            </a:r>
          </a:p>
        </p:txBody>
      </p:sp>
      <p:sp>
        <p:nvSpPr>
          <p:cNvPr id="22" name="TextBox 21"/>
          <p:cNvSpPr txBox="1"/>
          <p:nvPr/>
        </p:nvSpPr>
        <p:spPr>
          <a:xfrm>
            <a:off x="2627784" y="-70966"/>
            <a:ext cx="3178049" cy="369332"/>
          </a:xfrm>
          <a:prstGeom prst="rect">
            <a:avLst/>
          </a:prstGeom>
          <a:noFill/>
        </p:spPr>
        <p:txBody>
          <a:bodyPr wrap="none" rtlCol="0">
            <a:spAutoFit/>
          </a:bodyPr>
          <a:lstStyle/>
          <a:p>
            <a:r>
              <a:rPr lang="en-US" dirty="0" smtClean="0"/>
              <a:t>GFP tag for cell viability testing</a:t>
            </a:r>
            <a:endParaRPr lang="en-US" dirty="0"/>
          </a:p>
        </p:txBody>
      </p:sp>
    </p:spTree>
    <p:extLst>
      <p:ext uri="{BB962C8B-B14F-4D97-AF65-F5344CB8AC3E}">
        <p14:creationId xmlns:p14="http://schemas.microsoft.com/office/powerpoint/2010/main" xmlns="" val="15473934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49</a:t>
            </a:fld>
            <a:endParaRPr lang="en-US" sz="2500" b="1">
              <a:solidFill>
                <a:schemeClr val="tx1"/>
              </a:solidFill>
            </a:endParaRPr>
          </a:p>
        </p:txBody>
      </p:sp>
      <p:pic>
        <p:nvPicPr>
          <p:cNvPr id="7" name="Picture 6"/>
          <p:cNvPicPr/>
          <p:nvPr/>
        </p:nvPicPr>
        <p:blipFill>
          <a:blip r:embed="rId2" cstate="print"/>
          <a:srcRect b="44851"/>
          <a:stretch>
            <a:fillRect/>
          </a:stretch>
        </p:blipFill>
        <p:spPr bwMode="auto">
          <a:xfrm>
            <a:off x="1600932" y="1113003"/>
            <a:ext cx="5942135" cy="2460013"/>
          </a:xfrm>
          <a:prstGeom prst="rect">
            <a:avLst/>
          </a:prstGeom>
          <a:noFill/>
          <a:ln w="9525">
            <a:noFill/>
            <a:miter lim="800000"/>
            <a:headEnd/>
            <a:tailEnd/>
          </a:ln>
        </p:spPr>
      </p:pic>
      <p:sp>
        <p:nvSpPr>
          <p:cNvPr id="2" name="Rectangle 1"/>
          <p:cNvSpPr/>
          <p:nvPr/>
        </p:nvSpPr>
        <p:spPr>
          <a:xfrm>
            <a:off x="-36512" y="3929066"/>
            <a:ext cx="9145016" cy="1711366"/>
          </a:xfrm>
          <a:prstGeom prst="rect">
            <a:avLst/>
          </a:prstGeom>
        </p:spPr>
        <p:txBody>
          <a:bodyPr wrap="square">
            <a:spAutoFit/>
          </a:bodyPr>
          <a:lstStyle/>
          <a:p>
            <a:pPr algn="just">
              <a:lnSpc>
                <a:spcPct val="150000"/>
              </a:lnSpc>
            </a:pPr>
            <a:r>
              <a:rPr lang="en-US" dirty="0" smtClean="0"/>
              <a:t> </a:t>
            </a:r>
            <a:r>
              <a:rPr lang="en-US" dirty="0"/>
              <a:t>(a) The impedance intensity and (b) impedance phase results of low and high metastatic stages of colon cancer measured by CNT based electrical cancer endoscope at different probe frequencies.  The impedance of HT29 cell is more than SW48 one, which is related to the metastatic progression of the latter cancer cell.</a:t>
            </a:r>
          </a:p>
        </p:txBody>
      </p:sp>
      <p:sp>
        <p:nvSpPr>
          <p:cNvPr id="5" name="TextBox 4"/>
          <p:cNvSpPr txBox="1"/>
          <p:nvPr/>
        </p:nvSpPr>
        <p:spPr>
          <a:xfrm>
            <a:off x="1403648" y="260648"/>
            <a:ext cx="6614568" cy="369332"/>
          </a:xfrm>
          <a:prstGeom prst="rect">
            <a:avLst/>
          </a:prstGeom>
          <a:noFill/>
        </p:spPr>
        <p:txBody>
          <a:bodyPr wrap="none" rtlCol="0">
            <a:spAutoFit/>
          </a:bodyPr>
          <a:lstStyle/>
          <a:p>
            <a:r>
              <a:rPr lang="en-US" b="1" dirty="0" smtClean="0"/>
              <a:t>Impedance diagram of CNT endoscopy for HT29 &amp; SW48 single cells</a:t>
            </a:r>
            <a:endParaRPr lang="en-US" b="1" dirty="0"/>
          </a:p>
        </p:txBody>
      </p:sp>
      <p:sp>
        <p:nvSpPr>
          <p:cNvPr id="8" name="TextBox 7"/>
          <p:cNvSpPr txBox="1"/>
          <p:nvPr/>
        </p:nvSpPr>
        <p:spPr>
          <a:xfrm>
            <a:off x="7680866" y="2201283"/>
            <a:ext cx="1391728" cy="584775"/>
          </a:xfrm>
          <a:prstGeom prst="rect">
            <a:avLst/>
          </a:prstGeom>
          <a:solidFill>
            <a:schemeClr val="accent6">
              <a:lumMod val="20000"/>
              <a:lumOff val="80000"/>
            </a:schemeClr>
          </a:solidFill>
        </p:spPr>
        <p:txBody>
          <a:bodyPr wrap="none" rtlCol="0">
            <a:spAutoFit/>
          </a:bodyPr>
          <a:lstStyle/>
          <a:p>
            <a:pPr algn="ctr"/>
            <a:r>
              <a:rPr lang="en-US" sz="1600" dirty="0" smtClean="0">
                <a:solidFill>
                  <a:schemeClr val="tx2">
                    <a:lumMod val="75000"/>
                  </a:schemeClr>
                </a:solidFill>
              </a:rPr>
              <a:t>Phospholipids </a:t>
            </a:r>
          </a:p>
          <a:p>
            <a:r>
              <a:rPr lang="en-US" sz="1600" dirty="0" smtClean="0">
                <a:solidFill>
                  <a:schemeClr val="tx2">
                    <a:lumMod val="75000"/>
                  </a:schemeClr>
                </a:solidFill>
              </a:rPr>
              <a:t>deterioration</a:t>
            </a:r>
            <a:endParaRPr lang="en-US" sz="1600" dirty="0">
              <a:solidFill>
                <a:schemeClr val="tx2">
                  <a:lumMod val="75000"/>
                </a:schemeClr>
              </a:solidFill>
            </a:endParaRPr>
          </a:p>
        </p:txBody>
      </p:sp>
      <p:cxnSp>
        <p:nvCxnSpPr>
          <p:cNvPr id="10" name="Straight Arrow Connector 9"/>
          <p:cNvCxnSpPr/>
          <p:nvPr/>
        </p:nvCxnSpPr>
        <p:spPr>
          <a:xfrm rot="10800000">
            <a:off x="7429520" y="2000240"/>
            <a:ext cx="285752" cy="14287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29030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noChangeArrowheads="1"/>
          </p:cNvPicPr>
          <p:nvPr/>
        </p:nvPicPr>
        <p:blipFill>
          <a:blip r:embed="rId3" cstate="print">
            <a:lum bright="6000"/>
          </a:blip>
          <a:srcRect/>
          <a:stretch>
            <a:fillRect/>
          </a:stretch>
        </p:blipFill>
        <p:spPr bwMode="auto">
          <a:xfrm>
            <a:off x="2571736" y="857232"/>
            <a:ext cx="4214842" cy="2771449"/>
          </a:xfrm>
          <a:prstGeom prst="rect">
            <a:avLst/>
          </a:prstGeom>
          <a:noFill/>
          <a:ln w="9525">
            <a:noFill/>
            <a:miter lim="800000"/>
            <a:headEnd/>
            <a:tailEnd/>
          </a:ln>
        </p:spPr>
      </p:pic>
      <p:sp>
        <p:nvSpPr>
          <p:cNvPr id="14338" name="TextBox 4"/>
          <p:cNvSpPr txBox="1">
            <a:spLocks noChangeArrowheads="1"/>
          </p:cNvSpPr>
          <p:nvPr/>
        </p:nvSpPr>
        <p:spPr bwMode="auto">
          <a:xfrm>
            <a:off x="3286139" y="282557"/>
            <a:ext cx="3214687" cy="646113"/>
          </a:xfrm>
          <a:prstGeom prst="rect">
            <a:avLst/>
          </a:prstGeom>
          <a:noFill/>
          <a:ln w="9525">
            <a:noFill/>
            <a:miter lim="800000"/>
            <a:headEnd/>
            <a:tailEnd/>
          </a:ln>
        </p:spPr>
        <p:txBody>
          <a:bodyPr>
            <a:spAutoFit/>
          </a:bodyPr>
          <a:lstStyle/>
          <a:p>
            <a:r>
              <a:rPr lang="en-US" b="1" dirty="0" err="1" smtClean="0"/>
              <a:t>Cytoskeletal</a:t>
            </a:r>
            <a:r>
              <a:rPr lang="en-US" b="1" dirty="0" smtClean="0"/>
              <a:t> changes</a:t>
            </a:r>
          </a:p>
          <a:p>
            <a:endParaRPr lang="en-US" dirty="0"/>
          </a:p>
        </p:txBody>
      </p:sp>
      <p:sp>
        <p:nvSpPr>
          <p:cNvPr id="14339" name="TextBox 5"/>
          <p:cNvSpPr txBox="1">
            <a:spLocks noChangeArrowheads="1"/>
          </p:cNvSpPr>
          <p:nvPr/>
        </p:nvSpPr>
        <p:spPr bwMode="auto">
          <a:xfrm>
            <a:off x="2214546" y="5000636"/>
            <a:ext cx="5286375" cy="646113"/>
          </a:xfrm>
          <a:prstGeom prst="rect">
            <a:avLst/>
          </a:prstGeom>
          <a:noFill/>
          <a:ln w="9525">
            <a:noFill/>
            <a:miter lim="800000"/>
            <a:headEnd/>
            <a:tailEnd/>
          </a:ln>
        </p:spPr>
        <p:txBody>
          <a:bodyPr>
            <a:spAutoFit/>
          </a:bodyPr>
          <a:lstStyle/>
          <a:p>
            <a:pPr algn="ctr"/>
            <a:r>
              <a:rPr lang="en-US" dirty="0">
                <a:solidFill>
                  <a:srgbClr val="2F34FB"/>
                </a:solidFill>
              </a:rPr>
              <a:t>Changes in cell </a:t>
            </a:r>
            <a:r>
              <a:rPr lang="en-US" dirty="0" err="1">
                <a:solidFill>
                  <a:srgbClr val="2F34FB"/>
                </a:solidFill>
              </a:rPr>
              <a:t>cytoskeletal</a:t>
            </a:r>
            <a:r>
              <a:rPr lang="en-US" dirty="0">
                <a:solidFill>
                  <a:srgbClr val="2F34FB"/>
                </a:solidFill>
              </a:rPr>
              <a:t> properties have a key role in cancerous transformation of the </a:t>
            </a:r>
            <a:r>
              <a:rPr lang="en-US" dirty="0" smtClean="0">
                <a:solidFill>
                  <a:srgbClr val="2F34FB"/>
                </a:solidFill>
              </a:rPr>
              <a:t>cell</a:t>
            </a:r>
            <a:endParaRPr lang="en-US" dirty="0">
              <a:solidFill>
                <a:srgbClr val="2F34FB"/>
              </a:solidFill>
            </a:endParaRPr>
          </a:p>
        </p:txBody>
      </p:sp>
      <p:sp>
        <p:nvSpPr>
          <p:cNvPr id="7" name="Rectangle 6"/>
          <p:cNvSpPr/>
          <p:nvPr/>
        </p:nvSpPr>
        <p:spPr>
          <a:xfrm>
            <a:off x="142875" y="5926138"/>
            <a:ext cx="8786813" cy="322262"/>
          </a:xfrm>
          <a:prstGeom prst="rect">
            <a:avLst/>
          </a:prstGeom>
        </p:spPr>
        <p:txBody>
          <a:bodyPr>
            <a:spAutoFit/>
          </a:bodyPr>
          <a:lstStyle/>
          <a:p>
            <a:pPr algn="justLow">
              <a:defRPr/>
            </a:pPr>
            <a:r>
              <a:rPr lang="en-US" sz="1500" dirty="0">
                <a:latin typeface="Times New Roman" pitchFamily="18" charset="0"/>
                <a:ea typeface="Calibri" pitchFamily="34" charset="0"/>
                <a:cs typeface="Times New Roman" pitchFamily="18" charset="0"/>
              </a:rPr>
              <a:t>1: </a:t>
            </a:r>
            <a:r>
              <a:rPr lang="en-US" sz="1500" dirty="0">
                <a:solidFill>
                  <a:schemeClr val="tx1">
                    <a:lumMod val="85000"/>
                    <a:lumOff val="15000"/>
                  </a:schemeClr>
                </a:solidFill>
                <a:latin typeface="Times New Roman" pitchFamily="18" charset="0"/>
                <a:ea typeface="Calibri" pitchFamily="34" charset="0"/>
                <a:cs typeface="Times New Roman" pitchFamily="18" charset="0"/>
              </a:rPr>
              <a:t>Bruce </a:t>
            </a:r>
            <a:r>
              <a:rPr lang="en-US" sz="1500" dirty="0" err="1">
                <a:solidFill>
                  <a:schemeClr val="tx1">
                    <a:lumMod val="85000"/>
                    <a:lumOff val="15000"/>
                  </a:schemeClr>
                </a:solidFill>
                <a:latin typeface="Times New Roman" pitchFamily="18" charset="0"/>
                <a:ea typeface="Calibri" pitchFamily="34" charset="0"/>
                <a:cs typeface="Times New Roman" pitchFamily="18" charset="0"/>
              </a:rPr>
              <a:t>Alberts</a:t>
            </a:r>
            <a:r>
              <a:rPr lang="en-US" sz="1500" dirty="0">
                <a:solidFill>
                  <a:schemeClr val="tx1">
                    <a:lumMod val="85000"/>
                    <a:lumOff val="15000"/>
                  </a:schemeClr>
                </a:solidFill>
                <a:latin typeface="Times New Roman" pitchFamily="18" charset="0"/>
                <a:ea typeface="Calibri" pitchFamily="34" charset="0"/>
                <a:cs typeface="Times New Roman" pitchFamily="18" charset="0"/>
              </a:rPr>
              <a:t> </a:t>
            </a:r>
            <a:r>
              <a:rPr lang="en-US" sz="1500" dirty="0" err="1">
                <a:latin typeface="Times New Roman" pitchFamily="18" charset="0"/>
                <a:ea typeface="Calibri" pitchFamily="34" charset="0"/>
                <a:cs typeface="Times New Roman" pitchFamily="18" charset="0"/>
              </a:rPr>
              <a:t>etal</a:t>
            </a:r>
            <a:r>
              <a:rPr lang="en-US" sz="1500" dirty="0">
                <a:latin typeface="Times New Roman" pitchFamily="18" charset="0"/>
                <a:ea typeface="Calibri" pitchFamily="34" charset="0"/>
                <a:cs typeface="Times New Roman" pitchFamily="18" charset="0"/>
              </a:rPr>
              <a:t>, </a:t>
            </a:r>
            <a:r>
              <a:rPr lang="en-US" sz="1500" i="1" dirty="0">
                <a:latin typeface="Times New Roman" pitchFamily="18" charset="0"/>
                <a:ea typeface="Calibri" pitchFamily="34" charset="0"/>
                <a:cs typeface="Times New Roman" pitchFamily="18" charset="0"/>
              </a:rPr>
              <a:t>Molecular biology of the cell</a:t>
            </a:r>
            <a:r>
              <a:rPr lang="en-US" sz="1500" dirty="0">
                <a:latin typeface="Times New Roman" pitchFamily="18" charset="0"/>
                <a:ea typeface="Calibri" pitchFamily="34" charset="0"/>
                <a:cs typeface="Times New Roman" pitchFamily="18" charset="0"/>
              </a:rPr>
              <a:t> (Fifth Edition), New York: Garland Science 2008, </a:t>
            </a:r>
            <a:endParaRPr lang="en-US" sz="1500" dirty="0">
              <a:latin typeface="Arial" pitchFamily="34" charset="0"/>
              <a:cs typeface="Arial" pitchFamily="34" charset="0"/>
            </a:endParaRPr>
          </a:p>
        </p:txBody>
      </p:sp>
      <p:sp>
        <p:nvSpPr>
          <p:cNvPr id="8" name="Rectangle 7"/>
          <p:cNvSpPr/>
          <p:nvPr/>
        </p:nvSpPr>
        <p:spPr>
          <a:xfrm>
            <a:off x="285720" y="3714752"/>
            <a:ext cx="8429652" cy="1200329"/>
          </a:xfrm>
          <a:prstGeom prst="rect">
            <a:avLst/>
          </a:prstGeom>
        </p:spPr>
        <p:txBody>
          <a:bodyPr wrap="square">
            <a:spAutoFit/>
          </a:bodyPr>
          <a:lstStyle/>
          <a:p>
            <a:pPr algn="just"/>
            <a:r>
              <a:rPr lang="en-US" dirty="0" smtClean="0"/>
              <a:t>The distribution and activity of the microfilaments and microtubules may change. These alterations change the ways in which the cell interacts with neighboring cells and alter the appearance of the cells. Changes in the cytoskeleton also affect cell adhesion and movement (motility) [1].</a:t>
            </a:r>
            <a:endParaRPr lang="en-US" dirty="0"/>
          </a:p>
        </p:txBody>
      </p:sp>
      <p:sp>
        <p:nvSpPr>
          <p:cNvPr id="11" name="Slide Number Placeholder 10"/>
          <p:cNvSpPr>
            <a:spLocks noGrp="1"/>
          </p:cNvSpPr>
          <p:nvPr>
            <p:ph type="sldNum" sz="quarter" idx="12"/>
          </p:nvPr>
        </p:nvSpPr>
        <p:spPr/>
        <p:txBody>
          <a:bodyPr/>
          <a:lstStyle/>
          <a:p>
            <a:fld id="{C95B282E-5344-41E3-830F-E3B1A69FCCC8}" type="slidenum">
              <a:rPr lang="en-US" smtClean="0"/>
              <a:pPr/>
              <a:t>5</a:t>
            </a:fld>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50</a:t>
            </a:fld>
            <a:endParaRPr lang="en-US" sz="2500" b="1">
              <a:solidFill>
                <a:schemeClr val="tx1"/>
              </a:solidFill>
            </a:endParaRPr>
          </a:p>
        </p:txBody>
      </p:sp>
      <p:pic>
        <p:nvPicPr>
          <p:cNvPr id="7" name="Picture 6"/>
          <p:cNvPicPr/>
          <p:nvPr/>
        </p:nvPicPr>
        <p:blipFill>
          <a:blip r:embed="rId2" cstate="print"/>
          <a:srcRect r="50114" b="51048"/>
          <a:stretch>
            <a:fillRect/>
          </a:stretch>
        </p:blipFill>
        <p:spPr bwMode="auto">
          <a:xfrm>
            <a:off x="2987824" y="476672"/>
            <a:ext cx="3085514" cy="2214578"/>
          </a:xfrm>
          <a:prstGeom prst="rect">
            <a:avLst/>
          </a:prstGeom>
          <a:noFill/>
          <a:ln w="9525">
            <a:noFill/>
            <a:miter lim="800000"/>
            <a:headEnd/>
            <a:tailEnd/>
          </a:ln>
        </p:spPr>
      </p:pic>
      <p:pic>
        <p:nvPicPr>
          <p:cNvPr id="8" name="Picture 7"/>
          <p:cNvPicPr/>
          <p:nvPr/>
        </p:nvPicPr>
        <p:blipFill>
          <a:blip r:embed="rId3" cstate="print"/>
          <a:srcRect/>
          <a:stretch>
            <a:fillRect/>
          </a:stretch>
        </p:blipFill>
        <p:spPr bwMode="auto">
          <a:xfrm>
            <a:off x="964704" y="2535158"/>
            <a:ext cx="2743200" cy="2045970"/>
          </a:xfrm>
          <a:prstGeom prst="rect">
            <a:avLst/>
          </a:prstGeom>
          <a:noFill/>
          <a:ln w="9525">
            <a:noFill/>
            <a:miter lim="800000"/>
            <a:headEnd/>
            <a:tailEnd/>
          </a:ln>
        </p:spPr>
      </p:pic>
      <p:pic>
        <p:nvPicPr>
          <p:cNvPr id="9" name="Picture 8"/>
          <p:cNvPicPr/>
          <p:nvPr/>
        </p:nvPicPr>
        <p:blipFill>
          <a:blip r:embed="rId4" cstate="print"/>
          <a:srcRect/>
          <a:stretch>
            <a:fillRect/>
          </a:stretch>
        </p:blipFill>
        <p:spPr bwMode="auto">
          <a:xfrm>
            <a:off x="5214942" y="2636912"/>
            <a:ext cx="2743200" cy="2045970"/>
          </a:xfrm>
          <a:prstGeom prst="rect">
            <a:avLst/>
          </a:prstGeom>
          <a:noFill/>
          <a:ln w="9525">
            <a:noFill/>
            <a:miter lim="800000"/>
            <a:headEnd/>
            <a:tailEnd/>
          </a:ln>
        </p:spPr>
      </p:pic>
      <p:sp>
        <p:nvSpPr>
          <p:cNvPr id="2" name="Rectangle 1"/>
          <p:cNvSpPr/>
          <p:nvPr/>
        </p:nvSpPr>
        <p:spPr>
          <a:xfrm>
            <a:off x="539552" y="4643446"/>
            <a:ext cx="7922646" cy="1477328"/>
          </a:xfrm>
          <a:prstGeom prst="rect">
            <a:avLst/>
          </a:prstGeom>
        </p:spPr>
        <p:txBody>
          <a:bodyPr wrap="square">
            <a:spAutoFit/>
          </a:bodyPr>
          <a:lstStyle/>
          <a:p>
            <a:pPr algn="just"/>
            <a:r>
              <a:rPr lang="en-US" dirty="0" smtClean="0"/>
              <a:t>The </a:t>
            </a:r>
            <a:r>
              <a:rPr lang="en-US" dirty="0"/>
              <a:t>diagram of (a) impedance difference between HT29 and SW48 cells at frequencies ranged from 100 Hz to 100 kHz. </a:t>
            </a:r>
            <a:r>
              <a:rPr lang="en-US" dirty="0" smtClean="0"/>
              <a:t>This </a:t>
            </a:r>
            <a:r>
              <a:rPr lang="en-US" dirty="0"/>
              <a:t>difference initiates from cell membrane ion permeability increment after metastatic progression, which relates to </a:t>
            </a:r>
            <a:r>
              <a:rPr lang="en-US" b="1" dirty="0"/>
              <a:t>Na</a:t>
            </a:r>
            <a:r>
              <a:rPr lang="en-US" dirty="0"/>
              <a:t> accumulation inside and </a:t>
            </a:r>
            <a:r>
              <a:rPr lang="en-US" b="1" dirty="0"/>
              <a:t>K</a:t>
            </a:r>
            <a:r>
              <a:rPr lang="en-US" dirty="0"/>
              <a:t> penetration outside the cell membrane as described in the schematic drawings of (b) and (c). </a:t>
            </a:r>
          </a:p>
        </p:txBody>
      </p:sp>
      <p:sp>
        <p:nvSpPr>
          <p:cNvPr id="10" name="TextBox 9"/>
          <p:cNvSpPr txBox="1"/>
          <p:nvPr/>
        </p:nvSpPr>
        <p:spPr>
          <a:xfrm>
            <a:off x="7092280" y="2483604"/>
            <a:ext cx="436338" cy="369332"/>
          </a:xfrm>
          <a:prstGeom prst="rect">
            <a:avLst/>
          </a:prstGeom>
          <a:noFill/>
        </p:spPr>
        <p:txBody>
          <a:bodyPr wrap="none" rtlCol="0">
            <a:spAutoFit/>
          </a:bodyPr>
          <a:lstStyle/>
          <a:p>
            <a:r>
              <a:rPr lang="en-US" dirty="0" smtClean="0"/>
              <a:t>(c)</a:t>
            </a:r>
            <a:endParaRPr lang="en-US" dirty="0"/>
          </a:p>
        </p:txBody>
      </p:sp>
      <p:sp>
        <p:nvSpPr>
          <p:cNvPr id="11" name="TextBox 10"/>
          <p:cNvSpPr txBox="1"/>
          <p:nvPr/>
        </p:nvSpPr>
        <p:spPr>
          <a:xfrm>
            <a:off x="755576" y="2483604"/>
            <a:ext cx="447558" cy="369332"/>
          </a:xfrm>
          <a:prstGeom prst="rect">
            <a:avLst/>
          </a:prstGeom>
          <a:noFill/>
        </p:spPr>
        <p:txBody>
          <a:bodyPr wrap="none" rtlCol="0">
            <a:spAutoFit/>
          </a:bodyPr>
          <a:lstStyle/>
          <a:p>
            <a:r>
              <a:rPr lang="en-US" dirty="0" smtClean="0"/>
              <a:t>(b)</a:t>
            </a:r>
            <a:endParaRPr lang="en-US" dirty="0"/>
          </a:p>
        </p:txBody>
      </p:sp>
      <p:sp>
        <p:nvSpPr>
          <p:cNvPr id="12" name="TextBox 11"/>
          <p:cNvSpPr txBox="1"/>
          <p:nvPr/>
        </p:nvSpPr>
        <p:spPr>
          <a:xfrm>
            <a:off x="3347864" y="395372"/>
            <a:ext cx="436338" cy="369332"/>
          </a:xfrm>
          <a:prstGeom prst="rect">
            <a:avLst/>
          </a:prstGeom>
          <a:noFill/>
        </p:spPr>
        <p:txBody>
          <a:bodyPr wrap="none" rtlCol="0">
            <a:spAutoFit/>
          </a:bodyPr>
          <a:lstStyle/>
          <a:p>
            <a:r>
              <a:rPr lang="en-US" dirty="0" smtClean="0"/>
              <a:t>(a)</a:t>
            </a:r>
            <a:endParaRPr lang="en-US" dirty="0"/>
          </a:p>
        </p:txBody>
      </p:sp>
    </p:spTree>
    <p:extLst>
      <p:ext uri="{BB962C8B-B14F-4D97-AF65-F5344CB8AC3E}">
        <p14:creationId xmlns:p14="http://schemas.microsoft.com/office/powerpoint/2010/main" xmlns="" val="23755070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51</a:t>
            </a:fld>
            <a:endParaRPr lang="en-US" sz="2500" b="1">
              <a:solidFill>
                <a:schemeClr val="tx1"/>
              </a:solidFill>
            </a:endParaRPr>
          </a:p>
        </p:txBody>
      </p:sp>
      <p:pic>
        <p:nvPicPr>
          <p:cNvPr id="7" name="Picture 6"/>
          <p:cNvPicPr/>
          <p:nvPr/>
        </p:nvPicPr>
        <p:blipFill>
          <a:blip r:embed="rId2" cstate="print"/>
          <a:srcRect t="9807" r="16791"/>
          <a:stretch>
            <a:fillRect/>
          </a:stretch>
        </p:blipFill>
        <p:spPr bwMode="auto">
          <a:xfrm>
            <a:off x="339528" y="692696"/>
            <a:ext cx="4052960" cy="3288323"/>
          </a:xfrm>
          <a:prstGeom prst="rect">
            <a:avLst/>
          </a:prstGeom>
          <a:noFill/>
          <a:ln w="9525">
            <a:noFill/>
            <a:miter lim="800000"/>
            <a:headEnd/>
            <a:tailEnd/>
          </a:ln>
        </p:spPr>
      </p:pic>
      <p:pic>
        <p:nvPicPr>
          <p:cNvPr id="8" name="Picture 7"/>
          <p:cNvPicPr/>
          <p:nvPr/>
        </p:nvPicPr>
        <p:blipFill>
          <a:blip r:embed="rId3" cstate="print"/>
          <a:srcRect l="8755" t="14717" r="6388" b="2891"/>
          <a:stretch>
            <a:fillRect/>
          </a:stretch>
        </p:blipFill>
        <p:spPr bwMode="auto">
          <a:xfrm>
            <a:off x="4607492" y="732656"/>
            <a:ext cx="4212980" cy="3200400"/>
          </a:xfrm>
          <a:prstGeom prst="rect">
            <a:avLst/>
          </a:prstGeom>
          <a:noFill/>
          <a:ln w="9525">
            <a:noFill/>
            <a:miter lim="800000"/>
            <a:headEnd/>
            <a:tailEnd/>
          </a:ln>
        </p:spPr>
      </p:pic>
      <p:sp>
        <p:nvSpPr>
          <p:cNvPr id="2" name="Rectangle 1"/>
          <p:cNvSpPr/>
          <p:nvPr/>
        </p:nvSpPr>
        <p:spPr>
          <a:xfrm>
            <a:off x="539552" y="4327936"/>
            <a:ext cx="3312368" cy="1477328"/>
          </a:xfrm>
          <a:prstGeom prst="rect">
            <a:avLst/>
          </a:prstGeom>
        </p:spPr>
        <p:txBody>
          <a:bodyPr wrap="square">
            <a:spAutoFit/>
          </a:bodyPr>
          <a:lstStyle/>
          <a:p>
            <a:pPr algn="just"/>
            <a:r>
              <a:rPr lang="en-US" dirty="0" smtClean="0"/>
              <a:t>impedance </a:t>
            </a:r>
            <a:r>
              <a:rPr lang="en-US" dirty="0"/>
              <a:t>diagram of HT29 single cell treated with 1%, 5% and 25% of triton at different frequencies measured by CNT based cancer endoscopy. </a:t>
            </a:r>
          </a:p>
        </p:txBody>
      </p:sp>
      <p:sp>
        <p:nvSpPr>
          <p:cNvPr id="3" name="Rectangle 2"/>
          <p:cNvSpPr/>
          <p:nvPr/>
        </p:nvSpPr>
        <p:spPr>
          <a:xfrm>
            <a:off x="4392488" y="4293096"/>
            <a:ext cx="4572000" cy="1477328"/>
          </a:xfrm>
          <a:prstGeom prst="rect">
            <a:avLst/>
          </a:prstGeom>
        </p:spPr>
        <p:txBody>
          <a:bodyPr>
            <a:spAutoFit/>
          </a:bodyPr>
          <a:lstStyle/>
          <a:p>
            <a:pPr algn="just"/>
            <a:r>
              <a:rPr lang="en-US" dirty="0" smtClean="0"/>
              <a:t>Impedance </a:t>
            </a:r>
            <a:r>
              <a:rPr lang="en-US" dirty="0"/>
              <a:t>diagram of HT29 single cell treated with 0.6 and 2.0 µmolar of paclitaxel at different frequencies measured by CNT based cancer endoscopy of single cell resolution EDR assay. </a:t>
            </a:r>
          </a:p>
        </p:txBody>
      </p:sp>
      <p:sp>
        <p:nvSpPr>
          <p:cNvPr id="9" name="TextBox 8"/>
          <p:cNvSpPr txBox="1"/>
          <p:nvPr/>
        </p:nvSpPr>
        <p:spPr>
          <a:xfrm>
            <a:off x="1907704" y="44624"/>
            <a:ext cx="5472608" cy="369332"/>
          </a:xfrm>
          <a:prstGeom prst="rect">
            <a:avLst/>
          </a:prstGeom>
          <a:noFill/>
        </p:spPr>
        <p:txBody>
          <a:bodyPr wrap="square" rtlCol="0">
            <a:spAutoFit/>
          </a:bodyPr>
          <a:lstStyle/>
          <a:p>
            <a:r>
              <a:rPr lang="en-US" b="1" dirty="0" smtClean="0"/>
              <a:t>Single cell EDR Assay by CNT electrical endoscope</a:t>
            </a:r>
            <a:endParaRPr lang="en-US" b="1" dirty="0"/>
          </a:p>
        </p:txBody>
      </p:sp>
      <p:sp>
        <p:nvSpPr>
          <p:cNvPr id="10" name="TextBox 9"/>
          <p:cNvSpPr txBox="1"/>
          <p:nvPr/>
        </p:nvSpPr>
        <p:spPr>
          <a:xfrm>
            <a:off x="107504" y="827420"/>
            <a:ext cx="749244" cy="369332"/>
          </a:xfrm>
          <a:prstGeom prst="rect">
            <a:avLst/>
          </a:prstGeom>
          <a:noFill/>
        </p:spPr>
        <p:txBody>
          <a:bodyPr wrap="none" rtlCol="0">
            <a:spAutoFit/>
          </a:bodyPr>
          <a:lstStyle/>
          <a:p>
            <a:r>
              <a:rPr lang="en-US" b="1" dirty="0" smtClean="0">
                <a:solidFill>
                  <a:schemeClr val="tx2"/>
                </a:solidFill>
              </a:rPr>
              <a:t>Triton</a:t>
            </a:r>
            <a:endParaRPr lang="en-US" b="1" dirty="0">
              <a:solidFill>
                <a:schemeClr val="tx2"/>
              </a:solidFill>
            </a:endParaRPr>
          </a:p>
        </p:txBody>
      </p:sp>
      <p:sp>
        <p:nvSpPr>
          <p:cNvPr id="11" name="TextBox 10"/>
          <p:cNvSpPr txBox="1"/>
          <p:nvPr/>
        </p:nvSpPr>
        <p:spPr>
          <a:xfrm>
            <a:off x="4644008" y="899428"/>
            <a:ext cx="1087221" cy="369332"/>
          </a:xfrm>
          <a:prstGeom prst="rect">
            <a:avLst/>
          </a:prstGeom>
          <a:noFill/>
        </p:spPr>
        <p:txBody>
          <a:bodyPr wrap="none" rtlCol="0">
            <a:spAutoFit/>
          </a:bodyPr>
          <a:lstStyle/>
          <a:p>
            <a:r>
              <a:rPr lang="en-US" b="1" dirty="0" err="1" smtClean="0">
                <a:solidFill>
                  <a:schemeClr val="tx2"/>
                </a:solidFill>
              </a:rPr>
              <a:t>Paclitaxel</a:t>
            </a:r>
            <a:endParaRPr lang="en-US" b="1" dirty="0">
              <a:solidFill>
                <a:schemeClr val="tx2"/>
              </a:solidFill>
            </a:endParaRPr>
          </a:p>
        </p:txBody>
      </p:sp>
    </p:spTree>
    <p:extLst>
      <p:ext uri="{BB962C8B-B14F-4D97-AF65-F5344CB8AC3E}">
        <p14:creationId xmlns:p14="http://schemas.microsoft.com/office/powerpoint/2010/main" xmlns="" val="6534659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52</a:t>
            </a:fld>
            <a:endParaRPr lang="en-US" sz="2500" b="1">
              <a:solidFill>
                <a:schemeClr val="tx1"/>
              </a:solidFill>
            </a:endParaRPr>
          </a:p>
        </p:txBody>
      </p:sp>
      <p:pic>
        <p:nvPicPr>
          <p:cNvPr id="7" name="Picture 6"/>
          <p:cNvPicPr/>
          <p:nvPr/>
        </p:nvPicPr>
        <p:blipFill>
          <a:blip r:embed="rId2" cstate="print"/>
          <a:srcRect r="31945"/>
          <a:stretch>
            <a:fillRect/>
          </a:stretch>
        </p:blipFill>
        <p:spPr bwMode="auto">
          <a:xfrm>
            <a:off x="2608325" y="913859"/>
            <a:ext cx="4051907" cy="4459357"/>
          </a:xfrm>
          <a:prstGeom prst="rect">
            <a:avLst/>
          </a:prstGeom>
          <a:noFill/>
          <a:ln w="9525">
            <a:noFill/>
            <a:miter lim="800000"/>
            <a:headEnd/>
            <a:tailEnd/>
          </a:ln>
        </p:spPr>
      </p:pic>
      <p:sp>
        <p:nvSpPr>
          <p:cNvPr id="2" name="Rectangle 1"/>
          <p:cNvSpPr/>
          <p:nvPr/>
        </p:nvSpPr>
        <p:spPr>
          <a:xfrm>
            <a:off x="2051720" y="5662989"/>
            <a:ext cx="4572000" cy="646331"/>
          </a:xfrm>
          <a:prstGeom prst="rect">
            <a:avLst/>
          </a:prstGeom>
        </p:spPr>
        <p:txBody>
          <a:bodyPr>
            <a:spAutoFit/>
          </a:bodyPr>
          <a:lstStyle/>
          <a:p>
            <a:pPr algn="ctr"/>
            <a:r>
              <a:rPr lang="en-US" dirty="0" smtClean="0"/>
              <a:t>The </a:t>
            </a:r>
            <a:r>
              <a:rPr lang="en-US" dirty="0"/>
              <a:t>equivalent circuit of CNT cancer cell electrical endoscopy.  </a:t>
            </a:r>
          </a:p>
        </p:txBody>
      </p:sp>
      <p:sp>
        <p:nvSpPr>
          <p:cNvPr id="5" name="TextBox 4"/>
          <p:cNvSpPr txBox="1"/>
          <p:nvPr/>
        </p:nvSpPr>
        <p:spPr>
          <a:xfrm>
            <a:off x="3203848" y="260648"/>
            <a:ext cx="2533899" cy="369332"/>
          </a:xfrm>
          <a:prstGeom prst="rect">
            <a:avLst/>
          </a:prstGeom>
          <a:noFill/>
        </p:spPr>
        <p:txBody>
          <a:bodyPr wrap="none" rtlCol="0">
            <a:spAutoFit/>
          </a:bodyPr>
          <a:lstStyle/>
          <a:p>
            <a:r>
              <a:rPr lang="en-US" b="1" dirty="0" smtClean="0"/>
              <a:t>Equivalent Circuit Model</a:t>
            </a:r>
            <a:endParaRPr lang="en-US" b="1" dirty="0"/>
          </a:p>
        </p:txBody>
      </p:sp>
    </p:spTree>
    <p:extLst>
      <p:ext uri="{BB962C8B-B14F-4D97-AF65-F5344CB8AC3E}">
        <p14:creationId xmlns:p14="http://schemas.microsoft.com/office/powerpoint/2010/main" xmlns="" val="31042821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Chapter 5</a:t>
            </a:r>
            <a:endParaRPr lang="en-US" b="1" dirty="0"/>
          </a:p>
        </p:txBody>
      </p:sp>
      <p:sp>
        <p:nvSpPr>
          <p:cNvPr id="3" name="Content Placeholder 2"/>
          <p:cNvSpPr>
            <a:spLocks noGrp="1"/>
          </p:cNvSpPr>
          <p:nvPr>
            <p:ph idx="1"/>
          </p:nvPr>
        </p:nvSpPr>
        <p:spPr/>
        <p:txBody>
          <a:bodyPr/>
          <a:lstStyle/>
          <a:p>
            <a:pPr algn="ctr">
              <a:buNone/>
            </a:pPr>
            <a:endParaRPr lang="en-US" dirty="0" smtClean="0">
              <a:solidFill>
                <a:srgbClr val="2F34FB"/>
              </a:solidFill>
            </a:endParaRPr>
          </a:p>
          <a:p>
            <a:pPr algn="ctr">
              <a:buNone/>
            </a:pPr>
            <a:endParaRPr lang="en-US" dirty="0" smtClean="0">
              <a:solidFill>
                <a:srgbClr val="2F34FB"/>
              </a:solidFill>
            </a:endParaRPr>
          </a:p>
          <a:p>
            <a:pPr algn="ctr">
              <a:buNone/>
            </a:pPr>
            <a:r>
              <a:rPr lang="en-US" b="1" dirty="0" smtClean="0"/>
              <a:t>Silicon Micro/</a:t>
            </a:r>
            <a:r>
              <a:rPr lang="en-US" b="1" dirty="0" err="1" smtClean="0"/>
              <a:t>Nano</a:t>
            </a:r>
            <a:r>
              <a:rPr lang="en-US" b="1" dirty="0" smtClean="0"/>
              <a:t> structures interaction with cancer cells</a:t>
            </a:r>
            <a:endParaRPr lang="en-US" b="1" dirty="0"/>
          </a:p>
        </p:txBody>
      </p:sp>
      <p:sp>
        <p:nvSpPr>
          <p:cNvPr id="4" name="Slide Number Placeholder 3"/>
          <p:cNvSpPr>
            <a:spLocks noGrp="1"/>
          </p:cNvSpPr>
          <p:nvPr>
            <p:ph type="sldNum" sz="quarter" idx="12"/>
          </p:nvPr>
        </p:nvSpPr>
        <p:spPr/>
        <p:txBody>
          <a:bodyPr/>
          <a:lstStyle/>
          <a:p>
            <a:fld id="{C95B282E-5344-41E3-830F-E3B1A69FCCC8}"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54</a:t>
            </a:fld>
            <a:endParaRPr lang="en-US" dirty="0"/>
          </a:p>
        </p:txBody>
      </p:sp>
      <p:grpSp>
        <p:nvGrpSpPr>
          <p:cNvPr id="5" name="Group 4"/>
          <p:cNvGrpSpPr/>
          <p:nvPr/>
        </p:nvGrpSpPr>
        <p:grpSpPr>
          <a:xfrm>
            <a:off x="-32" y="928670"/>
            <a:ext cx="5429288" cy="3429024"/>
            <a:chOff x="228600" y="1143000"/>
            <a:chExt cx="7894407" cy="5339035"/>
          </a:xfrm>
        </p:grpSpPr>
        <p:pic>
          <p:nvPicPr>
            <p:cNvPr id="6" name="Picture 5" descr="F:\grass sem\SEM\mehran\wafer3 h.cell\316-20100616210749.tif"/>
            <p:cNvPicPr>
              <a:picLocks noChangeAspect="1" noChangeArrowheads="1"/>
            </p:cNvPicPr>
            <p:nvPr/>
          </p:nvPicPr>
          <p:blipFill>
            <a:blip r:embed="rId2" cstate="print"/>
            <a:srcRect/>
            <a:stretch>
              <a:fillRect/>
            </a:stretch>
          </p:blipFill>
          <p:spPr bwMode="auto">
            <a:xfrm>
              <a:off x="4343400" y="1676400"/>
              <a:ext cx="3779607" cy="2520000"/>
            </a:xfrm>
            <a:prstGeom prst="rect">
              <a:avLst/>
            </a:prstGeom>
            <a:noFill/>
          </p:spPr>
        </p:pic>
        <p:pic>
          <p:nvPicPr>
            <p:cNvPr id="7" name="Picture 6" descr="F:\selected cell SEM\113-20100610133218.tif"/>
            <p:cNvPicPr>
              <a:picLocks noChangeAspect="1" noChangeArrowheads="1"/>
            </p:cNvPicPr>
            <p:nvPr/>
          </p:nvPicPr>
          <p:blipFill>
            <a:blip r:embed="rId3" cstate="print"/>
            <a:srcRect/>
            <a:stretch>
              <a:fillRect/>
            </a:stretch>
          </p:blipFill>
          <p:spPr bwMode="auto">
            <a:xfrm>
              <a:off x="304800" y="1676400"/>
              <a:ext cx="3779608" cy="2520000"/>
            </a:xfrm>
            <a:prstGeom prst="rect">
              <a:avLst/>
            </a:prstGeom>
            <a:noFill/>
          </p:spPr>
        </p:pic>
        <p:pic>
          <p:nvPicPr>
            <p:cNvPr id="8" name="Picture 7"/>
            <p:cNvPicPr>
              <a:picLocks noChangeAspect="1" noChangeArrowheads="1"/>
            </p:cNvPicPr>
            <p:nvPr/>
          </p:nvPicPr>
          <p:blipFill>
            <a:blip r:embed="rId4" cstate="print"/>
            <a:srcRect/>
            <a:stretch>
              <a:fillRect/>
            </a:stretch>
          </p:blipFill>
          <p:spPr bwMode="auto">
            <a:xfrm>
              <a:off x="838200" y="4212266"/>
              <a:ext cx="2609850" cy="2266950"/>
            </a:xfrm>
            <a:prstGeom prst="rect">
              <a:avLst/>
            </a:prstGeom>
            <a:noFill/>
            <a:ln w="9525">
              <a:noFill/>
              <a:miter lim="800000"/>
              <a:headEnd/>
              <a:tailEnd/>
            </a:ln>
            <a:effectLst/>
          </p:spPr>
        </p:pic>
        <p:pic>
          <p:nvPicPr>
            <p:cNvPr id="9" name="Picture 8"/>
            <p:cNvPicPr>
              <a:picLocks noChangeAspect="1" noChangeArrowheads="1"/>
            </p:cNvPicPr>
            <p:nvPr/>
          </p:nvPicPr>
          <p:blipFill>
            <a:blip r:embed="rId5" cstate="print"/>
            <a:srcRect/>
            <a:stretch>
              <a:fillRect/>
            </a:stretch>
          </p:blipFill>
          <p:spPr bwMode="auto">
            <a:xfrm>
              <a:off x="4769104" y="4214035"/>
              <a:ext cx="2622296" cy="2268000"/>
            </a:xfrm>
            <a:prstGeom prst="rect">
              <a:avLst/>
            </a:prstGeom>
            <a:noFill/>
            <a:ln w="9525">
              <a:noFill/>
              <a:miter lim="800000"/>
              <a:headEnd/>
              <a:tailEnd/>
            </a:ln>
            <a:effectLst/>
          </p:spPr>
        </p:pic>
        <p:sp>
          <p:nvSpPr>
            <p:cNvPr id="10" name="Rectangle 9"/>
            <p:cNvSpPr/>
            <p:nvPr/>
          </p:nvSpPr>
          <p:spPr>
            <a:xfrm>
              <a:off x="2362200" y="3352800"/>
              <a:ext cx="914400"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p:nvSpPr>
          <p:spPr>
            <a:xfrm>
              <a:off x="5715000" y="2590800"/>
              <a:ext cx="1143000" cy="838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 name="Straight Arrow Connector 11"/>
            <p:cNvCxnSpPr/>
            <p:nvPr/>
          </p:nvCxnSpPr>
          <p:spPr>
            <a:xfrm rot="5400000">
              <a:off x="2171700" y="4000500"/>
              <a:ext cx="457200" cy="228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6019800" y="3733800"/>
              <a:ext cx="99060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22"/>
            <p:cNvSpPr txBox="1"/>
            <p:nvPr/>
          </p:nvSpPr>
          <p:spPr>
            <a:xfrm>
              <a:off x="228600" y="1143000"/>
              <a:ext cx="3810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a)</a:t>
              </a:r>
              <a:endParaRPr lang="en-US" b="1" dirty="0"/>
            </a:p>
          </p:txBody>
        </p:sp>
        <p:sp>
          <p:nvSpPr>
            <p:cNvPr id="15" name="TextBox 23"/>
            <p:cNvSpPr txBox="1"/>
            <p:nvPr/>
          </p:nvSpPr>
          <p:spPr>
            <a:xfrm>
              <a:off x="4343400" y="1143000"/>
              <a:ext cx="3810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b)</a:t>
              </a:r>
              <a:endParaRPr lang="en-US" b="1" dirty="0"/>
            </a:p>
          </p:txBody>
        </p:sp>
        <p:sp>
          <p:nvSpPr>
            <p:cNvPr id="16" name="TextBox 25"/>
            <p:cNvSpPr txBox="1"/>
            <p:nvPr/>
          </p:nvSpPr>
          <p:spPr>
            <a:xfrm>
              <a:off x="228600" y="190500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a-1</a:t>
              </a:r>
              <a:endParaRPr lang="en-US" b="1" dirty="0">
                <a:solidFill>
                  <a:schemeClr val="bg1"/>
                </a:solidFill>
              </a:endParaRPr>
            </a:p>
          </p:txBody>
        </p:sp>
        <p:sp>
          <p:nvSpPr>
            <p:cNvPr id="17" name="TextBox 26"/>
            <p:cNvSpPr txBox="1"/>
            <p:nvPr/>
          </p:nvSpPr>
          <p:spPr>
            <a:xfrm>
              <a:off x="838200" y="4278868"/>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a-2</a:t>
              </a:r>
              <a:endParaRPr lang="en-US" b="1" dirty="0">
                <a:solidFill>
                  <a:schemeClr val="bg1"/>
                </a:solidFill>
              </a:endParaRPr>
            </a:p>
          </p:txBody>
        </p:sp>
        <p:sp>
          <p:nvSpPr>
            <p:cNvPr id="18" name="TextBox 27"/>
            <p:cNvSpPr txBox="1"/>
            <p:nvPr/>
          </p:nvSpPr>
          <p:spPr>
            <a:xfrm>
              <a:off x="4267200" y="190500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b-1</a:t>
              </a:r>
              <a:endParaRPr lang="en-US" b="1" dirty="0">
                <a:solidFill>
                  <a:schemeClr val="bg1"/>
                </a:solidFill>
              </a:endParaRPr>
            </a:p>
          </p:txBody>
        </p:sp>
        <p:sp>
          <p:nvSpPr>
            <p:cNvPr id="19" name="TextBox 29"/>
            <p:cNvSpPr txBox="1"/>
            <p:nvPr/>
          </p:nvSpPr>
          <p:spPr>
            <a:xfrm>
              <a:off x="4876800" y="4202668"/>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b-2</a:t>
              </a:r>
              <a:endParaRPr lang="en-US" b="1" dirty="0">
                <a:solidFill>
                  <a:schemeClr val="bg1"/>
                </a:solidFill>
              </a:endParaRPr>
            </a:p>
          </p:txBody>
        </p:sp>
      </p:grpSp>
      <p:sp>
        <p:nvSpPr>
          <p:cNvPr id="20" name="TextBox 19"/>
          <p:cNvSpPr txBox="1"/>
          <p:nvPr/>
        </p:nvSpPr>
        <p:spPr>
          <a:xfrm>
            <a:off x="1557495" y="357166"/>
            <a:ext cx="2228687" cy="646331"/>
          </a:xfrm>
          <a:prstGeom prst="rect">
            <a:avLst/>
          </a:prstGeom>
          <a:noFill/>
        </p:spPr>
        <p:txBody>
          <a:bodyPr wrap="none" rtlCol="0">
            <a:spAutoFit/>
          </a:bodyPr>
          <a:lstStyle/>
          <a:p>
            <a:pPr algn="ctr"/>
            <a:r>
              <a:rPr lang="en-US" b="1" dirty="0" smtClean="0"/>
              <a:t>cells entrapment</a:t>
            </a:r>
          </a:p>
          <a:p>
            <a:pPr algn="ctr"/>
            <a:r>
              <a:rPr lang="en-US" b="1" dirty="0" smtClean="0"/>
              <a:t> </a:t>
            </a:r>
            <a:r>
              <a:rPr lang="en-US" b="1" dirty="0" smtClean="0">
                <a:solidFill>
                  <a:schemeClr val="tx2">
                    <a:lumMod val="75000"/>
                  </a:schemeClr>
                </a:solidFill>
              </a:rPr>
              <a:t>on Silicon </a:t>
            </a:r>
            <a:r>
              <a:rPr lang="en-US" b="1" dirty="0" err="1" smtClean="0">
                <a:solidFill>
                  <a:schemeClr val="tx2">
                    <a:lumMod val="75000"/>
                  </a:schemeClr>
                </a:solidFill>
              </a:rPr>
              <a:t>nanograss</a:t>
            </a:r>
            <a:r>
              <a:rPr lang="en-US" b="1" dirty="0" smtClean="0">
                <a:solidFill>
                  <a:schemeClr val="tx2">
                    <a:lumMod val="75000"/>
                  </a:schemeClr>
                </a:solidFill>
              </a:rPr>
              <a:t> </a:t>
            </a:r>
            <a:endParaRPr lang="en-US" b="1" dirty="0">
              <a:solidFill>
                <a:schemeClr val="tx2">
                  <a:lumMod val="75000"/>
                </a:schemeClr>
              </a:solidFill>
            </a:endParaRPr>
          </a:p>
        </p:txBody>
      </p:sp>
      <p:sp>
        <p:nvSpPr>
          <p:cNvPr id="21" name="TextBox 20"/>
          <p:cNvSpPr txBox="1"/>
          <p:nvPr/>
        </p:nvSpPr>
        <p:spPr>
          <a:xfrm>
            <a:off x="1022325" y="5072074"/>
            <a:ext cx="3121047" cy="646331"/>
          </a:xfrm>
          <a:prstGeom prst="rect">
            <a:avLst/>
          </a:prstGeom>
          <a:noFill/>
        </p:spPr>
        <p:txBody>
          <a:bodyPr wrap="none" rtlCol="0">
            <a:spAutoFit/>
          </a:bodyPr>
          <a:lstStyle/>
          <a:p>
            <a:pPr algn="ctr"/>
            <a:r>
              <a:rPr lang="en-US" b="1" dirty="0" smtClean="0"/>
              <a:t>Both healthy and cancer cells </a:t>
            </a:r>
          </a:p>
          <a:p>
            <a:pPr algn="ctr"/>
            <a:r>
              <a:rPr lang="en-US" b="1" dirty="0" smtClean="0"/>
              <a:t>were entrapped: No selectivity</a:t>
            </a:r>
            <a:endParaRPr lang="en-US" b="1" dirty="0"/>
          </a:p>
        </p:txBody>
      </p:sp>
      <p:sp>
        <p:nvSpPr>
          <p:cNvPr id="22" name="TextBox 21"/>
          <p:cNvSpPr txBox="1"/>
          <p:nvPr/>
        </p:nvSpPr>
        <p:spPr>
          <a:xfrm>
            <a:off x="511075" y="4357694"/>
            <a:ext cx="1774909" cy="369332"/>
          </a:xfrm>
          <a:prstGeom prst="rect">
            <a:avLst/>
          </a:prstGeom>
          <a:noFill/>
        </p:spPr>
        <p:txBody>
          <a:bodyPr wrap="none" rtlCol="0">
            <a:spAutoFit/>
          </a:bodyPr>
          <a:lstStyle/>
          <a:p>
            <a:r>
              <a:rPr lang="en-US" b="1" dirty="0" smtClean="0">
                <a:solidFill>
                  <a:schemeClr val="tx2">
                    <a:lumMod val="75000"/>
                  </a:schemeClr>
                </a:solidFill>
              </a:rPr>
              <a:t>Renal cancer cell</a:t>
            </a:r>
            <a:endParaRPr lang="en-US" b="1" dirty="0">
              <a:solidFill>
                <a:schemeClr val="tx2">
                  <a:lumMod val="75000"/>
                </a:schemeClr>
              </a:solidFill>
            </a:endParaRPr>
          </a:p>
        </p:txBody>
      </p:sp>
      <p:sp>
        <p:nvSpPr>
          <p:cNvPr id="23" name="TextBox 22"/>
          <p:cNvSpPr txBox="1"/>
          <p:nvPr/>
        </p:nvSpPr>
        <p:spPr>
          <a:xfrm>
            <a:off x="3111521" y="4357694"/>
            <a:ext cx="1889107" cy="369332"/>
          </a:xfrm>
          <a:prstGeom prst="rect">
            <a:avLst/>
          </a:prstGeom>
          <a:noFill/>
        </p:spPr>
        <p:txBody>
          <a:bodyPr wrap="none" rtlCol="0">
            <a:spAutoFit/>
          </a:bodyPr>
          <a:lstStyle/>
          <a:p>
            <a:r>
              <a:rPr lang="en-US" b="1" dirty="0" smtClean="0">
                <a:solidFill>
                  <a:schemeClr val="tx2">
                    <a:lumMod val="75000"/>
                  </a:schemeClr>
                </a:solidFill>
              </a:rPr>
              <a:t>Renal Healthy cell</a:t>
            </a:r>
            <a:endParaRPr lang="en-US" b="1" dirty="0">
              <a:solidFill>
                <a:schemeClr val="tx2">
                  <a:lumMod val="75000"/>
                </a:schemeClr>
              </a:solidFill>
            </a:endParaRPr>
          </a:p>
        </p:txBody>
      </p:sp>
      <p:grpSp>
        <p:nvGrpSpPr>
          <p:cNvPr id="24" name="Group 23"/>
          <p:cNvGrpSpPr/>
          <p:nvPr/>
        </p:nvGrpSpPr>
        <p:grpSpPr>
          <a:xfrm>
            <a:off x="5605494" y="1142984"/>
            <a:ext cx="3395662" cy="2766220"/>
            <a:chOff x="990600" y="687388"/>
            <a:chExt cx="6934200" cy="5103812"/>
          </a:xfrm>
        </p:grpSpPr>
        <p:pic>
          <p:nvPicPr>
            <p:cNvPr id="25" name="Picture 24"/>
            <p:cNvPicPr>
              <a:picLocks noChangeAspect="1" noChangeArrowheads="1"/>
            </p:cNvPicPr>
            <p:nvPr/>
          </p:nvPicPr>
          <p:blipFill>
            <a:blip r:embed="rId6" cstate="print"/>
            <a:srcRect l="4977" r="4438"/>
            <a:stretch>
              <a:fillRect/>
            </a:stretch>
          </p:blipFill>
          <p:spPr bwMode="auto">
            <a:xfrm>
              <a:off x="990600" y="687388"/>
              <a:ext cx="6934200" cy="5103812"/>
            </a:xfrm>
            <a:prstGeom prst="rect">
              <a:avLst/>
            </a:prstGeom>
            <a:noFill/>
            <a:ln w="9525">
              <a:noFill/>
              <a:miter lim="800000"/>
              <a:headEnd/>
              <a:tailEnd/>
            </a:ln>
          </p:spPr>
        </p:pic>
        <p:cxnSp>
          <p:nvCxnSpPr>
            <p:cNvPr id="26" name="Straight Arrow Connector 25"/>
            <p:cNvCxnSpPr/>
            <p:nvPr/>
          </p:nvCxnSpPr>
          <p:spPr>
            <a:xfrm rot="10800000" flipV="1">
              <a:off x="6477000" y="1066800"/>
              <a:ext cx="762000" cy="304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flipV="1">
              <a:off x="6019800" y="3581400"/>
              <a:ext cx="762000" cy="304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590800" y="3810000"/>
              <a:ext cx="457200" cy="304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5410200" y="5334000"/>
              <a:ext cx="1981200" cy="369332"/>
            </a:xfrm>
            <a:prstGeom prst="rect">
              <a:avLst/>
            </a:prstGeom>
            <a:solidFill>
              <a:schemeClr val="tx1"/>
            </a:solid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b="1" dirty="0" smtClean="0">
                  <a:solidFill>
                    <a:schemeClr val="bg1"/>
                  </a:solidFill>
                </a:rPr>
                <a:t>      3 µm</a:t>
              </a:r>
              <a:endParaRPr lang="en-US" b="1" dirty="0">
                <a:solidFill>
                  <a:schemeClr val="bg1"/>
                </a:solidFill>
              </a:endParaRPr>
            </a:p>
          </p:txBody>
        </p:sp>
        <p:cxnSp>
          <p:nvCxnSpPr>
            <p:cNvPr id="30" name="Straight Connector 29"/>
            <p:cNvCxnSpPr/>
            <p:nvPr/>
          </p:nvCxnSpPr>
          <p:spPr>
            <a:xfrm>
              <a:off x="5486400" y="5410200"/>
              <a:ext cx="1676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6322944" y="353777"/>
            <a:ext cx="1749518" cy="646331"/>
          </a:xfrm>
          <a:prstGeom prst="rect">
            <a:avLst/>
          </a:prstGeom>
          <a:noFill/>
        </p:spPr>
        <p:txBody>
          <a:bodyPr wrap="none" rtlCol="0">
            <a:spAutoFit/>
          </a:bodyPr>
          <a:lstStyle/>
          <a:p>
            <a:r>
              <a:rPr lang="en-US" b="1" dirty="0" smtClean="0"/>
              <a:t>cell entrapment </a:t>
            </a:r>
          </a:p>
          <a:p>
            <a:r>
              <a:rPr lang="en-US" b="1" dirty="0" smtClean="0">
                <a:solidFill>
                  <a:schemeClr val="tx2">
                    <a:lumMod val="75000"/>
                  </a:schemeClr>
                </a:solidFill>
              </a:rPr>
              <a:t>on Si micro rods</a:t>
            </a:r>
            <a:endParaRPr lang="en-US" b="1" dirty="0">
              <a:solidFill>
                <a:schemeClr val="tx2">
                  <a:lumMod val="75000"/>
                </a:schemeClr>
              </a:solidFill>
            </a:endParaRPr>
          </a:p>
        </p:txBody>
      </p:sp>
      <p:cxnSp>
        <p:nvCxnSpPr>
          <p:cNvPr id="33" name="Straight Connector 32"/>
          <p:cNvCxnSpPr/>
          <p:nvPr/>
        </p:nvCxnSpPr>
        <p:spPr>
          <a:xfrm rot="5400000">
            <a:off x="2285984" y="3429000"/>
            <a:ext cx="642942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780089" y="5140123"/>
            <a:ext cx="2721001" cy="646331"/>
          </a:xfrm>
          <a:prstGeom prst="rect">
            <a:avLst/>
          </a:prstGeom>
          <a:noFill/>
        </p:spPr>
        <p:txBody>
          <a:bodyPr wrap="none" rtlCol="0">
            <a:spAutoFit/>
          </a:bodyPr>
          <a:lstStyle/>
          <a:p>
            <a:pPr algn="ctr"/>
            <a:r>
              <a:rPr lang="en-US" b="1" dirty="0" smtClean="0"/>
              <a:t>Cell extension on the rods:</a:t>
            </a:r>
          </a:p>
          <a:p>
            <a:pPr algn="ctr"/>
            <a:r>
              <a:rPr lang="en-US" b="1" dirty="0" smtClean="0"/>
              <a:t> no entrapment regime</a:t>
            </a:r>
            <a:endParaRPr lang="en-US"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55</a:t>
            </a:fld>
            <a:endParaRPr lang="en-US" dirty="0"/>
          </a:p>
        </p:txBody>
      </p:sp>
      <p:pic>
        <p:nvPicPr>
          <p:cNvPr id="5" name="Picture 4" descr="I:\Si NW raman\sinw sem\01.20111026183800593 (1).jpg"/>
          <p:cNvPicPr/>
          <p:nvPr/>
        </p:nvPicPr>
        <p:blipFill>
          <a:blip r:embed="rId2" cstate="print"/>
          <a:srcRect l="5474" r="4891"/>
          <a:stretch>
            <a:fillRect/>
          </a:stretch>
        </p:blipFill>
        <p:spPr bwMode="auto">
          <a:xfrm>
            <a:off x="3071802" y="642918"/>
            <a:ext cx="2928958" cy="2071702"/>
          </a:xfrm>
          <a:prstGeom prst="rect">
            <a:avLst/>
          </a:prstGeom>
          <a:noFill/>
          <a:ln w="9525">
            <a:noFill/>
            <a:miter lim="800000"/>
            <a:headEnd/>
            <a:tailEnd/>
          </a:ln>
        </p:spPr>
      </p:pic>
      <p:pic>
        <p:nvPicPr>
          <p:cNvPr id="6" name="Picture 5" descr="F:\mtt wire.tif"/>
          <p:cNvPicPr/>
          <p:nvPr/>
        </p:nvPicPr>
        <p:blipFill>
          <a:blip r:embed="rId3" cstate="print"/>
          <a:srcRect l="10577" t="24049" r="36872" b="29620"/>
          <a:stretch>
            <a:fillRect/>
          </a:stretch>
        </p:blipFill>
        <p:spPr bwMode="auto">
          <a:xfrm>
            <a:off x="214282" y="3071810"/>
            <a:ext cx="3123822" cy="2064969"/>
          </a:xfrm>
          <a:prstGeom prst="rect">
            <a:avLst/>
          </a:prstGeom>
          <a:noFill/>
          <a:ln w="9525">
            <a:noFill/>
            <a:miter lim="800000"/>
            <a:headEnd/>
            <a:tailEnd/>
          </a:ln>
        </p:spPr>
      </p:pic>
      <p:pic>
        <p:nvPicPr>
          <p:cNvPr id="7" name="Picture 6" descr="I:\Si NW raman\silicon nw cell paper\cell culture sem.tif"/>
          <p:cNvPicPr/>
          <p:nvPr/>
        </p:nvPicPr>
        <p:blipFill rotWithShape="1">
          <a:blip r:embed="rId4" cstate="print"/>
          <a:srcRect/>
          <a:stretch/>
        </p:blipFill>
        <p:spPr bwMode="auto">
          <a:xfrm>
            <a:off x="4199568" y="2828205"/>
            <a:ext cx="4801588" cy="3244001"/>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a:ext>
          </a:extLst>
        </p:spPr>
      </p:pic>
      <p:sp>
        <p:nvSpPr>
          <p:cNvPr id="14" name="TextBox 10"/>
          <p:cNvSpPr txBox="1"/>
          <p:nvPr/>
        </p:nvSpPr>
        <p:spPr>
          <a:xfrm>
            <a:off x="8217539" y="2285968"/>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7" name="Straight Connector 16"/>
          <p:cNvCxnSpPr/>
          <p:nvPr/>
        </p:nvCxnSpPr>
        <p:spPr>
          <a:xfrm>
            <a:off x="6396727" y="6821424"/>
            <a:ext cx="3571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071802" y="142852"/>
            <a:ext cx="3017942" cy="369332"/>
          </a:xfrm>
          <a:prstGeom prst="rect">
            <a:avLst/>
          </a:prstGeom>
          <a:noFill/>
        </p:spPr>
        <p:txBody>
          <a:bodyPr wrap="none" rtlCol="0">
            <a:spAutoFit/>
          </a:bodyPr>
          <a:lstStyle/>
          <a:p>
            <a:r>
              <a:rPr lang="en-US" b="1" dirty="0" smtClean="0"/>
              <a:t>Skein based silicon </a:t>
            </a:r>
            <a:r>
              <a:rPr lang="en-US" b="1" dirty="0" err="1" smtClean="0"/>
              <a:t>nanowires</a:t>
            </a:r>
            <a:endParaRPr lang="en-US" b="1" dirty="0"/>
          </a:p>
        </p:txBody>
      </p:sp>
      <p:sp>
        <p:nvSpPr>
          <p:cNvPr id="30" name="TextBox 29"/>
          <p:cNvSpPr txBox="1"/>
          <p:nvPr/>
        </p:nvSpPr>
        <p:spPr>
          <a:xfrm>
            <a:off x="4429124" y="5786454"/>
            <a:ext cx="4287840" cy="369332"/>
          </a:xfrm>
          <a:prstGeom prst="rect">
            <a:avLst/>
          </a:prstGeom>
          <a:noFill/>
        </p:spPr>
        <p:txBody>
          <a:bodyPr wrap="none" rtlCol="0">
            <a:spAutoFit/>
          </a:bodyPr>
          <a:lstStyle/>
          <a:p>
            <a:r>
              <a:rPr lang="en-US" b="1" dirty="0" smtClean="0"/>
              <a:t>Good substrate for cell seeding and growth</a:t>
            </a:r>
            <a:endParaRPr lang="en-US" b="1" dirty="0"/>
          </a:p>
        </p:txBody>
      </p:sp>
      <p:sp>
        <p:nvSpPr>
          <p:cNvPr id="31" name="TextBox 30"/>
          <p:cNvSpPr txBox="1"/>
          <p:nvPr/>
        </p:nvSpPr>
        <p:spPr>
          <a:xfrm>
            <a:off x="500034" y="5497313"/>
            <a:ext cx="2487797" cy="646331"/>
          </a:xfrm>
          <a:prstGeom prst="rect">
            <a:avLst/>
          </a:prstGeom>
          <a:noFill/>
        </p:spPr>
        <p:txBody>
          <a:bodyPr wrap="none" rtlCol="0">
            <a:spAutoFit/>
          </a:bodyPr>
          <a:lstStyle/>
          <a:p>
            <a:pPr algn="ctr"/>
            <a:r>
              <a:rPr lang="en-US" b="1" dirty="0" smtClean="0"/>
              <a:t>MTT ASSAY</a:t>
            </a:r>
          </a:p>
          <a:p>
            <a:pPr algn="ctr"/>
            <a:r>
              <a:rPr lang="en-US" b="1" dirty="0" smtClean="0"/>
              <a:t>Biocompatible structure</a:t>
            </a:r>
            <a:endParaRPr lang="en-US" b="1" dirty="0"/>
          </a:p>
        </p:txBody>
      </p:sp>
      <p:sp>
        <p:nvSpPr>
          <p:cNvPr id="32" name="TextBox 31"/>
          <p:cNvSpPr txBox="1"/>
          <p:nvPr/>
        </p:nvSpPr>
        <p:spPr>
          <a:xfrm>
            <a:off x="607506" y="1353909"/>
            <a:ext cx="1851661" cy="923330"/>
          </a:xfrm>
          <a:prstGeom prst="rect">
            <a:avLst/>
          </a:prstGeom>
          <a:noFill/>
        </p:spPr>
        <p:txBody>
          <a:bodyPr wrap="none" rtlCol="0">
            <a:spAutoFit/>
          </a:bodyPr>
          <a:lstStyle/>
          <a:p>
            <a:pPr algn="ctr"/>
            <a:r>
              <a:rPr lang="en-US" b="1" dirty="0" smtClean="0"/>
              <a:t>grown by</a:t>
            </a:r>
          </a:p>
          <a:p>
            <a:pPr algn="ctr"/>
            <a:r>
              <a:rPr lang="en-US" b="1" dirty="0" smtClean="0"/>
              <a:t> LPCVD with </a:t>
            </a:r>
          </a:p>
          <a:p>
            <a:pPr algn="ctr"/>
            <a:r>
              <a:rPr lang="en-US" b="1" dirty="0" smtClean="0"/>
              <a:t>Au &amp; Ni  catalysts</a:t>
            </a:r>
            <a:endParaRPr lang="en-US" b="1" dirty="0"/>
          </a:p>
        </p:txBody>
      </p:sp>
      <p:sp>
        <p:nvSpPr>
          <p:cNvPr id="33" name="TextBox 32"/>
          <p:cNvSpPr txBox="1"/>
          <p:nvPr/>
        </p:nvSpPr>
        <p:spPr>
          <a:xfrm>
            <a:off x="5929322" y="1285860"/>
            <a:ext cx="3214678" cy="923330"/>
          </a:xfrm>
          <a:prstGeom prst="rect">
            <a:avLst/>
          </a:prstGeom>
          <a:noFill/>
        </p:spPr>
        <p:txBody>
          <a:bodyPr wrap="square" rtlCol="0">
            <a:spAutoFit/>
          </a:bodyPr>
          <a:lstStyle/>
          <a:p>
            <a:pPr algn="ctr"/>
            <a:r>
              <a:rPr lang="en-US" b="1" dirty="0" smtClean="0"/>
              <a:t>With </a:t>
            </a:r>
          </a:p>
          <a:p>
            <a:pPr algn="ctr"/>
            <a:r>
              <a:rPr lang="en-US" b="1" dirty="0" err="1" smtClean="0"/>
              <a:t>diamaeter</a:t>
            </a:r>
            <a:r>
              <a:rPr lang="en-US" b="1" dirty="0" smtClean="0"/>
              <a:t> &lt; 150 nm</a:t>
            </a:r>
          </a:p>
          <a:p>
            <a:pPr algn="ctr"/>
            <a:r>
              <a:rPr lang="en-US" b="1" dirty="0" smtClean="0"/>
              <a:t> and length &gt; 500 um</a:t>
            </a:r>
            <a:endParaRPr lang="en-US"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56</a:t>
            </a:fld>
            <a:endParaRPr lang="en-US" dirty="0"/>
          </a:p>
        </p:txBody>
      </p:sp>
      <p:pic>
        <p:nvPicPr>
          <p:cNvPr id="5" name="Picture 4" descr="I:\nano\Image_2791.tif"/>
          <p:cNvPicPr>
            <a:picLocks noChangeAspect="1" noChangeArrowheads="1"/>
          </p:cNvPicPr>
          <p:nvPr/>
        </p:nvPicPr>
        <p:blipFill>
          <a:blip r:embed="rId2" cstate="print"/>
          <a:srcRect/>
          <a:stretch>
            <a:fillRect/>
          </a:stretch>
        </p:blipFill>
        <p:spPr bwMode="auto">
          <a:xfrm>
            <a:off x="115950" y="344559"/>
            <a:ext cx="4286280" cy="3227317"/>
          </a:xfrm>
          <a:prstGeom prst="rect">
            <a:avLst/>
          </a:prstGeom>
          <a:noFill/>
        </p:spPr>
      </p:pic>
      <p:grpSp>
        <p:nvGrpSpPr>
          <p:cNvPr id="6" name="Group 5"/>
          <p:cNvGrpSpPr/>
          <p:nvPr/>
        </p:nvGrpSpPr>
        <p:grpSpPr>
          <a:xfrm>
            <a:off x="110506" y="1857364"/>
            <a:ext cx="9272101" cy="4966178"/>
            <a:chOff x="913918" y="1928802"/>
            <a:chExt cx="9272101" cy="4966178"/>
          </a:xfrm>
        </p:grpSpPr>
        <p:pic>
          <p:nvPicPr>
            <p:cNvPr id="8" name="Picture 7" descr="I:\nano\Image_2794.tif"/>
            <p:cNvPicPr>
              <a:picLocks noChangeAspect="1" noChangeArrowheads="1"/>
            </p:cNvPicPr>
            <p:nvPr/>
          </p:nvPicPr>
          <p:blipFill>
            <a:blip r:embed="rId3" cstate="print"/>
            <a:srcRect/>
            <a:stretch>
              <a:fillRect/>
            </a:stretch>
          </p:blipFill>
          <p:spPr bwMode="auto">
            <a:xfrm>
              <a:off x="913918" y="3643314"/>
              <a:ext cx="4318618" cy="3251666"/>
            </a:xfrm>
            <a:prstGeom prst="rect">
              <a:avLst/>
            </a:prstGeom>
            <a:noFill/>
          </p:spPr>
        </p:pic>
        <p:sp>
          <p:nvSpPr>
            <p:cNvPr id="10" name="TextBox 6"/>
            <p:cNvSpPr txBox="1"/>
            <p:nvPr/>
          </p:nvSpPr>
          <p:spPr>
            <a:xfrm>
              <a:off x="3128496" y="3857628"/>
              <a:ext cx="1143008" cy="369332"/>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SW48 cell</a:t>
              </a:r>
              <a:endParaRPr lang="en-US" b="1" dirty="0">
                <a:solidFill>
                  <a:schemeClr val="bg1"/>
                </a:solidFill>
              </a:endParaRPr>
            </a:p>
          </p:txBody>
        </p:sp>
        <p:cxnSp>
          <p:nvCxnSpPr>
            <p:cNvPr id="11" name="Straight Arrow Connector 10"/>
            <p:cNvCxnSpPr/>
            <p:nvPr/>
          </p:nvCxnSpPr>
          <p:spPr>
            <a:xfrm rot="5400000">
              <a:off x="2914182" y="4226960"/>
              <a:ext cx="214314" cy="2143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0"/>
            <p:cNvSpPr txBox="1"/>
            <p:nvPr/>
          </p:nvSpPr>
          <p:spPr>
            <a:xfrm>
              <a:off x="10001288" y="1928802"/>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TextBox 12"/>
            <p:cNvSpPr txBox="1"/>
            <p:nvPr/>
          </p:nvSpPr>
          <p:spPr>
            <a:xfrm>
              <a:off x="3280896" y="5131370"/>
              <a:ext cx="1490674" cy="646331"/>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rPr>
                <a:t>Silicon </a:t>
              </a:r>
              <a:r>
                <a:rPr lang="en-US" b="1" dirty="0" err="1" smtClean="0">
                  <a:solidFill>
                    <a:schemeClr val="bg1"/>
                  </a:solidFill>
                </a:rPr>
                <a:t>Nanowires</a:t>
              </a:r>
              <a:endParaRPr lang="en-US" b="1" dirty="0">
                <a:solidFill>
                  <a:schemeClr val="bg1"/>
                </a:solidFill>
              </a:endParaRPr>
            </a:p>
          </p:txBody>
        </p:sp>
        <p:sp>
          <p:nvSpPr>
            <p:cNvPr id="14" name="TextBox 18"/>
            <p:cNvSpPr txBox="1"/>
            <p:nvPr/>
          </p:nvSpPr>
          <p:spPr>
            <a:xfrm>
              <a:off x="4057190" y="6488692"/>
              <a:ext cx="1143008" cy="369332"/>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10 µm</a:t>
              </a:r>
              <a:endParaRPr lang="en-US" b="1" dirty="0">
                <a:solidFill>
                  <a:schemeClr val="bg1"/>
                </a:solidFill>
              </a:endParaRPr>
            </a:p>
          </p:txBody>
        </p:sp>
        <p:cxnSp>
          <p:nvCxnSpPr>
            <p:cNvPr id="15" name="Straight Connector 14"/>
            <p:cNvCxnSpPr/>
            <p:nvPr/>
          </p:nvCxnSpPr>
          <p:spPr>
            <a:xfrm>
              <a:off x="8180476" y="6464258"/>
              <a:ext cx="3571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572000" y="357166"/>
            <a:ext cx="4429156" cy="3214694"/>
            <a:chOff x="1214414" y="571480"/>
            <a:chExt cx="6143668" cy="4572000"/>
          </a:xfrm>
        </p:grpSpPr>
        <p:pic>
          <p:nvPicPr>
            <p:cNvPr id="17" name="Picture 16"/>
            <p:cNvPicPr>
              <a:picLocks noChangeAspect="1" noChangeArrowheads="1"/>
            </p:cNvPicPr>
            <p:nvPr/>
          </p:nvPicPr>
          <p:blipFill>
            <a:blip r:embed="rId4" cstate="print">
              <a:lum bright="12000" contrast="-20000"/>
            </a:blip>
            <a:srcRect l="5208" r="5208"/>
            <a:stretch>
              <a:fillRect/>
            </a:stretch>
          </p:blipFill>
          <p:spPr bwMode="auto">
            <a:xfrm>
              <a:off x="1214414" y="571480"/>
              <a:ext cx="6143668" cy="4572000"/>
            </a:xfrm>
            <a:prstGeom prst="rect">
              <a:avLst/>
            </a:prstGeom>
            <a:noFill/>
            <a:ln w="9525">
              <a:noFill/>
              <a:miter lim="800000"/>
              <a:headEnd/>
              <a:tailEnd/>
            </a:ln>
            <a:effectLst/>
          </p:spPr>
        </p:pic>
        <p:sp>
          <p:nvSpPr>
            <p:cNvPr id="18" name="TextBox 5"/>
            <p:cNvSpPr txBox="1"/>
            <p:nvPr/>
          </p:nvSpPr>
          <p:spPr>
            <a:xfrm>
              <a:off x="5572132" y="4714884"/>
              <a:ext cx="1714512" cy="369332"/>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20 µm</a:t>
              </a:r>
              <a:endParaRPr lang="en-US" b="1" dirty="0">
                <a:solidFill>
                  <a:schemeClr val="bg1"/>
                </a:solidFill>
              </a:endParaRPr>
            </a:p>
          </p:txBody>
        </p:sp>
        <p:cxnSp>
          <p:nvCxnSpPr>
            <p:cNvPr id="19" name="Straight Connector 18"/>
            <p:cNvCxnSpPr/>
            <p:nvPr/>
          </p:nvCxnSpPr>
          <p:spPr>
            <a:xfrm>
              <a:off x="5643570" y="4739218"/>
              <a:ext cx="150019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580513" y="345024"/>
            <a:ext cx="3422668" cy="369332"/>
          </a:xfrm>
          <a:prstGeom prst="rect">
            <a:avLst/>
          </a:prstGeom>
          <a:noFill/>
        </p:spPr>
        <p:txBody>
          <a:bodyPr wrap="none" rtlCol="0">
            <a:spAutoFit/>
          </a:bodyPr>
          <a:lstStyle/>
          <a:p>
            <a:r>
              <a:rPr lang="en-US" b="1" dirty="0" smtClean="0">
                <a:solidFill>
                  <a:schemeClr val="bg1"/>
                </a:solidFill>
              </a:rPr>
              <a:t>GFP Tag for cells viability on </a:t>
            </a:r>
            <a:r>
              <a:rPr lang="en-US" b="1" dirty="0" err="1" smtClean="0">
                <a:solidFill>
                  <a:schemeClr val="bg1"/>
                </a:solidFill>
              </a:rPr>
              <a:t>SiNW</a:t>
            </a:r>
            <a:endParaRPr lang="en-US" b="1" dirty="0">
              <a:solidFill>
                <a:schemeClr val="bg1"/>
              </a:solidFill>
            </a:endParaRPr>
          </a:p>
        </p:txBody>
      </p:sp>
      <p:sp>
        <p:nvSpPr>
          <p:cNvPr id="21" name="TextBox 20"/>
          <p:cNvSpPr txBox="1"/>
          <p:nvPr/>
        </p:nvSpPr>
        <p:spPr>
          <a:xfrm>
            <a:off x="5214942" y="4139991"/>
            <a:ext cx="3318601" cy="646331"/>
          </a:xfrm>
          <a:prstGeom prst="rect">
            <a:avLst/>
          </a:prstGeom>
          <a:noFill/>
        </p:spPr>
        <p:txBody>
          <a:bodyPr wrap="none" rtlCol="0">
            <a:spAutoFit/>
          </a:bodyPr>
          <a:lstStyle/>
          <a:p>
            <a:pPr algn="ctr"/>
            <a:r>
              <a:rPr lang="en-US" b="1" dirty="0" smtClean="0"/>
              <a:t>NO Cancer cell entrapped</a:t>
            </a:r>
          </a:p>
          <a:p>
            <a:pPr algn="ctr"/>
            <a:r>
              <a:rPr lang="en-US" dirty="0" smtClean="0"/>
              <a:t> on </a:t>
            </a:r>
            <a:r>
              <a:rPr lang="en-US" dirty="0" err="1" smtClean="0"/>
              <a:t>SiNW</a:t>
            </a:r>
            <a:r>
              <a:rPr lang="en-US" dirty="0" smtClean="0"/>
              <a:t> after cell solution flown</a:t>
            </a:r>
            <a:endParaRPr lang="en-US" dirty="0"/>
          </a:p>
        </p:txBody>
      </p:sp>
      <p:cxnSp>
        <p:nvCxnSpPr>
          <p:cNvPr id="23" name="Straight Connector 22"/>
          <p:cNvCxnSpPr/>
          <p:nvPr/>
        </p:nvCxnSpPr>
        <p:spPr>
          <a:xfrm rot="5400000">
            <a:off x="1214426" y="3571864"/>
            <a:ext cx="6572272" cy="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i NW raman\silicon nw cell paper\CELL culture diagram.tif"/>
          <p:cNvPicPr/>
          <p:nvPr/>
        </p:nvPicPr>
        <p:blipFill>
          <a:blip r:embed="rId2" cstate="print"/>
          <a:srcRect l="9352" r="21800" b="24677"/>
          <a:stretch>
            <a:fillRect/>
          </a:stretch>
        </p:blipFill>
        <p:spPr bwMode="auto">
          <a:xfrm>
            <a:off x="4126524" y="357166"/>
            <a:ext cx="4088814" cy="335866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95B282E-5344-41E3-830F-E3B1A69FCCC8}" type="slidenum">
              <a:rPr lang="en-US" smtClean="0"/>
              <a:pPr/>
              <a:t>57</a:t>
            </a:fld>
            <a:endParaRPr lang="en-US" dirty="0"/>
          </a:p>
        </p:txBody>
      </p:sp>
      <p:sp>
        <p:nvSpPr>
          <p:cNvPr id="5" name="TextBox 4"/>
          <p:cNvSpPr txBox="1"/>
          <p:nvPr/>
        </p:nvSpPr>
        <p:spPr>
          <a:xfrm>
            <a:off x="1214414" y="285728"/>
            <a:ext cx="6910225" cy="369332"/>
          </a:xfrm>
          <a:prstGeom prst="rect">
            <a:avLst/>
          </a:prstGeom>
          <a:noFill/>
        </p:spPr>
        <p:txBody>
          <a:bodyPr wrap="none" rtlCol="0">
            <a:spAutoFit/>
          </a:bodyPr>
          <a:lstStyle/>
          <a:p>
            <a:r>
              <a:rPr lang="en-US" b="1" dirty="0" smtClean="0"/>
              <a:t>Colon cancer metastasis diagnosis based on </a:t>
            </a:r>
            <a:r>
              <a:rPr lang="en-US" b="1" dirty="0" err="1" smtClean="0"/>
              <a:t>SiNW</a:t>
            </a:r>
            <a:r>
              <a:rPr lang="en-US" b="1" dirty="0" smtClean="0"/>
              <a:t> capacitive biosensor</a:t>
            </a:r>
            <a:endParaRPr lang="en-US" b="1" dirty="0"/>
          </a:p>
        </p:txBody>
      </p:sp>
      <p:pic>
        <p:nvPicPr>
          <p:cNvPr id="6" name="Picture 5" descr="D:\abdolahad\wire capa.tif"/>
          <p:cNvPicPr/>
          <p:nvPr/>
        </p:nvPicPr>
        <p:blipFill>
          <a:blip r:embed="rId3" cstate="print"/>
          <a:srcRect l="26220" t="54928" r="45068" b="24179"/>
          <a:stretch>
            <a:fillRect/>
          </a:stretch>
        </p:blipFill>
        <p:spPr bwMode="auto">
          <a:xfrm>
            <a:off x="285721" y="1428736"/>
            <a:ext cx="2714643" cy="1928826"/>
          </a:xfrm>
          <a:prstGeom prst="rect">
            <a:avLst/>
          </a:prstGeom>
          <a:noFill/>
          <a:ln w="9525">
            <a:noFill/>
            <a:miter lim="800000"/>
            <a:headEnd/>
            <a:tailEnd/>
          </a:ln>
        </p:spPr>
      </p:pic>
      <p:pic>
        <p:nvPicPr>
          <p:cNvPr id="8" name="Picture 7" descr="I:\thesis\drug effcet on SiNW signals\ht vs sw pop effect.tif"/>
          <p:cNvPicPr/>
          <p:nvPr/>
        </p:nvPicPr>
        <p:blipFill>
          <a:blip r:embed="rId4" cstate="print"/>
          <a:srcRect b="47525"/>
          <a:stretch>
            <a:fillRect/>
          </a:stretch>
        </p:blipFill>
        <p:spPr bwMode="auto">
          <a:xfrm>
            <a:off x="1428728" y="4232227"/>
            <a:ext cx="5944428" cy="2340045"/>
          </a:xfrm>
          <a:prstGeom prst="rect">
            <a:avLst/>
          </a:prstGeom>
          <a:noFill/>
          <a:ln w="9525">
            <a:noFill/>
            <a:miter lim="800000"/>
            <a:headEnd/>
            <a:tailEnd/>
          </a:ln>
        </p:spPr>
      </p:pic>
      <p:sp>
        <p:nvSpPr>
          <p:cNvPr id="9" name="TextBox 8"/>
          <p:cNvSpPr txBox="1"/>
          <p:nvPr/>
        </p:nvSpPr>
        <p:spPr>
          <a:xfrm>
            <a:off x="642910" y="5214950"/>
            <a:ext cx="736035" cy="369332"/>
          </a:xfrm>
          <a:prstGeom prst="rect">
            <a:avLst/>
          </a:prstGeom>
          <a:noFill/>
        </p:spPr>
        <p:txBody>
          <a:bodyPr wrap="none" rtlCol="0">
            <a:spAutoFit/>
          </a:bodyPr>
          <a:lstStyle/>
          <a:p>
            <a:r>
              <a:rPr lang="en-US" b="1" dirty="0" smtClean="0"/>
              <a:t>SW48</a:t>
            </a:r>
            <a:endParaRPr lang="en-US" b="1" dirty="0"/>
          </a:p>
        </p:txBody>
      </p:sp>
      <p:sp>
        <p:nvSpPr>
          <p:cNvPr id="10" name="TextBox 9"/>
          <p:cNvSpPr txBox="1"/>
          <p:nvPr/>
        </p:nvSpPr>
        <p:spPr>
          <a:xfrm>
            <a:off x="7407865" y="5286388"/>
            <a:ext cx="678391" cy="369332"/>
          </a:xfrm>
          <a:prstGeom prst="rect">
            <a:avLst/>
          </a:prstGeom>
          <a:noFill/>
        </p:spPr>
        <p:txBody>
          <a:bodyPr wrap="none" rtlCol="0">
            <a:spAutoFit/>
          </a:bodyPr>
          <a:lstStyle/>
          <a:p>
            <a:r>
              <a:rPr lang="en-US" b="1" dirty="0" smtClean="0"/>
              <a:t>HT29</a:t>
            </a:r>
            <a:endParaRPr lang="en-US" b="1" dirty="0"/>
          </a:p>
        </p:txBody>
      </p:sp>
      <p:sp>
        <p:nvSpPr>
          <p:cNvPr id="11" name="TextBox 10"/>
          <p:cNvSpPr txBox="1"/>
          <p:nvPr/>
        </p:nvSpPr>
        <p:spPr>
          <a:xfrm>
            <a:off x="1428728" y="3714752"/>
            <a:ext cx="5974521" cy="646331"/>
          </a:xfrm>
          <a:prstGeom prst="rect">
            <a:avLst/>
          </a:prstGeom>
          <a:noFill/>
        </p:spPr>
        <p:txBody>
          <a:bodyPr wrap="none" rtlCol="0">
            <a:spAutoFit/>
          </a:bodyPr>
          <a:lstStyle/>
          <a:p>
            <a:r>
              <a:rPr lang="en-US" b="1" dirty="0" smtClean="0">
                <a:solidFill>
                  <a:schemeClr val="tx2">
                    <a:lumMod val="75000"/>
                  </a:schemeClr>
                </a:solidFill>
              </a:rPr>
              <a:t>Diagnosis based on further mitosis of higher metastatic cells </a:t>
            </a:r>
          </a:p>
          <a:p>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58</a:t>
            </a:fld>
            <a:endParaRPr lang="en-US" dirty="0"/>
          </a:p>
        </p:txBody>
      </p:sp>
      <p:sp>
        <p:nvSpPr>
          <p:cNvPr id="5" name="TextBox 4"/>
          <p:cNvSpPr txBox="1"/>
          <p:nvPr/>
        </p:nvSpPr>
        <p:spPr>
          <a:xfrm>
            <a:off x="421891" y="2728737"/>
            <a:ext cx="8292527" cy="1338828"/>
          </a:xfrm>
          <a:prstGeom prst="rect">
            <a:avLst/>
          </a:prstGeom>
          <a:noFill/>
        </p:spPr>
        <p:txBody>
          <a:bodyPr wrap="none" rtlCol="0">
            <a:spAutoFit/>
          </a:bodyPr>
          <a:lstStyle/>
          <a:p>
            <a:pPr algn="ctr">
              <a:lnSpc>
                <a:spcPct val="150000"/>
              </a:lnSpc>
            </a:pPr>
            <a:r>
              <a:rPr lang="en-US" b="1" dirty="0" smtClean="0">
                <a:solidFill>
                  <a:schemeClr val="tx2">
                    <a:lumMod val="75000"/>
                  </a:schemeClr>
                </a:solidFill>
              </a:rPr>
              <a:t>Time consuming biosensor in comparison with CNT-ECIS (24 hrs Vs. 30 sec)</a:t>
            </a:r>
          </a:p>
          <a:p>
            <a:pPr algn="ctr">
              <a:lnSpc>
                <a:spcPct val="150000"/>
              </a:lnSpc>
            </a:pPr>
            <a:r>
              <a:rPr lang="en-US" b="1" dirty="0" smtClean="0">
                <a:solidFill>
                  <a:schemeClr val="tx2">
                    <a:lumMod val="75000"/>
                  </a:schemeClr>
                </a:solidFill>
              </a:rPr>
              <a:t>High population of cells required for  changing the impedance &amp; metastasis diagnosis</a:t>
            </a:r>
          </a:p>
          <a:p>
            <a:pPr algn="ctr">
              <a:lnSpc>
                <a:spcPct val="150000"/>
              </a:lnSpc>
            </a:pPr>
            <a:endParaRPr lang="en-US"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Chapter 6</a:t>
            </a:r>
            <a:endParaRPr lang="en-US" b="1" dirty="0"/>
          </a:p>
        </p:txBody>
      </p:sp>
      <p:sp>
        <p:nvSpPr>
          <p:cNvPr id="3" name="Content Placeholder 2"/>
          <p:cNvSpPr>
            <a:spLocks noGrp="1"/>
          </p:cNvSpPr>
          <p:nvPr>
            <p:ph idx="1"/>
          </p:nvPr>
        </p:nvSpPr>
        <p:spPr/>
        <p:txBody>
          <a:bodyPr/>
          <a:lstStyle/>
          <a:p>
            <a:pPr algn="ctr">
              <a:buNone/>
            </a:pPr>
            <a:endParaRPr lang="en-US" dirty="0" smtClean="0">
              <a:solidFill>
                <a:schemeClr val="tx2">
                  <a:lumMod val="75000"/>
                </a:schemeClr>
              </a:solidFill>
            </a:endParaRPr>
          </a:p>
          <a:p>
            <a:pPr algn="ctr">
              <a:buNone/>
            </a:pPr>
            <a:endParaRPr lang="en-US" dirty="0" smtClean="0">
              <a:solidFill>
                <a:schemeClr val="tx2">
                  <a:lumMod val="75000"/>
                </a:schemeClr>
              </a:solidFill>
            </a:endParaRPr>
          </a:p>
          <a:p>
            <a:pPr algn="ctr">
              <a:buNone/>
            </a:pPr>
            <a:r>
              <a:rPr lang="en-US" b="1" dirty="0" smtClean="0"/>
              <a:t> </a:t>
            </a:r>
            <a:r>
              <a:rPr lang="en-US" b="1" dirty="0" err="1" smtClean="0"/>
              <a:t>Graphene</a:t>
            </a:r>
            <a:r>
              <a:rPr lang="en-US" b="1" dirty="0" smtClean="0"/>
              <a:t> </a:t>
            </a:r>
            <a:r>
              <a:rPr lang="en-US" b="1" dirty="0" err="1" smtClean="0"/>
              <a:t>nanosheets</a:t>
            </a:r>
            <a:r>
              <a:rPr lang="en-US" b="1" dirty="0" smtClean="0"/>
              <a:t> interaction with cancer cells</a:t>
            </a:r>
          </a:p>
        </p:txBody>
      </p:sp>
      <p:sp>
        <p:nvSpPr>
          <p:cNvPr id="4" name="Slide Number Placeholder 3"/>
          <p:cNvSpPr>
            <a:spLocks noGrp="1"/>
          </p:cNvSpPr>
          <p:nvPr>
            <p:ph type="sldNum" sz="quarter" idx="12"/>
          </p:nvPr>
        </p:nvSpPr>
        <p:spPr/>
        <p:txBody>
          <a:bodyPr/>
          <a:lstStyle/>
          <a:p>
            <a:fld id="{C95B282E-5344-41E3-830F-E3B1A69FCCC8}"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lum bright="16000"/>
          </a:blip>
          <a:srcRect/>
          <a:stretch>
            <a:fillRect/>
          </a:stretch>
        </p:blipFill>
        <p:spPr bwMode="auto">
          <a:xfrm>
            <a:off x="0" y="1571612"/>
            <a:ext cx="3077854" cy="2571768"/>
          </a:xfrm>
          <a:prstGeom prst="rect">
            <a:avLst/>
          </a:prstGeom>
          <a:noFill/>
          <a:ln w="9525">
            <a:noFill/>
            <a:miter lim="800000"/>
            <a:headEnd/>
            <a:tailEnd/>
          </a:ln>
        </p:spPr>
      </p:pic>
      <p:sp>
        <p:nvSpPr>
          <p:cNvPr id="16385" name="TextBox 13"/>
          <p:cNvSpPr txBox="1">
            <a:spLocks noChangeArrowheads="1"/>
          </p:cNvSpPr>
          <p:nvPr/>
        </p:nvSpPr>
        <p:spPr bwMode="auto">
          <a:xfrm>
            <a:off x="1142976" y="0"/>
            <a:ext cx="6858000" cy="830997"/>
          </a:xfrm>
          <a:prstGeom prst="rect">
            <a:avLst/>
          </a:prstGeom>
          <a:noFill/>
          <a:ln w="9525">
            <a:noFill/>
            <a:miter lim="800000"/>
            <a:headEnd/>
            <a:tailEnd/>
          </a:ln>
        </p:spPr>
        <p:txBody>
          <a:bodyPr>
            <a:spAutoFit/>
          </a:bodyPr>
          <a:lstStyle/>
          <a:p>
            <a:pPr algn="ctr"/>
            <a:r>
              <a:rPr lang="en-US" sz="2400" dirty="0" smtClean="0"/>
              <a:t>Mechanical </a:t>
            </a:r>
            <a:r>
              <a:rPr lang="en-US" sz="2400" dirty="0"/>
              <a:t>(deformability and elasticity)  properties of  healthy &amp; cancer </a:t>
            </a:r>
            <a:r>
              <a:rPr lang="en-US" sz="2400" dirty="0" smtClean="0"/>
              <a:t>cells</a:t>
            </a:r>
            <a:r>
              <a:rPr lang="fa-IR" sz="2400" dirty="0" smtClean="0"/>
              <a:t> investigation</a:t>
            </a:r>
            <a:endParaRPr lang="en-US" sz="2400" dirty="0"/>
          </a:p>
        </p:txBody>
      </p:sp>
      <p:sp>
        <p:nvSpPr>
          <p:cNvPr id="3" name="TextBox 2"/>
          <p:cNvSpPr txBox="1"/>
          <p:nvPr/>
        </p:nvSpPr>
        <p:spPr>
          <a:xfrm>
            <a:off x="-2428924" y="-1784350"/>
            <a:ext cx="7072313" cy="1784350"/>
          </a:xfrm>
          <a:prstGeom prst="rect">
            <a:avLst/>
          </a:prstGeom>
          <a:noFill/>
        </p:spPr>
        <p:txBody>
          <a:bodyPr>
            <a:spAutoFit/>
          </a:bodyPr>
          <a:lstStyle/>
          <a:p>
            <a:pPr marL="457200" indent="-457200">
              <a:buFontTx/>
              <a:buAutoNum type="arabicPeriod"/>
              <a:defRPr/>
            </a:pPr>
            <a:r>
              <a:rPr lang="en-US" sz="2200" dirty="0"/>
              <a:t>AFM indentation method</a:t>
            </a:r>
          </a:p>
          <a:p>
            <a:pPr marL="457200" indent="-457200">
              <a:buFontTx/>
              <a:buAutoNum type="arabicPeriod"/>
              <a:defRPr/>
            </a:pPr>
            <a:endParaRPr lang="en-US" sz="2200" dirty="0"/>
          </a:p>
          <a:p>
            <a:pPr>
              <a:defRPr/>
            </a:pPr>
            <a:r>
              <a:rPr lang="en-US" sz="2200" dirty="0"/>
              <a:t>2.   Optical stretching </a:t>
            </a:r>
          </a:p>
          <a:p>
            <a:pPr>
              <a:defRPr/>
            </a:pPr>
            <a:r>
              <a:rPr lang="en-US" sz="2200" dirty="0"/>
              <a:t> </a:t>
            </a:r>
          </a:p>
          <a:p>
            <a:pPr>
              <a:defRPr/>
            </a:pPr>
            <a:r>
              <a:rPr lang="en-US" sz="2200" dirty="0"/>
              <a:t>3.   Micro pipette aspiration</a:t>
            </a:r>
          </a:p>
        </p:txBody>
      </p:sp>
      <p:sp>
        <p:nvSpPr>
          <p:cNvPr id="5" name="TextBox 4"/>
          <p:cNvSpPr txBox="1"/>
          <p:nvPr/>
        </p:nvSpPr>
        <p:spPr>
          <a:xfrm>
            <a:off x="428596" y="1000108"/>
            <a:ext cx="2555251" cy="646331"/>
          </a:xfrm>
          <a:prstGeom prst="rect">
            <a:avLst/>
          </a:prstGeom>
          <a:noFill/>
        </p:spPr>
        <p:txBody>
          <a:bodyPr wrap="none" rtlCol="0">
            <a:spAutoFit/>
          </a:bodyPr>
          <a:lstStyle/>
          <a:p>
            <a:r>
              <a:rPr lang="en-US" dirty="0" smtClean="0"/>
              <a:t>AFM indentation method</a:t>
            </a:r>
          </a:p>
          <a:p>
            <a:endParaRPr lang="en-US" dirty="0"/>
          </a:p>
        </p:txBody>
      </p:sp>
      <p:pic>
        <p:nvPicPr>
          <p:cNvPr id="7" name="Picture 2"/>
          <p:cNvPicPr>
            <a:picLocks noChangeAspect="1" noChangeArrowheads="1"/>
          </p:cNvPicPr>
          <p:nvPr/>
        </p:nvPicPr>
        <p:blipFill>
          <a:blip r:embed="rId3" cstate="print">
            <a:lum bright="16000"/>
          </a:blip>
          <a:srcRect/>
          <a:stretch>
            <a:fillRect/>
          </a:stretch>
        </p:blipFill>
        <p:spPr bwMode="auto">
          <a:xfrm>
            <a:off x="71406" y="1643050"/>
            <a:ext cx="6252149" cy="4857784"/>
          </a:xfrm>
          <a:prstGeom prst="rect">
            <a:avLst/>
          </a:prstGeom>
          <a:noFill/>
          <a:ln w="9525">
            <a:noFill/>
            <a:miter lim="800000"/>
            <a:headEnd/>
            <a:tailEnd/>
          </a:ln>
        </p:spPr>
      </p:pic>
      <p:sp>
        <p:nvSpPr>
          <p:cNvPr id="8" name="TextBox 7"/>
          <p:cNvSpPr txBox="1"/>
          <p:nvPr/>
        </p:nvSpPr>
        <p:spPr>
          <a:xfrm>
            <a:off x="3714744" y="928670"/>
            <a:ext cx="2049215" cy="369332"/>
          </a:xfrm>
          <a:prstGeom prst="rect">
            <a:avLst/>
          </a:prstGeom>
          <a:noFill/>
        </p:spPr>
        <p:txBody>
          <a:bodyPr wrap="none" rtlCol="0">
            <a:spAutoFit/>
          </a:bodyPr>
          <a:lstStyle/>
          <a:p>
            <a:r>
              <a:rPr lang="en-US" dirty="0" smtClean="0"/>
              <a:t>   Optical stretching</a:t>
            </a:r>
            <a:endParaRPr lang="en-US" dirty="0"/>
          </a:p>
        </p:txBody>
      </p:sp>
      <p:grpSp>
        <p:nvGrpSpPr>
          <p:cNvPr id="12" name="Group 6"/>
          <p:cNvGrpSpPr>
            <a:grpSpLocks/>
          </p:cNvGrpSpPr>
          <p:nvPr/>
        </p:nvGrpSpPr>
        <p:grpSpPr bwMode="auto">
          <a:xfrm>
            <a:off x="1714480" y="1571612"/>
            <a:ext cx="6357982" cy="4891733"/>
            <a:chOff x="2285984" y="1042424"/>
            <a:chExt cx="4572032" cy="4319588"/>
          </a:xfrm>
        </p:grpSpPr>
        <p:sp>
          <p:nvSpPr>
            <p:cNvPr id="14" name="Rectangle 13"/>
            <p:cNvSpPr/>
            <p:nvPr/>
          </p:nvSpPr>
          <p:spPr>
            <a:xfrm>
              <a:off x="2285984" y="3093733"/>
              <a:ext cx="4572032" cy="142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2"/>
            <p:cNvPicPr>
              <a:picLocks noChangeAspect="1" noChangeArrowheads="1"/>
            </p:cNvPicPr>
            <p:nvPr/>
          </p:nvPicPr>
          <p:blipFill>
            <a:blip r:embed="rId4" cstate="print">
              <a:lum bright="9000"/>
            </a:blip>
            <a:srcRect/>
            <a:stretch>
              <a:fillRect/>
            </a:stretch>
          </p:blipFill>
          <p:spPr bwMode="auto">
            <a:xfrm>
              <a:off x="2286000" y="1042424"/>
              <a:ext cx="4311650" cy="4319588"/>
            </a:xfrm>
            <a:prstGeom prst="rect">
              <a:avLst/>
            </a:prstGeom>
            <a:noFill/>
            <a:ln w="9525">
              <a:noFill/>
              <a:miter lim="800000"/>
              <a:headEnd/>
              <a:tailEnd/>
            </a:ln>
          </p:spPr>
        </p:pic>
      </p:grpSp>
      <p:sp>
        <p:nvSpPr>
          <p:cNvPr id="17" name="TextBox 16"/>
          <p:cNvSpPr txBox="1"/>
          <p:nvPr/>
        </p:nvSpPr>
        <p:spPr>
          <a:xfrm>
            <a:off x="6557795" y="1000108"/>
            <a:ext cx="2443361" cy="369332"/>
          </a:xfrm>
          <a:prstGeom prst="rect">
            <a:avLst/>
          </a:prstGeom>
          <a:noFill/>
        </p:spPr>
        <p:txBody>
          <a:bodyPr wrap="none" rtlCol="0">
            <a:spAutoFit/>
          </a:bodyPr>
          <a:lstStyle/>
          <a:p>
            <a:r>
              <a:rPr lang="en-US" dirty="0" smtClean="0"/>
              <a:t>Micro pipette aspiration</a:t>
            </a:r>
            <a:endParaRPr lang="en-US" dirty="0"/>
          </a:p>
        </p:txBody>
      </p:sp>
      <p:grpSp>
        <p:nvGrpSpPr>
          <p:cNvPr id="24" name="Group 6"/>
          <p:cNvGrpSpPr>
            <a:grpSpLocks/>
          </p:cNvGrpSpPr>
          <p:nvPr/>
        </p:nvGrpSpPr>
        <p:grpSpPr bwMode="auto">
          <a:xfrm>
            <a:off x="3214678" y="1357298"/>
            <a:ext cx="3071834" cy="2714644"/>
            <a:chOff x="2285984" y="0"/>
            <a:chExt cx="4572032" cy="4522342"/>
          </a:xfrm>
        </p:grpSpPr>
        <p:pic>
          <p:nvPicPr>
            <p:cNvPr id="25" name="Picture 2"/>
            <p:cNvPicPr>
              <a:picLocks noChangeAspect="1" noChangeArrowheads="1"/>
            </p:cNvPicPr>
            <p:nvPr/>
          </p:nvPicPr>
          <p:blipFill>
            <a:blip r:embed="rId4" cstate="print">
              <a:lum bright="9000"/>
            </a:blip>
            <a:srcRect/>
            <a:stretch>
              <a:fillRect/>
            </a:stretch>
          </p:blipFill>
          <p:spPr bwMode="auto">
            <a:xfrm>
              <a:off x="2286000" y="0"/>
              <a:ext cx="4311650" cy="4319588"/>
            </a:xfrm>
            <a:prstGeom prst="rect">
              <a:avLst/>
            </a:prstGeom>
            <a:noFill/>
            <a:ln w="9525">
              <a:noFill/>
              <a:miter lim="800000"/>
              <a:headEnd/>
              <a:tailEnd/>
            </a:ln>
          </p:spPr>
        </p:pic>
        <p:sp>
          <p:nvSpPr>
            <p:cNvPr id="26" name="Rectangle 25"/>
            <p:cNvSpPr/>
            <p:nvPr/>
          </p:nvSpPr>
          <p:spPr>
            <a:xfrm>
              <a:off x="2285984" y="3093733"/>
              <a:ext cx="4572032" cy="142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7" name="Picture 4"/>
          <p:cNvPicPr>
            <a:picLocks noChangeAspect="1" noChangeArrowheads="1"/>
          </p:cNvPicPr>
          <p:nvPr/>
        </p:nvPicPr>
        <p:blipFill>
          <a:blip r:embed="rId5" cstate="print">
            <a:lum bright="12000" contrast="12000"/>
          </a:blip>
          <a:srcRect/>
          <a:stretch>
            <a:fillRect/>
          </a:stretch>
        </p:blipFill>
        <p:spPr bwMode="auto">
          <a:xfrm>
            <a:off x="6215074" y="1357298"/>
            <a:ext cx="2928926" cy="2143140"/>
          </a:xfrm>
          <a:prstGeom prst="rect">
            <a:avLst/>
          </a:prstGeom>
          <a:noFill/>
          <a:ln w="9525">
            <a:noFill/>
            <a:miter lim="800000"/>
            <a:headEnd/>
            <a:tailEnd/>
          </a:ln>
        </p:spPr>
      </p:pic>
      <p:pic>
        <p:nvPicPr>
          <p:cNvPr id="30" name="Picture 29" descr="abd1.jpg"/>
          <p:cNvPicPr>
            <a:picLocks noChangeAspect="1"/>
          </p:cNvPicPr>
          <p:nvPr/>
        </p:nvPicPr>
        <p:blipFill>
          <a:blip r:embed="rId6" cstate="print"/>
          <a:stretch>
            <a:fillRect/>
          </a:stretch>
        </p:blipFill>
        <p:spPr>
          <a:xfrm>
            <a:off x="3000364" y="3500438"/>
            <a:ext cx="3286148" cy="3000420"/>
          </a:xfrm>
          <a:prstGeom prst="rect">
            <a:avLst/>
          </a:prstGeom>
        </p:spPr>
      </p:pic>
      <p:sp>
        <p:nvSpPr>
          <p:cNvPr id="31" name="Rectangle 4"/>
          <p:cNvSpPr>
            <a:spLocks noChangeArrowheads="1"/>
          </p:cNvSpPr>
          <p:nvPr/>
        </p:nvSpPr>
        <p:spPr bwMode="auto">
          <a:xfrm>
            <a:off x="-32" y="6534174"/>
            <a:ext cx="3571875" cy="323850"/>
          </a:xfrm>
          <a:prstGeom prst="rect">
            <a:avLst/>
          </a:prstGeom>
          <a:noFill/>
          <a:ln w="9525">
            <a:noFill/>
            <a:miter lim="800000"/>
            <a:headEnd/>
            <a:tailEnd/>
          </a:ln>
        </p:spPr>
        <p:txBody>
          <a:bodyPr>
            <a:spAutoFit/>
          </a:bodyPr>
          <a:lstStyle/>
          <a:p>
            <a:r>
              <a:rPr lang="en-US" sz="1500" dirty="0"/>
              <a:t>1. Langmuir 2006, 22, 8151-8155</a:t>
            </a:r>
          </a:p>
        </p:txBody>
      </p:sp>
      <p:sp>
        <p:nvSpPr>
          <p:cNvPr id="32" name="Rectangle 8"/>
          <p:cNvSpPr>
            <a:spLocks noChangeArrowheads="1"/>
          </p:cNvSpPr>
          <p:nvPr/>
        </p:nvSpPr>
        <p:spPr bwMode="auto">
          <a:xfrm>
            <a:off x="2714613" y="6534835"/>
            <a:ext cx="3357585" cy="323165"/>
          </a:xfrm>
          <a:prstGeom prst="rect">
            <a:avLst/>
          </a:prstGeom>
          <a:noFill/>
          <a:ln w="9525">
            <a:noFill/>
            <a:miter lim="800000"/>
            <a:headEnd/>
            <a:tailEnd/>
          </a:ln>
        </p:spPr>
        <p:txBody>
          <a:bodyPr wrap="square">
            <a:spAutoFit/>
          </a:bodyPr>
          <a:lstStyle/>
          <a:p>
            <a:r>
              <a:rPr lang="en-US" sz="1500" dirty="0" smtClean="0"/>
              <a:t>2. </a:t>
            </a:r>
            <a:r>
              <a:rPr lang="en-US" sz="1500" dirty="0"/>
              <a:t>Biophysical </a:t>
            </a:r>
            <a:r>
              <a:rPr lang="en-US" sz="1500" dirty="0" smtClean="0"/>
              <a:t>Journal, 88(2005) 3689–98</a:t>
            </a:r>
            <a:endParaRPr lang="en-US" sz="1500" dirty="0"/>
          </a:p>
        </p:txBody>
      </p:sp>
      <p:sp>
        <p:nvSpPr>
          <p:cNvPr id="33" name="Rectangle 4"/>
          <p:cNvSpPr>
            <a:spLocks noChangeArrowheads="1"/>
          </p:cNvSpPr>
          <p:nvPr/>
        </p:nvSpPr>
        <p:spPr bwMode="auto">
          <a:xfrm>
            <a:off x="6286544" y="6534835"/>
            <a:ext cx="2857456" cy="323165"/>
          </a:xfrm>
          <a:prstGeom prst="rect">
            <a:avLst/>
          </a:prstGeom>
          <a:noFill/>
          <a:ln w="9525">
            <a:noFill/>
            <a:miter lim="800000"/>
            <a:headEnd/>
            <a:tailEnd/>
          </a:ln>
        </p:spPr>
        <p:txBody>
          <a:bodyPr wrap="square">
            <a:spAutoFit/>
          </a:bodyPr>
          <a:lstStyle/>
          <a:p>
            <a:r>
              <a:rPr lang="en-US" sz="1500" dirty="0" smtClean="0"/>
              <a:t>3. J </a:t>
            </a:r>
            <a:r>
              <a:rPr lang="en-US" sz="1500" dirty="0"/>
              <a:t>Biomechanics 33 (2000) </a:t>
            </a:r>
            <a:r>
              <a:rPr lang="en-US" sz="1500" dirty="0" smtClean="0"/>
              <a:t>15-22</a:t>
            </a:r>
            <a:endParaRPr lang="en-US" sz="1500" dirty="0"/>
          </a:p>
        </p:txBody>
      </p:sp>
      <p:pic>
        <p:nvPicPr>
          <p:cNvPr id="16" name="Picture 4"/>
          <p:cNvPicPr>
            <a:picLocks noChangeAspect="1" noChangeArrowheads="1"/>
          </p:cNvPicPr>
          <p:nvPr/>
        </p:nvPicPr>
        <p:blipFill>
          <a:blip r:embed="rId5" cstate="print">
            <a:lum bright="12000" contrast="12000"/>
          </a:blip>
          <a:srcRect/>
          <a:stretch>
            <a:fillRect/>
          </a:stretch>
        </p:blipFill>
        <p:spPr bwMode="auto">
          <a:xfrm>
            <a:off x="3752142" y="2285992"/>
            <a:ext cx="5391858" cy="3643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60</a:t>
            </a:fld>
            <a:endParaRPr lang="en-US" sz="2500" b="1">
              <a:solidFill>
                <a:schemeClr val="tx1"/>
              </a:solidFill>
            </a:endParaRPr>
          </a:p>
        </p:txBody>
      </p:sp>
      <p:sp>
        <p:nvSpPr>
          <p:cNvPr id="8" name="TextBox 7"/>
          <p:cNvSpPr txBox="1"/>
          <p:nvPr/>
        </p:nvSpPr>
        <p:spPr>
          <a:xfrm>
            <a:off x="2000232" y="260648"/>
            <a:ext cx="5523243" cy="646331"/>
          </a:xfrm>
          <a:prstGeom prst="rect">
            <a:avLst/>
          </a:prstGeom>
          <a:noFill/>
        </p:spPr>
        <p:txBody>
          <a:bodyPr wrap="none" rtlCol="0">
            <a:spAutoFit/>
          </a:bodyPr>
          <a:lstStyle/>
          <a:p>
            <a:r>
              <a:rPr lang="en-US" dirty="0" err="1" smtClean="0"/>
              <a:t>Graphene</a:t>
            </a:r>
            <a:r>
              <a:rPr lang="en-US" dirty="0" smtClean="0"/>
              <a:t> definition and its application in cancer therapy</a:t>
            </a:r>
          </a:p>
          <a:p>
            <a:endParaRPr lang="en-US" dirty="0"/>
          </a:p>
        </p:txBody>
      </p:sp>
      <p:sp>
        <p:nvSpPr>
          <p:cNvPr id="9" name="TextBox 8"/>
          <p:cNvSpPr txBox="1"/>
          <p:nvPr/>
        </p:nvSpPr>
        <p:spPr>
          <a:xfrm>
            <a:off x="598839" y="3933056"/>
            <a:ext cx="7687937" cy="2585323"/>
          </a:xfrm>
          <a:prstGeom prst="rect">
            <a:avLst/>
          </a:prstGeom>
          <a:noFill/>
        </p:spPr>
        <p:txBody>
          <a:bodyPr wrap="none" rtlCol="0">
            <a:spAutoFit/>
          </a:bodyPr>
          <a:lstStyle/>
          <a:p>
            <a:pPr algn="ctr">
              <a:lnSpc>
                <a:spcPct val="150000"/>
              </a:lnSpc>
            </a:pPr>
            <a:r>
              <a:rPr lang="en-US" b="1" dirty="0" err="1" smtClean="0"/>
              <a:t>Graphene</a:t>
            </a:r>
            <a:r>
              <a:rPr lang="en-US" b="1" dirty="0" smtClean="0"/>
              <a:t>: a new carbon based nanostructure</a:t>
            </a:r>
          </a:p>
          <a:p>
            <a:pPr algn="ctr">
              <a:lnSpc>
                <a:spcPct val="150000"/>
              </a:lnSpc>
            </a:pPr>
            <a:r>
              <a:rPr lang="en-US" b="1" dirty="0" smtClean="0"/>
              <a:t>Dose dependent biocompatibility</a:t>
            </a:r>
          </a:p>
          <a:p>
            <a:pPr algn="ctr">
              <a:lnSpc>
                <a:spcPct val="150000"/>
              </a:lnSpc>
            </a:pPr>
            <a:r>
              <a:rPr lang="en-US" b="1" dirty="0" smtClean="0"/>
              <a:t>Achieved : Hummers method and thermal </a:t>
            </a:r>
            <a:r>
              <a:rPr lang="en-US" b="1" dirty="0" err="1" smtClean="0"/>
              <a:t>exafolation</a:t>
            </a:r>
            <a:endParaRPr lang="en-US" b="1" dirty="0" smtClean="0"/>
          </a:p>
          <a:p>
            <a:pPr algn="ctr">
              <a:lnSpc>
                <a:spcPct val="150000"/>
              </a:lnSpc>
            </a:pPr>
            <a:r>
              <a:rPr lang="en-US" b="1" dirty="0" smtClean="0">
                <a:solidFill>
                  <a:schemeClr val="tx2">
                    <a:lumMod val="75000"/>
                  </a:schemeClr>
                </a:solidFill>
              </a:rPr>
              <a:t>Our method: reduction of GO by green tea</a:t>
            </a:r>
          </a:p>
          <a:p>
            <a:pPr algn="ctr">
              <a:lnSpc>
                <a:spcPct val="150000"/>
              </a:lnSpc>
            </a:pPr>
            <a:r>
              <a:rPr lang="en-US" b="1" dirty="0" smtClean="0"/>
              <a:t>Applied in cancer </a:t>
            </a:r>
            <a:r>
              <a:rPr lang="en-US" b="1" dirty="0" err="1" smtClean="0"/>
              <a:t>photothermal</a:t>
            </a:r>
            <a:r>
              <a:rPr lang="en-US" b="1" dirty="0" smtClean="0"/>
              <a:t> therapy with NIR</a:t>
            </a:r>
          </a:p>
          <a:p>
            <a:pPr algn="ctr">
              <a:lnSpc>
                <a:spcPct val="150000"/>
              </a:lnSpc>
            </a:pPr>
            <a:r>
              <a:rPr lang="en-US" b="1" dirty="0" err="1" smtClean="0">
                <a:solidFill>
                  <a:schemeClr val="tx2">
                    <a:lumMod val="75000"/>
                  </a:schemeClr>
                </a:solidFill>
              </a:rPr>
              <a:t>Polyphneol</a:t>
            </a:r>
            <a:r>
              <a:rPr lang="en-US" b="1" dirty="0" smtClean="0">
                <a:solidFill>
                  <a:schemeClr val="tx2">
                    <a:lumMod val="75000"/>
                  </a:schemeClr>
                </a:solidFill>
              </a:rPr>
              <a:t> attached GT-</a:t>
            </a:r>
            <a:r>
              <a:rPr lang="en-US" b="1" dirty="0" err="1" smtClean="0">
                <a:solidFill>
                  <a:schemeClr val="tx2">
                    <a:lumMod val="75000"/>
                  </a:schemeClr>
                </a:solidFill>
              </a:rPr>
              <a:t>rGO</a:t>
            </a:r>
            <a:r>
              <a:rPr lang="en-US" b="1" dirty="0" smtClean="0">
                <a:solidFill>
                  <a:schemeClr val="tx2">
                    <a:lumMod val="75000"/>
                  </a:schemeClr>
                </a:solidFill>
              </a:rPr>
              <a:t> may have selective attachment to cancer cell wall</a:t>
            </a:r>
            <a:endParaRPr lang="en-US" b="1" dirty="0">
              <a:solidFill>
                <a:schemeClr val="tx2">
                  <a:lumMod val="75000"/>
                </a:schemeClr>
              </a:solidFill>
            </a:endParaRPr>
          </a:p>
        </p:txBody>
      </p:sp>
      <p:pic>
        <p:nvPicPr>
          <p:cNvPr id="51204" name="Picture 4" descr="http://ars.els-cdn.com/content/image/1-s2.0-S0022459611006189-gr1.jpg"/>
          <p:cNvPicPr>
            <a:picLocks noChangeAspect="1" noChangeArrowheads="1"/>
          </p:cNvPicPr>
          <p:nvPr/>
        </p:nvPicPr>
        <p:blipFill>
          <a:blip r:embed="rId2" cstate="print"/>
          <a:srcRect/>
          <a:stretch>
            <a:fillRect/>
          </a:stretch>
        </p:blipFill>
        <p:spPr bwMode="auto">
          <a:xfrm>
            <a:off x="2057420" y="884780"/>
            <a:ext cx="5019675" cy="2847976"/>
          </a:xfrm>
          <a:prstGeom prst="rect">
            <a:avLst/>
          </a:prstGeom>
          <a:noFill/>
        </p:spPr>
      </p:pic>
      <p:sp>
        <p:nvSpPr>
          <p:cNvPr id="7" name="Rectangle 6"/>
          <p:cNvSpPr/>
          <p:nvPr/>
        </p:nvSpPr>
        <p:spPr>
          <a:xfrm>
            <a:off x="2051720" y="2224578"/>
            <a:ext cx="3816424"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2" name="Picture 2" descr="http://www.solarfeeds.com/wp-content/uploads/graphene-nanosheet.jpg"/>
          <p:cNvPicPr>
            <a:picLocks noChangeAspect="1" noChangeArrowheads="1"/>
          </p:cNvPicPr>
          <p:nvPr/>
        </p:nvPicPr>
        <p:blipFill>
          <a:blip r:embed="rId3" cstate="print"/>
          <a:srcRect/>
          <a:stretch>
            <a:fillRect/>
          </a:stretch>
        </p:blipFill>
        <p:spPr bwMode="auto">
          <a:xfrm>
            <a:off x="2915816" y="2224578"/>
            <a:ext cx="2473390" cy="1595337"/>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61</a:t>
            </a:fld>
            <a:endParaRPr lang="en-US" sz="2500" b="1">
              <a:solidFill>
                <a:schemeClr val="tx1"/>
              </a:solidFill>
            </a:endParaRPr>
          </a:p>
        </p:txBody>
      </p:sp>
      <p:pic>
        <p:nvPicPr>
          <p:cNvPr id="7" name="Picture 6"/>
          <p:cNvPicPr/>
          <p:nvPr/>
        </p:nvPicPr>
        <p:blipFill>
          <a:blip r:embed="rId2" cstate="print"/>
          <a:srcRect l="17578" r="28699" b="7504"/>
          <a:stretch>
            <a:fillRect/>
          </a:stretch>
        </p:blipFill>
        <p:spPr bwMode="auto">
          <a:xfrm>
            <a:off x="642910" y="1283905"/>
            <a:ext cx="3101008" cy="4002157"/>
          </a:xfrm>
          <a:prstGeom prst="rect">
            <a:avLst/>
          </a:prstGeom>
          <a:noFill/>
          <a:ln w="9525">
            <a:noFill/>
            <a:miter lim="800000"/>
            <a:headEnd/>
            <a:tailEnd/>
          </a:ln>
        </p:spPr>
      </p:pic>
      <p:sp>
        <p:nvSpPr>
          <p:cNvPr id="8" name="TextBox 7"/>
          <p:cNvSpPr txBox="1"/>
          <p:nvPr/>
        </p:nvSpPr>
        <p:spPr>
          <a:xfrm>
            <a:off x="3059832" y="188640"/>
            <a:ext cx="2950167" cy="369332"/>
          </a:xfrm>
          <a:prstGeom prst="rect">
            <a:avLst/>
          </a:prstGeom>
          <a:noFill/>
        </p:spPr>
        <p:txBody>
          <a:bodyPr wrap="none" rtlCol="0">
            <a:spAutoFit/>
          </a:bodyPr>
          <a:lstStyle/>
          <a:p>
            <a:r>
              <a:rPr lang="en-US" b="1" dirty="0" smtClean="0">
                <a:solidFill>
                  <a:schemeClr val="tx2">
                    <a:lumMod val="75000"/>
                  </a:schemeClr>
                </a:solidFill>
              </a:rPr>
              <a:t>Structural analysis of GT-</a:t>
            </a:r>
            <a:r>
              <a:rPr lang="en-US" b="1" dirty="0" err="1" smtClean="0">
                <a:solidFill>
                  <a:schemeClr val="tx2">
                    <a:lumMod val="75000"/>
                  </a:schemeClr>
                </a:solidFill>
              </a:rPr>
              <a:t>rGO</a:t>
            </a:r>
            <a:endParaRPr lang="en-US" b="1" dirty="0">
              <a:solidFill>
                <a:schemeClr val="tx2">
                  <a:lumMod val="75000"/>
                </a:schemeClr>
              </a:solidFill>
            </a:endParaRPr>
          </a:p>
        </p:txBody>
      </p:sp>
      <p:pic>
        <p:nvPicPr>
          <p:cNvPr id="9" name="Picture 8"/>
          <p:cNvPicPr/>
          <p:nvPr/>
        </p:nvPicPr>
        <p:blipFill>
          <a:blip r:embed="rId3" cstate="print"/>
          <a:srcRect l="6211" r="17880"/>
          <a:stretch>
            <a:fillRect/>
          </a:stretch>
        </p:blipFill>
        <p:spPr bwMode="auto">
          <a:xfrm>
            <a:off x="4402123" y="1356158"/>
            <a:ext cx="4027529" cy="3975652"/>
          </a:xfrm>
          <a:prstGeom prst="rect">
            <a:avLst/>
          </a:prstGeom>
          <a:noFill/>
          <a:ln w="9525">
            <a:noFill/>
            <a:miter lim="800000"/>
            <a:headEnd/>
            <a:tailEnd/>
          </a:ln>
        </p:spPr>
      </p:pic>
      <p:sp>
        <p:nvSpPr>
          <p:cNvPr id="10" name="Rectangle 9"/>
          <p:cNvSpPr/>
          <p:nvPr/>
        </p:nvSpPr>
        <p:spPr>
          <a:xfrm>
            <a:off x="214282" y="5499562"/>
            <a:ext cx="4572000" cy="646331"/>
          </a:xfrm>
          <a:prstGeom prst="rect">
            <a:avLst/>
          </a:prstGeom>
        </p:spPr>
        <p:txBody>
          <a:bodyPr>
            <a:spAutoFit/>
          </a:bodyPr>
          <a:lstStyle/>
          <a:p>
            <a:pPr algn="ctr"/>
            <a:r>
              <a:rPr lang="en-US" b="1" dirty="0" smtClean="0">
                <a:solidFill>
                  <a:schemeClr val="accent1">
                    <a:lumMod val="75000"/>
                  </a:schemeClr>
                </a:solidFill>
              </a:rPr>
              <a:t>AFM image of </a:t>
            </a:r>
            <a:r>
              <a:rPr lang="en-US" b="1" dirty="0" err="1" smtClean="0">
                <a:solidFill>
                  <a:schemeClr val="accent1">
                    <a:lumMod val="75000"/>
                  </a:schemeClr>
                </a:solidFill>
              </a:rPr>
              <a:t>rGO</a:t>
            </a:r>
            <a:r>
              <a:rPr lang="en-US" b="1" dirty="0" smtClean="0">
                <a:solidFill>
                  <a:schemeClr val="accent1">
                    <a:lumMod val="75000"/>
                  </a:schemeClr>
                </a:solidFill>
              </a:rPr>
              <a:t> layer. The </a:t>
            </a:r>
            <a:r>
              <a:rPr lang="en-US" b="1" dirty="0" err="1" smtClean="0">
                <a:solidFill>
                  <a:schemeClr val="accent1">
                    <a:lumMod val="75000"/>
                  </a:schemeClr>
                </a:solidFill>
              </a:rPr>
              <a:t>hight</a:t>
            </a:r>
            <a:r>
              <a:rPr lang="en-US" b="1" dirty="0" smtClean="0">
                <a:solidFill>
                  <a:schemeClr val="accent1">
                    <a:lumMod val="75000"/>
                  </a:schemeClr>
                </a:solidFill>
              </a:rPr>
              <a:t> of one layer is about 1 nm</a:t>
            </a:r>
            <a:endParaRPr lang="en-US" b="1" dirty="0">
              <a:solidFill>
                <a:schemeClr val="accent1">
                  <a:lumMod val="75000"/>
                </a:schemeClr>
              </a:solidFill>
            </a:endParaRPr>
          </a:p>
        </p:txBody>
      </p:sp>
      <p:sp>
        <p:nvSpPr>
          <p:cNvPr id="11" name="Rectangle 10"/>
          <p:cNvSpPr/>
          <p:nvPr/>
        </p:nvSpPr>
        <p:spPr>
          <a:xfrm>
            <a:off x="4572000" y="5517232"/>
            <a:ext cx="4572000" cy="646331"/>
          </a:xfrm>
          <a:prstGeom prst="rect">
            <a:avLst/>
          </a:prstGeom>
        </p:spPr>
        <p:txBody>
          <a:bodyPr>
            <a:spAutoFit/>
          </a:bodyPr>
          <a:lstStyle/>
          <a:p>
            <a:pPr algn="ctr"/>
            <a:r>
              <a:rPr lang="en-US" b="1" dirty="0" smtClean="0">
                <a:solidFill>
                  <a:schemeClr val="accent1">
                    <a:lumMod val="75000"/>
                  </a:schemeClr>
                </a:solidFill>
              </a:rPr>
              <a:t>Raman </a:t>
            </a:r>
            <a:r>
              <a:rPr lang="en-US" b="1" u="sng" dirty="0" smtClean="0">
                <a:solidFill>
                  <a:schemeClr val="accent1">
                    <a:lumMod val="75000"/>
                  </a:schemeClr>
                </a:solidFill>
              </a:rPr>
              <a:t>spectra</a:t>
            </a:r>
            <a:r>
              <a:rPr lang="en-US" b="1" dirty="0" smtClean="0">
                <a:solidFill>
                  <a:schemeClr val="accent1">
                    <a:lumMod val="75000"/>
                  </a:schemeClr>
                </a:solidFill>
              </a:rPr>
              <a:t> of a) as prepared GO layers and b) </a:t>
            </a:r>
            <a:r>
              <a:rPr lang="en-US" b="1" dirty="0" err="1" smtClean="0">
                <a:solidFill>
                  <a:schemeClr val="accent1">
                    <a:lumMod val="75000"/>
                  </a:schemeClr>
                </a:solidFill>
              </a:rPr>
              <a:t>rGO</a:t>
            </a:r>
            <a:r>
              <a:rPr lang="en-US" b="1" dirty="0" smtClean="0">
                <a:solidFill>
                  <a:schemeClr val="accent1">
                    <a:lumMod val="75000"/>
                  </a:schemeClr>
                </a:solidFill>
              </a:rPr>
              <a:t> sheets</a:t>
            </a:r>
            <a:endParaRPr lang="en-US" b="1" dirty="0">
              <a:solidFill>
                <a:schemeClr val="accent1">
                  <a:lumMod val="75000"/>
                </a:schemeClr>
              </a:solidFill>
            </a:endParaRPr>
          </a:p>
        </p:txBody>
      </p:sp>
      <p:sp>
        <p:nvSpPr>
          <p:cNvPr id="12" name="TextBox 11"/>
          <p:cNvSpPr txBox="1"/>
          <p:nvPr/>
        </p:nvSpPr>
        <p:spPr>
          <a:xfrm>
            <a:off x="1907704" y="836712"/>
            <a:ext cx="631904" cy="369332"/>
          </a:xfrm>
          <a:prstGeom prst="rect">
            <a:avLst/>
          </a:prstGeom>
          <a:noFill/>
        </p:spPr>
        <p:txBody>
          <a:bodyPr wrap="none" rtlCol="0">
            <a:spAutoFit/>
          </a:bodyPr>
          <a:lstStyle/>
          <a:p>
            <a:r>
              <a:rPr lang="en-US" b="1" dirty="0" smtClean="0"/>
              <a:t>AFM</a:t>
            </a:r>
            <a:endParaRPr lang="en-US" b="1" dirty="0"/>
          </a:p>
        </p:txBody>
      </p:sp>
      <p:sp>
        <p:nvSpPr>
          <p:cNvPr id="13" name="TextBox 12"/>
          <p:cNvSpPr txBox="1"/>
          <p:nvPr/>
        </p:nvSpPr>
        <p:spPr>
          <a:xfrm>
            <a:off x="5956320" y="836712"/>
            <a:ext cx="853119" cy="369332"/>
          </a:xfrm>
          <a:prstGeom prst="rect">
            <a:avLst/>
          </a:prstGeom>
          <a:noFill/>
        </p:spPr>
        <p:txBody>
          <a:bodyPr wrap="none" rtlCol="0">
            <a:spAutoFit/>
          </a:bodyPr>
          <a:lstStyle/>
          <a:p>
            <a:r>
              <a:rPr lang="en-US" b="1" dirty="0" smtClean="0"/>
              <a:t>Raman</a:t>
            </a:r>
            <a:endParaRPr lang="en-US"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62</a:t>
            </a:fld>
            <a:endParaRPr lang="en-US" sz="2500" b="1">
              <a:solidFill>
                <a:schemeClr val="tx1"/>
              </a:solidFill>
            </a:endParaRPr>
          </a:p>
        </p:txBody>
      </p:sp>
      <p:pic>
        <p:nvPicPr>
          <p:cNvPr id="7" name="Picture 6"/>
          <p:cNvPicPr/>
          <p:nvPr/>
        </p:nvPicPr>
        <p:blipFill>
          <a:blip r:embed="rId2" cstate="print"/>
          <a:srcRect/>
          <a:stretch>
            <a:fillRect/>
          </a:stretch>
        </p:blipFill>
        <p:spPr bwMode="auto">
          <a:xfrm>
            <a:off x="1187624" y="829816"/>
            <a:ext cx="3073311" cy="2743200"/>
          </a:xfrm>
          <a:prstGeom prst="rect">
            <a:avLst/>
          </a:prstGeom>
          <a:noFill/>
          <a:ln w="9525">
            <a:noFill/>
            <a:miter lim="800000"/>
            <a:headEnd/>
            <a:tailEnd/>
          </a:ln>
        </p:spPr>
      </p:pic>
      <p:pic>
        <p:nvPicPr>
          <p:cNvPr id="8" name="Picture 7"/>
          <p:cNvPicPr/>
          <p:nvPr/>
        </p:nvPicPr>
        <p:blipFill>
          <a:blip r:embed="rId3" cstate="print"/>
          <a:srcRect/>
          <a:stretch>
            <a:fillRect/>
          </a:stretch>
        </p:blipFill>
        <p:spPr bwMode="auto">
          <a:xfrm>
            <a:off x="4814475" y="829816"/>
            <a:ext cx="3115111" cy="2743200"/>
          </a:xfrm>
          <a:prstGeom prst="rect">
            <a:avLst/>
          </a:prstGeom>
          <a:noFill/>
          <a:ln w="9525">
            <a:noFill/>
            <a:miter lim="800000"/>
            <a:headEnd/>
            <a:tailEnd/>
          </a:ln>
        </p:spPr>
      </p:pic>
      <p:pic>
        <p:nvPicPr>
          <p:cNvPr id="9" name="Picture 8"/>
          <p:cNvPicPr/>
          <p:nvPr/>
        </p:nvPicPr>
        <p:blipFill>
          <a:blip r:embed="rId4" cstate="print"/>
          <a:srcRect/>
          <a:stretch>
            <a:fillRect/>
          </a:stretch>
        </p:blipFill>
        <p:spPr bwMode="auto">
          <a:xfrm>
            <a:off x="4784805" y="3782144"/>
            <a:ext cx="3359095" cy="2743200"/>
          </a:xfrm>
          <a:prstGeom prst="rect">
            <a:avLst/>
          </a:prstGeom>
          <a:noFill/>
          <a:ln w="9525">
            <a:noFill/>
            <a:miter lim="800000"/>
            <a:headEnd/>
            <a:tailEnd/>
          </a:ln>
        </p:spPr>
      </p:pic>
      <p:sp>
        <p:nvSpPr>
          <p:cNvPr id="10" name="Rectangle 9"/>
          <p:cNvSpPr/>
          <p:nvPr/>
        </p:nvSpPr>
        <p:spPr>
          <a:xfrm>
            <a:off x="0" y="4593902"/>
            <a:ext cx="4572000" cy="923330"/>
          </a:xfrm>
          <a:prstGeom prst="rect">
            <a:avLst/>
          </a:prstGeom>
        </p:spPr>
        <p:txBody>
          <a:bodyPr>
            <a:spAutoFit/>
          </a:bodyPr>
          <a:lstStyle/>
          <a:p>
            <a:pPr lvl="0" algn="justLow" fontAlgn="base">
              <a:spcBef>
                <a:spcPct val="0"/>
              </a:spcBef>
              <a:spcAft>
                <a:spcPct val="0"/>
              </a:spcAft>
            </a:pPr>
            <a:r>
              <a:rPr lang="en-US" dirty="0" smtClean="0">
                <a:solidFill>
                  <a:srgbClr val="000000"/>
                </a:solidFill>
                <a:latin typeface="Arial" pitchFamily="34" charset="0"/>
                <a:ea typeface="Times New Roman" pitchFamily="18" charset="0"/>
                <a:cs typeface="Arial" pitchFamily="34" charset="0"/>
              </a:rPr>
              <a:t>. a) GO, b) GT, and c) GT-</a:t>
            </a:r>
            <a:r>
              <a:rPr lang="en-US" dirty="0" err="1" smtClean="0">
                <a:solidFill>
                  <a:srgbClr val="000000"/>
                </a:solidFill>
                <a:latin typeface="Arial" pitchFamily="34" charset="0"/>
                <a:ea typeface="Times New Roman" pitchFamily="18" charset="0"/>
                <a:cs typeface="Arial" pitchFamily="34" charset="0"/>
              </a:rPr>
              <a:t>rGO</a:t>
            </a:r>
            <a:r>
              <a:rPr lang="en-US" dirty="0" smtClean="0">
                <a:solidFill>
                  <a:srgbClr val="000000"/>
                </a:solidFill>
                <a:latin typeface="Arial" pitchFamily="34" charset="0"/>
                <a:ea typeface="Times New Roman" pitchFamily="18" charset="0"/>
                <a:cs typeface="Arial" pitchFamily="34" charset="0"/>
              </a:rPr>
              <a:t> suspensions with 0.01 mg/</a:t>
            </a:r>
            <a:r>
              <a:rPr lang="en-US" dirty="0" err="1" smtClean="0">
                <a:solidFill>
                  <a:srgbClr val="000000"/>
                </a:solidFill>
                <a:latin typeface="Arial" pitchFamily="34" charset="0"/>
                <a:ea typeface="Times New Roman" pitchFamily="18" charset="0"/>
                <a:cs typeface="Arial" pitchFamily="34" charset="0"/>
              </a:rPr>
              <a:t>mL</a:t>
            </a:r>
            <a:r>
              <a:rPr lang="en-US" dirty="0" smtClean="0">
                <a:solidFill>
                  <a:srgbClr val="000000"/>
                </a:solidFill>
                <a:latin typeface="Arial" pitchFamily="34" charset="0"/>
                <a:ea typeface="Times New Roman" pitchFamily="18" charset="0"/>
                <a:cs typeface="Arial" pitchFamily="34" charset="0"/>
              </a:rPr>
              <a:t> concentration of GO.</a:t>
            </a:r>
            <a:endParaRPr lang="en-US" dirty="0" smtClean="0">
              <a:latin typeface="Arial" pitchFamily="34" charset="0"/>
              <a:cs typeface="Arial" pitchFamily="34" charset="0"/>
            </a:endParaRPr>
          </a:p>
        </p:txBody>
      </p:sp>
      <p:sp>
        <p:nvSpPr>
          <p:cNvPr id="11" name="TextBox 10"/>
          <p:cNvSpPr txBox="1"/>
          <p:nvPr/>
        </p:nvSpPr>
        <p:spPr>
          <a:xfrm>
            <a:off x="4283968" y="116632"/>
            <a:ext cx="543739" cy="369332"/>
          </a:xfrm>
          <a:prstGeom prst="rect">
            <a:avLst/>
          </a:prstGeom>
          <a:noFill/>
        </p:spPr>
        <p:txBody>
          <a:bodyPr wrap="none" rtlCol="0">
            <a:spAutoFit/>
          </a:bodyPr>
          <a:lstStyle/>
          <a:p>
            <a:r>
              <a:rPr lang="en-US" b="1" dirty="0" smtClean="0"/>
              <a:t>XPS</a:t>
            </a:r>
            <a:endParaRPr lang="en-US" b="1" dirty="0"/>
          </a:p>
        </p:txBody>
      </p:sp>
      <p:sp>
        <p:nvSpPr>
          <p:cNvPr id="12" name="TextBox 11"/>
          <p:cNvSpPr txBox="1"/>
          <p:nvPr/>
        </p:nvSpPr>
        <p:spPr>
          <a:xfrm>
            <a:off x="2195736" y="476672"/>
            <a:ext cx="487634" cy="369332"/>
          </a:xfrm>
          <a:prstGeom prst="rect">
            <a:avLst/>
          </a:prstGeom>
          <a:noFill/>
        </p:spPr>
        <p:txBody>
          <a:bodyPr wrap="none" rtlCol="0">
            <a:spAutoFit/>
          </a:bodyPr>
          <a:lstStyle/>
          <a:p>
            <a:r>
              <a:rPr lang="en-US" b="1" dirty="0" smtClean="0">
                <a:solidFill>
                  <a:schemeClr val="accent1">
                    <a:lumMod val="75000"/>
                  </a:schemeClr>
                </a:solidFill>
              </a:rPr>
              <a:t>GO</a:t>
            </a:r>
            <a:endParaRPr lang="en-US" b="1" dirty="0">
              <a:solidFill>
                <a:schemeClr val="accent1">
                  <a:lumMod val="75000"/>
                </a:schemeClr>
              </a:solidFill>
            </a:endParaRPr>
          </a:p>
        </p:txBody>
      </p:sp>
      <p:sp>
        <p:nvSpPr>
          <p:cNvPr id="13" name="TextBox 12"/>
          <p:cNvSpPr txBox="1"/>
          <p:nvPr/>
        </p:nvSpPr>
        <p:spPr>
          <a:xfrm>
            <a:off x="6228184" y="404664"/>
            <a:ext cx="900055" cy="369332"/>
          </a:xfrm>
          <a:prstGeom prst="rect">
            <a:avLst/>
          </a:prstGeom>
          <a:noFill/>
        </p:spPr>
        <p:txBody>
          <a:bodyPr wrap="none" rtlCol="0">
            <a:spAutoFit/>
          </a:bodyPr>
          <a:lstStyle/>
          <a:p>
            <a:r>
              <a:rPr lang="en-US" b="1" dirty="0" smtClean="0">
                <a:solidFill>
                  <a:schemeClr val="accent1">
                    <a:lumMod val="75000"/>
                  </a:schemeClr>
                </a:solidFill>
              </a:rPr>
              <a:t>GT-</a:t>
            </a:r>
            <a:r>
              <a:rPr lang="en-US" b="1" dirty="0" err="1" smtClean="0">
                <a:solidFill>
                  <a:schemeClr val="accent1">
                    <a:lumMod val="75000"/>
                  </a:schemeClr>
                </a:solidFill>
              </a:rPr>
              <a:t>rGO</a:t>
            </a:r>
            <a:endParaRPr lang="en-US" b="1" dirty="0">
              <a:solidFill>
                <a:schemeClr val="accent1">
                  <a:lumMod val="75000"/>
                </a:schemeClr>
              </a:solidFill>
            </a:endParaRPr>
          </a:p>
        </p:txBody>
      </p:sp>
      <p:sp>
        <p:nvSpPr>
          <p:cNvPr id="14" name="TextBox 13"/>
          <p:cNvSpPr txBox="1"/>
          <p:nvPr/>
        </p:nvSpPr>
        <p:spPr>
          <a:xfrm>
            <a:off x="5724128" y="4221088"/>
            <a:ext cx="2236510" cy="369332"/>
          </a:xfrm>
          <a:prstGeom prst="rect">
            <a:avLst/>
          </a:prstGeom>
          <a:noFill/>
        </p:spPr>
        <p:txBody>
          <a:bodyPr wrap="none" rtlCol="0">
            <a:spAutoFit/>
          </a:bodyPr>
          <a:lstStyle/>
          <a:p>
            <a:r>
              <a:rPr lang="en-US" b="1" dirty="0" smtClean="0">
                <a:solidFill>
                  <a:srgbClr val="000000"/>
                </a:solidFill>
                <a:latin typeface="Arial" pitchFamily="34" charset="0"/>
                <a:ea typeface="Times New Roman" pitchFamily="18" charset="0"/>
                <a:cs typeface="Arial" pitchFamily="34" charset="0"/>
              </a:rPr>
              <a:t>UV–visible spectra</a:t>
            </a:r>
            <a:endParaRPr lang="en-US"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63</a:t>
            </a:fld>
            <a:endParaRPr lang="en-US" sz="2500" b="1">
              <a:solidFill>
                <a:schemeClr val="tx1"/>
              </a:solidFill>
            </a:endParaRPr>
          </a:p>
        </p:txBody>
      </p:sp>
      <p:grpSp>
        <p:nvGrpSpPr>
          <p:cNvPr id="2" name="Group 6"/>
          <p:cNvGrpSpPr/>
          <p:nvPr/>
        </p:nvGrpSpPr>
        <p:grpSpPr>
          <a:xfrm>
            <a:off x="1774844" y="731787"/>
            <a:ext cx="5594311" cy="5394426"/>
            <a:chOff x="226474" y="-24"/>
            <a:chExt cx="5594311" cy="5394426"/>
          </a:xfrm>
        </p:grpSpPr>
        <p:pic>
          <p:nvPicPr>
            <p:cNvPr id="8" name="Picture 7" descr="http://biology.berkeley.edu/crl/flow_images/fig1.gif"/>
            <p:cNvPicPr>
              <a:picLocks noChangeAspect="1" noChangeArrowheads="1"/>
            </p:cNvPicPr>
            <p:nvPr/>
          </p:nvPicPr>
          <p:blipFill>
            <a:blip r:embed="rId2" cstate="print"/>
            <a:srcRect l="17453" t="9288" r="51669" b="25690"/>
            <a:stretch>
              <a:fillRect/>
            </a:stretch>
          </p:blipFill>
          <p:spPr bwMode="auto">
            <a:xfrm>
              <a:off x="2143108" y="571480"/>
              <a:ext cx="1643074" cy="4000528"/>
            </a:xfrm>
            <a:prstGeom prst="rect">
              <a:avLst/>
            </a:prstGeom>
            <a:noFill/>
          </p:spPr>
        </p:pic>
        <p:sp>
          <p:nvSpPr>
            <p:cNvPr id="9" name="Rectangle 8"/>
            <p:cNvSpPr/>
            <p:nvPr/>
          </p:nvSpPr>
          <p:spPr>
            <a:xfrm rot="1562099">
              <a:off x="3820521" y="4958886"/>
              <a:ext cx="2000264" cy="30597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Isosceles Triangle 9"/>
            <p:cNvSpPr/>
            <p:nvPr/>
          </p:nvSpPr>
          <p:spPr>
            <a:xfrm rot="18141109">
              <a:off x="3401482" y="3800205"/>
              <a:ext cx="358875" cy="1273399"/>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rot="1533092">
              <a:off x="4003844" y="4362478"/>
              <a:ext cx="197108" cy="77145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 name="Group 11"/>
            <p:cNvGrpSpPr/>
            <p:nvPr/>
          </p:nvGrpSpPr>
          <p:grpSpPr>
            <a:xfrm>
              <a:off x="226474" y="4234903"/>
              <a:ext cx="2780713" cy="1159499"/>
              <a:chOff x="289855" y="2955772"/>
              <a:chExt cx="2780713" cy="1159499"/>
            </a:xfrm>
          </p:grpSpPr>
          <p:sp>
            <p:nvSpPr>
              <p:cNvPr id="26" name="Rectangle 25"/>
              <p:cNvSpPr/>
              <p:nvPr/>
            </p:nvSpPr>
            <p:spPr>
              <a:xfrm rot="8496032">
                <a:off x="289855" y="3809301"/>
                <a:ext cx="2000264" cy="30597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Isosceles Triangle 26"/>
              <p:cNvSpPr/>
              <p:nvPr/>
            </p:nvSpPr>
            <p:spPr>
              <a:xfrm rot="3475042">
                <a:off x="2254431" y="2498510"/>
                <a:ext cx="358875" cy="1273399"/>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Oval 27"/>
              <p:cNvSpPr/>
              <p:nvPr/>
            </p:nvSpPr>
            <p:spPr>
              <a:xfrm rot="8467025">
                <a:off x="1829453" y="3085567"/>
                <a:ext cx="197108" cy="77145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13" name="Straight Arrow Connector 12"/>
            <p:cNvCxnSpPr/>
            <p:nvPr/>
          </p:nvCxnSpPr>
          <p:spPr>
            <a:xfrm rot="10800000">
              <a:off x="4643439" y="5000636"/>
              <a:ext cx="642942" cy="3571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30"/>
            <p:cNvSpPr txBox="1"/>
            <p:nvPr/>
          </p:nvSpPr>
          <p:spPr>
            <a:xfrm rot="1512681">
              <a:off x="4857752" y="4523657"/>
              <a:ext cx="78581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t>Laser</a:t>
              </a:r>
              <a:endParaRPr lang="en-US" sz="2000" b="1" dirty="0"/>
            </a:p>
          </p:txBody>
        </p:sp>
        <p:sp>
          <p:nvSpPr>
            <p:cNvPr id="15" name="TextBox 31"/>
            <p:cNvSpPr txBox="1"/>
            <p:nvPr/>
          </p:nvSpPr>
          <p:spPr>
            <a:xfrm rot="19343776">
              <a:off x="244112" y="4661073"/>
              <a:ext cx="112378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t>Scatter</a:t>
              </a:r>
              <a:endParaRPr lang="en-US" sz="2000" b="1" dirty="0"/>
            </a:p>
          </p:txBody>
        </p:sp>
        <p:cxnSp>
          <p:nvCxnSpPr>
            <p:cNvPr id="16" name="Straight Arrow Connector 15"/>
            <p:cNvCxnSpPr/>
            <p:nvPr/>
          </p:nvCxnSpPr>
          <p:spPr>
            <a:xfrm rot="10800000" flipV="1">
              <a:off x="3071803" y="3428999"/>
              <a:ext cx="857256" cy="5715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xtBox 36"/>
            <p:cNvSpPr txBox="1"/>
            <p:nvPr/>
          </p:nvSpPr>
          <p:spPr>
            <a:xfrm>
              <a:off x="3929058" y="3214686"/>
              <a:ext cx="88090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t>Single Cell</a:t>
              </a:r>
              <a:endParaRPr lang="en-US" sz="2000" b="1" dirty="0"/>
            </a:p>
          </p:txBody>
        </p:sp>
        <p:cxnSp>
          <p:nvCxnSpPr>
            <p:cNvPr id="18" name="Straight Arrow Connector 17"/>
            <p:cNvCxnSpPr/>
            <p:nvPr/>
          </p:nvCxnSpPr>
          <p:spPr>
            <a:xfrm>
              <a:off x="1785917" y="1928802"/>
              <a:ext cx="428629"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39"/>
            <p:cNvSpPr txBox="1"/>
            <p:nvPr/>
          </p:nvSpPr>
          <p:spPr>
            <a:xfrm>
              <a:off x="928662" y="1720982"/>
              <a:ext cx="114300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t>Flow </a:t>
              </a:r>
            </a:p>
            <a:p>
              <a:pPr algn="ctr"/>
              <a:r>
                <a:rPr lang="en-US" sz="2000" b="1" dirty="0" smtClean="0"/>
                <a:t>chamber</a:t>
              </a:r>
              <a:endParaRPr lang="en-US" sz="2000" b="1" dirty="0"/>
            </a:p>
          </p:txBody>
        </p:sp>
        <p:sp>
          <p:nvSpPr>
            <p:cNvPr id="20" name="Rectangle 19"/>
            <p:cNvSpPr/>
            <p:nvPr/>
          </p:nvSpPr>
          <p:spPr>
            <a:xfrm>
              <a:off x="3357554" y="571480"/>
              <a:ext cx="428628"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1" name="Straight Arrow Connector 20"/>
            <p:cNvCxnSpPr/>
            <p:nvPr/>
          </p:nvCxnSpPr>
          <p:spPr>
            <a:xfrm rot="5400000">
              <a:off x="3428992" y="1000108"/>
              <a:ext cx="357190" cy="3571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TextBox 44"/>
            <p:cNvSpPr txBox="1"/>
            <p:nvPr/>
          </p:nvSpPr>
          <p:spPr>
            <a:xfrm>
              <a:off x="3571868" y="671436"/>
              <a:ext cx="114300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t>Sheath </a:t>
              </a:r>
              <a:endParaRPr lang="en-US" sz="2000" b="1" dirty="0"/>
            </a:p>
          </p:txBody>
        </p:sp>
        <p:sp>
          <p:nvSpPr>
            <p:cNvPr id="23" name="Rectangle 22"/>
            <p:cNvSpPr/>
            <p:nvPr/>
          </p:nvSpPr>
          <p:spPr>
            <a:xfrm>
              <a:off x="2786050" y="500042"/>
              <a:ext cx="357190"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4" name="Straight Arrow Connector 23"/>
            <p:cNvCxnSpPr/>
            <p:nvPr/>
          </p:nvCxnSpPr>
          <p:spPr>
            <a:xfrm rot="16200000" flipH="1">
              <a:off x="2714612" y="677843"/>
              <a:ext cx="500066"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53"/>
            <p:cNvSpPr txBox="1"/>
            <p:nvPr/>
          </p:nvSpPr>
          <p:spPr>
            <a:xfrm>
              <a:off x="2357422" y="-24"/>
              <a:ext cx="130953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t>sample </a:t>
              </a:r>
              <a:endParaRPr lang="en-US" sz="2000" b="1" dirty="0"/>
            </a:p>
          </p:txBody>
        </p:sp>
      </p:grpSp>
      <p:sp>
        <p:nvSpPr>
          <p:cNvPr id="30" name="TextBox 29"/>
          <p:cNvSpPr txBox="1"/>
          <p:nvPr/>
        </p:nvSpPr>
        <p:spPr>
          <a:xfrm>
            <a:off x="2123728" y="260648"/>
            <a:ext cx="4530664" cy="369332"/>
          </a:xfrm>
          <a:prstGeom prst="rect">
            <a:avLst/>
          </a:prstGeom>
          <a:noFill/>
        </p:spPr>
        <p:txBody>
          <a:bodyPr wrap="none" rtlCol="0">
            <a:spAutoFit/>
          </a:bodyPr>
          <a:lstStyle/>
          <a:p>
            <a:r>
              <a:rPr lang="en-US" b="1" dirty="0" smtClean="0"/>
              <a:t>Biocompatibility testing by </a:t>
            </a:r>
            <a:r>
              <a:rPr lang="en-US" b="1" dirty="0" smtClean="0">
                <a:solidFill>
                  <a:srgbClr val="C00000"/>
                </a:solidFill>
              </a:rPr>
              <a:t>FLOWCYTOMETRY</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64</a:t>
            </a:fld>
            <a:endParaRPr lang="en-US" sz="2500" b="1">
              <a:solidFill>
                <a:schemeClr val="tx1"/>
              </a:solidFill>
            </a:endParaRPr>
          </a:p>
        </p:txBody>
      </p:sp>
      <p:pic>
        <p:nvPicPr>
          <p:cNvPr id="7" name="Picture 6"/>
          <p:cNvPicPr/>
          <p:nvPr/>
        </p:nvPicPr>
        <p:blipFill>
          <a:blip r:embed="rId2" cstate="print"/>
          <a:srcRect r="3374"/>
          <a:stretch>
            <a:fillRect/>
          </a:stretch>
        </p:blipFill>
        <p:spPr bwMode="auto">
          <a:xfrm>
            <a:off x="1643042" y="564509"/>
            <a:ext cx="5772150" cy="2864491"/>
          </a:xfrm>
          <a:prstGeom prst="rect">
            <a:avLst/>
          </a:prstGeom>
          <a:noFill/>
          <a:ln w="9525">
            <a:noFill/>
            <a:miter lim="800000"/>
            <a:headEnd/>
            <a:tailEnd/>
          </a:ln>
        </p:spPr>
      </p:pic>
      <p:sp>
        <p:nvSpPr>
          <p:cNvPr id="8" name="Rectangle 7"/>
          <p:cNvSpPr/>
          <p:nvPr/>
        </p:nvSpPr>
        <p:spPr>
          <a:xfrm>
            <a:off x="2286000" y="3585993"/>
            <a:ext cx="4572000" cy="923330"/>
          </a:xfrm>
          <a:prstGeom prst="rect">
            <a:avLst/>
          </a:prstGeom>
        </p:spPr>
        <p:txBody>
          <a:bodyPr>
            <a:spAutoFit/>
          </a:bodyPr>
          <a:lstStyle/>
          <a:p>
            <a:pPr algn="ctr"/>
            <a:r>
              <a:rPr lang="en-US" dirty="0" smtClean="0"/>
              <a:t> </a:t>
            </a:r>
            <a:r>
              <a:rPr lang="en-US" b="1" dirty="0" smtClean="0"/>
              <a:t>(a)</a:t>
            </a:r>
            <a:r>
              <a:rPr lang="en-US" dirty="0" smtClean="0"/>
              <a:t> </a:t>
            </a:r>
            <a:r>
              <a:rPr lang="en-US" dirty="0" err="1" smtClean="0"/>
              <a:t>rGO</a:t>
            </a:r>
            <a:r>
              <a:rPr lang="en-US" dirty="0" smtClean="0"/>
              <a:t> treated and </a:t>
            </a:r>
            <a:r>
              <a:rPr lang="en-US" b="1" dirty="0" smtClean="0"/>
              <a:t>(b)</a:t>
            </a:r>
            <a:r>
              <a:rPr lang="en-US" dirty="0" smtClean="0"/>
              <a:t> untreated SW48 cell solution which  exhibited 20% and 22% in PI binding respectively </a:t>
            </a:r>
            <a:endParaRPr lang="en-US" dirty="0"/>
          </a:p>
        </p:txBody>
      </p:sp>
      <p:sp>
        <p:nvSpPr>
          <p:cNvPr id="9" name="TextBox 8"/>
          <p:cNvSpPr txBox="1"/>
          <p:nvPr/>
        </p:nvSpPr>
        <p:spPr>
          <a:xfrm>
            <a:off x="1714480" y="5072074"/>
            <a:ext cx="6068777" cy="369332"/>
          </a:xfrm>
          <a:prstGeom prst="rect">
            <a:avLst/>
          </a:prstGeom>
          <a:noFill/>
        </p:spPr>
        <p:txBody>
          <a:bodyPr wrap="none" rtlCol="0">
            <a:spAutoFit/>
          </a:bodyPr>
          <a:lstStyle/>
          <a:p>
            <a:r>
              <a:rPr lang="en-US" b="1" i="1" dirty="0" smtClean="0"/>
              <a:t>Just 2% difference in cell </a:t>
            </a:r>
            <a:r>
              <a:rPr lang="en-US" b="1" i="1" dirty="0" err="1" smtClean="0"/>
              <a:t>biocompatibilty</a:t>
            </a:r>
            <a:r>
              <a:rPr lang="en-US" b="1" i="1" dirty="0" smtClean="0"/>
              <a:t> from control sample</a:t>
            </a:r>
            <a:endParaRPr lang="en-US" b="1" i="1" dirty="0"/>
          </a:p>
        </p:txBody>
      </p:sp>
      <p:sp>
        <p:nvSpPr>
          <p:cNvPr id="10" name="TextBox 9"/>
          <p:cNvSpPr txBox="1"/>
          <p:nvPr/>
        </p:nvSpPr>
        <p:spPr>
          <a:xfrm>
            <a:off x="3419872" y="179348"/>
            <a:ext cx="2508251" cy="369332"/>
          </a:xfrm>
          <a:prstGeom prst="rect">
            <a:avLst/>
          </a:prstGeom>
          <a:noFill/>
        </p:spPr>
        <p:txBody>
          <a:bodyPr wrap="none" rtlCol="0">
            <a:spAutoFit/>
          </a:bodyPr>
          <a:lstStyle/>
          <a:p>
            <a:r>
              <a:rPr lang="en-US" b="1" dirty="0" smtClean="0">
                <a:solidFill>
                  <a:schemeClr val="accent1">
                    <a:lumMod val="75000"/>
                  </a:schemeClr>
                </a:solidFill>
              </a:rPr>
              <a:t>Flow </a:t>
            </a:r>
            <a:r>
              <a:rPr lang="en-US" b="1" dirty="0" err="1" smtClean="0">
                <a:solidFill>
                  <a:schemeClr val="accent1">
                    <a:lumMod val="75000"/>
                  </a:schemeClr>
                </a:solidFill>
              </a:rPr>
              <a:t>cytometry</a:t>
            </a:r>
            <a:r>
              <a:rPr lang="en-US" b="1" dirty="0" smtClean="0">
                <a:solidFill>
                  <a:schemeClr val="accent1">
                    <a:lumMod val="75000"/>
                  </a:schemeClr>
                </a:solidFill>
              </a:rPr>
              <a:t> diagram</a:t>
            </a:r>
            <a:endParaRPr lang="en-US"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65</a:t>
            </a:fld>
            <a:endParaRPr lang="en-US" sz="2500" b="1">
              <a:solidFill>
                <a:schemeClr val="tx1"/>
              </a:solidFill>
            </a:endParaRPr>
          </a:p>
        </p:txBody>
      </p:sp>
      <p:pic>
        <p:nvPicPr>
          <p:cNvPr id="7" name="Picture 6"/>
          <p:cNvPicPr/>
          <p:nvPr/>
        </p:nvPicPr>
        <p:blipFill>
          <a:blip r:embed="rId2" cstate="print"/>
          <a:srcRect/>
          <a:stretch>
            <a:fillRect/>
          </a:stretch>
        </p:blipFill>
        <p:spPr bwMode="auto">
          <a:xfrm>
            <a:off x="142844" y="1428736"/>
            <a:ext cx="5786478" cy="4286280"/>
          </a:xfrm>
          <a:prstGeom prst="rect">
            <a:avLst/>
          </a:prstGeom>
          <a:noFill/>
          <a:ln w="9525">
            <a:noFill/>
            <a:miter lim="800000"/>
            <a:headEnd/>
            <a:tailEnd/>
          </a:ln>
        </p:spPr>
      </p:pic>
      <p:sp>
        <p:nvSpPr>
          <p:cNvPr id="9" name="Rectangle 8"/>
          <p:cNvSpPr/>
          <p:nvPr/>
        </p:nvSpPr>
        <p:spPr>
          <a:xfrm>
            <a:off x="2771800" y="260648"/>
            <a:ext cx="4572000" cy="369332"/>
          </a:xfrm>
          <a:prstGeom prst="rect">
            <a:avLst/>
          </a:prstGeom>
        </p:spPr>
        <p:txBody>
          <a:bodyPr>
            <a:spAutoFit/>
          </a:bodyPr>
          <a:lstStyle/>
          <a:p>
            <a:r>
              <a:rPr lang="en-US" b="1" dirty="0" smtClean="0">
                <a:solidFill>
                  <a:schemeClr val="accent1">
                    <a:lumMod val="75000"/>
                  </a:schemeClr>
                </a:solidFill>
              </a:rPr>
              <a:t>Photothermal destruction results</a:t>
            </a:r>
            <a:endParaRPr lang="en-US" b="1" dirty="0">
              <a:solidFill>
                <a:schemeClr val="accent1">
                  <a:lumMod val="75000"/>
                </a:schemeClr>
              </a:solidFill>
            </a:endParaRPr>
          </a:p>
        </p:txBody>
      </p:sp>
      <p:pic>
        <p:nvPicPr>
          <p:cNvPr id="10" name="Picture 9"/>
          <p:cNvPicPr/>
          <p:nvPr/>
        </p:nvPicPr>
        <p:blipFill>
          <a:blip r:embed="rId3" cstate="print"/>
          <a:srcRect/>
          <a:stretch>
            <a:fillRect/>
          </a:stretch>
        </p:blipFill>
        <p:spPr bwMode="auto">
          <a:xfrm>
            <a:off x="6215074" y="1432562"/>
            <a:ext cx="2449195" cy="2282190"/>
          </a:xfrm>
          <a:prstGeom prst="rect">
            <a:avLst/>
          </a:prstGeom>
          <a:noFill/>
          <a:ln w="9525">
            <a:noFill/>
            <a:miter lim="800000"/>
            <a:headEnd/>
            <a:tailEnd/>
          </a:ln>
        </p:spPr>
      </p:pic>
      <p:sp>
        <p:nvSpPr>
          <p:cNvPr id="11" name="TextBox 10"/>
          <p:cNvSpPr txBox="1"/>
          <p:nvPr/>
        </p:nvSpPr>
        <p:spPr>
          <a:xfrm>
            <a:off x="6429388" y="3857628"/>
            <a:ext cx="1936107" cy="369332"/>
          </a:xfrm>
          <a:prstGeom prst="rect">
            <a:avLst/>
          </a:prstGeom>
          <a:noFill/>
        </p:spPr>
        <p:txBody>
          <a:bodyPr wrap="none" rtlCol="0">
            <a:spAutoFit/>
          </a:bodyPr>
          <a:lstStyle/>
          <a:p>
            <a:r>
              <a:rPr lang="en-US" b="1" dirty="0" smtClean="0"/>
              <a:t>Testing procedure </a:t>
            </a:r>
            <a:endParaRPr lang="en-US"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66</a:t>
            </a:fld>
            <a:endParaRPr lang="en-US" sz="2500" b="1">
              <a:solidFill>
                <a:schemeClr val="tx1"/>
              </a:solidFill>
            </a:endParaRPr>
          </a:p>
        </p:txBody>
      </p:sp>
      <p:pic>
        <p:nvPicPr>
          <p:cNvPr id="7" name="Picture 6"/>
          <p:cNvPicPr/>
          <p:nvPr/>
        </p:nvPicPr>
        <p:blipFill>
          <a:blip r:embed="rId2" cstate="print"/>
          <a:srcRect/>
          <a:stretch>
            <a:fillRect/>
          </a:stretch>
        </p:blipFill>
        <p:spPr bwMode="auto">
          <a:xfrm>
            <a:off x="1184719" y="872286"/>
            <a:ext cx="6600851" cy="4357718"/>
          </a:xfrm>
          <a:prstGeom prst="rect">
            <a:avLst/>
          </a:prstGeom>
          <a:noFill/>
          <a:ln w="9525">
            <a:noFill/>
            <a:miter lim="800000"/>
            <a:headEnd/>
            <a:tailEnd/>
          </a:ln>
        </p:spPr>
      </p:pic>
      <p:sp>
        <p:nvSpPr>
          <p:cNvPr id="5" name="TextBox 4"/>
          <p:cNvSpPr txBox="1"/>
          <p:nvPr/>
        </p:nvSpPr>
        <p:spPr>
          <a:xfrm>
            <a:off x="2195736" y="323364"/>
            <a:ext cx="4750018" cy="369332"/>
          </a:xfrm>
          <a:prstGeom prst="rect">
            <a:avLst/>
          </a:prstGeom>
          <a:noFill/>
        </p:spPr>
        <p:txBody>
          <a:bodyPr wrap="none" rtlCol="0">
            <a:spAutoFit/>
          </a:bodyPr>
          <a:lstStyle/>
          <a:p>
            <a:r>
              <a:rPr lang="en-US" b="1" dirty="0" smtClean="0">
                <a:solidFill>
                  <a:schemeClr val="accent1">
                    <a:lumMod val="75000"/>
                  </a:schemeClr>
                </a:solidFill>
                <a:latin typeface="Arial" pitchFamily="34" charset="0"/>
                <a:ea typeface="Times New Roman" pitchFamily="18" charset="0"/>
                <a:cs typeface="Arial" pitchFamily="34" charset="0"/>
              </a:rPr>
              <a:t>Optical microscopy image of treated cells</a:t>
            </a:r>
            <a:endParaRPr lang="en-US" b="1" dirty="0">
              <a:solidFill>
                <a:schemeClr val="accent1">
                  <a:lumMod val="75000"/>
                </a:schemeClr>
              </a:solidFill>
            </a:endParaRPr>
          </a:p>
        </p:txBody>
      </p:sp>
      <p:sp>
        <p:nvSpPr>
          <p:cNvPr id="8" name="TextBox 7"/>
          <p:cNvSpPr txBox="1"/>
          <p:nvPr/>
        </p:nvSpPr>
        <p:spPr>
          <a:xfrm>
            <a:off x="251520" y="1785590"/>
            <a:ext cx="675185" cy="369332"/>
          </a:xfrm>
          <a:prstGeom prst="rect">
            <a:avLst/>
          </a:prstGeom>
          <a:noFill/>
        </p:spPr>
        <p:txBody>
          <a:bodyPr wrap="none" rtlCol="0">
            <a:spAutoFit/>
          </a:bodyPr>
          <a:lstStyle/>
          <a:p>
            <a:r>
              <a:rPr lang="en-US" b="1" dirty="0" smtClean="0">
                <a:solidFill>
                  <a:schemeClr val="accent1">
                    <a:lumMod val="75000"/>
                  </a:schemeClr>
                </a:solidFill>
              </a:rPr>
              <a:t>HT29</a:t>
            </a:r>
            <a:endParaRPr lang="en-US" b="1" dirty="0">
              <a:solidFill>
                <a:schemeClr val="accent1">
                  <a:lumMod val="75000"/>
                </a:schemeClr>
              </a:solidFill>
            </a:endParaRPr>
          </a:p>
        </p:txBody>
      </p:sp>
      <p:sp>
        <p:nvSpPr>
          <p:cNvPr id="9" name="TextBox 8"/>
          <p:cNvSpPr txBox="1"/>
          <p:nvPr/>
        </p:nvSpPr>
        <p:spPr>
          <a:xfrm>
            <a:off x="251520" y="3864530"/>
            <a:ext cx="736035" cy="369332"/>
          </a:xfrm>
          <a:prstGeom prst="rect">
            <a:avLst/>
          </a:prstGeom>
          <a:noFill/>
        </p:spPr>
        <p:txBody>
          <a:bodyPr wrap="none" rtlCol="0">
            <a:spAutoFit/>
          </a:bodyPr>
          <a:lstStyle/>
          <a:p>
            <a:r>
              <a:rPr lang="en-US" b="1" dirty="0" smtClean="0">
                <a:solidFill>
                  <a:schemeClr val="accent1">
                    <a:lumMod val="75000"/>
                  </a:schemeClr>
                </a:solidFill>
              </a:rPr>
              <a:t>SW48</a:t>
            </a:r>
            <a:endParaRPr lang="en-US" b="1" dirty="0">
              <a:solidFill>
                <a:schemeClr val="accent1">
                  <a:lumMod val="75000"/>
                </a:schemeClr>
              </a:solidFill>
            </a:endParaRPr>
          </a:p>
        </p:txBody>
      </p:sp>
      <p:sp>
        <p:nvSpPr>
          <p:cNvPr id="10" name="TextBox 9"/>
          <p:cNvSpPr txBox="1"/>
          <p:nvPr/>
        </p:nvSpPr>
        <p:spPr>
          <a:xfrm>
            <a:off x="1475656" y="5313982"/>
            <a:ext cx="1851789" cy="369332"/>
          </a:xfrm>
          <a:prstGeom prst="rect">
            <a:avLst/>
          </a:prstGeom>
          <a:noFill/>
        </p:spPr>
        <p:txBody>
          <a:bodyPr wrap="none" rtlCol="0">
            <a:spAutoFit/>
          </a:bodyPr>
          <a:lstStyle/>
          <a:p>
            <a:r>
              <a:rPr lang="en-US" dirty="0" smtClean="0">
                <a:latin typeface="Arial" pitchFamily="34" charset="0"/>
                <a:ea typeface="Times New Roman" pitchFamily="18" charset="0"/>
                <a:cs typeface="Arial" pitchFamily="34" charset="0"/>
              </a:rPr>
              <a:t>Control samples</a:t>
            </a:r>
          </a:p>
        </p:txBody>
      </p:sp>
      <p:sp>
        <p:nvSpPr>
          <p:cNvPr id="12" name="TextBox 11"/>
          <p:cNvSpPr txBox="1"/>
          <p:nvPr/>
        </p:nvSpPr>
        <p:spPr>
          <a:xfrm>
            <a:off x="3347864" y="5315723"/>
            <a:ext cx="2210862" cy="646331"/>
          </a:xfrm>
          <a:prstGeom prst="rect">
            <a:avLst/>
          </a:prstGeom>
          <a:noFill/>
        </p:spPr>
        <p:txBody>
          <a:bodyPr wrap="none" rtlCol="0">
            <a:spAutoFit/>
          </a:bodyPr>
          <a:lstStyle/>
          <a:p>
            <a:r>
              <a:rPr lang="en-US" dirty="0" smtClean="0">
                <a:latin typeface="Arial" pitchFamily="34" charset="0"/>
                <a:ea typeface="Times New Roman" pitchFamily="18" charset="0"/>
                <a:cs typeface="Arial" pitchFamily="34" charset="0"/>
              </a:rPr>
              <a:t>15 min NIR ablation</a:t>
            </a:r>
          </a:p>
          <a:p>
            <a:pPr algn="ctr"/>
            <a:r>
              <a:rPr lang="en-US" dirty="0" smtClean="0">
                <a:latin typeface="Arial" pitchFamily="34" charset="0"/>
                <a:ea typeface="Times New Roman" pitchFamily="18" charset="0"/>
                <a:cs typeface="Arial" pitchFamily="34" charset="0"/>
              </a:rPr>
              <a:t> to cell solution</a:t>
            </a:r>
            <a:endParaRPr lang="en-US" dirty="0"/>
          </a:p>
        </p:txBody>
      </p:sp>
      <p:sp>
        <p:nvSpPr>
          <p:cNvPr id="13" name="TextBox 12"/>
          <p:cNvSpPr txBox="1"/>
          <p:nvPr/>
        </p:nvSpPr>
        <p:spPr>
          <a:xfrm>
            <a:off x="5580112" y="5241974"/>
            <a:ext cx="2210862" cy="923330"/>
          </a:xfrm>
          <a:prstGeom prst="rect">
            <a:avLst/>
          </a:prstGeom>
          <a:noFill/>
        </p:spPr>
        <p:txBody>
          <a:bodyPr wrap="none" rtlCol="0">
            <a:spAutoFit/>
          </a:bodyPr>
          <a:lstStyle/>
          <a:p>
            <a:pPr algn="ctr"/>
            <a:r>
              <a:rPr lang="en-US" dirty="0" smtClean="0">
                <a:latin typeface="Arial" pitchFamily="34" charset="0"/>
                <a:ea typeface="Times New Roman" pitchFamily="18" charset="0"/>
                <a:cs typeface="Arial" pitchFamily="34" charset="0"/>
              </a:rPr>
              <a:t>10 min NIR ablation</a:t>
            </a:r>
          </a:p>
          <a:p>
            <a:pPr algn="ctr"/>
            <a:r>
              <a:rPr lang="en-US" dirty="0" smtClean="0">
                <a:latin typeface="Arial" pitchFamily="34" charset="0"/>
                <a:ea typeface="Times New Roman" pitchFamily="18" charset="0"/>
                <a:cs typeface="Arial" pitchFamily="34" charset="0"/>
              </a:rPr>
              <a:t> to </a:t>
            </a:r>
            <a:r>
              <a:rPr lang="en-US" dirty="0" err="1" smtClean="0">
                <a:latin typeface="Arial" pitchFamily="34" charset="0"/>
                <a:ea typeface="Times New Roman" pitchFamily="18" charset="0"/>
                <a:cs typeface="Arial" pitchFamily="34" charset="0"/>
              </a:rPr>
              <a:t>rGO</a:t>
            </a:r>
            <a:r>
              <a:rPr lang="en-US" dirty="0" smtClean="0">
                <a:latin typeface="Arial" pitchFamily="34" charset="0"/>
                <a:ea typeface="Times New Roman" pitchFamily="18" charset="0"/>
                <a:cs typeface="Arial" pitchFamily="34" charset="0"/>
              </a:rPr>
              <a:t> added</a:t>
            </a:r>
          </a:p>
          <a:p>
            <a:pPr algn="ctr"/>
            <a:r>
              <a:rPr lang="en-US" dirty="0" smtClean="0">
                <a:latin typeface="Arial" pitchFamily="34" charset="0"/>
                <a:ea typeface="Times New Roman" pitchFamily="18" charset="0"/>
                <a:cs typeface="Arial" pitchFamily="34" charset="0"/>
              </a:rPr>
              <a:t> cell solutions</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67</a:t>
            </a:fld>
            <a:endParaRPr lang="en-US" sz="2500" b="1">
              <a:solidFill>
                <a:schemeClr val="tx1"/>
              </a:solidFill>
            </a:endParaRPr>
          </a:p>
        </p:txBody>
      </p:sp>
      <p:pic>
        <p:nvPicPr>
          <p:cNvPr id="7" name="Picture 6"/>
          <p:cNvPicPr/>
          <p:nvPr/>
        </p:nvPicPr>
        <p:blipFill>
          <a:blip r:embed="rId2" cstate="print"/>
          <a:srcRect b="5455"/>
          <a:stretch>
            <a:fillRect/>
          </a:stretch>
        </p:blipFill>
        <p:spPr bwMode="auto">
          <a:xfrm>
            <a:off x="1585823" y="856733"/>
            <a:ext cx="5290433" cy="4804515"/>
          </a:xfrm>
          <a:prstGeom prst="rect">
            <a:avLst/>
          </a:prstGeom>
          <a:noFill/>
          <a:ln w="9525">
            <a:noFill/>
            <a:miter lim="800000"/>
            <a:headEnd/>
            <a:tailEnd/>
          </a:ln>
        </p:spPr>
      </p:pic>
      <p:sp>
        <p:nvSpPr>
          <p:cNvPr id="9" name="TextBox 8"/>
          <p:cNvSpPr txBox="1"/>
          <p:nvPr/>
        </p:nvSpPr>
        <p:spPr>
          <a:xfrm>
            <a:off x="467544" y="6021288"/>
            <a:ext cx="2588016" cy="369332"/>
          </a:xfrm>
          <a:prstGeom prst="rect">
            <a:avLst/>
          </a:prstGeom>
          <a:solidFill>
            <a:schemeClr val="bg2">
              <a:lumMod val="90000"/>
            </a:schemeClr>
          </a:solidFill>
        </p:spPr>
        <p:txBody>
          <a:bodyPr wrap="none" rtlCol="0">
            <a:spAutoFit/>
          </a:bodyPr>
          <a:lstStyle/>
          <a:p>
            <a:r>
              <a:rPr lang="en-US" b="1" dirty="0" err="1" smtClean="0"/>
              <a:t>Polyphenol</a:t>
            </a:r>
            <a:r>
              <a:rPr lang="en-US" b="1" dirty="0" smtClean="0"/>
              <a:t> attached </a:t>
            </a:r>
            <a:r>
              <a:rPr lang="en-US" b="1" dirty="0" err="1" smtClean="0"/>
              <a:t>rGO</a:t>
            </a:r>
            <a:endParaRPr lang="en-US" b="1" dirty="0"/>
          </a:p>
        </p:txBody>
      </p:sp>
      <p:sp>
        <p:nvSpPr>
          <p:cNvPr id="10" name="TextBox 9"/>
          <p:cNvSpPr txBox="1"/>
          <p:nvPr/>
        </p:nvSpPr>
        <p:spPr>
          <a:xfrm>
            <a:off x="4067944" y="5877272"/>
            <a:ext cx="3857652" cy="646331"/>
          </a:xfrm>
          <a:prstGeom prst="rect">
            <a:avLst/>
          </a:prstGeom>
          <a:solidFill>
            <a:schemeClr val="bg2">
              <a:lumMod val="90000"/>
            </a:schemeClr>
          </a:solidFill>
        </p:spPr>
        <p:txBody>
          <a:bodyPr wrap="square" rtlCol="0">
            <a:spAutoFit/>
          </a:bodyPr>
          <a:lstStyle/>
          <a:p>
            <a:pPr algn="ctr"/>
            <a:r>
              <a:rPr lang="en-US" b="1" dirty="0" smtClean="0"/>
              <a:t>Observable increment in photothermal therapy efficiency</a:t>
            </a:r>
            <a:endParaRPr lang="en-US" b="1" dirty="0"/>
          </a:p>
        </p:txBody>
      </p:sp>
      <p:sp>
        <p:nvSpPr>
          <p:cNvPr id="11" name="TextBox 10"/>
          <p:cNvSpPr txBox="1"/>
          <p:nvPr/>
        </p:nvSpPr>
        <p:spPr>
          <a:xfrm>
            <a:off x="3275856" y="188640"/>
            <a:ext cx="2122184" cy="369332"/>
          </a:xfrm>
          <a:prstGeom prst="rect">
            <a:avLst/>
          </a:prstGeom>
          <a:noFill/>
        </p:spPr>
        <p:txBody>
          <a:bodyPr wrap="none" rtlCol="0">
            <a:spAutoFit/>
          </a:bodyPr>
          <a:lstStyle/>
          <a:p>
            <a:r>
              <a:rPr lang="en-US" b="1" dirty="0" smtClean="0">
                <a:solidFill>
                  <a:schemeClr val="accent1">
                    <a:lumMod val="75000"/>
                  </a:schemeClr>
                </a:solidFill>
              </a:rPr>
              <a:t>Granularity Diagram</a:t>
            </a:r>
            <a:endParaRPr lang="en-US" b="1" dirty="0">
              <a:solidFill>
                <a:schemeClr val="accent1">
                  <a:lumMod val="75000"/>
                </a:schemeClr>
              </a:solidFill>
            </a:endParaRPr>
          </a:p>
        </p:txBody>
      </p:sp>
      <p:sp>
        <p:nvSpPr>
          <p:cNvPr id="12" name="TextBox 11"/>
          <p:cNvSpPr txBox="1"/>
          <p:nvPr/>
        </p:nvSpPr>
        <p:spPr>
          <a:xfrm>
            <a:off x="2195736" y="692696"/>
            <a:ext cx="1944216" cy="369332"/>
          </a:xfrm>
          <a:prstGeom prst="rect">
            <a:avLst/>
          </a:prstGeom>
          <a:noFill/>
        </p:spPr>
        <p:txBody>
          <a:bodyPr wrap="square" rtlCol="0">
            <a:spAutoFit/>
          </a:bodyPr>
          <a:lstStyle/>
          <a:p>
            <a:r>
              <a:rPr lang="en-US" b="1" dirty="0" smtClean="0">
                <a:solidFill>
                  <a:schemeClr val="accent1">
                    <a:lumMod val="75000"/>
                  </a:schemeClr>
                </a:solidFill>
              </a:rPr>
              <a:t>GT-</a:t>
            </a:r>
            <a:r>
              <a:rPr lang="en-US" b="1" dirty="0" err="1" smtClean="0">
                <a:solidFill>
                  <a:schemeClr val="accent1">
                    <a:lumMod val="75000"/>
                  </a:schemeClr>
                </a:solidFill>
              </a:rPr>
              <a:t>rGO</a:t>
            </a:r>
            <a:r>
              <a:rPr lang="en-US" b="1" dirty="0" smtClean="0">
                <a:solidFill>
                  <a:schemeClr val="accent1">
                    <a:lumMod val="75000"/>
                  </a:schemeClr>
                </a:solidFill>
              </a:rPr>
              <a:t> Treated</a:t>
            </a:r>
            <a:endParaRPr lang="en-US" b="1" dirty="0">
              <a:solidFill>
                <a:schemeClr val="accent1">
                  <a:lumMod val="75000"/>
                </a:schemeClr>
              </a:solidFill>
            </a:endParaRPr>
          </a:p>
        </p:txBody>
      </p:sp>
      <p:sp>
        <p:nvSpPr>
          <p:cNvPr id="13" name="TextBox 12"/>
          <p:cNvSpPr txBox="1"/>
          <p:nvPr/>
        </p:nvSpPr>
        <p:spPr>
          <a:xfrm>
            <a:off x="4557142" y="671974"/>
            <a:ext cx="1944216" cy="369332"/>
          </a:xfrm>
          <a:prstGeom prst="rect">
            <a:avLst/>
          </a:prstGeom>
          <a:noFill/>
        </p:spPr>
        <p:txBody>
          <a:bodyPr wrap="square" rtlCol="0">
            <a:spAutoFit/>
          </a:bodyPr>
          <a:lstStyle/>
          <a:p>
            <a:r>
              <a:rPr lang="en-US" b="1" dirty="0" smtClean="0">
                <a:solidFill>
                  <a:schemeClr val="accent1">
                    <a:lumMod val="75000"/>
                  </a:schemeClr>
                </a:solidFill>
              </a:rPr>
              <a:t>Control Sample</a:t>
            </a:r>
            <a:endParaRPr lang="en-US" b="1" dirty="0">
              <a:solidFill>
                <a:schemeClr val="accent1">
                  <a:lumMod val="75000"/>
                </a:schemeClr>
              </a:solidFill>
            </a:endParaRPr>
          </a:p>
        </p:txBody>
      </p:sp>
      <p:cxnSp>
        <p:nvCxnSpPr>
          <p:cNvPr id="15" name="Straight Arrow Connector 14"/>
          <p:cNvCxnSpPr/>
          <p:nvPr/>
        </p:nvCxnSpPr>
        <p:spPr>
          <a:xfrm>
            <a:off x="3131840" y="6237312"/>
            <a:ext cx="936104"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68</a:t>
            </a:fld>
            <a:endParaRPr lang="en-US" sz="2500" b="1">
              <a:solidFill>
                <a:schemeClr val="tx1"/>
              </a:solidFill>
            </a:endParaRPr>
          </a:p>
        </p:txBody>
      </p:sp>
      <p:graphicFrame>
        <p:nvGraphicFramePr>
          <p:cNvPr id="7" name="Table 6"/>
          <p:cNvGraphicFramePr>
            <a:graphicFrameLocks noGrp="1"/>
          </p:cNvGraphicFramePr>
          <p:nvPr/>
        </p:nvGraphicFramePr>
        <p:xfrm>
          <a:off x="1524000" y="1142984"/>
          <a:ext cx="6096001" cy="3364992"/>
        </p:xfrm>
        <a:graphic>
          <a:graphicData uri="http://schemas.openxmlformats.org/drawingml/2006/table">
            <a:tbl>
              <a:tblPr/>
              <a:tblGrid>
                <a:gridCol w="964232"/>
                <a:gridCol w="807705"/>
                <a:gridCol w="825436"/>
                <a:gridCol w="863957"/>
                <a:gridCol w="806482"/>
                <a:gridCol w="605320"/>
                <a:gridCol w="1222869"/>
              </a:tblGrid>
              <a:tr h="809622">
                <a:tc>
                  <a:txBody>
                    <a:bodyPr/>
                    <a:lstStyle/>
                    <a:p>
                      <a:pPr marL="0" marR="0" algn="just" rtl="0">
                        <a:lnSpc>
                          <a:spcPct val="200000"/>
                        </a:lnSpc>
                        <a:spcBef>
                          <a:spcPts val="0"/>
                        </a:spcBef>
                        <a:spcAft>
                          <a:spcPts val="0"/>
                        </a:spcAft>
                      </a:pPr>
                      <a:endParaRPr lang="en-US" sz="1200" dirty="0">
                        <a:latin typeface="Calibri"/>
                        <a:ea typeface="Calibri"/>
                        <a:cs typeface="B Nazani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1200" b="1">
                          <a:latin typeface="Calibri"/>
                          <a:ea typeface="Calibri"/>
                          <a:cs typeface="B Nazanin"/>
                        </a:rPr>
                        <a:t>Number of cells under irradiation</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1200" b="1">
                          <a:latin typeface="Calibri"/>
                          <a:ea typeface="Calibri"/>
                          <a:cs typeface="B Nazanin"/>
                        </a:rPr>
                        <a:t>Percentage of destructed cells </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1200" b="1">
                          <a:latin typeface="Calibri"/>
                          <a:ea typeface="Calibri"/>
                          <a:cs typeface="B Nazanin"/>
                        </a:rPr>
                        <a:t>rGO concentration (mg/L)</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1200" b="1">
                          <a:latin typeface="Calibri"/>
                          <a:ea typeface="Calibri"/>
                          <a:cs typeface="B Nazanin"/>
                        </a:rPr>
                        <a:t>Irradiation time (min)</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1200" b="1" dirty="0">
                          <a:latin typeface="Calibri"/>
                          <a:ea typeface="Calibri"/>
                          <a:cs typeface="B Nazanin"/>
                        </a:rPr>
                        <a:t>Laser power density </a:t>
                      </a:r>
                      <a:r>
                        <a:rPr lang="en-US" sz="1200" dirty="0">
                          <a:latin typeface="Calibri"/>
                          <a:ea typeface="Calibri"/>
                          <a:cs typeface="B Nazanin"/>
                        </a:rPr>
                        <a:t>W/cm</a:t>
                      </a:r>
                      <a:r>
                        <a:rPr lang="en-US" sz="1200" baseline="30000" dirty="0">
                          <a:latin typeface="Calibri"/>
                          <a:ea typeface="Calibri"/>
                          <a:cs typeface="B Nazanin"/>
                        </a:rPr>
                        <a:t>2</a:t>
                      </a:r>
                      <a:r>
                        <a:rPr lang="en-US" sz="1200" b="1" dirty="0">
                          <a:latin typeface="Calibri"/>
                          <a:ea typeface="Calibri"/>
                          <a:cs typeface="B Nazanin"/>
                        </a:rPr>
                        <a:t> </a:t>
                      </a:r>
                      <a:endParaRPr lang="en-US" sz="1200" dirty="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1200" b="1">
                          <a:latin typeface="Calibri"/>
                          <a:ea typeface="Calibri"/>
                          <a:cs typeface="B Nazanin"/>
                        </a:rPr>
                        <a:t>PEF ((mg/L)(Wcm</a:t>
                      </a:r>
                      <a:r>
                        <a:rPr lang="en-US" sz="1200" b="1" baseline="30000">
                          <a:latin typeface="Calibri"/>
                          <a:ea typeface="Calibri"/>
                          <a:cs typeface="B Nazanin"/>
                        </a:rPr>
                        <a:t>2</a:t>
                      </a:r>
                      <a:r>
                        <a:rPr lang="en-US" sz="1200" b="1">
                          <a:latin typeface="Calibri"/>
                          <a:ea typeface="Calibri"/>
                          <a:cs typeface="B Nazanin"/>
                        </a:rPr>
                        <a:t>))</a:t>
                      </a:r>
                      <a:r>
                        <a:rPr lang="en-US" sz="1200" b="1" baseline="30000">
                          <a:latin typeface="Calibri"/>
                          <a:ea typeface="Calibri"/>
                          <a:cs typeface="B Nazanin"/>
                        </a:rPr>
                        <a:t>-1</a:t>
                      </a:r>
                      <a:r>
                        <a:rPr lang="en-US" sz="1200" b="1">
                          <a:latin typeface="Calibri"/>
                          <a:ea typeface="Calibri"/>
                          <a:cs typeface="B Nazanin"/>
                        </a:rPr>
                        <a:t> </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811">
                <a:tc>
                  <a:txBody>
                    <a:bodyPr/>
                    <a:lstStyle/>
                    <a:p>
                      <a:pPr marL="0" marR="0" algn="ctr" rtl="1">
                        <a:lnSpc>
                          <a:spcPct val="115000"/>
                        </a:lnSpc>
                        <a:spcBef>
                          <a:spcPts val="0"/>
                        </a:spcBef>
                        <a:spcAft>
                          <a:spcPts val="0"/>
                        </a:spcAft>
                      </a:pPr>
                      <a:r>
                        <a:rPr lang="en-US" sz="1200">
                          <a:latin typeface="Calibri"/>
                          <a:ea typeface="Calibri"/>
                          <a:cs typeface="B Nazanin"/>
                        </a:rPr>
                        <a:t>1.This work (GT-rGO)</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30000</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80</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3</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20 </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1200">
                          <a:latin typeface="Calibri"/>
                          <a:ea typeface="Calibri"/>
                          <a:cs typeface="B Nazanin"/>
                        </a:rPr>
                        <a:t>0.25 </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1600</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217">
                <a:tc>
                  <a:txBody>
                    <a:bodyPr/>
                    <a:lstStyle/>
                    <a:p>
                      <a:pPr marL="0" marR="0" algn="ctr" rtl="1">
                        <a:lnSpc>
                          <a:spcPct val="115000"/>
                        </a:lnSpc>
                        <a:spcBef>
                          <a:spcPts val="0"/>
                        </a:spcBef>
                        <a:spcAft>
                          <a:spcPts val="0"/>
                        </a:spcAft>
                      </a:pPr>
                      <a:r>
                        <a:rPr lang="fr-FR" sz="1200">
                          <a:latin typeface="Calibri"/>
                          <a:ea typeface="Calibri"/>
                          <a:cs typeface="B Nazanin"/>
                        </a:rPr>
                        <a:t>2.Robinson, et al. [169]</a:t>
                      </a:r>
                      <a:endParaRPr lang="en-US" sz="1200">
                        <a:latin typeface="Calibri"/>
                        <a:ea typeface="Calibri"/>
                        <a:cs typeface="Times New Roman"/>
                      </a:endParaRPr>
                    </a:p>
                    <a:p>
                      <a:pPr marL="0" marR="0" algn="r" rtl="1">
                        <a:lnSpc>
                          <a:spcPct val="115000"/>
                        </a:lnSpc>
                        <a:spcBef>
                          <a:spcPts val="0"/>
                        </a:spcBef>
                        <a:spcAft>
                          <a:spcPts val="0"/>
                        </a:spcAft>
                      </a:pPr>
                      <a:r>
                        <a:rPr lang="fr-FR" sz="1200">
                          <a:latin typeface="Calibri"/>
                          <a:ea typeface="Calibri"/>
                          <a:cs typeface="B Nazanin"/>
                        </a:rPr>
                        <a:t>(nano-r-GO)</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4000</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86</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6.6 </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8 </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1200">
                          <a:latin typeface="Calibri"/>
                          <a:ea typeface="Calibri"/>
                          <a:cs typeface="B Nazanin"/>
                        </a:rPr>
                        <a:t>15 </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4</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217">
                <a:tc>
                  <a:txBody>
                    <a:bodyPr/>
                    <a:lstStyle/>
                    <a:p>
                      <a:pPr marL="0" marR="0" algn="ctr" rtl="1">
                        <a:lnSpc>
                          <a:spcPct val="115000"/>
                        </a:lnSpc>
                        <a:spcBef>
                          <a:spcPts val="0"/>
                        </a:spcBef>
                        <a:spcAft>
                          <a:spcPts val="0"/>
                        </a:spcAft>
                      </a:pPr>
                      <a:r>
                        <a:rPr lang="en-US" sz="1200">
                          <a:latin typeface="Calibri"/>
                          <a:ea typeface="Calibri"/>
                          <a:cs typeface="B Nazanin"/>
                        </a:rPr>
                        <a:t>3.Chakravarty,  et al. [158]</a:t>
                      </a:r>
                      <a:endParaRPr lang="en-US" sz="1200">
                        <a:latin typeface="Calibri"/>
                        <a:ea typeface="Calibri"/>
                        <a:cs typeface="Times New Roman"/>
                      </a:endParaRPr>
                    </a:p>
                    <a:p>
                      <a:pPr marL="0" marR="0" algn="ctr" rtl="1">
                        <a:lnSpc>
                          <a:spcPct val="115000"/>
                        </a:lnSpc>
                        <a:spcBef>
                          <a:spcPts val="0"/>
                        </a:spcBef>
                        <a:spcAft>
                          <a:spcPts val="0"/>
                        </a:spcAft>
                      </a:pPr>
                      <a:r>
                        <a:rPr lang="en-US" sz="1200">
                          <a:latin typeface="Calibri"/>
                          <a:ea typeface="Calibri"/>
                          <a:cs typeface="B Nazanin"/>
                        </a:rPr>
                        <a:t>(RFT5-CNT)</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100000</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95</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300</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7 </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1200">
                          <a:latin typeface="Calibri"/>
                          <a:ea typeface="Calibri"/>
                          <a:cs typeface="B Nazanin"/>
                        </a:rPr>
                        <a:t>5 </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200000"/>
                        </a:lnSpc>
                        <a:spcBef>
                          <a:spcPts val="0"/>
                        </a:spcBef>
                        <a:spcAft>
                          <a:spcPts val="0"/>
                        </a:spcAft>
                      </a:pPr>
                      <a:r>
                        <a:rPr lang="en-US" sz="1200">
                          <a:latin typeface="Calibri"/>
                          <a:ea typeface="Calibri"/>
                          <a:cs typeface="B Nazanin"/>
                        </a:rPr>
                        <a:t>9</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217">
                <a:tc>
                  <a:txBody>
                    <a:bodyPr/>
                    <a:lstStyle/>
                    <a:p>
                      <a:pPr marL="0" marR="0" algn="ctr" rtl="1">
                        <a:lnSpc>
                          <a:spcPct val="115000"/>
                        </a:lnSpc>
                        <a:spcBef>
                          <a:spcPts val="0"/>
                        </a:spcBef>
                        <a:spcAft>
                          <a:spcPts val="0"/>
                        </a:spcAft>
                      </a:pPr>
                      <a:r>
                        <a:rPr lang="fr-FR" sz="1200">
                          <a:latin typeface="Calibri"/>
                          <a:ea typeface="Calibri"/>
                          <a:cs typeface="B Nazanin"/>
                        </a:rPr>
                        <a:t>4. Zhou et al. [178]</a:t>
                      </a:r>
                      <a:endParaRPr lang="en-US" sz="1200">
                        <a:latin typeface="Calibri"/>
                        <a:ea typeface="Calibri"/>
                        <a:cs typeface="Times New Roman"/>
                      </a:endParaRPr>
                    </a:p>
                    <a:p>
                      <a:pPr marL="0" marR="0" algn="ctr" rtl="1">
                        <a:lnSpc>
                          <a:spcPct val="115000"/>
                        </a:lnSpc>
                        <a:spcBef>
                          <a:spcPts val="0"/>
                        </a:spcBef>
                        <a:spcAft>
                          <a:spcPts val="0"/>
                        </a:spcAft>
                      </a:pPr>
                      <a:r>
                        <a:rPr lang="fr-FR" sz="1200">
                          <a:latin typeface="Calibri"/>
                          <a:ea typeface="Calibri"/>
                          <a:cs typeface="B Nazanin"/>
                        </a:rPr>
                        <a:t> (FA-SWNT)</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rtl="1">
                        <a:lnSpc>
                          <a:spcPct val="200000"/>
                        </a:lnSpc>
                        <a:spcBef>
                          <a:spcPts val="0"/>
                        </a:spcBef>
                        <a:spcAft>
                          <a:spcPts val="0"/>
                        </a:spcAft>
                      </a:pPr>
                      <a:r>
                        <a:rPr lang="en-US" sz="1200">
                          <a:latin typeface="Calibri"/>
                          <a:ea typeface="Calibri"/>
                          <a:cs typeface="B Nazanin"/>
                        </a:rPr>
                        <a:t>500</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rtl="1">
                        <a:lnSpc>
                          <a:spcPct val="200000"/>
                        </a:lnSpc>
                        <a:spcBef>
                          <a:spcPts val="0"/>
                        </a:spcBef>
                        <a:spcAft>
                          <a:spcPts val="0"/>
                        </a:spcAft>
                      </a:pPr>
                      <a:r>
                        <a:rPr lang="en-US" sz="1200">
                          <a:latin typeface="Calibri"/>
                          <a:ea typeface="Calibri"/>
                          <a:cs typeface="B Nazanin"/>
                        </a:rPr>
                        <a:t>85</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rtl="1">
                        <a:lnSpc>
                          <a:spcPct val="200000"/>
                        </a:lnSpc>
                        <a:spcBef>
                          <a:spcPts val="0"/>
                        </a:spcBef>
                        <a:spcAft>
                          <a:spcPts val="0"/>
                        </a:spcAft>
                      </a:pPr>
                      <a:r>
                        <a:rPr lang="en-US" sz="1200">
                          <a:latin typeface="Calibri"/>
                          <a:ea typeface="Calibri"/>
                          <a:cs typeface="B Nazanin"/>
                        </a:rPr>
                        <a:t>3.5</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rtl="1">
                        <a:lnSpc>
                          <a:spcPct val="200000"/>
                        </a:lnSpc>
                        <a:spcBef>
                          <a:spcPts val="0"/>
                        </a:spcBef>
                        <a:spcAft>
                          <a:spcPts val="0"/>
                        </a:spcAft>
                      </a:pPr>
                      <a:r>
                        <a:rPr lang="en-US" sz="1200" dirty="0">
                          <a:latin typeface="Calibri"/>
                          <a:ea typeface="Calibri"/>
                          <a:cs typeface="B Nazanin"/>
                        </a:rPr>
                        <a:t>5 </a:t>
                      </a:r>
                      <a:endParaRPr lang="en-US" sz="1200" dirty="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rtl="1">
                        <a:lnSpc>
                          <a:spcPct val="115000"/>
                        </a:lnSpc>
                        <a:spcBef>
                          <a:spcPts val="0"/>
                        </a:spcBef>
                        <a:spcAft>
                          <a:spcPts val="0"/>
                        </a:spcAft>
                      </a:pPr>
                      <a:r>
                        <a:rPr lang="en-US" sz="1200">
                          <a:latin typeface="Calibri"/>
                          <a:ea typeface="Calibri"/>
                          <a:cs typeface="B Nazanin"/>
                        </a:rPr>
                        <a:t>1</a:t>
                      </a:r>
                      <a:endParaRPr lang="en-US" sz="120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rtl="1">
                        <a:lnSpc>
                          <a:spcPct val="200000"/>
                        </a:lnSpc>
                        <a:spcBef>
                          <a:spcPts val="0"/>
                        </a:spcBef>
                        <a:spcAft>
                          <a:spcPts val="0"/>
                        </a:spcAft>
                      </a:pPr>
                      <a:r>
                        <a:rPr lang="en-US" sz="1200" dirty="0">
                          <a:latin typeface="Calibri"/>
                          <a:ea typeface="Calibri"/>
                          <a:cs typeface="B Nazanin"/>
                        </a:rPr>
                        <a:t>24</a:t>
                      </a:r>
                      <a:endParaRPr lang="en-US" sz="1200" dirty="0">
                        <a:latin typeface="Calibri"/>
                        <a:ea typeface="Calibri"/>
                        <a:cs typeface="Times New Roman"/>
                      </a:endParaRPr>
                    </a:p>
                  </a:txBody>
                  <a:tcPr marL="66002" marR="6600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bl>
          </a:graphicData>
        </a:graphic>
      </p:graphicFrame>
      <p:sp>
        <p:nvSpPr>
          <p:cNvPr id="9" name="TextBox 8"/>
          <p:cNvSpPr txBox="1"/>
          <p:nvPr/>
        </p:nvSpPr>
        <p:spPr>
          <a:xfrm>
            <a:off x="1547664" y="620688"/>
            <a:ext cx="6327566" cy="369332"/>
          </a:xfrm>
          <a:prstGeom prst="rect">
            <a:avLst/>
          </a:prstGeom>
          <a:noFill/>
        </p:spPr>
        <p:txBody>
          <a:bodyPr wrap="none" rtlCol="0">
            <a:spAutoFit/>
          </a:bodyPr>
          <a:lstStyle/>
          <a:p>
            <a:r>
              <a:rPr lang="en-US" b="1" dirty="0" smtClean="0">
                <a:solidFill>
                  <a:schemeClr val="accent1">
                    <a:lumMod val="75000"/>
                  </a:schemeClr>
                </a:solidFill>
              </a:rPr>
              <a:t>A comparative table for the PEF of the GT-</a:t>
            </a:r>
            <a:r>
              <a:rPr lang="en-US" b="1" dirty="0" err="1" smtClean="0">
                <a:solidFill>
                  <a:schemeClr val="accent1">
                    <a:lumMod val="75000"/>
                  </a:schemeClr>
                </a:solidFill>
              </a:rPr>
              <a:t>rGO</a:t>
            </a:r>
            <a:r>
              <a:rPr lang="en-US" b="1" dirty="0" smtClean="0">
                <a:solidFill>
                  <a:schemeClr val="accent1">
                    <a:lumMod val="75000"/>
                  </a:schemeClr>
                </a:solidFill>
              </a:rPr>
              <a:t> &amp; other materials</a:t>
            </a:r>
            <a:endParaRPr lang="en-US"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Chapter 7</a:t>
            </a:r>
            <a:endParaRPr lang="en-US" b="1" dirty="0"/>
          </a:p>
        </p:txBody>
      </p:sp>
      <p:sp>
        <p:nvSpPr>
          <p:cNvPr id="3" name="Content Placeholder 2"/>
          <p:cNvSpPr>
            <a:spLocks noGrp="1"/>
          </p:cNvSpPr>
          <p:nvPr>
            <p:ph idx="1"/>
          </p:nvPr>
        </p:nvSpPr>
        <p:spPr/>
        <p:txBody>
          <a:bodyPr/>
          <a:lstStyle/>
          <a:p>
            <a:pPr algn="ctr">
              <a:buNone/>
            </a:pPr>
            <a:endParaRPr lang="en-US" dirty="0" smtClean="0">
              <a:solidFill>
                <a:schemeClr val="tx2">
                  <a:lumMod val="75000"/>
                </a:schemeClr>
              </a:solidFill>
            </a:endParaRPr>
          </a:p>
          <a:p>
            <a:pPr algn="ctr">
              <a:buNone/>
            </a:pPr>
            <a:endParaRPr lang="en-US" dirty="0" smtClean="0">
              <a:solidFill>
                <a:schemeClr val="tx2">
                  <a:lumMod val="75000"/>
                </a:schemeClr>
              </a:solidFill>
            </a:endParaRPr>
          </a:p>
          <a:p>
            <a:pPr algn="ctr">
              <a:buNone/>
            </a:pPr>
            <a:r>
              <a:rPr lang="en-US" b="1" dirty="0" smtClean="0"/>
              <a:t> Interactions of MWCNTs with bacteria</a:t>
            </a:r>
          </a:p>
          <a:p>
            <a:pPr algn="ctr">
              <a:buNone/>
            </a:pPr>
            <a:r>
              <a:rPr lang="en-US" b="1" dirty="0" smtClean="0"/>
              <a:t> micro organism</a:t>
            </a:r>
          </a:p>
        </p:txBody>
      </p:sp>
      <p:sp>
        <p:nvSpPr>
          <p:cNvPr id="4" name="Slide Number Placeholder 3"/>
          <p:cNvSpPr>
            <a:spLocks noGrp="1"/>
          </p:cNvSpPr>
          <p:nvPr>
            <p:ph type="sldNum" sz="quarter" idx="12"/>
          </p:nvPr>
        </p:nvSpPr>
        <p:spPr/>
        <p:txBody>
          <a:bodyPr/>
          <a:lstStyle/>
          <a:p>
            <a:fld id="{C95B282E-5344-41E3-830F-E3B1A69FCCC8}"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US" b="1" dirty="0" smtClean="0"/>
          </a:p>
          <a:p>
            <a:pPr algn="ctr">
              <a:buNone/>
            </a:pPr>
            <a:endParaRPr lang="en-US" b="1" dirty="0" smtClean="0"/>
          </a:p>
          <a:p>
            <a:pPr algn="ctr">
              <a:buNone/>
            </a:pPr>
            <a:r>
              <a:rPr lang="en-US" b="1" dirty="0" smtClean="0"/>
              <a:t>Cancer cell entrapment by MWCNT</a:t>
            </a:r>
          </a:p>
          <a:p>
            <a:pPr algn="ctr">
              <a:buNone/>
            </a:pPr>
            <a:r>
              <a:rPr lang="en-US" b="1" dirty="0" smtClean="0"/>
              <a:t> (due to cell’s deformability)</a:t>
            </a:r>
          </a:p>
          <a:p>
            <a:pPr>
              <a:buNone/>
            </a:pPr>
            <a:endParaRPr lang="en-US" dirty="0"/>
          </a:p>
        </p:txBody>
      </p:sp>
      <p:sp>
        <p:nvSpPr>
          <p:cNvPr id="4" name="Slide Number Placeholder 3"/>
          <p:cNvSpPr>
            <a:spLocks noGrp="1"/>
          </p:cNvSpPr>
          <p:nvPr>
            <p:ph type="sldNum" sz="quarter" idx="12"/>
          </p:nvPr>
        </p:nvSpPr>
        <p:spPr/>
        <p:txBody>
          <a:bodyPr/>
          <a:lstStyle/>
          <a:p>
            <a:fld id="{C95B282E-5344-41E3-830F-E3B1A69FCCC8}"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cstate="print">
            <a:lum bright="12000" contrast="7000"/>
          </a:blip>
          <a:srcRect/>
          <a:stretch>
            <a:fillRect/>
          </a:stretch>
        </p:blipFill>
        <p:spPr bwMode="auto">
          <a:xfrm>
            <a:off x="357188" y="1511300"/>
            <a:ext cx="3949700" cy="2703513"/>
          </a:xfrm>
          <a:prstGeom prst="rect">
            <a:avLst/>
          </a:prstGeom>
          <a:noFill/>
          <a:ln w="9525">
            <a:noFill/>
            <a:miter lim="800000"/>
            <a:headEnd/>
            <a:tailEnd/>
          </a:ln>
        </p:spPr>
      </p:pic>
      <p:pic>
        <p:nvPicPr>
          <p:cNvPr id="48130" name="Picture 2"/>
          <p:cNvPicPr>
            <a:picLocks noChangeAspect="1" noChangeArrowheads="1"/>
          </p:cNvPicPr>
          <p:nvPr/>
        </p:nvPicPr>
        <p:blipFill>
          <a:blip r:embed="rId3" cstate="print"/>
          <a:srcRect/>
          <a:stretch>
            <a:fillRect/>
          </a:stretch>
        </p:blipFill>
        <p:spPr bwMode="auto">
          <a:xfrm>
            <a:off x="5000625" y="1357313"/>
            <a:ext cx="3284538" cy="3000375"/>
          </a:xfrm>
          <a:prstGeom prst="rect">
            <a:avLst/>
          </a:prstGeom>
          <a:noFill/>
          <a:ln w="9525">
            <a:noFill/>
            <a:miter lim="800000"/>
            <a:headEnd/>
            <a:tailEnd/>
          </a:ln>
        </p:spPr>
      </p:pic>
      <p:sp>
        <p:nvSpPr>
          <p:cNvPr id="48131" name="Rectangle 4"/>
          <p:cNvSpPr>
            <a:spLocks noChangeArrowheads="1"/>
          </p:cNvSpPr>
          <p:nvPr/>
        </p:nvSpPr>
        <p:spPr bwMode="auto">
          <a:xfrm>
            <a:off x="214313" y="4371975"/>
            <a:ext cx="4572000" cy="1200150"/>
          </a:xfrm>
          <a:prstGeom prst="rect">
            <a:avLst/>
          </a:prstGeom>
          <a:noFill/>
          <a:ln w="9525">
            <a:noFill/>
            <a:miter lim="800000"/>
            <a:headEnd/>
            <a:tailEnd/>
          </a:ln>
        </p:spPr>
        <p:txBody>
          <a:bodyPr>
            <a:spAutoFit/>
          </a:bodyPr>
          <a:lstStyle/>
          <a:p>
            <a:r>
              <a:rPr lang="en-US"/>
              <a:t>SEM images of the CNT arrays grown on Ni/Si(0 0 1) thin ﬁlm at 650 C. The inset shows the CNTs in a greater</a:t>
            </a:r>
          </a:p>
          <a:p>
            <a:r>
              <a:rPr lang="en-US"/>
              <a:t>magniﬁcation.</a:t>
            </a:r>
          </a:p>
        </p:txBody>
      </p:sp>
      <p:sp>
        <p:nvSpPr>
          <p:cNvPr id="48132" name="Rectangle 5"/>
          <p:cNvSpPr>
            <a:spLocks noChangeArrowheads="1"/>
          </p:cNvSpPr>
          <p:nvPr/>
        </p:nvSpPr>
        <p:spPr bwMode="auto">
          <a:xfrm>
            <a:off x="4714875" y="4379913"/>
            <a:ext cx="4286250" cy="1190625"/>
          </a:xfrm>
          <a:prstGeom prst="rect">
            <a:avLst/>
          </a:prstGeom>
          <a:noFill/>
          <a:ln w="9525">
            <a:noFill/>
            <a:miter lim="800000"/>
            <a:headEnd/>
            <a:tailEnd/>
          </a:ln>
        </p:spPr>
        <p:txBody>
          <a:bodyPr>
            <a:spAutoFit/>
          </a:bodyPr>
          <a:lstStyle/>
          <a:p>
            <a:pPr algn="just"/>
            <a:r>
              <a:rPr lang="en-US"/>
              <a:t> XRD patterns of (a) the grown MWNTs/Si(0 0 1) and the TiO</a:t>
            </a:r>
            <a:r>
              <a:rPr lang="en-US" baseline="-25000"/>
              <a:t>2 </a:t>
            </a:r>
            <a:r>
              <a:rPr lang="en-US"/>
              <a:t>(100 nm)/MWNTs/Si(0 0 1) ﬁlms annealed at (b) 100 and (c) 400 C.</a:t>
            </a:r>
          </a:p>
        </p:txBody>
      </p:sp>
      <p:sp>
        <p:nvSpPr>
          <p:cNvPr id="48133" name="TextBox 5"/>
          <p:cNvSpPr txBox="1">
            <a:spLocks noChangeArrowheads="1"/>
          </p:cNvSpPr>
          <p:nvPr/>
        </p:nvSpPr>
        <p:spPr bwMode="auto">
          <a:xfrm>
            <a:off x="2500313" y="285728"/>
            <a:ext cx="4286250" cy="646112"/>
          </a:xfrm>
          <a:prstGeom prst="rect">
            <a:avLst/>
          </a:prstGeom>
          <a:noFill/>
          <a:ln w="9525">
            <a:noFill/>
            <a:miter lim="800000"/>
            <a:headEnd/>
            <a:tailEnd/>
          </a:ln>
        </p:spPr>
        <p:txBody>
          <a:bodyPr>
            <a:spAutoFit/>
          </a:bodyPr>
          <a:lstStyle/>
          <a:p>
            <a:pPr algn="ctr"/>
            <a:r>
              <a:rPr lang="en-US" b="1" dirty="0"/>
              <a:t>MWCNT application in interaction with microorganism (bacteria)</a:t>
            </a:r>
          </a:p>
        </p:txBody>
      </p:sp>
      <p:sp>
        <p:nvSpPr>
          <p:cNvPr id="10" name="Slide Number Placeholder 9"/>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70</a:t>
            </a:fld>
            <a:endParaRPr lang="en-US" sz="2500" b="1">
              <a:solidFill>
                <a:schemeClr val="tx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cstate="print">
            <a:lum bright="8000" contrast="4000"/>
          </a:blip>
          <a:srcRect/>
          <a:stretch>
            <a:fillRect/>
          </a:stretch>
        </p:blipFill>
        <p:spPr bwMode="auto">
          <a:xfrm>
            <a:off x="285750" y="1500188"/>
            <a:ext cx="4081463" cy="3071812"/>
          </a:xfrm>
          <a:prstGeom prst="rect">
            <a:avLst/>
          </a:prstGeom>
          <a:noFill/>
          <a:ln w="9525">
            <a:noFill/>
            <a:miter lim="800000"/>
            <a:headEnd/>
            <a:tailEnd/>
          </a:ln>
        </p:spPr>
      </p:pic>
      <p:pic>
        <p:nvPicPr>
          <p:cNvPr id="49154" name="Picture 3"/>
          <p:cNvPicPr>
            <a:picLocks noChangeAspect="1" noChangeArrowheads="1"/>
          </p:cNvPicPr>
          <p:nvPr/>
        </p:nvPicPr>
        <p:blipFill>
          <a:blip r:embed="rId3" cstate="print">
            <a:lum bright="5000" contrast="4000"/>
          </a:blip>
          <a:srcRect/>
          <a:stretch>
            <a:fillRect/>
          </a:stretch>
        </p:blipFill>
        <p:spPr bwMode="auto">
          <a:xfrm>
            <a:off x="5387975" y="642948"/>
            <a:ext cx="3071813" cy="4214812"/>
          </a:xfrm>
          <a:prstGeom prst="rect">
            <a:avLst/>
          </a:prstGeom>
          <a:noFill/>
          <a:ln w="9525">
            <a:noFill/>
            <a:miter lim="800000"/>
            <a:headEnd/>
            <a:tailEnd/>
          </a:ln>
        </p:spPr>
      </p:pic>
      <p:sp>
        <p:nvSpPr>
          <p:cNvPr id="49155" name="Rectangle 4"/>
          <p:cNvSpPr>
            <a:spLocks noChangeArrowheads="1"/>
          </p:cNvSpPr>
          <p:nvPr/>
        </p:nvSpPr>
        <p:spPr bwMode="auto">
          <a:xfrm>
            <a:off x="0" y="4800600"/>
            <a:ext cx="4572000" cy="1200150"/>
          </a:xfrm>
          <a:prstGeom prst="rect">
            <a:avLst/>
          </a:prstGeom>
          <a:noFill/>
          <a:ln w="9525">
            <a:noFill/>
            <a:miter lim="800000"/>
            <a:headEnd/>
            <a:tailEnd/>
          </a:ln>
        </p:spPr>
        <p:txBody>
          <a:bodyPr>
            <a:spAutoFit/>
          </a:bodyPr>
          <a:lstStyle/>
          <a:p>
            <a:r>
              <a:rPr lang="en-US"/>
              <a:t> TEM image of a TiO2/MWNT heterojunction nanotube at tip of the CNT, after removing the Ni seed from tip of the CNT.</a:t>
            </a:r>
          </a:p>
        </p:txBody>
      </p:sp>
      <p:sp>
        <p:nvSpPr>
          <p:cNvPr id="49156" name="Rectangle 5"/>
          <p:cNvSpPr>
            <a:spLocks noChangeArrowheads="1"/>
          </p:cNvSpPr>
          <p:nvPr/>
        </p:nvSpPr>
        <p:spPr bwMode="auto">
          <a:xfrm>
            <a:off x="4500563" y="4868863"/>
            <a:ext cx="4572000" cy="1465262"/>
          </a:xfrm>
          <a:prstGeom prst="rect">
            <a:avLst/>
          </a:prstGeom>
          <a:noFill/>
          <a:ln w="9525">
            <a:noFill/>
            <a:miter lim="800000"/>
            <a:headEnd/>
            <a:tailEnd/>
          </a:ln>
        </p:spPr>
        <p:txBody>
          <a:bodyPr>
            <a:spAutoFit/>
          </a:bodyPr>
          <a:lstStyle/>
          <a:p>
            <a:r>
              <a:rPr lang="en-US"/>
              <a:t> Peak deconvolution of C(1s) XPS core level of the polished TiO2/MWNTs/Si ﬁlms post annealed at (a) 100 and (b) 400 C. The inset of (b) shows Ti(2p) core level of that ﬁlm.</a:t>
            </a:r>
          </a:p>
        </p:txBody>
      </p:sp>
      <p:sp>
        <p:nvSpPr>
          <p:cNvPr id="49157" name="TextBox 5"/>
          <p:cNvSpPr txBox="1">
            <a:spLocks noChangeArrowheads="1"/>
          </p:cNvSpPr>
          <p:nvPr/>
        </p:nvSpPr>
        <p:spPr bwMode="auto">
          <a:xfrm>
            <a:off x="428625" y="142875"/>
            <a:ext cx="4143375" cy="369888"/>
          </a:xfrm>
          <a:prstGeom prst="rect">
            <a:avLst/>
          </a:prstGeom>
          <a:noFill/>
          <a:ln w="9525">
            <a:noFill/>
            <a:miter lim="800000"/>
            <a:headEnd/>
            <a:tailEnd/>
          </a:ln>
        </p:spPr>
        <p:txBody>
          <a:bodyPr>
            <a:spAutoFit/>
          </a:bodyPr>
          <a:lstStyle/>
          <a:p>
            <a:endParaRPr lang="en-US"/>
          </a:p>
        </p:txBody>
      </p:sp>
      <p:sp>
        <p:nvSpPr>
          <p:cNvPr id="49158" name="TextBox 6"/>
          <p:cNvSpPr txBox="1">
            <a:spLocks noChangeArrowheads="1"/>
          </p:cNvSpPr>
          <p:nvPr/>
        </p:nvSpPr>
        <p:spPr bwMode="auto">
          <a:xfrm>
            <a:off x="2000262" y="195263"/>
            <a:ext cx="4286250" cy="641350"/>
          </a:xfrm>
          <a:prstGeom prst="rect">
            <a:avLst/>
          </a:prstGeom>
          <a:noFill/>
          <a:ln w="9525">
            <a:noFill/>
            <a:miter lim="800000"/>
            <a:headEnd/>
            <a:tailEnd/>
          </a:ln>
        </p:spPr>
        <p:txBody>
          <a:bodyPr>
            <a:spAutoFit/>
          </a:bodyPr>
          <a:lstStyle/>
          <a:p>
            <a:pPr algn="ctr"/>
            <a:r>
              <a:rPr lang="en-US" b="1" dirty="0"/>
              <a:t>TiO</a:t>
            </a:r>
            <a:r>
              <a:rPr lang="en-US" b="1" baseline="-25000" dirty="0"/>
              <a:t>2</a:t>
            </a:r>
            <a:r>
              <a:rPr lang="en-US" b="1" dirty="0"/>
              <a:t>/MWCNT </a:t>
            </a:r>
            <a:r>
              <a:rPr lang="en-US" b="1" dirty="0" err="1"/>
              <a:t>Heterojunction</a:t>
            </a:r>
            <a:r>
              <a:rPr lang="en-US" b="1" dirty="0"/>
              <a:t> for antibacterial application</a:t>
            </a:r>
          </a:p>
        </p:txBody>
      </p:sp>
      <p:sp>
        <p:nvSpPr>
          <p:cNvPr id="11" name="Slide Number Placeholder 10"/>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71</a:t>
            </a:fld>
            <a:endParaRPr lang="en-US" sz="2500" b="1">
              <a:solidFill>
                <a:schemeClr val="tx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cstate="print"/>
          <a:srcRect/>
          <a:stretch>
            <a:fillRect/>
          </a:stretch>
        </p:blipFill>
        <p:spPr bwMode="auto">
          <a:xfrm>
            <a:off x="285750" y="1463675"/>
            <a:ext cx="3113088" cy="2822575"/>
          </a:xfrm>
          <a:prstGeom prst="rect">
            <a:avLst/>
          </a:prstGeom>
          <a:noFill/>
          <a:ln w="9525">
            <a:noFill/>
            <a:miter lim="800000"/>
            <a:headEnd/>
            <a:tailEnd/>
          </a:ln>
        </p:spPr>
      </p:pic>
      <p:pic>
        <p:nvPicPr>
          <p:cNvPr id="50178" name="Picture 3"/>
          <p:cNvPicPr>
            <a:picLocks noChangeAspect="1" noChangeArrowheads="1"/>
          </p:cNvPicPr>
          <p:nvPr/>
        </p:nvPicPr>
        <p:blipFill>
          <a:blip r:embed="rId3" cstate="print"/>
          <a:srcRect/>
          <a:stretch>
            <a:fillRect/>
          </a:stretch>
        </p:blipFill>
        <p:spPr bwMode="auto">
          <a:xfrm>
            <a:off x="5156200" y="1550988"/>
            <a:ext cx="2987675" cy="2663825"/>
          </a:xfrm>
          <a:prstGeom prst="rect">
            <a:avLst/>
          </a:prstGeom>
          <a:noFill/>
          <a:ln w="9525">
            <a:noFill/>
            <a:miter lim="800000"/>
            <a:headEnd/>
            <a:tailEnd/>
          </a:ln>
        </p:spPr>
      </p:pic>
      <p:sp>
        <p:nvSpPr>
          <p:cNvPr id="50179" name="Rectangle 4"/>
          <p:cNvSpPr>
            <a:spLocks noChangeArrowheads="1"/>
          </p:cNvSpPr>
          <p:nvPr/>
        </p:nvSpPr>
        <p:spPr bwMode="auto">
          <a:xfrm>
            <a:off x="0" y="4540250"/>
            <a:ext cx="4572000" cy="2032000"/>
          </a:xfrm>
          <a:prstGeom prst="rect">
            <a:avLst/>
          </a:prstGeom>
          <a:noFill/>
          <a:ln w="9525">
            <a:noFill/>
            <a:miter lim="800000"/>
            <a:headEnd/>
            <a:tailEnd/>
          </a:ln>
        </p:spPr>
        <p:txBody>
          <a:bodyPr>
            <a:spAutoFit/>
          </a:bodyPr>
          <a:lstStyle/>
          <a:p>
            <a:pPr algn="just"/>
            <a:r>
              <a:rPr lang="en-US" dirty="0"/>
              <a:t>(a) Normalized ratio of the killed bacteria on surface of the Si substrate as a control </a:t>
            </a:r>
            <a:r>
              <a:rPr lang="en-US" dirty="0" smtClean="0"/>
              <a:t>sample, (</a:t>
            </a:r>
            <a:r>
              <a:rPr lang="en-US" dirty="0"/>
              <a:t>b) ratio of the viable bacteria on surface of the bare MWNT arrays </a:t>
            </a:r>
            <a:r>
              <a:rPr lang="en-US" dirty="0" smtClean="0"/>
              <a:t>and </a:t>
            </a:r>
            <a:r>
              <a:rPr lang="en-US" dirty="0"/>
              <a:t>(c) normalized ratio of the killed bacteria on surface of the pure TiO2 thin </a:t>
            </a:r>
            <a:r>
              <a:rPr lang="en-US" dirty="0" err="1"/>
              <a:t>ﬁlm</a:t>
            </a:r>
            <a:r>
              <a:rPr lang="en-US" dirty="0"/>
              <a:t> annealed at 400 </a:t>
            </a:r>
            <a:r>
              <a:rPr lang="en-US" dirty="0" smtClean="0"/>
              <a:t>C.</a:t>
            </a:r>
            <a:endParaRPr lang="en-US" dirty="0"/>
          </a:p>
        </p:txBody>
      </p:sp>
      <p:sp>
        <p:nvSpPr>
          <p:cNvPr id="50180" name="Rectangle 5"/>
          <p:cNvSpPr>
            <a:spLocks noChangeArrowheads="1"/>
          </p:cNvSpPr>
          <p:nvPr/>
        </p:nvSpPr>
        <p:spPr bwMode="auto">
          <a:xfrm>
            <a:off x="4572000" y="4586288"/>
            <a:ext cx="4572000" cy="1200150"/>
          </a:xfrm>
          <a:prstGeom prst="rect">
            <a:avLst/>
          </a:prstGeom>
          <a:noFill/>
          <a:ln w="9525">
            <a:noFill/>
            <a:miter lim="800000"/>
            <a:headEnd/>
            <a:tailEnd/>
          </a:ln>
        </p:spPr>
        <p:txBody>
          <a:bodyPr>
            <a:spAutoFit/>
          </a:bodyPr>
          <a:lstStyle/>
          <a:p>
            <a:pPr algn="just"/>
            <a:r>
              <a:rPr lang="en-US"/>
              <a:t>Normalized ratio of the killed bacteria on surface of the TiO2/MWNT samples annealed at 100 C; (a) in dark and (b) under visible light irradiation.</a:t>
            </a:r>
          </a:p>
        </p:txBody>
      </p:sp>
      <p:sp>
        <p:nvSpPr>
          <p:cNvPr id="50181" name="TextBox 5"/>
          <p:cNvSpPr txBox="1">
            <a:spLocks noChangeArrowheads="1"/>
          </p:cNvSpPr>
          <p:nvPr/>
        </p:nvSpPr>
        <p:spPr bwMode="auto">
          <a:xfrm>
            <a:off x="2286000" y="68263"/>
            <a:ext cx="4286250" cy="646112"/>
          </a:xfrm>
          <a:prstGeom prst="rect">
            <a:avLst/>
          </a:prstGeom>
          <a:noFill/>
          <a:ln w="9525">
            <a:noFill/>
            <a:miter lim="800000"/>
            <a:headEnd/>
            <a:tailEnd/>
          </a:ln>
        </p:spPr>
        <p:txBody>
          <a:bodyPr>
            <a:spAutoFit/>
          </a:bodyPr>
          <a:lstStyle/>
          <a:p>
            <a:pPr algn="ctr"/>
            <a:r>
              <a:rPr lang="en-US" b="1" dirty="0"/>
              <a:t>TiO</a:t>
            </a:r>
            <a:r>
              <a:rPr lang="en-US" b="1" baseline="-25000" dirty="0"/>
              <a:t>2</a:t>
            </a:r>
            <a:r>
              <a:rPr lang="en-US" b="1" dirty="0"/>
              <a:t>/MWCNT </a:t>
            </a:r>
            <a:r>
              <a:rPr lang="en-US" b="1" dirty="0" err="1"/>
              <a:t>Heterojunction</a:t>
            </a:r>
            <a:r>
              <a:rPr lang="en-US" b="1" dirty="0"/>
              <a:t> for antibacterial application</a:t>
            </a:r>
          </a:p>
        </p:txBody>
      </p:sp>
      <p:sp>
        <p:nvSpPr>
          <p:cNvPr id="10" name="Slide Number Placeholder 9"/>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72</a:t>
            </a:fld>
            <a:endParaRPr lang="en-US" sz="2500" b="1">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73</a:t>
            </a:fld>
            <a:endParaRPr lang="en-US" sz="2500" b="1">
              <a:solidFill>
                <a:schemeClr val="tx1"/>
              </a:solidFill>
            </a:endParaRPr>
          </a:p>
        </p:txBody>
      </p:sp>
      <p:pic>
        <p:nvPicPr>
          <p:cNvPr id="7" name="Picture 6"/>
          <p:cNvPicPr/>
          <p:nvPr/>
        </p:nvPicPr>
        <p:blipFill>
          <a:blip r:embed="rId2" cstate="print"/>
          <a:srcRect/>
          <a:stretch>
            <a:fillRect/>
          </a:stretch>
        </p:blipFill>
        <p:spPr bwMode="auto">
          <a:xfrm>
            <a:off x="4429125" y="1000108"/>
            <a:ext cx="4143403" cy="3143271"/>
          </a:xfrm>
          <a:prstGeom prst="rect">
            <a:avLst/>
          </a:prstGeom>
          <a:noFill/>
          <a:ln w="9525">
            <a:noFill/>
            <a:miter lim="800000"/>
            <a:headEnd/>
            <a:tailEnd/>
          </a:ln>
        </p:spPr>
      </p:pic>
      <p:pic>
        <p:nvPicPr>
          <p:cNvPr id="8" name="Picture 7"/>
          <p:cNvPicPr/>
          <p:nvPr/>
        </p:nvPicPr>
        <p:blipFill>
          <a:blip r:embed="rId3" cstate="print"/>
          <a:srcRect/>
          <a:stretch>
            <a:fillRect/>
          </a:stretch>
        </p:blipFill>
        <p:spPr bwMode="auto">
          <a:xfrm>
            <a:off x="214282" y="692696"/>
            <a:ext cx="4429156" cy="3929090"/>
          </a:xfrm>
          <a:prstGeom prst="rect">
            <a:avLst/>
          </a:prstGeom>
          <a:noFill/>
          <a:ln w="9525">
            <a:noFill/>
            <a:miter lim="800000"/>
            <a:headEnd/>
            <a:tailEnd/>
          </a:ln>
        </p:spPr>
      </p:pic>
      <p:sp>
        <p:nvSpPr>
          <p:cNvPr id="9" name="Rectangle 8"/>
          <p:cNvSpPr/>
          <p:nvPr/>
        </p:nvSpPr>
        <p:spPr>
          <a:xfrm>
            <a:off x="4857752" y="4429132"/>
            <a:ext cx="3750514" cy="369332"/>
          </a:xfrm>
          <a:prstGeom prst="rect">
            <a:avLst/>
          </a:prstGeom>
        </p:spPr>
        <p:txBody>
          <a:bodyPr wrap="none">
            <a:spAutoFit/>
          </a:bodyPr>
          <a:lstStyle/>
          <a:p>
            <a:r>
              <a:rPr lang="en-US" dirty="0" smtClean="0"/>
              <a:t>HRTEM image of a Ni-removed Ag–CN</a:t>
            </a:r>
            <a:endParaRPr lang="en-US" dirty="0"/>
          </a:p>
        </p:txBody>
      </p:sp>
      <p:sp>
        <p:nvSpPr>
          <p:cNvPr id="10" name="Rectangle 9"/>
          <p:cNvSpPr/>
          <p:nvPr/>
        </p:nvSpPr>
        <p:spPr>
          <a:xfrm>
            <a:off x="285720" y="4786322"/>
            <a:ext cx="4572000" cy="1200329"/>
          </a:xfrm>
          <a:prstGeom prst="rect">
            <a:avLst/>
          </a:prstGeom>
        </p:spPr>
        <p:txBody>
          <a:bodyPr>
            <a:spAutoFit/>
          </a:bodyPr>
          <a:lstStyle/>
          <a:p>
            <a:r>
              <a:rPr lang="en-US" dirty="0" smtClean="0"/>
              <a:t>Peak </a:t>
            </a:r>
            <a:r>
              <a:rPr lang="en-US" dirty="0" err="1" smtClean="0"/>
              <a:t>deconvolution</a:t>
            </a:r>
            <a:r>
              <a:rPr lang="en-US" dirty="0" smtClean="0"/>
              <a:t> of the Ag(3d) XPS core level of a) the Ag–</a:t>
            </a:r>
          </a:p>
          <a:p>
            <a:r>
              <a:rPr lang="en-US" dirty="0" smtClean="0"/>
              <a:t>Ni/CNTs and b) the Ni-removed Ag–CNTs with the open tips.</a:t>
            </a:r>
            <a:endParaRPr lang="en-US" dirty="0"/>
          </a:p>
        </p:txBody>
      </p:sp>
      <p:sp>
        <p:nvSpPr>
          <p:cNvPr id="11" name="TextBox 5"/>
          <p:cNvSpPr txBox="1">
            <a:spLocks noChangeArrowheads="1"/>
          </p:cNvSpPr>
          <p:nvPr/>
        </p:nvSpPr>
        <p:spPr bwMode="auto">
          <a:xfrm>
            <a:off x="2500313" y="285728"/>
            <a:ext cx="4286250" cy="646112"/>
          </a:xfrm>
          <a:prstGeom prst="rect">
            <a:avLst/>
          </a:prstGeom>
          <a:noFill/>
          <a:ln w="9525">
            <a:noFill/>
            <a:miter lim="800000"/>
            <a:headEnd/>
            <a:tailEnd/>
          </a:ln>
        </p:spPr>
        <p:txBody>
          <a:bodyPr>
            <a:spAutoFit/>
          </a:bodyPr>
          <a:lstStyle/>
          <a:p>
            <a:pPr algn="ctr"/>
            <a:r>
              <a:rPr lang="en-US" b="1" dirty="0"/>
              <a:t>MWCNT application in interaction with microorganism (bacteria)</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36D424-A06D-4974-94D3-F17946AEA116}" type="slidenum">
              <a:rPr lang="en-US" sz="2500" b="1" smtClean="0">
                <a:solidFill>
                  <a:schemeClr val="tx1"/>
                </a:solidFill>
              </a:rPr>
              <a:pPr>
                <a:defRPr/>
              </a:pPr>
              <a:t>74</a:t>
            </a:fld>
            <a:endParaRPr lang="en-US" sz="2500" b="1">
              <a:solidFill>
                <a:schemeClr val="tx1"/>
              </a:solidFill>
            </a:endParaRPr>
          </a:p>
        </p:txBody>
      </p:sp>
      <p:pic>
        <p:nvPicPr>
          <p:cNvPr id="7" name="Picture 6"/>
          <p:cNvPicPr/>
          <p:nvPr/>
        </p:nvPicPr>
        <p:blipFill>
          <a:blip r:embed="rId2" cstate="print"/>
          <a:srcRect/>
          <a:stretch>
            <a:fillRect/>
          </a:stretch>
        </p:blipFill>
        <p:spPr bwMode="auto">
          <a:xfrm>
            <a:off x="4071903" y="285728"/>
            <a:ext cx="5072097" cy="4429155"/>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srcRect/>
          <a:stretch>
            <a:fillRect/>
          </a:stretch>
        </p:blipFill>
        <p:spPr bwMode="auto">
          <a:xfrm>
            <a:off x="214282" y="571480"/>
            <a:ext cx="3686175" cy="3476625"/>
          </a:xfrm>
          <a:prstGeom prst="rect">
            <a:avLst/>
          </a:prstGeom>
          <a:noFill/>
          <a:ln w="9525">
            <a:noFill/>
            <a:miter lim="800000"/>
            <a:headEnd/>
            <a:tailEnd/>
          </a:ln>
          <a:effectLst/>
        </p:spPr>
      </p:pic>
      <p:sp>
        <p:nvSpPr>
          <p:cNvPr id="8" name="Rectangle 7"/>
          <p:cNvSpPr/>
          <p:nvPr/>
        </p:nvSpPr>
        <p:spPr>
          <a:xfrm>
            <a:off x="4643470" y="4500570"/>
            <a:ext cx="4572000" cy="2031325"/>
          </a:xfrm>
          <a:prstGeom prst="rect">
            <a:avLst/>
          </a:prstGeom>
        </p:spPr>
        <p:txBody>
          <a:bodyPr>
            <a:spAutoFit/>
          </a:bodyPr>
          <a:lstStyle/>
          <a:p>
            <a:r>
              <a:rPr lang="en-US" dirty="0" smtClean="0"/>
              <a:t>Percent of the inactivated bacteria on the surface of a) the Ag–</a:t>
            </a:r>
          </a:p>
          <a:p>
            <a:r>
              <a:rPr lang="en-US" dirty="0" smtClean="0"/>
              <a:t>Ni/CNTs, b) the Ni-removed CNTs, c) the Ni-removed Ag–CNTs, and d)</a:t>
            </a:r>
          </a:p>
          <a:p>
            <a:r>
              <a:rPr lang="en-US" dirty="0" smtClean="0"/>
              <a:t>the Si substrate (as a control sample) and e) ratio of the viable bacteria on</a:t>
            </a:r>
          </a:p>
          <a:p>
            <a:r>
              <a:rPr lang="en-US" dirty="0" smtClean="0"/>
              <a:t>the surface of the unpurified Ni/CNT arrays.</a:t>
            </a:r>
            <a:endParaRPr lang="en-US" dirty="0"/>
          </a:p>
        </p:txBody>
      </p:sp>
      <p:sp>
        <p:nvSpPr>
          <p:cNvPr id="9" name="Rectangle 8"/>
          <p:cNvSpPr/>
          <p:nvPr/>
        </p:nvSpPr>
        <p:spPr>
          <a:xfrm>
            <a:off x="142876" y="4469509"/>
            <a:ext cx="4572000" cy="2031325"/>
          </a:xfrm>
          <a:prstGeom prst="rect">
            <a:avLst/>
          </a:prstGeom>
        </p:spPr>
        <p:txBody>
          <a:bodyPr>
            <a:spAutoFit/>
          </a:bodyPr>
          <a:lstStyle/>
          <a:p>
            <a:r>
              <a:rPr lang="en-US" dirty="0" smtClean="0"/>
              <a:t>The silver ion release curves of a) the Ag–Ni/CNTs after two</a:t>
            </a:r>
          </a:p>
          <a:p>
            <a:r>
              <a:rPr lang="en-US" dirty="0" smtClean="0"/>
              <a:t>sequential measurements (the dotted curves) and b) the Ni-removed Ag–</a:t>
            </a:r>
          </a:p>
          <a:p>
            <a:r>
              <a:rPr lang="en-US" dirty="0" smtClean="0"/>
              <a:t>CNTs after three sequential measurements (the solid curves), in the</a:t>
            </a:r>
          </a:p>
          <a:p>
            <a:r>
              <a:rPr lang="en-US" dirty="0" smtClean="0"/>
              <a:t>HNO3 solution.</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5B282E-5344-41E3-830F-E3B1A69FCCC8}" type="slidenum">
              <a:rPr lang="en-US" smtClean="0"/>
              <a:pPr/>
              <a:t>75</a:t>
            </a:fld>
            <a:endParaRPr lang="en-US" dirty="0"/>
          </a:p>
        </p:txBody>
      </p:sp>
      <p:pic>
        <p:nvPicPr>
          <p:cNvPr id="32770" name="Picture 2"/>
          <p:cNvPicPr>
            <a:picLocks noChangeAspect="1" noChangeArrowheads="1"/>
          </p:cNvPicPr>
          <p:nvPr/>
        </p:nvPicPr>
        <p:blipFill>
          <a:blip r:embed="rId2" cstate="print"/>
          <a:srcRect/>
          <a:stretch>
            <a:fillRect/>
          </a:stretch>
        </p:blipFill>
        <p:spPr bwMode="auto">
          <a:xfrm>
            <a:off x="-54824" y="285728"/>
            <a:ext cx="4841138" cy="6480000"/>
          </a:xfrm>
          <a:prstGeom prst="rect">
            <a:avLst/>
          </a:prstGeom>
          <a:noFill/>
          <a:ln w="9525">
            <a:noFill/>
            <a:miter lim="800000"/>
            <a:headEnd/>
            <a:tailEnd/>
          </a:ln>
          <a:effectLst/>
        </p:spPr>
      </p:pic>
      <p:cxnSp>
        <p:nvCxnSpPr>
          <p:cNvPr id="7" name="Straight Connector 6"/>
          <p:cNvCxnSpPr/>
          <p:nvPr/>
        </p:nvCxnSpPr>
        <p:spPr>
          <a:xfrm rot="5400000">
            <a:off x="1178719" y="3393281"/>
            <a:ext cx="6858000" cy="71438"/>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2771" name="Picture 3"/>
          <p:cNvPicPr>
            <a:picLocks noChangeAspect="1" noChangeArrowheads="1"/>
          </p:cNvPicPr>
          <p:nvPr/>
        </p:nvPicPr>
        <p:blipFill>
          <a:blip r:embed="rId3" cstate="print"/>
          <a:srcRect l="1519" r="4332"/>
          <a:stretch>
            <a:fillRect/>
          </a:stretch>
        </p:blipFill>
        <p:spPr bwMode="auto">
          <a:xfrm>
            <a:off x="4786347" y="285728"/>
            <a:ext cx="4286247" cy="62709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a:xfrm>
            <a:off x="457200" y="1285860"/>
            <a:ext cx="8229600" cy="4525963"/>
          </a:xfrm>
        </p:spPr>
        <p:txBody>
          <a:bodyPr>
            <a:normAutofit/>
          </a:bodyPr>
          <a:lstStyle/>
          <a:p>
            <a:r>
              <a:rPr lang="en-US" sz="2000" dirty="0" smtClean="0"/>
              <a:t>High metastatic cancer cell diagnosis by their entrapment on vertically aligned CNT arrays</a:t>
            </a:r>
          </a:p>
          <a:p>
            <a:r>
              <a:rPr lang="en-US" sz="2000" dirty="0" smtClean="0"/>
              <a:t>Cell traction force (CTF)measurement after entrapment on CNT arrays by large deflection mode</a:t>
            </a:r>
          </a:p>
          <a:p>
            <a:r>
              <a:rPr lang="en-US" sz="2000" dirty="0" smtClean="0"/>
              <a:t>CNT-ECIS, high sensitive biosensor for rapid detection of metastatic cancer cells: mechanical &amp; electrical </a:t>
            </a:r>
            <a:r>
              <a:rPr lang="en-US" sz="2000" dirty="0" err="1" smtClean="0"/>
              <a:t>intearction</a:t>
            </a:r>
            <a:r>
              <a:rPr lang="en-US" sz="2000" dirty="0" smtClean="0"/>
              <a:t> of cell-CNT</a:t>
            </a:r>
          </a:p>
          <a:p>
            <a:r>
              <a:rPr lang="en-US" sz="2000" dirty="0" smtClean="0"/>
              <a:t>Single cell metastatic diagnosis by CNT electrical endoscopy: EDR assay for cancer therapy assistance</a:t>
            </a:r>
          </a:p>
          <a:p>
            <a:r>
              <a:rPr lang="en-US" sz="2000" dirty="0" smtClean="0"/>
              <a:t>Si micro/</a:t>
            </a:r>
            <a:r>
              <a:rPr lang="en-US" sz="2000" dirty="0" err="1" smtClean="0"/>
              <a:t>nano</a:t>
            </a:r>
            <a:r>
              <a:rPr lang="en-US" sz="2000" dirty="0" smtClean="0"/>
              <a:t> structure in interaction with cancer cells : </a:t>
            </a:r>
            <a:r>
              <a:rPr lang="en-US" sz="2000" dirty="0" err="1" smtClean="0"/>
              <a:t>SiNW</a:t>
            </a:r>
            <a:r>
              <a:rPr lang="en-US" sz="2000" dirty="0" smtClean="0"/>
              <a:t> capacitive biosensor not as well as CNT-ECIS</a:t>
            </a:r>
          </a:p>
          <a:p>
            <a:r>
              <a:rPr lang="en-US" sz="2000" dirty="0" smtClean="0"/>
              <a:t>GT-</a:t>
            </a:r>
            <a:r>
              <a:rPr lang="en-US" sz="2000" dirty="0" err="1" smtClean="0"/>
              <a:t>rGO</a:t>
            </a:r>
            <a:r>
              <a:rPr lang="en-US" sz="2000" dirty="0" smtClean="0"/>
              <a:t> as an </a:t>
            </a:r>
            <a:r>
              <a:rPr lang="en-US" sz="2000" dirty="0" err="1" smtClean="0"/>
              <a:t>effeicent</a:t>
            </a:r>
            <a:r>
              <a:rPr lang="en-US" sz="2000" dirty="0" smtClean="0"/>
              <a:t> material for NIR mediated cancer </a:t>
            </a:r>
            <a:r>
              <a:rPr lang="en-US" sz="2000" dirty="0" err="1" smtClean="0"/>
              <a:t>photothermal</a:t>
            </a:r>
            <a:r>
              <a:rPr lang="en-US" sz="2000" dirty="0" smtClean="0"/>
              <a:t> therapy</a:t>
            </a:r>
          </a:p>
          <a:p>
            <a:r>
              <a:rPr lang="en-US" sz="2000" dirty="0" smtClean="0"/>
              <a:t>CNT based controlled antibacterial structures</a:t>
            </a:r>
            <a:endParaRPr lang="en-US" sz="2000" dirty="0"/>
          </a:p>
        </p:txBody>
      </p:sp>
      <p:sp>
        <p:nvSpPr>
          <p:cNvPr id="4" name="Slide Number Placeholder 3"/>
          <p:cNvSpPr>
            <a:spLocks noGrp="1"/>
          </p:cNvSpPr>
          <p:nvPr>
            <p:ph type="sldNum" sz="quarter" idx="12"/>
          </p:nvPr>
        </p:nvSpPr>
        <p:spPr/>
        <p:txBody>
          <a:bodyPr/>
          <a:lstStyle/>
          <a:p>
            <a:fld id="{C95B282E-5344-41E3-830F-E3B1A69FCCC8}" type="slidenum">
              <a:rPr lang="en-US" smtClean="0"/>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Suggestions </a:t>
            </a:r>
            <a:endParaRPr lang="en-US" dirty="0"/>
          </a:p>
        </p:txBody>
      </p:sp>
      <p:sp>
        <p:nvSpPr>
          <p:cNvPr id="3" name="Content Placeholder 2"/>
          <p:cNvSpPr>
            <a:spLocks noGrp="1"/>
          </p:cNvSpPr>
          <p:nvPr>
            <p:ph idx="1"/>
          </p:nvPr>
        </p:nvSpPr>
        <p:spPr/>
        <p:txBody>
          <a:bodyPr>
            <a:normAutofit/>
          </a:bodyPr>
          <a:lstStyle/>
          <a:p>
            <a:r>
              <a:rPr lang="en-US" sz="2000" dirty="0" smtClean="0"/>
              <a:t>Make a diagnostic profile from cancer cells based on their entrapment on CNT arrays</a:t>
            </a:r>
          </a:p>
          <a:p>
            <a:r>
              <a:rPr lang="en-US" sz="2000" dirty="0" smtClean="0"/>
              <a:t>Test and </a:t>
            </a:r>
            <a:r>
              <a:rPr lang="en-US" sz="2000" dirty="0" err="1" smtClean="0"/>
              <a:t>calibation</a:t>
            </a:r>
            <a:r>
              <a:rPr lang="en-US" sz="2000" dirty="0" smtClean="0"/>
              <a:t> of CNT-ECIS for on different kinds of epithelial cancers to make a clinical application for it. </a:t>
            </a:r>
          </a:p>
          <a:p>
            <a:r>
              <a:rPr lang="en-US" sz="2000" dirty="0" smtClean="0"/>
              <a:t>CTC detection in blood samples by CNT-ECIS</a:t>
            </a:r>
          </a:p>
          <a:p>
            <a:pPr algn="ctr">
              <a:buNone/>
            </a:pPr>
            <a:r>
              <a:rPr lang="en-US" sz="2000" b="1" dirty="0" smtClean="0">
                <a:solidFill>
                  <a:schemeClr val="tx2">
                    <a:lumMod val="60000"/>
                    <a:lumOff val="40000"/>
                  </a:schemeClr>
                </a:solidFill>
              </a:rPr>
              <a:t>Would it become a lab on chip for metastasis diagnosis in hospitals? </a:t>
            </a:r>
          </a:p>
          <a:p>
            <a:r>
              <a:rPr lang="en-US" sz="2000" dirty="0" smtClean="0"/>
              <a:t>Investigation of cell membrane electrical variations by CNT electrical endoscopy </a:t>
            </a:r>
          </a:p>
          <a:p>
            <a:pPr algn="ctr">
              <a:buNone/>
            </a:pPr>
            <a:r>
              <a:rPr lang="en-US" sz="2000" b="1" dirty="0" smtClean="0">
                <a:solidFill>
                  <a:schemeClr val="tx2">
                    <a:lumMod val="60000"/>
                    <a:lumOff val="40000"/>
                  </a:schemeClr>
                </a:solidFill>
              </a:rPr>
              <a:t>     Would it be an assisted diagnostic device for EDR assay in cancer therapy?</a:t>
            </a:r>
          </a:p>
          <a:p>
            <a:r>
              <a:rPr lang="en-US" sz="2000" dirty="0" smtClean="0"/>
              <a:t>Developing Si nanostructures for Si-ECIS fabrication </a:t>
            </a:r>
          </a:p>
          <a:p>
            <a:r>
              <a:rPr lang="en-US" sz="2000" i="1" dirty="0" smtClean="0"/>
              <a:t>In vivo</a:t>
            </a:r>
            <a:r>
              <a:rPr lang="en-US" sz="2000" dirty="0" smtClean="0"/>
              <a:t> cancer </a:t>
            </a:r>
            <a:r>
              <a:rPr lang="en-US" sz="2000" dirty="0" err="1" smtClean="0"/>
              <a:t>photothermal</a:t>
            </a:r>
            <a:r>
              <a:rPr lang="en-US" sz="2000" dirty="0" smtClean="0"/>
              <a:t> therapy by GT-</a:t>
            </a:r>
            <a:r>
              <a:rPr lang="en-US" sz="2000" dirty="0" err="1" smtClean="0"/>
              <a:t>rGO</a:t>
            </a:r>
            <a:endParaRPr lang="en-US" sz="2000" dirty="0"/>
          </a:p>
        </p:txBody>
      </p:sp>
      <p:sp>
        <p:nvSpPr>
          <p:cNvPr id="4" name="Slide Number Placeholder 3"/>
          <p:cNvSpPr>
            <a:spLocks noGrp="1"/>
          </p:cNvSpPr>
          <p:nvPr>
            <p:ph type="sldNum" sz="quarter" idx="12"/>
          </p:nvPr>
        </p:nvSpPr>
        <p:spPr/>
        <p:txBody>
          <a:bodyPr/>
          <a:lstStyle/>
          <a:p>
            <a:fld id="{C95B282E-5344-41E3-830F-E3B1A69FCCC8}"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9552" y="2852936"/>
            <a:ext cx="7772400" cy="1470025"/>
          </a:xfrm>
        </p:spPr>
        <p:txBody>
          <a:bodyPr>
            <a:normAutofit/>
          </a:bodyPr>
          <a:lstStyle/>
          <a:p>
            <a:r>
              <a:rPr lang="en-US" b="1" dirty="0" smtClean="0"/>
              <a:t>Thanks for your attention</a:t>
            </a:r>
            <a:br>
              <a:rPr lang="en-US" b="1" dirty="0" smtClean="0"/>
            </a:br>
            <a:endParaRPr lang="en-US" b="1" dirty="0"/>
          </a:p>
        </p:txBody>
      </p:sp>
      <p:sp>
        <p:nvSpPr>
          <p:cNvPr id="4" name="Slide Number Placeholder 3"/>
          <p:cNvSpPr>
            <a:spLocks noGrp="1"/>
          </p:cNvSpPr>
          <p:nvPr>
            <p:ph type="sldNum" sz="quarter" idx="12"/>
          </p:nvPr>
        </p:nvSpPr>
        <p:spPr/>
        <p:txBody>
          <a:bodyPr/>
          <a:lstStyle/>
          <a:p>
            <a:fld id="{C95B282E-5344-41E3-830F-E3B1A69FCCC8}" type="slidenum">
              <a:rPr lang="en-US" smtClean="0"/>
              <a:pPr/>
              <a:t>78</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Our main trends </a:t>
            </a:r>
            <a:endParaRPr lang="en-US" b="1" dirty="0">
              <a:solidFill>
                <a:srgbClr val="FF0000"/>
              </a:solidFill>
            </a:endParaRPr>
          </a:p>
        </p:txBody>
      </p:sp>
      <p:sp>
        <p:nvSpPr>
          <p:cNvPr id="3" name="Content Placeholder 2"/>
          <p:cNvSpPr>
            <a:spLocks noGrp="1"/>
          </p:cNvSpPr>
          <p:nvPr>
            <p:ph idx="1"/>
          </p:nvPr>
        </p:nvSpPr>
        <p:spPr/>
        <p:txBody>
          <a:bodyPr/>
          <a:lstStyle/>
          <a:p>
            <a:pPr algn="ctr">
              <a:buNone/>
            </a:pPr>
            <a:r>
              <a:rPr lang="en-US" dirty="0" smtClean="0"/>
              <a:t>Investigate </a:t>
            </a:r>
            <a:r>
              <a:rPr lang="en-US" dirty="0" smtClean="0"/>
              <a:t>a new </a:t>
            </a:r>
            <a:r>
              <a:rPr lang="en-US" dirty="0" err="1" smtClean="0"/>
              <a:t>nanotechnological</a:t>
            </a:r>
            <a:r>
              <a:rPr lang="en-US" dirty="0" smtClean="0"/>
              <a:t> method </a:t>
            </a:r>
            <a:r>
              <a:rPr lang="en-US" dirty="0" smtClean="0"/>
              <a:t>based on mechanical &amp; electrical properties of cells for cancer </a:t>
            </a:r>
            <a:r>
              <a:rPr lang="en-US" dirty="0" smtClean="0"/>
              <a:t>diagnosis</a:t>
            </a:r>
            <a:endParaRPr lang="en-US" dirty="0" smtClean="0"/>
          </a:p>
          <a:p>
            <a:pPr algn="ctr">
              <a:buNone/>
            </a:pPr>
            <a:r>
              <a:rPr lang="en-US" dirty="0" smtClean="0"/>
              <a:t>By</a:t>
            </a:r>
          </a:p>
          <a:p>
            <a:pPr algn="ctr">
              <a:buNone/>
            </a:pPr>
            <a:r>
              <a:rPr lang="en-US" b="1" dirty="0" smtClean="0">
                <a:solidFill>
                  <a:schemeClr val="tx2">
                    <a:lumMod val="75000"/>
                  </a:schemeClr>
                </a:solidFill>
              </a:rPr>
              <a:t>Vertically aligned </a:t>
            </a:r>
            <a:r>
              <a:rPr lang="en-US" b="1" dirty="0" smtClean="0">
                <a:solidFill>
                  <a:schemeClr val="tx2">
                    <a:lumMod val="75000"/>
                  </a:schemeClr>
                </a:solidFill>
              </a:rPr>
              <a:t>carbon </a:t>
            </a:r>
            <a:r>
              <a:rPr lang="en-US" b="1" dirty="0" err="1" smtClean="0">
                <a:solidFill>
                  <a:schemeClr val="tx2">
                    <a:lumMod val="75000"/>
                  </a:schemeClr>
                </a:solidFill>
              </a:rPr>
              <a:t>nanotube</a:t>
            </a:r>
            <a:r>
              <a:rPr lang="en-US" b="1" dirty="0" smtClean="0">
                <a:solidFill>
                  <a:schemeClr val="tx2">
                    <a:lumMod val="75000"/>
                  </a:schemeClr>
                </a:solidFill>
              </a:rPr>
              <a:t> arrays</a:t>
            </a:r>
            <a:endParaRPr lang="en-US" b="1"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C95B282E-5344-41E3-830F-E3B1A69FCCC8}"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image007"/>
          <p:cNvPicPr>
            <a:picLocks noChangeAspect="1" noChangeArrowheads="1"/>
          </p:cNvPicPr>
          <p:nvPr/>
        </p:nvPicPr>
        <p:blipFill>
          <a:blip r:embed="rId2" cstate="print"/>
          <a:srcRect/>
          <a:stretch>
            <a:fillRect/>
          </a:stretch>
        </p:blipFill>
        <p:spPr bwMode="auto">
          <a:xfrm>
            <a:off x="311150" y="892176"/>
            <a:ext cx="4117975" cy="2751138"/>
          </a:xfrm>
          <a:prstGeom prst="rect">
            <a:avLst/>
          </a:prstGeom>
          <a:noFill/>
          <a:ln w="9525">
            <a:noFill/>
            <a:miter lim="800000"/>
            <a:headEnd/>
            <a:tailEnd/>
          </a:ln>
        </p:spPr>
      </p:pic>
      <p:sp>
        <p:nvSpPr>
          <p:cNvPr id="28674" name="TextBox 2"/>
          <p:cNvSpPr txBox="1">
            <a:spLocks noChangeArrowheads="1"/>
          </p:cNvSpPr>
          <p:nvPr/>
        </p:nvSpPr>
        <p:spPr bwMode="auto">
          <a:xfrm>
            <a:off x="2571750" y="142875"/>
            <a:ext cx="3071813" cy="646113"/>
          </a:xfrm>
          <a:prstGeom prst="rect">
            <a:avLst/>
          </a:prstGeom>
          <a:noFill/>
          <a:ln w="9525">
            <a:noFill/>
            <a:miter lim="800000"/>
            <a:headEnd/>
            <a:tailEnd/>
          </a:ln>
        </p:spPr>
        <p:txBody>
          <a:bodyPr>
            <a:spAutoFit/>
          </a:bodyPr>
          <a:lstStyle/>
          <a:p>
            <a:pPr algn="ctr"/>
            <a:r>
              <a:rPr lang="en-US" b="1" dirty="0"/>
              <a:t>Growth of vertically aligned MWCNT</a:t>
            </a:r>
          </a:p>
        </p:txBody>
      </p:sp>
      <p:pic>
        <p:nvPicPr>
          <p:cNvPr id="28675" name="Picture 3" descr="468-20100802150324"/>
          <p:cNvPicPr>
            <a:picLocks noChangeAspect="1" noChangeArrowheads="1"/>
          </p:cNvPicPr>
          <p:nvPr/>
        </p:nvPicPr>
        <p:blipFill>
          <a:blip r:embed="rId3" cstate="print">
            <a:lum bright="23000" contrast="13000"/>
          </a:blip>
          <a:srcRect l="5814" r="5025" b="2376"/>
          <a:stretch>
            <a:fillRect/>
          </a:stretch>
        </p:blipFill>
        <p:spPr bwMode="auto">
          <a:xfrm>
            <a:off x="5435600" y="769938"/>
            <a:ext cx="2743200" cy="2011362"/>
          </a:xfrm>
          <a:prstGeom prst="rect">
            <a:avLst/>
          </a:prstGeom>
          <a:noFill/>
          <a:ln w="9525">
            <a:noFill/>
            <a:miter lim="800000"/>
            <a:headEnd/>
            <a:tailEnd/>
          </a:ln>
        </p:spPr>
      </p:pic>
      <p:pic>
        <p:nvPicPr>
          <p:cNvPr id="28676" name="Picture 3"/>
          <p:cNvPicPr>
            <a:picLocks noChangeAspect="1" noChangeArrowheads="1"/>
          </p:cNvPicPr>
          <p:nvPr/>
        </p:nvPicPr>
        <p:blipFill>
          <a:blip r:embed="rId4" cstate="print">
            <a:lum bright="21000" contrast="12000"/>
          </a:blip>
          <a:srcRect/>
          <a:stretch>
            <a:fillRect/>
          </a:stretch>
        </p:blipFill>
        <p:spPr bwMode="auto">
          <a:xfrm>
            <a:off x="5148263" y="3500438"/>
            <a:ext cx="3679825" cy="2354262"/>
          </a:xfrm>
          <a:prstGeom prst="rect">
            <a:avLst/>
          </a:prstGeom>
          <a:noFill/>
          <a:ln w="9525">
            <a:noFill/>
            <a:miter lim="800000"/>
            <a:headEnd/>
            <a:tailEnd/>
          </a:ln>
        </p:spPr>
      </p:pic>
      <p:sp>
        <p:nvSpPr>
          <p:cNvPr id="28677" name="TextBox 7"/>
          <p:cNvSpPr txBox="1">
            <a:spLocks noChangeArrowheads="1"/>
          </p:cNvSpPr>
          <p:nvPr/>
        </p:nvSpPr>
        <p:spPr bwMode="auto">
          <a:xfrm>
            <a:off x="5364163" y="2782888"/>
            <a:ext cx="2928937" cy="646112"/>
          </a:xfrm>
          <a:prstGeom prst="rect">
            <a:avLst/>
          </a:prstGeom>
          <a:noFill/>
          <a:ln w="9525">
            <a:noFill/>
            <a:miter lim="800000"/>
            <a:headEnd/>
            <a:tailEnd/>
          </a:ln>
        </p:spPr>
        <p:txBody>
          <a:bodyPr>
            <a:spAutoFit/>
          </a:bodyPr>
          <a:lstStyle/>
          <a:p>
            <a:pPr algn="ctr"/>
            <a:r>
              <a:rPr lang="en-US"/>
              <a:t>SEM image of vertically aligned MWCNT</a:t>
            </a:r>
          </a:p>
        </p:txBody>
      </p:sp>
      <p:sp>
        <p:nvSpPr>
          <p:cNvPr id="28678" name="TextBox 8"/>
          <p:cNvSpPr txBox="1">
            <a:spLocks noChangeArrowheads="1"/>
          </p:cNvSpPr>
          <p:nvPr/>
        </p:nvSpPr>
        <p:spPr bwMode="auto">
          <a:xfrm>
            <a:off x="5435600" y="5854700"/>
            <a:ext cx="2928938" cy="646113"/>
          </a:xfrm>
          <a:prstGeom prst="rect">
            <a:avLst/>
          </a:prstGeom>
          <a:noFill/>
          <a:ln w="9525">
            <a:noFill/>
            <a:miter lim="800000"/>
            <a:headEnd/>
            <a:tailEnd/>
          </a:ln>
        </p:spPr>
        <p:txBody>
          <a:bodyPr>
            <a:spAutoFit/>
          </a:bodyPr>
          <a:lstStyle/>
          <a:p>
            <a:pPr algn="ctr"/>
            <a:r>
              <a:rPr lang="en-US"/>
              <a:t>TEM image of a MWCNT beam [1]</a:t>
            </a:r>
          </a:p>
        </p:txBody>
      </p:sp>
      <p:sp>
        <p:nvSpPr>
          <p:cNvPr id="28679" name="TextBox 9"/>
          <p:cNvSpPr txBox="1">
            <a:spLocks noChangeArrowheads="1"/>
          </p:cNvSpPr>
          <p:nvPr/>
        </p:nvSpPr>
        <p:spPr bwMode="auto">
          <a:xfrm>
            <a:off x="428625" y="3571876"/>
            <a:ext cx="4143375" cy="646112"/>
          </a:xfrm>
          <a:prstGeom prst="rect">
            <a:avLst/>
          </a:prstGeom>
          <a:noFill/>
          <a:ln w="9525">
            <a:noFill/>
            <a:miter lim="800000"/>
            <a:headEnd/>
            <a:tailEnd/>
          </a:ln>
        </p:spPr>
        <p:txBody>
          <a:bodyPr>
            <a:spAutoFit/>
          </a:bodyPr>
          <a:lstStyle/>
          <a:p>
            <a:pPr algn="ctr"/>
            <a:r>
              <a:rPr lang="en-US" dirty="0"/>
              <a:t>Growth mechanism of CNT , Root growth (up), Tip growth (down) [1]</a:t>
            </a:r>
          </a:p>
        </p:txBody>
      </p:sp>
      <p:sp>
        <p:nvSpPr>
          <p:cNvPr id="28680" name="Rectangle 10"/>
          <p:cNvSpPr>
            <a:spLocks noChangeArrowheads="1"/>
          </p:cNvSpPr>
          <p:nvPr/>
        </p:nvSpPr>
        <p:spPr bwMode="auto">
          <a:xfrm>
            <a:off x="179388" y="6072188"/>
            <a:ext cx="6000750" cy="323850"/>
          </a:xfrm>
          <a:prstGeom prst="rect">
            <a:avLst/>
          </a:prstGeom>
          <a:noFill/>
          <a:ln w="9525">
            <a:noFill/>
            <a:miter lim="800000"/>
            <a:headEnd/>
            <a:tailEnd/>
          </a:ln>
        </p:spPr>
        <p:txBody>
          <a:bodyPr>
            <a:spAutoFit/>
          </a:bodyPr>
          <a:lstStyle/>
          <a:p>
            <a:r>
              <a:rPr lang="en-US" sz="1500" dirty="0"/>
              <a:t>1. PhD Thesis, </a:t>
            </a:r>
            <a:r>
              <a:rPr lang="en-US" sz="1500" dirty="0" err="1"/>
              <a:t>Javad</a:t>
            </a:r>
            <a:r>
              <a:rPr lang="en-US" sz="1500" dirty="0"/>
              <a:t> </a:t>
            </a:r>
            <a:r>
              <a:rPr lang="en-US" sz="1500" dirty="0" err="1"/>
              <a:t>Koohsorkhi</a:t>
            </a:r>
            <a:r>
              <a:rPr lang="en-US" sz="1500" dirty="0"/>
              <a:t>, Tehran University, </a:t>
            </a:r>
            <a:r>
              <a:rPr lang="en-US" sz="1500" dirty="0" smtClean="0"/>
              <a:t>2010</a:t>
            </a:r>
            <a:endParaRPr lang="en-US" sz="1500" dirty="0"/>
          </a:p>
        </p:txBody>
      </p:sp>
      <p:sp>
        <p:nvSpPr>
          <p:cNvPr id="12" name="Slide Number Placeholder 11"/>
          <p:cNvSpPr>
            <a:spLocks noGrp="1"/>
          </p:cNvSpPr>
          <p:nvPr>
            <p:ph type="sldNum" sz="quarter" idx="12"/>
          </p:nvPr>
        </p:nvSpPr>
        <p:spPr/>
        <p:txBody>
          <a:bodyPr/>
          <a:lstStyle/>
          <a:p>
            <a:fld id="{C95B282E-5344-41E3-830F-E3B1A69FCCC8}" type="slidenum">
              <a:rPr lang="en-US" smtClean="0"/>
              <a:pPr/>
              <a:t>9</a:t>
            </a:fld>
            <a:endParaRPr lang="en-US" dirty="0"/>
          </a:p>
        </p:txBody>
      </p:sp>
      <p:pic>
        <p:nvPicPr>
          <p:cNvPr id="11" name="Picture 10" descr="Kohlenstoffnanoroehre_Animation.gif"/>
          <p:cNvPicPr>
            <a:picLocks noChangeAspect="1"/>
          </p:cNvPicPr>
          <p:nvPr/>
        </p:nvPicPr>
        <p:blipFill>
          <a:blip r:embed="rId5" cstate="print"/>
          <a:stretch>
            <a:fillRect/>
          </a:stretch>
        </p:blipFill>
        <p:spPr>
          <a:xfrm>
            <a:off x="1643042" y="4286256"/>
            <a:ext cx="1785934" cy="178593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5878</TotalTime>
  <Words>3383</Words>
  <Application>Microsoft Office PowerPoint</Application>
  <PresentationFormat>On-screen Show (4:3)</PresentationFormat>
  <Paragraphs>506</Paragraphs>
  <Slides>78</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0" baseType="lpstr">
      <vt:lpstr>Office Theme</vt:lpstr>
      <vt:lpstr>Microsoft Office Visio Drawing</vt:lpstr>
      <vt:lpstr>Slide 1</vt:lpstr>
      <vt:lpstr>Slide 2</vt:lpstr>
      <vt:lpstr>Slide 3</vt:lpstr>
      <vt:lpstr>Slide 4</vt:lpstr>
      <vt:lpstr>Slide 5</vt:lpstr>
      <vt:lpstr>Slide 6</vt:lpstr>
      <vt:lpstr>Slide 7</vt:lpstr>
      <vt:lpstr>Our main trends </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Chapter 5</vt:lpstr>
      <vt:lpstr>Slide 54</vt:lpstr>
      <vt:lpstr>Slide 55</vt:lpstr>
      <vt:lpstr>Slide 56</vt:lpstr>
      <vt:lpstr>Slide 57</vt:lpstr>
      <vt:lpstr>Slide 58</vt:lpstr>
      <vt:lpstr>Chapter 6</vt:lpstr>
      <vt:lpstr>Slide 60</vt:lpstr>
      <vt:lpstr>Slide 61</vt:lpstr>
      <vt:lpstr>Slide 62</vt:lpstr>
      <vt:lpstr>Slide 63</vt:lpstr>
      <vt:lpstr>Slide 64</vt:lpstr>
      <vt:lpstr>Slide 65</vt:lpstr>
      <vt:lpstr>Slide 66</vt:lpstr>
      <vt:lpstr>Slide 67</vt:lpstr>
      <vt:lpstr>Slide 68</vt:lpstr>
      <vt:lpstr>Chapter 7</vt:lpstr>
      <vt:lpstr>Slide 70</vt:lpstr>
      <vt:lpstr>Slide 71</vt:lpstr>
      <vt:lpstr>Slide 72</vt:lpstr>
      <vt:lpstr>Slide 73</vt:lpstr>
      <vt:lpstr>Slide 74</vt:lpstr>
      <vt:lpstr>Slide 75</vt:lpstr>
      <vt:lpstr>Conclusion </vt:lpstr>
      <vt:lpstr>Suggestions </vt:lpstr>
      <vt:lpstr>Thanks for your attention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TFL-User</dc:creator>
  <cp:lastModifiedBy>User</cp:lastModifiedBy>
  <cp:revision>132</cp:revision>
  <dcterms:created xsi:type="dcterms:W3CDTF">2012-06-23T22:42:47Z</dcterms:created>
  <dcterms:modified xsi:type="dcterms:W3CDTF">2012-11-17T17:05:22Z</dcterms:modified>
</cp:coreProperties>
</file>