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312" r:id="rId3"/>
    <p:sldId id="308" r:id="rId4"/>
    <p:sldId id="315" r:id="rId5"/>
    <p:sldId id="325" r:id="rId6"/>
    <p:sldId id="311" r:id="rId7"/>
    <p:sldId id="316" r:id="rId8"/>
    <p:sldId id="317" r:id="rId9"/>
    <p:sldId id="318" r:id="rId10"/>
    <p:sldId id="319" r:id="rId11"/>
    <p:sldId id="320" r:id="rId12"/>
    <p:sldId id="321" r:id="rId13"/>
    <p:sldId id="322" r:id="rId14"/>
    <p:sldId id="323" r:id="rId15"/>
    <p:sldId id="324" r:id="rId16"/>
    <p:sldId id="279" r:id="rId17"/>
    <p:sldId id="256" r:id="rId18"/>
    <p:sldId id="290" r:id="rId19"/>
    <p:sldId id="258" r:id="rId20"/>
    <p:sldId id="259" r:id="rId21"/>
    <p:sldId id="260" r:id="rId22"/>
    <p:sldId id="261" r:id="rId23"/>
    <p:sldId id="282" r:id="rId24"/>
    <p:sldId id="272" r:id="rId25"/>
    <p:sldId id="283" r:id="rId26"/>
    <p:sldId id="284" r:id="rId27"/>
    <p:sldId id="285" r:id="rId28"/>
    <p:sldId id="286" r:id="rId29"/>
    <p:sldId id="287" r:id="rId30"/>
    <p:sldId id="288" r:id="rId31"/>
    <p:sldId id="304" r:id="rId32"/>
    <p:sldId id="305" r:id="rId33"/>
    <p:sldId id="306" r:id="rId34"/>
    <p:sldId id="307" r:id="rId35"/>
    <p:sldId id="274" r:id="rId36"/>
    <p:sldId id="273" r:id="rId37"/>
    <p:sldId id="289" r:id="rId38"/>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08" y="9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31786-035E-4A4E-8642-42E20625331E}"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167B-E1A2-466F-9F2B-5CB98D921D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31786-035E-4A4E-8642-42E20625331E}"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7167B-E1A2-466F-9F2B-5CB98D921D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71472" y="214290"/>
          <a:ext cx="7929618" cy="6286544"/>
        </p:xfrm>
        <a:graphic>
          <a:graphicData uri="http://schemas.openxmlformats.org/presentationml/2006/ole">
            <p:oleObj spid="_x0000_s1026" name="Presentation" r:id="rId3" imgW="4570654" imgH="3427618" progId="PowerPoint.Show.12">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8229600" cy="3096344"/>
          </a:xfrm>
        </p:spPr>
        <p:txBody>
          <a:bodyPr>
            <a:noAutofit/>
          </a:bodyPr>
          <a:lstStyle/>
          <a:p>
            <a:pPr algn="l"/>
            <a:r>
              <a:rPr lang="en-US" sz="1800" b="1" dirty="0" smtClean="0">
                <a:latin typeface="Times New Roman" pitchFamily="18" charset="0"/>
                <a:cs typeface="Times New Roman" pitchFamily="18" charset="0"/>
              </a:rPr>
              <a:t>11-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Zakieh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de-DE" sz="1800" b="1" dirty="0" smtClean="0">
                <a:latin typeface="Times New Roman" pitchFamily="18" charset="0"/>
                <a:cs typeface="Times New Roman" pitchFamily="18" charset="0"/>
              </a:rPr>
              <a:t>Mehran Moradi, Amir Fakhr Attar. </a:t>
            </a:r>
            <a:r>
              <a:rPr lang="en-US" sz="1800" b="1" dirty="0" smtClean="0">
                <a:latin typeface="Times New Roman" pitchFamily="18" charset="0"/>
                <a:cs typeface="Times New Roman" pitchFamily="18" charset="0"/>
              </a:rPr>
              <a:t>The effect of acute consumption of </a:t>
            </a:r>
            <a:r>
              <a:rPr lang="en-US" sz="1800" b="1" dirty="0" err="1" smtClean="0">
                <a:latin typeface="Times New Roman" pitchFamily="18" charset="0"/>
                <a:cs typeface="Times New Roman" pitchFamily="18" charset="0"/>
              </a:rPr>
              <a:t>paraoxon</a:t>
            </a:r>
            <a:r>
              <a:rPr lang="en-US" sz="1800" b="1" dirty="0" smtClean="0">
                <a:latin typeface="Times New Roman" pitchFamily="18" charset="0"/>
                <a:cs typeface="Times New Roman" pitchFamily="18" charset="0"/>
              </a:rPr>
              <a:t> on basal and </a:t>
            </a:r>
            <a:r>
              <a:rPr lang="en-US" sz="1800" b="1" dirty="0" err="1" smtClean="0">
                <a:latin typeface="Times New Roman" pitchFamily="18" charset="0"/>
                <a:cs typeface="Times New Roman" pitchFamily="18" charset="0"/>
              </a:rPr>
              <a:t>pentagastrin</a:t>
            </a:r>
            <a:r>
              <a:rPr lang="en-US" sz="1800" b="1" dirty="0" smtClean="0">
                <a:latin typeface="Times New Roman" pitchFamily="18" charset="0"/>
                <a:cs typeface="Times New Roman" pitchFamily="18" charset="0"/>
              </a:rPr>
              <a:t>-stimulated gastric acid and pepsin secretion in rats, Pak J Physiol. Vol.2, No.2, 2006.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b="1" dirty="0" smtClean="0"/>
              <a:t/>
            </a:r>
            <a:br>
              <a:rPr lang="en-US" sz="1800" b="1" dirty="0" smtClean="0"/>
            </a:br>
            <a:r>
              <a:rPr lang="en-US" sz="1800" b="1" dirty="0" smtClean="0">
                <a:latin typeface="Times New Roman" pitchFamily="18" charset="0"/>
                <a:cs typeface="Times New Roman" pitchFamily="18" charset="0"/>
              </a:rPr>
              <a:t>12-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Zakieh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de-DE" sz="1800" b="1" dirty="0" smtClean="0">
                <a:latin typeface="Times New Roman" pitchFamily="18" charset="0"/>
                <a:cs typeface="Times New Roman" pitchFamily="18" charset="0"/>
              </a:rPr>
              <a:t>Mehran Moradi, Amir Fakhr Attar. </a:t>
            </a:r>
            <a:r>
              <a:rPr lang="en-US" sz="1800" b="1" dirty="0" smtClean="0">
                <a:latin typeface="Times New Roman" pitchFamily="18" charset="0"/>
                <a:cs typeface="Times New Roman" pitchFamily="18" charset="0"/>
              </a:rPr>
              <a:t>The effect of chronic consumption of </a:t>
            </a:r>
            <a:r>
              <a:rPr lang="en-US" sz="1800" b="1" dirty="0" err="1" smtClean="0">
                <a:latin typeface="Times New Roman" pitchFamily="18" charset="0"/>
                <a:cs typeface="Times New Roman" pitchFamily="18" charset="0"/>
              </a:rPr>
              <a:t>paraoxon</a:t>
            </a:r>
            <a:r>
              <a:rPr lang="en-US" sz="1800" b="1" dirty="0" smtClean="0">
                <a:latin typeface="Times New Roman" pitchFamily="18" charset="0"/>
                <a:cs typeface="Times New Roman" pitchFamily="18" charset="0"/>
              </a:rPr>
              <a:t> on basal and </a:t>
            </a:r>
            <a:r>
              <a:rPr lang="en-US" sz="1800" b="1" dirty="0" err="1" smtClean="0">
                <a:latin typeface="Times New Roman" pitchFamily="18" charset="0"/>
                <a:cs typeface="Times New Roman" pitchFamily="18" charset="0"/>
              </a:rPr>
              <a:t>pentagastrin</a:t>
            </a:r>
            <a:r>
              <a:rPr lang="en-US" sz="1800" b="1" dirty="0" smtClean="0">
                <a:latin typeface="Times New Roman" pitchFamily="18" charset="0"/>
                <a:cs typeface="Times New Roman" pitchFamily="18" charset="0"/>
              </a:rPr>
              <a:t>-stimulated gastric acid and pepsin secretion in rats, Saudi Gastroenterology, Volume 13,Number 4, 2007.</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13-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Mehrdad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Shahrani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Zakieh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Marjoram increases basal gastric acid and pepsin secretions in rat, </a:t>
            </a:r>
            <a:r>
              <a:rPr lang="en-US" sz="1800" b="1" dirty="0" err="1" smtClean="0">
                <a:latin typeface="Times New Roman" pitchFamily="18" charset="0"/>
                <a:cs typeface="Times New Roman" pitchFamily="18" charset="0"/>
              </a:rPr>
              <a:t>Phytotherapy</a:t>
            </a:r>
            <a:r>
              <a:rPr lang="en-US" sz="1800" b="1" dirty="0" smtClean="0">
                <a:latin typeface="Times New Roman" pitchFamily="18" charset="0"/>
                <a:cs typeface="Times New Roman" pitchFamily="18" charset="0"/>
              </a:rPr>
              <a:t> Research, Volume 21, 1036-1039,2007.</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14-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Amir </a:t>
            </a:r>
            <a:r>
              <a:rPr lang="en-US" sz="1800" b="1" dirty="0" err="1" smtClean="0">
                <a:latin typeface="Times New Roman" pitchFamily="18" charset="0"/>
                <a:cs typeface="Times New Roman" pitchFamily="18" charset="0"/>
              </a:rPr>
              <a:t>Davoodi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Omid</a:t>
            </a:r>
            <a:r>
              <a:rPr lang="en-US" sz="1800" b="1" dirty="0" smtClean="0">
                <a:latin typeface="Times New Roman" pitchFamily="18" charset="0"/>
                <a:cs typeface="Times New Roman" pitchFamily="18" charset="0"/>
              </a:rPr>
              <a:t> Reza </a:t>
            </a:r>
            <a:r>
              <a:rPr lang="en-US" sz="1800" b="1" dirty="0" err="1" smtClean="0">
                <a:latin typeface="Times New Roman" pitchFamily="18" charset="0"/>
                <a:cs typeface="Times New Roman" pitchFamily="18" charset="0"/>
              </a:rPr>
              <a:t>Pirnazar</a:t>
            </a:r>
            <a:r>
              <a:rPr lang="en-US" sz="1800" b="1" dirty="0" smtClean="0">
                <a:latin typeface="Times New Roman" pitchFamily="18" charset="0"/>
                <a:cs typeface="Times New Roman" pitchFamily="18" charset="0"/>
              </a:rPr>
              <a:t>. Chronic Consumption of </a:t>
            </a:r>
            <a:r>
              <a:rPr lang="en-US" sz="1800" b="1" dirty="0" err="1" smtClean="0">
                <a:latin typeface="Times New Roman" pitchFamily="18" charset="0"/>
                <a:cs typeface="Times New Roman" pitchFamily="18" charset="0"/>
              </a:rPr>
              <a:t>Paraoxon</a:t>
            </a:r>
            <a:r>
              <a:rPr lang="en-US" sz="1800" b="1" dirty="0" smtClean="0">
                <a:latin typeface="Times New Roman" pitchFamily="18" charset="0"/>
                <a:cs typeface="Times New Roman" pitchFamily="18" charset="0"/>
              </a:rPr>
              <a:t> Changes Thyroid hormone level in Rat. Turkish Journal of Endocrinology and Metabolism, Volume 11, 34-6,2007.</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15-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Soheila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Adeli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Zakieh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Ardakani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Ardakani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Payam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Ghotbi</a:t>
            </a:r>
            <a:r>
              <a:rPr lang="en-US" sz="1800" b="1" dirty="0" smtClean="0">
                <a:latin typeface="Times New Roman" pitchFamily="18" charset="0"/>
                <a:cs typeface="Times New Roman" pitchFamily="18" charset="0"/>
              </a:rPr>
              <a:t>. The Effects of Diabetes Mellitus on Gastric Motility in Rats, Pak J </a:t>
            </a:r>
            <a:r>
              <a:rPr lang="en-US" sz="1800" b="1" dirty="0" err="1" smtClean="0">
                <a:latin typeface="Times New Roman" pitchFamily="18" charset="0"/>
                <a:cs typeface="Times New Roman" pitchFamily="18" charset="0"/>
              </a:rPr>
              <a:t>Physiol</a:t>
            </a:r>
            <a:r>
              <a:rPr lang="en-US" sz="1800" b="1" dirty="0" smtClean="0">
                <a:latin typeface="Times New Roman" pitchFamily="18" charset="0"/>
                <a:cs typeface="Times New Roman" pitchFamily="18" charset="0"/>
              </a:rPr>
              <a:t>, Vol. 5(1), 2009.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6237312"/>
          </a:xfrm>
        </p:spPr>
        <p:txBody>
          <a:bodyPr>
            <a:noAutofit/>
          </a:bodyPr>
          <a:lstStyle/>
          <a:p>
            <a:pPr algn="l"/>
            <a:r>
              <a:rPr lang="en-US" sz="1800" b="1" dirty="0" smtClean="0">
                <a:latin typeface="Times New Roman" pitchFamily="18" charset="0"/>
                <a:cs typeface="Times New Roman" pitchFamily="18" charset="0"/>
              </a:rPr>
              <a:t>16-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Ehsan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Salimi</a:t>
            </a:r>
            <a:r>
              <a:rPr lang="en-US" sz="1800" b="1" dirty="0" smtClean="0">
                <a:latin typeface="Times New Roman" pitchFamily="18" charset="0"/>
                <a:cs typeface="Times New Roman" pitchFamily="18" charset="0"/>
              </a:rPr>
              <a:t>, Zahra </a:t>
            </a:r>
            <a:r>
              <a:rPr lang="en-US" sz="1800" b="1" dirty="0" err="1" smtClean="0">
                <a:latin typeface="Times New Roman" pitchFamily="18" charset="0"/>
                <a:cs typeface="Times New Roman" pitchFamily="18" charset="0"/>
              </a:rPr>
              <a:t>Sadroleslami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Seyed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Morteza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karimian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Crocus </a:t>
            </a:r>
            <a:r>
              <a:rPr lang="en-US" sz="1800" b="1" i="1" dirty="0" err="1" smtClean="0">
                <a:latin typeface="Times New Roman" pitchFamily="18" charset="0"/>
                <a:cs typeface="Times New Roman" pitchFamily="18" charset="0"/>
              </a:rPr>
              <a:t>sativus</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Saffron) Increases Basal and </a:t>
            </a:r>
            <a:r>
              <a:rPr lang="en-US" sz="1800" b="1" dirty="0" err="1" smtClean="0">
                <a:latin typeface="Times New Roman" pitchFamily="18" charset="0"/>
                <a:cs typeface="Times New Roman" pitchFamily="18" charset="0"/>
              </a:rPr>
              <a:t>Pentagastrin</a:t>
            </a:r>
            <a:r>
              <a:rPr lang="en-US" sz="1800" b="1" dirty="0" smtClean="0">
                <a:latin typeface="Times New Roman" pitchFamily="18" charset="0"/>
                <a:cs typeface="Times New Roman" pitchFamily="18" charset="0"/>
              </a:rPr>
              <a:t>-Stimulated Gastric Acid and Pepsin Secretions in Rats via Nitric Oxide (NO) increment. African Journal of Pharmacy and Pharmacology, </a:t>
            </a:r>
            <a:r>
              <a:rPr lang="en-US" sz="1800" b="1" dirty="0" err="1" smtClean="0">
                <a:latin typeface="Times New Roman" pitchFamily="18" charset="0"/>
                <a:cs typeface="Times New Roman" pitchFamily="18" charset="0"/>
              </a:rPr>
              <a:t>Vol</a:t>
            </a:r>
            <a:r>
              <a:rPr lang="en-US" sz="1800" b="1" dirty="0" smtClean="0">
                <a:latin typeface="Times New Roman" pitchFamily="18" charset="0"/>
                <a:cs typeface="Times New Roman" pitchFamily="18" charset="0"/>
              </a:rPr>
              <a:t> 3(5), 181-4, 2009.</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17- </a:t>
            </a:r>
            <a:r>
              <a:rPr lang="en-US" sz="1800" b="1" dirty="0" err="1" smtClean="0">
                <a:latin typeface="Times New Roman" pitchFamily="18" charset="0"/>
                <a:cs typeface="Times New Roman" pitchFamily="18" charset="0"/>
              </a:rPr>
              <a:t>Azam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Moslehi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-Rafsanjani</a:t>
            </a:r>
            <a:r>
              <a:rPr lang="en-US" sz="1800" b="1" baseline="300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Mansoor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Keshavarz</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Nematollah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Rouhbakhsh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Masoud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Sotudeh</a:t>
            </a:r>
            <a:r>
              <a:rPr lang="en-US" sz="1800" b="1" dirty="0" smtClean="0">
                <a:latin typeface="Times New Roman" pitchFamily="18" charset="0"/>
                <a:cs typeface="Times New Roman" pitchFamily="18" charset="0"/>
              </a:rPr>
              <a:t>, and </a:t>
            </a:r>
            <a:r>
              <a:rPr lang="en-US" sz="1800" b="1" dirty="0" err="1" smtClean="0">
                <a:latin typeface="Times New Roman" pitchFamily="18" charset="0"/>
                <a:cs typeface="Times New Roman" pitchFamily="18" charset="0"/>
              </a:rPr>
              <a:t>Ehsan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Salimi</a:t>
            </a:r>
            <a:r>
              <a:rPr lang="en-US" sz="1800" b="1" dirty="0" smtClean="0">
                <a:latin typeface="Times New Roman" pitchFamily="18" charset="0"/>
                <a:cs typeface="Times New Roman" pitchFamily="18" charset="0"/>
              </a:rPr>
              <a:t>. Traffic Noise Exposure Increases Gastric Acid Secretion in Rat. </a:t>
            </a:r>
            <a:r>
              <a:rPr lang="en-US" sz="1800" b="1" dirty="0" err="1" smtClean="0">
                <a:latin typeface="Times New Roman" pitchFamily="18" charset="0"/>
                <a:cs typeface="Times New Roman" pitchFamily="18" charset="0"/>
              </a:rPr>
              <a:t>Acta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Medica</a:t>
            </a:r>
            <a:r>
              <a:rPr lang="en-US" sz="1800" b="1" dirty="0" smtClean="0">
                <a:latin typeface="Times New Roman" pitchFamily="18" charset="0"/>
                <a:cs typeface="Times New Roman" pitchFamily="18" charset="0"/>
              </a:rPr>
              <a:t> Journal, </a:t>
            </a:r>
            <a:r>
              <a:rPr lang="en-US" sz="1800" b="1" dirty="0" err="1" smtClean="0">
                <a:latin typeface="Times New Roman" pitchFamily="18" charset="0"/>
                <a:cs typeface="Times New Roman" pitchFamily="18" charset="0"/>
              </a:rPr>
              <a:t>Vol</a:t>
            </a:r>
            <a:r>
              <a:rPr lang="en-US" sz="1800" b="1" dirty="0" smtClean="0">
                <a:latin typeface="Times New Roman" pitchFamily="18" charset="0"/>
                <a:cs typeface="Times New Roman" pitchFamily="18" charset="0"/>
              </a:rPr>
              <a:t> 48, No.2, 77-82, 2010</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18-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Rohallah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Molodi</a:t>
            </a:r>
            <a:r>
              <a:rPr lang="en-US" sz="1800" b="1" dirty="0" smtClean="0">
                <a:latin typeface="Times New Roman" pitchFamily="18" charset="0"/>
                <a:cs typeface="Times New Roman" pitchFamily="18" charset="0"/>
              </a:rPr>
              <a:t>, Ahmad Reza </a:t>
            </a:r>
            <a:r>
              <a:rPr lang="en-US" sz="1800" b="1" dirty="0" err="1" smtClean="0">
                <a:latin typeface="Times New Roman" pitchFamily="18" charset="0"/>
                <a:cs typeface="Times New Roman" pitchFamily="18" charset="0"/>
              </a:rPr>
              <a:t>Dehpour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Kaveh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Shahvaisi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Ehsan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Salimi</a:t>
            </a:r>
            <a:r>
              <a:rPr lang="en-US" sz="1800" b="1" dirty="0" smtClean="0">
                <a:latin typeface="Times New Roman" pitchFamily="18" charset="0"/>
                <a:cs typeface="Times New Roman" pitchFamily="18" charset="0"/>
              </a:rPr>
              <a:t>. The effects of </a:t>
            </a:r>
            <a:r>
              <a:rPr lang="en-US" sz="1800" b="1" dirty="0" err="1" smtClean="0">
                <a:latin typeface="Times New Roman" pitchFamily="18" charset="0"/>
                <a:cs typeface="Times New Roman" pitchFamily="18" charset="0"/>
              </a:rPr>
              <a:t>cholestasis</a:t>
            </a:r>
            <a:r>
              <a:rPr lang="en-US" sz="1800" b="1" dirty="0" smtClean="0">
                <a:latin typeface="Times New Roman" pitchFamily="18" charset="0"/>
                <a:cs typeface="Times New Roman" pitchFamily="18" charset="0"/>
              </a:rPr>
              <a:t> and cirrhosis on gastric acid and pepsin secretions in rat: Involvement of Nitric Oxide, Iranian Journal of Basic Medical Sciences, Vol.13, No. 4, 207-212, 2010.</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19- </a:t>
            </a:r>
            <a:r>
              <a:rPr lang="en-US" sz="1800" b="1" dirty="0" err="1" smtClean="0">
                <a:latin typeface="Times New Roman" pitchFamily="18" charset="0"/>
                <a:cs typeface="Times New Roman" pitchFamily="18" charset="0"/>
              </a:rPr>
              <a:t>Masoumeh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Golestan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Jahromi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Ahmad Reza </a:t>
            </a:r>
            <a:r>
              <a:rPr lang="en-US" sz="1800" b="1" dirty="0" err="1" smtClean="0">
                <a:latin typeface="Times New Roman" pitchFamily="18" charset="0"/>
                <a:cs typeface="Times New Roman" pitchFamily="18" charset="0"/>
              </a:rPr>
              <a:t>Dehpour</a:t>
            </a:r>
            <a:r>
              <a:rPr lang="en-US" sz="1800" b="1" dirty="0" smtClean="0">
                <a:latin typeface="Times New Roman" pitchFamily="18" charset="0"/>
                <a:cs typeface="Times New Roman" pitchFamily="18" charset="0"/>
              </a:rPr>
              <a:t>, Ali </a:t>
            </a:r>
            <a:r>
              <a:rPr lang="en-US" sz="1800" b="1" dirty="0" err="1" smtClean="0">
                <a:latin typeface="Times New Roman" pitchFamily="18" charset="0"/>
                <a:cs typeface="Times New Roman" pitchFamily="18" charset="0"/>
              </a:rPr>
              <a:t>Zare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Mehrjardi</a:t>
            </a:r>
            <a:r>
              <a:rPr lang="en-US" sz="1800" b="1" dirty="0" smtClean="0">
                <a:latin typeface="Times New Roman" pitchFamily="18" charset="0"/>
                <a:cs typeface="Times New Roman" pitchFamily="18" charset="0"/>
              </a:rPr>
              <a:t>. Protective effect of </a:t>
            </a:r>
            <a:r>
              <a:rPr lang="en-US" sz="1800" b="1" dirty="0" err="1" smtClean="0">
                <a:latin typeface="Times New Roman" pitchFamily="18" charset="0"/>
                <a:cs typeface="Times New Roman" pitchFamily="18" charset="0"/>
              </a:rPr>
              <a:t>ghrelin</a:t>
            </a:r>
            <a:r>
              <a:rPr lang="en-US" sz="1800" b="1" dirty="0" smtClean="0">
                <a:latin typeface="Times New Roman" pitchFamily="18" charset="0"/>
                <a:cs typeface="Times New Roman" pitchFamily="18" charset="0"/>
              </a:rPr>
              <a:t> on acetaminophen-induced liver injury in rat, Peptides, Vol. 31:  2114-2117, 2010.</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20- </a:t>
            </a:r>
            <a:r>
              <a:rPr lang="en-US" sz="1800" b="1" dirty="0" err="1" smtClean="0">
                <a:latin typeface="Times New Roman" pitchFamily="18" charset="0"/>
                <a:cs typeface="Times New Roman" pitchFamily="18" charset="0"/>
              </a:rPr>
              <a:t>Sayid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Mahdi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Mirghazanfari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Mansoor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Keshavarz</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Nepton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Soltani</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Kamalnejad</a:t>
            </a:r>
            <a:r>
              <a:rPr lang="en-US" sz="1800" b="1" dirty="0" smtClean="0">
                <a:latin typeface="Times New Roman" pitchFamily="18" charset="0"/>
                <a:cs typeface="Times New Roman" pitchFamily="18" charset="0"/>
              </a:rPr>
              <a:t>. The effect of </a:t>
            </a:r>
            <a:r>
              <a:rPr lang="en-US" sz="1800" b="1" dirty="0" err="1" smtClean="0">
                <a:latin typeface="Times New Roman" pitchFamily="18" charset="0"/>
                <a:cs typeface="Times New Roman" pitchFamily="18" charset="0"/>
              </a:rPr>
              <a:t>Teucrium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Polium</a:t>
            </a:r>
            <a:r>
              <a:rPr lang="en-US" sz="1800" b="1" dirty="0" smtClean="0">
                <a:latin typeface="Times New Roman" pitchFamily="18" charset="0"/>
                <a:cs typeface="Times New Roman" pitchFamily="18" charset="0"/>
              </a:rPr>
              <a:t> L.” Extracts on insulin release from in situ isolated </a:t>
            </a:r>
            <a:r>
              <a:rPr lang="en-US" sz="1800" b="1" dirty="0" err="1" smtClean="0">
                <a:latin typeface="Times New Roman" pitchFamily="18" charset="0"/>
                <a:cs typeface="Times New Roman" pitchFamily="18" charset="0"/>
              </a:rPr>
              <a:t>perfused</a:t>
            </a:r>
            <a:r>
              <a:rPr lang="en-US" sz="1800" b="1" dirty="0" smtClean="0">
                <a:latin typeface="Times New Roman" pitchFamily="18" charset="0"/>
                <a:cs typeface="Times New Roman" pitchFamily="18" charset="0"/>
              </a:rPr>
              <a:t> rat pancreas in a newly modified isolation method: the role of Ca+2 and K+ channels, Iranian Biomedical Journal, Vol.14, No. 4, 178-185, 2010.</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8229600" cy="3744416"/>
          </a:xfrm>
        </p:spPr>
        <p:txBody>
          <a:bodyPr>
            <a:noAutofit/>
          </a:bodyPr>
          <a:lstStyle/>
          <a:p>
            <a:pPr algn="l"/>
            <a:r>
              <a:rPr lang="en-US" sz="1800" b="1" dirty="0" smtClean="0">
                <a:latin typeface="Times New Roman" pitchFamily="18" charset="0"/>
                <a:cs typeface="Times New Roman" pitchFamily="18" charset="0"/>
              </a:rPr>
              <a:t>21-  </a:t>
            </a:r>
            <a:r>
              <a:rPr lang="en-US" sz="1800" b="1" dirty="0" err="1" smtClean="0">
                <a:latin typeface="Times New Roman" pitchFamily="18" charset="0"/>
                <a:cs typeface="Times New Roman" pitchFamily="18" charset="0"/>
              </a:rPr>
              <a:t>Zakieh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Vahedian-Ardakani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-Rafsanjani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Mansoor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Keshavarz</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Fatemeh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Mirershadi</a:t>
            </a:r>
            <a:r>
              <a:rPr lang="en-US" sz="1800" b="1" dirty="0" smtClean="0">
                <a:latin typeface="Times New Roman" pitchFamily="18" charset="0"/>
                <a:cs typeface="Times New Roman" pitchFamily="18" charset="0"/>
              </a:rPr>
              <a:t>. Lead exposure changes gastric acid secretion in rat: role of NO. </a:t>
            </a:r>
            <a:r>
              <a:rPr lang="en-US" sz="1800" b="1" dirty="0" err="1" smtClean="0">
                <a:latin typeface="Times New Roman" pitchFamily="18" charset="0"/>
                <a:cs typeface="Times New Roman" pitchFamily="18" charset="0"/>
              </a:rPr>
              <a:t>Acta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Medica</a:t>
            </a:r>
            <a:r>
              <a:rPr lang="en-US" sz="1800" b="1" dirty="0" smtClean="0">
                <a:latin typeface="Times New Roman" pitchFamily="18" charset="0"/>
                <a:cs typeface="Times New Roman" pitchFamily="18" charset="0"/>
              </a:rPr>
              <a:t> Journal, Vol. 49, No. 1: 3-8, 2011.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22-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Ali Mohammad </a:t>
            </a:r>
            <a:r>
              <a:rPr lang="en-US" sz="1800" b="1" dirty="0" err="1" smtClean="0">
                <a:latin typeface="Times New Roman" pitchFamily="18" charset="0"/>
                <a:cs typeface="Times New Roman" pitchFamily="18" charset="0"/>
              </a:rPr>
              <a:t>Alizadeh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Soheila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Adeli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Masoumeh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Golestan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Hamid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Moloudian</a:t>
            </a:r>
            <a:r>
              <a:rPr lang="en-US" sz="1800" b="1" dirty="0" smtClean="0">
                <a:latin typeface="Times New Roman" pitchFamily="18" charset="0"/>
                <a:cs typeface="Times New Roman" pitchFamily="18" charset="0"/>
              </a:rPr>
              <a:t> and Mohammad </a:t>
            </a:r>
            <a:r>
              <a:rPr lang="en-US" sz="1800" b="1" dirty="0" err="1" smtClean="0">
                <a:latin typeface="Times New Roman" pitchFamily="18" charset="0"/>
                <a:cs typeface="Times New Roman" pitchFamily="18" charset="0"/>
              </a:rPr>
              <a:t>Kamalnejad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Gastroprotective</a:t>
            </a:r>
            <a:r>
              <a:rPr lang="en-US" sz="1800" b="1" dirty="0" smtClean="0">
                <a:latin typeface="Times New Roman" pitchFamily="18" charset="0"/>
                <a:cs typeface="Times New Roman" pitchFamily="18" charset="0"/>
              </a:rPr>
              <a:t> effects  of </a:t>
            </a:r>
            <a:r>
              <a:rPr lang="en-US" sz="1800" b="1" dirty="0" err="1" smtClean="0">
                <a:latin typeface="Times New Roman" pitchFamily="18" charset="0"/>
                <a:cs typeface="Times New Roman" pitchFamily="18" charset="0"/>
              </a:rPr>
              <a:t>Stachys</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Lavandulifolia</a:t>
            </a:r>
            <a:r>
              <a:rPr lang="en-US" sz="1800" b="1" dirty="0" smtClean="0">
                <a:latin typeface="Times New Roman" pitchFamily="18" charset="0"/>
                <a:cs typeface="Times New Roman" pitchFamily="18" charset="0"/>
              </a:rPr>
              <a:t> extract on experimental gastric ulcer, African Journal of Pharmacy and Pharmacology, Vol.5(2), 155-159,2011.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23-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Heda</a:t>
            </a:r>
            <a:r>
              <a:rPr lang="en-US" sz="1800" b="1" i="1" dirty="0" err="1" smtClean="0">
                <a:latin typeface="Times New Roman" pitchFamily="18" charset="0"/>
                <a:cs typeface="Times New Roman" pitchFamily="18" charset="0"/>
              </a:rPr>
              <a:t>y</a:t>
            </a:r>
            <a:r>
              <a:rPr lang="en-US" sz="1800" b="1" dirty="0" err="1" smtClean="0">
                <a:latin typeface="Times New Roman" pitchFamily="18" charset="0"/>
                <a:cs typeface="Times New Roman" pitchFamily="18" charset="0"/>
              </a:rPr>
              <a:t>at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Sahraei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Soheial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Adeli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Ehsan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Salimi</a:t>
            </a:r>
            <a:r>
              <a:rPr lang="en-US" sz="1800" b="1" dirty="0" smtClean="0">
                <a:latin typeface="Times New Roman" pitchFamily="18" charset="0"/>
                <a:cs typeface="Times New Roman" pitchFamily="18" charset="0"/>
              </a:rPr>
              <a:t>. Physical and psychological stress have similar effects on gastric acid and pepsin secretions in rat. Journal of stress Physiology &amp; Biochemistry, Vol. 7, No. 2, 164-174,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24- J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 </a:t>
            </a:r>
            <a:r>
              <a:rPr lang="en-US" sz="1800" b="1" dirty="0" err="1" smtClean="0">
                <a:latin typeface="Times New Roman" pitchFamily="18" charset="0"/>
                <a:cs typeface="Times New Roman" pitchFamily="18" charset="0"/>
              </a:rPr>
              <a:t>Ardakani</a:t>
            </a:r>
            <a:r>
              <a:rPr lang="en-US" sz="1800" b="1" dirty="0" smtClean="0">
                <a:latin typeface="Times New Roman" pitchFamily="18" charset="0"/>
                <a:cs typeface="Times New Roman" pitchFamily="18" charset="0"/>
              </a:rPr>
              <a:t>, M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Aneurysm of Brachial Artery Following </a:t>
            </a:r>
            <a:r>
              <a:rPr lang="en-US" sz="1800" b="1" dirty="0" err="1" smtClean="0">
                <a:latin typeface="Times New Roman" pitchFamily="18" charset="0"/>
                <a:cs typeface="Times New Roman" pitchFamily="18" charset="0"/>
              </a:rPr>
              <a:t>Axillary</a:t>
            </a:r>
            <a:r>
              <a:rPr lang="en-US" sz="1800" b="1" dirty="0" smtClean="0">
                <a:latin typeface="Times New Roman" pitchFamily="18" charset="0"/>
                <a:cs typeface="Times New Roman" pitchFamily="18" charset="0"/>
              </a:rPr>
              <a:t> Crutch, Iranian Red Crescent Medical Journal, Vol. 13, No. 4, 285-286,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25-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Mohammad Reza </a:t>
            </a:r>
            <a:r>
              <a:rPr lang="en-US" sz="1800" b="1" dirty="0" err="1" smtClean="0">
                <a:latin typeface="Times New Roman" pitchFamily="18" charset="0"/>
                <a:cs typeface="Times New Roman" pitchFamily="18" charset="0"/>
              </a:rPr>
              <a:t>Karamati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Fatemah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Persistent Sciatic artery presenting as blue toe: Diagnostic dilemma, Pak J Med </a:t>
            </a:r>
            <a:r>
              <a:rPr lang="en-US" sz="1800" b="1" dirty="0" err="1" smtClean="0">
                <a:latin typeface="Times New Roman" pitchFamily="18" charset="0"/>
                <a:cs typeface="Times New Roman" pitchFamily="18" charset="0"/>
              </a:rPr>
              <a:t>Sci</a:t>
            </a:r>
            <a:r>
              <a:rPr lang="en-US" sz="1800" b="1" dirty="0" smtClean="0">
                <a:latin typeface="Times New Roman" pitchFamily="18" charset="0"/>
                <a:cs typeface="Times New Roman" pitchFamily="18" charset="0"/>
              </a:rPr>
              <a:t>, Vol. 27, No. 3,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3140968"/>
            <a:ext cx="8229600" cy="1368152"/>
          </a:xfrm>
        </p:spPr>
        <p:txBody>
          <a:bodyPr>
            <a:noAutofit/>
          </a:bodyPr>
          <a:lstStyle/>
          <a:p>
            <a:pPr algn="l"/>
            <a:r>
              <a:rPr lang="en-US" sz="1800" b="1" dirty="0" smtClean="0">
                <a:latin typeface="Times New Roman" pitchFamily="18" charset="0"/>
                <a:cs typeface="Times New Roman" pitchFamily="18" charset="0"/>
              </a:rPr>
              <a:t>26-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Mansoor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Keshavarz</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Nahravanian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Fatemeh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Mirershadi</a:t>
            </a:r>
            <a:r>
              <a:rPr lang="en-US" sz="1800" b="1" dirty="0" smtClean="0">
                <a:latin typeface="Times New Roman" pitchFamily="18" charset="0"/>
                <a:cs typeface="Times New Roman" pitchFamily="18" charset="0"/>
              </a:rPr>
              <a:t>. Lead Exposure Changes Gastric Motility in Rats: Role of Nitric Oxide (NO), Archives of Iranian Medicine (AIM), Vol. 14, Number 4, July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27-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baseline="300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Ali Mohammad </a:t>
            </a:r>
            <a:r>
              <a:rPr lang="en-US" sz="1800" b="1" dirty="0" err="1" smtClean="0">
                <a:latin typeface="Times New Roman" pitchFamily="18" charset="0"/>
                <a:cs typeface="Times New Roman" pitchFamily="18" charset="0"/>
              </a:rPr>
              <a:t>Alizadeh</a:t>
            </a:r>
            <a:r>
              <a:rPr lang="en-US" sz="1800" b="1" dirty="0" smtClean="0">
                <a:latin typeface="Times New Roman" pitchFamily="18" charset="0"/>
                <a:cs typeface="Times New Roman" pitchFamily="18" charset="0"/>
              </a:rPr>
              <a:t>, Zahra </a:t>
            </a:r>
            <a:r>
              <a:rPr lang="en-US" sz="1800" b="1" dirty="0" err="1" smtClean="0">
                <a:latin typeface="Times New Roman" pitchFamily="18" charset="0"/>
                <a:cs typeface="Times New Roman" pitchFamily="18" charset="0"/>
              </a:rPr>
              <a:t>Sadroleslami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Soheila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Adeli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Gastroprotective</a:t>
            </a:r>
            <a:r>
              <a:rPr lang="en-US" sz="1800" b="1" dirty="0" smtClean="0">
                <a:latin typeface="Times New Roman" pitchFamily="18" charset="0"/>
                <a:cs typeface="Times New Roman" pitchFamily="18" charset="0"/>
              </a:rPr>
              <a:t> effects of </a:t>
            </a:r>
            <a:r>
              <a:rPr lang="en-US" sz="1800" b="1" dirty="0" err="1" smtClean="0">
                <a:latin typeface="Times New Roman" pitchFamily="18" charset="0"/>
                <a:cs typeface="Times New Roman" pitchFamily="18" charset="0"/>
              </a:rPr>
              <a:t>amygdalin</a:t>
            </a:r>
            <a:r>
              <a:rPr lang="en-US" sz="1800" b="1" dirty="0" smtClean="0">
                <a:latin typeface="Times New Roman" pitchFamily="18" charset="0"/>
                <a:cs typeface="Times New Roman" pitchFamily="18" charset="0"/>
              </a:rPr>
              <a:t> on experimental gastric ulcer; Role of NO and TNF-α, Journal of Medicinal Plants Research Vol. 5(14), pp. 3122–3127, 18 July,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28-  </a:t>
            </a:r>
            <a:r>
              <a:rPr lang="en-US" sz="1800" b="1" dirty="0" err="1" smtClean="0">
                <a:latin typeface="Times New Roman" pitchFamily="18" charset="0"/>
                <a:cs typeface="Times New Roman" pitchFamily="18" charset="0"/>
              </a:rPr>
              <a:t>Rohallah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Moloudi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Gholamreza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Hassanzadeh</a:t>
            </a:r>
            <a:r>
              <a:rPr lang="en-US" sz="1800" b="1" dirty="0" smtClean="0">
                <a:latin typeface="Times New Roman" pitchFamily="18" charset="0"/>
                <a:cs typeface="Times New Roman" pitchFamily="18" charset="0"/>
              </a:rPr>
              <a:t>. Effect of different doses of GLP-2 (</a:t>
            </a:r>
            <a:r>
              <a:rPr lang="en-US" sz="1800" b="1" dirty="0" err="1" smtClean="0">
                <a:latin typeface="Times New Roman" pitchFamily="18" charset="0"/>
                <a:cs typeface="Times New Roman" pitchFamily="18" charset="0"/>
              </a:rPr>
              <a:t>Tedglutide</a:t>
            </a:r>
            <a:r>
              <a:rPr lang="en-US" sz="1800" b="1" dirty="0" smtClean="0">
                <a:latin typeface="Times New Roman" pitchFamily="18" charset="0"/>
                <a:cs typeface="Times New Roman" pitchFamily="18" charset="0"/>
              </a:rPr>
              <a:t>) on acute esophageal lesion due to acid-pepsin perfusion in male rats. Peptides 32: 2086-2090,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29- </a:t>
            </a:r>
            <a:r>
              <a:rPr lang="en-US" sz="1800" b="1" dirty="0" err="1" smtClean="0">
                <a:latin typeface="Times New Roman" pitchFamily="18" charset="0"/>
                <a:cs typeface="Times New Roman" pitchFamily="18" charset="0"/>
              </a:rPr>
              <a:t>Soghra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Fallahi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Seyed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Shahabadin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Sadr</a:t>
            </a:r>
            <a:r>
              <a:rPr lang="en-US" sz="1800" b="1" dirty="0" smtClean="0">
                <a:latin typeface="Times New Roman" pitchFamily="18" charset="0"/>
                <a:cs typeface="Times New Roman" pitchFamily="18" charset="0"/>
              </a:rPr>
              <a:t>, Ali Mohammad </a:t>
            </a:r>
            <a:r>
              <a:rPr lang="en-US" sz="1800" b="1" dirty="0" err="1" smtClean="0">
                <a:latin typeface="Times New Roman" pitchFamily="18" charset="0"/>
                <a:cs typeface="Times New Roman" pitchFamily="18" charset="0"/>
              </a:rPr>
              <a:t>Alizadeh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Soheila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Adeli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Hamid</a:t>
            </a:r>
            <a:r>
              <a:rPr lang="en-US" sz="1800" b="1" dirty="0" smtClean="0">
                <a:latin typeface="Times New Roman" pitchFamily="18" charset="0"/>
                <a:cs typeface="Times New Roman" pitchFamily="18" charset="0"/>
              </a:rPr>
              <a:t> Reza </a:t>
            </a:r>
            <a:r>
              <a:rPr lang="en-US" sz="1800" b="1" dirty="0" err="1" smtClean="0">
                <a:latin typeface="Times New Roman" pitchFamily="18" charset="0"/>
                <a:cs typeface="Times New Roman" pitchFamily="18" charset="0"/>
              </a:rPr>
              <a:t>Sadeghipour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Gholamreza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Hasanzadeh</a:t>
            </a:r>
            <a:r>
              <a:rPr lang="en-US" sz="1800" b="1" dirty="0" smtClean="0">
                <a:latin typeface="Times New Roman" pitchFamily="18" charset="0"/>
                <a:cs typeface="Times New Roman" pitchFamily="18" charset="0"/>
              </a:rPr>
              <a:t>. The Effects of </a:t>
            </a:r>
            <a:r>
              <a:rPr lang="en-US" sz="1800" b="1" dirty="0" err="1" smtClean="0">
                <a:latin typeface="Times New Roman" pitchFamily="18" charset="0"/>
                <a:cs typeface="Times New Roman" pitchFamily="18" charset="0"/>
              </a:rPr>
              <a:t>Leptin</a:t>
            </a:r>
            <a:r>
              <a:rPr lang="en-US" sz="1800" b="1" dirty="0" smtClean="0">
                <a:latin typeface="Times New Roman" pitchFamily="18" charset="0"/>
                <a:cs typeface="Times New Roman" pitchFamily="18" charset="0"/>
              </a:rPr>
              <a:t> on gastric ulcer due to physical and psychological stress: Involvement of nitric oxide and prostaglandin E2. Journal of Stress </a:t>
            </a:r>
            <a:r>
              <a:rPr lang="en-US" sz="1800" b="1" dirty="0" err="1" smtClean="0">
                <a:latin typeface="Times New Roman" pitchFamily="18" charset="0"/>
                <a:cs typeface="Times New Roman" pitchFamily="18" charset="0"/>
              </a:rPr>
              <a:t>Physiology&amp;Biochemistry</a:t>
            </a:r>
            <a:r>
              <a:rPr lang="en-US" sz="1800" b="1" dirty="0" smtClean="0">
                <a:latin typeface="Times New Roman" pitchFamily="18" charset="0"/>
                <a:cs typeface="Times New Roman" pitchFamily="18" charset="0"/>
              </a:rPr>
              <a:t>, Vol. 7(4): 301-310,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30-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Ardakani</a:t>
            </a:r>
            <a:r>
              <a:rPr lang="en-US" sz="1800" b="1" dirty="0" smtClean="0">
                <a:latin typeface="Times New Roman" pitchFamily="18" charset="0"/>
                <a:cs typeface="Times New Roman" pitchFamily="18" charset="0"/>
              </a:rPr>
              <a:t>, Ali </a:t>
            </a:r>
            <a:r>
              <a:rPr lang="en-US" sz="1800" b="1" dirty="0" err="1" smtClean="0">
                <a:latin typeface="Times New Roman" pitchFamily="18" charset="0"/>
                <a:cs typeface="Times New Roman" pitchFamily="18" charset="0"/>
              </a:rPr>
              <a:t>Zare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Mehrjardi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a:t>
            </a:r>
            <a:r>
              <a:rPr lang="en-US" sz="1800" b="1" dirty="0" smtClean="0">
                <a:latin typeface="Times New Roman" pitchFamily="18" charset="0"/>
                <a:cs typeface="Times New Roman" pitchFamily="18" charset="0"/>
              </a:rPr>
              <a:t>Rafsanjani. </a:t>
            </a:r>
            <a:r>
              <a:rPr lang="en-US" sz="1800" b="1" dirty="0" err="1" smtClean="0">
                <a:latin typeface="Times New Roman" pitchFamily="18" charset="0"/>
                <a:cs typeface="Times New Roman" pitchFamily="18" charset="0"/>
              </a:rPr>
              <a:t>Eosinophilic</a:t>
            </a:r>
            <a:r>
              <a:rPr lang="en-US" sz="1800" b="1" dirty="0" smtClean="0">
                <a:latin typeface="Times New Roman" pitchFamily="18" charset="0"/>
                <a:cs typeface="Times New Roman" pitchFamily="18" charset="0"/>
              </a:rPr>
              <a:t> Abscesses of the liver due to </a:t>
            </a:r>
            <a:r>
              <a:rPr lang="en-US" sz="1800" b="1" dirty="0" err="1" smtClean="0">
                <a:latin typeface="Times New Roman" pitchFamily="18" charset="0"/>
                <a:cs typeface="Times New Roman" pitchFamily="18" charset="0"/>
              </a:rPr>
              <a:t>enterobius</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vermicularis</a:t>
            </a:r>
            <a:r>
              <a:rPr lang="en-US" sz="1800" b="1" dirty="0" smtClean="0">
                <a:latin typeface="Times New Roman" pitchFamily="18" charset="0"/>
                <a:cs typeface="Times New Roman" pitchFamily="18" charset="0"/>
              </a:rPr>
              <a:t>. Jpms.Vol.1(3): 92-94, 2011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628800"/>
            <a:ext cx="8229600" cy="3816424"/>
          </a:xfrm>
        </p:spPr>
        <p:txBody>
          <a:bodyPr>
            <a:noAutofit/>
          </a:bodyPr>
          <a:lstStyle/>
          <a:p>
            <a:pPr algn="l"/>
            <a:r>
              <a:rPr lang="en-US" sz="1800" b="1" dirty="0" smtClean="0">
                <a:latin typeface="Times New Roman" pitchFamily="18" charset="0"/>
                <a:cs typeface="Times New Roman" pitchFamily="18" charset="0"/>
              </a:rPr>
              <a:t>31-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Amir </a:t>
            </a:r>
            <a:r>
              <a:rPr lang="en-US" sz="1800" b="1" dirty="0" err="1" smtClean="0">
                <a:latin typeface="Times New Roman" pitchFamily="18" charset="0"/>
                <a:cs typeface="Times New Roman" pitchFamily="18" charset="0"/>
              </a:rPr>
              <a:t>Mohsen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Jalayfar</a:t>
            </a:r>
            <a:r>
              <a:rPr lang="en-US" sz="1800" b="1" dirty="0" smtClean="0">
                <a:latin typeface="Times New Roman" pitchFamily="18" charset="0"/>
                <a:cs typeface="Times New Roman" pitchFamily="18" charset="0"/>
              </a:rPr>
              <a:t>, Mohammad Reza </a:t>
            </a:r>
            <a:r>
              <a:rPr lang="en-US" sz="1800" b="1" dirty="0" err="1" smtClean="0">
                <a:latin typeface="Times New Roman" pitchFamily="18" charset="0"/>
                <a:cs typeface="Times New Roman" pitchFamily="18" charset="0"/>
              </a:rPr>
              <a:t>Keramati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Primary Success of Bifurcated Vein Patch </a:t>
            </a:r>
            <a:r>
              <a:rPr lang="en-US" sz="1800" b="1" dirty="0" err="1" smtClean="0">
                <a:latin typeface="Times New Roman" pitchFamily="18" charset="0"/>
                <a:cs typeface="Times New Roman" pitchFamily="18" charset="0"/>
              </a:rPr>
              <a:t>Arteriovenous</a:t>
            </a:r>
            <a:r>
              <a:rPr lang="en-US" sz="1800" b="1" dirty="0" smtClean="0">
                <a:latin typeface="Times New Roman" pitchFamily="18" charset="0"/>
                <a:cs typeface="Times New Roman" pitchFamily="18" charset="0"/>
              </a:rPr>
              <a:t> Fistula and Brescia- </a:t>
            </a:r>
            <a:r>
              <a:rPr lang="en-US" sz="1800" b="1" dirty="0" err="1" smtClean="0">
                <a:latin typeface="Times New Roman" pitchFamily="18" charset="0"/>
                <a:cs typeface="Times New Roman" pitchFamily="18" charset="0"/>
              </a:rPr>
              <a:t>Cimino</a:t>
            </a:r>
            <a:r>
              <a:rPr lang="en-US" sz="1800" b="1" dirty="0" smtClean="0">
                <a:latin typeface="Times New Roman" pitchFamily="18" charset="0"/>
                <a:cs typeface="Times New Roman" pitchFamily="18" charset="0"/>
              </a:rPr>
              <a:t> Methods. IJKD, 6:124-8, 2012.</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32-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Toraj</a:t>
            </a:r>
            <a:r>
              <a:rPr lang="en-US" sz="1800" b="1" dirty="0" smtClean="0">
                <a:latin typeface="Times New Roman" pitchFamily="18" charset="0"/>
                <a:cs typeface="Times New Roman" pitchFamily="18" charset="0"/>
              </a:rPr>
              <a:t>-Reza </a:t>
            </a:r>
            <a:r>
              <a:rPr lang="en-US" sz="1800" b="1" dirty="0" err="1" smtClean="0">
                <a:latin typeface="Times New Roman" pitchFamily="18" charset="0"/>
                <a:cs typeface="Times New Roman" pitchFamily="18" charset="0"/>
              </a:rPr>
              <a:t>Mirshekari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Effect of opium dependency on secondary intention wound healing in a rat model: an experimental study. International wound journal, 1742-48, 2012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33- </a:t>
            </a:r>
            <a:r>
              <a:rPr lang="en-US" sz="1800" b="1" dirty="0" err="1" smtClean="0">
                <a:latin typeface="Times New Roman" pitchFamily="18" charset="0"/>
                <a:cs typeface="Times New Roman" pitchFamily="18" charset="0"/>
              </a:rPr>
              <a:t>Nikseresht</a:t>
            </a:r>
            <a:r>
              <a:rPr lang="en-US" sz="1800" b="1" dirty="0" smtClean="0">
                <a:latin typeface="Times New Roman" pitchFamily="18" charset="0"/>
                <a:cs typeface="Times New Roman" pitchFamily="18" charset="0"/>
              </a:rPr>
              <a:t> S, </a:t>
            </a:r>
            <a:r>
              <a:rPr lang="en-US" sz="1800" b="1" dirty="0" err="1" smtClean="0">
                <a:latin typeface="Times New Roman" pitchFamily="18" charset="0"/>
                <a:cs typeface="Times New Roman" pitchFamily="18" charset="0"/>
              </a:rPr>
              <a:t>Etebary</a:t>
            </a:r>
            <a:r>
              <a:rPr lang="en-US" sz="1800" b="1" dirty="0" smtClean="0">
                <a:latin typeface="Times New Roman" pitchFamily="18" charset="0"/>
                <a:cs typeface="Times New Roman" pitchFamily="18" charset="0"/>
              </a:rPr>
              <a:t> S, </a:t>
            </a:r>
            <a:r>
              <a:rPr lang="en-US" sz="1800" b="1" dirty="0" err="1" smtClean="0">
                <a:latin typeface="Times New Roman" pitchFamily="18" charset="0"/>
                <a:cs typeface="Times New Roman" pitchFamily="18" charset="0"/>
              </a:rPr>
              <a:t>Karimian</a:t>
            </a:r>
            <a:r>
              <a:rPr lang="en-US" sz="1800" b="1" dirty="0" smtClean="0">
                <a:latin typeface="Times New Roman" pitchFamily="18" charset="0"/>
                <a:cs typeface="Times New Roman" pitchFamily="18" charset="0"/>
              </a:rPr>
              <a:t> M,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F</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Zarrindast</a:t>
            </a:r>
            <a:r>
              <a:rPr lang="en-US" sz="1800" b="1" dirty="0" smtClean="0">
                <a:latin typeface="Times New Roman" pitchFamily="18" charset="0"/>
                <a:cs typeface="Times New Roman" pitchFamily="18" charset="0"/>
              </a:rPr>
              <a:t> MR, </a:t>
            </a:r>
            <a:r>
              <a:rPr lang="en-US" sz="1800" b="1" dirty="0" err="1" smtClean="0">
                <a:latin typeface="Times New Roman" pitchFamily="18" charset="0"/>
                <a:cs typeface="Times New Roman" pitchFamily="18" charset="0"/>
              </a:rPr>
              <a:t>Sadeghipour</a:t>
            </a:r>
            <a:r>
              <a:rPr lang="en-US" sz="1800" b="1" dirty="0" smtClean="0">
                <a:latin typeface="Times New Roman" pitchFamily="18" charset="0"/>
                <a:cs typeface="Times New Roman" pitchFamily="18" charset="0"/>
              </a:rPr>
              <a:t> HR: Acute administration of Zn, Mg, and Thiamine improves </a:t>
            </a:r>
            <a:r>
              <a:rPr lang="en-US" sz="1800" b="1" dirty="0" err="1" smtClean="0">
                <a:latin typeface="Times New Roman" pitchFamily="18" charset="0"/>
                <a:cs typeface="Times New Roman" pitchFamily="18" charset="0"/>
              </a:rPr>
              <a:t>pospartum</a:t>
            </a:r>
            <a:r>
              <a:rPr lang="en-US" sz="1800" b="1" dirty="0" smtClean="0">
                <a:latin typeface="Times New Roman" pitchFamily="18" charset="0"/>
                <a:cs typeface="Times New Roman" pitchFamily="18" charset="0"/>
              </a:rPr>
              <a:t> depression conditions in mice. Arch Iran Med , 15(5):306-311, 2012.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34- </a:t>
            </a:r>
            <a:r>
              <a:rPr lang="en-US" sz="1800" b="1" dirty="0" err="1" smtClean="0">
                <a:latin typeface="Times New Roman" pitchFamily="18" charset="0"/>
                <a:cs typeface="Times New Roman" pitchFamily="18" charset="0"/>
              </a:rPr>
              <a:t>Mandana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Sadeghi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Niaraki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Gholam</a:t>
            </a:r>
            <a:r>
              <a:rPr lang="en-US" sz="1800" b="1" dirty="0" smtClean="0">
                <a:latin typeface="Times New Roman" pitchFamily="18" charset="0"/>
                <a:cs typeface="Times New Roman" pitchFamily="18" charset="0"/>
              </a:rPr>
              <a:t> H. </a:t>
            </a:r>
            <a:r>
              <a:rPr lang="en-US" sz="1800" b="1" dirty="0" err="1" smtClean="0">
                <a:latin typeface="Times New Roman" pitchFamily="18" charset="0"/>
                <a:cs typeface="Times New Roman" pitchFamily="18" charset="0"/>
              </a:rPr>
              <a:t>Vaezi</a:t>
            </a:r>
            <a:r>
              <a:rPr lang="en-US" sz="1800" b="1" dirty="0" smtClean="0">
                <a:latin typeface="Times New Roman" pitchFamily="18" charset="0"/>
                <a:cs typeface="Times New Roman" pitchFamily="18" charset="0"/>
              </a:rPr>
              <a:t>, Ali M </a:t>
            </a:r>
            <a:r>
              <a:rPr lang="en-US" sz="1800" b="1" dirty="0" err="1" smtClean="0">
                <a:latin typeface="Times New Roman" pitchFamily="18" charset="0"/>
                <a:cs typeface="Times New Roman" pitchFamily="18" charset="0"/>
              </a:rPr>
              <a:t>Alizadeh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Azam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Moslehi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Azizian</a:t>
            </a:r>
            <a:r>
              <a:rPr lang="en-US" sz="1800" b="1" dirty="0" smtClean="0">
                <a:latin typeface="Times New Roman" pitchFamily="18" charset="0"/>
                <a:cs typeface="Times New Roman" pitchFamily="18" charset="0"/>
              </a:rPr>
              <a:t>. Protective Effect of </a:t>
            </a:r>
            <a:r>
              <a:rPr lang="en-US" sz="1800" b="1" dirty="0" err="1" smtClean="0">
                <a:latin typeface="Times New Roman" pitchFamily="18" charset="0"/>
                <a:cs typeface="Times New Roman" pitchFamily="18" charset="0"/>
              </a:rPr>
              <a:t>Ghrelin</a:t>
            </a:r>
            <a:r>
              <a:rPr lang="en-US" sz="1800" b="1" dirty="0" smtClean="0">
                <a:latin typeface="Times New Roman" pitchFamily="18" charset="0"/>
                <a:cs typeface="Times New Roman" pitchFamily="18" charset="0"/>
              </a:rPr>
              <a:t> on Sodium   </a:t>
            </a:r>
            <a:r>
              <a:rPr lang="en-US" sz="1800" b="1" dirty="0" err="1" smtClean="0">
                <a:latin typeface="Times New Roman" pitchFamily="18" charset="0"/>
                <a:cs typeface="Times New Roman" pitchFamily="18" charset="0"/>
              </a:rPr>
              <a:t>Valproate</a:t>
            </a:r>
            <a:r>
              <a:rPr lang="en-US" sz="1800" b="1" dirty="0" smtClean="0">
                <a:latin typeface="Times New Roman" pitchFamily="18" charset="0"/>
                <a:cs typeface="Times New Roman" pitchFamily="18" charset="0"/>
              </a:rPr>
              <a:t>-induced Liver Injury in Rat,</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Journal of Stress Physiology &amp; Biochemistry, Vol. 9 No.  1, pp. 96-105, 2013.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35- </a:t>
            </a:r>
            <a:r>
              <a:rPr lang="en-US" sz="1800" b="1" dirty="0" err="1" smtClean="0">
                <a:latin typeface="Times New Roman" pitchFamily="18" charset="0"/>
                <a:cs typeface="Times New Roman" pitchFamily="18" charset="0"/>
              </a:rPr>
              <a:t>Shadi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Kheyr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Kheyabany</a:t>
            </a:r>
            <a:r>
              <a:rPr lang="en-US" sz="1800" b="1" dirty="0" smtClean="0">
                <a:latin typeface="Times New Roman" pitchFamily="18" charset="0"/>
                <a:cs typeface="Times New Roman" pitchFamily="18" charset="0"/>
              </a:rPr>
              <a:t> ,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err="1" smtClean="0">
                <a:latin typeface="Times New Roman" pitchFamily="18" charset="0"/>
                <a:cs typeface="Times New Roman" pitchFamily="18" charset="0"/>
              </a:rPr>
              <a:t>,Gholam</a:t>
            </a:r>
            <a:r>
              <a:rPr lang="en-US" sz="1800" b="1" dirty="0" smtClean="0">
                <a:latin typeface="Times New Roman" pitchFamily="18" charset="0"/>
                <a:cs typeface="Times New Roman" pitchFamily="18" charset="0"/>
              </a:rPr>
              <a:t> Hassan </a:t>
            </a:r>
            <a:r>
              <a:rPr lang="en-US" sz="1800" b="1" dirty="0" err="1" smtClean="0">
                <a:latin typeface="Times New Roman" pitchFamily="18" charset="0"/>
                <a:cs typeface="Times New Roman" pitchFamily="18" charset="0"/>
              </a:rPr>
              <a:t>Vaezi</a:t>
            </a:r>
            <a:r>
              <a:rPr lang="en-US" sz="1800" b="1" dirty="0" smtClean="0">
                <a:latin typeface="Times New Roman" pitchFamily="18" charset="0"/>
                <a:cs typeface="Times New Roman" pitchFamily="18" charset="0"/>
              </a:rPr>
              <a:t>, Ali Mohammad </a:t>
            </a:r>
            <a:r>
              <a:rPr lang="en-US" sz="1800" b="1" dirty="0" err="1" smtClean="0">
                <a:latin typeface="Times New Roman" pitchFamily="18" charset="0"/>
                <a:cs typeface="Times New Roman" pitchFamily="18" charset="0"/>
              </a:rPr>
              <a:t>Alizadeh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Nahrevanian,Azam</a:t>
            </a:r>
            <a:r>
              <a:rPr lang="en-US" sz="1800" b="1" dirty="0" smtClean="0">
                <a:latin typeface="Times New Roman" pitchFamily="18" charset="0"/>
                <a:cs typeface="Times New Roman" pitchFamily="18" charset="0"/>
              </a:rPr>
              <a:t> Moslehi2, </a:t>
            </a:r>
            <a:r>
              <a:rPr lang="en-US" sz="1800" b="1" dirty="0" err="1" smtClean="0">
                <a:latin typeface="Times New Roman" pitchFamily="18" charset="0"/>
                <a:cs typeface="Times New Roman" pitchFamily="18" charset="0"/>
              </a:rPr>
              <a:t>Saleh</a:t>
            </a:r>
            <a:r>
              <a:rPr lang="en-US" sz="1800" b="1" dirty="0" smtClean="0">
                <a:latin typeface="Times New Roman" pitchFamily="18" charset="0"/>
                <a:cs typeface="Times New Roman" pitchFamily="18" charset="0"/>
              </a:rPr>
              <a:t> Azizian4, Protective Effect of </a:t>
            </a:r>
            <a:r>
              <a:rPr lang="en-US" sz="1800" b="1" dirty="0" err="1" smtClean="0">
                <a:latin typeface="Times New Roman" pitchFamily="18" charset="0"/>
                <a:cs typeface="Times New Roman" pitchFamily="18" charset="0"/>
              </a:rPr>
              <a:t>Ghrelin</a:t>
            </a:r>
            <a:r>
              <a:rPr lang="en-US" sz="1800" b="1" dirty="0" smtClean="0">
                <a:latin typeface="Times New Roman" pitchFamily="18" charset="0"/>
                <a:cs typeface="Times New Roman" pitchFamily="18" charset="0"/>
              </a:rPr>
              <a:t> on </a:t>
            </a:r>
            <a:r>
              <a:rPr lang="en-US" sz="1800" b="1" dirty="0" err="1" smtClean="0">
                <a:latin typeface="Times New Roman" pitchFamily="18" charset="0"/>
                <a:cs typeface="Times New Roman" pitchFamily="18" charset="0"/>
              </a:rPr>
              <a:t>Isoniazid</a:t>
            </a:r>
            <a:r>
              <a:rPr lang="en-US" sz="1800" b="1" dirty="0" smtClean="0">
                <a:latin typeface="Times New Roman" pitchFamily="18" charset="0"/>
                <a:cs typeface="Times New Roman" pitchFamily="18" charset="0"/>
              </a:rPr>
              <a:t>-induced Liver Injury in Rat, Journal of Stress Physiology &amp; Biochemistry, Vol. 9 No. 1, pp. 273-282 , 2013.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6410"/>
          </a:xfrm>
        </p:spPr>
        <p:txBody>
          <a:bodyPr>
            <a:noAutofit/>
          </a:bodyPr>
          <a:lstStyle/>
          <a:p>
            <a:pPr algn="l"/>
            <a:r>
              <a:rPr lang="en-US" sz="1800" b="1" dirty="0" smtClean="0">
                <a:latin typeface="Times New Roman" pitchFamily="18" charset="0"/>
                <a:cs typeface="Times New Roman" pitchFamily="18" charset="0"/>
              </a:rPr>
              <a:t>36- </a:t>
            </a:r>
            <a:r>
              <a:rPr lang="en-US" sz="1800" b="1" dirty="0" err="1" smtClean="0">
                <a:latin typeface="Times New Roman" pitchFamily="18" charset="0"/>
                <a:cs typeface="Times New Roman" pitchFamily="18" charset="0"/>
              </a:rPr>
              <a:t>Laya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Rahbar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Nikoukar</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baseline="300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Seyed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Mahdi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Mohamadi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Azam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Moslehi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Gholamreza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Hassanzadeh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Shahram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Agah</a:t>
            </a:r>
            <a:r>
              <a:rPr lang="en-US" sz="1800" b="1" baseline="-250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Protective effect of </a:t>
            </a:r>
            <a:r>
              <a:rPr lang="en-US" sz="1800" b="1" dirty="0" err="1" smtClean="0">
                <a:latin typeface="Times New Roman" pitchFamily="18" charset="0"/>
                <a:cs typeface="Times New Roman" pitchFamily="18" charset="0"/>
              </a:rPr>
              <a:t>ghrelin</a:t>
            </a:r>
            <a:r>
              <a:rPr lang="en-US" sz="1800" b="1" dirty="0" smtClean="0">
                <a:latin typeface="Times New Roman" pitchFamily="18" charset="0"/>
                <a:cs typeface="Times New Roman" pitchFamily="18" charset="0"/>
              </a:rPr>
              <a:t> in a rat model of celiac disease. Peptides, impress.</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37- </a:t>
            </a:r>
            <a:r>
              <a:rPr lang="en-US" sz="1800" b="1" dirty="0" err="1" smtClean="0">
                <a:latin typeface="Times New Roman" pitchFamily="18" charset="0"/>
                <a:cs typeface="Times New Roman" pitchFamily="18" charset="0"/>
              </a:rPr>
              <a:t>Azam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Moslehi</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a:t>
            </a:r>
            <a:r>
              <a:rPr lang="en-US" sz="1800" b="1" dirty="0" smtClean="0">
                <a:latin typeface="Times New Roman" pitchFamily="18" charset="0"/>
                <a:cs typeface="Times New Roman" pitchFamily="18" charset="0"/>
              </a:rPr>
              <a:t>,Ahmad-Reza </a:t>
            </a:r>
            <a:r>
              <a:rPr lang="en-US" sz="1800" b="1" dirty="0" err="1" smtClean="0">
                <a:latin typeface="Times New Roman" pitchFamily="18" charset="0"/>
                <a:cs typeface="Times New Roman" pitchFamily="18" charset="0"/>
              </a:rPr>
              <a:t>Dehpour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Seyed</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Tavangar</a:t>
            </a:r>
            <a:r>
              <a:rPr lang="en-US" sz="1800" b="1" dirty="0" smtClean="0">
                <a:latin typeface="Times New Roman" pitchFamily="18" charset="0"/>
                <a:cs typeface="Times New Roman" pitchFamily="18" charset="0"/>
              </a:rPr>
              <a:t> ,  </a:t>
            </a:r>
            <a:r>
              <a:rPr lang="en-US" sz="1800" b="1" dirty="0" err="1" smtClean="0">
                <a:latin typeface="Times New Roman" pitchFamily="18" charset="0"/>
                <a:cs typeface="Times New Roman" pitchFamily="18" charset="0"/>
              </a:rPr>
              <a:t>Gholamreza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Hassanzadeh</a:t>
            </a:r>
            <a:r>
              <a:rPr lang="en-US" sz="1800" b="1" dirty="0" smtClean="0">
                <a:latin typeface="Times New Roman" pitchFamily="18" charset="0"/>
                <a:cs typeface="Times New Roman" pitchFamily="18" charset="0"/>
              </a:rPr>
              <a:t> ,Ali </a:t>
            </a:r>
            <a:r>
              <a:rPr lang="en-US" sz="1800" b="1" dirty="0" err="1" smtClean="0">
                <a:latin typeface="Times New Roman" pitchFamily="18" charset="0"/>
                <a:cs typeface="Times New Roman" pitchFamily="18" charset="0"/>
              </a:rPr>
              <a:t>Zekri</a:t>
            </a:r>
            <a:r>
              <a:rPr lang="en-US" sz="1800" b="1" dirty="0" smtClean="0">
                <a:latin typeface="Times New Roman" pitchFamily="18" charset="0"/>
                <a:cs typeface="Times New Roman" pitchFamily="18" charset="0"/>
              </a:rPr>
              <a:t> and </a:t>
            </a:r>
            <a:r>
              <a:rPr lang="en-US" sz="1800" b="1" dirty="0" err="1" smtClean="0">
                <a:latin typeface="Times New Roman" pitchFamily="18" charset="0"/>
                <a:cs typeface="Times New Roman" pitchFamily="18" charset="0"/>
              </a:rPr>
              <a:t>Hossein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Nahrevanian</a:t>
            </a:r>
            <a:r>
              <a:rPr lang="en-US" sz="1800" b="1" dirty="0" smtClean="0">
                <a:latin typeface="Times New Roman" pitchFamily="18" charset="0"/>
                <a:cs typeface="Times New Roman" pitchFamily="18" charset="0"/>
              </a:rPr>
              <a:t> , </a:t>
            </a:r>
            <a:r>
              <a:rPr lang="en-US" sz="1800" b="1" dirty="0" err="1" smtClean="0">
                <a:latin typeface="Times New Roman" pitchFamily="18" charset="0"/>
                <a:cs typeface="Times New Roman" pitchFamily="18" charset="0"/>
              </a:rPr>
              <a:t>Hamid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Sohanaky</a:t>
            </a:r>
            <a:r>
              <a:rPr lang="en-US" sz="1800" b="1" dirty="0" smtClean="0">
                <a:latin typeface="Times New Roman" pitchFamily="18" charset="0"/>
                <a:cs typeface="Times New Roman" pitchFamily="18" charset="0"/>
              </a:rPr>
              <a:t>. Involvement of endogenous </a:t>
            </a:r>
            <a:r>
              <a:rPr lang="en-US" sz="1800" b="1" dirty="0" err="1" smtClean="0">
                <a:latin typeface="Times New Roman" pitchFamily="18" charset="0"/>
                <a:cs typeface="Times New Roman" pitchFamily="18" charset="0"/>
              </a:rPr>
              <a:t>opioid</a:t>
            </a:r>
            <a:r>
              <a:rPr lang="en-US" sz="1800" b="1" dirty="0" smtClean="0">
                <a:latin typeface="Times New Roman" pitchFamily="18" charset="0"/>
                <a:cs typeface="Times New Roman" pitchFamily="18" charset="0"/>
              </a:rPr>
              <a:t> system in endoplasmic reticulum stress induced hepatic </a:t>
            </a:r>
            <a:r>
              <a:rPr lang="en-US" sz="1800" b="1" dirty="0" err="1" smtClean="0">
                <a:latin typeface="Times New Roman" pitchFamily="18" charset="0"/>
                <a:cs typeface="Times New Roman" pitchFamily="18" charset="0"/>
              </a:rPr>
              <a:t>steatosis</a:t>
            </a:r>
            <a:r>
              <a:rPr lang="en-US" sz="1800" b="1" dirty="0" smtClean="0">
                <a:latin typeface="Times New Roman" pitchFamily="18" charset="0"/>
                <a:cs typeface="Times New Roman" pitchFamily="18" charset="0"/>
              </a:rPr>
              <a:t>, </a:t>
            </a:r>
            <a:r>
              <a:rPr lang="en-SG" sz="1800" b="1" dirty="0" smtClean="0">
                <a:latin typeface="Times New Roman" pitchFamily="18" charset="0"/>
                <a:cs typeface="Times New Roman" pitchFamily="18" charset="0"/>
              </a:rPr>
              <a:t>Archives of </a:t>
            </a:r>
            <a:r>
              <a:rPr lang="en-SG" sz="1800" b="1" dirty="0" err="1" smtClean="0">
                <a:latin typeface="Times New Roman" pitchFamily="18" charset="0"/>
                <a:cs typeface="Times New Roman" pitchFamily="18" charset="0"/>
              </a:rPr>
              <a:t>Pharmacal</a:t>
            </a:r>
            <a:r>
              <a:rPr lang="en-SG" sz="1800" b="1" dirty="0" smtClean="0">
                <a:latin typeface="Times New Roman" pitchFamily="18" charset="0"/>
                <a:cs typeface="Times New Roman" pitchFamily="18" charset="0"/>
              </a:rPr>
              <a:t> Research (ARPR), impress</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baseline="30000"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chrismas 2.gif"/>
          <p:cNvPicPr>
            <a:picLocks noChangeAspect="1" noChangeArrowheads="1" noCrop="1"/>
          </p:cNvPicPr>
          <p:nvPr/>
        </p:nvPicPr>
        <p:blipFill>
          <a:blip r:embed="rId2" cstate="print"/>
          <a:srcRect/>
          <a:stretch>
            <a:fillRect/>
          </a:stretch>
        </p:blipFill>
        <p:spPr bwMode="auto">
          <a:xfrm>
            <a:off x="755576" y="980728"/>
            <a:ext cx="7272808" cy="47525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2"/>
            <a:ext cx="7772400" cy="2428891"/>
          </a:xfrm>
        </p:spPr>
        <p:txBody>
          <a:bodyPr>
            <a:normAutofit/>
          </a:bodyPr>
          <a:lstStyle/>
          <a:p>
            <a:r>
              <a:rPr lang="fa-IR" b="1" dirty="0" smtClean="0"/>
              <a:t>معرفي معاونت آموزشي علوم پايه و تحصيلات تكميلي دانشكده پزشكي</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fa-IR" b="1" dirty="0" smtClean="0"/>
              <a:t>این معاونت در دانشکده پزشکی دانشگاه علوم پزشکی تهران از سال 1363 راه اندازی شده است و تاکنون مشغول انجام وظایف محوله بوده است.</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686800" cy="3429024"/>
          </a:xfrm>
        </p:spPr>
        <p:txBody>
          <a:bodyPr>
            <a:normAutofit/>
          </a:bodyPr>
          <a:lstStyle/>
          <a:p>
            <a:pPr rtl="1"/>
            <a:r>
              <a:rPr lang="fa-IR" b="1" dirty="0" smtClean="0"/>
              <a:t>زير نظر اين معاونت </a:t>
            </a:r>
            <a:r>
              <a:rPr lang="en-US" b="1" dirty="0" smtClean="0"/>
              <a:t>11</a:t>
            </a:r>
            <a:r>
              <a:rPr lang="fa-IR" b="1" dirty="0" smtClean="0"/>
              <a:t> گروه آموزشي علو م پايه در حال فعاليت مي باشند و </a:t>
            </a:r>
            <a:r>
              <a:rPr lang="en-US" b="1" dirty="0" smtClean="0"/>
              <a:t>14</a:t>
            </a:r>
            <a:r>
              <a:rPr lang="fa-IR" b="1" dirty="0" smtClean="0"/>
              <a:t> رشته </a:t>
            </a:r>
            <a:r>
              <a:rPr lang="en-US" b="1" dirty="0" smtClean="0"/>
              <a:t> </a:t>
            </a:r>
            <a:r>
              <a:rPr lang="fa-IR" b="1" dirty="0" smtClean="0"/>
              <a:t>دكتراي </a:t>
            </a:r>
            <a:r>
              <a:rPr lang="en-US" b="1" dirty="0" err="1" smtClean="0"/>
              <a:t>Ph.D</a:t>
            </a:r>
            <a:r>
              <a:rPr lang="fa-IR" b="1" dirty="0" smtClean="0"/>
              <a:t> و </a:t>
            </a:r>
            <a:r>
              <a:rPr lang="en-US" b="1" dirty="0" smtClean="0"/>
              <a:t>12</a:t>
            </a:r>
            <a:r>
              <a:rPr lang="fa-IR" b="1" dirty="0" smtClean="0"/>
              <a:t>رشته كارشناسي ارشد زير نظر گروهها فعاليت دارند.</a:t>
            </a:r>
            <a:endParaRPr lang="en-US"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5472607"/>
          </a:xfrm>
        </p:spPr>
        <p:txBody>
          <a:bodyPr>
            <a:normAutofit fontScale="90000"/>
          </a:bodyPr>
          <a:lstStyle/>
          <a:p>
            <a:r>
              <a:rPr lang="en-US" b="1" dirty="0" err="1" smtClean="0"/>
              <a:t>Fatemeh</a:t>
            </a:r>
            <a:r>
              <a:rPr lang="en-US" b="1" dirty="0" smtClean="0"/>
              <a:t> </a:t>
            </a:r>
            <a:r>
              <a:rPr lang="en-US" b="1" dirty="0" err="1" smtClean="0"/>
              <a:t>Nabavizadeh</a:t>
            </a:r>
            <a:r>
              <a:rPr lang="en-US" b="1" dirty="0" smtClean="0"/>
              <a:t> Rafsanjani</a:t>
            </a:r>
            <a:r>
              <a:rPr lang="en-US" dirty="0" smtClean="0"/>
              <a:t/>
            </a:r>
            <a:br>
              <a:rPr lang="en-US" dirty="0" smtClean="0"/>
            </a:br>
            <a:r>
              <a:rPr lang="en-US" b="1" dirty="0" smtClean="0"/>
              <a:t> </a:t>
            </a:r>
            <a:r>
              <a:rPr lang="en-US" dirty="0" smtClean="0"/>
              <a:t/>
            </a:r>
            <a:br>
              <a:rPr lang="en-US" dirty="0" smtClean="0"/>
            </a:br>
            <a:r>
              <a:rPr lang="en-US" b="1" i="1" dirty="0" smtClean="0"/>
              <a:t> </a:t>
            </a:r>
            <a:r>
              <a:rPr lang="en-US" dirty="0" smtClean="0"/>
              <a:t> Department: Physiology</a:t>
            </a:r>
            <a:br>
              <a:rPr lang="en-US" dirty="0" smtClean="0"/>
            </a:br>
            <a:r>
              <a:rPr lang="en-US" dirty="0" smtClean="0"/>
              <a:t>Academic Rank: Professor of Physiology</a:t>
            </a:r>
            <a:br>
              <a:rPr lang="en-US" dirty="0" smtClean="0"/>
            </a:br>
            <a:r>
              <a:rPr lang="en-US" dirty="0" smtClean="0"/>
              <a:t>Tehran University of Medical Sciences</a:t>
            </a:r>
            <a:br>
              <a:rPr lang="en-US" dirty="0" smtClean="0"/>
            </a:br>
            <a:r>
              <a:rPr lang="en-US" dirty="0" smtClean="0"/>
              <a:t/>
            </a:r>
            <a:br>
              <a:rPr lang="en-US" dirty="0" smtClean="0"/>
            </a:br>
            <a:r>
              <a:rPr lang="en-US" dirty="0" smtClean="0"/>
              <a:t>Email: </a:t>
            </a:r>
            <a:r>
              <a:rPr lang="en-US" u="sng" dirty="0" smtClean="0"/>
              <a:t>nabavizadeh@tums.ac.ir or </a:t>
            </a:r>
            <a:r>
              <a:rPr lang="en-US" dirty="0" smtClean="0"/>
              <a:t/>
            </a:r>
            <a:br>
              <a:rPr lang="en-US" dirty="0" smtClean="0"/>
            </a:br>
            <a:r>
              <a:rPr lang="en-US" dirty="0" smtClean="0"/>
              <a:t>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40180"/>
          </a:xfrm>
        </p:spPr>
        <p:txBody>
          <a:bodyPr>
            <a:normAutofit/>
          </a:bodyPr>
          <a:lstStyle/>
          <a:p>
            <a:pPr rtl="1"/>
            <a:r>
              <a:rPr lang="fa-IR" b="1" dirty="0" smtClean="0">
                <a:cs typeface="+mj-cs"/>
              </a:rPr>
              <a:t/>
            </a:r>
            <a:br>
              <a:rPr lang="fa-IR" b="1" dirty="0" smtClean="0">
                <a:cs typeface="+mj-cs"/>
              </a:rPr>
            </a:br>
            <a:r>
              <a:rPr lang="fa-IR" b="1" dirty="0" smtClean="0">
                <a:cs typeface="+mj-cs"/>
              </a:rPr>
              <a:t>تعداد 663 دانشجوي </a:t>
            </a:r>
            <a:r>
              <a:rPr lang="en-US" b="1" dirty="0" err="1" smtClean="0">
                <a:cs typeface="+mj-cs"/>
              </a:rPr>
              <a:t>Ph.D</a:t>
            </a:r>
            <a:r>
              <a:rPr lang="en-US" b="1" dirty="0" smtClean="0">
                <a:cs typeface="+mj-cs"/>
              </a:rPr>
              <a:t/>
            </a:r>
            <a:br>
              <a:rPr lang="en-US" b="1" dirty="0" smtClean="0">
                <a:cs typeface="+mj-cs"/>
              </a:rPr>
            </a:br>
            <a:r>
              <a:rPr lang="en-US" b="1" dirty="0" smtClean="0">
                <a:cs typeface="+mj-cs"/>
              </a:rPr>
              <a:t> </a:t>
            </a:r>
            <a:r>
              <a:rPr lang="fa-IR" b="1" dirty="0" smtClean="0">
                <a:cs typeface="+mj-cs"/>
              </a:rPr>
              <a:t> و323دانشجوي كارشناسي ارشد شاغل به تحصيل مي باشند.</a:t>
            </a:r>
            <a:r>
              <a:rPr lang="en-US" b="1" dirty="0" smtClean="0">
                <a:cs typeface="+mj-cs"/>
              </a:rPr>
              <a:t/>
            </a:r>
            <a:br>
              <a:rPr lang="en-US" b="1" dirty="0" smtClean="0">
                <a:cs typeface="+mj-cs"/>
              </a:rPr>
            </a:b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285728"/>
            <a:ext cx="5688632" cy="6186309"/>
          </a:xfrm>
          <a:prstGeom prst="rect">
            <a:avLst/>
          </a:prstGeom>
        </p:spPr>
        <p:txBody>
          <a:bodyPr wrap="square">
            <a:spAutoFit/>
          </a:bodyPr>
          <a:lstStyle/>
          <a:p>
            <a:pPr algn="r" rtl="1">
              <a:defRPr/>
            </a:pPr>
            <a:endParaRPr lang="fa-IR" sz="2800" b="1" dirty="0" smtClean="0">
              <a:cs typeface="+mj-cs"/>
            </a:endParaRPr>
          </a:p>
          <a:p>
            <a:pPr algn="r" rtl="1">
              <a:defRPr/>
            </a:pPr>
            <a:endParaRPr lang="fa-IR" sz="2800" b="1" dirty="0" smtClean="0">
              <a:cs typeface="+mj-cs"/>
            </a:endParaRPr>
          </a:p>
          <a:p>
            <a:pPr algn="r" rtl="1">
              <a:defRPr/>
            </a:pPr>
            <a:r>
              <a:rPr lang="fa-IR" sz="3200" b="1" dirty="0" smtClean="0">
                <a:solidFill>
                  <a:srgbClr val="FF0000"/>
                </a:solidFill>
              </a:rPr>
              <a:t>ر</a:t>
            </a:r>
            <a:r>
              <a:rPr lang="fa-IR" sz="3200" b="1" i="1" dirty="0" smtClean="0">
                <a:solidFill>
                  <a:srgbClr val="FF0000"/>
                </a:solidFill>
              </a:rPr>
              <a:t>شته هاي </a:t>
            </a:r>
            <a:r>
              <a:rPr lang="en-US" sz="3200" b="1" i="1" dirty="0" err="1" smtClean="0">
                <a:solidFill>
                  <a:srgbClr val="FF0000"/>
                </a:solidFill>
              </a:rPr>
              <a:t>Ph.D</a:t>
            </a:r>
            <a:endParaRPr lang="fa-IR" sz="3200" b="1" i="1" dirty="0" smtClean="0">
              <a:solidFill>
                <a:srgbClr val="FF0000"/>
              </a:solidFill>
              <a:cs typeface="+mj-cs"/>
            </a:endParaRPr>
          </a:p>
          <a:p>
            <a:pPr algn="r" rtl="1">
              <a:defRPr/>
            </a:pPr>
            <a:r>
              <a:rPr lang="fa-IR" sz="2800" b="1" dirty="0" smtClean="0">
                <a:cs typeface="+mj-cs"/>
              </a:rPr>
              <a:t>- اخلاق پزشكي                - فيزيولوژي </a:t>
            </a:r>
          </a:p>
          <a:p>
            <a:pPr algn="r" rtl="1">
              <a:defRPr/>
            </a:pPr>
            <a:r>
              <a:rPr lang="fa-IR" sz="2800" b="1" dirty="0" smtClean="0">
                <a:cs typeface="+mj-cs"/>
              </a:rPr>
              <a:t>- ايمونولوژي                 - فيزيك </a:t>
            </a:r>
            <a:r>
              <a:rPr lang="fa-IR" sz="2800" b="1" dirty="0">
                <a:cs typeface="+mj-cs"/>
              </a:rPr>
              <a:t>پزشكي</a:t>
            </a:r>
          </a:p>
          <a:p>
            <a:pPr algn="r" rtl="1">
              <a:buFontTx/>
              <a:buChar char="-"/>
              <a:defRPr/>
            </a:pPr>
            <a:r>
              <a:rPr lang="fa-IR" sz="2800" b="1" dirty="0" smtClean="0">
                <a:cs typeface="+mj-cs"/>
              </a:rPr>
              <a:t>بيو </a:t>
            </a:r>
            <a:r>
              <a:rPr lang="fa-IR" sz="2800" b="1" dirty="0">
                <a:cs typeface="+mj-cs"/>
              </a:rPr>
              <a:t>لوژي تو ليد مثل    </a:t>
            </a:r>
            <a:r>
              <a:rPr lang="fa-IR" sz="2800" b="1" dirty="0" smtClean="0">
                <a:cs typeface="+mj-cs"/>
              </a:rPr>
              <a:t>  - مهندسي پزشكي</a:t>
            </a:r>
            <a:endParaRPr lang="en-US" sz="2800" b="1" dirty="0" smtClean="0">
              <a:cs typeface="+mj-cs"/>
            </a:endParaRPr>
          </a:p>
          <a:p>
            <a:pPr algn="r" rtl="1">
              <a:defRPr/>
            </a:pPr>
            <a:r>
              <a:rPr lang="en-US" sz="2800" b="1" dirty="0" smtClean="0">
                <a:cs typeface="+mj-cs"/>
              </a:rPr>
              <a:t>-</a:t>
            </a:r>
            <a:r>
              <a:rPr lang="fa-IR" sz="2800" b="1" dirty="0" smtClean="0">
                <a:cs typeface="+mj-cs"/>
              </a:rPr>
              <a:t>فيزيولوژي ورزش</a:t>
            </a:r>
          </a:p>
          <a:p>
            <a:pPr algn="r" rtl="1">
              <a:defRPr/>
            </a:pPr>
            <a:r>
              <a:rPr lang="fa-IR" sz="2800" b="1" dirty="0" smtClean="0">
                <a:cs typeface="+mj-cs"/>
              </a:rPr>
              <a:t>- طب سالمند شناسي</a:t>
            </a:r>
          </a:p>
          <a:p>
            <a:pPr algn="r" rtl="1">
              <a:defRPr/>
            </a:pPr>
            <a:r>
              <a:rPr lang="fa-IR" sz="2800" b="1" dirty="0" smtClean="0">
                <a:cs typeface="+mj-cs"/>
              </a:rPr>
              <a:t>- آموزش </a:t>
            </a:r>
            <a:r>
              <a:rPr lang="fa-IR" sz="2800" b="1" dirty="0">
                <a:cs typeface="+mj-cs"/>
              </a:rPr>
              <a:t>پزشكي</a:t>
            </a:r>
          </a:p>
          <a:p>
            <a:pPr algn="r" rtl="1">
              <a:defRPr/>
            </a:pPr>
            <a:r>
              <a:rPr lang="fa-IR" sz="2800" b="1" dirty="0" smtClean="0">
                <a:cs typeface="+mj-cs"/>
              </a:rPr>
              <a:t>- بيو </a:t>
            </a:r>
            <a:r>
              <a:rPr lang="fa-IR" sz="2800" b="1" dirty="0">
                <a:cs typeface="+mj-cs"/>
              </a:rPr>
              <a:t>شيمي </a:t>
            </a:r>
          </a:p>
          <a:p>
            <a:pPr algn="r" rtl="1">
              <a:defRPr/>
            </a:pPr>
            <a:r>
              <a:rPr lang="fa-IR" sz="2800" b="1" dirty="0" smtClean="0">
                <a:cs typeface="+mj-cs"/>
              </a:rPr>
              <a:t>- باكتري </a:t>
            </a:r>
            <a:r>
              <a:rPr lang="fa-IR" sz="2800" b="1" dirty="0">
                <a:cs typeface="+mj-cs"/>
              </a:rPr>
              <a:t>شناسي</a:t>
            </a:r>
          </a:p>
          <a:p>
            <a:pPr algn="r" rtl="1">
              <a:defRPr/>
            </a:pPr>
            <a:r>
              <a:rPr lang="fa-IR" sz="2800" b="1" dirty="0" smtClean="0">
                <a:cs typeface="+mj-cs"/>
              </a:rPr>
              <a:t>- ژنتيك</a:t>
            </a:r>
            <a:endParaRPr lang="fa-IR" sz="2800" b="1" dirty="0">
              <a:cs typeface="+mj-cs"/>
            </a:endParaRPr>
          </a:p>
          <a:p>
            <a:pPr algn="r" rtl="1">
              <a:defRPr/>
            </a:pPr>
            <a:r>
              <a:rPr lang="fa-IR" sz="2800" b="1" dirty="0" smtClean="0">
                <a:cs typeface="+mj-cs"/>
              </a:rPr>
              <a:t>- علوم تشريحي</a:t>
            </a:r>
            <a:endParaRPr lang="fa-IR" sz="2800" b="1" dirty="0" smtClean="0">
              <a:solidFill>
                <a:srgbClr val="C00000"/>
              </a:solidFill>
              <a:cs typeface="+mj-cs"/>
            </a:endParaRPr>
          </a:p>
          <a:p>
            <a:pPr algn="r" rtl="1">
              <a:defRPr/>
            </a:pPr>
            <a:r>
              <a:rPr lang="fa-IR" sz="2800" b="1" dirty="0" smtClean="0">
                <a:cs typeface="+mj-cs"/>
              </a:rPr>
              <a:t>- فارما </a:t>
            </a:r>
            <a:r>
              <a:rPr lang="fa-IR" sz="2800" b="1" dirty="0">
                <a:cs typeface="+mj-cs"/>
              </a:rPr>
              <a:t>كولوژي</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715040"/>
          </a:xfrm>
        </p:spPr>
        <p:txBody>
          <a:bodyPr numCol="2">
            <a:normAutofit/>
          </a:bodyPr>
          <a:lstStyle/>
          <a:p>
            <a:pPr algn="r" rtl="1">
              <a:defRPr/>
            </a:pPr>
            <a:r>
              <a:rPr lang="fa-IR" sz="3600" b="1" dirty="0"/>
              <a:t/>
            </a:r>
            <a:br>
              <a:rPr lang="fa-IR" sz="3600" b="1" dirty="0"/>
            </a:br>
            <a:r>
              <a:rPr lang="fa-IR" sz="3600" b="1" dirty="0" smtClean="0"/>
              <a:t>- سم </a:t>
            </a:r>
            <a:r>
              <a:rPr lang="fa-IR" sz="3600" b="1" dirty="0"/>
              <a:t>شناسي</a:t>
            </a:r>
            <a:br>
              <a:rPr lang="fa-IR" sz="3600" b="1" dirty="0"/>
            </a:br>
            <a:r>
              <a:rPr lang="fa-IR" sz="3600" b="1" dirty="0"/>
              <a:t>-علوم تشريحي</a:t>
            </a:r>
            <a:br>
              <a:rPr lang="fa-IR" sz="3600" b="1" dirty="0"/>
            </a:br>
            <a:r>
              <a:rPr lang="fa-IR" sz="3600" b="1" dirty="0" smtClean="0"/>
              <a:t>- فيزيو </a:t>
            </a:r>
            <a:r>
              <a:rPr lang="fa-IR" sz="3600" b="1" dirty="0"/>
              <a:t>لوژي</a:t>
            </a:r>
            <a:r>
              <a:rPr lang="fa-IR" b="1" dirty="0"/>
              <a:t/>
            </a:r>
            <a:br>
              <a:rPr lang="fa-IR" b="1" dirty="0"/>
            </a:br>
            <a:r>
              <a:rPr lang="fa-IR" b="1" dirty="0" smtClean="0"/>
              <a:t>- </a:t>
            </a:r>
            <a:r>
              <a:rPr lang="fa-IR" sz="3600" b="1" dirty="0" smtClean="0"/>
              <a:t>فيزيك پزشكي</a:t>
            </a:r>
            <a:r>
              <a:rPr lang="en-US" sz="3600" b="1" dirty="0" smtClean="0"/>
              <a:t/>
            </a:r>
            <a:br>
              <a:rPr lang="en-US" sz="3600" b="1" dirty="0" smtClean="0"/>
            </a:br>
            <a:r>
              <a:rPr lang="fa-IR" sz="3600" b="1" dirty="0" smtClean="0"/>
              <a:t>- </a:t>
            </a:r>
            <a:r>
              <a:rPr lang="en-US" sz="3600" b="1" dirty="0" smtClean="0"/>
              <a:t> MPH</a:t>
            </a:r>
            <a:r>
              <a:rPr lang="fa-IR" sz="3600" b="1" dirty="0" smtClean="0"/>
              <a:t> بهداشت</a:t>
            </a:r>
            <a:br>
              <a:rPr lang="fa-IR" sz="3600" b="1" dirty="0" smtClean="0"/>
            </a:br>
            <a:r>
              <a:rPr lang="fa-IR" sz="3600" b="1" dirty="0"/>
              <a:t/>
            </a:r>
            <a:br>
              <a:rPr lang="fa-IR" sz="3600" b="1" dirty="0"/>
            </a:br>
            <a:r>
              <a:rPr lang="fa-IR" sz="3200" b="1" dirty="0" smtClean="0">
                <a:solidFill>
                  <a:srgbClr val="C00000"/>
                </a:solidFill>
              </a:rPr>
              <a:t/>
            </a:r>
            <a:br>
              <a:rPr lang="fa-IR" sz="3200" b="1" dirty="0" smtClean="0">
                <a:solidFill>
                  <a:srgbClr val="C00000"/>
                </a:solidFill>
              </a:rPr>
            </a:br>
            <a:r>
              <a:rPr lang="fa-IR" sz="3200" b="1" dirty="0" smtClean="0">
                <a:solidFill>
                  <a:srgbClr val="C00000"/>
                </a:solidFill>
              </a:rPr>
              <a:t/>
            </a:r>
            <a:br>
              <a:rPr lang="fa-IR" sz="3200" b="1" dirty="0" smtClean="0">
                <a:solidFill>
                  <a:srgbClr val="C00000"/>
                </a:solidFill>
              </a:rPr>
            </a:br>
            <a:r>
              <a:rPr lang="fa-IR" sz="3200" b="1" dirty="0" smtClean="0">
                <a:solidFill>
                  <a:srgbClr val="C00000"/>
                </a:solidFill>
              </a:rPr>
              <a:t/>
            </a:r>
            <a:br>
              <a:rPr lang="fa-IR" sz="3200" b="1" dirty="0" smtClean="0">
                <a:solidFill>
                  <a:srgbClr val="C00000"/>
                </a:solidFill>
              </a:rPr>
            </a:br>
            <a:r>
              <a:rPr lang="en-US" sz="3200" b="1" dirty="0" smtClean="0"/>
              <a:t/>
            </a:r>
            <a:br>
              <a:rPr lang="en-US" sz="3200" b="1" dirty="0" smtClean="0"/>
            </a:br>
            <a:r>
              <a:rPr lang="fa-IR" sz="3200" b="1" dirty="0" smtClean="0">
                <a:solidFill>
                  <a:srgbClr val="C00000"/>
                </a:solidFill>
              </a:rPr>
              <a:t> </a:t>
            </a:r>
            <a:r>
              <a:rPr lang="fa-IR" sz="3200" b="1" i="1" dirty="0" smtClean="0">
                <a:solidFill>
                  <a:srgbClr val="FF0000"/>
                </a:solidFill>
              </a:rPr>
              <a:t>رشته هاي كارشناس ارشد </a:t>
            </a:r>
            <a:r>
              <a:rPr lang="fa-IR" sz="3200" b="1" dirty="0" smtClean="0"/>
              <a:t/>
            </a:r>
            <a:br>
              <a:rPr lang="fa-IR" sz="3200" b="1" dirty="0" smtClean="0"/>
            </a:br>
            <a:r>
              <a:rPr lang="fa-IR" sz="3200" b="1" dirty="0" smtClean="0"/>
              <a:t> - مهندسي پزشكي </a:t>
            </a:r>
            <a:br>
              <a:rPr lang="fa-IR" sz="3200" b="1" dirty="0" smtClean="0"/>
            </a:br>
            <a:r>
              <a:rPr lang="fa-IR" sz="3200" b="1" dirty="0" smtClean="0"/>
              <a:t> - روان شناسي باليني </a:t>
            </a:r>
            <a:br>
              <a:rPr lang="fa-IR" sz="3200" b="1" dirty="0" smtClean="0"/>
            </a:br>
            <a:r>
              <a:rPr lang="fa-IR" sz="3200" b="1" dirty="0" smtClean="0"/>
              <a:t> -آموزش پزشكي                    - ميكروبشناسي</a:t>
            </a:r>
            <a:br>
              <a:rPr lang="fa-IR" sz="3200" b="1" dirty="0" smtClean="0"/>
            </a:br>
            <a:r>
              <a:rPr lang="fa-IR" sz="3200" b="1" dirty="0" smtClean="0"/>
              <a:t>- ايمونولوژي</a:t>
            </a:r>
            <a:br>
              <a:rPr lang="fa-IR" sz="3200" b="1" dirty="0" smtClean="0"/>
            </a:br>
            <a:r>
              <a:rPr lang="fa-IR" sz="3200" b="1" dirty="0" smtClean="0"/>
              <a:t>- بيو شيمي</a:t>
            </a:r>
            <a:br>
              <a:rPr lang="fa-IR" sz="3200" b="1" dirty="0" smtClean="0"/>
            </a:br>
            <a:r>
              <a:rPr lang="fa-IR" sz="3200" b="1" dirty="0" smtClean="0"/>
              <a:t>- ژنتيك</a:t>
            </a:r>
            <a:endParaRPr lang="en-US" sz="3200" dirty="0">
              <a:solidFill>
                <a:srgbClr val="C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smtClean="0"/>
          </a:p>
        </p:txBody>
      </p:sp>
      <p:sp>
        <p:nvSpPr>
          <p:cNvPr id="4099" name="Subtitle 2"/>
          <p:cNvSpPr>
            <a:spLocks noGrp="1"/>
          </p:cNvSpPr>
          <p:nvPr>
            <p:ph type="subTitle" idx="1"/>
          </p:nvPr>
        </p:nvSpPr>
        <p:spPr/>
        <p:txBody>
          <a:bodyPr/>
          <a:lstStyle/>
          <a:p>
            <a:endParaRPr lang="en-US" smtClean="0"/>
          </a:p>
        </p:txBody>
      </p:sp>
      <p:pic>
        <p:nvPicPr>
          <p:cNvPr id="4100" name="Picture 4" descr="http://t2.gstatic.com/images?q=tbn:ANd9GcQPhvx8wJPee-xOlsOGMtwEAYxiBrmN8l9e_HWFdYY1AkBOZKkXwHvyfePd7A"/>
          <p:cNvPicPr>
            <a:picLocks noChangeAspect="1" noChangeArrowheads="1"/>
          </p:cNvPicPr>
          <p:nvPr/>
        </p:nvPicPr>
        <p:blipFill>
          <a:blip r:embed="rId2" cstate="print"/>
          <a:srcRect/>
          <a:stretch>
            <a:fillRect/>
          </a:stretch>
        </p:blipFill>
        <p:spPr bwMode="auto">
          <a:xfrm>
            <a:off x="928688" y="428625"/>
            <a:ext cx="7572375" cy="5929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1412776"/>
            <a:ext cx="7686700" cy="2880320"/>
          </a:xfrm>
        </p:spPr>
        <p:txBody>
          <a:bodyPr>
            <a:normAutofit fontScale="90000"/>
          </a:bodyPr>
          <a:lstStyle/>
          <a:p>
            <a:pPr rtl="1"/>
            <a:r>
              <a:rPr lang="fa-IR" b="1" dirty="0" smtClean="0"/>
              <a:t>وظايف كلي اين معاونت در رابطه با دانشجويان كارشناسي ارشد</a:t>
            </a:r>
            <a:r>
              <a:rPr lang="en-US" b="1" dirty="0" smtClean="0"/>
              <a:t> </a:t>
            </a:r>
            <a:r>
              <a:rPr lang="fa-IR" b="1" dirty="0" smtClean="0"/>
              <a:t>و دکترا(</a:t>
            </a:r>
            <a:r>
              <a:rPr lang="en-US" b="1" dirty="0" smtClean="0"/>
              <a:t> (</a:t>
            </a:r>
            <a:r>
              <a:rPr lang="en-US" b="1" dirty="0" err="1" smtClean="0"/>
              <a:t>Ph.D</a:t>
            </a:r>
            <a:r>
              <a:rPr lang="fa-IR" b="1" dirty="0" smtClean="0"/>
              <a:t> </a:t>
            </a:r>
            <a:r>
              <a:rPr lang="fa-IR" sz="3200" b="1" dirty="0" smtClean="0"/>
              <a:t/>
            </a:r>
            <a:br>
              <a:rPr lang="fa-IR" sz="3200" b="1" dirty="0" smtClean="0"/>
            </a:br>
            <a:r>
              <a:rPr lang="fa-IR" dirty="0" smtClean="0"/>
              <a:t/>
            </a:r>
            <a:br>
              <a:rPr lang="fa-IR" dirty="0" smtClean="0"/>
            </a:br>
            <a:r>
              <a:rPr lang="fa-IR" dirty="0" smtClean="0"/>
              <a:t/>
            </a:r>
            <a:br>
              <a:rPr lang="fa-IR" dirty="0" smtClean="0"/>
            </a:b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620713"/>
            <a:ext cx="7696200" cy="1066800"/>
          </a:xfrm>
        </p:spPr>
        <p:txBody>
          <a:bodyPr/>
          <a:lstStyle/>
          <a:p>
            <a:pPr eaLnBrk="1" hangingPunct="1"/>
            <a:endParaRPr lang="en-US" dirty="0" smtClean="0">
              <a:cs typeface="Times New Roman" pitchFamily="18" charset="0"/>
            </a:endParaRPr>
          </a:p>
        </p:txBody>
      </p:sp>
      <p:sp>
        <p:nvSpPr>
          <p:cNvPr id="39939" name="Rectangle 3"/>
          <p:cNvSpPr>
            <a:spLocks noGrp="1" noChangeArrowheads="1"/>
          </p:cNvSpPr>
          <p:nvPr>
            <p:ph idx="1"/>
          </p:nvPr>
        </p:nvSpPr>
        <p:spPr>
          <a:xfrm>
            <a:off x="990600" y="1484313"/>
            <a:ext cx="7829872" cy="4641850"/>
          </a:xfrm>
        </p:spPr>
        <p:txBody>
          <a:bodyPr rtlCol="0">
            <a:normAutofit/>
          </a:bodyPr>
          <a:lstStyle/>
          <a:p>
            <a:pPr algn="r" eaLnBrk="1" fontAlgn="auto" hangingPunct="1">
              <a:spcAft>
                <a:spcPts val="0"/>
              </a:spcAft>
              <a:buNone/>
              <a:defRPr/>
            </a:pPr>
            <a:r>
              <a:rPr lang="fa-IR" sz="3600" b="1" dirty="0" smtClean="0"/>
              <a:t>- انجام مكاتبات لازم در خصوص سنوات ،مرخصيها ،ماموريتهاي آموزشي </a:t>
            </a:r>
          </a:p>
          <a:p>
            <a:pPr algn="r" eaLnBrk="1" fontAlgn="auto" hangingPunct="1">
              <a:spcAft>
                <a:spcPts val="0"/>
              </a:spcAft>
              <a:buNone/>
              <a:defRPr/>
            </a:pPr>
            <a:r>
              <a:rPr lang="fa-IR" sz="3600" b="1" dirty="0" smtClean="0"/>
              <a:t>- ايجاد هماهنگيهاي لازم در خصوص انتخاب واحد </a:t>
            </a:r>
          </a:p>
          <a:p>
            <a:pPr algn="r" eaLnBrk="1" fontAlgn="auto" hangingPunct="1">
              <a:spcAft>
                <a:spcPts val="0"/>
              </a:spcAft>
              <a:buNone/>
              <a:defRPr/>
            </a:pPr>
            <a:r>
              <a:rPr lang="fa-IR" sz="3600" b="1" dirty="0" smtClean="0"/>
              <a:t>- انجام كارهاي فارغ التحصيلي </a:t>
            </a:r>
          </a:p>
          <a:p>
            <a:pPr algn="r" rtl="1">
              <a:buNone/>
              <a:defRPr/>
            </a:pPr>
            <a:r>
              <a:rPr lang="fa-IR" sz="4000" b="1" dirty="0" smtClean="0"/>
              <a:t>- بررسي موانع تحصيلي</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26627" name="Rectangle 3"/>
          <p:cNvSpPr>
            <a:spLocks noGrp="1" noChangeArrowheads="1"/>
          </p:cNvSpPr>
          <p:nvPr>
            <p:ph idx="1"/>
          </p:nvPr>
        </p:nvSpPr>
        <p:spPr>
          <a:xfrm>
            <a:off x="990600" y="1628775"/>
            <a:ext cx="7696200" cy="4497388"/>
          </a:xfrm>
        </p:spPr>
        <p:txBody>
          <a:bodyPr>
            <a:normAutofit/>
          </a:bodyPr>
          <a:lstStyle/>
          <a:p>
            <a:pPr algn="r" eaLnBrk="1" hangingPunct="1">
              <a:lnSpc>
                <a:spcPct val="90000"/>
              </a:lnSpc>
              <a:buNone/>
            </a:pPr>
            <a:r>
              <a:rPr lang="fa-IR" sz="3600" b="1" dirty="0" smtClean="0"/>
              <a:t>-انجام مكاتبات مربوط به وام دانشجويي</a:t>
            </a:r>
          </a:p>
          <a:p>
            <a:pPr algn="r" eaLnBrk="1" hangingPunct="1">
              <a:lnSpc>
                <a:spcPct val="90000"/>
              </a:lnSpc>
              <a:buNone/>
            </a:pPr>
            <a:r>
              <a:rPr lang="fa-IR" sz="3600" b="1" dirty="0" smtClean="0"/>
              <a:t>-انجام مكاتبات مر بوط به خوابگاه دانشجويي</a:t>
            </a:r>
          </a:p>
          <a:p>
            <a:pPr algn="r" eaLnBrk="1" hangingPunct="1">
              <a:lnSpc>
                <a:spcPct val="90000"/>
              </a:lnSpc>
              <a:buNone/>
            </a:pPr>
            <a:r>
              <a:rPr lang="fa-IR" sz="3600" b="1" dirty="0" smtClean="0"/>
              <a:t>-صدور گواهيهاي اشتغال به تحصيل</a:t>
            </a:r>
          </a:p>
          <a:p>
            <a:pPr algn="r" eaLnBrk="1" hangingPunct="1">
              <a:lnSpc>
                <a:spcPct val="90000"/>
              </a:lnSpc>
              <a:buNone/>
            </a:pPr>
            <a:r>
              <a:rPr lang="fa-IR" sz="3600" b="1" dirty="0" smtClean="0"/>
              <a:t>-معرفي دانشجويان به اموردانشجويي جهت استفاده از بيمه دانشجويي</a:t>
            </a:r>
            <a:endParaRPr lang="en-US" sz="3600" b="1" dirty="0" smtClean="0">
              <a:cs typeface="Arial" charset="0"/>
            </a:endParaRPr>
          </a:p>
          <a:p>
            <a:pPr eaLnBrk="1" hangingPunct="1">
              <a:lnSpc>
                <a:spcPct val="90000"/>
              </a:lnSpc>
            </a:pPr>
            <a:endParaRPr lang="en-US" sz="3600" b="1" dirty="0" smtClean="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41987" name="Rectangle 3"/>
          <p:cNvSpPr>
            <a:spLocks noGrp="1" noChangeArrowheads="1"/>
          </p:cNvSpPr>
          <p:nvPr>
            <p:ph idx="1"/>
          </p:nvPr>
        </p:nvSpPr>
        <p:spPr>
          <a:xfrm>
            <a:off x="990600" y="1700213"/>
            <a:ext cx="7696200" cy="4425950"/>
          </a:xfrm>
        </p:spPr>
        <p:txBody>
          <a:bodyPr rtlCol="0">
            <a:normAutofit/>
          </a:bodyPr>
          <a:lstStyle/>
          <a:p>
            <a:pPr algn="r" eaLnBrk="1" fontAlgn="auto" hangingPunct="1">
              <a:lnSpc>
                <a:spcPct val="90000"/>
              </a:lnSpc>
              <a:spcAft>
                <a:spcPts val="0"/>
              </a:spcAft>
              <a:buNone/>
              <a:defRPr/>
            </a:pPr>
            <a:r>
              <a:rPr lang="fa-IR" sz="3600" b="1" dirty="0" smtClean="0"/>
              <a:t>-معرفي دانشجويان جديد الورود به كتابخانه</a:t>
            </a:r>
          </a:p>
          <a:p>
            <a:pPr algn="r">
              <a:lnSpc>
                <a:spcPct val="90000"/>
              </a:lnSpc>
              <a:buNone/>
              <a:defRPr/>
            </a:pPr>
            <a:r>
              <a:rPr lang="fa-IR" sz="3600" b="1" dirty="0" smtClean="0"/>
              <a:t>-انجام مكاتبات مربوط به اعزام دانشجويان دكترا به خارج جهت استفاده از فر صت مطا لعاتي</a:t>
            </a:r>
          </a:p>
          <a:p>
            <a:pPr algn="r" eaLnBrk="1" fontAlgn="auto" hangingPunct="1">
              <a:lnSpc>
                <a:spcPct val="90000"/>
              </a:lnSpc>
              <a:spcAft>
                <a:spcPts val="0"/>
              </a:spcAft>
              <a:buNone/>
              <a:defRPr/>
            </a:pPr>
            <a:r>
              <a:rPr lang="fa-IR" sz="3600" b="1" dirty="0" smtClean="0"/>
              <a:t>-ثبت پرو پوزال دانشجويان </a:t>
            </a:r>
          </a:p>
          <a:p>
            <a:pPr algn="r" eaLnBrk="1" fontAlgn="auto" hangingPunct="1">
              <a:lnSpc>
                <a:spcPct val="90000"/>
              </a:lnSpc>
              <a:spcAft>
                <a:spcPts val="0"/>
              </a:spcAft>
              <a:buNone/>
              <a:defRPr/>
            </a:pPr>
            <a:r>
              <a:rPr lang="fa-IR" sz="3600" b="1" dirty="0" smtClean="0"/>
              <a:t>-اعلام شماره ثبت پروپوزال به استاد راهنما و مشاور</a:t>
            </a:r>
          </a:p>
          <a:p>
            <a:pPr eaLnBrk="1" fontAlgn="auto" hangingPunct="1">
              <a:lnSpc>
                <a:spcPct val="90000"/>
              </a:lnSpc>
              <a:spcAft>
                <a:spcPts val="0"/>
              </a:spcAft>
              <a:buNone/>
              <a:defRPr/>
            </a:pPr>
            <a:endParaRPr lang="en-US" sz="3600" b="1"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28675" name="Rectangle 3"/>
          <p:cNvSpPr>
            <a:spLocks noGrp="1" noChangeArrowheads="1"/>
          </p:cNvSpPr>
          <p:nvPr>
            <p:ph idx="1"/>
          </p:nvPr>
        </p:nvSpPr>
        <p:spPr>
          <a:xfrm>
            <a:off x="990600" y="1484313"/>
            <a:ext cx="7696200" cy="4641850"/>
          </a:xfrm>
        </p:spPr>
        <p:txBody>
          <a:bodyPr/>
          <a:lstStyle/>
          <a:p>
            <a:pPr algn="r" eaLnBrk="1" hangingPunct="1">
              <a:buNone/>
            </a:pPr>
            <a:r>
              <a:rPr lang="fa-IR" sz="3600" b="1" dirty="0" smtClean="0"/>
              <a:t>-نوشتن دعوتنامه دفاع از پايان نامه به اساتيد راهنما،مشاور و داور</a:t>
            </a:r>
          </a:p>
          <a:p>
            <a:pPr algn="r" eaLnBrk="1" hangingPunct="1">
              <a:buNone/>
            </a:pPr>
            <a:r>
              <a:rPr lang="fa-IR" sz="3600" b="1" dirty="0" smtClean="0"/>
              <a:t>-تكميل قراردادهاي هزينه پرو پوزال پايان نامه دانشجويان دكترا و كارشناسي ارشد و تحويل به حسابداري</a:t>
            </a:r>
          </a:p>
          <a:p>
            <a:pPr algn="r" eaLnBrk="1" hangingPunct="1">
              <a:buNone/>
            </a:pPr>
            <a:r>
              <a:rPr lang="fa-IR" sz="3600" b="1" dirty="0" smtClean="0"/>
              <a:t>-معرفي دانشجويان جديد پذيرفته شده به گروهها</a:t>
            </a:r>
          </a:p>
          <a:p>
            <a:pPr eaLnBrk="1" hangingPunct="1"/>
            <a:endParaRPr lang="en-US" sz="4000" b="1" dirty="0" smtClean="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44035" name="Rectangle 3"/>
          <p:cNvSpPr>
            <a:spLocks noGrp="1" noChangeArrowheads="1"/>
          </p:cNvSpPr>
          <p:nvPr>
            <p:ph idx="1"/>
          </p:nvPr>
        </p:nvSpPr>
        <p:spPr>
          <a:xfrm>
            <a:off x="990600" y="1844675"/>
            <a:ext cx="7696200" cy="4281488"/>
          </a:xfrm>
        </p:spPr>
        <p:txBody>
          <a:bodyPr rtlCol="0">
            <a:normAutofit/>
          </a:bodyPr>
          <a:lstStyle/>
          <a:p>
            <a:pPr algn="r" eaLnBrk="1" fontAlgn="auto" hangingPunct="1">
              <a:lnSpc>
                <a:spcPct val="90000"/>
              </a:lnSpc>
              <a:spcAft>
                <a:spcPts val="0"/>
              </a:spcAft>
              <a:buNone/>
              <a:defRPr/>
            </a:pPr>
            <a:r>
              <a:rPr lang="fa-IR" sz="3600" b="1" dirty="0" smtClean="0"/>
              <a:t>-معرفي دانشجويان جهت صدور كارت حضور و غياب</a:t>
            </a:r>
          </a:p>
          <a:p>
            <a:pPr algn="r" eaLnBrk="1" fontAlgn="auto" hangingPunct="1">
              <a:lnSpc>
                <a:spcPct val="90000"/>
              </a:lnSpc>
              <a:spcAft>
                <a:spcPts val="0"/>
              </a:spcAft>
              <a:buNone/>
              <a:defRPr/>
            </a:pPr>
            <a:r>
              <a:rPr lang="fa-IR" sz="3600" b="1" dirty="0" smtClean="0"/>
              <a:t>-تهيه ي پرينت حضور و غياب دانشجويان و ارسال آن به گروهها بصورت ما هيانه</a:t>
            </a:r>
          </a:p>
          <a:p>
            <a:pPr algn="r" eaLnBrk="1" fontAlgn="auto" hangingPunct="1">
              <a:lnSpc>
                <a:spcPct val="90000"/>
              </a:lnSpc>
              <a:spcAft>
                <a:spcPts val="0"/>
              </a:spcAft>
              <a:buNone/>
              <a:defRPr/>
            </a:pPr>
            <a:r>
              <a:rPr lang="fa-IR" sz="3600" b="1" dirty="0" smtClean="0"/>
              <a:t>-مكاتبه در خصوص معرفي دانشجويان به ساير گروهها يا بيمارستانها جهت گذراندن واحدهاي مرتبط</a:t>
            </a:r>
          </a:p>
          <a:p>
            <a:pPr eaLnBrk="1" fontAlgn="auto" hangingPunct="1">
              <a:lnSpc>
                <a:spcPct val="90000"/>
              </a:lnSpc>
              <a:spcAft>
                <a:spcPts val="0"/>
              </a:spcAft>
              <a:buFont typeface="Arial" pitchFamily="34" charset="0"/>
              <a:buChar char="•"/>
              <a:defRPr/>
            </a:pPr>
            <a:endParaRPr lang="en-US" sz="36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8424936" cy="1728192"/>
          </a:xfrm>
        </p:spPr>
        <p:txBody>
          <a:bodyPr>
            <a:normAutofit fontScale="90000"/>
          </a:bodyPr>
          <a:lstStyle/>
          <a:p>
            <a:r>
              <a:rPr lang="ar-SA" dirty="0" smtClean="0"/>
              <a:t> </a:t>
            </a:r>
            <a:r>
              <a:rPr lang="en-US" dirty="0" smtClean="0"/>
              <a:t/>
            </a:r>
            <a:br>
              <a:rPr lang="en-US" dirty="0" smtClean="0"/>
            </a:br>
            <a:r>
              <a:rPr lang="ar-SA" sz="3100" b="1" dirty="0" smtClean="0"/>
              <a:t>1- تاليف: فيزيولوژي دستگاه گوارش، فاطمه نبوي زاده رفسنجاني ، معصومه گلستان جهرمي، انتشارات ارجمند( غزال جوان)، 1389</a:t>
            </a:r>
            <a:r>
              <a:rPr lang="en-US" sz="3100" b="1" dirty="0" smtClean="0"/>
              <a:t/>
            </a:r>
            <a:br>
              <a:rPr lang="en-US" sz="3100" b="1" dirty="0" smtClean="0"/>
            </a:br>
            <a:r>
              <a:rPr lang="ar-SA" dirty="0" smtClean="0"/>
              <a:t> </a:t>
            </a:r>
            <a:endParaRPr lang="en-US" dirty="0"/>
          </a:p>
        </p:txBody>
      </p:sp>
      <p:sp>
        <p:nvSpPr>
          <p:cNvPr id="5" name="Rectangle 4"/>
          <p:cNvSpPr/>
          <p:nvPr/>
        </p:nvSpPr>
        <p:spPr>
          <a:xfrm>
            <a:off x="611560" y="3212976"/>
            <a:ext cx="8064896" cy="2246769"/>
          </a:xfrm>
          <a:prstGeom prst="rect">
            <a:avLst/>
          </a:prstGeom>
        </p:spPr>
        <p:txBody>
          <a:bodyPr wrap="square">
            <a:spAutoFit/>
          </a:bodyPr>
          <a:lstStyle/>
          <a:p>
            <a:pPr algn="r"/>
            <a:r>
              <a:rPr lang="fa-IR" sz="2800" b="1" dirty="0" smtClean="0"/>
              <a:t>2</a:t>
            </a:r>
            <a:r>
              <a:rPr lang="ar-SA" sz="2800" b="1" dirty="0" smtClean="0"/>
              <a:t>- ترجمه: فيزيولوژي پزشكي گايتون و هال، فاطمه نبوي زاده رفسنجاني، آرزو نهاوندي، شهرزاد خاكپور، عليرضا فتح اللهي، مسعود خدايي، محمد رستم پور، پروين بابايي، ويراست دوازدهم ، 1389</a:t>
            </a:r>
            <a:r>
              <a:rPr lang="en-US" sz="2800" b="1" dirty="0" smtClean="0"/>
              <a:t/>
            </a:r>
            <a:br>
              <a:rPr lang="en-US" sz="2800" b="1" dirty="0" smtClean="0"/>
            </a:br>
            <a:endParaRPr lang="en-US" sz="2800" b="1" dirty="0"/>
          </a:p>
        </p:txBody>
      </p:sp>
      <p:sp>
        <p:nvSpPr>
          <p:cNvPr id="6" name="Rectangle 5"/>
          <p:cNvSpPr/>
          <p:nvPr/>
        </p:nvSpPr>
        <p:spPr>
          <a:xfrm>
            <a:off x="827584" y="4221089"/>
            <a:ext cx="7776864" cy="523220"/>
          </a:xfrm>
          <a:prstGeom prst="rect">
            <a:avLst/>
          </a:prstGeom>
        </p:spPr>
        <p:txBody>
          <a:bodyPr wrap="square">
            <a:spAutoFit/>
          </a:bodyPr>
          <a:lstStyle/>
          <a:p>
            <a:pPr algn="r"/>
            <a:endParaRPr lang="en-US" sz="2800" b="1" dirty="0"/>
          </a:p>
        </p:txBody>
      </p:sp>
      <p:sp>
        <p:nvSpPr>
          <p:cNvPr id="18434" name="Rectangle 2"/>
          <p:cNvSpPr>
            <a:spLocks noChangeArrowheads="1"/>
          </p:cNvSpPr>
          <p:nvPr/>
        </p:nvSpPr>
        <p:spPr bwMode="auto">
          <a:xfrm>
            <a:off x="0" y="-33010"/>
            <a:ext cx="12843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Books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30723" name="Rectangle 3"/>
          <p:cNvSpPr>
            <a:spLocks noGrp="1" noChangeArrowheads="1"/>
          </p:cNvSpPr>
          <p:nvPr>
            <p:ph idx="1"/>
          </p:nvPr>
        </p:nvSpPr>
        <p:spPr>
          <a:xfrm>
            <a:off x="539552" y="620688"/>
            <a:ext cx="8175823" cy="5505475"/>
          </a:xfrm>
        </p:spPr>
        <p:txBody>
          <a:bodyPr>
            <a:normAutofit/>
          </a:bodyPr>
          <a:lstStyle/>
          <a:p>
            <a:pPr algn="r" rtl="1" eaLnBrk="1" hangingPunct="1">
              <a:buFont typeface="Arial" charset="0"/>
              <a:buNone/>
            </a:pPr>
            <a:r>
              <a:rPr lang="fa-IR" b="1" dirty="0" smtClean="0"/>
              <a:t>-</a:t>
            </a:r>
            <a:r>
              <a:rPr lang="en-US" b="1" dirty="0" smtClean="0"/>
              <a:t> </a:t>
            </a:r>
            <a:r>
              <a:rPr lang="fa-IR" b="1" dirty="0" smtClean="0"/>
              <a:t>تاييد گواهيهاي معدل و تعداد واحد  گذرانده دانشجويان جهت استفاده از تسهيلات امور دانشجويي</a:t>
            </a:r>
          </a:p>
          <a:p>
            <a:pPr algn="r" rtl="1" eaLnBrk="1" hangingPunct="1">
              <a:buFont typeface="Arial" charset="0"/>
              <a:buNone/>
            </a:pPr>
            <a:r>
              <a:rPr lang="fa-IR" b="1" dirty="0" smtClean="0"/>
              <a:t>-</a:t>
            </a:r>
            <a:r>
              <a:rPr lang="en-US" b="1" dirty="0" smtClean="0"/>
              <a:t> </a:t>
            </a:r>
            <a:r>
              <a:rPr lang="fa-IR" b="1" dirty="0" smtClean="0"/>
              <a:t>بررسي و اعلام معدل دانشجويان نخبه و برتر</a:t>
            </a:r>
          </a:p>
        </p:txBody>
      </p:sp>
      <p:sp>
        <p:nvSpPr>
          <p:cNvPr id="4" name="Rectangle 3"/>
          <p:cNvSpPr/>
          <p:nvPr/>
        </p:nvSpPr>
        <p:spPr>
          <a:xfrm>
            <a:off x="2286000" y="3133535"/>
            <a:ext cx="4572000" cy="341632"/>
          </a:xfrm>
          <a:prstGeom prst="rect">
            <a:avLst/>
          </a:prstGeom>
        </p:spPr>
        <p:txBody>
          <a:bodyPr>
            <a:spAutoFit/>
          </a:bodyPr>
          <a:lstStyle/>
          <a:p>
            <a:pPr algn="r">
              <a:lnSpc>
                <a:spcPct val="90000"/>
              </a:lnSpc>
            </a:pPr>
            <a:r>
              <a:rPr lang="fa-IR" b="1" dirty="0" smtClean="0"/>
              <a:t> </a:t>
            </a:r>
          </a:p>
        </p:txBody>
      </p:sp>
      <p:sp>
        <p:nvSpPr>
          <p:cNvPr id="5" name="Rectangle 4"/>
          <p:cNvSpPr/>
          <p:nvPr/>
        </p:nvSpPr>
        <p:spPr>
          <a:xfrm>
            <a:off x="1655168" y="3933056"/>
            <a:ext cx="7488832" cy="584775"/>
          </a:xfrm>
          <a:prstGeom prst="rect">
            <a:avLst/>
          </a:prstGeom>
        </p:spPr>
        <p:txBody>
          <a:bodyPr wrap="square">
            <a:spAutoFit/>
          </a:bodyPr>
          <a:lstStyle/>
          <a:p>
            <a:r>
              <a:rPr lang="fa-IR" sz="3200" b="1" dirty="0" smtClean="0"/>
              <a:t>- برگزاري جلسات موردي متفاوت با مديران گروه </a:t>
            </a:r>
            <a:endParaRPr lang="en-US" sz="3200" b="1" dirty="0" smtClean="0"/>
          </a:p>
        </p:txBody>
      </p:sp>
      <p:sp>
        <p:nvSpPr>
          <p:cNvPr id="6" name="Rectangle 5"/>
          <p:cNvSpPr/>
          <p:nvPr/>
        </p:nvSpPr>
        <p:spPr>
          <a:xfrm>
            <a:off x="1115616" y="2708920"/>
            <a:ext cx="7488832" cy="978729"/>
          </a:xfrm>
          <a:prstGeom prst="rect">
            <a:avLst/>
          </a:prstGeom>
        </p:spPr>
        <p:txBody>
          <a:bodyPr wrap="square">
            <a:spAutoFit/>
          </a:bodyPr>
          <a:lstStyle/>
          <a:p>
            <a:pPr algn="r">
              <a:lnSpc>
                <a:spcPct val="90000"/>
              </a:lnSpc>
            </a:pPr>
            <a:r>
              <a:rPr lang="fa-IR" sz="3200" b="1" dirty="0" smtClean="0"/>
              <a:t>- برگزاري جلسات شوراي تحصيلات تكميلي دوشنبه ها دو هفته یک بار</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188" y="642938"/>
            <a:ext cx="8786812" cy="481806"/>
          </a:xfrm>
        </p:spPr>
        <p:txBody>
          <a:bodyPr>
            <a:normAutofit fontScale="90000"/>
          </a:bodyPr>
          <a:lstStyle/>
          <a:p>
            <a:r>
              <a:rPr lang="en-US" b="1" dirty="0" smtClean="0">
                <a:solidFill>
                  <a:srgbClr val="FF0000"/>
                </a:solidFill>
              </a:rPr>
              <a:t>Logbook</a:t>
            </a:r>
            <a:r>
              <a:rPr lang="fa-IR" dirty="0" smtClean="0">
                <a:solidFill>
                  <a:srgbClr val="FF0000"/>
                </a:solidFill>
              </a:rPr>
              <a:t> </a:t>
            </a:r>
            <a:r>
              <a:rPr lang="fa-IR" b="1" dirty="0" smtClean="0">
                <a:solidFill>
                  <a:srgbClr val="FF0000"/>
                </a:solidFill>
              </a:rPr>
              <a:t>برقراری </a:t>
            </a:r>
            <a:endParaRPr lang="en-US" dirty="0" smtClean="0">
              <a:solidFill>
                <a:srgbClr val="FF0000"/>
              </a:solidFill>
            </a:endParaRPr>
          </a:p>
        </p:txBody>
      </p:sp>
      <p:sp>
        <p:nvSpPr>
          <p:cNvPr id="21507" name="Rectangle 3"/>
          <p:cNvSpPr>
            <a:spLocks noGrp="1" noChangeArrowheads="1"/>
          </p:cNvSpPr>
          <p:nvPr>
            <p:ph type="body" idx="1"/>
          </p:nvPr>
        </p:nvSpPr>
        <p:spPr>
          <a:xfrm>
            <a:off x="0" y="1268760"/>
            <a:ext cx="9001000" cy="4680520"/>
          </a:xfrm>
        </p:spPr>
        <p:txBody>
          <a:bodyPr>
            <a:normAutofit/>
          </a:bodyPr>
          <a:lstStyle/>
          <a:p>
            <a:pPr algn="r">
              <a:buNone/>
            </a:pPr>
            <a:r>
              <a:rPr lang="fa-IR" sz="3600" b="1" dirty="0" smtClean="0"/>
              <a:t>جهت سازماندهي و نظم بيشتر به سيستم آموزشي و </a:t>
            </a:r>
            <a:r>
              <a:rPr lang="en-US" sz="3600" b="1" dirty="0" err="1" smtClean="0"/>
              <a:t>Ph.D</a:t>
            </a:r>
            <a:r>
              <a:rPr lang="fa-IR" sz="3600" b="1" dirty="0" smtClean="0"/>
              <a:t>پژوهشي دانشجويان مقطع </a:t>
            </a:r>
            <a:endParaRPr lang="en-US" sz="3600" b="1" dirty="0" smtClean="0"/>
          </a:p>
        </p:txBody>
      </p:sp>
      <p:sp>
        <p:nvSpPr>
          <p:cNvPr id="4" name="Rectangle 3"/>
          <p:cNvSpPr/>
          <p:nvPr/>
        </p:nvSpPr>
        <p:spPr>
          <a:xfrm>
            <a:off x="395536" y="2492896"/>
            <a:ext cx="8352928" cy="3970318"/>
          </a:xfrm>
          <a:prstGeom prst="rect">
            <a:avLst/>
          </a:prstGeom>
        </p:spPr>
        <p:txBody>
          <a:bodyPr wrap="square">
            <a:spAutoFit/>
          </a:bodyPr>
          <a:lstStyle/>
          <a:p>
            <a:pPr algn="r"/>
            <a:r>
              <a:rPr lang="fa-IR" sz="3600" dirty="0" smtClean="0"/>
              <a:t>در اين رابطه  فرمت پيشنهادي جهت بررسي و اعلام نظر در اختيار گروهها قرار گرفته است وپس از مطرح شدن در جلسات متفاوت شورای تحصیلات تکمیلی دانشکده و تصویب آن در هیئت رئیسه دانشکده تایید و نهایتا در شورای آموزشی دانشگاه به تصویب رسید و از نیمسال اول سال تحصیلی 92-93 در گروهها لازم الاجرا شده است</a:t>
            </a:r>
            <a:endParaRPr lang="en-US" sz="3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4000" b="1" dirty="0" err="1" smtClean="0">
                <a:solidFill>
                  <a:srgbClr val="FF0000"/>
                </a:solidFill>
              </a:rPr>
              <a:t>Biosafety</a:t>
            </a:r>
            <a:r>
              <a:rPr lang="en-US" sz="4000" b="1" dirty="0" smtClean="0">
                <a:solidFill>
                  <a:srgbClr val="FF0000"/>
                </a:solidFill>
              </a:rPr>
              <a:t>   </a:t>
            </a:r>
            <a:r>
              <a:rPr lang="fa-IR" sz="4000" b="1" dirty="0" smtClean="0">
                <a:solidFill>
                  <a:srgbClr val="FF0000"/>
                </a:solidFill>
              </a:rPr>
              <a:t>راه اندازي كميته</a:t>
            </a:r>
            <a:endParaRPr lang="en-US" sz="4000" dirty="0" smtClean="0">
              <a:solidFill>
                <a:srgbClr val="FF0000"/>
              </a:solidFill>
            </a:endParaRPr>
          </a:p>
        </p:txBody>
      </p:sp>
      <p:sp>
        <p:nvSpPr>
          <p:cNvPr id="20483" name="Rectangle 3"/>
          <p:cNvSpPr>
            <a:spLocks noGrp="1" noChangeArrowheads="1"/>
          </p:cNvSpPr>
          <p:nvPr>
            <p:ph type="body" idx="1"/>
          </p:nvPr>
        </p:nvSpPr>
        <p:spPr>
          <a:xfrm>
            <a:off x="323528" y="1731962"/>
            <a:ext cx="8401050" cy="5126038"/>
          </a:xfrm>
        </p:spPr>
        <p:txBody>
          <a:bodyPr>
            <a:normAutofit fontScale="92500" lnSpcReduction="10000"/>
          </a:bodyPr>
          <a:lstStyle/>
          <a:p>
            <a:pPr algn="r" eaLnBrk="1" hangingPunct="1">
              <a:buNone/>
            </a:pPr>
            <a:r>
              <a:rPr lang="fa-IR" b="1" dirty="0" smtClean="0"/>
              <a:t> درخصوص راه اندازي كميته بيوسيفتي كه یکی از اهداف مهم اين معاونت بوده ، تا كنون به دليل مشكلات ادغام وانتزاع دو دانشگاه ع.ل.پ.تهران و ایران و  حجم زياد فعاليتها از نظر زماني مقداري عقب مي باشد ،احكام اعضا ذيربط با امضا رياست محترم دانشكده صادر شده است.خدا را شكر با راهنمايي گرفتن ازالگوهاي كار مشابه در جاههاي ديگر به ويژه از بانيان كميته بيوسيفتي در يكي دوتا از بيمارستانها ی دانشگاه علوم پزشکی تهران و مطالعات صورت گرفته ، اقدامات اولیه لازم شروع شده و در اين رابطه چند جلسه جهت برنامه ريزي مدون و هدفدار تشکیل شده است. انشاء الله با تسریع بیشتر و تخصیص بودجه از طرف مسئولین محترم دانشگاه در سال جاری به پیشرفتهای بیشتر برسیم.</a:t>
            </a:r>
            <a:endParaRPr lang="en-US" b="1"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395536" y="1412776"/>
            <a:ext cx="8286750" cy="4945162"/>
          </a:xfrm>
        </p:spPr>
        <p:txBody>
          <a:bodyPr>
            <a:normAutofit/>
          </a:bodyPr>
          <a:lstStyle/>
          <a:p>
            <a:pPr algn="r"/>
            <a:r>
              <a:rPr lang="fa-IR" sz="4000" b="1" dirty="0" smtClean="0"/>
              <a:t>تاكنون حدود 40 دانشجوي خارجي  اكثرا در مقطع دكترا و تعداد معدودي در مقطع كارشناسي ارشد از طرف پرديس بين الملل دانشگاه پذيرفته شده اند كه البته قبلا توسط اين معاونت موافقت لازم گروههاي علوم پايه كتبا به رياست محترم پرديس بين الملل اعلام شده است </a:t>
            </a:r>
            <a:r>
              <a:rPr lang="fa-IR" sz="4000" dirty="0" smtClean="0"/>
              <a:t>.</a:t>
            </a:r>
            <a:endParaRPr lang="en-US" sz="4000" dirty="0" smtClean="0"/>
          </a:p>
        </p:txBody>
      </p:sp>
      <p:sp>
        <p:nvSpPr>
          <p:cNvPr id="22531" name="Subtitle 2"/>
          <p:cNvSpPr>
            <a:spLocks noGrp="1"/>
          </p:cNvSpPr>
          <p:nvPr>
            <p:ph type="subTitle" idx="1"/>
          </p:nvPr>
        </p:nvSpPr>
        <p:spPr>
          <a:xfrm>
            <a:off x="1371600" y="3886200"/>
            <a:ext cx="6272213" cy="114300"/>
          </a:xfrm>
        </p:spPr>
        <p:txBody>
          <a:bodyPr>
            <a:normAutofit fontScale="25000" lnSpcReduction="20000"/>
          </a:bodyPr>
          <a:lstStyle/>
          <a:p>
            <a:endParaRPr lang="en-US" smtClean="0"/>
          </a:p>
        </p:txBody>
      </p:sp>
      <p:sp>
        <p:nvSpPr>
          <p:cNvPr id="4" name="Rectangle 3"/>
          <p:cNvSpPr/>
          <p:nvPr/>
        </p:nvSpPr>
        <p:spPr>
          <a:xfrm>
            <a:off x="1475656" y="980728"/>
            <a:ext cx="5040560" cy="769441"/>
          </a:xfrm>
          <a:prstGeom prst="rect">
            <a:avLst/>
          </a:prstGeom>
        </p:spPr>
        <p:txBody>
          <a:bodyPr wrap="square">
            <a:spAutoFit/>
          </a:bodyPr>
          <a:lstStyle/>
          <a:p>
            <a:pPr algn="r"/>
            <a:r>
              <a:rPr lang="fa-IR" sz="4400" b="1" dirty="0" smtClean="0">
                <a:solidFill>
                  <a:srgbClr val="FF0000"/>
                </a:solidFill>
              </a:rPr>
              <a:t>جذب دانشجویان خارجی</a:t>
            </a:r>
            <a:endParaRPr lang="en-US" sz="4400" b="1" dirty="0">
              <a:solidFill>
                <a:srgbClr val="FF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rtl="1"/>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طي جلسات مداوم هفتگي با حضور مسئولين محترم دانشگاه و پرديس بین الملل و رياست محترم دانشكده و اين معاونت و مدير گروه مربوطه  كار ارزشيابي مدارك  اين دانشجويان مورد بررسي قرار مي گيرد.كارهاي ورود وشروع به تحصيل اين دانشجويان با كمك وزارت امور خارجه و دانشگاه انجام مي شود</a:t>
            </a:r>
            <a:r>
              <a:rPr lang="en-US" b="1" dirty="0" smtClean="0"/>
              <a:t>.</a:t>
            </a:r>
            <a:br>
              <a:rPr lang="en-US" b="1" dirty="0" smtClean="0"/>
            </a:b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357166"/>
            <a:ext cx="7786742" cy="5693866"/>
          </a:xfrm>
          <a:prstGeom prst="rect">
            <a:avLst/>
          </a:prstGeom>
        </p:spPr>
        <p:txBody>
          <a:bodyPr wrap="square">
            <a:spAutoFit/>
          </a:bodyPr>
          <a:lstStyle/>
          <a:p>
            <a:pPr algn="ctr" rtl="1"/>
            <a:r>
              <a:rPr lang="fa-IR" sz="4400" b="1" dirty="0" smtClean="0">
                <a:solidFill>
                  <a:srgbClr val="FF0000"/>
                </a:solidFill>
              </a:rPr>
              <a:t>و كلام آخر</a:t>
            </a:r>
            <a:r>
              <a:rPr lang="fa-IR" dirty="0" smtClean="0"/>
              <a:t/>
            </a:r>
            <a:br>
              <a:rPr lang="fa-IR" dirty="0" smtClean="0"/>
            </a:br>
            <a:r>
              <a:rPr lang="fa-IR" sz="4000" b="1" dirty="0" smtClean="0"/>
              <a:t> در دانشكده پزشكي دانشگاه علوم پزشكي تهران بهترين دانشجويان در مقاطع </a:t>
            </a:r>
            <a:r>
              <a:rPr lang="en-US" sz="4000" b="1" dirty="0" err="1" smtClean="0"/>
              <a:t>Ph.D</a:t>
            </a:r>
            <a:r>
              <a:rPr lang="en-US" sz="4000" b="1" dirty="0" smtClean="0"/>
              <a:t> </a:t>
            </a:r>
            <a:r>
              <a:rPr lang="fa-IR" sz="4000" b="1" dirty="0" smtClean="0"/>
              <a:t>و کارشناسی ارشد با نمرات بالا و از طريق آزمون سراسري وزارت بهداشت ،درمان و آموزش پزشكي پذيرفته مي شوند و تحت نظارت بهترين اساتيد دانشمند و مجرب دانشگاه علوم پزشكي تهران كسب علم و پژوهش مي نمايند.</a:t>
            </a:r>
            <a:endParaRPr lang="en-US" sz="40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r" rtl="1"/>
            <a:r>
              <a:rPr lang="fa-IR" sz="4000" b="1" dirty="0" smtClean="0"/>
              <a:t>خوشبختانه فار غ التحصيلان مقاطع تحصيلي </a:t>
            </a:r>
            <a:r>
              <a:rPr lang="en-US" sz="4000" b="1" dirty="0" err="1" smtClean="0"/>
              <a:t>Ph.D</a:t>
            </a:r>
            <a:r>
              <a:rPr lang="en-US" sz="4000" b="1" dirty="0" smtClean="0"/>
              <a:t> </a:t>
            </a:r>
            <a:r>
              <a:rPr lang="fa-IR" sz="4000" b="1" dirty="0" smtClean="0"/>
              <a:t>و کارشناسی ارشد</a:t>
            </a:r>
            <a:r>
              <a:rPr lang="en-US" sz="4000" b="1" dirty="0" smtClean="0"/>
              <a:t> </a:t>
            </a:r>
            <a:r>
              <a:rPr lang="fa-IR" sz="4000" b="1" dirty="0" smtClean="0"/>
              <a:t>در اكثر دانشگاهها و مراكز علمي و تحقيقاتي كشور جزء بهترين اساتيد و اعضاء هيئت علمي مشغول بكار هستند. اين معاونت زیر نظر ریاست و معاونت محترم  آموزشی دانشگاه، ریاست محترم دانشکده همراه با كمك مدیران محترم گروهها و كارشناسان اين حوزه مفتخرند كه بتوانند در جهت انجام وظايف محوله و حل مشكلات اين عزيزان تلاش نمايند. در خاتمه آرزوي موفقيت وتوفيق روز افزون هر چه بیشتردانشجويان را از خداوند متعال خواهانیم.</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r>
              <a:rPr lang="en-US" smtClean="0"/>
              <a:t>+</a:t>
            </a:r>
          </a:p>
        </p:txBody>
      </p:sp>
      <p:sp>
        <p:nvSpPr>
          <p:cNvPr id="24579" name="Subtitle 2"/>
          <p:cNvSpPr>
            <a:spLocks noGrp="1"/>
          </p:cNvSpPr>
          <p:nvPr>
            <p:ph type="subTitle" idx="1"/>
          </p:nvPr>
        </p:nvSpPr>
        <p:spPr/>
        <p:txBody>
          <a:bodyPr/>
          <a:lstStyle/>
          <a:p>
            <a:endParaRPr lang="en-US" smtClean="0"/>
          </a:p>
        </p:txBody>
      </p:sp>
      <p:pic>
        <p:nvPicPr>
          <p:cNvPr id="24580" name="Picture 4" descr="http://t2.gstatic.com/images?q=tbn:ANd9GcQPhvx8wJPee-xOlsOGMtwEAYxiBrmN8l9e_HWFdYY1AkBOZKkXwHvyfePd7A"/>
          <p:cNvPicPr>
            <a:picLocks noChangeAspect="1" noChangeArrowheads="1"/>
          </p:cNvPicPr>
          <p:nvPr/>
        </p:nvPicPr>
        <p:blipFill>
          <a:blip r:embed="rId2" cstate="print"/>
          <a:srcRect/>
          <a:stretch>
            <a:fillRect/>
          </a:stretch>
        </p:blipFill>
        <p:spPr bwMode="auto">
          <a:xfrm>
            <a:off x="928688" y="428625"/>
            <a:ext cx="7572375" cy="5929313"/>
          </a:xfrm>
          <a:prstGeom prst="rect">
            <a:avLst/>
          </a:prstGeom>
          <a:noFill/>
          <a:ln w="9525">
            <a:noFill/>
            <a:miter lim="800000"/>
            <a:headEnd/>
            <a:tailEnd/>
          </a:ln>
        </p:spPr>
      </p:pic>
      <p:pic>
        <p:nvPicPr>
          <p:cNvPr id="24581" name="Picture 2" descr="http://www.victoriaoil.rs/img/story_image_47_proizv_lab_2_OR.jpg"/>
          <p:cNvPicPr>
            <a:picLocks noChangeAspect="1" noChangeArrowheads="1"/>
          </p:cNvPicPr>
          <p:nvPr/>
        </p:nvPicPr>
        <p:blipFill>
          <a:blip r:embed="rId3" cstate="print"/>
          <a:srcRect/>
          <a:stretch>
            <a:fillRect/>
          </a:stretch>
        </p:blipFill>
        <p:spPr bwMode="auto">
          <a:xfrm>
            <a:off x="714375" y="428625"/>
            <a:ext cx="7786688" cy="6072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04688"/>
            <a:ext cx="7772400" cy="2246769"/>
          </a:xfrm>
          <a:prstGeom prst="rect">
            <a:avLst/>
          </a:prstGeom>
        </p:spPr>
        <p:txBody>
          <a:bodyPr wrap="square">
            <a:spAutoFit/>
          </a:bodyPr>
          <a:lstStyle/>
          <a:p>
            <a:pPr algn="r"/>
            <a:r>
              <a:rPr lang="ar-SA" sz="2800" b="1" dirty="0" smtClean="0"/>
              <a:t>3- تاليف: خلاصه فيزيولوژي پزشكي گايتون و هال، شهاب الدين صدر، فاطمه نبوي زاده، سيد مهرداد مظفر، حنانه ضياء غريب، محمد ناصر جلاليان ، انتشارات آبژ با همكاري انتشارات ابن سينا ، 1390</a:t>
            </a:r>
            <a:endParaRPr lang="en-US" sz="2800" b="1" dirty="0" smtClean="0"/>
          </a:p>
          <a:p>
            <a:pPr algn="r"/>
            <a:endParaRPr lang="en-US" sz="2800" b="1" dirty="0"/>
          </a:p>
        </p:txBody>
      </p:sp>
      <p:sp>
        <p:nvSpPr>
          <p:cNvPr id="6" name="Title 1"/>
          <p:cNvSpPr txBox="1">
            <a:spLocks/>
          </p:cNvSpPr>
          <p:nvPr/>
        </p:nvSpPr>
        <p:spPr>
          <a:xfrm>
            <a:off x="827584" y="3140968"/>
            <a:ext cx="7632848" cy="2979763"/>
          </a:xfrm>
          <a:prstGeom prst="rect">
            <a:avLst/>
          </a:prstGeom>
        </p:spPr>
        <p:txBody>
          <a:bodyPr vert="horz" lIns="91440" tIns="45720" rIns="91440" bIns="45720" rtlCol="0" anchor="ctr">
            <a:normAutofit fontScale="90000" lnSpcReduction="1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100" b="1" i="0" u="none" strike="noStrike" kern="1200" cap="none" spc="0" normalizeH="0" baseline="0" noProof="0" dirty="0" smtClean="0">
                <a:ln>
                  <a:noFill/>
                </a:ln>
                <a:solidFill>
                  <a:schemeClr val="tx1"/>
                </a:solidFill>
                <a:effectLst/>
                <a:uLnTx/>
                <a:uFillTx/>
                <a:latin typeface="+mj-lt"/>
                <a:ea typeface="+mj-ea"/>
                <a:cs typeface="+mj-cs"/>
              </a:rPr>
              <a:t>4- </a:t>
            </a:r>
            <a:r>
              <a:rPr kumimoji="0" lang="ar-SA" sz="3100" b="1" i="0" u="none" strike="noStrike" kern="1200" cap="none" spc="0" normalizeH="0" baseline="0" noProof="0" dirty="0" smtClean="0">
                <a:ln>
                  <a:noFill/>
                </a:ln>
                <a:solidFill>
                  <a:schemeClr val="tx1"/>
                </a:solidFill>
                <a:effectLst/>
                <a:uLnTx/>
                <a:uFillTx/>
                <a:latin typeface="+mj-lt"/>
                <a:ea typeface="+mj-ea"/>
                <a:cs typeface="+mj-cs"/>
              </a:rPr>
              <a:t>ترجمه: خلاصه فيزيولوژي پزشكي گايتون و هال،معصومه گلستان جهرمي، علي عليرضايي، زير نظر: فاطمه نبوي زاده، انتشارات ارجمند، ويراست دوازدهم، 1392 </a:t>
            </a:r>
            <a:r>
              <a:rPr kumimoji="0" lang="en-US" sz="3100" b="1" i="0" u="none" strike="noStrike" kern="1200" cap="none" spc="0" normalizeH="0" baseline="0" noProof="0" dirty="0" smtClean="0">
                <a:ln>
                  <a:noFill/>
                </a:ln>
                <a:solidFill>
                  <a:schemeClr val="tx1"/>
                </a:solidFill>
                <a:effectLst/>
                <a:uLnTx/>
                <a:uFillTx/>
                <a:latin typeface="+mj-lt"/>
                <a:ea typeface="+mj-ea"/>
                <a:cs typeface="+mj-cs"/>
              </a:rPr>
              <a:t/>
            </a:r>
            <a:br>
              <a:rPr kumimoji="0" lang="en-US" sz="31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712968" cy="4536504"/>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1- Gastric secretion (acid and pepsin secretions)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2- Gastric motility</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3- Thyroid hormones and </a:t>
            </a:r>
            <a:r>
              <a:rPr lang="en-US" sz="2800" b="1" dirty="0" err="1" smtClean="0">
                <a:latin typeface="Times New Roman" pitchFamily="18" charset="0"/>
                <a:cs typeface="Times New Roman" pitchFamily="18" charset="0"/>
              </a:rPr>
              <a:t>Gi</a:t>
            </a:r>
            <a:r>
              <a:rPr lang="en-US" sz="2800" b="1" dirty="0" smtClean="0">
                <a:latin typeface="Times New Roman" pitchFamily="18" charset="0"/>
                <a:cs typeface="Times New Roman" pitchFamily="18" charset="0"/>
              </a:rPr>
              <a:t> secretions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Paraoxon</a:t>
            </a:r>
            <a:r>
              <a:rPr lang="en-US" sz="2800" b="1" dirty="0" smtClean="0">
                <a:latin typeface="Times New Roman" pitchFamily="18" charset="0"/>
                <a:cs typeface="Times New Roman" pitchFamily="18" charset="0"/>
              </a:rPr>
              <a:t> and gastric secretions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4- Stress and gastric ulcer and gastric secretions (traffic noise, physical and psychological stress,….)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5- Blood flow and </a:t>
            </a:r>
            <a:r>
              <a:rPr lang="en-US" sz="2800" b="1" dirty="0" err="1" smtClean="0">
                <a:latin typeface="Times New Roman" pitchFamily="18" charset="0"/>
                <a:cs typeface="Times New Roman" pitchFamily="18" charset="0"/>
              </a:rPr>
              <a:t>Gi</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5- Liver toxicity by drugs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6- Colon cancer and nanotechnology</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7- Fatty liver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8- Celiac disease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9- </a:t>
            </a:r>
            <a:r>
              <a:rPr lang="en-US" sz="2800" b="1" dirty="0" err="1" smtClean="0">
                <a:latin typeface="Times New Roman" pitchFamily="18" charset="0"/>
                <a:cs typeface="Times New Roman" pitchFamily="18" charset="0"/>
              </a:rPr>
              <a:t>Ghrelin</a:t>
            </a:r>
            <a:r>
              <a:rPr lang="en-US" sz="2800" b="1" dirty="0" smtClean="0">
                <a:latin typeface="Times New Roman" pitchFamily="18" charset="0"/>
                <a:cs typeface="Times New Roman" pitchFamily="18" charset="0"/>
              </a:rPr>
              <a:t> and </a:t>
            </a:r>
            <a:r>
              <a:rPr lang="en-US" sz="2800" b="1" dirty="0" err="1" smtClean="0">
                <a:latin typeface="Times New Roman" pitchFamily="18" charset="0"/>
                <a:cs typeface="Times New Roman" pitchFamily="18" charset="0"/>
              </a:rPr>
              <a:t>Gi</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14337" name="Rectangle 1"/>
          <p:cNvSpPr>
            <a:spLocks noChangeArrowheads="1"/>
          </p:cNvSpPr>
          <p:nvPr/>
        </p:nvSpPr>
        <p:spPr bwMode="auto">
          <a:xfrm>
            <a:off x="179512" y="145712"/>
            <a:ext cx="2276264" cy="80021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i="1" dirty="0" smtClean="0">
                <a:latin typeface="Arial" pitchFamily="34" charset="0"/>
                <a:ea typeface="Times New Roman" pitchFamily="18" charset="0"/>
                <a:cs typeface="Yagut" pitchFamily="2" charset="-78"/>
              </a:rPr>
              <a:t>R</a:t>
            </a:r>
            <a:r>
              <a:rPr kumimoji="0" lang="en-US" sz="2400" b="1" i="1" strike="noStrike" cap="none" normalizeH="0" baseline="0" dirty="0" smtClean="0">
                <a:ln>
                  <a:noFill/>
                </a:ln>
                <a:solidFill>
                  <a:schemeClr val="tx1"/>
                </a:solidFill>
                <a:effectLst/>
                <a:latin typeface="Arial" pitchFamily="34" charset="0"/>
                <a:ea typeface="Times New Roman" pitchFamily="18" charset="0"/>
                <a:cs typeface="Yagut" pitchFamily="2" charset="-78"/>
              </a:rPr>
              <a:t>esearch fields</a:t>
            </a:r>
            <a:endParaRPr kumimoji="0" lang="en-US" sz="2400" b="1" i="0" strike="noStrike" cap="none" normalizeH="0" baseline="0" dirty="0" smtClean="0">
              <a:ln>
                <a:noFill/>
              </a:ln>
              <a:solidFill>
                <a:schemeClr val="tx1"/>
              </a:solidFill>
              <a:effectLst/>
              <a:latin typeface="Arial" pitchFamily="34" charset="0"/>
              <a:ea typeface="Times New Roman" pitchFamily="18" charset="0"/>
              <a:cs typeface="Yagut"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6712"/>
            <a:ext cx="8229600" cy="5289451"/>
          </a:xfrm>
        </p:spPr>
        <p:txBody>
          <a:bodyPr>
            <a:normAutofit fontScale="25000" lnSpcReduction="20000"/>
          </a:bodyPr>
          <a:lstStyle/>
          <a:p>
            <a:pPr>
              <a:buNone/>
            </a:pPr>
            <a:r>
              <a:rPr lang="en-US" sz="8000" b="1" i="1" u="sng" dirty="0" smtClean="0"/>
              <a:t>Persian publications</a:t>
            </a:r>
            <a:endParaRPr lang="en-US" sz="8000" b="1" dirty="0" smtClean="0"/>
          </a:p>
          <a:p>
            <a:pPr rtl="1">
              <a:buNone/>
            </a:pPr>
            <a:r>
              <a:rPr lang="en-US" dirty="0" smtClean="0"/>
              <a:t> </a:t>
            </a:r>
          </a:p>
          <a:p>
            <a:pPr rtl="1">
              <a:buNone/>
            </a:pPr>
            <a:r>
              <a:rPr lang="fa-IR" sz="7200" b="1" dirty="0" smtClean="0"/>
              <a:t> </a:t>
            </a:r>
            <a:endParaRPr lang="en-US" sz="7200" b="1" dirty="0" smtClean="0"/>
          </a:p>
          <a:p>
            <a:pPr algn="r" rtl="1">
              <a:buNone/>
            </a:pPr>
            <a:r>
              <a:rPr lang="fa-IR" sz="7200" b="1" dirty="0" smtClean="0"/>
              <a:t>1-</a:t>
            </a:r>
            <a:r>
              <a:rPr lang="fa-IR" b="1" dirty="0" smtClean="0"/>
              <a:t> </a:t>
            </a:r>
            <a:r>
              <a:rPr lang="ar-SA" sz="7000" b="1" dirty="0" smtClean="0"/>
              <a:t>نبوي زاده  فاطمه، سندگل  حسين.  بررسي تغييرات الكتروفوز پروتئين‌هاي سرم زنان باردار شهر كرمان، مجله نبض، شماره هفتم، 1374</a:t>
            </a:r>
            <a:endParaRPr lang="en-US" sz="7000" b="1" dirty="0" smtClean="0"/>
          </a:p>
          <a:p>
            <a:pPr algn="r" rtl="1">
              <a:buNone/>
            </a:pPr>
            <a:r>
              <a:rPr lang="fa-IR" sz="7000" b="1" dirty="0" smtClean="0"/>
              <a:t> </a:t>
            </a:r>
            <a:endParaRPr lang="en-US" sz="7000" b="1" dirty="0" smtClean="0"/>
          </a:p>
          <a:p>
            <a:pPr algn="r" rtl="1">
              <a:buNone/>
            </a:pPr>
            <a:r>
              <a:rPr lang="ar-SA" sz="7000" b="1" dirty="0" smtClean="0"/>
              <a:t>2-  واحديان   جلال، ، نبوي زاده  فاطمه.  آيا آپاندكتومي ضمني بايستي يك اقدام روتين باشد. مجله نبض، شماره ششم، سال پنجم،  1374</a:t>
            </a:r>
            <a:endParaRPr lang="en-US" sz="7000" b="1" dirty="0" smtClean="0"/>
          </a:p>
          <a:p>
            <a:pPr algn="r" rtl="1">
              <a:buNone/>
            </a:pPr>
            <a:r>
              <a:rPr lang="ar-SA" sz="7000" b="1" dirty="0" smtClean="0"/>
              <a:t> </a:t>
            </a:r>
            <a:endParaRPr lang="en-US" sz="7000" b="1" dirty="0" smtClean="0"/>
          </a:p>
          <a:p>
            <a:pPr algn="r" rtl="1">
              <a:buNone/>
            </a:pPr>
            <a:r>
              <a:rPr lang="ar-SA" sz="7000" b="1" dirty="0" smtClean="0"/>
              <a:t>3-  واحديان   جلال ،دبيري   شهريار، نبوي زاده  فاطمه.  بررسي اعتبار  </a:t>
            </a:r>
            <a:r>
              <a:rPr lang="en-US" sz="7000" b="1" dirty="0" smtClean="0"/>
              <a:t>FNA</a:t>
            </a:r>
            <a:r>
              <a:rPr lang="ar-SA" sz="7000" b="1" dirty="0" smtClean="0"/>
              <a:t> در تشخيص ندول‌هاي تيروئيد. نشريه جراحي ايران، دوره چهارم صفحه 871-874، 1375</a:t>
            </a:r>
            <a:endParaRPr lang="en-US" sz="7000" b="1" dirty="0" smtClean="0"/>
          </a:p>
          <a:p>
            <a:pPr algn="r" rtl="1">
              <a:buNone/>
            </a:pPr>
            <a:r>
              <a:rPr lang="ar-SA" sz="7000" b="1" dirty="0" smtClean="0"/>
              <a:t> </a:t>
            </a:r>
            <a:endParaRPr lang="en-US" sz="7000" b="1" dirty="0" smtClean="0"/>
          </a:p>
          <a:p>
            <a:pPr algn="r" rtl="1">
              <a:buNone/>
            </a:pPr>
            <a:r>
              <a:rPr lang="ar-SA" sz="7000" b="1" dirty="0" smtClean="0"/>
              <a:t>4- نبوي زاده  فاطمه، زاهدي اصل  صالح، غريب ناصري  محمد كاظم. اثر هورمون‌هاي تيروئيد بر عملكرد محرك اتساع در ترشح اسيدوپپسين معده در موش صحرايي. مجله دانشگاه علوم پزشكي كرمان. دوره هفتم، شماره 1،  1378</a:t>
            </a:r>
            <a:endParaRPr lang="en-US" sz="7000" b="1" dirty="0" smtClean="0"/>
          </a:p>
          <a:p>
            <a:pPr algn="r" rtl="1">
              <a:buNone/>
            </a:pPr>
            <a:r>
              <a:rPr lang="ar-SA" sz="7000" b="1" dirty="0" smtClean="0"/>
              <a:t> </a:t>
            </a:r>
            <a:endParaRPr lang="en-US" sz="7000" b="1" dirty="0" smtClean="0"/>
          </a:p>
          <a:p>
            <a:pPr algn="r" rtl="1">
              <a:buNone/>
            </a:pPr>
            <a:r>
              <a:rPr lang="ar-SA" sz="7000" b="1" dirty="0" smtClean="0"/>
              <a:t>5-   نبوي زاده  فاطمه، زاهدي اصل  صالح، غريب ناصري  محمد كاظم.  اثر هورمون‌هاي تيروئيدي بر ترشح اسيد و پپسين معده در شرايط پايه و تحريك شده با تحريك الكتريكي عصب واگ در موش صحرايي ، . مجله دانشگاه علوم پزشكي كرمان. دوره نهم، شماره 1، 1380</a:t>
            </a:r>
            <a:endParaRPr lang="en-US" sz="7000" b="1" dirty="0" smtClean="0"/>
          </a:p>
          <a:p>
            <a:pPr algn="r" rtl="1">
              <a:buNone/>
            </a:pPr>
            <a:r>
              <a:rPr lang="ar-SA" sz="7000" b="1" dirty="0" smtClean="0"/>
              <a:t> </a:t>
            </a:r>
            <a:endParaRPr lang="en-US" sz="7000" b="1" dirty="0" smtClean="0"/>
          </a:p>
          <a:p>
            <a:pPr algn="r" rtl="1">
              <a:buNone/>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95536" y="671691"/>
            <a:ext cx="84249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1314450" algn="l"/>
              </a:tabLst>
            </a:pPr>
            <a:endPar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tabLst>
                <a:tab pos="1314450" algn="l"/>
              </a:tabLst>
            </a:pPr>
            <a:r>
              <a:rPr lang="fa-IR" b="1" dirty="0" smtClean="0">
                <a:latin typeface="Times New Roman" pitchFamily="18" charset="0"/>
                <a:ea typeface="Times New Roman" pitchFamily="18" charset="0"/>
                <a:cs typeface="+mj-cs"/>
              </a:rPr>
              <a:t>6- </a:t>
            </a: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mj-cs"/>
              </a:rPr>
              <a:t>نبوي زاده</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mj-cs"/>
              </a:rPr>
              <a:t>  </a:t>
            </a: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mj-cs"/>
              </a:rPr>
              <a:t>فاطمه، زاهدي اصل</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mj-cs"/>
              </a:rPr>
              <a:t>  </a:t>
            </a: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mj-cs"/>
              </a:rPr>
              <a:t>صالح، غريب ناصري</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mj-cs"/>
              </a:rPr>
              <a:t>  </a:t>
            </a: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mj-cs"/>
              </a:rPr>
              <a:t>محمد كاظم</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mj-cs"/>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mj-cs"/>
              </a:rPr>
              <a:t>بررسي اثر هورمون‌هاي تيروئيدي بر ترشح پايه و تحريك شده ناشي از هيستامين، كارباكول و پنتاگاسترين بر اسيد معده ايزوله موش صحرايي، مجله فيزيولوژي و فارماكولوژي، جلد 6، شماره1</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mj-cs"/>
              </a:rPr>
              <a:t>1381</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mj-cs"/>
            </a:endParaRPr>
          </a:p>
          <a:p>
            <a:pPr algn="r" rtl="1" fontAlgn="base">
              <a:spcBef>
                <a:spcPct val="0"/>
              </a:spcBef>
              <a:spcAft>
                <a:spcPct val="0"/>
              </a:spcAft>
              <a:tabLst>
                <a:tab pos="1314450" algn="l"/>
              </a:tabLst>
            </a:pPr>
            <a:endParaRPr lang="en-US" b="1" dirty="0" smtClean="0">
              <a:cs typeface="+mj-cs"/>
            </a:endParaRPr>
          </a:p>
          <a:p>
            <a:pPr algn="r" rtl="1" fontAlgn="base">
              <a:spcBef>
                <a:spcPct val="0"/>
              </a:spcBef>
              <a:spcAft>
                <a:spcPct val="0"/>
              </a:spcAft>
              <a:tabLst>
                <a:tab pos="1314450" algn="l"/>
              </a:tabLst>
            </a:pPr>
            <a:r>
              <a:rPr lang="fa-IR" b="1" dirty="0" smtClean="0">
                <a:cs typeface="+mj-cs"/>
              </a:rPr>
              <a:t>7</a:t>
            </a:r>
            <a:r>
              <a:rPr lang="fa-IR" b="1" smtClean="0">
                <a:cs typeface="+mj-cs"/>
              </a:rPr>
              <a:t>- </a:t>
            </a:r>
            <a:r>
              <a:rPr lang="ar-SA" b="1" dirty="0" smtClean="0">
                <a:cs typeface="+mj-cs"/>
              </a:rPr>
              <a:t>واحديان   جلال، ، نبوي زاده  فاطمه، محمد تقي ياسمي . ارتباط آدنوكارسينوم معده، مجاري صفراوي، روده باريك و كولون با آپاندكتومي، مجله دانشگاه علوم پزشكي كرمان،  دوره نهم، شماره 4، 1381</a:t>
            </a:r>
            <a:endParaRPr lang="en-US" b="1" dirty="0" smtClean="0">
              <a:cs typeface="+mj-cs"/>
            </a:endParaRPr>
          </a:p>
          <a:p>
            <a:pPr algn="r" rtl="1" fontAlgn="base">
              <a:spcBef>
                <a:spcPct val="0"/>
              </a:spcBef>
              <a:spcAft>
                <a:spcPct val="0"/>
              </a:spcAft>
              <a:tabLst>
                <a:tab pos="1314450" algn="l"/>
              </a:tabLst>
            </a:pPr>
            <a:endParaRPr lang="en-US" b="1" dirty="0" smtClean="0">
              <a:cs typeface="+mj-cs"/>
            </a:endParaRPr>
          </a:p>
          <a:p>
            <a:pPr algn="r" rtl="1" fontAlgn="base">
              <a:spcBef>
                <a:spcPct val="0"/>
              </a:spcBef>
              <a:spcAft>
                <a:spcPct val="0"/>
              </a:spcAft>
              <a:tabLst>
                <a:tab pos="1314450" algn="l"/>
              </a:tabLst>
            </a:pPr>
            <a:r>
              <a:rPr lang="fa-IR" b="1" dirty="0" smtClean="0">
                <a:cs typeface="+mj-cs"/>
              </a:rPr>
              <a:t>8- </a:t>
            </a:r>
            <a:r>
              <a:rPr lang="ar-SA" b="1" dirty="0" smtClean="0">
                <a:cs typeface="+mj-cs"/>
              </a:rPr>
              <a:t>نبوي زاده  فاطمه، زاهدي اصل  صالح،واحديان جلال، كميلي  علامرضا.  اثر هيپوئيدي بر عوامل خوني موش صحرايي، طبيب شرق، سال چهارم، شماره 1، </a:t>
            </a:r>
            <a:r>
              <a:rPr lang="en-US" b="1" dirty="0" smtClean="0">
                <a:cs typeface="+mj-cs"/>
              </a:rPr>
              <a:t> </a:t>
            </a:r>
            <a:r>
              <a:rPr lang="ar-SA" b="1" dirty="0" smtClean="0">
                <a:cs typeface="+mj-cs"/>
              </a:rPr>
              <a:t>1382</a:t>
            </a:r>
            <a:endParaRPr lang="en-US" b="1" dirty="0" smtClean="0">
              <a:cs typeface="+mj-cs"/>
            </a:endParaRPr>
          </a:p>
          <a:p>
            <a:pPr algn="r" rtl="1"/>
            <a:endParaRPr lang="fa-IR" b="1" dirty="0" smtClean="0">
              <a:cs typeface="+mj-cs"/>
            </a:endParaRPr>
          </a:p>
          <a:p>
            <a:pPr algn="r" rtl="1"/>
            <a:r>
              <a:rPr lang="fa-IR" b="1" dirty="0" smtClean="0">
                <a:cs typeface="+mj-cs"/>
              </a:rPr>
              <a:t>9- </a:t>
            </a:r>
            <a:r>
              <a:rPr lang="ar-SA" b="1" dirty="0" smtClean="0">
                <a:cs typeface="+mj-cs"/>
              </a:rPr>
              <a:t>پور قادري  مونا  ، حسين زاده   محمد جواد   ، جلالي  محمود  ، نبوي زاده  فاطمه ، اشراقيان محمدرضا  ، سياسي   فريدون.  اثر محدوديت انرژي بربرخي نشانگرهاي مرتبط با طول عمر و التهاب در موش صحرايي ، مجله دانشگاه علوم پزشكي بيرجند، دوره 17، شماره 2، 1389</a:t>
            </a:r>
            <a:endParaRPr lang="en-US" b="1" dirty="0" smtClean="0">
              <a:cs typeface="+mj-cs"/>
            </a:endParaRPr>
          </a:p>
          <a:p>
            <a:pPr marL="0" marR="0" lvl="0" indent="0" algn="r" defTabSz="914400" rtl="1" eaLnBrk="1" fontAlgn="base" latinLnBrk="0" hangingPunct="1">
              <a:lnSpc>
                <a:spcPct val="100000"/>
              </a:lnSpc>
              <a:spcBef>
                <a:spcPct val="0"/>
              </a:spcBef>
              <a:spcAft>
                <a:spcPct val="0"/>
              </a:spcAft>
              <a:buClrTx/>
              <a:buSzTx/>
              <a:buFontTx/>
              <a:buChar char="-"/>
              <a:tabLst>
                <a:tab pos="1314450" algn="l"/>
              </a:tabLst>
            </a:pPr>
            <a:endParaRPr lang="en-US" b="1" dirty="0" smtClean="0">
              <a:latin typeface="Arial" pitchFamily="34" charset="0"/>
              <a:cs typeface="+mj-cs"/>
            </a:endParaRPr>
          </a:p>
          <a:p>
            <a:pPr algn="r" rtl="1"/>
            <a:r>
              <a:rPr lang="fa-IR" b="1" dirty="0" smtClean="0">
                <a:cs typeface="+mj-cs"/>
              </a:rPr>
              <a:t>10- </a:t>
            </a:r>
            <a:r>
              <a:rPr lang="ar-SA" b="1" dirty="0" smtClean="0">
                <a:cs typeface="+mj-cs"/>
              </a:rPr>
              <a:t>سارا   نيك سرشت،  اعتباري  سحابه ، صادقي پور    حميدرضا  ، زرين دست محمد رضا  ، كريميان   مرتضي  نبوي زاده  فاطمه.     </a:t>
            </a:r>
            <a:r>
              <a:rPr lang="fa-IR" b="1" dirty="0" smtClean="0">
                <a:cs typeface="+mj-cs"/>
              </a:rPr>
              <a:t>نقش سيستم نيترژيك در اثرات ضد افسردگي تجويز حاد روي، منيزيم و تيامين در افسردگي پس از زايمان القاء شده با پروژسترون در موش سوري، </a:t>
            </a:r>
            <a:r>
              <a:rPr lang="ar-SA" b="1" dirty="0" smtClean="0">
                <a:cs typeface="+mj-cs"/>
              </a:rPr>
              <a:t>مجله دانشكده پزشكي ، دانشگاه علوم پزشكي تهران،  دوره 68، شماره 5، مرداد89 ،  261- 267</a:t>
            </a:r>
            <a:endParaRPr lang="en-US" b="1" dirty="0" smtClean="0">
              <a:cs typeface="+mj-cs"/>
            </a:endParaRPr>
          </a:p>
          <a:p>
            <a:pPr algn="r" rtl="1"/>
            <a:r>
              <a:rPr lang="en-US" b="1" dirty="0" smtClean="0">
                <a:cs typeface="+mj-cs"/>
              </a:rPr>
              <a:t/>
            </a:r>
            <a:br>
              <a:rPr lang="en-US" b="1" dirty="0" smtClean="0">
                <a:cs typeface="+mj-cs"/>
              </a:rPr>
            </a:br>
            <a:r>
              <a:rPr lang="en-US" b="1" dirty="0" smtClean="0">
                <a:cs typeface="+mj-cs"/>
              </a:rPr>
              <a:t> </a:t>
            </a:r>
          </a:p>
          <a:p>
            <a:pPr marL="0" marR="0" lvl="0" indent="0" algn="r" defTabSz="914400" rtl="1" eaLnBrk="1" fontAlgn="base" latinLnBrk="0" hangingPunct="1">
              <a:lnSpc>
                <a:spcPct val="100000"/>
              </a:lnSpc>
              <a:spcBef>
                <a:spcPct val="0"/>
              </a:spcBef>
              <a:spcAft>
                <a:spcPct val="0"/>
              </a:spcAft>
              <a:buClrTx/>
              <a:buSzTx/>
              <a:buFontTx/>
              <a:buChar char="-"/>
              <a:tabLst>
                <a:tab pos="1314450" algn="l"/>
              </a:tabLst>
            </a:pPr>
            <a:endParaRPr kumimoji="0" lang="en-US" b="1"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363272" cy="5112568"/>
          </a:xfrm>
        </p:spPr>
        <p:txBody>
          <a:bodyPr>
            <a:noAutofit/>
          </a:bodyPr>
          <a:lstStyle/>
          <a:p>
            <a:pPr algn="l"/>
            <a:r>
              <a:rPr lang="en-US" sz="1800" b="1" i="1" u="sng" dirty="0" smtClean="0">
                <a:latin typeface="Times New Roman" pitchFamily="18" charset="0"/>
                <a:cs typeface="Times New Roman" pitchFamily="18" charset="0"/>
              </a:rPr>
              <a:t>English publications</a:t>
            </a:r>
            <a:r>
              <a:rPr lang="en-US" sz="1800" b="1" dirty="0" smtClean="0"/>
              <a:t/>
            </a:r>
            <a:br>
              <a:rPr lang="en-US" sz="1800" b="1" dirty="0" smtClean="0"/>
            </a:br>
            <a:r>
              <a:rPr lang="en-US" sz="1800" b="1" dirty="0" smtClean="0"/>
              <a:t> </a:t>
            </a:r>
            <a:br>
              <a:rPr lang="en-US" sz="1800" b="1" dirty="0" smtClean="0"/>
            </a:br>
            <a:r>
              <a:rPr lang="en-US" sz="1800" b="1" dirty="0" smtClean="0"/>
              <a:t> </a:t>
            </a:r>
            <a:r>
              <a:rPr lang="en-US" sz="1800" b="1" dirty="0" smtClean="0">
                <a:latin typeface="Times New Roman" pitchFamily="18" charset="0"/>
                <a:cs typeface="Times New Roman" pitchFamily="18" charset="0"/>
              </a:rPr>
              <a:t>1-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S. </a:t>
            </a:r>
            <a:r>
              <a:rPr lang="en-US" sz="1800" b="1" dirty="0" err="1" smtClean="0">
                <a:latin typeface="Times New Roman" pitchFamily="18" charset="0"/>
                <a:cs typeface="Times New Roman" pitchFamily="18" charset="0"/>
              </a:rPr>
              <a:t>Zahedi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Asl</a:t>
            </a:r>
            <a:r>
              <a:rPr lang="en-US" sz="1800" b="1" dirty="0" smtClean="0">
                <a:latin typeface="Times New Roman" pitchFamily="18" charset="0"/>
                <a:cs typeface="Times New Roman" pitchFamily="18" charset="0"/>
              </a:rPr>
              <a:t>, M.K. </a:t>
            </a:r>
            <a:r>
              <a:rPr lang="en-US" sz="1800" b="1" dirty="0" err="1" smtClean="0">
                <a:latin typeface="Times New Roman" pitchFamily="18" charset="0"/>
                <a:cs typeface="Times New Roman" pitchFamily="18" charset="0"/>
              </a:rPr>
              <a:t>Gharid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Naseri</a:t>
            </a:r>
            <a:r>
              <a:rPr lang="en-US" sz="1800" b="1" dirty="0" smtClean="0">
                <a:latin typeface="Times New Roman" pitchFamily="18" charset="0"/>
                <a:cs typeface="Times New Roman" pitchFamily="18" charset="0"/>
              </a:rPr>
              <a:t>. Acid and Pepsin secretion following </a:t>
            </a:r>
            <a:r>
              <a:rPr lang="en-US" sz="1800" b="1" dirty="0" err="1" smtClean="0">
                <a:latin typeface="Times New Roman" pitchFamily="18" charset="0"/>
                <a:cs typeface="Times New Roman" pitchFamily="18" charset="0"/>
              </a:rPr>
              <a:t>vagal</a:t>
            </a:r>
            <a:r>
              <a:rPr lang="en-US" sz="1800" b="1" dirty="0" smtClean="0">
                <a:latin typeface="Times New Roman" pitchFamily="18" charset="0"/>
                <a:cs typeface="Times New Roman" pitchFamily="18" charset="0"/>
              </a:rPr>
              <a:t> stimulation in hypothyroid and </a:t>
            </a:r>
            <a:r>
              <a:rPr lang="en-US" sz="1800" b="1" dirty="0" err="1" smtClean="0">
                <a:latin typeface="Times New Roman" pitchFamily="18" charset="0"/>
                <a:cs typeface="Times New Roman" pitchFamily="18" charset="0"/>
              </a:rPr>
              <a:t>huperthyroid</a:t>
            </a:r>
            <a:r>
              <a:rPr lang="en-US" sz="1800" b="1" dirty="0" smtClean="0">
                <a:latin typeface="Times New Roman" pitchFamily="18" charset="0"/>
                <a:cs typeface="Times New Roman" pitchFamily="18" charset="0"/>
              </a:rPr>
              <a:t> rats compared to control. Medical Journal of the Iranian Hospital, Vol. 5, No. 2, 2003.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2-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Zahedi</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Kazem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G.Naseri</a:t>
            </a:r>
            <a:r>
              <a:rPr lang="en-US" sz="1800" b="1" dirty="0" smtClean="0">
                <a:latin typeface="Times New Roman" pitchFamily="18" charset="0"/>
                <a:cs typeface="Times New Roman" pitchFamily="18" charset="0"/>
              </a:rPr>
              <a:t>. Effect of thyroid </a:t>
            </a:r>
            <a:r>
              <a:rPr lang="en-US" sz="1800" b="1" dirty="0" err="1" smtClean="0">
                <a:latin typeface="Times New Roman" pitchFamily="18" charset="0"/>
                <a:cs typeface="Times New Roman" pitchFamily="18" charset="0"/>
              </a:rPr>
              <a:t>Hormaones</a:t>
            </a:r>
            <a:r>
              <a:rPr lang="en-US" sz="1800" b="1" dirty="0" smtClean="0">
                <a:latin typeface="Times New Roman" pitchFamily="18" charset="0"/>
                <a:cs typeface="Times New Roman" pitchFamily="18" charset="0"/>
              </a:rPr>
              <a:t> on distension-induced </a:t>
            </a:r>
            <a:r>
              <a:rPr lang="en-US" sz="1800" b="1" dirty="0" err="1" smtClean="0">
                <a:latin typeface="Times New Roman" pitchFamily="18" charset="0"/>
                <a:cs typeface="Times New Roman" pitchFamily="18" charset="0"/>
              </a:rPr>
              <a:t>jastric</a:t>
            </a:r>
            <a:r>
              <a:rPr lang="en-US" sz="1800" b="1" dirty="0" smtClean="0">
                <a:latin typeface="Times New Roman" pitchFamily="18" charset="0"/>
                <a:cs typeface="Times New Roman" pitchFamily="18" charset="0"/>
              </a:rPr>
              <a:t> acid and pepsin secretions in rats. </a:t>
            </a:r>
            <a:r>
              <a:rPr lang="en-US" sz="1800" b="1" dirty="0" err="1" smtClean="0">
                <a:latin typeface="Times New Roman" pitchFamily="18" charset="0"/>
                <a:cs typeface="Times New Roman" pitchFamily="18" charset="0"/>
              </a:rPr>
              <a:t>Annal</a:t>
            </a:r>
            <a:r>
              <a:rPr lang="en-US" sz="1800" b="1" dirty="0" smtClean="0">
                <a:latin typeface="Times New Roman" pitchFamily="18" charset="0"/>
                <a:cs typeface="Times New Roman" pitchFamily="18" charset="0"/>
              </a:rPr>
              <a:t> of Saudi Medicine, Vol. 22, No. 5-6, 2003.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3-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N. Rafsanjani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Saleh</a:t>
            </a:r>
            <a:r>
              <a:rPr lang="en-US" sz="1800" b="1" dirty="0" smtClean="0">
                <a:latin typeface="Times New Roman" pitchFamily="18" charset="0"/>
                <a:cs typeface="Times New Roman" pitchFamily="18" charset="0"/>
              </a:rPr>
              <a:t> Z. </a:t>
            </a:r>
            <a:r>
              <a:rPr lang="en-US" sz="1800" b="1" dirty="0" err="1" smtClean="0">
                <a:latin typeface="Times New Roman" pitchFamily="18" charset="0"/>
                <a:cs typeface="Times New Roman" pitchFamily="18" charset="0"/>
              </a:rPr>
              <a:t>Asl</a:t>
            </a:r>
            <a:r>
              <a:rPr lang="en-US" sz="1800" b="1" dirty="0" smtClean="0">
                <a:latin typeface="Times New Roman" pitchFamily="18" charset="0"/>
                <a:cs typeface="Times New Roman" pitchFamily="18" charset="0"/>
              </a:rPr>
              <a:t>, M. K. </a:t>
            </a:r>
            <a:r>
              <a:rPr lang="en-US" sz="1800" b="1" dirty="0" err="1" smtClean="0">
                <a:latin typeface="Times New Roman" pitchFamily="18" charset="0"/>
                <a:cs typeface="Times New Roman" pitchFamily="18" charset="0"/>
              </a:rPr>
              <a:t>Naseri</a:t>
            </a:r>
            <a:r>
              <a:rPr lang="en-US" sz="1800" b="1" dirty="0" smtClean="0">
                <a:latin typeface="Times New Roman" pitchFamily="18" charset="0"/>
                <a:cs typeface="Times New Roman" pitchFamily="18" charset="0"/>
              </a:rPr>
              <a:t>, J.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Effect of thyroid hormones on basal and stimulated gastric secretion due to histamine </a:t>
            </a:r>
            <a:r>
              <a:rPr lang="en-US" sz="1800" b="1" dirty="0" err="1" smtClean="0">
                <a:latin typeface="Times New Roman" pitchFamily="18" charset="0"/>
                <a:cs typeface="Times New Roman" pitchFamily="18" charset="0"/>
              </a:rPr>
              <a:t>carbachol</a:t>
            </a:r>
            <a:r>
              <a:rPr lang="en-US" sz="1800" b="1" dirty="0" smtClean="0">
                <a:latin typeface="Times New Roman" pitchFamily="18" charset="0"/>
                <a:cs typeface="Times New Roman" pitchFamily="18" charset="0"/>
              </a:rPr>
              <a:t> and </a:t>
            </a:r>
            <a:r>
              <a:rPr lang="en-US" sz="1800" b="1" dirty="0" err="1" smtClean="0">
                <a:latin typeface="Times New Roman" pitchFamily="18" charset="0"/>
                <a:cs typeface="Times New Roman" pitchFamily="18" charset="0"/>
              </a:rPr>
              <a:t>pentagastrin</a:t>
            </a:r>
            <a:r>
              <a:rPr lang="en-US" sz="1800" b="1" dirty="0" smtClean="0">
                <a:latin typeface="Times New Roman" pitchFamily="18" charset="0"/>
                <a:cs typeface="Times New Roman" pitchFamily="18" charset="0"/>
              </a:rPr>
              <a:t> in rats.</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Saudi Medical Journal, Vol. 24, No. 4, 2003.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4- J. </a:t>
            </a:r>
            <a:r>
              <a:rPr lang="en-US" sz="1800" b="1" dirty="0" err="1" smtClean="0">
                <a:latin typeface="Times New Roman" pitchFamily="18" charset="0"/>
                <a:cs typeface="Times New Roman" pitchFamily="18" charset="0"/>
              </a:rPr>
              <a:t>Vahedian-Ardakani</a:t>
            </a:r>
            <a:r>
              <a:rPr lang="en-US" sz="1800" b="1" dirty="0" smtClean="0">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A. </a:t>
            </a:r>
            <a:r>
              <a:rPr lang="en-US" sz="1800" b="1" dirty="0" err="1" smtClean="0">
                <a:latin typeface="Times New Roman" pitchFamily="18" charset="0"/>
                <a:cs typeface="Times New Roman" pitchFamily="18" charset="0"/>
              </a:rPr>
              <a:t>Zaro-Mehrijardi</a:t>
            </a:r>
            <a:r>
              <a:rPr lang="en-US" sz="1800" b="1" dirty="0" smtClean="0">
                <a:latin typeface="Times New Roman" pitchFamily="18" charset="0"/>
                <a:cs typeface="Times New Roman" pitchFamily="18" charset="0"/>
              </a:rPr>
              <a:t>. Ligation and drainage of appendix prevents future appendicitis in rat. Ligation and drainage of appendix prevents future appendicitis in rat, Archives of Iranian Medicine, Vol. 6, No. 2, 2003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5-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A. </a:t>
            </a:r>
            <a:r>
              <a:rPr lang="en-US" sz="1800" b="1" dirty="0" err="1" smtClean="0">
                <a:latin typeface="Times New Roman" pitchFamily="18" charset="0"/>
                <a:cs typeface="Times New Roman" pitchFamily="18" charset="0"/>
              </a:rPr>
              <a:t>Najafi</a:t>
            </a:r>
            <a:r>
              <a:rPr lang="en-US" sz="1800" b="1" dirty="0" smtClean="0">
                <a:latin typeface="Times New Roman" pitchFamily="18" charset="0"/>
                <a:cs typeface="Times New Roman" pitchFamily="18" charset="0"/>
              </a:rPr>
              <a:t>, F. </a:t>
            </a:r>
            <a:r>
              <a:rPr lang="en-US" sz="1800" b="1" dirty="0" err="1" smtClean="0">
                <a:latin typeface="Times New Roman" pitchFamily="18" charset="0"/>
                <a:cs typeface="Times New Roman" pitchFamily="18" charset="0"/>
              </a:rPr>
              <a:t>Esmaeili</a:t>
            </a:r>
            <a:r>
              <a:rPr lang="en-US" sz="1800" b="1" dirty="0" smtClean="0">
                <a:latin typeface="Times New Roman" pitchFamily="18" charset="0"/>
                <a:cs typeface="Times New Roman" pitchFamily="18" charset="0"/>
              </a:rPr>
              <a:t>. The Effects of Acute consumption of Heroin on Basal and </a:t>
            </a:r>
            <a:r>
              <a:rPr lang="en-US" sz="1800" b="1" dirty="0" err="1" smtClean="0">
                <a:latin typeface="Times New Roman" pitchFamily="18" charset="0"/>
                <a:cs typeface="Times New Roman" pitchFamily="18" charset="0"/>
              </a:rPr>
              <a:t>Vagal</a:t>
            </a:r>
            <a:r>
              <a:rPr lang="en-US" sz="1800" b="1" dirty="0" smtClean="0">
                <a:latin typeface="Times New Roman" pitchFamily="18" charset="0"/>
                <a:cs typeface="Times New Roman" pitchFamily="18" charset="0"/>
              </a:rPr>
              <a:t> Electrical-stimulated Gastric Acid and Pepsin Secretion in Rate. IJMS, Vol. 28, No. 4, 2003.</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256584"/>
          </a:xfrm>
        </p:spPr>
        <p:txBody>
          <a:bodyPr>
            <a:noAutofit/>
          </a:bodyPr>
          <a:lstStyle/>
          <a:p>
            <a:pPr algn="l"/>
            <a:r>
              <a:rPr lang="en-US" sz="1800" b="1" dirty="0" smtClean="0">
                <a:latin typeface="Times New Roman" pitchFamily="18" charset="0"/>
                <a:cs typeface="Times New Roman" pitchFamily="18" charset="0"/>
              </a:rPr>
              <a:t>6-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J. </a:t>
            </a:r>
            <a:r>
              <a:rPr lang="en-US" sz="1800" b="1" dirty="0" err="1" smtClean="0">
                <a:latin typeface="Times New Roman" pitchFamily="18" charset="0"/>
                <a:cs typeface="Times New Roman" pitchFamily="18" charset="0"/>
              </a:rPr>
              <a:t>Vahedian-Ardakani</a:t>
            </a:r>
            <a:r>
              <a:rPr lang="en-US" sz="1800" b="1" dirty="0" smtClean="0">
                <a:latin typeface="Times New Roman" pitchFamily="18" charset="0"/>
                <a:cs typeface="Times New Roman" pitchFamily="18" charset="0"/>
              </a:rPr>
              <a:t>. The effect of insulin-dependent diabetic mellitus on basal and distention-induced gastric acid and pepsin. Diabetes Research and Clinical Practice, Vol. 66, No. 1, 2004.</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7- </a:t>
            </a:r>
            <a:r>
              <a:rPr lang="en-US" sz="1800" b="1" dirty="0" smtClean="0">
                <a:solidFill>
                  <a:srgbClr val="FF0000"/>
                </a:solidFill>
                <a:latin typeface="Times New Roman" pitchFamily="18" charset="0"/>
                <a:cs typeface="Times New Roman" pitchFamily="18" charset="0"/>
              </a:rPr>
              <a:t>F. </a:t>
            </a:r>
            <a:r>
              <a:rPr lang="en-US" sz="1800" b="1" dirty="0" err="1" smtClean="0">
                <a:solidFill>
                  <a:srgbClr val="FF0000"/>
                </a:solidFill>
                <a:latin typeface="Times New Roman" pitchFamily="18" charset="0"/>
                <a:cs typeface="Times New Roman" pitchFamily="18" charset="0"/>
              </a:rPr>
              <a:t>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F. </a:t>
            </a:r>
            <a:r>
              <a:rPr lang="en-US" sz="1800" b="1" dirty="0" err="1" smtClean="0">
                <a:latin typeface="Times New Roman" pitchFamily="18" charset="0"/>
                <a:cs typeface="Times New Roman" pitchFamily="18" charset="0"/>
              </a:rPr>
              <a:t>Maghouli</a:t>
            </a:r>
            <a:r>
              <a:rPr lang="en-US" sz="1800" b="1" dirty="0" smtClean="0">
                <a:latin typeface="Times New Roman" pitchFamily="18" charset="0"/>
                <a:cs typeface="Times New Roman" pitchFamily="18" charset="0"/>
              </a:rPr>
              <a:t>, J. </a:t>
            </a:r>
            <a:r>
              <a:rPr lang="en-US" sz="1800" b="1" dirty="0" err="1" smtClean="0">
                <a:latin typeface="Times New Roman" pitchFamily="18" charset="0"/>
                <a:cs typeface="Times New Roman" pitchFamily="18" charset="0"/>
              </a:rPr>
              <a:t>Vahedian-Ardakani</a:t>
            </a:r>
            <a:r>
              <a:rPr lang="en-US" sz="1800" b="1" dirty="0" smtClean="0">
                <a:latin typeface="Times New Roman" pitchFamily="18" charset="0"/>
                <a:cs typeface="Times New Roman" pitchFamily="18" charset="0"/>
              </a:rPr>
              <a:t>, F. </a:t>
            </a:r>
            <a:r>
              <a:rPr lang="en-US" sz="1800" b="1" dirty="0" err="1" smtClean="0">
                <a:latin typeface="Times New Roman" pitchFamily="18" charset="0"/>
                <a:cs typeface="Times New Roman" pitchFamily="18" charset="0"/>
              </a:rPr>
              <a:t>Esmaeili</a:t>
            </a:r>
            <a:r>
              <a:rPr lang="en-US" sz="1800" b="1" dirty="0" smtClean="0">
                <a:latin typeface="Times New Roman" pitchFamily="18" charset="0"/>
                <a:cs typeface="Times New Roman" pitchFamily="18" charset="0"/>
              </a:rPr>
              <a:t>. The Effects of chronic consumption of Heroin on Basal and </a:t>
            </a:r>
            <a:r>
              <a:rPr lang="en-US" sz="1800" b="1" dirty="0" err="1" smtClean="0">
                <a:latin typeface="Times New Roman" pitchFamily="18" charset="0"/>
                <a:cs typeface="Times New Roman" pitchFamily="18" charset="0"/>
              </a:rPr>
              <a:t>Vagal</a:t>
            </a:r>
            <a:r>
              <a:rPr lang="en-US" sz="1800" b="1" dirty="0" smtClean="0">
                <a:latin typeface="Times New Roman" pitchFamily="18" charset="0"/>
                <a:cs typeface="Times New Roman" pitchFamily="18" charset="0"/>
              </a:rPr>
              <a:t> Electrical-stimulated Gastric acid and pepsin secretion in Rat. Saudi Medical Journal, Vol. 25, No. 10, 2004.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8- </a:t>
            </a:r>
            <a:r>
              <a:rPr lang="en-US" sz="1800" b="1" dirty="0" err="1" smtClean="0">
                <a:solidFill>
                  <a:srgbClr val="FF0000"/>
                </a:solidFill>
                <a:latin typeface="Times New Roman" pitchFamily="18" charset="0"/>
                <a:cs typeface="Times New Roman" pitchFamily="18" charset="0"/>
              </a:rPr>
              <a:t>F.Nabavizadeh</a:t>
            </a:r>
            <a:r>
              <a:rPr lang="en-US" sz="1800" b="1" dirty="0" smtClean="0">
                <a:solidFill>
                  <a:srgbClr val="FF0000"/>
                </a:solidFill>
                <a:latin typeface="Times New Roman" pitchFamily="18" charset="0"/>
                <a:cs typeface="Times New Roman" pitchFamily="18" charset="0"/>
              </a:rPr>
              <a:t> Rafsanjani</a:t>
            </a:r>
            <a:r>
              <a:rPr lang="en-US" sz="1800" b="1" dirty="0" smtClean="0">
                <a:latin typeface="Times New Roman" pitchFamily="18" charset="0"/>
                <a:cs typeface="Times New Roman" pitchFamily="18" charset="0"/>
              </a:rPr>
              <a:t>, E. </a:t>
            </a:r>
            <a:r>
              <a:rPr lang="en-US" sz="1800" b="1" dirty="0" err="1" smtClean="0">
                <a:latin typeface="Times New Roman" pitchFamily="18" charset="0"/>
                <a:cs typeface="Times New Roman" pitchFamily="18" charset="0"/>
              </a:rPr>
              <a:t>Iranmanesh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S.Sohbati</a:t>
            </a:r>
            <a:r>
              <a:rPr lang="en-US" sz="1800" b="1" dirty="0" smtClean="0">
                <a:latin typeface="Times New Roman" pitchFamily="18" charset="0"/>
                <a:cs typeface="Times New Roman" pitchFamily="18" charset="0"/>
              </a:rPr>
              <a:t>. The Effects of Fumitory </a:t>
            </a:r>
            <a:r>
              <a:rPr lang="en-US" sz="1800" b="1" dirty="0" err="1" smtClean="0">
                <a:latin typeface="Times New Roman" pitchFamily="18" charset="0"/>
                <a:cs typeface="Times New Roman" pitchFamily="18" charset="0"/>
              </a:rPr>
              <a:t>Parviflora</a:t>
            </a:r>
            <a:r>
              <a:rPr lang="en-US" sz="1800" b="1" dirty="0" smtClean="0">
                <a:latin typeface="Times New Roman" pitchFamily="18" charset="0"/>
                <a:cs typeface="Times New Roman" pitchFamily="18" charset="0"/>
              </a:rPr>
              <a:t> Extract on Gastric Acid and Pepsin Secretion in Rat. MJIRC, Vol.7,No.3, 2005.</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9-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Nouzar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Nakhqee</a:t>
            </a:r>
            <a:r>
              <a:rPr lang="en-US" sz="1800" b="1" dirty="0" smtClean="0">
                <a:latin typeface="Times New Roman" pitchFamily="18" charset="0"/>
                <a:cs typeface="Times New Roman" pitchFamily="18" charset="0"/>
              </a:rPr>
              <a:t>, Mohammad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Ali </a:t>
            </a:r>
            <a:r>
              <a:rPr lang="en-US" sz="1800" b="1" dirty="0" err="1" smtClean="0">
                <a:latin typeface="Times New Roman" pitchFamily="18" charset="0"/>
                <a:cs typeface="Times New Roman" pitchFamily="18" charset="0"/>
              </a:rPr>
              <a:t>Sadeghpour</a:t>
            </a:r>
            <a:r>
              <a:rPr lang="en-US" sz="1800" b="1" dirty="0" smtClean="0">
                <a:latin typeface="Times New Roman" pitchFamily="18" charset="0"/>
                <a:cs typeface="Times New Roman" pitchFamily="18" charset="0"/>
              </a:rPr>
              <a:t>. A Comparison between drainage and curettage in the treatment of acute </a:t>
            </a:r>
            <a:r>
              <a:rPr lang="en-US" sz="1800" b="1" dirty="0" err="1" smtClean="0">
                <a:latin typeface="Times New Roman" pitchFamily="18" charset="0"/>
                <a:cs typeface="Times New Roman" pitchFamily="18" charset="0"/>
              </a:rPr>
              <a:t>pilonidal</a:t>
            </a:r>
            <a:r>
              <a:rPr lang="en-US" sz="1800" b="1" dirty="0" smtClean="0">
                <a:latin typeface="Times New Roman" pitchFamily="18" charset="0"/>
                <a:cs typeface="Times New Roman" pitchFamily="18" charset="0"/>
              </a:rPr>
              <a:t> abscess. Saudi Medical Journal, Vol.26,No.4, 2005.</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10- </a:t>
            </a:r>
            <a:r>
              <a:rPr lang="en-US" sz="1800" b="1" dirty="0" err="1" smtClean="0">
                <a:solidFill>
                  <a:srgbClr val="FF0000"/>
                </a:solidFill>
                <a:latin typeface="Times New Roman" pitchFamily="18" charset="0"/>
                <a:cs typeface="Times New Roman" pitchFamily="18" charset="0"/>
              </a:rPr>
              <a:t>Fatemeh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Nabavizadeh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Mehrdad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Shahrani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Jalal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Vahedian</a:t>
            </a:r>
            <a:r>
              <a:rPr lang="en-US" sz="1800" b="1" dirty="0" smtClean="0">
                <a:latin typeface="Times New Roman" pitchFamily="18" charset="0"/>
                <a:cs typeface="Times New Roman" pitchFamily="18" charset="0"/>
              </a:rPr>
              <a:t>. Garlic Effects on Gastric Acid and Pepsin Secretions in Rat. Pakistan Journal Medical Sciences, Vol.22, No.3, 2006.</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Fresh</Template>
  <TotalTime>899</TotalTime>
  <Words>1360</Words>
  <Application>Microsoft Office PowerPoint</Application>
  <PresentationFormat>On-screen Show (4:3)</PresentationFormat>
  <Paragraphs>94</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Presentation</vt:lpstr>
      <vt:lpstr>Slide 1</vt:lpstr>
      <vt:lpstr>Fatemeh Nabavizadeh Rafsanjani     Department: Physiology Academic Rank: Professor of Physiology Tehran University of Medical Sciences  Email: nabavizadeh@tums.ac.ir or    </vt:lpstr>
      <vt:lpstr>  1- تاليف: فيزيولوژي دستگاه گوارش، فاطمه نبوي زاده رفسنجاني ، معصومه گلستان جهرمي، انتشارات ارجمند( غزال جوان)، 1389  </vt:lpstr>
      <vt:lpstr>3- تاليف: خلاصه فيزيولوژي پزشكي گايتون و هال، شهاب الدين صدر، فاطمه نبوي زاده، سيد مهرداد مظفر، حنانه ضياء غريب، محمد ناصر جلاليان ، انتشارات آبژ با همكاري انتشارات ابن سينا ، 1390 </vt:lpstr>
      <vt:lpstr>  1- Gastric secretion (acid and pepsin secretions) 2- Gastric motility 3- Thyroid hormones and Gi secretions 3- Paraoxon and gastric secretions 4- Stress and gastric ulcer and gastric secretions (traffic noise, physical and psychological stress,….) 5- Blood flow and Gi 5- Liver toxicity by drugs 6- Colon cancer and nanotechnology 7- Fatty liver  8- Celiac disease  9- Ghrelin and Gi </vt:lpstr>
      <vt:lpstr>Slide 6</vt:lpstr>
      <vt:lpstr>Slide 7</vt:lpstr>
      <vt:lpstr>English publications    1- F. Nabavizadeh, S. Zahedi Asl, M.K. Gharid Naseri. Acid and Pepsin secretion following vagal stimulation in hypothyroid and huperthyroid rats compared to control. Medical Journal of the Iranian Hospital, Vol. 5, No. 2, 2003.  2- Fatemeh Nabavizadeh, Saleh Zahedi, Mohammad Kazem G.Naseri. Effect of thyroid Hormaones on distension-induced jastric acid and pepsin secretions in rats. Annal of Saudi Medicine, Vol. 22, No. 5-6, 2003.   3- Fatemeh N. Rafsanjani, Saleh Z. Asl, M. K. Naseri, J. Vahedian. Effect of thyroid hormones on basal and stimulated gastric secretion due to histamine carbachol and pentagastrin in rats. Saudi Medical Journal, Vol. 24, No. 4, 2003.   4- J. Vahedian-Ardakani, F. Nabavizadeh Rafsanjani, A. Zaro-Mehrijardi. Ligation and drainage of appendix prevents future appendicitis in rat. Ligation and drainage of appendix prevents future appendicitis in rat, Archives of Iranian Medicine, Vol. 6, No. 2, 2003   5- F. Nabavizadeh Rafsanjani, A. Najafi, F. Esmaeili. The Effects of Acute consumption of Heroin on Basal and Vagal Electrical-stimulated Gastric Acid and Pepsin Secretion in Rate. IJMS, Vol. 28, No. 4, 2003.     </vt:lpstr>
      <vt:lpstr>6- F. Nabavizadeh Rafsanjani, J. Vahedian-Ardakani. The effect of insulin-dependent diabetic mellitus on basal and distention-induced gastric acid and pepsin. Diabetes Research and Clinical Practice, Vol. 66, No. 1, 2004.   7- F. Nabavizadeh Rafsanjani, F. Maghouli, J. Vahedian-Ardakani, F. Esmaeili. The Effects of chronic consumption of Heroin on Basal and Vagal Electrical-stimulated Gastric acid and pepsin secretion in Rat. Saudi Medical Journal, Vol. 25, No. 10, 2004.    8- F.Nabavizadeh Rafsanjani, E. Iranmanesh, S.Sohbati. The Effects of Fumitory Parviflora Extract on Gastric Acid and Pepsin Secretion in Rat. MJIRC, Vol.7,No.3, 2005.   9- Jalal Vahedian, Fatemeh Nabavizadeh, Nouzar Nakhqee, Mohammad Vahedian, Ali Sadeghpour. A Comparison between drainage and curettage in the treatment of acute pilonidal abscess. Saudi Medical Journal, Vol.26,No.4, 2005.   10- Fatemeh Nabavizadeh, Mehrdad Shahrani, Jalal Vahedian. Garlic Effects on Gastric Acid and Pepsin Secretions in Rat. Pakistan Journal Medical Sciences, Vol.22, No.3, 2006.   </vt:lpstr>
      <vt:lpstr>11- Fatemeh Nabavizadeh, Jalal Vahedian, Zakieh Vahedian, Mehran Moradi, Amir Fakhr Attar. The effect of acute consumption of paraoxon on basal and pentagastrin-stimulated gastric acid and pepsin secretion in rats, Pak J Physiol. Vol.2, No.2, 2006.      12- Fatemeh Nabavizadeh, Zakieh Vahedian, Jalal Vahedian, Mehran Moradi, Amir Fakhr Attar. The effect of chronic consumption of paraoxon on basal and pentagastrin-stimulated gastric acid and pepsin secretion in rats, Saudi Gastroenterology, Volume 13,Number 4, 2007.   13- Fatemeh Nabavizadeh, Mehrdad Shahrani, Zakieh Vahedian, Mohammad Vahedian. Marjoram increases basal gastric acid and pepsin secretions in rat, Phytotherapy Research, Volume 21, 1036-1039,2007.   14- Fatemeh Nabavizadeh, Mohammad Vahedian, Amir Davoodi, Omid Reza Pirnazar. Chronic Consumption of Paraoxon Changes Thyroid hormone level in Rat. Turkish Journal of Endocrinology and Metabolism, Volume 11, 34-6,2007.   15- Fatemeh Nabavizadeh Rafsanjani, Soheila Adeli, Zakieh Vahedian Ardakani, Jalal Vahedian Ardakani, Payam Ghotbi. The Effects of Diabetes Mellitus on Gastric Motility in Rats, Pak J Physiol, Vol. 5(1), 2009.    </vt:lpstr>
      <vt:lpstr>16-  Fatemeh  Nabavizadeh  Rafsanjani, Ehsan Salimi, Zahra Sadroleslami, Seyed Morteza karimian, Jalal Vahedian. Crocus sativus ( Saffron) Increases Basal and Pentagastrin-Stimulated Gastric Acid and Pepsin Secretions in Rats via Nitric Oxide (NO) increment. African Journal of Pharmacy and Pharmacology, Vol 3(5), 181-4, 2009.  17- Azam Moslehi, Fatemeh, Nabavizadeh-Rafsanjani*, Mansoor  Keshavarz, Nematollah Rouhbakhsh, Masoud Sotudeh, and Ehsan Salimi. Traffic Noise Exposure Increases Gastric Acid Secretion in Rat. Acta Medica Journal, Vol 48, No.2, 77-82, 2010    18- Fatemeh Nabavizadeh, Rohallah Molodi, Ahmad Reza Dehpour, Hossein Nahrevanian, Kaveh Shahvaisi, Ehsan Salimi. The effects of cholestasis and cirrhosis on gastric acid and pepsin secretions in rat: Involvement of Nitric Oxide, Iranian Journal of Basic Medical Sciences, Vol.13, No. 4, 207-212, 2010.    19- Masoumeh Golestan Jahromi, Fatemeh nabavizadeh, Jalal Vahedian, Hossein Nahrevanian, Ahmad Reza Dehpour, Ali Zare Mehrjardi. Protective effect of ghrelin on acetaminophen-induced liver injury in rat, Peptides, Vol. 31:  2114-2117, 2010.  20- Sayid Mahdi Mirghazanfari, Mansoor Keshavarz, Fatemeh Nabavizadeh, Nepton Soltani, Mohammad Kamalnejad. The effect of Teucrium Polium L.” Extracts on insulin release from in situ isolated perfused rat pancreas in a newly modified isolation method: the role of Ca+2 and K+ channels, Iranian Biomedical Journal, Vol.14, No. 4, 178-185, 2010.     </vt:lpstr>
      <vt:lpstr>21-  Zakieh Vahedian-Ardakani, Fatemeh Nabavizadeh-Rafsanjani*, Mansoor Keshavarz, Jalal Vahedian, Fatemeh Mirershadi. Lead exposure changes gastric acid secretion in rat: role of NO. Acta Medica Journal, Vol. 49, No. 1: 3-8, 2011.    22-  Fatemeh Nabavizadeh, Ali Mohammad Alizadeh, Soheila Adeli, Masoumeh Golestan, Hamid Moloudian and Mohammad Kamalnejad. Gastroprotective effects  of Stachys Lavandulifolia extract on experimental gastric ulcer, African Journal of Pharmacy and Pharmacology, Vol.5(2), 155-159,2011.   23- Nabavizadeh Fatemeh, Mohammad Vahedian, Hedayat Sahraei, Soheial Adeli, Ehsan Salimi. Physical and psychological stress have similar effects on gastric acid and pepsin secretions in rat. Journal of stress Physiology &amp; Biochemistry, Vol. 7, No. 2, 164-174, 2011.   24- J Vahedian – Ardakani, M Vahedian, F Nabavizadeh. Aneurysm of Brachial Artery Following Axillary Crutch, Iranian Red Crescent Medical Journal, Vol. 13, No. 4, 285-286, 2011.   25- Jalal Vahedian, Mohammad Reza Karamati, Fatemah Nabavizadeh. Persistent Sciatic artery presenting as blue toe: Diagnostic dilemma, Pak J Med Sci, Vol. 27, No. 3, 2011.  </vt:lpstr>
      <vt:lpstr>26-  Mohammad Vahedian, Fatemeh Nabavizadeh*, Jalal Vahedian, Mansoor Keshavarz, Hosein Nahravanian, Fatemeh Mirershadi. Lead Exposure Changes Gastric Motility in Rats: Role of Nitric Oxide (NO), Archives of Iranian Medicine (AIM), Vol. 14, Number 4, July 2011.   27-  Fatemeh Nabavizadeh,*, Ali Mohammad Alizadeh, Zahra Sadroleslami, Soheila Adeli.  Gastroprotective effects of amygdalin on experimental gastric ulcer; Role of NO and TNF-α, Journal of Medicinal Plants Research Vol. 5(14), pp. 3122–3127, 18 July, 2011   28-  Rohallah Moloudi, Fatemeh Nabavizadeh*, Hossein Nahrevanian, Gholamreza Hassanzadeh. Effect of different doses of GLP-2 (Tedglutide) on acute esophageal lesion due to acid-pepsin perfusion in male rats. Peptides 32: 2086-2090, 2011.   29- Soghra Fallahi, Fatemeh Nabavizadeh*, Seyed Shahabadin Sadr, Ali Mohammad Alizadeh, Soheila Adeli, Hossein Nahrevanian, Hamid Reza Sadeghipour, Gholamreza Hasanzadeh. The Effects of Leptin on gastric ulcer due to physical and psychological stress: Involvement of nitric oxide and prostaglandin E2. Journal of Stress Physiology&amp;Biochemistry, Vol. 7(4): 301-310, 2011.   30- Jalal Vahedian Ardakani, Ali Zare Mehrjardi, Fatemeh Nabavizadeh Rafsanjani. Eosinophilic Abscesses of the liver due to enterobius vermicularis. Jpms.Vol.1(3): 92-94, 2011     </vt:lpstr>
      <vt:lpstr>31- Jalal Vahedian, Amir Mohsen Jalayfar, Mohammad Reza Keramati, Fatemeh Nabavizadeh, Mohammad Vahedian. Primary Success of Bifurcated Vein Patch Arteriovenous Fistula and Brescia- Cimino Methods. IJKD, 6:124-8, 2012.   32- Jalal Vahedian, Toraj-Reza Mirshekari, Fatemeh Nabavizadeh. Effect of opium dependency on secondary intention wound healing in a rat model: an experimental study. International wound journal, 1742-48, 2012 .   33- Nikseresht S, Etebary S, Karimian M, Nabavizadeh F, Zarrindast MR, Sadeghipour HR: Acute administration of Zn, Mg, and Thiamine improves pospartum depression conditions in mice. Arch Iran Med , 15(5):306-311, 2012.    34- Mandana Sadeghi Niaraki, Fatemeh Nabavizadeh, Gholam H. Vaezi, Ali M Alizadeh,  Hossein Nahrevanian, Azam Moslehi, Saleh Azizian. Protective Effect of Ghrelin on Sodium   Valproate-induced Liver Injury in Rat, Journal of Stress Physiology &amp; Biochemistry, Vol. 9 No.  1, pp. 96-105, 2013.  35- Shadi Sar Kheyr Kheyabany , Fatemeh Nabavizadeh,Gholam Hassan Vaezi, Ali Mohammad Alizadeh, Hossein Nahrevanian,Azam Moslehi2, Saleh Azizian4, Protective Effect of Ghrelin on Isoniazid-induced Liver Injury in Rat, Journal of Stress Physiology &amp; Biochemistry, Vol. 9 No. 1, pp. 273-282 , 2013.   </vt:lpstr>
      <vt:lpstr>36- Laya Rahbar Nikoukar, Fatemeh Nabavizadeh*, Seyed Mahdi Mohamadi, Azam Moslehi, Gholamreza Hassanzadeh, Hossein Nahrevanian, Shahram Agah.  Protective effect of ghrelin in a rat model of celiac disease. Peptides, impress.   37- Azam Moslehi ,Fatemeh Nabavizadeh ,Ahmad-Reza Dehpour ,Seyed Mohammad Tavangar ,  Gholamreza Hassanzadeh ,Ali Zekri and Hossein Nahrevanian , Hamid Sohanaky. Involvement of endogenous opioid system in endoplasmic reticulum stress induced hepatic steatosis, Archives of Pharmacal Research (ARPR), impress  </vt:lpstr>
      <vt:lpstr>Slide 16</vt:lpstr>
      <vt:lpstr>معرفي معاونت آموزشي علوم پايه و تحصيلات تكميلي دانشكده پزشكي</vt:lpstr>
      <vt:lpstr>این معاونت در دانشکده پزشکی دانشگاه علوم پزشکی تهران از سال 1363 راه اندازی شده است و تاکنون مشغول انجام وظایف محوله بوده است.</vt:lpstr>
      <vt:lpstr>زير نظر اين معاونت 11 گروه آموزشي علو م پايه در حال فعاليت مي باشند و 14 رشته  دكتراي Ph.D و 12رشته كارشناسي ارشد زير نظر گروهها فعاليت دارند.</vt:lpstr>
      <vt:lpstr> تعداد 663 دانشجوي Ph.D   و323دانشجوي كارشناسي ارشد شاغل به تحصيل مي باشند. </vt:lpstr>
      <vt:lpstr>Slide 21</vt:lpstr>
      <vt:lpstr> - سم شناسي -علوم تشريحي - فيزيو لوژي - فيزيك پزشكي -  MPH بهداشت       رشته هاي كارشناس ارشد   - مهندسي پزشكي   - روان شناسي باليني   -آموزش پزشكي                    - ميكروبشناسي - ايمونولوژي - بيو شيمي - ژنتيك</vt:lpstr>
      <vt:lpstr>Slide 23</vt:lpstr>
      <vt:lpstr>وظايف كلي اين معاونت در رابطه با دانشجويان كارشناسي ارشد و دکترا( (Ph.D    </vt:lpstr>
      <vt:lpstr>Slide 25</vt:lpstr>
      <vt:lpstr>Slide 26</vt:lpstr>
      <vt:lpstr>Slide 27</vt:lpstr>
      <vt:lpstr>Slide 28</vt:lpstr>
      <vt:lpstr>Slide 29</vt:lpstr>
      <vt:lpstr>Slide 30</vt:lpstr>
      <vt:lpstr>Logbook برقراری </vt:lpstr>
      <vt:lpstr>Biosafety   راه اندازي كميته</vt:lpstr>
      <vt:lpstr>تاكنون حدود 40 دانشجوي خارجي  اكثرا در مقطع دكترا و تعداد معدودي در مقطع كارشناسي ارشد از طرف پرديس بين الملل دانشگاه پذيرفته شده اند كه البته قبلا توسط اين معاونت موافقت لازم گروههاي علوم پايه كتبا به رياست محترم پرديس بين الملل اعلام شده است .</vt:lpstr>
      <vt:lpstr>    طي جلسات مداوم هفتگي با حضور مسئولين محترم دانشگاه و پرديس بین الملل و رياست محترم دانشكده و اين معاونت و مدير گروه مربوطه  كار ارزشيابي مدارك  اين دانشجويان مورد بررسي قرار مي گيرد.كارهاي ورود وشروع به تحصيل اين دانشجويان با كمك وزارت امور خارجه و دانشگاه انجام مي شود. </vt:lpstr>
      <vt:lpstr>Slide 35</vt:lpstr>
      <vt:lpstr>خوشبختانه فار غ التحصيلان مقاطع تحصيلي Ph.D و کارشناسی ارشد در اكثر دانشگاهها و مراكز علمي و تحقيقاتي كشور جزء بهترين اساتيد و اعضاء هيئت علمي مشغول بكار هستند. اين معاونت زیر نظر ریاست و معاونت محترم  آموزشی دانشگاه، ریاست محترم دانشکده همراه با كمك مدیران محترم گروهها و كارشناسان اين حوزه مفتخرند كه بتوانند در جهت انجام وظايف محوله و حل مشكلات اين عزيزان تلاش نمايند. در خاتمه آرزوي موفقيت وتوفيق روز افزون هر چه بیشتردانشجويان را از خداوند متعال خواهانیم.</vt:lpstr>
      <vt:lpstr>+</vt:lpstr>
    </vt:vector>
  </TitlesOfParts>
  <Company>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معاونت آموزشي علوم پايه و تحصيلات تكميلي دانشكده پزشكي به دانشجويان جديدالورود كارشناسي ارشد</dc:title>
  <dc:creator>nabavizadeh</dc:creator>
  <cp:lastModifiedBy>Nabavizadeh</cp:lastModifiedBy>
  <cp:revision>133</cp:revision>
  <dcterms:created xsi:type="dcterms:W3CDTF">2011-11-23T10:22:55Z</dcterms:created>
  <dcterms:modified xsi:type="dcterms:W3CDTF">2013-10-28T12:51:39Z</dcterms:modified>
</cp:coreProperties>
</file>