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96" r:id="rId2"/>
    <p:sldId id="346" r:id="rId3"/>
    <p:sldId id="356" r:id="rId4"/>
    <p:sldId id="358" r:id="rId5"/>
    <p:sldId id="357" r:id="rId6"/>
    <p:sldId id="373" r:id="rId7"/>
    <p:sldId id="368" r:id="rId8"/>
    <p:sldId id="366" r:id="rId9"/>
    <p:sldId id="364" r:id="rId10"/>
    <p:sldId id="365" r:id="rId11"/>
    <p:sldId id="359" r:id="rId12"/>
    <p:sldId id="363" r:id="rId13"/>
    <p:sldId id="374" r:id="rId14"/>
    <p:sldId id="349" r:id="rId15"/>
    <p:sldId id="360" r:id="rId16"/>
    <p:sldId id="371" r:id="rId17"/>
    <p:sldId id="351" r:id="rId18"/>
    <p:sldId id="362" r:id="rId19"/>
    <p:sldId id="347" r:id="rId20"/>
    <p:sldId id="318" r:id="rId21"/>
    <p:sldId id="320" r:id="rId22"/>
    <p:sldId id="319" r:id="rId23"/>
    <p:sldId id="307" r:id="rId24"/>
    <p:sldId id="308" r:id="rId25"/>
    <p:sldId id="309" r:id="rId26"/>
    <p:sldId id="310" r:id="rId27"/>
    <p:sldId id="323" r:id="rId28"/>
    <p:sldId id="325" r:id="rId29"/>
    <p:sldId id="329" r:id="rId30"/>
    <p:sldId id="330" r:id="rId31"/>
    <p:sldId id="326" r:id="rId32"/>
    <p:sldId id="301" r:id="rId33"/>
    <p:sldId id="369" r:id="rId34"/>
    <p:sldId id="370" r:id="rId35"/>
    <p:sldId id="285" r:id="rId36"/>
    <p:sldId id="328" r:id="rId37"/>
    <p:sldId id="283" r:id="rId38"/>
  </p:sldIdLst>
  <p:sldSz cx="9144000" cy="6858000" type="screen4x3"/>
  <p:notesSz cx="7099300" cy="10234613"/>
  <p:defaultTextStyle>
    <a:defPPr>
      <a:defRPr lang="ar-SA"/>
    </a:defPPr>
    <a:lvl1pPr algn="l" rtl="1" fontAlgn="base">
      <a:spcBef>
        <a:spcPct val="0"/>
      </a:spcBef>
      <a:spcAft>
        <a:spcPct val="0"/>
      </a:spcAft>
      <a:defRPr kern="1200">
        <a:solidFill>
          <a:schemeClr val="tx1"/>
        </a:solidFill>
        <a:latin typeface="Arial" charset="0"/>
        <a:ea typeface="+mn-ea"/>
        <a:cs typeface="Arial" charset="0"/>
      </a:defRPr>
    </a:lvl1pPr>
    <a:lvl2pPr marL="457200" algn="l" rtl="1" fontAlgn="base">
      <a:spcBef>
        <a:spcPct val="0"/>
      </a:spcBef>
      <a:spcAft>
        <a:spcPct val="0"/>
      </a:spcAft>
      <a:defRPr kern="1200">
        <a:solidFill>
          <a:schemeClr val="tx1"/>
        </a:solidFill>
        <a:latin typeface="Arial" charset="0"/>
        <a:ea typeface="+mn-ea"/>
        <a:cs typeface="Arial" charset="0"/>
      </a:defRPr>
    </a:lvl2pPr>
    <a:lvl3pPr marL="914400" algn="l" rtl="1" fontAlgn="base">
      <a:spcBef>
        <a:spcPct val="0"/>
      </a:spcBef>
      <a:spcAft>
        <a:spcPct val="0"/>
      </a:spcAft>
      <a:defRPr kern="1200">
        <a:solidFill>
          <a:schemeClr val="tx1"/>
        </a:solidFill>
        <a:latin typeface="Arial" charset="0"/>
        <a:ea typeface="+mn-ea"/>
        <a:cs typeface="Arial" charset="0"/>
      </a:defRPr>
    </a:lvl3pPr>
    <a:lvl4pPr marL="1371600" algn="l" rtl="1" fontAlgn="base">
      <a:spcBef>
        <a:spcPct val="0"/>
      </a:spcBef>
      <a:spcAft>
        <a:spcPct val="0"/>
      </a:spcAft>
      <a:defRPr kern="1200">
        <a:solidFill>
          <a:schemeClr val="tx1"/>
        </a:solidFill>
        <a:latin typeface="Arial" charset="0"/>
        <a:ea typeface="+mn-ea"/>
        <a:cs typeface="Arial" charset="0"/>
      </a:defRPr>
    </a:lvl4pPr>
    <a:lvl5pPr marL="1828800" algn="l"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0099"/>
    <a:srgbClr val="FF99FF"/>
    <a:srgbClr val="00FFFF"/>
    <a:srgbClr val="000066"/>
    <a:srgbClr val="663300"/>
    <a:srgbClr val="996633"/>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596" autoAdjust="0"/>
  </p:normalViewPr>
  <p:slideViewPr>
    <p:cSldViewPr>
      <p:cViewPr>
        <p:scale>
          <a:sx n="55" d="100"/>
          <a:sy n="55" d="100"/>
        </p:scale>
        <p:origin x="-1992" y="-6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a:lvl1pPr>
          </a:lstStyle>
          <a:p>
            <a:pPr>
              <a:defRPr/>
            </a:pPr>
            <a:fld id="{1A8088BB-28BD-4819-824B-AD851E608D63}" type="datetimeFigureOut">
              <a:rPr lang="en-US"/>
              <a:pPr>
                <a:defRPr/>
              </a:pPr>
              <a:t>11/25/2014</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a:lvl1pPr>
          </a:lstStyle>
          <a:p>
            <a:pPr>
              <a:defRPr/>
            </a:pPr>
            <a:fld id="{E40A854D-4AB6-4766-9E62-0898CAED4B3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p>
        </p:txBody>
      </p:sp>
      <p:sp>
        <p:nvSpPr>
          <p:cNvPr id="4099" name="Rectangle 3"/>
          <p:cNvSpPr>
            <a:spLocks noGrp="1" noChangeArrowheads="1"/>
          </p:cNvSpPr>
          <p:nvPr>
            <p:ph type="dt" idx="1"/>
          </p:nvPr>
        </p:nvSpPr>
        <p:spPr bwMode="auto">
          <a:xfrm>
            <a:off x="158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en-US"/>
          </a:p>
        </p:txBody>
      </p:sp>
      <p:sp>
        <p:nvSpPr>
          <p:cNvPr id="43012" name="Rectangle 4"/>
          <p:cNvSpPr>
            <a:spLocks noRo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4022725"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endParaRPr lang="en-US"/>
          </a:p>
        </p:txBody>
      </p:sp>
      <p:sp>
        <p:nvSpPr>
          <p:cNvPr id="4103" name="Rectangle 7"/>
          <p:cNvSpPr>
            <a:spLocks noGrp="1" noChangeArrowheads="1"/>
          </p:cNvSpPr>
          <p:nvPr>
            <p:ph type="sldNum" sz="quarter" idx="5"/>
          </p:nvPr>
        </p:nvSpPr>
        <p:spPr bwMode="auto">
          <a:xfrm>
            <a:off x="158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fld id="{B4DC53C0-31E9-45B6-9B74-6CA15CC38995}"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EFD043D-4A56-408F-A6C7-4A9B04E7DE66}" type="slidenum">
              <a:rPr lang="en-US" smtClean="0"/>
              <a:pPr/>
              <a:t>3</a:t>
            </a:fld>
            <a:endParaRPr lang="en-US"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B5B775E-A987-4813-84A7-5BE4C86D3D77}" type="slidenum">
              <a:rPr lang="en-US" smtClean="0"/>
              <a:pPr/>
              <a:t>17</a:t>
            </a:fld>
            <a:endParaRPr lang="en-US" smtClean="0"/>
          </a:p>
        </p:txBody>
      </p:sp>
      <p:sp>
        <p:nvSpPr>
          <p:cNvPr id="53251" name="Rectangle 2"/>
          <p:cNvSpPr>
            <a:spLocks noRot="1" noChangeArrowheads="1" noTextEdit="1"/>
          </p:cNvSpPr>
          <p:nvPr>
            <p:ph type="sldImg"/>
          </p:nvPr>
        </p:nvSpPr>
        <p:spPr>
          <a:xfrm>
            <a:off x="984250" y="584200"/>
            <a:ext cx="5114925" cy="3836988"/>
          </a:xfrm>
          <a:ln/>
        </p:spPr>
      </p:sp>
      <p:sp>
        <p:nvSpPr>
          <p:cNvPr id="53252" name="Rectangle 3"/>
          <p:cNvSpPr>
            <a:spLocks noGrp="1" noChangeArrowheads="1"/>
          </p:cNvSpPr>
          <p:nvPr>
            <p:ph type="body" idx="1"/>
          </p:nvPr>
        </p:nvSpPr>
        <p:spPr>
          <a:xfrm>
            <a:off x="709613" y="4519613"/>
            <a:ext cx="5680075" cy="4946650"/>
          </a:xfrm>
          <a:noFill/>
          <a:ln/>
        </p:spPr>
        <p:txBody>
          <a:bodyPr/>
          <a:lstStyle/>
          <a:p>
            <a:pPr>
              <a:lnSpc>
                <a:spcPct val="90000"/>
              </a:lnSpc>
            </a:pPr>
            <a:r>
              <a:rPr lang="en-US" smtClean="0"/>
              <a:t>One of the best examples of diagnosing disease more effectively involves the most common form of childhood leukemia—acute lymphoblastic leukemia.</a:t>
            </a:r>
          </a:p>
          <a:p>
            <a:pPr>
              <a:lnSpc>
                <a:spcPct val="90000"/>
              </a:lnSpc>
            </a:pPr>
            <a:endParaRPr lang="en-US" smtClean="0"/>
          </a:p>
          <a:p>
            <a:pPr>
              <a:lnSpc>
                <a:spcPct val="90000"/>
              </a:lnSpc>
            </a:pPr>
            <a:r>
              <a:rPr lang="en-US" smtClean="0"/>
              <a:t>Genetic tests are able to determine the exact chromosomal structure of the individual child’s disease.  That allows physicians to select the optimal drug and dosage for each child.  </a:t>
            </a:r>
          </a:p>
          <a:p>
            <a:pPr>
              <a:lnSpc>
                <a:spcPct val="90000"/>
              </a:lnSpc>
            </a:pPr>
            <a:endParaRPr lang="en-US" smtClean="0"/>
          </a:p>
          <a:p>
            <a:pPr>
              <a:lnSpc>
                <a:spcPct val="90000"/>
              </a:lnSpc>
            </a:pPr>
            <a:r>
              <a:rPr lang="en-US" smtClean="0"/>
              <a:t>You can see some of the results:  In 1962, about 4 percent of children were cured.  Now that is over 80 percent. </a:t>
            </a:r>
          </a:p>
          <a:p>
            <a:pPr>
              <a:lnSpc>
                <a:spcPct val="90000"/>
              </a:lnSpc>
            </a:pPr>
            <a:endParaRPr lang="en-US" smtClean="0"/>
          </a:p>
          <a:p>
            <a:pPr>
              <a:lnSpc>
                <a:spcPct val="90000"/>
              </a:lnSpc>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CA96F05-B3A3-4A08-B268-073B8952156A}" type="slidenum">
              <a:rPr lang="en-US" smtClean="0"/>
              <a:pPr/>
              <a:t>18</a:t>
            </a:fld>
            <a:endParaRPr lang="en-US" smtClean="0"/>
          </a:p>
        </p:txBody>
      </p:sp>
      <p:sp>
        <p:nvSpPr>
          <p:cNvPr id="54275"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2" tIns="49522" rIns="99042" bIns="49522" anchor="b"/>
          <a:lstStyle/>
          <a:p>
            <a:pPr algn="r"/>
            <a:fld id="{38E4DF76-E7AE-4C33-9BCA-C89FF01C1DAF}" type="slidenum">
              <a:rPr lang="en-US" sz="1300"/>
              <a:pPr algn="r"/>
              <a:t>18</a:t>
            </a:fld>
            <a:endParaRPr lang="en-US" sz="1300"/>
          </a:p>
        </p:txBody>
      </p:sp>
      <p:sp>
        <p:nvSpPr>
          <p:cNvPr id="54276" name="Rectangle 2"/>
          <p:cNvSpPr>
            <a:spLocks noGrp="1" noRot="1" noChangeArrowheads="1" noTextEdit="1"/>
          </p:cNvSpPr>
          <p:nvPr>
            <p:ph type="sldImg"/>
          </p:nvPr>
        </p:nvSpPr>
        <p:spPr>
          <a:ln/>
        </p:spPr>
      </p:sp>
      <p:sp>
        <p:nvSpPr>
          <p:cNvPr id="54277" name="Rectangle 3"/>
          <p:cNvSpPr>
            <a:spLocks noGrp="1" noChangeArrowheads="1"/>
          </p:cNvSpPr>
          <p:nvPr>
            <p:ph type="body" idx="1"/>
          </p:nvPr>
        </p:nvSpPr>
        <p:spPr>
          <a:noFill/>
          <a:ln/>
        </p:spPr>
        <p:txBody>
          <a:bodyPr lIns="99042" tIns="49522" rIns="99042" bIns="49522"/>
          <a:lstStyle/>
          <a:p>
            <a:pPr>
              <a:lnSpc>
                <a:spcPct val="90000"/>
              </a:lnSpc>
            </a:pPr>
            <a:r>
              <a:rPr lang="en-US" sz="1000" smtClean="0"/>
              <a:t>A deeper understanding of molecular biology and the human genome is enabling scientists and clinicians to begin diagnosing and treating cancers based on their molecular characteristics rather than just gross anatomical observations</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F79104D-0520-4C89-8C47-694F8D2D7254}" type="slidenum">
              <a:rPr lang="en-US" smtClean="0"/>
              <a:pPr/>
              <a:t>21</a:t>
            </a:fld>
            <a:endParaRPr lang="en-US"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51C0B7C-DE63-4127-BD7D-3B1720ED1D3E}" type="slidenum">
              <a:rPr lang="en-US" smtClean="0"/>
              <a:pPr/>
              <a:t>22</a:t>
            </a:fld>
            <a:endParaRPr lang="en-US"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349670C-F077-43E9-BFAE-52376F1E348A}" type="slidenum">
              <a:rPr lang="en-US" smtClean="0"/>
              <a:pPr/>
              <a:t>27</a:t>
            </a:fld>
            <a:endParaRPr lang="en-US" smtClean="0"/>
          </a:p>
        </p:txBody>
      </p:sp>
      <p:sp>
        <p:nvSpPr>
          <p:cNvPr id="57347" name="Rectangle 2"/>
          <p:cNvSpPr>
            <a:spLocks noRot="1" noChangeArrowheads="1" noTextEdit="1"/>
          </p:cNvSpPr>
          <p:nvPr>
            <p:ph type="sldImg"/>
          </p:nvPr>
        </p:nvSpPr>
        <p:spPr>
          <a:xfrm>
            <a:off x="906463" y="241300"/>
            <a:ext cx="5116512" cy="3838575"/>
          </a:xfrm>
          <a:ln/>
        </p:spPr>
      </p:sp>
      <p:sp>
        <p:nvSpPr>
          <p:cNvPr id="57348" name="Rectangle 3"/>
          <p:cNvSpPr>
            <a:spLocks noGrp="1" noChangeArrowheads="1"/>
          </p:cNvSpPr>
          <p:nvPr>
            <p:ph type="body" idx="1"/>
          </p:nvPr>
        </p:nvSpPr>
        <p:spPr>
          <a:xfrm>
            <a:off x="709613" y="4262438"/>
            <a:ext cx="5916612" cy="5389562"/>
          </a:xfrm>
          <a:noFill/>
          <a:ln/>
        </p:spPr>
        <p:txBody>
          <a:bodyPr/>
          <a:lstStyle/>
          <a:p>
            <a:pPr eaLnBrk="1" hangingPunct="1"/>
            <a:r>
              <a:rPr lang="en-US" smtClean="0"/>
              <a:t>Genetic tests are also able to predict a patient’s risk well before symptoms appear.  </a:t>
            </a:r>
          </a:p>
          <a:p>
            <a:pPr eaLnBrk="1" hangingPunct="1"/>
            <a:r>
              <a:rPr lang="en-US" smtClean="0"/>
              <a:t>This is illustrated well in the case of the BRCA1 and BRCA2 genes that increase a patient’s risk for breast and ovarian cancer.   According to estimates of lifetime risk, about 13.2 percent of women in the general population will develop breast cancer, compared with estimates of 36 – 85 percent of women with an altered BRCA1 or BRCA2 gene.  </a:t>
            </a:r>
          </a:p>
          <a:p>
            <a:pPr eaLnBrk="1" hangingPunct="1">
              <a:buFontTx/>
              <a:buChar char="•"/>
            </a:pPr>
            <a:r>
              <a:rPr lang="en-US" smtClean="0"/>
              <a:t> In other words, women with these gene alterations are 3 – 7 times more likely to develop breast cancer than women without.  </a:t>
            </a:r>
          </a:p>
          <a:p>
            <a:pPr eaLnBrk="1" hangingPunct="1">
              <a:buFontTx/>
              <a:buChar char="•"/>
            </a:pPr>
            <a:r>
              <a:rPr lang="en-US" smtClean="0"/>
              <a:t> You can also see that these genes dramatically increase the risks of developing ovarian cancer as well.</a:t>
            </a:r>
          </a:p>
          <a:p>
            <a:pPr eaLnBrk="1" hangingPunct="1">
              <a:buFontTx/>
              <a:buChar char="•"/>
            </a:pPr>
            <a:endParaRPr lang="en-US" smtClean="0"/>
          </a:p>
          <a:p>
            <a:pPr eaLnBrk="1" hangingPunct="1"/>
            <a:r>
              <a:rPr lang="en-US" smtClean="0"/>
              <a:t>This information empowers patients and physicians by knowing what they are facining and having the option to take action that can lessen the risk.  </a:t>
            </a:r>
          </a:p>
          <a:p>
            <a:pPr eaLnBrk="1" hangingPunct="1">
              <a:buFontTx/>
              <a:buChar char="•"/>
            </a:pPr>
            <a:r>
              <a:rPr lang="en-US" smtClean="0"/>
              <a:t> Closer monitoring</a:t>
            </a:r>
          </a:p>
          <a:p>
            <a:pPr eaLnBrk="1" hangingPunct="1">
              <a:buFontTx/>
              <a:buChar char="•"/>
            </a:pPr>
            <a:r>
              <a:rPr lang="en-US" smtClean="0"/>
              <a:t> Earlier treatment through surgery or preventive chemotherapy</a:t>
            </a:r>
          </a:p>
          <a:p>
            <a:pPr eaLnBrk="1" hangingPunct="1">
              <a:buFontTx/>
              <a:buChar char="•"/>
            </a:pPr>
            <a:r>
              <a:rPr lang="en-US" smtClean="0"/>
              <a:t> Greater risk-avoidance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80B44B9-0B0A-4EC9-A2A0-BF1EEF9A1F8C}" type="slidenum">
              <a:rPr lang="ar-SA" smtClean="0"/>
              <a:pPr/>
              <a:t>29</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xfrm>
            <a:off x="946150" y="4860925"/>
            <a:ext cx="5207000" cy="4605338"/>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DDB447D-40BB-4E02-882F-CBE97DCB4EAF}" type="slidenum">
              <a:rPr lang="ar-SA" smtClean="0"/>
              <a:pPr/>
              <a:t>30</a:t>
            </a:fld>
            <a:endParaRPr 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xfrm>
            <a:off x="946150" y="4860925"/>
            <a:ext cx="5207000" cy="4605338"/>
          </a:xfrm>
          <a:noFill/>
          <a:ln/>
        </p:spPr>
        <p:txBody>
          <a:bodyPr/>
          <a:lstStyle/>
          <a:p>
            <a:pPr eaLnBrk="1" hangingPunct="1"/>
            <a:r>
              <a:rPr lang="en-US" smtClean="0"/>
              <a:t>Many drugs metabolized through cytochrome P-450 pathway</a:t>
            </a:r>
          </a:p>
          <a:p>
            <a:pPr eaLnBrk="1" hangingPunct="1"/>
            <a:r>
              <a:rPr lang="en-US" smtClean="0"/>
              <a:t>Individual variability in CYP450 isoforms contributes to observed range of metabolic phenotypes.</a:t>
            </a:r>
          </a:p>
          <a:p>
            <a:pPr eaLnBrk="1" hangingPunct="1"/>
            <a:r>
              <a:rPr lang="en-US" smtClean="0"/>
              <a:t>Analyzes genetic variation in CYP450-CYP2D6 and CYP450-CYP2D19 genes</a:t>
            </a:r>
          </a:p>
          <a:p>
            <a:pPr eaLnBrk="1" hangingPunct="1"/>
            <a:r>
              <a:rPr lang="en-US" smtClean="0"/>
              <a:t>Approved for use in U.S. and Europe</a:t>
            </a:r>
          </a:p>
          <a:p>
            <a:pPr eaLnBrk="1" hangingPunct="1"/>
            <a:endParaRPr lang="en-US" i="1" smtClean="0"/>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E48FABF-34CE-4B84-B921-0E3B8DE999E7}" type="slidenum">
              <a:rPr lang="en-US" smtClean="0"/>
              <a:pPr/>
              <a:t>31</a:t>
            </a:fld>
            <a:endParaRPr lang="en-US" smtClean="0"/>
          </a:p>
        </p:txBody>
      </p:sp>
      <p:sp>
        <p:nvSpPr>
          <p:cNvPr id="60419"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2" tIns="49522" rIns="99042" bIns="49522" anchor="b"/>
          <a:lstStyle/>
          <a:p>
            <a:pPr algn="r"/>
            <a:fld id="{EBF7914E-1FD0-4841-9D10-14CA303F4148}" type="slidenum">
              <a:rPr lang="en-US" sz="1300"/>
              <a:pPr algn="r"/>
              <a:t>31</a:t>
            </a:fld>
            <a:endParaRPr lang="en-US" sz="1300"/>
          </a:p>
        </p:txBody>
      </p:sp>
      <p:sp>
        <p:nvSpPr>
          <p:cNvPr id="60420" name="Rectangle 2"/>
          <p:cNvSpPr>
            <a:spLocks noGrp="1" noRot="1" noChangeArrowheads="1" noTextEdit="1"/>
          </p:cNvSpPr>
          <p:nvPr>
            <p:ph type="sldImg"/>
          </p:nvPr>
        </p:nvSpPr>
        <p:spPr>
          <a:ln/>
        </p:spPr>
      </p:sp>
      <p:sp>
        <p:nvSpPr>
          <p:cNvPr id="60421" name="Rectangle 3"/>
          <p:cNvSpPr>
            <a:spLocks noGrp="1" noChangeArrowheads="1"/>
          </p:cNvSpPr>
          <p:nvPr>
            <p:ph type="body" idx="1"/>
          </p:nvPr>
        </p:nvSpPr>
        <p:spPr>
          <a:noFill/>
          <a:ln/>
        </p:spPr>
        <p:txBody>
          <a:bodyPr lIns="99042" tIns="49522" rIns="99042" bIns="49522"/>
          <a:lstStyle/>
          <a:p>
            <a:pPr eaLnBrk="1" hangingPunct="1"/>
            <a:r>
              <a:rPr lang="en-US" sz="1000" smtClean="0"/>
              <a:t>Producing better medical products: Producing new classes of structural materials that are expected to bring about lighter, stronger, smarter, cheaper, cleaner, and more precise medical products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4D92BA0-F2FD-4278-8E9A-81382F17F552}" type="slidenum">
              <a:rPr lang="ar-SA" smtClean="0"/>
              <a:pPr/>
              <a:t>32</a:t>
            </a:fld>
            <a:endParaRPr lang="en-US" smtClean="0"/>
          </a:p>
        </p:txBody>
      </p:sp>
      <p:sp>
        <p:nvSpPr>
          <p:cNvPr id="61443" name="Rectangle 2"/>
          <p:cNvSpPr>
            <a:spLocks noRot="1" noChangeArrowheads="1" noTextEdit="1"/>
          </p:cNvSpPr>
          <p:nvPr>
            <p:ph type="sldImg"/>
          </p:nvPr>
        </p:nvSpPr>
        <p:spPr>
          <a:xfrm>
            <a:off x="996950" y="769938"/>
            <a:ext cx="5111750" cy="3835400"/>
          </a:xfrm>
          <a:ln/>
        </p:spPr>
      </p:sp>
      <p:sp>
        <p:nvSpPr>
          <p:cNvPr id="61444" name="Rectangle 3"/>
          <p:cNvSpPr>
            <a:spLocks noGrp="1" noChangeArrowheads="1"/>
          </p:cNvSpPr>
          <p:nvPr>
            <p:ph type="body" idx="1"/>
          </p:nvPr>
        </p:nvSpPr>
        <p:spPr>
          <a:xfrm>
            <a:off x="946150" y="4865688"/>
            <a:ext cx="5207000" cy="4598987"/>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0B216F7-FCF5-4B04-87F2-1E02A31C670F}" type="slidenum">
              <a:rPr lang="ar-SA" smtClean="0"/>
              <a:pPr/>
              <a:t>33</a:t>
            </a:fld>
            <a:endParaRPr lang="en-US" smtClean="0"/>
          </a:p>
        </p:txBody>
      </p:sp>
      <p:sp>
        <p:nvSpPr>
          <p:cNvPr id="62467" name="Rectangle 2"/>
          <p:cNvSpPr>
            <a:spLocks noRot="1" noChangeArrowheads="1" noTextEdit="1"/>
          </p:cNvSpPr>
          <p:nvPr>
            <p:ph type="sldImg"/>
          </p:nvPr>
        </p:nvSpPr>
        <p:spPr>
          <a:xfrm>
            <a:off x="996950" y="769938"/>
            <a:ext cx="5111750" cy="3835400"/>
          </a:xfrm>
          <a:ln/>
        </p:spPr>
      </p:sp>
      <p:sp>
        <p:nvSpPr>
          <p:cNvPr id="62468" name="Rectangle 3"/>
          <p:cNvSpPr>
            <a:spLocks noGrp="1" noChangeArrowheads="1"/>
          </p:cNvSpPr>
          <p:nvPr>
            <p:ph type="body" idx="1"/>
          </p:nvPr>
        </p:nvSpPr>
        <p:spPr>
          <a:xfrm>
            <a:off x="946150" y="4865688"/>
            <a:ext cx="5207000" cy="4598987"/>
          </a:xfrm>
          <a:noFill/>
          <a:ln/>
        </p:spPr>
        <p:txBody>
          <a:bodyPr/>
          <a:lstStyle/>
          <a:p>
            <a:pPr eaLnBrk="1" hangingPunct="1"/>
            <a:r>
              <a:rPr lang="en-US" u="sng" smtClean="0"/>
              <a:t>Major Point</a:t>
            </a:r>
            <a:endParaRPr lang="en-US" smtClean="0"/>
          </a:p>
          <a:p>
            <a:pPr eaLnBrk="1" hangingPunct="1"/>
            <a:r>
              <a:rPr lang="en-US" smtClean="0"/>
              <a:t>Graph does not include tests for hereditary cancer and infectious disease.  This is important because most of the audience members will think of genetic testing as that class of tests for the rare single gene disorders.  The point here is to open their eyes to the fact that genetics is becoming a greater part of everyday medicine.</a:t>
            </a:r>
          </a:p>
          <a:p>
            <a:pPr eaLnBrk="1" hangingPunct="1"/>
            <a:endParaRPr lang="en-US" smtClean="0"/>
          </a:p>
          <a:p>
            <a:pPr eaLnBrk="1" hangingPunct="1"/>
            <a:r>
              <a:rPr lang="en-US" smtClean="0"/>
              <a:t>The number of tests reported to GeneTests as of 7/31/02 was 943.  We are using 1,000 as an estimate of all of 2002.  GeneTests is dependent upon self-reporting by the laboratories; therefore, does not capture all the genetic tests actually available.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49CCF6E-CD6E-41AC-900B-B75AEC7A2EF7}" type="slidenum">
              <a:rPr lang="en-US" smtClean="0"/>
              <a:pPr/>
              <a:t>4</a:t>
            </a:fld>
            <a:endParaRPr lang="en-US"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7D04DC0-0E47-4229-9493-58AC036F599C}" type="slidenum">
              <a:rPr lang="ar-SA" smtClean="0"/>
              <a:pPr/>
              <a:t>34</a:t>
            </a:fld>
            <a:endParaRPr lang="en-US" smtClean="0"/>
          </a:p>
        </p:txBody>
      </p:sp>
      <p:sp>
        <p:nvSpPr>
          <p:cNvPr id="63491" name="Rectangle 2"/>
          <p:cNvSpPr>
            <a:spLocks noRot="1" noChangeArrowheads="1" noTextEdit="1"/>
          </p:cNvSpPr>
          <p:nvPr>
            <p:ph type="sldImg"/>
          </p:nvPr>
        </p:nvSpPr>
        <p:spPr>
          <a:xfrm>
            <a:off x="996950" y="769938"/>
            <a:ext cx="5111750" cy="3835400"/>
          </a:xfrm>
          <a:ln/>
        </p:spPr>
      </p:sp>
      <p:sp>
        <p:nvSpPr>
          <p:cNvPr id="63492" name="Rectangle 3"/>
          <p:cNvSpPr>
            <a:spLocks noGrp="1" noChangeArrowheads="1"/>
          </p:cNvSpPr>
          <p:nvPr>
            <p:ph type="body" idx="1"/>
          </p:nvPr>
        </p:nvSpPr>
        <p:spPr>
          <a:xfrm>
            <a:off x="946150" y="4865688"/>
            <a:ext cx="5207000" cy="4598987"/>
          </a:xfrm>
          <a:noFill/>
          <a:ln/>
        </p:spPr>
        <p:txBody>
          <a:bodyPr/>
          <a:lstStyle/>
          <a:p>
            <a:pPr eaLnBrk="1" hangingPunct="1"/>
            <a:r>
              <a:rPr lang="en-US" u="sng" smtClean="0"/>
              <a:t>Additional Information</a:t>
            </a:r>
            <a:endParaRPr lang="en-US" smtClean="0"/>
          </a:p>
          <a:p>
            <a:pPr eaLnBrk="1" hangingPunct="1">
              <a:buFontTx/>
              <a:buChar char="•"/>
            </a:pPr>
            <a:r>
              <a:rPr lang="en-US" smtClean="0"/>
              <a:t>Total genetic testing industry projected to grow from $374.9M to $877.2M</a:t>
            </a:r>
          </a:p>
          <a:p>
            <a:pPr eaLnBrk="1" hangingPunct="1">
              <a:buFontTx/>
              <a:buChar char="•"/>
            </a:pPr>
            <a:r>
              <a:rPr lang="en-US" smtClean="0"/>
              <a:t>Cancer projected to grow from $101.3 to $361.3</a:t>
            </a:r>
          </a:p>
          <a:p>
            <a:pPr eaLnBrk="1" hangingPunct="1">
              <a:buFontTx/>
              <a:buChar char="•"/>
            </a:pPr>
            <a:r>
              <a:rPr lang="en-US" smtClean="0"/>
              <a:t>Prenatal projected to grow from $217.5 to $316.7</a:t>
            </a:r>
          </a:p>
          <a:p>
            <a:pPr eaLnBrk="1" hangingPunct="1">
              <a:buFontTx/>
              <a:buChar char="•"/>
            </a:pPr>
            <a:r>
              <a:rPr lang="en-US" smtClean="0"/>
              <a:t>Predisposition (e.g. Huntington’s, Alzheimer projected to grow from $56.2 to $199.2</a:t>
            </a:r>
          </a:p>
          <a:p>
            <a:pPr eaLnBrk="1" hangingPunct="1">
              <a:buFontTx/>
              <a:buChar char="•"/>
            </a:pPr>
            <a:endParaRPr lang="en-US" smtClean="0"/>
          </a:p>
          <a:p>
            <a:pPr eaLnBrk="1" hangingPunct="1">
              <a:buFontTx/>
              <a:buChar char="•"/>
            </a:pPr>
            <a:r>
              <a:rPr lang="en-US" smtClean="0"/>
              <a:t>These numbers do not include genetic testing for infectious disease.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039E840-ACAA-47C2-8DA0-643858EEAE83}" type="slidenum">
              <a:rPr lang="ar-SA" smtClean="0"/>
              <a:pPr/>
              <a:t>36</a:t>
            </a:fld>
            <a:endParaRPr lang="en-US" smtClean="0"/>
          </a:p>
        </p:txBody>
      </p:sp>
      <p:sp>
        <p:nvSpPr>
          <p:cNvPr id="64515" name="Slide Image Placeholder 1"/>
          <p:cNvSpPr>
            <a:spLocks noGrp="1" noRot="1" noChangeAspect="1" noTextEdit="1"/>
          </p:cNvSpPr>
          <p:nvPr>
            <p:ph type="sldImg"/>
          </p:nvPr>
        </p:nvSpPr>
        <p:spPr>
          <a:ln/>
        </p:spPr>
      </p:sp>
      <p:sp>
        <p:nvSpPr>
          <p:cNvPr id="64516" name="Notes Placeholder 2"/>
          <p:cNvSpPr>
            <a:spLocks noGrp="1"/>
          </p:cNvSpPr>
          <p:nvPr>
            <p:ph type="body" idx="1"/>
          </p:nvPr>
        </p:nvSpPr>
        <p:spPr>
          <a:noFill/>
          <a:ln/>
        </p:spPr>
        <p:txBody>
          <a:bodyPr/>
          <a:lstStyle/>
          <a:p>
            <a:pPr eaLnBrk="1" hangingPunct="1"/>
            <a:endParaRPr lang="en-CA" smtClean="0"/>
          </a:p>
        </p:txBody>
      </p:sp>
      <p:sp>
        <p:nvSpPr>
          <p:cNvPr id="64517"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rtl="0"/>
            <a:fld id="{236D6345-FD10-47F6-A5FC-8DB0E3F7CE9F}" type="slidenum">
              <a:rPr lang="fa-IR" sz="1300"/>
              <a:pPr algn="r" rtl="0"/>
              <a:t>36</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152EE3-AF4C-4927-BFA4-760A8317B31A}" type="slidenum">
              <a:rPr lang="en-US" smtClean="0"/>
              <a:pPr/>
              <a:t>5</a:t>
            </a:fld>
            <a:endParaRPr lang="en-US" smtClean="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FCDD845-F873-4542-A557-09B75DB006A1}" type="slidenum">
              <a:rPr lang="en-US" smtClean="0"/>
              <a:pPr/>
              <a:t>6</a:t>
            </a:fld>
            <a:endParaRPr 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CAA40AE-144C-4325-9A24-6D6977797241}" type="slidenum">
              <a:rPr lang="en-US" smtClean="0"/>
              <a:pPr/>
              <a:t>8</a:t>
            </a:fld>
            <a:endParaRPr lang="en-US" smtClean="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8B8A410-460D-44A5-94D9-2DCD7FCC3AB0}" type="slidenum">
              <a:rPr lang="en-US" smtClean="0"/>
              <a:pPr/>
              <a:t>10</a:t>
            </a:fld>
            <a:endParaRPr 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mtClean="0"/>
              <a:t>Here is what </a:t>
            </a:r>
            <a:r>
              <a:rPr lang="en-US" u="sng" smtClean="0"/>
              <a:t>that powerful new individualized knowledge lets us do</a:t>
            </a:r>
            <a:r>
              <a:rPr lang="en-US" smtClean="0"/>
              <a:t>….</a:t>
            </a:r>
          </a:p>
          <a:p>
            <a:endParaRPr lang="en-US" smtClean="0"/>
          </a:p>
          <a:p>
            <a:pPr>
              <a:buFontTx/>
              <a:buChar char="•"/>
            </a:pPr>
            <a:r>
              <a:rPr lang="en-US" smtClean="0"/>
              <a:t> We can diagnose disease much more precisely, which lets us provide more effective treatment.</a:t>
            </a:r>
          </a:p>
          <a:p>
            <a:pPr>
              <a:buFontTx/>
              <a:buChar char="•"/>
            </a:pPr>
            <a:endParaRPr lang="en-US" smtClean="0"/>
          </a:p>
          <a:p>
            <a:pPr>
              <a:buFontTx/>
              <a:buChar char="•"/>
            </a:pPr>
            <a:r>
              <a:rPr lang="en-US" smtClean="0"/>
              <a:t> We can select a specific treatment that fits the specific disease of the individual.  This allows us to begin treatment promptly, without the false starts of trial and error medicine.  It also means we can avoid the adverse drug reactions that drive up deadly complications for patients—along with health costs.</a:t>
            </a:r>
          </a:p>
          <a:p>
            <a:pPr>
              <a:buFontTx/>
              <a:buChar char="•"/>
            </a:pPr>
            <a:endParaRPr lang="en-US" smtClean="0"/>
          </a:p>
          <a:p>
            <a:pPr>
              <a:buFontTx/>
              <a:buChar char="•"/>
            </a:pPr>
            <a:r>
              <a:rPr lang="en-US" smtClean="0"/>
              <a:t> We can predict the risk of a disease well before symptoms occur, which lets us take preventive and therapeutic action earlier.</a:t>
            </a:r>
          </a:p>
          <a:p>
            <a:pPr>
              <a:buFontTx/>
              <a:buChar char="•"/>
            </a:pPr>
            <a:endParaRPr lang="en-US" smtClean="0"/>
          </a:p>
          <a:p>
            <a:pPr>
              <a:buFontTx/>
              <a:buChar char="•"/>
            </a:pPr>
            <a:r>
              <a:rPr lang="en-US" smtClean="0"/>
              <a:t> And we are better able to manage the condition over time, as it changes and as the patient’s needs change.</a:t>
            </a:r>
          </a:p>
          <a:p>
            <a:endParaRPr lang="en-US" smtClean="0"/>
          </a:p>
          <a:p>
            <a:r>
              <a:rPr lang="en-US" smtClean="0"/>
              <a:t> Today, we will look at examples of all of these.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89013"/>
            <a:fld id="{BA305BE5-4BCD-4E13-BFE6-BB368E4E2332}" type="slidenum">
              <a:rPr lang="en-US" smtClean="0"/>
              <a:pPr defTabSz="989013"/>
              <a:t>11</a:t>
            </a:fld>
            <a:endParaRPr lang="en-US" smtClean="0"/>
          </a:p>
        </p:txBody>
      </p:sp>
      <p:sp>
        <p:nvSpPr>
          <p:cNvPr id="50179" name="Rectangle 2"/>
          <p:cNvSpPr>
            <a:spLocks noRot="1" noChangeArrowheads="1" noTextEdit="1"/>
          </p:cNvSpPr>
          <p:nvPr>
            <p:ph type="sldImg"/>
          </p:nvPr>
        </p:nvSpPr>
        <p:spPr>
          <a:xfrm>
            <a:off x="992188" y="768350"/>
            <a:ext cx="5118100" cy="3838575"/>
          </a:xfrm>
          <a:ln/>
        </p:spPr>
      </p:sp>
      <p:sp>
        <p:nvSpPr>
          <p:cNvPr id="50180" name="Rectangle 3"/>
          <p:cNvSpPr>
            <a:spLocks noGrp="1" noChangeArrowheads="1"/>
          </p:cNvSpPr>
          <p:nvPr>
            <p:ph type="body" idx="1"/>
          </p:nvPr>
        </p:nvSpPr>
        <p:spPr>
          <a:xfrm>
            <a:off x="709613" y="5048250"/>
            <a:ext cx="5680075" cy="4608513"/>
          </a:xfrm>
          <a:noFill/>
          <a:ln/>
        </p:spPr>
        <p:txBody>
          <a:bodyPr/>
          <a:lstStyle/>
          <a:p>
            <a:pPr eaLnBrk="1" hangingPunct="1"/>
            <a:endParaRPr lang="fa-I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76FEEC6-17DC-4D51-A222-E2F6490722C6}" type="slidenum">
              <a:rPr lang="ar-SA" smtClean="0"/>
              <a:pPr/>
              <a:t>13</a:t>
            </a:fld>
            <a:endParaRPr 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xfrm>
            <a:off x="946150" y="4860925"/>
            <a:ext cx="5207000" cy="4605338"/>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AD7D650-A635-49F5-A014-D9B58E9AF20B}" type="slidenum">
              <a:rPr lang="en-US" smtClean="0"/>
              <a:pPr/>
              <a:t>14</a:t>
            </a:fld>
            <a:endParaRPr 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xfrm>
            <a:off x="709613" y="4860925"/>
            <a:ext cx="5680075" cy="4946650"/>
          </a:xfrm>
          <a:noFill/>
          <a:ln/>
        </p:spPr>
        <p:txBody>
          <a:bodyPr/>
          <a:lstStyle/>
          <a:p>
            <a:r>
              <a:rPr lang="en-US" smtClean="0"/>
              <a:t>Let’s begin by examining what medicine has looked like in the past.  Think of it as trial-and-error medicine.  </a:t>
            </a:r>
          </a:p>
          <a:p>
            <a:pPr>
              <a:buFontTx/>
              <a:buChar char="•"/>
            </a:pPr>
            <a:endParaRPr lang="en-US" smtClean="0"/>
          </a:p>
          <a:p>
            <a:pPr>
              <a:buFontTx/>
              <a:buChar char="•"/>
            </a:pPr>
            <a:r>
              <a:rPr lang="en-US" smtClean="0"/>
              <a:t>  A physician observes the patient’s condition through a physical exam, asks about medical history, and makes a “most likely” diagnosis based on the knowledge and evidence that is available.   </a:t>
            </a:r>
          </a:p>
          <a:p>
            <a:pPr>
              <a:buFontTx/>
              <a:buChar char="•"/>
            </a:pPr>
            <a:r>
              <a:rPr lang="en-US" smtClean="0"/>
              <a:t>  The physician then decides upon the treatment that he or she believes is most appropriate.</a:t>
            </a:r>
          </a:p>
          <a:p>
            <a:pPr>
              <a:buFontTx/>
              <a:buChar char="•"/>
            </a:pPr>
            <a:r>
              <a:rPr lang="en-US" smtClean="0"/>
              <a:t>  Then the physician monitors the response to decide whether to stay the course or try an alternative.  </a:t>
            </a:r>
          </a:p>
          <a:p>
            <a:pPr>
              <a:buFontTx/>
              <a:buChar char="•"/>
            </a:pPr>
            <a:endParaRPr lang="en-US" smtClean="0"/>
          </a:p>
          <a:p>
            <a:r>
              <a:rPr lang="en-US" smtClean="0"/>
              <a:t>Trial-and-error medicine represents a vast improvement over what came before—largely the “guesswork” of the 19th and early 20th centuries. And it often works.</a:t>
            </a:r>
          </a:p>
          <a:p>
            <a:endParaRPr lang="en-US" smtClean="0"/>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3082AE-0ACE-4272-BEF3-3A3FF9A61535}" type="slidenum">
              <a:rPr lang="fa-IR"/>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7970E3-A622-4CAE-9F3E-B98944DF89B3}" type="slidenum">
              <a:rPr lang="fa-IR"/>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79173-1517-40A6-992A-8B04B38166BE}" type="slidenum">
              <a:rPr lang="fa-IR"/>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A620F-352B-45CC-951A-FAFEADA14FCB}" type="slidenum">
              <a:rPr lang="fa-IR"/>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0037FDD-C463-4D45-A2ED-6F2E799FA07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D97C6A9-2E7A-4FD6-BC08-B4DEA2DF5F2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DCD7C369-4E1C-427E-AE17-A9B6BE13A6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D71BC3-B17A-4272-804C-8A223C2DA87F}" type="slidenum">
              <a:rPr lang="fa-IR"/>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50E957-2322-4E32-9E2F-446186DD9D9B}" type="slidenum">
              <a:rPr lang="fa-IR"/>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77FCD4-37B4-4FA9-97F7-2EC9A846AD3B}" type="slidenum">
              <a:rPr lang="fa-IR"/>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A4E72C-178C-4BAE-A954-0E47FC0860E6}" type="slidenum">
              <a:rPr lang="fa-IR"/>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D98D58-B383-4E12-A57C-9A9FAFD14AD1}" type="slidenum">
              <a:rPr lang="fa-IR"/>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27E174-4DCC-49BB-B2D9-DD25E9713A7A}" type="slidenum">
              <a:rPr lang="fa-IR"/>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10940B-5AC4-488C-ADBF-5A969F0B7A3B}" type="slidenum">
              <a:rPr lang="fa-IR"/>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99062B-F696-4FA7-8058-6DD0457109FA}" type="slidenum">
              <a:rPr lang="fa-IR"/>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vl1pPr>
          </a:lstStyle>
          <a:p>
            <a:pPr>
              <a:defRPr/>
            </a:pPr>
            <a:fld id="{2671F515-5BE8-4AF6-AF0B-E3B5F43715A0}" type="slidenum">
              <a:rPr lang="fa-IR"/>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txStyles>
    <p:titleStyle>
      <a:lvl1pPr algn="l" rtl="0" eaLnBrk="0" fontAlgn="base" hangingPunct="0">
        <a:spcBef>
          <a:spcPct val="0"/>
        </a:spcBef>
        <a:spcAft>
          <a:spcPct val="0"/>
        </a:spcAft>
        <a:defRPr sz="4400" b="1">
          <a:solidFill>
            <a:srgbClr val="663300"/>
          </a:solidFill>
          <a:latin typeface="+mj-lt"/>
          <a:ea typeface="+mj-ea"/>
          <a:cs typeface="+mj-cs"/>
        </a:defRPr>
      </a:lvl1pPr>
      <a:lvl2pPr algn="l" rtl="0" eaLnBrk="0" fontAlgn="base" hangingPunct="0">
        <a:spcBef>
          <a:spcPct val="0"/>
        </a:spcBef>
        <a:spcAft>
          <a:spcPct val="0"/>
        </a:spcAft>
        <a:defRPr sz="4400" b="1">
          <a:solidFill>
            <a:srgbClr val="663300"/>
          </a:solidFill>
          <a:latin typeface="Arial" charset="0"/>
          <a:cs typeface="Arial" charset="0"/>
        </a:defRPr>
      </a:lvl2pPr>
      <a:lvl3pPr algn="l" rtl="0" eaLnBrk="0" fontAlgn="base" hangingPunct="0">
        <a:spcBef>
          <a:spcPct val="0"/>
        </a:spcBef>
        <a:spcAft>
          <a:spcPct val="0"/>
        </a:spcAft>
        <a:defRPr sz="4400" b="1">
          <a:solidFill>
            <a:srgbClr val="663300"/>
          </a:solidFill>
          <a:latin typeface="Arial" charset="0"/>
          <a:cs typeface="Arial" charset="0"/>
        </a:defRPr>
      </a:lvl3pPr>
      <a:lvl4pPr algn="l" rtl="0" eaLnBrk="0" fontAlgn="base" hangingPunct="0">
        <a:spcBef>
          <a:spcPct val="0"/>
        </a:spcBef>
        <a:spcAft>
          <a:spcPct val="0"/>
        </a:spcAft>
        <a:defRPr sz="4400" b="1">
          <a:solidFill>
            <a:srgbClr val="663300"/>
          </a:solidFill>
          <a:latin typeface="Arial" charset="0"/>
          <a:cs typeface="Arial" charset="0"/>
        </a:defRPr>
      </a:lvl4pPr>
      <a:lvl5pPr algn="l" rtl="0" eaLnBrk="0" fontAlgn="base" hangingPunct="0">
        <a:spcBef>
          <a:spcPct val="0"/>
        </a:spcBef>
        <a:spcAft>
          <a:spcPct val="0"/>
        </a:spcAft>
        <a:defRPr sz="4400" b="1">
          <a:solidFill>
            <a:srgbClr val="663300"/>
          </a:solidFill>
          <a:latin typeface="Arial" charset="0"/>
          <a:cs typeface="Arial" charset="0"/>
        </a:defRPr>
      </a:lvl5pPr>
      <a:lvl6pPr marL="457200" algn="l" rtl="0" fontAlgn="base">
        <a:spcBef>
          <a:spcPct val="0"/>
        </a:spcBef>
        <a:spcAft>
          <a:spcPct val="0"/>
        </a:spcAft>
        <a:defRPr sz="4400" b="1">
          <a:solidFill>
            <a:srgbClr val="663300"/>
          </a:solidFill>
          <a:latin typeface="Arial" charset="0"/>
          <a:cs typeface="Arial" charset="0"/>
        </a:defRPr>
      </a:lvl6pPr>
      <a:lvl7pPr marL="914400" algn="l" rtl="0" fontAlgn="base">
        <a:spcBef>
          <a:spcPct val="0"/>
        </a:spcBef>
        <a:spcAft>
          <a:spcPct val="0"/>
        </a:spcAft>
        <a:defRPr sz="4400" b="1">
          <a:solidFill>
            <a:srgbClr val="663300"/>
          </a:solidFill>
          <a:latin typeface="Arial" charset="0"/>
          <a:cs typeface="Arial" charset="0"/>
        </a:defRPr>
      </a:lvl7pPr>
      <a:lvl8pPr marL="1371600" algn="l" rtl="0" fontAlgn="base">
        <a:spcBef>
          <a:spcPct val="0"/>
        </a:spcBef>
        <a:spcAft>
          <a:spcPct val="0"/>
        </a:spcAft>
        <a:defRPr sz="4400" b="1">
          <a:solidFill>
            <a:srgbClr val="663300"/>
          </a:solidFill>
          <a:latin typeface="Arial" charset="0"/>
          <a:cs typeface="Arial" charset="0"/>
        </a:defRPr>
      </a:lvl8pPr>
      <a:lvl9pPr marL="1828800" algn="l" rtl="0" fontAlgn="base">
        <a:spcBef>
          <a:spcPct val="0"/>
        </a:spcBef>
        <a:spcAft>
          <a:spcPct val="0"/>
        </a:spcAft>
        <a:defRPr sz="4400" b="1">
          <a:solidFill>
            <a:srgbClr val="6633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660066"/>
          </a:solidFill>
          <a:latin typeface="+mn-lt"/>
          <a:cs typeface="+mn-cs"/>
        </a:defRPr>
      </a:lvl2pPr>
      <a:lvl3pPr marL="1143000" indent="-228600" algn="l" rtl="0" eaLnBrk="0" fontAlgn="base" hangingPunct="0">
        <a:spcBef>
          <a:spcPct val="20000"/>
        </a:spcBef>
        <a:spcAft>
          <a:spcPct val="0"/>
        </a:spcAft>
        <a:buChar char="•"/>
        <a:defRPr sz="2400">
          <a:solidFill>
            <a:srgbClr val="003300"/>
          </a:solidFill>
          <a:latin typeface="+mn-lt"/>
          <a:cs typeface="+mn-cs"/>
        </a:defRPr>
      </a:lvl3pPr>
      <a:lvl4pPr marL="1600200" indent="-228600" algn="l" rtl="0" eaLnBrk="0" fontAlgn="base" hangingPunct="0">
        <a:spcBef>
          <a:spcPct val="20000"/>
        </a:spcBef>
        <a:spcAft>
          <a:spcPct val="0"/>
        </a:spcAft>
        <a:buChar char="–"/>
        <a:defRPr sz="2000">
          <a:solidFill>
            <a:srgbClr val="990000"/>
          </a:solidFill>
          <a:latin typeface="+mn-lt"/>
          <a:cs typeface="+mn-cs"/>
        </a:defRPr>
      </a:lvl4pPr>
      <a:lvl5pPr marL="2057400" indent="-228600" algn="l" rtl="0" eaLnBrk="0" fontAlgn="base" hangingPunct="0">
        <a:spcBef>
          <a:spcPct val="20000"/>
        </a:spcBef>
        <a:spcAft>
          <a:spcPct val="0"/>
        </a:spcAft>
        <a:buChar char="»"/>
        <a:defRPr sz="2000">
          <a:solidFill>
            <a:srgbClr val="333300"/>
          </a:solidFill>
          <a:latin typeface="+mn-lt"/>
          <a:cs typeface="+mn-cs"/>
        </a:defRPr>
      </a:lvl5pPr>
      <a:lvl6pPr marL="2514600" indent="-228600" algn="l" rtl="0" fontAlgn="base">
        <a:spcBef>
          <a:spcPct val="20000"/>
        </a:spcBef>
        <a:spcAft>
          <a:spcPct val="0"/>
        </a:spcAft>
        <a:buChar char="»"/>
        <a:defRPr sz="2000">
          <a:solidFill>
            <a:srgbClr val="333300"/>
          </a:solidFill>
          <a:latin typeface="+mn-lt"/>
          <a:cs typeface="+mn-cs"/>
        </a:defRPr>
      </a:lvl6pPr>
      <a:lvl7pPr marL="2971800" indent="-228600" algn="l" rtl="0" fontAlgn="base">
        <a:spcBef>
          <a:spcPct val="20000"/>
        </a:spcBef>
        <a:spcAft>
          <a:spcPct val="0"/>
        </a:spcAft>
        <a:buChar char="»"/>
        <a:defRPr sz="2000">
          <a:solidFill>
            <a:srgbClr val="333300"/>
          </a:solidFill>
          <a:latin typeface="+mn-lt"/>
          <a:cs typeface="+mn-cs"/>
        </a:defRPr>
      </a:lvl7pPr>
      <a:lvl8pPr marL="3429000" indent="-228600" algn="l" rtl="0" fontAlgn="base">
        <a:spcBef>
          <a:spcPct val="20000"/>
        </a:spcBef>
        <a:spcAft>
          <a:spcPct val="0"/>
        </a:spcAft>
        <a:buChar char="»"/>
        <a:defRPr sz="2000">
          <a:solidFill>
            <a:srgbClr val="333300"/>
          </a:solidFill>
          <a:latin typeface="+mn-lt"/>
          <a:cs typeface="+mn-cs"/>
        </a:defRPr>
      </a:lvl8pPr>
      <a:lvl9pPr marL="3886200" indent="-228600" algn="l" rtl="0" fontAlgn="base">
        <a:spcBef>
          <a:spcPct val="20000"/>
        </a:spcBef>
        <a:spcAft>
          <a:spcPct val="0"/>
        </a:spcAft>
        <a:buChar char="»"/>
        <a:defRPr sz="2000">
          <a:solidFill>
            <a:srgbClr val="3333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r="31921"/>
          <a:stretch>
            <a:fillRect/>
          </a:stretch>
        </p:blipFill>
        <p:spPr bwMode="auto">
          <a:xfrm>
            <a:off x="0" y="0"/>
            <a:ext cx="9144000" cy="6858000"/>
          </a:xfrm>
          <a:prstGeom prst="rect">
            <a:avLst/>
          </a:prstGeom>
          <a:noFill/>
          <a:ln w="76200" cmpd="tri">
            <a:noFill/>
            <a:miter lim="800000"/>
            <a:headEnd/>
            <a:tailEnd/>
          </a:ln>
        </p:spPr>
      </p:pic>
      <p:sp>
        <p:nvSpPr>
          <p:cNvPr id="5123" name="Rectangle 3"/>
          <p:cNvSpPr>
            <a:spLocks noChangeArrowheads="1"/>
          </p:cNvSpPr>
          <p:nvPr/>
        </p:nvSpPr>
        <p:spPr bwMode="auto">
          <a:xfrm>
            <a:off x="174625" y="4800600"/>
            <a:ext cx="5692775" cy="1828800"/>
          </a:xfrm>
          <a:prstGeom prst="rect">
            <a:avLst/>
          </a:prstGeom>
          <a:noFill/>
          <a:ln w="57150" cmpd="thinThick">
            <a:noFill/>
            <a:miter lim="800000"/>
            <a:headEnd/>
            <a:tailEnd/>
          </a:ln>
        </p:spPr>
        <p:txBody>
          <a:bodyPr/>
          <a:lstStyle/>
          <a:p>
            <a:pPr marL="342900" indent="-342900" rtl="0">
              <a:spcBef>
                <a:spcPct val="20000"/>
              </a:spcBef>
            </a:pPr>
            <a:endParaRPr lang="en-US" b="1">
              <a:solidFill>
                <a:srgbClr val="00FFFF"/>
              </a:solidFill>
            </a:endParaRPr>
          </a:p>
          <a:p>
            <a:pPr marL="342900" indent="-342900" rtl="0">
              <a:spcBef>
                <a:spcPct val="20000"/>
              </a:spcBef>
            </a:pPr>
            <a:r>
              <a:rPr lang="en-US" sz="2400">
                <a:solidFill>
                  <a:srgbClr val="FFFF00"/>
                </a:solidFill>
              </a:rPr>
              <a:t>Department of Medical Genetics,</a:t>
            </a:r>
          </a:p>
          <a:p>
            <a:pPr marL="342900" indent="-342900" rtl="0">
              <a:spcBef>
                <a:spcPct val="20000"/>
              </a:spcBef>
            </a:pPr>
            <a:r>
              <a:rPr lang="en-US" sz="2400">
                <a:solidFill>
                  <a:srgbClr val="FFFF00"/>
                </a:solidFill>
              </a:rPr>
              <a:t>School of Medicine,</a:t>
            </a:r>
          </a:p>
          <a:p>
            <a:pPr marL="342900" indent="-342900" rtl="0">
              <a:spcBef>
                <a:spcPct val="20000"/>
              </a:spcBef>
            </a:pPr>
            <a:r>
              <a:rPr lang="en-US" sz="2400">
                <a:solidFill>
                  <a:srgbClr val="FFFF00"/>
                </a:solidFill>
              </a:rPr>
              <a:t>Tehran University of Medical Sciences</a:t>
            </a:r>
          </a:p>
        </p:txBody>
      </p:sp>
      <p:sp>
        <p:nvSpPr>
          <p:cNvPr id="5124" name="WordArt 4"/>
          <p:cNvSpPr>
            <a:spLocks noChangeArrowheads="1" noChangeShapeType="1" noTextEdit="1"/>
          </p:cNvSpPr>
          <p:nvPr/>
        </p:nvSpPr>
        <p:spPr bwMode="auto">
          <a:xfrm>
            <a:off x="381000" y="214313"/>
            <a:ext cx="8637588" cy="1690687"/>
          </a:xfrm>
          <a:prstGeom prst="rect">
            <a:avLst/>
          </a:prstGeom>
        </p:spPr>
        <p:txBody>
          <a:bodyPr wrap="none" fromWordArt="1">
            <a:prstTxWarp prst="textWave4">
              <a:avLst>
                <a:gd name="adj1" fmla="val 6500"/>
                <a:gd name="adj2" fmla="val 0"/>
              </a:avLst>
            </a:prstTxWarp>
          </a:bodyPr>
          <a:lstStyle/>
          <a:p>
            <a:pPr algn="ctr" rtl="0"/>
            <a:r>
              <a:rPr lang="en-US" sz="3600" kern="10" normalizeH="1" dirty="0">
                <a:ln w="25400">
                  <a:solidFill>
                    <a:srgbClr val="00FFFF"/>
                  </a:solidFill>
                  <a:round/>
                  <a:headEnd/>
                  <a:tailEnd/>
                </a:ln>
                <a:latin typeface="Franklin Gothic Heavy"/>
              </a:rPr>
              <a:t>Genomic Medicine: </a:t>
            </a:r>
          </a:p>
          <a:p>
            <a:pPr algn="ctr" rtl="0"/>
            <a:r>
              <a:rPr lang="en-US" sz="3600" kern="10" normalizeH="1" dirty="0">
                <a:ln w="25400">
                  <a:solidFill>
                    <a:srgbClr val="00FFFF"/>
                  </a:solidFill>
                  <a:round/>
                  <a:headEnd/>
                  <a:tailEnd/>
                </a:ln>
                <a:latin typeface="Franklin Gothic Heavy"/>
              </a:rPr>
              <a:t>The Infrastructure for Future Medicine</a:t>
            </a:r>
          </a:p>
        </p:txBody>
      </p:sp>
      <p:sp>
        <p:nvSpPr>
          <p:cNvPr id="5125" name="WordArt 5"/>
          <p:cNvSpPr>
            <a:spLocks noChangeArrowheads="1" noChangeShapeType="1" noTextEdit="1"/>
          </p:cNvSpPr>
          <p:nvPr/>
        </p:nvSpPr>
        <p:spPr bwMode="auto">
          <a:xfrm>
            <a:off x="107950" y="4508500"/>
            <a:ext cx="3816350" cy="644525"/>
          </a:xfrm>
          <a:prstGeom prst="rect">
            <a:avLst/>
          </a:prstGeom>
        </p:spPr>
        <p:txBody>
          <a:bodyPr wrap="none" fromWordArt="1">
            <a:prstTxWarp prst="textPlain">
              <a:avLst>
                <a:gd name="adj" fmla="val 50000"/>
              </a:avLst>
            </a:prstTxWarp>
          </a:bodyPr>
          <a:lstStyle/>
          <a:p>
            <a:pPr algn="ctr" rtl="0"/>
            <a:r>
              <a:rPr lang="en-US" sz="2400" kern="10">
                <a:ln w="25400">
                  <a:solidFill>
                    <a:srgbClr val="00FFFF"/>
                  </a:solidFill>
                  <a:round/>
                  <a:headEnd/>
                  <a:tailEnd/>
                </a:ln>
                <a:solidFill>
                  <a:srgbClr val="FFFFFF">
                    <a:alpha val="0"/>
                  </a:srgbClr>
                </a:solidFill>
                <a:latin typeface="Arial Black"/>
              </a:rPr>
              <a:t>Javad Tavakkoly Bazzaz MD, PhD</a:t>
            </a:r>
          </a:p>
        </p:txBody>
      </p:sp>
      <p:sp>
        <p:nvSpPr>
          <p:cNvPr id="5126" name="Line 6"/>
          <p:cNvSpPr>
            <a:spLocks noChangeShapeType="1"/>
          </p:cNvSpPr>
          <p:nvPr/>
        </p:nvSpPr>
        <p:spPr bwMode="auto">
          <a:xfrm>
            <a:off x="228600" y="5181600"/>
            <a:ext cx="3505200" cy="0"/>
          </a:xfrm>
          <a:prstGeom prst="line">
            <a:avLst/>
          </a:prstGeom>
          <a:noFill/>
          <a:ln w="38100" cmpd="dbl">
            <a:solidFill>
              <a:srgbClr val="00FF00"/>
            </a:solidFill>
            <a:round/>
            <a:headEnd/>
            <a:tailEnd/>
          </a:ln>
        </p:spPr>
        <p:txBody>
          <a:bodyPr/>
          <a:lstStyle/>
          <a:p>
            <a:endParaRPr lang="en-US"/>
          </a:p>
        </p:txBody>
      </p:sp>
      <p:pic>
        <p:nvPicPr>
          <p:cNvPr id="5127" name="Picture 7" descr="header_r1_c13[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3850" y="2924175"/>
            <a:ext cx="990600" cy="838200"/>
          </a:xfrm>
          <a:prstGeom prst="rect">
            <a:avLst/>
          </a:prstGeom>
          <a:noFill/>
          <a:ln w="9525">
            <a:noFill/>
            <a:miter lim="800000"/>
            <a:headEnd/>
            <a:tailEnd/>
          </a:ln>
        </p:spPr>
      </p:pic>
      <p:sp>
        <p:nvSpPr>
          <p:cNvPr id="5128" name="WordArt 9"/>
          <p:cNvSpPr>
            <a:spLocks noChangeArrowheads="1" noChangeShapeType="1" noTextEdit="1"/>
          </p:cNvSpPr>
          <p:nvPr/>
        </p:nvSpPr>
        <p:spPr bwMode="auto">
          <a:xfrm>
            <a:off x="827088" y="3789363"/>
            <a:ext cx="496887" cy="187325"/>
          </a:xfrm>
          <a:prstGeom prst="rect">
            <a:avLst/>
          </a:prstGeom>
        </p:spPr>
        <p:txBody>
          <a:bodyPr wrap="none" fromWordArt="1">
            <a:prstTxWarp prst="textPlain">
              <a:avLst>
                <a:gd name="adj" fmla="val 50000"/>
              </a:avLst>
            </a:prstTxWarp>
          </a:bodyPr>
          <a:lstStyle/>
          <a:p>
            <a:pPr algn="ctr" rtl="0"/>
            <a:r>
              <a:rPr lang="en-US" sz="1200" i="1" kern="10">
                <a:ln w="6350">
                  <a:solidFill>
                    <a:srgbClr val="003366"/>
                  </a:solidFill>
                  <a:round/>
                  <a:headEnd/>
                  <a:tailEnd/>
                </a:ln>
                <a:solidFill>
                  <a:schemeClr val="bg1"/>
                </a:solidFill>
                <a:effectLst>
                  <a:outerShdw dist="35921" dir="2700000" algn="ctr" rotWithShape="0">
                    <a:srgbClr val="808080">
                      <a:alpha val="79999"/>
                    </a:srgbClr>
                  </a:outerShdw>
                </a:effectLst>
                <a:latin typeface="Arial Black"/>
              </a:rPr>
              <a:t>TUMS</a:t>
            </a:r>
          </a:p>
        </p:txBody>
      </p:sp>
      <p:sp>
        <p:nvSpPr>
          <p:cNvPr id="5129" name="Line 10"/>
          <p:cNvSpPr>
            <a:spLocks noChangeShapeType="1"/>
          </p:cNvSpPr>
          <p:nvPr/>
        </p:nvSpPr>
        <p:spPr bwMode="auto">
          <a:xfrm>
            <a:off x="228600" y="6524625"/>
            <a:ext cx="5207000" cy="0"/>
          </a:xfrm>
          <a:prstGeom prst="line">
            <a:avLst/>
          </a:prstGeom>
          <a:noFill/>
          <a:ln w="9525">
            <a:solidFill>
              <a:srgbClr val="FF7C80"/>
            </a:solidFill>
            <a:round/>
            <a:headEnd/>
            <a:tailEnd/>
          </a:ln>
        </p:spPr>
        <p:txBody>
          <a:bodyPr/>
          <a:lstStyle/>
          <a:p>
            <a:endParaRPr lang="en-US"/>
          </a:p>
        </p:txBody>
      </p:sp>
      <p:sp>
        <p:nvSpPr>
          <p:cNvPr id="5130" name="Line 11"/>
          <p:cNvSpPr>
            <a:spLocks noChangeShapeType="1"/>
          </p:cNvSpPr>
          <p:nvPr/>
        </p:nvSpPr>
        <p:spPr bwMode="auto">
          <a:xfrm>
            <a:off x="228600" y="6019800"/>
            <a:ext cx="2974975" cy="1588"/>
          </a:xfrm>
          <a:prstGeom prst="line">
            <a:avLst/>
          </a:prstGeom>
          <a:noFill/>
          <a:ln w="9525">
            <a:solidFill>
              <a:srgbClr val="FF7C8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76200" y="595313"/>
            <a:ext cx="8991600" cy="457200"/>
          </a:xfrm>
          <a:prstGeom prst="rect">
            <a:avLst/>
          </a:prstGeom>
          <a:noFill/>
          <a:ln w="9525" algn="ctr">
            <a:noFill/>
            <a:miter lim="800000"/>
            <a:headEnd/>
            <a:tailEnd/>
          </a:ln>
        </p:spPr>
        <p:txBody>
          <a:bodyPr anchor="ctr"/>
          <a:lstStyle/>
          <a:p>
            <a:pPr algn="ctr"/>
            <a:r>
              <a:rPr lang="en-US" sz="2800" b="1">
                <a:solidFill>
                  <a:schemeClr val="tx2"/>
                </a:solidFill>
                <a:latin typeface="Comic Sans MS" pitchFamily="66" charset="0"/>
              </a:rPr>
              <a:t>Because we know </a:t>
            </a:r>
          </a:p>
          <a:p>
            <a:pPr algn="ctr"/>
            <a:r>
              <a:rPr lang="en-US" sz="3600" b="1">
                <a:solidFill>
                  <a:schemeClr val="tx2"/>
                </a:solidFill>
                <a:latin typeface="Comic Sans MS" pitchFamily="66" charset="0"/>
              </a:rPr>
              <a:t>More Specific Information,</a:t>
            </a:r>
            <a:r>
              <a:rPr lang="en-US" sz="2600" b="1">
                <a:solidFill>
                  <a:schemeClr val="tx2"/>
                </a:solidFill>
                <a:latin typeface="Comic Sans MS" pitchFamily="66" charset="0"/>
              </a:rPr>
              <a:t> </a:t>
            </a:r>
          </a:p>
          <a:p>
            <a:pPr algn="ctr"/>
            <a:r>
              <a:rPr lang="en-US" sz="3600" b="1">
                <a:solidFill>
                  <a:srgbClr val="990099"/>
                </a:solidFill>
                <a:latin typeface="Comic Sans MS" pitchFamily="66" charset="0"/>
              </a:rPr>
              <a:t>we can…</a:t>
            </a:r>
          </a:p>
        </p:txBody>
      </p:sp>
      <p:graphicFrame>
        <p:nvGraphicFramePr>
          <p:cNvPr id="13424" name="Group 112"/>
          <p:cNvGraphicFramePr>
            <a:graphicFrameLocks noGrp="1"/>
          </p:cNvGraphicFramePr>
          <p:nvPr/>
        </p:nvGraphicFramePr>
        <p:xfrm>
          <a:off x="71438" y="1773238"/>
          <a:ext cx="8964612" cy="4906962"/>
        </p:xfrm>
        <a:graphic>
          <a:graphicData uri="http://schemas.openxmlformats.org/drawingml/2006/table">
            <a:tbl>
              <a:tblPr/>
              <a:tblGrid>
                <a:gridCol w="4641514"/>
                <a:gridCol w="4323098"/>
              </a:tblGrid>
              <a:tr h="9433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rbel" pitchFamily="34" charset="0"/>
                        </a:rPr>
                        <a:t>Diagnose more precisely</a:t>
                      </a:r>
                    </a:p>
                  </a:txBody>
                  <a:tcPr marL="91441" marR="9144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smtClean="0">
                          <a:ln>
                            <a:noFill/>
                          </a:ln>
                          <a:solidFill>
                            <a:srgbClr val="000066"/>
                          </a:solidFill>
                          <a:effectLst/>
                          <a:latin typeface="Corbel" pitchFamily="34" charset="0"/>
                        </a:rPr>
                        <a:t> Provide more effective treatment.</a:t>
                      </a:r>
                    </a:p>
                  </a:txBody>
                  <a:tcPr marL="91441" marR="9144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99CCFF"/>
                    </a:solidFill>
                  </a:tcPr>
                </a:tc>
              </a:tr>
              <a:tr h="1432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rbel" pitchFamily="34" charset="0"/>
                        </a:rPr>
                        <a:t>Select specific treatment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rbel" pitchFamily="34" charset="0"/>
                        </a:rPr>
                        <a:t>that best fits disease</a:t>
                      </a:r>
                    </a:p>
                  </a:txBody>
                  <a:tcPr marL="91441" marR="9144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rgbClr val="000066"/>
                          </a:solidFill>
                          <a:effectLst/>
                          <a:latin typeface="Corbel" pitchFamily="34" charset="0"/>
                        </a:rPr>
                        <a:t> Target the medication to the disorder.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rgbClr val="000066"/>
                          </a:solidFill>
                          <a:effectLst/>
                          <a:latin typeface="Corbel" pitchFamily="34" charset="0"/>
                        </a:rPr>
                        <a:t> Avoid adverse drug reactions.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rgbClr val="000066"/>
                          </a:solidFill>
                          <a:effectLst/>
                          <a:latin typeface="Corbel" pitchFamily="34" charset="0"/>
                        </a:rPr>
                        <a:t> Avoid delay from false starts.</a:t>
                      </a:r>
                    </a:p>
                  </a:txBody>
                  <a:tcPr marL="91441" marR="9144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DDDDD"/>
                    </a:solidFill>
                  </a:tcPr>
                </a:tc>
              </a:tr>
              <a:tr h="1098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rbel" pitchFamily="34" charset="0"/>
                        </a:rPr>
                        <a:t>Predict risk before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rbel" pitchFamily="34" charset="0"/>
                        </a:rPr>
                        <a:t>symptoms occur</a:t>
                      </a:r>
                    </a:p>
                  </a:txBody>
                  <a:tcPr marL="91441" marR="9144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rgbClr val="000066"/>
                          </a:solidFill>
                          <a:effectLst/>
                          <a:latin typeface="Corbel" pitchFamily="34" charset="0"/>
                        </a:rPr>
                        <a:t> Provide earlier treatment.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rgbClr val="000066"/>
                          </a:solidFill>
                          <a:effectLst/>
                          <a:latin typeface="Corbel" pitchFamily="34" charset="0"/>
                        </a:rPr>
                        <a:t> Take preventive action.</a:t>
                      </a:r>
                    </a:p>
                  </a:txBody>
                  <a:tcPr marL="91441" marR="9144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CCFF"/>
                    </a:solidFill>
                  </a:tcPr>
                </a:tc>
              </a:tr>
              <a:tr h="1432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rbel" pitchFamily="34" charset="0"/>
                        </a:rPr>
                        <a:t>Manage disease more effectively</a:t>
                      </a:r>
                    </a:p>
                  </a:txBody>
                  <a:tcPr marL="91441" marR="9144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smtClean="0">
                          <a:ln>
                            <a:noFill/>
                          </a:ln>
                          <a:solidFill>
                            <a:srgbClr val="000066"/>
                          </a:solidFill>
                          <a:effectLst/>
                          <a:latin typeface="Corbel" pitchFamily="34" charset="0"/>
                        </a:rPr>
                        <a:t> Eliminate unnecessary treatment.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smtClean="0">
                          <a:ln>
                            <a:noFill/>
                          </a:ln>
                          <a:solidFill>
                            <a:srgbClr val="000066"/>
                          </a:solidFill>
                          <a:effectLst/>
                          <a:latin typeface="Corbel" pitchFamily="34" charset="0"/>
                        </a:rPr>
                        <a:t> Provide better timing.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smtClean="0">
                          <a:ln>
                            <a:noFill/>
                          </a:ln>
                          <a:solidFill>
                            <a:srgbClr val="000066"/>
                          </a:solidFill>
                          <a:effectLst/>
                          <a:latin typeface="Corbel" pitchFamily="34" charset="0"/>
                        </a:rPr>
                        <a:t> Adjust treatment as disease changes.</a:t>
                      </a:r>
                    </a:p>
                  </a:txBody>
                  <a:tcPr marL="91441" marR="91441"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3418" name="Text Box 106"/>
          <p:cNvSpPr txBox="1">
            <a:spLocks noChangeArrowheads="1"/>
          </p:cNvSpPr>
          <p:nvPr/>
        </p:nvSpPr>
        <p:spPr bwMode="auto">
          <a:xfrm>
            <a:off x="3716338" y="2054225"/>
            <a:ext cx="1143000" cy="366713"/>
          </a:xfrm>
          <a:prstGeom prst="rect">
            <a:avLst/>
          </a:prstGeom>
          <a:noFill/>
          <a:ln w="9525">
            <a:noFill/>
            <a:miter lim="800000"/>
            <a:headEnd/>
            <a:tailEnd/>
          </a:ln>
        </p:spPr>
        <p:txBody>
          <a:bodyPr>
            <a:spAutoFit/>
          </a:bodyPr>
          <a:lstStyle/>
          <a:p>
            <a:pPr>
              <a:spcBef>
                <a:spcPct val="50000"/>
              </a:spcBef>
            </a:pPr>
            <a:r>
              <a:rPr lang="en-US" b="1">
                <a:latin typeface="Corbel" pitchFamily="34" charset="0"/>
              </a:rPr>
              <a:t>AND…</a:t>
            </a:r>
          </a:p>
        </p:txBody>
      </p:sp>
      <p:sp>
        <p:nvSpPr>
          <p:cNvPr id="13419" name="Text Box 107"/>
          <p:cNvSpPr txBox="1">
            <a:spLocks noChangeArrowheads="1"/>
          </p:cNvSpPr>
          <p:nvPr/>
        </p:nvSpPr>
        <p:spPr bwMode="auto">
          <a:xfrm>
            <a:off x="3644900" y="3206750"/>
            <a:ext cx="1143000" cy="366713"/>
          </a:xfrm>
          <a:prstGeom prst="rect">
            <a:avLst/>
          </a:prstGeom>
          <a:noFill/>
          <a:ln w="9525">
            <a:noFill/>
            <a:miter lim="800000"/>
            <a:headEnd/>
            <a:tailEnd/>
          </a:ln>
        </p:spPr>
        <p:txBody>
          <a:bodyPr>
            <a:spAutoFit/>
          </a:bodyPr>
          <a:lstStyle/>
          <a:p>
            <a:pPr>
              <a:spcBef>
                <a:spcPct val="50000"/>
              </a:spcBef>
            </a:pPr>
            <a:r>
              <a:rPr lang="en-US" b="1">
                <a:latin typeface="Corbel" pitchFamily="34" charset="0"/>
              </a:rPr>
              <a:t>AND…</a:t>
            </a:r>
          </a:p>
        </p:txBody>
      </p:sp>
      <p:sp>
        <p:nvSpPr>
          <p:cNvPr id="13420" name="Text Box 108"/>
          <p:cNvSpPr txBox="1">
            <a:spLocks noChangeArrowheads="1"/>
          </p:cNvSpPr>
          <p:nvPr/>
        </p:nvSpPr>
        <p:spPr bwMode="auto">
          <a:xfrm>
            <a:off x="3644900" y="4437063"/>
            <a:ext cx="1143000" cy="366712"/>
          </a:xfrm>
          <a:prstGeom prst="rect">
            <a:avLst/>
          </a:prstGeom>
          <a:noFill/>
          <a:ln w="9525">
            <a:noFill/>
            <a:miter lim="800000"/>
            <a:headEnd/>
            <a:tailEnd/>
          </a:ln>
        </p:spPr>
        <p:txBody>
          <a:bodyPr>
            <a:spAutoFit/>
          </a:bodyPr>
          <a:lstStyle/>
          <a:p>
            <a:pPr>
              <a:spcBef>
                <a:spcPct val="50000"/>
              </a:spcBef>
            </a:pPr>
            <a:r>
              <a:rPr lang="en-US" b="1">
                <a:latin typeface="Corbel" pitchFamily="34" charset="0"/>
              </a:rPr>
              <a:t>AND…</a:t>
            </a:r>
          </a:p>
        </p:txBody>
      </p:sp>
      <p:sp>
        <p:nvSpPr>
          <p:cNvPr id="13421" name="Text Box 109"/>
          <p:cNvSpPr txBox="1">
            <a:spLocks noChangeArrowheads="1"/>
          </p:cNvSpPr>
          <p:nvPr/>
        </p:nvSpPr>
        <p:spPr bwMode="auto">
          <a:xfrm>
            <a:off x="3933825" y="5732463"/>
            <a:ext cx="1143000" cy="366712"/>
          </a:xfrm>
          <a:prstGeom prst="rect">
            <a:avLst/>
          </a:prstGeom>
          <a:noFill/>
          <a:ln w="9525">
            <a:noFill/>
            <a:miter lim="800000"/>
            <a:headEnd/>
            <a:tailEnd/>
          </a:ln>
        </p:spPr>
        <p:txBody>
          <a:bodyPr>
            <a:spAutoFit/>
          </a:bodyPr>
          <a:lstStyle/>
          <a:p>
            <a:pPr>
              <a:spcBef>
                <a:spcPct val="50000"/>
              </a:spcBef>
            </a:pPr>
            <a:r>
              <a:rPr lang="en-US" b="1">
                <a:latin typeface="Corbel" pitchFamily="34" charset="0"/>
              </a:rPr>
              <a:t>AND…</a:t>
            </a:r>
          </a:p>
        </p:txBody>
      </p:sp>
      <p:cxnSp>
        <p:nvCxnSpPr>
          <p:cNvPr id="14357" name="Straight Connector 3"/>
          <p:cNvCxnSpPr>
            <a:cxnSpLocks noChangeShapeType="1"/>
          </p:cNvCxnSpPr>
          <p:nvPr/>
        </p:nvCxnSpPr>
        <p:spPr bwMode="auto">
          <a:xfrm>
            <a:off x="504825" y="1557338"/>
            <a:ext cx="8113713" cy="0"/>
          </a:xfrm>
          <a:prstGeom prst="line">
            <a:avLst/>
          </a:prstGeom>
          <a:noFill/>
          <a:ln w="28575" algn="ctr">
            <a:solidFill>
              <a:srgbClr val="FF0000"/>
            </a:solidFill>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424"/>
                                        </p:tgtEl>
                                        <p:attrNameLst>
                                          <p:attrName>style.visibility</p:attrName>
                                        </p:attrNameLst>
                                      </p:cBhvr>
                                      <p:to>
                                        <p:strVal val="visible"/>
                                      </p:to>
                                    </p:set>
                                    <p:animEffect transition="in" filter="fade">
                                      <p:cBhvr>
                                        <p:cTn id="7" dur="1000"/>
                                        <p:tgtEl>
                                          <p:spTgt spid="13424"/>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3418"/>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3419"/>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3420"/>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3421"/>
                                        </p:tgtEl>
                                        <p:attrNameLst>
                                          <p:attrName>style.visibility</p:attrName>
                                        </p:attrNameLst>
                                      </p:cBhvr>
                                      <p:to>
                                        <p:strVal val="visible"/>
                                      </p:to>
                                    </p:set>
                                  </p:childTnLst>
                                </p:cTn>
                              </p:par>
                            </p:childTnLst>
                          </p:cTn>
                        </p:par>
                        <p:par>
                          <p:cTn id="20" fill="hold" nodeType="afterGroup">
                            <p:stCondLst>
                              <p:cond delay="1000"/>
                            </p:stCondLst>
                            <p:childTnLst>
                              <p:par>
                                <p:cTn id="21" presetID="8" presetClass="emph" presetSubtype="0" fill="hold" grpId="1" nodeType="afterEffect">
                                  <p:stCondLst>
                                    <p:cond delay="0"/>
                                  </p:stCondLst>
                                  <p:childTnLst>
                                    <p:animRot by="21600000">
                                      <p:cBhvr>
                                        <p:cTn id="22" dur="2000" fill="hold"/>
                                        <p:tgtEl>
                                          <p:spTgt spid="13418"/>
                                        </p:tgtEl>
                                        <p:attrNameLst>
                                          <p:attrName>r</p:attrName>
                                        </p:attrNameLst>
                                      </p:cBhvr>
                                    </p:animRot>
                                  </p:childTnLst>
                                </p:cTn>
                              </p:par>
                            </p:childTnLst>
                          </p:cTn>
                        </p:par>
                        <p:par>
                          <p:cTn id="23" fill="hold" nodeType="afterGroup">
                            <p:stCondLst>
                              <p:cond delay="3000"/>
                            </p:stCondLst>
                            <p:childTnLst>
                              <p:par>
                                <p:cTn id="24" presetID="8" presetClass="emph" presetSubtype="0" fill="hold" grpId="1" nodeType="afterEffect">
                                  <p:stCondLst>
                                    <p:cond delay="0"/>
                                  </p:stCondLst>
                                  <p:childTnLst>
                                    <p:animRot by="21600000">
                                      <p:cBhvr>
                                        <p:cTn id="25" dur="2000" fill="hold"/>
                                        <p:tgtEl>
                                          <p:spTgt spid="13419"/>
                                        </p:tgtEl>
                                        <p:attrNameLst>
                                          <p:attrName>r</p:attrName>
                                        </p:attrNameLst>
                                      </p:cBhvr>
                                    </p:animRot>
                                  </p:childTnLst>
                                </p:cTn>
                              </p:par>
                            </p:childTnLst>
                          </p:cTn>
                        </p:par>
                        <p:par>
                          <p:cTn id="26" fill="hold" nodeType="afterGroup">
                            <p:stCondLst>
                              <p:cond delay="5000"/>
                            </p:stCondLst>
                            <p:childTnLst>
                              <p:par>
                                <p:cTn id="27" presetID="8" presetClass="emph" presetSubtype="0" fill="hold" grpId="1" nodeType="afterEffect">
                                  <p:stCondLst>
                                    <p:cond delay="0"/>
                                  </p:stCondLst>
                                  <p:childTnLst>
                                    <p:animRot by="21600000">
                                      <p:cBhvr>
                                        <p:cTn id="28" dur="2000" fill="hold"/>
                                        <p:tgtEl>
                                          <p:spTgt spid="13420"/>
                                        </p:tgtEl>
                                        <p:attrNameLst>
                                          <p:attrName>r</p:attrName>
                                        </p:attrNameLst>
                                      </p:cBhvr>
                                    </p:animRot>
                                  </p:childTnLst>
                                </p:cTn>
                              </p:par>
                            </p:childTnLst>
                          </p:cTn>
                        </p:par>
                        <p:par>
                          <p:cTn id="29" fill="hold" nodeType="afterGroup">
                            <p:stCondLst>
                              <p:cond delay="7000"/>
                            </p:stCondLst>
                            <p:childTnLst>
                              <p:par>
                                <p:cTn id="30" presetID="8" presetClass="emph" presetSubtype="0" fill="hold" grpId="1" nodeType="afterEffect">
                                  <p:stCondLst>
                                    <p:cond delay="0"/>
                                  </p:stCondLst>
                                  <p:childTnLst>
                                    <p:animRot by="21600000">
                                      <p:cBhvr>
                                        <p:cTn id="31" dur="2000" fill="hold"/>
                                        <p:tgtEl>
                                          <p:spTgt spid="134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8" grpId="0"/>
      <p:bldP spid="13418" grpId="1"/>
      <p:bldP spid="13419" grpId="0"/>
      <p:bldP spid="13419" grpId="1"/>
      <p:bldP spid="13420" grpId="0"/>
      <p:bldP spid="13420" grpId="1"/>
      <p:bldP spid="13421" grpId="0"/>
      <p:bldP spid="13421" grpId="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96838"/>
            <a:ext cx="9144000" cy="1143000"/>
          </a:xfrm>
          <a:prstGeom prst="rect">
            <a:avLst/>
          </a:prstGeom>
          <a:noFill/>
          <a:ln w="9525">
            <a:noFill/>
            <a:miter lim="800000"/>
            <a:headEnd/>
            <a:tailEnd/>
          </a:ln>
        </p:spPr>
        <p:txBody>
          <a:bodyPr lIns="91320" tIns="45663" rIns="91320" bIns="45663" anchor="ctr"/>
          <a:lstStyle/>
          <a:p>
            <a:pPr algn="ctr"/>
            <a:r>
              <a:rPr lang="en-US" sz="4000">
                <a:solidFill>
                  <a:srgbClr val="FFFF00"/>
                </a:solidFill>
                <a:latin typeface="Comic Sans MS" pitchFamily="66" charset="0"/>
              </a:rPr>
              <a:t>Tools Needed for Prediction &amp; Personalized Care</a:t>
            </a:r>
          </a:p>
        </p:txBody>
      </p:sp>
      <p:sp>
        <p:nvSpPr>
          <p:cNvPr id="15363" name="Text Box 3"/>
          <p:cNvSpPr txBox="1">
            <a:spLocks noChangeArrowheads="1"/>
          </p:cNvSpPr>
          <p:nvPr/>
        </p:nvSpPr>
        <p:spPr bwMode="auto">
          <a:xfrm rot="-5400000">
            <a:off x="16668" y="3244057"/>
            <a:ext cx="2087563" cy="400050"/>
          </a:xfrm>
          <a:prstGeom prst="rect">
            <a:avLst/>
          </a:prstGeom>
          <a:noFill/>
          <a:ln w="9525" algn="ctr">
            <a:noFill/>
            <a:miter lim="800000"/>
            <a:headEnd/>
            <a:tailEnd/>
          </a:ln>
        </p:spPr>
        <p:txBody>
          <a:bodyPr lIns="91320" tIns="45663" rIns="91320" bIns="45663">
            <a:spAutoFit/>
          </a:bodyPr>
          <a:lstStyle/>
          <a:p>
            <a:pPr algn="ctr"/>
            <a:r>
              <a:rPr lang="en-US" sz="2000">
                <a:solidFill>
                  <a:srgbClr val="00FFFF"/>
                </a:solidFill>
              </a:rPr>
              <a:t>Disease Burden</a:t>
            </a:r>
          </a:p>
        </p:txBody>
      </p:sp>
      <p:sp>
        <p:nvSpPr>
          <p:cNvPr id="15364" name="Text Box 4"/>
          <p:cNvSpPr txBox="1">
            <a:spLocks noChangeArrowheads="1"/>
          </p:cNvSpPr>
          <p:nvPr/>
        </p:nvSpPr>
        <p:spPr bwMode="auto">
          <a:xfrm>
            <a:off x="1414463" y="4502150"/>
            <a:ext cx="5711825" cy="307975"/>
          </a:xfrm>
          <a:prstGeom prst="rect">
            <a:avLst/>
          </a:prstGeom>
          <a:noFill/>
          <a:ln w="9525" algn="ctr">
            <a:noFill/>
            <a:miter lim="800000"/>
            <a:headEnd/>
            <a:tailEnd/>
          </a:ln>
        </p:spPr>
        <p:txBody>
          <a:bodyPr lIns="91320" tIns="45663" rIns="91320" bIns="45663">
            <a:spAutoFit/>
          </a:bodyPr>
          <a:lstStyle/>
          <a:p>
            <a:pPr algn="ctr"/>
            <a:r>
              <a:rPr lang="en-US" sz="1400"/>
              <a:t>Time</a:t>
            </a:r>
          </a:p>
        </p:txBody>
      </p:sp>
      <p:sp>
        <p:nvSpPr>
          <p:cNvPr id="15365" name="Text Box 5"/>
          <p:cNvSpPr txBox="1">
            <a:spLocks noChangeArrowheads="1"/>
          </p:cNvSpPr>
          <p:nvPr/>
        </p:nvSpPr>
        <p:spPr bwMode="auto">
          <a:xfrm rot="-5400000">
            <a:off x="7215188" y="3046412"/>
            <a:ext cx="1697038" cy="893763"/>
          </a:xfrm>
          <a:prstGeom prst="rect">
            <a:avLst/>
          </a:prstGeom>
          <a:noFill/>
          <a:ln w="9525" algn="ctr">
            <a:noFill/>
            <a:miter lim="800000"/>
            <a:headEnd/>
            <a:tailEnd/>
          </a:ln>
        </p:spPr>
        <p:txBody>
          <a:bodyPr lIns="91320" tIns="45663" rIns="91320" bIns="45663">
            <a:spAutoFit/>
          </a:bodyPr>
          <a:lstStyle/>
          <a:p>
            <a:pPr algn="ctr">
              <a:spcAft>
                <a:spcPct val="90000"/>
              </a:spcAft>
            </a:pPr>
            <a:r>
              <a:rPr lang="en-US" sz="2000">
                <a:solidFill>
                  <a:srgbClr val="00FFFF"/>
                </a:solidFill>
              </a:rPr>
              <a:t>Cost</a:t>
            </a:r>
          </a:p>
          <a:p>
            <a:pPr algn="ctr">
              <a:lnSpc>
                <a:spcPct val="70000"/>
              </a:lnSpc>
              <a:spcAft>
                <a:spcPct val="90000"/>
              </a:spcAft>
            </a:pPr>
            <a:r>
              <a:rPr lang="en-US" sz="2000">
                <a:solidFill>
                  <a:srgbClr val="00FFFF"/>
                </a:solidFill>
              </a:rPr>
              <a:t>1/reversibility</a:t>
            </a:r>
          </a:p>
        </p:txBody>
      </p:sp>
      <p:sp>
        <p:nvSpPr>
          <p:cNvPr id="15366" name="Line 6"/>
          <p:cNvSpPr>
            <a:spLocks noChangeShapeType="1"/>
          </p:cNvSpPr>
          <p:nvPr/>
        </p:nvSpPr>
        <p:spPr bwMode="auto">
          <a:xfrm>
            <a:off x="1317625" y="2403475"/>
            <a:ext cx="1588" cy="2117725"/>
          </a:xfrm>
          <a:prstGeom prst="line">
            <a:avLst/>
          </a:prstGeom>
          <a:noFill/>
          <a:ln w="38100">
            <a:solidFill>
              <a:srgbClr val="FFCC99"/>
            </a:solidFill>
            <a:round/>
            <a:headEnd/>
            <a:tailEnd/>
          </a:ln>
        </p:spPr>
        <p:txBody>
          <a:bodyPr/>
          <a:lstStyle/>
          <a:p>
            <a:endParaRPr lang="en-US"/>
          </a:p>
        </p:txBody>
      </p:sp>
      <p:sp>
        <p:nvSpPr>
          <p:cNvPr id="15367" name="Line 7"/>
          <p:cNvSpPr>
            <a:spLocks noChangeShapeType="1"/>
          </p:cNvSpPr>
          <p:nvPr/>
        </p:nvSpPr>
        <p:spPr bwMode="auto">
          <a:xfrm>
            <a:off x="1304925" y="4521200"/>
            <a:ext cx="6238875" cy="1588"/>
          </a:xfrm>
          <a:prstGeom prst="line">
            <a:avLst/>
          </a:prstGeom>
          <a:noFill/>
          <a:ln w="38100">
            <a:solidFill>
              <a:srgbClr val="FFCC99"/>
            </a:solidFill>
            <a:round/>
            <a:headEnd/>
            <a:tailEnd/>
          </a:ln>
        </p:spPr>
        <p:txBody>
          <a:bodyPr/>
          <a:lstStyle/>
          <a:p>
            <a:endParaRPr lang="en-US"/>
          </a:p>
        </p:txBody>
      </p:sp>
      <p:sp>
        <p:nvSpPr>
          <p:cNvPr id="15368" name="Freeform 8"/>
          <p:cNvSpPr>
            <a:spLocks/>
          </p:cNvSpPr>
          <p:nvPr/>
        </p:nvSpPr>
        <p:spPr bwMode="auto">
          <a:xfrm>
            <a:off x="1443038" y="2568575"/>
            <a:ext cx="5876925" cy="1812925"/>
          </a:xfrm>
          <a:custGeom>
            <a:avLst/>
            <a:gdLst>
              <a:gd name="T0" fmla="*/ 0 w 3702"/>
              <a:gd name="T1" fmla="*/ 2147483647 h 1142"/>
              <a:gd name="T2" fmla="*/ 2147483647 w 3702"/>
              <a:gd name="T3" fmla="*/ 2147483647 h 1142"/>
              <a:gd name="T4" fmla="*/ 2147483647 w 3702"/>
              <a:gd name="T5" fmla="*/ 2147483647 h 1142"/>
              <a:gd name="T6" fmla="*/ 2147483647 w 3702"/>
              <a:gd name="T7" fmla="*/ 2147483647 h 1142"/>
              <a:gd name="T8" fmla="*/ 2147483647 w 3702"/>
              <a:gd name="T9" fmla="*/ 0 h 1142"/>
              <a:gd name="T10" fmla="*/ 0 60000 65536"/>
              <a:gd name="T11" fmla="*/ 0 60000 65536"/>
              <a:gd name="T12" fmla="*/ 0 60000 65536"/>
              <a:gd name="T13" fmla="*/ 0 60000 65536"/>
              <a:gd name="T14" fmla="*/ 0 60000 65536"/>
              <a:gd name="T15" fmla="*/ 0 w 3702"/>
              <a:gd name="T16" fmla="*/ 0 h 1142"/>
              <a:gd name="T17" fmla="*/ 3702 w 3702"/>
              <a:gd name="T18" fmla="*/ 1142 h 1142"/>
            </a:gdLst>
            <a:ahLst/>
            <a:cxnLst>
              <a:cxn ang="T10">
                <a:pos x="T0" y="T1"/>
              </a:cxn>
              <a:cxn ang="T11">
                <a:pos x="T2" y="T3"/>
              </a:cxn>
              <a:cxn ang="T12">
                <a:pos x="T4" y="T5"/>
              </a:cxn>
              <a:cxn ang="T13">
                <a:pos x="T6" y="T7"/>
              </a:cxn>
              <a:cxn ang="T14">
                <a:pos x="T8" y="T9"/>
              </a:cxn>
            </a:cxnLst>
            <a:rect l="T15" t="T16" r="T17" b="T18"/>
            <a:pathLst>
              <a:path w="3702" h="1142">
                <a:moveTo>
                  <a:pt x="0" y="1116"/>
                </a:moveTo>
                <a:cubicBezTo>
                  <a:pt x="735" y="1129"/>
                  <a:pt x="1470" y="1142"/>
                  <a:pt x="1962" y="1116"/>
                </a:cubicBezTo>
                <a:cubicBezTo>
                  <a:pt x="2454" y="1090"/>
                  <a:pt x="2692" y="1059"/>
                  <a:pt x="2952" y="960"/>
                </a:cubicBezTo>
                <a:cubicBezTo>
                  <a:pt x="3212" y="861"/>
                  <a:pt x="3397" y="682"/>
                  <a:pt x="3522" y="522"/>
                </a:cubicBezTo>
                <a:cubicBezTo>
                  <a:pt x="3647" y="362"/>
                  <a:pt x="3674" y="181"/>
                  <a:pt x="3702" y="0"/>
                </a:cubicBezTo>
              </a:path>
            </a:pathLst>
          </a:custGeom>
          <a:noFill/>
          <a:ln w="38100">
            <a:solidFill>
              <a:srgbClr val="CC0000"/>
            </a:solidFill>
            <a:round/>
            <a:headEnd/>
            <a:tailEnd/>
          </a:ln>
        </p:spPr>
        <p:txBody>
          <a:bodyPr wrap="none" anchor="ctr"/>
          <a:lstStyle/>
          <a:p>
            <a:endParaRPr lang="en-US"/>
          </a:p>
        </p:txBody>
      </p:sp>
      <p:sp>
        <p:nvSpPr>
          <p:cNvPr id="15369" name="Line 9"/>
          <p:cNvSpPr>
            <a:spLocks noChangeShapeType="1"/>
          </p:cNvSpPr>
          <p:nvPr/>
        </p:nvSpPr>
        <p:spPr bwMode="auto">
          <a:xfrm>
            <a:off x="7527925" y="2413000"/>
            <a:ext cx="1588" cy="2117725"/>
          </a:xfrm>
          <a:prstGeom prst="line">
            <a:avLst/>
          </a:prstGeom>
          <a:noFill/>
          <a:ln w="38100">
            <a:solidFill>
              <a:srgbClr val="FFCC99"/>
            </a:solidFill>
            <a:round/>
            <a:headEnd/>
            <a:tailEnd/>
          </a:ln>
        </p:spPr>
        <p:txBody>
          <a:bodyPr/>
          <a:lstStyle/>
          <a:p>
            <a:endParaRPr lang="en-US"/>
          </a:p>
        </p:txBody>
      </p:sp>
      <p:sp>
        <p:nvSpPr>
          <p:cNvPr id="15370" name="Line 10"/>
          <p:cNvSpPr>
            <a:spLocks noChangeShapeType="1"/>
          </p:cNvSpPr>
          <p:nvPr/>
        </p:nvSpPr>
        <p:spPr bwMode="auto">
          <a:xfrm>
            <a:off x="8080375" y="2413000"/>
            <a:ext cx="1588" cy="2117725"/>
          </a:xfrm>
          <a:prstGeom prst="line">
            <a:avLst/>
          </a:prstGeom>
          <a:noFill/>
          <a:ln w="38100">
            <a:solidFill>
              <a:srgbClr val="B2B2B2"/>
            </a:solidFill>
            <a:round/>
            <a:headEnd/>
            <a:tailEnd/>
          </a:ln>
        </p:spPr>
        <p:txBody>
          <a:bodyPr/>
          <a:lstStyle/>
          <a:p>
            <a:endParaRPr lang="en-US"/>
          </a:p>
        </p:txBody>
      </p:sp>
      <p:grpSp>
        <p:nvGrpSpPr>
          <p:cNvPr id="2" name="Group 11"/>
          <p:cNvGrpSpPr>
            <a:grpSpLocks/>
          </p:cNvGrpSpPr>
          <p:nvPr/>
        </p:nvGrpSpPr>
        <p:grpSpPr bwMode="auto">
          <a:xfrm>
            <a:off x="6054725" y="2346325"/>
            <a:ext cx="1325563" cy="1379538"/>
            <a:chOff x="3787" y="2098"/>
            <a:chExt cx="835" cy="869"/>
          </a:xfrm>
        </p:grpSpPr>
        <p:sp>
          <p:nvSpPr>
            <p:cNvPr id="15401" name="Line 12"/>
            <p:cNvSpPr>
              <a:spLocks noChangeShapeType="1"/>
            </p:cNvSpPr>
            <p:nvPr/>
          </p:nvSpPr>
          <p:spPr bwMode="auto">
            <a:xfrm>
              <a:off x="4176" y="2681"/>
              <a:ext cx="2" cy="286"/>
            </a:xfrm>
            <a:prstGeom prst="line">
              <a:avLst/>
            </a:prstGeom>
            <a:noFill/>
            <a:ln w="38100">
              <a:solidFill>
                <a:srgbClr val="FF66FF"/>
              </a:solidFill>
              <a:round/>
              <a:headEnd/>
              <a:tailEnd type="triangle" w="med" len="med"/>
            </a:ln>
          </p:spPr>
          <p:txBody>
            <a:bodyPr wrap="none" anchor="ctr"/>
            <a:lstStyle/>
            <a:p>
              <a:endParaRPr lang="en-US"/>
            </a:p>
          </p:txBody>
        </p:sp>
        <p:sp>
          <p:nvSpPr>
            <p:cNvPr id="15402" name="Text Box 13"/>
            <p:cNvSpPr txBox="1">
              <a:spLocks noChangeArrowheads="1"/>
            </p:cNvSpPr>
            <p:nvPr/>
          </p:nvSpPr>
          <p:spPr bwMode="auto">
            <a:xfrm>
              <a:off x="3787" y="2098"/>
              <a:ext cx="835" cy="523"/>
            </a:xfrm>
            <a:prstGeom prst="rect">
              <a:avLst/>
            </a:prstGeom>
            <a:noFill/>
            <a:ln w="9525" algn="ctr">
              <a:noFill/>
              <a:miter lim="800000"/>
              <a:headEnd/>
              <a:tailEnd/>
            </a:ln>
          </p:spPr>
          <p:txBody>
            <a:bodyPr lIns="91320" tIns="45663" rIns="91320" bIns="45663">
              <a:spAutoFit/>
            </a:bodyPr>
            <a:lstStyle/>
            <a:p>
              <a:pPr algn="ctr"/>
              <a:r>
                <a:rPr lang="en-US" sz="1600">
                  <a:solidFill>
                    <a:schemeClr val="bg1"/>
                  </a:solidFill>
                </a:rPr>
                <a:t>Typical Current Intervention</a:t>
              </a:r>
            </a:p>
          </p:txBody>
        </p:sp>
      </p:grpSp>
      <p:grpSp>
        <p:nvGrpSpPr>
          <p:cNvPr id="3" name="Group 14"/>
          <p:cNvGrpSpPr>
            <a:grpSpLocks/>
          </p:cNvGrpSpPr>
          <p:nvPr/>
        </p:nvGrpSpPr>
        <p:grpSpPr bwMode="auto">
          <a:xfrm>
            <a:off x="4900613" y="2376488"/>
            <a:ext cx="1071562" cy="1411287"/>
            <a:chOff x="3036" y="2117"/>
            <a:chExt cx="675" cy="889"/>
          </a:xfrm>
        </p:grpSpPr>
        <p:sp>
          <p:nvSpPr>
            <p:cNvPr id="15399" name="Text Box 15"/>
            <p:cNvSpPr txBox="1">
              <a:spLocks noChangeArrowheads="1"/>
            </p:cNvSpPr>
            <p:nvPr/>
          </p:nvSpPr>
          <p:spPr bwMode="auto">
            <a:xfrm>
              <a:off x="3036" y="2117"/>
              <a:ext cx="675" cy="523"/>
            </a:xfrm>
            <a:prstGeom prst="rect">
              <a:avLst/>
            </a:prstGeom>
            <a:noFill/>
            <a:ln w="9525" algn="ctr">
              <a:noFill/>
              <a:miter lim="800000"/>
              <a:headEnd/>
              <a:tailEnd/>
            </a:ln>
          </p:spPr>
          <p:txBody>
            <a:bodyPr lIns="91320" tIns="45663" rIns="91320" bIns="45663">
              <a:spAutoFit/>
            </a:bodyPr>
            <a:lstStyle/>
            <a:p>
              <a:pPr algn="ctr"/>
              <a:r>
                <a:rPr lang="en-US" sz="1600">
                  <a:solidFill>
                    <a:schemeClr val="bg1"/>
                  </a:solidFill>
                </a:rPr>
                <a:t>Earliest Clinical Detection</a:t>
              </a:r>
            </a:p>
          </p:txBody>
        </p:sp>
        <p:sp>
          <p:nvSpPr>
            <p:cNvPr id="15400" name="Line 16"/>
            <p:cNvSpPr>
              <a:spLocks noChangeShapeType="1"/>
            </p:cNvSpPr>
            <p:nvPr/>
          </p:nvSpPr>
          <p:spPr bwMode="auto">
            <a:xfrm>
              <a:off x="3336" y="2720"/>
              <a:ext cx="2" cy="286"/>
            </a:xfrm>
            <a:prstGeom prst="line">
              <a:avLst/>
            </a:prstGeom>
            <a:noFill/>
            <a:ln w="38100">
              <a:solidFill>
                <a:srgbClr val="FF66FF"/>
              </a:solidFill>
              <a:round/>
              <a:headEnd/>
              <a:tailEnd type="triangle" w="med" len="med"/>
            </a:ln>
          </p:spPr>
          <p:txBody>
            <a:bodyPr wrap="none" anchor="ctr"/>
            <a:lstStyle/>
            <a:p>
              <a:endParaRPr lang="en-US"/>
            </a:p>
          </p:txBody>
        </p:sp>
      </p:grpSp>
      <p:grpSp>
        <p:nvGrpSpPr>
          <p:cNvPr id="4" name="Group 17"/>
          <p:cNvGrpSpPr>
            <a:grpSpLocks/>
          </p:cNvGrpSpPr>
          <p:nvPr/>
        </p:nvGrpSpPr>
        <p:grpSpPr bwMode="auto">
          <a:xfrm>
            <a:off x="3741738" y="2381250"/>
            <a:ext cx="1147762" cy="1392238"/>
            <a:chOff x="2330" y="2120"/>
            <a:chExt cx="723" cy="877"/>
          </a:xfrm>
        </p:grpSpPr>
        <p:sp>
          <p:nvSpPr>
            <p:cNvPr id="15397" name="Line 18"/>
            <p:cNvSpPr>
              <a:spLocks noChangeShapeType="1"/>
            </p:cNvSpPr>
            <p:nvPr/>
          </p:nvSpPr>
          <p:spPr bwMode="auto">
            <a:xfrm>
              <a:off x="2704" y="2711"/>
              <a:ext cx="2" cy="286"/>
            </a:xfrm>
            <a:prstGeom prst="line">
              <a:avLst/>
            </a:prstGeom>
            <a:noFill/>
            <a:ln w="38100">
              <a:solidFill>
                <a:srgbClr val="FF66FF"/>
              </a:solidFill>
              <a:round/>
              <a:headEnd/>
              <a:tailEnd type="triangle" w="med" len="med"/>
            </a:ln>
          </p:spPr>
          <p:txBody>
            <a:bodyPr wrap="none" anchor="ctr"/>
            <a:lstStyle/>
            <a:p>
              <a:endParaRPr lang="en-US"/>
            </a:p>
          </p:txBody>
        </p:sp>
        <p:sp>
          <p:nvSpPr>
            <p:cNvPr id="15398" name="Text Box 19"/>
            <p:cNvSpPr txBox="1">
              <a:spLocks noChangeArrowheads="1"/>
            </p:cNvSpPr>
            <p:nvPr/>
          </p:nvSpPr>
          <p:spPr bwMode="auto">
            <a:xfrm>
              <a:off x="2330" y="2120"/>
              <a:ext cx="723" cy="523"/>
            </a:xfrm>
            <a:prstGeom prst="rect">
              <a:avLst/>
            </a:prstGeom>
            <a:noFill/>
            <a:ln w="9525" algn="ctr">
              <a:noFill/>
              <a:miter lim="800000"/>
              <a:headEnd/>
              <a:tailEnd/>
            </a:ln>
          </p:spPr>
          <p:txBody>
            <a:bodyPr lIns="91320" tIns="45663" rIns="91320" bIns="45663">
              <a:spAutoFit/>
            </a:bodyPr>
            <a:lstStyle/>
            <a:p>
              <a:pPr algn="ctr"/>
              <a:r>
                <a:rPr lang="en-US" sz="1600">
                  <a:solidFill>
                    <a:schemeClr val="bg1"/>
                  </a:solidFill>
                </a:rPr>
                <a:t>Earliest Molecular Detection</a:t>
              </a:r>
            </a:p>
          </p:txBody>
        </p:sp>
      </p:grpSp>
      <p:grpSp>
        <p:nvGrpSpPr>
          <p:cNvPr id="5" name="Group 20"/>
          <p:cNvGrpSpPr>
            <a:grpSpLocks/>
          </p:cNvGrpSpPr>
          <p:nvPr/>
        </p:nvGrpSpPr>
        <p:grpSpPr bwMode="auto">
          <a:xfrm>
            <a:off x="2646363" y="2428875"/>
            <a:ext cx="1181100" cy="1346200"/>
            <a:chOff x="1640" y="2150"/>
            <a:chExt cx="744" cy="848"/>
          </a:xfrm>
        </p:grpSpPr>
        <p:sp>
          <p:nvSpPr>
            <p:cNvPr id="15395" name="Text Box 21"/>
            <p:cNvSpPr txBox="1">
              <a:spLocks noChangeArrowheads="1"/>
            </p:cNvSpPr>
            <p:nvPr/>
          </p:nvSpPr>
          <p:spPr bwMode="auto">
            <a:xfrm>
              <a:off x="1640" y="2150"/>
              <a:ext cx="744" cy="368"/>
            </a:xfrm>
            <a:prstGeom prst="rect">
              <a:avLst/>
            </a:prstGeom>
            <a:noFill/>
            <a:ln w="9525">
              <a:noFill/>
              <a:miter lim="800000"/>
              <a:headEnd/>
              <a:tailEnd/>
            </a:ln>
          </p:spPr>
          <p:txBody>
            <a:bodyPr lIns="91320" tIns="45663" rIns="91320" bIns="45663">
              <a:spAutoFit/>
            </a:bodyPr>
            <a:lstStyle/>
            <a:p>
              <a:pPr algn="ctr"/>
              <a:r>
                <a:rPr lang="en-US" sz="1600">
                  <a:solidFill>
                    <a:schemeClr val="bg1"/>
                  </a:solidFill>
                </a:rPr>
                <a:t>Initiating Events</a:t>
              </a:r>
            </a:p>
          </p:txBody>
        </p:sp>
        <p:sp>
          <p:nvSpPr>
            <p:cNvPr id="15396" name="Line 22"/>
            <p:cNvSpPr>
              <a:spLocks noChangeShapeType="1"/>
            </p:cNvSpPr>
            <p:nvPr/>
          </p:nvSpPr>
          <p:spPr bwMode="auto">
            <a:xfrm>
              <a:off x="2000" y="2712"/>
              <a:ext cx="2" cy="286"/>
            </a:xfrm>
            <a:prstGeom prst="line">
              <a:avLst/>
            </a:prstGeom>
            <a:noFill/>
            <a:ln w="38100">
              <a:solidFill>
                <a:srgbClr val="FF66FF"/>
              </a:solidFill>
              <a:round/>
              <a:headEnd/>
              <a:tailEnd type="triangle" w="med" len="med"/>
            </a:ln>
          </p:spPr>
          <p:txBody>
            <a:bodyPr wrap="none" anchor="ctr"/>
            <a:lstStyle/>
            <a:p>
              <a:endParaRPr lang="en-US"/>
            </a:p>
          </p:txBody>
        </p:sp>
      </p:grpSp>
      <p:grpSp>
        <p:nvGrpSpPr>
          <p:cNvPr id="6" name="Group 23"/>
          <p:cNvGrpSpPr>
            <a:grpSpLocks/>
          </p:cNvGrpSpPr>
          <p:nvPr/>
        </p:nvGrpSpPr>
        <p:grpSpPr bwMode="auto">
          <a:xfrm>
            <a:off x="1466850" y="2413000"/>
            <a:ext cx="1181100" cy="1328738"/>
            <a:chOff x="897" y="2140"/>
            <a:chExt cx="744" cy="837"/>
          </a:xfrm>
        </p:grpSpPr>
        <p:sp>
          <p:nvSpPr>
            <p:cNvPr id="15391" name="Text Box 24"/>
            <p:cNvSpPr txBox="1">
              <a:spLocks noChangeArrowheads="1"/>
            </p:cNvSpPr>
            <p:nvPr/>
          </p:nvSpPr>
          <p:spPr bwMode="auto">
            <a:xfrm>
              <a:off x="897" y="2140"/>
              <a:ext cx="744" cy="368"/>
            </a:xfrm>
            <a:prstGeom prst="rect">
              <a:avLst/>
            </a:prstGeom>
            <a:noFill/>
            <a:ln w="9525">
              <a:noFill/>
              <a:miter lim="800000"/>
              <a:headEnd/>
              <a:tailEnd/>
            </a:ln>
          </p:spPr>
          <p:txBody>
            <a:bodyPr lIns="91320" tIns="45663" rIns="91320" bIns="45663">
              <a:spAutoFit/>
            </a:bodyPr>
            <a:lstStyle/>
            <a:p>
              <a:pPr algn="ctr"/>
              <a:r>
                <a:rPr lang="en-US" sz="1600">
                  <a:solidFill>
                    <a:schemeClr val="bg1"/>
                  </a:solidFill>
                </a:rPr>
                <a:t>Baseline Risk</a:t>
              </a:r>
            </a:p>
          </p:txBody>
        </p:sp>
        <p:sp>
          <p:nvSpPr>
            <p:cNvPr id="15392" name="Line 25"/>
            <p:cNvSpPr>
              <a:spLocks noChangeShapeType="1"/>
            </p:cNvSpPr>
            <p:nvPr/>
          </p:nvSpPr>
          <p:spPr bwMode="auto">
            <a:xfrm>
              <a:off x="1283" y="2691"/>
              <a:ext cx="2" cy="286"/>
            </a:xfrm>
            <a:prstGeom prst="line">
              <a:avLst/>
            </a:prstGeom>
            <a:noFill/>
            <a:ln w="38100">
              <a:solidFill>
                <a:srgbClr val="FF66FF"/>
              </a:solidFill>
              <a:round/>
              <a:headEnd/>
              <a:tailEnd type="triangle" w="med" len="med"/>
            </a:ln>
          </p:spPr>
          <p:txBody>
            <a:bodyPr wrap="none" anchor="ctr"/>
            <a:lstStyle/>
            <a:p>
              <a:endParaRPr lang="en-US"/>
            </a:p>
          </p:txBody>
        </p:sp>
        <p:sp>
          <p:nvSpPr>
            <p:cNvPr id="15393" name="Line 26"/>
            <p:cNvSpPr>
              <a:spLocks noChangeShapeType="1"/>
            </p:cNvSpPr>
            <p:nvPr/>
          </p:nvSpPr>
          <p:spPr bwMode="auto">
            <a:xfrm rot="-1172901">
              <a:off x="1427" y="2691"/>
              <a:ext cx="2" cy="286"/>
            </a:xfrm>
            <a:prstGeom prst="line">
              <a:avLst/>
            </a:prstGeom>
            <a:noFill/>
            <a:ln w="38100">
              <a:solidFill>
                <a:srgbClr val="FF66FF"/>
              </a:solidFill>
              <a:round/>
              <a:headEnd/>
              <a:tailEnd type="triangle" w="med" len="med"/>
            </a:ln>
          </p:spPr>
          <p:txBody>
            <a:bodyPr wrap="none" anchor="ctr"/>
            <a:lstStyle/>
            <a:p>
              <a:endParaRPr lang="en-US"/>
            </a:p>
          </p:txBody>
        </p:sp>
        <p:sp>
          <p:nvSpPr>
            <p:cNvPr id="15394" name="Line 27"/>
            <p:cNvSpPr>
              <a:spLocks noChangeShapeType="1"/>
            </p:cNvSpPr>
            <p:nvPr/>
          </p:nvSpPr>
          <p:spPr bwMode="auto">
            <a:xfrm rot="1172901" flipH="1">
              <a:off x="1131" y="2683"/>
              <a:ext cx="2" cy="286"/>
            </a:xfrm>
            <a:prstGeom prst="line">
              <a:avLst/>
            </a:prstGeom>
            <a:noFill/>
            <a:ln w="38100">
              <a:solidFill>
                <a:srgbClr val="FF66FF"/>
              </a:solidFill>
              <a:round/>
              <a:headEnd/>
              <a:tailEnd type="triangle" w="med" len="med"/>
            </a:ln>
          </p:spPr>
          <p:txBody>
            <a:bodyPr wrap="none" anchor="ctr"/>
            <a:lstStyle/>
            <a:p>
              <a:endParaRPr lang="en-US"/>
            </a:p>
          </p:txBody>
        </p:sp>
      </p:grpSp>
      <p:sp>
        <p:nvSpPr>
          <p:cNvPr id="15376" name="Text Box 28"/>
          <p:cNvSpPr txBox="1">
            <a:spLocks noChangeArrowheads="1"/>
          </p:cNvSpPr>
          <p:nvPr/>
        </p:nvSpPr>
        <p:spPr bwMode="auto">
          <a:xfrm>
            <a:off x="228600" y="1392238"/>
            <a:ext cx="1247775" cy="1016000"/>
          </a:xfrm>
          <a:prstGeom prst="rect">
            <a:avLst/>
          </a:prstGeom>
          <a:noFill/>
          <a:ln w="9525">
            <a:noFill/>
            <a:miter lim="800000"/>
            <a:headEnd/>
            <a:tailEnd/>
          </a:ln>
        </p:spPr>
        <p:txBody>
          <a:bodyPr lIns="91320" tIns="45663" rIns="91320" bIns="45663">
            <a:spAutoFit/>
          </a:bodyPr>
          <a:lstStyle/>
          <a:p>
            <a:r>
              <a:rPr lang="en-US" sz="2000">
                <a:solidFill>
                  <a:srgbClr val="00FFFF"/>
                </a:solidFill>
              </a:rPr>
              <a:t>Decision Support Tools: </a:t>
            </a:r>
          </a:p>
        </p:txBody>
      </p:sp>
      <p:sp>
        <p:nvSpPr>
          <p:cNvPr id="15377" name="Text Box 29"/>
          <p:cNvSpPr txBox="1">
            <a:spLocks noChangeArrowheads="1"/>
          </p:cNvSpPr>
          <p:nvPr/>
        </p:nvSpPr>
        <p:spPr bwMode="auto">
          <a:xfrm>
            <a:off x="1219200" y="4745038"/>
            <a:ext cx="1349375" cy="307975"/>
          </a:xfrm>
          <a:prstGeom prst="rect">
            <a:avLst/>
          </a:prstGeom>
          <a:solidFill>
            <a:srgbClr val="FF00FF"/>
          </a:solidFill>
          <a:ln w="9525">
            <a:noFill/>
            <a:miter lim="800000"/>
            <a:headEnd/>
            <a:tailEnd/>
          </a:ln>
        </p:spPr>
        <p:txBody>
          <a:bodyPr lIns="91320" tIns="45663" rIns="91320" bIns="45663">
            <a:spAutoFit/>
          </a:bodyPr>
          <a:lstStyle/>
          <a:p>
            <a:r>
              <a:rPr lang="en-US" sz="1400" b="1">
                <a:solidFill>
                  <a:srgbClr val="000000"/>
                </a:solidFill>
              </a:rPr>
              <a:t>Baseline Risk</a:t>
            </a:r>
          </a:p>
        </p:txBody>
      </p:sp>
      <p:sp>
        <p:nvSpPr>
          <p:cNvPr id="15378" name="Text Box 30"/>
          <p:cNvSpPr txBox="1">
            <a:spLocks noChangeArrowheads="1"/>
          </p:cNvSpPr>
          <p:nvPr/>
        </p:nvSpPr>
        <p:spPr bwMode="auto">
          <a:xfrm>
            <a:off x="2695575" y="4745038"/>
            <a:ext cx="1266825" cy="523875"/>
          </a:xfrm>
          <a:prstGeom prst="rect">
            <a:avLst/>
          </a:prstGeom>
          <a:solidFill>
            <a:srgbClr val="FF00FF"/>
          </a:solidFill>
          <a:ln w="9525">
            <a:noFill/>
            <a:miter lim="800000"/>
            <a:headEnd/>
            <a:tailEnd/>
          </a:ln>
        </p:spPr>
        <p:txBody>
          <a:bodyPr lIns="91320" tIns="45663" rIns="91320" bIns="45663">
            <a:spAutoFit/>
          </a:bodyPr>
          <a:lstStyle/>
          <a:p>
            <a:r>
              <a:rPr lang="en-US" sz="1400" b="1">
                <a:solidFill>
                  <a:srgbClr val="000000"/>
                </a:solidFill>
              </a:rPr>
              <a:t>Preclinical Progression</a:t>
            </a:r>
          </a:p>
        </p:txBody>
      </p:sp>
      <p:sp>
        <p:nvSpPr>
          <p:cNvPr id="15379" name="Text Box 31"/>
          <p:cNvSpPr txBox="1">
            <a:spLocks noChangeArrowheads="1"/>
          </p:cNvSpPr>
          <p:nvPr/>
        </p:nvSpPr>
        <p:spPr bwMode="auto">
          <a:xfrm>
            <a:off x="4141788" y="4745038"/>
            <a:ext cx="3402012" cy="307975"/>
          </a:xfrm>
          <a:prstGeom prst="rect">
            <a:avLst/>
          </a:prstGeom>
          <a:solidFill>
            <a:srgbClr val="FF00FF"/>
          </a:solidFill>
          <a:ln w="9525">
            <a:noFill/>
            <a:miter lim="800000"/>
            <a:headEnd/>
            <a:tailEnd/>
          </a:ln>
        </p:spPr>
        <p:txBody>
          <a:bodyPr lIns="91320" tIns="45663" rIns="91320" bIns="45663">
            <a:spAutoFit/>
          </a:bodyPr>
          <a:lstStyle/>
          <a:p>
            <a:r>
              <a:rPr lang="en-US" sz="1400" b="1">
                <a:solidFill>
                  <a:srgbClr val="000000"/>
                </a:solidFill>
              </a:rPr>
              <a:t>Disease  Initiation  and  Progression</a:t>
            </a:r>
          </a:p>
        </p:txBody>
      </p:sp>
      <p:sp>
        <p:nvSpPr>
          <p:cNvPr id="15380" name="Text Box 32"/>
          <p:cNvSpPr txBox="1">
            <a:spLocks noChangeArrowheads="1"/>
          </p:cNvSpPr>
          <p:nvPr/>
        </p:nvSpPr>
        <p:spPr bwMode="auto">
          <a:xfrm>
            <a:off x="1476375" y="1641475"/>
            <a:ext cx="1143000" cy="708025"/>
          </a:xfrm>
          <a:prstGeom prst="rect">
            <a:avLst/>
          </a:prstGeom>
          <a:noFill/>
          <a:ln w="9525">
            <a:noFill/>
            <a:miter lim="800000"/>
            <a:headEnd/>
            <a:tailEnd/>
          </a:ln>
        </p:spPr>
        <p:txBody>
          <a:bodyPr lIns="91320" tIns="45663" rIns="91320" bIns="45663">
            <a:spAutoFit/>
          </a:bodyPr>
          <a:lstStyle/>
          <a:p>
            <a:r>
              <a:rPr lang="en-US" sz="2000">
                <a:solidFill>
                  <a:srgbClr val="00FF00"/>
                </a:solidFill>
              </a:rPr>
              <a:t>Assess Risk</a:t>
            </a:r>
          </a:p>
        </p:txBody>
      </p:sp>
      <p:sp>
        <p:nvSpPr>
          <p:cNvPr id="15381" name="Text Box 33"/>
          <p:cNvSpPr txBox="1">
            <a:spLocks noChangeArrowheads="1"/>
          </p:cNvSpPr>
          <p:nvPr/>
        </p:nvSpPr>
        <p:spPr bwMode="auto">
          <a:xfrm>
            <a:off x="2484438" y="1641475"/>
            <a:ext cx="1582737" cy="708025"/>
          </a:xfrm>
          <a:prstGeom prst="rect">
            <a:avLst/>
          </a:prstGeom>
          <a:noFill/>
          <a:ln w="9525">
            <a:noFill/>
            <a:miter lim="800000"/>
            <a:headEnd/>
            <a:tailEnd/>
          </a:ln>
        </p:spPr>
        <p:txBody>
          <a:bodyPr lIns="91320" tIns="45663" rIns="91320" bIns="45663">
            <a:spAutoFit/>
          </a:bodyPr>
          <a:lstStyle/>
          <a:p>
            <a:r>
              <a:rPr lang="en-US" sz="2000">
                <a:solidFill>
                  <a:srgbClr val="00FF00"/>
                </a:solidFill>
              </a:rPr>
              <a:t>Refine Assessment</a:t>
            </a:r>
          </a:p>
        </p:txBody>
      </p:sp>
      <p:sp>
        <p:nvSpPr>
          <p:cNvPr id="15382" name="Text Box 34"/>
          <p:cNvSpPr txBox="1">
            <a:spLocks noChangeArrowheads="1"/>
          </p:cNvSpPr>
          <p:nvPr/>
        </p:nvSpPr>
        <p:spPr bwMode="auto">
          <a:xfrm>
            <a:off x="4067175" y="2036763"/>
            <a:ext cx="2160588" cy="384175"/>
          </a:xfrm>
          <a:prstGeom prst="rect">
            <a:avLst/>
          </a:prstGeom>
          <a:noFill/>
          <a:ln w="9525">
            <a:noFill/>
            <a:miter lim="800000"/>
            <a:headEnd/>
            <a:tailEnd/>
          </a:ln>
        </p:spPr>
        <p:txBody>
          <a:bodyPr lIns="91320" tIns="45663" rIns="91320" bIns="45663">
            <a:spAutoFit/>
          </a:bodyPr>
          <a:lstStyle/>
          <a:p>
            <a:r>
              <a:rPr lang="en-US" sz="1900">
                <a:solidFill>
                  <a:srgbClr val="00FFFF"/>
                </a:solidFill>
              </a:rPr>
              <a:t>Predict/Diagnose</a:t>
            </a:r>
          </a:p>
        </p:txBody>
      </p:sp>
      <p:sp>
        <p:nvSpPr>
          <p:cNvPr id="15383" name="Text Box 35"/>
          <p:cNvSpPr txBox="1">
            <a:spLocks noChangeArrowheads="1"/>
          </p:cNvSpPr>
          <p:nvPr/>
        </p:nvSpPr>
        <p:spPr bwMode="auto">
          <a:xfrm>
            <a:off x="6072188" y="1452563"/>
            <a:ext cx="2820987" cy="1016000"/>
          </a:xfrm>
          <a:prstGeom prst="rect">
            <a:avLst/>
          </a:prstGeom>
          <a:noFill/>
          <a:ln w="9525">
            <a:noFill/>
            <a:miter lim="800000"/>
            <a:headEnd/>
            <a:tailEnd/>
          </a:ln>
        </p:spPr>
        <p:txBody>
          <a:bodyPr lIns="91320" tIns="45663" rIns="91320" bIns="45663">
            <a:spAutoFit/>
          </a:bodyPr>
          <a:lstStyle/>
          <a:p>
            <a:r>
              <a:rPr lang="en-US" sz="2000">
                <a:solidFill>
                  <a:srgbClr val="00FF00"/>
                </a:solidFill>
              </a:rPr>
              <a:t>Monitor Progression</a:t>
            </a:r>
          </a:p>
          <a:p>
            <a:r>
              <a:rPr lang="en-US" sz="2000">
                <a:solidFill>
                  <a:srgbClr val="00FF00"/>
                </a:solidFill>
              </a:rPr>
              <a:t>Predict Events</a:t>
            </a:r>
          </a:p>
          <a:p>
            <a:r>
              <a:rPr lang="en-US" sz="2000">
                <a:solidFill>
                  <a:srgbClr val="00FF00"/>
                </a:solidFill>
              </a:rPr>
              <a:t>Inform Therapeutics</a:t>
            </a:r>
          </a:p>
        </p:txBody>
      </p:sp>
      <p:sp>
        <p:nvSpPr>
          <p:cNvPr id="15384" name="Text Box 36"/>
          <p:cNvSpPr txBox="1">
            <a:spLocks noChangeArrowheads="1"/>
          </p:cNvSpPr>
          <p:nvPr/>
        </p:nvSpPr>
        <p:spPr bwMode="auto">
          <a:xfrm rot="-5400000">
            <a:off x="-385762" y="5341937"/>
            <a:ext cx="1752600" cy="1016001"/>
          </a:xfrm>
          <a:prstGeom prst="rect">
            <a:avLst/>
          </a:prstGeom>
          <a:noFill/>
          <a:ln w="9525">
            <a:noFill/>
            <a:miter lim="800000"/>
            <a:headEnd/>
            <a:tailEnd/>
          </a:ln>
        </p:spPr>
        <p:txBody>
          <a:bodyPr lIns="91320" tIns="45663" rIns="91320" bIns="45663">
            <a:spAutoFit/>
          </a:bodyPr>
          <a:lstStyle/>
          <a:p>
            <a:pPr algn="ctr"/>
            <a:r>
              <a:rPr lang="en-US" sz="2000"/>
              <a:t>Sources of New Biomarkers:</a:t>
            </a:r>
          </a:p>
        </p:txBody>
      </p:sp>
      <p:sp>
        <p:nvSpPr>
          <p:cNvPr id="15385" name="Text Box 37"/>
          <p:cNvSpPr txBox="1">
            <a:spLocks noChangeArrowheads="1"/>
          </p:cNvSpPr>
          <p:nvPr/>
        </p:nvSpPr>
        <p:spPr bwMode="auto">
          <a:xfrm>
            <a:off x="1012825" y="5084763"/>
            <a:ext cx="1687513" cy="1631950"/>
          </a:xfrm>
          <a:prstGeom prst="rect">
            <a:avLst/>
          </a:prstGeom>
          <a:noFill/>
          <a:ln w="9525">
            <a:noFill/>
            <a:miter lim="800000"/>
            <a:headEnd/>
            <a:tailEnd/>
          </a:ln>
        </p:spPr>
        <p:txBody>
          <a:bodyPr lIns="91320" tIns="45663" rIns="91320" bIns="45663">
            <a:spAutoFit/>
          </a:bodyPr>
          <a:lstStyle/>
          <a:p>
            <a:r>
              <a:rPr lang="en-US">
                <a:solidFill>
                  <a:schemeClr val="bg1"/>
                </a:solidFill>
              </a:rPr>
              <a:t>Stable Genomics: </a:t>
            </a:r>
            <a:r>
              <a:rPr lang="en-US" sz="1600">
                <a:solidFill>
                  <a:srgbClr val="00FFFF"/>
                </a:solidFill>
              </a:rPr>
              <a:t>(SNPs)            Haplotype Mapping , Gene Sequencing</a:t>
            </a:r>
          </a:p>
        </p:txBody>
      </p:sp>
      <p:sp>
        <p:nvSpPr>
          <p:cNvPr id="15386" name="Text Box 38"/>
          <p:cNvSpPr txBox="1">
            <a:spLocks noChangeArrowheads="1"/>
          </p:cNvSpPr>
          <p:nvPr/>
        </p:nvSpPr>
        <p:spPr bwMode="auto">
          <a:xfrm>
            <a:off x="2592388" y="5229225"/>
            <a:ext cx="1903412" cy="1963738"/>
          </a:xfrm>
          <a:prstGeom prst="rect">
            <a:avLst/>
          </a:prstGeom>
          <a:noFill/>
          <a:ln w="9525">
            <a:noFill/>
            <a:miter lim="800000"/>
            <a:headEnd/>
            <a:tailEnd/>
          </a:ln>
        </p:spPr>
        <p:txBody>
          <a:bodyPr lIns="91320" tIns="45663" rIns="91320" bIns="45663">
            <a:spAutoFit/>
          </a:bodyPr>
          <a:lstStyle/>
          <a:p>
            <a:r>
              <a:rPr lang="en-US">
                <a:solidFill>
                  <a:schemeClr val="bg1"/>
                </a:solidFill>
              </a:rPr>
              <a:t>Dynamic Genomics:         </a:t>
            </a:r>
            <a:r>
              <a:rPr lang="en-US" sz="1600">
                <a:solidFill>
                  <a:srgbClr val="00FFFF"/>
                </a:solidFill>
              </a:rPr>
              <a:t>Gene Expression</a:t>
            </a:r>
          </a:p>
          <a:p>
            <a:pPr>
              <a:spcBef>
                <a:spcPct val="10000"/>
              </a:spcBef>
            </a:pPr>
            <a:r>
              <a:rPr lang="en-US" sz="1600">
                <a:solidFill>
                  <a:srgbClr val="00FFFF"/>
                </a:solidFill>
              </a:rPr>
              <a:t>Proteomics         Metabolomics      Molecular Imaging</a:t>
            </a:r>
          </a:p>
          <a:p>
            <a:endParaRPr lang="en-US">
              <a:solidFill>
                <a:srgbClr val="00FFFF"/>
              </a:solidFill>
            </a:endParaRPr>
          </a:p>
        </p:txBody>
      </p:sp>
      <p:sp>
        <p:nvSpPr>
          <p:cNvPr id="15387" name="AutoShape 39"/>
          <p:cNvSpPr>
            <a:spLocks noChangeArrowheads="1"/>
          </p:cNvSpPr>
          <p:nvPr/>
        </p:nvSpPr>
        <p:spPr bwMode="auto">
          <a:xfrm>
            <a:off x="4446588" y="5797550"/>
            <a:ext cx="3581400" cy="228600"/>
          </a:xfrm>
          <a:prstGeom prst="rightArrow">
            <a:avLst>
              <a:gd name="adj1" fmla="val 50000"/>
              <a:gd name="adj2" fmla="val 391667"/>
            </a:avLst>
          </a:prstGeom>
          <a:solidFill>
            <a:srgbClr val="FF9900"/>
          </a:solidFill>
          <a:ln w="9525">
            <a:solidFill>
              <a:srgbClr val="FF9900"/>
            </a:solidFill>
            <a:miter lim="800000"/>
            <a:headEnd/>
            <a:tailEnd/>
          </a:ln>
        </p:spPr>
        <p:txBody>
          <a:bodyPr wrap="none" anchor="ctr"/>
          <a:lstStyle/>
          <a:p>
            <a:endParaRPr lang="fa-IR"/>
          </a:p>
        </p:txBody>
      </p:sp>
      <p:sp>
        <p:nvSpPr>
          <p:cNvPr id="15388" name="Text Box 40"/>
          <p:cNvSpPr txBox="1">
            <a:spLocks noChangeArrowheads="1"/>
          </p:cNvSpPr>
          <p:nvPr/>
        </p:nvSpPr>
        <p:spPr bwMode="auto">
          <a:xfrm>
            <a:off x="0" y="-55563"/>
            <a:ext cx="1252538" cy="463551"/>
          </a:xfrm>
          <a:prstGeom prst="rect">
            <a:avLst/>
          </a:prstGeom>
          <a:noFill/>
          <a:ln w="19050" algn="ctr">
            <a:noFill/>
            <a:miter lim="800000"/>
            <a:headEnd/>
            <a:tailEnd/>
          </a:ln>
        </p:spPr>
        <p:txBody>
          <a:bodyPr lIns="91320" tIns="45663" rIns="91320" bIns="45663"/>
          <a:lstStyle/>
          <a:p>
            <a:pPr algn="ctr">
              <a:lnSpc>
                <a:spcPct val="135000"/>
              </a:lnSpc>
            </a:pPr>
            <a:endParaRPr lang="fa-IR" sz="1400"/>
          </a:p>
        </p:txBody>
      </p:sp>
      <p:sp>
        <p:nvSpPr>
          <p:cNvPr id="15389" name="Text Box 41"/>
          <p:cNvSpPr txBox="1">
            <a:spLocks noChangeArrowheads="1"/>
          </p:cNvSpPr>
          <p:nvPr/>
        </p:nvSpPr>
        <p:spPr bwMode="auto">
          <a:xfrm>
            <a:off x="4859338" y="5229225"/>
            <a:ext cx="2736850" cy="314325"/>
          </a:xfrm>
          <a:prstGeom prst="rect">
            <a:avLst/>
          </a:prstGeom>
          <a:solidFill>
            <a:srgbClr val="FF00FF"/>
          </a:solidFill>
          <a:ln w="9525">
            <a:noFill/>
            <a:miter lim="800000"/>
            <a:headEnd/>
            <a:tailEnd/>
          </a:ln>
        </p:spPr>
        <p:txBody>
          <a:bodyPr lIns="91320" tIns="45663" rIns="91320" bIns="45663">
            <a:spAutoFit/>
          </a:bodyPr>
          <a:lstStyle/>
          <a:p>
            <a:r>
              <a:rPr lang="en-US" sz="1400" b="1">
                <a:solidFill>
                  <a:srgbClr val="000000"/>
                </a:solidFill>
              </a:rPr>
              <a:t>Therapeutic Decision Support</a:t>
            </a:r>
          </a:p>
        </p:txBody>
      </p:sp>
      <p:cxnSp>
        <p:nvCxnSpPr>
          <p:cNvPr id="15390" name="Straight Connector 41"/>
          <p:cNvCxnSpPr>
            <a:cxnSpLocks noChangeShapeType="1"/>
          </p:cNvCxnSpPr>
          <p:nvPr/>
        </p:nvCxnSpPr>
        <p:spPr bwMode="auto">
          <a:xfrm>
            <a:off x="517525" y="1355725"/>
            <a:ext cx="8115300" cy="0"/>
          </a:xfrm>
          <a:prstGeom prst="line">
            <a:avLst/>
          </a:prstGeom>
          <a:noFill/>
          <a:ln w="28575" algn="ctr">
            <a:solidFill>
              <a:srgbClr val="FF0000"/>
            </a:solidFill>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0-#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lowGenMed"/>
          <p:cNvPicPr>
            <a:picLocks noChangeAspect="1" noChangeArrowheads="1"/>
          </p:cNvPicPr>
          <p:nvPr/>
        </p:nvPicPr>
        <p:blipFill>
          <a:blip r:embed="rId2"/>
          <a:srcRect t="9137" b="10222"/>
          <a:stretch>
            <a:fillRect/>
          </a:stretch>
        </p:blipFill>
        <p:spPr bwMode="auto">
          <a:xfrm>
            <a:off x="0" y="609600"/>
            <a:ext cx="9164638" cy="5410200"/>
          </a:xfrm>
          <a:prstGeom prst="rect">
            <a:avLst/>
          </a:prstGeom>
          <a:noFill/>
          <a:ln w="9525">
            <a:noFill/>
            <a:miter lim="800000"/>
            <a:headEnd/>
            <a:tailEnd/>
          </a:ln>
        </p:spPr>
      </p:pic>
      <p:sp>
        <p:nvSpPr>
          <p:cNvPr id="16387" name="Text Box 3"/>
          <p:cNvSpPr txBox="1">
            <a:spLocks noChangeArrowheads="1"/>
          </p:cNvSpPr>
          <p:nvPr/>
        </p:nvSpPr>
        <p:spPr bwMode="auto">
          <a:xfrm>
            <a:off x="792163" y="0"/>
            <a:ext cx="7559675" cy="523875"/>
          </a:xfrm>
          <a:prstGeom prst="rect">
            <a:avLst/>
          </a:prstGeom>
          <a:noFill/>
          <a:ln w="9525">
            <a:noFill/>
            <a:miter lim="800000"/>
            <a:headEnd/>
            <a:tailEnd/>
          </a:ln>
        </p:spPr>
        <p:txBody>
          <a:bodyPr wrap="none">
            <a:spAutoFit/>
          </a:bodyPr>
          <a:lstStyle/>
          <a:p>
            <a:pPr algn="r"/>
            <a:r>
              <a:rPr lang="en-US" sz="2800" b="1">
                <a:solidFill>
                  <a:srgbClr val="000066"/>
                </a:solidFill>
              </a:rPr>
              <a:t>Preparing for the Age of Genomic Medicine</a:t>
            </a:r>
          </a:p>
        </p:txBody>
      </p:sp>
      <p:sp>
        <p:nvSpPr>
          <p:cNvPr id="16388" name="Text Box 4"/>
          <p:cNvSpPr txBox="1">
            <a:spLocks noChangeArrowheads="1"/>
          </p:cNvSpPr>
          <p:nvPr/>
        </p:nvSpPr>
        <p:spPr bwMode="auto">
          <a:xfrm>
            <a:off x="0" y="5943600"/>
            <a:ext cx="9144000" cy="946150"/>
          </a:xfrm>
          <a:prstGeom prst="rect">
            <a:avLst/>
          </a:prstGeom>
          <a:noFill/>
          <a:ln w="9525">
            <a:noFill/>
            <a:miter lim="800000"/>
            <a:headEnd/>
            <a:tailEnd/>
          </a:ln>
        </p:spPr>
        <p:txBody>
          <a:bodyPr>
            <a:spAutoFit/>
          </a:bodyPr>
          <a:lstStyle/>
          <a:p>
            <a:pPr algn="ctr"/>
            <a:r>
              <a:rPr lang="en-US" sz="2800" b="1">
                <a:solidFill>
                  <a:srgbClr val="008000"/>
                </a:solidFill>
              </a:rPr>
              <a:t>Genetics</a:t>
            </a:r>
            <a:r>
              <a:rPr lang="en-US" sz="2800" b="1">
                <a:solidFill>
                  <a:srgbClr val="A50021"/>
                </a:solidFill>
              </a:rPr>
              <a:t> is becoming a driving force </a:t>
            </a:r>
          </a:p>
          <a:p>
            <a:pPr algn="ctr"/>
            <a:r>
              <a:rPr lang="en-US" sz="2800" b="1">
                <a:solidFill>
                  <a:srgbClr val="A50021"/>
                </a:solidFill>
              </a:rPr>
              <a:t>in medical decision making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79388" y="3886200"/>
            <a:ext cx="2411412" cy="830263"/>
          </a:xfrm>
          <a:prstGeom prst="rect">
            <a:avLst/>
          </a:prstGeom>
          <a:noFill/>
          <a:ln w="19050">
            <a:solidFill>
              <a:srgbClr val="FF0000"/>
            </a:solidFill>
            <a:miter lim="800000"/>
            <a:headEnd/>
            <a:tailEnd/>
          </a:ln>
        </p:spPr>
        <p:txBody>
          <a:bodyPr>
            <a:spAutoFit/>
          </a:bodyPr>
          <a:lstStyle/>
          <a:p>
            <a:pPr algn="ctr" rtl="0" eaLnBrk="0" hangingPunct="0">
              <a:spcBef>
                <a:spcPct val="50000"/>
              </a:spcBef>
            </a:pPr>
            <a:r>
              <a:rPr lang="en-US" sz="2400"/>
              <a:t>Development of gene therapy</a:t>
            </a:r>
          </a:p>
        </p:txBody>
      </p:sp>
      <p:sp>
        <p:nvSpPr>
          <p:cNvPr id="17411" name="Text Box 4"/>
          <p:cNvSpPr txBox="1">
            <a:spLocks noChangeArrowheads="1"/>
          </p:cNvSpPr>
          <p:nvPr/>
        </p:nvSpPr>
        <p:spPr bwMode="auto">
          <a:xfrm>
            <a:off x="2916238" y="3886200"/>
            <a:ext cx="2874962" cy="830263"/>
          </a:xfrm>
          <a:prstGeom prst="rect">
            <a:avLst/>
          </a:prstGeom>
          <a:noFill/>
          <a:ln w="19050">
            <a:solidFill>
              <a:srgbClr val="FF0000"/>
            </a:solidFill>
            <a:miter lim="800000"/>
            <a:headEnd/>
            <a:tailEnd/>
          </a:ln>
        </p:spPr>
        <p:txBody>
          <a:bodyPr>
            <a:spAutoFit/>
          </a:bodyPr>
          <a:lstStyle/>
          <a:p>
            <a:pPr algn="ctr" rtl="0" eaLnBrk="0" hangingPunct="0">
              <a:spcBef>
                <a:spcPct val="50000"/>
              </a:spcBef>
            </a:pPr>
            <a:r>
              <a:rPr lang="en-US" sz="2400"/>
              <a:t>Genetic testing for </a:t>
            </a:r>
            <a:r>
              <a:rPr lang="en-US" sz="2400" b="1"/>
              <a:t>risk stratification</a:t>
            </a:r>
          </a:p>
        </p:txBody>
      </p:sp>
      <p:sp>
        <p:nvSpPr>
          <p:cNvPr id="17412" name="Text Box 5"/>
          <p:cNvSpPr txBox="1">
            <a:spLocks noChangeArrowheads="1"/>
          </p:cNvSpPr>
          <p:nvPr/>
        </p:nvSpPr>
        <p:spPr bwMode="auto">
          <a:xfrm>
            <a:off x="6096000" y="3886200"/>
            <a:ext cx="2819400" cy="1938338"/>
          </a:xfrm>
          <a:prstGeom prst="rect">
            <a:avLst/>
          </a:prstGeom>
          <a:noFill/>
          <a:ln w="19050">
            <a:solidFill>
              <a:srgbClr val="FF0000"/>
            </a:solidFill>
            <a:miter lim="800000"/>
            <a:headEnd/>
            <a:tailEnd/>
          </a:ln>
        </p:spPr>
        <p:txBody>
          <a:bodyPr>
            <a:spAutoFit/>
          </a:bodyPr>
          <a:lstStyle/>
          <a:p>
            <a:pPr algn="ctr" rtl="0" eaLnBrk="0" hangingPunct="0">
              <a:spcBef>
                <a:spcPct val="50000"/>
              </a:spcBef>
            </a:pPr>
            <a:r>
              <a:rPr lang="en-US" sz="2400"/>
              <a:t>Use of genetic information for </a:t>
            </a:r>
            <a:r>
              <a:rPr lang="en-US" sz="2400" b="1"/>
              <a:t>treatment decisions &amp; drug development</a:t>
            </a:r>
          </a:p>
        </p:txBody>
      </p:sp>
      <p:sp>
        <p:nvSpPr>
          <p:cNvPr id="17413" name="Line 6"/>
          <p:cNvSpPr>
            <a:spLocks noChangeShapeType="1"/>
          </p:cNvSpPr>
          <p:nvPr/>
        </p:nvSpPr>
        <p:spPr bwMode="auto">
          <a:xfrm>
            <a:off x="4495800" y="2362200"/>
            <a:ext cx="0" cy="1447800"/>
          </a:xfrm>
          <a:prstGeom prst="line">
            <a:avLst/>
          </a:prstGeom>
          <a:noFill/>
          <a:ln w="28575">
            <a:solidFill>
              <a:srgbClr val="990099"/>
            </a:solidFill>
            <a:round/>
            <a:headEnd/>
            <a:tailEnd type="triangle" w="lg" len="lg"/>
          </a:ln>
        </p:spPr>
        <p:txBody>
          <a:bodyPr wrap="none" anchor="ctr"/>
          <a:lstStyle/>
          <a:p>
            <a:endParaRPr lang="en-US"/>
          </a:p>
        </p:txBody>
      </p:sp>
      <p:sp>
        <p:nvSpPr>
          <p:cNvPr id="17414" name="Line 7"/>
          <p:cNvSpPr>
            <a:spLocks noChangeShapeType="1"/>
          </p:cNvSpPr>
          <p:nvPr/>
        </p:nvSpPr>
        <p:spPr bwMode="auto">
          <a:xfrm>
            <a:off x="4495800" y="2362200"/>
            <a:ext cx="2514600" cy="1295400"/>
          </a:xfrm>
          <a:prstGeom prst="line">
            <a:avLst/>
          </a:prstGeom>
          <a:noFill/>
          <a:ln w="28575">
            <a:solidFill>
              <a:srgbClr val="990099"/>
            </a:solidFill>
            <a:round/>
            <a:headEnd/>
            <a:tailEnd type="triangle" w="lg" len="lg"/>
          </a:ln>
        </p:spPr>
        <p:txBody>
          <a:bodyPr wrap="none" anchor="ctr"/>
          <a:lstStyle/>
          <a:p>
            <a:endParaRPr lang="en-US"/>
          </a:p>
        </p:txBody>
      </p:sp>
      <p:sp>
        <p:nvSpPr>
          <p:cNvPr id="17415" name="Line 8"/>
          <p:cNvSpPr>
            <a:spLocks noChangeShapeType="1"/>
          </p:cNvSpPr>
          <p:nvPr/>
        </p:nvSpPr>
        <p:spPr bwMode="auto">
          <a:xfrm flipH="1">
            <a:off x="1828800" y="2362200"/>
            <a:ext cx="2667000" cy="1219200"/>
          </a:xfrm>
          <a:prstGeom prst="line">
            <a:avLst/>
          </a:prstGeom>
          <a:noFill/>
          <a:ln w="28575">
            <a:solidFill>
              <a:srgbClr val="990099"/>
            </a:solidFill>
            <a:round/>
            <a:headEnd/>
            <a:tailEnd type="triangle" w="lg" len="lg"/>
          </a:ln>
        </p:spPr>
        <p:txBody>
          <a:bodyPr wrap="none" anchor="ctr"/>
          <a:lstStyle/>
          <a:p>
            <a:endParaRPr lang="en-US"/>
          </a:p>
        </p:txBody>
      </p:sp>
      <p:sp>
        <p:nvSpPr>
          <p:cNvPr id="17416" name="Rectangle 9"/>
          <p:cNvSpPr>
            <a:spLocks noGrp="1" noChangeArrowheads="1"/>
          </p:cNvSpPr>
          <p:nvPr>
            <p:ph type="title"/>
          </p:nvPr>
        </p:nvSpPr>
        <p:spPr>
          <a:xfrm>
            <a:off x="395288" y="1206500"/>
            <a:ext cx="8229600" cy="1143000"/>
          </a:xfrm>
          <a:ln w="28575">
            <a:solidFill>
              <a:srgbClr val="006600"/>
            </a:solidFill>
          </a:ln>
        </p:spPr>
        <p:txBody>
          <a:bodyPr/>
          <a:lstStyle/>
          <a:p>
            <a:pPr algn="ctr" eaLnBrk="1" hangingPunct="1"/>
            <a:r>
              <a:rPr lang="en-US" sz="4000" smtClean="0">
                <a:latin typeface="Comic Sans MS" pitchFamily="66" charset="0"/>
              </a:rPr>
              <a:t>Uses of Genetic Information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7475" y="188913"/>
            <a:ext cx="8991600" cy="1143000"/>
          </a:xfrm>
        </p:spPr>
        <p:txBody>
          <a:bodyPr/>
          <a:lstStyle/>
          <a:p>
            <a:pPr algn="ctr"/>
            <a:r>
              <a:rPr lang="en-US" sz="3200" smtClean="0">
                <a:latin typeface="Comic Sans MS" pitchFamily="66" charset="0"/>
              </a:rPr>
              <a:t>Medicine of the past could be called  </a:t>
            </a:r>
            <a:r>
              <a:rPr lang="en-US" sz="4000" smtClean="0">
                <a:latin typeface="Comic Sans MS" pitchFamily="66" charset="0"/>
              </a:rPr>
              <a:t>“trial-and-error” medicine</a:t>
            </a:r>
          </a:p>
        </p:txBody>
      </p:sp>
      <p:sp>
        <p:nvSpPr>
          <p:cNvPr id="6147" name="AutoShape 3"/>
          <p:cNvSpPr>
            <a:spLocks noChangeArrowheads="1"/>
          </p:cNvSpPr>
          <p:nvPr/>
        </p:nvSpPr>
        <p:spPr bwMode="auto">
          <a:xfrm rot="5400000">
            <a:off x="6972300" y="2857500"/>
            <a:ext cx="1981200" cy="1600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63" y="10800"/>
                </a:moveTo>
                <a:cubicBezTo>
                  <a:pt x="16863" y="7451"/>
                  <a:pt x="14148" y="4737"/>
                  <a:pt x="10800" y="4737"/>
                </a:cubicBezTo>
                <a:cubicBezTo>
                  <a:pt x="7491" y="4736"/>
                  <a:pt x="4793" y="7389"/>
                  <a:pt x="4737" y="10697"/>
                </a:cubicBezTo>
                <a:lnTo>
                  <a:pt x="1" y="10617"/>
                </a:lnTo>
                <a:cubicBezTo>
                  <a:pt x="101" y="4724"/>
                  <a:pt x="4906" y="-1"/>
                  <a:pt x="10800" y="0"/>
                </a:cubicBezTo>
                <a:cubicBezTo>
                  <a:pt x="16764" y="0"/>
                  <a:pt x="21599" y="4835"/>
                  <a:pt x="21600" y="10799"/>
                </a:cubicBezTo>
                <a:lnTo>
                  <a:pt x="21600" y="10800"/>
                </a:lnTo>
                <a:lnTo>
                  <a:pt x="24300" y="10800"/>
                </a:lnTo>
                <a:lnTo>
                  <a:pt x="19232" y="15869"/>
                </a:lnTo>
                <a:lnTo>
                  <a:pt x="14163" y="10800"/>
                </a:lnTo>
                <a:lnTo>
                  <a:pt x="16863" y="10800"/>
                </a:lnTo>
                <a:close/>
              </a:path>
            </a:pathLst>
          </a:custGeom>
          <a:solidFill>
            <a:srgbClr val="FF5050"/>
          </a:solidFill>
          <a:ln w="9525">
            <a:solidFill>
              <a:schemeClr val="tx1"/>
            </a:solidFill>
            <a:miter lim="800000"/>
            <a:headEnd/>
            <a:tailEnd/>
          </a:ln>
        </p:spPr>
        <p:txBody>
          <a:bodyPr wrap="none" anchor="ctr"/>
          <a:lstStyle/>
          <a:p>
            <a:endParaRPr lang="en-US"/>
          </a:p>
        </p:txBody>
      </p:sp>
      <p:sp>
        <p:nvSpPr>
          <p:cNvPr id="6148" name="AutoShape 4"/>
          <p:cNvSpPr>
            <a:spLocks noChangeArrowheads="1"/>
          </p:cNvSpPr>
          <p:nvPr/>
        </p:nvSpPr>
        <p:spPr bwMode="auto">
          <a:xfrm>
            <a:off x="4876800" y="4114800"/>
            <a:ext cx="2514600" cy="838200"/>
          </a:xfrm>
          <a:prstGeom prst="leftArrow">
            <a:avLst>
              <a:gd name="adj1" fmla="val 50000"/>
              <a:gd name="adj2" fmla="val 75000"/>
            </a:avLst>
          </a:prstGeom>
          <a:solidFill>
            <a:srgbClr val="FF9900"/>
          </a:solidFill>
          <a:ln w="9525">
            <a:solidFill>
              <a:schemeClr val="tx1"/>
            </a:solidFill>
            <a:miter lim="800000"/>
            <a:headEnd/>
            <a:tailEnd/>
          </a:ln>
        </p:spPr>
        <p:txBody>
          <a:bodyPr wrap="none" anchor="ctr"/>
          <a:lstStyle/>
          <a:p>
            <a:pPr algn="ctr"/>
            <a:r>
              <a:rPr lang="en-US" b="1"/>
              <a:t>Adjust</a:t>
            </a:r>
          </a:p>
        </p:txBody>
      </p:sp>
      <p:sp>
        <p:nvSpPr>
          <p:cNvPr id="6149" name="AutoShape 5"/>
          <p:cNvSpPr>
            <a:spLocks noChangeArrowheads="1"/>
          </p:cNvSpPr>
          <p:nvPr/>
        </p:nvSpPr>
        <p:spPr bwMode="auto">
          <a:xfrm rot="-10252760">
            <a:off x="3581400" y="2743200"/>
            <a:ext cx="2152650" cy="20621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080" y="6466"/>
                </a:moveTo>
                <a:cubicBezTo>
                  <a:pt x="13940" y="5340"/>
                  <a:pt x="12402" y="4709"/>
                  <a:pt x="10800" y="4709"/>
                </a:cubicBezTo>
                <a:cubicBezTo>
                  <a:pt x="10501" y="4708"/>
                  <a:pt x="10203" y="4730"/>
                  <a:pt x="9907" y="4774"/>
                </a:cubicBezTo>
                <a:lnTo>
                  <a:pt x="9217" y="116"/>
                </a:lnTo>
                <a:cubicBezTo>
                  <a:pt x="9741" y="38"/>
                  <a:pt x="10270" y="-1"/>
                  <a:pt x="10800" y="0"/>
                </a:cubicBezTo>
                <a:cubicBezTo>
                  <a:pt x="13641" y="0"/>
                  <a:pt x="16368" y="1119"/>
                  <a:pt x="18389" y="3116"/>
                </a:cubicBezTo>
                <a:lnTo>
                  <a:pt x="20287" y="1195"/>
                </a:lnTo>
                <a:lnTo>
                  <a:pt x="20331" y="8343"/>
                </a:lnTo>
                <a:lnTo>
                  <a:pt x="13183" y="8387"/>
                </a:lnTo>
                <a:lnTo>
                  <a:pt x="15080" y="6466"/>
                </a:lnTo>
                <a:close/>
              </a:path>
            </a:pathLst>
          </a:custGeom>
          <a:solidFill>
            <a:schemeClr val="accent2"/>
          </a:solidFill>
          <a:ln w="9525">
            <a:solidFill>
              <a:schemeClr val="tx1"/>
            </a:solidFill>
            <a:miter lim="800000"/>
            <a:headEnd/>
            <a:tailEnd/>
          </a:ln>
        </p:spPr>
        <p:txBody>
          <a:bodyPr wrap="none" anchor="ctr"/>
          <a:lstStyle/>
          <a:p>
            <a:endParaRPr lang="en-US"/>
          </a:p>
        </p:txBody>
      </p:sp>
      <p:sp>
        <p:nvSpPr>
          <p:cNvPr id="6150" name="AutoShape 6"/>
          <p:cNvSpPr>
            <a:spLocks noChangeArrowheads="1"/>
          </p:cNvSpPr>
          <p:nvPr/>
        </p:nvSpPr>
        <p:spPr bwMode="auto">
          <a:xfrm>
            <a:off x="762000" y="2133600"/>
            <a:ext cx="1600200" cy="1295400"/>
          </a:xfrm>
          <a:prstGeom prst="homePlate">
            <a:avLst>
              <a:gd name="adj" fmla="val 30882"/>
            </a:avLst>
          </a:prstGeom>
          <a:solidFill>
            <a:schemeClr val="accent1"/>
          </a:solidFill>
          <a:ln w="9525">
            <a:solidFill>
              <a:schemeClr val="tx1"/>
            </a:solidFill>
            <a:miter lim="800000"/>
            <a:headEnd/>
            <a:tailEnd/>
          </a:ln>
        </p:spPr>
        <p:txBody>
          <a:bodyPr wrap="none" anchor="ctr"/>
          <a:lstStyle/>
          <a:p>
            <a:pPr algn="ctr"/>
            <a:r>
              <a:rPr lang="en-US" b="1"/>
              <a:t>Observe</a:t>
            </a:r>
          </a:p>
        </p:txBody>
      </p:sp>
      <p:sp>
        <p:nvSpPr>
          <p:cNvPr id="6151" name="AutoShape 7"/>
          <p:cNvSpPr>
            <a:spLocks noChangeArrowheads="1"/>
          </p:cNvSpPr>
          <p:nvPr/>
        </p:nvSpPr>
        <p:spPr bwMode="auto">
          <a:xfrm>
            <a:off x="2514600" y="2133600"/>
            <a:ext cx="1600200" cy="1295400"/>
          </a:xfrm>
          <a:prstGeom prst="homePlate">
            <a:avLst>
              <a:gd name="adj" fmla="val 30882"/>
            </a:avLst>
          </a:prstGeom>
          <a:solidFill>
            <a:schemeClr val="folHlink"/>
          </a:solidFill>
          <a:ln w="9525">
            <a:solidFill>
              <a:schemeClr val="tx1"/>
            </a:solidFill>
            <a:miter lim="800000"/>
            <a:headEnd/>
            <a:tailEnd/>
          </a:ln>
        </p:spPr>
        <p:txBody>
          <a:bodyPr wrap="none" anchor="ctr"/>
          <a:lstStyle/>
          <a:p>
            <a:pPr algn="ctr"/>
            <a:r>
              <a:rPr lang="en-US" b="1"/>
              <a:t>Diagnose</a:t>
            </a:r>
          </a:p>
        </p:txBody>
      </p:sp>
      <p:sp>
        <p:nvSpPr>
          <p:cNvPr id="6152" name="AutoShape 8"/>
          <p:cNvSpPr>
            <a:spLocks noChangeArrowheads="1"/>
          </p:cNvSpPr>
          <p:nvPr/>
        </p:nvSpPr>
        <p:spPr bwMode="auto">
          <a:xfrm>
            <a:off x="4343400" y="2133600"/>
            <a:ext cx="1600200" cy="1295400"/>
          </a:xfrm>
          <a:prstGeom prst="homePlate">
            <a:avLst>
              <a:gd name="adj" fmla="val 30882"/>
            </a:avLst>
          </a:prstGeom>
          <a:solidFill>
            <a:srgbClr val="FF99FF"/>
          </a:solidFill>
          <a:ln w="9525">
            <a:solidFill>
              <a:schemeClr val="tx1"/>
            </a:solidFill>
            <a:miter lim="800000"/>
            <a:headEnd/>
            <a:tailEnd/>
          </a:ln>
        </p:spPr>
        <p:txBody>
          <a:bodyPr wrap="none" anchor="ctr"/>
          <a:lstStyle/>
          <a:p>
            <a:pPr algn="ctr"/>
            <a:r>
              <a:rPr lang="en-US" b="1"/>
              <a:t>Treat</a:t>
            </a:r>
          </a:p>
        </p:txBody>
      </p:sp>
      <p:sp>
        <p:nvSpPr>
          <p:cNvPr id="6153" name="AutoShape 9"/>
          <p:cNvSpPr>
            <a:spLocks noChangeArrowheads="1"/>
          </p:cNvSpPr>
          <p:nvPr/>
        </p:nvSpPr>
        <p:spPr bwMode="auto">
          <a:xfrm>
            <a:off x="6172200" y="2133600"/>
            <a:ext cx="1600200" cy="1295400"/>
          </a:xfrm>
          <a:prstGeom prst="homePlate">
            <a:avLst>
              <a:gd name="adj" fmla="val 30882"/>
            </a:avLst>
          </a:prstGeom>
          <a:solidFill>
            <a:srgbClr val="FFFF66"/>
          </a:solidFill>
          <a:ln w="9525">
            <a:solidFill>
              <a:schemeClr val="tx1"/>
            </a:solidFill>
            <a:miter lim="800000"/>
            <a:headEnd/>
            <a:tailEnd/>
          </a:ln>
        </p:spPr>
        <p:txBody>
          <a:bodyPr wrap="none" anchor="ctr"/>
          <a:lstStyle/>
          <a:p>
            <a:pPr algn="ctr"/>
            <a:r>
              <a:rPr lang="en-US" b="1"/>
              <a:t>Monitor </a:t>
            </a:r>
          </a:p>
          <a:p>
            <a:pPr algn="ctr"/>
            <a:r>
              <a:rPr lang="en-US" b="1"/>
              <a:t>response</a:t>
            </a:r>
          </a:p>
        </p:txBody>
      </p:sp>
      <p:cxnSp>
        <p:nvCxnSpPr>
          <p:cNvPr id="18442" name="Straight Connector 3"/>
          <p:cNvCxnSpPr>
            <a:cxnSpLocks noChangeShapeType="1"/>
          </p:cNvCxnSpPr>
          <p:nvPr/>
        </p:nvCxnSpPr>
        <p:spPr bwMode="auto">
          <a:xfrm>
            <a:off x="504825" y="1484313"/>
            <a:ext cx="8113713" cy="0"/>
          </a:xfrm>
          <a:prstGeom prst="line">
            <a:avLst/>
          </a:prstGeom>
          <a:noFill/>
          <a:ln w="28575" algn="ctr">
            <a:solidFill>
              <a:srgbClr val="FF0000"/>
            </a:solidFill>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fade">
                                      <p:cBhvr>
                                        <p:cTn id="12" dur="1000"/>
                                        <p:tgtEl>
                                          <p:spTgt spid="61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fade">
                                      <p:cBhvr>
                                        <p:cTn id="17" dur="1000"/>
                                        <p:tgtEl>
                                          <p:spTgt spid="61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53"/>
                                        </p:tgtEl>
                                        <p:attrNameLst>
                                          <p:attrName>style.visibility</p:attrName>
                                        </p:attrNameLst>
                                      </p:cBhvr>
                                      <p:to>
                                        <p:strVal val="visible"/>
                                      </p:to>
                                    </p:set>
                                    <p:animEffect transition="in" filter="fade">
                                      <p:cBhvr>
                                        <p:cTn id="22" dur="1000"/>
                                        <p:tgtEl>
                                          <p:spTgt spid="6153"/>
                                        </p:tgtEl>
                                      </p:cBhvr>
                                    </p:animEffect>
                                  </p:childTnLst>
                                </p:cTn>
                              </p:par>
                            </p:childTnLst>
                          </p:cTn>
                        </p:par>
                        <p:par>
                          <p:cTn id="23" fill="hold" nodeType="afterGroup">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6147"/>
                                        </p:tgtEl>
                                        <p:attrNameLst>
                                          <p:attrName>style.visibility</p:attrName>
                                        </p:attrNameLst>
                                      </p:cBhvr>
                                      <p:to>
                                        <p:strVal val="visible"/>
                                      </p:to>
                                    </p:set>
                                    <p:animEffect transition="in" filter="fade">
                                      <p:cBhvr>
                                        <p:cTn id="26" dur="500"/>
                                        <p:tgtEl>
                                          <p:spTgt spid="61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48"/>
                                        </p:tgtEl>
                                        <p:attrNameLst>
                                          <p:attrName>style.visibility</p:attrName>
                                        </p:attrNameLst>
                                      </p:cBhvr>
                                      <p:to>
                                        <p:strVal val="visible"/>
                                      </p:to>
                                    </p:set>
                                    <p:animEffect transition="in" filter="fade">
                                      <p:cBhvr>
                                        <p:cTn id="29" dur="500"/>
                                        <p:tgtEl>
                                          <p:spTgt spid="61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149"/>
                                        </p:tgtEl>
                                        <p:attrNameLst>
                                          <p:attrName>style.visibility</p:attrName>
                                        </p:attrNameLst>
                                      </p:cBhvr>
                                      <p:to>
                                        <p:strVal val="visible"/>
                                      </p:to>
                                    </p:set>
                                    <p:animEffect transition="in" filter="fade">
                                      <p:cBhvr>
                                        <p:cTn id="3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6150" grpId="0" animBg="1"/>
      <p:bldP spid="6151" grpId="0" animBg="1"/>
      <p:bldP spid="6152" grpId="0" animBg="1"/>
      <p:bldP spid="61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44450"/>
            <a:ext cx="9144000" cy="777875"/>
          </a:xfrm>
        </p:spPr>
        <p:txBody>
          <a:bodyPr/>
          <a:lstStyle/>
          <a:p>
            <a:r>
              <a:rPr lang="en-US" sz="3300" smtClean="0">
                <a:latin typeface="Comic Sans MS" pitchFamily="66" charset="0"/>
              </a:rPr>
              <a:t>Interindividual Variability in Drug Response</a:t>
            </a:r>
          </a:p>
        </p:txBody>
      </p:sp>
      <p:sp>
        <p:nvSpPr>
          <p:cNvPr id="19459" name="Rectangle 3"/>
          <p:cNvSpPr>
            <a:spLocks noGrp="1" noChangeArrowheads="1"/>
          </p:cNvSpPr>
          <p:nvPr>
            <p:ph type="body" idx="1"/>
          </p:nvPr>
        </p:nvSpPr>
        <p:spPr>
          <a:xfrm>
            <a:off x="179388" y="981075"/>
            <a:ext cx="8763000" cy="3535363"/>
          </a:xfrm>
          <a:noFill/>
        </p:spPr>
        <p:txBody>
          <a:bodyPr/>
          <a:lstStyle/>
          <a:p>
            <a:pPr>
              <a:buFont typeface="Wingdings" pitchFamily="2" charset="2"/>
              <a:buNone/>
            </a:pPr>
            <a:r>
              <a:rPr lang="en-US" sz="2400" b="1" u="sng" smtClean="0">
                <a:solidFill>
                  <a:srgbClr val="660066"/>
                </a:solidFill>
              </a:rPr>
              <a:t>Disease</a:t>
            </a:r>
            <a:r>
              <a:rPr lang="en-US" sz="2400" b="1" smtClean="0">
                <a:solidFill>
                  <a:srgbClr val="660066"/>
                </a:solidFill>
              </a:rPr>
              <a:t>		  </a:t>
            </a:r>
            <a:r>
              <a:rPr lang="en-US" sz="2400" b="1" u="sng" smtClean="0">
                <a:solidFill>
                  <a:srgbClr val="660066"/>
                </a:solidFill>
              </a:rPr>
              <a:t>Drug Class</a:t>
            </a:r>
            <a:r>
              <a:rPr lang="en-US" sz="2400" b="1" smtClean="0">
                <a:solidFill>
                  <a:srgbClr val="660066"/>
                </a:solidFill>
              </a:rPr>
              <a:t>	       </a:t>
            </a:r>
            <a:r>
              <a:rPr lang="en-US" sz="2400" b="1" u="sng" smtClean="0">
                <a:solidFill>
                  <a:srgbClr val="660066"/>
                </a:solidFill>
              </a:rPr>
              <a:t>Rate of Poor Response</a:t>
            </a:r>
          </a:p>
          <a:p>
            <a:pPr>
              <a:buFont typeface="Wingdings" pitchFamily="2" charset="2"/>
              <a:buNone/>
            </a:pPr>
            <a:r>
              <a:rPr lang="en-US" sz="2600" smtClean="0"/>
              <a:t>Asthma		  Beta-agonists		           40-75%</a:t>
            </a:r>
          </a:p>
          <a:p>
            <a:pPr>
              <a:buFont typeface="Wingdings" pitchFamily="2" charset="2"/>
              <a:buNone/>
            </a:pPr>
            <a:r>
              <a:rPr lang="en-US" sz="2600" smtClean="0"/>
              <a:t>Hypertension	  Various			            30%</a:t>
            </a:r>
          </a:p>
          <a:p>
            <a:pPr>
              <a:buFont typeface="Wingdings" pitchFamily="2" charset="2"/>
              <a:buNone/>
            </a:pPr>
            <a:r>
              <a:rPr lang="en-US" sz="2600" smtClean="0"/>
              <a:t>Solid Cancers	  Various			             70%</a:t>
            </a:r>
          </a:p>
          <a:p>
            <a:pPr>
              <a:buFont typeface="Wingdings" pitchFamily="2" charset="2"/>
              <a:buNone/>
            </a:pPr>
            <a:r>
              <a:rPr lang="en-US" sz="2600" smtClean="0"/>
              <a:t>Depression		  SSRIs, tricyclics		           20-40%</a:t>
            </a:r>
          </a:p>
          <a:p>
            <a:pPr>
              <a:buFont typeface="Wingdings" pitchFamily="2" charset="2"/>
              <a:buNone/>
            </a:pPr>
            <a:r>
              <a:rPr lang="en-US" sz="2600" smtClean="0"/>
              <a:t>Diabetes		  Sulfonylureas, others	             50%</a:t>
            </a:r>
          </a:p>
          <a:p>
            <a:pPr>
              <a:buFont typeface="Wingdings" pitchFamily="2" charset="2"/>
              <a:buNone/>
            </a:pPr>
            <a:r>
              <a:rPr lang="en-US" sz="2600" smtClean="0"/>
              <a:t>Arthritis		  NSAIDs, COX-2 inhibitors       30-60%</a:t>
            </a:r>
          </a:p>
          <a:p>
            <a:pPr>
              <a:buFont typeface="Wingdings" pitchFamily="2" charset="2"/>
              <a:buNone/>
            </a:pPr>
            <a:r>
              <a:rPr lang="en-US" sz="2600" smtClean="0"/>
              <a:t>Schizophrenia	  Various			           25-75%</a:t>
            </a:r>
          </a:p>
          <a:p>
            <a:pPr>
              <a:buFont typeface="Wingdings" pitchFamily="2" charset="2"/>
              <a:buNone/>
            </a:pPr>
            <a:endParaRPr lang="en-US" sz="2400" smtClean="0"/>
          </a:p>
        </p:txBody>
      </p:sp>
      <p:sp>
        <p:nvSpPr>
          <p:cNvPr id="19460" name="Text Box 4"/>
          <p:cNvSpPr txBox="1">
            <a:spLocks noChangeArrowheads="1"/>
          </p:cNvSpPr>
          <p:nvPr/>
        </p:nvSpPr>
        <p:spPr bwMode="auto">
          <a:xfrm>
            <a:off x="1584325" y="5065713"/>
            <a:ext cx="185738" cy="369887"/>
          </a:xfrm>
          <a:prstGeom prst="rect">
            <a:avLst/>
          </a:prstGeom>
          <a:noFill/>
          <a:ln w="63500">
            <a:noFill/>
            <a:miter lim="800000"/>
            <a:headEnd/>
            <a:tailEnd/>
          </a:ln>
        </p:spPr>
        <p:txBody>
          <a:bodyPr wrap="none">
            <a:spAutoFit/>
          </a:bodyPr>
          <a:lstStyle/>
          <a:p>
            <a:endParaRPr lang="en-US"/>
          </a:p>
        </p:txBody>
      </p:sp>
      <p:cxnSp>
        <p:nvCxnSpPr>
          <p:cNvPr id="19461" name="Straight Connector 3"/>
          <p:cNvCxnSpPr>
            <a:cxnSpLocks noChangeShapeType="1"/>
          </p:cNvCxnSpPr>
          <p:nvPr/>
        </p:nvCxnSpPr>
        <p:spPr bwMode="auto">
          <a:xfrm>
            <a:off x="504825" y="836613"/>
            <a:ext cx="8113713" cy="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0825" y="476250"/>
            <a:ext cx="8713788" cy="941388"/>
          </a:xfrm>
        </p:spPr>
        <p:txBody>
          <a:bodyPr/>
          <a:lstStyle/>
          <a:p>
            <a:pPr algn="ctr" eaLnBrk="1" hangingPunct="1"/>
            <a:r>
              <a:rPr lang="en-US" sz="4000" smtClean="0">
                <a:latin typeface="Comic Sans MS" pitchFamily="66" charset="0"/>
              </a:rPr>
              <a:t>Factors Contributing to Interindividual Variability in Drug Disposition and Action</a:t>
            </a:r>
          </a:p>
        </p:txBody>
      </p:sp>
      <p:sp>
        <p:nvSpPr>
          <p:cNvPr id="20483" name="Rectangle 3"/>
          <p:cNvSpPr>
            <a:spLocks noGrp="1" noChangeArrowheads="1"/>
          </p:cNvSpPr>
          <p:nvPr>
            <p:ph type="body" idx="1"/>
          </p:nvPr>
        </p:nvSpPr>
        <p:spPr>
          <a:xfrm>
            <a:off x="457200" y="1998663"/>
            <a:ext cx="8229600" cy="4525962"/>
          </a:xfrm>
        </p:spPr>
        <p:txBody>
          <a:bodyPr/>
          <a:lstStyle/>
          <a:p>
            <a:pPr eaLnBrk="1" hangingPunct="1">
              <a:lnSpc>
                <a:spcPct val="90000"/>
              </a:lnSpc>
            </a:pPr>
            <a:r>
              <a:rPr lang="en-US" smtClean="0"/>
              <a:t>Age</a:t>
            </a:r>
          </a:p>
          <a:p>
            <a:pPr eaLnBrk="1" hangingPunct="1">
              <a:lnSpc>
                <a:spcPct val="90000"/>
              </a:lnSpc>
            </a:pPr>
            <a:r>
              <a:rPr lang="en-US" smtClean="0"/>
              <a:t>Race/ethnicity</a:t>
            </a:r>
          </a:p>
          <a:p>
            <a:pPr eaLnBrk="1" hangingPunct="1">
              <a:lnSpc>
                <a:spcPct val="90000"/>
              </a:lnSpc>
            </a:pPr>
            <a:r>
              <a:rPr lang="en-US" smtClean="0"/>
              <a:t>Weight</a:t>
            </a:r>
          </a:p>
          <a:p>
            <a:pPr eaLnBrk="1" hangingPunct="1">
              <a:lnSpc>
                <a:spcPct val="90000"/>
              </a:lnSpc>
            </a:pPr>
            <a:r>
              <a:rPr lang="en-US" smtClean="0"/>
              <a:t>Gender</a:t>
            </a:r>
          </a:p>
          <a:p>
            <a:pPr eaLnBrk="1" hangingPunct="1">
              <a:lnSpc>
                <a:spcPct val="90000"/>
              </a:lnSpc>
            </a:pPr>
            <a:r>
              <a:rPr lang="en-US" smtClean="0"/>
              <a:t>Concomitant Diseases</a:t>
            </a:r>
          </a:p>
          <a:p>
            <a:pPr eaLnBrk="1" hangingPunct="1">
              <a:lnSpc>
                <a:spcPct val="90000"/>
              </a:lnSpc>
            </a:pPr>
            <a:r>
              <a:rPr lang="en-US" smtClean="0"/>
              <a:t>Concomitant Drugs</a:t>
            </a:r>
          </a:p>
          <a:p>
            <a:pPr eaLnBrk="1" hangingPunct="1">
              <a:lnSpc>
                <a:spcPct val="90000"/>
              </a:lnSpc>
            </a:pPr>
            <a:r>
              <a:rPr lang="en-US" smtClean="0"/>
              <a:t>Social factors</a:t>
            </a:r>
          </a:p>
          <a:p>
            <a:pPr eaLnBrk="1" hangingPunct="1">
              <a:lnSpc>
                <a:spcPct val="90000"/>
              </a:lnSpc>
            </a:pPr>
            <a:r>
              <a:rPr lang="en-US" b="1" smtClean="0">
                <a:solidFill>
                  <a:srgbClr val="006600"/>
                </a:solidFill>
              </a:rPr>
              <a:t>GENETICS</a:t>
            </a:r>
          </a:p>
        </p:txBody>
      </p:sp>
      <p:sp>
        <p:nvSpPr>
          <p:cNvPr id="47108" name="AutoShape 4"/>
          <p:cNvSpPr>
            <a:spLocks/>
          </p:cNvSpPr>
          <p:nvPr/>
        </p:nvSpPr>
        <p:spPr bwMode="auto">
          <a:xfrm>
            <a:off x="5219700" y="2062163"/>
            <a:ext cx="800100" cy="4175125"/>
          </a:xfrm>
          <a:prstGeom prst="rightBrace">
            <a:avLst>
              <a:gd name="adj1" fmla="val 43485"/>
              <a:gd name="adj2" fmla="val 50000"/>
            </a:avLst>
          </a:prstGeom>
          <a:solidFill>
            <a:srgbClr val="FFFF00"/>
          </a:solidFill>
          <a:ln w="63500">
            <a:solidFill>
              <a:schemeClr val="tx1"/>
            </a:solidFill>
            <a:round/>
            <a:headEnd/>
            <a:tailEnd/>
          </a:ln>
        </p:spPr>
        <p:txBody>
          <a:bodyPr wrap="none" anchor="ctr"/>
          <a:lstStyle/>
          <a:p>
            <a:endParaRPr lang="en-US"/>
          </a:p>
        </p:txBody>
      </p:sp>
      <p:sp>
        <p:nvSpPr>
          <p:cNvPr id="47109" name="Text Box 5"/>
          <p:cNvSpPr txBox="1">
            <a:spLocks noChangeArrowheads="1"/>
          </p:cNvSpPr>
          <p:nvPr/>
        </p:nvSpPr>
        <p:spPr bwMode="auto">
          <a:xfrm>
            <a:off x="5867400" y="3573463"/>
            <a:ext cx="2968625" cy="946150"/>
          </a:xfrm>
          <a:prstGeom prst="rect">
            <a:avLst/>
          </a:prstGeom>
          <a:noFill/>
          <a:ln w="63500">
            <a:noFill/>
            <a:miter lim="800000"/>
            <a:headEnd/>
            <a:tailEnd/>
          </a:ln>
        </p:spPr>
        <p:txBody>
          <a:bodyPr>
            <a:spAutoFit/>
          </a:bodyPr>
          <a:lstStyle/>
          <a:p>
            <a:pPr algn="ctr" rtl="0" eaLnBrk="0" hangingPunct="0"/>
            <a:r>
              <a:rPr lang="en-US" sz="2800" b="1">
                <a:solidFill>
                  <a:srgbClr val="FF0000"/>
                </a:solidFill>
              </a:rPr>
              <a:t>PERSONALIZED</a:t>
            </a:r>
          </a:p>
          <a:p>
            <a:pPr algn="ctr" rtl="0" eaLnBrk="0" hangingPunct="0"/>
            <a:r>
              <a:rPr lang="en-US" sz="2800" b="1">
                <a:solidFill>
                  <a:srgbClr val="FF0000"/>
                </a:solidFill>
              </a:rPr>
              <a:t>MEDICINE</a:t>
            </a:r>
          </a:p>
        </p:txBody>
      </p:sp>
      <p:cxnSp>
        <p:nvCxnSpPr>
          <p:cNvPr id="20486" name="Straight Connector 3"/>
          <p:cNvCxnSpPr>
            <a:cxnSpLocks noChangeShapeType="1"/>
          </p:cNvCxnSpPr>
          <p:nvPr/>
        </p:nvCxnSpPr>
        <p:spPr bwMode="auto">
          <a:xfrm>
            <a:off x="504825" y="1916113"/>
            <a:ext cx="8113713" cy="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ox(in)">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blinds(horizontal)">
                                      <p:cBhvr>
                                        <p:cTn id="12"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a:xfrm>
            <a:off x="107950" y="2057400"/>
            <a:ext cx="4248150" cy="3581400"/>
          </a:xfrm>
        </p:spPr>
        <p:txBody>
          <a:bodyPr/>
          <a:lstStyle/>
          <a:p>
            <a:pPr marL="90488" indent="-90488">
              <a:buClr>
                <a:srgbClr val="FF0000"/>
              </a:buClr>
              <a:buFont typeface="Wingdings" pitchFamily="2" charset="2"/>
              <a:buChar char="§"/>
            </a:pPr>
            <a:r>
              <a:rPr lang="en-US" sz="2400" smtClean="0"/>
              <a:t>Acute lymphoblastic leukemia is most common form of childhood leukemia</a:t>
            </a:r>
          </a:p>
          <a:p>
            <a:pPr marL="90488" indent="-90488">
              <a:lnSpc>
                <a:spcPct val="80000"/>
              </a:lnSpc>
              <a:buClr>
                <a:srgbClr val="FF0000"/>
              </a:buClr>
              <a:buFont typeface="Wingdings" pitchFamily="2" charset="2"/>
              <a:buChar char="§"/>
            </a:pPr>
            <a:endParaRPr lang="en-US" sz="2400" smtClean="0"/>
          </a:p>
          <a:p>
            <a:pPr marL="90488" indent="-90488">
              <a:buClr>
                <a:srgbClr val="FF0000"/>
              </a:buClr>
              <a:buFont typeface="Wingdings" pitchFamily="2" charset="2"/>
              <a:buChar char="§"/>
            </a:pPr>
            <a:r>
              <a:rPr lang="en-US" sz="2400" smtClean="0"/>
              <a:t>Genetic tests identify subtypes; allow precise treatment and timing</a:t>
            </a:r>
          </a:p>
          <a:p>
            <a:pPr marL="90488" indent="-90488">
              <a:lnSpc>
                <a:spcPct val="80000"/>
              </a:lnSpc>
              <a:buClr>
                <a:srgbClr val="FF0000"/>
              </a:buClr>
              <a:buFont typeface="Wingdings" pitchFamily="2" charset="2"/>
              <a:buChar char="§"/>
            </a:pPr>
            <a:endParaRPr lang="en-US" sz="2400" smtClean="0"/>
          </a:p>
          <a:p>
            <a:pPr marL="90488" indent="-90488">
              <a:buClr>
                <a:srgbClr val="FF0000"/>
              </a:buClr>
              <a:buFont typeface="Wingdings" pitchFamily="2" charset="2"/>
              <a:buChar char="§"/>
            </a:pPr>
            <a:r>
              <a:rPr lang="en-US" sz="2400" b="1" smtClean="0"/>
              <a:t>Today’s cure-rate exceeds  80% vs. 4% in the 1960s</a:t>
            </a:r>
          </a:p>
        </p:txBody>
      </p:sp>
      <p:graphicFrame>
        <p:nvGraphicFramePr>
          <p:cNvPr id="21507" name="Object 2"/>
          <p:cNvGraphicFramePr>
            <a:graphicFrameLocks noChangeAspect="1"/>
          </p:cNvGraphicFramePr>
          <p:nvPr>
            <p:ph sz="half" idx="2"/>
          </p:nvPr>
        </p:nvGraphicFramePr>
        <p:xfrm>
          <a:off x="4838700" y="2708275"/>
          <a:ext cx="3478213" cy="3905250"/>
        </p:xfrm>
        <a:graphic>
          <a:graphicData uri="http://schemas.openxmlformats.org/presentationml/2006/ole">
            <p:oleObj spid="_x0000_s21507" name="Chart" r:id="rId4" imgW="4038564" imgH="4533990" progId="MSGraph.Chart.8">
              <p:embed followColorScheme="full"/>
            </p:oleObj>
          </a:graphicData>
        </a:graphic>
      </p:graphicFrame>
      <p:sp>
        <p:nvSpPr>
          <p:cNvPr id="21508" name="Text Box 4"/>
          <p:cNvSpPr txBox="1">
            <a:spLocks noChangeArrowheads="1"/>
          </p:cNvSpPr>
          <p:nvPr/>
        </p:nvSpPr>
        <p:spPr bwMode="auto">
          <a:xfrm>
            <a:off x="4533900" y="1905000"/>
            <a:ext cx="4038600" cy="1016000"/>
          </a:xfrm>
          <a:prstGeom prst="rect">
            <a:avLst/>
          </a:prstGeom>
          <a:noFill/>
          <a:ln w="9525">
            <a:noFill/>
            <a:miter lim="800000"/>
            <a:headEnd/>
            <a:tailEnd/>
          </a:ln>
        </p:spPr>
        <p:txBody>
          <a:bodyPr>
            <a:spAutoFit/>
          </a:bodyPr>
          <a:lstStyle/>
          <a:p>
            <a:pPr algn="ctr"/>
            <a:r>
              <a:rPr lang="en-US" sz="2000" b="1">
                <a:latin typeface="Corbel" pitchFamily="34" charset="0"/>
              </a:rPr>
              <a:t>The impact of genetic tests and genome-based cancer drugs on survival of childhood leukemia</a:t>
            </a:r>
          </a:p>
        </p:txBody>
      </p:sp>
      <p:sp>
        <p:nvSpPr>
          <p:cNvPr id="21509" name="Text Box 6"/>
          <p:cNvSpPr txBox="1">
            <a:spLocks noChangeArrowheads="1"/>
          </p:cNvSpPr>
          <p:nvPr/>
        </p:nvSpPr>
        <p:spPr bwMode="auto">
          <a:xfrm>
            <a:off x="2484438" y="6535738"/>
            <a:ext cx="6624637" cy="277812"/>
          </a:xfrm>
          <a:prstGeom prst="rect">
            <a:avLst/>
          </a:prstGeom>
          <a:noFill/>
          <a:ln w="9525">
            <a:noFill/>
            <a:miter lim="800000"/>
            <a:headEnd/>
            <a:tailEnd/>
          </a:ln>
        </p:spPr>
        <p:txBody>
          <a:bodyPr>
            <a:spAutoFit/>
          </a:bodyPr>
          <a:lstStyle/>
          <a:p>
            <a:pPr algn="r">
              <a:spcBef>
                <a:spcPct val="50000"/>
              </a:spcBef>
            </a:pPr>
            <a:r>
              <a:rPr lang="en-US" sz="1200"/>
              <a:t>Source: </a:t>
            </a:r>
            <a:r>
              <a:rPr lang="en-US" sz="1200" i="1"/>
              <a:t>New England Journal of Medicine</a:t>
            </a:r>
            <a:r>
              <a:rPr lang="en-US" sz="1200"/>
              <a:t>, 2006, 200l; Personalized Medicine Coalition, 2006.</a:t>
            </a:r>
          </a:p>
        </p:txBody>
      </p:sp>
      <p:sp>
        <p:nvSpPr>
          <p:cNvPr id="21510" name="Text Box 7"/>
          <p:cNvSpPr txBox="1">
            <a:spLocks noChangeArrowheads="1"/>
          </p:cNvSpPr>
          <p:nvPr/>
        </p:nvSpPr>
        <p:spPr bwMode="auto">
          <a:xfrm>
            <a:off x="533400" y="115888"/>
            <a:ext cx="8077200" cy="769937"/>
          </a:xfrm>
          <a:prstGeom prst="rect">
            <a:avLst/>
          </a:prstGeom>
          <a:noFill/>
          <a:ln w="9525" algn="ctr">
            <a:noFill/>
            <a:miter lim="800000"/>
            <a:headEnd/>
            <a:tailEnd/>
          </a:ln>
        </p:spPr>
        <p:txBody>
          <a:bodyPr>
            <a:spAutoFit/>
          </a:bodyPr>
          <a:lstStyle/>
          <a:p>
            <a:pPr algn="ctr">
              <a:spcBef>
                <a:spcPct val="50000"/>
              </a:spcBef>
            </a:pPr>
            <a:r>
              <a:rPr lang="en-US" sz="4400" b="1" i="1">
                <a:solidFill>
                  <a:srgbClr val="663300"/>
                </a:solidFill>
                <a:latin typeface="Comic Sans MS" pitchFamily="66" charset="0"/>
              </a:rPr>
              <a:t>Diagnose more precisely</a:t>
            </a:r>
          </a:p>
        </p:txBody>
      </p:sp>
      <p:sp>
        <p:nvSpPr>
          <p:cNvPr id="21511" name="Rectangle 8"/>
          <p:cNvSpPr>
            <a:spLocks noChangeArrowheads="1"/>
          </p:cNvSpPr>
          <p:nvPr/>
        </p:nvSpPr>
        <p:spPr bwMode="auto">
          <a:xfrm>
            <a:off x="323850" y="908050"/>
            <a:ext cx="8496300" cy="831850"/>
          </a:xfrm>
          <a:prstGeom prst="rect">
            <a:avLst/>
          </a:prstGeom>
          <a:solidFill>
            <a:srgbClr val="00FFFF"/>
          </a:solidFill>
          <a:ln w="9525" algn="ctr">
            <a:noFill/>
            <a:miter lim="800000"/>
            <a:headEnd/>
            <a:tailEnd/>
          </a:ln>
        </p:spPr>
        <p:txBody>
          <a:bodyPr>
            <a:spAutoFit/>
          </a:bodyPr>
          <a:lstStyle/>
          <a:p>
            <a:r>
              <a:rPr lang="en-US" sz="2400">
                <a:solidFill>
                  <a:schemeClr val="tx2"/>
                </a:solidFill>
                <a:latin typeface="Corbel" pitchFamily="34" charset="0"/>
              </a:rPr>
              <a:t>Genetic tests identify DNA mutations of childhood leukemia, enabling physicians to choose the treatment that fits it precisely.</a:t>
            </a:r>
          </a:p>
        </p:txBody>
      </p:sp>
      <p:cxnSp>
        <p:nvCxnSpPr>
          <p:cNvPr id="21512" name="Straight Connector 3"/>
          <p:cNvCxnSpPr>
            <a:cxnSpLocks noChangeShapeType="1"/>
          </p:cNvCxnSpPr>
          <p:nvPr/>
        </p:nvCxnSpPr>
        <p:spPr bwMode="auto">
          <a:xfrm>
            <a:off x="504825" y="1844675"/>
            <a:ext cx="8113713" cy="0"/>
          </a:xfrm>
          <a:prstGeom prst="line">
            <a:avLst/>
          </a:prstGeom>
          <a:noFill/>
          <a:ln w="28575" algn="ctr">
            <a:solidFill>
              <a:srgbClr val="FF0000"/>
            </a:solidFill>
            <a:round/>
            <a:headEnd/>
            <a:tailEnd/>
          </a:ln>
        </p:spPr>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79388" y="274638"/>
            <a:ext cx="8713787" cy="1143000"/>
          </a:xfrm>
        </p:spPr>
        <p:txBody>
          <a:bodyPr/>
          <a:lstStyle/>
          <a:p>
            <a:pPr algn="ctr"/>
            <a:r>
              <a:rPr lang="en-US" sz="3600" smtClean="0">
                <a:latin typeface="Comic Sans MS" pitchFamily="66" charset="0"/>
              </a:rPr>
              <a:t>Today, Cancer is experiencing a shift </a:t>
            </a:r>
            <a:r>
              <a:rPr lang="en-US" smtClean="0">
                <a:latin typeface="Comic Sans MS" pitchFamily="66" charset="0"/>
              </a:rPr>
              <a:t>toward precision medicine</a:t>
            </a:r>
          </a:p>
        </p:txBody>
      </p:sp>
      <p:grpSp>
        <p:nvGrpSpPr>
          <p:cNvPr id="22531" name="Group 27"/>
          <p:cNvGrpSpPr>
            <a:grpSpLocks/>
          </p:cNvGrpSpPr>
          <p:nvPr/>
        </p:nvGrpSpPr>
        <p:grpSpPr bwMode="auto">
          <a:xfrm>
            <a:off x="381000" y="3730625"/>
            <a:ext cx="8305800" cy="152400"/>
            <a:chOff x="384" y="2928"/>
            <a:chExt cx="4752" cy="96"/>
          </a:xfrm>
        </p:grpSpPr>
        <p:sp>
          <p:nvSpPr>
            <p:cNvPr id="22555" name="Line 4"/>
            <p:cNvSpPr>
              <a:spLocks noChangeShapeType="1"/>
            </p:cNvSpPr>
            <p:nvPr/>
          </p:nvSpPr>
          <p:spPr bwMode="auto">
            <a:xfrm>
              <a:off x="384" y="2928"/>
              <a:ext cx="528" cy="0"/>
            </a:xfrm>
            <a:prstGeom prst="line">
              <a:avLst/>
            </a:prstGeom>
            <a:noFill/>
            <a:ln w="38100">
              <a:solidFill>
                <a:schemeClr val="tx1"/>
              </a:solidFill>
              <a:round/>
              <a:headEnd/>
              <a:tailEnd/>
            </a:ln>
          </p:spPr>
          <p:txBody>
            <a:bodyPr/>
            <a:lstStyle/>
            <a:p>
              <a:endParaRPr lang="en-US"/>
            </a:p>
          </p:txBody>
        </p:sp>
        <p:sp>
          <p:nvSpPr>
            <p:cNvPr id="22556" name="Line 5"/>
            <p:cNvSpPr>
              <a:spLocks noChangeShapeType="1"/>
            </p:cNvSpPr>
            <p:nvPr/>
          </p:nvSpPr>
          <p:spPr bwMode="auto">
            <a:xfrm>
              <a:off x="384" y="2928"/>
              <a:ext cx="0" cy="96"/>
            </a:xfrm>
            <a:prstGeom prst="line">
              <a:avLst/>
            </a:prstGeom>
            <a:noFill/>
            <a:ln w="38100">
              <a:solidFill>
                <a:schemeClr val="tx1"/>
              </a:solidFill>
              <a:round/>
              <a:headEnd/>
              <a:tailEnd/>
            </a:ln>
          </p:spPr>
          <p:txBody>
            <a:bodyPr/>
            <a:lstStyle/>
            <a:p>
              <a:endParaRPr lang="en-US"/>
            </a:p>
          </p:txBody>
        </p:sp>
        <p:sp>
          <p:nvSpPr>
            <p:cNvPr id="22557" name="Line 6"/>
            <p:cNvSpPr>
              <a:spLocks noChangeShapeType="1"/>
            </p:cNvSpPr>
            <p:nvPr/>
          </p:nvSpPr>
          <p:spPr bwMode="auto">
            <a:xfrm>
              <a:off x="912" y="2928"/>
              <a:ext cx="0" cy="96"/>
            </a:xfrm>
            <a:prstGeom prst="line">
              <a:avLst/>
            </a:prstGeom>
            <a:noFill/>
            <a:ln w="38100">
              <a:solidFill>
                <a:schemeClr val="tx1"/>
              </a:solidFill>
              <a:round/>
              <a:headEnd/>
              <a:tailEnd/>
            </a:ln>
          </p:spPr>
          <p:txBody>
            <a:bodyPr/>
            <a:lstStyle/>
            <a:p>
              <a:endParaRPr lang="en-US"/>
            </a:p>
          </p:txBody>
        </p:sp>
        <p:sp>
          <p:nvSpPr>
            <p:cNvPr id="22558" name="Line 7"/>
            <p:cNvSpPr>
              <a:spLocks noChangeShapeType="1"/>
            </p:cNvSpPr>
            <p:nvPr/>
          </p:nvSpPr>
          <p:spPr bwMode="auto">
            <a:xfrm>
              <a:off x="912" y="2928"/>
              <a:ext cx="528" cy="0"/>
            </a:xfrm>
            <a:prstGeom prst="line">
              <a:avLst/>
            </a:prstGeom>
            <a:noFill/>
            <a:ln w="38100">
              <a:solidFill>
                <a:schemeClr val="tx1"/>
              </a:solidFill>
              <a:round/>
              <a:headEnd/>
              <a:tailEnd/>
            </a:ln>
          </p:spPr>
          <p:txBody>
            <a:bodyPr/>
            <a:lstStyle/>
            <a:p>
              <a:endParaRPr lang="en-US"/>
            </a:p>
          </p:txBody>
        </p:sp>
        <p:sp>
          <p:nvSpPr>
            <p:cNvPr id="22559" name="Line 10"/>
            <p:cNvSpPr>
              <a:spLocks noChangeShapeType="1"/>
            </p:cNvSpPr>
            <p:nvPr/>
          </p:nvSpPr>
          <p:spPr bwMode="auto">
            <a:xfrm>
              <a:off x="1440" y="2928"/>
              <a:ext cx="528" cy="0"/>
            </a:xfrm>
            <a:prstGeom prst="line">
              <a:avLst/>
            </a:prstGeom>
            <a:noFill/>
            <a:ln w="38100">
              <a:solidFill>
                <a:schemeClr val="tx1"/>
              </a:solidFill>
              <a:round/>
              <a:headEnd/>
              <a:tailEnd/>
            </a:ln>
          </p:spPr>
          <p:txBody>
            <a:bodyPr/>
            <a:lstStyle/>
            <a:p>
              <a:endParaRPr lang="en-US"/>
            </a:p>
          </p:txBody>
        </p:sp>
        <p:sp>
          <p:nvSpPr>
            <p:cNvPr id="22560" name="Line 11"/>
            <p:cNvSpPr>
              <a:spLocks noChangeShapeType="1"/>
            </p:cNvSpPr>
            <p:nvPr/>
          </p:nvSpPr>
          <p:spPr bwMode="auto">
            <a:xfrm>
              <a:off x="1440" y="2928"/>
              <a:ext cx="0" cy="96"/>
            </a:xfrm>
            <a:prstGeom prst="line">
              <a:avLst/>
            </a:prstGeom>
            <a:noFill/>
            <a:ln w="38100">
              <a:solidFill>
                <a:schemeClr val="tx1"/>
              </a:solidFill>
              <a:round/>
              <a:headEnd/>
              <a:tailEnd/>
            </a:ln>
          </p:spPr>
          <p:txBody>
            <a:bodyPr/>
            <a:lstStyle/>
            <a:p>
              <a:endParaRPr lang="en-US"/>
            </a:p>
          </p:txBody>
        </p:sp>
        <p:sp>
          <p:nvSpPr>
            <p:cNvPr id="22561" name="Line 12"/>
            <p:cNvSpPr>
              <a:spLocks noChangeShapeType="1"/>
            </p:cNvSpPr>
            <p:nvPr/>
          </p:nvSpPr>
          <p:spPr bwMode="auto">
            <a:xfrm>
              <a:off x="1968" y="2928"/>
              <a:ext cx="0" cy="96"/>
            </a:xfrm>
            <a:prstGeom prst="line">
              <a:avLst/>
            </a:prstGeom>
            <a:noFill/>
            <a:ln w="38100">
              <a:solidFill>
                <a:schemeClr val="tx1"/>
              </a:solidFill>
              <a:round/>
              <a:headEnd/>
              <a:tailEnd/>
            </a:ln>
          </p:spPr>
          <p:txBody>
            <a:bodyPr/>
            <a:lstStyle/>
            <a:p>
              <a:endParaRPr lang="en-US"/>
            </a:p>
          </p:txBody>
        </p:sp>
        <p:sp>
          <p:nvSpPr>
            <p:cNvPr id="22562" name="Line 13"/>
            <p:cNvSpPr>
              <a:spLocks noChangeShapeType="1"/>
            </p:cNvSpPr>
            <p:nvPr/>
          </p:nvSpPr>
          <p:spPr bwMode="auto">
            <a:xfrm>
              <a:off x="1968" y="2928"/>
              <a:ext cx="528" cy="0"/>
            </a:xfrm>
            <a:prstGeom prst="line">
              <a:avLst/>
            </a:prstGeom>
            <a:noFill/>
            <a:ln w="38100">
              <a:solidFill>
                <a:schemeClr val="tx1"/>
              </a:solidFill>
              <a:round/>
              <a:headEnd/>
              <a:tailEnd/>
            </a:ln>
          </p:spPr>
          <p:txBody>
            <a:bodyPr/>
            <a:lstStyle/>
            <a:p>
              <a:endParaRPr lang="en-US"/>
            </a:p>
          </p:txBody>
        </p:sp>
        <p:sp>
          <p:nvSpPr>
            <p:cNvPr id="22563" name="Line 14"/>
            <p:cNvSpPr>
              <a:spLocks noChangeShapeType="1"/>
            </p:cNvSpPr>
            <p:nvPr/>
          </p:nvSpPr>
          <p:spPr bwMode="auto">
            <a:xfrm>
              <a:off x="2496" y="2928"/>
              <a:ext cx="528" cy="0"/>
            </a:xfrm>
            <a:prstGeom prst="line">
              <a:avLst/>
            </a:prstGeom>
            <a:noFill/>
            <a:ln w="38100">
              <a:solidFill>
                <a:schemeClr val="tx1"/>
              </a:solidFill>
              <a:round/>
              <a:headEnd/>
              <a:tailEnd/>
            </a:ln>
          </p:spPr>
          <p:txBody>
            <a:bodyPr/>
            <a:lstStyle/>
            <a:p>
              <a:endParaRPr lang="en-US"/>
            </a:p>
          </p:txBody>
        </p:sp>
        <p:sp>
          <p:nvSpPr>
            <p:cNvPr id="22564" name="Line 15"/>
            <p:cNvSpPr>
              <a:spLocks noChangeShapeType="1"/>
            </p:cNvSpPr>
            <p:nvPr/>
          </p:nvSpPr>
          <p:spPr bwMode="auto">
            <a:xfrm>
              <a:off x="2496" y="2928"/>
              <a:ext cx="0" cy="96"/>
            </a:xfrm>
            <a:prstGeom prst="line">
              <a:avLst/>
            </a:prstGeom>
            <a:noFill/>
            <a:ln w="38100">
              <a:solidFill>
                <a:schemeClr val="tx1"/>
              </a:solidFill>
              <a:round/>
              <a:headEnd/>
              <a:tailEnd/>
            </a:ln>
          </p:spPr>
          <p:txBody>
            <a:bodyPr/>
            <a:lstStyle/>
            <a:p>
              <a:endParaRPr lang="en-US"/>
            </a:p>
          </p:txBody>
        </p:sp>
        <p:sp>
          <p:nvSpPr>
            <p:cNvPr id="22565" name="Line 16"/>
            <p:cNvSpPr>
              <a:spLocks noChangeShapeType="1"/>
            </p:cNvSpPr>
            <p:nvPr/>
          </p:nvSpPr>
          <p:spPr bwMode="auto">
            <a:xfrm>
              <a:off x="3024" y="2928"/>
              <a:ext cx="0" cy="96"/>
            </a:xfrm>
            <a:prstGeom prst="line">
              <a:avLst/>
            </a:prstGeom>
            <a:noFill/>
            <a:ln w="38100">
              <a:solidFill>
                <a:schemeClr val="tx1"/>
              </a:solidFill>
              <a:round/>
              <a:headEnd/>
              <a:tailEnd/>
            </a:ln>
          </p:spPr>
          <p:txBody>
            <a:bodyPr/>
            <a:lstStyle/>
            <a:p>
              <a:endParaRPr lang="en-US"/>
            </a:p>
          </p:txBody>
        </p:sp>
        <p:sp>
          <p:nvSpPr>
            <p:cNvPr id="22566" name="Line 17"/>
            <p:cNvSpPr>
              <a:spLocks noChangeShapeType="1"/>
            </p:cNvSpPr>
            <p:nvPr/>
          </p:nvSpPr>
          <p:spPr bwMode="auto">
            <a:xfrm>
              <a:off x="3024" y="2928"/>
              <a:ext cx="528" cy="0"/>
            </a:xfrm>
            <a:prstGeom prst="line">
              <a:avLst/>
            </a:prstGeom>
            <a:noFill/>
            <a:ln w="38100">
              <a:solidFill>
                <a:schemeClr val="tx1"/>
              </a:solidFill>
              <a:round/>
              <a:headEnd/>
              <a:tailEnd/>
            </a:ln>
          </p:spPr>
          <p:txBody>
            <a:bodyPr/>
            <a:lstStyle/>
            <a:p>
              <a:endParaRPr lang="en-US"/>
            </a:p>
          </p:txBody>
        </p:sp>
        <p:sp>
          <p:nvSpPr>
            <p:cNvPr id="22567" name="Line 18"/>
            <p:cNvSpPr>
              <a:spLocks noChangeShapeType="1"/>
            </p:cNvSpPr>
            <p:nvPr/>
          </p:nvSpPr>
          <p:spPr bwMode="auto">
            <a:xfrm>
              <a:off x="3552" y="2928"/>
              <a:ext cx="528" cy="0"/>
            </a:xfrm>
            <a:prstGeom prst="line">
              <a:avLst/>
            </a:prstGeom>
            <a:noFill/>
            <a:ln w="38100">
              <a:solidFill>
                <a:schemeClr val="tx1"/>
              </a:solidFill>
              <a:round/>
              <a:headEnd/>
              <a:tailEnd/>
            </a:ln>
          </p:spPr>
          <p:txBody>
            <a:bodyPr/>
            <a:lstStyle/>
            <a:p>
              <a:endParaRPr lang="en-US"/>
            </a:p>
          </p:txBody>
        </p:sp>
        <p:sp>
          <p:nvSpPr>
            <p:cNvPr id="22568" name="Line 19"/>
            <p:cNvSpPr>
              <a:spLocks noChangeShapeType="1"/>
            </p:cNvSpPr>
            <p:nvPr/>
          </p:nvSpPr>
          <p:spPr bwMode="auto">
            <a:xfrm>
              <a:off x="3552" y="2928"/>
              <a:ext cx="0" cy="96"/>
            </a:xfrm>
            <a:prstGeom prst="line">
              <a:avLst/>
            </a:prstGeom>
            <a:noFill/>
            <a:ln w="38100">
              <a:solidFill>
                <a:schemeClr val="tx1"/>
              </a:solidFill>
              <a:round/>
              <a:headEnd/>
              <a:tailEnd/>
            </a:ln>
          </p:spPr>
          <p:txBody>
            <a:bodyPr/>
            <a:lstStyle/>
            <a:p>
              <a:endParaRPr lang="en-US"/>
            </a:p>
          </p:txBody>
        </p:sp>
        <p:sp>
          <p:nvSpPr>
            <p:cNvPr id="22569" name="Line 20"/>
            <p:cNvSpPr>
              <a:spLocks noChangeShapeType="1"/>
            </p:cNvSpPr>
            <p:nvPr/>
          </p:nvSpPr>
          <p:spPr bwMode="auto">
            <a:xfrm>
              <a:off x="4080" y="2928"/>
              <a:ext cx="0" cy="96"/>
            </a:xfrm>
            <a:prstGeom prst="line">
              <a:avLst/>
            </a:prstGeom>
            <a:noFill/>
            <a:ln w="38100">
              <a:solidFill>
                <a:schemeClr val="tx1"/>
              </a:solidFill>
              <a:round/>
              <a:headEnd/>
              <a:tailEnd/>
            </a:ln>
          </p:spPr>
          <p:txBody>
            <a:bodyPr/>
            <a:lstStyle/>
            <a:p>
              <a:endParaRPr lang="en-US"/>
            </a:p>
          </p:txBody>
        </p:sp>
        <p:sp>
          <p:nvSpPr>
            <p:cNvPr id="22570" name="Line 21"/>
            <p:cNvSpPr>
              <a:spLocks noChangeShapeType="1"/>
            </p:cNvSpPr>
            <p:nvPr/>
          </p:nvSpPr>
          <p:spPr bwMode="auto">
            <a:xfrm>
              <a:off x="4080" y="2928"/>
              <a:ext cx="528" cy="0"/>
            </a:xfrm>
            <a:prstGeom prst="line">
              <a:avLst/>
            </a:prstGeom>
            <a:noFill/>
            <a:ln w="38100">
              <a:solidFill>
                <a:schemeClr val="tx1"/>
              </a:solidFill>
              <a:round/>
              <a:headEnd/>
              <a:tailEnd/>
            </a:ln>
          </p:spPr>
          <p:txBody>
            <a:bodyPr/>
            <a:lstStyle/>
            <a:p>
              <a:endParaRPr lang="en-US"/>
            </a:p>
          </p:txBody>
        </p:sp>
        <p:sp>
          <p:nvSpPr>
            <p:cNvPr id="22571" name="Line 22"/>
            <p:cNvSpPr>
              <a:spLocks noChangeShapeType="1"/>
            </p:cNvSpPr>
            <p:nvPr/>
          </p:nvSpPr>
          <p:spPr bwMode="auto">
            <a:xfrm>
              <a:off x="4608" y="2928"/>
              <a:ext cx="528" cy="0"/>
            </a:xfrm>
            <a:prstGeom prst="line">
              <a:avLst/>
            </a:prstGeom>
            <a:noFill/>
            <a:ln w="38100">
              <a:solidFill>
                <a:schemeClr val="tx1"/>
              </a:solidFill>
              <a:round/>
              <a:headEnd/>
              <a:tailEnd/>
            </a:ln>
          </p:spPr>
          <p:txBody>
            <a:bodyPr/>
            <a:lstStyle/>
            <a:p>
              <a:endParaRPr lang="en-US"/>
            </a:p>
          </p:txBody>
        </p:sp>
        <p:sp>
          <p:nvSpPr>
            <p:cNvPr id="22572" name="Line 23"/>
            <p:cNvSpPr>
              <a:spLocks noChangeShapeType="1"/>
            </p:cNvSpPr>
            <p:nvPr/>
          </p:nvSpPr>
          <p:spPr bwMode="auto">
            <a:xfrm>
              <a:off x="4608" y="2928"/>
              <a:ext cx="0" cy="96"/>
            </a:xfrm>
            <a:prstGeom prst="line">
              <a:avLst/>
            </a:prstGeom>
            <a:noFill/>
            <a:ln w="38100">
              <a:solidFill>
                <a:schemeClr val="tx1"/>
              </a:solidFill>
              <a:round/>
              <a:headEnd/>
              <a:tailEnd/>
            </a:ln>
          </p:spPr>
          <p:txBody>
            <a:bodyPr/>
            <a:lstStyle/>
            <a:p>
              <a:endParaRPr lang="en-US"/>
            </a:p>
          </p:txBody>
        </p:sp>
        <p:sp>
          <p:nvSpPr>
            <p:cNvPr id="22573" name="Line 24"/>
            <p:cNvSpPr>
              <a:spLocks noChangeShapeType="1"/>
            </p:cNvSpPr>
            <p:nvPr/>
          </p:nvSpPr>
          <p:spPr bwMode="auto">
            <a:xfrm>
              <a:off x="5136" y="2928"/>
              <a:ext cx="0" cy="96"/>
            </a:xfrm>
            <a:prstGeom prst="line">
              <a:avLst/>
            </a:prstGeom>
            <a:noFill/>
            <a:ln w="38100">
              <a:solidFill>
                <a:schemeClr val="tx1"/>
              </a:solidFill>
              <a:round/>
              <a:headEnd/>
              <a:tailEnd/>
            </a:ln>
          </p:spPr>
          <p:txBody>
            <a:bodyPr/>
            <a:lstStyle/>
            <a:p>
              <a:endParaRPr lang="en-US"/>
            </a:p>
          </p:txBody>
        </p:sp>
      </p:grpSp>
      <p:sp>
        <p:nvSpPr>
          <p:cNvPr id="22532" name="Text Box 28"/>
          <p:cNvSpPr txBox="1">
            <a:spLocks noChangeArrowheads="1"/>
          </p:cNvSpPr>
          <p:nvPr/>
        </p:nvSpPr>
        <p:spPr bwMode="auto">
          <a:xfrm>
            <a:off x="136525" y="3867150"/>
            <a:ext cx="635000" cy="336550"/>
          </a:xfrm>
          <a:prstGeom prst="rect">
            <a:avLst/>
          </a:prstGeom>
          <a:noFill/>
          <a:ln w="9525">
            <a:noFill/>
            <a:miter lim="800000"/>
            <a:headEnd/>
            <a:tailEnd/>
          </a:ln>
        </p:spPr>
        <p:txBody>
          <a:bodyPr wrap="none">
            <a:spAutoFit/>
          </a:bodyPr>
          <a:lstStyle/>
          <a:p>
            <a:r>
              <a:rPr lang="en-US" sz="1600" b="1"/>
              <a:t>1920</a:t>
            </a:r>
          </a:p>
        </p:txBody>
      </p:sp>
      <p:sp>
        <p:nvSpPr>
          <p:cNvPr id="22533" name="Text Box 29"/>
          <p:cNvSpPr txBox="1">
            <a:spLocks noChangeArrowheads="1"/>
          </p:cNvSpPr>
          <p:nvPr/>
        </p:nvSpPr>
        <p:spPr bwMode="auto">
          <a:xfrm>
            <a:off x="914400" y="3867150"/>
            <a:ext cx="635000" cy="336550"/>
          </a:xfrm>
          <a:prstGeom prst="rect">
            <a:avLst/>
          </a:prstGeom>
          <a:noFill/>
          <a:ln w="9525">
            <a:noFill/>
            <a:miter lim="800000"/>
            <a:headEnd/>
            <a:tailEnd/>
          </a:ln>
        </p:spPr>
        <p:txBody>
          <a:bodyPr wrap="none">
            <a:spAutoFit/>
          </a:bodyPr>
          <a:lstStyle/>
          <a:p>
            <a:r>
              <a:rPr lang="en-US" sz="1600" b="1"/>
              <a:t>1930</a:t>
            </a:r>
          </a:p>
        </p:txBody>
      </p:sp>
      <p:sp>
        <p:nvSpPr>
          <p:cNvPr id="22534" name="Text Box 30"/>
          <p:cNvSpPr txBox="1">
            <a:spLocks noChangeArrowheads="1"/>
          </p:cNvSpPr>
          <p:nvPr/>
        </p:nvSpPr>
        <p:spPr bwMode="auto">
          <a:xfrm>
            <a:off x="1905000" y="3867150"/>
            <a:ext cx="635000" cy="336550"/>
          </a:xfrm>
          <a:prstGeom prst="rect">
            <a:avLst/>
          </a:prstGeom>
          <a:noFill/>
          <a:ln w="9525">
            <a:noFill/>
            <a:miter lim="800000"/>
            <a:headEnd/>
            <a:tailEnd/>
          </a:ln>
        </p:spPr>
        <p:txBody>
          <a:bodyPr wrap="none">
            <a:spAutoFit/>
          </a:bodyPr>
          <a:lstStyle/>
          <a:p>
            <a:r>
              <a:rPr lang="en-US" sz="1600" b="1"/>
              <a:t>1940</a:t>
            </a:r>
          </a:p>
        </p:txBody>
      </p:sp>
      <p:sp>
        <p:nvSpPr>
          <p:cNvPr id="22535" name="Text Box 31"/>
          <p:cNvSpPr txBox="1">
            <a:spLocks noChangeArrowheads="1"/>
          </p:cNvSpPr>
          <p:nvPr/>
        </p:nvSpPr>
        <p:spPr bwMode="auto">
          <a:xfrm>
            <a:off x="2819400" y="3867150"/>
            <a:ext cx="635000" cy="336550"/>
          </a:xfrm>
          <a:prstGeom prst="rect">
            <a:avLst/>
          </a:prstGeom>
          <a:noFill/>
          <a:ln w="9525">
            <a:noFill/>
            <a:miter lim="800000"/>
            <a:headEnd/>
            <a:tailEnd/>
          </a:ln>
        </p:spPr>
        <p:txBody>
          <a:bodyPr wrap="none">
            <a:spAutoFit/>
          </a:bodyPr>
          <a:lstStyle/>
          <a:p>
            <a:r>
              <a:rPr lang="en-US" sz="1600" b="1"/>
              <a:t>1950</a:t>
            </a:r>
          </a:p>
        </p:txBody>
      </p:sp>
      <p:sp>
        <p:nvSpPr>
          <p:cNvPr id="22536" name="Text Box 32"/>
          <p:cNvSpPr txBox="1">
            <a:spLocks noChangeArrowheads="1"/>
          </p:cNvSpPr>
          <p:nvPr/>
        </p:nvSpPr>
        <p:spPr bwMode="auto">
          <a:xfrm>
            <a:off x="3733800" y="3867150"/>
            <a:ext cx="635000" cy="336550"/>
          </a:xfrm>
          <a:prstGeom prst="rect">
            <a:avLst/>
          </a:prstGeom>
          <a:noFill/>
          <a:ln w="9525">
            <a:noFill/>
            <a:miter lim="800000"/>
            <a:headEnd/>
            <a:tailEnd/>
          </a:ln>
        </p:spPr>
        <p:txBody>
          <a:bodyPr wrap="none">
            <a:spAutoFit/>
          </a:bodyPr>
          <a:lstStyle/>
          <a:p>
            <a:r>
              <a:rPr lang="en-US" sz="1600" b="1"/>
              <a:t>1960</a:t>
            </a:r>
          </a:p>
        </p:txBody>
      </p:sp>
      <p:sp>
        <p:nvSpPr>
          <p:cNvPr id="22537" name="Text Box 33"/>
          <p:cNvSpPr txBox="1">
            <a:spLocks noChangeArrowheads="1"/>
          </p:cNvSpPr>
          <p:nvPr/>
        </p:nvSpPr>
        <p:spPr bwMode="auto">
          <a:xfrm>
            <a:off x="4648200" y="3867150"/>
            <a:ext cx="635000" cy="336550"/>
          </a:xfrm>
          <a:prstGeom prst="rect">
            <a:avLst/>
          </a:prstGeom>
          <a:noFill/>
          <a:ln w="9525">
            <a:noFill/>
            <a:miter lim="800000"/>
            <a:headEnd/>
            <a:tailEnd/>
          </a:ln>
        </p:spPr>
        <p:txBody>
          <a:bodyPr wrap="none">
            <a:spAutoFit/>
          </a:bodyPr>
          <a:lstStyle/>
          <a:p>
            <a:r>
              <a:rPr lang="en-US" sz="1600" b="1"/>
              <a:t>1970</a:t>
            </a:r>
          </a:p>
        </p:txBody>
      </p:sp>
      <p:sp>
        <p:nvSpPr>
          <p:cNvPr id="22538" name="Text Box 34"/>
          <p:cNvSpPr txBox="1">
            <a:spLocks noChangeArrowheads="1"/>
          </p:cNvSpPr>
          <p:nvPr/>
        </p:nvSpPr>
        <p:spPr bwMode="auto">
          <a:xfrm>
            <a:off x="5562600" y="3867150"/>
            <a:ext cx="635000" cy="336550"/>
          </a:xfrm>
          <a:prstGeom prst="rect">
            <a:avLst/>
          </a:prstGeom>
          <a:noFill/>
          <a:ln w="9525">
            <a:noFill/>
            <a:miter lim="800000"/>
            <a:headEnd/>
            <a:tailEnd/>
          </a:ln>
        </p:spPr>
        <p:txBody>
          <a:bodyPr wrap="none">
            <a:spAutoFit/>
          </a:bodyPr>
          <a:lstStyle/>
          <a:p>
            <a:r>
              <a:rPr lang="en-US" sz="1600" b="1"/>
              <a:t>1980</a:t>
            </a:r>
          </a:p>
        </p:txBody>
      </p:sp>
      <p:sp>
        <p:nvSpPr>
          <p:cNvPr id="22539" name="Text Box 35"/>
          <p:cNvSpPr txBox="1">
            <a:spLocks noChangeArrowheads="1"/>
          </p:cNvSpPr>
          <p:nvPr/>
        </p:nvSpPr>
        <p:spPr bwMode="auto">
          <a:xfrm>
            <a:off x="6477000" y="3867150"/>
            <a:ext cx="635000" cy="336550"/>
          </a:xfrm>
          <a:prstGeom prst="rect">
            <a:avLst/>
          </a:prstGeom>
          <a:noFill/>
          <a:ln w="9525">
            <a:noFill/>
            <a:miter lim="800000"/>
            <a:headEnd/>
            <a:tailEnd/>
          </a:ln>
        </p:spPr>
        <p:txBody>
          <a:bodyPr wrap="none">
            <a:spAutoFit/>
          </a:bodyPr>
          <a:lstStyle/>
          <a:p>
            <a:r>
              <a:rPr lang="en-US" sz="1600" b="1"/>
              <a:t>1990</a:t>
            </a:r>
          </a:p>
        </p:txBody>
      </p:sp>
      <p:sp>
        <p:nvSpPr>
          <p:cNvPr id="22540" name="Text Box 36"/>
          <p:cNvSpPr txBox="1">
            <a:spLocks noChangeArrowheads="1"/>
          </p:cNvSpPr>
          <p:nvPr/>
        </p:nvSpPr>
        <p:spPr bwMode="auto">
          <a:xfrm>
            <a:off x="7467600" y="3867150"/>
            <a:ext cx="635000" cy="336550"/>
          </a:xfrm>
          <a:prstGeom prst="rect">
            <a:avLst/>
          </a:prstGeom>
          <a:noFill/>
          <a:ln w="9525">
            <a:noFill/>
            <a:miter lim="800000"/>
            <a:headEnd/>
            <a:tailEnd/>
          </a:ln>
        </p:spPr>
        <p:txBody>
          <a:bodyPr wrap="none">
            <a:spAutoFit/>
          </a:bodyPr>
          <a:lstStyle/>
          <a:p>
            <a:r>
              <a:rPr lang="en-US" sz="1600" b="1"/>
              <a:t>2000</a:t>
            </a:r>
          </a:p>
        </p:txBody>
      </p:sp>
      <p:sp>
        <p:nvSpPr>
          <p:cNvPr id="22541" name="Text Box 37"/>
          <p:cNvSpPr txBox="1">
            <a:spLocks noChangeArrowheads="1"/>
          </p:cNvSpPr>
          <p:nvPr/>
        </p:nvSpPr>
        <p:spPr bwMode="auto">
          <a:xfrm>
            <a:off x="8356600" y="3867150"/>
            <a:ext cx="635000" cy="336550"/>
          </a:xfrm>
          <a:prstGeom prst="rect">
            <a:avLst/>
          </a:prstGeom>
          <a:noFill/>
          <a:ln w="9525">
            <a:noFill/>
            <a:miter lim="800000"/>
            <a:headEnd/>
            <a:tailEnd/>
          </a:ln>
        </p:spPr>
        <p:txBody>
          <a:bodyPr wrap="none">
            <a:spAutoFit/>
          </a:bodyPr>
          <a:lstStyle/>
          <a:p>
            <a:r>
              <a:rPr lang="en-US" sz="1600" b="1"/>
              <a:t>2010</a:t>
            </a:r>
          </a:p>
        </p:txBody>
      </p:sp>
      <p:sp>
        <p:nvSpPr>
          <p:cNvPr id="22542" name="Text Box 38"/>
          <p:cNvSpPr txBox="1">
            <a:spLocks noChangeArrowheads="1"/>
          </p:cNvSpPr>
          <p:nvPr/>
        </p:nvSpPr>
        <p:spPr bwMode="auto">
          <a:xfrm>
            <a:off x="228600" y="4340225"/>
            <a:ext cx="1311275" cy="581025"/>
          </a:xfrm>
          <a:prstGeom prst="rect">
            <a:avLst/>
          </a:prstGeom>
          <a:noFill/>
          <a:ln w="9525">
            <a:noFill/>
            <a:miter lim="800000"/>
            <a:headEnd/>
            <a:tailEnd/>
          </a:ln>
        </p:spPr>
        <p:txBody>
          <a:bodyPr>
            <a:spAutoFit/>
          </a:bodyPr>
          <a:lstStyle/>
          <a:p>
            <a:pPr algn="ctr"/>
            <a:r>
              <a:rPr lang="en-US" sz="1600"/>
              <a:t>Disease of the blood</a:t>
            </a:r>
          </a:p>
        </p:txBody>
      </p:sp>
      <p:sp>
        <p:nvSpPr>
          <p:cNvPr id="22543" name="Text Box 39"/>
          <p:cNvSpPr txBox="1">
            <a:spLocks noChangeArrowheads="1"/>
          </p:cNvSpPr>
          <p:nvPr/>
        </p:nvSpPr>
        <p:spPr bwMode="auto">
          <a:xfrm>
            <a:off x="381000" y="2543175"/>
            <a:ext cx="1905000" cy="581025"/>
          </a:xfrm>
          <a:prstGeom prst="rect">
            <a:avLst/>
          </a:prstGeom>
          <a:solidFill>
            <a:srgbClr val="00FFFF"/>
          </a:solidFill>
          <a:ln w="9525">
            <a:noFill/>
            <a:miter lim="800000"/>
            <a:headEnd/>
            <a:tailEnd/>
          </a:ln>
        </p:spPr>
        <p:txBody>
          <a:bodyPr>
            <a:spAutoFit/>
          </a:bodyPr>
          <a:lstStyle/>
          <a:p>
            <a:pPr algn="ctr"/>
            <a:r>
              <a:rPr lang="en-US" sz="1600" b="1"/>
              <a:t>2 types: leukemia &amp; lymphoma</a:t>
            </a:r>
          </a:p>
        </p:txBody>
      </p:sp>
      <p:sp>
        <p:nvSpPr>
          <p:cNvPr id="22544" name="Text Box 40"/>
          <p:cNvSpPr txBox="1">
            <a:spLocks noChangeArrowheads="1"/>
          </p:cNvSpPr>
          <p:nvPr/>
        </p:nvSpPr>
        <p:spPr bwMode="auto">
          <a:xfrm>
            <a:off x="2819400" y="1908175"/>
            <a:ext cx="1905000" cy="825500"/>
          </a:xfrm>
          <a:prstGeom prst="rect">
            <a:avLst/>
          </a:prstGeom>
          <a:noFill/>
          <a:ln w="9525">
            <a:noFill/>
            <a:miter lim="800000"/>
            <a:headEnd/>
            <a:tailEnd/>
          </a:ln>
        </p:spPr>
        <p:txBody>
          <a:bodyPr>
            <a:spAutoFit/>
          </a:bodyPr>
          <a:lstStyle/>
          <a:p>
            <a:pPr algn="ctr"/>
            <a:r>
              <a:rPr lang="en-US" sz="1600"/>
              <a:t>Farber develops 1</a:t>
            </a:r>
            <a:r>
              <a:rPr lang="en-US" sz="1600" baseline="30000"/>
              <a:t>st</a:t>
            </a:r>
            <a:r>
              <a:rPr lang="en-US" sz="1600"/>
              <a:t> chemotherapy for leukemia</a:t>
            </a:r>
          </a:p>
        </p:txBody>
      </p:sp>
      <p:sp>
        <p:nvSpPr>
          <p:cNvPr id="22545" name="Text Box 41"/>
          <p:cNvSpPr txBox="1">
            <a:spLocks noChangeArrowheads="1"/>
          </p:cNvSpPr>
          <p:nvPr/>
        </p:nvSpPr>
        <p:spPr bwMode="auto">
          <a:xfrm>
            <a:off x="2895600" y="4492625"/>
            <a:ext cx="3200400" cy="1069975"/>
          </a:xfrm>
          <a:prstGeom prst="rect">
            <a:avLst/>
          </a:prstGeom>
          <a:solidFill>
            <a:srgbClr val="00FFFF"/>
          </a:solidFill>
          <a:ln w="9525">
            <a:noFill/>
            <a:miter lim="800000"/>
            <a:headEnd/>
            <a:tailEnd/>
          </a:ln>
        </p:spPr>
        <p:txBody>
          <a:bodyPr>
            <a:spAutoFit/>
          </a:bodyPr>
          <a:lstStyle/>
          <a:p>
            <a:pPr algn="ctr"/>
            <a:r>
              <a:rPr lang="en-US" sz="1600" b="1"/>
              <a:t>3 types of leukemia (acute, chronic, preleukemia) and 2 types of lymphoma (indolent, aggressive)</a:t>
            </a:r>
          </a:p>
        </p:txBody>
      </p:sp>
      <p:sp>
        <p:nvSpPr>
          <p:cNvPr id="22546" name="Text Box 42"/>
          <p:cNvSpPr txBox="1">
            <a:spLocks noChangeArrowheads="1"/>
          </p:cNvSpPr>
          <p:nvPr/>
        </p:nvSpPr>
        <p:spPr bwMode="auto">
          <a:xfrm>
            <a:off x="4800600" y="2286000"/>
            <a:ext cx="3124200" cy="825500"/>
          </a:xfrm>
          <a:prstGeom prst="rect">
            <a:avLst/>
          </a:prstGeom>
          <a:noFill/>
          <a:ln w="9525">
            <a:noFill/>
            <a:miter lim="800000"/>
            <a:headEnd/>
            <a:tailEnd/>
          </a:ln>
        </p:spPr>
        <p:txBody>
          <a:bodyPr>
            <a:spAutoFit/>
          </a:bodyPr>
          <a:lstStyle/>
          <a:p>
            <a:pPr algn="ctr"/>
            <a:r>
              <a:rPr lang="en-US" sz="1600"/>
              <a:t>Novartis launches Gleevec, the 1</a:t>
            </a:r>
            <a:r>
              <a:rPr lang="en-US" sz="1600" baseline="30000"/>
              <a:t>st</a:t>
            </a:r>
            <a:r>
              <a:rPr lang="en-US" sz="1600"/>
              <a:t> molecular targeted drug, to treat myeloid leukemia</a:t>
            </a:r>
          </a:p>
        </p:txBody>
      </p:sp>
      <p:sp>
        <p:nvSpPr>
          <p:cNvPr id="22547" name="Text Box 43"/>
          <p:cNvSpPr txBox="1">
            <a:spLocks noChangeArrowheads="1"/>
          </p:cNvSpPr>
          <p:nvPr/>
        </p:nvSpPr>
        <p:spPr bwMode="auto">
          <a:xfrm>
            <a:off x="6553200" y="4419600"/>
            <a:ext cx="2057400" cy="825500"/>
          </a:xfrm>
          <a:prstGeom prst="rect">
            <a:avLst/>
          </a:prstGeom>
          <a:solidFill>
            <a:srgbClr val="00FFFF"/>
          </a:solidFill>
          <a:ln w="9525">
            <a:noFill/>
            <a:miter lim="800000"/>
            <a:headEnd/>
            <a:tailEnd/>
          </a:ln>
        </p:spPr>
        <p:txBody>
          <a:bodyPr>
            <a:spAutoFit/>
          </a:bodyPr>
          <a:lstStyle/>
          <a:p>
            <a:pPr algn="ctr"/>
            <a:r>
              <a:rPr lang="en-US" sz="1600" b="1"/>
              <a:t>38 types of leukemia; 51 types of lymphoma</a:t>
            </a:r>
          </a:p>
        </p:txBody>
      </p:sp>
      <p:sp>
        <p:nvSpPr>
          <p:cNvPr id="22548" name="Line 44"/>
          <p:cNvSpPr>
            <a:spLocks noChangeShapeType="1"/>
          </p:cNvSpPr>
          <p:nvPr/>
        </p:nvSpPr>
        <p:spPr bwMode="auto">
          <a:xfrm>
            <a:off x="1447800" y="3730625"/>
            <a:ext cx="0" cy="838200"/>
          </a:xfrm>
          <a:prstGeom prst="line">
            <a:avLst/>
          </a:prstGeom>
          <a:noFill/>
          <a:ln w="25400">
            <a:solidFill>
              <a:srgbClr val="333399"/>
            </a:solidFill>
            <a:round/>
            <a:headEnd/>
            <a:tailEnd type="oval" w="med" len="med"/>
          </a:ln>
        </p:spPr>
        <p:txBody>
          <a:bodyPr/>
          <a:lstStyle/>
          <a:p>
            <a:endParaRPr lang="en-US"/>
          </a:p>
        </p:txBody>
      </p:sp>
      <p:sp>
        <p:nvSpPr>
          <p:cNvPr id="22549" name="Line 45"/>
          <p:cNvSpPr>
            <a:spLocks noChangeShapeType="1"/>
          </p:cNvSpPr>
          <p:nvPr/>
        </p:nvSpPr>
        <p:spPr bwMode="auto">
          <a:xfrm flipV="1">
            <a:off x="2819400" y="2212975"/>
            <a:ext cx="0" cy="1520825"/>
          </a:xfrm>
          <a:prstGeom prst="line">
            <a:avLst/>
          </a:prstGeom>
          <a:noFill/>
          <a:ln w="25400">
            <a:solidFill>
              <a:schemeClr val="accent2"/>
            </a:solidFill>
            <a:round/>
            <a:headEnd/>
            <a:tailEnd type="oval" w="med" len="med"/>
          </a:ln>
        </p:spPr>
        <p:txBody>
          <a:bodyPr/>
          <a:lstStyle/>
          <a:p>
            <a:endParaRPr lang="en-US"/>
          </a:p>
        </p:txBody>
      </p:sp>
      <p:sp>
        <p:nvSpPr>
          <p:cNvPr id="22550" name="Text Box 47"/>
          <p:cNvSpPr txBox="1">
            <a:spLocks noChangeArrowheads="1"/>
          </p:cNvSpPr>
          <p:nvPr/>
        </p:nvSpPr>
        <p:spPr bwMode="auto">
          <a:xfrm>
            <a:off x="0" y="6477000"/>
            <a:ext cx="2776538" cy="304800"/>
          </a:xfrm>
          <a:prstGeom prst="rect">
            <a:avLst/>
          </a:prstGeom>
          <a:noFill/>
          <a:ln w="9525">
            <a:noFill/>
            <a:miter lim="800000"/>
            <a:headEnd/>
            <a:tailEnd/>
          </a:ln>
        </p:spPr>
        <p:txBody>
          <a:bodyPr wrap="none">
            <a:spAutoFit/>
          </a:bodyPr>
          <a:lstStyle/>
          <a:p>
            <a:r>
              <a:rPr lang="en-US" sz="1400">
                <a:solidFill>
                  <a:srgbClr val="969696"/>
                </a:solidFill>
              </a:rPr>
              <a:t>Source: Mara Aspinall, Genzyme</a:t>
            </a:r>
          </a:p>
        </p:txBody>
      </p:sp>
      <p:sp>
        <p:nvSpPr>
          <p:cNvPr id="22551" name="Line 48"/>
          <p:cNvSpPr>
            <a:spLocks noChangeShapeType="1"/>
          </p:cNvSpPr>
          <p:nvPr/>
        </p:nvSpPr>
        <p:spPr bwMode="auto">
          <a:xfrm>
            <a:off x="8229600" y="3733800"/>
            <a:ext cx="0" cy="838200"/>
          </a:xfrm>
          <a:prstGeom prst="line">
            <a:avLst/>
          </a:prstGeom>
          <a:noFill/>
          <a:ln w="25400">
            <a:solidFill>
              <a:srgbClr val="333399"/>
            </a:solidFill>
            <a:round/>
            <a:headEnd/>
            <a:tailEnd type="oval" w="med" len="med"/>
          </a:ln>
        </p:spPr>
        <p:txBody>
          <a:bodyPr/>
          <a:lstStyle/>
          <a:p>
            <a:endParaRPr lang="en-US"/>
          </a:p>
        </p:txBody>
      </p:sp>
      <p:sp>
        <p:nvSpPr>
          <p:cNvPr id="22552" name="Line 49"/>
          <p:cNvSpPr>
            <a:spLocks noChangeShapeType="1"/>
          </p:cNvSpPr>
          <p:nvPr/>
        </p:nvSpPr>
        <p:spPr bwMode="auto">
          <a:xfrm>
            <a:off x="3124200" y="3733800"/>
            <a:ext cx="0" cy="1066800"/>
          </a:xfrm>
          <a:prstGeom prst="line">
            <a:avLst/>
          </a:prstGeom>
          <a:noFill/>
          <a:ln w="25400">
            <a:solidFill>
              <a:srgbClr val="333399"/>
            </a:solidFill>
            <a:round/>
            <a:headEnd/>
            <a:tailEnd type="oval" w="med" len="med"/>
          </a:ln>
        </p:spPr>
        <p:txBody>
          <a:bodyPr/>
          <a:lstStyle/>
          <a:p>
            <a:endParaRPr lang="en-US"/>
          </a:p>
        </p:txBody>
      </p:sp>
      <p:sp>
        <p:nvSpPr>
          <p:cNvPr id="22553" name="Line 50"/>
          <p:cNvSpPr>
            <a:spLocks noChangeShapeType="1"/>
          </p:cNvSpPr>
          <p:nvPr/>
        </p:nvSpPr>
        <p:spPr bwMode="auto">
          <a:xfrm flipV="1">
            <a:off x="7848600" y="2743200"/>
            <a:ext cx="0" cy="987425"/>
          </a:xfrm>
          <a:prstGeom prst="line">
            <a:avLst/>
          </a:prstGeom>
          <a:noFill/>
          <a:ln w="25400">
            <a:solidFill>
              <a:schemeClr val="accent2"/>
            </a:solidFill>
            <a:round/>
            <a:headEnd/>
            <a:tailEnd type="oval" w="med" len="med"/>
          </a:ln>
        </p:spPr>
        <p:txBody>
          <a:bodyPr/>
          <a:lstStyle/>
          <a:p>
            <a:endParaRPr lang="en-US"/>
          </a:p>
        </p:txBody>
      </p:sp>
      <p:cxnSp>
        <p:nvCxnSpPr>
          <p:cNvPr id="22554" name="Straight Connector 3"/>
          <p:cNvCxnSpPr>
            <a:cxnSpLocks noChangeShapeType="1"/>
          </p:cNvCxnSpPr>
          <p:nvPr/>
        </p:nvCxnSpPr>
        <p:spPr bwMode="auto">
          <a:xfrm>
            <a:off x="490538" y="1557338"/>
            <a:ext cx="8113712" cy="0"/>
          </a:xfrm>
          <a:prstGeom prst="line">
            <a:avLst/>
          </a:prstGeom>
          <a:noFill/>
          <a:ln w="28575" algn="ctr">
            <a:solidFill>
              <a:srgbClr val="FF0000"/>
            </a:solidFill>
            <a:round/>
            <a:headEnd/>
            <a:tailEnd/>
          </a:ln>
        </p:spPr>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457200" y="58738"/>
            <a:ext cx="8229600" cy="849312"/>
          </a:xfrm>
        </p:spPr>
        <p:txBody>
          <a:bodyPr/>
          <a:lstStyle/>
          <a:p>
            <a:r>
              <a:rPr lang="hu-HU" sz="4000" smtClean="0">
                <a:latin typeface="Comic Sans MS" pitchFamily="66" charset="0"/>
              </a:rPr>
              <a:t>Main health-related challenges </a:t>
            </a:r>
          </a:p>
        </p:txBody>
      </p:sp>
      <p:sp>
        <p:nvSpPr>
          <p:cNvPr id="23555" name="Rectangle 1027"/>
          <p:cNvSpPr>
            <a:spLocks noGrp="1" noChangeArrowheads="1"/>
          </p:cNvSpPr>
          <p:nvPr>
            <p:ph type="body" idx="1"/>
          </p:nvPr>
        </p:nvSpPr>
        <p:spPr>
          <a:xfrm>
            <a:off x="457200" y="981075"/>
            <a:ext cx="8229600" cy="3810000"/>
          </a:xfrm>
        </p:spPr>
        <p:txBody>
          <a:bodyPr/>
          <a:lstStyle/>
          <a:p>
            <a:pPr>
              <a:spcBef>
                <a:spcPts val="1200"/>
              </a:spcBef>
              <a:buClr>
                <a:srgbClr val="FF0000"/>
              </a:buClr>
              <a:buFont typeface="Wingdings" pitchFamily="2" charset="2"/>
              <a:buChar char="§"/>
            </a:pPr>
            <a:r>
              <a:rPr lang="hu-HU" smtClean="0"/>
              <a:t>Cardiovascular</a:t>
            </a:r>
          </a:p>
          <a:p>
            <a:pPr>
              <a:spcBef>
                <a:spcPts val="1200"/>
              </a:spcBef>
              <a:buClr>
                <a:srgbClr val="FF0000"/>
              </a:buClr>
              <a:buFont typeface="Wingdings" pitchFamily="2" charset="2"/>
              <a:buChar char="§"/>
            </a:pPr>
            <a:r>
              <a:rPr lang="hu-HU" smtClean="0"/>
              <a:t>Cancer</a:t>
            </a:r>
          </a:p>
          <a:p>
            <a:pPr>
              <a:spcBef>
                <a:spcPts val="1200"/>
              </a:spcBef>
              <a:buClr>
                <a:srgbClr val="FF0000"/>
              </a:buClr>
              <a:buFont typeface="Wingdings" pitchFamily="2" charset="2"/>
              <a:buChar char="§"/>
            </a:pPr>
            <a:r>
              <a:rPr lang="hu-HU" smtClean="0"/>
              <a:t>Diabetes-obesity</a:t>
            </a:r>
          </a:p>
          <a:p>
            <a:pPr>
              <a:spcBef>
                <a:spcPts val="1200"/>
              </a:spcBef>
              <a:buClr>
                <a:srgbClr val="FF0000"/>
              </a:buClr>
              <a:buFont typeface="Wingdings" pitchFamily="2" charset="2"/>
              <a:buChar char="§"/>
            </a:pPr>
            <a:r>
              <a:rPr lang="hu-HU" smtClean="0"/>
              <a:t>Undernutrition/malnutrition</a:t>
            </a:r>
          </a:p>
          <a:p>
            <a:pPr>
              <a:spcBef>
                <a:spcPts val="1200"/>
              </a:spcBef>
              <a:buClr>
                <a:srgbClr val="FF0000"/>
              </a:buClr>
              <a:buFont typeface="Wingdings" pitchFamily="2" charset="2"/>
              <a:buChar char="§"/>
            </a:pPr>
            <a:r>
              <a:rPr lang="hu-HU" smtClean="0"/>
              <a:t>Infectious diseases</a:t>
            </a:r>
          </a:p>
          <a:p>
            <a:pPr>
              <a:spcBef>
                <a:spcPts val="1200"/>
              </a:spcBef>
              <a:buClr>
                <a:srgbClr val="FF0000"/>
              </a:buClr>
              <a:buFont typeface="Wingdings" pitchFamily="2" charset="2"/>
              <a:buChar char="§"/>
            </a:pPr>
            <a:r>
              <a:rPr lang="hu-HU" smtClean="0"/>
              <a:t>Allergies</a:t>
            </a:r>
          </a:p>
          <a:p>
            <a:pPr>
              <a:spcBef>
                <a:spcPts val="1200"/>
              </a:spcBef>
              <a:buClr>
                <a:srgbClr val="FF0000"/>
              </a:buClr>
              <a:buFont typeface="Wingdings" pitchFamily="2" charset="2"/>
              <a:buChar char="§"/>
            </a:pPr>
            <a:r>
              <a:rPr lang="hu-HU" smtClean="0"/>
              <a:t>Ageing process</a:t>
            </a:r>
          </a:p>
        </p:txBody>
      </p:sp>
      <p:sp>
        <p:nvSpPr>
          <p:cNvPr id="23556" name="Text Box 1028"/>
          <p:cNvSpPr txBox="1">
            <a:spLocks noChangeArrowheads="1"/>
          </p:cNvSpPr>
          <p:nvPr/>
        </p:nvSpPr>
        <p:spPr bwMode="auto">
          <a:xfrm>
            <a:off x="250825" y="5589588"/>
            <a:ext cx="8748713" cy="1200150"/>
          </a:xfrm>
          <a:prstGeom prst="rect">
            <a:avLst/>
          </a:prstGeom>
          <a:noFill/>
          <a:ln w="9525">
            <a:noFill/>
            <a:miter lim="800000"/>
            <a:headEnd/>
            <a:tailEnd/>
          </a:ln>
        </p:spPr>
        <p:txBody>
          <a:bodyPr>
            <a:spAutoFit/>
          </a:bodyPr>
          <a:lstStyle/>
          <a:p>
            <a:pPr rtl="0">
              <a:buClr>
                <a:srgbClr val="660066"/>
              </a:buClr>
              <a:buFont typeface="Wingdings" pitchFamily="2" charset="2"/>
              <a:buChar char="ü"/>
            </a:pPr>
            <a:r>
              <a:rPr lang="hu-HU" sz="3600">
                <a:solidFill>
                  <a:srgbClr val="006666"/>
                </a:solidFill>
              </a:rPr>
              <a:t>Complex biological problems!</a:t>
            </a:r>
            <a:endParaRPr lang="en-US" sz="3600">
              <a:solidFill>
                <a:srgbClr val="006666"/>
              </a:solidFill>
            </a:endParaRPr>
          </a:p>
          <a:p>
            <a:pPr rtl="0">
              <a:buClr>
                <a:srgbClr val="660066"/>
              </a:buClr>
              <a:buFont typeface="Wingdings" pitchFamily="2" charset="2"/>
              <a:buChar char="ü"/>
            </a:pPr>
            <a:r>
              <a:rPr lang="hu-HU" sz="3600">
                <a:solidFill>
                  <a:srgbClr val="006666"/>
                </a:solidFill>
              </a:rPr>
              <a:t>Polygenic + environmental effects! </a:t>
            </a:r>
          </a:p>
        </p:txBody>
      </p:sp>
      <p:cxnSp>
        <p:nvCxnSpPr>
          <p:cNvPr id="23557" name="Straight Connector 3"/>
          <p:cNvCxnSpPr>
            <a:cxnSpLocks noChangeShapeType="1"/>
          </p:cNvCxnSpPr>
          <p:nvPr/>
        </p:nvCxnSpPr>
        <p:spPr bwMode="auto">
          <a:xfrm>
            <a:off x="504825" y="836613"/>
            <a:ext cx="8113713" cy="0"/>
          </a:xfrm>
          <a:prstGeom prst="line">
            <a:avLst/>
          </a:prstGeom>
          <a:noFill/>
          <a:ln w="28575" algn="ctr">
            <a:solidFill>
              <a:srgbClr val="FF0000"/>
            </a:solidFill>
            <a:round/>
            <a:headEnd/>
            <a:tailEn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1438" y="260350"/>
            <a:ext cx="8964612" cy="720725"/>
          </a:xfrm>
        </p:spPr>
        <p:txBody>
          <a:bodyPr/>
          <a:lstStyle/>
          <a:p>
            <a:r>
              <a:rPr lang="en-US" sz="3600" smtClean="0">
                <a:latin typeface="Comic Sans MS" pitchFamily="66" charset="0"/>
              </a:rPr>
              <a:t>Genomic Medicine Vs. Medical Genetics </a:t>
            </a:r>
          </a:p>
        </p:txBody>
      </p:sp>
      <p:sp>
        <p:nvSpPr>
          <p:cNvPr id="6147" name="Content Placeholder 2"/>
          <p:cNvSpPr>
            <a:spLocks noGrp="1"/>
          </p:cNvSpPr>
          <p:nvPr>
            <p:ph idx="1"/>
          </p:nvPr>
        </p:nvSpPr>
        <p:spPr>
          <a:xfrm>
            <a:off x="34925" y="1412875"/>
            <a:ext cx="9109075" cy="4525963"/>
          </a:xfrm>
        </p:spPr>
        <p:txBody>
          <a:bodyPr/>
          <a:lstStyle/>
          <a:p>
            <a:pPr marL="90488" indent="-90488">
              <a:spcBef>
                <a:spcPts val="1200"/>
              </a:spcBef>
              <a:spcAft>
                <a:spcPts val="600"/>
              </a:spcAft>
              <a:buClr>
                <a:srgbClr val="FF0000"/>
              </a:buClr>
              <a:buFont typeface="Wingdings" pitchFamily="2" charset="2"/>
              <a:buChar char="§"/>
            </a:pPr>
            <a:r>
              <a:rPr lang="en-US" smtClean="0"/>
              <a:t>Genetics </a:t>
            </a:r>
            <a:r>
              <a:rPr lang="en-US" sz="4000" b="1" smtClean="0">
                <a:solidFill>
                  <a:srgbClr val="006600"/>
                </a:solidFill>
              </a:rPr>
              <a:t>&gt;</a:t>
            </a:r>
            <a:r>
              <a:rPr lang="en-US" smtClean="0"/>
              <a:t> Human Genetics </a:t>
            </a:r>
            <a:r>
              <a:rPr lang="en-US" sz="4000" b="1" smtClean="0"/>
              <a:t>&gt;</a:t>
            </a:r>
            <a:r>
              <a:rPr lang="en-US" smtClean="0"/>
              <a:t> </a:t>
            </a:r>
            <a:r>
              <a:rPr lang="en-US" sz="3000" smtClean="0">
                <a:solidFill>
                  <a:srgbClr val="C00000"/>
                </a:solidFill>
              </a:rPr>
              <a:t>Medical Genetics</a:t>
            </a:r>
          </a:p>
          <a:p>
            <a:pPr marL="90488" indent="-90488">
              <a:spcBef>
                <a:spcPts val="1200"/>
              </a:spcBef>
              <a:spcAft>
                <a:spcPts val="600"/>
              </a:spcAft>
              <a:buClr>
                <a:srgbClr val="FF0000"/>
              </a:buClr>
              <a:buFont typeface="Wingdings" pitchFamily="2" charset="2"/>
              <a:buChar char="§"/>
            </a:pPr>
            <a:r>
              <a:rPr lang="en-US" smtClean="0">
                <a:solidFill>
                  <a:srgbClr val="CC3300"/>
                </a:solidFill>
              </a:rPr>
              <a:t>Genomic Medicine:</a:t>
            </a:r>
            <a:r>
              <a:rPr lang="en-US" smtClean="0"/>
              <a:t> Understanding variability between individuals allows for </a:t>
            </a:r>
            <a:r>
              <a:rPr lang="en-US" smtClean="0">
                <a:solidFill>
                  <a:srgbClr val="990099"/>
                </a:solidFill>
              </a:rPr>
              <a:t>more targeted </a:t>
            </a:r>
            <a:r>
              <a:rPr lang="en-US" smtClean="0"/>
              <a:t>or </a:t>
            </a:r>
            <a:r>
              <a:rPr lang="en-US" smtClean="0">
                <a:solidFill>
                  <a:srgbClr val="990099"/>
                </a:solidFill>
              </a:rPr>
              <a:t>personalized</a:t>
            </a:r>
            <a:r>
              <a:rPr lang="en-US" smtClean="0"/>
              <a:t> healthcare based on genetic differences.</a:t>
            </a:r>
          </a:p>
          <a:p>
            <a:pPr marL="90488" indent="-90488">
              <a:spcBef>
                <a:spcPts val="1200"/>
              </a:spcBef>
              <a:spcAft>
                <a:spcPts val="600"/>
              </a:spcAft>
              <a:buClr>
                <a:srgbClr val="FF0000"/>
              </a:buClr>
              <a:buFont typeface="Wingdings" pitchFamily="2" charset="2"/>
              <a:buChar char="§"/>
            </a:pPr>
            <a:r>
              <a:rPr lang="en-US" smtClean="0"/>
              <a:t>To link, on a genomic scale, the resources and tools of the Genome Project to major biological processes and systems involved in different diseases.</a:t>
            </a:r>
          </a:p>
          <a:p>
            <a:pPr marL="90488" indent="-90488">
              <a:spcBef>
                <a:spcPts val="1200"/>
              </a:spcBef>
              <a:spcAft>
                <a:spcPts val="600"/>
              </a:spcAft>
              <a:buClr>
                <a:srgbClr val="FF0000"/>
              </a:buClr>
              <a:buFont typeface="Wingdings" pitchFamily="2" charset="2"/>
              <a:buChar char="§"/>
            </a:pPr>
            <a:endParaRPr lang="en-US" smtClean="0"/>
          </a:p>
          <a:p>
            <a:pPr marL="90488" indent="-90488">
              <a:spcBef>
                <a:spcPts val="1200"/>
              </a:spcBef>
              <a:spcAft>
                <a:spcPts val="600"/>
              </a:spcAft>
              <a:buClr>
                <a:srgbClr val="FF0000"/>
              </a:buClr>
              <a:buFont typeface="Wingdings" pitchFamily="2" charset="2"/>
              <a:buChar char="§"/>
            </a:pPr>
            <a:endParaRPr lang="en-US" smtClean="0"/>
          </a:p>
        </p:txBody>
      </p:sp>
      <p:cxnSp>
        <p:nvCxnSpPr>
          <p:cNvPr id="6148" name="Straight Connector 3"/>
          <p:cNvCxnSpPr>
            <a:cxnSpLocks noChangeShapeType="1"/>
          </p:cNvCxnSpPr>
          <p:nvPr/>
        </p:nvCxnSpPr>
        <p:spPr bwMode="auto">
          <a:xfrm>
            <a:off x="504825" y="1052513"/>
            <a:ext cx="8113713" cy="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28" descr="PPT_back_black_COVER.png                                       003E18E0Macintosh HD                   BBA3A940:"/>
          <p:cNvPicPr>
            <a:picLocks noChangeAspect="1" noChangeArrowheads="1"/>
          </p:cNvPicPr>
          <p:nvPr/>
        </p:nvPicPr>
        <p:blipFill>
          <a:blip r:embed="rId2"/>
          <a:srcRect/>
          <a:stretch>
            <a:fillRect/>
          </a:stretch>
        </p:blipFill>
        <p:spPr bwMode="auto">
          <a:xfrm>
            <a:off x="0" y="1588"/>
            <a:ext cx="9144000" cy="6856412"/>
          </a:xfrm>
          <a:prstGeom prst="rect">
            <a:avLst/>
          </a:prstGeom>
          <a:noFill/>
          <a:ln w="9525">
            <a:noFill/>
            <a:miter lim="800000"/>
            <a:headEnd/>
            <a:tailEnd/>
          </a:ln>
        </p:spPr>
      </p:pic>
      <p:sp>
        <p:nvSpPr>
          <p:cNvPr id="24579" name="Rectangle 1029"/>
          <p:cNvSpPr>
            <a:spLocks noChangeArrowheads="1"/>
          </p:cNvSpPr>
          <p:nvPr/>
        </p:nvSpPr>
        <p:spPr bwMode="auto">
          <a:xfrm>
            <a:off x="0" y="1981200"/>
            <a:ext cx="9144000" cy="1600200"/>
          </a:xfrm>
          <a:prstGeom prst="rect">
            <a:avLst/>
          </a:prstGeom>
          <a:solidFill>
            <a:srgbClr val="FF0000"/>
          </a:solidFill>
          <a:ln w="9525">
            <a:noFill/>
            <a:miter lim="800000"/>
            <a:headEnd/>
            <a:tailEnd/>
          </a:ln>
        </p:spPr>
        <p:txBody>
          <a:bodyPr wrap="none" anchor="ctr"/>
          <a:lstStyle/>
          <a:p>
            <a:pPr algn="ctr"/>
            <a:endParaRPr lang="en-US"/>
          </a:p>
        </p:txBody>
      </p:sp>
      <p:sp>
        <p:nvSpPr>
          <p:cNvPr id="24580" name="Rectangle 1030"/>
          <p:cNvSpPr>
            <a:spLocks noChangeArrowheads="1"/>
          </p:cNvSpPr>
          <p:nvPr/>
        </p:nvSpPr>
        <p:spPr bwMode="auto">
          <a:xfrm>
            <a:off x="4321175" y="2217738"/>
            <a:ext cx="4411663" cy="427037"/>
          </a:xfrm>
          <a:prstGeom prst="rect">
            <a:avLst/>
          </a:prstGeom>
          <a:noFill/>
          <a:ln w="9525">
            <a:noFill/>
            <a:miter lim="800000"/>
            <a:headEnd/>
            <a:tailEnd/>
          </a:ln>
        </p:spPr>
        <p:txBody>
          <a:bodyPr wrap="none">
            <a:spAutoFit/>
          </a:bodyPr>
          <a:lstStyle/>
          <a:p>
            <a:r>
              <a:rPr lang="en-US" sz="2200" b="1">
                <a:solidFill>
                  <a:schemeClr val="bg1"/>
                </a:solidFill>
              </a:rPr>
              <a:t>NCRR Strategic Plan 2009–2013</a:t>
            </a:r>
          </a:p>
        </p:txBody>
      </p:sp>
      <p:sp>
        <p:nvSpPr>
          <p:cNvPr id="24581" name="Text Box 1031"/>
          <p:cNvSpPr txBox="1">
            <a:spLocks noChangeArrowheads="1"/>
          </p:cNvSpPr>
          <p:nvPr/>
        </p:nvSpPr>
        <p:spPr bwMode="auto">
          <a:xfrm>
            <a:off x="4321175" y="2651125"/>
            <a:ext cx="4189413" cy="701675"/>
          </a:xfrm>
          <a:prstGeom prst="rect">
            <a:avLst/>
          </a:prstGeom>
          <a:noFill/>
          <a:ln w="9525">
            <a:noFill/>
            <a:miter lim="800000"/>
            <a:headEnd/>
            <a:tailEnd/>
          </a:ln>
        </p:spPr>
        <p:txBody>
          <a:bodyPr wrap="none">
            <a:spAutoFit/>
          </a:bodyPr>
          <a:lstStyle/>
          <a:p>
            <a:r>
              <a:rPr lang="en-US" sz="2000"/>
              <a:t>Translating Research from Basic </a:t>
            </a:r>
            <a:br>
              <a:rPr lang="en-US" sz="2000"/>
            </a:br>
            <a:r>
              <a:rPr lang="en-US" sz="2000"/>
              <a:t>Discovery to Improved Patient Care</a:t>
            </a:r>
          </a:p>
        </p:txBody>
      </p:sp>
      <p:pic>
        <p:nvPicPr>
          <p:cNvPr id="24582" name="Picture 1032" descr="DHHS_logo_white.png                                            003E18E0Macintosh HD                   BBA3A940:"/>
          <p:cNvPicPr>
            <a:picLocks noChangeAspect="1" noChangeArrowheads="1"/>
          </p:cNvPicPr>
          <p:nvPr/>
        </p:nvPicPr>
        <p:blipFill>
          <a:blip r:embed="rId3"/>
          <a:srcRect/>
          <a:stretch>
            <a:fillRect/>
          </a:stretch>
        </p:blipFill>
        <p:spPr bwMode="auto">
          <a:xfrm>
            <a:off x="5638800" y="5486400"/>
            <a:ext cx="914400" cy="912813"/>
          </a:xfrm>
          <a:prstGeom prst="rect">
            <a:avLst/>
          </a:prstGeom>
          <a:noFill/>
          <a:ln w="9525">
            <a:noFill/>
            <a:miter lim="800000"/>
            <a:headEnd/>
            <a:tailEnd/>
          </a:ln>
        </p:spPr>
      </p:pic>
      <p:sp>
        <p:nvSpPr>
          <p:cNvPr id="24583" name="Line 1033"/>
          <p:cNvSpPr>
            <a:spLocks noChangeShapeType="1"/>
          </p:cNvSpPr>
          <p:nvPr/>
        </p:nvSpPr>
        <p:spPr bwMode="auto">
          <a:xfrm flipH="1">
            <a:off x="0" y="2667000"/>
            <a:ext cx="9144000" cy="0"/>
          </a:xfrm>
          <a:prstGeom prst="line">
            <a:avLst/>
          </a:prstGeom>
          <a:noFill/>
          <a:ln w="9525">
            <a:solidFill>
              <a:schemeClr val="bg1"/>
            </a:solidFill>
            <a:round/>
            <a:headEnd/>
            <a:tailEnd/>
          </a:ln>
        </p:spPr>
        <p:txBody>
          <a:bodyPr wrap="none" anchor="ctr"/>
          <a:lstStyle/>
          <a:p>
            <a:endParaRPr lang="en-US"/>
          </a:p>
        </p:txBody>
      </p:sp>
      <p:pic>
        <p:nvPicPr>
          <p:cNvPr id="24584" name="Picture 1034" descr="STRATEGIC_PLAN_cov2.png                                        003DA1D7Macintosh HD                   BBA3A940:"/>
          <p:cNvPicPr>
            <a:picLocks noChangeAspect="1" noChangeArrowheads="1"/>
          </p:cNvPicPr>
          <p:nvPr/>
        </p:nvPicPr>
        <p:blipFill>
          <a:blip r:embed="rId4"/>
          <a:srcRect l="21155" t="6154" r="24017" b="10153"/>
          <a:stretch>
            <a:fillRect/>
          </a:stretch>
        </p:blipFill>
        <p:spPr bwMode="auto">
          <a:xfrm>
            <a:off x="457200" y="457200"/>
            <a:ext cx="3675063" cy="4953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57300" y="214313"/>
            <a:ext cx="6172200" cy="838200"/>
          </a:xfrm>
        </p:spPr>
        <p:txBody>
          <a:bodyPr/>
          <a:lstStyle/>
          <a:p>
            <a:pPr algn="ctr" eaLnBrk="1" hangingPunct="1"/>
            <a:r>
              <a:rPr lang="en-US" smtClean="0">
                <a:latin typeface="Comic Sans MS" pitchFamily="66" charset="0"/>
              </a:rPr>
              <a:t>NIH Roadmap</a:t>
            </a:r>
          </a:p>
        </p:txBody>
      </p:sp>
      <p:sp>
        <p:nvSpPr>
          <p:cNvPr id="25603" name="Rectangle 3"/>
          <p:cNvSpPr>
            <a:spLocks noGrp="1" noChangeArrowheads="1"/>
          </p:cNvSpPr>
          <p:nvPr>
            <p:ph type="body" idx="1"/>
          </p:nvPr>
        </p:nvSpPr>
        <p:spPr>
          <a:xfrm>
            <a:off x="0" y="1071563"/>
            <a:ext cx="9144000" cy="4800600"/>
          </a:xfrm>
        </p:spPr>
        <p:txBody>
          <a:bodyPr/>
          <a:lstStyle/>
          <a:p>
            <a:pPr eaLnBrk="1" hangingPunct="1">
              <a:lnSpc>
                <a:spcPct val="90000"/>
              </a:lnSpc>
              <a:spcAft>
                <a:spcPts val="1200"/>
              </a:spcAft>
              <a:buClr>
                <a:srgbClr val="003300"/>
              </a:buClr>
              <a:buFont typeface="Wingdings" pitchFamily="2" charset="2"/>
              <a:buChar char="§"/>
            </a:pPr>
            <a:r>
              <a:rPr lang="en-US" sz="3600" smtClean="0"/>
              <a:t>Approach to accelerate fundamental discovery and </a:t>
            </a:r>
            <a:r>
              <a:rPr lang="en-US" sz="3600" smtClean="0">
                <a:solidFill>
                  <a:srgbClr val="990099"/>
                </a:solidFill>
              </a:rPr>
              <a:t>translation of research knowledge into effective prevention strategies and new treatments. </a:t>
            </a:r>
          </a:p>
          <a:p>
            <a:pPr eaLnBrk="1" hangingPunct="1">
              <a:lnSpc>
                <a:spcPct val="90000"/>
              </a:lnSpc>
              <a:spcAft>
                <a:spcPts val="1200"/>
              </a:spcAft>
              <a:buClr>
                <a:srgbClr val="003300"/>
              </a:buClr>
              <a:buFont typeface="Wingdings" pitchFamily="2" charset="2"/>
              <a:buChar char="§"/>
            </a:pPr>
            <a:r>
              <a:rPr lang="en-US" sz="3600" smtClean="0"/>
              <a:t>Strategic initiatives will address </a:t>
            </a:r>
            <a:r>
              <a:rPr lang="en-US" sz="3600" smtClean="0">
                <a:solidFill>
                  <a:srgbClr val="C00000"/>
                </a:solidFill>
              </a:rPr>
              <a:t>critical roadblocks </a:t>
            </a:r>
            <a:r>
              <a:rPr lang="en-US" sz="3600" smtClean="0"/>
              <a:t>and </a:t>
            </a:r>
            <a:r>
              <a:rPr lang="en-US" sz="3600" smtClean="0">
                <a:solidFill>
                  <a:srgbClr val="C00000"/>
                </a:solidFill>
              </a:rPr>
              <a:t>knowledge gaps </a:t>
            </a:r>
            <a:r>
              <a:rPr lang="en-US" sz="3600" smtClean="0"/>
              <a:t>that currently constrain rapid progress in biomedical research</a:t>
            </a:r>
            <a:r>
              <a:rPr lang="en-US" sz="3600" smtClean="0">
                <a:solidFill>
                  <a:srgbClr val="333333"/>
                </a:solidFill>
              </a:rPr>
              <a:t>.</a:t>
            </a:r>
          </a:p>
          <a:p>
            <a:pPr eaLnBrk="1" hangingPunct="1">
              <a:lnSpc>
                <a:spcPct val="90000"/>
              </a:lnSpc>
              <a:spcAft>
                <a:spcPts val="1200"/>
              </a:spcAft>
              <a:buClr>
                <a:srgbClr val="003300"/>
              </a:buClr>
              <a:buFont typeface="Wingdings" pitchFamily="2" charset="2"/>
              <a:buChar char="§"/>
            </a:pPr>
            <a:r>
              <a:rPr lang="en-US" sz="3600" smtClean="0"/>
              <a:t>Synergize the work of many NIH Institutes and Centers.</a:t>
            </a:r>
            <a:endParaRPr lang="en-US" sz="3600" smtClean="0">
              <a:solidFill>
                <a:srgbClr val="333333"/>
              </a:solidFill>
            </a:endParaRPr>
          </a:p>
        </p:txBody>
      </p:sp>
      <p:sp>
        <p:nvSpPr>
          <p:cNvPr id="25604" name="Text Box 4"/>
          <p:cNvSpPr txBox="1">
            <a:spLocks noChangeArrowheads="1"/>
          </p:cNvSpPr>
          <p:nvPr/>
        </p:nvSpPr>
        <p:spPr bwMode="auto">
          <a:xfrm>
            <a:off x="6457950" y="6416675"/>
            <a:ext cx="2614613" cy="369888"/>
          </a:xfrm>
          <a:prstGeom prst="rect">
            <a:avLst/>
          </a:prstGeom>
          <a:noFill/>
          <a:ln w="9525">
            <a:noFill/>
            <a:miter lim="800000"/>
            <a:headEnd/>
            <a:tailEnd/>
          </a:ln>
        </p:spPr>
        <p:txBody>
          <a:bodyPr>
            <a:spAutoFit/>
          </a:bodyPr>
          <a:lstStyle/>
          <a:p>
            <a:pPr>
              <a:spcBef>
                <a:spcPct val="50000"/>
              </a:spcBef>
            </a:pPr>
            <a:r>
              <a:rPr lang="en-US"/>
              <a:t> </a:t>
            </a:r>
            <a:r>
              <a:rPr lang="en-US" sz="1600"/>
              <a:t>http://nihroadmap.nih.gov</a:t>
            </a:r>
            <a:endParaRPr lang="en-US"/>
          </a:p>
        </p:txBody>
      </p:sp>
      <p:cxnSp>
        <p:nvCxnSpPr>
          <p:cNvPr id="25605" name="Straight Connector 3"/>
          <p:cNvCxnSpPr>
            <a:cxnSpLocks noChangeShapeType="1"/>
          </p:cNvCxnSpPr>
          <p:nvPr/>
        </p:nvCxnSpPr>
        <p:spPr bwMode="auto">
          <a:xfrm>
            <a:off x="504825" y="981075"/>
            <a:ext cx="8113713" cy="0"/>
          </a:xfrm>
          <a:prstGeom prst="line">
            <a:avLst/>
          </a:prstGeom>
          <a:noFill/>
          <a:ln w="28575" algn="ctr">
            <a:solidFill>
              <a:srgbClr val="FF0000"/>
            </a:solidFill>
            <a:round/>
            <a:headEnd/>
            <a:tailEn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4313" y="142875"/>
            <a:ext cx="8763000" cy="762000"/>
          </a:xfrm>
        </p:spPr>
        <p:txBody>
          <a:bodyPr/>
          <a:lstStyle/>
          <a:p>
            <a:pPr eaLnBrk="1" hangingPunct="1"/>
            <a:r>
              <a:rPr lang="en-US" sz="4000" smtClean="0">
                <a:latin typeface="Comic Sans MS" pitchFamily="66" charset="0"/>
              </a:rPr>
              <a:t>7 common barriers to translation</a:t>
            </a:r>
          </a:p>
        </p:txBody>
      </p:sp>
      <p:sp>
        <p:nvSpPr>
          <p:cNvPr id="26627" name="Rectangle 3"/>
          <p:cNvSpPr>
            <a:spLocks noGrp="1" noChangeArrowheads="1"/>
          </p:cNvSpPr>
          <p:nvPr>
            <p:ph type="body" idx="1"/>
          </p:nvPr>
        </p:nvSpPr>
        <p:spPr>
          <a:xfrm>
            <a:off x="-428625" y="885825"/>
            <a:ext cx="9501188" cy="5257800"/>
          </a:xfrm>
        </p:spPr>
        <p:txBody>
          <a:bodyPr/>
          <a:lstStyle/>
          <a:p>
            <a:pPr lvl="1" eaLnBrk="1" hangingPunct="1">
              <a:lnSpc>
                <a:spcPct val="90000"/>
              </a:lnSpc>
              <a:spcAft>
                <a:spcPts val="1200"/>
              </a:spcAft>
              <a:buClr>
                <a:srgbClr val="003300"/>
              </a:buClr>
              <a:buFont typeface="Wingdings" pitchFamily="2" charset="2"/>
              <a:buChar char="§"/>
            </a:pPr>
            <a:r>
              <a:rPr lang="en-US" sz="2600" smtClean="0">
                <a:solidFill>
                  <a:srgbClr val="000066"/>
                </a:solidFill>
              </a:rPr>
              <a:t>Basic research not clinically relevant                                   ( generated for its own sake!)</a:t>
            </a:r>
          </a:p>
          <a:p>
            <a:pPr lvl="1" eaLnBrk="1" hangingPunct="1">
              <a:lnSpc>
                <a:spcPct val="90000"/>
              </a:lnSpc>
              <a:spcAft>
                <a:spcPts val="1200"/>
              </a:spcAft>
              <a:buClr>
                <a:srgbClr val="003300"/>
              </a:buClr>
              <a:buFont typeface="Wingdings" pitchFamily="2" charset="2"/>
              <a:buChar char="§"/>
            </a:pPr>
            <a:r>
              <a:rPr lang="en-US" sz="2600" smtClean="0">
                <a:solidFill>
                  <a:srgbClr val="000066"/>
                </a:solidFill>
              </a:rPr>
              <a:t>Clinical practice guidelines in literature insufficient for translation.</a:t>
            </a:r>
          </a:p>
          <a:p>
            <a:pPr lvl="1" eaLnBrk="1" hangingPunct="1">
              <a:lnSpc>
                <a:spcPct val="90000"/>
              </a:lnSpc>
              <a:spcAft>
                <a:spcPts val="1200"/>
              </a:spcAft>
              <a:buClr>
                <a:srgbClr val="003300"/>
              </a:buClr>
              <a:buFont typeface="Wingdings" pitchFamily="2" charset="2"/>
              <a:buChar char="§"/>
            </a:pPr>
            <a:r>
              <a:rPr lang="en-US" sz="2600" smtClean="0">
                <a:solidFill>
                  <a:srgbClr val="000066"/>
                </a:solidFill>
              </a:rPr>
              <a:t>Comparisons among programs hampered by competition, conflict of interest.</a:t>
            </a:r>
          </a:p>
          <a:p>
            <a:pPr lvl="1" eaLnBrk="1" hangingPunct="1">
              <a:lnSpc>
                <a:spcPct val="90000"/>
              </a:lnSpc>
              <a:spcAft>
                <a:spcPts val="1200"/>
              </a:spcAft>
              <a:buClr>
                <a:srgbClr val="003300"/>
              </a:buClr>
              <a:buFont typeface="Wingdings" pitchFamily="2" charset="2"/>
              <a:buChar char="§"/>
            </a:pPr>
            <a:r>
              <a:rPr lang="en-US" sz="2600" smtClean="0">
                <a:solidFill>
                  <a:srgbClr val="000066"/>
                </a:solidFill>
              </a:rPr>
              <a:t>Perception that translation will be lengthy and expensive</a:t>
            </a:r>
          </a:p>
          <a:p>
            <a:pPr lvl="1" eaLnBrk="1" hangingPunct="1">
              <a:lnSpc>
                <a:spcPct val="90000"/>
              </a:lnSpc>
              <a:spcAft>
                <a:spcPts val="1200"/>
              </a:spcAft>
              <a:buClr>
                <a:srgbClr val="003300"/>
              </a:buClr>
              <a:buFont typeface="Wingdings" pitchFamily="2" charset="2"/>
              <a:buChar char="§"/>
            </a:pPr>
            <a:r>
              <a:rPr lang="en-US" sz="2600" smtClean="0">
                <a:solidFill>
                  <a:srgbClr val="000066"/>
                </a:solidFill>
              </a:rPr>
              <a:t>Time necessary to train researchers to communicate and share across fields</a:t>
            </a:r>
          </a:p>
          <a:p>
            <a:pPr lvl="1" eaLnBrk="1" hangingPunct="1">
              <a:lnSpc>
                <a:spcPct val="90000"/>
              </a:lnSpc>
              <a:spcAft>
                <a:spcPts val="1200"/>
              </a:spcAft>
              <a:buClr>
                <a:srgbClr val="003300"/>
              </a:buClr>
              <a:buFont typeface="Wingdings" pitchFamily="2" charset="2"/>
              <a:buChar char="§"/>
            </a:pPr>
            <a:r>
              <a:rPr lang="en-US" sz="2600" smtClean="0">
                <a:solidFill>
                  <a:srgbClr val="000066"/>
                </a:solidFill>
              </a:rPr>
              <a:t>Practitioners unable to utilize an innovation</a:t>
            </a:r>
          </a:p>
          <a:p>
            <a:pPr lvl="1" eaLnBrk="1" hangingPunct="1">
              <a:lnSpc>
                <a:spcPct val="90000"/>
              </a:lnSpc>
              <a:spcAft>
                <a:spcPts val="1200"/>
              </a:spcAft>
              <a:buClr>
                <a:srgbClr val="003300"/>
              </a:buClr>
              <a:buFont typeface="Wingdings" pitchFamily="2" charset="2"/>
              <a:buChar char="§"/>
            </a:pPr>
            <a:r>
              <a:rPr lang="en-US" sz="2600" smtClean="0">
                <a:solidFill>
                  <a:srgbClr val="000066"/>
                </a:solidFill>
              </a:rPr>
              <a:t>Researchers don’t interpret findings so that they can’t be easily disseminated</a:t>
            </a:r>
          </a:p>
          <a:p>
            <a:pPr lvl="1" eaLnBrk="1" hangingPunct="1">
              <a:lnSpc>
                <a:spcPct val="90000"/>
              </a:lnSpc>
              <a:spcAft>
                <a:spcPts val="1200"/>
              </a:spcAft>
              <a:buClr>
                <a:srgbClr val="003300"/>
              </a:buClr>
              <a:buFont typeface="Wingdings" pitchFamily="2" charset="2"/>
              <a:buChar char="§"/>
            </a:pPr>
            <a:endParaRPr lang="en-US" sz="2600" smtClean="0">
              <a:solidFill>
                <a:srgbClr val="000066"/>
              </a:solidFill>
            </a:endParaRPr>
          </a:p>
          <a:p>
            <a:pPr lvl="1" eaLnBrk="1" hangingPunct="1">
              <a:lnSpc>
                <a:spcPct val="90000"/>
              </a:lnSpc>
              <a:spcAft>
                <a:spcPts val="1200"/>
              </a:spcAft>
              <a:buClr>
                <a:srgbClr val="003300"/>
              </a:buClr>
              <a:buFont typeface="Wingdings" pitchFamily="2" charset="2"/>
              <a:buChar char="§"/>
            </a:pPr>
            <a:endParaRPr lang="en-US" sz="2600" smtClean="0">
              <a:solidFill>
                <a:srgbClr val="000066"/>
              </a:solidFill>
            </a:endParaRPr>
          </a:p>
          <a:p>
            <a:pPr lvl="1" eaLnBrk="1" hangingPunct="1">
              <a:lnSpc>
                <a:spcPct val="90000"/>
              </a:lnSpc>
              <a:spcAft>
                <a:spcPts val="1200"/>
              </a:spcAft>
              <a:buClr>
                <a:srgbClr val="003300"/>
              </a:buClr>
              <a:buFont typeface="Wingdings" pitchFamily="2" charset="2"/>
              <a:buChar char="§"/>
            </a:pPr>
            <a:endParaRPr lang="en-US" sz="2600" smtClean="0">
              <a:solidFill>
                <a:srgbClr val="000066"/>
              </a:solidFill>
            </a:endParaRPr>
          </a:p>
          <a:p>
            <a:pPr lvl="1" eaLnBrk="1" hangingPunct="1">
              <a:lnSpc>
                <a:spcPct val="90000"/>
              </a:lnSpc>
              <a:spcAft>
                <a:spcPts val="1200"/>
              </a:spcAft>
              <a:buClr>
                <a:srgbClr val="003300"/>
              </a:buClr>
              <a:buFont typeface="Wingdings" pitchFamily="2" charset="2"/>
              <a:buChar char="§"/>
            </a:pPr>
            <a:endParaRPr lang="en-US" sz="2600" smtClean="0">
              <a:solidFill>
                <a:srgbClr val="000066"/>
              </a:solidFill>
            </a:endParaRPr>
          </a:p>
        </p:txBody>
      </p:sp>
      <p:cxnSp>
        <p:nvCxnSpPr>
          <p:cNvPr id="26628" name="Straight Connector 3"/>
          <p:cNvCxnSpPr>
            <a:cxnSpLocks noChangeShapeType="1"/>
          </p:cNvCxnSpPr>
          <p:nvPr/>
        </p:nvCxnSpPr>
        <p:spPr bwMode="auto">
          <a:xfrm>
            <a:off x="504825" y="836613"/>
            <a:ext cx="8113713" cy="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lum bright="-20000" contrast="10000"/>
          </a:blip>
          <a:srcRect/>
          <a:stretch>
            <a:fillRect/>
          </a:stretch>
        </p:blipFill>
        <p:spPr bwMode="auto">
          <a:xfrm>
            <a:off x="268288" y="457200"/>
            <a:ext cx="8647112" cy="5791200"/>
          </a:xfrm>
          <a:prstGeom prst="rect">
            <a:avLst/>
          </a:prstGeom>
          <a:noFill/>
          <a:ln w="28575">
            <a:solidFill>
              <a:srgbClr val="FF0000"/>
            </a:solidFill>
            <a:miter lim="800000"/>
            <a:headEnd/>
            <a:tailEnd/>
          </a:ln>
        </p:spPr>
      </p:pic>
      <p:sp>
        <p:nvSpPr>
          <p:cNvPr id="4" name="Rectangle 3"/>
          <p:cNvSpPr/>
          <p:nvPr/>
        </p:nvSpPr>
        <p:spPr>
          <a:xfrm>
            <a:off x="354013" y="1752600"/>
            <a:ext cx="2160587" cy="430213"/>
          </a:xfrm>
          <a:prstGeom prst="rect">
            <a:avLst/>
          </a:prstGeom>
          <a:solidFill>
            <a:schemeClr val="bg1">
              <a:lumMod val="50000"/>
            </a:schemeClr>
          </a:solidFill>
        </p:spPr>
        <p:txBody>
          <a:bodyPr wrap="none">
            <a:spAutoFit/>
          </a:bodyPr>
          <a:lstStyle/>
          <a:p>
            <a:pPr>
              <a:defRPr/>
            </a:pPr>
            <a:r>
              <a:rPr lang="en-US" sz="2200" dirty="0"/>
              <a:t>Patient Benefits</a:t>
            </a:r>
          </a:p>
        </p:txBody>
      </p:sp>
      <p:sp>
        <p:nvSpPr>
          <p:cNvPr id="6" name="Rectangle 5"/>
          <p:cNvSpPr/>
          <p:nvPr/>
        </p:nvSpPr>
        <p:spPr>
          <a:xfrm>
            <a:off x="3962400" y="685800"/>
            <a:ext cx="3241675" cy="461963"/>
          </a:xfrm>
          <a:prstGeom prst="rect">
            <a:avLst/>
          </a:prstGeom>
          <a:solidFill>
            <a:schemeClr val="bg1">
              <a:lumMod val="50000"/>
            </a:schemeClr>
          </a:solidFill>
        </p:spPr>
        <p:txBody>
          <a:bodyPr>
            <a:spAutoFit/>
          </a:bodyPr>
          <a:lstStyle/>
          <a:p>
            <a:pPr algn="ctr">
              <a:defRPr/>
            </a:pPr>
            <a:r>
              <a:rPr lang="en-US" dirty="0"/>
              <a:t>Technology Platforms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0" y="838200"/>
            <a:ext cx="9144000" cy="2124075"/>
          </a:xfrm>
          <a:prstGeom prst="rect">
            <a:avLst/>
          </a:prstGeom>
          <a:noFill/>
          <a:ln w="9525">
            <a:noFill/>
            <a:miter lim="800000"/>
            <a:headEnd/>
            <a:tailEnd/>
          </a:ln>
        </p:spPr>
        <p:txBody>
          <a:bodyPr>
            <a:spAutoFit/>
          </a:bodyPr>
          <a:lstStyle/>
          <a:p>
            <a:pPr rtl="0">
              <a:buClr>
                <a:srgbClr val="990099"/>
              </a:buClr>
              <a:buSzPct val="120000"/>
              <a:buFont typeface="Wingdings" pitchFamily="2" charset="2"/>
              <a:buChar char="§"/>
            </a:pPr>
            <a:r>
              <a:rPr lang="en-US" sz="2200"/>
              <a:t>A </a:t>
            </a:r>
            <a:r>
              <a:rPr lang="en-US" sz="2200" b="1"/>
              <a:t>biomarker</a:t>
            </a:r>
            <a:r>
              <a:rPr lang="en-US" sz="2200"/>
              <a:t>, or </a:t>
            </a:r>
            <a:r>
              <a:rPr lang="en-US" sz="2200" b="1"/>
              <a:t>biological marker</a:t>
            </a:r>
            <a:r>
              <a:rPr lang="en-US" sz="2200"/>
              <a:t>, is in general a substance used as an indicator of a biological state. It is a characteristic that is objectively measured and evaluated as an indicator of normal biological processes, pathogenic processes, or pharmacologic responses to a therapeutic intervention. It is used in many scientific fields.</a:t>
            </a:r>
          </a:p>
          <a:p>
            <a:pPr rtl="0">
              <a:buClr>
                <a:srgbClr val="990099"/>
              </a:buClr>
              <a:buSzPct val="120000"/>
              <a:buFont typeface="Wingdings" pitchFamily="2" charset="2"/>
              <a:buChar char="§"/>
            </a:pPr>
            <a:endParaRPr lang="en-US" sz="2200"/>
          </a:p>
        </p:txBody>
      </p:sp>
      <p:sp>
        <p:nvSpPr>
          <p:cNvPr id="28675" name="Rectangle 6"/>
          <p:cNvSpPr>
            <a:spLocks noChangeArrowheads="1"/>
          </p:cNvSpPr>
          <p:nvPr/>
        </p:nvSpPr>
        <p:spPr bwMode="auto">
          <a:xfrm>
            <a:off x="0" y="2743200"/>
            <a:ext cx="9144000" cy="4154488"/>
          </a:xfrm>
          <a:prstGeom prst="rect">
            <a:avLst/>
          </a:prstGeom>
          <a:noFill/>
          <a:ln w="9525">
            <a:noFill/>
            <a:miter lim="800000"/>
            <a:headEnd/>
            <a:tailEnd/>
          </a:ln>
        </p:spPr>
        <p:txBody>
          <a:bodyPr>
            <a:spAutoFit/>
          </a:bodyPr>
          <a:lstStyle/>
          <a:p>
            <a:pPr rtl="0">
              <a:buClr>
                <a:srgbClr val="990099"/>
              </a:buClr>
              <a:buSzPct val="120000"/>
              <a:buFont typeface="Wingdings" pitchFamily="2" charset="2"/>
              <a:buChar char="§"/>
            </a:pPr>
            <a:r>
              <a:rPr lang="en-US" sz="2200"/>
              <a:t>In medicine, a biomarker can be a traceable substance that is introduced into an organism as a means to examine organ function or other aspects of health.. It can also be a substance whose detection indicates a particular disease state, for example, the presence of an antibody may indicate an infection. More specifically, a biomarker indicates a change in expression or state of a protein that correlates with the risk or progression of a disease, or with the susceptibility of the disease to a given treatment.</a:t>
            </a:r>
          </a:p>
          <a:p>
            <a:pPr rtl="0">
              <a:buClr>
                <a:srgbClr val="990099"/>
              </a:buClr>
              <a:buSzPct val="120000"/>
              <a:buFont typeface="Wingdings" pitchFamily="2" charset="2"/>
              <a:buChar char="§"/>
            </a:pPr>
            <a:endParaRPr lang="en-US" sz="2200"/>
          </a:p>
          <a:p>
            <a:pPr rtl="0">
              <a:buClr>
                <a:srgbClr val="990099"/>
              </a:buClr>
              <a:buSzPct val="120000"/>
              <a:buFont typeface="Wingdings" pitchFamily="2" charset="2"/>
              <a:buChar char="§"/>
            </a:pPr>
            <a:r>
              <a:rPr lang="en-US" sz="2200"/>
              <a:t>A useful way of finding genetic causes for diseases such as schizophrenia has been the use of a special kind of biomarker called an endophenotype.</a:t>
            </a:r>
          </a:p>
        </p:txBody>
      </p:sp>
      <p:sp>
        <p:nvSpPr>
          <p:cNvPr id="4" name="Rectangle 2"/>
          <p:cNvSpPr txBox="1">
            <a:spLocks noChangeArrowheads="1"/>
          </p:cNvSpPr>
          <p:nvPr/>
        </p:nvSpPr>
        <p:spPr bwMode="auto">
          <a:xfrm>
            <a:off x="-76200" y="0"/>
            <a:ext cx="9144000" cy="785813"/>
          </a:xfrm>
          <a:prstGeom prst="rect">
            <a:avLst/>
          </a:prstGeom>
          <a:noFill/>
          <a:ln w="9525">
            <a:noFill/>
            <a:miter lim="800000"/>
            <a:headEnd/>
            <a:tailEnd/>
          </a:ln>
        </p:spPr>
        <p:txBody>
          <a:bodyPr anchor="ctr"/>
          <a:lstStyle/>
          <a:p>
            <a:pPr algn="ctr">
              <a:defRPr/>
            </a:pPr>
            <a:r>
              <a:rPr lang="en-US" sz="3600" b="1" kern="0" dirty="0">
                <a:solidFill>
                  <a:srgbClr val="663300"/>
                </a:solidFill>
                <a:latin typeface="Comic Sans MS" pitchFamily="66" charset="0"/>
                <a:ea typeface="+mj-ea"/>
                <a:cs typeface="+mj-cs"/>
              </a:rPr>
              <a:t>Biomarker</a:t>
            </a:r>
          </a:p>
        </p:txBody>
      </p:sp>
      <p:cxnSp>
        <p:nvCxnSpPr>
          <p:cNvPr id="28677" name="Straight Connector 3"/>
          <p:cNvCxnSpPr>
            <a:cxnSpLocks noChangeShapeType="1"/>
          </p:cNvCxnSpPr>
          <p:nvPr/>
        </p:nvCxnSpPr>
        <p:spPr bwMode="auto">
          <a:xfrm>
            <a:off x="504825" y="765175"/>
            <a:ext cx="8113713" cy="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76200" y="609600"/>
            <a:ext cx="8991600" cy="6202363"/>
          </a:xfrm>
          <a:prstGeom prst="rect">
            <a:avLst/>
          </a:prstGeom>
          <a:noFill/>
          <a:ln w="9525">
            <a:noFill/>
            <a:miter lim="800000"/>
            <a:headEnd/>
            <a:tailEnd/>
          </a:ln>
        </p:spPr>
        <p:txBody>
          <a:bodyPr>
            <a:spAutoFit/>
          </a:bodyPr>
          <a:lstStyle/>
          <a:p>
            <a:pPr rtl="0">
              <a:spcBef>
                <a:spcPts val="1800"/>
              </a:spcBef>
              <a:buClr>
                <a:srgbClr val="FF0000"/>
              </a:buClr>
              <a:buFont typeface="Wingdings" pitchFamily="2" charset="2"/>
              <a:buChar char="§"/>
            </a:pPr>
            <a:r>
              <a:rPr lang="en-US" sz="2200"/>
              <a:t>A </a:t>
            </a:r>
            <a:r>
              <a:rPr lang="en-US" sz="2200" b="1"/>
              <a:t>biosensor</a:t>
            </a:r>
            <a:r>
              <a:rPr lang="en-US" sz="2200"/>
              <a:t> is an analytical device for the detection of an analyte that combines a biological component with a physicochemical detector component.</a:t>
            </a:r>
          </a:p>
          <a:p>
            <a:pPr rtl="0">
              <a:spcBef>
                <a:spcPts val="1800"/>
              </a:spcBef>
              <a:buClr>
                <a:srgbClr val="FF0000"/>
              </a:buClr>
              <a:buFont typeface="Wingdings" pitchFamily="2" charset="2"/>
              <a:buChar char="§"/>
            </a:pPr>
            <a:endParaRPr lang="en-US" sz="2200"/>
          </a:p>
          <a:p>
            <a:pPr rtl="0">
              <a:spcBef>
                <a:spcPts val="1800"/>
              </a:spcBef>
              <a:buClr>
                <a:srgbClr val="FF0000"/>
              </a:buClr>
              <a:buFont typeface="Wingdings" pitchFamily="2" charset="2"/>
              <a:buChar char="§"/>
            </a:pPr>
            <a:r>
              <a:rPr lang="en-US" sz="2200"/>
              <a:t>An </a:t>
            </a:r>
            <a:r>
              <a:rPr lang="en-US" sz="2200" b="1"/>
              <a:t>analyte</a:t>
            </a:r>
            <a:r>
              <a:rPr lang="en-US" sz="2200"/>
              <a:t> is a substance or chemical constituent that is determined in an analytical procedure, such as a titration. For instance, in an immunoassay, the analyte may be the ligand or the binder, while in blood glucose testing, the analyte is glucose. In medicine, </a:t>
            </a:r>
            <a:r>
              <a:rPr lang="en-US" sz="2200" i="1"/>
              <a:t>analyte</a:t>
            </a:r>
            <a:r>
              <a:rPr lang="en-US" sz="2200"/>
              <a:t> often refers to the type of test being run on a patient, as the test is usually determining a chemical substance in the human body.</a:t>
            </a:r>
          </a:p>
          <a:p>
            <a:pPr rtl="0">
              <a:spcBef>
                <a:spcPts val="1800"/>
              </a:spcBef>
              <a:buClr>
                <a:srgbClr val="FF0000"/>
              </a:buClr>
              <a:buFont typeface="Wingdings" pitchFamily="2" charset="2"/>
              <a:buChar char="§"/>
            </a:pPr>
            <a:r>
              <a:rPr lang="en-US" sz="2200"/>
              <a:t>An analyte itself cannot be measured, but a measurable property of the analyte can. For instance, one cannot measure a table (analyte-component) but, the height, width, etc. of a table can be measured. Likewise, one cannot measure glucose but can measure the glucose concentration. In this example "glucose" is the component and "concentration" is the kind-of-property. </a:t>
            </a:r>
          </a:p>
        </p:txBody>
      </p:sp>
      <p:sp>
        <p:nvSpPr>
          <p:cNvPr id="3" name="Rectangle 2"/>
          <p:cNvSpPr txBox="1">
            <a:spLocks noChangeArrowheads="1"/>
          </p:cNvSpPr>
          <p:nvPr/>
        </p:nvSpPr>
        <p:spPr bwMode="auto">
          <a:xfrm>
            <a:off x="76200" y="1828800"/>
            <a:ext cx="1676400" cy="685800"/>
          </a:xfrm>
          <a:prstGeom prst="rect">
            <a:avLst/>
          </a:prstGeom>
          <a:noFill/>
          <a:ln w="9525">
            <a:noFill/>
            <a:miter lim="800000"/>
            <a:headEnd/>
            <a:tailEnd/>
          </a:ln>
        </p:spPr>
        <p:txBody>
          <a:bodyPr anchor="ctr"/>
          <a:lstStyle/>
          <a:p>
            <a:pPr algn="ctr">
              <a:defRPr/>
            </a:pPr>
            <a:r>
              <a:rPr lang="en-US" sz="3200" b="1" kern="0" dirty="0">
                <a:solidFill>
                  <a:srgbClr val="663300"/>
                </a:solidFill>
                <a:latin typeface="Comic Sans MS" pitchFamily="66" charset="0"/>
                <a:ea typeface="+mj-ea"/>
                <a:cs typeface="+mj-cs"/>
              </a:rPr>
              <a:t>Analyte</a:t>
            </a:r>
          </a:p>
        </p:txBody>
      </p:sp>
      <p:sp>
        <p:nvSpPr>
          <p:cNvPr id="4" name="Rectangle 2"/>
          <p:cNvSpPr txBox="1">
            <a:spLocks noChangeArrowheads="1"/>
          </p:cNvSpPr>
          <p:nvPr/>
        </p:nvSpPr>
        <p:spPr bwMode="auto">
          <a:xfrm>
            <a:off x="-76200" y="-76200"/>
            <a:ext cx="9144000" cy="838200"/>
          </a:xfrm>
          <a:prstGeom prst="rect">
            <a:avLst/>
          </a:prstGeom>
          <a:noFill/>
          <a:ln w="9525">
            <a:noFill/>
            <a:miter lim="800000"/>
            <a:headEnd/>
            <a:tailEnd/>
          </a:ln>
        </p:spPr>
        <p:txBody>
          <a:bodyPr anchor="ctr"/>
          <a:lstStyle/>
          <a:p>
            <a:pPr algn="ctr">
              <a:defRPr/>
            </a:pPr>
            <a:r>
              <a:rPr lang="en-US" sz="3600" b="1" kern="0" dirty="0">
                <a:solidFill>
                  <a:srgbClr val="663300"/>
                </a:solidFill>
                <a:latin typeface="Comic Sans MS" pitchFamily="66" charset="0"/>
                <a:ea typeface="+mj-ea"/>
                <a:cs typeface="+mj-cs"/>
              </a:rPr>
              <a:t>Biosensor</a:t>
            </a:r>
          </a:p>
        </p:txBody>
      </p:sp>
      <p:cxnSp>
        <p:nvCxnSpPr>
          <p:cNvPr id="29701" name="Straight Connector 3"/>
          <p:cNvCxnSpPr>
            <a:cxnSpLocks noChangeShapeType="1"/>
          </p:cNvCxnSpPr>
          <p:nvPr/>
        </p:nvCxnSpPr>
        <p:spPr bwMode="auto">
          <a:xfrm>
            <a:off x="504825" y="620713"/>
            <a:ext cx="8113713" cy="0"/>
          </a:xfrm>
          <a:prstGeom prst="line">
            <a:avLst/>
          </a:prstGeom>
          <a:noFill/>
          <a:ln w="28575" algn="ctr">
            <a:solidFill>
              <a:srgbClr val="FF0000"/>
            </a:solidFill>
            <a:round/>
            <a:headEnd/>
            <a:tailEnd/>
          </a:ln>
        </p:spPr>
      </p:cxnSp>
      <p:cxnSp>
        <p:nvCxnSpPr>
          <p:cNvPr id="29702" name="Straight Connector 3"/>
          <p:cNvCxnSpPr>
            <a:cxnSpLocks noChangeShapeType="1"/>
          </p:cNvCxnSpPr>
          <p:nvPr/>
        </p:nvCxnSpPr>
        <p:spPr bwMode="auto">
          <a:xfrm>
            <a:off x="504825" y="1773238"/>
            <a:ext cx="8113713" cy="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0" y="685800"/>
            <a:ext cx="9144000" cy="6016625"/>
          </a:xfrm>
          <a:prstGeom prst="rect">
            <a:avLst/>
          </a:prstGeom>
          <a:noFill/>
          <a:ln w="9525">
            <a:noFill/>
            <a:miter lim="800000"/>
            <a:headEnd/>
            <a:tailEnd/>
          </a:ln>
        </p:spPr>
        <p:txBody>
          <a:bodyPr>
            <a:spAutoFit/>
          </a:bodyPr>
          <a:lstStyle/>
          <a:p>
            <a:pPr rtl="0">
              <a:buClr>
                <a:srgbClr val="CC0099"/>
              </a:buClr>
            </a:pPr>
            <a:r>
              <a:rPr lang="en-US" sz="2000"/>
              <a:t> A </a:t>
            </a:r>
            <a:r>
              <a:rPr lang="en-US" sz="2000" b="1"/>
              <a:t>biosensor</a:t>
            </a:r>
            <a:r>
              <a:rPr lang="en-US" sz="2000"/>
              <a:t> consists of 3 parts:</a:t>
            </a:r>
          </a:p>
          <a:p>
            <a:pPr rtl="0">
              <a:spcBef>
                <a:spcPts val="1200"/>
              </a:spcBef>
              <a:buClr>
                <a:srgbClr val="CC0099"/>
              </a:buClr>
              <a:buFont typeface="Wingdings" pitchFamily="2" charset="2"/>
              <a:buChar char="q"/>
            </a:pPr>
            <a:r>
              <a:rPr lang="en-US" sz="2000"/>
              <a:t>the </a:t>
            </a:r>
            <a:r>
              <a:rPr lang="en-US" sz="2000" i="1"/>
              <a:t>sensitive biological element</a:t>
            </a:r>
            <a:r>
              <a:rPr lang="en-US" sz="2000"/>
              <a:t> (biological material -e.g. tissue, microorganisms, organelles, cell receptors, enzymes, antibodies, nucleic acids, etc.-, a biologically derived material or biomimic). </a:t>
            </a:r>
          </a:p>
          <a:p>
            <a:pPr rtl="0">
              <a:spcBef>
                <a:spcPts val="1200"/>
              </a:spcBef>
              <a:buClr>
                <a:srgbClr val="CC0099"/>
              </a:buClr>
              <a:buFont typeface="Wingdings" pitchFamily="2" charset="2"/>
              <a:buChar char="q"/>
            </a:pPr>
            <a:r>
              <a:rPr lang="en-US" sz="2000"/>
              <a:t>the </a:t>
            </a:r>
            <a:r>
              <a:rPr lang="en-US" sz="2000" i="1"/>
              <a:t>transducer</a:t>
            </a:r>
            <a:r>
              <a:rPr lang="en-US" sz="2000"/>
              <a:t> or the </a:t>
            </a:r>
            <a:r>
              <a:rPr lang="en-US" sz="2000" i="1"/>
              <a:t>detector element</a:t>
            </a:r>
            <a:r>
              <a:rPr lang="en-US" sz="2000"/>
              <a:t> (works in a physicochemical way; optical, piezoelectric, electrochemical, etc.) that transforms the signal resulting from the interaction of the analyte with the biological element into another signal (i.e., transducers) that can be more easily measured and quantified; </a:t>
            </a:r>
          </a:p>
          <a:p>
            <a:pPr rtl="0">
              <a:spcBef>
                <a:spcPts val="1200"/>
              </a:spcBef>
              <a:buClr>
                <a:srgbClr val="CC0099"/>
              </a:buClr>
              <a:buFont typeface="Wingdings" pitchFamily="2" charset="2"/>
              <a:buChar char="q"/>
            </a:pPr>
            <a:r>
              <a:rPr lang="en-US" sz="2000"/>
              <a:t>Associated electronics or signal processors that are primarily responsible for the display of the results in a user-friendly way. </a:t>
            </a:r>
          </a:p>
          <a:p>
            <a:pPr rtl="0">
              <a:spcBef>
                <a:spcPts val="1800"/>
              </a:spcBef>
              <a:buClr>
                <a:srgbClr val="CC0099"/>
              </a:buClr>
            </a:pPr>
            <a:r>
              <a:rPr lang="en-US" sz="2000"/>
              <a:t> A common example of a commercial biosensor is the blood glucose biosensor, which uses the enzyme glucose oxidase to break blood glucose down. In doing so it first oxidizes glucose and uses two electrons to reduce the FAD (a component of the enzyme) to FADH2. This in turn is oxidized by the electrode (accepting two electrons from the electrode) in a number of steps. The resulting current is a measure of the concentration of glucose. In this case, the electrode is the transducer and the enzyme is the biologically active component.</a:t>
            </a:r>
          </a:p>
        </p:txBody>
      </p:sp>
      <p:sp>
        <p:nvSpPr>
          <p:cNvPr id="3" name="Rectangle 2"/>
          <p:cNvSpPr txBox="1">
            <a:spLocks noChangeArrowheads="1"/>
          </p:cNvSpPr>
          <p:nvPr/>
        </p:nvSpPr>
        <p:spPr bwMode="auto">
          <a:xfrm>
            <a:off x="-76200" y="0"/>
            <a:ext cx="9144000" cy="838200"/>
          </a:xfrm>
          <a:prstGeom prst="rect">
            <a:avLst/>
          </a:prstGeom>
          <a:noFill/>
          <a:ln w="9525">
            <a:noFill/>
            <a:miter lim="800000"/>
            <a:headEnd/>
            <a:tailEnd/>
          </a:ln>
        </p:spPr>
        <p:txBody>
          <a:bodyPr anchor="ctr"/>
          <a:lstStyle/>
          <a:p>
            <a:pPr algn="ctr">
              <a:defRPr/>
            </a:pPr>
            <a:r>
              <a:rPr lang="en-US" sz="3600" b="1" kern="0" dirty="0">
                <a:solidFill>
                  <a:srgbClr val="663300"/>
                </a:solidFill>
                <a:latin typeface="Comic Sans MS" pitchFamily="66" charset="0"/>
                <a:ea typeface="+mj-ea"/>
                <a:cs typeface="+mj-cs"/>
              </a:rPr>
              <a:t>Biosensor</a:t>
            </a:r>
          </a:p>
        </p:txBody>
      </p:sp>
      <p:cxnSp>
        <p:nvCxnSpPr>
          <p:cNvPr id="30724" name="Straight Connector 3"/>
          <p:cNvCxnSpPr>
            <a:cxnSpLocks noChangeShapeType="1"/>
          </p:cNvCxnSpPr>
          <p:nvPr/>
        </p:nvCxnSpPr>
        <p:spPr bwMode="auto">
          <a:xfrm>
            <a:off x="504825" y="692150"/>
            <a:ext cx="8113713" cy="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241425"/>
            <a:ext cx="9144000" cy="830263"/>
          </a:xfrm>
          <a:solidFill>
            <a:srgbClr val="00FFFF"/>
          </a:solidFill>
        </p:spPr>
        <p:txBody>
          <a:bodyPr anchor="t">
            <a:spAutoFit/>
          </a:bodyPr>
          <a:lstStyle/>
          <a:p>
            <a:pPr eaLnBrk="1" hangingPunct="1"/>
            <a:r>
              <a:rPr lang="en-US" sz="2400" smtClean="0"/>
              <a:t>Genetic tests  identify variations in the BRCA 1 and BRCA 2 genes that increase risks for breast and ovarian cancer.</a:t>
            </a:r>
          </a:p>
        </p:txBody>
      </p:sp>
      <p:sp>
        <p:nvSpPr>
          <p:cNvPr id="31747" name="Rectangle 3"/>
          <p:cNvSpPr>
            <a:spLocks noGrp="1" noChangeArrowheads="1"/>
          </p:cNvSpPr>
          <p:nvPr>
            <p:ph type="body" sz="half" idx="1"/>
          </p:nvPr>
        </p:nvSpPr>
        <p:spPr>
          <a:xfrm>
            <a:off x="0" y="2238375"/>
            <a:ext cx="4143375" cy="4191000"/>
          </a:xfrm>
        </p:spPr>
        <p:txBody>
          <a:bodyPr/>
          <a:lstStyle/>
          <a:p>
            <a:pPr eaLnBrk="1" hangingPunct="1">
              <a:buClr>
                <a:srgbClr val="003300"/>
              </a:buClr>
              <a:buFont typeface="Wingdings" pitchFamily="2" charset="2"/>
              <a:buChar char="§"/>
            </a:pPr>
            <a:r>
              <a:rPr lang="en-US" sz="2400" smtClean="0"/>
              <a:t>Genetic tests identify greatly increased hereditary risk for breast and ovarian cancer</a:t>
            </a:r>
          </a:p>
          <a:p>
            <a:pPr eaLnBrk="1" hangingPunct="1">
              <a:buClr>
                <a:srgbClr val="003300"/>
              </a:buClr>
              <a:buFont typeface="Wingdings" pitchFamily="2" charset="2"/>
              <a:buChar char="§"/>
            </a:pPr>
            <a:endParaRPr lang="en-US" sz="2400" smtClean="0"/>
          </a:p>
          <a:p>
            <a:pPr eaLnBrk="1" hangingPunct="1">
              <a:buClr>
                <a:srgbClr val="003300"/>
              </a:buClr>
              <a:buFont typeface="Wingdings" pitchFamily="2" charset="2"/>
              <a:buChar char="§"/>
            </a:pPr>
            <a:r>
              <a:rPr lang="en-US" sz="2400" smtClean="0"/>
              <a:t>Knowledge of increased risk allows preventive measures, such as closer monitoring, risk avoidance, and preventive surgery or chemotherapy.</a:t>
            </a:r>
          </a:p>
          <a:p>
            <a:pPr eaLnBrk="1" hangingPunct="1">
              <a:buClr>
                <a:srgbClr val="003300"/>
              </a:buClr>
              <a:buFont typeface="Wingdings" pitchFamily="2" charset="2"/>
              <a:buChar char="§"/>
            </a:pPr>
            <a:endParaRPr lang="en-US" sz="2400" smtClean="0"/>
          </a:p>
        </p:txBody>
      </p:sp>
      <p:sp>
        <p:nvSpPr>
          <p:cNvPr id="31748" name="Text Box 5"/>
          <p:cNvSpPr txBox="1">
            <a:spLocks noChangeArrowheads="1"/>
          </p:cNvSpPr>
          <p:nvPr/>
        </p:nvSpPr>
        <p:spPr bwMode="auto">
          <a:xfrm>
            <a:off x="1214438" y="0"/>
            <a:ext cx="6429375" cy="1200150"/>
          </a:xfrm>
          <a:prstGeom prst="rect">
            <a:avLst/>
          </a:prstGeom>
          <a:noFill/>
          <a:ln w="9525" algn="ctr">
            <a:noFill/>
            <a:miter lim="800000"/>
            <a:headEnd/>
            <a:tailEnd/>
          </a:ln>
        </p:spPr>
        <p:txBody>
          <a:bodyPr>
            <a:spAutoFit/>
          </a:bodyPr>
          <a:lstStyle/>
          <a:p>
            <a:pPr algn="ctr">
              <a:spcBef>
                <a:spcPct val="50000"/>
              </a:spcBef>
            </a:pPr>
            <a:r>
              <a:rPr lang="en-US" sz="3600" b="1">
                <a:solidFill>
                  <a:srgbClr val="663300"/>
                </a:solidFill>
                <a:latin typeface="Comic Sans MS" pitchFamily="66" charset="0"/>
              </a:rPr>
              <a:t>Predict Risk of Disease   Before Symptoms</a:t>
            </a:r>
          </a:p>
        </p:txBody>
      </p:sp>
      <p:sp>
        <p:nvSpPr>
          <p:cNvPr id="31749" name="Rectangle 6"/>
          <p:cNvSpPr>
            <a:spLocks noChangeArrowheads="1"/>
          </p:cNvSpPr>
          <p:nvPr/>
        </p:nvSpPr>
        <p:spPr bwMode="auto">
          <a:xfrm>
            <a:off x="4576763" y="2974975"/>
            <a:ext cx="3124200" cy="406400"/>
          </a:xfrm>
          <a:prstGeom prst="rect">
            <a:avLst/>
          </a:prstGeom>
          <a:solidFill>
            <a:schemeClr val="bg1"/>
          </a:solidFill>
          <a:ln w="9525" algn="ctr">
            <a:solidFill>
              <a:schemeClr val="tx1"/>
            </a:solidFill>
            <a:miter lim="800000"/>
            <a:headEnd/>
            <a:tailEnd/>
          </a:ln>
        </p:spPr>
        <p:txBody>
          <a:bodyPr wrap="none" anchor="ctr"/>
          <a:lstStyle/>
          <a:p>
            <a:r>
              <a:rPr lang="en-US" sz="1400">
                <a:latin typeface="Corbel" pitchFamily="34" charset="0"/>
              </a:rPr>
              <a:t>…</a:t>
            </a:r>
            <a:r>
              <a:rPr lang="en-US" sz="1600" b="1">
                <a:latin typeface="Corbel" pitchFamily="34" charset="0"/>
              </a:rPr>
              <a:t>with BRCA 1 and 2 = 50% - 85%</a:t>
            </a:r>
          </a:p>
        </p:txBody>
      </p:sp>
      <p:sp>
        <p:nvSpPr>
          <p:cNvPr id="31750" name="Rectangle 7"/>
          <p:cNvSpPr>
            <a:spLocks noChangeArrowheads="1"/>
          </p:cNvSpPr>
          <p:nvPr/>
        </p:nvSpPr>
        <p:spPr bwMode="auto">
          <a:xfrm>
            <a:off x="4576763" y="3508375"/>
            <a:ext cx="2895600" cy="406400"/>
          </a:xfrm>
          <a:prstGeom prst="rect">
            <a:avLst/>
          </a:prstGeom>
          <a:solidFill>
            <a:schemeClr val="bg1"/>
          </a:solidFill>
          <a:ln w="9525" algn="ctr">
            <a:solidFill>
              <a:schemeClr val="tx1"/>
            </a:solidFill>
            <a:miter lim="800000"/>
            <a:headEnd/>
            <a:tailEnd/>
          </a:ln>
        </p:spPr>
        <p:txBody>
          <a:bodyPr wrap="none" anchor="ctr"/>
          <a:lstStyle/>
          <a:p>
            <a:pPr algn="r"/>
            <a:r>
              <a:rPr lang="en-US" b="1">
                <a:latin typeface="Corbel" pitchFamily="34" charset="0"/>
              </a:rPr>
              <a:t>….without = 13%</a:t>
            </a:r>
          </a:p>
        </p:txBody>
      </p:sp>
      <p:sp>
        <p:nvSpPr>
          <p:cNvPr id="31751" name="Text Box 8"/>
          <p:cNvSpPr txBox="1">
            <a:spLocks noChangeArrowheads="1"/>
          </p:cNvSpPr>
          <p:nvPr/>
        </p:nvSpPr>
        <p:spPr bwMode="auto">
          <a:xfrm>
            <a:off x="4286250" y="2571750"/>
            <a:ext cx="4643438" cy="400050"/>
          </a:xfrm>
          <a:prstGeom prst="rect">
            <a:avLst/>
          </a:prstGeom>
          <a:noFill/>
          <a:ln w="9525" algn="ctr">
            <a:noFill/>
            <a:miter lim="800000"/>
            <a:headEnd/>
            <a:tailEnd/>
          </a:ln>
        </p:spPr>
        <p:txBody>
          <a:bodyPr>
            <a:spAutoFit/>
          </a:bodyPr>
          <a:lstStyle/>
          <a:p>
            <a:pPr>
              <a:spcBef>
                <a:spcPct val="50000"/>
              </a:spcBef>
            </a:pPr>
            <a:r>
              <a:rPr lang="en-US" sz="2000">
                <a:latin typeface="Corbel" pitchFamily="34" charset="0"/>
              </a:rPr>
              <a:t>Lifetime risk of developing breast cancer…</a:t>
            </a:r>
          </a:p>
        </p:txBody>
      </p:sp>
      <p:sp>
        <p:nvSpPr>
          <p:cNvPr id="31752" name="Text Box 9"/>
          <p:cNvSpPr txBox="1">
            <a:spLocks noChangeArrowheads="1"/>
          </p:cNvSpPr>
          <p:nvPr/>
        </p:nvSpPr>
        <p:spPr bwMode="auto">
          <a:xfrm>
            <a:off x="4214813" y="4467225"/>
            <a:ext cx="4929187" cy="400050"/>
          </a:xfrm>
          <a:prstGeom prst="rect">
            <a:avLst/>
          </a:prstGeom>
          <a:noFill/>
          <a:ln w="9525" algn="ctr">
            <a:noFill/>
            <a:miter lim="800000"/>
            <a:headEnd/>
            <a:tailEnd/>
          </a:ln>
        </p:spPr>
        <p:txBody>
          <a:bodyPr>
            <a:spAutoFit/>
          </a:bodyPr>
          <a:lstStyle/>
          <a:p>
            <a:pPr>
              <a:spcBef>
                <a:spcPct val="50000"/>
              </a:spcBef>
            </a:pPr>
            <a:r>
              <a:rPr lang="en-US" sz="2000">
                <a:latin typeface="Corbel" pitchFamily="34" charset="0"/>
              </a:rPr>
              <a:t>Lifetime risk of developing ovarian cancer…</a:t>
            </a:r>
          </a:p>
        </p:txBody>
      </p:sp>
      <p:sp>
        <p:nvSpPr>
          <p:cNvPr id="31753" name="Rectangle 10"/>
          <p:cNvSpPr>
            <a:spLocks noChangeArrowheads="1"/>
          </p:cNvSpPr>
          <p:nvPr/>
        </p:nvSpPr>
        <p:spPr bwMode="auto">
          <a:xfrm>
            <a:off x="4576763" y="4841875"/>
            <a:ext cx="3429000" cy="368300"/>
          </a:xfrm>
          <a:prstGeom prst="rect">
            <a:avLst/>
          </a:prstGeom>
          <a:solidFill>
            <a:schemeClr val="bg1"/>
          </a:solidFill>
          <a:ln w="9525" algn="ctr">
            <a:solidFill>
              <a:schemeClr val="tx1"/>
            </a:solidFill>
            <a:miter lim="800000"/>
            <a:headEnd/>
            <a:tailEnd/>
          </a:ln>
        </p:spPr>
        <p:txBody>
          <a:bodyPr wrap="none" anchor="ctr"/>
          <a:lstStyle/>
          <a:p>
            <a:r>
              <a:rPr lang="en-US">
                <a:latin typeface="Corbel" pitchFamily="34" charset="0"/>
              </a:rPr>
              <a:t>…</a:t>
            </a:r>
            <a:r>
              <a:rPr lang="en-US" b="1">
                <a:latin typeface="Corbel" pitchFamily="34" charset="0"/>
              </a:rPr>
              <a:t>with BRCA 1 and 2 = 10% - 45%</a:t>
            </a:r>
          </a:p>
        </p:txBody>
      </p:sp>
      <p:sp>
        <p:nvSpPr>
          <p:cNvPr id="31754" name="Text Box 12"/>
          <p:cNvSpPr txBox="1">
            <a:spLocks noChangeArrowheads="1"/>
          </p:cNvSpPr>
          <p:nvPr/>
        </p:nvSpPr>
        <p:spPr bwMode="auto">
          <a:xfrm>
            <a:off x="5186363" y="5286375"/>
            <a:ext cx="1752600" cy="304800"/>
          </a:xfrm>
          <a:prstGeom prst="rect">
            <a:avLst/>
          </a:prstGeom>
          <a:solidFill>
            <a:schemeClr val="bg1"/>
          </a:solidFill>
          <a:ln w="9525" algn="ctr">
            <a:solidFill>
              <a:schemeClr val="tx1"/>
            </a:solidFill>
            <a:miter lim="800000"/>
            <a:headEnd/>
            <a:tailEnd/>
          </a:ln>
        </p:spPr>
        <p:txBody>
          <a:bodyPr wrap="none" anchor="ctr"/>
          <a:lstStyle/>
          <a:p>
            <a:r>
              <a:rPr lang="en-US" sz="1400">
                <a:latin typeface="Corbel" pitchFamily="34" charset="0"/>
              </a:rPr>
              <a:t>…</a:t>
            </a:r>
            <a:r>
              <a:rPr lang="en-US" b="1">
                <a:latin typeface="Corbel" pitchFamily="34" charset="0"/>
              </a:rPr>
              <a:t>without = 1.7%</a:t>
            </a:r>
          </a:p>
        </p:txBody>
      </p:sp>
      <p:sp>
        <p:nvSpPr>
          <p:cNvPr id="31755" name="Line 13"/>
          <p:cNvSpPr>
            <a:spLocks noChangeShapeType="1"/>
          </p:cNvSpPr>
          <p:nvPr/>
        </p:nvSpPr>
        <p:spPr bwMode="auto">
          <a:xfrm flipH="1">
            <a:off x="4881563" y="5438775"/>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31756" name="Line 14"/>
          <p:cNvSpPr>
            <a:spLocks noChangeShapeType="1"/>
          </p:cNvSpPr>
          <p:nvPr/>
        </p:nvSpPr>
        <p:spPr bwMode="auto">
          <a:xfrm>
            <a:off x="4271963" y="2720975"/>
            <a:ext cx="0" cy="1143000"/>
          </a:xfrm>
          <a:prstGeom prst="line">
            <a:avLst/>
          </a:prstGeom>
          <a:noFill/>
          <a:ln w="9525">
            <a:solidFill>
              <a:schemeClr val="tx1"/>
            </a:solidFill>
            <a:round/>
            <a:headEnd/>
            <a:tailEnd/>
          </a:ln>
        </p:spPr>
        <p:txBody>
          <a:bodyPr wrap="none" anchor="ctr"/>
          <a:lstStyle/>
          <a:p>
            <a:endParaRPr lang="en-US"/>
          </a:p>
        </p:txBody>
      </p:sp>
      <p:sp>
        <p:nvSpPr>
          <p:cNvPr id="31757" name="Line 15"/>
          <p:cNvSpPr>
            <a:spLocks noChangeShapeType="1"/>
          </p:cNvSpPr>
          <p:nvPr/>
        </p:nvSpPr>
        <p:spPr bwMode="auto">
          <a:xfrm>
            <a:off x="4271963" y="4549775"/>
            <a:ext cx="0" cy="990600"/>
          </a:xfrm>
          <a:prstGeom prst="line">
            <a:avLst/>
          </a:prstGeom>
          <a:noFill/>
          <a:ln w="9525">
            <a:solidFill>
              <a:schemeClr val="tx1"/>
            </a:solidFill>
            <a:round/>
            <a:headEnd/>
            <a:tailEnd/>
          </a:ln>
        </p:spPr>
        <p:txBody>
          <a:bodyPr wrap="none" anchor="ctr"/>
          <a:lstStyle/>
          <a:p>
            <a:endParaRPr lang="en-US"/>
          </a:p>
        </p:txBody>
      </p:sp>
      <p:cxnSp>
        <p:nvCxnSpPr>
          <p:cNvPr id="31758" name="Straight Connector 3"/>
          <p:cNvCxnSpPr>
            <a:cxnSpLocks noChangeShapeType="1"/>
          </p:cNvCxnSpPr>
          <p:nvPr/>
        </p:nvCxnSpPr>
        <p:spPr bwMode="auto">
          <a:xfrm>
            <a:off x="504825" y="2205038"/>
            <a:ext cx="8113713" cy="0"/>
          </a:xfrm>
          <a:prstGeom prst="line">
            <a:avLst/>
          </a:prstGeom>
          <a:noFill/>
          <a:ln w="28575" algn="ctr">
            <a:solidFill>
              <a:srgbClr val="FF0000"/>
            </a:solidFill>
            <a:round/>
            <a:headEnd/>
            <a:tailEnd/>
          </a:ln>
        </p:spPr>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0" y="857250"/>
            <a:ext cx="9144000" cy="5643563"/>
          </a:xfrm>
        </p:spPr>
        <p:txBody>
          <a:bodyPr/>
          <a:lstStyle/>
          <a:p>
            <a:pPr eaLnBrk="1" hangingPunct="1">
              <a:lnSpc>
                <a:spcPct val="90000"/>
              </a:lnSpc>
              <a:spcBef>
                <a:spcPct val="0"/>
              </a:spcBef>
              <a:spcAft>
                <a:spcPts val="2400"/>
              </a:spcAft>
              <a:buClr>
                <a:srgbClr val="003300"/>
              </a:buClr>
              <a:buFont typeface="Wingdings" pitchFamily="2" charset="2"/>
              <a:buChar char="§"/>
            </a:pPr>
            <a:r>
              <a:rPr lang="en-US" smtClean="0"/>
              <a:t>Warfarin is metabolized primarily via oxidation in the liver by CYP2C9, and exerts its anticoagulant effect by inhibiting the protein </a:t>
            </a:r>
            <a:r>
              <a:rPr lang="en-US" smtClean="0">
                <a:solidFill>
                  <a:srgbClr val="660066"/>
                </a:solidFill>
              </a:rPr>
              <a:t>vitamin K epoxide reductase complex, subunit 1 </a:t>
            </a:r>
            <a:r>
              <a:rPr lang="en-US" smtClean="0"/>
              <a:t>(VKORC1). </a:t>
            </a:r>
          </a:p>
          <a:p>
            <a:pPr eaLnBrk="1" hangingPunct="1">
              <a:lnSpc>
                <a:spcPct val="90000"/>
              </a:lnSpc>
              <a:spcBef>
                <a:spcPct val="0"/>
              </a:spcBef>
              <a:spcAft>
                <a:spcPts val="2400"/>
              </a:spcAft>
              <a:buClr>
                <a:srgbClr val="003300"/>
              </a:buClr>
              <a:buFont typeface="Wingdings" pitchFamily="2" charset="2"/>
              <a:buChar char="§"/>
            </a:pPr>
            <a:r>
              <a:rPr lang="en-US" smtClean="0"/>
              <a:t>Three single nucleotide polymorphisms (SNPs), two in the </a:t>
            </a:r>
            <a:r>
              <a:rPr lang="en-US" i="1" smtClean="0">
                <a:solidFill>
                  <a:srgbClr val="660066"/>
                </a:solidFill>
              </a:rPr>
              <a:t>CYP2C9</a:t>
            </a:r>
            <a:r>
              <a:rPr lang="en-US" smtClean="0"/>
              <a:t> gene and one in the </a:t>
            </a:r>
            <a:r>
              <a:rPr lang="en-US" i="1" smtClean="0">
                <a:solidFill>
                  <a:srgbClr val="660066"/>
                </a:solidFill>
              </a:rPr>
              <a:t>VKORC1</a:t>
            </a:r>
            <a:r>
              <a:rPr lang="en-US" smtClean="0"/>
              <a:t> gene, have been found to play key roles in determining the effect of warfarin therapy on coagulation.</a:t>
            </a:r>
          </a:p>
          <a:p>
            <a:pPr eaLnBrk="1" hangingPunct="1">
              <a:lnSpc>
                <a:spcPct val="90000"/>
              </a:lnSpc>
              <a:spcBef>
                <a:spcPct val="0"/>
              </a:spcBef>
              <a:spcAft>
                <a:spcPts val="2400"/>
              </a:spcAft>
              <a:buClr>
                <a:srgbClr val="003300"/>
              </a:buClr>
              <a:buFont typeface="Wingdings" pitchFamily="2" charset="2"/>
              <a:buChar char="§"/>
            </a:pPr>
            <a:r>
              <a:rPr lang="en-US" smtClean="0"/>
              <a:t>Variants of two genes, </a:t>
            </a:r>
            <a:r>
              <a:rPr lang="en-US" smtClean="0">
                <a:solidFill>
                  <a:srgbClr val="660066"/>
                </a:solidFill>
              </a:rPr>
              <a:t>CYP2C9</a:t>
            </a:r>
            <a:r>
              <a:rPr lang="en-US" smtClean="0"/>
              <a:t> and </a:t>
            </a:r>
            <a:r>
              <a:rPr lang="en-US" smtClean="0">
                <a:solidFill>
                  <a:srgbClr val="660066"/>
                </a:solidFill>
              </a:rPr>
              <a:t>VKORC1</a:t>
            </a:r>
            <a:r>
              <a:rPr lang="en-US" smtClean="0"/>
              <a:t> account for </a:t>
            </a:r>
            <a:r>
              <a:rPr lang="en-US" smtClean="0">
                <a:solidFill>
                  <a:srgbClr val="660066"/>
                </a:solidFill>
              </a:rPr>
              <a:t>30-50%</a:t>
            </a:r>
            <a:r>
              <a:rPr lang="en-US" smtClean="0"/>
              <a:t> of the variability.</a:t>
            </a:r>
            <a:br>
              <a:rPr lang="en-US" smtClean="0"/>
            </a:br>
            <a:endParaRPr lang="en-US" smtClean="0"/>
          </a:p>
        </p:txBody>
      </p:sp>
      <p:sp>
        <p:nvSpPr>
          <p:cNvPr id="4" name="Rectangle 2"/>
          <p:cNvSpPr txBox="1">
            <a:spLocks noChangeArrowheads="1"/>
          </p:cNvSpPr>
          <p:nvPr/>
        </p:nvSpPr>
        <p:spPr bwMode="auto">
          <a:xfrm>
            <a:off x="0" y="71438"/>
            <a:ext cx="9144000" cy="708025"/>
          </a:xfrm>
          <a:prstGeom prst="rect">
            <a:avLst/>
          </a:prstGeom>
          <a:noFill/>
          <a:ln w="9525">
            <a:noFill/>
            <a:miter lim="800000"/>
            <a:headEnd/>
            <a:tailEnd/>
          </a:ln>
        </p:spPr>
        <p:txBody>
          <a:bodyPr>
            <a:spAutoFit/>
          </a:bodyPr>
          <a:lstStyle/>
          <a:p>
            <a:pPr algn="ctr" rtl="0">
              <a:spcBef>
                <a:spcPct val="50000"/>
              </a:spcBef>
              <a:defRPr/>
            </a:pPr>
            <a:r>
              <a:rPr lang="en-US" sz="4000" b="1" kern="0" dirty="0">
                <a:solidFill>
                  <a:srgbClr val="663300"/>
                </a:solidFill>
                <a:latin typeface="Comic Sans MS" pitchFamily="66" charset="0"/>
                <a:ea typeface="+mj-ea"/>
                <a:cs typeface="Arial" pitchFamily="34" charset="0"/>
              </a:rPr>
              <a:t>Managing </a:t>
            </a:r>
            <a:r>
              <a:rPr lang="en-US" sz="4000" b="1" kern="0" dirty="0" err="1">
                <a:solidFill>
                  <a:srgbClr val="663300"/>
                </a:solidFill>
                <a:latin typeface="Comic Sans MS" pitchFamily="66" charset="0"/>
                <a:ea typeface="+mj-ea"/>
                <a:cs typeface="Arial" pitchFamily="34" charset="0"/>
              </a:rPr>
              <a:t>Warfarine</a:t>
            </a:r>
            <a:r>
              <a:rPr lang="en-US" sz="4000" b="1" kern="0" dirty="0">
                <a:solidFill>
                  <a:srgbClr val="663300"/>
                </a:solidFill>
                <a:latin typeface="Comic Sans MS" pitchFamily="66" charset="0"/>
                <a:ea typeface="+mj-ea"/>
                <a:cs typeface="Arial" pitchFamily="34" charset="0"/>
              </a:rPr>
              <a:t> Dosing</a:t>
            </a:r>
          </a:p>
        </p:txBody>
      </p:sp>
      <p:cxnSp>
        <p:nvCxnSpPr>
          <p:cNvPr id="32772" name="Straight Connector 3"/>
          <p:cNvCxnSpPr>
            <a:cxnSpLocks noChangeShapeType="1"/>
          </p:cNvCxnSpPr>
          <p:nvPr/>
        </p:nvCxnSpPr>
        <p:spPr bwMode="auto">
          <a:xfrm>
            <a:off x="504825" y="836613"/>
            <a:ext cx="8113713" cy="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73075"/>
            <a:ext cx="8153400" cy="1431925"/>
          </a:xfrm>
          <a:solidFill>
            <a:srgbClr val="CCCCFF"/>
          </a:solidFill>
          <a:ln w="12700">
            <a:solidFill>
              <a:schemeClr val="folHlink"/>
            </a:solidFill>
          </a:ln>
        </p:spPr>
        <p:txBody>
          <a:bodyPr/>
          <a:lstStyle/>
          <a:p>
            <a:pPr eaLnBrk="1" hangingPunct="1"/>
            <a:r>
              <a:rPr lang="en-US" sz="3200" smtClean="0">
                <a:solidFill>
                  <a:srgbClr val="FF0066"/>
                </a:solidFill>
              </a:rPr>
              <a:t>Predicted </a:t>
            </a:r>
            <a:r>
              <a:rPr lang="en-US" sz="3200" smtClean="0">
                <a:solidFill>
                  <a:srgbClr val="CC3300"/>
                </a:solidFill>
              </a:rPr>
              <a:t>economic benefit</a:t>
            </a:r>
            <a:r>
              <a:rPr lang="en-US" sz="3200" smtClean="0">
                <a:solidFill>
                  <a:srgbClr val="FF0066"/>
                </a:solidFill>
              </a:rPr>
              <a:t> of CYP2C9 testing</a:t>
            </a:r>
            <a:r>
              <a:rPr lang="en-US" sz="3600" smtClean="0">
                <a:solidFill>
                  <a:srgbClr val="FF0066"/>
                </a:solidFill>
              </a:rPr>
              <a:t> for warfarin dosing</a:t>
            </a:r>
          </a:p>
        </p:txBody>
      </p:sp>
      <p:sp>
        <p:nvSpPr>
          <p:cNvPr id="33795" name="Rectangle 3"/>
          <p:cNvSpPr>
            <a:spLocks noGrp="1" noChangeArrowheads="1"/>
          </p:cNvSpPr>
          <p:nvPr>
            <p:ph type="body" idx="1"/>
          </p:nvPr>
        </p:nvSpPr>
        <p:spPr>
          <a:xfrm>
            <a:off x="914400" y="2209800"/>
            <a:ext cx="7543800" cy="3048000"/>
          </a:xfrm>
          <a:solidFill>
            <a:srgbClr val="CCCCFF"/>
          </a:solidFill>
          <a:ln w="57150" cmpd="thinThick">
            <a:solidFill>
              <a:srgbClr val="FFCCFF"/>
            </a:solidFill>
          </a:ln>
        </p:spPr>
        <p:txBody>
          <a:bodyPr/>
          <a:lstStyle/>
          <a:p>
            <a:pPr eaLnBrk="1" hangingPunct="1">
              <a:lnSpc>
                <a:spcPct val="90000"/>
              </a:lnSpc>
            </a:pPr>
            <a:r>
              <a:rPr lang="en-US" sz="2800" smtClean="0">
                <a:solidFill>
                  <a:srgbClr val="660066"/>
                </a:solidFill>
              </a:rPr>
              <a:t>Predict 1 major bleed prevented for every 44 patients screened </a:t>
            </a:r>
            <a:r>
              <a:rPr lang="en-US" sz="2800" smtClean="0">
                <a:solidFill>
                  <a:srgbClr val="CC3300"/>
                </a:solidFill>
              </a:rPr>
              <a:t>($135/assay)</a:t>
            </a:r>
          </a:p>
          <a:p>
            <a:pPr eaLnBrk="1" hangingPunct="1">
              <a:lnSpc>
                <a:spcPct val="90000"/>
              </a:lnSpc>
            </a:pPr>
            <a:r>
              <a:rPr lang="en-US" sz="2800" smtClean="0">
                <a:solidFill>
                  <a:srgbClr val="CC3300"/>
                </a:solidFill>
              </a:rPr>
              <a:t>$6,000</a:t>
            </a:r>
            <a:r>
              <a:rPr lang="en-US" sz="2800" smtClean="0">
                <a:solidFill>
                  <a:srgbClr val="660066"/>
                </a:solidFill>
              </a:rPr>
              <a:t> testing costs ~ cost of 1 major bleed</a:t>
            </a:r>
          </a:p>
          <a:p>
            <a:pPr eaLnBrk="1" hangingPunct="1">
              <a:lnSpc>
                <a:spcPct val="90000"/>
              </a:lnSpc>
            </a:pPr>
            <a:r>
              <a:rPr lang="en-US" sz="2800" smtClean="0">
                <a:solidFill>
                  <a:srgbClr val="CC3300"/>
                </a:solidFill>
              </a:rPr>
              <a:t>Neutral economic result, but significant improvement in patient outcome</a:t>
            </a:r>
            <a:r>
              <a:rPr lang="en-US" sz="2800" smtClean="0">
                <a:solidFill>
                  <a:srgbClr val="660066"/>
                </a:solidFill>
              </a:rPr>
              <a:t> </a:t>
            </a:r>
          </a:p>
          <a:p>
            <a:pPr eaLnBrk="1" hangingPunct="1">
              <a:lnSpc>
                <a:spcPct val="90000"/>
              </a:lnSpc>
            </a:pPr>
            <a:r>
              <a:rPr lang="en-US" sz="2800" smtClean="0">
                <a:solidFill>
                  <a:srgbClr val="660066"/>
                </a:solidFill>
              </a:rPr>
              <a:t>Prospective trial needed</a:t>
            </a:r>
          </a:p>
        </p:txBody>
      </p:sp>
      <p:sp>
        <p:nvSpPr>
          <p:cNvPr id="33796" name="Text Box 4"/>
          <p:cNvSpPr txBox="1">
            <a:spLocks noChangeArrowheads="1"/>
          </p:cNvSpPr>
          <p:nvPr/>
        </p:nvSpPr>
        <p:spPr bwMode="auto">
          <a:xfrm>
            <a:off x="1600200" y="5791200"/>
            <a:ext cx="6096000" cy="376238"/>
          </a:xfrm>
          <a:prstGeom prst="rect">
            <a:avLst/>
          </a:prstGeom>
          <a:noFill/>
          <a:ln w="9525">
            <a:solidFill>
              <a:schemeClr val="bg2"/>
            </a:solidFill>
            <a:miter lim="800000"/>
            <a:headEnd/>
            <a:tailEnd/>
          </a:ln>
        </p:spPr>
        <p:txBody>
          <a:bodyPr>
            <a:spAutoFit/>
          </a:bodyPr>
          <a:lstStyle/>
          <a:p>
            <a:pPr rtl="0" eaLnBrk="0" hangingPunct="0"/>
            <a:r>
              <a:rPr lang="en-US">
                <a:solidFill>
                  <a:srgbClr val="000099"/>
                </a:solidFill>
                <a:latin typeface="Tahoma" pitchFamily="34" charset="0"/>
              </a:rPr>
              <a:t>Higashi and Veenstra, Am J Manag Care 2003; 9: 493-500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4925" y="1125538"/>
            <a:ext cx="8785225" cy="4525962"/>
          </a:xfrm>
        </p:spPr>
        <p:txBody>
          <a:bodyPr/>
          <a:lstStyle/>
          <a:p>
            <a:pPr>
              <a:spcAft>
                <a:spcPts val="1800"/>
              </a:spcAft>
              <a:buClr>
                <a:srgbClr val="FF0000"/>
              </a:buClr>
              <a:buFont typeface="Wingdings" pitchFamily="2" charset="2"/>
              <a:buChar char="§"/>
            </a:pPr>
            <a:r>
              <a:rPr lang="en-US" sz="3600" b="1" smtClean="0"/>
              <a:t>Systems Biology</a:t>
            </a:r>
            <a:r>
              <a:rPr lang="en-US" sz="3600" smtClean="0"/>
              <a:t>: </a:t>
            </a:r>
            <a:r>
              <a:rPr lang="en-US" sz="3600" smtClean="0">
                <a:solidFill>
                  <a:srgbClr val="006600"/>
                </a:solidFill>
              </a:rPr>
              <a:t>Understanding the manner in which the parts of an organism interact in </a:t>
            </a:r>
            <a:r>
              <a:rPr lang="en-US" sz="3600" smtClean="0">
                <a:solidFill>
                  <a:srgbClr val="C00000"/>
                </a:solidFill>
              </a:rPr>
              <a:t>complex networks.</a:t>
            </a:r>
          </a:p>
          <a:p>
            <a:pPr>
              <a:spcAft>
                <a:spcPts val="1800"/>
              </a:spcAft>
              <a:buClr>
                <a:srgbClr val="FF0000"/>
              </a:buClr>
              <a:buFont typeface="Wingdings" pitchFamily="2" charset="2"/>
              <a:buChar char="§"/>
            </a:pPr>
            <a:r>
              <a:rPr lang="en-US" sz="3600" b="1" smtClean="0"/>
              <a:t>Systems Medicine</a:t>
            </a:r>
            <a:r>
              <a:rPr lang="en-US" sz="3600" smtClean="0"/>
              <a:t>: </a:t>
            </a:r>
            <a:r>
              <a:rPr lang="en-US" sz="3600" smtClean="0">
                <a:solidFill>
                  <a:srgbClr val="006600"/>
                </a:solidFill>
              </a:rPr>
              <a:t>Translation of systems biology into medicine.</a:t>
            </a:r>
          </a:p>
          <a:p>
            <a:pPr>
              <a:spcAft>
                <a:spcPts val="1800"/>
              </a:spcAft>
              <a:buClr>
                <a:srgbClr val="FF0000"/>
              </a:buClr>
              <a:buFont typeface="Wingdings" pitchFamily="2" charset="2"/>
              <a:buChar char="§"/>
            </a:pPr>
            <a:r>
              <a:rPr lang="en-US" sz="3600" b="1" smtClean="0"/>
              <a:t>Translational Genomics</a:t>
            </a:r>
            <a:r>
              <a:rPr lang="en-US" sz="3600" smtClean="0"/>
              <a:t>: </a:t>
            </a:r>
            <a:r>
              <a:rPr lang="en-US" sz="3600" smtClean="0">
                <a:solidFill>
                  <a:srgbClr val="006600"/>
                </a:solidFill>
              </a:rPr>
              <a:t>The part of systems medicine that deals with genome-based systems engineering. </a:t>
            </a:r>
          </a:p>
          <a:p>
            <a:pPr>
              <a:spcAft>
                <a:spcPts val="1800"/>
              </a:spcAft>
              <a:buClr>
                <a:srgbClr val="FF0000"/>
              </a:buClr>
              <a:buFont typeface="Wingdings" pitchFamily="2" charset="2"/>
              <a:buChar char="§"/>
            </a:pPr>
            <a:endParaRPr lang="en-US" sz="3600" smtClean="0"/>
          </a:p>
        </p:txBody>
      </p:sp>
      <p:sp>
        <p:nvSpPr>
          <p:cNvPr id="7171" name="Rectangle 3"/>
          <p:cNvSpPr>
            <a:spLocks noGrp="1" noChangeArrowheads="1"/>
          </p:cNvSpPr>
          <p:nvPr>
            <p:ph type="title"/>
          </p:nvPr>
        </p:nvSpPr>
        <p:spPr>
          <a:xfrm>
            <a:off x="323850" y="115888"/>
            <a:ext cx="8434388" cy="850900"/>
          </a:xfrm>
          <a:noFill/>
        </p:spPr>
        <p:txBody>
          <a:bodyPr/>
          <a:lstStyle/>
          <a:p>
            <a:r>
              <a:rPr lang="en-US" sz="4200" smtClean="0">
                <a:latin typeface="Comic Sans MS" pitchFamily="66" charset="0"/>
              </a:rPr>
              <a:t>Systems/Translational Medicine</a:t>
            </a:r>
          </a:p>
        </p:txBody>
      </p:sp>
      <p:cxnSp>
        <p:nvCxnSpPr>
          <p:cNvPr id="7172" name="Straight Connector 3"/>
          <p:cNvCxnSpPr>
            <a:cxnSpLocks noChangeShapeType="1"/>
          </p:cNvCxnSpPr>
          <p:nvPr/>
        </p:nvCxnSpPr>
        <p:spPr bwMode="auto">
          <a:xfrm>
            <a:off x="504825" y="981075"/>
            <a:ext cx="8113713" cy="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1438" y="71438"/>
            <a:ext cx="8858250" cy="1143000"/>
          </a:xfrm>
          <a:noFill/>
        </p:spPr>
        <p:txBody>
          <a:bodyPr/>
          <a:lstStyle/>
          <a:p>
            <a:pPr algn="ctr" eaLnBrk="1" hangingPunct="1"/>
            <a:r>
              <a:rPr lang="en-US" sz="3200" smtClean="0">
                <a:solidFill>
                  <a:srgbClr val="000099"/>
                </a:solidFill>
                <a:latin typeface="Comic Sans MS" pitchFamily="66" charset="0"/>
              </a:rPr>
              <a:t>Using Genetic Information to Predict Drug Metabolism: The AmpliChip CYP450</a:t>
            </a:r>
            <a:r>
              <a:rPr lang="en-US" sz="3600" smtClean="0">
                <a:solidFill>
                  <a:srgbClr val="000099"/>
                </a:solidFill>
                <a:latin typeface="Comic Sans MS" pitchFamily="66" charset="0"/>
              </a:rPr>
              <a:t> </a:t>
            </a:r>
          </a:p>
        </p:txBody>
      </p:sp>
      <p:pic>
        <p:nvPicPr>
          <p:cNvPr id="34819" name="Picture 3" descr="amplichip"/>
          <p:cNvPicPr>
            <a:picLocks noChangeAspect="1" noChangeArrowheads="1"/>
          </p:cNvPicPr>
          <p:nvPr/>
        </p:nvPicPr>
        <p:blipFill>
          <a:blip r:embed="rId3"/>
          <a:srcRect/>
          <a:stretch>
            <a:fillRect/>
          </a:stretch>
        </p:blipFill>
        <p:spPr bwMode="auto">
          <a:xfrm>
            <a:off x="5386388" y="1357313"/>
            <a:ext cx="3543300" cy="4600575"/>
          </a:xfrm>
          <a:prstGeom prst="rect">
            <a:avLst/>
          </a:prstGeom>
          <a:noFill/>
          <a:ln w="9525">
            <a:solidFill>
              <a:srgbClr val="00FFFF"/>
            </a:solidFill>
            <a:miter lim="800000"/>
            <a:headEnd/>
            <a:tailEnd/>
          </a:ln>
        </p:spPr>
      </p:pic>
      <p:sp>
        <p:nvSpPr>
          <p:cNvPr id="34820" name="Text Box 4"/>
          <p:cNvSpPr txBox="1">
            <a:spLocks noChangeArrowheads="1"/>
          </p:cNvSpPr>
          <p:nvPr/>
        </p:nvSpPr>
        <p:spPr bwMode="auto">
          <a:xfrm>
            <a:off x="4876800" y="5029200"/>
            <a:ext cx="4267200" cy="396875"/>
          </a:xfrm>
          <a:prstGeom prst="rect">
            <a:avLst/>
          </a:prstGeom>
          <a:noFill/>
          <a:ln w="9525">
            <a:noFill/>
            <a:miter lim="800000"/>
            <a:headEnd/>
            <a:tailEnd/>
          </a:ln>
        </p:spPr>
        <p:txBody>
          <a:bodyPr>
            <a:spAutoFit/>
          </a:bodyPr>
          <a:lstStyle/>
          <a:p>
            <a:pPr rtl="0">
              <a:spcBef>
                <a:spcPct val="50000"/>
              </a:spcBef>
              <a:buFontTx/>
              <a:buChar char="•"/>
            </a:pPr>
            <a:endParaRPr lang="en-US" sz="2000">
              <a:latin typeface="Times New Roman" pitchFamily="18" charset="0"/>
            </a:endParaRPr>
          </a:p>
        </p:txBody>
      </p:sp>
      <p:sp>
        <p:nvSpPr>
          <p:cNvPr id="34821" name="Text Box 5"/>
          <p:cNvSpPr txBox="1">
            <a:spLocks noChangeArrowheads="1"/>
          </p:cNvSpPr>
          <p:nvPr/>
        </p:nvSpPr>
        <p:spPr bwMode="auto">
          <a:xfrm>
            <a:off x="5214938" y="6000750"/>
            <a:ext cx="4572000" cy="336550"/>
          </a:xfrm>
          <a:prstGeom prst="rect">
            <a:avLst/>
          </a:prstGeom>
          <a:noFill/>
          <a:ln w="9525">
            <a:noFill/>
            <a:miter lim="800000"/>
            <a:headEnd/>
            <a:tailEnd/>
          </a:ln>
        </p:spPr>
        <p:txBody>
          <a:bodyPr>
            <a:spAutoFit/>
          </a:bodyPr>
          <a:lstStyle/>
          <a:p>
            <a:pPr rtl="0">
              <a:spcBef>
                <a:spcPct val="50000"/>
              </a:spcBef>
            </a:pPr>
            <a:r>
              <a:rPr lang="en-US" sz="1600" b="1" i="1">
                <a:solidFill>
                  <a:srgbClr val="990099"/>
                </a:solidFill>
                <a:latin typeface="Times New Roman" pitchFamily="18" charset="0"/>
              </a:rPr>
              <a:t>Source: Caraco, Y., N Engl J Med, 2004</a:t>
            </a:r>
          </a:p>
        </p:txBody>
      </p:sp>
      <p:sp>
        <p:nvSpPr>
          <p:cNvPr id="34822" name="Text Box 6"/>
          <p:cNvSpPr txBox="1">
            <a:spLocks noChangeArrowheads="1"/>
          </p:cNvSpPr>
          <p:nvPr/>
        </p:nvSpPr>
        <p:spPr bwMode="auto">
          <a:xfrm>
            <a:off x="609600" y="5943600"/>
            <a:ext cx="3505200" cy="457200"/>
          </a:xfrm>
          <a:prstGeom prst="rect">
            <a:avLst/>
          </a:prstGeom>
          <a:noFill/>
          <a:ln w="9525">
            <a:noFill/>
            <a:miter lim="800000"/>
            <a:headEnd/>
            <a:tailEnd/>
          </a:ln>
        </p:spPr>
        <p:txBody>
          <a:bodyPr>
            <a:spAutoFit/>
          </a:bodyPr>
          <a:lstStyle/>
          <a:p>
            <a:pPr rtl="0">
              <a:spcBef>
                <a:spcPct val="50000"/>
              </a:spcBef>
            </a:pPr>
            <a:endParaRPr lang="en-US" sz="2400">
              <a:latin typeface="Times New Roman" pitchFamily="18" charset="0"/>
            </a:endParaRPr>
          </a:p>
        </p:txBody>
      </p:sp>
      <p:sp>
        <p:nvSpPr>
          <p:cNvPr id="34823" name="Text Box 7"/>
          <p:cNvSpPr txBox="1">
            <a:spLocks noChangeArrowheads="1"/>
          </p:cNvSpPr>
          <p:nvPr/>
        </p:nvSpPr>
        <p:spPr bwMode="auto">
          <a:xfrm>
            <a:off x="438150" y="1285875"/>
            <a:ext cx="4419600" cy="1938338"/>
          </a:xfrm>
          <a:prstGeom prst="rect">
            <a:avLst/>
          </a:prstGeom>
          <a:noFill/>
          <a:ln w="38100" cmpd="dbl">
            <a:solidFill>
              <a:srgbClr val="00FF00"/>
            </a:solidFill>
            <a:miter lim="800000"/>
            <a:headEnd/>
            <a:tailEnd/>
          </a:ln>
        </p:spPr>
        <p:txBody>
          <a:bodyPr>
            <a:spAutoFit/>
          </a:bodyPr>
          <a:lstStyle/>
          <a:p>
            <a:pPr rtl="0">
              <a:spcBef>
                <a:spcPct val="50000"/>
              </a:spcBef>
            </a:pPr>
            <a:r>
              <a:rPr lang="en-US" sz="2400" b="1">
                <a:solidFill>
                  <a:srgbClr val="660066"/>
                </a:solidFill>
              </a:rPr>
              <a:t>A range of </a:t>
            </a:r>
            <a:r>
              <a:rPr lang="en-US" sz="2400" b="1">
                <a:solidFill>
                  <a:srgbClr val="990099"/>
                </a:solidFill>
              </a:rPr>
              <a:t>drug metabolism phenotypes </a:t>
            </a:r>
            <a:r>
              <a:rPr lang="en-US" sz="2400" b="1">
                <a:solidFill>
                  <a:srgbClr val="660066"/>
                </a:solidFill>
              </a:rPr>
              <a:t>is observed for individuals based upon the particular cytochrome P-450 genes they possess.</a:t>
            </a:r>
          </a:p>
        </p:txBody>
      </p:sp>
      <p:sp>
        <p:nvSpPr>
          <p:cNvPr id="34824" name="Rectangle 7"/>
          <p:cNvSpPr>
            <a:spLocks noChangeArrowheads="1"/>
          </p:cNvSpPr>
          <p:nvPr/>
        </p:nvSpPr>
        <p:spPr bwMode="auto">
          <a:xfrm>
            <a:off x="71438" y="3357563"/>
            <a:ext cx="5214937" cy="3416300"/>
          </a:xfrm>
          <a:prstGeom prst="rect">
            <a:avLst/>
          </a:prstGeom>
          <a:noFill/>
          <a:ln w="28575">
            <a:solidFill>
              <a:srgbClr val="FF0000"/>
            </a:solidFill>
            <a:miter lim="800000"/>
            <a:headEnd/>
            <a:tailEnd/>
          </a:ln>
        </p:spPr>
        <p:txBody>
          <a:bodyPr>
            <a:spAutoFit/>
          </a:bodyPr>
          <a:lstStyle/>
          <a:p>
            <a:r>
              <a:rPr lang="en-US" sz="2400"/>
              <a:t>Many drugs metabolized through cytochrome P-450 pathway.</a:t>
            </a:r>
          </a:p>
          <a:p>
            <a:r>
              <a:rPr lang="en-US" sz="2400"/>
              <a:t>Individual variability in CYP450 isoforms contributes to observed range of metabolic phenotypes.</a:t>
            </a:r>
          </a:p>
          <a:p>
            <a:r>
              <a:rPr lang="en-US" sz="2400"/>
              <a:t>Analyzes genetic variation in CYP450-CYP2D6 and CYP450-CYP2D19 genes</a:t>
            </a:r>
          </a:p>
          <a:p>
            <a:r>
              <a:rPr lang="en-US" sz="2400"/>
              <a:t>approved for use in U.S. and Europe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57200" y="71438"/>
            <a:ext cx="8229600" cy="1143000"/>
          </a:xfrm>
        </p:spPr>
        <p:txBody>
          <a:bodyPr/>
          <a:lstStyle/>
          <a:p>
            <a:pPr algn="ctr" eaLnBrk="1" hangingPunct="1"/>
            <a:r>
              <a:rPr lang="en-US" sz="3600" smtClean="0">
                <a:latin typeface="Comic Sans MS" pitchFamily="66" charset="0"/>
              </a:rPr>
              <a:t>Genomic medicine implies </a:t>
            </a:r>
            <a:r>
              <a:rPr lang="en-US" sz="3600" i="1" smtClean="0">
                <a:solidFill>
                  <a:srgbClr val="660066"/>
                </a:solidFill>
                <a:latin typeface="Comic Sans MS" pitchFamily="66" charset="0"/>
              </a:rPr>
              <a:t>personalization</a:t>
            </a:r>
            <a:r>
              <a:rPr lang="en-US" sz="3600" smtClean="0">
                <a:solidFill>
                  <a:srgbClr val="660066"/>
                </a:solidFill>
                <a:latin typeface="Comic Sans MS" pitchFamily="66" charset="0"/>
              </a:rPr>
              <a:t> </a:t>
            </a:r>
            <a:r>
              <a:rPr lang="en-US" sz="3600" smtClean="0">
                <a:latin typeface="Comic Sans MS" pitchFamily="66" charset="0"/>
              </a:rPr>
              <a:t>and all its benefits</a:t>
            </a:r>
          </a:p>
        </p:txBody>
      </p:sp>
      <p:sp>
        <p:nvSpPr>
          <p:cNvPr id="35843" name="Rectangle 3"/>
          <p:cNvSpPr>
            <a:spLocks noGrp="1" noChangeArrowheads="1"/>
          </p:cNvSpPr>
          <p:nvPr>
            <p:ph type="body" sz="half" idx="4294967295"/>
          </p:nvPr>
        </p:nvSpPr>
        <p:spPr>
          <a:xfrm>
            <a:off x="0" y="1357313"/>
            <a:ext cx="4286250" cy="4525962"/>
          </a:xfrm>
        </p:spPr>
        <p:txBody>
          <a:bodyPr/>
          <a:lstStyle/>
          <a:p>
            <a:pPr eaLnBrk="1" hangingPunct="1">
              <a:buClr>
                <a:srgbClr val="000066"/>
              </a:buClr>
              <a:buFont typeface="Wingdings" pitchFamily="2" charset="2"/>
              <a:buChar char="§"/>
            </a:pPr>
            <a:r>
              <a:rPr lang="en-US" sz="2400" smtClean="0"/>
              <a:t>Diagnosis/ predicting risk of disease</a:t>
            </a:r>
          </a:p>
          <a:p>
            <a:pPr eaLnBrk="1" hangingPunct="1">
              <a:buClr>
                <a:srgbClr val="000066"/>
              </a:buClr>
              <a:buFont typeface="Wingdings" pitchFamily="2" charset="2"/>
              <a:buChar char="§"/>
            </a:pPr>
            <a:r>
              <a:rPr lang="en-US" sz="2400" smtClean="0"/>
              <a:t>Determining whether a treatment is working </a:t>
            </a:r>
          </a:p>
          <a:p>
            <a:pPr eaLnBrk="1" hangingPunct="1">
              <a:buClr>
                <a:srgbClr val="000066"/>
              </a:buClr>
              <a:buFont typeface="Wingdings" pitchFamily="2" charset="2"/>
              <a:buChar char="§"/>
            </a:pPr>
            <a:r>
              <a:rPr lang="en-US" sz="2400" smtClean="0"/>
              <a:t>Monitoring healthy people to detect early signs of disease</a:t>
            </a:r>
          </a:p>
          <a:p>
            <a:pPr eaLnBrk="1" hangingPunct="1">
              <a:buClr>
                <a:srgbClr val="000066"/>
              </a:buClr>
              <a:buFont typeface="Wingdings" pitchFamily="2" charset="2"/>
              <a:buChar char="§"/>
            </a:pPr>
            <a:r>
              <a:rPr lang="en-US" sz="2400" smtClean="0"/>
              <a:t>Producing safer drugs by predicting potential for adverse effects earlier</a:t>
            </a:r>
          </a:p>
        </p:txBody>
      </p:sp>
      <p:pic>
        <p:nvPicPr>
          <p:cNvPr id="35844" name="Picture 4" descr="img3"/>
          <p:cNvPicPr>
            <a:picLocks noChangeAspect="1" noChangeArrowheads="1"/>
          </p:cNvPicPr>
          <p:nvPr/>
        </p:nvPicPr>
        <p:blipFill>
          <a:blip r:embed="rId3"/>
          <a:srcRect/>
          <a:stretch>
            <a:fillRect/>
          </a:stretch>
        </p:blipFill>
        <p:spPr bwMode="auto">
          <a:xfrm>
            <a:off x="4318000" y="1781175"/>
            <a:ext cx="4826000" cy="3148013"/>
          </a:xfrm>
          <a:prstGeom prst="rect">
            <a:avLst/>
          </a:prstGeom>
          <a:noFill/>
          <a:ln w="9525">
            <a:solidFill>
              <a:srgbClr val="FF0000"/>
            </a:solidFill>
            <a:miter lim="800000"/>
            <a:headEnd/>
            <a:tailEnd/>
          </a:ln>
        </p:spPr>
      </p:pic>
      <p:sp>
        <p:nvSpPr>
          <p:cNvPr id="35845" name="Rectangle 6"/>
          <p:cNvSpPr>
            <a:spLocks noChangeArrowheads="1"/>
          </p:cNvSpPr>
          <p:nvPr/>
        </p:nvSpPr>
        <p:spPr bwMode="auto">
          <a:xfrm>
            <a:off x="71438" y="5480050"/>
            <a:ext cx="8305800" cy="1235075"/>
          </a:xfrm>
          <a:prstGeom prst="rect">
            <a:avLst/>
          </a:prstGeom>
          <a:noFill/>
          <a:ln w="9525">
            <a:noFill/>
            <a:miter lim="800000"/>
            <a:headEnd/>
            <a:tailEnd/>
          </a:ln>
        </p:spPr>
        <p:txBody>
          <a:bodyPr/>
          <a:lstStyle/>
          <a:p>
            <a:pPr marL="342900" indent="-342900" rtl="0">
              <a:lnSpc>
                <a:spcPct val="90000"/>
              </a:lnSpc>
              <a:spcAft>
                <a:spcPct val="20000"/>
              </a:spcAft>
              <a:buClr>
                <a:srgbClr val="003300"/>
              </a:buClr>
              <a:buFont typeface="Wingdings" pitchFamily="2" charset="2"/>
              <a:buChar char="§"/>
            </a:pPr>
            <a:r>
              <a:rPr lang="en-US" sz="2400">
                <a:latin typeface="Corbel" pitchFamily="34" charset="0"/>
              </a:rPr>
              <a:t>Producing better medical products</a:t>
            </a:r>
          </a:p>
          <a:p>
            <a:pPr marL="342900" indent="-342900" rtl="0">
              <a:lnSpc>
                <a:spcPct val="90000"/>
              </a:lnSpc>
              <a:spcAft>
                <a:spcPct val="20000"/>
              </a:spcAft>
              <a:buClr>
                <a:srgbClr val="003300"/>
              </a:buClr>
              <a:buFont typeface="Wingdings" pitchFamily="2" charset="2"/>
              <a:buChar char="§"/>
            </a:pPr>
            <a:r>
              <a:rPr lang="en-US" sz="2400">
                <a:latin typeface="Corbel" pitchFamily="34" charset="0"/>
              </a:rPr>
              <a:t>Ready access to information</a:t>
            </a:r>
          </a:p>
          <a:p>
            <a:pPr marL="342900" indent="-342900" rtl="0">
              <a:lnSpc>
                <a:spcPct val="90000"/>
              </a:lnSpc>
              <a:spcAft>
                <a:spcPct val="20000"/>
              </a:spcAft>
              <a:buClr>
                <a:srgbClr val="003300"/>
              </a:buClr>
              <a:buFont typeface="Wingdings" pitchFamily="2" charset="2"/>
              <a:buChar char="§"/>
            </a:pPr>
            <a:r>
              <a:rPr lang="en-US" sz="2400">
                <a:latin typeface="Corbel" pitchFamily="34" charset="0"/>
              </a:rPr>
              <a:t>Decreasing health care costs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19200" y="152400"/>
            <a:ext cx="6934200" cy="1371600"/>
          </a:xfrm>
          <a:noFill/>
        </p:spPr>
        <p:txBody>
          <a:bodyPr/>
          <a:lstStyle/>
          <a:p>
            <a:pPr algn="ctr" eaLnBrk="1" hangingPunct="1"/>
            <a:r>
              <a:rPr lang="en-US" altLang="en-US" sz="4000" smtClean="0">
                <a:solidFill>
                  <a:srgbClr val="CC0000"/>
                </a:solidFill>
                <a:latin typeface="Comic Sans MS" pitchFamily="66" charset="0"/>
              </a:rPr>
              <a:t>Genetic Testing</a:t>
            </a:r>
            <a:br>
              <a:rPr lang="en-US" altLang="en-US" sz="4000" smtClean="0">
                <a:solidFill>
                  <a:srgbClr val="CC0000"/>
                </a:solidFill>
                <a:latin typeface="Comic Sans MS" pitchFamily="66" charset="0"/>
              </a:rPr>
            </a:br>
            <a:r>
              <a:rPr lang="en-US" altLang="en-US" sz="4000" smtClean="0">
                <a:solidFill>
                  <a:srgbClr val="CC0000"/>
                </a:solidFill>
                <a:latin typeface="Comic Sans MS" pitchFamily="66" charset="0"/>
              </a:rPr>
              <a:t>Where will it be used?</a:t>
            </a:r>
          </a:p>
        </p:txBody>
      </p:sp>
      <p:sp>
        <p:nvSpPr>
          <p:cNvPr id="36867" name="Rectangle 3"/>
          <p:cNvSpPr>
            <a:spLocks noGrp="1" noChangeArrowheads="1"/>
          </p:cNvSpPr>
          <p:nvPr>
            <p:ph type="body" idx="1"/>
          </p:nvPr>
        </p:nvSpPr>
        <p:spPr>
          <a:xfrm>
            <a:off x="574675" y="1600200"/>
            <a:ext cx="8153400" cy="3581400"/>
          </a:xfrm>
          <a:solidFill>
            <a:schemeClr val="tx1"/>
          </a:solidFill>
        </p:spPr>
        <p:txBody>
          <a:bodyPr/>
          <a:lstStyle/>
          <a:p>
            <a:pPr eaLnBrk="1" hangingPunct="1"/>
            <a:r>
              <a:rPr lang="en-US" altLang="en-US" b="1" smtClean="0">
                <a:solidFill>
                  <a:srgbClr val="FF00FF"/>
                </a:solidFill>
              </a:rPr>
              <a:t>Diagnosis</a:t>
            </a:r>
          </a:p>
          <a:p>
            <a:pPr eaLnBrk="1" hangingPunct="1"/>
            <a:r>
              <a:rPr lang="en-US" altLang="en-US" b="1" smtClean="0">
                <a:solidFill>
                  <a:srgbClr val="FF00FF"/>
                </a:solidFill>
              </a:rPr>
              <a:t>Prognosis</a:t>
            </a:r>
          </a:p>
          <a:p>
            <a:pPr eaLnBrk="1" hangingPunct="1"/>
            <a:r>
              <a:rPr lang="en-US" altLang="en-US" b="1" smtClean="0">
                <a:solidFill>
                  <a:srgbClr val="FF00FF"/>
                </a:solidFill>
              </a:rPr>
              <a:t>Pharmaceutical Development</a:t>
            </a:r>
          </a:p>
          <a:p>
            <a:pPr eaLnBrk="1" hangingPunct="1"/>
            <a:r>
              <a:rPr lang="en-US" altLang="en-US" b="1" smtClean="0">
                <a:solidFill>
                  <a:srgbClr val="FF00FF"/>
                </a:solidFill>
              </a:rPr>
              <a:t>Therapeutic Selection &amp; Monitoring</a:t>
            </a:r>
          </a:p>
          <a:p>
            <a:pPr eaLnBrk="1" hangingPunct="1"/>
            <a:r>
              <a:rPr lang="en-US" altLang="en-US" b="1" smtClean="0">
                <a:solidFill>
                  <a:srgbClr val="FF00FF"/>
                </a:solidFill>
              </a:rPr>
              <a:t>Screening &amp; Risk Assessment</a:t>
            </a:r>
          </a:p>
          <a:p>
            <a:pPr eaLnBrk="1" hangingPunct="1"/>
            <a:r>
              <a:rPr lang="en-US" altLang="en-US" b="1" smtClean="0">
                <a:solidFill>
                  <a:srgbClr val="FF00FF"/>
                </a:solidFill>
              </a:rPr>
              <a:t>Prevention</a:t>
            </a:r>
          </a:p>
          <a:p>
            <a:pPr eaLnBrk="1" hangingPunct="1"/>
            <a:endParaRPr lang="en-US" altLang="en-US" b="1" smtClean="0">
              <a:solidFill>
                <a:srgbClr val="FF00FF"/>
              </a:solidFill>
            </a:endParaRPr>
          </a:p>
        </p:txBody>
      </p:sp>
      <p:sp>
        <p:nvSpPr>
          <p:cNvPr id="36868" name="Text Box 4"/>
          <p:cNvSpPr txBox="1">
            <a:spLocks noChangeArrowheads="1"/>
          </p:cNvSpPr>
          <p:nvPr/>
        </p:nvSpPr>
        <p:spPr bwMode="auto">
          <a:xfrm>
            <a:off x="304800" y="5410200"/>
            <a:ext cx="8610600" cy="974725"/>
          </a:xfrm>
          <a:prstGeom prst="rect">
            <a:avLst/>
          </a:prstGeom>
          <a:solidFill>
            <a:srgbClr val="002060"/>
          </a:solidFill>
          <a:ln w="28575">
            <a:solidFill>
              <a:srgbClr val="3333FF"/>
            </a:solidFill>
            <a:miter lim="800000"/>
            <a:headEnd/>
            <a:tailEnd/>
          </a:ln>
        </p:spPr>
        <p:txBody>
          <a:bodyPr>
            <a:spAutoFit/>
          </a:bodyPr>
          <a:lstStyle/>
          <a:p>
            <a:pPr algn="ctr"/>
            <a:r>
              <a:rPr lang="en-US" altLang="en-US" sz="2800" b="1">
                <a:solidFill>
                  <a:schemeClr val="bg1"/>
                </a:solidFill>
              </a:rPr>
              <a:t>Genetic testing will impact nearly every clinical decision health care providers make</a:t>
            </a:r>
            <a:endParaRPr lang="en-US" sz="2800" b="1">
              <a:solidFill>
                <a:schemeClr val="bg1"/>
              </a:solidFill>
            </a:endParaRPr>
          </a:p>
        </p:txBody>
      </p:sp>
      <p:sp>
        <p:nvSpPr>
          <p:cNvPr id="36869" name="Line 5"/>
          <p:cNvSpPr>
            <a:spLocks noChangeShapeType="1"/>
          </p:cNvSpPr>
          <p:nvPr/>
        </p:nvSpPr>
        <p:spPr bwMode="auto">
          <a:xfrm>
            <a:off x="1676400" y="1447800"/>
            <a:ext cx="5867400" cy="0"/>
          </a:xfrm>
          <a:prstGeom prst="line">
            <a:avLst/>
          </a:prstGeom>
          <a:noFill/>
          <a:ln w="38100" cmpd="dbl">
            <a:solidFill>
              <a:srgbClr val="0099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2"/>
          <p:cNvSpPr>
            <a:spLocks/>
          </p:cNvSpPr>
          <p:nvPr/>
        </p:nvSpPr>
        <p:spPr bwMode="auto">
          <a:xfrm>
            <a:off x="1439863" y="5324475"/>
            <a:ext cx="6970712" cy="85725"/>
          </a:xfrm>
          <a:custGeom>
            <a:avLst/>
            <a:gdLst>
              <a:gd name="T0" fmla="*/ 0 w 4391"/>
              <a:gd name="T1" fmla="*/ 2147483647 h 54"/>
              <a:gd name="T2" fmla="*/ 2147483647 w 4391"/>
              <a:gd name="T3" fmla="*/ 0 h 54"/>
              <a:gd name="T4" fmla="*/ 2147483647 w 4391"/>
              <a:gd name="T5" fmla="*/ 0 h 54"/>
              <a:gd name="T6" fmla="*/ 2147483647 w 4391"/>
              <a:gd name="T7" fmla="*/ 2147483647 h 54"/>
              <a:gd name="T8" fmla="*/ 0 w 4391"/>
              <a:gd name="T9" fmla="*/ 2147483647 h 54"/>
              <a:gd name="T10" fmla="*/ 0 60000 65536"/>
              <a:gd name="T11" fmla="*/ 0 60000 65536"/>
              <a:gd name="T12" fmla="*/ 0 60000 65536"/>
              <a:gd name="T13" fmla="*/ 0 60000 65536"/>
              <a:gd name="T14" fmla="*/ 0 60000 65536"/>
              <a:gd name="T15" fmla="*/ 0 w 4391"/>
              <a:gd name="T16" fmla="*/ 0 h 54"/>
              <a:gd name="T17" fmla="*/ 4391 w 4391"/>
              <a:gd name="T18" fmla="*/ 54 h 54"/>
            </a:gdLst>
            <a:ahLst/>
            <a:cxnLst>
              <a:cxn ang="T10">
                <a:pos x="T0" y="T1"/>
              </a:cxn>
              <a:cxn ang="T11">
                <a:pos x="T2" y="T3"/>
              </a:cxn>
              <a:cxn ang="T12">
                <a:pos x="T4" y="T5"/>
              </a:cxn>
              <a:cxn ang="T13">
                <a:pos x="T6" y="T7"/>
              </a:cxn>
              <a:cxn ang="T14">
                <a:pos x="T8" y="T9"/>
              </a:cxn>
            </a:cxnLst>
            <a:rect l="T15" t="T16" r="T17" b="T18"/>
            <a:pathLst>
              <a:path w="4391" h="54">
                <a:moveTo>
                  <a:pt x="0" y="54"/>
                </a:moveTo>
                <a:lnTo>
                  <a:pt x="79" y="0"/>
                </a:lnTo>
                <a:lnTo>
                  <a:pt x="4391" y="0"/>
                </a:lnTo>
                <a:lnTo>
                  <a:pt x="4311" y="54"/>
                </a:lnTo>
                <a:lnTo>
                  <a:pt x="0" y="54"/>
                </a:lnTo>
                <a:close/>
              </a:path>
            </a:pathLst>
          </a:custGeom>
          <a:solidFill>
            <a:srgbClr val="808080"/>
          </a:solidFill>
          <a:ln w="9525">
            <a:noFill/>
            <a:round/>
            <a:headEnd/>
            <a:tailEnd/>
          </a:ln>
        </p:spPr>
        <p:txBody>
          <a:bodyPr/>
          <a:lstStyle/>
          <a:p>
            <a:endParaRPr lang="en-US"/>
          </a:p>
        </p:txBody>
      </p:sp>
      <p:sp>
        <p:nvSpPr>
          <p:cNvPr id="37891" name="Freeform 3"/>
          <p:cNvSpPr>
            <a:spLocks/>
          </p:cNvSpPr>
          <p:nvPr/>
        </p:nvSpPr>
        <p:spPr bwMode="auto">
          <a:xfrm>
            <a:off x="1439863" y="2171700"/>
            <a:ext cx="125412" cy="3238500"/>
          </a:xfrm>
          <a:custGeom>
            <a:avLst/>
            <a:gdLst>
              <a:gd name="T0" fmla="*/ 0 w 79"/>
              <a:gd name="T1" fmla="*/ 2147483647 h 2040"/>
              <a:gd name="T2" fmla="*/ 0 w 79"/>
              <a:gd name="T3" fmla="*/ 2147483647 h 2040"/>
              <a:gd name="T4" fmla="*/ 2147483647 w 79"/>
              <a:gd name="T5" fmla="*/ 0 h 2040"/>
              <a:gd name="T6" fmla="*/ 2147483647 w 79"/>
              <a:gd name="T7" fmla="*/ 2147483647 h 2040"/>
              <a:gd name="T8" fmla="*/ 0 w 79"/>
              <a:gd name="T9" fmla="*/ 2147483647 h 2040"/>
              <a:gd name="T10" fmla="*/ 0 60000 65536"/>
              <a:gd name="T11" fmla="*/ 0 60000 65536"/>
              <a:gd name="T12" fmla="*/ 0 60000 65536"/>
              <a:gd name="T13" fmla="*/ 0 60000 65536"/>
              <a:gd name="T14" fmla="*/ 0 60000 65536"/>
              <a:gd name="T15" fmla="*/ 0 w 79"/>
              <a:gd name="T16" fmla="*/ 0 h 2040"/>
              <a:gd name="T17" fmla="*/ 79 w 79"/>
              <a:gd name="T18" fmla="*/ 2040 h 2040"/>
            </a:gdLst>
            <a:ahLst/>
            <a:cxnLst>
              <a:cxn ang="T10">
                <a:pos x="T0" y="T1"/>
              </a:cxn>
              <a:cxn ang="T11">
                <a:pos x="T2" y="T3"/>
              </a:cxn>
              <a:cxn ang="T12">
                <a:pos x="T4" y="T5"/>
              </a:cxn>
              <a:cxn ang="T13">
                <a:pos x="T6" y="T7"/>
              </a:cxn>
              <a:cxn ang="T14">
                <a:pos x="T8" y="T9"/>
              </a:cxn>
            </a:cxnLst>
            <a:rect l="T15" t="T16" r="T17" b="T18"/>
            <a:pathLst>
              <a:path w="79" h="2040">
                <a:moveTo>
                  <a:pt x="0" y="2040"/>
                </a:moveTo>
                <a:lnTo>
                  <a:pt x="0" y="54"/>
                </a:lnTo>
                <a:lnTo>
                  <a:pt x="79" y="0"/>
                </a:lnTo>
                <a:lnTo>
                  <a:pt x="79" y="1986"/>
                </a:lnTo>
                <a:lnTo>
                  <a:pt x="0" y="2040"/>
                </a:lnTo>
                <a:close/>
              </a:path>
            </a:pathLst>
          </a:custGeom>
          <a:noFill/>
          <a:ln w="9525">
            <a:noFill/>
            <a:round/>
            <a:headEnd/>
            <a:tailEnd/>
          </a:ln>
        </p:spPr>
        <p:txBody>
          <a:bodyPr/>
          <a:lstStyle/>
          <a:p>
            <a:endParaRPr lang="en-US"/>
          </a:p>
        </p:txBody>
      </p:sp>
      <p:sp>
        <p:nvSpPr>
          <p:cNvPr id="37892" name="Freeform 4"/>
          <p:cNvSpPr>
            <a:spLocks/>
          </p:cNvSpPr>
          <p:nvPr/>
        </p:nvSpPr>
        <p:spPr bwMode="auto">
          <a:xfrm>
            <a:off x="1439863" y="5324475"/>
            <a:ext cx="6970712" cy="85725"/>
          </a:xfrm>
          <a:custGeom>
            <a:avLst/>
            <a:gdLst>
              <a:gd name="T0" fmla="*/ 0 w 660"/>
              <a:gd name="T1" fmla="*/ 2147483647 h 9"/>
              <a:gd name="T2" fmla="*/ 2147483647 w 660"/>
              <a:gd name="T3" fmla="*/ 0 h 9"/>
              <a:gd name="T4" fmla="*/ 2147483647 w 660"/>
              <a:gd name="T5" fmla="*/ 0 h 9"/>
              <a:gd name="T6" fmla="*/ 0 60000 65536"/>
              <a:gd name="T7" fmla="*/ 0 60000 65536"/>
              <a:gd name="T8" fmla="*/ 0 60000 65536"/>
              <a:gd name="T9" fmla="*/ 0 w 660"/>
              <a:gd name="T10" fmla="*/ 0 h 9"/>
              <a:gd name="T11" fmla="*/ 660 w 660"/>
              <a:gd name="T12" fmla="*/ 9 h 9"/>
            </a:gdLst>
            <a:ahLst/>
            <a:cxnLst>
              <a:cxn ang="T6">
                <a:pos x="T0" y="T1"/>
              </a:cxn>
              <a:cxn ang="T7">
                <a:pos x="T2" y="T3"/>
              </a:cxn>
              <a:cxn ang="T8">
                <a:pos x="T4" y="T5"/>
              </a:cxn>
            </a:cxnLst>
            <a:rect l="T9" t="T10" r="T11" b="T12"/>
            <a:pathLst>
              <a:path w="660" h="9">
                <a:moveTo>
                  <a:pt x="0" y="9"/>
                </a:moveTo>
                <a:lnTo>
                  <a:pt x="12" y="0"/>
                </a:lnTo>
                <a:lnTo>
                  <a:pt x="660" y="0"/>
                </a:lnTo>
              </a:path>
            </a:pathLst>
          </a:custGeom>
          <a:noFill/>
          <a:ln w="11113">
            <a:solidFill>
              <a:srgbClr val="000000"/>
            </a:solidFill>
            <a:round/>
            <a:headEnd/>
            <a:tailEnd/>
          </a:ln>
        </p:spPr>
        <p:txBody>
          <a:bodyPr/>
          <a:lstStyle/>
          <a:p>
            <a:endParaRPr lang="en-US"/>
          </a:p>
        </p:txBody>
      </p:sp>
      <p:sp>
        <p:nvSpPr>
          <p:cNvPr id="37893" name="Freeform 5"/>
          <p:cNvSpPr>
            <a:spLocks/>
          </p:cNvSpPr>
          <p:nvPr/>
        </p:nvSpPr>
        <p:spPr bwMode="auto">
          <a:xfrm>
            <a:off x="1439863" y="5324475"/>
            <a:ext cx="6970712" cy="85725"/>
          </a:xfrm>
          <a:custGeom>
            <a:avLst/>
            <a:gdLst>
              <a:gd name="T0" fmla="*/ 2147483647 w 4391"/>
              <a:gd name="T1" fmla="*/ 0 h 54"/>
              <a:gd name="T2" fmla="*/ 2147483647 w 4391"/>
              <a:gd name="T3" fmla="*/ 2147483647 h 54"/>
              <a:gd name="T4" fmla="*/ 0 w 4391"/>
              <a:gd name="T5" fmla="*/ 2147483647 h 54"/>
              <a:gd name="T6" fmla="*/ 2147483647 w 4391"/>
              <a:gd name="T7" fmla="*/ 0 h 54"/>
              <a:gd name="T8" fmla="*/ 2147483647 w 4391"/>
              <a:gd name="T9" fmla="*/ 0 h 54"/>
              <a:gd name="T10" fmla="*/ 0 60000 65536"/>
              <a:gd name="T11" fmla="*/ 0 60000 65536"/>
              <a:gd name="T12" fmla="*/ 0 60000 65536"/>
              <a:gd name="T13" fmla="*/ 0 60000 65536"/>
              <a:gd name="T14" fmla="*/ 0 60000 65536"/>
              <a:gd name="T15" fmla="*/ 0 w 4391"/>
              <a:gd name="T16" fmla="*/ 0 h 54"/>
              <a:gd name="T17" fmla="*/ 4391 w 4391"/>
              <a:gd name="T18" fmla="*/ 54 h 54"/>
            </a:gdLst>
            <a:ahLst/>
            <a:cxnLst>
              <a:cxn ang="T10">
                <a:pos x="T0" y="T1"/>
              </a:cxn>
              <a:cxn ang="T11">
                <a:pos x="T2" y="T3"/>
              </a:cxn>
              <a:cxn ang="T12">
                <a:pos x="T4" y="T5"/>
              </a:cxn>
              <a:cxn ang="T13">
                <a:pos x="T6" y="T7"/>
              </a:cxn>
              <a:cxn ang="T14">
                <a:pos x="T8" y="T9"/>
              </a:cxn>
            </a:cxnLst>
            <a:rect l="T15" t="T16" r="T17" b="T18"/>
            <a:pathLst>
              <a:path w="4391" h="54">
                <a:moveTo>
                  <a:pt x="4391" y="0"/>
                </a:moveTo>
                <a:lnTo>
                  <a:pt x="4311" y="54"/>
                </a:lnTo>
                <a:lnTo>
                  <a:pt x="0" y="54"/>
                </a:lnTo>
                <a:lnTo>
                  <a:pt x="79" y="0"/>
                </a:lnTo>
                <a:lnTo>
                  <a:pt x="4391" y="0"/>
                </a:lnTo>
                <a:close/>
              </a:path>
            </a:pathLst>
          </a:custGeom>
          <a:solidFill>
            <a:srgbClr val="5F5F5F"/>
          </a:solidFill>
          <a:ln w="11113">
            <a:solidFill>
              <a:srgbClr val="000000"/>
            </a:solidFill>
            <a:round/>
            <a:headEnd/>
            <a:tailEnd/>
          </a:ln>
        </p:spPr>
        <p:txBody>
          <a:bodyPr/>
          <a:lstStyle/>
          <a:p>
            <a:endParaRPr lang="en-US"/>
          </a:p>
        </p:txBody>
      </p:sp>
      <p:sp>
        <p:nvSpPr>
          <p:cNvPr id="37894" name="Freeform 6"/>
          <p:cNvSpPr>
            <a:spLocks/>
          </p:cNvSpPr>
          <p:nvPr/>
        </p:nvSpPr>
        <p:spPr bwMode="auto">
          <a:xfrm>
            <a:off x="1439863" y="2171700"/>
            <a:ext cx="125412" cy="3238500"/>
          </a:xfrm>
          <a:custGeom>
            <a:avLst/>
            <a:gdLst>
              <a:gd name="T0" fmla="*/ 0 w 79"/>
              <a:gd name="T1" fmla="*/ 2147483647 h 2040"/>
              <a:gd name="T2" fmla="*/ 0 w 79"/>
              <a:gd name="T3" fmla="*/ 2147483647 h 2040"/>
              <a:gd name="T4" fmla="*/ 2147483647 w 79"/>
              <a:gd name="T5" fmla="*/ 0 h 2040"/>
              <a:gd name="T6" fmla="*/ 2147483647 w 79"/>
              <a:gd name="T7" fmla="*/ 2147483647 h 2040"/>
              <a:gd name="T8" fmla="*/ 0 w 79"/>
              <a:gd name="T9" fmla="*/ 2147483647 h 2040"/>
              <a:gd name="T10" fmla="*/ 0 60000 65536"/>
              <a:gd name="T11" fmla="*/ 0 60000 65536"/>
              <a:gd name="T12" fmla="*/ 0 60000 65536"/>
              <a:gd name="T13" fmla="*/ 0 60000 65536"/>
              <a:gd name="T14" fmla="*/ 0 60000 65536"/>
              <a:gd name="T15" fmla="*/ 0 w 79"/>
              <a:gd name="T16" fmla="*/ 0 h 2040"/>
              <a:gd name="T17" fmla="*/ 79 w 79"/>
              <a:gd name="T18" fmla="*/ 2040 h 2040"/>
            </a:gdLst>
            <a:ahLst/>
            <a:cxnLst>
              <a:cxn ang="T10">
                <a:pos x="T0" y="T1"/>
              </a:cxn>
              <a:cxn ang="T11">
                <a:pos x="T2" y="T3"/>
              </a:cxn>
              <a:cxn ang="T12">
                <a:pos x="T4" y="T5"/>
              </a:cxn>
              <a:cxn ang="T13">
                <a:pos x="T6" y="T7"/>
              </a:cxn>
              <a:cxn ang="T14">
                <a:pos x="T8" y="T9"/>
              </a:cxn>
            </a:cxnLst>
            <a:rect l="T15" t="T16" r="T17" b="T18"/>
            <a:pathLst>
              <a:path w="79" h="2040">
                <a:moveTo>
                  <a:pt x="0" y="2040"/>
                </a:moveTo>
                <a:lnTo>
                  <a:pt x="0" y="54"/>
                </a:lnTo>
                <a:lnTo>
                  <a:pt x="79" y="0"/>
                </a:lnTo>
                <a:lnTo>
                  <a:pt x="79" y="1986"/>
                </a:lnTo>
                <a:lnTo>
                  <a:pt x="0" y="2040"/>
                </a:lnTo>
                <a:close/>
              </a:path>
            </a:pathLst>
          </a:custGeom>
          <a:solidFill>
            <a:srgbClr val="5F5F5F"/>
          </a:solidFill>
          <a:ln w="11113">
            <a:solidFill>
              <a:srgbClr val="000000"/>
            </a:solidFill>
            <a:round/>
            <a:headEnd/>
            <a:tailEnd/>
          </a:ln>
        </p:spPr>
        <p:txBody>
          <a:bodyPr/>
          <a:lstStyle/>
          <a:p>
            <a:endParaRPr lang="en-US"/>
          </a:p>
        </p:txBody>
      </p:sp>
      <p:sp>
        <p:nvSpPr>
          <p:cNvPr id="37895" name="Freeform 7"/>
          <p:cNvSpPr>
            <a:spLocks/>
          </p:cNvSpPr>
          <p:nvPr/>
        </p:nvSpPr>
        <p:spPr bwMode="auto">
          <a:xfrm>
            <a:off x="2051050" y="4371975"/>
            <a:ext cx="127000" cy="1038225"/>
          </a:xfrm>
          <a:custGeom>
            <a:avLst/>
            <a:gdLst>
              <a:gd name="T0" fmla="*/ 0 w 80"/>
              <a:gd name="T1" fmla="*/ 2147483647 h 654"/>
              <a:gd name="T2" fmla="*/ 0 w 80"/>
              <a:gd name="T3" fmla="*/ 2147483647 h 654"/>
              <a:gd name="T4" fmla="*/ 2147483647 w 80"/>
              <a:gd name="T5" fmla="*/ 0 h 654"/>
              <a:gd name="T6" fmla="*/ 2147483647 w 80"/>
              <a:gd name="T7" fmla="*/ 2147483647 h 654"/>
              <a:gd name="T8" fmla="*/ 0 w 80"/>
              <a:gd name="T9" fmla="*/ 2147483647 h 654"/>
              <a:gd name="T10" fmla="*/ 0 60000 65536"/>
              <a:gd name="T11" fmla="*/ 0 60000 65536"/>
              <a:gd name="T12" fmla="*/ 0 60000 65536"/>
              <a:gd name="T13" fmla="*/ 0 60000 65536"/>
              <a:gd name="T14" fmla="*/ 0 60000 65536"/>
              <a:gd name="T15" fmla="*/ 0 w 80"/>
              <a:gd name="T16" fmla="*/ 0 h 654"/>
              <a:gd name="T17" fmla="*/ 80 w 80"/>
              <a:gd name="T18" fmla="*/ 654 h 654"/>
            </a:gdLst>
            <a:ahLst/>
            <a:cxnLst>
              <a:cxn ang="T10">
                <a:pos x="T0" y="T1"/>
              </a:cxn>
              <a:cxn ang="T11">
                <a:pos x="T2" y="T3"/>
              </a:cxn>
              <a:cxn ang="T12">
                <a:pos x="T4" y="T5"/>
              </a:cxn>
              <a:cxn ang="T13">
                <a:pos x="T6" y="T7"/>
              </a:cxn>
              <a:cxn ang="T14">
                <a:pos x="T8" y="T9"/>
              </a:cxn>
            </a:cxnLst>
            <a:rect l="T15" t="T16" r="T17" b="T18"/>
            <a:pathLst>
              <a:path w="80" h="654">
                <a:moveTo>
                  <a:pt x="0" y="654"/>
                </a:moveTo>
                <a:lnTo>
                  <a:pt x="0" y="54"/>
                </a:lnTo>
                <a:lnTo>
                  <a:pt x="80" y="0"/>
                </a:lnTo>
                <a:lnTo>
                  <a:pt x="80" y="600"/>
                </a:lnTo>
                <a:lnTo>
                  <a:pt x="0" y="654"/>
                </a:lnTo>
                <a:close/>
              </a:path>
            </a:pathLst>
          </a:custGeom>
          <a:solidFill>
            <a:srgbClr val="80664D"/>
          </a:solidFill>
          <a:ln w="11113">
            <a:solidFill>
              <a:srgbClr val="000000"/>
            </a:solidFill>
            <a:round/>
            <a:headEnd/>
            <a:tailEnd/>
          </a:ln>
        </p:spPr>
        <p:txBody>
          <a:bodyPr/>
          <a:lstStyle/>
          <a:p>
            <a:endParaRPr lang="en-US"/>
          </a:p>
        </p:txBody>
      </p:sp>
      <p:sp>
        <p:nvSpPr>
          <p:cNvPr id="37896" name="Rectangle 8"/>
          <p:cNvSpPr>
            <a:spLocks noChangeArrowheads="1"/>
          </p:cNvSpPr>
          <p:nvPr/>
        </p:nvSpPr>
        <p:spPr bwMode="auto">
          <a:xfrm>
            <a:off x="1671638" y="4457700"/>
            <a:ext cx="379412" cy="952500"/>
          </a:xfrm>
          <a:prstGeom prst="rect">
            <a:avLst/>
          </a:prstGeom>
          <a:solidFill>
            <a:srgbClr val="F2D1BC"/>
          </a:solidFill>
          <a:ln w="11113">
            <a:solidFill>
              <a:srgbClr val="000000"/>
            </a:solidFill>
            <a:miter lim="800000"/>
            <a:headEnd/>
            <a:tailEnd/>
          </a:ln>
        </p:spPr>
        <p:txBody>
          <a:bodyPr/>
          <a:lstStyle/>
          <a:p>
            <a:endParaRPr lang="en-US"/>
          </a:p>
        </p:txBody>
      </p:sp>
      <p:sp>
        <p:nvSpPr>
          <p:cNvPr id="37897" name="Freeform 9"/>
          <p:cNvSpPr>
            <a:spLocks/>
          </p:cNvSpPr>
          <p:nvPr/>
        </p:nvSpPr>
        <p:spPr bwMode="auto">
          <a:xfrm>
            <a:off x="1671638" y="4371975"/>
            <a:ext cx="506412" cy="85725"/>
          </a:xfrm>
          <a:custGeom>
            <a:avLst/>
            <a:gdLst>
              <a:gd name="T0" fmla="*/ 2147483647 w 319"/>
              <a:gd name="T1" fmla="*/ 2147483647 h 54"/>
              <a:gd name="T2" fmla="*/ 2147483647 w 319"/>
              <a:gd name="T3" fmla="*/ 0 h 54"/>
              <a:gd name="T4" fmla="*/ 2147483647 w 319"/>
              <a:gd name="T5" fmla="*/ 0 h 54"/>
              <a:gd name="T6" fmla="*/ 0 w 319"/>
              <a:gd name="T7" fmla="*/ 2147483647 h 54"/>
              <a:gd name="T8" fmla="*/ 2147483647 w 319"/>
              <a:gd name="T9" fmla="*/ 2147483647 h 54"/>
              <a:gd name="T10" fmla="*/ 0 60000 65536"/>
              <a:gd name="T11" fmla="*/ 0 60000 65536"/>
              <a:gd name="T12" fmla="*/ 0 60000 65536"/>
              <a:gd name="T13" fmla="*/ 0 60000 65536"/>
              <a:gd name="T14" fmla="*/ 0 60000 65536"/>
              <a:gd name="T15" fmla="*/ 0 w 319"/>
              <a:gd name="T16" fmla="*/ 0 h 54"/>
              <a:gd name="T17" fmla="*/ 319 w 319"/>
              <a:gd name="T18" fmla="*/ 54 h 54"/>
            </a:gdLst>
            <a:ahLst/>
            <a:cxnLst>
              <a:cxn ang="T10">
                <a:pos x="T0" y="T1"/>
              </a:cxn>
              <a:cxn ang="T11">
                <a:pos x="T2" y="T3"/>
              </a:cxn>
              <a:cxn ang="T12">
                <a:pos x="T4" y="T5"/>
              </a:cxn>
              <a:cxn ang="T13">
                <a:pos x="T6" y="T7"/>
              </a:cxn>
              <a:cxn ang="T14">
                <a:pos x="T8" y="T9"/>
              </a:cxn>
            </a:cxnLst>
            <a:rect l="T15" t="T16" r="T17" b="T18"/>
            <a:pathLst>
              <a:path w="319" h="54">
                <a:moveTo>
                  <a:pt x="239" y="54"/>
                </a:moveTo>
                <a:lnTo>
                  <a:pt x="319" y="0"/>
                </a:lnTo>
                <a:lnTo>
                  <a:pt x="86" y="0"/>
                </a:lnTo>
                <a:lnTo>
                  <a:pt x="0" y="54"/>
                </a:lnTo>
                <a:lnTo>
                  <a:pt x="239" y="54"/>
                </a:lnTo>
                <a:close/>
              </a:path>
            </a:pathLst>
          </a:custGeom>
          <a:solidFill>
            <a:srgbClr val="BF9973"/>
          </a:solidFill>
          <a:ln w="11113">
            <a:solidFill>
              <a:srgbClr val="000000"/>
            </a:solidFill>
            <a:round/>
            <a:headEnd/>
            <a:tailEnd/>
          </a:ln>
        </p:spPr>
        <p:txBody>
          <a:bodyPr/>
          <a:lstStyle/>
          <a:p>
            <a:endParaRPr lang="en-US"/>
          </a:p>
        </p:txBody>
      </p:sp>
      <p:sp>
        <p:nvSpPr>
          <p:cNvPr id="37898" name="Freeform 10"/>
          <p:cNvSpPr>
            <a:spLocks/>
          </p:cNvSpPr>
          <p:nvPr/>
        </p:nvSpPr>
        <p:spPr bwMode="auto">
          <a:xfrm>
            <a:off x="2776538" y="4000500"/>
            <a:ext cx="127000" cy="1409700"/>
          </a:xfrm>
          <a:custGeom>
            <a:avLst/>
            <a:gdLst>
              <a:gd name="T0" fmla="*/ 0 w 80"/>
              <a:gd name="T1" fmla="*/ 2147483647 h 888"/>
              <a:gd name="T2" fmla="*/ 0 w 80"/>
              <a:gd name="T3" fmla="*/ 2147483647 h 888"/>
              <a:gd name="T4" fmla="*/ 2147483647 w 80"/>
              <a:gd name="T5" fmla="*/ 0 h 888"/>
              <a:gd name="T6" fmla="*/ 2147483647 w 80"/>
              <a:gd name="T7" fmla="*/ 2147483647 h 888"/>
              <a:gd name="T8" fmla="*/ 0 w 80"/>
              <a:gd name="T9" fmla="*/ 2147483647 h 888"/>
              <a:gd name="T10" fmla="*/ 0 60000 65536"/>
              <a:gd name="T11" fmla="*/ 0 60000 65536"/>
              <a:gd name="T12" fmla="*/ 0 60000 65536"/>
              <a:gd name="T13" fmla="*/ 0 60000 65536"/>
              <a:gd name="T14" fmla="*/ 0 60000 65536"/>
              <a:gd name="T15" fmla="*/ 0 w 80"/>
              <a:gd name="T16" fmla="*/ 0 h 888"/>
              <a:gd name="T17" fmla="*/ 80 w 80"/>
              <a:gd name="T18" fmla="*/ 888 h 888"/>
            </a:gdLst>
            <a:ahLst/>
            <a:cxnLst>
              <a:cxn ang="T10">
                <a:pos x="T0" y="T1"/>
              </a:cxn>
              <a:cxn ang="T11">
                <a:pos x="T2" y="T3"/>
              </a:cxn>
              <a:cxn ang="T12">
                <a:pos x="T4" y="T5"/>
              </a:cxn>
              <a:cxn ang="T13">
                <a:pos x="T6" y="T7"/>
              </a:cxn>
              <a:cxn ang="T14">
                <a:pos x="T8" y="T9"/>
              </a:cxn>
            </a:cxnLst>
            <a:rect l="T15" t="T16" r="T17" b="T18"/>
            <a:pathLst>
              <a:path w="80" h="888">
                <a:moveTo>
                  <a:pt x="0" y="888"/>
                </a:moveTo>
                <a:lnTo>
                  <a:pt x="0" y="54"/>
                </a:lnTo>
                <a:lnTo>
                  <a:pt x="80" y="0"/>
                </a:lnTo>
                <a:lnTo>
                  <a:pt x="80" y="834"/>
                </a:lnTo>
                <a:lnTo>
                  <a:pt x="0" y="888"/>
                </a:lnTo>
                <a:close/>
              </a:path>
            </a:pathLst>
          </a:custGeom>
          <a:solidFill>
            <a:srgbClr val="80664D"/>
          </a:solidFill>
          <a:ln w="11113">
            <a:solidFill>
              <a:srgbClr val="000000"/>
            </a:solidFill>
            <a:round/>
            <a:headEnd/>
            <a:tailEnd/>
          </a:ln>
        </p:spPr>
        <p:txBody>
          <a:bodyPr/>
          <a:lstStyle/>
          <a:p>
            <a:endParaRPr lang="en-US"/>
          </a:p>
        </p:txBody>
      </p:sp>
      <p:sp>
        <p:nvSpPr>
          <p:cNvPr id="37899" name="Rectangle 11"/>
          <p:cNvSpPr>
            <a:spLocks noChangeArrowheads="1"/>
          </p:cNvSpPr>
          <p:nvPr/>
        </p:nvSpPr>
        <p:spPr bwMode="auto">
          <a:xfrm>
            <a:off x="2395538" y="4086225"/>
            <a:ext cx="369887" cy="1323975"/>
          </a:xfrm>
          <a:prstGeom prst="rect">
            <a:avLst/>
          </a:prstGeom>
          <a:solidFill>
            <a:srgbClr val="F2D1BC"/>
          </a:solidFill>
          <a:ln w="11113">
            <a:solidFill>
              <a:srgbClr val="000000"/>
            </a:solidFill>
            <a:miter lim="800000"/>
            <a:headEnd/>
            <a:tailEnd/>
          </a:ln>
        </p:spPr>
        <p:txBody>
          <a:bodyPr/>
          <a:lstStyle/>
          <a:p>
            <a:endParaRPr lang="en-US"/>
          </a:p>
        </p:txBody>
      </p:sp>
      <p:sp>
        <p:nvSpPr>
          <p:cNvPr id="37900" name="Freeform 12"/>
          <p:cNvSpPr>
            <a:spLocks/>
          </p:cNvSpPr>
          <p:nvPr/>
        </p:nvSpPr>
        <p:spPr bwMode="auto">
          <a:xfrm>
            <a:off x="2406650" y="4000500"/>
            <a:ext cx="496888" cy="85725"/>
          </a:xfrm>
          <a:custGeom>
            <a:avLst/>
            <a:gdLst>
              <a:gd name="T0" fmla="*/ 2147483647 w 313"/>
              <a:gd name="T1" fmla="*/ 2147483647 h 54"/>
              <a:gd name="T2" fmla="*/ 2147483647 w 313"/>
              <a:gd name="T3" fmla="*/ 0 h 54"/>
              <a:gd name="T4" fmla="*/ 2147483647 w 313"/>
              <a:gd name="T5" fmla="*/ 0 h 54"/>
              <a:gd name="T6" fmla="*/ 0 w 313"/>
              <a:gd name="T7" fmla="*/ 2147483647 h 54"/>
              <a:gd name="T8" fmla="*/ 2147483647 w 313"/>
              <a:gd name="T9" fmla="*/ 2147483647 h 54"/>
              <a:gd name="T10" fmla="*/ 0 60000 65536"/>
              <a:gd name="T11" fmla="*/ 0 60000 65536"/>
              <a:gd name="T12" fmla="*/ 0 60000 65536"/>
              <a:gd name="T13" fmla="*/ 0 60000 65536"/>
              <a:gd name="T14" fmla="*/ 0 60000 65536"/>
              <a:gd name="T15" fmla="*/ 0 w 313"/>
              <a:gd name="T16" fmla="*/ 0 h 54"/>
              <a:gd name="T17" fmla="*/ 313 w 313"/>
              <a:gd name="T18" fmla="*/ 54 h 54"/>
            </a:gdLst>
            <a:ahLst/>
            <a:cxnLst>
              <a:cxn ang="T10">
                <a:pos x="T0" y="T1"/>
              </a:cxn>
              <a:cxn ang="T11">
                <a:pos x="T2" y="T3"/>
              </a:cxn>
              <a:cxn ang="T12">
                <a:pos x="T4" y="T5"/>
              </a:cxn>
              <a:cxn ang="T13">
                <a:pos x="T6" y="T7"/>
              </a:cxn>
              <a:cxn ang="T14">
                <a:pos x="T8" y="T9"/>
              </a:cxn>
            </a:cxnLst>
            <a:rect l="T15" t="T16" r="T17" b="T18"/>
            <a:pathLst>
              <a:path w="313" h="54">
                <a:moveTo>
                  <a:pt x="233" y="54"/>
                </a:moveTo>
                <a:lnTo>
                  <a:pt x="313" y="0"/>
                </a:lnTo>
                <a:lnTo>
                  <a:pt x="80" y="0"/>
                </a:lnTo>
                <a:lnTo>
                  <a:pt x="0" y="54"/>
                </a:lnTo>
                <a:lnTo>
                  <a:pt x="233" y="54"/>
                </a:lnTo>
                <a:close/>
              </a:path>
            </a:pathLst>
          </a:custGeom>
          <a:solidFill>
            <a:srgbClr val="BF9973"/>
          </a:solidFill>
          <a:ln w="11113">
            <a:solidFill>
              <a:srgbClr val="000000"/>
            </a:solidFill>
            <a:round/>
            <a:headEnd/>
            <a:tailEnd/>
          </a:ln>
        </p:spPr>
        <p:txBody>
          <a:bodyPr/>
          <a:lstStyle/>
          <a:p>
            <a:endParaRPr lang="en-US"/>
          </a:p>
        </p:txBody>
      </p:sp>
      <p:sp>
        <p:nvSpPr>
          <p:cNvPr id="37901" name="Freeform 13"/>
          <p:cNvSpPr>
            <a:spLocks/>
          </p:cNvSpPr>
          <p:nvPr/>
        </p:nvSpPr>
        <p:spPr bwMode="auto">
          <a:xfrm>
            <a:off x="3527425" y="3790950"/>
            <a:ext cx="127000" cy="1619250"/>
          </a:xfrm>
          <a:custGeom>
            <a:avLst/>
            <a:gdLst>
              <a:gd name="T0" fmla="*/ 0 w 80"/>
              <a:gd name="T1" fmla="*/ 2147483647 h 1020"/>
              <a:gd name="T2" fmla="*/ 0 w 80"/>
              <a:gd name="T3" fmla="*/ 2147483647 h 1020"/>
              <a:gd name="T4" fmla="*/ 2147483647 w 80"/>
              <a:gd name="T5" fmla="*/ 0 h 1020"/>
              <a:gd name="T6" fmla="*/ 2147483647 w 80"/>
              <a:gd name="T7" fmla="*/ 2147483647 h 1020"/>
              <a:gd name="T8" fmla="*/ 0 w 80"/>
              <a:gd name="T9" fmla="*/ 2147483647 h 1020"/>
              <a:gd name="T10" fmla="*/ 0 60000 65536"/>
              <a:gd name="T11" fmla="*/ 0 60000 65536"/>
              <a:gd name="T12" fmla="*/ 0 60000 65536"/>
              <a:gd name="T13" fmla="*/ 0 60000 65536"/>
              <a:gd name="T14" fmla="*/ 0 60000 65536"/>
              <a:gd name="T15" fmla="*/ 0 w 80"/>
              <a:gd name="T16" fmla="*/ 0 h 1020"/>
              <a:gd name="T17" fmla="*/ 80 w 80"/>
              <a:gd name="T18" fmla="*/ 1020 h 1020"/>
            </a:gdLst>
            <a:ahLst/>
            <a:cxnLst>
              <a:cxn ang="T10">
                <a:pos x="T0" y="T1"/>
              </a:cxn>
              <a:cxn ang="T11">
                <a:pos x="T2" y="T3"/>
              </a:cxn>
              <a:cxn ang="T12">
                <a:pos x="T4" y="T5"/>
              </a:cxn>
              <a:cxn ang="T13">
                <a:pos x="T6" y="T7"/>
              </a:cxn>
              <a:cxn ang="T14">
                <a:pos x="T8" y="T9"/>
              </a:cxn>
            </a:cxnLst>
            <a:rect l="T15" t="T16" r="T17" b="T18"/>
            <a:pathLst>
              <a:path w="80" h="1020">
                <a:moveTo>
                  <a:pt x="0" y="1020"/>
                </a:moveTo>
                <a:lnTo>
                  <a:pt x="0" y="60"/>
                </a:lnTo>
                <a:lnTo>
                  <a:pt x="80" y="0"/>
                </a:lnTo>
                <a:lnTo>
                  <a:pt x="80" y="966"/>
                </a:lnTo>
                <a:lnTo>
                  <a:pt x="0" y="1020"/>
                </a:lnTo>
                <a:close/>
              </a:path>
            </a:pathLst>
          </a:custGeom>
          <a:solidFill>
            <a:srgbClr val="80664D"/>
          </a:solidFill>
          <a:ln w="11113">
            <a:solidFill>
              <a:srgbClr val="000000"/>
            </a:solidFill>
            <a:round/>
            <a:headEnd/>
            <a:tailEnd/>
          </a:ln>
        </p:spPr>
        <p:txBody>
          <a:bodyPr/>
          <a:lstStyle/>
          <a:p>
            <a:endParaRPr lang="en-US"/>
          </a:p>
        </p:txBody>
      </p:sp>
      <p:sp>
        <p:nvSpPr>
          <p:cNvPr id="37902" name="Rectangle 14"/>
          <p:cNvSpPr>
            <a:spLocks noChangeArrowheads="1"/>
          </p:cNvSpPr>
          <p:nvPr/>
        </p:nvSpPr>
        <p:spPr bwMode="auto">
          <a:xfrm>
            <a:off x="3146425" y="3898900"/>
            <a:ext cx="369888" cy="1524000"/>
          </a:xfrm>
          <a:prstGeom prst="rect">
            <a:avLst/>
          </a:prstGeom>
          <a:solidFill>
            <a:srgbClr val="F2D1BC"/>
          </a:solidFill>
          <a:ln w="11113">
            <a:solidFill>
              <a:srgbClr val="000000"/>
            </a:solidFill>
            <a:miter lim="800000"/>
            <a:headEnd/>
            <a:tailEnd/>
          </a:ln>
        </p:spPr>
        <p:txBody>
          <a:bodyPr/>
          <a:lstStyle/>
          <a:p>
            <a:endParaRPr lang="en-US"/>
          </a:p>
        </p:txBody>
      </p:sp>
      <p:sp>
        <p:nvSpPr>
          <p:cNvPr id="37903" name="Freeform 15"/>
          <p:cNvSpPr>
            <a:spLocks/>
          </p:cNvSpPr>
          <p:nvPr/>
        </p:nvSpPr>
        <p:spPr bwMode="auto">
          <a:xfrm>
            <a:off x="3157538" y="3825875"/>
            <a:ext cx="496887" cy="95250"/>
          </a:xfrm>
          <a:custGeom>
            <a:avLst/>
            <a:gdLst>
              <a:gd name="T0" fmla="*/ 2147483647 w 313"/>
              <a:gd name="T1" fmla="*/ 2147483647 h 60"/>
              <a:gd name="T2" fmla="*/ 2147483647 w 313"/>
              <a:gd name="T3" fmla="*/ 0 h 60"/>
              <a:gd name="T4" fmla="*/ 2147483647 w 313"/>
              <a:gd name="T5" fmla="*/ 0 h 60"/>
              <a:gd name="T6" fmla="*/ 0 w 313"/>
              <a:gd name="T7" fmla="*/ 2147483647 h 60"/>
              <a:gd name="T8" fmla="*/ 2147483647 w 313"/>
              <a:gd name="T9" fmla="*/ 2147483647 h 60"/>
              <a:gd name="T10" fmla="*/ 0 60000 65536"/>
              <a:gd name="T11" fmla="*/ 0 60000 65536"/>
              <a:gd name="T12" fmla="*/ 0 60000 65536"/>
              <a:gd name="T13" fmla="*/ 0 60000 65536"/>
              <a:gd name="T14" fmla="*/ 0 60000 65536"/>
              <a:gd name="T15" fmla="*/ 0 w 313"/>
              <a:gd name="T16" fmla="*/ 0 h 60"/>
              <a:gd name="T17" fmla="*/ 313 w 313"/>
              <a:gd name="T18" fmla="*/ 60 h 60"/>
            </a:gdLst>
            <a:ahLst/>
            <a:cxnLst>
              <a:cxn ang="T10">
                <a:pos x="T0" y="T1"/>
              </a:cxn>
              <a:cxn ang="T11">
                <a:pos x="T2" y="T3"/>
              </a:cxn>
              <a:cxn ang="T12">
                <a:pos x="T4" y="T5"/>
              </a:cxn>
              <a:cxn ang="T13">
                <a:pos x="T6" y="T7"/>
              </a:cxn>
              <a:cxn ang="T14">
                <a:pos x="T8" y="T9"/>
              </a:cxn>
            </a:cxnLst>
            <a:rect l="T15" t="T16" r="T17" b="T18"/>
            <a:pathLst>
              <a:path w="313" h="60">
                <a:moveTo>
                  <a:pt x="233" y="60"/>
                </a:moveTo>
                <a:lnTo>
                  <a:pt x="313" y="0"/>
                </a:lnTo>
                <a:lnTo>
                  <a:pt x="80" y="0"/>
                </a:lnTo>
                <a:lnTo>
                  <a:pt x="0" y="60"/>
                </a:lnTo>
                <a:lnTo>
                  <a:pt x="233" y="60"/>
                </a:lnTo>
                <a:close/>
              </a:path>
            </a:pathLst>
          </a:custGeom>
          <a:solidFill>
            <a:srgbClr val="BF9973"/>
          </a:solidFill>
          <a:ln w="11113">
            <a:solidFill>
              <a:srgbClr val="000000"/>
            </a:solidFill>
            <a:round/>
            <a:headEnd/>
            <a:tailEnd/>
          </a:ln>
        </p:spPr>
        <p:txBody>
          <a:bodyPr/>
          <a:lstStyle/>
          <a:p>
            <a:endParaRPr lang="en-US"/>
          </a:p>
        </p:txBody>
      </p:sp>
      <p:sp>
        <p:nvSpPr>
          <p:cNvPr id="37904" name="Freeform 16"/>
          <p:cNvSpPr>
            <a:spLocks/>
          </p:cNvSpPr>
          <p:nvPr/>
        </p:nvSpPr>
        <p:spPr bwMode="auto">
          <a:xfrm>
            <a:off x="4359275" y="3352800"/>
            <a:ext cx="127000" cy="2057400"/>
          </a:xfrm>
          <a:custGeom>
            <a:avLst/>
            <a:gdLst>
              <a:gd name="T0" fmla="*/ 0 w 80"/>
              <a:gd name="T1" fmla="*/ 2147483647 h 1296"/>
              <a:gd name="T2" fmla="*/ 0 w 80"/>
              <a:gd name="T3" fmla="*/ 2147483647 h 1296"/>
              <a:gd name="T4" fmla="*/ 2147483647 w 80"/>
              <a:gd name="T5" fmla="*/ 0 h 1296"/>
              <a:gd name="T6" fmla="*/ 2147483647 w 80"/>
              <a:gd name="T7" fmla="*/ 2147483647 h 1296"/>
              <a:gd name="T8" fmla="*/ 0 w 80"/>
              <a:gd name="T9" fmla="*/ 2147483647 h 1296"/>
              <a:gd name="T10" fmla="*/ 0 60000 65536"/>
              <a:gd name="T11" fmla="*/ 0 60000 65536"/>
              <a:gd name="T12" fmla="*/ 0 60000 65536"/>
              <a:gd name="T13" fmla="*/ 0 60000 65536"/>
              <a:gd name="T14" fmla="*/ 0 60000 65536"/>
              <a:gd name="T15" fmla="*/ 0 w 80"/>
              <a:gd name="T16" fmla="*/ 0 h 1296"/>
              <a:gd name="T17" fmla="*/ 80 w 80"/>
              <a:gd name="T18" fmla="*/ 1296 h 1296"/>
            </a:gdLst>
            <a:ahLst/>
            <a:cxnLst>
              <a:cxn ang="T10">
                <a:pos x="T0" y="T1"/>
              </a:cxn>
              <a:cxn ang="T11">
                <a:pos x="T2" y="T3"/>
              </a:cxn>
              <a:cxn ang="T12">
                <a:pos x="T4" y="T5"/>
              </a:cxn>
              <a:cxn ang="T13">
                <a:pos x="T6" y="T7"/>
              </a:cxn>
              <a:cxn ang="T14">
                <a:pos x="T8" y="T9"/>
              </a:cxn>
            </a:cxnLst>
            <a:rect l="T15" t="T16" r="T17" b="T18"/>
            <a:pathLst>
              <a:path w="80" h="1296">
                <a:moveTo>
                  <a:pt x="0" y="1296"/>
                </a:moveTo>
                <a:lnTo>
                  <a:pt x="0" y="54"/>
                </a:lnTo>
                <a:lnTo>
                  <a:pt x="80" y="0"/>
                </a:lnTo>
                <a:lnTo>
                  <a:pt x="80" y="1242"/>
                </a:lnTo>
                <a:lnTo>
                  <a:pt x="0" y="1296"/>
                </a:lnTo>
                <a:close/>
              </a:path>
            </a:pathLst>
          </a:custGeom>
          <a:solidFill>
            <a:srgbClr val="80664D"/>
          </a:solidFill>
          <a:ln w="11113">
            <a:solidFill>
              <a:srgbClr val="000000"/>
            </a:solidFill>
            <a:round/>
            <a:headEnd/>
            <a:tailEnd/>
          </a:ln>
        </p:spPr>
        <p:txBody>
          <a:bodyPr/>
          <a:lstStyle/>
          <a:p>
            <a:endParaRPr lang="en-US"/>
          </a:p>
        </p:txBody>
      </p:sp>
      <p:sp>
        <p:nvSpPr>
          <p:cNvPr id="37905" name="Rectangle 17"/>
          <p:cNvSpPr>
            <a:spLocks noChangeArrowheads="1"/>
          </p:cNvSpPr>
          <p:nvPr/>
        </p:nvSpPr>
        <p:spPr bwMode="auto">
          <a:xfrm>
            <a:off x="3989388" y="3449638"/>
            <a:ext cx="369887" cy="1971675"/>
          </a:xfrm>
          <a:prstGeom prst="rect">
            <a:avLst/>
          </a:prstGeom>
          <a:solidFill>
            <a:srgbClr val="F2D1BC"/>
          </a:solidFill>
          <a:ln w="11113">
            <a:solidFill>
              <a:srgbClr val="000000"/>
            </a:solidFill>
            <a:miter lim="800000"/>
            <a:headEnd/>
            <a:tailEnd/>
          </a:ln>
        </p:spPr>
        <p:txBody>
          <a:bodyPr/>
          <a:lstStyle/>
          <a:p>
            <a:endParaRPr lang="en-US"/>
          </a:p>
        </p:txBody>
      </p:sp>
      <p:sp>
        <p:nvSpPr>
          <p:cNvPr id="37906" name="Freeform 18"/>
          <p:cNvSpPr>
            <a:spLocks/>
          </p:cNvSpPr>
          <p:nvPr/>
        </p:nvSpPr>
        <p:spPr bwMode="auto">
          <a:xfrm>
            <a:off x="4002088" y="3376613"/>
            <a:ext cx="496887" cy="85725"/>
          </a:xfrm>
          <a:custGeom>
            <a:avLst/>
            <a:gdLst>
              <a:gd name="T0" fmla="*/ 2147483647 w 313"/>
              <a:gd name="T1" fmla="*/ 2147483647 h 54"/>
              <a:gd name="T2" fmla="*/ 2147483647 w 313"/>
              <a:gd name="T3" fmla="*/ 0 h 54"/>
              <a:gd name="T4" fmla="*/ 2147483647 w 313"/>
              <a:gd name="T5" fmla="*/ 0 h 54"/>
              <a:gd name="T6" fmla="*/ 0 w 313"/>
              <a:gd name="T7" fmla="*/ 2147483647 h 54"/>
              <a:gd name="T8" fmla="*/ 2147483647 w 313"/>
              <a:gd name="T9" fmla="*/ 2147483647 h 54"/>
              <a:gd name="T10" fmla="*/ 0 60000 65536"/>
              <a:gd name="T11" fmla="*/ 0 60000 65536"/>
              <a:gd name="T12" fmla="*/ 0 60000 65536"/>
              <a:gd name="T13" fmla="*/ 0 60000 65536"/>
              <a:gd name="T14" fmla="*/ 0 60000 65536"/>
              <a:gd name="T15" fmla="*/ 0 w 313"/>
              <a:gd name="T16" fmla="*/ 0 h 54"/>
              <a:gd name="T17" fmla="*/ 313 w 313"/>
              <a:gd name="T18" fmla="*/ 54 h 54"/>
            </a:gdLst>
            <a:ahLst/>
            <a:cxnLst>
              <a:cxn ang="T10">
                <a:pos x="T0" y="T1"/>
              </a:cxn>
              <a:cxn ang="T11">
                <a:pos x="T2" y="T3"/>
              </a:cxn>
              <a:cxn ang="T12">
                <a:pos x="T4" y="T5"/>
              </a:cxn>
              <a:cxn ang="T13">
                <a:pos x="T6" y="T7"/>
              </a:cxn>
              <a:cxn ang="T14">
                <a:pos x="T8" y="T9"/>
              </a:cxn>
            </a:cxnLst>
            <a:rect l="T15" t="T16" r="T17" b="T18"/>
            <a:pathLst>
              <a:path w="313" h="54">
                <a:moveTo>
                  <a:pt x="233" y="54"/>
                </a:moveTo>
                <a:lnTo>
                  <a:pt x="313" y="0"/>
                </a:lnTo>
                <a:lnTo>
                  <a:pt x="80" y="0"/>
                </a:lnTo>
                <a:lnTo>
                  <a:pt x="0" y="54"/>
                </a:lnTo>
                <a:lnTo>
                  <a:pt x="233" y="54"/>
                </a:lnTo>
                <a:close/>
              </a:path>
            </a:pathLst>
          </a:custGeom>
          <a:solidFill>
            <a:srgbClr val="BF9973"/>
          </a:solidFill>
          <a:ln w="11113">
            <a:solidFill>
              <a:srgbClr val="000000"/>
            </a:solidFill>
            <a:round/>
            <a:headEnd/>
            <a:tailEnd/>
          </a:ln>
        </p:spPr>
        <p:txBody>
          <a:bodyPr/>
          <a:lstStyle/>
          <a:p>
            <a:endParaRPr lang="en-US"/>
          </a:p>
        </p:txBody>
      </p:sp>
      <p:sp>
        <p:nvSpPr>
          <p:cNvPr id="37907" name="Freeform 19"/>
          <p:cNvSpPr>
            <a:spLocks/>
          </p:cNvSpPr>
          <p:nvPr/>
        </p:nvSpPr>
        <p:spPr bwMode="auto">
          <a:xfrm>
            <a:off x="5119688" y="3195638"/>
            <a:ext cx="127000" cy="2190750"/>
          </a:xfrm>
          <a:custGeom>
            <a:avLst/>
            <a:gdLst>
              <a:gd name="T0" fmla="*/ 0 w 80"/>
              <a:gd name="T1" fmla="*/ 2147483647 h 1380"/>
              <a:gd name="T2" fmla="*/ 0 w 80"/>
              <a:gd name="T3" fmla="*/ 2147483647 h 1380"/>
              <a:gd name="T4" fmla="*/ 2147483647 w 80"/>
              <a:gd name="T5" fmla="*/ 0 h 1380"/>
              <a:gd name="T6" fmla="*/ 2147483647 w 80"/>
              <a:gd name="T7" fmla="*/ 2147483647 h 1380"/>
              <a:gd name="T8" fmla="*/ 0 w 80"/>
              <a:gd name="T9" fmla="*/ 2147483647 h 1380"/>
              <a:gd name="T10" fmla="*/ 0 60000 65536"/>
              <a:gd name="T11" fmla="*/ 0 60000 65536"/>
              <a:gd name="T12" fmla="*/ 0 60000 65536"/>
              <a:gd name="T13" fmla="*/ 0 60000 65536"/>
              <a:gd name="T14" fmla="*/ 0 60000 65536"/>
              <a:gd name="T15" fmla="*/ 0 w 80"/>
              <a:gd name="T16" fmla="*/ 0 h 1380"/>
              <a:gd name="T17" fmla="*/ 80 w 80"/>
              <a:gd name="T18" fmla="*/ 1380 h 1380"/>
            </a:gdLst>
            <a:ahLst/>
            <a:cxnLst>
              <a:cxn ang="T10">
                <a:pos x="T0" y="T1"/>
              </a:cxn>
              <a:cxn ang="T11">
                <a:pos x="T2" y="T3"/>
              </a:cxn>
              <a:cxn ang="T12">
                <a:pos x="T4" y="T5"/>
              </a:cxn>
              <a:cxn ang="T13">
                <a:pos x="T6" y="T7"/>
              </a:cxn>
              <a:cxn ang="T14">
                <a:pos x="T8" y="T9"/>
              </a:cxn>
            </a:cxnLst>
            <a:rect l="T15" t="T16" r="T17" b="T18"/>
            <a:pathLst>
              <a:path w="80" h="1380">
                <a:moveTo>
                  <a:pt x="0" y="1380"/>
                </a:moveTo>
                <a:lnTo>
                  <a:pt x="0" y="54"/>
                </a:lnTo>
                <a:lnTo>
                  <a:pt x="80" y="0"/>
                </a:lnTo>
                <a:lnTo>
                  <a:pt x="80" y="1326"/>
                </a:lnTo>
                <a:lnTo>
                  <a:pt x="0" y="1380"/>
                </a:lnTo>
                <a:close/>
              </a:path>
            </a:pathLst>
          </a:custGeom>
          <a:solidFill>
            <a:srgbClr val="80664D"/>
          </a:solidFill>
          <a:ln w="11113">
            <a:solidFill>
              <a:srgbClr val="000000"/>
            </a:solidFill>
            <a:round/>
            <a:headEnd/>
            <a:tailEnd/>
          </a:ln>
        </p:spPr>
        <p:txBody>
          <a:bodyPr/>
          <a:lstStyle/>
          <a:p>
            <a:endParaRPr lang="en-US"/>
          </a:p>
        </p:txBody>
      </p:sp>
      <p:sp>
        <p:nvSpPr>
          <p:cNvPr id="37908" name="Rectangle 20"/>
          <p:cNvSpPr>
            <a:spLocks noChangeArrowheads="1"/>
          </p:cNvSpPr>
          <p:nvPr/>
        </p:nvSpPr>
        <p:spPr bwMode="auto">
          <a:xfrm>
            <a:off x="4751388" y="3305175"/>
            <a:ext cx="369887" cy="2105025"/>
          </a:xfrm>
          <a:prstGeom prst="rect">
            <a:avLst/>
          </a:prstGeom>
          <a:solidFill>
            <a:srgbClr val="F2D1BC"/>
          </a:solidFill>
          <a:ln w="11113">
            <a:solidFill>
              <a:srgbClr val="000000"/>
            </a:solidFill>
            <a:miter lim="800000"/>
            <a:headEnd/>
            <a:tailEnd/>
          </a:ln>
        </p:spPr>
        <p:txBody>
          <a:bodyPr/>
          <a:lstStyle/>
          <a:p>
            <a:endParaRPr lang="en-US"/>
          </a:p>
        </p:txBody>
      </p:sp>
      <p:sp>
        <p:nvSpPr>
          <p:cNvPr id="37909" name="Freeform 21"/>
          <p:cNvSpPr>
            <a:spLocks/>
          </p:cNvSpPr>
          <p:nvPr/>
        </p:nvSpPr>
        <p:spPr bwMode="auto">
          <a:xfrm>
            <a:off x="4751388" y="3219450"/>
            <a:ext cx="496887" cy="85725"/>
          </a:xfrm>
          <a:custGeom>
            <a:avLst/>
            <a:gdLst>
              <a:gd name="T0" fmla="*/ 2147483647 w 313"/>
              <a:gd name="T1" fmla="*/ 2147483647 h 54"/>
              <a:gd name="T2" fmla="*/ 2147483647 w 313"/>
              <a:gd name="T3" fmla="*/ 0 h 54"/>
              <a:gd name="T4" fmla="*/ 2147483647 w 313"/>
              <a:gd name="T5" fmla="*/ 0 h 54"/>
              <a:gd name="T6" fmla="*/ 0 w 313"/>
              <a:gd name="T7" fmla="*/ 2147483647 h 54"/>
              <a:gd name="T8" fmla="*/ 2147483647 w 313"/>
              <a:gd name="T9" fmla="*/ 2147483647 h 54"/>
              <a:gd name="T10" fmla="*/ 0 60000 65536"/>
              <a:gd name="T11" fmla="*/ 0 60000 65536"/>
              <a:gd name="T12" fmla="*/ 0 60000 65536"/>
              <a:gd name="T13" fmla="*/ 0 60000 65536"/>
              <a:gd name="T14" fmla="*/ 0 60000 65536"/>
              <a:gd name="T15" fmla="*/ 0 w 313"/>
              <a:gd name="T16" fmla="*/ 0 h 54"/>
              <a:gd name="T17" fmla="*/ 313 w 313"/>
              <a:gd name="T18" fmla="*/ 54 h 54"/>
            </a:gdLst>
            <a:ahLst/>
            <a:cxnLst>
              <a:cxn ang="T10">
                <a:pos x="T0" y="T1"/>
              </a:cxn>
              <a:cxn ang="T11">
                <a:pos x="T2" y="T3"/>
              </a:cxn>
              <a:cxn ang="T12">
                <a:pos x="T4" y="T5"/>
              </a:cxn>
              <a:cxn ang="T13">
                <a:pos x="T6" y="T7"/>
              </a:cxn>
              <a:cxn ang="T14">
                <a:pos x="T8" y="T9"/>
              </a:cxn>
            </a:cxnLst>
            <a:rect l="T15" t="T16" r="T17" b="T18"/>
            <a:pathLst>
              <a:path w="313" h="54">
                <a:moveTo>
                  <a:pt x="233" y="54"/>
                </a:moveTo>
                <a:lnTo>
                  <a:pt x="313" y="0"/>
                </a:lnTo>
                <a:lnTo>
                  <a:pt x="80" y="0"/>
                </a:lnTo>
                <a:lnTo>
                  <a:pt x="0" y="54"/>
                </a:lnTo>
                <a:lnTo>
                  <a:pt x="233" y="54"/>
                </a:lnTo>
                <a:close/>
              </a:path>
            </a:pathLst>
          </a:custGeom>
          <a:solidFill>
            <a:srgbClr val="BF9973"/>
          </a:solidFill>
          <a:ln w="11113">
            <a:solidFill>
              <a:srgbClr val="000000"/>
            </a:solidFill>
            <a:round/>
            <a:headEnd/>
            <a:tailEnd/>
          </a:ln>
        </p:spPr>
        <p:txBody>
          <a:bodyPr/>
          <a:lstStyle/>
          <a:p>
            <a:endParaRPr lang="en-US"/>
          </a:p>
        </p:txBody>
      </p:sp>
      <p:sp>
        <p:nvSpPr>
          <p:cNvPr id="37910" name="Freeform 22"/>
          <p:cNvSpPr>
            <a:spLocks/>
          </p:cNvSpPr>
          <p:nvPr/>
        </p:nvSpPr>
        <p:spPr bwMode="auto">
          <a:xfrm>
            <a:off x="5846763" y="2759075"/>
            <a:ext cx="127000" cy="2638425"/>
          </a:xfrm>
          <a:custGeom>
            <a:avLst/>
            <a:gdLst>
              <a:gd name="T0" fmla="*/ 0 w 80"/>
              <a:gd name="T1" fmla="*/ 2147483647 h 1662"/>
              <a:gd name="T2" fmla="*/ 0 w 80"/>
              <a:gd name="T3" fmla="*/ 2147483647 h 1662"/>
              <a:gd name="T4" fmla="*/ 2147483647 w 80"/>
              <a:gd name="T5" fmla="*/ 0 h 1662"/>
              <a:gd name="T6" fmla="*/ 2147483647 w 80"/>
              <a:gd name="T7" fmla="*/ 2147483647 h 1662"/>
              <a:gd name="T8" fmla="*/ 0 w 80"/>
              <a:gd name="T9" fmla="*/ 2147483647 h 1662"/>
              <a:gd name="T10" fmla="*/ 0 60000 65536"/>
              <a:gd name="T11" fmla="*/ 0 60000 65536"/>
              <a:gd name="T12" fmla="*/ 0 60000 65536"/>
              <a:gd name="T13" fmla="*/ 0 60000 65536"/>
              <a:gd name="T14" fmla="*/ 0 60000 65536"/>
              <a:gd name="T15" fmla="*/ 0 w 80"/>
              <a:gd name="T16" fmla="*/ 0 h 1662"/>
              <a:gd name="T17" fmla="*/ 80 w 80"/>
              <a:gd name="T18" fmla="*/ 1662 h 1662"/>
            </a:gdLst>
            <a:ahLst/>
            <a:cxnLst>
              <a:cxn ang="T10">
                <a:pos x="T0" y="T1"/>
              </a:cxn>
              <a:cxn ang="T11">
                <a:pos x="T2" y="T3"/>
              </a:cxn>
              <a:cxn ang="T12">
                <a:pos x="T4" y="T5"/>
              </a:cxn>
              <a:cxn ang="T13">
                <a:pos x="T6" y="T7"/>
              </a:cxn>
              <a:cxn ang="T14">
                <a:pos x="T8" y="T9"/>
              </a:cxn>
            </a:cxnLst>
            <a:rect l="T15" t="T16" r="T17" b="T18"/>
            <a:pathLst>
              <a:path w="80" h="1662">
                <a:moveTo>
                  <a:pt x="0" y="1662"/>
                </a:moveTo>
                <a:lnTo>
                  <a:pt x="0" y="54"/>
                </a:lnTo>
                <a:lnTo>
                  <a:pt x="80" y="0"/>
                </a:lnTo>
                <a:lnTo>
                  <a:pt x="80" y="1608"/>
                </a:lnTo>
                <a:lnTo>
                  <a:pt x="0" y="1662"/>
                </a:lnTo>
                <a:close/>
              </a:path>
            </a:pathLst>
          </a:custGeom>
          <a:solidFill>
            <a:srgbClr val="80664D"/>
          </a:solidFill>
          <a:ln w="11113">
            <a:solidFill>
              <a:srgbClr val="000000"/>
            </a:solidFill>
            <a:round/>
            <a:headEnd/>
            <a:tailEnd/>
          </a:ln>
        </p:spPr>
        <p:txBody>
          <a:bodyPr/>
          <a:lstStyle/>
          <a:p>
            <a:endParaRPr lang="en-US"/>
          </a:p>
        </p:txBody>
      </p:sp>
      <p:sp>
        <p:nvSpPr>
          <p:cNvPr id="37911" name="Rectangle 23"/>
          <p:cNvSpPr>
            <a:spLocks noChangeArrowheads="1"/>
          </p:cNvSpPr>
          <p:nvPr/>
        </p:nvSpPr>
        <p:spPr bwMode="auto">
          <a:xfrm>
            <a:off x="5489575" y="2846388"/>
            <a:ext cx="369888" cy="2552700"/>
          </a:xfrm>
          <a:prstGeom prst="rect">
            <a:avLst/>
          </a:prstGeom>
          <a:solidFill>
            <a:srgbClr val="F2D1BC"/>
          </a:solidFill>
          <a:ln w="11113">
            <a:solidFill>
              <a:srgbClr val="000000"/>
            </a:solidFill>
            <a:miter lim="800000"/>
            <a:headEnd/>
            <a:tailEnd/>
          </a:ln>
        </p:spPr>
        <p:txBody>
          <a:bodyPr/>
          <a:lstStyle/>
          <a:p>
            <a:endParaRPr lang="en-US"/>
          </a:p>
        </p:txBody>
      </p:sp>
      <p:sp>
        <p:nvSpPr>
          <p:cNvPr id="37912" name="Freeform 24"/>
          <p:cNvSpPr>
            <a:spLocks/>
          </p:cNvSpPr>
          <p:nvPr/>
        </p:nvSpPr>
        <p:spPr bwMode="auto">
          <a:xfrm>
            <a:off x="5500688" y="2771775"/>
            <a:ext cx="496887" cy="85725"/>
          </a:xfrm>
          <a:custGeom>
            <a:avLst/>
            <a:gdLst>
              <a:gd name="T0" fmla="*/ 2147483647 w 313"/>
              <a:gd name="T1" fmla="*/ 2147483647 h 54"/>
              <a:gd name="T2" fmla="*/ 2147483647 w 313"/>
              <a:gd name="T3" fmla="*/ 0 h 54"/>
              <a:gd name="T4" fmla="*/ 2147483647 w 313"/>
              <a:gd name="T5" fmla="*/ 0 h 54"/>
              <a:gd name="T6" fmla="*/ 0 w 313"/>
              <a:gd name="T7" fmla="*/ 2147483647 h 54"/>
              <a:gd name="T8" fmla="*/ 2147483647 w 313"/>
              <a:gd name="T9" fmla="*/ 2147483647 h 54"/>
              <a:gd name="T10" fmla="*/ 0 60000 65536"/>
              <a:gd name="T11" fmla="*/ 0 60000 65536"/>
              <a:gd name="T12" fmla="*/ 0 60000 65536"/>
              <a:gd name="T13" fmla="*/ 0 60000 65536"/>
              <a:gd name="T14" fmla="*/ 0 60000 65536"/>
              <a:gd name="T15" fmla="*/ 0 w 313"/>
              <a:gd name="T16" fmla="*/ 0 h 54"/>
              <a:gd name="T17" fmla="*/ 313 w 313"/>
              <a:gd name="T18" fmla="*/ 54 h 54"/>
            </a:gdLst>
            <a:ahLst/>
            <a:cxnLst>
              <a:cxn ang="T10">
                <a:pos x="T0" y="T1"/>
              </a:cxn>
              <a:cxn ang="T11">
                <a:pos x="T2" y="T3"/>
              </a:cxn>
              <a:cxn ang="T12">
                <a:pos x="T4" y="T5"/>
              </a:cxn>
              <a:cxn ang="T13">
                <a:pos x="T6" y="T7"/>
              </a:cxn>
              <a:cxn ang="T14">
                <a:pos x="T8" y="T9"/>
              </a:cxn>
            </a:cxnLst>
            <a:rect l="T15" t="T16" r="T17" b="T18"/>
            <a:pathLst>
              <a:path w="313" h="54">
                <a:moveTo>
                  <a:pt x="233" y="54"/>
                </a:moveTo>
                <a:lnTo>
                  <a:pt x="313" y="0"/>
                </a:lnTo>
                <a:lnTo>
                  <a:pt x="80" y="0"/>
                </a:lnTo>
                <a:lnTo>
                  <a:pt x="0" y="54"/>
                </a:lnTo>
                <a:lnTo>
                  <a:pt x="233" y="54"/>
                </a:lnTo>
                <a:close/>
              </a:path>
            </a:pathLst>
          </a:custGeom>
          <a:solidFill>
            <a:srgbClr val="BF9973"/>
          </a:solidFill>
          <a:ln w="11113">
            <a:solidFill>
              <a:srgbClr val="000000"/>
            </a:solidFill>
            <a:round/>
            <a:headEnd/>
            <a:tailEnd/>
          </a:ln>
        </p:spPr>
        <p:txBody>
          <a:bodyPr/>
          <a:lstStyle/>
          <a:p>
            <a:endParaRPr lang="en-US"/>
          </a:p>
        </p:txBody>
      </p:sp>
      <p:sp>
        <p:nvSpPr>
          <p:cNvPr id="37913" name="Freeform 25"/>
          <p:cNvSpPr>
            <a:spLocks/>
          </p:cNvSpPr>
          <p:nvPr/>
        </p:nvSpPr>
        <p:spPr bwMode="auto">
          <a:xfrm>
            <a:off x="6630988" y="2587625"/>
            <a:ext cx="127000" cy="2800350"/>
          </a:xfrm>
          <a:custGeom>
            <a:avLst/>
            <a:gdLst>
              <a:gd name="T0" fmla="*/ 0 w 80"/>
              <a:gd name="T1" fmla="*/ 2147483647 h 1764"/>
              <a:gd name="T2" fmla="*/ 0 w 80"/>
              <a:gd name="T3" fmla="*/ 2147483647 h 1764"/>
              <a:gd name="T4" fmla="*/ 2147483647 w 80"/>
              <a:gd name="T5" fmla="*/ 0 h 1764"/>
              <a:gd name="T6" fmla="*/ 2147483647 w 80"/>
              <a:gd name="T7" fmla="*/ 2147483647 h 1764"/>
              <a:gd name="T8" fmla="*/ 0 w 80"/>
              <a:gd name="T9" fmla="*/ 2147483647 h 1764"/>
              <a:gd name="T10" fmla="*/ 0 60000 65536"/>
              <a:gd name="T11" fmla="*/ 0 60000 65536"/>
              <a:gd name="T12" fmla="*/ 0 60000 65536"/>
              <a:gd name="T13" fmla="*/ 0 60000 65536"/>
              <a:gd name="T14" fmla="*/ 0 60000 65536"/>
              <a:gd name="T15" fmla="*/ 0 w 80"/>
              <a:gd name="T16" fmla="*/ 0 h 1764"/>
              <a:gd name="T17" fmla="*/ 80 w 80"/>
              <a:gd name="T18" fmla="*/ 1764 h 1764"/>
            </a:gdLst>
            <a:ahLst/>
            <a:cxnLst>
              <a:cxn ang="T10">
                <a:pos x="T0" y="T1"/>
              </a:cxn>
              <a:cxn ang="T11">
                <a:pos x="T2" y="T3"/>
              </a:cxn>
              <a:cxn ang="T12">
                <a:pos x="T4" y="T5"/>
              </a:cxn>
              <a:cxn ang="T13">
                <a:pos x="T6" y="T7"/>
              </a:cxn>
              <a:cxn ang="T14">
                <a:pos x="T8" y="T9"/>
              </a:cxn>
            </a:cxnLst>
            <a:rect l="T15" t="T16" r="T17" b="T18"/>
            <a:pathLst>
              <a:path w="80" h="1764">
                <a:moveTo>
                  <a:pt x="0" y="1764"/>
                </a:moveTo>
                <a:lnTo>
                  <a:pt x="0" y="54"/>
                </a:lnTo>
                <a:lnTo>
                  <a:pt x="80" y="0"/>
                </a:lnTo>
                <a:lnTo>
                  <a:pt x="80" y="1710"/>
                </a:lnTo>
                <a:lnTo>
                  <a:pt x="0" y="1764"/>
                </a:lnTo>
                <a:close/>
              </a:path>
            </a:pathLst>
          </a:custGeom>
          <a:solidFill>
            <a:srgbClr val="80664D"/>
          </a:solidFill>
          <a:ln w="11113">
            <a:solidFill>
              <a:srgbClr val="000000"/>
            </a:solidFill>
            <a:round/>
            <a:headEnd/>
            <a:tailEnd/>
          </a:ln>
        </p:spPr>
        <p:txBody>
          <a:bodyPr/>
          <a:lstStyle/>
          <a:p>
            <a:endParaRPr lang="en-US"/>
          </a:p>
        </p:txBody>
      </p:sp>
      <p:sp>
        <p:nvSpPr>
          <p:cNvPr id="37914" name="Rectangle 26"/>
          <p:cNvSpPr>
            <a:spLocks noChangeArrowheads="1"/>
          </p:cNvSpPr>
          <p:nvPr/>
        </p:nvSpPr>
        <p:spPr bwMode="auto">
          <a:xfrm>
            <a:off x="6273800" y="2671763"/>
            <a:ext cx="369888" cy="2714625"/>
          </a:xfrm>
          <a:prstGeom prst="rect">
            <a:avLst/>
          </a:prstGeom>
          <a:solidFill>
            <a:srgbClr val="F2D1BC"/>
          </a:solidFill>
          <a:ln w="11113">
            <a:solidFill>
              <a:srgbClr val="000000"/>
            </a:solidFill>
            <a:miter lim="800000"/>
            <a:headEnd/>
            <a:tailEnd/>
          </a:ln>
        </p:spPr>
        <p:txBody>
          <a:bodyPr/>
          <a:lstStyle/>
          <a:p>
            <a:endParaRPr lang="en-US"/>
          </a:p>
        </p:txBody>
      </p:sp>
      <p:sp>
        <p:nvSpPr>
          <p:cNvPr id="37915" name="Freeform 27"/>
          <p:cNvSpPr>
            <a:spLocks/>
          </p:cNvSpPr>
          <p:nvPr/>
        </p:nvSpPr>
        <p:spPr bwMode="auto">
          <a:xfrm>
            <a:off x="6273800" y="2586038"/>
            <a:ext cx="496888" cy="85725"/>
          </a:xfrm>
          <a:custGeom>
            <a:avLst/>
            <a:gdLst>
              <a:gd name="T0" fmla="*/ 2147483647 w 313"/>
              <a:gd name="T1" fmla="*/ 2147483647 h 54"/>
              <a:gd name="T2" fmla="*/ 2147483647 w 313"/>
              <a:gd name="T3" fmla="*/ 0 h 54"/>
              <a:gd name="T4" fmla="*/ 2147483647 w 313"/>
              <a:gd name="T5" fmla="*/ 0 h 54"/>
              <a:gd name="T6" fmla="*/ 0 w 313"/>
              <a:gd name="T7" fmla="*/ 2147483647 h 54"/>
              <a:gd name="T8" fmla="*/ 2147483647 w 313"/>
              <a:gd name="T9" fmla="*/ 2147483647 h 54"/>
              <a:gd name="T10" fmla="*/ 0 60000 65536"/>
              <a:gd name="T11" fmla="*/ 0 60000 65536"/>
              <a:gd name="T12" fmla="*/ 0 60000 65536"/>
              <a:gd name="T13" fmla="*/ 0 60000 65536"/>
              <a:gd name="T14" fmla="*/ 0 60000 65536"/>
              <a:gd name="T15" fmla="*/ 0 w 313"/>
              <a:gd name="T16" fmla="*/ 0 h 54"/>
              <a:gd name="T17" fmla="*/ 313 w 313"/>
              <a:gd name="T18" fmla="*/ 54 h 54"/>
            </a:gdLst>
            <a:ahLst/>
            <a:cxnLst>
              <a:cxn ang="T10">
                <a:pos x="T0" y="T1"/>
              </a:cxn>
              <a:cxn ang="T11">
                <a:pos x="T2" y="T3"/>
              </a:cxn>
              <a:cxn ang="T12">
                <a:pos x="T4" y="T5"/>
              </a:cxn>
              <a:cxn ang="T13">
                <a:pos x="T6" y="T7"/>
              </a:cxn>
              <a:cxn ang="T14">
                <a:pos x="T8" y="T9"/>
              </a:cxn>
            </a:cxnLst>
            <a:rect l="T15" t="T16" r="T17" b="T18"/>
            <a:pathLst>
              <a:path w="313" h="54">
                <a:moveTo>
                  <a:pt x="233" y="54"/>
                </a:moveTo>
                <a:lnTo>
                  <a:pt x="313" y="0"/>
                </a:lnTo>
                <a:lnTo>
                  <a:pt x="80" y="0"/>
                </a:lnTo>
                <a:lnTo>
                  <a:pt x="0" y="54"/>
                </a:lnTo>
                <a:lnTo>
                  <a:pt x="233" y="54"/>
                </a:lnTo>
                <a:close/>
              </a:path>
            </a:pathLst>
          </a:custGeom>
          <a:solidFill>
            <a:srgbClr val="BF9973"/>
          </a:solidFill>
          <a:ln w="11113">
            <a:solidFill>
              <a:srgbClr val="000000"/>
            </a:solidFill>
            <a:round/>
            <a:headEnd/>
            <a:tailEnd/>
          </a:ln>
        </p:spPr>
        <p:txBody>
          <a:bodyPr/>
          <a:lstStyle/>
          <a:p>
            <a:endParaRPr lang="en-US"/>
          </a:p>
        </p:txBody>
      </p:sp>
      <p:sp>
        <p:nvSpPr>
          <p:cNvPr id="37916" name="Freeform 28"/>
          <p:cNvSpPr>
            <a:spLocks/>
          </p:cNvSpPr>
          <p:nvPr/>
        </p:nvSpPr>
        <p:spPr bwMode="auto">
          <a:xfrm>
            <a:off x="7405688" y="2462213"/>
            <a:ext cx="136525" cy="2924175"/>
          </a:xfrm>
          <a:custGeom>
            <a:avLst/>
            <a:gdLst>
              <a:gd name="T0" fmla="*/ 0 w 86"/>
              <a:gd name="T1" fmla="*/ 2147483647 h 1842"/>
              <a:gd name="T2" fmla="*/ 0 w 86"/>
              <a:gd name="T3" fmla="*/ 2147483647 h 1842"/>
              <a:gd name="T4" fmla="*/ 2147483647 w 86"/>
              <a:gd name="T5" fmla="*/ 0 h 1842"/>
              <a:gd name="T6" fmla="*/ 2147483647 w 86"/>
              <a:gd name="T7" fmla="*/ 2147483647 h 1842"/>
              <a:gd name="T8" fmla="*/ 0 w 86"/>
              <a:gd name="T9" fmla="*/ 2147483647 h 1842"/>
              <a:gd name="T10" fmla="*/ 0 60000 65536"/>
              <a:gd name="T11" fmla="*/ 0 60000 65536"/>
              <a:gd name="T12" fmla="*/ 0 60000 65536"/>
              <a:gd name="T13" fmla="*/ 0 60000 65536"/>
              <a:gd name="T14" fmla="*/ 0 60000 65536"/>
              <a:gd name="T15" fmla="*/ 0 w 86"/>
              <a:gd name="T16" fmla="*/ 0 h 1842"/>
              <a:gd name="T17" fmla="*/ 86 w 86"/>
              <a:gd name="T18" fmla="*/ 1842 h 1842"/>
            </a:gdLst>
            <a:ahLst/>
            <a:cxnLst>
              <a:cxn ang="T10">
                <a:pos x="T0" y="T1"/>
              </a:cxn>
              <a:cxn ang="T11">
                <a:pos x="T2" y="T3"/>
              </a:cxn>
              <a:cxn ang="T12">
                <a:pos x="T4" y="T5"/>
              </a:cxn>
              <a:cxn ang="T13">
                <a:pos x="T6" y="T7"/>
              </a:cxn>
              <a:cxn ang="T14">
                <a:pos x="T8" y="T9"/>
              </a:cxn>
            </a:cxnLst>
            <a:rect l="T15" t="T16" r="T17" b="T18"/>
            <a:pathLst>
              <a:path w="86" h="1842">
                <a:moveTo>
                  <a:pt x="0" y="1842"/>
                </a:moveTo>
                <a:lnTo>
                  <a:pt x="0" y="54"/>
                </a:lnTo>
                <a:lnTo>
                  <a:pt x="86" y="0"/>
                </a:lnTo>
                <a:lnTo>
                  <a:pt x="86" y="1788"/>
                </a:lnTo>
                <a:lnTo>
                  <a:pt x="0" y="1842"/>
                </a:lnTo>
                <a:close/>
              </a:path>
            </a:pathLst>
          </a:custGeom>
          <a:solidFill>
            <a:srgbClr val="8F5849"/>
          </a:solidFill>
          <a:ln w="11113">
            <a:solidFill>
              <a:srgbClr val="000000"/>
            </a:solidFill>
            <a:round/>
            <a:headEnd/>
            <a:tailEnd/>
          </a:ln>
        </p:spPr>
        <p:txBody>
          <a:bodyPr/>
          <a:lstStyle/>
          <a:p>
            <a:endParaRPr lang="en-US"/>
          </a:p>
        </p:txBody>
      </p:sp>
      <p:sp>
        <p:nvSpPr>
          <p:cNvPr id="37917" name="Rectangle 29"/>
          <p:cNvSpPr>
            <a:spLocks noChangeArrowheads="1"/>
          </p:cNvSpPr>
          <p:nvPr/>
        </p:nvSpPr>
        <p:spPr bwMode="auto">
          <a:xfrm>
            <a:off x="7788275" y="2347913"/>
            <a:ext cx="369888" cy="3062287"/>
          </a:xfrm>
          <a:prstGeom prst="rect">
            <a:avLst/>
          </a:prstGeom>
          <a:solidFill>
            <a:srgbClr val="A00050"/>
          </a:solidFill>
          <a:ln w="11113">
            <a:solidFill>
              <a:srgbClr val="000000"/>
            </a:solidFill>
            <a:miter lim="800000"/>
            <a:headEnd/>
            <a:tailEnd/>
          </a:ln>
        </p:spPr>
        <p:txBody>
          <a:bodyPr/>
          <a:lstStyle/>
          <a:p>
            <a:endParaRPr lang="en-US"/>
          </a:p>
        </p:txBody>
      </p:sp>
      <p:sp>
        <p:nvSpPr>
          <p:cNvPr id="37918" name="Freeform 30"/>
          <p:cNvSpPr>
            <a:spLocks/>
          </p:cNvSpPr>
          <p:nvPr/>
        </p:nvSpPr>
        <p:spPr bwMode="auto">
          <a:xfrm>
            <a:off x="7059613" y="2474913"/>
            <a:ext cx="506412" cy="85725"/>
          </a:xfrm>
          <a:custGeom>
            <a:avLst/>
            <a:gdLst>
              <a:gd name="T0" fmla="*/ 2147483647 w 319"/>
              <a:gd name="T1" fmla="*/ 2147483647 h 54"/>
              <a:gd name="T2" fmla="*/ 2147483647 w 319"/>
              <a:gd name="T3" fmla="*/ 0 h 54"/>
              <a:gd name="T4" fmla="*/ 2147483647 w 319"/>
              <a:gd name="T5" fmla="*/ 0 h 54"/>
              <a:gd name="T6" fmla="*/ 0 w 319"/>
              <a:gd name="T7" fmla="*/ 2147483647 h 54"/>
              <a:gd name="T8" fmla="*/ 2147483647 w 319"/>
              <a:gd name="T9" fmla="*/ 2147483647 h 54"/>
              <a:gd name="T10" fmla="*/ 0 60000 65536"/>
              <a:gd name="T11" fmla="*/ 0 60000 65536"/>
              <a:gd name="T12" fmla="*/ 0 60000 65536"/>
              <a:gd name="T13" fmla="*/ 0 60000 65536"/>
              <a:gd name="T14" fmla="*/ 0 60000 65536"/>
              <a:gd name="T15" fmla="*/ 0 w 319"/>
              <a:gd name="T16" fmla="*/ 0 h 54"/>
              <a:gd name="T17" fmla="*/ 319 w 319"/>
              <a:gd name="T18" fmla="*/ 54 h 54"/>
            </a:gdLst>
            <a:ahLst/>
            <a:cxnLst>
              <a:cxn ang="T10">
                <a:pos x="T0" y="T1"/>
              </a:cxn>
              <a:cxn ang="T11">
                <a:pos x="T2" y="T3"/>
              </a:cxn>
              <a:cxn ang="T12">
                <a:pos x="T4" y="T5"/>
              </a:cxn>
              <a:cxn ang="T13">
                <a:pos x="T6" y="T7"/>
              </a:cxn>
              <a:cxn ang="T14">
                <a:pos x="T8" y="T9"/>
              </a:cxn>
            </a:cxnLst>
            <a:rect l="T15" t="T16" r="T17" b="T18"/>
            <a:pathLst>
              <a:path w="319" h="54">
                <a:moveTo>
                  <a:pt x="233" y="54"/>
                </a:moveTo>
                <a:lnTo>
                  <a:pt x="319" y="0"/>
                </a:lnTo>
                <a:lnTo>
                  <a:pt x="80" y="0"/>
                </a:lnTo>
                <a:lnTo>
                  <a:pt x="0" y="54"/>
                </a:lnTo>
                <a:lnTo>
                  <a:pt x="233" y="54"/>
                </a:lnTo>
                <a:close/>
              </a:path>
            </a:pathLst>
          </a:custGeom>
          <a:solidFill>
            <a:srgbClr val="8F5849"/>
          </a:solidFill>
          <a:ln w="11113">
            <a:solidFill>
              <a:srgbClr val="000000"/>
            </a:solidFill>
            <a:round/>
            <a:headEnd/>
            <a:tailEnd/>
          </a:ln>
        </p:spPr>
        <p:txBody>
          <a:bodyPr/>
          <a:lstStyle/>
          <a:p>
            <a:endParaRPr lang="en-US"/>
          </a:p>
        </p:txBody>
      </p:sp>
      <p:sp>
        <p:nvSpPr>
          <p:cNvPr id="37919" name="Rectangle 31"/>
          <p:cNvSpPr>
            <a:spLocks noChangeArrowheads="1"/>
          </p:cNvSpPr>
          <p:nvPr/>
        </p:nvSpPr>
        <p:spPr bwMode="auto">
          <a:xfrm>
            <a:off x="1731963" y="4076700"/>
            <a:ext cx="423862" cy="304800"/>
          </a:xfrm>
          <a:prstGeom prst="rect">
            <a:avLst/>
          </a:prstGeom>
          <a:noFill/>
          <a:ln w="9525">
            <a:noFill/>
            <a:miter lim="800000"/>
            <a:headEnd/>
            <a:tailEnd/>
          </a:ln>
        </p:spPr>
        <p:txBody>
          <a:bodyPr wrap="none" lIns="0" tIns="0" rIns="0" bIns="0">
            <a:spAutoFit/>
          </a:bodyPr>
          <a:lstStyle/>
          <a:p>
            <a:pPr algn="ctr" rtl="0" eaLnBrk="0" hangingPunct="0"/>
            <a:r>
              <a:rPr lang="en-US" sz="2000" b="1"/>
              <a:t>303</a:t>
            </a:r>
            <a:endParaRPr lang="en-US" sz="2400"/>
          </a:p>
        </p:txBody>
      </p:sp>
      <p:sp>
        <p:nvSpPr>
          <p:cNvPr id="37920" name="Rectangle 32"/>
          <p:cNvSpPr>
            <a:spLocks noChangeArrowheads="1"/>
          </p:cNvSpPr>
          <p:nvPr/>
        </p:nvSpPr>
        <p:spPr bwMode="auto">
          <a:xfrm>
            <a:off x="2422525" y="3694113"/>
            <a:ext cx="423863" cy="304800"/>
          </a:xfrm>
          <a:prstGeom prst="rect">
            <a:avLst/>
          </a:prstGeom>
          <a:noFill/>
          <a:ln w="9525">
            <a:noFill/>
            <a:miter lim="800000"/>
            <a:headEnd/>
            <a:tailEnd/>
          </a:ln>
        </p:spPr>
        <p:txBody>
          <a:bodyPr wrap="none" lIns="0" tIns="0" rIns="0" bIns="0">
            <a:spAutoFit/>
          </a:bodyPr>
          <a:lstStyle/>
          <a:p>
            <a:pPr algn="ctr" rtl="0" eaLnBrk="0" hangingPunct="0"/>
            <a:r>
              <a:rPr lang="en-US" sz="2000" b="1"/>
              <a:t>420</a:t>
            </a:r>
            <a:endParaRPr lang="en-US" sz="2400"/>
          </a:p>
        </p:txBody>
      </p:sp>
      <p:sp>
        <p:nvSpPr>
          <p:cNvPr id="37921" name="Rectangle 33"/>
          <p:cNvSpPr>
            <a:spLocks noChangeArrowheads="1"/>
          </p:cNvSpPr>
          <p:nvPr/>
        </p:nvSpPr>
        <p:spPr bwMode="auto">
          <a:xfrm>
            <a:off x="3208338" y="3506788"/>
            <a:ext cx="423862" cy="304800"/>
          </a:xfrm>
          <a:prstGeom prst="rect">
            <a:avLst/>
          </a:prstGeom>
          <a:noFill/>
          <a:ln w="9525">
            <a:noFill/>
            <a:miter lim="800000"/>
            <a:headEnd/>
            <a:tailEnd/>
          </a:ln>
        </p:spPr>
        <p:txBody>
          <a:bodyPr wrap="none" lIns="0" tIns="0" rIns="0" bIns="0">
            <a:spAutoFit/>
          </a:bodyPr>
          <a:lstStyle/>
          <a:p>
            <a:pPr algn="ctr" rtl="0" eaLnBrk="0" hangingPunct="0"/>
            <a:r>
              <a:rPr lang="en-US" sz="2000" b="1"/>
              <a:t>485</a:t>
            </a:r>
            <a:endParaRPr lang="en-US" sz="2400"/>
          </a:p>
        </p:txBody>
      </p:sp>
      <p:sp>
        <p:nvSpPr>
          <p:cNvPr id="37922" name="Rectangle 34"/>
          <p:cNvSpPr>
            <a:spLocks noChangeArrowheads="1"/>
          </p:cNvSpPr>
          <p:nvPr/>
        </p:nvSpPr>
        <p:spPr bwMode="auto">
          <a:xfrm>
            <a:off x="4029075" y="3057525"/>
            <a:ext cx="423863" cy="304800"/>
          </a:xfrm>
          <a:prstGeom prst="rect">
            <a:avLst/>
          </a:prstGeom>
          <a:noFill/>
          <a:ln w="9525">
            <a:noFill/>
            <a:miter lim="800000"/>
            <a:headEnd/>
            <a:tailEnd/>
          </a:ln>
        </p:spPr>
        <p:txBody>
          <a:bodyPr wrap="none" lIns="0" tIns="0" rIns="0" bIns="0">
            <a:spAutoFit/>
          </a:bodyPr>
          <a:lstStyle/>
          <a:p>
            <a:pPr algn="ctr" rtl="0" eaLnBrk="0" hangingPunct="0"/>
            <a:r>
              <a:rPr lang="en-US" sz="2000" b="1"/>
              <a:t>625</a:t>
            </a:r>
            <a:endParaRPr lang="en-US" sz="2400"/>
          </a:p>
        </p:txBody>
      </p:sp>
      <p:sp>
        <p:nvSpPr>
          <p:cNvPr id="37923" name="Rectangle 35"/>
          <p:cNvSpPr>
            <a:spLocks noChangeArrowheads="1"/>
          </p:cNvSpPr>
          <p:nvPr/>
        </p:nvSpPr>
        <p:spPr bwMode="auto">
          <a:xfrm>
            <a:off x="4802188" y="2913063"/>
            <a:ext cx="423862" cy="304800"/>
          </a:xfrm>
          <a:prstGeom prst="rect">
            <a:avLst/>
          </a:prstGeom>
          <a:noFill/>
          <a:ln w="9525">
            <a:noFill/>
            <a:miter lim="800000"/>
            <a:headEnd/>
            <a:tailEnd/>
          </a:ln>
        </p:spPr>
        <p:txBody>
          <a:bodyPr wrap="none" lIns="0" tIns="0" rIns="0" bIns="0">
            <a:spAutoFit/>
          </a:bodyPr>
          <a:lstStyle/>
          <a:p>
            <a:pPr algn="ctr" rtl="0" eaLnBrk="0" hangingPunct="0"/>
            <a:r>
              <a:rPr lang="en-US" sz="2000" b="1"/>
              <a:t>667</a:t>
            </a:r>
            <a:endParaRPr lang="en-US" sz="2400"/>
          </a:p>
        </p:txBody>
      </p:sp>
      <p:sp>
        <p:nvSpPr>
          <p:cNvPr id="37924" name="Rectangle 36"/>
          <p:cNvSpPr>
            <a:spLocks noChangeArrowheads="1"/>
          </p:cNvSpPr>
          <p:nvPr/>
        </p:nvSpPr>
        <p:spPr bwMode="auto">
          <a:xfrm>
            <a:off x="5575300" y="2465388"/>
            <a:ext cx="423863" cy="304800"/>
          </a:xfrm>
          <a:prstGeom prst="rect">
            <a:avLst/>
          </a:prstGeom>
          <a:noFill/>
          <a:ln w="9525">
            <a:noFill/>
            <a:miter lim="800000"/>
            <a:headEnd/>
            <a:tailEnd/>
          </a:ln>
        </p:spPr>
        <p:txBody>
          <a:bodyPr wrap="none" lIns="0" tIns="0" rIns="0" bIns="0">
            <a:spAutoFit/>
          </a:bodyPr>
          <a:lstStyle/>
          <a:p>
            <a:pPr algn="ctr" rtl="0" eaLnBrk="0" hangingPunct="0"/>
            <a:r>
              <a:rPr lang="en-US" sz="2000" b="1"/>
              <a:t>811</a:t>
            </a:r>
            <a:endParaRPr lang="en-US" sz="2400"/>
          </a:p>
        </p:txBody>
      </p:sp>
      <p:sp>
        <p:nvSpPr>
          <p:cNvPr id="37925" name="Rectangle 37"/>
          <p:cNvSpPr>
            <a:spLocks noChangeArrowheads="1"/>
          </p:cNvSpPr>
          <p:nvPr/>
        </p:nvSpPr>
        <p:spPr bwMode="auto">
          <a:xfrm>
            <a:off x="6359525" y="2243138"/>
            <a:ext cx="423863" cy="304800"/>
          </a:xfrm>
          <a:prstGeom prst="rect">
            <a:avLst/>
          </a:prstGeom>
          <a:noFill/>
          <a:ln w="9525">
            <a:noFill/>
            <a:miter lim="800000"/>
            <a:headEnd/>
            <a:tailEnd/>
          </a:ln>
        </p:spPr>
        <p:txBody>
          <a:bodyPr wrap="none" lIns="0" tIns="0" rIns="0" bIns="0">
            <a:spAutoFit/>
          </a:bodyPr>
          <a:lstStyle/>
          <a:p>
            <a:pPr algn="ctr" rtl="0" eaLnBrk="0" hangingPunct="0"/>
            <a:r>
              <a:rPr lang="en-US" sz="2000" b="1"/>
              <a:t>862</a:t>
            </a:r>
            <a:endParaRPr lang="en-US" sz="2400"/>
          </a:p>
        </p:txBody>
      </p:sp>
      <p:sp>
        <p:nvSpPr>
          <p:cNvPr id="37926" name="Rectangle 38"/>
          <p:cNvSpPr>
            <a:spLocks noChangeArrowheads="1"/>
          </p:cNvSpPr>
          <p:nvPr/>
        </p:nvSpPr>
        <p:spPr bwMode="auto">
          <a:xfrm>
            <a:off x="7747000" y="1666875"/>
            <a:ext cx="635000" cy="974725"/>
          </a:xfrm>
          <a:prstGeom prst="rect">
            <a:avLst/>
          </a:prstGeom>
          <a:noFill/>
          <a:ln w="9525">
            <a:noFill/>
            <a:miter lim="800000"/>
            <a:headEnd/>
            <a:tailEnd/>
          </a:ln>
        </p:spPr>
        <p:txBody>
          <a:bodyPr lIns="0" tIns="0" rIns="0" bIns="0">
            <a:spAutoFit/>
          </a:bodyPr>
          <a:lstStyle/>
          <a:p>
            <a:pPr algn="ctr" rtl="0" eaLnBrk="0" hangingPunct="0"/>
            <a:r>
              <a:rPr lang="en-US" sz="2000" b="1"/>
              <a:t>est.</a:t>
            </a:r>
          </a:p>
          <a:p>
            <a:pPr algn="ctr" rtl="0" eaLnBrk="0" hangingPunct="0"/>
            <a:r>
              <a:rPr lang="en-US" sz="2000" b="1"/>
              <a:t>1000 </a:t>
            </a:r>
          </a:p>
          <a:p>
            <a:pPr algn="ctr" rtl="0" eaLnBrk="0" hangingPunct="0"/>
            <a:endParaRPr lang="en-US" sz="2400"/>
          </a:p>
        </p:txBody>
      </p:sp>
      <p:sp>
        <p:nvSpPr>
          <p:cNvPr id="37927" name="Line 39"/>
          <p:cNvSpPr>
            <a:spLocks noChangeShapeType="1"/>
          </p:cNvSpPr>
          <p:nvPr/>
        </p:nvSpPr>
        <p:spPr bwMode="auto">
          <a:xfrm flipV="1">
            <a:off x="1439863" y="2257425"/>
            <a:ext cx="1587" cy="3152775"/>
          </a:xfrm>
          <a:prstGeom prst="line">
            <a:avLst/>
          </a:prstGeom>
          <a:noFill/>
          <a:ln w="11113">
            <a:solidFill>
              <a:srgbClr val="000000"/>
            </a:solidFill>
            <a:round/>
            <a:headEnd/>
            <a:tailEnd/>
          </a:ln>
        </p:spPr>
        <p:txBody>
          <a:bodyPr/>
          <a:lstStyle/>
          <a:p>
            <a:endParaRPr lang="en-US"/>
          </a:p>
        </p:txBody>
      </p:sp>
      <p:sp>
        <p:nvSpPr>
          <p:cNvPr id="37928" name="Line 40"/>
          <p:cNvSpPr>
            <a:spLocks noChangeShapeType="1"/>
          </p:cNvSpPr>
          <p:nvPr/>
        </p:nvSpPr>
        <p:spPr bwMode="auto">
          <a:xfrm flipH="1">
            <a:off x="1385888" y="5410200"/>
            <a:ext cx="53975" cy="1588"/>
          </a:xfrm>
          <a:prstGeom prst="line">
            <a:avLst/>
          </a:prstGeom>
          <a:noFill/>
          <a:ln w="11113">
            <a:solidFill>
              <a:srgbClr val="000000"/>
            </a:solidFill>
            <a:round/>
            <a:headEnd/>
            <a:tailEnd/>
          </a:ln>
        </p:spPr>
        <p:txBody>
          <a:bodyPr/>
          <a:lstStyle/>
          <a:p>
            <a:endParaRPr lang="en-US"/>
          </a:p>
        </p:txBody>
      </p:sp>
      <p:sp>
        <p:nvSpPr>
          <p:cNvPr id="37929" name="Line 41"/>
          <p:cNvSpPr>
            <a:spLocks noChangeShapeType="1"/>
          </p:cNvSpPr>
          <p:nvPr/>
        </p:nvSpPr>
        <p:spPr bwMode="auto">
          <a:xfrm flipH="1">
            <a:off x="1385888" y="4781550"/>
            <a:ext cx="53975" cy="1588"/>
          </a:xfrm>
          <a:prstGeom prst="line">
            <a:avLst/>
          </a:prstGeom>
          <a:noFill/>
          <a:ln w="11113">
            <a:solidFill>
              <a:srgbClr val="000000"/>
            </a:solidFill>
            <a:round/>
            <a:headEnd/>
            <a:tailEnd/>
          </a:ln>
        </p:spPr>
        <p:txBody>
          <a:bodyPr/>
          <a:lstStyle/>
          <a:p>
            <a:endParaRPr lang="en-US"/>
          </a:p>
        </p:txBody>
      </p:sp>
      <p:sp>
        <p:nvSpPr>
          <p:cNvPr id="37930" name="Line 42"/>
          <p:cNvSpPr>
            <a:spLocks noChangeShapeType="1"/>
          </p:cNvSpPr>
          <p:nvPr/>
        </p:nvSpPr>
        <p:spPr bwMode="auto">
          <a:xfrm flipH="1">
            <a:off x="1385888" y="4152900"/>
            <a:ext cx="53975" cy="1588"/>
          </a:xfrm>
          <a:prstGeom prst="line">
            <a:avLst/>
          </a:prstGeom>
          <a:noFill/>
          <a:ln w="11113">
            <a:solidFill>
              <a:srgbClr val="000000"/>
            </a:solidFill>
            <a:round/>
            <a:headEnd/>
            <a:tailEnd/>
          </a:ln>
        </p:spPr>
        <p:txBody>
          <a:bodyPr/>
          <a:lstStyle/>
          <a:p>
            <a:endParaRPr lang="en-US"/>
          </a:p>
        </p:txBody>
      </p:sp>
      <p:sp>
        <p:nvSpPr>
          <p:cNvPr id="37931" name="Line 43"/>
          <p:cNvSpPr>
            <a:spLocks noChangeShapeType="1"/>
          </p:cNvSpPr>
          <p:nvPr/>
        </p:nvSpPr>
        <p:spPr bwMode="auto">
          <a:xfrm flipH="1">
            <a:off x="1385888" y="3514725"/>
            <a:ext cx="53975" cy="1588"/>
          </a:xfrm>
          <a:prstGeom prst="line">
            <a:avLst/>
          </a:prstGeom>
          <a:noFill/>
          <a:ln w="11113">
            <a:solidFill>
              <a:srgbClr val="000000"/>
            </a:solidFill>
            <a:round/>
            <a:headEnd/>
            <a:tailEnd/>
          </a:ln>
        </p:spPr>
        <p:txBody>
          <a:bodyPr/>
          <a:lstStyle/>
          <a:p>
            <a:endParaRPr lang="en-US"/>
          </a:p>
        </p:txBody>
      </p:sp>
      <p:sp>
        <p:nvSpPr>
          <p:cNvPr id="37932" name="Line 44"/>
          <p:cNvSpPr>
            <a:spLocks noChangeShapeType="1"/>
          </p:cNvSpPr>
          <p:nvPr/>
        </p:nvSpPr>
        <p:spPr bwMode="auto">
          <a:xfrm flipH="1">
            <a:off x="1385888" y="2886075"/>
            <a:ext cx="53975" cy="1588"/>
          </a:xfrm>
          <a:prstGeom prst="line">
            <a:avLst/>
          </a:prstGeom>
          <a:noFill/>
          <a:ln w="11113">
            <a:solidFill>
              <a:srgbClr val="000000"/>
            </a:solidFill>
            <a:round/>
            <a:headEnd/>
            <a:tailEnd/>
          </a:ln>
        </p:spPr>
        <p:txBody>
          <a:bodyPr/>
          <a:lstStyle/>
          <a:p>
            <a:endParaRPr lang="en-US"/>
          </a:p>
        </p:txBody>
      </p:sp>
      <p:sp>
        <p:nvSpPr>
          <p:cNvPr id="37933" name="Line 45"/>
          <p:cNvSpPr>
            <a:spLocks noChangeShapeType="1"/>
          </p:cNvSpPr>
          <p:nvPr/>
        </p:nvSpPr>
        <p:spPr bwMode="auto">
          <a:xfrm flipH="1">
            <a:off x="1385888" y="2257425"/>
            <a:ext cx="53975" cy="1588"/>
          </a:xfrm>
          <a:prstGeom prst="line">
            <a:avLst/>
          </a:prstGeom>
          <a:noFill/>
          <a:ln w="11113">
            <a:solidFill>
              <a:srgbClr val="000000"/>
            </a:solidFill>
            <a:round/>
            <a:headEnd/>
            <a:tailEnd/>
          </a:ln>
        </p:spPr>
        <p:txBody>
          <a:bodyPr/>
          <a:lstStyle/>
          <a:p>
            <a:endParaRPr lang="en-US"/>
          </a:p>
        </p:txBody>
      </p:sp>
      <p:sp>
        <p:nvSpPr>
          <p:cNvPr id="37934" name="Rectangle 46"/>
          <p:cNvSpPr>
            <a:spLocks noChangeArrowheads="1"/>
          </p:cNvSpPr>
          <p:nvPr/>
        </p:nvSpPr>
        <p:spPr bwMode="auto">
          <a:xfrm>
            <a:off x="1206500" y="5276850"/>
            <a:ext cx="127000" cy="274638"/>
          </a:xfrm>
          <a:prstGeom prst="rect">
            <a:avLst/>
          </a:prstGeom>
          <a:noFill/>
          <a:ln w="9525">
            <a:noFill/>
            <a:miter lim="800000"/>
            <a:headEnd/>
            <a:tailEnd/>
          </a:ln>
        </p:spPr>
        <p:txBody>
          <a:bodyPr wrap="none" lIns="0" tIns="0" rIns="0" bIns="0">
            <a:spAutoFit/>
          </a:bodyPr>
          <a:lstStyle/>
          <a:p>
            <a:pPr rtl="0" eaLnBrk="0" hangingPunct="0"/>
            <a:r>
              <a:rPr lang="en-US" b="1"/>
              <a:t>0</a:t>
            </a:r>
            <a:endParaRPr lang="en-US" sz="1600"/>
          </a:p>
        </p:txBody>
      </p:sp>
      <p:sp>
        <p:nvSpPr>
          <p:cNvPr id="37935" name="Rectangle 47"/>
          <p:cNvSpPr>
            <a:spLocks noChangeArrowheads="1"/>
          </p:cNvSpPr>
          <p:nvPr/>
        </p:nvSpPr>
        <p:spPr bwMode="auto">
          <a:xfrm>
            <a:off x="931863" y="4648200"/>
            <a:ext cx="381000" cy="274638"/>
          </a:xfrm>
          <a:prstGeom prst="rect">
            <a:avLst/>
          </a:prstGeom>
          <a:noFill/>
          <a:ln w="9525">
            <a:noFill/>
            <a:miter lim="800000"/>
            <a:headEnd/>
            <a:tailEnd/>
          </a:ln>
        </p:spPr>
        <p:txBody>
          <a:bodyPr wrap="none" lIns="0" tIns="0" rIns="0" bIns="0">
            <a:spAutoFit/>
          </a:bodyPr>
          <a:lstStyle/>
          <a:p>
            <a:pPr rtl="0" eaLnBrk="0" hangingPunct="0"/>
            <a:r>
              <a:rPr lang="en-US" b="1"/>
              <a:t>200</a:t>
            </a:r>
            <a:endParaRPr lang="en-US" sz="1600"/>
          </a:p>
        </p:txBody>
      </p:sp>
      <p:sp>
        <p:nvSpPr>
          <p:cNvPr id="37936" name="Rectangle 48"/>
          <p:cNvSpPr>
            <a:spLocks noChangeArrowheads="1"/>
          </p:cNvSpPr>
          <p:nvPr/>
        </p:nvSpPr>
        <p:spPr bwMode="auto">
          <a:xfrm>
            <a:off x="931863" y="4019550"/>
            <a:ext cx="381000" cy="274638"/>
          </a:xfrm>
          <a:prstGeom prst="rect">
            <a:avLst/>
          </a:prstGeom>
          <a:noFill/>
          <a:ln w="9525">
            <a:noFill/>
            <a:miter lim="800000"/>
            <a:headEnd/>
            <a:tailEnd/>
          </a:ln>
        </p:spPr>
        <p:txBody>
          <a:bodyPr wrap="none" lIns="0" tIns="0" rIns="0" bIns="0">
            <a:spAutoFit/>
          </a:bodyPr>
          <a:lstStyle/>
          <a:p>
            <a:pPr rtl="0" eaLnBrk="0" hangingPunct="0"/>
            <a:r>
              <a:rPr lang="en-US" b="1"/>
              <a:t>400</a:t>
            </a:r>
            <a:endParaRPr lang="en-US" sz="1600"/>
          </a:p>
        </p:txBody>
      </p:sp>
      <p:sp>
        <p:nvSpPr>
          <p:cNvPr id="37937" name="Rectangle 49"/>
          <p:cNvSpPr>
            <a:spLocks noChangeArrowheads="1"/>
          </p:cNvSpPr>
          <p:nvPr/>
        </p:nvSpPr>
        <p:spPr bwMode="auto">
          <a:xfrm>
            <a:off x="931863" y="3381375"/>
            <a:ext cx="381000" cy="274638"/>
          </a:xfrm>
          <a:prstGeom prst="rect">
            <a:avLst/>
          </a:prstGeom>
          <a:noFill/>
          <a:ln w="9525">
            <a:noFill/>
            <a:miter lim="800000"/>
            <a:headEnd/>
            <a:tailEnd/>
          </a:ln>
        </p:spPr>
        <p:txBody>
          <a:bodyPr wrap="none" lIns="0" tIns="0" rIns="0" bIns="0">
            <a:spAutoFit/>
          </a:bodyPr>
          <a:lstStyle/>
          <a:p>
            <a:pPr rtl="0" eaLnBrk="0" hangingPunct="0"/>
            <a:r>
              <a:rPr lang="en-US" b="1"/>
              <a:t>600</a:t>
            </a:r>
            <a:endParaRPr lang="en-US" sz="1600"/>
          </a:p>
        </p:txBody>
      </p:sp>
      <p:sp>
        <p:nvSpPr>
          <p:cNvPr id="37938" name="Rectangle 50"/>
          <p:cNvSpPr>
            <a:spLocks noChangeArrowheads="1"/>
          </p:cNvSpPr>
          <p:nvPr/>
        </p:nvSpPr>
        <p:spPr bwMode="auto">
          <a:xfrm>
            <a:off x="931863" y="2752725"/>
            <a:ext cx="381000" cy="274638"/>
          </a:xfrm>
          <a:prstGeom prst="rect">
            <a:avLst/>
          </a:prstGeom>
          <a:noFill/>
          <a:ln w="9525">
            <a:noFill/>
            <a:miter lim="800000"/>
            <a:headEnd/>
            <a:tailEnd/>
          </a:ln>
        </p:spPr>
        <p:txBody>
          <a:bodyPr wrap="none" lIns="0" tIns="0" rIns="0" bIns="0">
            <a:spAutoFit/>
          </a:bodyPr>
          <a:lstStyle/>
          <a:p>
            <a:pPr rtl="0" eaLnBrk="0" hangingPunct="0"/>
            <a:r>
              <a:rPr lang="en-US" b="1"/>
              <a:t>800</a:t>
            </a:r>
            <a:endParaRPr lang="en-US" sz="1600"/>
          </a:p>
        </p:txBody>
      </p:sp>
      <p:sp>
        <p:nvSpPr>
          <p:cNvPr id="37939" name="Rectangle 51"/>
          <p:cNvSpPr>
            <a:spLocks noChangeArrowheads="1"/>
          </p:cNvSpPr>
          <p:nvPr/>
        </p:nvSpPr>
        <p:spPr bwMode="auto">
          <a:xfrm>
            <a:off x="795338" y="2124075"/>
            <a:ext cx="508000" cy="274638"/>
          </a:xfrm>
          <a:prstGeom prst="rect">
            <a:avLst/>
          </a:prstGeom>
          <a:noFill/>
          <a:ln w="9525">
            <a:noFill/>
            <a:miter lim="800000"/>
            <a:headEnd/>
            <a:tailEnd/>
          </a:ln>
        </p:spPr>
        <p:txBody>
          <a:bodyPr wrap="none" lIns="0" tIns="0" rIns="0" bIns="0">
            <a:spAutoFit/>
          </a:bodyPr>
          <a:lstStyle/>
          <a:p>
            <a:pPr rtl="0" eaLnBrk="0" hangingPunct="0"/>
            <a:r>
              <a:rPr lang="en-US" b="1"/>
              <a:t>1000</a:t>
            </a:r>
            <a:endParaRPr lang="en-US" sz="1600"/>
          </a:p>
        </p:txBody>
      </p:sp>
      <p:sp>
        <p:nvSpPr>
          <p:cNvPr id="37940" name="Line 52"/>
          <p:cNvSpPr>
            <a:spLocks noChangeShapeType="1"/>
          </p:cNvSpPr>
          <p:nvPr/>
        </p:nvSpPr>
        <p:spPr bwMode="auto">
          <a:xfrm>
            <a:off x="1439863" y="5410200"/>
            <a:ext cx="6843712" cy="1588"/>
          </a:xfrm>
          <a:prstGeom prst="line">
            <a:avLst/>
          </a:prstGeom>
          <a:noFill/>
          <a:ln w="11113">
            <a:solidFill>
              <a:srgbClr val="000000"/>
            </a:solidFill>
            <a:round/>
            <a:headEnd/>
            <a:tailEnd/>
          </a:ln>
        </p:spPr>
        <p:txBody>
          <a:bodyPr/>
          <a:lstStyle/>
          <a:p>
            <a:endParaRPr lang="en-US"/>
          </a:p>
        </p:txBody>
      </p:sp>
      <p:sp>
        <p:nvSpPr>
          <p:cNvPr id="37941" name="Line 53"/>
          <p:cNvSpPr>
            <a:spLocks noChangeShapeType="1"/>
          </p:cNvSpPr>
          <p:nvPr/>
        </p:nvSpPr>
        <p:spPr bwMode="auto">
          <a:xfrm>
            <a:off x="1439863" y="5410200"/>
            <a:ext cx="1587" cy="47625"/>
          </a:xfrm>
          <a:prstGeom prst="line">
            <a:avLst/>
          </a:prstGeom>
          <a:noFill/>
          <a:ln w="11113">
            <a:solidFill>
              <a:srgbClr val="000000"/>
            </a:solidFill>
            <a:round/>
            <a:headEnd/>
            <a:tailEnd/>
          </a:ln>
        </p:spPr>
        <p:txBody>
          <a:bodyPr/>
          <a:lstStyle/>
          <a:p>
            <a:endParaRPr lang="en-US"/>
          </a:p>
        </p:txBody>
      </p:sp>
      <p:sp>
        <p:nvSpPr>
          <p:cNvPr id="37942" name="Line 54"/>
          <p:cNvSpPr>
            <a:spLocks noChangeShapeType="1"/>
          </p:cNvSpPr>
          <p:nvPr/>
        </p:nvSpPr>
        <p:spPr bwMode="auto">
          <a:xfrm>
            <a:off x="2293938" y="5410200"/>
            <a:ext cx="1587" cy="47625"/>
          </a:xfrm>
          <a:prstGeom prst="line">
            <a:avLst/>
          </a:prstGeom>
          <a:noFill/>
          <a:ln w="11113">
            <a:solidFill>
              <a:srgbClr val="000000"/>
            </a:solidFill>
            <a:round/>
            <a:headEnd/>
            <a:tailEnd/>
          </a:ln>
        </p:spPr>
        <p:txBody>
          <a:bodyPr/>
          <a:lstStyle/>
          <a:p>
            <a:endParaRPr lang="en-US"/>
          </a:p>
        </p:txBody>
      </p:sp>
      <p:sp>
        <p:nvSpPr>
          <p:cNvPr id="37943" name="Line 55"/>
          <p:cNvSpPr>
            <a:spLocks noChangeShapeType="1"/>
          </p:cNvSpPr>
          <p:nvPr/>
        </p:nvSpPr>
        <p:spPr bwMode="auto">
          <a:xfrm>
            <a:off x="3149600" y="5410200"/>
            <a:ext cx="1588" cy="47625"/>
          </a:xfrm>
          <a:prstGeom prst="line">
            <a:avLst/>
          </a:prstGeom>
          <a:noFill/>
          <a:ln w="11113">
            <a:solidFill>
              <a:srgbClr val="000000"/>
            </a:solidFill>
            <a:round/>
            <a:headEnd/>
            <a:tailEnd/>
          </a:ln>
        </p:spPr>
        <p:txBody>
          <a:bodyPr/>
          <a:lstStyle/>
          <a:p>
            <a:endParaRPr lang="en-US"/>
          </a:p>
        </p:txBody>
      </p:sp>
      <p:sp>
        <p:nvSpPr>
          <p:cNvPr id="37944" name="Line 56"/>
          <p:cNvSpPr>
            <a:spLocks noChangeShapeType="1"/>
          </p:cNvSpPr>
          <p:nvPr/>
        </p:nvSpPr>
        <p:spPr bwMode="auto">
          <a:xfrm>
            <a:off x="4005263" y="5410200"/>
            <a:ext cx="1587" cy="47625"/>
          </a:xfrm>
          <a:prstGeom prst="line">
            <a:avLst/>
          </a:prstGeom>
          <a:noFill/>
          <a:ln w="11113">
            <a:solidFill>
              <a:srgbClr val="000000"/>
            </a:solidFill>
            <a:round/>
            <a:headEnd/>
            <a:tailEnd/>
          </a:ln>
        </p:spPr>
        <p:txBody>
          <a:bodyPr/>
          <a:lstStyle/>
          <a:p>
            <a:endParaRPr lang="en-US"/>
          </a:p>
        </p:txBody>
      </p:sp>
      <p:sp>
        <p:nvSpPr>
          <p:cNvPr id="37945" name="Line 57"/>
          <p:cNvSpPr>
            <a:spLocks noChangeShapeType="1"/>
          </p:cNvSpPr>
          <p:nvPr/>
        </p:nvSpPr>
        <p:spPr bwMode="auto">
          <a:xfrm>
            <a:off x="4860925" y="5410200"/>
            <a:ext cx="1588" cy="47625"/>
          </a:xfrm>
          <a:prstGeom prst="line">
            <a:avLst/>
          </a:prstGeom>
          <a:noFill/>
          <a:ln w="11113">
            <a:solidFill>
              <a:srgbClr val="000000"/>
            </a:solidFill>
            <a:round/>
            <a:headEnd/>
            <a:tailEnd/>
          </a:ln>
        </p:spPr>
        <p:txBody>
          <a:bodyPr/>
          <a:lstStyle/>
          <a:p>
            <a:endParaRPr lang="en-US"/>
          </a:p>
        </p:txBody>
      </p:sp>
      <p:sp>
        <p:nvSpPr>
          <p:cNvPr id="37946" name="Line 58"/>
          <p:cNvSpPr>
            <a:spLocks noChangeShapeType="1"/>
          </p:cNvSpPr>
          <p:nvPr/>
        </p:nvSpPr>
        <p:spPr bwMode="auto">
          <a:xfrm>
            <a:off x="5716588" y="5410200"/>
            <a:ext cx="1587" cy="47625"/>
          </a:xfrm>
          <a:prstGeom prst="line">
            <a:avLst/>
          </a:prstGeom>
          <a:noFill/>
          <a:ln w="11113">
            <a:solidFill>
              <a:srgbClr val="000000"/>
            </a:solidFill>
            <a:round/>
            <a:headEnd/>
            <a:tailEnd/>
          </a:ln>
        </p:spPr>
        <p:txBody>
          <a:bodyPr/>
          <a:lstStyle/>
          <a:p>
            <a:endParaRPr lang="en-US"/>
          </a:p>
        </p:txBody>
      </p:sp>
      <p:sp>
        <p:nvSpPr>
          <p:cNvPr id="37947" name="Line 59"/>
          <p:cNvSpPr>
            <a:spLocks noChangeShapeType="1"/>
          </p:cNvSpPr>
          <p:nvPr/>
        </p:nvSpPr>
        <p:spPr bwMode="auto">
          <a:xfrm>
            <a:off x="6572250" y="5410200"/>
            <a:ext cx="1588" cy="47625"/>
          </a:xfrm>
          <a:prstGeom prst="line">
            <a:avLst/>
          </a:prstGeom>
          <a:noFill/>
          <a:ln w="11113">
            <a:solidFill>
              <a:srgbClr val="000000"/>
            </a:solidFill>
            <a:round/>
            <a:headEnd/>
            <a:tailEnd/>
          </a:ln>
        </p:spPr>
        <p:txBody>
          <a:bodyPr/>
          <a:lstStyle/>
          <a:p>
            <a:endParaRPr lang="en-US"/>
          </a:p>
        </p:txBody>
      </p:sp>
      <p:sp>
        <p:nvSpPr>
          <p:cNvPr id="37948" name="Line 60"/>
          <p:cNvSpPr>
            <a:spLocks noChangeShapeType="1"/>
          </p:cNvSpPr>
          <p:nvPr/>
        </p:nvSpPr>
        <p:spPr bwMode="auto">
          <a:xfrm>
            <a:off x="7427913" y="5410200"/>
            <a:ext cx="1587" cy="47625"/>
          </a:xfrm>
          <a:prstGeom prst="line">
            <a:avLst/>
          </a:prstGeom>
          <a:noFill/>
          <a:ln w="11113">
            <a:solidFill>
              <a:srgbClr val="000000"/>
            </a:solidFill>
            <a:round/>
            <a:headEnd/>
            <a:tailEnd/>
          </a:ln>
        </p:spPr>
        <p:txBody>
          <a:bodyPr/>
          <a:lstStyle/>
          <a:p>
            <a:endParaRPr lang="en-US"/>
          </a:p>
        </p:txBody>
      </p:sp>
      <p:sp>
        <p:nvSpPr>
          <p:cNvPr id="37949" name="Line 61"/>
          <p:cNvSpPr>
            <a:spLocks noChangeShapeType="1"/>
          </p:cNvSpPr>
          <p:nvPr/>
        </p:nvSpPr>
        <p:spPr bwMode="auto">
          <a:xfrm>
            <a:off x="8283575" y="5410200"/>
            <a:ext cx="1588" cy="47625"/>
          </a:xfrm>
          <a:prstGeom prst="line">
            <a:avLst/>
          </a:prstGeom>
          <a:noFill/>
          <a:ln w="11113">
            <a:solidFill>
              <a:srgbClr val="000000"/>
            </a:solidFill>
            <a:round/>
            <a:headEnd/>
            <a:tailEnd/>
          </a:ln>
        </p:spPr>
        <p:txBody>
          <a:bodyPr/>
          <a:lstStyle/>
          <a:p>
            <a:endParaRPr lang="en-US"/>
          </a:p>
        </p:txBody>
      </p:sp>
      <p:sp>
        <p:nvSpPr>
          <p:cNvPr id="37950" name="Rectangle 62"/>
          <p:cNvSpPr>
            <a:spLocks noChangeArrowheads="1"/>
          </p:cNvSpPr>
          <p:nvPr/>
        </p:nvSpPr>
        <p:spPr bwMode="auto">
          <a:xfrm>
            <a:off x="1587500" y="5524500"/>
            <a:ext cx="508000" cy="274638"/>
          </a:xfrm>
          <a:prstGeom prst="rect">
            <a:avLst/>
          </a:prstGeom>
          <a:noFill/>
          <a:ln w="9525">
            <a:noFill/>
            <a:miter lim="800000"/>
            <a:headEnd/>
            <a:tailEnd/>
          </a:ln>
        </p:spPr>
        <p:txBody>
          <a:bodyPr wrap="none" lIns="0" tIns="0" rIns="0" bIns="0">
            <a:spAutoFit/>
          </a:bodyPr>
          <a:lstStyle/>
          <a:p>
            <a:pPr rtl="0" eaLnBrk="0" hangingPunct="0"/>
            <a:r>
              <a:rPr lang="en-US" b="1"/>
              <a:t>1995</a:t>
            </a:r>
            <a:endParaRPr lang="en-US" sz="1600"/>
          </a:p>
        </p:txBody>
      </p:sp>
      <p:sp>
        <p:nvSpPr>
          <p:cNvPr id="37951" name="Rectangle 63"/>
          <p:cNvSpPr>
            <a:spLocks noChangeArrowheads="1"/>
          </p:cNvSpPr>
          <p:nvPr/>
        </p:nvSpPr>
        <p:spPr bwMode="auto">
          <a:xfrm>
            <a:off x="2349500" y="5524500"/>
            <a:ext cx="508000" cy="274638"/>
          </a:xfrm>
          <a:prstGeom prst="rect">
            <a:avLst/>
          </a:prstGeom>
          <a:noFill/>
          <a:ln w="9525">
            <a:noFill/>
            <a:miter lim="800000"/>
            <a:headEnd/>
            <a:tailEnd/>
          </a:ln>
        </p:spPr>
        <p:txBody>
          <a:bodyPr wrap="none" lIns="0" tIns="0" rIns="0" bIns="0">
            <a:spAutoFit/>
          </a:bodyPr>
          <a:lstStyle/>
          <a:p>
            <a:pPr rtl="0" eaLnBrk="0" hangingPunct="0"/>
            <a:r>
              <a:rPr lang="en-US" b="1"/>
              <a:t>1996</a:t>
            </a:r>
            <a:endParaRPr lang="en-US" sz="1600"/>
          </a:p>
        </p:txBody>
      </p:sp>
      <p:sp>
        <p:nvSpPr>
          <p:cNvPr id="37952" name="Rectangle 64"/>
          <p:cNvSpPr>
            <a:spLocks noChangeArrowheads="1"/>
          </p:cNvSpPr>
          <p:nvPr/>
        </p:nvSpPr>
        <p:spPr bwMode="auto">
          <a:xfrm>
            <a:off x="3133725" y="5524500"/>
            <a:ext cx="508000" cy="274638"/>
          </a:xfrm>
          <a:prstGeom prst="rect">
            <a:avLst/>
          </a:prstGeom>
          <a:noFill/>
          <a:ln w="9525">
            <a:noFill/>
            <a:miter lim="800000"/>
            <a:headEnd/>
            <a:tailEnd/>
          </a:ln>
        </p:spPr>
        <p:txBody>
          <a:bodyPr wrap="none" lIns="0" tIns="0" rIns="0" bIns="0">
            <a:spAutoFit/>
          </a:bodyPr>
          <a:lstStyle/>
          <a:p>
            <a:pPr rtl="0" eaLnBrk="0" hangingPunct="0"/>
            <a:r>
              <a:rPr lang="en-US" b="1"/>
              <a:t>1997</a:t>
            </a:r>
            <a:endParaRPr lang="en-US" sz="1600"/>
          </a:p>
        </p:txBody>
      </p:sp>
      <p:sp>
        <p:nvSpPr>
          <p:cNvPr id="37953" name="Rectangle 65"/>
          <p:cNvSpPr>
            <a:spLocks noChangeArrowheads="1"/>
          </p:cNvSpPr>
          <p:nvPr/>
        </p:nvSpPr>
        <p:spPr bwMode="auto">
          <a:xfrm>
            <a:off x="3917950" y="5513388"/>
            <a:ext cx="508000" cy="274637"/>
          </a:xfrm>
          <a:prstGeom prst="rect">
            <a:avLst/>
          </a:prstGeom>
          <a:noFill/>
          <a:ln w="9525">
            <a:noFill/>
            <a:miter lim="800000"/>
            <a:headEnd/>
            <a:tailEnd/>
          </a:ln>
        </p:spPr>
        <p:txBody>
          <a:bodyPr wrap="none" lIns="0" tIns="0" rIns="0" bIns="0">
            <a:spAutoFit/>
          </a:bodyPr>
          <a:lstStyle/>
          <a:p>
            <a:pPr rtl="0" eaLnBrk="0" hangingPunct="0"/>
            <a:r>
              <a:rPr lang="en-US" b="1"/>
              <a:t>1998</a:t>
            </a:r>
            <a:endParaRPr lang="en-US" sz="1600"/>
          </a:p>
        </p:txBody>
      </p:sp>
      <p:sp>
        <p:nvSpPr>
          <p:cNvPr id="37954" name="Rectangle 66"/>
          <p:cNvSpPr>
            <a:spLocks noChangeArrowheads="1"/>
          </p:cNvSpPr>
          <p:nvPr/>
        </p:nvSpPr>
        <p:spPr bwMode="auto">
          <a:xfrm>
            <a:off x="4643438" y="5500688"/>
            <a:ext cx="508000" cy="274637"/>
          </a:xfrm>
          <a:prstGeom prst="rect">
            <a:avLst/>
          </a:prstGeom>
          <a:noFill/>
          <a:ln w="9525">
            <a:noFill/>
            <a:miter lim="800000"/>
            <a:headEnd/>
            <a:tailEnd/>
          </a:ln>
        </p:spPr>
        <p:txBody>
          <a:bodyPr wrap="none" lIns="0" tIns="0" rIns="0" bIns="0">
            <a:spAutoFit/>
          </a:bodyPr>
          <a:lstStyle/>
          <a:p>
            <a:pPr rtl="0" eaLnBrk="0" hangingPunct="0"/>
            <a:r>
              <a:rPr lang="en-US" b="1"/>
              <a:t>1999</a:t>
            </a:r>
            <a:endParaRPr lang="en-US" sz="1600"/>
          </a:p>
        </p:txBody>
      </p:sp>
      <p:sp>
        <p:nvSpPr>
          <p:cNvPr id="37955" name="Rectangle 67"/>
          <p:cNvSpPr>
            <a:spLocks noChangeArrowheads="1"/>
          </p:cNvSpPr>
          <p:nvPr/>
        </p:nvSpPr>
        <p:spPr bwMode="auto">
          <a:xfrm>
            <a:off x="5440363" y="5513388"/>
            <a:ext cx="508000" cy="274637"/>
          </a:xfrm>
          <a:prstGeom prst="rect">
            <a:avLst/>
          </a:prstGeom>
          <a:noFill/>
          <a:ln w="9525">
            <a:noFill/>
            <a:miter lim="800000"/>
            <a:headEnd/>
            <a:tailEnd/>
          </a:ln>
        </p:spPr>
        <p:txBody>
          <a:bodyPr wrap="none" lIns="0" tIns="0" rIns="0" bIns="0">
            <a:spAutoFit/>
          </a:bodyPr>
          <a:lstStyle/>
          <a:p>
            <a:pPr rtl="0" eaLnBrk="0" hangingPunct="0"/>
            <a:r>
              <a:rPr lang="en-US" b="1"/>
              <a:t>2000</a:t>
            </a:r>
            <a:endParaRPr lang="en-US" sz="1600"/>
          </a:p>
        </p:txBody>
      </p:sp>
      <p:sp>
        <p:nvSpPr>
          <p:cNvPr id="37956" name="Rectangle 68"/>
          <p:cNvSpPr>
            <a:spLocks noChangeArrowheads="1"/>
          </p:cNvSpPr>
          <p:nvPr/>
        </p:nvSpPr>
        <p:spPr bwMode="auto">
          <a:xfrm>
            <a:off x="6202363" y="5500688"/>
            <a:ext cx="508000" cy="274637"/>
          </a:xfrm>
          <a:prstGeom prst="rect">
            <a:avLst/>
          </a:prstGeom>
          <a:noFill/>
          <a:ln w="9525">
            <a:noFill/>
            <a:miter lim="800000"/>
            <a:headEnd/>
            <a:tailEnd/>
          </a:ln>
        </p:spPr>
        <p:txBody>
          <a:bodyPr wrap="none" lIns="0" tIns="0" rIns="0" bIns="0">
            <a:spAutoFit/>
          </a:bodyPr>
          <a:lstStyle/>
          <a:p>
            <a:pPr rtl="0" eaLnBrk="0" hangingPunct="0"/>
            <a:r>
              <a:rPr lang="en-US" b="1"/>
              <a:t>2001</a:t>
            </a:r>
            <a:endParaRPr lang="en-US" sz="1600"/>
          </a:p>
        </p:txBody>
      </p:sp>
      <p:sp>
        <p:nvSpPr>
          <p:cNvPr id="37957" name="Rectangle 69"/>
          <p:cNvSpPr>
            <a:spLocks noChangeArrowheads="1"/>
          </p:cNvSpPr>
          <p:nvPr/>
        </p:nvSpPr>
        <p:spPr bwMode="auto">
          <a:xfrm>
            <a:off x="6962775" y="5514975"/>
            <a:ext cx="508000" cy="274638"/>
          </a:xfrm>
          <a:prstGeom prst="rect">
            <a:avLst/>
          </a:prstGeom>
          <a:noFill/>
          <a:ln w="9525">
            <a:noFill/>
            <a:miter lim="800000"/>
            <a:headEnd/>
            <a:tailEnd/>
          </a:ln>
        </p:spPr>
        <p:txBody>
          <a:bodyPr wrap="none" lIns="0" tIns="0" rIns="0" bIns="0">
            <a:spAutoFit/>
          </a:bodyPr>
          <a:lstStyle/>
          <a:p>
            <a:pPr rtl="0" eaLnBrk="0" hangingPunct="0"/>
            <a:r>
              <a:rPr lang="en-US" b="1"/>
              <a:t>2002</a:t>
            </a:r>
            <a:endParaRPr lang="en-US" sz="1600"/>
          </a:p>
        </p:txBody>
      </p:sp>
      <p:sp>
        <p:nvSpPr>
          <p:cNvPr id="37958" name="Rectangle 70"/>
          <p:cNvSpPr>
            <a:spLocks noChangeArrowheads="1"/>
          </p:cNvSpPr>
          <p:nvPr/>
        </p:nvSpPr>
        <p:spPr bwMode="auto">
          <a:xfrm>
            <a:off x="3429000" y="2490788"/>
            <a:ext cx="163513" cy="336550"/>
          </a:xfrm>
          <a:prstGeom prst="rect">
            <a:avLst/>
          </a:prstGeom>
          <a:noFill/>
          <a:ln w="12700">
            <a:noFill/>
            <a:miter lim="800000"/>
            <a:headEnd type="none" w="sm" len="sm"/>
            <a:tailEnd type="none" w="sm" len="sm"/>
          </a:ln>
        </p:spPr>
        <p:txBody>
          <a:bodyPr wrap="none">
            <a:spAutoFit/>
          </a:bodyPr>
          <a:lstStyle/>
          <a:p>
            <a:pPr marL="342900" indent="-342900" rtl="0" eaLnBrk="0" hangingPunct="0"/>
            <a:endParaRPr lang="en-US" sz="1600" b="1">
              <a:latin typeface="Arial Unicode MS" pitchFamily="34" charset="-128"/>
            </a:endParaRPr>
          </a:p>
        </p:txBody>
      </p:sp>
      <p:sp>
        <p:nvSpPr>
          <p:cNvPr id="37959" name="Text Box 71"/>
          <p:cNvSpPr txBox="1">
            <a:spLocks noChangeArrowheads="1"/>
          </p:cNvSpPr>
          <p:nvPr/>
        </p:nvSpPr>
        <p:spPr bwMode="auto">
          <a:xfrm>
            <a:off x="0" y="6096000"/>
            <a:ext cx="9144000" cy="307975"/>
          </a:xfrm>
          <a:prstGeom prst="rect">
            <a:avLst/>
          </a:prstGeom>
          <a:noFill/>
          <a:ln w="12700">
            <a:noFill/>
            <a:miter lim="800000"/>
            <a:headEnd type="none" w="sm" len="sm"/>
            <a:tailEnd type="none" w="sm" len="sm"/>
          </a:ln>
        </p:spPr>
        <p:txBody>
          <a:bodyPr>
            <a:spAutoFit/>
          </a:bodyPr>
          <a:lstStyle/>
          <a:p>
            <a:pPr marL="342900" indent="-342900" rtl="0" eaLnBrk="0" hangingPunct="0"/>
            <a:r>
              <a:rPr lang="en-US" sz="1400" b="1"/>
              <a:t>*  Excludes genetic tests for hereditary cancers and infectious diseases   Source:  GeneTests.org</a:t>
            </a:r>
            <a:r>
              <a:rPr lang="en-US" sz="1400" b="1">
                <a:latin typeface="Arial Unicode MS" pitchFamily="34" charset="-128"/>
              </a:rPr>
              <a:t>  </a:t>
            </a:r>
          </a:p>
        </p:txBody>
      </p:sp>
      <p:sp>
        <p:nvSpPr>
          <p:cNvPr id="94280" name="Text Box 72"/>
          <p:cNvSpPr txBox="1">
            <a:spLocks noChangeArrowheads="1"/>
          </p:cNvSpPr>
          <p:nvPr/>
        </p:nvSpPr>
        <p:spPr bwMode="auto">
          <a:xfrm>
            <a:off x="762000" y="168275"/>
            <a:ext cx="7620000" cy="1431925"/>
          </a:xfrm>
          <a:prstGeom prst="rect">
            <a:avLst/>
          </a:prstGeom>
          <a:noFill/>
          <a:ln w="9525" algn="ctr">
            <a:noFill/>
            <a:miter lim="800000"/>
            <a:headEnd/>
            <a:tailEnd/>
          </a:ln>
          <a:effectLst/>
        </p:spPr>
        <p:txBody>
          <a:bodyPr anchor="ctr"/>
          <a:lstStyle/>
          <a:p>
            <a:pPr algn="ctr" rtl="0" eaLnBrk="0" hangingPunct="0">
              <a:defRPr/>
            </a:pPr>
            <a:r>
              <a:rPr lang="en-US" sz="3600" b="1">
                <a:solidFill>
                  <a:srgbClr val="FF0066"/>
                </a:solidFill>
                <a:effectLst>
                  <a:outerShdw blurRad="38100" dist="38100" dir="2700000" algn="tl">
                    <a:srgbClr val="000000"/>
                  </a:outerShdw>
                </a:effectLst>
              </a:rPr>
              <a:t>Genetic Testing Market </a:t>
            </a:r>
          </a:p>
          <a:p>
            <a:pPr algn="ctr" rtl="0" eaLnBrk="0" hangingPunct="0">
              <a:defRPr/>
            </a:pPr>
            <a:r>
              <a:rPr lang="en-US" sz="3600" b="1">
                <a:solidFill>
                  <a:srgbClr val="FF0066"/>
                </a:solidFill>
                <a:effectLst>
                  <a:outerShdw blurRad="38100" dist="38100" dir="2700000" algn="tl">
                    <a:srgbClr val="000000"/>
                  </a:outerShdw>
                </a:effectLst>
              </a:rPr>
              <a:t>Number of Available Tests*</a:t>
            </a:r>
          </a:p>
        </p:txBody>
      </p:sp>
      <p:sp>
        <p:nvSpPr>
          <p:cNvPr id="37961" name="Rectangle 73"/>
          <p:cNvSpPr>
            <a:spLocks noChangeArrowheads="1"/>
          </p:cNvSpPr>
          <p:nvPr/>
        </p:nvSpPr>
        <p:spPr bwMode="auto">
          <a:xfrm>
            <a:off x="7046913" y="2559050"/>
            <a:ext cx="369887" cy="2838450"/>
          </a:xfrm>
          <a:prstGeom prst="rect">
            <a:avLst/>
          </a:prstGeom>
          <a:solidFill>
            <a:srgbClr val="F2D1BC"/>
          </a:solidFill>
          <a:ln w="11113">
            <a:solidFill>
              <a:srgbClr val="000000"/>
            </a:solidFill>
            <a:miter lim="800000"/>
            <a:headEnd/>
            <a:tailEnd/>
          </a:ln>
        </p:spPr>
        <p:txBody>
          <a:bodyPr/>
          <a:lstStyle/>
          <a:p>
            <a:endParaRPr lang="en-US"/>
          </a:p>
        </p:txBody>
      </p:sp>
      <p:sp>
        <p:nvSpPr>
          <p:cNvPr id="37962" name="Text Box 74"/>
          <p:cNvSpPr txBox="1">
            <a:spLocks noChangeArrowheads="1"/>
          </p:cNvSpPr>
          <p:nvPr/>
        </p:nvSpPr>
        <p:spPr bwMode="auto">
          <a:xfrm>
            <a:off x="7634288" y="5456238"/>
            <a:ext cx="692150" cy="366712"/>
          </a:xfrm>
          <a:prstGeom prst="rect">
            <a:avLst/>
          </a:prstGeom>
          <a:noFill/>
          <a:ln w="9525">
            <a:noFill/>
            <a:miter lim="800000"/>
            <a:headEnd/>
            <a:tailEnd/>
          </a:ln>
        </p:spPr>
        <p:txBody>
          <a:bodyPr wrap="none" anchor="ctr">
            <a:spAutoFit/>
          </a:bodyPr>
          <a:lstStyle/>
          <a:p>
            <a:pPr algn="ctr" rtl="0" eaLnBrk="0" hangingPunct="0">
              <a:spcBef>
                <a:spcPct val="50000"/>
              </a:spcBef>
            </a:pPr>
            <a:r>
              <a:rPr lang="en-US" b="1"/>
              <a:t>2003</a:t>
            </a:r>
            <a:endParaRPr lang="en-US" sz="1600" b="1"/>
          </a:p>
        </p:txBody>
      </p:sp>
      <p:sp>
        <p:nvSpPr>
          <p:cNvPr id="37963" name="Text Box 75"/>
          <p:cNvSpPr txBox="1">
            <a:spLocks noChangeArrowheads="1"/>
          </p:cNvSpPr>
          <p:nvPr/>
        </p:nvSpPr>
        <p:spPr bwMode="auto">
          <a:xfrm>
            <a:off x="6973888" y="2128838"/>
            <a:ext cx="565150" cy="366712"/>
          </a:xfrm>
          <a:prstGeom prst="rect">
            <a:avLst/>
          </a:prstGeom>
          <a:noFill/>
          <a:ln w="9525">
            <a:noFill/>
            <a:miter lim="800000"/>
            <a:headEnd/>
            <a:tailEnd/>
          </a:ln>
        </p:spPr>
        <p:txBody>
          <a:bodyPr wrap="none" anchor="ctr">
            <a:spAutoFit/>
          </a:bodyPr>
          <a:lstStyle/>
          <a:p>
            <a:pPr algn="ctr" rtl="0" eaLnBrk="0" hangingPunct="0">
              <a:spcBef>
                <a:spcPct val="50000"/>
              </a:spcBef>
            </a:pPr>
            <a:r>
              <a:rPr lang="en-US" b="1"/>
              <a:t>945</a:t>
            </a:r>
          </a:p>
        </p:txBody>
      </p:sp>
      <p:sp>
        <p:nvSpPr>
          <p:cNvPr id="37964" name="Freeform 76"/>
          <p:cNvSpPr>
            <a:spLocks/>
          </p:cNvSpPr>
          <p:nvPr/>
        </p:nvSpPr>
        <p:spPr bwMode="auto">
          <a:xfrm>
            <a:off x="8158163" y="2251075"/>
            <a:ext cx="125412" cy="3159125"/>
          </a:xfrm>
          <a:custGeom>
            <a:avLst/>
            <a:gdLst>
              <a:gd name="T0" fmla="*/ 0 w 86"/>
              <a:gd name="T1" fmla="*/ 2147483647 h 1842"/>
              <a:gd name="T2" fmla="*/ 0 w 86"/>
              <a:gd name="T3" fmla="*/ 2147483647 h 1842"/>
              <a:gd name="T4" fmla="*/ 2147483647 w 86"/>
              <a:gd name="T5" fmla="*/ 0 h 1842"/>
              <a:gd name="T6" fmla="*/ 2147483647 w 86"/>
              <a:gd name="T7" fmla="*/ 2147483647 h 1842"/>
              <a:gd name="T8" fmla="*/ 0 w 86"/>
              <a:gd name="T9" fmla="*/ 2147483647 h 1842"/>
              <a:gd name="T10" fmla="*/ 0 60000 65536"/>
              <a:gd name="T11" fmla="*/ 0 60000 65536"/>
              <a:gd name="T12" fmla="*/ 0 60000 65536"/>
              <a:gd name="T13" fmla="*/ 0 60000 65536"/>
              <a:gd name="T14" fmla="*/ 0 60000 65536"/>
              <a:gd name="T15" fmla="*/ 0 w 86"/>
              <a:gd name="T16" fmla="*/ 0 h 1842"/>
              <a:gd name="T17" fmla="*/ 86 w 86"/>
              <a:gd name="T18" fmla="*/ 1842 h 1842"/>
            </a:gdLst>
            <a:ahLst/>
            <a:cxnLst>
              <a:cxn ang="T10">
                <a:pos x="T0" y="T1"/>
              </a:cxn>
              <a:cxn ang="T11">
                <a:pos x="T2" y="T3"/>
              </a:cxn>
              <a:cxn ang="T12">
                <a:pos x="T4" y="T5"/>
              </a:cxn>
              <a:cxn ang="T13">
                <a:pos x="T6" y="T7"/>
              </a:cxn>
              <a:cxn ang="T14">
                <a:pos x="T8" y="T9"/>
              </a:cxn>
            </a:cxnLst>
            <a:rect l="T15" t="T16" r="T17" b="T18"/>
            <a:pathLst>
              <a:path w="86" h="1842">
                <a:moveTo>
                  <a:pt x="0" y="1842"/>
                </a:moveTo>
                <a:lnTo>
                  <a:pt x="0" y="54"/>
                </a:lnTo>
                <a:lnTo>
                  <a:pt x="86" y="0"/>
                </a:lnTo>
                <a:lnTo>
                  <a:pt x="86" y="1788"/>
                </a:lnTo>
                <a:lnTo>
                  <a:pt x="0" y="1842"/>
                </a:lnTo>
                <a:close/>
              </a:path>
            </a:pathLst>
          </a:custGeom>
          <a:solidFill>
            <a:srgbClr val="660033"/>
          </a:solidFill>
          <a:ln w="11113">
            <a:solidFill>
              <a:srgbClr val="000000"/>
            </a:solidFill>
            <a:round/>
            <a:headEnd/>
            <a:tailEnd/>
          </a:ln>
        </p:spPr>
        <p:txBody>
          <a:bodyPr/>
          <a:lstStyle/>
          <a:p>
            <a:endParaRPr lang="en-US"/>
          </a:p>
        </p:txBody>
      </p:sp>
      <p:sp>
        <p:nvSpPr>
          <p:cNvPr id="37965" name="Freeform 77"/>
          <p:cNvSpPr>
            <a:spLocks/>
          </p:cNvSpPr>
          <p:nvPr/>
        </p:nvSpPr>
        <p:spPr bwMode="auto">
          <a:xfrm>
            <a:off x="7799388" y="2251075"/>
            <a:ext cx="506412" cy="85725"/>
          </a:xfrm>
          <a:custGeom>
            <a:avLst/>
            <a:gdLst>
              <a:gd name="T0" fmla="*/ 2147483647 w 319"/>
              <a:gd name="T1" fmla="*/ 2147483647 h 54"/>
              <a:gd name="T2" fmla="*/ 2147483647 w 319"/>
              <a:gd name="T3" fmla="*/ 0 h 54"/>
              <a:gd name="T4" fmla="*/ 2147483647 w 319"/>
              <a:gd name="T5" fmla="*/ 0 h 54"/>
              <a:gd name="T6" fmla="*/ 0 w 319"/>
              <a:gd name="T7" fmla="*/ 2147483647 h 54"/>
              <a:gd name="T8" fmla="*/ 2147483647 w 319"/>
              <a:gd name="T9" fmla="*/ 2147483647 h 54"/>
              <a:gd name="T10" fmla="*/ 0 60000 65536"/>
              <a:gd name="T11" fmla="*/ 0 60000 65536"/>
              <a:gd name="T12" fmla="*/ 0 60000 65536"/>
              <a:gd name="T13" fmla="*/ 0 60000 65536"/>
              <a:gd name="T14" fmla="*/ 0 60000 65536"/>
              <a:gd name="T15" fmla="*/ 0 w 319"/>
              <a:gd name="T16" fmla="*/ 0 h 54"/>
              <a:gd name="T17" fmla="*/ 319 w 319"/>
              <a:gd name="T18" fmla="*/ 54 h 54"/>
            </a:gdLst>
            <a:ahLst/>
            <a:cxnLst>
              <a:cxn ang="T10">
                <a:pos x="T0" y="T1"/>
              </a:cxn>
              <a:cxn ang="T11">
                <a:pos x="T2" y="T3"/>
              </a:cxn>
              <a:cxn ang="T12">
                <a:pos x="T4" y="T5"/>
              </a:cxn>
              <a:cxn ang="T13">
                <a:pos x="T6" y="T7"/>
              </a:cxn>
              <a:cxn ang="T14">
                <a:pos x="T8" y="T9"/>
              </a:cxn>
            </a:cxnLst>
            <a:rect l="T15" t="T16" r="T17" b="T18"/>
            <a:pathLst>
              <a:path w="319" h="54">
                <a:moveTo>
                  <a:pt x="233" y="54"/>
                </a:moveTo>
                <a:lnTo>
                  <a:pt x="319" y="0"/>
                </a:lnTo>
                <a:lnTo>
                  <a:pt x="80" y="0"/>
                </a:lnTo>
                <a:lnTo>
                  <a:pt x="0" y="54"/>
                </a:lnTo>
                <a:lnTo>
                  <a:pt x="233" y="54"/>
                </a:lnTo>
                <a:close/>
              </a:path>
            </a:pathLst>
          </a:custGeom>
          <a:solidFill>
            <a:srgbClr val="94004A"/>
          </a:solidFill>
          <a:ln w="11113">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76225" y="6548438"/>
            <a:ext cx="6242050" cy="274637"/>
          </a:xfrm>
          <a:prstGeom prst="rect">
            <a:avLst/>
          </a:prstGeom>
          <a:noFill/>
          <a:ln w="12700">
            <a:noFill/>
            <a:miter lim="800000"/>
            <a:headEnd type="none" w="sm" len="sm"/>
            <a:tailEnd type="none" w="sm" len="sm"/>
          </a:ln>
        </p:spPr>
        <p:txBody>
          <a:bodyPr>
            <a:spAutoFit/>
          </a:bodyPr>
          <a:lstStyle/>
          <a:p>
            <a:pPr marL="342900" indent="-342900" rtl="0" eaLnBrk="0" hangingPunct="0"/>
            <a:r>
              <a:rPr lang="en-US" sz="1200"/>
              <a:t>Source: Frost and Sullivan, IVD Technology Nov/Dec 2001 </a:t>
            </a:r>
            <a:endParaRPr lang="en-US" sz="1200">
              <a:latin typeface="Arial Unicode MS" pitchFamily="34" charset="-128"/>
            </a:endParaRPr>
          </a:p>
        </p:txBody>
      </p:sp>
      <p:sp>
        <p:nvSpPr>
          <p:cNvPr id="96259" name="Text Box 3"/>
          <p:cNvSpPr txBox="1">
            <a:spLocks noChangeArrowheads="1"/>
          </p:cNvSpPr>
          <p:nvPr/>
        </p:nvSpPr>
        <p:spPr bwMode="auto">
          <a:xfrm>
            <a:off x="228600" y="-76200"/>
            <a:ext cx="8782050" cy="1431925"/>
          </a:xfrm>
          <a:prstGeom prst="rect">
            <a:avLst/>
          </a:prstGeom>
          <a:noFill/>
          <a:ln w="9525" algn="ctr">
            <a:noFill/>
            <a:miter lim="800000"/>
            <a:headEnd/>
            <a:tailEnd/>
          </a:ln>
          <a:effectLst/>
        </p:spPr>
        <p:txBody>
          <a:bodyPr anchor="ctr"/>
          <a:lstStyle/>
          <a:p>
            <a:pPr algn="ctr" rtl="0" eaLnBrk="0" hangingPunct="0">
              <a:defRPr/>
            </a:pPr>
            <a:r>
              <a:rPr lang="en-US" sz="3600" b="1">
                <a:solidFill>
                  <a:srgbClr val="FF0066"/>
                </a:solidFill>
                <a:effectLst>
                  <a:outerShdw blurRad="38100" dist="38100" dir="2700000" algn="tl">
                    <a:srgbClr val="000000"/>
                  </a:outerShdw>
                </a:effectLst>
              </a:rPr>
              <a:t>Genetic Testing Market</a:t>
            </a:r>
          </a:p>
          <a:p>
            <a:pPr algn="ctr" rtl="0" eaLnBrk="0" hangingPunct="0">
              <a:defRPr/>
            </a:pPr>
            <a:r>
              <a:rPr lang="en-US" sz="3600" b="1">
                <a:solidFill>
                  <a:srgbClr val="FF0066"/>
                </a:solidFill>
                <a:effectLst>
                  <a:outerShdw blurRad="38100" dist="38100" dir="2700000" algn="tl">
                    <a:srgbClr val="000000"/>
                  </a:outerShdw>
                </a:effectLst>
              </a:rPr>
              <a:t>Growth in Annual Dollars </a:t>
            </a:r>
          </a:p>
        </p:txBody>
      </p:sp>
      <p:sp>
        <p:nvSpPr>
          <p:cNvPr id="38916" name="Text Box 4"/>
          <p:cNvSpPr txBox="1">
            <a:spLocks noChangeArrowheads="1"/>
          </p:cNvSpPr>
          <p:nvPr/>
        </p:nvSpPr>
        <p:spPr bwMode="auto">
          <a:xfrm>
            <a:off x="752475" y="1514475"/>
            <a:ext cx="7848600" cy="741363"/>
          </a:xfrm>
          <a:prstGeom prst="rect">
            <a:avLst/>
          </a:prstGeom>
          <a:noFill/>
          <a:ln w="9525">
            <a:noFill/>
            <a:miter lim="800000"/>
            <a:headEnd/>
            <a:tailEnd/>
          </a:ln>
        </p:spPr>
        <p:txBody>
          <a:bodyPr>
            <a:spAutoFit/>
          </a:bodyPr>
          <a:lstStyle/>
          <a:p>
            <a:pPr algn="ctr" rtl="0" eaLnBrk="0" hangingPunct="0">
              <a:lnSpc>
                <a:spcPct val="80000"/>
              </a:lnSpc>
              <a:spcBef>
                <a:spcPct val="50000"/>
              </a:spcBef>
            </a:pPr>
            <a:r>
              <a:rPr lang="en-US" sz="2400" b="1"/>
              <a:t>Largest dollar growth in cancer tests</a:t>
            </a:r>
          </a:p>
          <a:p>
            <a:pPr algn="ctr" rtl="0" eaLnBrk="0" hangingPunct="0">
              <a:lnSpc>
                <a:spcPct val="80000"/>
              </a:lnSpc>
              <a:spcBef>
                <a:spcPct val="50000"/>
              </a:spcBef>
            </a:pPr>
            <a:r>
              <a:rPr lang="en-US"/>
              <a:t>(41% of Total by 2006)</a:t>
            </a:r>
          </a:p>
        </p:txBody>
      </p:sp>
      <p:sp>
        <p:nvSpPr>
          <p:cNvPr id="38917" name="Freeform 5"/>
          <p:cNvSpPr>
            <a:spLocks/>
          </p:cNvSpPr>
          <p:nvPr/>
        </p:nvSpPr>
        <p:spPr bwMode="auto">
          <a:xfrm>
            <a:off x="1274763" y="5949950"/>
            <a:ext cx="7531100" cy="31750"/>
          </a:xfrm>
          <a:custGeom>
            <a:avLst/>
            <a:gdLst>
              <a:gd name="T0" fmla="*/ 0 w 2539"/>
              <a:gd name="T1" fmla="*/ 2147483647 h 15"/>
              <a:gd name="T2" fmla="*/ 2147483647 w 2539"/>
              <a:gd name="T3" fmla="*/ 0 h 15"/>
              <a:gd name="T4" fmla="*/ 2147483647 w 2539"/>
              <a:gd name="T5" fmla="*/ 0 h 15"/>
              <a:gd name="T6" fmla="*/ 2147483647 w 2539"/>
              <a:gd name="T7" fmla="*/ 2147483647 h 15"/>
              <a:gd name="T8" fmla="*/ 0 w 2539"/>
              <a:gd name="T9" fmla="*/ 2147483647 h 15"/>
              <a:gd name="T10" fmla="*/ 0 60000 65536"/>
              <a:gd name="T11" fmla="*/ 0 60000 65536"/>
              <a:gd name="T12" fmla="*/ 0 60000 65536"/>
              <a:gd name="T13" fmla="*/ 0 60000 65536"/>
              <a:gd name="T14" fmla="*/ 0 60000 65536"/>
              <a:gd name="T15" fmla="*/ 0 w 2539"/>
              <a:gd name="T16" fmla="*/ 0 h 15"/>
              <a:gd name="T17" fmla="*/ 2539 w 2539"/>
              <a:gd name="T18" fmla="*/ 15 h 15"/>
            </a:gdLst>
            <a:ahLst/>
            <a:cxnLst>
              <a:cxn ang="T10">
                <a:pos x="T0" y="T1"/>
              </a:cxn>
              <a:cxn ang="T11">
                <a:pos x="T2" y="T3"/>
              </a:cxn>
              <a:cxn ang="T12">
                <a:pos x="T4" y="T5"/>
              </a:cxn>
              <a:cxn ang="T13">
                <a:pos x="T6" y="T7"/>
              </a:cxn>
              <a:cxn ang="T14">
                <a:pos x="T8" y="T9"/>
              </a:cxn>
            </a:cxnLst>
            <a:rect l="T15" t="T16" r="T17" b="T18"/>
            <a:pathLst>
              <a:path w="2539" h="15">
                <a:moveTo>
                  <a:pt x="0" y="15"/>
                </a:moveTo>
                <a:lnTo>
                  <a:pt x="28" y="0"/>
                </a:lnTo>
                <a:lnTo>
                  <a:pt x="2539" y="0"/>
                </a:lnTo>
                <a:lnTo>
                  <a:pt x="2511" y="15"/>
                </a:lnTo>
                <a:lnTo>
                  <a:pt x="0" y="15"/>
                </a:lnTo>
                <a:close/>
              </a:path>
            </a:pathLst>
          </a:custGeom>
          <a:solidFill>
            <a:srgbClr val="808080"/>
          </a:solidFill>
          <a:ln w="9525">
            <a:solidFill>
              <a:schemeClr val="bg1"/>
            </a:solidFill>
            <a:round/>
            <a:headEnd/>
            <a:tailEnd/>
          </a:ln>
        </p:spPr>
        <p:txBody>
          <a:bodyPr/>
          <a:lstStyle/>
          <a:p>
            <a:endParaRPr lang="en-US"/>
          </a:p>
        </p:txBody>
      </p:sp>
      <p:sp>
        <p:nvSpPr>
          <p:cNvPr id="38918" name="Freeform 6"/>
          <p:cNvSpPr>
            <a:spLocks/>
          </p:cNvSpPr>
          <p:nvPr/>
        </p:nvSpPr>
        <p:spPr bwMode="auto">
          <a:xfrm>
            <a:off x="1274763" y="2274888"/>
            <a:ext cx="82550" cy="3706812"/>
          </a:xfrm>
          <a:custGeom>
            <a:avLst/>
            <a:gdLst>
              <a:gd name="T0" fmla="*/ 0 w 28"/>
              <a:gd name="T1" fmla="*/ 2147483647 h 1729"/>
              <a:gd name="T2" fmla="*/ 0 w 28"/>
              <a:gd name="T3" fmla="*/ 2147483647 h 1729"/>
              <a:gd name="T4" fmla="*/ 2147483647 w 28"/>
              <a:gd name="T5" fmla="*/ 0 h 1729"/>
              <a:gd name="T6" fmla="*/ 2147483647 w 28"/>
              <a:gd name="T7" fmla="*/ 2147483647 h 1729"/>
              <a:gd name="T8" fmla="*/ 0 w 28"/>
              <a:gd name="T9" fmla="*/ 2147483647 h 1729"/>
              <a:gd name="T10" fmla="*/ 0 60000 65536"/>
              <a:gd name="T11" fmla="*/ 0 60000 65536"/>
              <a:gd name="T12" fmla="*/ 0 60000 65536"/>
              <a:gd name="T13" fmla="*/ 0 60000 65536"/>
              <a:gd name="T14" fmla="*/ 0 60000 65536"/>
              <a:gd name="T15" fmla="*/ 0 w 28"/>
              <a:gd name="T16" fmla="*/ 0 h 1729"/>
              <a:gd name="T17" fmla="*/ 28 w 28"/>
              <a:gd name="T18" fmla="*/ 1729 h 1729"/>
            </a:gdLst>
            <a:ahLst/>
            <a:cxnLst>
              <a:cxn ang="T10">
                <a:pos x="T0" y="T1"/>
              </a:cxn>
              <a:cxn ang="T11">
                <a:pos x="T2" y="T3"/>
              </a:cxn>
              <a:cxn ang="T12">
                <a:pos x="T4" y="T5"/>
              </a:cxn>
              <a:cxn ang="T13">
                <a:pos x="T6" y="T7"/>
              </a:cxn>
              <a:cxn ang="T14">
                <a:pos x="T8" y="T9"/>
              </a:cxn>
            </a:cxnLst>
            <a:rect l="T15" t="T16" r="T17" b="T18"/>
            <a:pathLst>
              <a:path w="28" h="1729">
                <a:moveTo>
                  <a:pt x="0" y="1729"/>
                </a:moveTo>
                <a:lnTo>
                  <a:pt x="0" y="15"/>
                </a:lnTo>
                <a:lnTo>
                  <a:pt x="28" y="0"/>
                </a:lnTo>
                <a:lnTo>
                  <a:pt x="28" y="1714"/>
                </a:lnTo>
                <a:lnTo>
                  <a:pt x="0" y="1729"/>
                </a:lnTo>
                <a:close/>
              </a:path>
            </a:pathLst>
          </a:custGeom>
          <a:solidFill>
            <a:srgbClr val="C0C0C0"/>
          </a:solidFill>
          <a:ln w="9525">
            <a:solidFill>
              <a:schemeClr val="tx1"/>
            </a:solidFill>
            <a:round/>
            <a:headEnd/>
            <a:tailEnd/>
          </a:ln>
        </p:spPr>
        <p:txBody>
          <a:bodyPr/>
          <a:lstStyle/>
          <a:p>
            <a:endParaRPr lang="en-US"/>
          </a:p>
        </p:txBody>
      </p:sp>
      <p:sp>
        <p:nvSpPr>
          <p:cNvPr id="38919" name="Freeform 7"/>
          <p:cNvSpPr>
            <a:spLocks/>
          </p:cNvSpPr>
          <p:nvPr/>
        </p:nvSpPr>
        <p:spPr bwMode="auto">
          <a:xfrm>
            <a:off x="1274763" y="5949950"/>
            <a:ext cx="7531100" cy="31750"/>
          </a:xfrm>
          <a:custGeom>
            <a:avLst/>
            <a:gdLst>
              <a:gd name="T0" fmla="*/ 0 w 452"/>
              <a:gd name="T1" fmla="*/ 2147483647 h 3"/>
              <a:gd name="T2" fmla="*/ 2147483647 w 452"/>
              <a:gd name="T3" fmla="*/ 0 h 3"/>
              <a:gd name="T4" fmla="*/ 2147483647 w 452"/>
              <a:gd name="T5" fmla="*/ 0 h 3"/>
              <a:gd name="T6" fmla="*/ 0 60000 65536"/>
              <a:gd name="T7" fmla="*/ 0 60000 65536"/>
              <a:gd name="T8" fmla="*/ 0 60000 65536"/>
              <a:gd name="T9" fmla="*/ 0 w 452"/>
              <a:gd name="T10" fmla="*/ 0 h 3"/>
              <a:gd name="T11" fmla="*/ 452 w 452"/>
              <a:gd name="T12" fmla="*/ 3 h 3"/>
            </a:gdLst>
            <a:ahLst/>
            <a:cxnLst>
              <a:cxn ang="T6">
                <a:pos x="T0" y="T1"/>
              </a:cxn>
              <a:cxn ang="T7">
                <a:pos x="T2" y="T3"/>
              </a:cxn>
              <a:cxn ang="T8">
                <a:pos x="T4" y="T5"/>
              </a:cxn>
            </a:cxnLst>
            <a:rect l="T9" t="T10" r="T11" b="T12"/>
            <a:pathLst>
              <a:path w="452" h="3">
                <a:moveTo>
                  <a:pt x="0" y="3"/>
                </a:moveTo>
                <a:lnTo>
                  <a:pt x="5" y="0"/>
                </a:lnTo>
                <a:lnTo>
                  <a:pt x="452" y="0"/>
                </a:lnTo>
              </a:path>
            </a:pathLst>
          </a:custGeom>
          <a:noFill/>
          <a:ln w="9525">
            <a:solidFill>
              <a:schemeClr val="bg1"/>
            </a:solidFill>
            <a:round/>
            <a:headEnd/>
            <a:tailEnd/>
          </a:ln>
        </p:spPr>
        <p:txBody>
          <a:bodyPr/>
          <a:lstStyle/>
          <a:p>
            <a:endParaRPr lang="en-US"/>
          </a:p>
        </p:txBody>
      </p:sp>
      <p:sp>
        <p:nvSpPr>
          <p:cNvPr id="38920" name="Freeform 8"/>
          <p:cNvSpPr>
            <a:spLocks/>
          </p:cNvSpPr>
          <p:nvPr/>
        </p:nvSpPr>
        <p:spPr bwMode="auto">
          <a:xfrm>
            <a:off x="1274763" y="5907088"/>
            <a:ext cx="7531100" cy="88900"/>
          </a:xfrm>
          <a:custGeom>
            <a:avLst/>
            <a:gdLst>
              <a:gd name="T0" fmla="*/ 2147483647 w 2539"/>
              <a:gd name="T1" fmla="*/ 0 h 15"/>
              <a:gd name="T2" fmla="*/ 2147483647 w 2539"/>
              <a:gd name="T3" fmla="*/ 2147483647 h 15"/>
              <a:gd name="T4" fmla="*/ 0 w 2539"/>
              <a:gd name="T5" fmla="*/ 2147483647 h 15"/>
              <a:gd name="T6" fmla="*/ 2147483647 w 2539"/>
              <a:gd name="T7" fmla="*/ 0 h 15"/>
              <a:gd name="T8" fmla="*/ 2147483647 w 2539"/>
              <a:gd name="T9" fmla="*/ 0 h 15"/>
              <a:gd name="T10" fmla="*/ 0 60000 65536"/>
              <a:gd name="T11" fmla="*/ 0 60000 65536"/>
              <a:gd name="T12" fmla="*/ 0 60000 65536"/>
              <a:gd name="T13" fmla="*/ 0 60000 65536"/>
              <a:gd name="T14" fmla="*/ 0 60000 65536"/>
              <a:gd name="T15" fmla="*/ 0 w 2539"/>
              <a:gd name="T16" fmla="*/ 0 h 15"/>
              <a:gd name="T17" fmla="*/ 2539 w 2539"/>
              <a:gd name="T18" fmla="*/ 15 h 15"/>
            </a:gdLst>
            <a:ahLst/>
            <a:cxnLst>
              <a:cxn ang="T10">
                <a:pos x="T0" y="T1"/>
              </a:cxn>
              <a:cxn ang="T11">
                <a:pos x="T2" y="T3"/>
              </a:cxn>
              <a:cxn ang="T12">
                <a:pos x="T4" y="T5"/>
              </a:cxn>
              <a:cxn ang="T13">
                <a:pos x="T6" y="T7"/>
              </a:cxn>
              <a:cxn ang="T14">
                <a:pos x="T8" y="T9"/>
              </a:cxn>
            </a:cxnLst>
            <a:rect l="T15" t="T16" r="T17" b="T18"/>
            <a:pathLst>
              <a:path w="2539" h="15">
                <a:moveTo>
                  <a:pt x="2539" y="0"/>
                </a:moveTo>
                <a:lnTo>
                  <a:pt x="2511" y="15"/>
                </a:lnTo>
                <a:lnTo>
                  <a:pt x="0" y="15"/>
                </a:lnTo>
                <a:lnTo>
                  <a:pt x="28" y="0"/>
                </a:lnTo>
                <a:lnTo>
                  <a:pt x="2539" y="0"/>
                </a:lnTo>
                <a:close/>
              </a:path>
            </a:pathLst>
          </a:custGeom>
          <a:solidFill>
            <a:srgbClr val="5F5F5F"/>
          </a:solidFill>
          <a:ln w="9525">
            <a:solidFill>
              <a:schemeClr val="bg1"/>
            </a:solidFill>
            <a:round/>
            <a:headEnd/>
            <a:tailEnd/>
          </a:ln>
        </p:spPr>
        <p:txBody>
          <a:bodyPr/>
          <a:lstStyle/>
          <a:p>
            <a:endParaRPr lang="en-US"/>
          </a:p>
        </p:txBody>
      </p:sp>
      <p:sp>
        <p:nvSpPr>
          <p:cNvPr id="38921" name="Freeform 9"/>
          <p:cNvSpPr>
            <a:spLocks/>
          </p:cNvSpPr>
          <p:nvPr/>
        </p:nvSpPr>
        <p:spPr bwMode="auto">
          <a:xfrm>
            <a:off x="1274763" y="2274888"/>
            <a:ext cx="82550" cy="3706812"/>
          </a:xfrm>
          <a:custGeom>
            <a:avLst/>
            <a:gdLst>
              <a:gd name="T0" fmla="*/ 0 w 28"/>
              <a:gd name="T1" fmla="*/ 2147483647 h 1729"/>
              <a:gd name="T2" fmla="*/ 0 w 28"/>
              <a:gd name="T3" fmla="*/ 2147483647 h 1729"/>
              <a:gd name="T4" fmla="*/ 2147483647 w 28"/>
              <a:gd name="T5" fmla="*/ 0 h 1729"/>
              <a:gd name="T6" fmla="*/ 2147483647 w 28"/>
              <a:gd name="T7" fmla="*/ 2147483647 h 1729"/>
              <a:gd name="T8" fmla="*/ 0 w 28"/>
              <a:gd name="T9" fmla="*/ 2147483647 h 1729"/>
              <a:gd name="T10" fmla="*/ 0 60000 65536"/>
              <a:gd name="T11" fmla="*/ 0 60000 65536"/>
              <a:gd name="T12" fmla="*/ 0 60000 65536"/>
              <a:gd name="T13" fmla="*/ 0 60000 65536"/>
              <a:gd name="T14" fmla="*/ 0 60000 65536"/>
              <a:gd name="T15" fmla="*/ 0 w 28"/>
              <a:gd name="T16" fmla="*/ 0 h 1729"/>
              <a:gd name="T17" fmla="*/ 28 w 28"/>
              <a:gd name="T18" fmla="*/ 1729 h 1729"/>
            </a:gdLst>
            <a:ahLst/>
            <a:cxnLst>
              <a:cxn ang="T10">
                <a:pos x="T0" y="T1"/>
              </a:cxn>
              <a:cxn ang="T11">
                <a:pos x="T2" y="T3"/>
              </a:cxn>
              <a:cxn ang="T12">
                <a:pos x="T4" y="T5"/>
              </a:cxn>
              <a:cxn ang="T13">
                <a:pos x="T6" y="T7"/>
              </a:cxn>
              <a:cxn ang="T14">
                <a:pos x="T8" y="T9"/>
              </a:cxn>
            </a:cxnLst>
            <a:rect l="T15" t="T16" r="T17" b="T18"/>
            <a:pathLst>
              <a:path w="28" h="1729">
                <a:moveTo>
                  <a:pt x="0" y="1729"/>
                </a:moveTo>
                <a:lnTo>
                  <a:pt x="0" y="15"/>
                </a:lnTo>
                <a:lnTo>
                  <a:pt x="28" y="0"/>
                </a:lnTo>
                <a:lnTo>
                  <a:pt x="28" y="1714"/>
                </a:lnTo>
                <a:lnTo>
                  <a:pt x="0" y="1729"/>
                </a:lnTo>
                <a:close/>
              </a:path>
            </a:pathLst>
          </a:custGeom>
          <a:solidFill>
            <a:srgbClr val="5F5F5F"/>
          </a:solidFill>
          <a:ln w="9525">
            <a:solidFill>
              <a:schemeClr val="tx1"/>
            </a:solidFill>
            <a:round/>
            <a:headEnd/>
            <a:tailEnd/>
          </a:ln>
        </p:spPr>
        <p:txBody>
          <a:bodyPr/>
          <a:lstStyle/>
          <a:p>
            <a:endParaRPr lang="en-US"/>
          </a:p>
        </p:txBody>
      </p:sp>
      <p:sp>
        <p:nvSpPr>
          <p:cNvPr id="38922" name="Freeform 10"/>
          <p:cNvSpPr>
            <a:spLocks/>
          </p:cNvSpPr>
          <p:nvPr/>
        </p:nvSpPr>
        <p:spPr bwMode="auto">
          <a:xfrm>
            <a:off x="1657350" y="5572125"/>
            <a:ext cx="82550" cy="409575"/>
          </a:xfrm>
          <a:custGeom>
            <a:avLst/>
            <a:gdLst>
              <a:gd name="T0" fmla="*/ 0 w 28"/>
              <a:gd name="T1" fmla="*/ 2147483647 h 191"/>
              <a:gd name="T2" fmla="*/ 0 w 28"/>
              <a:gd name="T3" fmla="*/ 2147483647 h 191"/>
              <a:gd name="T4" fmla="*/ 2147483647 w 28"/>
              <a:gd name="T5" fmla="*/ 0 h 191"/>
              <a:gd name="T6" fmla="*/ 2147483647 w 28"/>
              <a:gd name="T7" fmla="*/ 2147483647 h 191"/>
              <a:gd name="T8" fmla="*/ 0 w 28"/>
              <a:gd name="T9" fmla="*/ 2147483647 h 191"/>
              <a:gd name="T10" fmla="*/ 0 60000 65536"/>
              <a:gd name="T11" fmla="*/ 0 60000 65536"/>
              <a:gd name="T12" fmla="*/ 0 60000 65536"/>
              <a:gd name="T13" fmla="*/ 0 60000 65536"/>
              <a:gd name="T14" fmla="*/ 0 60000 65536"/>
              <a:gd name="T15" fmla="*/ 0 w 28"/>
              <a:gd name="T16" fmla="*/ 0 h 191"/>
              <a:gd name="T17" fmla="*/ 28 w 28"/>
              <a:gd name="T18" fmla="*/ 191 h 191"/>
            </a:gdLst>
            <a:ahLst/>
            <a:cxnLst>
              <a:cxn ang="T10">
                <a:pos x="T0" y="T1"/>
              </a:cxn>
              <a:cxn ang="T11">
                <a:pos x="T2" y="T3"/>
              </a:cxn>
              <a:cxn ang="T12">
                <a:pos x="T4" y="T5"/>
              </a:cxn>
              <a:cxn ang="T13">
                <a:pos x="T6" y="T7"/>
              </a:cxn>
              <a:cxn ang="T14">
                <a:pos x="T8" y="T9"/>
              </a:cxn>
            </a:cxnLst>
            <a:rect l="T15" t="T16" r="T17" b="T18"/>
            <a:pathLst>
              <a:path w="28" h="191">
                <a:moveTo>
                  <a:pt x="0" y="191"/>
                </a:moveTo>
                <a:lnTo>
                  <a:pt x="0" y="21"/>
                </a:lnTo>
                <a:lnTo>
                  <a:pt x="28" y="0"/>
                </a:lnTo>
                <a:lnTo>
                  <a:pt x="28" y="176"/>
                </a:lnTo>
                <a:lnTo>
                  <a:pt x="0" y="191"/>
                </a:lnTo>
                <a:close/>
              </a:path>
            </a:pathLst>
          </a:custGeom>
          <a:solidFill>
            <a:srgbClr val="668066"/>
          </a:solidFill>
          <a:ln w="9525">
            <a:solidFill>
              <a:srgbClr val="000000"/>
            </a:solidFill>
            <a:round/>
            <a:headEnd/>
            <a:tailEnd/>
          </a:ln>
        </p:spPr>
        <p:txBody>
          <a:bodyPr/>
          <a:lstStyle/>
          <a:p>
            <a:endParaRPr lang="en-US"/>
          </a:p>
        </p:txBody>
      </p:sp>
      <p:sp>
        <p:nvSpPr>
          <p:cNvPr id="38923" name="Rectangle 11"/>
          <p:cNvSpPr>
            <a:spLocks noChangeArrowheads="1"/>
          </p:cNvSpPr>
          <p:nvPr/>
        </p:nvSpPr>
        <p:spPr bwMode="auto">
          <a:xfrm>
            <a:off x="1425575" y="5616575"/>
            <a:ext cx="231775" cy="365125"/>
          </a:xfrm>
          <a:prstGeom prst="rect">
            <a:avLst/>
          </a:prstGeom>
          <a:solidFill>
            <a:srgbClr val="CCFFCC"/>
          </a:solidFill>
          <a:ln w="9525">
            <a:solidFill>
              <a:srgbClr val="000000"/>
            </a:solidFill>
            <a:miter lim="800000"/>
            <a:headEnd/>
            <a:tailEnd/>
          </a:ln>
        </p:spPr>
        <p:txBody>
          <a:bodyPr/>
          <a:lstStyle/>
          <a:p>
            <a:endParaRPr lang="en-US"/>
          </a:p>
        </p:txBody>
      </p:sp>
      <p:sp>
        <p:nvSpPr>
          <p:cNvPr id="38924" name="Freeform 12"/>
          <p:cNvSpPr>
            <a:spLocks/>
          </p:cNvSpPr>
          <p:nvPr/>
        </p:nvSpPr>
        <p:spPr bwMode="auto">
          <a:xfrm>
            <a:off x="1425575" y="5572125"/>
            <a:ext cx="314325" cy="44450"/>
          </a:xfrm>
          <a:custGeom>
            <a:avLst/>
            <a:gdLst>
              <a:gd name="T0" fmla="*/ 2147483647 w 106"/>
              <a:gd name="T1" fmla="*/ 2147483647 h 21"/>
              <a:gd name="T2" fmla="*/ 2147483647 w 106"/>
              <a:gd name="T3" fmla="*/ 0 h 21"/>
              <a:gd name="T4" fmla="*/ 2147483647 w 106"/>
              <a:gd name="T5" fmla="*/ 0 h 21"/>
              <a:gd name="T6" fmla="*/ 0 w 106"/>
              <a:gd name="T7" fmla="*/ 2147483647 h 21"/>
              <a:gd name="T8" fmla="*/ 2147483647 w 106"/>
              <a:gd name="T9" fmla="*/ 2147483647 h 21"/>
              <a:gd name="T10" fmla="*/ 0 60000 65536"/>
              <a:gd name="T11" fmla="*/ 0 60000 65536"/>
              <a:gd name="T12" fmla="*/ 0 60000 65536"/>
              <a:gd name="T13" fmla="*/ 0 60000 65536"/>
              <a:gd name="T14" fmla="*/ 0 60000 65536"/>
              <a:gd name="T15" fmla="*/ 0 w 106"/>
              <a:gd name="T16" fmla="*/ 0 h 21"/>
              <a:gd name="T17" fmla="*/ 106 w 106"/>
              <a:gd name="T18" fmla="*/ 21 h 21"/>
            </a:gdLst>
            <a:ahLst/>
            <a:cxnLst>
              <a:cxn ang="T10">
                <a:pos x="T0" y="T1"/>
              </a:cxn>
              <a:cxn ang="T11">
                <a:pos x="T2" y="T3"/>
              </a:cxn>
              <a:cxn ang="T12">
                <a:pos x="T4" y="T5"/>
              </a:cxn>
              <a:cxn ang="T13">
                <a:pos x="T6" y="T7"/>
              </a:cxn>
              <a:cxn ang="T14">
                <a:pos x="T8" y="T9"/>
              </a:cxn>
            </a:cxnLst>
            <a:rect l="T15" t="T16" r="T17" b="T18"/>
            <a:pathLst>
              <a:path w="106" h="21">
                <a:moveTo>
                  <a:pt x="78" y="21"/>
                </a:moveTo>
                <a:lnTo>
                  <a:pt x="106" y="0"/>
                </a:lnTo>
                <a:lnTo>
                  <a:pt x="28" y="0"/>
                </a:lnTo>
                <a:lnTo>
                  <a:pt x="0" y="21"/>
                </a:lnTo>
                <a:lnTo>
                  <a:pt x="78" y="21"/>
                </a:lnTo>
                <a:close/>
              </a:path>
            </a:pathLst>
          </a:custGeom>
          <a:solidFill>
            <a:srgbClr val="99BF99"/>
          </a:solidFill>
          <a:ln w="9525">
            <a:solidFill>
              <a:srgbClr val="000000"/>
            </a:solidFill>
            <a:round/>
            <a:headEnd/>
            <a:tailEnd/>
          </a:ln>
        </p:spPr>
        <p:txBody>
          <a:bodyPr/>
          <a:lstStyle/>
          <a:p>
            <a:endParaRPr lang="en-US"/>
          </a:p>
        </p:txBody>
      </p:sp>
      <p:sp>
        <p:nvSpPr>
          <p:cNvPr id="38925" name="Freeform 13"/>
          <p:cNvSpPr>
            <a:spLocks/>
          </p:cNvSpPr>
          <p:nvPr/>
        </p:nvSpPr>
        <p:spPr bwMode="auto">
          <a:xfrm>
            <a:off x="1892300" y="5149850"/>
            <a:ext cx="82550" cy="831850"/>
          </a:xfrm>
          <a:custGeom>
            <a:avLst/>
            <a:gdLst>
              <a:gd name="T0" fmla="*/ 0 w 28"/>
              <a:gd name="T1" fmla="*/ 2147483647 h 388"/>
              <a:gd name="T2" fmla="*/ 0 w 28"/>
              <a:gd name="T3" fmla="*/ 2147483647 h 388"/>
              <a:gd name="T4" fmla="*/ 2147483647 w 28"/>
              <a:gd name="T5" fmla="*/ 0 h 388"/>
              <a:gd name="T6" fmla="*/ 2147483647 w 28"/>
              <a:gd name="T7" fmla="*/ 2147483647 h 388"/>
              <a:gd name="T8" fmla="*/ 0 w 28"/>
              <a:gd name="T9" fmla="*/ 2147483647 h 388"/>
              <a:gd name="T10" fmla="*/ 0 60000 65536"/>
              <a:gd name="T11" fmla="*/ 0 60000 65536"/>
              <a:gd name="T12" fmla="*/ 0 60000 65536"/>
              <a:gd name="T13" fmla="*/ 0 60000 65536"/>
              <a:gd name="T14" fmla="*/ 0 60000 65536"/>
              <a:gd name="T15" fmla="*/ 0 w 28"/>
              <a:gd name="T16" fmla="*/ 0 h 388"/>
              <a:gd name="T17" fmla="*/ 28 w 28"/>
              <a:gd name="T18" fmla="*/ 388 h 388"/>
            </a:gdLst>
            <a:ahLst/>
            <a:cxnLst>
              <a:cxn ang="T10">
                <a:pos x="T0" y="T1"/>
              </a:cxn>
              <a:cxn ang="T11">
                <a:pos x="T2" y="T3"/>
              </a:cxn>
              <a:cxn ang="T12">
                <a:pos x="T4" y="T5"/>
              </a:cxn>
              <a:cxn ang="T13">
                <a:pos x="T6" y="T7"/>
              </a:cxn>
              <a:cxn ang="T14">
                <a:pos x="T8" y="T9"/>
              </a:cxn>
            </a:cxnLst>
            <a:rect l="T15" t="T16" r="T17" b="T18"/>
            <a:pathLst>
              <a:path w="28" h="388">
                <a:moveTo>
                  <a:pt x="0" y="388"/>
                </a:moveTo>
                <a:lnTo>
                  <a:pt x="0" y="16"/>
                </a:lnTo>
                <a:lnTo>
                  <a:pt x="28" y="0"/>
                </a:lnTo>
                <a:lnTo>
                  <a:pt x="28" y="373"/>
                </a:lnTo>
                <a:lnTo>
                  <a:pt x="0" y="388"/>
                </a:lnTo>
                <a:close/>
              </a:path>
            </a:pathLst>
          </a:custGeom>
          <a:solidFill>
            <a:srgbClr val="666680"/>
          </a:solidFill>
          <a:ln w="9525">
            <a:solidFill>
              <a:srgbClr val="000000"/>
            </a:solidFill>
            <a:round/>
            <a:headEnd/>
            <a:tailEnd/>
          </a:ln>
        </p:spPr>
        <p:txBody>
          <a:bodyPr/>
          <a:lstStyle/>
          <a:p>
            <a:endParaRPr lang="en-US"/>
          </a:p>
        </p:txBody>
      </p:sp>
      <p:sp>
        <p:nvSpPr>
          <p:cNvPr id="38926" name="Rectangle 14"/>
          <p:cNvSpPr>
            <a:spLocks noChangeArrowheads="1"/>
          </p:cNvSpPr>
          <p:nvPr/>
        </p:nvSpPr>
        <p:spPr bwMode="auto">
          <a:xfrm>
            <a:off x="1657350" y="5184775"/>
            <a:ext cx="234950" cy="796925"/>
          </a:xfrm>
          <a:prstGeom prst="rect">
            <a:avLst/>
          </a:prstGeom>
          <a:solidFill>
            <a:srgbClr val="CCCCFF"/>
          </a:solidFill>
          <a:ln w="9525">
            <a:solidFill>
              <a:srgbClr val="000000"/>
            </a:solidFill>
            <a:miter lim="800000"/>
            <a:headEnd/>
            <a:tailEnd/>
          </a:ln>
        </p:spPr>
        <p:txBody>
          <a:bodyPr/>
          <a:lstStyle/>
          <a:p>
            <a:endParaRPr lang="en-US"/>
          </a:p>
        </p:txBody>
      </p:sp>
      <p:sp>
        <p:nvSpPr>
          <p:cNvPr id="38927" name="Freeform 15"/>
          <p:cNvSpPr>
            <a:spLocks/>
          </p:cNvSpPr>
          <p:nvPr/>
        </p:nvSpPr>
        <p:spPr bwMode="auto">
          <a:xfrm>
            <a:off x="1657350" y="5149850"/>
            <a:ext cx="317500" cy="34925"/>
          </a:xfrm>
          <a:custGeom>
            <a:avLst/>
            <a:gdLst>
              <a:gd name="T0" fmla="*/ 2147483647 w 107"/>
              <a:gd name="T1" fmla="*/ 2147483647 h 16"/>
              <a:gd name="T2" fmla="*/ 2147483647 w 107"/>
              <a:gd name="T3" fmla="*/ 0 h 16"/>
              <a:gd name="T4" fmla="*/ 2147483647 w 107"/>
              <a:gd name="T5" fmla="*/ 0 h 16"/>
              <a:gd name="T6" fmla="*/ 0 w 107"/>
              <a:gd name="T7" fmla="*/ 2147483647 h 16"/>
              <a:gd name="T8" fmla="*/ 2147483647 w 107"/>
              <a:gd name="T9" fmla="*/ 2147483647 h 16"/>
              <a:gd name="T10" fmla="*/ 0 60000 65536"/>
              <a:gd name="T11" fmla="*/ 0 60000 65536"/>
              <a:gd name="T12" fmla="*/ 0 60000 65536"/>
              <a:gd name="T13" fmla="*/ 0 60000 65536"/>
              <a:gd name="T14" fmla="*/ 0 60000 65536"/>
              <a:gd name="T15" fmla="*/ 0 w 107"/>
              <a:gd name="T16" fmla="*/ 0 h 16"/>
              <a:gd name="T17" fmla="*/ 107 w 107"/>
              <a:gd name="T18" fmla="*/ 16 h 16"/>
            </a:gdLst>
            <a:ahLst/>
            <a:cxnLst>
              <a:cxn ang="T10">
                <a:pos x="T0" y="T1"/>
              </a:cxn>
              <a:cxn ang="T11">
                <a:pos x="T2" y="T3"/>
              </a:cxn>
              <a:cxn ang="T12">
                <a:pos x="T4" y="T5"/>
              </a:cxn>
              <a:cxn ang="T13">
                <a:pos x="T6" y="T7"/>
              </a:cxn>
              <a:cxn ang="T14">
                <a:pos x="T8" y="T9"/>
              </a:cxn>
            </a:cxnLst>
            <a:rect l="T15" t="T16" r="T17" b="T18"/>
            <a:pathLst>
              <a:path w="107" h="16">
                <a:moveTo>
                  <a:pt x="79" y="16"/>
                </a:moveTo>
                <a:lnTo>
                  <a:pt x="107" y="0"/>
                </a:lnTo>
                <a:lnTo>
                  <a:pt x="28" y="0"/>
                </a:lnTo>
                <a:lnTo>
                  <a:pt x="0" y="16"/>
                </a:lnTo>
                <a:lnTo>
                  <a:pt x="79" y="16"/>
                </a:lnTo>
                <a:close/>
              </a:path>
            </a:pathLst>
          </a:custGeom>
          <a:solidFill>
            <a:srgbClr val="9999BF"/>
          </a:solidFill>
          <a:ln w="9525">
            <a:solidFill>
              <a:srgbClr val="000000"/>
            </a:solidFill>
            <a:round/>
            <a:headEnd/>
            <a:tailEnd/>
          </a:ln>
        </p:spPr>
        <p:txBody>
          <a:bodyPr/>
          <a:lstStyle/>
          <a:p>
            <a:endParaRPr lang="en-US"/>
          </a:p>
        </p:txBody>
      </p:sp>
      <p:sp>
        <p:nvSpPr>
          <p:cNvPr id="38928" name="Freeform 16"/>
          <p:cNvSpPr>
            <a:spLocks/>
          </p:cNvSpPr>
          <p:nvPr/>
        </p:nvSpPr>
        <p:spPr bwMode="auto">
          <a:xfrm>
            <a:off x="2125663" y="5738813"/>
            <a:ext cx="82550" cy="242887"/>
          </a:xfrm>
          <a:custGeom>
            <a:avLst/>
            <a:gdLst>
              <a:gd name="T0" fmla="*/ 0 w 28"/>
              <a:gd name="T1" fmla="*/ 2147483647 h 113"/>
              <a:gd name="T2" fmla="*/ 0 w 28"/>
              <a:gd name="T3" fmla="*/ 2147483647 h 113"/>
              <a:gd name="T4" fmla="*/ 2147483647 w 28"/>
              <a:gd name="T5" fmla="*/ 0 h 113"/>
              <a:gd name="T6" fmla="*/ 2147483647 w 28"/>
              <a:gd name="T7" fmla="*/ 2147483647 h 113"/>
              <a:gd name="T8" fmla="*/ 0 w 28"/>
              <a:gd name="T9" fmla="*/ 2147483647 h 113"/>
              <a:gd name="T10" fmla="*/ 0 60000 65536"/>
              <a:gd name="T11" fmla="*/ 0 60000 65536"/>
              <a:gd name="T12" fmla="*/ 0 60000 65536"/>
              <a:gd name="T13" fmla="*/ 0 60000 65536"/>
              <a:gd name="T14" fmla="*/ 0 60000 65536"/>
              <a:gd name="T15" fmla="*/ 0 w 28"/>
              <a:gd name="T16" fmla="*/ 0 h 113"/>
              <a:gd name="T17" fmla="*/ 28 w 28"/>
              <a:gd name="T18" fmla="*/ 113 h 113"/>
            </a:gdLst>
            <a:ahLst/>
            <a:cxnLst>
              <a:cxn ang="T10">
                <a:pos x="T0" y="T1"/>
              </a:cxn>
              <a:cxn ang="T11">
                <a:pos x="T2" y="T3"/>
              </a:cxn>
              <a:cxn ang="T12">
                <a:pos x="T4" y="T5"/>
              </a:cxn>
              <a:cxn ang="T13">
                <a:pos x="T6" y="T7"/>
              </a:cxn>
              <a:cxn ang="T14">
                <a:pos x="T8" y="T9"/>
              </a:cxn>
            </a:cxnLst>
            <a:rect l="T15" t="T16" r="T17" b="T18"/>
            <a:pathLst>
              <a:path w="28" h="113">
                <a:moveTo>
                  <a:pt x="0" y="113"/>
                </a:moveTo>
                <a:lnTo>
                  <a:pt x="0" y="20"/>
                </a:lnTo>
                <a:lnTo>
                  <a:pt x="28" y="0"/>
                </a:lnTo>
                <a:lnTo>
                  <a:pt x="28" y="98"/>
                </a:lnTo>
                <a:lnTo>
                  <a:pt x="0" y="113"/>
                </a:lnTo>
                <a:close/>
              </a:path>
            </a:pathLst>
          </a:custGeom>
          <a:solidFill>
            <a:srgbClr val="80804D"/>
          </a:solidFill>
          <a:ln w="9525">
            <a:solidFill>
              <a:srgbClr val="000000"/>
            </a:solidFill>
            <a:round/>
            <a:headEnd/>
            <a:tailEnd/>
          </a:ln>
        </p:spPr>
        <p:txBody>
          <a:bodyPr/>
          <a:lstStyle/>
          <a:p>
            <a:endParaRPr lang="en-US"/>
          </a:p>
        </p:txBody>
      </p:sp>
      <p:sp>
        <p:nvSpPr>
          <p:cNvPr id="38929" name="Rectangle 17"/>
          <p:cNvSpPr>
            <a:spLocks noChangeArrowheads="1"/>
          </p:cNvSpPr>
          <p:nvPr/>
        </p:nvSpPr>
        <p:spPr bwMode="auto">
          <a:xfrm>
            <a:off x="1892300" y="5781675"/>
            <a:ext cx="233363" cy="200025"/>
          </a:xfrm>
          <a:prstGeom prst="rect">
            <a:avLst/>
          </a:prstGeom>
          <a:solidFill>
            <a:srgbClr val="FFFF99"/>
          </a:solidFill>
          <a:ln w="9525">
            <a:solidFill>
              <a:srgbClr val="000000"/>
            </a:solidFill>
            <a:miter lim="800000"/>
            <a:headEnd/>
            <a:tailEnd/>
          </a:ln>
        </p:spPr>
        <p:txBody>
          <a:bodyPr/>
          <a:lstStyle/>
          <a:p>
            <a:endParaRPr lang="en-US"/>
          </a:p>
        </p:txBody>
      </p:sp>
      <p:sp>
        <p:nvSpPr>
          <p:cNvPr id="38930" name="Freeform 18"/>
          <p:cNvSpPr>
            <a:spLocks/>
          </p:cNvSpPr>
          <p:nvPr/>
        </p:nvSpPr>
        <p:spPr bwMode="auto">
          <a:xfrm>
            <a:off x="1892300" y="5738813"/>
            <a:ext cx="315913" cy="42862"/>
          </a:xfrm>
          <a:custGeom>
            <a:avLst/>
            <a:gdLst>
              <a:gd name="T0" fmla="*/ 2147483647 w 107"/>
              <a:gd name="T1" fmla="*/ 2147483647 h 20"/>
              <a:gd name="T2" fmla="*/ 2147483647 w 107"/>
              <a:gd name="T3" fmla="*/ 0 h 20"/>
              <a:gd name="T4" fmla="*/ 2147483647 w 107"/>
              <a:gd name="T5" fmla="*/ 0 h 20"/>
              <a:gd name="T6" fmla="*/ 0 w 107"/>
              <a:gd name="T7" fmla="*/ 2147483647 h 20"/>
              <a:gd name="T8" fmla="*/ 2147483647 w 107"/>
              <a:gd name="T9" fmla="*/ 2147483647 h 20"/>
              <a:gd name="T10" fmla="*/ 0 60000 65536"/>
              <a:gd name="T11" fmla="*/ 0 60000 65536"/>
              <a:gd name="T12" fmla="*/ 0 60000 65536"/>
              <a:gd name="T13" fmla="*/ 0 60000 65536"/>
              <a:gd name="T14" fmla="*/ 0 60000 65536"/>
              <a:gd name="T15" fmla="*/ 0 w 107"/>
              <a:gd name="T16" fmla="*/ 0 h 20"/>
              <a:gd name="T17" fmla="*/ 107 w 107"/>
              <a:gd name="T18" fmla="*/ 20 h 20"/>
            </a:gdLst>
            <a:ahLst/>
            <a:cxnLst>
              <a:cxn ang="T10">
                <a:pos x="T0" y="T1"/>
              </a:cxn>
              <a:cxn ang="T11">
                <a:pos x="T2" y="T3"/>
              </a:cxn>
              <a:cxn ang="T12">
                <a:pos x="T4" y="T5"/>
              </a:cxn>
              <a:cxn ang="T13">
                <a:pos x="T6" y="T7"/>
              </a:cxn>
              <a:cxn ang="T14">
                <a:pos x="T8" y="T9"/>
              </a:cxn>
            </a:cxnLst>
            <a:rect l="T15" t="T16" r="T17" b="T18"/>
            <a:pathLst>
              <a:path w="107" h="20">
                <a:moveTo>
                  <a:pt x="79" y="20"/>
                </a:moveTo>
                <a:lnTo>
                  <a:pt x="107" y="0"/>
                </a:lnTo>
                <a:lnTo>
                  <a:pt x="28" y="0"/>
                </a:lnTo>
                <a:lnTo>
                  <a:pt x="0" y="20"/>
                </a:lnTo>
                <a:lnTo>
                  <a:pt x="79" y="20"/>
                </a:lnTo>
                <a:close/>
              </a:path>
            </a:pathLst>
          </a:custGeom>
          <a:solidFill>
            <a:srgbClr val="BFBF73"/>
          </a:solidFill>
          <a:ln w="9525">
            <a:solidFill>
              <a:srgbClr val="000000"/>
            </a:solidFill>
            <a:round/>
            <a:headEnd/>
            <a:tailEnd/>
          </a:ln>
        </p:spPr>
        <p:txBody>
          <a:bodyPr/>
          <a:lstStyle/>
          <a:p>
            <a:endParaRPr lang="en-US"/>
          </a:p>
        </p:txBody>
      </p:sp>
      <p:sp>
        <p:nvSpPr>
          <p:cNvPr id="38931" name="Freeform 19"/>
          <p:cNvSpPr>
            <a:spLocks/>
          </p:cNvSpPr>
          <p:nvPr/>
        </p:nvSpPr>
        <p:spPr bwMode="auto">
          <a:xfrm>
            <a:off x="2357438" y="4573588"/>
            <a:ext cx="82550" cy="1408112"/>
          </a:xfrm>
          <a:custGeom>
            <a:avLst/>
            <a:gdLst>
              <a:gd name="T0" fmla="*/ 0 w 28"/>
              <a:gd name="T1" fmla="*/ 2147483647 h 657"/>
              <a:gd name="T2" fmla="*/ 0 w 28"/>
              <a:gd name="T3" fmla="*/ 2147483647 h 657"/>
              <a:gd name="T4" fmla="*/ 2147483647 w 28"/>
              <a:gd name="T5" fmla="*/ 0 h 657"/>
              <a:gd name="T6" fmla="*/ 2147483647 w 28"/>
              <a:gd name="T7" fmla="*/ 2147483647 h 657"/>
              <a:gd name="T8" fmla="*/ 0 w 28"/>
              <a:gd name="T9" fmla="*/ 2147483647 h 657"/>
              <a:gd name="T10" fmla="*/ 0 60000 65536"/>
              <a:gd name="T11" fmla="*/ 0 60000 65536"/>
              <a:gd name="T12" fmla="*/ 0 60000 65536"/>
              <a:gd name="T13" fmla="*/ 0 60000 65536"/>
              <a:gd name="T14" fmla="*/ 0 60000 65536"/>
              <a:gd name="T15" fmla="*/ 0 w 28"/>
              <a:gd name="T16" fmla="*/ 0 h 657"/>
              <a:gd name="T17" fmla="*/ 28 w 28"/>
              <a:gd name="T18" fmla="*/ 657 h 657"/>
            </a:gdLst>
            <a:ahLst/>
            <a:cxnLst>
              <a:cxn ang="T10">
                <a:pos x="T0" y="T1"/>
              </a:cxn>
              <a:cxn ang="T11">
                <a:pos x="T2" y="T3"/>
              </a:cxn>
              <a:cxn ang="T12">
                <a:pos x="T4" y="T5"/>
              </a:cxn>
              <a:cxn ang="T13">
                <a:pos x="T6" y="T7"/>
              </a:cxn>
              <a:cxn ang="T14">
                <a:pos x="T8" y="T9"/>
              </a:cxn>
            </a:cxnLst>
            <a:rect l="T15" t="T16" r="T17" b="T18"/>
            <a:pathLst>
              <a:path w="28" h="657">
                <a:moveTo>
                  <a:pt x="0" y="657"/>
                </a:moveTo>
                <a:lnTo>
                  <a:pt x="0" y="15"/>
                </a:lnTo>
                <a:lnTo>
                  <a:pt x="28" y="0"/>
                </a:lnTo>
                <a:lnTo>
                  <a:pt x="28" y="642"/>
                </a:lnTo>
                <a:lnTo>
                  <a:pt x="0" y="657"/>
                </a:lnTo>
                <a:close/>
              </a:path>
            </a:pathLst>
          </a:custGeom>
          <a:solidFill>
            <a:srgbClr val="80664D"/>
          </a:solidFill>
          <a:ln w="9525">
            <a:solidFill>
              <a:srgbClr val="000000"/>
            </a:solidFill>
            <a:round/>
            <a:headEnd/>
            <a:tailEnd/>
          </a:ln>
        </p:spPr>
        <p:txBody>
          <a:bodyPr/>
          <a:lstStyle/>
          <a:p>
            <a:endParaRPr lang="en-US"/>
          </a:p>
        </p:txBody>
      </p:sp>
      <p:sp>
        <p:nvSpPr>
          <p:cNvPr id="38932" name="Rectangle 20"/>
          <p:cNvSpPr>
            <a:spLocks noChangeArrowheads="1"/>
          </p:cNvSpPr>
          <p:nvPr/>
        </p:nvSpPr>
        <p:spPr bwMode="auto">
          <a:xfrm>
            <a:off x="2125663" y="4605338"/>
            <a:ext cx="231775" cy="1376362"/>
          </a:xfrm>
          <a:prstGeom prst="rect">
            <a:avLst/>
          </a:prstGeom>
          <a:solidFill>
            <a:srgbClr val="FFCC99"/>
          </a:solidFill>
          <a:ln w="9525">
            <a:solidFill>
              <a:srgbClr val="000000"/>
            </a:solidFill>
            <a:miter lim="800000"/>
            <a:headEnd/>
            <a:tailEnd/>
          </a:ln>
        </p:spPr>
        <p:txBody>
          <a:bodyPr/>
          <a:lstStyle/>
          <a:p>
            <a:endParaRPr lang="en-US"/>
          </a:p>
        </p:txBody>
      </p:sp>
      <p:sp>
        <p:nvSpPr>
          <p:cNvPr id="38933" name="Freeform 21"/>
          <p:cNvSpPr>
            <a:spLocks/>
          </p:cNvSpPr>
          <p:nvPr/>
        </p:nvSpPr>
        <p:spPr bwMode="auto">
          <a:xfrm>
            <a:off x="2125663" y="4573588"/>
            <a:ext cx="314325" cy="31750"/>
          </a:xfrm>
          <a:custGeom>
            <a:avLst/>
            <a:gdLst>
              <a:gd name="T0" fmla="*/ 2147483647 w 106"/>
              <a:gd name="T1" fmla="*/ 2147483647 h 15"/>
              <a:gd name="T2" fmla="*/ 2147483647 w 106"/>
              <a:gd name="T3" fmla="*/ 0 h 15"/>
              <a:gd name="T4" fmla="*/ 2147483647 w 106"/>
              <a:gd name="T5" fmla="*/ 0 h 15"/>
              <a:gd name="T6" fmla="*/ 0 w 106"/>
              <a:gd name="T7" fmla="*/ 2147483647 h 15"/>
              <a:gd name="T8" fmla="*/ 2147483647 w 106"/>
              <a:gd name="T9" fmla="*/ 2147483647 h 15"/>
              <a:gd name="T10" fmla="*/ 0 60000 65536"/>
              <a:gd name="T11" fmla="*/ 0 60000 65536"/>
              <a:gd name="T12" fmla="*/ 0 60000 65536"/>
              <a:gd name="T13" fmla="*/ 0 60000 65536"/>
              <a:gd name="T14" fmla="*/ 0 60000 65536"/>
              <a:gd name="T15" fmla="*/ 0 w 106"/>
              <a:gd name="T16" fmla="*/ 0 h 15"/>
              <a:gd name="T17" fmla="*/ 106 w 106"/>
              <a:gd name="T18" fmla="*/ 15 h 15"/>
            </a:gdLst>
            <a:ahLst/>
            <a:cxnLst>
              <a:cxn ang="T10">
                <a:pos x="T0" y="T1"/>
              </a:cxn>
              <a:cxn ang="T11">
                <a:pos x="T2" y="T3"/>
              </a:cxn>
              <a:cxn ang="T12">
                <a:pos x="T4" y="T5"/>
              </a:cxn>
              <a:cxn ang="T13">
                <a:pos x="T6" y="T7"/>
              </a:cxn>
              <a:cxn ang="T14">
                <a:pos x="T8" y="T9"/>
              </a:cxn>
            </a:cxnLst>
            <a:rect l="T15" t="T16" r="T17" b="T18"/>
            <a:pathLst>
              <a:path w="106" h="15">
                <a:moveTo>
                  <a:pt x="78" y="15"/>
                </a:moveTo>
                <a:lnTo>
                  <a:pt x="106" y="0"/>
                </a:lnTo>
                <a:lnTo>
                  <a:pt x="28" y="0"/>
                </a:lnTo>
                <a:lnTo>
                  <a:pt x="0" y="15"/>
                </a:lnTo>
                <a:lnTo>
                  <a:pt x="78" y="15"/>
                </a:lnTo>
                <a:close/>
              </a:path>
            </a:pathLst>
          </a:custGeom>
          <a:solidFill>
            <a:srgbClr val="BF9973"/>
          </a:solidFill>
          <a:ln w="9525">
            <a:solidFill>
              <a:srgbClr val="000000"/>
            </a:solidFill>
            <a:round/>
            <a:headEnd/>
            <a:tailEnd/>
          </a:ln>
        </p:spPr>
        <p:txBody>
          <a:bodyPr/>
          <a:lstStyle/>
          <a:p>
            <a:endParaRPr lang="en-US"/>
          </a:p>
        </p:txBody>
      </p:sp>
      <p:sp>
        <p:nvSpPr>
          <p:cNvPr id="38934" name="Freeform 22"/>
          <p:cNvSpPr>
            <a:spLocks/>
          </p:cNvSpPr>
          <p:nvPr/>
        </p:nvSpPr>
        <p:spPr bwMode="auto">
          <a:xfrm>
            <a:off x="2908300" y="5449888"/>
            <a:ext cx="66675" cy="531812"/>
          </a:xfrm>
          <a:custGeom>
            <a:avLst/>
            <a:gdLst>
              <a:gd name="T0" fmla="*/ 0 w 22"/>
              <a:gd name="T1" fmla="*/ 2147483647 h 248"/>
              <a:gd name="T2" fmla="*/ 0 w 22"/>
              <a:gd name="T3" fmla="*/ 2147483647 h 248"/>
              <a:gd name="T4" fmla="*/ 2147483647 w 22"/>
              <a:gd name="T5" fmla="*/ 0 h 248"/>
              <a:gd name="T6" fmla="*/ 2147483647 w 22"/>
              <a:gd name="T7" fmla="*/ 2147483647 h 248"/>
              <a:gd name="T8" fmla="*/ 0 w 22"/>
              <a:gd name="T9" fmla="*/ 2147483647 h 248"/>
              <a:gd name="T10" fmla="*/ 0 60000 65536"/>
              <a:gd name="T11" fmla="*/ 0 60000 65536"/>
              <a:gd name="T12" fmla="*/ 0 60000 65536"/>
              <a:gd name="T13" fmla="*/ 0 60000 65536"/>
              <a:gd name="T14" fmla="*/ 0 60000 65536"/>
              <a:gd name="T15" fmla="*/ 0 w 22"/>
              <a:gd name="T16" fmla="*/ 0 h 248"/>
              <a:gd name="T17" fmla="*/ 22 w 22"/>
              <a:gd name="T18" fmla="*/ 248 h 248"/>
            </a:gdLst>
            <a:ahLst/>
            <a:cxnLst>
              <a:cxn ang="T10">
                <a:pos x="T0" y="T1"/>
              </a:cxn>
              <a:cxn ang="T11">
                <a:pos x="T2" y="T3"/>
              </a:cxn>
              <a:cxn ang="T12">
                <a:pos x="T4" y="T5"/>
              </a:cxn>
              <a:cxn ang="T13">
                <a:pos x="T6" y="T7"/>
              </a:cxn>
              <a:cxn ang="T14">
                <a:pos x="T8" y="T9"/>
              </a:cxn>
            </a:cxnLst>
            <a:rect l="T15" t="T16" r="T17" b="T18"/>
            <a:pathLst>
              <a:path w="22" h="248">
                <a:moveTo>
                  <a:pt x="0" y="248"/>
                </a:moveTo>
                <a:lnTo>
                  <a:pt x="0" y="21"/>
                </a:lnTo>
                <a:lnTo>
                  <a:pt x="22" y="0"/>
                </a:lnTo>
                <a:lnTo>
                  <a:pt x="22" y="233"/>
                </a:lnTo>
                <a:lnTo>
                  <a:pt x="0" y="248"/>
                </a:lnTo>
                <a:close/>
              </a:path>
            </a:pathLst>
          </a:custGeom>
          <a:solidFill>
            <a:srgbClr val="668066"/>
          </a:solidFill>
          <a:ln w="9525">
            <a:solidFill>
              <a:srgbClr val="000000"/>
            </a:solidFill>
            <a:round/>
            <a:headEnd/>
            <a:tailEnd/>
          </a:ln>
        </p:spPr>
        <p:txBody>
          <a:bodyPr/>
          <a:lstStyle/>
          <a:p>
            <a:endParaRPr lang="en-US"/>
          </a:p>
        </p:txBody>
      </p:sp>
      <p:sp>
        <p:nvSpPr>
          <p:cNvPr id="38935" name="Rectangle 23"/>
          <p:cNvSpPr>
            <a:spLocks noChangeArrowheads="1"/>
          </p:cNvSpPr>
          <p:nvPr/>
        </p:nvSpPr>
        <p:spPr bwMode="auto">
          <a:xfrm>
            <a:off x="2657475" y="5494338"/>
            <a:ext cx="250825" cy="487362"/>
          </a:xfrm>
          <a:prstGeom prst="rect">
            <a:avLst/>
          </a:prstGeom>
          <a:solidFill>
            <a:srgbClr val="CCFFCC"/>
          </a:solidFill>
          <a:ln w="9525">
            <a:solidFill>
              <a:srgbClr val="000000"/>
            </a:solidFill>
            <a:miter lim="800000"/>
            <a:headEnd/>
            <a:tailEnd/>
          </a:ln>
        </p:spPr>
        <p:txBody>
          <a:bodyPr/>
          <a:lstStyle/>
          <a:p>
            <a:endParaRPr lang="en-US"/>
          </a:p>
        </p:txBody>
      </p:sp>
      <p:sp>
        <p:nvSpPr>
          <p:cNvPr id="38936" name="Freeform 24"/>
          <p:cNvSpPr>
            <a:spLocks/>
          </p:cNvSpPr>
          <p:nvPr/>
        </p:nvSpPr>
        <p:spPr bwMode="auto">
          <a:xfrm>
            <a:off x="2657475" y="5449888"/>
            <a:ext cx="317500" cy="44450"/>
          </a:xfrm>
          <a:custGeom>
            <a:avLst/>
            <a:gdLst>
              <a:gd name="T0" fmla="*/ 2147483647 w 107"/>
              <a:gd name="T1" fmla="*/ 2147483647 h 21"/>
              <a:gd name="T2" fmla="*/ 2147483647 w 107"/>
              <a:gd name="T3" fmla="*/ 0 h 21"/>
              <a:gd name="T4" fmla="*/ 2147483647 w 107"/>
              <a:gd name="T5" fmla="*/ 0 h 21"/>
              <a:gd name="T6" fmla="*/ 0 w 107"/>
              <a:gd name="T7" fmla="*/ 2147483647 h 21"/>
              <a:gd name="T8" fmla="*/ 2147483647 w 107"/>
              <a:gd name="T9" fmla="*/ 2147483647 h 21"/>
              <a:gd name="T10" fmla="*/ 0 60000 65536"/>
              <a:gd name="T11" fmla="*/ 0 60000 65536"/>
              <a:gd name="T12" fmla="*/ 0 60000 65536"/>
              <a:gd name="T13" fmla="*/ 0 60000 65536"/>
              <a:gd name="T14" fmla="*/ 0 60000 65536"/>
              <a:gd name="T15" fmla="*/ 0 w 107"/>
              <a:gd name="T16" fmla="*/ 0 h 21"/>
              <a:gd name="T17" fmla="*/ 107 w 107"/>
              <a:gd name="T18" fmla="*/ 21 h 21"/>
            </a:gdLst>
            <a:ahLst/>
            <a:cxnLst>
              <a:cxn ang="T10">
                <a:pos x="T0" y="T1"/>
              </a:cxn>
              <a:cxn ang="T11">
                <a:pos x="T2" y="T3"/>
              </a:cxn>
              <a:cxn ang="T12">
                <a:pos x="T4" y="T5"/>
              </a:cxn>
              <a:cxn ang="T13">
                <a:pos x="T6" y="T7"/>
              </a:cxn>
              <a:cxn ang="T14">
                <a:pos x="T8" y="T9"/>
              </a:cxn>
            </a:cxnLst>
            <a:rect l="T15" t="T16" r="T17" b="T18"/>
            <a:pathLst>
              <a:path w="107" h="21">
                <a:moveTo>
                  <a:pt x="85" y="21"/>
                </a:moveTo>
                <a:lnTo>
                  <a:pt x="107" y="0"/>
                </a:lnTo>
                <a:lnTo>
                  <a:pt x="29" y="0"/>
                </a:lnTo>
                <a:lnTo>
                  <a:pt x="0" y="21"/>
                </a:lnTo>
                <a:lnTo>
                  <a:pt x="85" y="21"/>
                </a:lnTo>
                <a:close/>
              </a:path>
            </a:pathLst>
          </a:custGeom>
          <a:solidFill>
            <a:srgbClr val="99BF99"/>
          </a:solidFill>
          <a:ln w="9525">
            <a:solidFill>
              <a:srgbClr val="000000"/>
            </a:solidFill>
            <a:round/>
            <a:headEnd/>
            <a:tailEnd/>
          </a:ln>
        </p:spPr>
        <p:txBody>
          <a:bodyPr/>
          <a:lstStyle/>
          <a:p>
            <a:endParaRPr lang="en-US"/>
          </a:p>
        </p:txBody>
      </p:sp>
      <p:sp>
        <p:nvSpPr>
          <p:cNvPr id="38937" name="Freeform 25"/>
          <p:cNvSpPr>
            <a:spLocks/>
          </p:cNvSpPr>
          <p:nvPr/>
        </p:nvSpPr>
        <p:spPr bwMode="auto">
          <a:xfrm>
            <a:off x="3140075" y="5094288"/>
            <a:ext cx="68263" cy="887412"/>
          </a:xfrm>
          <a:custGeom>
            <a:avLst/>
            <a:gdLst>
              <a:gd name="T0" fmla="*/ 0 w 23"/>
              <a:gd name="T1" fmla="*/ 2147483647 h 414"/>
              <a:gd name="T2" fmla="*/ 0 w 23"/>
              <a:gd name="T3" fmla="*/ 2147483647 h 414"/>
              <a:gd name="T4" fmla="*/ 2147483647 w 23"/>
              <a:gd name="T5" fmla="*/ 0 h 414"/>
              <a:gd name="T6" fmla="*/ 2147483647 w 23"/>
              <a:gd name="T7" fmla="*/ 2147483647 h 414"/>
              <a:gd name="T8" fmla="*/ 0 w 23"/>
              <a:gd name="T9" fmla="*/ 2147483647 h 414"/>
              <a:gd name="T10" fmla="*/ 0 60000 65536"/>
              <a:gd name="T11" fmla="*/ 0 60000 65536"/>
              <a:gd name="T12" fmla="*/ 0 60000 65536"/>
              <a:gd name="T13" fmla="*/ 0 60000 65536"/>
              <a:gd name="T14" fmla="*/ 0 60000 65536"/>
              <a:gd name="T15" fmla="*/ 0 w 23"/>
              <a:gd name="T16" fmla="*/ 0 h 414"/>
              <a:gd name="T17" fmla="*/ 23 w 23"/>
              <a:gd name="T18" fmla="*/ 414 h 414"/>
            </a:gdLst>
            <a:ahLst/>
            <a:cxnLst>
              <a:cxn ang="T10">
                <a:pos x="T0" y="T1"/>
              </a:cxn>
              <a:cxn ang="T11">
                <a:pos x="T2" y="T3"/>
              </a:cxn>
              <a:cxn ang="T12">
                <a:pos x="T4" y="T5"/>
              </a:cxn>
              <a:cxn ang="T13">
                <a:pos x="T6" y="T7"/>
              </a:cxn>
              <a:cxn ang="T14">
                <a:pos x="T8" y="T9"/>
              </a:cxn>
            </a:cxnLst>
            <a:rect l="T15" t="T16" r="T17" b="T18"/>
            <a:pathLst>
              <a:path w="23" h="414">
                <a:moveTo>
                  <a:pt x="0" y="414"/>
                </a:moveTo>
                <a:lnTo>
                  <a:pt x="0" y="16"/>
                </a:lnTo>
                <a:lnTo>
                  <a:pt x="23" y="0"/>
                </a:lnTo>
                <a:lnTo>
                  <a:pt x="23" y="399"/>
                </a:lnTo>
                <a:lnTo>
                  <a:pt x="0" y="414"/>
                </a:lnTo>
                <a:close/>
              </a:path>
            </a:pathLst>
          </a:custGeom>
          <a:solidFill>
            <a:srgbClr val="666680"/>
          </a:solidFill>
          <a:ln w="9525">
            <a:solidFill>
              <a:srgbClr val="000000"/>
            </a:solidFill>
            <a:round/>
            <a:headEnd/>
            <a:tailEnd/>
          </a:ln>
        </p:spPr>
        <p:txBody>
          <a:bodyPr/>
          <a:lstStyle/>
          <a:p>
            <a:endParaRPr lang="en-US"/>
          </a:p>
        </p:txBody>
      </p:sp>
      <p:sp>
        <p:nvSpPr>
          <p:cNvPr id="38938" name="Rectangle 26"/>
          <p:cNvSpPr>
            <a:spLocks noChangeArrowheads="1"/>
          </p:cNvSpPr>
          <p:nvPr/>
        </p:nvSpPr>
        <p:spPr bwMode="auto">
          <a:xfrm>
            <a:off x="2908300" y="5127625"/>
            <a:ext cx="231775" cy="854075"/>
          </a:xfrm>
          <a:prstGeom prst="rect">
            <a:avLst/>
          </a:prstGeom>
          <a:solidFill>
            <a:srgbClr val="CCCCFF"/>
          </a:solidFill>
          <a:ln w="9525">
            <a:solidFill>
              <a:srgbClr val="000000"/>
            </a:solidFill>
            <a:miter lim="800000"/>
            <a:headEnd/>
            <a:tailEnd/>
          </a:ln>
        </p:spPr>
        <p:txBody>
          <a:bodyPr/>
          <a:lstStyle/>
          <a:p>
            <a:endParaRPr lang="en-US"/>
          </a:p>
        </p:txBody>
      </p:sp>
      <p:sp>
        <p:nvSpPr>
          <p:cNvPr id="38939" name="Freeform 27"/>
          <p:cNvSpPr>
            <a:spLocks/>
          </p:cNvSpPr>
          <p:nvPr/>
        </p:nvSpPr>
        <p:spPr bwMode="auto">
          <a:xfrm>
            <a:off x="2908300" y="5094288"/>
            <a:ext cx="300038" cy="33337"/>
          </a:xfrm>
          <a:custGeom>
            <a:avLst/>
            <a:gdLst>
              <a:gd name="T0" fmla="*/ 2147483647 w 101"/>
              <a:gd name="T1" fmla="*/ 2147483647 h 16"/>
              <a:gd name="T2" fmla="*/ 2147483647 w 101"/>
              <a:gd name="T3" fmla="*/ 0 h 16"/>
              <a:gd name="T4" fmla="*/ 2147483647 w 101"/>
              <a:gd name="T5" fmla="*/ 0 h 16"/>
              <a:gd name="T6" fmla="*/ 0 w 101"/>
              <a:gd name="T7" fmla="*/ 2147483647 h 16"/>
              <a:gd name="T8" fmla="*/ 2147483647 w 101"/>
              <a:gd name="T9" fmla="*/ 2147483647 h 16"/>
              <a:gd name="T10" fmla="*/ 0 60000 65536"/>
              <a:gd name="T11" fmla="*/ 0 60000 65536"/>
              <a:gd name="T12" fmla="*/ 0 60000 65536"/>
              <a:gd name="T13" fmla="*/ 0 60000 65536"/>
              <a:gd name="T14" fmla="*/ 0 60000 65536"/>
              <a:gd name="T15" fmla="*/ 0 w 101"/>
              <a:gd name="T16" fmla="*/ 0 h 16"/>
              <a:gd name="T17" fmla="*/ 101 w 101"/>
              <a:gd name="T18" fmla="*/ 16 h 16"/>
            </a:gdLst>
            <a:ahLst/>
            <a:cxnLst>
              <a:cxn ang="T10">
                <a:pos x="T0" y="T1"/>
              </a:cxn>
              <a:cxn ang="T11">
                <a:pos x="T2" y="T3"/>
              </a:cxn>
              <a:cxn ang="T12">
                <a:pos x="T4" y="T5"/>
              </a:cxn>
              <a:cxn ang="T13">
                <a:pos x="T6" y="T7"/>
              </a:cxn>
              <a:cxn ang="T14">
                <a:pos x="T8" y="T9"/>
              </a:cxn>
            </a:cxnLst>
            <a:rect l="T15" t="T16" r="T17" b="T18"/>
            <a:pathLst>
              <a:path w="101" h="16">
                <a:moveTo>
                  <a:pt x="78" y="16"/>
                </a:moveTo>
                <a:lnTo>
                  <a:pt x="101" y="0"/>
                </a:lnTo>
                <a:lnTo>
                  <a:pt x="22" y="0"/>
                </a:lnTo>
                <a:lnTo>
                  <a:pt x="0" y="16"/>
                </a:lnTo>
                <a:lnTo>
                  <a:pt x="78" y="16"/>
                </a:lnTo>
                <a:close/>
              </a:path>
            </a:pathLst>
          </a:custGeom>
          <a:solidFill>
            <a:srgbClr val="9999BF"/>
          </a:solidFill>
          <a:ln w="9525">
            <a:solidFill>
              <a:srgbClr val="000000"/>
            </a:solidFill>
            <a:round/>
            <a:headEnd/>
            <a:tailEnd/>
          </a:ln>
        </p:spPr>
        <p:txBody>
          <a:bodyPr/>
          <a:lstStyle/>
          <a:p>
            <a:endParaRPr lang="en-US"/>
          </a:p>
        </p:txBody>
      </p:sp>
      <p:sp>
        <p:nvSpPr>
          <p:cNvPr id="38940" name="Freeform 28"/>
          <p:cNvSpPr>
            <a:spLocks/>
          </p:cNvSpPr>
          <p:nvPr/>
        </p:nvSpPr>
        <p:spPr bwMode="auto">
          <a:xfrm>
            <a:off x="3375025" y="5670550"/>
            <a:ext cx="82550" cy="311150"/>
          </a:xfrm>
          <a:custGeom>
            <a:avLst/>
            <a:gdLst>
              <a:gd name="T0" fmla="*/ 0 w 28"/>
              <a:gd name="T1" fmla="*/ 2147483647 h 145"/>
              <a:gd name="T2" fmla="*/ 0 w 28"/>
              <a:gd name="T3" fmla="*/ 2147483647 h 145"/>
              <a:gd name="T4" fmla="*/ 2147483647 w 28"/>
              <a:gd name="T5" fmla="*/ 0 h 145"/>
              <a:gd name="T6" fmla="*/ 2147483647 w 28"/>
              <a:gd name="T7" fmla="*/ 2147483647 h 145"/>
              <a:gd name="T8" fmla="*/ 0 w 28"/>
              <a:gd name="T9" fmla="*/ 2147483647 h 145"/>
              <a:gd name="T10" fmla="*/ 0 60000 65536"/>
              <a:gd name="T11" fmla="*/ 0 60000 65536"/>
              <a:gd name="T12" fmla="*/ 0 60000 65536"/>
              <a:gd name="T13" fmla="*/ 0 60000 65536"/>
              <a:gd name="T14" fmla="*/ 0 60000 65536"/>
              <a:gd name="T15" fmla="*/ 0 w 28"/>
              <a:gd name="T16" fmla="*/ 0 h 145"/>
              <a:gd name="T17" fmla="*/ 28 w 28"/>
              <a:gd name="T18" fmla="*/ 145 h 145"/>
            </a:gdLst>
            <a:ahLst/>
            <a:cxnLst>
              <a:cxn ang="T10">
                <a:pos x="T0" y="T1"/>
              </a:cxn>
              <a:cxn ang="T11">
                <a:pos x="T2" y="T3"/>
              </a:cxn>
              <a:cxn ang="T12">
                <a:pos x="T4" y="T5"/>
              </a:cxn>
              <a:cxn ang="T13">
                <a:pos x="T6" y="T7"/>
              </a:cxn>
              <a:cxn ang="T14">
                <a:pos x="T8" y="T9"/>
              </a:cxn>
            </a:cxnLst>
            <a:rect l="T15" t="T16" r="T17" b="T18"/>
            <a:pathLst>
              <a:path w="28" h="145">
                <a:moveTo>
                  <a:pt x="0" y="145"/>
                </a:moveTo>
                <a:lnTo>
                  <a:pt x="0" y="16"/>
                </a:lnTo>
                <a:lnTo>
                  <a:pt x="28" y="0"/>
                </a:lnTo>
                <a:lnTo>
                  <a:pt x="28" y="130"/>
                </a:lnTo>
                <a:lnTo>
                  <a:pt x="0" y="145"/>
                </a:lnTo>
                <a:close/>
              </a:path>
            </a:pathLst>
          </a:custGeom>
          <a:solidFill>
            <a:srgbClr val="80804D"/>
          </a:solidFill>
          <a:ln w="9525">
            <a:solidFill>
              <a:srgbClr val="000000"/>
            </a:solidFill>
            <a:round/>
            <a:headEnd/>
            <a:tailEnd/>
          </a:ln>
        </p:spPr>
        <p:txBody>
          <a:bodyPr/>
          <a:lstStyle/>
          <a:p>
            <a:endParaRPr lang="en-US"/>
          </a:p>
        </p:txBody>
      </p:sp>
      <p:sp>
        <p:nvSpPr>
          <p:cNvPr id="38941" name="Rectangle 29"/>
          <p:cNvSpPr>
            <a:spLocks noChangeArrowheads="1"/>
          </p:cNvSpPr>
          <p:nvPr/>
        </p:nvSpPr>
        <p:spPr bwMode="auto">
          <a:xfrm>
            <a:off x="3140075" y="5705475"/>
            <a:ext cx="234950" cy="276225"/>
          </a:xfrm>
          <a:prstGeom prst="rect">
            <a:avLst/>
          </a:prstGeom>
          <a:solidFill>
            <a:srgbClr val="FFFF99"/>
          </a:solidFill>
          <a:ln w="9525">
            <a:solidFill>
              <a:srgbClr val="000000"/>
            </a:solidFill>
            <a:miter lim="800000"/>
            <a:headEnd/>
            <a:tailEnd/>
          </a:ln>
        </p:spPr>
        <p:txBody>
          <a:bodyPr/>
          <a:lstStyle/>
          <a:p>
            <a:endParaRPr lang="en-US"/>
          </a:p>
        </p:txBody>
      </p:sp>
      <p:sp>
        <p:nvSpPr>
          <p:cNvPr id="38942" name="Freeform 30"/>
          <p:cNvSpPr>
            <a:spLocks/>
          </p:cNvSpPr>
          <p:nvPr/>
        </p:nvSpPr>
        <p:spPr bwMode="auto">
          <a:xfrm>
            <a:off x="3140075" y="5670550"/>
            <a:ext cx="317500" cy="34925"/>
          </a:xfrm>
          <a:custGeom>
            <a:avLst/>
            <a:gdLst>
              <a:gd name="T0" fmla="*/ 2147483647 w 107"/>
              <a:gd name="T1" fmla="*/ 2147483647 h 16"/>
              <a:gd name="T2" fmla="*/ 2147483647 w 107"/>
              <a:gd name="T3" fmla="*/ 0 h 16"/>
              <a:gd name="T4" fmla="*/ 2147483647 w 107"/>
              <a:gd name="T5" fmla="*/ 0 h 16"/>
              <a:gd name="T6" fmla="*/ 0 w 107"/>
              <a:gd name="T7" fmla="*/ 2147483647 h 16"/>
              <a:gd name="T8" fmla="*/ 2147483647 w 107"/>
              <a:gd name="T9" fmla="*/ 2147483647 h 16"/>
              <a:gd name="T10" fmla="*/ 0 60000 65536"/>
              <a:gd name="T11" fmla="*/ 0 60000 65536"/>
              <a:gd name="T12" fmla="*/ 0 60000 65536"/>
              <a:gd name="T13" fmla="*/ 0 60000 65536"/>
              <a:gd name="T14" fmla="*/ 0 60000 65536"/>
              <a:gd name="T15" fmla="*/ 0 w 107"/>
              <a:gd name="T16" fmla="*/ 0 h 16"/>
              <a:gd name="T17" fmla="*/ 107 w 107"/>
              <a:gd name="T18" fmla="*/ 16 h 16"/>
            </a:gdLst>
            <a:ahLst/>
            <a:cxnLst>
              <a:cxn ang="T10">
                <a:pos x="T0" y="T1"/>
              </a:cxn>
              <a:cxn ang="T11">
                <a:pos x="T2" y="T3"/>
              </a:cxn>
              <a:cxn ang="T12">
                <a:pos x="T4" y="T5"/>
              </a:cxn>
              <a:cxn ang="T13">
                <a:pos x="T6" y="T7"/>
              </a:cxn>
              <a:cxn ang="T14">
                <a:pos x="T8" y="T9"/>
              </a:cxn>
            </a:cxnLst>
            <a:rect l="T15" t="T16" r="T17" b="T18"/>
            <a:pathLst>
              <a:path w="107" h="16">
                <a:moveTo>
                  <a:pt x="79" y="16"/>
                </a:moveTo>
                <a:lnTo>
                  <a:pt x="107" y="0"/>
                </a:lnTo>
                <a:lnTo>
                  <a:pt x="23" y="0"/>
                </a:lnTo>
                <a:lnTo>
                  <a:pt x="0" y="16"/>
                </a:lnTo>
                <a:lnTo>
                  <a:pt x="79" y="16"/>
                </a:lnTo>
                <a:close/>
              </a:path>
            </a:pathLst>
          </a:custGeom>
          <a:solidFill>
            <a:srgbClr val="BFBF73"/>
          </a:solidFill>
          <a:ln w="9525">
            <a:solidFill>
              <a:srgbClr val="000000"/>
            </a:solidFill>
            <a:round/>
            <a:headEnd/>
            <a:tailEnd/>
          </a:ln>
        </p:spPr>
        <p:txBody>
          <a:bodyPr/>
          <a:lstStyle/>
          <a:p>
            <a:endParaRPr lang="en-US"/>
          </a:p>
        </p:txBody>
      </p:sp>
      <p:sp>
        <p:nvSpPr>
          <p:cNvPr id="38943" name="Freeform 31"/>
          <p:cNvSpPr>
            <a:spLocks/>
          </p:cNvSpPr>
          <p:nvPr/>
        </p:nvSpPr>
        <p:spPr bwMode="auto">
          <a:xfrm>
            <a:off x="3608388" y="4318000"/>
            <a:ext cx="84137" cy="1663700"/>
          </a:xfrm>
          <a:custGeom>
            <a:avLst/>
            <a:gdLst>
              <a:gd name="T0" fmla="*/ 0 w 28"/>
              <a:gd name="T1" fmla="*/ 2147483647 h 776"/>
              <a:gd name="T2" fmla="*/ 0 w 28"/>
              <a:gd name="T3" fmla="*/ 2147483647 h 776"/>
              <a:gd name="T4" fmla="*/ 2147483647 w 28"/>
              <a:gd name="T5" fmla="*/ 0 h 776"/>
              <a:gd name="T6" fmla="*/ 2147483647 w 28"/>
              <a:gd name="T7" fmla="*/ 2147483647 h 776"/>
              <a:gd name="T8" fmla="*/ 0 w 28"/>
              <a:gd name="T9" fmla="*/ 2147483647 h 776"/>
              <a:gd name="T10" fmla="*/ 0 60000 65536"/>
              <a:gd name="T11" fmla="*/ 0 60000 65536"/>
              <a:gd name="T12" fmla="*/ 0 60000 65536"/>
              <a:gd name="T13" fmla="*/ 0 60000 65536"/>
              <a:gd name="T14" fmla="*/ 0 60000 65536"/>
              <a:gd name="T15" fmla="*/ 0 w 28"/>
              <a:gd name="T16" fmla="*/ 0 h 776"/>
              <a:gd name="T17" fmla="*/ 28 w 28"/>
              <a:gd name="T18" fmla="*/ 776 h 776"/>
            </a:gdLst>
            <a:ahLst/>
            <a:cxnLst>
              <a:cxn ang="T10">
                <a:pos x="T0" y="T1"/>
              </a:cxn>
              <a:cxn ang="T11">
                <a:pos x="T2" y="T3"/>
              </a:cxn>
              <a:cxn ang="T12">
                <a:pos x="T4" y="T5"/>
              </a:cxn>
              <a:cxn ang="T13">
                <a:pos x="T6" y="T7"/>
              </a:cxn>
              <a:cxn ang="T14">
                <a:pos x="T8" y="T9"/>
              </a:cxn>
            </a:cxnLst>
            <a:rect l="T15" t="T16" r="T17" b="T18"/>
            <a:pathLst>
              <a:path w="28" h="776">
                <a:moveTo>
                  <a:pt x="0" y="776"/>
                </a:moveTo>
                <a:lnTo>
                  <a:pt x="0" y="20"/>
                </a:lnTo>
                <a:lnTo>
                  <a:pt x="28" y="0"/>
                </a:lnTo>
                <a:lnTo>
                  <a:pt x="28" y="761"/>
                </a:lnTo>
                <a:lnTo>
                  <a:pt x="0" y="776"/>
                </a:lnTo>
                <a:close/>
              </a:path>
            </a:pathLst>
          </a:custGeom>
          <a:solidFill>
            <a:srgbClr val="80664D"/>
          </a:solidFill>
          <a:ln w="9525">
            <a:solidFill>
              <a:srgbClr val="000000"/>
            </a:solidFill>
            <a:round/>
            <a:headEnd/>
            <a:tailEnd/>
          </a:ln>
        </p:spPr>
        <p:txBody>
          <a:bodyPr/>
          <a:lstStyle/>
          <a:p>
            <a:endParaRPr lang="en-US"/>
          </a:p>
        </p:txBody>
      </p:sp>
      <p:sp>
        <p:nvSpPr>
          <p:cNvPr id="38944" name="Rectangle 32"/>
          <p:cNvSpPr>
            <a:spLocks noChangeArrowheads="1"/>
          </p:cNvSpPr>
          <p:nvPr/>
        </p:nvSpPr>
        <p:spPr bwMode="auto">
          <a:xfrm>
            <a:off x="3375025" y="4360863"/>
            <a:ext cx="233363" cy="1620837"/>
          </a:xfrm>
          <a:prstGeom prst="rect">
            <a:avLst/>
          </a:prstGeom>
          <a:solidFill>
            <a:srgbClr val="FFCC99"/>
          </a:solidFill>
          <a:ln w="9525">
            <a:solidFill>
              <a:srgbClr val="000000"/>
            </a:solidFill>
            <a:miter lim="800000"/>
            <a:headEnd/>
            <a:tailEnd/>
          </a:ln>
        </p:spPr>
        <p:txBody>
          <a:bodyPr/>
          <a:lstStyle/>
          <a:p>
            <a:endParaRPr lang="en-US"/>
          </a:p>
        </p:txBody>
      </p:sp>
      <p:sp>
        <p:nvSpPr>
          <p:cNvPr id="38945" name="Freeform 33"/>
          <p:cNvSpPr>
            <a:spLocks/>
          </p:cNvSpPr>
          <p:nvPr/>
        </p:nvSpPr>
        <p:spPr bwMode="auto">
          <a:xfrm>
            <a:off x="3375025" y="4318000"/>
            <a:ext cx="317500" cy="42863"/>
          </a:xfrm>
          <a:custGeom>
            <a:avLst/>
            <a:gdLst>
              <a:gd name="T0" fmla="*/ 2147483647 w 107"/>
              <a:gd name="T1" fmla="*/ 2147483647 h 20"/>
              <a:gd name="T2" fmla="*/ 2147483647 w 107"/>
              <a:gd name="T3" fmla="*/ 0 h 20"/>
              <a:gd name="T4" fmla="*/ 2147483647 w 107"/>
              <a:gd name="T5" fmla="*/ 0 h 20"/>
              <a:gd name="T6" fmla="*/ 0 w 107"/>
              <a:gd name="T7" fmla="*/ 2147483647 h 20"/>
              <a:gd name="T8" fmla="*/ 2147483647 w 107"/>
              <a:gd name="T9" fmla="*/ 2147483647 h 20"/>
              <a:gd name="T10" fmla="*/ 0 60000 65536"/>
              <a:gd name="T11" fmla="*/ 0 60000 65536"/>
              <a:gd name="T12" fmla="*/ 0 60000 65536"/>
              <a:gd name="T13" fmla="*/ 0 60000 65536"/>
              <a:gd name="T14" fmla="*/ 0 60000 65536"/>
              <a:gd name="T15" fmla="*/ 0 w 107"/>
              <a:gd name="T16" fmla="*/ 0 h 20"/>
              <a:gd name="T17" fmla="*/ 107 w 107"/>
              <a:gd name="T18" fmla="*/ 20 h 20"/>
            </a:gdLst>
            <a:ahLst/>
            <a:cxnLst>
              <a:cxn ang="T10">
                <a:pos x="T0" y="T1"/>
              </a:cxn>
              <a:cxn ang="T11">
                <a:pos x="T2" y="T3"/>
              </a:cxn>
              <a:cxn ang="T12">
                <a:pos x="T4" y="T5"/>
              </a:cxn>
              <a:cxn ang="T13">
                <a:pos x="T6" y="T7"/>
              </a:cxn>
              <a:cxn ang="T14">
                <a:pos x="T8" y="T9"/>
              </a:cxn>
            </a:cxnLst>
            <a:rect l="T15" t="T16" r="T17" b="T18"/>
            <a:pathLst>
              <a:path w="107" h="20">
                <a:moveTo>
                  <a:pt x="79" y="20"/>
                </a:moveTo>
                <a:lnTo>
                  <a:pt x="107" y="0"/>
                </a:lnTo>
                <a:lnTo>
                  <a:pt x="28" y="0"/>
                </a:lnTo>
                <a:lnTo>
                  <a:pt x="0" y="20"/>
                </a:lnTo>
                <a:lnTo>
                  <a:pt x="79" y="20"/>
                </a:lnTo>
                <a:close/>
              </a:path>
            </a:pathLst>
          </a:custGeom>
          <a:solidFill>
            <a:srgbClr val="BF9973"/>
          </a:solidFill>
          <a:ln w="9525">
            <a:solidFill>
              <a:srgbClr val="000000"/>
            </a:solidFill>
            <a:round/>
            <a:headEnd/>
            <a:tailEnd/>
          </a:ln>
        </p:spPr>
        <p:txBody>
          <a:bodyPr/>
          <a:lstStyle/>
          <a:p>
            <a:endParaRPr lang="en-US"/>
          </a:p>
        </p:txBody>
      </p:sp>
      <p:sp>
        <p:nvSpPr>
          <p:cNvPr id="38946" name="Freeform 34"/>
          <p:cNvSpPr>
            <a:spLocks/>
          </p:cNvSpPr>
          <p:nvPr/>
        </p:nvSpPr>
        <p:spPr bwMode="auto">
          <a:xfrm>
            <a:off x="4140200" y="5307013"/>
            <a:ext cx="85725" cy="674687"/>
          </a:xfrm>
          <a:custGeom>
            <a:avLst/>
            <a:gdLst>
              <a:gd name="T0" fmla="*/ 0 w 29"/>
              <a:gd name="T1" fmla="*/ 2147483647 h 315"/>
              <a:gd name="T2" fmla="*/ 0 w 29"/>
              <a:gd name="T3" fmla="*/ 2147483647 h 315"/>
              <a:gd name="T4" fmla="*/ 2147483647 w 29"/>
              <a:gd name="T5" fmla="*/ 0 h 315"/>
              <a:gd name="T6" fmla="*/ 2147483647 w 29"/>
              <a:gd name="T7" fmla="*/ 2147483647 h 315"/>
              <a:gd name="T8" fmla="*/ 0 w 29"/>
              <a:gd name="T9" fmla="*/ 2147483647 h 315"/>
              <a:gd name="T10" fmla="*/ 0 60000 65536"/>
              <a:gd name="T11" fmla="*/ 0 60000 65536"/>
              <a:gd name="T12" fmla="*/ 0 60000 65536"/>
              <a:gd name="T13" fmla="*/ 0 60000 65536"/>
              <a:gd name="T14" fmla="*/ 0 60000 65536"/>
              <a:gd name="T15" fmla="*/ 0 w 29"/>
              <a:gd name="T16" fmla="*/ 0 h 315"/>
              <a:gd name="T17" fmla="*/ 29 w 29"/>
              <a:gd name="T18" fmla="*/ 315 h 315"/>
            </a:gdLst>
            <a:ahLst/>
            <a:cxnLst>
              <a:cxn ang="T10">
                <a:pos x="T0" y="T1"/>
              </a:cxn>
              <a:cxn ang="T11">
                <a:pos x="T2" y="T3"/>
              </a:cxn>
              <a:cxn ang="T12">
                <a:pos x="T4" y="T5"/>
              </a:cxn>
              <a:cxn ang="T13">
                <a:pos x="T6" y="T7"/>
              </a:cxn>
              <a:cxn ang="T14">
                <a:pos x="T8" y="T9"/>
              </a:cxn>
            </a:cxnLst>
            <a:rect l="T15" t="T16" r="T17" b="T18"/>
            <a:pathLst>
              <a:path w="29" h="315">
                <a:moveTo>
                  <a:pt x="0" y="315"/>
                </a:moveTo>
                <a:lnTo>
                  <a:pt x="0" y="20"/>
                </a:lnTo>
                <a:lnTo>
                  <a:pt x="29" y="0"/>
                </a:lnTo>
                <a:lnTo>
                  <a:pt x="29" y="300"/>
                </a:lnTo>
                <a:lnTo>
                  <a:pt x="0" y="315"/>
                </a:lnTo>
                <a:close/>
              </a:path>
            </a:pathLst>
          </a:custGeom>
          <a:solidFill>
            <a:srgbClr val="668066"/>
          </a:solidFill>
          <a:ln w="9525">
            <a:solidFill>
              <a:srgbClr val="000000"/>
            </a:solidFill>
            <a:round/>
            <a:headEnd/>
            <a:tailEnd/>
          </a:ln>
        </p:spPr>
        <p:txBody>
          <a:bodyPr/>
          <a:lstStyle/>
          <a:p>
            <a:endParaRPr lang="en-US"/>
          </a:p>
        </p:txBody>
      </p:sp>
      <p:sp>
        <p:nvSpPr>
          <p:cNvPr id="38947" name="Rectangle 35"/>
          <p:cNvSpPr>
            <a:spLocks noChangeArrowheads="1"/>
          </p:cNvSpPr>
          <p:nvPr/>
        </p:nvSpPr>
        <p:spPr bwMode="auto">
          <a:xfrm>
            <a:off x="3908425" y="5349875"/>
            <a:ext cx="231775" cy="631825"/>
          </a:xfrm>
          <a:prstGeom prst="rect">
            <a:avLst/>
          </a:prstGeom>
          <a:solidFill>
            <a:srgbClr val="CCFFCC"/>
          </a:solidFill>
          <a:ln w="9525">
            <a:solidFill>
              <a:srgbClr val="000000"/>
            </a:solidFill>
            <a:miter lim="800000"/>
            <a:headEnd/>
            <a:tailEnd/>
          </a:ln>
        </p:spPr>
        <p:txBody>
          <a:bodyPr/>
          <a:lstStyle/>
          <a:p>
            <a:endParaRPr lang="en-US"/>
          </a:p>
        </p:txBody>
      </p:sp>
      <p:sp>
        <p:nvSpPr>
          <p:cNvPr id="38948" name="Freeform 36"/>
          <p:cNvSpPr>
            <a:spLocks/>
          </p:cNvSpPr>
          <p:nvPr/>
        </p:nvSpPr>
        <p:spPr bwMode="auto">
          <a:xfrm>
            <a:off x="3908425" y="5307013"/>
            <a:ext cx="317500" cy="42862"/>
          </a:xfrm>
          <a:custGeom>
            <a:avLst/>
            <a:gdLst>
              <a:gd name="T0" fmla="*/ 2147483647 w 107"/>
              <a:gd name="T1" fmla="*/ 2147483647 h 20"/>
              <a:gd name="T2" fmla="*/ 2147483647 w 107"/>
              <a:gd name="T3" fmla="*/ 0 h 20"/>
              <a:gd name="T4" fmla="*/ 2147483647 w 107"/>
              <a:gd name="T5" fmla="*/ 0 h 20"/>
              <a:gd name="T6" fmla="*/ 0 w 107"/>
              <a:gd name="T7" fmla="*/ 2147483647 h 20"/>
              <a:gd name="T8" fmla="*/ 2147483647 w 107"/>
              <a:gd name="T9" fmla="*/ 2147483647 h 20"/>
              <a:gd name="T10" fmla="*/ 0 60000 65536"/>
              <a:gd name="T11" fmla="*/ 0 60000 65536"/>
              <a:gd name="T12" fmla="*/ 0 60000 65536"/>
              <a:gd name="T13" fmla="*/ 0 60000 65536"/>
              <a:gd name="T14" fmla="*/ 0 60000 65536"/>
              <a:gd name="T15" fmla="*/ 0 w 107"/>
              <a:gd name="T16" fmla="*/ 0 h 20"/>
              <a:gd name="T17" fmla="*/ 107 w 107"/>
              <a:gd name="T18" fmla="*/ 20 h 20"/>
            </a:gdLst>
            <a:ahLst/>
            <a:cxnLst>
              <a:cxn ang="T10">
                <a:pos x="T0" y="T1"/>
              </a:cxn>
              <a:cxn ang="T11">
                <a:pos x="T2" y="T3"/>
              </a:cxn>
              <a:cxn ang="T12">
                <a:pos x="T4" y="T5"/>
              </a:cxn>
              <a:cxn ang="T13">
                <a:pos x="T6" y="T7"/>
              </a:cxn>
              <a:cxn ang="T14">
                <a:pos x="T8" y="T9"/>
              </a:cxn>
            </a:cxnLst>
            <a:rect l="T15" t="T16" r="T17" b="T18"/>
            <a:pathLst>
              <a:path w="107" h="20">
                <a:moveTo>
                  <a:pt x="78" y="20"/>
                </a:moveTo>
                <a:lnTo>
                  <a:pt x="107" y="0"/>
                </a:lnTo>
                <a:lnTo>
                  <a:pt x="28" y="0"/>
                </a:lnTo>
                <a:lnTo>
                  <a:pt x="0" y="20"/>
                </a:lnTo>
                <a:lnTo>
                  <a:pt x="78" y="20"/>
                </a:lnTo>
                <a:close/>
              </a:path>
            </a:pathLst>
          </a:custGeom>
          <a:solidFill>
            <a:srgbClr val="99BF99"/>
          </a:solidFill>
          <a:ln w="9525">
            <a:solidFill>
              <a:srgbClr val="000000"/>
            </a:solidFill>
            <a:round/>
            <a:headEnd/>
            <a:tailEnd/>
          </a:ln>
        </p:spPr>
        <p:txBody>
          <a:bodyPr/>
          <a:lstStyle/>
          <a:p>
            <a:endParaRPr lang="en-US"/>
          </a:p>
        </p:txBody>
      </p:sp>
      <p:sp>
        <p:nvSpPr>
          <p:cNvPr id="38949" name="Freeform 37"/>
          <p:cNvSpPr>
            <a:spLocks/>
          </p:cNvSpPr>
          <p:nvPr/>
        </p:nvSpPr>
        <p:spPr bwMode="auto">
          <a:xfrm>
            <a:off x="4373563" y="5016500"/>
            <a:ext cx="84137" cy="965200"/>
          </a:xfrm>
          <a:custGeom>
            <a:avLst/>
            <a:gdLst>
              <a:gd name="T0" fmla="*/ 0 w 28"/>
              <a:gd name="T1" fmla="*/ 2147483647 h 450"/>
              <a:gd name="T2" fmla="*/ 0 w 28"/>
              <a:gd name="T3" fmla="*/ 2147483647 h 450"/>
              <a:gd name="T4" fmla="*/ 2147483647 w 28"/>
              <a:gd name="T5" fmla="*/ 0 h 450"/>
              <a:gd name="T6" fmla="*/ 2147483647 w 28"/>
              <a:gd name="T7" fmla="*/ 2147483647 h 450"/>
              <a:gd name="T8" fmla="*/ 0 w 28"/>
              <a:gd name="T9" fmla="*/ 2147483647 h 450"/>
              <a:gd name="T10" fmla="*/ 0 60000 65536"/>
              <a:gd name="T11" fmla="*/ 0 60000 65536"/>
              <a:gd name="T12" fmla="*/ 0 60000 65536"/>
              <a:gd name="T13" fmla="*/ 0 60000 65536"/>
              <a:gd name="T14" fmla="*/ 0 60000 65536"/>
              <a:gd name="T15" fmla="*/ 0 w 28"/>
              <a:gd name="T16" fmla="*/ 0 h 450"/>
              <a:gd name="T17" fmla="*/ 28 w 28"/>
              <a:gd name="T18" fmla="*/ 450 h 450"/>
            </a:gdLst>
            <a:ahLst/>
            <a:cxnLst>
              <a:cxn ang="T10">
                <a:pos x="T0" y="T1"/>
              </a:cxn>
              <a:cxn ang="T11">
                <a:pos x="T2" y="T3"/>
              </a:cxn>
              <a:cxn ang="T12">
                <a:pos x="T4" y="T5"/>
              </a:cxn>
              <a:cxn ang="T13">
                <a:pos x="T6" y="T7"/>
              </a:cxn>
              <a:cxn ang="T14">
                <a:pos x="T8" y="T9"/>
              </a:cxn>
            </a:cxnLst>
            <a:rect l="T15" t="T16" r="T17" b="T18"/>
            <a:pathLst>
              <a:path w="28" h="450">
                <a:moveTo>
                  <a:pt x="0" y="450"/>
                </a:moveTo>
                <a:lnTo>
                  <a:pt x="0" y="21"/>
                </a:lnTo>
                <a:lnTo>
                  <a:pt x="28" y="0"/>
                </a:lnTo>
                <a:lnTo>
                  <a:pt x="28" y="435"/>
                </a:lnTo>
                <a:lnTo>
                  <a:pt x="0" y="450"/>
                </a:lnTo>
                <a:close/>
              </a:path>
            </a:pathLst>
          </a:custGeom>
          <a:solidFill>
            <a:srgbClr val="666680"/>
          </a:solidFill>
          <a:ln w="9525">
            <a:solidFill>
              <a:srgbClr val="000000"/>
            </a:solidFill>
            <a:round/>
            <a:headEnd/>
            <a:tailEnd/>
          </a:ln>
        </p:spPr>
        <p:txBody>
          <a:bodyPr/>
          <a:lstStyle/>
          <a:p>
            <a:endParaRPr lang="en-US"/>
          </a:p>
        </p:txBody>
      </p:sp>
      <p:sp>
        <p:nvSpPr>
          <p:cNvPr id="38950" name="Rectangle 38"/>
          <p:cNvSpPr>
            <a:spLocks noChangeArrowheads="1"/>
          </p:cNvSpPr>
          <p:nvPr/>
        </p:nvSpPr>
        <p:spPr bwMode="auto">
          <a:xfrm>
            <a:off x="4140200" y="5062538"/>
            <a:ext cx="233363" cy="919162"/>
          </a:xfrm>
          <a:prstGeom prst="rect">
            <a:avLst/>
          </a:prstGeom>
          <a:solidFill>
            <a:srgbClr val="CCCCFF"/>
          </a:solidFill>
          <a:ln w="9525">
            <a:solidFill>
              <a:srgbClr val="000000"/>
            </a:solidFill>
            <a:miter lim="800000"/>
            <a:headEnd/>
            <a:tailEnd/>
          </a:ln>
        </p:spPr>
        <p:txBody>
          <a:bodyPr/>
          <a:lstStyle/>
          <a:p>
            <a:endParaRPr lang="en-US"/>
          </a:p>
        </p:txBody>
      </p:sp>
      <p:sp>
        <p:nvSpPr>
          <p:cNvPr id="38951" name="Freeform 39"/>
          <p:cNvSpPr>
            <a:spLocks/>
          </p:cNvSpPr>
          <p:nvPr/>
        </p:nvSpPr>
        <p:spPr bwMode="auto">
          <a:xfrm>
            <a:off x="4140200" y="5016500"/>
            <a:ext cx="317500" cy="46038"/>
          </a:xfrm>
          <a:custGeom>
            <a:avLst/>
            <a:gdLst>
              <a:gd name="T0" fmla="*/ 2147483647 w 107"/>
              <a:gd name="T1" fmla="*/ 2147483647 h 21"/>
              <a:gd name="T2" fmla="*/ 2147483647 w 107"/>
              <a:gd name="T3" fmla="*/ 0 h 21"/>
              <a:gd name="T4" fmla="*/ 2147483647 w 107"/>
              <a:gd name="T5" fmla="*/ 0 h 21"/>
              <a:gd name="T6" fmla="*/ 0 w 107"/>
              <a:gd name="T7" fmla="*/ 2147483647 h 21"/>
              <a:gd name="T8" fmla="*/ 2147483647 w 107"/>
              <a:gd name="T9" fmla="*/ 2147483647 h 21"/>
              <a:gd name="T10" fmla="*/ 0 60000 65536"/>
              <a:gd name="T11" fmla="*/ 0 60000 65536"/>
              <a:gd name="T12" fmla="*/ 0 60000 65536"/>
              <a:gd name="T13" fmla="*/ 0 60000 65536"/>
              <a:gd name="T14" fmla="*/ 0 60000 65536"/>
              <a:gd name="T15" fmla="*/ 0 w 107"/>
              <a:gd name="T16" fmla="*/ 0 h 21"/>
              <a:gd name="T17" fmla="*/ 107 w 107"/>
              <a:gd name="T18" fmla="*/ 21 h 21"/>
            </a:gdLst>
            <a:ahLst/>
            <a:cxnLst>
              <a:cxn ang="T10">
                <a:pos x="T0" y="T1"/>
              </a:cxn>
              <a:cxn ang="T11">
                <a:pos x="T2" y="T3"/>
              </a:cxn>
              <a:cxn ang="T12">
                <a:pos x="T4" y="T5"/>
              </a:cxn>
              <a:cxn ang="T13">
                <a:pos x="T6" y="T7"/>
              </a:cxn>
              <a:cxn ang="T14">
                <a:pos x="T8" y="T9"/>
              </a:cxn>
            </a:cxnLst>
            <a:rect l="T15" t="T16" r="T17" b="T18"/>
            <a:pathLst>
              <a:path w="107" h="21">
                <a:moveTo>
                  <a:pt x="79" y="21"/>
                </a:moveTo>
                <a:lnTo>
                  <a:pt x="107" y="0"/>
                </a:lnTo>
                <a:lnTo>
                  <a:pt x="29" y="0"/>
                </a:lnTo>
                <a:lnTo>
                  <a:pt x="0" y="21"/>
                </a:lnTo>
                <a:lnTo>
                  <a:pt x="79" y="21"/>
                </a:lnTo>
                <a:close/>
              </a:path>
            </a:pathLst>
          </a:custGeom>
          <a:solidFill>
            <a:srgbClr val="9999BF"/>
          </a:solidFill>
          <a:ln w="9525">
            <a:solidFill>
              <a:srgbClr val="000000"/>
            </a:solidFill>
            <a:round/>
            <a:headEnd/>
            <a:tailEnd/>
          </a:ln>
        </p:spPr>
        <p:txBody>
          <a:bodyPr/>
          <a:lstStyle/>
          <a:p>
            <a:endParaRPr lang="en-US"/>
          </a:p>
        </p:txBody>
      </p:sp>
      <p:sp>
        <p:nvSpPr>
          <p:cNvPr id="38952" name="Freeform 40"/>
          <p:cNvSpPr>
            <a:spLocks/>
          </p:cNvSpPr>
          <p:nvPr/>
        </p:nvSpPr>
        <p:spPr bwMode="auto">
          <a:xfrm>
            <a:off x="4608513" y="5561013"/>
            <a:ext cx="82550" cy="420687"/>
          </a:xfrm>
          <a:custGeom>
            <a:avLst/>
            <a:gdLst>
              <a:gd name="T0" fmla="*/ 0 w 28"/>
              <a:gd name="T1" fmla="*/ 2147483647 h 196"/>
              <a:gd name="T2" fmla="*/ 0 w 28"/>
              <a:gd name="T3" fmla="*/ 2147483647 h 196"/>
              <a:gd name="T4" fmla="*/ 2147483647 w 28"/>
              <a:gd name="T5" fmla="*/ 0 h 196"/>
              <a:gd name="T6" fmla="*/ 2147483647 w 28"/>
              <a:gd name="T7" fmla="*/ 2147483647 h 196"/>
              <a:gd name="T8" fmla="*/ 0 w 28"/>
              <a:gd name="T9" fmla="*/ 2147483647 h 196"/>
              <a:gd name="T10" fmla="*/ 0 60000 65536"/>
              <a:gd name="T11" fmla="*/ 0 60000 65536"/>
              <a:gd name="T12" fmla="*/ 0 60000 65536"/>
              <a:gd name="T13" fmla="*/ 0 60000 65536"/>
              <a:gd name="T14" fmla="*/ 0 60000 65536"/>
              <a:gd name="T15" fmla="*/ 0 w 28"/>
              <a:gd name="T16" fmla="*/ 0 h 196"/>
              <a:gd name="T17" fmla="*/ 28 w 28"/>
              <a:gd name="T18" fmla="*/ 196 h 196"/>
            </a:gdLst>
            <a:ahLst/>
            <a:cxnLst>
              <a:cxn ang="T10">
                <a:pos x="T0" y="T1"/>
              </a:cxn>
              <a:cxn ang="T11">
                <a:pos x="T2" y="T3"/>
              </a:cxn>
              <a:cxn ang="T12">
                <a:pos x="T4" y="T5"/>
              </a:cxn>
              <a:cxn ang="T13">
                <a:pos x="T6" y="T7"/>
              </a:cxn>
              <a:cxn ang="T14">
                <a:pos x="T8" y="T9"/>
              </a:cxn>
            </a:cxnLst>
            <a:rect l="T15" t="T16" r="T17" b="T18"/>
            <a:pathLst>
              <a:path w="28" h="196">
                <a:moveTo>
                  <a:pt x="0" y="196"/>
                </a:moveTo>
                <a:lnTo>
                  <a:pt x="0" y="20"/>
                </a:lnTo>
                <a:lnTo>
                  <a:pt x="28" y="0"/>
                </a:lnTo>
                <a:lnTo>
                  <a:pt x="28" y="181"/>
                </a:lnTo>
                <a:lnTo>
                  <a:pt x="0" y="196"/>
                </a:lnTo>
                <a:close/>
              </a:path>
            </a:pathLst>
          </a:custGeom>
          <a:solidFill>
            <a:srgbClr val="80804D"/>
          </a:solidFill>
          <a:ln w="9525">
            <a:solidFill>
              <a:srgbClr val="000000"/>
            </a:solidFill>
            <a:round/>
            <a:headEnd/>
            <a:tailEnd/>
          </a:ln>
        </p:spPr>
        <p:txBody>
          <a:bodyPr/>
          <a:lstStyle/>
          <a:p>
            <a:endParaRPr lang="en-US"/>
          </a:p>
        </p:txBody>
      </p:sp>
      <p:sp>
        <p:nvSpPr>
          <p:cNvPr id="38953" name="Rectangle 41"/>
          <p:cNvSpPr>
            <a:spLocks noChangeArrowheads="1"/>
          </p:cNvSpPr>
          <p:nvPr/>
        </p:nvSpPr>
        <p:spPr bwMode="auto">
          <a:xfrm>
            <a:off x="4373563" y="5603875"/>
            <a:ext cx="234950" cy="377825"/>
          </a:xfrm>
          <a:prstGeom prst="rect">
            <a:avLst/>
          </a:prstGeom>
          <a:solidFill>
            <a:srgbClr val="FFFF99"/>
          </a:solidFill>
          <a:ln w="9525">
            <a:solidFill>
              <a:srgbClr val="000000"/>
            </a:solidFill>
            <a:miter lim="800000"/>
            <a:headEnd/>
            <a:tailEnd/>
          </a:ln>
        </p:spPr>
        <p:txBody>
          <a:bodyPr/>
          <a:lstStyle/>
          <a:p>
            <a:endParaRPr lang="en-US"/>
          </a:p>
        </p:txBody>
      </p:sp>
      <p:sp>
        <p:nvSpPr>
          <p:cNvPr id="38954" name="Freeform 42"/>
          <p:cNvSpPr>
            <a:spLocks/>
          </p:cNvSpPr>
          <p:nvPr/>
        </p:nvSpPr>
        <p:spPr bwMode="auto">
          <a:xfrm>
            <a:off x="4373563" y="5561013"/>
            <a:ext cx="317500" cy="42862"/>
          </a:xfrm>
          <a:custGeom>
            <a:avLst/>
            <a:gdLst>
              <a:gd name="T0" fmla="*/ 2147483647 w 107"/>
              <a:gd name="T1" fmla="*/ 2147483647 h 20"/>
              <a:gd name="T2" fmla="*/ 2147483647 w 107"/>
              <a:gd name="T3" fmla="*/ 0 h 20"/>
              <a:gd name="T4" fmla="*/ 2147483647 w 107"/>
              <a:gd name="T5" fmla="*/ 0 h 20"/>
              <a:gd name="T6" fmla="*/ 0 w 107"/>
              <a:gd name="T7" fmla="*/ 2147483647 h 20"/>
              <a:gd name="T8" fmla="*/ 2147483647 w 107"/>
              <a:gd name="T9" fmla="*/ 2147483647 h 20"/>
              <a:gd name="T10" fmla="*/ 0 60000 65536"/>
              <a:gd name="T11" fmla="*/ 0 60000 65536"/>
              <a:gd name="T12" fmla="*/ 0 60000 65536"/>
              <a:gd name="T13" fmla="*/ 0 60000 65536"/>
              <a:gd name="T14" fmla="*/ 0 60000 65536"/>
              <a:gd name="T15" fmla="*/ 0 w 107"/>
              <a:gd name="T16" fmla="*/ 0 h 20"/>
              <a:gd name="T17" fmla="*/ 107 w 107"/>
              <a:gd name="T18" fmla="*/ 20 h 20"/>
            </a:gdLst>
            <a:ahLst/>
            <a:cxnLst>
              <a:cxn ang="T10">
                <a:pos x="T0" y="T1"/>
              </a:cxn>
              <a:cxn ang="T11">
                <a:pos x="T2" y="T3"/>
              </a:cxn>
              <a:cxn ang="T12">
                <a:pos x="T4" y="T5"/>
              </a:cxn>
              <a:cxn ang="T13">
                <a:pos x="T6" y="T7"/>
              </a:cxn>
              <a:cxn ang="T14">
                <a:pos x="T8" y="T9"/>
              </a:cxn>
            </a:cxnLst>
            <a:rect l="T15" t="T16" r="T17" b="T18"/>
            <a:pathLst>
              <a:path w="107" h="20">
                <a:moveTo>
                  <a:pt x="79" y="20"/>
                </a:moveTo>
                <a:lnTo>
                  <a:pt x="107" y="0"/>
                </a:lnTo>
                <a:lnTo>
                  <a:pt x="28" y="0"/>
                </a:lnTo>
                <a:lnTo>
                  <a:pt x="0" y="20"/>
                </a:lnTo>
                <a:lnTo>
                  <a:pt x="79" y="20"/>
                </a:lnTo>
                <a:close/>
              </a:path>
            </a:pathLst>
          </a:custGeom>
          <a:solidFill>
            <a:srgbClr val="BFBF73"/>
          </a:solidFill>
          <a:ln w="9525">
            <a:solidFill>
              <a:srgbClr val="000000"/>
            </a:solidFill>
            <a:round/>
            <a:headEnd/>
            <a:tailEnd/>
          </a:ln>
        </p:spPr>
        <p:txBody>
          <a:bodyPr/>
          <a:lstStyle/>
          <a:p>
            <a:endParaRPr lang="en-US"/>
          </a:p>
        </p:txBody>
      </p:sp>
      <p:sp>
        <p:nvSpPr>
          <p:cNvPr id="38955" name="Freeform 43"/>
          <p:cNvSpPr>
            <a:spLocks/>
          </p:cNvSpPr>
          <p:nvPr/>
        </p:nvSpPr>
        <p:spPr bwMode="auto">
          <a:xfrm>
            <a:off x="4840288" y="3995738"/>
            <a:ext cx="82550" cy="1985962"/>
          </a:xfrm>
          <a:custGeom>
            <a:avLst/>
            <a:gdLst>
              <a:gd name="T0" fmla="*/ 0 w 28"/>
              <a:gd name="T1" fmla="*/ 2147483647 h 926"/>
              <a:gd name="T2" fmla="*/ 0 w 28"/>
              <a:gd name="T3" fmla="*/ 2147483647 h 926"/>
              <a:gd name="T4" fmla="*/ 2147483647 w 28"/>
              <a:gd name="T5" fmla="*/ 0 h 926"/>
              <a:gd name="T6" fmla="*/ 2147483647 w 28"/>
              <a:gd name="T7" fmla="*/ 2147483647 h 926"/>
              <a:gd name="T8" fmla="*/ 0 w 28"/>
              <a:gd name="T9" fmla="*/ 2147483647 h 926"/>
              <a:gd name="T10" fmla="*/ 0 60000 65536"/>
              <a:gd name="T11" fmla="*/ 0 60000 65536"/>
              <a:gd name="T12" fmla="*/ 0 60000 65536"/>
              <a:gd name="T13" fmla="*/ 0 60000 65536"/>
              <a:gd name="T14" fmla="*/ 0 60000 65536"/>
              <a:gd name="T15" fmla="*/ 0 w 28"/>
              <a:gd name="T16" fmla="*/ 0 h 926"/>
              <a:gd name="T17" fmla="*/ 28 w 28"/>
              <a:gd name="T18" fmla="*/ 926 h 926"/>
            </a:gdLst>
            <a:ahLst/>
            <a:cxnLst>
              <a:cxn ang="T10">
                <a:pos x="T0" y="T1"/>
              </a:cxn>
              <a:cxn ang="T11">
                <a:pos x="T2" y="T3"/>
              </a:cxn>
              <a:cxn ang="T12">
                <a:pos x="T4" y="T5"/>
              </a:cxn>
              <a:cxn ang="T13">
                <a:pos x="T6" y="T7"/>
              </a:cxn>
              <a:cxn ang="T14">
                <a:pos x="T8" y="T9"/>
              </a:cxn>
            </a:cxnLst>
            <a:rect l="T15" t="T16" r="T17" b="T18"/>
            <a:pathLst>
              <a:path w="28" h="926">
                <a:moveTo>
                  <a:pt x="0" y="926"/>
                </a:moveTo>
                <a:lnTo>
                  <a:pt x="0" y="20"/>
                </a:lnTo>
                <a:lnTo>
                  <a:pt x="28" y="0"/>
                </a:lnTo>
                <a:lnTo>
                  <a:pt x="28" y="911"/>
                </a:lnTo>
                <a:lnTo>
                  <a:pt x="0" y="926"/>
                </a:lnTo>
                <a:close/>
              </a:path>
            </a:pathLst>
          </a:custGeom>
          <a:solidFill>
            <a:srgbClr val="80664D"/>
          </a:solidFill>
          <a:ln w="9525">
            <a:solidFill>
              <a:srgbClr val="000000"/>
            </a:solidFill>
            <a:round/>
            <a:headEnd/>
            <a:tailEnd/>
          </a:ln>
        </p:spPr>
        <p:txBody>
          <a:bodyPr/>
          <a:lstStyle/>
          <a:p>
            <a:endParaRPr lang="en-US"/>
          </a:p>
        </p:txBody>
      </p:sp>
      <p:sp>
        <p:nvSpPr>
          <p:cNvPr id="38956" name="Rectangle 44"/>
          <p:cNvSpPr>
            <a:spLocks noChangeArrowheads="1"/>
          </p:cNvSpPr>
          <p:nvPr/>
        </p:nvSpPr>
        <p:spPr bwMode="auto">
          <a:xfrm>
            <a:off x="4608513" y="4038600"/>
            <a:ext cx="231775" cy="1943100"/>
          </a:xfrm>
          <a:prstGeom prst="rect">
            <a:avLst/>
          </a:prstGeom>
          <a:solidFill>
            <a:srgbClr val="FFCC99"/>
          </a:solidFill>
          <a:ln w="9525">
            <a:solidFill>
              <a:srgbClr val="000000"/>
            </a:solidFill>
            <a:miter lim="800000"/>
            <a:headEnd/>
            <a:tailEnd/>
          </a:ln>
        </p:spPr>
        <p:txBody>
          <a:bodyPr/>
          <a:lstStyle/>
          <a:p>
            <a:endParaRPr lang="en-US"/>
          </a:p>
        </p:txBody>
      </p:sp>
      <p:sp>
        <p:nvSpPr>
          <p:cNvPr id="38957" name="Freeform 45"/>
          <p:cNvSpPr>
            <a:spLocks/>
          </p:cNvSpPr>
          <p:nvPr/>
        </p:nvSpPr>
        <p:spPr bwMode="auto">
          <a:xfrm>
            <a:off x="4608513" y="3995738"/>
            <a:ext cx="314325" cy="42862"/>
          </a:xfrm>
          <a:custGeom>
            <a:avLst/>
            <a:gdLst>
              <a:gd name="T0" fmla="*/ 2147483647 w 106"/>
              <a:gd name="T1" fmla="*/ 2147483647 h 20"/>
              <a:gd name="T2" fmla="*/ 2147483647 w 106"/>
              <a:gd name="T3" fmla="*/ 0 h 20"/>
              <a:gd name="T4" fmla="*/ 2147483647 w 106"/>
              <a:gd name="T5" fmla="*/ 0 h 20"/>
              <a:gd name="T6" fmla="*/ 0 w 106"/>
              <a:gd name="T7" fmla="*/ 2147483647 h 20"/>
              <a:gd name="T8" fmla="*/ 2147483647 w 106"/>
              <a:gd name="T9" fmla="*/ 2147483647 h 20"/>
              <a:gd name="T10" fmla="*/ 0 60000 65536"/>
              <a:gd name="T11" fmla="*/ 0 60000 65536"/>
              <a:gd name="T12" fmla="*/ 0 60000 65536"/>
              <a:gd name="T13" fmla="*/ 0 60000 65536"/>
              <a:gd name="T14" fmla="*/ 0 60000 65536"/>
              <a:gd name="T15" fmla="*/ 0 w 106"/>
              <a:gd name="T16" fmla="*/ 0 h 20"/>
              <a:gd name="T17" fmla="*/ 106 w 106"/>
              <a:gd name="T18" fmla="*/ 20 h 20"/>
            </a:gdLst>
            <a:ahLst/>
            <a:cxnLst>
              <a:cxn ang="T10">
                <a:pos x="T0" y="T1"/>
              </a:cxn>
              <a:cxn ang="T11">
                <a:pos x="T2" y="T3"/>
              </a:cxn>
              <a:cxn ang="T12">
                <a:pos x="T4" y="T5"/>
              </a:cxn>
              <a:cxn ang="T13">
                <a:pos x="T6" y="T7"/>
              </a:cxn>
              <a:cxn ang="T14">
                <a:pos x="T8" y="T9"/>
              </a:cxn>
            </a:cxnLst>
            <a:rect l="T15" t="T16" r="T17" b="T18"/>
            <a:pathLst>
              <a:path w="106" h="20">
                <a:moveTo>
                  <a:pt x="78" y="20"/>
                </a:moveTo>
                <a:lnTo>
                  <a:pt x="106" y="0"/>
                </a:lnTo>
                <a:lnTo>
                  <a:pt x="28" y="0"/>
                </a:lnTo>
                <a:lnTo>
                  <a:pt x="0" y="20"/>
                </a:lnTo>
                <a:lnTo>
                  <a:pt x="78" y="20"/>
                </a:lnTo>
                <a:close/>
              </a:path>
            </a:pathLst>
          </a:custGeom>
          <a:solidFill>
            <a:srgbClr val="BF9973"/>
          </a:solidFill>
          <a:ln w="9525">
            <a:solidFill>
              <a:srgbClr val="000000"/>
            </a:solidFill>
            <a:round/>
            <a:headEnd/>
            <a:tailEnd/>
          </a:ln>
        </p:spPr>
        <p:txBody>
          <a:bodyPr/>
          <a:lstStyle/>
          <a:p>
            <a:endParaRPr lang="en-US"/>
          </a:p>
        </p:txBody>
      </p:sp>
      <p:sp>
        <p:nvSpPr>
          <p:cNvPr id="38958" name="Freeform 46"/>
          <p:cNvSpPr>
            <a:spLocks/>
          </p:cNvSpPr>
          <p:nvPr/>
        </p:nvSpPr>
        <p:spPr bwMode="auto">
          <a:xfrm>
            <a:off x="5391150" y="5105400"/>
            <a:ext cx="84138" cy="876300"/>
          </a:xfrm>
          <a:custGeom>
            <a:avLst/>
            <a:gdLst>
              <a:gd name="T0" fmla="*/ 0 w 28"/>
              <a:gd name="T1" fmla="*/ 2147483647 h 409"/>
              <a:gd name="T2" fmla="*/ 0 w 28"/>
              <a:gd name="T3" fmla="*/ 2147483647 h 409"/>
              <a:gd name="T4" fmla="*/ 2147483647 w 28"/>
              <a:gd name="T5" fmla="*/ 0 h 409"/>
              <a:gd name="T6" fmla="*/ 2147483647 w 28"/>
              <a:gd name="T7" fmla="*/ 2147483647 h 409"/>
              <a:gd name="T8" fmla="*/ 0 w 28"/>
              <a:gd name="T9" fmla="*/ 2147483647 h 409"/>
              <a:gd name="T10" fmla="*/ 0 60000 65536"/>
              <a:gd name="T11" fmla="*/ 0 60000 65536"/>
              <a:gd name="T12" fmla="*/ 0 60000 65536"/>
              <a:gd name="T13" fmla="*/ 0 60000 65536"/>
              <a:gd name="T14" fmla="*/ 0 60000 65536"/>
              <a:gd name="T15" fmla="*/ 0 w 28"/>
              <a:gd name="T16" fmla="*/ 0 h 409"/>
              <a:gd name="T17" fmla="*/ 28 w 28"/>
              <a:gd name="T18" fmla="*/ 409 h 409"/>
            </a:gdLst>
            <a:ahLst/>
            <a:cxnLst>
              <a:cxn ang="T10">
                <a:pos x="T0" y="T1"/>
              </a:cxn>
              <a:cxn ang="T11">
                <a:pos x="T2" y="T3"/>
              </a:cxn>
              <a:cxn ang="T12">
                <a:pos x="T4" y="T5"/>
              </a:cxn>
              <a:cxn ang="T13">
                <a:pos x="T6" y="T7"/>
              </a:cxn>
              <a:cxn ang="T14">
                <a:pos x="T8" y="T9"/>
              </a:cxn>
            </a:cxnLst>
            <a:rect l="T15" t="T16" r="T17" b="T18"/>
            <a:pathLst>
              <a:path w="28" h="409">
                <a:moveTo>
                  <a:pt x="0" y="409"/>
                </a:moveTo>
                <a:lnTo>
                  <a:pt x="0" y="21"/>
                </a:lnTo>
                <a:lnTo>
                  <a:pt x="28" y="0"/>
                </a:lnTo>
                <a:lnTo>
                  <a:pt x="28" y="394"/>
                </a:lnTo>
                <a:lnTo>
                  <a:pt x="0" y="409"/>
                </a:lnTo>
                <a:close/>
              </a:path>
            </a:pathLst>
          </a:custGeom>
          <a:solidFill>
            <a:srgbClr val="668066"/>
          </a:solidFill>
          <a:ln w="9525">
            <a:solidFill>
              <a:srgbClr val="000000"/>
            </a:solidFill>
            <a:round/>
            <a:headEnd/>
            <a:tailEnd/>
          </a:ln>
        </p:spPr>
        <p:txBody>
          <a:bodyPr/>
          <a:lstStyle/>
          <a:p>
            <a:endParaRPr lang="en-US"/>
          </a:p>
        </p:txBody>
      </p:sp>
      <p:sp>
        <p:nvSpPr>
          <p:cNvPr id="38959" name="Rectangle 47"/>
          <p:cNvSpPr>
            <a:spLocks noChangeArrowheads="1"/>
          </p:cNvSpPr>
          <p:nvPr/>
        </p:nvSpPr>
        <p:spPr bwMode="auto">
          <a:xfrm>
            <a:off x="5157788" y="5149850"/>
            <a:ext cx="233362" cy="831850"/>
          </a:xfrm>
          <a:prstGeom prst="rect">
            <a:avLst/>
          </a:prstGeom>
          <a:solidFill>
            <a:srgbClr val="CCFFCC"/>
          </a:solidFill>
          <a:ln w="9525">
            <a:solidFill>
              <a:srgbClr val="000000"/>
            </a:solidFill>
            <a:miter lim="800000"/>
            <a:headEnd/>
            <a:tailEnd/>
          </a:ln>
        </p:spPr>
        <p:txBody>
          <a:bodyPr/>
          <a:lstStyle/>
          <a:p>
            <a:endParaRPr lang="en-US"/>
          </a:p>
        </p:txBody>
      </p:sp>
      <p:sp>
        <p:nvSpPr>
          <p:cNvPr id="38960" name="Freeform 48"/>
          <p:cNvSpPr>
            <a:spLocks/>
          </p:cNvSpPr>
          <p:nvPr/>
        </p:nvSpPr>
        <p:spPr bwMode="auto">
          <a:xfrm>
            <a:off x="5157788" y="5105400"/>
            <a:ext cx="317500" cy="44450"/>
          </a:xfrm>
          <a:custGeom>
            <a:avLst/>
            <a:gdLst>
              <a:gd name="T0" fmla="*/ 2147483647 w 107"/>
              <a:gd name="T1" fmla="*/ 2147483647 h 21"/>
              <a:gd name="T2" fmla="*/ 2147483647 w 107"/>
              <a:gd name="T3" fmla="*/ 0 h 21"/>
              <a:gd name="T4" fmla="*/ 2147483647 w 107"/>
              <a:gd name="T5" fmla="*/ 0 h 21"/>
              <a:gd name="T6" fmla="*/ 0 w 107"/>
              <a:gd name="T7" fmla="*/ 2147483647 h 21"/>
              <a:gd name="T8" fmla="*/ 2147483647 w 107"/>
              <a:gd name="T9" fmla="*/ 2147483647 h 21"/>
              <a:gd name="T10" fmla="*/ 0 60000 65536"/>
              <a:gd name="T11" fmla="*/ 0 60000 65536"/>
              <a:gd name="T12" fmla="*/ 0 60000 65536"/>
              <a:gd name="T13" fmla="*/ 0 60000 65536"/>
              <a:gd name="T14" fmla="*/ 0 60000 65536"/>
              <a:gd name="T15" fmla="*/ 0 w 107"/>
              <a:gd name="T16" fmla="*/ 0 h 21"/>
              <a:gd name="T17" fmla="*/ 107 w 107"/>
              <a:gd name="T18" fmla="*/ 21 h 21"/>
            </a:gdLst>
            <a:ahLst/>
            <a:cxnLst>
              <a:cxn ang="T10">
                <a:pos x="T0" y="T1"/>
              </a:cxn>
              <a:cxn ang="T11">
                <a:pos x="T2" y="T3"/>
              </a:cxn>
              <a:cxn ang="T12">
                <a:pos x="T4" y="T5"/>
              </a:cxn>
              <a:cxn ang="T13">
                <a:pos x="T6" y="T7"/>
              </a:cxn>
              <a:cxn ang="T14">
                <a:pos x="T8" y="T9"/>
              </a:cxn>
            </a:cxnLst>
            <a:rect l="T15" t="T16" r="T17" b="T18"/>
            <a:pathLst>
              <a:path w="107" h="21">
                <a:moveTo>
                  <a:pt x="79" y="21"/>
                </a:moveTo>
                <a:lnTo>
                  <a:pt x="107" y="0"/>
                </a:lnTo>
                <a:lnTo>
                  <a:pt x="28" y="0"/>
                </a:lnTo>
                <a:lnTo>
                  <a:pt x="0" y="21"/>
                </a:lnTo>
                <a:lnTo>
                  <a:pt x="79" y="21"/>
                </a:lnTo>
                <a:close/>
              </a:path>
            </a:pathLst>
          </a:custGeom>
          <a:solidFill>
            <a:srgbClr val="99BF99"/>
          </a:solidFill>
          <a:ln w="9525">
            <a:solidFill>
              <a:srgbClr val="000000"/>
            </a:solidFill>
            <a:round/>
            <a:headEnd/>
            <a:tailEnd/>
          </a:ln>
        </p:spPr>
        <p:txBody>
          <a:bodyPr/>
          <a:lstStyle/>
          <a:p>
            <a:endParaRPr lang="en-US"/>
          </a:p>
        </p:txBody>
      </p:sp>
      <p:sp>
        <p:nvSpPr>
          <p:cNvPr id="38961" name="Freeform 49"/>
          <p:cNvSpPr>
            <a:spLocks/>
          </p:cNvSpPr>
          <p:nvPr/>
        </p:nvSpPr>
        <p:spPr bwMode="auto">
          <a:xfrm>
            <a:off x="5622925" y="4949825"/>
            <a:ext cx="85725" cy="1031875"/>
          </a:xfrm>
          <a:custGeom>
            <a:avLst/>
            <a:gdLst>
              <a:gd name="T0" fmla="*/ 0 w 29"/>
              <a:gd name="T1" fmla="*/ 2147483647 h 481"/>
              <a:gd name="T2" fmla="*/ 0 w 29"/>
              <a:gd name="T3" fmla="*/ 2147483647 h 481"/>
              <a:gd name="T4" fmla="*/ 2147483647 w 29"/>
              <a:gd name="T5" fmla="*/ 0 h 481"/>
              <a:gd name="T6" fmla="*/ 2147483647 w 29"/>
              <a:gd name="T7" fmla="*/ 2147483647 h 481"/>
              <a:gd name="T8" fmla="*/ 0 w 29"/>
              <a:gd name="T9" fmla="*/ 2147483647 h 481"/>
              <a:gd name="T10" fmla="*/ 0 60000 65536"/>
              <a:gd name="T11" fmla="*/ 0 60000 65536"/>
              <a:gd name="T12" fmla="*/ 0 60000 65536"/>
              <a:gd name="T13" fmla="*/ 0 60000 65536"/>
              <a:gd name="T14" fmla="*/ 0 60000 65536"/>
              <a:gd name="T15" fmla="*/ 0 w 29"/>
              <a:gd name="T16" fmla="*/ 0 h 481"/>
              <a:gd name="T17" fmla="*/ 29 w 29"/>
              <a:gd name="T18" fmla="*/ 481 h 481"/>
            </a:gdLst>
            <a:ahLst/>
            <a:cxnLst>
              <a:cxn ang="T10">
                <a:pos x="T0" y="T1"/>
              </a:cxn>
              <a:cxn ang="T11">
                <a:pos x="T2" y="T3"/>
              </a:cxn>
              <a:cxn ang="T12">
                <a:pos x="T4" y="T5"/>
              </a:cxn>
              <a:cxn ang="T13">
                <a:pos x="T6" y="T7"/>
              </a:cxn>
              <a:cxn ang="T14">
                <a:pos x="T8" y="T9"/>
              </a:cxn>
            </a:cxnLst>
            <a:rect l="T15" t="T16" r="T17" b="T18"/>
            <a:pathLst>
              <a:path w="29" h="481">
                <a:moveTo>
                  <a:pt x="0" y="481"/>
                </a:moveTo>
                <a:lnTo>
                  <a:pt x="0" y="21"/>
                </a:lnTo>
                <a:lnTo>
                  <a:pt x="29" y="0"/>
                </a:lnTo>
                <a:lnTo>
                  <a:pt x="29" y="466"/>
                </a:lnTo>
                <a:lnTo>
                  <a:pt x="0" y="481"/>
                </a:lnTo>
                <a:close/>
              </a:path>
            </a:pathLst>
          </a:custGeom>
          <a:solidFill>
            <a:srgbClr val="666680"/>
          </a:solidFill>
          <a:ln w="9525">
            <a:solidFill>
              <a:srgbClr val="000000"/>
            </a:solidFill>
            <a:round/>
            <a:headEnd/>
            <a:tailEnd/>
          </a:ln>
        </p:spPr>
        <p:txBody>
          <a:bodyPr/>
          <a:lstStyle/>
          <a:p>
            <a:endParaRPr lang="en-US"/>
          </a:p>
        </p:txBody>
      </p:sp>
      <p:sp>
        <p:nvSpPr>
          <p:cNvPr id="38962" name="Rectangle 50"/>
          <p:cNvSpPr>
            <a:spLocks noChangeArrowheads="1"/>
          </p:cNvSpPr>
          <p:nvPr/>
        </p:nvSpPr>
        <p:spPr bwMode="auto">
          <a:xfrm>
            <a:off x="5391150" y="4995863"/>
            <a:ext cx="231775" cy="985837"/>
          </a:xfrm>
          <a:prstGeom prst="rect">
            <a:avLst/>
          </a:prstGeom>
          <a:solidFill>
            <a:srgbClr val="CCCCFF"/>
          </a:solidFill>
          <a:ln w="9525">
            <a:solidFill>
              <a:srgbClr val="000000"/>
            </a:solidFill>
            <a:miter lim="800000"/>
            <a:headEnd/>
            <a:tailEnd/>
          </a:ln>
        </p:spPr>
        <p:txBody>
          <a:bodyPr/>
          <a:lstStyle/>
          <a:p>
            <a:endParaRPr lang="en-US"/>
          </a:p>
        </p:txBody>
      </p:sp>
      <p:sp>
        <p:nvSpPr>
          <p:cNvPr id="38963" name="Freeform 51"/>
          <p:cNvSpPr>
            <a:spLocks/>
          </p:cNvSpPr>
          <p:nvPr/>
        </p:nvSpPr>
        <p:spPr bwMode="auto">
          <a:xfrm>
            <a:off x="5391150" y="4949825"/>
            <a:ext cx="317500" cy="46038"/>
          </a:xfrm>
          <a:custGeom>
            <a:avLst/>
            <a:gdLst>
              <a:gd name="T0" fmla="*/ 2147483647 w 107"/>
              <a:gd name="T1" fmla="*/ 2147483647 h 21"/>
              <a:gd name="T2" fmla="*/ 2147483647 w 107"/>
              <a:gd name="T3" fmla="*/ 0 h 21"/>
              <a:gd name="T4" fmla="*/ 2147483647 w 107"/>
              <a:gd name="T5" fmla="*/ 0 h 21"/>
              <a:gd name="T6" fmla="*/ 0 w 107"/>
              <a:gd name="T7" fmla="*/ 2147483647 h 21"/>
              <a:gd name="T8" fmla="*/ 2147483647 w 107"/>
              <a:gd name="T9" fmla="*/ 2147483647 h 21"/>
              <a:gd name="T10" fmla="*/ 0 60000 65536"/>
              <a:gd name="T11" fmla="*/ 0 60000 65536"/>
              <a:gd name="T12" fmla="*/ 0 60000 65536"/>
              <a:gd name="T13" fmla="*/ 0 60000 65536"/>
              <a:gd name="T14" fmla="*/ 0 60000 65536"/>
              <a:gd name="T15" fmla="*/ 0 w 107"/>
              <a:gd name="T16" fmla="*/ 0 h 21"/>
              <a:gd name="T17" fmla="*/ 107 w 107"/>
              <a:gd name="T18" fmla="*/ 21 h 21"/>
            </a:gdLst>
            <a:ahLst/>
            <a:cxnLst>
              <a:cxn ang="T10">
                <a:pos x="T0" y="T1"/>
              </a:cxn>
              <a:cxn ang="T11">
                <a:pos x="T2" y="T3"/>
              </a:cxn>
              <a:cxn ang="T12">
                <a:pos x="T4" y="T5"/>
              </a:cxn>
              <a:cxn ang="T13">
                <a:pos x="T6" y="T7"/>
              </a:cxn>
              <a:cxn ang="T14">
                <a:pos x="T8" y="T9"/>
              </a:cxn>
            </a:cxnLst>
            <a:rect l="T15" t="T16" r="T17" b="T18"/>
            <a:pathLst>
              <a:path w="107" h="21">
                <a:moveTo>
                  <a:pt x="78" y="21"/>
                </a:moveTo>
                <a:lnTo>
                  <a:pt x="107" y="0"/>
                </a:lnTo>
                <a:lnTo>
                  <a:pt x="28" y="0"/>
                </a:lnTo>
                <a:lnTo>
                  <a:pt x="0" y="21"/>
                </a:lnTo>
                <a:lnTo>
                  <a:pt x="78" y="21"/>
                </a:lnTo>
                <a:close/>
              </a:path>
            </a:pathLst>
          </a:custGeom>
          <a:solidFill>
            <a:srgbClr val="9999BF"/>
          </a:solidFill>
          <a:ln w="9525">
            <a:solidFill>
              <a:srgbClr val="000000"/>
            </a:solidFill>
            <a:round/>
            <a:headEnd/>
            <a:tailEnd/>
          </a:ln>
        </p:spPr>
        <p:txBody>
          <a:bodyPr/>
          <a:lstStyle/>
          <a:p>
            <a:endParaRPr lang="en-US"/>
          </a:p>
        </p:txBody>
      </p:sp>
      <p:sp>
        <p:nvSpPr>
          <p:cNvPr id="38964" name="Freeform 52"/>
          <p:cNvSpPr>
            <a:spLocks/>
          </p:cNvSpPr>
          <p:nvPr/>
        </p:nvSpPr>
        <p:spPr bwMode="auto">
          <a:xfrm>
            <a:off x="5857875" y="5427663"/>
            <a:ext cx="82550" cy="554037"/>
          </a:xfrm>
          <a:custGeom>
            <a:avLst/>
            <a:gdLst>
              <a:gd name="T0" fmla="*/ 0 w 28"/>
              <a:gd name="T1" fmla="*/ 2147483647 h 258"/>
              <a:gd name="T2" fmla="*/ 0 w 28"/>
              <a:gd name="T3" fmla="*/ 2147483647 h 258"/>
              <a:gd name="T4" fmla="*/ 2147483647 w 28"/>
              <a:gd name="T5" fmla="*/ 0 h 258"/>
              <a:gd name="T6" fmla="*/ 2147483647 w 28"/>
              <a:gd name="T7" fmla="*/ 2147483647 h 258"/>
              <a:gd name="T8" fmla="*/ 0 w 28"/>
              <a:gd name="T9" fmla="*/ 2147483647 h 258"/>
              <a:gd name="T10" fmla="*/ 0 60000 65536"/>
              <a:gd name="T11" fmla="*/ 0 60000 65536"/>
              <a:gd name="T12" fmla="*/ 0 60000 65536"/>
              <a:gd name="T13" fmla="*/ 0 60000 65536"/>
              <a:gd name="T14" fmla="*/ 0 60000 65536"/>
              <a:gd name="T15" fmla="*/ 0 w 28"/>
              <a:gd name="T16" fmla="*/ 0 h 258"/>
              <a:gd name="T17" fmla="*/ 28 w 28"/>
              <a:gd name="T18" fmla="*/ 258 h 258"/>
            </a:gdLst>
            <a:ahLst/>
            <a:cxnLst>
              <a:cxn ang="T10">
                <a:pos x="T0" y="T1"/>
              </a:cxn>
              <a:cxn ang="T11">
                <a:pos x="T2" y="T3"/>
              </a:cxn>
              <a:cxn ang="T12">
                <a:pos x="T4" y="T5"/>
              </a:cxn>
              <a:cxn ang="T13">
                <a:pos x="T6" y="T7"/>
              </a:cxn>
              <a:cxn ang="T14">
                <a:pos x="T8" y="T9"/>
              </a:cxn>
            </a:cxnLst>
            <a:rect l="T15" t="T16" r="T17" b="T18"/>
            <a:pathLst>
              <a:path w="28" h="258">
                <a:moveTo>
                  <a:pt x="0" y="258"/>
                </a:moveTo>
                <a:lnTo>
                  <a:pt x="0" y="15"/>
                </a:lnTo>
                <a:lnTo>
                  <a:pt x="28" y="0"/>
                </a:lnTo>
                <a:lnTo>
                  <a:pt x="28" y="243"/>
                </a:lnTo>
                <a:lnTo>
                  <a:pt x="0" y="258"/>
                </a:lnTo>
                <a:close/>
              </a:path>
            </a:pathLst>
          </a:custGeom>
          <a:solidFill>
            <a:srgbClr val="80804D"/>
          </a:solidFill>
          <a:ln w="9525">
            <a:solidFill>
              <a:srgbClr val="000000"/>
            </a:solidFill>
            <a:round/>
            <a:headEnd/>
            <a:tailEnd/>
          </a:ln>
        </p:spPr>
        <p:txBody>
          <a:bodyPr/>
          <a:lstStyle/>
          <a:p>
            <a:endParaRPr lang="en-US"/>
          </a:p>
        </p:txBody>
      </p:sp>
      <p:sp>
        <p:nvSpPr>
          <p:cNvPr id="38965" name="Rectangle 53"/>
          <p:cNvSpPr>
            <a:spLocks noChangeArrowheads="1"/>
          </p:cNvSpPr>
          <p:nvPr/>
        </p:nvSpPr>
        <p:spPr bwMode="auto">
          <a:xfrm>
            <a:off x="5622925" y="5461000"/>
            <a:ext cx="234950" cy="520700"/>
          </a:xfrm>
          <a:prstGeom prst="rect">
            <a:avLst/>
          </a:prstGeom>
          <a:solidFill>
            <a:srgbClr val="FFFF99"/>
          </a:solidFill>
          <a:ln w="9525">
            <a:solidFill>
              <a:srgbClr val="000000"/>
            </a:solidFill>
            <a:miter lim="800000"/>
            <a:headEnd/>
            <a:tailEnd/>
          </a:ln>
        </p:spPr>
        <p:txBody>
          <a:bodyPr/>
          <a:lstStyle/>
          <a:p>
            <a:endParaRPr lang="en-US"/>
          </a:p>
        </p:txBody>
      </p:sp>
      <p:sp>
        <p:nvSpPr>
          <p:cNvPr id="38966" name="Freeform 54"/>
          <p:cNvSpPr>
            <a:spLocks/>
          </p:cNvSpPr>
          <p:nvPr/>
        </p:nvSpPr>
        <p:spPr bwMode="auto">
          <a:xfrm>
            <a:off x="5622925" y="5427663"/>
            <a:ext cx="317500" cy="33337"/>
          </a:xfrm>
          <a:custGeom>
            <a:avLst/>
            <a:gdLst>
              <a:gd name="T0" fmla="*/ 2147483647 w 107"/>
              <a:gd name="T1" fmla="*/ 2147483647 h 15"/>
              <a:gd name="T2" fmla="*/ 2147483647 w 107"/>
              <a:gd name="T3" fmla="*/ 0 h 15"/>
              <a:gd name="T4" fmla="*/ 2147483647 w 107"/>
              <a:gd name="T5" fmla="*/ 0 h 15"/>
              <a:gd name="T6" fmla="*/ 0 w 107"/>
              <a:gd name="T7" fmla="*/ 2147483647 h 15"/>
              <a:gd name="T8" fmla="*/ 2147483647 w 107"/>
              <a:gd name="T9" fmla="*/ 2147483647 h 15"/>
              <a:gd name="T10" fmla="*/ 0 60000 65536"/>
              <a:gd name="T11" fmla="*/ 0 60000 65536"/>
              <a:gd name="T12" fmla="*/ 0 60000 65536"/>
              <a:gd name="T13" fmla="*/ 0 60000 65536"/>
              <a:gd name="T14" fmla="*/ 0 60000 65536"/>
              <a:gd name="T15" fmla="*/ 0 w 107"/>
              <a:gd name="T16" fmla="*/ 0 h 15"/>
              <a:gd name="T17" fmla="*/ 107 w 107"/>
              <a:gd name="T18" fmla="*/ 15 h 15"/>
            </a:gdLst>
            <a:ahLst/>
            <a:cxnLst>
              <a:cxn ang="T10">
                <a:pos x="T0" y="T1"/>
              </a:cxn>
              <a:cxn ang="T11">
                <a:pos x="T2" y="T3"/>
              </a:cxn>
              <a:cxn ang="T12">
                <a:pos x="T4" y="T5"/>
              </a:cxn>
              <a:cxn ang="T13">
                <a:pos x="T6" y="T7"/>
              </a:cxn>
              <a:cxn ang="T14">
                <a:pos x="T8" y="T9"/>
              </a:cxn>
            </a:cxnLst>
            <a:rect l="T15" t="T16" r="T17" b="T18"/>
            <a:pathLst>
              <a:path w="107" h="15">
                <a:moveTo>
                  <a:pt x="79" y="15"/>
                </a:moveTo>
                <a:lnTo>
                  <a:pt x="107" y="0"/>
                </a:lnTo>
                <a:lnTo>
                  <a:pt x="29" y="0"/>
                </a:lnTo>
                <a:lnTo>
                  <a:pt x="0" y="15"/>
                </a:lnTo>
                <a:lnTo>
                  <a:pt x="79" y="15"/>
                </a:lnTo>
                <a:close/>
              </a:path>
            </a:pathLst>
          </a:custGeom>
          <a:solidFill>
            <a:srgbClr val="BFBF73"/>
          </a:solidFill>
          <a:ln w="9525">
            <a:solidFill>
              <a:srgbClr val="000000"/>
            </a:solidFill>
            <a:round/>
            <a:headEnd/>
            <a:tailEnd/>
          </a:ln>
        </p:spPr>
        <p:txBody>
          <a:bodyPr/>
          <a:lstStyle/>
          <a:p>
            <a:endParaRPr lang="en-US"/>
          </a:p>
        </p:txBody>
      </p:sp>
      <p:sp>
        <p:nvSpPr>
          <p:cNvPr id="38967" name="Freeform 55"/>
          <p:cNvSpPr>
            <a:spLocks/>
          </p:cNvSpPr>
          <p:nvPr/>
        </p:nvSpPr>
        <p:spPr bwMode="auto">
          <a:xfrm>
            <a:off x="6091238" y="3584575"/>
            <a:ext cx="84137" cy="2397125"/>
          </a:xfrm>
          <a:custGeom>
            <a:avLst/>
            <a:gdLst>
              <a:gd name="T0" fmla="*/ 0 w 28"/>
              <a:gd name="T1" fmla="*/ 2147483647 h 1118"/>
              <a:gd name="T2" fmla="*/ 0 w 28"/>
              <a:gd name="T3" fmla="*/ 2147483647 h 1118"/>
              <a:gd name="T4" fmla="*/ 2147483647 w 28"/>
              <a:gd name="T5" fmla="*/ 0 h 1118"/>
              <a:gd name="T6" fmla="*/ 2147483647 w 28"/>
              <a:gd name="T7" fmla="*/ 2147483647 h 1118"/>
              <a:gd name="T8" fmla="*/ 0 w 28"/>
              <a:gd name="T9" fmla="*/ 2147483647 h 1118"/>
              <a:gd name="T10" fmla="*/ 0 60000 65536"/>
              <a:gd name="T11" fmla="*/ 0 60000 65536"/>
              <a:gd name="T12" fmla="*/ 0 60000 65536"/>
              <a:gd name="T13" fmla="*/ 0 60000 65536"/>
              <a:gd name="T14" fmla="*/ 0 60000 65536"/>
              <a:gd name="T15" fmla="*/ 0 w 28"/>
              <a:gd name="T16" fmla="*/ 0 h 1118"/>
              <a:gd name="T17" fmla="*/ 28 w 28"/>
              <a:gd name="T18" fmla="*/ 1118 h 1118"/>
            </a:gdLst>
            <a:ahLst/>
            <a:cxnLst>
              <a:cxn ang="T10">
                <a:pos x="T0" y="T1"/>
              </a:cxn>
              <a:cxn ang="T11">
                <a:pos x="T2" y="T3"/>
              </a:cxn>
              <a:cxn ang="T12">
                <a:pos x="T4" y="T5"/>
              </a:cxn>
              <a:cxn ang="T13">
                <a:pos x="T6" y="T7"/>
              </a:cxn>
              <a:cxn ang="T14">
                <a:pos x="T8" y="T9"/>
              </a:cxn>
            </a:cxnLst>
            <a:rect l="T15" t="T16" r="T17" b="T18"/>
            <a:pathLst>
              <a:path w="28" h="1118">
                <a:moveTo>
                  <a:pt x="0" y="1118"/>
                </a:moveTo>
                <a:lnTo>
                  <a:pt x="0" y="21"/>
                </a:lnTo>
                <a:lnTo>
                  <a:pt x="28" y="0"/>
                </a:lnTo>
                <a:lnTo>
                  <a:pt x="28" y="1103"/>
                </a:lnTo>
                <a:lnTo>
                  <a:pt x="0" y="1118"/>
                </a:lnTo>
                <a:close/>
              </a:path>
            </a:pathLst>
          </a:custGeom>
          <a:solidFill>
            <a:srgbClr val="80664D"/>
          </a:solidFill>
          <a:ln w="9525">
            <a:solidFill>
              <a:srgbClr val="000000"/>
            </a:solidFill>
            <a:round/>
            <a:headEnd/>
            <a:tailEnd/>
          </a:ln>
        </p:spPr>
        <p:txBody>
          <a:bodyPr/>
          <a:lstStyle/>
          <a:p>
            <a:endParaRPr lang="en-US"/>
          </a:p>
        </p:txBody>
      </p:sp>
      <p:sp>
        <p:nvSpPr>
          <p:cNvPr id="38968" name="Rectangle 56"/>
          <p:cNvSpPr>
            <a:spLocks noChangeArrowheads="1"/>
          </p:cNvSpPr>
          <p:nvPr/>
        </p:nvSpPr>
        <p:spPr bwMode="auto">
          <a:xfrm>
            <a:off x="5857875" y="3629025"/>
            <a:ext cx="233363" cy="2352675"/>
          </a:xfrm>
          <a:prstGeom prst="rect">
            <a:avLst/>
          </a:prstGeom>
          <a:solidFill>
            <a:srgbClr val="FFCC99"/>
          </a:solidFill>
          <a:ln w="9525">
            <a:solidFill>
              <a:srgbClr val="000000"/>
            </a:solidFill>
            <a:miter lim="800000"/>
            <a:headEnd/>
            <a:tailEnd/>
          </a:ln>
        </p:spPr>
        <p:txBody>
          <a:bodyPr/>
          <a:lstStyle/>
          <a:p>
            <a:endParaRPr lang="en-US"/>
          </a:p>
        </p:txBody>
      </p:sp>
      <p:sp>
        <p:nvSpPr>
          <p:cNvPr id="38969" name="Freeform 57"/>
          <p:cNvSpPr>
            <a:spLocks/>
          </p:cNvSpPr>
          <p:nvPr/>
        </p:nvSpPr>
        <p:spPr bwMode="auto">
          <a:xfrm>
            <a:off x="5857875" y="3584575"/>
            <a:ext cx="317500" cy="44450"/>
          </a:xfrm>
          <a:custGeom>
            <a:avLst/>
            <a:gdLst>
              <a:gd name="T0" fmla="*/ 2147483647 w 107"/>
              <a:gd name="T1" fmla="*/ 2147483647 h 21"/>
              <a:gd name="T2" fmla="*/ 2147483647 w 107"/>
              <a:gd name="T3" fmla="*/ 0 h 21"/>
              <a:gd name="T4" fmla="*/ 2147483647 w 107"/>
              <a:gd name="T5" fmla="*/ 0 h 21"/>
              <a:gd name="T6" fmla="*/ 0 w 107"/>
              <a:gd name="T7" fmla="*/ 2147483647 h 21"/>
              <a:gd name="T8" fmla="*/ 2147483647 w 107"/>
              <a:gd name="T9" fmla="*/ 2147483647 h 21"/>
              <a:gd name="T10" fmla="*/ 0 60000 65536"/>
              <a:gd name="T11" fmla="*/ 0 60000 65536"/>
              <a:gd name="T12" fmla="*/ 0 60000 65536"/>
              <a:gd name="T13" fmla="*/ 0 60000 65536"/>
              <a:gd name="T14" fmla="*/ 0 60000 65536"/>
              <a:gd name="T15" fmla="*/ 0 w 107"/>
              <a:gd name="T16" fmla="*/ 0 h 21"/>
              <a:gd name="T17" fmla="*/ 107 w 107"/>
              <a:gd name="T18" fmla="*/ 21 h 21"/>
            </a:gdLst>
            <a:ahLst/>
            <a:cxnLst>
              <a:cxn ang="T10">
                <a:pos x="T0" y="T1"/>
              </a:cxn>
              <a:cxn ang="T11">
                <a:pos x="T2" y="T3"/>
              </a:cxn>
              <a:cxn ang="T12">
                <a:pos x="T4" y="T5"/>
              </a:cxn>
              <a:cxn ang="T13">
                <a:pos x="T6" y="T7"/>
              </a:cxn>
              <a:cxn ang="T14">
                <a:pos x="T8" y="T9"/>
              </a:cxn>
            </a:cxnLst>
            <a:rect l="T15" t="T16" r="T17" b="T18"/>
            <a:pathLst>
              <a:path w="107" h="21">
                <a:moveTo>
                  <a:pt x="79" y="21"/>
                </a:moveTo>
                <a:lnTo>
                  <a:pt x="107" y="0"/>
                </a:lnTo>
                <a:lnTo>
                  <a:pt x="28" y="0"/>
                </a:lnTo>
                <a:lnTo>
                  <a:pt x="0" y="21"/>
                </a:lnTo>
                <a:lnTo>
                  <a:pt x="79" y="21"/>
                </a:lnTo>
                <a:close/>
              </a:path>
            </a:pathLst>
          </a:custGeom>
          <a:solidFill>
            <a:srgbClr val="BF9973"/>
          </a:solidFill>
          <a:ln w="9525">
            <a:solidFill>
              <a:srgbClr val="000000"/>
            </a:solidFill>
            <a:round/>
            <a:headEnd/>
            <a:tailEnd/>
          </a:ln>
        </p:spPr>
        <p:txBody>
          <a:bodyPr/>
          <a:lstStyle/>
          <a:p>
            <a:endParaRPr lang="en-US"/>
          </a:p>
        </p:txBody>
      </p:sp>
      <p:sp>
        <p:nvSpPr>
          <p:cNvPr id="38970" name="Freeform 58"/>
          <p:cNvSpPr>
            <a:spLocks/>
          </p:cNvSpPr>
          <p:nvPr/>
        </p:nvSpPr>
        <p:spPr bwMode="auto">
          <a:xfrm>
            <a:off x="6626225" y="4883150"/>
            <a:ext cx="82550" cy="1098550"/>
          </a:xfrm>
          <a:custGeom>
            <a:avLst/>
            <a:gdLst>
              <a:gd name="T0" fmla="*/ 0 w 28"/>
              <a:gd name="T1" fmla="*/ 2147483647 h 512"/>
              <a:gd name="T2" fmla="*/ 0 w 28"/>
              <a:gd name="T3" fmla="*/ 2147483647 h 512"/>
              <a:gd name="T4" fmla="*/ 2147483647 w 28"/>
              <a:gd name="T5" fmla="*/ 0 h 512"/>
              <a:gd name="T6" fmla="*/ 2147483647 w 28"/>
              <a:gd name="T7" fmla="*/ 2147483647 h 512"/>
              <a:gd name="T8" fmla="*/ 0 w 28"/>
              <a:gd name="T9" fmla="*/ 2147483647 h 512"/>
              <a:gd name="T10" fmla="*/ 0 60000 65536"/>
              <a:gd name="T11" fmla="*/ 0 60000 65536"/>
              <a:gd name="T12" fmla="*/ 0 60000 65536"/>
              <a:gd name="T13" fmla="*/ 0 60000 65536"/>
              <a:gd name="T14" fmla="*/ 0 60000 65536"/>
              <a:gd name="T15" fmla="*/ 0 w 28"/>
              <a:gd name="T16" fmla="*/ 0 h 512"/>
              <a:gd name="T17" fmla="*/ 28 w 28"/>
              <a:gd name="T18" fmla="*/ 512 h 512"/>
            </a:gdLst>
            <a:ahLst/>
            <a:cxnLst>
              <a:cxn ang="T10">
                <a:pos x="T0" y="T1"/>
              </a:cxn>
              <a:cxn ang="T11">
                <a:pos x="T2" y="T3"/>
              </a:cxn>
              <a:cxn ang="T12">
                <a:pos x="T4" y="T5"/>
              </a:cxn>
              <a:cxn ang="T13">
                <a:pos x="T6" y="T7"/>
              </a:cxn>
              <a:cxn ang="T14">
                <a:pos x="T8" y="T9"/>
              </a:cxn>
            </a:cxnLst>
            <a:rect l="T15" t="T16" r="T17" b="T18"/>
            <a:pathLst>
              <a:path w="28" h="512">
                <a:moveTo>
                  <a:pt x="0" y="512"/>
                </a:moveTo>
                <a:lnTo>
                  <a:pt x="0" y="21"/>
                </a:lnTo>
                <a:lnTo>
                  <a:pt x="28" y="0"/>
                </a:lnTo>
                <a:lnTo>
                  <a:pt x="28" y="497"/>
                </a:lnTo>
                <a:lnTo>
                  <a:pt x="0" y="512"/>
                </a:lnTo>
                <a:close/>
              </a:path>
            </a:pathLst>
          </a:custGeom>
          <a:solidFill>
            <a:srgbClr val="668066"/>
          </a:solidFill>
          <a:ln w="9525">
            <a:solidFill>
              <a:srgbClr val="000000"/>
            </a:solidFill>
            <a:round/>
            <a:headEnd/>
            <a:tailEnd/>
          </a:ln>
        </p:spPr>
        <p:txBody>
          <a:bodyPr/>
          <a:lstStyle/>
          <a:p>
            <a:endParaRPr lang="en-US"/>
          </a:p>
        </p:txBody>
      </p:sp>
      <p:sp>
        <p:nvSpPr>
          <p:cNvPr id="38971" name="Rectangle 59"/>
          <p:cNvSpPr>
            <a:spLocks noChangeArrowheads="1"/>
          </p:cNvSpPr>
          <p:nvPr/>
        </p:nvSpPr>
        <p:spPr bwMode="auto">
          <a:xfrm>
            <a:off x="6391275" y="4929188"/>
            <a:ext cx="234950" cy="1052512"/>
          </a:xfrm>
          <a:prstGeom prst="rect">
            <a:avLst/>
          </a:prstGeom>
          <a:solidFill>
            <a:srgbClr val="CCFFCC"/>
          </a:solidFill>
          <a:ln w="9525">
            <a:solidFill>
              <a:srgbClr val="000000"/>
            </a:solidFill>
            <a:miter lim="800000"/>
            <a:headEnd/>
            <a:tailEnd/>
          </a:ln>
        </p:spPr>
        <p:txBody>
          <a:bodyPr/>
          <a:lstStyle/>
          <a:p>
            <a:endParaRPr lang="en-US"/>
          </a:p>
        </p:txBody>
      </p:sp>
      <p:sp>
        <p:nvSpPr>
          <p:cNvPr id="38972" name="Freeform 60"/>
          <p:cNvSpPr>
            <a:spLocks/>
          </p:cNvSpPr>
          <p:nvPr/>
        </p:nvSpPr>
        <p:spPr bwMode="auto">
          <a:xfrm>
            <a:off x="6391275" y="4883150"/>
            <a:ext cx="317500" cy="46038"/>
          </a:xfrm>
          <a:custGeom>
            <a:avLst/>
            <a:gdLst>
              <a:gd name="T0" fmla="*/ 2147483647 w 107"/>
              <a:gd name="T1" fmla="*/ 2147483647 h 21"/>
              <a:gd name="T2" fmla="*/ 2147483647 w 107"/>
              <a:gd name="T3" fmla="*/ 0 h 21"/>
              <a:gd name="T4" fmla="*/ 2147483647 w 107"/>
              <a:gd name="T5" fmla="*/ 0 h 21"/>
              <a:gd name="T6" fmla="*/ 0 w 107"/>
              <a:gd name="T7" fmla="*/ 2147483647 h 21"/>
              <a:gd name="T8" fmla="*/ 2147483647 w 107"/>
              <a:gd name="T9" fmla="*/ 2147483647 h 21"/>
              <a:gd name="T10" fmla="*/ 0 60000 65536"/>
              <a:gd name="T11" fmla="*/ 0 60000 65536"/>
              <a:gd name="T12" fmla="*/ 0 60000 65536"/>
              <a:gd name="T13" fmla="*/ 0 60000 65536"/>
              <a:gd name="T14" fmla="*/ 0 60000 65536"/>
              <a:gd name="T15" fmla="*/ 0 w 107"/>
              <a:gd name="T16" fmla="*/ 0 h 21"/>
              <a:gd name="T17" fmla="*/ 107 w 107"/>
              <a:gd name="T18" fmla="*/ 21 h 21"/>
            </a:gdLst>
            <a:ahLst/>
            <a:cxnLst>
              <a:cxn ang="T10">
                <a:pos x="T0" y="T1"/>
              </a:cxn>
              <a:cxn ang="T11">
                <a:pos x="T2" y="T3"/>
              </a:cxn>
              <a:cxn ang="T12">
                <a:pos x="T4" y="T5"/>
              </a:cxn>
              <a:cxn ang="T13">
                <a:pos x="T6" y="T7"/>
              </a:cxn>
              <a:cxn ang="T14">
                <a:pos x="T8" y="T9"/>
              </a:cxn>
            </a:cxnLst>
            <a:rect l="T15" t="T16" r="T17" b="T18"/>
            <a:pathLst>
              <a:path w="107" h="21">
                <a:moveTo>
                  <a:pt x="79" y="21"/>
                </a:moveTo>
                <a:lnTo>
                  <a:pt x="107" y="0"/>
                </a:lnTo>
                <a:lnTo>
                  <a:pt x="28" y="0"/>
                </a:lnTo>
                <a:lnTo>
                  <a:pt x="0" y="21"/>
                </a:lnTo>
                <a:lnTo>
                  <a:pt x="79" y="21"/>
                </a:lnTo>
                <a:close/>
              </a:path>
            </a:pathLst>
          </a:custGeom>
          <a:solidFill>
            <a:srgbClr val="99BF99"/>
          </a:solidFill>
          <a:ln w="9525">
            <a:solidFill>
              <a:srgbClr val="000000"/>
            </a:solidFill>
            <a:round/>
            <a:headEnd/>
            <a:tailEnd/>
          </a:ln>
        </p:spPr>
        <p:txBody>
          <a:bodyPr/>
          <a:lstStyle/>
          <a:p>
            <a:endParaRPr lang="en-US"/>
          </a:p>
        </p:txBody>
      </p:sp>
      <p:sp>
        <p:nvSpPr>
          <p:cNvPr id="38973" name="Freeform 61"/>
          <p:cNvSpPr>
            <a:spLocks/>
          </p:cNvSpPr>
          <p:nvPr/>
        </p:nvSpPr>
        <p:spPr bwMode="auto">
          <a:xfrm>
            <a:off x="6875463" y="4873625"/>
            <a:ext cx="65087" cy="1108075"/>
          </a:xfrm>
          <a:custGeom>
            <a:avLst/>
            <a:gdLst>
              <a:gd name="T0" fmla="*/ 0 w 22"/>
              <a:gd name="T1" fmla="*/ 2147483647 h 517"/>
              <a:gd name="T2" fmla="*/ 0 w 22"/>
              <a:gd name="T3" fmla="*/ 2147483647 h 517"/>
              <a:gd name="T4" fmla="*/ 2147483647 w 22"/>
              <a:gd name="T5" fmla="*/ 0 h 517"/>
              <a:gd name="T6" fmla="*/ 2147483647 w 22"/>
              <a:gd name="T7" fmla="*/ 2147483647 h 517"/>
              <a:gd name="T8" fmla="*/ 0 w 22"/>
              <a:gd name="T9" fmla="*/ 2147483647 h 517"/>
              <a:gd name="T10" fmla="*/ 0 60000 65536"/>
              <a:gd name="T11" fmla="*/ 0 60000 65536"/>
              <a:gd name="T12" fmla="*/ 0 60000 65536"/>
              <a:gd name="T13" fmla="*/ 0 60000 65536"/>
              <a:gd name="T14" fmla="*/ 0 60000 65536"/>
              <a:gd name="T15" fmla="*/ 0 w 22"/>
              <a:gd name="T16" fmla="*/ 0 h 517"/>
              <a:gd name="T17" fmla="*/ 22 w 22"/>
              <a:gd name="T18" fmla="*/ 517 h 517"/>
            </a:gdLst>
            <a:ahLst/>
            <a:cxnLst>
              <a:cxn ang="T10">
                <a:pos x="T0" y="T1"/>
              </a:cxn>
              <a:cxn ang="T11">
                <a:pos x="T2" y="T3"/>
              </a:cxn>
              <a:cxn ang="T12">
                <a:pos x="T4" y="T5"/>
              </a:cxn>
              <a:cxn ang="T13">
                <a:pos x="T6" y="T7"/>
              </a:cxn>
              <a:cxn ang="T14">
                <a:pos x="T8" y="T9"/>
              </a:cxn>
            </a:cxnLst>
            <a:rect l="T15" t="T16" r="T17" b="T18"/>
            <a:pathLst>
              <a:path w="22" h="517">
                <a:moveTo>
                  <a:pt x="0" y="517"/>
                </a:moveTo>
                <a:lnTo>
                  <a:pt x="0" y="15"/>
                </a:lnTo>
                <a:lnTo>
                  <a:pt x="22" y="0"/>
                </a:lnTo>
                <a:lnTo>
                  <a:pt x="22" y="502"/>
                </a:lnTo>
                <a:lnTo>
                  <a:pt x="0" y="517"/>
                </a:lnTo>
                <a:close/>
              </a:path>
            </a:pathLst>
          </a:custGeom>
          <a:solidFill>
            <a:srgbClr val="666680"/>
          </a:solidFill>
          <a:ln w="9525">
            <a:solidFill>
              <a:srgbClr val="000000"/>
            </a:solidFill>
            <a:round/>
            <a:headEnd/>
            <a:tailEnd/>
          </a:ln>
        </p:spPr>
        <p:txBody>
          <a:bodyPr/>
          <a:lstStyle/>
          <a:p>
            <a:endParaRPr lang="en-US"/>
          </a:p>
        </p:txBody>
      </p:sp>
      <p:sp>
        <p:nvSpPr>
          <p:cNvPr id="38974" name="Rectangle 62"/>
          <p:cNvSpPr>
            <a:spLocks noChangeArrowheads="1"/>
          </p:cNvSpPr>
          <p:nvPr/>
        </p:nvSpPr>
        <p:spPr bwMode="auto">
          <a:xfrm>
            <a:off x="6626225" y="4905375"/>
            <a:ext cx="249238" cy="1076325"/>
          </a:xfrm>
          <a:prstGeom prst="rect">
            <a:avLst/>
          </a:prstGeom>
          <a:solidFill>
            <a:srgbClr val="CCCCFF"/>
          </a:solidFill>
          <a:ln w="9525">
            <a:solidFill>
              <a:srgbClr val="000000"/>
            </a:solidFill>
            <a:miter lim="800000"/>
            <a:headEnd/>
            <a:tailEnd/>
          </a:ln>
        </p:spPr>
        <p:txBody>
          <a:bodyPr/>
          <a:lstStyle/>
          <a:p>
            <a:endParaRPr lang="en-US"/>
          </a:p>
        </p:txBody>
      </p:sp>
      <p:sp>
        <p:nvSpPr>
          <p:cNvPr id="38975" name="Freeform 63"/>
          <p:cNvSpPr>
            <a:spLocks/>
          </p:cNvSpPr>
          <p:nvPr/>
        </p:nvSpPr>
        <p:spPr bwMode="auto">
          <a:xfrm>
            <a:off x="6626225" y="4873625"/>
            <a:ext cx="314325" cy="31750"/>
          </a:xfrm>
          <a:custGeom>
            <a:avLst/>
            <a:gdLst>
              <a:gd name="T0" fmla="*/ 2147483647 w 106"/>
              <a:gd name="T1" fmla="*/ 2147483647 h 15"/>
              <a:gd name="T2" fmla="*/ 2147483647 w 106"/>
              <a:gd name="T3" fmla="*/ 0 h 15"/>
              <a:gd name="T4" fmla="*/ 2147483647 w 106"/>
              <a:gd name="T5" fmla="*/ 0 h 15"/>
              <a:gd name="T6" fmla="*/ 0 w 106"/>
              <a:gd name="T7" fmla="*/ 2147483647 h 15"/>
              <a:gd name="T8" fmla="*/ 2147483647 w 106"/>
              <a:gd name="T9" fmla="*/ 2147483647 h 15"/>
              <a:gd name="T10" fmla="*/ 0 60000 65536"/>
              <a:gd name="T11" fmla="*/ 0 60000 65536"/>
              <a:gd name="T12" fmla="*/ 0 60000 65536"/>
              <a:gd name="T13" fmla="*/ 0 60000 65536"/>
              <a:gd name="T14" fmla="*/ 0 60000 65536"/>
              <a:gd name="T15" fmla="*/ 0 w 106"/>
              <a:gd name="T16" fmla="*/ 0 h 15"/>
              <a:gd name="T17" fmla="*/ 106 w 106"/>
              <a:gd name="T18" fmla="*/ 15 h 15"/>
            </a:gdLst>
            <a:ahLst/>
            <a:cxnLst>
              <a:cxn ang="T10">
                <a:pos x="T0" y="T1"/>
              </a:cxn>
              <a:cxn ang="T11">
                <a:pos x="T2" y="T3"/>
              </a:cxn>
              <a:cxn ang="T12">
                <a:pos x="T4" y="T5"/>
              </a:cxn>
              <a:cxn ang="T13">
                <a:pos x="T6" y="T7"/>
              </a:cxn>
              <a:cxn ang="T14">
                <a:pos x="T8" y="T9"/>
              </a:cxn>
            </a:cxnLst>
            <a:rect l="T15" t="T16" r="T17" b="T18"/>
            <a:pathLst>
              <a:path w="106" h="15">
                <a:moveTo>
                  <a:pt x="84" y="15"/>
                </a:moveTo>
                <a:lnTo>
                  <a:pt x="106" y="0"/>
                </a:lnTo>
                <a:lnTo>
                  <a:pt x="28" y="0"/>
                </a:lnTo>
                <a:lnTo>
                  <a:pt x="0" y="15"/>
                </a:lnTo>
                <a:lnTo>
                  <a:pt x="84" y="15"/>
                </a:lnTo>
                <a:close/>
              </a:path>
            </a:pathLst>
          </a:custGeom>
          <a:solidFill>
            <a:srgbClr val="9999BF"/>
          </a:solidFill>
          <a:ln w="9525">
            <a:solidFill>
              <a:srgbClr val="000000"/>
            </a:solidFill>
            <a:round/>
            <a:headEnd/>
            <a:tailEnd/>
          </a:ln>
        </p:spPr>
        <p:txBody>
          <a:bodyPr/>
          <a:lstStyle/>
          <a:p>
            <a:endParaRPr lang="en-US"/>
          </a:p>
        </p:txBody>
      </p:sp>
      <p:sp>
        <p:nvSpPr>
          <p:cNvPr id="38976" name="Freeform 64"/>
          <p:cNvSpPr>
            <a:spLocks/>
          </p:cNvSpPr>
          <p:nvPr/>
        </p:nvSpPr>
        <p:spPr bwMode="auto">
          <a:xfrm>
            <a:off x="7105650" y="5227638"/>
            <a:ext cx="68263" cy="754062"/>
          </a:xfrm>
          <a:custGeom>
            <a:avLst/>
            <a:gdLst>
              <a:gd name="T0" fmla="*/ 0 w 23"/>
              <a:gd name="T1" fmla="*/ 2147483647 h 352"/>
              <a:gd name="T2" fmla="*/ 0 w 23"/>
              <a:gd name="T3" fmla="*/ 2147483647 h 352"/>
              <a:gd name="T4" fmla="*/ 2147483647 w 23"/>
              <a:gd name="T5" fmla="*/ 0 h 352"/>
              <a:gd name="T6" fmla="*/ 2147483647 w 23"/>
              <a:gd name="T7" fmla="*/ 2147483647 h 352"/>
              <a:gd name="T8" fmla="*/ 0 w 23"/>
              <a:gd name="T9" fmla="*/ 2147483647 h 352"/>
              <a:gd name="T10" fmla="*/ 0 60000 65536"/>
              <a:gd name="T11" fmla="*/ 0 60000 65536"/>
              <a:gd name="T12" fmla="*/ 0 60000 65536"/>
              <a:gd name="T13" fmla="*/ 0 60000 65536"/>
              <a:gd name="T14" fmla="*/ 0 60000 65536"/>
              <a:gd name="T15" fmla="*/ 0 w 23"/>
              <a:gd name="T16" fmla="*/ 0 h 352"/>
              <a:gd name="T17" fmla="*/ 23 w 23"/>
              <a:gd name="T18" fmla="*/ 352 h 352"/>
            </a:gdLst>
            <a:ahLst/>
            <a:cxnLst>
              <a:cxn ang="T10">
                <a:pos x="T0" y="T1"/>
              </a:cxn>
              <a:cxn ang="T11">
                <a:pos x="T2" y="T3"/>
              </a:cxn>
              <a:cxn ang="T12">
                <a:pos x="T4" y="T5"/>
              </a:cxn>
              <a:cxn ang="T13">
                <a:pos x="T6" y="T7"/>
              </a:cxn>
              <a:cxn ang="T14">
                <a:pos x="T8" y="T9"/>
              </a:cxn>
            </a:cxnLst>
            <a:rect l="T15" t="T16" r="T17" b="T18"/>
            <a:pathLst>
              <a:path w="23" h="352">
                <a:moveTo>
                  <a:pt x="0" y="352"/>
                </a:moveTo>
                <a:lnTo>
                  <a:pt x="0" y="21"/>
                </a:lnTo>
                <a:lnTo>
                  <a:pt x="23" y="0"/>
                </a:lnTo>
                <a:lnTo>
                  <a:pt x="23" y="337"/>
                </a:lnTo>
                <a:lnTo>
                  <a:pt x="0" y="352"/>
                </a:lnTo>
                <a:close/>
              </a:path>
            </a:pathLst>
          </a:custGeom>
          <a:solidFill>
            <a:srgbClr val="80804D"/>
          </a:solidFill>
          <a:ln w="9525">
            <a:solidFill>
              <a:srgbClr val="000000"/>
            </a:solidFill>
            <a:round/>
            <a:headEnd/>
            <a:tailEnd/>
          </a:ln>
        </p:spPr>
        <p:txBody>
          <a:bodyPr/>
          <a:lstStyle/>
          <a:p>
            <a:endParaRPr lang="en-US"/>
          </a:p>
        </p:txBody>
      </p:sp>
      <p:sp>
        <p:nvSpPr>
          <p:cNvPr id="38977" name="Rectangle 65"/>
          <p:cNvSpPr>
            <a:spLocks noChangeArrowheads="1"/>
          </p:cNvSpPr>
          <p:nvPr/>
        </p:nvSpPr>
        <p:spPr bwMode="auto">
          <a:xfrm>
            <a:off x="6875463" y="5272088"/>
            <a:ext cx="230187" cy="709612"/>
          </a:xfrm>
          <a:prstGeom prst="rect">
            <a:avLst/>
          </a:prstGeom>
          <a:solidFill>
            <a:srgbClr val="FFFF99"/>
          </a:solidFill>
          <a:ln w="9525">
            <a:solidFill>
              <a:srgbClr val="000000"/>
            </a:solidFill>
            <a:miter lim="800000"/>
            <a:headEnd/>
            <a:tailEnd/>
          </a:ln>
        </p:spPr>
        <p:txBody>
          <a:bodyPr/>
          <a:lstStyle/>
          <a:p>
            <a:endParaRPr lang="en-US"/>
          </a:p>
        </p:txBody>
      </p:sp>
      <p:sp>
        <p:nvSpPr>
          <p:cNvPr id="38978" name="Freeform 66"/>
          <p:cNvSpPr>
            <a:spLocks/>
          </p:cNvSpPr>
          <p:nvPr/>
        </p:nvSpPr>
        <p:spPr bwMode="auto">
          <a:xfrm>
            <a:off x="6875463" y="5227638"/>
            <a:ext cx="298450" cy="44450"/>
          </a:xfrm>
          <a:custGeom>
            <a:avLst/>
            <a:gdLst>
              <a:gd name="T0" fmla="*/ 2147483647 w 101"/>
              <a:gd name="T1" fmla="*/ 2147483647 h 21"/>
              <a:gd name="T2" fmla="*/ 2147483647 w 101"/>
              <a:gd name="T3" fmla="*/ 0 h 21"/>
              <a:gd name="T4" fmla="*/ 2147483647 w 101"/>
              <a:gd name="T5" fmla="*/ 0 h 21"/>
              <a:gd name="T6" fmla="*/ 0 w 101"/>
              <a:gd name="T7" fmla="*/ 2147483647 h 21"/>
              <a:gd name="T8" fmla="*/ 2147483647 w 101"/>
              <a:gd name="T9" fmla="*/ 2147483647 h 21"/>
              <a:gd name="T10" fmla="*/ 0 60000 65536"/>
              <a:gd name="T11" fmla="*/ 0 60000 65536"/>
              <a:gd name="T12" fmla="*/ 0 60000 65536"/>
              <a:gd name="T13" fmla="*/ 0 60000 65536"/>
              <a:gd name="T14" fmla="*/ 0 60000 65536"/>
              <a:gd name="T15" fmla="*/ 0 w 101"/>
              <a:gd name="T16" fmla="*/ 0 h 21"/>
              <a:gd name="T17" fmla="*/ 101 w 101"/>
              <a:gd name="T18" fmla="*/ 21 h 21"/>
            </a:gdLst>
            <a:ahLst/>
            <a:cxnLst>
              <a:cxn ang="T10">
                <a:pos x="T0" y="T1"/>
              </a:cxn>
              <a:cxn ang="T11">
                <a:pos x="T2" y="T3"/>
              </a:cxn>
              <a:cxn ang="T12">
                <a:pos x="T4" y="T5"/>
              </a:cxn>
              <a:cxn ang="T13">
                <a:pos x="T6" y="T7"/>
              </a:cxn>
              <a:cxn ang="T14">
                <a:pos x="T8" y="T9"/>
              </a:cxn>
            </a:cxnLst>
            <a:rect l="T15" t="T16" r="T17" b="T18"/>
            <a:pathLst>
              <a:path w="101" h="21">
                <a:moveTo>
                  <a:pt x="78" y="21"/>
                </a:moveTo>
                <a:lnTo>
                  <a:pt x="101" y="0"/>
                </a:lnTo>
                <a:lnTo>
                  <a:pt x="22" y="0"/>
                </a:lnTo>
                <a:lnTo>
                  <a:pt x="0" y="21"/>
                </a:lnTo>
                <a:lnTo>
                  <a:pt x="78" y="21"/>
                </a:lnTo>
                <a:close/>
              </a:path>
            </a:pathLst>
          </a:custGeom>
          <a:solidFill>
            <a:srgbClr val="BFBF73"/>
          </a:solidFill>
          <a:ln w="9525">
            <a:solidFill>
              <a:srgbClr val="000000"/>
            </a:solidFill>
            <a:round/>
            <a:headEnd/>
            <a:tailEnd/>
          </a:ln>
        </p:spPr>
        <p:txBody>
          <a:bodyPr/>
          <a:lstStyle/>
          <a:p>
            <a:endParaRPr lang="en-US"/>
          </a:p>
        </p:txBody>
      </p:sp>
      <p:sp>
        <p:nvSpPr>
          <p:cNvPr id="38979" name="Freeform 67"/>
          <p:cNvSpPr>
            <a:spLocks/>
          </p:cNvSpPr>
          <p:nvPr/>
        </p:nvSpPr>
        <p:spPr bwMode="auto">
          <a:xfrm>
            <a:off x="7340600" y="3084513"/>
            <a:ext cx="82550" cy="2897187"/>
          </a:xfrm>
          <a:custGeom>
            <a:avLst/>
            <a:gdLst>
              <a:gd name="T0" fmla="*/ 0 w 28"/>
              <a:gd name="T1" fmla="*/ 2147483647 h 1351"/>
              <a:gd name="T2" fmla="*/ 0 w 28"/>
              <a:gd name="T3" fmla="*/ 2147483647 h 1351"/>
              <a:gd name="T4" fmla="*/ 2147483647 w 28"/>
              <a:gd name="T5" fmla="*/ 0 h 1351"/>
              <a:gd name="T6" fmla="*/ 2147483647 w 28"/>
              <a:gd name="T7" fmla="*/ 2147483647 h 1351"/>
              <a:gd name="T8" fmla="*/ 0 w 28"/>
              <a:gd name="T9" fmla="*/ 2147483647 h 1351"/>
              <a:gd name="T10" fmla="*/ 0 60000 65536"/>
              <a:gd name="T11" fmla="*/ 0 60000 65536"/>
              <a:gd name="T12" fmla="*/ 0 60000 65536"/>
              <a:gd name="T13" fmla="*/ 0 60000 65536"/>
              <a:gd name="T14" fmla="*/ 0 60000 65536"/>
              <a:gd name="T15" fmla="*/ 0 w 28"/>
              <a:gd name="T16" fmla="*/ 0 h 1351"/>
              <a:gd name="T17" fmla="*/ 28 w 28"/>
              <a:gd name="T18" fmla="*/ 1351 h 1351"/>
            </a:gdLst>
            <a:ahLst/>
            <a:cxnLst>
              <a:cxn ang="T10">
                <a:pos x="T0" y="T1"/>
              </a:cxn>
              <a:cxn ang="T11">
                <a:pos x="T2" y="T3"/>
              </a:cxn>
              <a:cxn ang="T12">
                <a:pos x="T4" y="T5"/>
              </a:cxn>
              <a:cxn ang="T13">
                <a:pos x="T6" y="T7"/>
              </a:cxn>
              <a:cxn ang="T14">
                <a:pos x="T8" y="T9"/>
              </a:cxn>
            </a:cxnLst>
            <a:rect l="T15" t="T16" r="T17" b="T18"/>
            <a:pathLst>
              <a:path w="28" h="1351">
                <a:moveTo>
                  <a:pt x="0" y="1351"/>
                </a:moveTo>
                <a:lnTo>
                  <a:pt x="0" y="15"/>
                </a:lnTo>
                <a:lnTo>
                  <a:pt x="28" y="0"/>
                </a:lnTo>
                <a:lnTo>
                  <a:pt x="28" y="1336"/>
                </a:lnTo>
                <a:lnTo>
                  <a:pt x="0" y="1351"/>
                </a:lnTo>
                <a:close/>
              </a:path>
            </a:pathLst>
          </a:custGeom>
          <a:solidFill>
            <a:srgbClr val="80664D"/>
          </a:solidFill>
          <a:ln w="9525">
            <a:solidFill>
              <a:srgbClr val="000000"/>
            </a:solidFill>
            <a:round/>
            <a:headEnd/>
            <a:tailEnd/>
          </a:ln>
        </p:spPr>
        <p:txBody>
          <a:bodyPr/>
          <a:lstStyle/>
          <a:p>
            <a:endParaRPr lang="en-US"/>
          </a:p>
        </p:txBody>
      </p:sp>
      <p:sp>
        <p:nvSpPr>
          <p:cNvPr id="38980" name="Rectangle 68"/>
          <p:cNvSpPr>
            <a:spLocks noChangeArrowheads="1"/>
          </p:cNvSpPr>
          <p:nvPr/>
        </p:nvSpPr>
        <p:spPr bwMode="auto">
          <a:xfrm>
            <a:off x="7105650" y="3117850"/>
            <a:ext cx="234950" cy="2863850"/>
          </a:xfrm>
          <a:prstGeom prst="rect">
            <a:avLst/>
          </a:prstGeom>
          <a:solidFill>
            <a:srgbClr val="FFCC99"/>
          </a:solidFill>
          <a:ln w="9525">
            <a:solidFill>
              <a:srgbClr val="000000"/>
            </a:solidFill>
            <a:miter lim="800000"/>
            <a:headEnd/>
            <a:tailEnd/>
          </a:ln>
        </p:spPr>
        <p:txBody>
          <a:bodyPr/>
          <a:lstStyle/>
          <a:p>
            <a:endParaRPr lang="en-US"/>
          </a:p>
        </p:txBody>
      </p:sp>
      <p:sp>
        <p:nvSpPr>
          <p:cNvPr id="38981" name="Freeform 69"/>
          <p:cNvSpPr>
            <a:spLocks/>
          </p:cNvSpPr>
          <p:nvPr/>
        </p:nvSpPr>
        <p:spPr bwMode="auto">
          <a:xfrm>
            <a:off x="7105650" y="3084513"/>
            <a:ext cx="317500" cy="33337"/>
          </a:xfrm>
          <a:custGeom>
            <a:avLst/>
            <a:gdLst>
              <a:gd name="T0" fmla="*/ 2147483647 w 107"/>
              <a:gd name="T1" fmla="*/ 2147483647 h 15"/>
              <a:gd name="T2" fmla="*/ 2147483647 w 107"/>
              <a:gd name="T3" fmla="*/ 0 h 15"/>
              <a:gd name="T4" fmla="*/ 2147483647 w 107"/>
              <a:gd name="T5" fmla="*/ 0 h 15"/>
              <a:gd name="T6" fmla="*/ 0 w 107"/>
              <a:gd name="T7" fmla="*/ 2147483647 h 15"/>
              <a:gd name="T8" fmla="*/ 2147483647 w 107"/>
              <a:gd name="T9" fmla="*/ 2147483647 h 15"/>
              <a:gd name="T10" fmla="*/ 0 60000 65536"/>
              <a:gd name="T11" fmla="*/ 0 60000 65536"/>
              <a:gd name="T12" fmla="*/ 0 60000 65536"/>
              <a:gd name="T13" fmla="*/ 0 60000 65536"/>
              <a:gd name="T14" fmla="*/ 0 60000 65536"/>
              <a:gd name="T15" fmla="*/ 0 w 107"/>
              <a:gd name="T16" fmla="*/ 0 h 15"/>
              <a:gd name="T17" fmla="*/ 107 w 107"/>
              <a:gd name="T18" fmla="*/ 15 h 15"/>
            </a:gdLst>
            <a:ahLst/>
            <a:cxnLst>
              <a:cxn ang="T10">
                <a:pos x="T0" y="T1"/>
              </a:cxn>
              <a:cxn ang="T11">
                <a:pos x="T2" y="T3"/>
              </a:cxn>
              <a:cxn ang="T12">
                <a:pos x="T4" y="T5"/>
              </a:cxn>
              <a:cxn ang="T13">
                <a:pos x="T6" y="T7"/>
              </a:cxn>
              <a:cxn ang="T14">
                <a:pos x="T8" y="T9"/>
              </a:cxn>
            </a:cxnLst>
            <a:rect l="T15" t="T16" r="T17" b="T18"/>
            <a:pathLst>
              <a:path w="107" h="15">
                <a:moveTo>
                  <a:pt x="79" y="15"/>
                </a:moveTo>
                <a:lnTo>
                  <a:pt x="107" y="0"/>
                </a:lnTo>
                <a:lnTo>
                  <a:pt x="23" y="0"/>
                </a:lnTo>
                <a:lnTo>
                  <a:pt x="0" y="15"/>
                </a:lnTo>
                <a:lnTo>
                  <a:pt x="79" y="15"/>
                </a:lnTo>
                <a:close/>
              </a:path>
            </a:pathLst>
          </a:custGeom>
          <a:solidFill>
            <a:srgbClr val="BF9973"/>
          </a:solidFill>
          <a:ln w="9525">
            <a:solidFill>
              <a:srgbClr val="000000"/>
            </a:solidFill>
            <a:round/>
            <a:headEnd/>
            <a:tailEnd/>
          </a:ln>
        </p:spPr>
        <p:txBody>
          <a:bodyPr/>
          <a:lstStyle/>
          <a:p>
            <a:endParaRPr lang="en-US"/>
          </a:p>
        </p:txBody>
      </p:sp>
      <p:sp>
        <p:nvSpPr>
          <p:cNvPr id="38982" name="Freeform 70"/>
          <p:cNvSpPr>
            <a:spLocks/>
          </p:cNvSpPr>
          <p:nvPr/>
        </p:nvSpPr>
        <p:spPr bwMode="auto">
          <a:xfrm>
            <a:off x="7874000" y="4618038"/>
            <a:ext cx="84138" cy="1363662"/>
          </a:xfrm>
          <a:custGeom>
            <a:avLst/>
            <a:gdLst>
              <a:gd name="T0" fmla="*/ 0 w 28"/>
              <a:gd name="T1" fmla="*/ 2147483647 h 636"/>
              <a:gd name="T2" fmla="*/ 0 w 28"/>
              <a:gd name="T3" fmla="*/ 2147483647 h 636"/>
              <a:gd name="T4" fmla="*/ 2147483647 w 28"/>
              <a:gd name="T5" fmla="*/ 0 h 636"/>
              <a:gd name="T6" fmla="*/ 2147483647 w 28"/>
              <a:gd name="T7" fmla="*/ 2147483647 h 636"/>
              <a:gd name="T8" fmla="*/ 0 w 28"/>
              <a:gd name="T9" fmla="*/ 2147483647 h 636"/>
              <a:gd name="T10" fmla="*/ 0 60000 65536"/>
              <a:gd name="T11" fmla="*/ 0 60000 65536"/>
              <a:gd name="T12" fmla="*/ 0 60000 65536"/>
              <a:gd name="T13" fmla="*/ 0 60000 65536"/>
              <a:gd name="T14" fmla="*/ 0 60000 65536"/>
              <a:gd name="T15" fmla="*/ 0 w 28"/>
              <a:gd name="T16" fmla="*/ 0 h 636"/>
              <a:gd name="T17" fmla="*/ 28 w 28"/>
              <a:gd name="T18" fmla="*/ 636 h 636"/>
            </a:gdLst>
            <a:ahLst/>
            <a:cxnLst>
              <a:cxn ang="T10">
                <a:pos x="T0" y="T1"/>
              </a:cxn>
              <a:cxn ang="T11">
                <a:pos x="T2" y="T3"/>
              </a:cxn>
              <a:cxn ang="T12">
                <a:pos x="T4" y="T5"/>
              </a:cxn>
              <a:cxn ang="T13">
                <a:pos x="T6" y="T7"/>
              </a:cxn>
              <a:cxn ang="T14">
                <a:pos x="T8" y="T9"/>
              </a:cxn>
            </a:cxnLst>
            <a:rect l="T15" t="T16" r="T17" b="T18"/>
            <a:pathLst>
              <a:path w="28" h="636">
                <a:moveTo>
                  <a:pt x="0" y="636"/>
                </a:moveTo>
                <a:lnTo>
                  <a:pt x="0" y="20"/>
                </a:lnTo>
                <a:lnTo>
                  <a:pt x="28" y="0"/>
                </a:lnTo>
                <a:lnTo>
                  <a:pt x="28" y="621"/>
                </a:lnTo>
                <a:lnTo>
                  <a:pt x="0" y="636"/>
                </a:lnTo>
                <a:close/>
              </a:path>
            </a:pathLst>
          </a:custGeom>
          <a:solidFill>
            <a:srgbClr val="668066"/>
          </a:solidFill>
          <a:ln w="9525">
            <a:solidFill>
              <a:srgbClr val="000000"/>
            </a:solidFill>
            <a:round/>
            <a:headEnd/>
            <a:tailEnd/>
          </a:ln>
        </p:spPr>
        <p:txBody>
          <a:bodyPr/>
          <a:lstStyle/>
          <a:p>
            <a:endParaRPr lang="en-US"/>
          </a:p>
        </p:txBody>
      </p:sp>
      <p:sp>
        <p:nvSpPr>
          <p:cNvPr id="38983" name="Rectangle 71"/>
          <p:cNvSpPr>
            <a:spLocks noChangeArrowheads="1"/>
          </p:cNvSpPr>
          <p:nvPr/>
        </p:nvSpPr>
        <p:spPr bwMode="auto">
          <a:xfrm>
            <a:off x="7640638" y="4660900"/>
            <a:ext cx="233362" cy="1320800"/>
          </a:xfrm>
          <a:prstGeom prst="rect">
            <a:avLst/>
          </a:prstGeom>
          <a:solidFill>
            <a:srgbClr val="CCFFCC"/>
          </a:solidFill>
          <a:ln w="9525">
            <a:solidFill>
              <a:srgbClr val="000000"/>
            </a:solidFill>
            <a:miter lim="800000"/>
            <a:headEnd/>
            <a:tailEnd/>
          </a:ln>
        </p:spPr>
        <p:txBody>
          <a:bodyPr/>
          <a:lstStyle/>
          <a:p>
            <a:endParaRPr lang="en-US"/>
          </a:p>
        </p:txBody>
      </p:sp>
      <p:sp>
        <p:nvSpPr>
          <p:cNvPr id="38984" name="Freeform 72"/>
          <p:cNvSpPr>
            <a:spLocks/>
          </p:cNvSpPr>
          <p:nvPr/>
        </p:nvSpPr>
        <p:spPr bwMode="auto">
          <a:xfrm>
            <a:off x="7640638" y="4618038"/>
            <a:ext cx="317500" cy="42862"/>
          </a:xfrm>
          <a:custGeom>
            <a:avLst/>
            <a:gdLst>
              <a:gd name="T0" fmla="*/ 2147483647 w 107"/>
              <a:gd name="T1" fmla="*/ 2147483647 h 20"/>
              <a:gd name="T2" fmla="*/ 2147483647 w 107"/>
              <a:gd name="T3" fmla="*/ 0 h 20"/>
              <a:gd name="T4" fmla="*/ 2147483647 w 107"/>
              <a:gd name="T5" fmla="*/ 0 h 20"/>
              <a:gd name="T6" fmla="*/ 0 w 107"/>
              <a:gd name="T7" fmla="*/ 2147483647 h 20"/>
              <a:gd name="T8" fmla="*/ 2147483647 w 107"/>
              <a:gd name="T9" fmla="*/ 2147483647 h 20"/>
              <a:gd name="T10" fmla="*/ 0 60000 65536"/>
              <a:gd name="T11" fmla="*/ 0 60000 65536"/>
              <a:gd name="T12" fmla="*/ 0 60000 65536"/>
              <a:gd name="T13" fmla="*/ 0 60000 65536"/>
              <a:gd name="T14" fmla="*/ 0 60000 65536"/>
              <a:gd name="T15" fmla="*/ 0 w 107"/>
              <a:gd name="T16" fmla="*/ 0 h 20"/>
              <a:gd name="T17" fmla="*/ 107 w 107"/>
              <a:gd name="T18" fmla="*/ 20 h 20"/>
            </a:gdLst>
            <a:ahLst/>
            <a:cxnLst>
              <a:cxn ang="T10">
                <a:pos x="T0" y="T1"/>
              </a:cxn>
              <a:cxn ang="T11">
                <a:pos x="T2" y="T3"/>
              </a:cxn>
              <a:cxn ang="T12">
                <a:pos x="T4" y="T5"/>
              </a:cxn>
              <a:cxn ang="T13">
                <a:pos x="T6" y="T7"/>
              </a:cxn>
              <a:cxn ang="T14">
                <a:pos x="T8" y="T9"/>
              </a:cxn>
            </a:cxnLst>
            <a:rect l="T15" t="T16" r="T17" b="T18"/>
            <a:pathLst>
              <a:path w="107" h="20">
                <a:moveTo>
                  <a:pt x="79" y="20"/>
                </a:moveTo>
                <a:lnTo>
                  <a:pt x="107" y="0"/>
                </a:lnTo>
                <a:lnTo>
                  <a:pt x="28" y="0"/>
                </a:lnTo>
                <a:lnTo>
                  <a:pt x="0" y="20"/>
                </a:lnTo>
                <a:lnTo>
                  <a:pt x="79" y="20"/>
                </a:lnTo>
                <a:close/>
              </a:path>
            </a:pathLst>
          </a:custGeom>
          <a:solidFill>
            <a:srgbClr val="99BF99"/>
          </a:solidFill>
          <a:ln w="9525">
            <a:solidFill>
              <a:srgbClr val="000000"/>
            </a:solidFill>
            <a:round/>
            <a:headEnd/>
            <a:tailEnd/>
          </a:ln>
        </p:spPr>
        <p:txBody>
          <a:bodyPr/>
          <a:lstStyle/>
          <a:p>
            <a:endParaRPr lang="en-US"/>
          </a:p>
        </p:txBody>
      </p:sp>
      <p:sp>
        <p:nvSpPr>
          <p:cNvPr id="38985" name="Freeform 73"/>
          <p:cNvSpPr>
            <a:spLocks/>
          </p:cNvSpPr>
          <p:nvPr/>
        </p:nvSpPr>
        <p:spPr bwMode="auto">
          <a:xfrm>
            <a:off x="8108950" y="4783138"/>
            <a:ext cx="82550" cy="1198562"/>
          </a:xfrm>
          <a:custGeom>
            <a:avLst/>
            <a:gdLst>
              <a:gd name="T0" fmla="*/ 0 w 28"/>
              <a:gd name="T1" fmla="*/ 2147483647 h 559"/>
              <a:gd name="T2" fmla="*/ 0 w 28"/>
              <a:gd name="T3" fmla="*/ 2147483647 h 559"/>
              <a:gd name="T4" fmla="*/ 2147483647 w 28"/>
              <a:gd name="T5" fmla="*/ 0 h 559"/>
              <a:gd name="T6" fmla="*/ 2147483647 w 28"/>
              <a:gd name="T7" fmla="*/ 2147483647 h 559"/>
              <a:gd name="T8" fmla="*/ 0 w 28"/>
              <a:gd name="T9" fmla="*/ 2147483647 h 559"/>
              <a:gd name="T10" fmla="*/ 0 60000 65536"/>
              <a:gd name="T11" fmla="*/ 0 60000 65536"/>
              <a:gd name="T12" fmla="*/ 0 60000 65536"/>
              <a:gd name="T13" fmla="*/ 0 60000 65536"/>
              <a:gd name="T14" fmla="*/ 0 60000 65536"/>
              <a:gd name="T15" fmla="*/ 0 w 28"/>
              <a:gd name="T16" fmla="*/ 0 h 559"/>
              <a:gd name="T17" fmla="*/ 28 w 28"/>
              <a:gd name="T18" fmla="*/ 559 h 559"/>
            </a:gdLst>
            <a:ahLst/>
            <a:cxnLst>
              <a:cxn ang="T10">
                <a:pos x="T0" y="T1"/>
              </a:cxn>
              <a:cxn ang="T11">
                <a:pos x="T2" y="T3"/>
              </a:cxn>
              <a:cxn ang="T12">
                <a:pos x="T4" y="T5"/>
              </a:cxn>
              <a:cxn ang="T13">
                <a:pos x="T6" y="T7"/>
              </a:cxn>
              <a:cxn ang="T14">
                <a:pos x="T8" y="T9"/>
              </a:cxn>
            </a:cxnLst>
            <a:rect l="T15" t="T16" r="T17" b="T18"/>
            <a:pathLst>
              <a:path w="28" h="559">
                <a:moveTo>
                  <a:pt x="0" y="559"/>
                </a:moveTo>
                <a:lnTo>
                  <a:pt x="0" y="16"/>
                </a:lnTo>
                <a:lnTo>
                  <a:pt x="28" y="0"/>
                </a:lnTo>
                <a:lnTo>
                  <a:pt x="28" y="544"/>
                </a:lnTo>
                <a:lnTo>
                  <a:pt x="0" y="559"/>
                </a:lnTo>
                <a:close/>
              </a:path>
            </a:pathLst>
          </a:custGeom>
          <a:solidFill>
            <a:srgbClr val="666680"/>
          </a:solidFill>
          <a:ln w="9525">
            <a:solidFill>
              <a:srgbClr val="000000"/>
            </a:solidFill>
            <a:round/>
            <a:headEnd/>
            <a:tailEnd/>
          </a:ln>
        </p:spPr>
        <p:txBody>
          <a:bodyPr/>
          <a:lstStyle/>
          <a:p>
            <a:endParaRPr lang="en-US"/>
          </a:p>
        </p:txBody>
      </p:sp>
      <p:sp>
        <p:nvSpPr>
          <p:cNvPr id="38986" name="Rectangle 74"/>
          <p:cNvSpPr>
            <a:spLocks noChangeArrowheads="1"/>
          </p:cNvSpPr>
          <p:nvPr/>
        </p:nvSpPr>
        <p:spPr bwMode="auto">
          <a:xfrm>
            <a:off x="7874000" y="4818063"/>
            <a:ext cx="234950" cy="1163637"/>
          </a:xfrm>
          <a:prstGeom prst="rect">
            <a:avLst/>
          </a:prstGeom>
          <a:solidFill>
            <a:srgbClr val="CCCCFF"/>
          </a:solidFill>
          <a:ln w="9525">
            <a:solidFill>
              <a:srgbClr val="000000"/>
            </a:solidFill>
            <a:miter lim="800000"/>
            <a:headEnd/>
            <a:tailEnd/>
          </a:ln>
        </p:spPr>
        <p:txBody>
          <a:bodyPr/>
          <a:lstStyle/>
          <a:p>
            <a:endParaRPr lang="en-US"/>
          </a:p>
        </p:txBody>
      </p:sp>
      <p:sp>
        <p:nvSpPr>
          <p:cNvPr id="38987" name="Freeform 75"/>
          <p:cNvSpPr>
            <a:spLocks/>
          </p:cNvSpPr>
          <p:nvPr/>
        </p:nvSpPr>
        <p:spPr bwMode="auto">
          <a:xfrm>
            <a:off x="7874000" y="4783138"/>
            <a:ext cx="317500" cy="34925"/>
          </a:xfrm>
          <a:custGeom>
            <a:avLst/>
            <a:gdLst>
              <a:gd name="T0" fmla="*/ 2147483647 w 107"/>
              <a:gd name="T1" fmla="*/ 2147483647 h 16"/>
              <a:gd name="T2" fmla="*/ 2147483647 w 107"/>
              <a:gd name="T3" fmla="*/ 0 h 16"/>
              <a:gd name="T4" fmla="*/ 2147483647 w 107"/>
              <a:gd name="T5" fmla="*/ 0 h 16"/>
              <a:gd name="T6" fmla="*/ 0 w 107"/>
              <a:gd name="T7" fmla="*/ 2147483647 h 16"/>
              <a:gd name="T8" fmla="*/ 2147483647 w 107"/>
              <a:gd name="T9" fmla="*/ 2147483647 h 16"/>
              <a:gd name="T10" fmla="*/ 0 60000 65536"/>
              <a:gd name="T11" fmla="*/ 0 60000 65536"/>
              <a:gd name="T12" fmla="*/ 0 60000 65536"/>
              <a:gd name="T13" fmla="*/ 0 60000 65536"/>
              <a:gd name="T14" fmla="*/ 0 60000 65536"/>
              <a:gd name="T15" fmla="*/ 0 w 107"/>
              <a:gd name="T16" fmla="*/ 0 h 16"/>
              <a:gd name="T17" fmla="*/ 107 w 107"/>
              <a:gd name="T18" fmla="*/ 16 h 16"/>
            </a:gdLst>
            <a:ahLst/>
            <a:cxnLst>
              <a:cxn ang="T10">
                <a:pos x="T0" y="T1"/>
              </a:cxn>
              <a:cxn ang="T11">
                <a:pos x="T2" y="T3"/>
              </a:cxn>
              <a:cxn ang="T12">
                <a:pos x="T4" y="T5"/>
              </a:cxn>
              <a:cxn ang="T13">
                <a:pos x="T6" y="T7"/>
              </a:cxn>
              <a:cxn ang="T14">
                <a:pos x="T8" y="T9"/>
              </a:cxn>
            </a:cxnLst>
            <a:rect l="T15" t="T16" r="T17" b="T18"/>
            <a:pathLst>
              <a:path w="107" h="16">
                <a:moveTo>
                  <a:pt x="79" y="16"/>
                </a:moveTo>
                <a:lnTo>
                  <a:pt x="107" y="0"/>
                </a:lnTo>
                <a:lnTo>
                  <a:pt x="28" y="0"/>
                </a:lnTo>
                <a:lnTo>
                  <a:pt x="0" y="16"/>
                </a:lnTo>
                <a:lnTo>
                  <a:pt x="79" y="16"/>
                </a:lnTo>
                <a:close/>
              </a:path>
            </a:pathLst>
          </a:custGeom>
          <a:solidFill>
            <a:srgbClr val="9999BF"/>
          </a:solidFill>
          <a:ln w="9525">
            <a:solidFill>
              <a:srgbClr val="000000"/>
            </a:solidFill>
            <a:round/>
            <a:headEnd/>
            <a:tailEnd/>
          </a:ln>
        </p:spPr>
        <p:txBody>
          <a:bodyPr/>
          <a:lstStyle/>
          <a:p>
            <a:endParaRPr lang="en-US"/>
          </a:p>
        </p:txBody>
      </p:sp>
      <p:sp>
        <p:nvSpPr>
          <p:cNvPr id="38988" name="Freeform 76"/>
          <p:cNvSpPr>
            <a:spLocks/>
          </p:cNvSpPr>
          <p:nvPr/>
        </p:nvSpPr>
        <p:spPr bwMode="auto">
          <a:xfrm>
            <a:off x="8340725" y="5216525"/>
            <a:ext cx="82550" cy="765175"/>
          </a:xfrm>
          <a:custGeom>
            <a:avLst/>
            <a:gdLst>
              <a:gd name="T0" fmla="*/ 0 w 28"/>
              <a:gd name="T1" fmla="*/ 2147483647 h 357"/>
              <a:gd name="T2" fmla="*/ 0 w 28"/>
              <a:gd name="T3" fmla="*/ 2147483647 h 357"/>
              <a:gd name="T4" fmla="*/ 2147483647 w 28"/>
              <a:gd name="T5" fmla="*/ 0 h 357"/>
              <a:gd name="T6" fmla="*/ 2147483647 w 28"/>
              <a:gd name="T7" fmla="*/ 2147483647 h 357"/>
              <a:gd name="T8" fmla="*/ 0 w 28"/>
              <a:gd name="T9" fmla="*/ 2147483647 h 357"/>
              <a:gd name="T10" fmla="*/ 0 60000 65536"/>
              <a:gd name="T11" fmla="*/ 0 60000 65536"/>
              <a:gd name="T12" fmla="*/ 0 60000 65536"/>
              <a:gd name="T13" fmla="*/ 0 60000 65536"/>
              <a:gd name="T14" fmla="*/ 0 60000 65536"/>
              <a:gd name="T15" fmla="*/ 0 w 28"/>
              <a:gd name="T16" fmla="*/ 0 h 357"/>
              <a:gd name="T17" fmla="*/ 28 w 28"/>
              <a:gd name="T18" fmla="*/ 357 h 357"/>
            </a:gdLst>
            <a:ahLst/>
            <a:cxnLst>
              <a:cxn ang="T10">
                <a:pos x="T0" y="T1"/>
              </a:cxn>
              <a:cxn ang="T11">
                <a:pos x="T2" y="T3"/>
              </a:cxn>
              <a:cxn ang="T12">
                <a:pos x="T4" y="T5"/>
              </a:cxn>
              <a:cxn ang="T13">
                <a:pos x="T6" y="T7"/>
              </a:cxn>
              <a:cxn ang="T14">
                <a:pos x="T8" y="T9"/>
              </a:cxn>
            </a:cxnLst>
            <a:rect l="T15" t="T16" r="T17" b="T18"/>
            <a:pathLst>
              <a:path w="28" h="357">
                <a:moveTo>
                  <a:pt x="0" y="357"/>
                </a:moveTo>
                <a:lnTo>
                  <a:pt x="0" y="21"/>
                </a:lnTo>
                <a:lnTo>
                  <a:pt x="28" y="0"/>
                </a:lnTo>
                <a:lnTo>
                  <a:pt x="28" y="342"/>
                </a:lnTo>
                <a:lnTo>
                  <a:pt x="0" y="357"/>
                </a:lnTo>
                <a:close/>
              </a:path>
            </a:pathLst>
          </a:custGeom>
          <a:solidFill>
            <a:srgbClr val="80804D"/>
          </a:solidFill>
          <a:ln w="9525">
            <a:solidFill>
              <a:srgbClr val="000000"/>
            </a:solidFill>
            <a:round/>
            <a:headEnd/>
            <a:tailEnd/>
          </a:ln>
        </p:spPr>
        <p:txBody>
          <a:bodyPr/>
          <a:lstStyle/>
          <a:p>
            <a:endParaRPr lang="en-US"/>
          </a:p>
        </p:txBody>
      </p:sp>
      <p:sp>
        <p:nvSpPr>
          <p:cNvPr id="38989" name="Rectangle 77"/>
          <p:cNvSpPr>
            <a:spLocks noChangeArrowheads="1"/>
          </p:cNvSpPr>
          <p:nvPr/>
        </p:nvSpPr>
        <p:spPr bwMode="auto">
          <a:xfrm>
            <a:off x="8108950" y="5260975"/>
            <a:ext cx="231775" cy="720725"/>
          </a:xfrm>
          <a:prstGeom prst="rect">
            <a:avLst/>
          </a:prstGeom>
          <a:solidFill>
            <a:srgbClr val="FFFF99"/>
          </a:solidFill>
          <a:ln w="9525">
            <a:solidFill>
              <a:srgbClr val="000000"/>
            </a:solidFill>
            <a:miter lim="800000"/>
            <a:headEnd/>
            <a:tailEnd/>
          </a:ln>
        </p:spPr>
        <p:txBody>
          <a:bodyPr/>
          <a:lstStyle/>
          <a:p>
            <a:endParaRPr lang="en-US"/>
          </a:p>
        </p:txBody>
      </p:sp>
      <p:sp>
        <p:nvSpPr>
          <p:cNvPr id="38990" name="Freeform 78"/>
          <p:cNvSpPr>
            <a:spLocks/>
          </p:cNvSpPr>
          <p:nvPr/>
        </p:nvSpPr>
        <p:spPr bwMode="auto">
          <a:xfrm>
            <a:off x="8108950" y="5216525"/>
            <a:ext cx="314325" cy="44450"/>
          </a:xfrm>
          <a:custGeom>
            <a:avLst/>
            <a:gdLst>
              <a:gd name="T0" fmla="*/ 2147483647 w 106"/>
              <a:gd name="T1" fmla="*/ 2147483647 h 21"/>
              <a:gd name="T2" fmla="*/ 2147483647 w 106"/>
              <a:gd name="T3" fmla="*/ 0 h 21"/>
              <a:gd name="T4" fmla="*/ 2147483647 w 106"/>
              <a:gd name="T5" fmla="*/ 0 h 21"/>
              <a:gd name="T6" fmla="*/ 0 w 106"/>
              <a:gd name="T7" fmla="*/ 2147483647 h 21"/>
              <a:gd name="T8" fmla="*/ 2147483647 w 106"/>
              <a:gd name="T9" fmla="*/ 2147483647 h 21"/>
              <a:gd name="T10" fmla="*/ 0 60000 65536"/>
              <a:gd name="T11" fmla="*/ 0 60000 65536"/>
              <a:gd name="T12" fmla="*/ 0 60000 65536"/>
              <a:gd name="T13" fmla="*/ 0 60000 65536"/>
              <a:gd name="T14" fmla="*/ 0 60000 65536"/>
              <a:gd name="T15" fmla="*/ 0 w 106"/>
              <a:gd name="T16" fmla="*/ 0 h 21"/>
              <a:gd name="T17" fmla="*/ 106 w 106"/>
              <a:gd name="T18" fmla="*/ 21 h 21"/>
            </a:gdLst>
            <a:ahLst/>
            <a:cxnLst>
              <a:cxn ang="T10">
                <a:pos x="T0" y="T1"/>
              </a:cxn>
              <a:cxn ang="T11">
                <a:pos x="T2" y="T3"/>
              </a:cxn>
              <a:cxn ang="T12">
                <a:pos x="T4" y="T5"/>
              </a:cxn>
              <a:cxn ang="T13">
                <a:pos x="T6" y="T7"/>
              </a:cxn>
              <a:cxn ang="T14">
                <a:pos x="T8" y="T9"/>
              </a:cxn>
            </a:cxnLst>
            <a:rect l="T15" t="T16" r="T17" b="T18"/>
            <a:pathLst>
              <a:path w="106" h="21">
                <a:moveTo>
                  <a:pt x="78" y="21"/>
                </a:moveTo>
                <a:lnTo>
                  <a:pt x="106" y="0"/>
                </a:lnTo>
                <a:lnTo>
                  <a:pt x="28" y="0"/>
                </a:lnTo>
                <a:lnTo>
                  <a:pt x="0" y="21"/>
                </a:lnTo>
                <a:lnTo>
                  <a:pt x="78" y="21"/>
                </a:lnTo>
                <a:close/>
              </a:path>
            </a:pathLst>
          </a:custGeom>
          <a:solidFill>
            <a:srgbClr val="BFBF73"/>
          </a:solidFill>
          <a:ln w="9525">
            <a:solidFill>
              <a:srgbClr val="000000"/>
            </a:solidFill>
            <a:round/>
            <a:headEnd/>
            <a:tailEnd/>
          </a:ln>
        </p:spPr>
        <p:txBody>
          <a:bodyPr/>
          <a:lstStyle/>
          <a:p>
            <a:endParaRPr lang="en-US"/>
          </a:p>
        </p:txBody>
      </p:sp>
      <p:sp>
        <p:nvSpPr>
          <p:cNvPr id="38991" name="Freeform 79"/>
          <p:cNvSpPr>
            <a:spLocks/>
          </p:cNvSpPr>
          <p:nvPr/>
        </p:nvSpPr>
        <p:spPr bwMode="auto">
          <a:xfrm>
            <a:off x="8574088" y="2717800"/>
            <a:ext cx="84137" cy="3263900"/>
          </a:xfrm>
          <a:custGeom>
            <a:avLst/>
            <a:gdLst>
              <a:gd name="T0" fmla="*/ 0 w 28"/>
              <a:gd name="T1" fmla="*/ 2147483647 h 1522"/>
              <a:gd name="T2" fmla="*/ 0 w 28"/>
              <a:gd name="T3" fmla="*/ 2147483647 h 1522"/>
              <a:gd name="T4" fmla="*/ 2147483647 w 28"/>
              <a:gd name="T5" fmla="*/ 0 h 1522"/>
              <a:gd name="T6" fmla="*/ 2147483647 w 28"/>
              <a:gd name="T7" fmla="*/ 2147483647 h 1522"/>
              <a:gd name="T8" fmla="*/ 0 w 28"/>
              <a:gd name="T9" fmla="*/ 2147483647 h 1522"/>
              <a:gd name="T10" fmla="*/ 0 60000 65536"/>
              <a:gd name="T11" fmla="*/ 0 60000 65536"/>
              <a:gd name="T12" fmla="*/ 0 60000 65536"/>
              <a:gd name="T13" fmla="*/ 0 60000 65536"/>
              <a:gd name="T14" fmla="*/ 0 60000 65536"/>
              <a:gd name="T15" fmla="*/ 0 w 28"/>
              <a:gd name="T16" fmla="*/ 0 h 1522"/>
              <a:gd name="T17" fmla="*/ 28 w 28"/>
              <a:gd name="T18" fmla="*/ 1522 h 1522"/>
            </a:gdLst>
            <a:ahLst/>
            <a:cxnLst>
              <a:cxn ang="T10">
                <a:pos x="T0" y="T1"/>
              </a:cxn>
              <a:cxn ang="T11">
                <a:pos x="T2" y="T3"/>
              </a:cxn>
              <a:cxn ang="T12">
                <a:pos x="T4" y="T5"/>
              </a:cxn>
              <a:cxn ang="T13">
                <a:pos x="T6" y="T7"/>
              </a:cxn>
              <a:cxn ang="T14">
                <a:pos x="T8" y="T9"/>
              </a:cxn>
            </a:cxnLst>
            <a:rect l="T15" t="T16" r="T17" b="T18"/>
            <a:pathLst>
              <a:path w="28" h="1522">
                <a:moveTo>
                  <a:pt x="0" y="1522"/>
                </a:moveTo>
                <a:lnTo>
                  <a:pt x="0" y="21"/>
                </a:lnTo>
                <a:lnTo>
                  <a:pt x="28" y="0"/>
                </a:lnTo>
                <a:lnTo>
                  <a:pt x="28" y="1507"/>
                </a:lnTo>
                <a:lnTo>
                  <a:pt x="0" y="1522"/>
                </a:lnTo>
                <a:close/>
              </a:path>
            </a:pathLst>
          </a:custGeom>
          <a:solidFill>
            <a:srgbClr val="80664D"/>
          </a:solidFill>
          <a:ln w="9525">
            <a:solidFill>
              <a:srgbClr val="000000"/>
            </a:solidFill>
            <a:round/>
            <a:headEnd/>
            <a:tailEnd/>
          </a:ln>
        </p:spPr>
        <p:txBody>
          <a:bodyPr/>
          <a:lstStyle/>
          <a:p>
            <a:endParaRPr lang="en-US"/>
          </a:p>
        </p:txBody>
      </p:sp>
      <p:sp>
        <p:nvSpPr>
          <p:cNvPr id="38992" name="Rectangle 80"/>
          <p:cNvSpPr>
            <a:spLocks noChangeArrowheads="1"/>
          </p:cNvSpPr>
          <p:nvPr/>
        </p:nvSpPr>
        <p:spPr bwMode="auto">
          <a:xfrm>
            <a:off x="8340725" y="2763838"/>
            <a:ext cx="233363" cy="3217862"/>
          </a:xfrm>
          <a:prstGeom prst="rect">
            <a:avLst/>
          </a:prstGeom>
          <a:solidFill>
            <a:srgbClr val="FFCC99"/>
          </a:solidFill>
          <a:ln w="9525">
            <a:solidFill>
              <a:srgbClr val="000000"/>
            </a:solidFill>
            <a:miter lim="800000"/>
            <a:headEnd/>
            <a:tailEnd/>
          </a:ln>
        </p:spPr>
        <p:txBody>
          <a:bodyPr/>
          <a:lstStyle/>
          <a:p>
            <a:endParaRPr lang="en-US"/>
          </a:p>
        </p:txBody>
      </p:sp>
      <p:sp>
        <p:nvSpPr>
          <p:cNvPr id="38993" name="Freeform 81"/>
          <p:cNvSpPr>
            <a:spLocks/>
          </p:cNvSpPr>
          <p:nvPr/>
        </p:nvSpPr>
        <p:spPr bwMode="auto">
          <a:xfrm>
            <a:off x="8340725" y="2717800"/>
            <a:ext cx="317500" cy="46038"/>
          </a:xfrm>
          <a:custGeom>
            <a:avLst/>
            <a:gdLst>
              <a:gd name="T0" fmla="*/ 2147483647 w 107"/>
              <a:gd name="T1" fmla="*/ 2147483647 h 21"/>
              <a:gd name="T2" fmla="*/ 2147483647 w 107"/>
              <a:gd name="T3" fmla="*/ 0 h 21"/>
              <a:gd name="T4" fmla="*/ 2147483647 w 107"/>
              <a:gd name="T5" fmla="*/ 0 h 21"/>
              <a:gd name="T6" fmla="*/ 0 w 107"/>
              <a:gd name="T7" fmla="*/ 2147483647 h 21"/>
              <a:gd name="T8" fmla="*/ 2147483647 w 107"/>
              <a:gd name="T9" fmla="*/ 2147483647 h 21"/>
              <a:gd name="T10" fmla="*/ 0 60000 65536"/>
              <a:gd name="T11" fmla="*/ 0 60000 65536"/>
              <a:gd name="T12" fmla="*/ 0 60000 65536"/>
              <a:gd name="T13" fmla="*/ 0 60000 65536"/>
              <a:gd name="T14" fmla="*/ 0 60000 65536"/>
              <a:gd name="T15" fmla="*/ 0 w 107"/>
              <a:gd name="T16" fmla="*/ 0 h 21"/>
              <a:gd name="T17" fmla="*/ 107 w 107"/>
              <a:gd name="T18" fmla="*/ 21 h 21"/>
            </a:gdLst>
            <a:ahLst/>
            <a:cxnLst>
              <a:cxn ang="T10">
                <a:pos x="T0" y="T1"/>
              </a:cxn>
              <a:cxn ang="T11">
                <a:pos x="T2" y="T3"/>
              </a:cxn>
              <a:cxn ang="T12">
                <a:pos x="T4" y="T5"/>
              </a:cxn>
              <a:cxn ang="T13">
                <a:pos x="T6" y="T7"/>
              </a:cxn>
              <a:cxn ang="T14">
                <a:pos x="T8" y="T9"/>
              </a:cxn>
            </a:cxnLst>
            <a:rect l="T15" t="T16" r="T17" b="T18"/>
            <a:pathLst>
              <a:path w="107" h="21">
                <a:moveTo>
                  <a:pt x="79" y="21"/>
                </a:moveTo>
                <a:lnTo>
                  <a:pt x="107" y="0"/>
                </a:lnTo>
                <a:lnTo>
                  <a:pt x="28" y="0"/>
                </a:lnTo>
                <a:lnTo>
                  <a:pt x="0" y="21"/>
                </a:lnTo>
                <a:lnTo>
                  <a:pt x="79" y="21"/>
                </a:lnTo>
                <a:close/>
              </a:path>
            </a:pathLst>
          </a:custGeom>
          <a:solidFill>
            <a:srgbClr val="BF9973"/>
          </a:solidFill>
          <a:ln w="9525">
            <a:solidFill>
              <a:srgbClr val="000000"/>
            </a:solidFill>
            <a:round/>
            <a:headEnd/>
            <a:tailEnd/>
          </a:ln>
        </p:spPr>
        <p:txBody>
          <a:bodyPr/>
          <a:lstStyle/>
          <a:p>
            <a:endParaRPr lang="en-US"/>
          </a:p>
        </p:txBody>
      </p:sp>
      <p:sp>
        <p:nvSpPr>
          <p:cNvPr id="38994" name="Line 82"/>
          <p:cNvSpPr>
            <a:spLocks noChangeShapeType="1"/>
          </p:cNvSpPr>
          <p:nvPr/>
        </p:nvSpPr>
        <p:spPr bwMode="auto">
          <a:xfrm flipV="1">
            <a:off x="1274763" y="2306638"/>
            <a:ext cx="3175" cy="3675062"/>
          </a:xfrm>
          <a:prstGeom prst="line">
            <a:avLst/>
          </a:prstGeom>
          <a:noFill/>
          <a:ln w="9525">
            <a:solidFill>
              <a:schemeClr val="tx1"/>
            </a:solidFill>
            <a:round/>
            <a:headEnd/>
            <a:tailEnd/>
          </a:ln>
        </p:spPr>
        <p:txBody>
          <a:bodyPr/>
          <a:lstStyle/>
          <a:p>
            <a:endParaRPr lang="en-US"/>
          </a:p>
        </p:txBody>
      </p:sp>
      <p:sp>
        <p:nvSpPr>
          <p:cNvPr id="38995" name="Line 83"/>
          <p:cNvSpPr>
            <a:spLocks noChangeShapeType="1"/>
          </p:cNvSpPr>
          <p:nvPr/>
        </p:nvSpPr>
        <p:spPr bwMode="auto">
          <a:xfrm flipH="1">
            <a:off x="1192213" y="5981700"/>
            <a:ext cx="82550" cy="1588"/>
          </a:xfrm>
          <a:prstGeom prst="line">
            <a:avLst/>
          </a:prstGeom>
          <a:noFill/>
          <a:ln w="9525">
            <a:solidFill>
              <a:schemeClr val="tx1"/>
            </a:solidFill>
            <a:round/>
            <a:headEnd/>
            <a:tailEnd/>
          </a:ln>
        </p:spPr>
        <p:txBody>
          <a:bodyPr/>
          <a:lstStyle/>
          <a:p>
            <a:endParaRPr lang="en-US"/>
          </a:p>
        </p:txBody>
      </p:sp>
      <p:sp>
        <p:nvSpPr>
          <p:cNvPr id="38996" name="Line 84"/>
          <p:cNvSpPr>
            <a:spLocks noChangeShapeType="1"/>
          </p:cNvSpPr>
          <p:nvPr/>
        </p:nvSpPr>
        <p:spPr bwMode="auto">
          <a:xfrm flipH="1">
            <a:off x="1192213" y="5249863"/>
            <a:ext cx="82550" cy="3175"/>
          </a:xfrm>
          <a:prstGeom prst="line">
            <a:avLst/>
          </a:prstGeom>
          <a:noFill/>
          <a:ln w="9525">
            <a:solidFill>
              <a:schemeClr val="tx1"/>
            </a:solidFill>
            <a:round/>
            <a:headEnd/>
            <a:tailEnd/>
          </a:ln>
        </p:spPr>
        <p:txBody>
          <a:bodyPr/>
          <a:lstStyle/>
          <a:p>
            <a:endParaRPr lang="en-US"/>
          </a:p>
        </p:txBody>
      </p:sp>
      <p:sp>
        <p:nvSpPr>
          <p:cNvPr id="38997" name="Line 85"/>
          <p:cNvSpPr>
            <a:spLocks noChangeShapeType="1"/>
          </p:cNvSpPr>
          <p:nvPr/>
        </p:nvSpPr>
        <p:spPr bwMode="auto">
          <a:xfrm flipH="1">
            <a:off x="1192213" y="4516438"/>
            <a:ext cx="82550" cy="3175"/>
          </a:xfrm>
          <a:prstGeom prst="line">
            <a:avLst/>
          </a:prstGeom>
          <a:noFill/>
          <a:ln w="9525">
            <a:solidFill>
              <a:schemeClr val="tx1"/>
            </a:solidFill>
            <a:round/>
            <a:headEnd/>
            <a:tailEnd/>
          </a:ln>
        </p:spPr>
        <p:txBody>
          <a:bodyPr/>
          <a:lstStyle/>
          <a:p>
            <a:endParaRPr lang="en-US"/>
          </a:p>
        </p:txBody>
      </p:sp>
      <p:sp>
        <p:nvSpPr>
          <p:cNvPr id="38998" name="Line 86"/>
          <p:cNvSpPr>
            <a:spLocks noChangeShapeType="1"/>
          </p:cNvSpPr>
          <p:nvPr/>
        </p:nvSpPr>
        <p:spPr bwMode="auto">
          <a:xfrm flipH="1">
            <a:off x="1192213" y="3784600"/>
            <a:ext cx="82550" cy="1588"/>
          </a:xfrm>
          <a:prstGeom prst="line">
            <a:avLst/>
          </a:prstGeom>
          <a:noFill/>
          <a:ln w="9525">
            <a:solidFill>
              <a:schemeClr val="tx1"/>
            </a:solidFill>
            <a:round/>
            <a:headEnd/>
            <a:tailEnd/>
          </a:ln>
        </p:spPr>
        <p:txBody>
          <a:bodyPr/>
          <a:lstStyle/>
          <a:p>
            <a:endParaRPr lang="en-US"/>
          </a:p>
        </p:txBody>
      </p:sp>
      <p:sp>
        <p:nvSpPr>
          <p:cNvPr id="38999" name="Line 87"/>
          <p:cNvSpPr>
            <a:spLocks noChangeShapeType="1"/>
          </p:cNvSpPr>
          <p:nvPr/>
        </p:nvSpPr>
        <p:spPr bwMode="auto">
          <a:xfrm flipH="1">
            <a:off x="1192213" y="3040063"/>
            <a:ext cx="82550" cy="1587"/>
          </a:xfrm>
          <a:prstGeom prst="line">
            <a:avLst/>
          </a:prstGeom>
          <a:noFill/>
          <a:ln w="9525">
            <a:solidFill>
              <a:schemeClr val="tx1"/>
            </a:solidFill>
            <a:round/>
            <a:headEnd/>
            <a:tailEnd/>
          </a:ln>
        </p:spPr>
        <p:txBody>
          <a:bodyPr/>
          <a:lstStyle/>
          <a:p>
            <a:endParaRPr lang="en-US"/>
          </a:p>
        </p:txBody>
      </p:sp>
      <p:sp>
        <p:nvSpPr>
          <p:cNvPr id="39000" name="Line 88"/>
          <p:cNvSpPr>
            <a:spLocks noChangeShapeType="1"/>
          </p:cNvSpPr>
          <p:nvPr/>
        </p:nvSpPr>
        <p:spPr bwMode="auto">
          <a:xfrm flipH="1">
            <a:off x="1192213" y="2306638"/>
            <a:ext cx="82550" cy="1587"/>
          </a:xfrm>
          <a:prstGeom prst="line">
            <a:avLst/>
          </a:prstGeom>
          <a:noFill/>
          <a:ln w="9525">
            <a:solidFill>
              <a:schemeClr val="tx1"/>
            </a:solidFill>
            <a:round/>
            <a:headEnd/>
            <a:tailEnd/>
          </a:ln>
        </p:spPr>
        <p:txBody>
          <a:bodyPr/>
          <a:lstStyle/>
          <a:p>
            <a:endParaRPr lang="en-US"/>
          </a:p>
        </p:txBody>
      </p:sp>
      <p:sp>
        <p:nvSpPr>
          <p:cNvPr id="39001" name="Rectangle 89"/>
          <p:cNvSpPr>
            <a:spLocks noChangeArrowheads="1"/>
          </p:cNvSpPr>
          <p:nvPr/>
        </p:nvSpPr>
        <p:spPr bwMode="auto">
          <a:xfrm>
            <a:off x="966788" y="5829300"/>
            <a:ext cx="112712" cy="244475"/>
          </a:xfrm>
          <a:prstGeom prst="rect">
            <a:avLst/>
          </a:prstGeom>
          <a:noFill/>
          <a:ln w="9525">
            <a:noFill/>
            <a:miter lim="800000"/>
            <a:headEnd/>
            <a:tailEnd/>
          </a:ln>
        </p:spPr>
        <p:txBody>
          <a:bodyPr wrap="none" lIns="0" tIns="0" rIns="0" bIns="0">
            <a:spAutoFit/>
          </a:bodyPr>
          <a:lstStyle/>
          <a:p>
            <a:pPr rtl="0" eaLnBrk="0" hangingPunct="0"/>
            <a:r>
              <a:rPr lang="en-US" sz="1600" b="1"/>
              <a:t>0</a:t>
            </a:r>
            <a:endParaRPr lang="en-US" sz="1600"/>
          </a:p>
        </p:txBody>
      </p:sp>
      <p:sp>
        <p:nvSpPr>
          <p:cNvPr id="39002" name="Rectangle 90"/>
          <p:cNvSpPr>
            <a:spLocks noChangeArrowheads="1"/>
          </p:cNvSpPr>
          <p:nvPr/>
        </p:nvSpPr>
        <p:spPr bwMode="auto">
          <a:xfrm>
            <a:off x="741363" y="5095875"/>
            <a:ext cx="338137" cy="244475"/>
          </a:xfrm>
          <a:prstGeom prst="rect">
            <a:avLst/>
          </a:prstGeom>
          <a:noFill/>
          <a:ln w="9525">
            <a:noFill/>
            <a:miter lim="800000"/>
            <a:headEnd/>
            <a:tailEnd/>
          </a:ln>
        </p:spPr>
        <p:txBody>
          <a:bodyPr wrap="none" lIns="0" tIns="0" rIns="0" bIns="0">
            <a:spAutoFit/>
          </a:bodyPr>
          <a:lstStyle/>
          <a:p>
            <a:pPr rtl="0" eaLnBrk="0" hangingPunct="0"/>
            <a:r>
              <a:rPr lang="en-US" sz="1600" b="1"/>
              <a:t>200</a:t>
            </a:r>
            <a:endParaRPr lang="en-US" sz="1600"/>
          </a:p>
        </p:txBody>
      </p:sp>
      <p:sp>
        <p:nvSpPr>
          <p:cNvPr id="39003" name="Rectangle 91"/>
          <p:cNvSpPr>
            <a:spLocks noChangeArrowheads="1"/>
          </p:cNvSpPr>
          <p:nvPr/>
        </p:nvSpPr>
        <p:spPr bwMode="auto">
          <a:xfrm>
            <a:off x="741363" y="4360863"/>
            <a:ext cx="338137" cy="244475"/>
          </a:xfrm>
          <a:prstGeom prst="rect">
            <a:avLst/>
          </a:prstGeom>
          <a:noFill/>
          <a:ln w="9525">
            <a:noFill/>
            <a:miter lim="800000"/>
            <a:headEnd/>
            <a:tailEnd/>
          </a:ln>
        </p:spPr>
        <p:txBody>
          <a:bodyPr wrap="none" lIns="0" tIns="0" rIns="0" bIns="0">
            <a:spAutoFit/>
          </a:bodyPr>
          <a:lstStyle/>
          <a:p>
            <a:pPr rtl="0" eaLnBrk="0" hangingPunct="0"/>
            <a:r>
              <a:rPr lang="en-US" sz="1600" b="1"/>
              <a:t>400</a:t>
            </a:r>
            <a:endParaRPr lang="en-US" sz="1600"/>
          </a:p>
        </p:txBody>
      </p:sp>
      <p:sp>
        <p:nvSpPr>
          <p:cNvPr id="39004" name="Rectangle 92"/>
          <p:cNvSpPr>
            <a:spLocks noChangeArrowheads="1"/>
          </p:cNvSpPr>
          <p:nvPr/>
        </p:nvSpPr>
        <p:spPr bwMode="auto">
          <a:xfrm>
            <a:off x="741363" y="3632200"/>
            <a:ext cx="338137" cy="244475"/>
          </a:xfrm>
          <a:prstGeom prst="rect">
            <a:avLst/>
          </a:prstGeom>
          <a:noFill/>
          <a:ln w="9525">
            <a:noFill/>
            <a:miter lim="800000"/>
            <a:headEnd/>
            <a:tailEnd/>
          </a:ln>
        </p:spPr>
        <p:txBody>
          <a:bodyPr wrap="none" lIns="0" tIns="0" rIns="0" bIns="0">
            <a:spAutoFit/>
          </a:bodyPr>
          <a:lstStyle/>
          <a:p>
            <a:pPr rtl="0" eaLnBrk="0" hangingPunct="0"/>
            <a:r>
              <a:rPr lang="en-US" sz="1600" b="1"/>
              <a:t>600</a:t>
            </a:r>
            <a:endParaRPr lang="en-US" sz="1600"/>
          </a:p>
        </p:txBody>
      </p:sp>
      <p:sp>
        <p:nvSpPr>
          <p:cNvPr id="39005" name="Rectangle 93"/>
          <p:cNvSpPr>
            <a:spLocks noChangeArrowheads="1"/>
          </p:cNvSpPr>
          <p:nvPr/>
        </p:nvSpPr>
        <p:spPr bwMode="auto">
          <a:xfrm>
            <a:off x="741363" y="2886075"/>
            <a:ext cx="338137" cy="244475"/>
          </a:xfrm>
          <a:prstGeom prst="rect">
            <a:avLst/>
          </a:prstGeom>
          <a:noFill/>
          <a:ln w="9525">
            <a:noFill/>
            <a:miter lim="800000"/>
            <a:headEnd/>
            <a:tailEnd/>
          </a:ln>
        </p:spPr>
        <p:txBody>
          <a:bodyPr wrap="none" lIns="0" tIns="0" rIns="0" bIns="0">
            <a:spAutoFit/>
          </a:bodyPr>
          <a:lstStyle/>
          <a:p>
            <a:pPr rtl="0" eaLnBrk="0" hangingPunct="0"/>
            <a:r>
              <a:rPr lang="en-US" sz="1600" b="1"/>
              <a:t>800</a:t>
            </a:r>
            <a:endParaRPr lang="en-US" sz="1600"/>
          </a:p>
        </p:txBody>
      </p:sp>
      <p:sp>
        <p:nvSpPr>
          <p:cNvPr id="39006" name="Rectangle 94"/>
          <p:cNvSpPr>
            <a:spLocks noChangeArrowheads="1"/>
          </p:cNvSpPr>
          <p:nvPr/>
        </p:nvSpPr>
        <p:spPr bwMode="auto">
          <a:xfrm>
            <a:off x="628650" y="2152650"/>
            <a:ext cx="450850" cy="244475"/>
          </a:xfrm>
          <a:prstGeom prst="rect">
            <a:avLst/>
          </a:prstGeom>
          <a:noFill/>
          <a:ln w="9525">
            <a:noFill/>
            <a:miter lim="800000"/>
            <a:headEnd/>
            <a:tailEnd/>
          </a:ln>
        </p:spPr>
        <p:txBody>
          <a:bodyPr wrap="none" lIns="0" tIns="0" rIns="0" bIns="0">
            <a:spAutoFit/>
          </a:bodyPr>
          <a:lstStyle/>
          <a:p>
            <a:pPr rtl="0" eaLnBrk="0" hangingPunct="0"/>
            <a:r>
              <a:rPr lang="en-US" sz="1600" b="1"/>
              <a:t>1000</a:t>
            </a:r>
            <a:endParaRPr lang="en-US" sz="1600"/>
          </a:p>
        </p:txBody>
      </p:sp>
      <p:sp>
        <p:nvSpPr>
          <p:cNvPr id="39007" name="Line 95"/>
          <p:cNvSpPr>
            <a:spLocks noChangeShapeType="1"/>
          </p:cNvSpPr>
          <p:nvPr/>
        </p:nvSpPr>
        <p:spPr bwMode="auto">
          <a:xfrm>
            <a:off x="1274763" y="5981700"/>
            <a:ext cx="7412037" cy="38100"/>
          </a:xfrm>
          <a:prstGeom prst="line">
            <a:avLst/>
          </a:prstGeom>
          <a:noFill/>
          <a:ln w="9525">
            <a:solidFill>
              <a:schemeClr val="tx1"/>
            </a:solidFill>
            <a:round/>
            <a:headEnd/>
            <a:tailEnd/>
          </a:ln>
        </p:spPr>
        <p:txBody>
          <a:bodyPr/>
          <a:lstStyle/>
          <a:p>
            <a:endParaRPr lang="en-US"/>
          </a:p>
        </p:txBody>
      </p:sp>
      <p:sp>
        <p:nvSpPr>
          <p:cNvPr id="39008" name="Line 96"/>
          <p:cNvSpPr>
            <a:spLocks noChangeShapeType="1"/>
          </p:cNvSpPr>
          <p:nvPr/>
        </p:nvSpPr>
        <p:spPr bwMode="auto">
          <a:xfrm>
            <a:off x="1274763" y="5981700"/>
            <a:ext cx="3175" cy="55563"/>
          </a:xfrm>
          <a:prstGeom prst="line">
            <a:avLst/>
          </a:prstGeom>
          <a:noFill/>
          <a:ln w="9525">
            <a:solidFill>
              <a:schemeClr val="tx1"/>
            </a:solidFill>
            <a:round/>
            <a:headEnd/>
            <a:tailEnd/>
          </a:ln>
        </p:spPr>
        <p:txBody>
          <a:bodyPr/>
          <a:lstStyle/>
          <a:p>
            <a:endParaRPr lang="en-US"/>
          </a:p>
        </p:txBody>
      </p:sp>
      <p:sp>
        <p:nvSpPr>
          <p:cNvPr id="39009" name="Rectangle 97"/>
          <p:cNvSpPr>
            <a:spLocks noChangeArrowheads="1"/>
          </p:cNvSpPr>
          <p:nvPr/>
        </p:nvSpPr>
        <p:spPr bwMode="auto">
          <a:xfrm>
            <a:off x="1706563" y="6097588"/>
            <a:ext cx="450850" cy="244475"/>
          </a:xfrm>
          <a:prstGeom prst="rect">
            <a:avLst/>
          </a:prstGeom>
          <a:noFill/>
          <a:ln w="9525">
            <a:noFill/>
            <a:miter lim="800000"/>
            <a:headEnd/>
            <a:tailEnd/>
          </a:ln>
        </p:spPr>
        <p:txBody>
          <a:bodyPr wrap="none" lIns="0" tIns="0" rIns="0" bIns="0">
            <a:spAutoFit/>
          </a:bodyPr>
          <a:lstStyle/>
          <a:p>
            <a:pPr rtl="0" eaLnBrk="0" hangingPunct="0"/>
            <a:r>
              <a:rPr lang="en-US" sz="1600" b="1"/>
              <a:t>2001</a:t>
            </a:r>
            <a:endParaRPr lang="en-US" sz="1600"/>
          </a:p>
        </p:txBody>
      </p:sp>
      <p:sp>
        <p:nvSpPr>
          <p:cNvPr id="39010" name="Rectangle 98"/>
          <p:cNvSpPr>
            <a:spLocks noChangeArrowheads="1"/>
          </p:cNvSpPr>
          <p:nvPr/>
        </p:nvSpPr>
        <p:spPr bwMode="auto">
          <a:xfrm>
            <a:off x="4202113" y="6097588"/>
            <a:ext cx="450850" cy="244475"/>
          </a:xfrm>
          <a:prstGeom prst="rect">
            <a:avLst/>
          </a:prstGeom>
          <a:noFill/>
          <a:ln w="9525">
            <a:noFill/>
            <a:miter lim="800000"/>
            <a:headEnd/>
            <a:tailEnd/>
          </a:ln>
        </p:spPr>
        <p:txBody>
          <a:bodyPr wrap="none" lIns="0" tIns="0" rIns="0" bIns="0">
            <a:spAutoFit/>
          </a:bodyPr>
          <a:lstStyle/>
          <a:p>
            <a:pPr rtl="0" eaLnBrk="0" hangingPunct="0"/>
            <a:r>
              <a:rPr lang="en-US" sz="1600" b="1"/>
              <a:t>2003</a:t>
            </a:r>
            <a:endParaRPr lang="en-US" sz="1600"/>
          </a:p>
        </p:txBody>
      </p:sp>
      <p:sp>
        <p:nvSpPr>
          <p:cNvPr id="39011" name="Rectangle 99"/>
          <p:cNvSpPr>
            <a:spLocks noChangeArrowheads="1"/>
          </p:cNvSpPr>
          <p:nvPr/>
        </p:nvSpPr>
        <p:spPr bwMode="auto">
          <a:xfrm>
            <a:off x="6697663" y="6097588"/>
            <a:ext cx="450850" cy="244475"/>
          </a:xfrm>
          <a:prstGeom prst="rect">
            <a:avLst/>
          </a:prstGeom>
          <a:noFill/>
          <a:ln w="9525">
            <a:noFill/>
            <a:miter lim="800000"/>
            <a:headEnd/>
            <a:tailEnd/>
          </a:ln>
        </p:spPr>
        <p:txBody>
          <a:bodyPr wrap="none" lIns="0" tIns="0" rIns="0" bIns="0">
            <a:spAutoFit/>
          </a:bodyPr>
          <a:lstStyle/>
          <a:p>
            <a:pPr rtl="0" eaLnBrk="0" hangingPunct="0"/>
            <a:r>
              <a:rPr lang="en-US" sz="1600" b="1"/>
              <a:t>2005</a:t>
            </a:r>
            <a:endParaRPr lang="en-US" sz="1600"/>
          </a:p>
        </p:txBody>
      </p:sp>
      <p:sp>
        <p:nvSpPr>
          <p:cNvPr id="39012" name="Rectangle 100"/>
          <p:cNvSpPr>
            <a:spLocks noChangeArrowheads="1"/>
          </p:cNvSpPr>
          <p:nvPr/>
        </p:nvSpPr>
        <p:spPr bwMode="auto">
          <a:xfrm>
            <a:off x="5113338" y="2287588"/>
            <a:ext cx="184150" cy="336550"/>
          </a:xfrm>
          <a:prstGeom prst="rect">
            <a:avLst/>
          </a:prstGeom>
          <a:noFill/>
          <a:ln w="12700">
            <a:noFill/>
            <a:miter lim="800000"/>
            <a:headEnd type="none" w="sm" len="sm"/>
            <a:tailEnd type="none" w="sm" len="sm"/>
          </a:ln>
        </p:spPr>
        <p:txBody>
          <a:bodyPr wrap="none">
            <a:spAutoFit/>
          </a:bodyPr>
          <a:lstStyle/>
          <a:p>
            <a:pPr marL="342900" indent="-342900" rtl="0" eaLnBrk="0" hangingPunct="0"/>
            <a:endParaRPr lang="en-US" sz="1600" b="1">
              <a:latin typeface="Arial Unicode MS" pitchFamily="34" charset="-128"/>
            </a:endParaRPr>
          </a:p>
        </p:txBody>
      </p:sp>
      <p:sp>
        <p:nvSpPr>
          <p:cNvPr id="39013" name="Text Box 101"/>
          <p:cNvSpPr txBox="1">
            <a:spLocks noChangeArrowheads="1"/>
          </p:cNvSpPr>
          <p:nvPr/>
        </p:nvSpPr>
        <p:spPr bwMode="auto">
          <a:xfrm rot="-5400000">
            <a:off x="-509588" y="3751263"/>
            <a:ext cx="1851025" cy="336550"/>
          </a:xfrm>
          <a:prstGeom prst="rect">
            <a:avLst/>
          </a:prstGeom>
          <a:noFill/>
          <a:ln w="9525">
            <a:noFill/>
            <a:miter lim="800000"/>
            <a:headEnd/>
            <a:tailEnd/>
          </a:ln>
        </p:spPr>
        <p:txBody>
          <a:bodyPr>
            <a:spAutoFit/>
          </a:bodyPr>
          <a:lstStyle/>
          <a:p>
            <a:pPr algn="ctr" rtl="0" eaLnBrk="0" hangingPunct="0">
              <a:spcBef>
                <a:spcPct val="50000"/>
              </a:spcBef>
            </a:pPr>
            <a:r>
              <a:rPr lang="en-US" sz="1600" b="1"/>
              <a:t>Million $</a:t>
            </a:r>
          </a:p>
        </p:txBody>
      </p:sp>
      <p:sp>
        <p:nvSpPr>
          <p:cNvPr id="39014" name="Rectangle 102"/>
          <p:cNvSpPr>
            <a:spLocks noChangeArrowheads="1"/>
          </p:cNvSpPr>
          <p:nvPr/>
        </p:nvSpPr>
        <p:spPr bwMode="auto">
          <a:xfrm>
            <a:off x="1557338" y="2439988"/>
            <a:ext cx="136525" cy="136525"/>
          </a:xfrm>
          <a:prstGeom prst="rect">
            <a:avLst/>
          </a:prstGeom>
          <a:solidFill>
            <a:srgbClr val="CCFFCC"/>
          </a:solidFill>
          <a:ln w="9525">
            <a:solidFill>
              <a:srgbClr val="000000"/>
            </a:solidFill>
            <a:miter lim="800000"/>
            <a:headEnd/>
            <a:tailEnd/>
          </a:ln>
        </p:spPr>
        <p:txBody>
          <a:bodyPr/>
          <a:lstStyle/>
          <a:p>
            <a:endParaRPr lang="en-US"/>
          </a:p>
        </p:txBody>
      </p:sp>
      <p:sp>
        <p:nvSpPr>
          <p:cNvPr id="39015" name="Rectangle 103"/>
          <p:cNvSpPr>
            <a:spLocks noChangeArrowheads="1"/>
          </p:cNvSpPr>
          <p:nvPr/>
        </p:nvSpPr>
        <p:spPr bwMode="auto">
          <a:xfrm>
            <a:off x="1733550" y="2384425"/>
            <a:ext cx="2135188" cy="244475"/>
          </a:xfrm>
          <a:prstGeom prst="rect">
            <a:avLst/>
          </a:prstGeom>
          <a:noFill/>
          <a:ln w="9525">
            <a:noFill/>
            <a:miter lim="800000"/>
            <a:headEnd/>
            <a:tailEnd/>
          </a:ln>
        </p:spPr>
        <p:txBody>
          <a:bodyPr wrap="none" lIns="0" tIns="0" rIns="0" bIns="0">
            <a:spAutoFit/>
          </a:bodyPr>
          <a:lstStyle/>
          <a:p>
            <a:pPr rtl="0" eaLnBrk="0" hangingPunct="0"/>
            <a:r>
              <a:rPr lang="en-US" sz="1600" b="1"/>
              <a:t>Cancer (257% growth)</a:t>
            </a:r>
            <a:endParaRPr lang="en-US" sz="1600"/>
          </a:p>
        </p:txBody>
      </p:sp>
      <p:sp>
        <p:nvSpPr>
          <p:cNvPr id="39016" name="Rectangle 104"/>
          <p:cNvSpPr>
            <a:spLocks noChangeArrowheads="1"/>
          </p:cNvSpPr>
          <p:nvPr/>
        </p:nvSpPr>
        <p:spPr bwMode="auto">
          <a:xfrm>
            <a:off x="1557338" y="2840038"/>
            <a:ext cx="136525" cy="136525"/>
          </a:xfrm>
          <a:prstGeom prst="rect">
            <a:avLst/>
          </a:prstGeom>
          <a:solidFill>
            <a:srgbClr val="CCCCFF"/>
          </a:solidFill>
          <a:ln w="9525">
            <a:solidFill>
              <a:srgbClr val="000000"/>
            </a:solidFill>
            <a:miter lim="800000"/>
            <a:headEnd/>
            <a:tailEnd/>
          </a:ln>
        </p:spPr>
        <p:txBody>
          <a:bodyPr/>
          <a:lstStyle/>
          <a:p>
            <a:endParaRPr lang="en-US"/>
          </a:p>
        </p:txBody>
      </p:sp>
      <p:sp>
        <p:nvSpPr>
          <p:cNvPr id="39017" name="Rectangle 105"/>
          <p:cNvSpPr>
            <a:spLocks noChangeArrowheads="1"/>
          </p:cNvSpPr>
          <p:nvPr/>
        </p:nvSpPr>
        <p:spPr bwMode="auto">
          <a:xfrm>
            <a:off x="1731963" y="2786063"/>
            <a:ext cx="2403475" cy="244475"/>
          </a:xfrm>
          <a:prstGeom prst="rect">
            <a:avLst/>
          </a:prstGeom>
          <a:noFill/>
          <a:ln w="9525">
            <a:noFill/>
            <a:miter lim="800000"/>
            <a:headEnd/>
            <a:tailEnd/>
          </a:ln>
        </p:spPr>
        <p:txBody>
          <a:bodyPr lIns="0" tIns="0" rIns="0" bIns="0">
            <a:spAutoFit/>
          </a:bodyPr>
          <a:lstStyle/>
          <a:p>
            <a:pPr rtl="0" eaLnBrk="0" hangingPunct="0"/>
            <a:r>
              <a:rPr lang="en-US" sz="1600" b="1"/>
              <a:t>Prenatal (46% growth)</a:t>
            </a:r>
          </a:p>
        </p:txBody>
      </p:sp>
      <p:sp>
        <p:nvSpPr>
          <p:cNvPr id="39018" name="Rectangle 106"/>
          <p:cNvSpPr>
            <a:spLocks noChangeArrowheads="1"/>
          </p:cNvSpPr>
          <p:nvPr/>
        </p:nvSpPr>
        <p:spPr bwMode="auto">
          <a:xfrm>
            <a:off x="1557338" y="3198813"/>
            <a:ext cx="136525" cy="136525"/>
          </a:xfrm>
          <a:prstGeom prst="rect">
            <a:avLst/>
          </a:prstGeom>
          <a:solidFill>
            <a:srgbClr val="FFFF99"/>
          </a:solidFill>
          <a:ln w="9525">
            <a:solidFill>
              <a:srgbClr val="000000"/>
            </a:solidFill>
            <a:miter lim="800000"/>
            <a:headEnd/>
            <a:tailEnd/>
          </a:ln>
        </p:spPr>
        <p:txBody>
          <a:bodyPr/>
          <a:lstStyle/>
          <a:p>
            <a:endParaRPr lang="en-US"/>
          </a:p>
        </p:txBody>
      </p:sp>
      <p:sp>
        <p:nvSpPr>
          <p:cNvPr id="39019" name="Rectangle 107"/>
          <p:cNvSpPr>
            <a:spLocks noChangeArrowheads="1"/>
          </p:cNvSpPr>
          <p:nvPr/>
        </p:nvSpPr>
        <p:spPr bwMode="auto">
          <a:xfrm>
            <a:off x="1747838" y="3144838"/>
            <a:ext cx="2174875" cy="244475"/>
          </a:xfrm>
          <a:prstGeom prst="rect">
            <a:avLst/>
          </a:prstGeom>
          <a:noFill/>
          <a:ln w="9525">
            <a:noFill/>
            <a:miter lim="800000"/>
            <a:headEnd/>
            <a:tailEnd/>
          </a:ln>
        </p:spPr>
        <p:txBody>
          <a:bodyPr lIns="0" tIns="0" rIns="0" bIns="0">
            <a:spAutoFit/>
          </a:bodyPr>
          <a:lstStyle/>
          <a:p>
            <a:pPr rtl="0" eaLnBrk="0" hangingPunct="0"/>
            <a:r>
              <a:rPr lang="en-US" sz="1600" b="1"/>
              <a:t>Predisposition (254%</a:t>
            </a:r>
            <a:endParaRPr lang="en-US" sz="1600"/>
          </a:p>
        </p:txBody>
      </p:sp>
      <p:sp>
        <p:nvSpPr>
          <p:cNvPr id="39020" name="Rectangle 108"/>
          <p:cNvSpPr>
            <a:spLocks noChangeArrowheads="1"/>
          </p:cNvSpPr>
          <p:nvPr/>
        </p:nvSpPr>
        <p:spPr bwMode="auto">
          <a:xfrm>
            <a:off x="1747838" y="3387725"/>
            <a:ext cx="1747837" cy="244475"/>
          </a:xfrm>
          <a:prstGeom prst="rect">
            <a:avLst/>
          </a:prstGeom>
          <a:noFill/>
          <a:ln w="9525">
            <a:noFill/>
            <a:miter lim="800000"/>
            <a:headEnd/>
            <a:tailEnd/>
          </a:ln>
        </p:spPr>
        <p:txBody>
          <a:bodyPr lIns="0" tIns="0" rIns="0" bIns="0">
            <a:spAutoFit/>
          </a:bodyPr>
          <a:lstStyle/>
          <a:p>
            <a:pPr rtl="0" eaLnBrk="0" hangingPunct="0"/>
            <a:r>
              <a:rPr lang="en-US" sz="1600" b="1"/>
              <a:t>growth)</a:t>
            </a:r>
            <a:endParaRPr lang="en-US" sz="1600"/>
          </a:p>
        </p:txBody>
      </p:sp>
      <p:sp>
        <p:nvSpPr>
          <p:cNvPr id="39021" name="Rectangle 109"/>
          <p:cNvSpPr>
            <a:spLocks noChangeArrowheads="1"/>
          </p:cNvSpPr>
          <p:nvPr/>
        </p:nvSpPr>
        <p:spPr bwMode="auto">
          <a:xfrm>
            <a:off x="1557338" y="3854450"/>
            <a:ext cx="136525" cy="136525"/>
          </a:xfrm>
          <a:prstGeom prst="rect">
            <a:avLst/>
          </a:prstGeom>
          <a:solidFill>
            <a:srgbClr val="FFCC99"/>
          </a:solidFill>
          <a:ln w="9525">
            <a:solidFill>
              <a:srgbClr val="000000"/>
            </a:solidFill>
            <a:miter lim="800000"/>
            <a:headEnd/>
            <a:tailEnd/>
          </a:ln>
        </p:spPr>
        <p:txBody>
          <a:bodyPr/>
          <a:lstStyle/>
          <a:p>
            <a:endParaRPr lang="en-US"/>
          </a:p>
        </p:txBody>
      </p:sp>
      <p:sp>
        <p:nvSpPr>
          <p:cNvPr id="39022" name="Rectangle 110"/>
          <p:cNvSpPr>
            <a:spLocks noChangeArrowheads="1"/>
          </p:cNvSpPr>
          <p:nvPr/>
        </p:nvSpPr>
        <p:spPr bwMode="auto">
          <a:xfrm>
            <a:off x="1733550" y="3795713"/>
            <a:ext cx="1933575" cy="244475"/>
          </a:xfrm>
          <a:prstGeom prst="rect">
            <a:avLst/>
          </a:prstGeom>
          <a:noFill/>
          <a:ln w="9525">
            <a:noFill/>
            <a:miter lim="800000"/>
            <a:headEnd/>
            <a:tailEnd/>
          </a:ln>
        </p:spPr>
        <p:txBody>
          <a:bodyPr wrap="none" lIns="0" tIns="0" rIns="0" bIns="0">
            <a:spAutoFit/>
          </a:bodyPr>
          <a:lstStyle/>
          <a:p>
            <a:pPr rtl="0" eaLnBrk="0" hangingPunct="0"/>
            <a:r>
              <a:rPr lang="en-US" sz="1600" b="1"/>
              <a:t>Total (134% growth)</a:t>
            </a:r>
            <a:endParaRPr lang="en-US" sz="1600"/>
          </a:p>
        </p:txBody>
      </p:sp>
      <p:sp>
        <p:nvSpPr>
          <p:cNvPr id="39023" name="Rectangle 111"/>
          <p:cNvSpPr>
            <a:spLocks noChangeArrowheads="1"/>
          </p:cNvSpPr>
          <p:nvPr/>
        </p:nvSpPr>
        <p:spPr bwMode="auto">
          <a:xfrm>
            <a:off x="2954338" y="6097588"/>
            <a:ext cx="450850" cy="244475"/>
          </a:xfrm>
          <a:prstGeom prst="rect">
            <a:avLst/>
          </a:prstGeom>
          <a:noFill/>
          <a:ln w="9525">
            <a:noFill/>
            <a:miter lim="800000"/>
            <a:headEnd/>
            <a:tailEnd/>
          </a:ln>
        </p:spPr>
        <p:txBody>
          <a:bodyPr wrap="none" lIns="0" tIns="0" rIns="0" bIns="0">
            <a:spAutoFit/>
          </a:bodyPr>
          <a:lstStyle/>
          <a:p>
            <a:pPr rtl="0" eaLnBrk="0" hangingPunct="0"/>
            <a:r>
              <a:rPr lang="en-US" sz="1600" b="1"/>
              <a:t>2002</a:t>
            </a:r>
            <a:endParaRPr lang="en-US" sz="1600"/>
          </a:p>
        </p:txBody>
      </p:sp>
      <p:sp>
        <p:nvSpPr>
          <p:cNvPr id="39024" name="Rectangle 112"/>
          <p:cNvSpPr>
            <a:spLocks noChangeArrowheads="1"/>
          </p:cNvSpPr>
          <p:nvPr/>
        </p:nvSpPr>
        <p:spPr bwMode="auto">
          <a:xfrm>
            <a:off x="5449888" y="6097588"/>
            <a:ext cx="450850" cy="244475"/>
          </a:xfrm>
          <a:prstGeom prst="rect">
            <a:avLst/>
          </a:prstGeom>
          <a:noFill/>
          <a:ln w="9525">
            <a:noFill/>
            <a:miter lim="800000"/>
            <a:headEnd/>
            <a:tailEnd/>
          </a:ln>
        </p:spPr>
        <p:txBody>
          <a:bodyPr wrap="none" lIns="0" tIns="0" rIns="0" bIns="0">
            <a:spAutoFit/>
          </a:bodyPr>
          <a:lstStyle/>
          <a:p>
            <a:pPr rtl="0" eaLnBrk="0" hangingPunct="0"/>
            <a:r>
              <a:rPr lang="en-US" sz="1600" b="1"/>
              <a:t>2004</a:t>
            </a:r>
            <a:endParaRPr lang="en-US" sz="1600"/>
          </a:p>
        </p:txBody>
      </p:sp>
      <p:sp>
        <p:nvSpPr>
          <p:cNvPr id="39025" name="Rectangle 113"/>
          <p:cNvSpPr>
            <a:spLocks noChangeArrowheads="1"/>
          </p:cNvSpPr>
          <p:nvPr/>
        </p:nvSpPr>
        <p:spPr bwMode="auto">
          <a:xfrm>
            <a:off x="7947025" y="6097588"/>
            <a:ext cx="450850" cy="244475"/>
          </a:xfrm>
          <a:prstGeom prst="rect">
            <a:avLst/>
          </a:prstGeom>
          <a:noFill/>
          <a:ln w="9525">
            <a:noFill/>
            <a:miter lim="800000"/>
            <a:headEnd/>
            <a:tailEnd/>
          </a:ln>
        </p:spPr>
        <p:txBody>
          <a:bodyPr wrap="none" lIns="0" tIns="0" rIns="0" bIns="0">
            <a:spAutoFit/>
          </a:bodyPr>
          <a:lstStyle/>
          <a:p>
            <a:pPr rtl="0" eaLnBrk="0" hangingPunct="0"/>
            <a:r>
              <a:rPr lang="en-US" sz="1600" b="1"/>
              <a:t>2006</a:t>
            </a:r>
            <a:endParaRPr lang="en-US" sz="16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en-US" sz="3600" smtClean="0"/>
              <a:t>Why Do Health Professionals Need to Prepare for </a:t>
            </a:r>
            <a:r>
              <a:rPr lang="en-US" sz="3600" smtClean="0">
                <a:solidFill>
                  <a:srgbClr val="CC3300"/>
                </a:solidFill>
              </a:rPr>
              <a:t>Genomic Medicine</a:t>
            </a:r>
            <a:r>
              <a:rPr lang="en-US" sz="3600" smtClean="0"/>
              <a:t>?</a:t>
            </a:r>
          </a:p>
        </p:txBody>
      </p:sp>
      <p:sp>
        <p:nvSpPr>
          <p:cNvPr id="39939" name="Rectangle 3"/>
          <p:cNvSpPr>
            <a:spLocks noGrp="1" noChangeArrowheads="1"/>
          </p:cNvSpPr>
          <p:nvPr>
            <p:ph type="body" idx="1"/>
          </p:nvPr>
        </p:nvSpPr>
        <p:spPr>
          <a:xfrm>
            <a:off x="142875" y="1628775"/>
            <a:ext cx="8893175" cy="4999038"/>
          </a:xfrm>
          <a:ln w="38100" cmpd="dbl">
            <a:solidFill>
              <a:srgbClr val="FFFF00"/>
            </a:solidFill>
          </a:ln>
        </p:spPr>
        <p:txBody>
          <a:bodyPr/>
          <a:lstStyle/>
          <a:p>
            <a:pPr eaLnBrk="1" hangingPunct="1">
              <a:lnSpc>
                <a:spcPct val="90000"/>
              </a:lnSpc>
              <a:spcAft>
                <a:spcPct val="10000"/>
              </a:spcAft>
            </a:pPr>
            <a:r>
              <a:rPr lang="en-US" sz="2800" b="1" smtClean="0"/>
              <a:t>Need to learn to </a:t>
            </a:r>
            <a:r>
              <a:rPr lang="en-US" sz="2800" b="1" smtClean="0">
                <a:solidFill>
                  <a:srgbClr val="003300"/>
                </a:solidFill>
              </a:rPr>
              <a:t>“think genetically”</a:t>
            </a:r>
            <a:r>
              <a:rPr lang="en-US" sz="2800" b="1" smtClean="0"/>
              <a:t> - to:</a:t>
            </a:r>
          </a:p>
          <a:p>
            <a:pPr lvl="1" eaLnBrk="1" hangingPunct="1">
              <a:lnSpc>
                <a:spcPct val="90000"/>
              </a:lnSpc>
              <a:spcAft>
                <a:spcPct val="10000"/>
              </a:spcAft>
            </a:pPr>
            <a:r>
              <a:rPr lang="en-US" b="1" smtClean="0"/>
              <a:t>realize when genetic factors play a role</a:t>
            </a:r>
          </a:p>
          <a:p>
            <a:pPr lvl="1" eaLnBrk="1" hangingPunct="1">
              <a:lnSpc>
                <a:spcPct val="90000"/>
              </a:lnSpc>
              <a:spcAft>
                <a:spcPct val="10000"/>
              </a:spcAft>
            </a:pPr>
            <a:r>
              <a:rPr lang="en-US" b="1" smtClean="0"/>
              <a:t>effectively use family hx &amp; genetic tests</a:t>
            </a:r>
          </a:p>
          <a:p>
            <a:pPr lvl="1" eaLnBrk="1" hangingPunct="1">
              <a:lnSpc>
                <a:spcPct val="90000"/>
              </a:lnSpc>
              <a:spcAft>
                <a:spcPct val="10000"/>
              </a:spcAft>
            </a:pPr>
            <a:r>
              <a:rPr lang="en-US" b="1" smtClean="0"/>
              <a:t>be able to explain genetics concepts</a:t>
            </a:r>
          </a:p>
          <a:p>
            <a:pPr lvl="1" eaLnBrk="1" hangingPunct="1">
              <a:lnSpc>
                <a:spcPct val="90000"/>
              </a:lnSpc>
              <a:spcAft>
                <a:spcPct val="10000"/>
              </a:spcAft>
            </a:pPr>
            <a:r>
              <a:rPr lang="en-US" b="1" smtClean="0"/>
              <a:t>deal with “risk” &amp; genetic predisposition</a:t>
            </a:r>
          </a:p>
          <a:p>
            <a:pPr lvl="1" eaLnBrk="1" hangingPunct="1">
              <a:lnSpc>
                <a:spcPct val="90000"/>
              </a:lnSpc>
              <a:spcAft>
                <a:spcPct val="10000"/>
              </a:spcAft>
            </a:pPr>
            <a:r>
              <a:rPr lang="en-US" b="1" smtClean="0"/>
              <a:t>realize personal and societal impact of genetic information</a:t>
            </a:r>
          </a:p>
          <a:p>
            <a:pPr lvl="1" eaLnBrk="1" hangingPunct="1">
              <a:lnSpc>
                <a:spcPct val="90000"/>
              </a:lnSpc>
              <a:spcAft>
                <a:spcPct val="10000"/>
              </a:spcAft>
            </a:pPr>
            <a:r>
              <a:rPr lang="en-US" b="1" smtClean="0"/>
              <a:t>protect genetic privacy</a:t>
            </a:r>
          </a:p>
          <a:p>
            <a:pPr lvl="1" eaLnBrk="1" hangingPunct="1">
              <a:lnSpc>
                <a:spcPct val="90000"/>
              </a:lnSpc>
              <a:spcAft>
                <a:spcPct val="10000"/>
              </a:spcAft>
            </a:pPr>
            <a:r>
              <a:rPr lang="en-US" b="1" smtClean="0"/>
              <a:t>use genetics to individualize patient care</a:t>
            </a:r>
          </a:p>
          <a:p>
            <a:pPr lvl="1" eaLnBrk="1" hangingPunct="1">
              <a:lnSpc>
                <a:spcPct val="90000"/>
              </a:lnSpc>
              <a:spcAft>
                <a:spcPct val="10000"/>
              </a:spcAft>
            </a:pPr>
            <a:r>
              <a:rPr lang="en-US" b="1" smtClean="0"/>
              <a:t>use genetics to preserve health</a:t>
            </a:r>
          </a:p>
          <a:p>
            <a:pPr eaLnBrk="1" hangingPunct="1">
              <a:lnSpc>
                <a:spcPct val="90000"/>
              </a:lnSpc>
              <a:spcAft>
                <a:spcPct val="10000"/>
              </a:spcAft>
            </a:pPr>
            <a:endParaRPr lang="en-US" sz="2800" b="1"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2916238" y="549275"/>
            <a:ext cx="5715000" cy="4525963"/>
          </a:xfrm>
        </p:spPr>
        <p:txBody>
          <a:bodyPr/>
          <a:lstStyle/>
          <a:p>
            <a:pPr eaLnBrk="1" hangingPunct="1">
              <a:buFontTx/>
              <a:buNone/>
            </a:pPr>
            <a:r>
              <a:rPr lang="en-US" sz="4000" smtClean="0"/>
              <a:t>	“If it were not for the great </a:t>
            </a:r>
            <a:r>
              <a:rPr lang="en-US" sz="4000" smtClean="0">
                <a:solidFill>
                  <a:srgbClr val="CC0000"/>
                </a:solidFill>
              </a:rPr>
              <a:t>variability among individuals</a:t>
            </a:r>
            <a:r>
              <a:rPr lang="en-US" sz="4000" smtClean="0"/>
              <a:t>, medicine might as well be a </a:t>
            </a:r>
            <a:r>
              <a:rPr lang="en-US" sz="4000" smtClean="0">
                <a:solidFill>
                  <a:srgbClr val="FF0000"/>
                </a:solidFill>
              </a:rPr>
              <a:t>science </a:t>
            </a:r>
            <a:r>
              <a:rPr lang="en-US" sz="4000" smtClean="0"/>
              <a:t>and not an </a:t>
            </a:r>
            <a:r>
              <a:rPr lang="en-US" sz="4000" smtClean="0">
                <a:solidFill>
                  <a:srgbClr val="003300"/>
                </a:solidFill>
              </a:rPr>
              <a:t>art</a:t>
            </a:r>
            <a:r>
              <a:rPr lang="en-US" sz="4000" smtClean="0"/>
              <a:t>”</a:t>
            </a:r>
          </a:p>
          <a:p>
            <a:pPr eaLnBrk="1" hangingPunct="1">
              <a:buFontTx/>
              <a:buNone/>
            </a:pPr>
            <a:r>
              <a:rPr lang="en-US" sz="4000" b="1" smtClean="0"/>
              <a:t>					</a:t>
            </a:r>
          </a:p>
          <a:p>
            <a:pPr eaLnBrk="1" hangingPunct="1">
              <a:buFontTx/>
              <a:buNone/>
            </a:pPr>
            <a:r>
              <a:rPr lang="en-US" sz="4000" b="1" smtClean="0"/>
              <a:t>		</a:t>
            </a:r>
            <a:r>
              <a:rPr lang="en-US" b="1" smtClean="0">
                <a:solidFill>
                  <a:srgbClr val="660066"/>
                </a:solidFill>
              </a:rPr>
              <a:t>Sir William Osler, 1892</a:t>
            </a:r>
            <a:endParaRPr lang="en-US" smtClean="0">
              <a:solidFill>
                <a:srgbClr val="660066"/>
              </a:solidFill>
            </a:endParaRPr>
          </a:p>
          <a:p>
            <a:pPr eaLnBrk="1" hangingPunct="1"/>
            <a:endParaRPr lang="en-US" sz="4000" smtClean="0"/>
          </a:p>
        </p:txBody>
      </p:sp>
      <p:pic>
        <p:nvPicPr>
          <p:cNvPr id="40963" name="Picture 4"/>
          <p:cNvPicPr>
            <a:picLocks noChangeAspect="1" noChangeArrowheads="1"/>
          </p:cNvPicPr>
          <p:nvPr/>
        </p:nvPicPr>
        <p:blipFill>
          <a:blip r:embed="rId3"/>
          <a:srcRect/>
          <a:stretch>
            <a:fillRect/>
          </a:stretch>
        </p:blipFill>
        <p:spPr bwMode="auto">
          <a:xfrm>
            <a:off x="338138" y="692150"/>
            <a:ext cx="2405062" cy="2851150"/>
          </a:xfrm>
          <a:prstGeom prst="rect">
            <a:avLst/>
          </a:prstGeom>
          <a:noFill/>
          <a:ln w="9525">
            <a:solidFill>
              <a:srgbClr val="FFFF00"/>
            </a:solidFill>
            <a:miter lim="800000"/>
            <a:headEnd/>
            <a:tailEnd/>
          </a:ln>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sc0286l"/>
          <p:cNvPicPr>
            <a:picLocks noChangeAspect="1" noChangeArrowheads="1"/>
          </p:cNvPicPr>
          <p:nvPr/>
        </p:nvPicPr>
        <p:blipFill>
          <a:blip r:embed="rId2">
            <a:lum contrast="18000"/>
          </a:blip>
          <a:srcRect/>
          <a:stretch>
            <a:fillRect/>
          </a:stretch>
        </p:blipFill>
        <p:spPr bwMode="auto">
          <a:xfrm>
            <a:off x="1331913" y="877888"/>
            <a:ext cx="6264275" cy="4976812"/>
          </a:xfrm>
          <a:prstGeom prst="rect">
            <a:avLst/>
          </a:prstGeom>
          <a:noFill/>
          <a:ln w="28575">
            <a:solidFill>
              <a:srgbClr val="FF3399"/>
            </a:solidFill>
            <a:miter lim="800000"/>
            <a:headEnd/>
            <a:tailEnd/>
          </a:ln>
        </p:spPr>
      </p:pic>
      <p:sp>
        <p:nvSpPr>
          <p:cNvPr id="41987" name="Text Box 3"/>
          <p:cNvSpPr txBox="1">
            <a:spLocks noChangeArrowheads="1"/>
          </p:cNvSpPr>
          <p:nvPr/>
        </p:nvSpPr>
        <p:spPr bwMode="auto">
          <a:xfrm>
            <a:off x="3503613" y="280988"/>
            <a:ext cx="1428750" cy="366712"/>
          </a:xfrm>
          <a:prstGeom prst="rect">
            <a:avLst/>
          </a:prstGeom>
          <a:solidFill>
            <a:srgbClr val="FF99FF"/>
          </a:solidFill>
          <a:ln w="9525">
            <a:noFill/>
            <a:miter lim="800000"/>
            <a:headEnd/>
            <a:tailEnd/>
          </a:ln>
        </p:spPr>
        <p:txBody>
          <a:bodyPr wrap="none">
            <a:spAutoFit/>
          </a:bodyPr>
          <a:lstStyle/>
          <a:p>
            <a:r>
              <a:rPr lang="en-US" b="1">
                <a:solidFill>
                  <a:srgbClr val="000066"/>
                </a:solidFill>
              </a:rPr>
              <a:t>Thank You!</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14313"/>
            <a:ext cx="7772400" cy="762000"/>
          </a:xfrm>
        </p:spPr>
        <p:txBody>
          <a:bodyPr/>
          <a:lstStyle/>
          <a:p>
            <a:pPr algn="ctr" eaLnBrk="1" hangingPunct="1"/>
            <a:r>
              <a:rPr lang="en-US" sz="4800" smtClean="0">
                <a:latin typeface="Comic Sans MS" pitchFamily="66" charset="0"/>
              </a:rPr>
              <a:t>Translational Medicine</a:t>
            </a:r>
          </a:p>
        </p:txBody>
      </p:sp>
      <p:sp>
        <p:nvSpPr>
          <p:cNvPr id="8195" name="Rectangle 3"/>
          <p:cNvSpPr>
            <a:spLocks noGrp="1" noChangeArrowheads="1"/>
          </p:cNvSpPr>
          <p:nvPr>
            <p:ph type="body" idx="1"/>
          </p:nvPr>
        </p:nvSpPr>
        <p:spPr>
          <a:xfrm>
            <a:off x="0" y="1143000"/>
            <a:ext cx="9144000" cy="4114800"/>
          </a:xfrm>
        </p:spPr>
        <p:txBody>
          <a:bodyPr/>
          <a:lstStyle/>
          <a:p>
            <a:pPr eaLnBrk="1" hangingPunct="1">
              <a:spcAft>
                <a:spcPts val="1200"/>
              </a:spcAft>
              <a:buClr>
                <a:srgbClr val="FF0000"/>
              </a:buClr>
              <a:buFont typeface="Wingdings" pitchFamily="2" charset="2"/>
              <a:buChar char="§"/>
            </a:pPr>
            <a:r>
              <a:rPr lang="en-US" sz="4000" smtClean="0"/>
              <a:t>Translation of </a:t>
            </a:r>
            <a:r>
              <a:rPr lang="en-US" sz="4000" smtClean="0">
                <a:solidFill>
                  <a:srgbClr val="990099"/>
                </a:solidFill>
              </a:rPr>
              <a:t>evidence based research findings </a:t>
            </a:r>
            <a:r>
              <a:rPr lang="en-US" sz="4000" smtClean="0"/>
              <a:t>into practice.</a:t>
            </a:r>
          </a:p>
          <a:p>
            <a:pPr eaLnBrk="1" hangingPunct="1">
              <a:spcAft>
                <a:spcPts val="1200"/>
              </a:spcAft>
              <a:buClr>
                <a:srgbClr val="FF0000"/>
              </a:buClr>
              <a:buFont typeface="Wingdings" pitchFamily="2" charset="2"/>
              <a:buChar char="§"/>
            </a:pPr>
            <a:r>
              <a:rPr lang="en-US" sz="4000" smtClean="0"/>
              <a:t>Findings have not been implemented into practice in widespread settings.</a:t>
            </a:r>
            <a:r>
              <a:rPr lang="en-US" sz="800" smtClean="0"/>
              <a:t>	</a:t>
            </a:r>
          </a:p>
          <a:p>
            <a:pPr lvl="1" eaLnBrk="1" hangingPunct="1">
              <a:spcAft>
                <a:spcPts val="1200"/>
              </a:spcAft>
              <a:buClr>
                <a:srgbClr val="FF0000"/>
              </a:buClr>
              <a:buFont typeface="Wingdings" pitchFamily="2" charset="2"/>
              <a:buChar char="§"/>
            </a:pPr>
            <a:r>
              <a:rPr lang="en-US" sz="4000" smtClean="0"/>
              <a:t>May take 10 -20 years for original research to translate to routine medical practice.</a:t>
            </a:r>
          </a:p>
          <a:p>
            <a:pPr eaLnBrk="1" hangingPunct="1">
              <a:spcAft>
                <a:spcPts val="1200"/>
              </a:spcAft>
              <a:buClr>
                <a:srgbClr val="FF0000"/>
              </a:buClr>
              <a:buFont typeface="Wingdings" pitchFamily="2" charset="2"/>
              <a:buChar char="§"/>
            </a:pPr>
            <a:endParaRPr lang="en-US" sz="4000" smtClean="0"/>
          </a:p>
          <a:p>
            <a:pPr lvl="1" eaLnBrk="1" hangingPunct="1">
              <a:spcAft>
                <a:spcPts val="1200"/>
              </a:spcAft>
              <a:buClr>
                <a:srgbClr val="FF0000"/>
              </a:buClr>
              <a:buFont typeface="Wingdings" pitchFamily="2" charset="2"/>
              <a:buChar char="§"/>
            </a:pPr>
            <a:endParaRPr lang="en-US" sz="4000" smtClean="0"/>
          </a:p>
        </p:txBody>
      </p:sp>
      <p:cxnSp>
        <p:nvCxnSpPr>
          <p:cNvPr id="8196" name="Straight Connector 3"/>
          <p:cNvCxnSpPr>
            <a:cxnSpLocks noChangeShapeType="1"/>
          </p:cNvCxnSpPr>
          <p:nvPr/>
        </p:nvCxnSpPr>
        <p:spPr bwMode="auto">
          <a:xfrm>
            <a:off x="504825" y="1052513"/>
            <a:ext cx="8113713" cy="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0825" y="274638"/>
            <a:ext cx="8713788" cy="850900"/>
          </a:xfrm>
        </p:spPr>
        <p:txBody>
          <a:bodyPr/>
          <a:lstStyle/>
          <a:p>
            <a:r>
              <a:rPr lang="en-US" sz="4300" smtClean="0">
                <a:latin typeface="Comic Sans MS" pitchFamily="66" charset="0"/>
              </a:rPr>
              <a:t>Goals of Translational Genomics</a:t>
            </a:r>
          </a:p>
        </p:txBody>
      </p:sp>
      <p:sp>
        <p:nvSpPr>
          <p:cNvPr id="9219" name="Rectangle 3"/>
          <p:cNvSpPr>
            <a:spLocks noGrp="1" noChangeArrowheads="1"/>
          </p:cNvSpPr>
          <p:nvPr>
            <p:ph type="body" idx="1"/>
          </p:nvPr>
        </p:nvSpPr>
        <p:spPr>
          <a:xfrm>
            <a:off x="250825" y="1557338"/>
            <a:ext cx="8713788" cy="4525962"/>
          </a:xfrm>
        </p:spPr>
        <p:txBody>
          <a:bodyPr/>
          <a:lstStyle/>
          <a:p>
            <a:pPr marL="90488" indent="-90488">
              <a:spcAft>
                <a:spcPts val="1800"/>
              </a:spcAft>
              <a:buClr>
                <a:srgbClr val="FF0000"/>
              </a:buClr>
              <a:buFont typeface="Wingdings" pitchFamily="2" charset="2"/>
              <a:buChar char="§"/>
            </a:pPr>
            <a:r>
              <a:rPr lang="en-US" sz="3400" smtClean="0"/>
              <a:t>Screen for </a:t>
            </a:r>
            <a:r>
              <a:rPr lang="en-US" sz="3400" smtClean="0">
                <a:solidFill>
                  <a:srgbClr val="990099"/>
                </a:solidFill>
              </a:rPr>
              <a:t>key genes </a:t>
            </a:r>
            <a:r>
              <a:rPr lang="en-US" sz="3400" smtClean="0"/>
              <a:t>and gene families that explain </a:t>
            </a:r>
            <a:r>
              <a:rPr lang="en-US" sz="3400" smtClean="0">
                <a:solidFill>
                  <a:srgbClr val="990099"/>
                </a:solidFill>
              </a:rPr>
              <a:t>specific cellular phenotypes </a:t>
            </a:r>
            <a:r>
              <a:rPr lang="en-US" sz="3400" smtClean="0">
                <a:solidFill>
                  <a:srgbClr val="006600"/>
                </a:solidFill>
              </a:rPr>
              <a:t>(disease).</a:t>
            </a:r>
          </a:p>
          <a:p>
            <a:pPr marL="90488" indent="-90488">
              <a:spcAft>
                <a:spcPts val="1800"/>
              </a:spcAft>
              <a:buClr>
                <a:srgbClr val="FF0000"/>
              </a:buClr>
              <a:buFont typeface="Wingdings" pitchFamily="2" charset="2"/>
              <a:buChar char="§"/>
            </a:pPr>
            <a:r>
              <a:rPr lang="en-US" sz="3400" smtClean="0"/>
              <a:t>Use genomic signals to </a:t>
            </a:r>
            <a:r>
              <a:rPr lang="en-US" sz="3400" smtClean="0">
                <a:solidFill>
                  <a:srgbClr val="C00000"/>
                </a:solidFill>
              </a:rPr>
              <a:t>classify/subclassify diseases </a:t>
            </a:r>
            <a:r>
              <a:rPr lang="en-US" sz="3400" smtClean="0"/>
              <a:t>on a molecular level.</a:t>
            </a:r>
          </a:p>
          <a:p>
            <a:pPr marL="90488" indent="-90488">
              <a:spcAft>
                <a:spcPts val="1800"/>
              </a:spcAft>
              <a:buClr>
                <a:srgbClr val="FF0000"/>
              </a:buClr>
              <a:buFont typeface="Wingdings" pitchFamily="2" charset="2"/>
              <a:buChar char="§"/>
            </a:pPr>
            <a:r>
              <a:rPr lang="en-US" sz="3400" smtClean="0"/>
              <a:t>Build </a:t>
            </a:r>
            <a:r>
              <a:rPr lang="en-US" sz="3400" smtClean="0">
                <a:solidFill>
                  <a:srgbClr val="C00000"/>
                </a:solidFill>
              </a:rPr>
              <a:t>model networks </a:t>
            </a:r>
            <a:r>
              <a:rPr lang="en-US" sz="3400" smtClean="0"/>
              <a:t>to study </a:t>
            </a:r>
            <a:r>
              <a:rPr lang="en-US" sz="3400" smtClean="0">
                <a:solidFill>
                  <a:srgbClr val="C00000"/>
                </a:solidFill>
              </a:rPr>
              <a:t>dynamical genome behavior </a:t>
            </a:r>
            <a:r>
              <a:rPr lang="en-US" sz="3400" smtClean="0"/>
              <a:t>and derive </a:t>
            </a:r>
            <a:r>
              <a:rPr lang="en-US" sz="3400" smtClean="0">
                <a:solidFill>
                  <a:srgbClr val="C00000"/>
                </a:solidFill>
              </a:rPr>
              <a:t>intervention strategies</a:t>
            </a:r>
            <a:r>
              <a:rPr lang="en-US" sz="3400" smtClean="0"/>
              <a:t> to alter undesirable behavior.</a:t>
            </a:r>
          </a:p>
          <a:p>
            <a:pPr marL="90488" indent="-90488">
              <a:spcAft>
                <a:spcPts val="1800"/>
              </a:spcAft>
              <a:buClr>
                <a:srgbClr val="FF0000"/>
              </a:buClr>
              <a:buFont typeface="Wingdings" pitchFamily="2" charset="2"/>
              <a:buChar char="§"/>
            </a:pPr>
            <a:endParaRPr lang="en-US" sz="3400" smtClean="0"/>
          </a:p>
        </p:txBody>
      </p:sp>
      <p:cxnSp>
        <p:nvCxnSpPr>
          <p:cNvPr id="9220" name="Straight Connector 3"/>
          <p:cNvCxnSpPr>
            <a:cxnSpLocks noChangeShapeType="1"/>
          </p:cNvCxnSpPr>
          <p:nvPr/>
        </p:nvCxnSpPr>
        <p:spPr bwMode="auto">
          <a:xfrm>
            <a:off x="504825" y="1196975"/>
            <a:ext cx="8113713" cy="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879475" y="1196975"/>
            <a:ext cx="7005638" cy="804863"/>
          </a:xfrm>
          <a:solidFill>
            <a:srgbClr val="00FFFF"/>
          </a:solidFill>
        </p:spPr>
        <p:txBody>
          <a:bodyPr/>
          <a:lstStyle/>
          <a:p>
            <a:r>
              <a:rPr lang="en-US" smtClean="0">
                <a:latin typeface="Arial Rounded MT Bold" pitchFamily="34" charset="0"/>
              </a:rPr>
              <a:t>Epigenetics Mechanisms</a:t>
            </a:r>
          </a:p>
        </p:txBody>
      </p:sp>
      <p:sp>
        <p:nvSpPr>
          <p:cNvPr id="10243" name="Oval 5"/>
          <p:cNvSpPr>
            <a:spLocks noChangeArrowheads="1"/>
          </p:cNvSpPr>
          <p:nvPr/>
        </p:nvSpPr>
        <p:spPr bwMode="auto">
          <a:xfrm>
            <a:off x="2339975" y="4418013"/>
            <a:ext cx="4103688" cy="833437"/>
          </a:xfrm>
          <a:prstGeom prst="ellipse">
            <a:avLst/>
          </a:prstGeom>
          <a:solidFill>
            <a:srgbClr val="FFFF00"/>
          </a:solidFill>
          <a:ln w="9525">
            <a:solidFill>
              <a:schemeClr val="tx1"/>
            </a:solidFill>
            <a:round/>
            <a:headEnd/>
            <a:tailEnd/>
          </a:ln>
        </p:spPr>
        <p:txBody>
          <a:bodyPr wrap="none" anchor="ctr"/>
          <a:lstStyle/>
          <a:p>
            <a:pPr algn="ctr"/>
            <a:r>
              <a:rPr lang="en-US" sz="3600" b="1"/>
              <a:t>Gene Expression</a:t>
            </a:r>
          </a:p>
        </p:txBody>
      </p:sp>
      <p:sp>
        <p:nvSpPr>
          <p:cNvPr id="10244" name="Text Box 7"/>
          <p:cNvSpPr txBox="1">
            <a:spLocks noChangeArrowheads="1"/>
          </p:cNvSpPr>
          <p:nvPr/>
        </p:nvSpPr>
        <p:spPr bwMode="auto">
          <a:xfrm>
            <a:off x="2195513" y="2659063"/>
            <a:ext cx="3938587" cy="646112"/>
          </a:xfrm>
          <a:prstGeom prst="rect">
            <a:avLst/>
          </a:prstGeom>
          <a:noFill/>
          <a:ln w="28575">
            <a:solidFill>
              <a:srgbClr val="CC0000"/>
            </a:solidFill>
            <a:miter lim="800000"/>
            <a:headEnd/>
            <a:tailEnd/>
          </a:ln>
        </p:spPr>
        <p:txBody>
          <a:bodyPr wrap="none">
            <a:spAutoFit/>
          </a:bodyPr>
          <a:lstStyle/>
          <a:p>
            <a:r>
              <a:rPr lang="en-US" sz="3600" b="1">
                <a:solidFill>
                  <a:srgbClr val="002060"/>
                </a:solidFill>
              </a:rPr>
              <a:t>RNA Interference</a:t>
            </a:r>
          </a:p>
        </p:txBody>
      </p:sp>
      <p:sp>
        <p:nvSpPr>
          <p:cNvPr id="10245" name="Text Box 8"/>
          <p:cNvSpPr txBox="1">
            <a:spLocks noChangeArrowheads="1"/>
          </p:cNvSpPr>
          <p:nvPr/>
        </p:nvSpPr>
        <p:spPr bwMode="auto">
          <a:xfrm>
            <a:off x="107950" y="5827713"/>
            <a:ext cx="4183063" cy="554037"/>
          </a:xfrm>
          <a:prstGeom prst="rect">
            <a:avLst/>
          </a:prstGeom>
          <a:noFill/>
          <a:ln w="28575">
            <a:solidFill>
              <a:srgbClr val="CC0000"/>
            </a:solidFill>
            <a:miter lim="800000"/>
            <a:headEnd/>
            <a:tailEnd/>
          </a:ln>
        </p:spPr>
        <p:txBody>
          <a:bodyPr wrap="none">
            <a:spAutoFit/>
          </a:bodyPr>
          <a:lstStyle/>
          <a:p>
            <a:r>
              <a:rPr lang="en-US" sz="3000" b="1">
                <a:solidFill>
                  <a:srgbClr val="006666"/>
                </a:solidFill>
              </a:rPr>
              <a:t>Histone Modifications</a:t>
            </a:r>
          </a:p>
        </p:txBody>
      </p:sp>
      <p:sp>
        <p:nvSpPr>
          <p:cNvPr id="10246" name="Text Box 9"/>
          <p:cNvSpPr txBox="1">
            <a:spLocks noChangeArrowheads="1"/>
          </p:cNvSpPr>
          <p:nvPr/>
        </p:nvSpPr>
        <p:spPr bwMode="auto">
          <a:xfrm>
            <a:off x="5589588" y="5827713"/>
            <a:ext cx="3248025" cy="554037"/>
          </a:xfrm>
          <a:prstGeom prst="rect">
            <a:avLst/>
          </a:prstGeom>
          <a:noFill/>
          <a:ln w="28575">
            <a:solidFill>
              <a:srgbClr val="CC0000"/>
            </a:solidFill>
            <a:miter lim="800000"/>
            <a:headEnd/>
            <a:tailEnd/>
          </a:ln>
        </p:spPr>
        <p:txBody>
          <a:bodyPr wrap="none">
            <a:spAutoFit/>
          </a:bodyPr>
          <a:lstStyle/>
          <a:p>
            <a:r>
              <a:rPr lang="en-US" sz="3000" b="1">
                <a:solidFill>
                  <a:srgbClr val="006666"/>
                </a:solidFill>
              </a:rPr>
              <a:t>DNA Methylation</a:t>
            </a:r>
          </a:p>
        </p:txBody>
      </p:sp>
      <p:sp>
        <p:nvSpPr>
          <p:cNvPr id="10247" name="Line 10"/>
          <p:cNvSpPr>
            <a:spLocks noChangeShapeType="1"/>
          </p:cNvSpPr>
          <p:nvPr/>
        </p:nvSpPr>
        <p:spPr bwMode="auto">
          <a:xfrm flipH="1" flipV="1">
            <a:off x="5610225" y="5373688"/>
            <a:ext cx="762000" cy="381000"/>
          </a:xfrm>
          <a:prstGeom prst="line">
            <a:avLst/>
          </a:prstGeom>
          <a:noFill/>
          <a:ln w="76200">
            <a:solidFill>
              <a:srgbClr val="CC0000"/>
            </a:solidFill>
            <a:round/>
            <a:headEnd/>
            <a:tailEnd type="triangle" w="med" len="med"/>
          </a:ln>
        </p:spPr>
        <p:txBody>
          <a:bodyPr/>
          <a:lstStyle/>
          <a:p>
            <a:endParaRPr lang="en-US"/>
          </a:p>
        </p:txBody>
      </p:sp>
      <p:sp>
        <p:nvSpPr>
          <p:cNvPr id="10248" name="Line 11"/>
          <p:cNvSpPr>
            <a:spLocks noChangeShapeType="1"/>
          </p:cNvSpPr>
          <p:nvPr/>
        </p:nvSpPr>
        <p:spPr bwMode="auto">
          <a:xfrm flipV="1">
            <a:off x="2144713" y="5251450"/>
            <a:ext cx="914400" cy="533400"/>
          </a:xfrm>
          <a:prstGeom prst="line">
            <a:avLst/>
          </a:prstGeom>
          <a:noFill/>
          <a:ln w="76200">
            <a:solidFill>
              <a:srgbClr val="CC0000"/>
            </a:solidFill>
            <a:round/>
            <a:headEnd/>
            <a:tailEnd type="triangle" w="med" len="med"/>
          </a:ln>
        </p:spPr>
        <p:txBody>
          <a:bodyPr/>
          <a:lstStyle/>
          <a:p>
            <a:endParaRPr lang="en-US"/>
          </a:p>
        </p:txBody>
      </p:sp>
      <p:sp>
        <p:nvSpPr>
          <p:cNvPr id="10249" name="Line 12"/>
          <p:cNvSpPr>
            <a:spLocks noChangeShapeType="1"/>
          </p:cNvSpPr>
          <p:nvPr/>
        </p:nvSpPr>
        <p:spPr bwMode="auto">
          <a:xfrm>
            <a:off x="4356100" y="3473450"/>
            <a:ext cx="0" cy="838200"/>
          </a:xfrm>
          <a:prstGeom prst="line">
            <a:avLst/>
          </a:prstGeom>
          <a:noFill/>
          <a:ln w="76200">
            <a:solidFill>
              <a:srgbClr val="CC0000"/>
            </a:solidFill>
            <a:round/>
            <a:headEnd/>
            <a:tailEnd type="triangle" w="med" len="med"/>
          </a:ln>
        </p:spPr>
        <p:txBody>
          <a:bodyPr/>
          <a:lstStyle/>
          <a:p>
            <a:endParaRPr lang="en-US"/>
          </a:p>
        </p:txBody>
      </p:sp>
      <p:sp>
        <p:nvSpPr>
          <p:cNvPr id="10250" name="Line 13"/>
          <p:cNvSpPr>
            <a:spLocks noChangeShapeType="1"/>
          </p:cNvSpPr>
          <p:nvPr/>
        </p:nvSpPr>
        <p:spPr bwMode="auto">
          <a:xfrm>
            <a:off x="4360863" y="6064250"/>
            <a:ext cx="1219200" cy="0"/>
          </a:xfrm>
          <a:prstGeom prst="line">
            <a:avLst/>
          </a:prstGeom>
          <a:noFill/>
          <a:ln w="38100" cmpd="dbl">
            <a:solidFill>
              <a:srgbClr val="660066"/>
            </a:solidFill>
            <a:round/>
            <a:headEnd type="triangle" w="lg" len="lg"/>
            <a:tailEnd type="triangle" w="lg" len="lg"/>
          </a:ln>
        </p:spPr>
        <p:txBody>
          <a:bodyPr/>
          <a:lstStyle/>
          <a:p>
            <a:endParaRPr lang="en-US"/>
          </a:p>
        </p:txBody>
      </p:sp>
      <p:sp>
        <p:nvSpPr>
          <p:cNvPr id="10251" name="Line 16"/>
          <p:cNvSpPr>
            <a:spLocks noChangeShapeType="1"/>
          </p:cNvSpPr>
          <p:nvPr/>
        </p:nvSpPr>
        <p:spPr bwMode="auto">
          <a:xfrm flipH="1">
            <a:off x="1403350" y="3473450"/>
            <a:ext cx="1371600" cy="2209800"/>
          </a:xfrm>
          <a:prstGeom prst="line">
            <a:avLst/>
          </a:prstGeom>
          <a:noFill/>
          <a:ln w="38100">
            <a:solidFill>
              <a:srgbClr val="FF00FF"/>
            </a:solidFill>
            <a:round/>
            <a:headEnd/>
            <a:tailEnd type="triangle" w="lg" len="med"/>
          </a:ln>
        </p:spPr>
        <p:txBody>
          <a:bodyPr/>
          <a:lstStyle/>
          <a:p>
            <a:endParaRPr lang="en-US"/>
          </a:p>
        </p:txBody>
      </p:sp>
      <p:sp>
        <p:nvSpPr>
          <p:cNvPr id="10252" name="Line 17"/>
          <p:cNvSpPr>
            <a:spLocks noChangeShapeType="1"/>
          </p:cNvSpPr>
          <p:nvPr/>
        </p:nvSpPr>
        <p:spPr bwMode="auto">
          <a:xfrm>
            <a:off x="6076950" y="3549650"/>
            <a:ext cx="1447800" cy="2133600"/>
          </a:xfrm>
          <a:prstGeom prst="line">
            <a:avLst/>
          </a:prstGeom>
          <a:noFill/>
          <a:ln w="38100">
            <a:solidFill>
              <a:srgbClr val="FF00FF"/>
            </a:solidFill>
            <a:round/>
            <a:headEnd/>
            <a:tailEnd type="triangle" w="lg" len="med"/>
          </a:ln>
        </p:spPr>
        <p:txBody>
          <a:bodyPr/>
          <a:lstStyle/>
          <a:p>
            <a:endParaRPr lang="en-US"/>
          </a:p>
        </p:txBody>
      </p:sp>
      <p:cxnSp>
        <p:nvCxnSpPr>
          <p:cNvPr id="10253" name="Straight Connector 3"/>
          <p:cNvCxnSpPr>
            <a:cxnSpLocks noChangeShapeType="1"/>
          </p:cNvCxnSpPr>
          <p:nvPr/>
        </p:nvCxnSpPr>
        <p:spPr bwMode="auto">
          <a:xfrm>
            <a:off x="504825" y="2082800"/>
            <a:ext cx="8113713" cy="0"/>
          </a:xfrm>
          <a:prstGeom prst="line">
            <a:avLst/>
          </a:prstGeom>
          <a:noFill/>
          <a:ln w="28575" algn="ctr">
            <a:solidFill>
              <a:srgbClr val="FF0000"/>
            </a:solidFill>
            <a:round/>
            <a:headEnd/>
            <a:tailEnd/>
          </a:ln>
        </p:spPr>
      </p:cxnSp>
      <p:sp>
        <p:nvSpPr>
          <p:cNvPr id="14" name="Rectangle 4"/>
          <p:cNvSpPr txBox="1">
            <a:spLocks noChangeArrowheads="1"/>
          </p:cNvSpPr>
          <p:nvPr/>
        </p:nvSpPr>
        <p:spPr bwMode="auto">
          <a:xfrm>
            <a:off x="468313" y="44450"/>
            <a:ext cx="7991475" cy="863600"/>
          </a:xfrm>
          <a:prstGeom prst="rect">
            <a:avLst/>
          </a:prstGeom>
          <a:solidFill>
            <a:srgbClr val="FF99FF"/>
          </a:solidFill>
          <a:ln w="9525">
            <a:noFill/>
            <a:miter lim="800000"/>
            <a:headEnd/>
            <a:tailEnd/>
          </a:ln>
        </p:spPr>
        <p:txBody>
          <a:bodyPr anchor="ctr"/>
          <a:lstStyle/>
          <a:p>
            <a:pPr rtl="0" eaLnBrk="0" hangingPunct="0">
              <a:defRPr/>
            </a:pPr>
            <a:r>
              <a:rPr lang="en-US" sz="4400" b="1" kern="0" dirty="0">
                <a:solidFill>
                  <a:srgbClr val="663300"/>
                </a:solidFill>
                <a:latin typeface="Comic Sans MS" pitchFamily="66" charset="0"/>
                <a:ea typeface="+mj-ea"/>
                <a:cs typeface="+mj-cs"/>
              </a:rPr>
              <a:t>Stable &amp; </a:t>
            </a:r>
            <a:r>
              <a:rPr lang="en-US" sz="4800" b="1" kern="0" dirty="0">
                <a:solidFill>
                  <a:srgbClr val="FF0000"/>
                </a:solidFill>
                <a:latin typeface="Comic Sans MS" pitchFamily="66" charset="0"/>
                <a:ea typeface="+mj-ea"/>
                <a:cs typeface="+mj-cs"/>
              </a:rPr>
              <a:t>Dynamic</a:t>
            </a:r>
            <a:r>
              <a:rPr lang="en-US" sz="4400" b="1" kern="0" dirty="0">
                <a:solidFill>
                  <a:srgbClr val="663300"/>
                </a:solidFill>
                <a:latin typeface="Comic Sans MS" pitchFamily="66" charset="0"/>
                <a:ea typeface="+mj-ea"/>
                <a:cs typeface="+mj-cs"/>
              </a:rPr>
              <a:t> Genomics</a:t>
            </a:r>
          </a:p>
        </p:txBody>
      </p:sp>
      <p:cxnSp>
        <p:nvCxnSpPr>
          <p:cNvPr id="10255" name="Straight Connector 3"/>
          <p:cNvCxnSpPr>
            <a:cxnSpLocks noChangeShapeType="1"/>
          </p:cNvCxnSpPr>
          <p:nvPr/>
        </p:nvCxnSpPr>
        <p:spPr bwMode="auto">
          <a:xfrm>
            <a:off x="468313" y="1052513"/>
            <a:ext cx="8113712" cy="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t="5815" b="9286"/>
          <a:stretch>
            <a:fillRect/>
          </a:stretch>
        </p:blipFill>
        <p:spPr bwMode="auto">
          <a:xfrm>
            <a:off x="838200" y="968375"/>
            <a:ext cx="7315200" cy="5813425"/>
          </a:xfrm>
          <a:prstGeom prst="rect">
            <a:avLst/>
          </a:prstGeom>
          <a:noFill/>
          <a:ln w="28575">
            <a:solidFill>
              <a:srgbClr val="FF0000"/>
            </a:solidFill>
            <a:miter lim="800000"/>
            <a:headEnd/>
            <a:tailEnd/>
          </a:ln>
        </p:spPr>
      </p:pic>
      <p:sp>
        <p:nvSpPr>
          <p:cNvPr id="5" name="Rectangle 2"/>
          <p:cNvSpPr txBox="1">
            <a:spLocks noChangeArrowheads="1"/>
          </p:cNvSpPr>
          <p:nvPr/>
        </p:nvSpPr>
        <p:spPr bwMode="auto">
          <a:xfrm>
            <a:off x="-76200" y="-76200"/>
            <a:ext cx="9144000" cy="1143000"/>
          </a:xfrm>
          <a:prstGeom prst="rect">
            <a:avLst/>
          </a:prstGeom>
          <a:noFill/>
          <a:ln w="9525">
            <a:noFill/>
            <a:miter lim="800000"/>
            <a:headEnd/>
            <a:tailEnd/>
          </a:ln>
        </p:spPr>
        <p:txBody>
          <a:bodyPr anchor="ctr"/>
          <a:lstStyle/>
          <a:p>
            <a:pPr algn="ctr">
              <a:lnSpc>
                <a:spcPct val="90000"/>
              </a:lnSpc>
              <a:defRPr/>
            </a:pPr>
            <a:r>
              <a:rPr lang="en-US" sz="3200" b="1" kern="0" dirty="0">
                <a:solidFill>
                  <a:srgbClr val="663300"/>
                </a:solidFill>
                <a:latin typeface="Comic Sans MS" pitchFamily="66" charset="0"/>
                <a:ea typeface="+mj-ea"/>
                <a:cs typeface="+mj-cs"/>
              </a:rPr>
              <a:t>Translational Research: Bridging the gap between bench and bedside</a:t>
            </a:r>
          </a:p>
        </p:txBody>
      </p:sp>
      <p:sp>
        <p:nvSpPr>
          <p:cNvPr id="11268" name="Rectangle 2"/>
          <p:cNvSpPr>
            <a:spLocks noGrp="1" noChangeArrowheads="1"/>
          </p:cNvSpPr>
          <p:nvPr>
            <p:ph type="title"/>
          </p:nvPr>
        </p:nvSpPr>
        <p:spPr>
          <a:xfrm rot="5400000">
            <a:off x="6858000" y="3581400"/>
            <a:ext cx="3810000" cy="609600"/>
          </a:xfrm>
        </p:spPr>
        <p:txBody>
          <a:bodyPr/>
          <a:lstStyle/>
          <a:p>
            <a:pPr eaLnBrk="1" hangingPunct="1"/>
            <a:r>
              <a:rPr lang="en-US" sz="2000" smtClean="0">
                <a:solidFill>
                  <a:schemeClr val="tx1"/>
                </a:solidFill>
              </a:rPr>
              <a:t>Nature, June 12,  2008</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8"/>
          <p:cNvSpPr txBox="1">
            <a:spLocks noChangeArrowheads="1"/>
          </p:cNvSpPr>
          <p:nvPr/>
        </p:nvSpPr>
        <p:spPr bwMode="auto">
          <a:xfrm>
            <a:off x="304800" y="1270000"/>
            <a:ext cx="8458200" cy="4708525"/>
          </a:xfrm>
          <a:prstGeom prst="rect">
            <a:avLst/>
          </a:prstGeom>
          <a:noFill/>
          <a:ln w="38100">
            <a:solidFill>
              <a:srgbClr val="FF0000"/>
            </a:solidFill>
            <a:miter lim="800000"/>
            <a:headEnd/>
            <a:tailEnd/>
          </a:ln>
        </p:spPr>
        <p:txBody>
          <a:bodyPr>
            <a:spAutoFit/>
          </a:bodyPr>
          <a:lstStyle/>
          <a:p>
            <a:pPr algn="ctr">
              <a:spcBef>
                <a:spcPct val="50000"/>
              </a:spcBef>
            </a:pPr>
            <a:r>
              <a:rPr lang="en-US"/>
              <a:t>“ </a:t>
            </a:r>
            <a:r>
              <a:rPr lang="en-US" sz="4000"/>
              <a:t>There does not exist a category of science to which one can give the name ‘</a:t>
            </a:r>
            <a:r>
              <a:rPr lang="en-US" sz="4000" i="1"/>
              <a:t>applied science</a:t>
            </a:r>
            <a:r>
              <a:rPr lang="en-US" sz="4000"/>
              <a:t>.’ There are science and the applications of science, bound together as the fruit of the tree which bears it.” </a:t>
            </a:r>
          </a:p>
          <a:p>
            <a:pPr algn="ctr">
              <a:spcBef>
                <a:spcPct val="50000"/>
              </a:spcBef>
            </a:pPr>
            <a:r>
              <a:rPr lang="en-US" sz="4000" i="1">
                <a:solidFill>
                  <a:srgbClr val="660066"/>
                </a:solidFill>
              </a:rPr>
              <a:t>Louis Pasteur</a:t>
            </a:r>
          </a:p>
        </p:txBody>
      </p:sp>
      <p:sp>
        <p:nvSpPr>
          <p:cNvPr id="3" name="Rectangle 2"/>
          <p:cNvSpPr txBox="1">
            <a:spLocks noChangeArrowheads="1"/>
          </p:cNvSpPr>
          <p:nvPr/>
        </p:nvSpPr>
        <p:spPr bwMode="auto">
          <a:xfrm>
            <a:off x="-76200" y="161925"/>
            <a:ext cx="9144000" cy="838200"/>
          </a:xfrm>
          <a:prstGeom prst="rect">
            <a:avLst/>
          </a:prstGeom>
          <a:noFill/>
          <a:ln w="9525">
            <a:noFill/>
            <a:miter lim="800000"/>
            <a:headEnd/>
            <a:tailEnd/>
          </a:ln>
        </p:spPr>
        <p:txBody>
          <a:bodyPr anchor="ctr"/>
          <a:lstStyle/>
          <a:p>
            <a:pPr algn="ctr">
              <a:defRPr/>
            </a:pPr>
            <a:r>
              <a:rPr lang="en-US" sz="4400" b="1" kern="0" dirty="0">
                <a:solidFill>
                  <a:srgbClr val="663300"/>
                </a:solidFill>
                <a:latin typeface="Comic Sans MS" pitchFamily="66" charset="0"/>
                <a:ea typeface="+mj-ea"/>
                <a:cs typeface="+mj-cs"/>
              </a:rPr>
              <a:t>Basic &amp; Applied Sciences!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107950" y="1068388"/>
          <a:ext cx="8893175" cy="5456237"/>
        </p:xfrm>
        <a:graphic>
          <a:graphicData uri="http://schemas.openxmlformats.org/presentationml/2006/ole">
            <p:oleObj spid="_x0000_s13314" name="Worksheet" r:id="rId3" imgW="8143969" imgH="4895733" progId="Excel.Sheet.8">
              <p:embed/>
            </p:oleObj>
          </a:graphicData>
        </a:graphic>
      </p:graphicFrame>
      <p:sp>
        <p:nvSpPr>
          <p:cNvPr id="13315" name="Line 4"/>
          <p:cNvSpPr>
            <a:spLocks noChangeShapeType="1"/>
          </p:cNvSpPr>
          <p:nvPr/>
        </p:nvSpPr>
        <p:spPr bwMode="auto">
          <a:xfrm>
            <a:off x="3533775" y="1741488"/>
            <a:ext cx="533400" cy="0"/>
          </a:xfrm>
          <a:prstGeom prst="line">
            <a:avLst/>
          </a:prstGeom>
          <a:noFill/>
          <a:ln w="57150">
            <a:solidFill>
              <a:srgbClr val="C00000"/>
            </a:solidFill>
            <a:round/>
            <a:headEnd/>
            <a:tailEnd type="triangle" w="med" len="med"/>
          </a:ln>
        </p:spPr>
        <p:txBody>
          <a:bodyPr/>
          <a:lstStyle/>
          <a:p>
            <a:endParaRPr lang="en-US"/>
          </a:p>
        </p:txBody>
      </p:sp>
      <p:sp>
        <p:nvSpPr>
          <p:cNvPr id="13316" name="Line 5"/>
          <p:cNvSpPr>
            <a:spLocks noChangeShapeType="1"/>
          </p:cNvSpPr>
          <p:nvPr/>
        </p:nvSpPr>
        <p:spPr bwMode="auto">
          <a:xfrm>
            <a:off x="3533775" y="2274888"/>
            <a:ext cx="533400" cy="0"/>
          </a:xfrm>
          <a:prstGeom prst="line">
            <a:avLst/>
          </a:prstGeom>
          <a:noFill/>
          <a:ln w="57150">
            <a:solidFill>
              <a:srgbClr val="C00000"/>
            </a:solidFill>
            <a:round/>
            <a:headEnd/>
            <a:tailEnd type="triangle" w="med" len="med"/>
          </a:ln>
        </p:spPr>
        <p:txBody>
          <a:bodyPr/>
          <a:lstStyle/>
          <a:p>
            <a:endParaRPr lang="en-US"/>
          </a:p>
        </p:txBody>
      </p:sp>
      <p:sp>
        <p:nvSpPr>
          <p:cNvPr id="13317" name="Line 6"/>
          <p:cNvSpPr>
            <a:spLocks noChangeShapeType="1"/>
          </p:cNvSpPr>
          <p:nvPr/>
        </p:nvSpPr>
        <p:spPr bwMode="auto">
          <a:xfrm>
            <a:off x="3533775" y="2808288"/>
            <a:ext cx="533400" cy="0"/>
          </a:xfrm>
          <a:prstGeom prst="line">
            <a:avLst/>
          </a:prstGeom>
          <a:noFill/>
          <a:ln w="57150">
            <a:solidFill>
              <a:srgbClr val="C00000"/>
            </a:solidFill>
            <a:round/>
            <a:headEnd/>
            <a:tailEnd type="triangle" w="med" len="med"/>
          </a:ln>
        </p:spPr>
        <p:txBody>
          <a:bodyPr/>
          <a:lstStyle/>
          <a:p>
            <a:endParaRPr lang="en-US"/>
          </a:p>
        </p:txBody>
      </p:sp>
      <p:sp>
        <p:nvSpPr>
          <p:cNvPr id="13318" name="Line 7"/>
          <p:cNvSpPr>
            <a:spLocks noChangeShapeType="1"/>
          </p:cNvSpPr>
          <p:nvPr/>
        </p:nvSpPr>
        <p:spPr bwMode="auto">
          <a:xfrm>
            <a:off x="3533775" y="3417888"/>
            <a:ext cx="533400" cy="0"/>
          </a:xfrm>
          <a:prstGeom prst="line">
            <a:avLst/>
          </a:prstGeom>
          <a:noFill/>
          <a:ln w="57150">
            <a:solidFill>
              <a:srgbClr val="C00000"/>
            </a:solidFill>
            <a:round/>
            <a:headEnd/>
            <a:tailEnd type="triangle" w="med" len="med"/>
          </a:ln>
        </p:spPr>
        <p:txBody>
          <a:bodyPr/>
          <a:lstStyle/>
          <a:p>
            <a:endParaRPr lang="en-US"/>
          </a:p>
        </p:txBody>
      </p:sp>
      <p:sp>
        <p:nvSpPr>
          <p:cNvPr id="13319" name="Line 9"/>
          <p:cNvSpPr>
            <a:spLocks noChangeShapeType="1"/>
          </p:cNvSpPr>
          <p:nvPr/>
        </p:nvSpPr>
        <p:spPr bwMode="auto">
          <a:xfrm>
            <a:off x="3533775" y="3951288"/>
            <a:ext cx="533400" cy="0"/>
          </a:xfrm>
          <a:prstGeom prst="line">
            <a:avLst/>
          </a:prstGeom>
          <a:noFill/>
          <a:ln w="57150">
            <a:solidFill>
              <a:srgbClr val="C00000"/>
            </a:solidFill>
            <a:round/>
            <a:headEnd/>
            <a:tailEnd type="triangle" w="med" len="med"/>
          </a:ln>
        </p:spPr>
        <p:txBody>
          <a:bodyPr/>
          <a:lstStyle/>
          <a:p>
            <a:endParaRPr lang="en-US"/>
          </a:p>
        </p:txBody>
      </p:sp>
      <p:sp>
        <p:nvSpPr>
          <p:cNvPr id="13320" name="Line 10"/>
          <p:cNvSpPr>
            <a:spLocks noChangeShapeType="1"/>
          </p:cNvSpPr>
          <p:nvPr/>
        </p:nvSpPr>
        <p:spPr bwMode="auto">
          <a:xfrm>
            <a:off x="3533775" y="4560888"/>
            <a:ext cx="533400" cy="0"/>
          </a:xfrm>
          <a:prstGeom prst="line">
            <a:avLst/>
          </a:prstGeom>
          <a:noFill/>
          <a:ln w="57150">
            <a:solidFill>
              <a:srgbClr val="C00000"/>
            </a:solidFill>
            <a:round/>
            <a:headEnd/>
            <a:tailEnd type="triangle" w="med" len="med"/>
          </a:ln>
        </p:spPr>
        <p:txBody>
          <a:bodyPr/>
          <a:lstStyle/>
          <a:p>
            <a:endParaRPr lang="en-US"/>
          </a:p>
        </p:txBody>
      </p:sp>
      <p:sp>
        <p:nvSpPr>
          <p:cNvPr id="13321" name="Line 11"/>
          <p:cNvSpPr>
            <a:spLocks noChangeShapeType="1"/>
          </p:cNvSpPr>
          <p:nvPr/>
        </p:nvSpPr>
        <p:spPr bwMode="auto">
          <a:xfrm>
            <a:off x="3533775" y="5094288"/>
            <a:ext cx="533400" cy="0"/>
          </a:xfrm>
          <a:prstGeom prst="line">
            <a:avLst/>
          </a:prstGeom>
          <a:noFill/>
          <a:ln w="57150">
            <a:solidFill>
              <a:srgbClr val="C00000"/>
            </a:solidFill>
            <a:round/>
            <a:headEnd/>
            <a:tailEnd type="triangle" w="med" len="med"/>
          </a:ln>
        </p:spPr>
        <p:txBody>
          <a:bodyPr/>
          <a:lstStyle/>
          <a:p>
            <a:endParaRPr lang="en-US"/>
          </a:p>
        </p:txBody>
      </p:sp>
      <p:sp>
        <p:nvSpPr>
          <p:cNvPr id="13322" name="Line 12"/>
          <p:cNvSpPr>
            <a:spLocks noChangeShapeType="1"/>
          </p:cNvSpPr>
          <p:nvPr/>
        </p:nvSpPr>
        <p:spPr bwMode="auto">
          <a:xfrm>
            <a:off x="3533775" y="5703888"/>
            <a:ext cx="533400" cy="0"/>
          </a:xfrm>
          <a:prstGeom prst="line">
            <a:avLst/>
          </a:prstGeom>
          <a:noFill/>
          <a:ln w="57150">
            <a:solidFill>
              <a:srgbClr val="C00000"/>
            </a:solidFill>
            <a:round/>
            <a:headEnd/>
            <a:tailEnd type="triangle" w="med" len="med"/>
          </a:ln>
        </p:spPr>
        <p:txBody>
          <a:bodyPr/>
          <a:lstStyle/>
          <a:p>
            <a:endParaRPr lang="en-US"/>
          </a:p>
        </p:txBody>
      </p:sp>
      <p:sp>
        <p:nvSpPr>
          <p:cNvPr id="13323" name="Line 13"/>
          <p:cNvSpPr>
            <a:spLocks noChangeShapeType="1"/>
          </p:cNvSpPr>
          <p:nvPr/>
        </p:nvSpPr>
        <p:spPr bwMode="auto">
          <a:xfrm>
            <a:off x="3533775" y="6237288"/>
            <a:ext cx="533400" cy="0"/>
          </a:xfrm>
          <a:prstGeom prst="line">
            <a:avLst/>
          </a:prstGeom>
          <a:noFill/>
          <a:ln w="57150">
            <a:solidFill>
              <a:srgbClr val="C00000"/>
            </a:solidFill>
            <a:round/>
            <a:headEnd/>
            <a:tailEnd type="triangle" w="med" len="med"/>
          </a:ln>
        </p:spPr>
        <p:txBody>
          <a:bodyPr/>
          <a:lstStyle/>
          <a:p>
            <a:endParaRPr lang="en-US"/>
          </a:p>
        </p:txBody>
      </p:sp>
      <p:sp>
        <p:nvSpPr>
          <p:cNvPr id="13324" name="Text Box 14"/>
          <p:cNvSpPr txBox="1">
            <a:spLocks noChangeArrowheads="1"/>
          </p:cNvSpPr>
          <p:nvPr/>
        </p:nvSpPr>
        <p:spPr bwMode="auto">
          <a:xfrm>
            <a:off x="171450" y="44450"/>
            <a:ext cx="8721725" cy="979488"/>
          </a:xfrm>
          <a:prstGeom prst="rect">
            <a:avLst/>
          </a:prstGeom>
          <a:noFill/>
          <a:ln w="9525">
            <a:noFill/>
            <a:miter lim="800000"/>
            <a:headEnd/>
            <a:tailEnd/>
          </a:ln>
        </p:spPr>
        <p:txBody>
          <a:bodyPr>
            <a:spAutoFit/>
          </a:bodyPr>
          <a:lstStyle/>
          <a:p>
            <a:pPr algn="ctr" rtl="0">
              <a:lnSpc>
                <a:spcPct val="80000"/>
              </a:lnSpc>
            </a:pPr>
            <a:r>
              <a:rPr lang="en-US" sz="3600" b="1">
                <a:latin typeface="Comic Sans MS" pitchFamily="66" charset="0"/>
              </a:rPr>
              <a:t> Paradigm Shift in </a:t>
            </a:r>
          </a:p>
          <a:p>
            <a:pPr algn="ctr" rtl="0">
              <a:lnSpc>
                <a:spcPct val="80000"/>
              </a:lnSpc>
            </a:pPr>
            <a:r>
              <a:rPr lang="en-US" sz="3200" b="1">
                <a:solidFill>
                  <a:srgbClr val="660066"/>
                </a:solidFill>
                <a:latin typeface="Comic Sans MS" pitchFamily="66" charset="0"/>
              </a:rPr>
              <a:t>Genetic Research in Post-Genomic Era</a:t>
            </a:r>
            <a:r>
              <a:rPr lang="en-US" sz="3600" b="1">
                <a:solidFill>
                  <a:srgbClr val="660066"/>
                </a:solidFill>
                <a:latin typeface="Comic Sans MS" pitchFamily="66" charset="0"/>
              </a:rPr>
              <a:t> </a:t>
            </a:r>
          </a:p>
        </p:txBody>
      </p:sp>
      <p:sp>
        <p:nvSpPr>
          <p:cNvPr id="13325" name="Text Box 15"/>
          <p:cNvSpPr txBox="1">
            <a:spLocks noChangeArrowheads="1"/>
          </p:cNvSpPr>
          <p:nvPr/>
        </p:nvSpPr>
        <p:spPr bwMode="auto">
          <a:xfrm>
            <a:off x="5246688" y="6580188"/>
            <a:ext cx="3933825" cy="304800"/>
          </a:xfrm>
          <a:prstGeom prst="rect">
            <a:avLst/>
          </a:prstGeom>
          <a:noFill/>
          <a:ln w="9525">
            <a:noFill/>
            <a:miter lim="800000"/>
            <a:headEnd/>
            <a:tailEnd/>
          </a:ln>
        </p:spPr>
        <p:txBody>
          <a:bodyPr wrap="none">
            <a:spAutoFit/>
          </a:bodyPr>
          <a:lstStyle/>
          <a:p>
            <a:r>
              <a:rPr lang="en-US" sz="1400" b="1"/>
              <a:t>Modified From Peltonen and McKusick, 2001</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2854</Words>
  <Application>Microsoft Office PowerPoint</Application>
  <PresentationFormat>On-screen Show (4:3)</PresentationFormat>
  <Paragraphs>374</Paragraphs>
  <Slides>37</Slides>
  <Notes>21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8" baseType="lpstr">
      <vt:lpstr>Arial</vt:lpstr>
      <vt:lpstr>Comic Sans MS</vt:lpstr>
      <vt:lpstr>Wingdings</vt:lpstr>
      <vt:lpstr>Arial Rounded MT Bold</vt:lpstr>
      <vt:lpstr>Corbel</vt:lpstr>
      <vt:lpstr>Tahoma</vt:lpstr>
      <vt:lpstr>Times New Roman</vt:lpstr>
      <vt:lpstr>Arial Unicode MS</vt:lpstr>
      <vt:lpstr>Default Design</vt:lpstr>
      <vt:lpstr>Microsoft Office Excel 97-2003 Worksheet</vt:lpstr>
      <vt:lpstr>Microsoft Graph Chart</vt:lpstr>
      <vt:lpstr>Slide 1</vt:lpstr>
      <vt:lpstr>Genomic Medicine Vs. Medical Genetics </vt:lpstr>
      <vt:lpstr>Systems/Translational Medicine</vt:lpstr>
      <vt:lpstr>Translational Medicine</vt:lpstr>
      <vt:lpstr>Goals of Translational Genomics</vt:lpstr>
      <vt:lpstr>Epigenetics Mechanisms</vt:lpstr>
      <vt:lpstr>Nature, June 12,  2008</vt:lpstr>
      <vt:lpstr>Slide 8</vt:lpstr>
      <vt:lpstr>Slide 9</vt:lpstr>
      <vt:lpstr>Slide 10</vt:lpstr>
      <vt:lpstr>Slide 11</vt:lpstr>
      <vt:lpstr>Slide 12</vt:lpstr>
      <vt:lpstr>Uses of Genetic Information</vt:lpstr>
      <vt:lpstr>Medicine of the past could be called  “trial-and-error” medicine</vt:lpstr>
      <vt:lpstr>Interindividual Variability in Drug Response</vt:lpstr>
      <vt:lpstr>Factors Contributing to Interindividual Variability in Drug Disposition and Action</vt:lpstr>
      <vt:lpstr>Slide 17</vt:lpstr>
      <vt:lpstr>Today, Cancer is experiencing a shift toward precision medicine</vt:lpstr>
      <vt:lpstr>Main health-related challenges </vt:lpstr>
      <vt:lpstr>Slide 20</vt:lpstr>
      <vt:lpstr>NIH Roadmap</vt:lpstr>
      <vt:lpstr>7 common barriers to translation</vt:lpstr>
      <vt:lpstr>Slide 23</vt:lpstr>
      <vt:lpstr>Slide 24</vt:lpstr>
      <vt:lpstr>Slide 25</vt:lpstr>
      <vt:lpstr>Slide 26</vt:lpstr>
      <vt:lpstr>Genetic tests  identify variations in the BRCA 1 and BRCA 2 genes that increase risks for breast and ovarian cancer.</vt:lpstr>
      <vt:lpstr>Slide 28</vt:lpstr>
      <vt:lpstr>Predicted economic benefit of CYP2C9 testing for warfarin dosing</vt:lpstr>
      <vt:lpstr>Using Genetic Information to Predict Drug Metabolism: The AmpliChip CYP450 </vt:lpstr>
      <vt:lpstr>Genomic medicine implies personalization and all its benefits</vt:lpstr>
      <vt:lpstr>Genetic Testing Where will it be used?</vt:lpstr>
      <vt:lpstr>Slide 33</vt:lpstr>
      <vt:lpstr>Slide 34</vt:lpstr>
      <vt:lpstr>Why Do Health Professionals Need to Prepare for Genomic Medicine?</vt:lpstr>
      <vt:lpstr>Slide 36</vt:lpstr>
      <vt:lpstr>Slide 37</vt:lpstr>
    </vt:vector>
  </TitlesOfParts>
  <Company>EMRC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alumni</cp:lastModifiedBy>
  <cp:revision>65</cp:revision>
  <dcterms:created xsi:type="dcterms:W3CDTF">2004-08-03T12:15:10Z</dcterms:created>
  <dcterms:modified xsi:type="dcterms:W3CDTF">2014-11-25T07:22:47Z</dcterms:modified>
</cp:coreProperties>
</file>