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780" r:id="rId10"/>
    <p:sldMasterId id="2147483792" r:id="rId11"/>
  </p:sldMasterIdLst>
  <p:notesMasterIdLst>
    <p:notesMasterId r:id="rId35"/>
  </p:notesMasterIdLst>
  <p:sldIdLst>
    <p:sldId id="286" r:id="rId12"/>
    <p:sldId id="278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83" r:id="rId24"/>
    <p:sldId id="266" r:id="rId25"/>
    <p:sldId id="267" r:id="rId26"/>
    <p:sldId id="268" r:id="rId27"/>
    <p:sldId id="269" r:id="rId28"/>
    <p:sldId id="270" r:id="rId29"/>
    <p:sldId id="279" r:id="rId30"/>
    <p:sldId id="280" r:id="rId31"/>
    <p:sldId id="285" r:id="rId32"/>
    <p:sldId id="289" r:id="rId33"/>
    <p:sldId id="287" r:id="rId34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1pPr>
    <a:lvl2pPr marL="455613" indent="1588" algn="ctr" rtl="0" fontAlgn="base">
      <a:spcBef>
        <a:spcPct val="0"/>
      </a:spcBef>
      <a:spcAft>
        <a:spcPct val="0"/>
      </a:spcAft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2pPr>
    <a:lvl3pPr marL="912813" indent="1588" algn="ctr" rtl="0" fontAlgn="base">
      <a:spcBef>
        <a:spcPct val="0"/>
      </a:spcBef>
      <a:spcAft>
        <a:spcPct val="0"/>
      </a:spcAft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3pPr>
    <a:lvl4pPr marL="1370013" indent="1588" algn="ctr" rtl="0" fontAlgn="base">
      <a:spcBef>
        <a:spcPct val="0"/>
      </a:spcBef>
      <a:spcAft>
        <a:spcPct val="0"/>
      </a:spcAft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4pPr>
    <a:lvl5pPr marL="1827213" indent="1588" algn="ctr" rtl="0" fontAlgn="base">
      <a:spcBef>
        <a:spcPct val="0"/>
      </a:spcBef>
      <a:spcAft>
        <a:spcPct val="0"/>
      </a:spcAft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5pPr>
    <a:lvl6pPr marL="2286000" algn="l" defTabSz="914400" rtl="0" eaLnBrk="1" latinLnBrk="0" hangingPunct="1"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6pPr>
    <a:lvl7pPr marL="2743200" algn="l" defTabSz="914400" rtl="0" eaLnBrk="1" latinLnBrk="0" hangingPunct="1"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7pPr>
    <a:lvl8pPr marL="3200400" algn="l" defTabSz="914400" rtl="0" eaLnBrk="1" latinLnBrk="0" hangingPunct="1"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8pPr>
    <a:lvl9pPr marL="3657600" algn="l" defTabSz="914400" rtl="0" eaLnBrk="1" latinLnBrk="0" hangingPunct="1">
      <a:defRPr sz="2800" kern="1200">
        <a:solidFill>
          <a:srgbClr val="43422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ヒラギノ明朝 Pro W6" charset="0"/>
        <a:cs typeface="ヒラギノ明朝 Pro W6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6" y="-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A68359-77F4-4954-A1C7-EE85CF9916D0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026BCA1-92D8-41F8-BE11-084162357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2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8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DB6F3-004B-418E-B5F9-6ADA177DEE27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9EBAB0-EDCA-4F43-B59B-03D9C61F9FD9}" type="slidenum">
              <a:rPr lang="en-US">
                <a:cs typeface="Arial" charset="0"/>
              </a:rPr>
              <a:pPr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4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147E-F4CC-4A66-858A-2BA50196E09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3299-E252-4BB8-AC67-30C632753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6477-19DC-40AC-9348-E86EB502750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D059-6848-4A89-B21F-4B6C7FB2C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60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4B34-1246-448B-95C6-4FE00733018E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6102-71C3-43B8-8A59-CADDAF4B2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449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111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091F-F7F5-4451-9662-DDDC10DF52C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FE79-00BC-4552-A467-9324CAFA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75" indent="0">
              <a:buNone/>
              <a:defRPr sz="2200" b="1"/>
            </a:lvl2pPr>
            <a:lvl3pPr marL="1015950" indent="0">
              <a:buNone/>
              <a:defRPr sz="2000" b="1"/>
            </a:lvl3pPr>
            <a:lvl4pPr marL="1523925" indent="0">
              <a:buNone/>
              <a:defRPr sz="1800" b="1"/>
            </a:lvl4pPr>
            <a:lvl5pPr marL="2031900" indent="0">
              <a:buNone/>
              <a:defRPr sz="1800" b="1"/>
            </a:lvl5pPr>
            <a:lvl6pPr marL="2539875" indent="0">
              <a:buNone/>
              <a:defRPr sz="1800" b="1"/>
            </a:lvl6pPr>
            <a:lvl7pPr marL="3047850" indent="0">
              <a:buNone/>
              <a:defRPr sz="1800" b="1"/>
            </a:lvl7pPr>
            <a:lvl8pPr marL="3555822" indent="0">
              <a:buNone/>
              <a:defRPr sz="1800" b="1"/>
            </a:lvl8pPr>
            <a:lvl9pPr marL="40637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4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75" indent="0">
              <a:buNone/>
              <a:defRPr sz="2200" b="1"/>
            </a:lvl2pPr>
            <a:lvl3pPr marL="1015950" indent="0">
              <a:buNone/>
              <a:defRPr sz="2000" b="1"/>
            </a:lvl3pPr>
            <a:lvl4pPr marL="1523925" indent="0">
              <a:buNone/>
              <a:defRPr sz="1800" b="1"/>
            </a:lvl4pPr>
            <a:lvl5pPr marL="2031900" indent="0">
              <a:buNone/>
              <a:defRPr sz="1800" b="1"/>
            </a:lvl5pPr>
            <a:lvl6pPr marL="2539875" indent="0">
              <a:buNone/>
              <a:defRPr sz="1800" b="1"/>
            </a:lvl6pPr>
            <a:lvl7pPr marL="3047850" indent="0">
              <a:buNone/>
              <a:defRPr sz="1800" b="1"/>
            </a:lvl7pPr>
            <a:lvl8pPr marL="3555822" indent="0">
              <a:buNone/>
              <a:defRPr sz="1800" b="1"/>
            </a:lvl8pPr>
            <a:lvl9pPr marL="40637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4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473A-F83A-4ED2-A665-6445FF35F796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33E8-3718-4DBB-8E2B-B07701824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5FB2-713A-4A4B-B64F-EA7A993FB0B4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7055-70AC-4CD1-9D28-253AFA37A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C7D9-76FA-4440-8DF9-DE6FAADE253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48CB-C194-48F5-A13C-8D958C404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5" y="303392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4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5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75" indent="0">
              <a:buNone/>
              <a:defRPr sz="1300"/>
            </a:lvl2pPr>
            <a:lvl3pPr marL="1015950" indent="0">
              <a:buNone/>
              <a:defRPr sz="1100"/>
            </a:lvl3pPr>
            <a:lvl4pPr marL="1523925" indent="0">
              <a:buNone/>
              <a:defRPr sz="1000"/>
            </a:lvl4pPr>
            <a:lvl5pPr marL="2031900" indent="0">
              <a:buNone/>
              <a:defRPr sz="1000"/>
            </a:lvl5pPr>
            <a:lvl6pPr marL="2539875" indent="0">
              <a:buNone/>
              <a:defRPr sz="1000"/>
            </a:lvl6pPr>
            <a:lvl7pPr marL="3047850" indent="0">
              <a:buNone/>
              <a:defRPr sz="1000"/>
            </a:lvl7pPr>
            <a:lvl8pPr marL="3555822" indent="0">
              <a:buNone/>
              <a:defRPr sz="1000"/>
            </a:lvl8pPr>
            <a:lvl9pPr marL="40637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ADEB-A2E3-4735-A137-2D01B393449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5115-359F-486F-AC03-EE1633B5E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75" indent="0">
              <a:buNone/>
              <a:defRPr sz="3100"/>
            </a:lvl2pPr>
            <a:lvl3pPr marL="1015950" indent="0">
              <a:buNone/>
              <a:defRPr sz="2700"/>
            </a:lvl3pPr>
            <a:lvl4pPr marL="1523925" indent="0">
              <a:buNone/>
              <a:defRPr sz="2200"/>
            </a:lvl4pPr>
            <a:lvl5pPr marL="2031900" indent="0">
              <a:buNone/>
              <a:defRPr sz="2200"/>
            </a:lvl5pPr>
            <a:lvl6pPr marL="2539875" indent="0">
              <a:buNone/>
              <a:defRPr sz="2200"/>
            </a:lvl6pPr>
            <a:lvl7pPr marL="3047850" indent="0">
              <a:buNone/>
              <a:defRPr sz="2200"/>
            </a:lvl7pPr>
            <a:lvl8pPr marL="3555822" indent="0">
              <a:buNone/>
              <a:defRPr sz="2200"/>
            </a:lvl8pPr>
            <a:lvl9pPr marL="4063795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75" indent="0">
              <a:buNone/>
              <a:defRPr sz="1300"/>
            </a:lvl2pPr>
            <a:lvl3pPr marL="1015950" indent="0">
              <a:buNone/>
              <a:defRPr sz="1100"/>
            </a:lvl3pPr>
            <a:lvl4pPr marL="1523925" indent="0">
              <a:buNone/>
              <a:defRPr sz="1000"/>
            </a:lvl4pPr>
            <a:lvl5pPr marL="2031900" indent="0">
              <a:buNone/>
              <a:defRPr sz="1000"/>
            </a:lvl5pPr>
            <a:lvl6pPr marL="2539875" indent="0">
              <a:buNone/>
              <a:defRPr sz="1000"/>
            </a:lvl6pPr>
            <a:lvl7pPr marL="3047850" indent="0">
              <a:buNone/>
              <a:defRPr sz="1000"/>
            </a:lvl7pPr>
            <a:lvl8pPr marL="3555822" indent="0">
              <a:buNone/>
              <a:defRPr sz="1000"/>
            </a:lvl8pPr>
            <a:lvl9pPr marL="40637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DEAF-81AC-4BA3-9585-729A97791A06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358E-58D1-44F4-BD8A-EEC0CCF8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97C1-8C97-4ED2-A808-A9894B35534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12EE-E1D1-44A4-9315-ABE031B5F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304800"/>
            <a:ext cx="20447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981700" cy="660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4444" y="338671"/>
            <a:ext cx="2540000" cy="72248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444" y="338671"/>
            <a:ext cx="7450667" cy="7224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B29D-E9FB-406B-9810-91412C366D6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B48C-9ADD-42CC-AD0B-86D5BA208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5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0C99-4CEE-4F2B-8CBD-7154647A5B10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0399-95C0-4018-8EC1-7C2C083DB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338F-0472-4763-AF16-CB0919958878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FF97-5AF1-4207-A59A-D3D2B2636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62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8D01-E703-48E7-ACF6-6EBD6C28065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B978-41AC-42A4-8193-46BEE7B54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449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111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15D0-EB72-49C0-889D-2E86C8FB190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CD39-A8A9-4297-B5FF-694252DC6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70" indent="0">
              <a:buNone/>
              <a:defRPr sz="2200" b="1"/>
            </a:lvl2pPr>
            <a:lvl3pPr marL="1015940" indent="0">
              <a:buNone/>
              <a:defRPr sz="2000" b="1"/>
            </a:lvl3pPr>
            <a:lvl4pPr marL="1523910" indent="0">
              <a:buNone/>
              <a:defRPr sz="1800" b="1"/>
            </a:lvl4pPr>
            <a:lvl5pPr marL="2031880" indent="0">
              <a:buNone/>
              <a:defRPr sz="1800" b="1"/>
            </a:lvl5pPr>
            <a:lvl6pPr marL="2539850" indent="0">
              <a:buNone/>
              <a:defRPr sz="1800" b="1"/>
            </a:lvl6pPr>
            <a:lvl7pPr marL="3047820" indent="0">
              <a:buNone/>
              <a:defRPr sz="1800" b="1"/>
            </a:lvl7pPr>
            <a:lvl8pPr marL="3555787" indent="0">
              <a:buNone/>
              <a:defRPr sz="1800" b="1"/>
            </a:lvl8pPr>
            <a:lvl9pPr marL="406375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5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70" indent="0">
              <a:buNone/>
              <a:defRPr sz="2200" b="1"/>
            </a:lvl2pPr>
            <a:lvl3pPr marL="1015940" indent="0">
              <a:buNone/>
              <a:defRPr sz="2000" b="1"/>
            </a:lvl3pPr>
            <a:lvl4pPr marL="1523910" indent="0">
              <a:buNone/>
              <a:defRPr sz="1800" b="1"/>
            </a:lvl4pPr>
            <a:lvl5pPr marL="2031880" indent="0">
              <a:buNone/>
              <a:defRPr sz="1800" b="1"/>
            </a:lvl5pPr>
            <a:lvl6pPr marL="2539850" indent="0">
              <a:buNone/>
              <a:defRPr sz="1800" b="1"/>
            </a:lvl6pPr>
            <a:lvl7pPr marL="3047820" indent="0">
              <a:buNone/>
              <a:defRPr sz="1800" b="1"/>
            </a:lvl7pPr>
            <a:lvl8pPr marL="3555787" indent="0">
              <a:buNone/>
              <a:defRPr sz="1800" b="1"/>
            </a:lvl8pPr>
            <a:lvl9pPr marL="406375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5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6C99-A409-4F96-8280-866A03ADA33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4D4C-2196-490B-B303-57C249617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A424-0505-4DEB-A941-ADF8CEFABB3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4CB6-320B-4235-BD06-FC3FF7AAA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A3EA-D436-4DC1-A580-A7365B4FE43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0448-A870-478B-AC8E-36A84E004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6" y="303392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5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70" indent="0">
              <a:buNone/>
              <a:defRPr sz="1300"/>
            </a:lvl2pPr>
            <a:lvl3pPr marL="1015940" indent="0">
              <a:buNone/>
              <a:defRPr sz="1100"/>
            </a:lvl3pPr>
            <a:lvl4pPr marL="1523910" indent="0">
              <a:buNone/>
              <a:defRPr sz="1000"/>
            </a:lvl4pPr>
            <a:lvl5pPr marL="2031880" indent="0">
              <a:buNone/>
              <a:defRPr sz="1000"/>
            </a:lvl5pPr>
            <a:lvl6pPr marL="2539850" indent="0">
              <a:buNone/>
              <a:defRPr sz="1000"/>
            </a:lvl6pPr>
            <a:lvl7pPr marL="3047820" indent="0">
              <a:buNone/>
              <a:defRPr sz="1000"/>
            </a:lvl7pPr>
            <a:lvl8pPr marL="3555787" indent="0">
              <a:buNone/>
              <a:defRPr sz="1000"/>
            </a:lvl8pPr>
            <a:lvl9pPr marL="406375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E8D2-F22E-4721-ADE6-BE1423EB4A47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40BA-8187-444E-81DC-F327B8D7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70" indent="0">
              <a:buNone/>
              <a:defRPr sz="3100"/>
            </a:lvl2pPr>
            <a:lvl3pPr marL="1015940" indent="0">
              <a:buNone/>
              <a:defRPr sz="2700"/>
            </a:lvl3pPr>
            <a:lvl4pPr marL="1523910" indent="0">
              <a:buNone/>
              <a:defRPr sz="2200"/>
            </a:lvl4pPr>
            <a:lvl5pPr marL="2031880" indent="0">
              <a:buNone/>
              <a:defRPr sz="2200"/>
            </a:lvl5pPr>
            <a:lvl6pPr marL="2539850" indent="0">
              <a:buNone/>
              <a:defRPr sz="2200"/>
            </a:lvl6pPr>
            <a:lvl7pPr marL="3047820" indent="0">
              <a:buNone/>
              <a:defRPr sz="2200"/>
            </a:lvl7pPr>
            <a:lvl8pPr marL="3555787" indent="0">
              <a:buNone/>
              <a:defRPr sz="2200"/>
            </a:lvl8pPr>
            <a:lvl9pPr marL="4063755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70" indent="0">
              <a:buNone/>
              <a:defRPr sz="1300"/>
            </a:lvl2pPr>
            <a:lvl3pPr marL="1015940" indent="0">
              <a:buNone/>
              <a:defRPr sz="1100"/>
            </a:lvl3pPr>
            <a:lvl4pPr marL="1523910" indent="0">
              <a:buNone/>
              <a:defRPr sz="1000"/>
            </a:lvl4pPr>
            <a:lvl5pPr marL="2031880" indent="0">
              <a:buNone/>
              <a:defRPr sz="1000"/>
            </a:lvl5pPr>
            <a:lvl6pPr marL="2539850" indent="0">
              <a:buNone/>
              <a:defRPr sz="1000"/>
            </a:lvl6pPr>
            <a:lvl7pPr marL="3047820" indent="0">
              <a:buNone/>
              <a:defRPr sz="1000"/>
            </a:lvl7pPr>
            <a:lvl8pPr marL="3555787" indent="0">
              <a:buNone/>
              <a:defRPr sz="1000"/>
            </a:lvl8pPr>
            <a:lvl9pPr marL="406375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288F-4682-4803-892D-C37ED271123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5216-BEA0-4676-8C89-C10EC70F0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4196-E144-46BA-9166-1CEFC386C37A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B817-8D94-4AD3-BB45-1CDED2D6C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4444" y="338671"/>
            <a:ext cx="2540000" cy="72248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444" y="338671"/>
            <a:ext cx="7450667" cy="7224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DC41-53F7-4FAB-BCD8-51428076C42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3CD0-1BE9-4BD5-B938-961A6EDB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0903" y="1943100"/>
            <a:ext cx="15430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6353" y="1943100"/>
            <a:ext cx="15430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304800"/>
            <a:ext cx="20447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981700" cy="660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lIns="91437" tIns="45720" rIns="91437" bIns="4572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  <a:prstGeom prst="rect">
            <a:avLst/>
          </a:prstGeom>
        </p:spPr>
        <p:txBody>
          <a:bodyPr lIns="91437" tIns="45720" rIns="91437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lIns="91437" tIns="45720" rIns="91437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lIns="91437" tIns="45720" rIns="91437" bIns="4572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711200"/>
            <a:ext cx="4013200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711200"/>
            <a:ext cx="4013200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  <a:prstGeom prst="rect">
            <a:avLst/>
          </a:prstGeom>
        </p:spPr>
        <p:txBody>
          <a:bodyPr lIns="91437" tIns="45720" rIns="91437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lIns="91437" tIns="45720" rIns="91437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6040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60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943100"/>
            <a:ext cx="1841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304800"/>
            <a:ext cx="20447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981700" cy="660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  <a:prstGeom prst="rect">
            <a:avLst/>
          </a:prstGeom>
        </p:spPr>
        <p:txBody>
          <a:bodyPr lIns="91437" tIns="45720" rIns="91437" bIns="45720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7" tIns="45720" rIns="91437" bIns="45720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448300"/>
          </a:xfrm>
          <a:prstGeom prst="rect">
            <a:avLst/>
          </a:prstGeom>
        </p:spPr>
        <p:txBody>
          <a:bodyPr vert="eaVert" lIns="91437" tIns="45720" rIns="91437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6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3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6" indent="0" algn="ctr">
              <a:buNone/>
              <a:defRPr/>
            </a:lvl5pPr>
            <a:lvl6pPr marL="2285932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59" indent="0">
              <a:buNone/>
              <a:defRPr sz="1400"/>
            </a:lvl4pPr>
            <a:lvl5pPr marL="1828746" indent="0">
              <a:buNone/>
              <a:defRPr sz="1400"/>
            </a:lvl5pPr>
            <a:lvl6pPr marL="2285932" indent="0">
              <a:buNone/>
              <a:defRPr sz="1400"/>
            </a:lvl6pPr>
            <a:lvl7pPr marL="2743118" indent="0">
              <a:buNone/>
              <a:defRPr sz="1400"/>
            </a:lvl7pPr>
            <a:lvl8pPr marL="3200304" indent="0">
              <a:buNone/>
              <a:defRPr sz="1400"/>
            </a:lvl8pPr>
            <a:lvl9pPr marL="36574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4051300"/>
            <a:ext cx="222250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4051300"/>
            <a:ext cx="222250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3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6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6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6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3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2" indent="0">
              <a:buNone/>
              <a:defRPr sz="2000"/>
            </a:lvl6pPr>
            <a:lvl7pPr marL="2743118" indent="0">
              <a:buNone/>
              <a:defRPr sz="2000"/>
            </a:lvl7pPr>
            <a:lvl8pPr marL="3200304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2" indent="0">
              <a:buNone/>
              <a:defRPr sz="900"/>
            </a:lvl6pPr>
            <a:lvl7pPr marL="2743118" indent="0">
              <a:buNone/>
              <a:defRPr sz="900"/>
            </a:lvl7pPr>
            <a:lvl8pPr marL="3200304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0653" y="1270000"/>
            <a:ext cx="1149350" cy="516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3" y="1270000"/>
            <a:ext cx="3295650" cy="516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3835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marL="434975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8334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2398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462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26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511350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2968536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3425722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3882909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l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39D9EB-EE72-4BC0-A7CF-7618A336BC0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ct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E0242F-E2FB-413D-8427-E0CB76B3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101441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861" indent="-253987" algn="l" defTabSz="10159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7" algn="l" defTabSz="10159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09" indent="-253987" algn="l" defTabSz="10159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7" algn="l" defTabSz="10159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0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l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86BBF6-8570-4F05-A274-DFD281B2D15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ct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12885C-6275-40BF-8761-B409C4546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101441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833" indent="-253984" algn="l" defTabSz="10159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03" indent="-253984" algn="l" defTabSz="10159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1" indent="-253984" algn="l" defTabSz="10159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40" indent="-253984" algn="l" defTabSz="10159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0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40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10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80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50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20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787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55" algn="l" defTabSz="10159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0900" y="1943100"/>
            <a:ext cx="32385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marL="434975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8334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2398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462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26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511350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2968536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3425722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3882909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marL="508000" indent="-284163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9048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3112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7176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1240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582786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039973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3497158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3954346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marL="508000" indent="-284163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9048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3112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7176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124075" indent="-282575" algn="l" rtl="0" eaLnBrk="0" fontAlgn="base" hangingPunct="0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582786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039973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3497158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3954346" indent="-284154" algn="l" rtl="0" fontAlgn="base">
        <a:spcBef>
          <a:spcPts val="2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711200"/>
            <a:ext cx="8178800" cy="619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marL="457200" indent="-284163" algn="l" rtl="0" eaLnBrk="0" fontAlgn="base" hangingPunct="0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854075" indent="-282575" algn="l" rtl="0" eaLnBrk="0" fontAlgn="base" hangingPunct="0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260475" indent="-282575" algn="l" rtl="0" eaLnBrk="0" fontAlgn="base" hangingPunct="0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66875" indent="-282575" algn="l" rtl="0" eaLnBrk="0" fontAlgn="base" hangingPunct="0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73275" indent="-282575" algn="l" rtl="0" eaLnBrk="0" fontAlgn="base" hangingPunct="0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531987" indent="-284154" algn="l" rtl="0" fontAlgn="base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2989173" indent="-284154" algn="l" rtl="0" fontAlgn="base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3446360" indent="-284154" algn="l" rtl="0" fontAlgn="base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3903547" indent="-284154" algn="l" rtl="0" fontAlgn="base">
        <a:spcBef>
          <a:spcPts val="4500"/>
        </a:spcBef>
        <a:spcAft>
          <a:spcPct val="0"/>
        </a:spcAft>
        <a:buSzPct val="125000"/>
        <a:buFont typeface="Lucida Grand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43100"/>
            <a:ext cx="3835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marL="434975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8334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2398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462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2638" indent="-261938" algn="l" rtl="0" eaLnBrk="0" fontAlgn="base" hangingPunct="0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511350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2968536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3425722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3882909" indent="-263518" algn="l" rtl="0" fontAlgn="base">
        <a:spcBef>
          <a:spcPts val="32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870200"/>
            <a:ext cx="8178800" cy="186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676900"/>
            <a:ext cx="81788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1270000"/>
            <a:ext cx="45974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4051300"/>
            <a:ext cx="45974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smtClean="0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187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373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559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74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2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200"/>
          <a:stretch>
            <a:fillRect/>
          </a:stretch>
        </p:blipFill>
        <p:spPr>
          <a:xfrm>
            <a:off x="0" y="0"/>
            <a:ext cx="10244138" cy="787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15940" fontAlgn="auto">
              <a:spcAft>
                <a:spcPts val="0"/>
              </a:spcAft>
              <a:defRPr/>
            </a:pPr>
            <a:r>
              <a:rPr lang="en-US" smtClean="0"/>
              <a:t>Some disciplines seem to lend themselves easily to this  . . .</a:t>
            </a:r>
          </a:p>
        </p:txBody>
      </p:sp>
      <p:sp>
        <p:nvSpPr>
          <p:cNvPr id="20483" name="Oval 2"/>
          <p:cNvSpPr>
            <a:spLocks/>
          </p:cNvSpPr>
          <p:nvPr/>
        </p:nvSpPr>
        <p:spPr bwMode="auto">
          <a:xfrm>
            <a:off x="3302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Physics</a:t>
            </a:r>
          </a:p>
        </p:txBody>
      </p:sp>
      <p:sp>
        <p:nvSpPr>
          <p:cNvPr id="19459" name="Oval 3"/>
          <p:cNvSpPr>
            <a:spLocks/>
          </p:cNvSpPr>
          <p:nvPr/>
        </p:nvSpPr>
        <p:spPr bwMode="auto">
          <a:xfrm>
            <a:off x="42164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60" name="Oval 4"/>
          <p:cNvSpPr>
            <a:spLocks/>
          </p:cNvSpPr>
          <p:nvPr/>
        </p:nvSpPr>
        <p:spPr bwMode="auto">
          <a:xfrm>
            <a:off x="7861300" y="37338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61" name="Oval 5"/>
          <p:cNvSpPr>
            <a:spLocks/>
          </p:cNvSpPr>
          <p:nvPr/>
        </p:nvSpPr>
        <p:spPr bwMode="auto">
          <a:xfrm>
            <a:off x="35560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87" name="Oval 6"/>
          <p:cNvSpPr>
            <a:spLocks/>
          </p:cNvSpPr>
          <p:nvPr/>
        </p:nvSpPr>
        <p:spPr bwMode="auto">
          <a:xfrm>
            <a:off x="22733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19463" name="Oval 7"/>
          <p:cNvSpPr>
            <a:spLocks/>
          </p:cNvSpPr>
          <p:nvPr/>
        </p:nvSpPr>
        <p:spPr bwMode="auto">
          <a:xfrm>
            <a:off x="60325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64" name="Oval 8"/>
          <p:cNvSpPr>
            <a:spLocks/>
          </p:cNvSpPr>
          <p:nvPr/>
        </p:nvSpPr>
        <p:spPr bwMode="auto">
          <a:xfrm>
            <a:off x="3289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90" name="Rectangle 9"/>
          <p:cNvSpPr>
            <a:spLocks/>
          </p:cNvSpPr>
          <p:nvPr/>
        </p:nvSpPr>
        <p:spPr bwMode="auto">
          <a:xfrm>
            <a:off x="4375150" y="4505325"/>
            <a:ext cx="1411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Chemistry</a:t>
            </a:r>
          </a:p>
        </p:txBody>
      </p:sp>
      <p:sp>
        <p:nvSpPr>
          <p:cNvPr id="20491" name="Rectangle 10"/>
          <p:cNvSpPr>
            <a:spLocks/>
          </p:cNvSpPr>
          <p:nvPr/>
        </p:nvSpPr>
        <p:spPr bwMode="auto">
          <a:xfrm>
            <a:off x="3519488" y="2714625"/>
            <a:ext cx="17795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Mathematics</a:t>
            </a:r>
          </a:p>
        </p:txBody>
      </p:sp>
      <p:sp>
        <p:nvSpPr>
          <p:cNvPr id="20492" name="Rectangle 11"/>
          <p:cNvSpPr>
            <a:spLocks/>
          </p:cNvSpPr>
          <p:nvPr/>
        </p:nvSpPr>
        <p:spPr bwMode="auto">
          <a:xfrm>
            <a:off x="7959725" y="4505325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20493" name="Rectangle 12"/>
          <p:cNvSpPr>
            <a:spLocks/>
          </p:cNvSpPr>
          <p:nvPr/>
        </p:nvSpPr>
        <p:spPr bwMode="auto">
          <a:xfrm>
            <a:off x="6084888" y="45053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20494" name="Rectangle 13"/>
          <p:cNvSpPr>
            <a:spLocks/>
          </p:cNvSpPr>
          <p:nvPr/>
        </p:nvSpPr>
        <p:spPr bwMode="auto">
          <a:xfrm>
            <a:off x="38862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rot="10800000" flipH="1">
            <a:off x="1193800" y="3136900"/>
            <a:ext cx="2705100" cy="1282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rot="10800000" flipH="1">
            <a:off x="3060700" y="3187700"/>
            <a:ext cx="1104900" cy="1270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rot="10800000">
            <a:off x="4330700" y="3175000"/>
            <a:ext cx="736600" cy="1117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rot="10800000">
            <a:off x="4470400" y="3175000"/>
            <a:ext cx="2159000" cy="1092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rot="10800000">
            <a:off x="4787900" y="3175000"/>
            <a:ext cx="3860800" cy="901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rot="10800000" flipH="1">
            <a:off x="3987800" y="3467100"/>
            <a:ext cx="266700" cy="26035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 . . .</a:t>
            </a:r>
          </a:p>
        </p:txBody>
      </p:sp>
      <p:sp>
        <p:nvSpPr>
          <p:cNvPr id="21507" name="Oval 2"/>
          <p:cNvSpPr>
            <a:spLocks/>
          </p:cNvSpPr>
          <p:nvPr/>
        </p:nvSpPr>
        <p:spPr bwMode="auto">
          <a:xfrm>
            <a:off x="3302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Physics</a:t>
            </a:r>
          </a:p>
        </p:txBody>
      </p:sp>
      <p:sp>
        <p:nvSpPr>
          <p:cNvPr id="20483" name="Oval 3"/>
          <p:cNvSpPr>
            <a:spLocks/>
          </p:cNvSpPr>
          <p:nvPr/>
        </p:nvSpPr>
        <p:spPr bwMode="auto">
          <a:xfrm>
            <a:off x="42164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84" name="Oval 4"/>
          <p:cNvSpPr>
            <a:spLocks/>
          </p:cNvSpPr>
          <p:nvPr/>
        </p:nvSpPr>
        <p:spPr bwMode="auto">
          <a:xfrm>
            <a:off x="7861300" y="37338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85" name="Oval 5"/>
          <p:cNvSpPr>
            <a:spLocks/>
          </p:cNvSpPr>
          <p:nvPr/>
        </p:nvSpPr>
        <p:spPr bwMode="auto">
          <a:xfrm>
            <a:off x="35560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11" name="Oval 6"/>
          <p:cNvSpPr>
            <a:spLocks/>
          </p:cNvSpPr>
          <p:nvPr/>
        </p:nvSpPr>
        <p:spPr bwMode="auto">
          <a:xfrm>
            <a:off x="22733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20487" name="Oval 7"/>
          <p:cNvSpPr>
            <a:spLocks/>
          </p:cNvSpPr>
          <p:nvPr/>
        </p:nvSpPr>
        <p:spPr bwMode="auto">
          <a:xfrm>
            <a:off x="60325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88" name="Oval 8"/>
          <p:cNvSpPr>
            <a:spLocks/>
          </p:cNvSpPr>
          <p:nvPr/>
        </p:nvSpPr>
        <p:spPr bwMode="auto">
          <a:xfrm>
            <a:off x="3289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14" name="Rectangle 9"/>
          <p:cNvSpPr>
            <a:spLocks/>
          </p:cNvSpPr>
          <p:nvPr/>
        </p:nvSpPr>
        <p:spPr bwMode="auto">
          <a:xfrm>
            <a:off x="4375150" y="4505325"/>
            <a:ext cx="1411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Chemistry</a:t>
            </a:r>
          </a:p>
        </p:txBody>
      </p:sp>
      <p:sp>
        <p:nvSpPr>
          <p:cNvPr id="21515" name="Rectangle 10"/>
          <p:cNvSpPr>
            <a:spLocks/>
          </p:cNvSpPr>
          <p:nvPr/>
        </p:nvSpPr>
        <p:spPr bwMode="auto">
          <a:xfrm>
            <a:off x="3732213" y="2366963"/>
            <a:ext cx="13541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Computer</a:t>
            </a:r>
          </a:p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Science</a:t>
            </a:r>
          </a:p>
        </p:txBody>
      </p:sp>
      <p:sp>
        <p:nvSpPr>
          <p:cNvPr id="21516" name="Rectangle 11"/>
          <p:cNvSpPr>
            <a:spLocks/>
          </p:cNvSpPr>
          <p:nvPr/>
        </p:nvSpPr>
        <p:spPr bwMode="auto">
          <a:xfrm>
            <a:off x="7959725" y="4505325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21517" name="Rectangle 12"/>
          <p:cNvSpPr>
            <a:spLocks/>
          </p:cNvSpPr>
          <p:nvPr/>
        </p:nvSpPr>
        <p:spPr bwMode="auto">
          <a:xfrm>
            <a:off x="6084888" y="45053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21518" name="Rectangle 13"/>
          <p:cNvSpPr>
            <a:spLocks/>
          </p:cNvSpPr>
          <p:nvPr/>
        </p:nvSpPr>
        <p:spPr bwMode="auto">
          <a:xfrm>
            <a:off x="38862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rot="10800000" flipH="1">
            <a:off x="1193800" y="3136900"/>
            <a:ext cx="2705100" cy="1282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rot="10800000" flipH="1">
            <a:off x="3060700" y="3187700"/>
            <a:ext cx="1104900" cy="1270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rot="10800000">
            <a:off x="4330700" y="3175000"/>
            <a:ext cx="736600" cy="1117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rot="10800000">
            <a:off x="4470400" y="3175000"/>
            <a:ext cx="2159000" cy="1092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rot="10800000">
            <a:off x="4787900" y="3175000"/>
            <a:ext cx="3860800" cy="901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rot="10800000" flipH="1">
            <a:off x="3987800" y="3467100"/>
            <a:ext cx="266700" cy="26035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Or, some claim . . .</a:t>
            </a:r>
          </a:p>
        </p:txBody>
      </p:sp>
      <p:sp>
        <p:nvSpPr>
          <p:cNvPr id="22531" name="Oval 2"/>
          <p:cNvSpPr>
            <a:spLocks/>
          </p:cNvSpPr>
          <p:nvPr/>
        </p:nvSpPr>
        <p:spPr bwMode="auto">
          <a:xfrm>
            <a:off x="3302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Physics</a:t>
            </a:r>
          </a:p>
        </p:txBody>
      </p:sp>
      <p:sp>
        <p:nvSpPr>
          <p:cNvPr id="21507" name="Oval 3"/>
          <p:cNvSpPr>
            <a:spLocks/>
          </p:cNvSpPr>
          <p:nvPr/>
        </p:nvSpPr>
        <p:spPr bwMode="auto">
          <a:xfrm>
            <a:off x="42164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08" name="Oval 4"/>
          <p:cNvSpPr>
            <a:spLocks/>
          </p:cNvSpPr>
          <p:nvPr/>
        </p:nvSpPr>
        <p:spPr bwMode="auto">
          <a:xfrm>
            <a:off x="7861300" y="37338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09" name="Oval 5"/>
          <p:cNvSpPr>
            <a:spLocks/>
          </p:cNvSpPr>
          <p:nvPr/>
        </p:nvSpPr>
        <p:spPr bwMode="auto">
          <a:xfrm>
            <a:off x="35560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35" name="Oval 6"/>
          <p:cNvSpPr>
            <a:spLocks/>
          </p:cNvSpPr>
          <p:nvPr/>
        </p:nvSpPr>
        <p:spPr bwMode="auto">
          <a:xfrm>
            <a:off x="22733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21511" name="Oval 7"/>
          <p:cNvSpPr>
            <a:spLocks/>
          </p:cNvSpPr>
          <p:nvPr/>
        </p:nvSpPr>
        <p:spPr bwMode="auto">
          <a:xfrm>
            <a:off x="60325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12" name="Oval 8"/>
          <p:cNvSpPr>
            <a:spLocks/>
          </p:cNvSpPr>
          <p:nvPr/>
        </p:nvSpPr>
        <p:spPr bwMode="auto">
          <a:xfrm>
            <a:off x="3289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38" name="Rectangle 9"/>
          <p:cNvSpPr>
            <a:spLocks/>
          </p:cNvSpPr>
          <p:nvPr/>
        </p:nvSpPr>
        <p:spPr bwMode="auto">
          <a:xfrm>
            <a:off x="4375150" y="4505325"/>
            <a:ext cx="1411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Chemistry</a:t>
            </a:r>
          </a:p>
        </p:txBody>
      </p:sp>
      <p:sp>
        <p:nvSpPr>
          <p:cNvPr id="22539" name="Rectangle 10"/>
          <p:cNvSpPr>
            <a:spLocks/>
          </p:cNvSpPr>
          <p:nvPr/>
        </p:nvSpPr>
        <p:spPr bwMode="auto">
          <a:xfrm>
            <a:off x="3641725" y="2549525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Philosophy</a:t>
            </a:r>
          </a:p>
        </p:txBody>
      </p:sp>
      <p:sp>
        <p:nvSpPr>
          <p:cNvPr id="22540" name="Rectangle 11"/>
          <p:cNvSpPr>
            <a:spLocks/>
          </p:cNvSpPr>
          <p:nvPr/>
        </p:nvSpPr>
        <p:spPr bwMode="auto">
          <a:xfrm>
            <a:off x="7959725" y="4505325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22541" name="Rectangle 12"/>
          <p:cNvSpPr>
            <a:spLocks/>
          </p:cNvSpPr>
          <p:nvPr/>
        </p:nvSpPr>
        <p:spPr bwMode="auto">
          <a:xfrm>
            <a:off x="6084888" y="45053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22542" name="Rectangle 13"/>
          <p:cNvSpPr>
            <a:spLocks/>
          </p:cNvSpPr>
          <p:nvPr/>
        </p:nvSpPr>
        <p:spPr bwMode="auto">
          <a:xfrm>
            <a:off x="38862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rot="10800000" flipH="1">
            <a:off x="1193800" y="3136900"/>
            <a:ext cx="2705100" cy="1282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rot="10800000" flipH="1">
            <a:off x="3060700" y="3187700"/>
            <a:ext cx="1104900" cy="1270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rot="10800000">
            <a:off x="4330700" y="3175000"/>
            <a:ext cx="736600" cy="1117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rot="10800000">
            <a:off x="4470400" y="3175000"/>
            <a:ext cx="2159000" cy="1092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rot="10800000">
            <a:off x="4787900" y="3175000"/>
            <a:ext cx="3860800" cy="901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rot="10800000" flipH="1">
            <a:off x="3987800" y="3467100"/>
            <a:ext cx="266700" cy="26035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76313" y="280988"/>
            <a:ext cx="8178800" cy="4965700"/>
          </a:xfrm>
        </p:spPr>
        <p:txBody>
          <a:bodyPr/>
          <a:lstStyle/>
          <a:p>
            <a:r>
              <a:rPr lang="en-US" smtClean="0"/>
              <a:t>Multidisciplinarity draws on knowledge from different disciplines but stays within their boundaries</a:t>
            </a:r>
          </a:p>
          <a:p>
            <a:r>
              <a:rPr lang="en-US" smtClean="0"/>
              <a:t>Transdisciplinarity integrates the natural, social and health sciences in a humanities context, and transcends their traditional boundaries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15940" fontAlgn="auto">
              <a:spcAft>
                <a:spcPts val="0"/>
              </a:spcAft>
              <a:defRPr/>
            </a:pPr>
            <a:r>
              <a:rPr lang="en-US" smtClean="0"/>
              <a:t>Interdisciplinary, on the other hand, lives in interstices:</a:t>
            </a:r>
          </a:p>
        </p:txBody>
      </p:sp>
      <p:sp>
        <p:nvSpPr>
          <p:cNvPr id="24579" name="Oval 2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Philosophy</a:t>
            </a:r>
          </a:p>
        </p:txBody>
      </p:sp>
      <p:sp>
        <p:nvSpPr>
          <p:cNvPr id="22531" name="Oval 3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32" name="Oval 4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82" name="Oval 5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22534" name="Oval 6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35" name="Oval 7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85" name="Rectangle 8"/>
          <p:cNvSpPr>
            <a:spLocks/>
          </p:cNvSpPr>
          <p:nvPr/>
        </p:nvSpPr>
        <p:spPr bwMode="auto">
          <a:xfrm>
            <a:off x="5505450" y="2714625"/>
            <a:ext cx="14636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Linguistics</a:t>
            </a:r>
          </a:p>
        </p:txBody>
      </p:sp>
      <p:sp>
        <p:nvSpPr>
          <p:cNvPr id="24586" name="Rectangle 9"/>
          <p:cNvSpPr>
            <a:spLocks/>
          </p:cNvSpPr>
          <p:nvPr/>
        </p:nvSpPr>
        <p:spPr bwMode="auto">
          <a:xfrm>
            <a:off x="4427538" y="4322763"/>
            <a:ext cx="1284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Cognitive</a:t>
            </a:r>
          </a:p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Science</a:t>
            </a:r>
          </a:p>
        </p:txBody>
      </p:sp>
      <p:sp>
        <p:nvSpPr>
          <p:cNvPr id="24587" name="Rectangle 10"/>
          <p:cNvSpPr>
            <a:spLocks/>
          </p:cNvSpPr>
          <p:nvPr/>
        </p:nvSpPr>
        <p:spPr bwMode="auto">
          <a:xfrm>
            <a:off x="6496050" y="4505325"/>
            <a:ext cx="1516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Computing</a:t>
            </a:r>
          </a:p>
        </p:txBody>
      </p:sp>
      <p:sp>
        <p:nvSpPr>
          <p:cNvPr id="24588" name="Rectangle 11"/>
          <p:cNvSpPr>
            <a:spLocks/>
          </p:cNvSpPr>
          <p:nvPr/>
        </p:nvSpPr>
        <p:spPr bwMode="auto">
          <a:xfrm>
            <a:off x="3087688" y="62452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24589" name="Rectangle 12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84800" y="5245100"/>
            <a:ext cx="736600" cy="863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4102100" y="5156200"/>
            <a:ext cx="495300" cy="9525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111500" y="46355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rot="10800000">
            <a:off x="3949700" y="3289300"/>
            <a:ext cx="685800" cy="965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rot="10800000" flipH="1">
            <a:off x="5435600" y="3327400"/>
            <a:ext cx="812800" cy="9525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rot="10800000" flipH="1">
            <a:off x="5791200" y="4457700"/>
            <a:ext cx="1079500" cy="2413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15940" fontAlgn="auto">
              <a:spcAft>
                <a:spcPts val="0"/>
              </a:spcAft>
              <a:defRPr/>
            </a:pPr>
            <a:r>
              <a:rPr lang="en-US" smtClean="0"/>
              <a:t>Eventually (or often, or hopefully) it goes both ways:</a:t>
            </a:r>
          </a:p>
        </p:txBody>
      </p:sp>
      <p:sp>
        <p:nvSpPr>
          <p:cNvPr id="25603" name="Oval 2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Philosophy</a:t>
            </a:r>
          </a:p>
        </p:txBody>
      </p:sp>
      <p:sp>
        <p:nvSpPr>
          <p:cNvPr id="23555" name="Oval 3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3556" name="Oval 4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06" name="Oval 5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23558" name="Oval 6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3559" name="Oval 7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09" name="Rectangle 8"/>
          <p:cNvSpPr>
            <a:spLocks/>
          </p:cNvSpPr>
          <p:nvPr/>
        </p:nvSpPr>
        <p:spPr bwMode="auto">
          <a:xfrm>
            <a:off x="5505450" y="2714625"/>
            <a:ext cx="14636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Linguistics</a:t>
            </a:r>
          </a:p>
        </p:txBody>
      </p:sp>
      <p:sp>
        <p:nvSpPr>
          <p:cNvPr id="25610" name="Rectangle 9"/>
          <p:cNvSpPr>
            <a:spLocks/>
          </p:cNvSpPr>
          <p:nvPr/>
        </p:nvSpPr>
        <p:spPr bwMode="auto">
          <a:xfrm>
            <a:off x="4427538" y="4322763"/>
            <a:ext cx="1284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Cognitive</a:t>
            </a:r>
          </a:p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Science</a:t>
            </a:r>
          </a:p>
        </p:txBody>
      </p:sp>
      <p:sp>
        <p:nvSpPr>
          <p:cNvPr id="25611" name="Rectangle 10"/>
          <p:cNvSpPr>
            <a:spLocks/>
          </p:cNvSpPr>
          <p:nvPr/>
        </p:nvSpPr>
        <p:spPr bwMode="auto">
          <a:xfrm>
            <a:off x="6496050" y="4505325"/>
            <a:ext cx="1516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Computing</a:t>
            </a:r>
          </a:p>
        </p:txBody>
      </p:sp>
      <p:sp>
        <p:nvSpPr>
          <p:cNvPr id="25612" name="Rectangle 11"/>
          <p:cNvSpPr>
            <a:spLocks/>
          </p:cNvSpPr>
          <p:nvPr/>
        </p:nvSpPr>
        <p:spPr bwMode="auto">
          <a:xfrm>
            <a:off x="3087688" y="62452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25613" name="Rectangle 12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3937000" y="3263900"/>
            <a:ext cx="660400" cy="977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3136900" y="4648200"/>
            <a:ext cx="1117600" cy="393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4127500" y="5118100"/>
            <a:ext cx="482600" cy="10033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435600" y="5232400"/>
            <a:ext cx="723900" cy="939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5791200" y="4445000"/>
            <a:ext cx="1041400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5422900" y="3314700"/>
            <a:ext cx="800100" cy="977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traditional example:</a:t>
            </a:r>
          </a:p>
        </p:txBody>
      </p:sp>
      <p:sp>
        <p:nvSpPr>
          <p:cNvPr id="26627" name="Oval 2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Geography</a:t>
            </a:r>
          </a:p>
        </p:txBody>
      </p:sp>
      <p:sp>
        <p:nvSpPr>
          <p:cNvPr id="24579" name="Oval 3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80" name="Oval 4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30" name="Oval 5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24582" name="Oval 6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83" name="Oval 7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33" name="Rectangle 8"/>
          <p:cNvSpPr>
            <a:spLocks/>
          </p:cNvSpPr>
          <p:nvPr/>
        </p:nvSpPr>
        <p:spPr bwMode="auto">
          <a:xfrm>
            <a:off x="5470525" y="2714625"/>
            <a:ext cx="15335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26634" name="Rectangle 9"/>
          <p:cNvSpPr>
            <a:spLocks/>
          </p:cNvSpPr>
          <p:nvPr/>
        </p:nvSpPr>
        <p:spPr bwMode="auto">
          <a:xfrm>
            <a:off x="4511675" y="4505325"/>
            <a:ext cx="11160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Ecology</a:t>
            </a:r>
          </a:p>
        </p:txBody>
      </p:sp>
      <p:sp>
        <p:nvSpPr>
          <p:cNvPr id="26635" name="Rectangle 10"/>
          <p:cNvSpPr>
            <a:spLocks/>
          </p:cNvSpPr>
          <p:nvPr/>
        </p:nvSpPr>
        <p:spPr bwMode="auto">
          <a:xfrm>
            <a:off x="6337300" y="4505325"/>
            <a:ext cx="1833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Management</a:t>
            </a:r>
          </a:p>
        </p:txBody>
      </p:sp>
      <p:sp>
        <p:nvSpPr>
          <p:cNvPr id="26636" name="Rectangle 11"/>
          <p:cNvSpPr>
            <a:spLocks/>
          </p:cNvSpPr>
          <p:nvPr/>
        </p:nvSpPr>
        <p:spPr bwMode="auto">
          <a:xfrm>
            <a:off x="3248025" y="6245225"/>
            <a:ext cx="1281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Poly. Sci.</a:t>
            </a:r>
          </a:p>
        </p:txBody>
      </p:sp>
      <p:sp>
        <p:nvSpPr>
          <p:cNvPr id="26637" name="Rectangle 12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937000" y="3263900"/>
            <a:ext cx="774700" cy="11303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3136900" y="4699000"/>
            <a:ext cx="1295400" cy="342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4127500" y="4978400"/>
            <a:ext cx="609600" cy="1143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5334000" y="5092700"/>
            <a:ext cx="825500" cy="107791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5562600" y="4330700"/>
            <a:ext cx="1295400" cy="3683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5283200" y="3314700"/>
            <a:ext cx="939800" cy="10541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1"/>
          <p:cNvSpPr>
            <a:spLocks/>
          </p:cNvSpPr>
          <p:nvPr/>
        </p:nvSpPr>
        <p:spPr bwMode="auto">
          <a:xfrm>
            <a:off x="4203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15940" fontAlgn="auto">
              <a:spcAft>
                <a:spcPts val="0"/>
              </a:spcAft>
              <a:defRPr/>
            </a:pPr>
            <a:r>
              <a:rPr lang="en-US" smtClean="0"/>
              <a:t>Sometimes, these become new disciplines:</a:t>
            </a:r>
          </a:p>
        </p:txBody>
      </p:sp>
      <p:sp>
        <p:nvSpPr>
          <p:cNvPr id="27652" name="Oval 3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Geography</a:t>
            </a:r>
          </a:p>
        </p:txBody>
      </p:sp>
      <p:sp>
        <p:nvSpPr>
          <p:cNvPr id="25604" name="Oval 4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05" name="Oval 5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7655" name="Oval 6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25607" name="Oval 7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08" name="Oval 8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7658" name="Rectangle 9"/>
          <p:cNvSpPr>
            <a:spLocks/>
          </p:cNvSpPr>
          <p:nvPr/>
        </p:nvSpPr>
        <p:spPr bwMode="auto">
          <a:xfrm>
            <a:off x="5470525" y="2714625"/>
            <a:ext cx="15335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27659" name="Rectangle 10"/>
          <p:cNvSpPr>
            <a:spLocks/>
          </p:cNvSpPr>
          <p:nvPr/>
        </p:nvSpPr>
        <p:spPr bwMode="auto">
          <a:xfrm>
            <a:off x="4511675" y="4505325"/>
            <a:ext cx="11160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Ecology</a:t>
            </a:r>
          </a:p>
        </p:txBody>
      </p:sp>
      <p:sp>
        <p:nvSpPr>
          <p:cNvPr id="27660" name="Rectangle 11"/>
          <p:cNvSpPr>
            <a:spLocks/>
          </p:cNvSpPr>
          <p:nvPr/>
        </p:nvSpPr>
        <p:spPr bwMode="auto">
          <a:xfrm>
            <a:off x="6337300" y="4505325"/>
            <a:ext cx="1833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Management</a:t>
            </a:r>
          </a:p>
        </p:txBody>
      </p:sp>
      <p:sp>
        <p:nvSpPr>
          <p:cNvPr id="27661" name="Rectangle 12"/>
          <p:cNvSpPr>
            <a:spLocks/>
          </p:cNvSpPr>
          <p:nvPr/>
        </p:nvSpPr>
        <p:spPr bwMode="auto">
          <a:xfrm>
            <a:off x="3248025" y="6245225"/>
            <a:ext cx="1281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Poly. Sci.</a:t>
            </a:r>
          </a:p>
        </p:txBody>
      </p:sp>
      <p:sp>
        <p:nvSpPr>
          <p:cNvPr id="27662" name="Rectangle 13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937000" y="3263900"/>
            <a:ext cx="774700" cy="11303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3136900" y="4699000"/>
            <a:ext cx="1295400" cy="342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4127500" y="4978400"/>
            <a:ext cx="609600" cy="1143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334000" y="5092700"/>
            <a:ext cx="825500" cy="107791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5562600" y="4330700"/>
            <a:ext cx="1295400" cy="3683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5283200" y="3314700"/>
            <a:ext cx="939800" cy="10541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Oval 2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Physics</a:t>
            </a:r>
          </a:p>
        </p:txBody>
      </p:sp>
      <p:sp>
        <p:nvSpPr>
          <p:cNvPr id="26627" name="Oval 3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28" name="Oval 4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8678" name="Oval 5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26630" name="Oval 6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31" name="Oval 7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8681" name="Rectangle 8"/>
          <p:cNvSpPr>
            <a:spLocks/>
          </p:cNvSpPr>
          <p:nvPr/>
        </p:nvSpPr>
        <p:spPr bwMode="auto">
          <a:xfrm>
            <a:off x="5470525" y="2714625"/>
            <a:ext cx="15335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28682" name="Rectangle 9"/>
          <p:cNvSpPr>
            <a:spLocks/>
          </p:cNvSpPr>
          <p:nvPr/>
        </p:nvSpPr>
        <p:spPr bwMode="auto">
          <a:xfrm>
            <a:off x="4460875" y="4322763"/>
            <a:ext cx="12176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Complex</a:t>
            </a:r>
          </a:p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Systems</a:t>
            </a:r>
          </a:p>
        </p:txBody>
      </p:sp>
      <p:sp>
        <p:nvSpPr>
          <p:cNvPr id="28683" name="Rectangle 10"/>
          <p:cNvSpPr>
            <a:spLocks/>
          </p:cNvSpPr>
          <p:nvPr/>
        </p:nvSpPr>
        <p:spPr bwMode="auto">
          <a:xfrm>
            <a:off x="6496050" y="4505325"/>
            <a:ext cx="1516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Computing</a:t>
            </a:r>
          </a:p>
        </p:txBody>
      </p:sp>
      <p:sp>
        <p:nvSpPr>
          <p:cNvPr id="28684" name="Rectangle 11"/>
          <p:cNvSpPr>
            <a:spLocks/>
          </p:cNvSpPr>
          <p:nvPr/>
        </p:nvSpPr>
        <p:spPr bwMode="auto">
          <a:xfrm>
            <a:off x="3248025" y="6245225"/>
            <a:ext cx="1281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Poly. Sci.</a:t>
            </a:r>
          </a:p>
        </p:txBody>
      </p:sp>
      <p:sp>
        <p:nvSpPr>
          <p:cNvPr id="28685" name="Rectangle 12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937000" y="3263900"/>
            <a:ext cx="711200" cy="101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3136900" y="4699000"/>
            <a:ext cx="1295400" cy="342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4127500" y="5080000"/>
            <a:ext cx="557213" cy="1041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334000" y="5092700"/>
            <a:ext cx="825500" cy="107791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5562600" y="4330700"/>
            <a:ext cx="1295400" cy="3683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5308600" y="3314700"/>
            <a:ext cx="914400" cy="101441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0600" y="354013"/>
            <a:ext cx="8178800" cy="65547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The terms multidisciplinary, interdisciplinary and transdisciplinary are increasingly used in the literature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The three terms refer to the involvement of multiple disciplines to varying degrees on the same continuum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758825" y="496888"/>
            <a:ext cx="8636000" cy="1633537"/>
          </a:xfrm>
        </p:spPr>
        <p:txBody>
          <a:bodyPr/>
          <a:lstStyle/>
          <a:p>
            <a:r>
              <a:rPr lang="en-US" smtClean="0"/>
              <a:t>Interdisciplinary Thinking in Modern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 rtlCol="0">
            <a:normAutofit fontScale="92500"/>
          </a:bodyPr>
          <a:lstStyle/>
          <a:p>
            <a:pPr defTabSz="10159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Teamwork involving multiple disciplines is increasingly emphasized in health research, services, education and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03288" y="354013"/>
            <a:ext cx="8178800" cy="6119812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common words for multidisciplinary, interdisciplinary and transdisciplinary are additive, interactive, and holistic, respectively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47750" y="1073150"/>
            <a:ext cx="8178800" cy="49657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4800" smtClean="0"/>
          </a:p>
          <a:p>
            <a:pPr algn="ctr">
              <a:buFont typeface="Arial" charset="0"/>
              <a:buNone/>
            </a:pPr>
            <a:endParaRPr lang="en-US" sz="4800" smtClean="0"/>
          </a:p>
          <a:p>
            <a:pPr algn="ctr">
              <a:buFont typeface="Arial" charset="0"/>
              <a:buNone/>
            </a:pPr>
            <a:r>
              <a:rPr lang="en-US" sz="4800" smtClean="0"/>
              <a:t>School of Interdisciplinary Sciences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48934" y="5181600"/>
            <a:ext cx="5875867" cy="592667"/>
          </a:xfrm>
          <a:effectLst>
            <a:reflection blurRad="6350" stA="50000" endA="275" endPos="40000" dist="101600" dir="5400000" sy="-100000" algn="bl" rotWithShape="0"/>
          </a:effectLst>
        </p:spPr>
        <p:txBody>
          <a:bodyPr rtlCol="0">
            <a:noAutofit/>
          </a:bodyPr>
          <a:lstStyle/>
          <a:p>
            <a:pPr algn="r" defTabSz="1015940" fontAlgn="auto">
              <a:spcAft>
                <a:spcPts val="0"/>
              </a:spcAft>
              <a:defRPr/>
            </a:pPr>
            <a:r>
              <a:rPr lang="fa-IR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دانشکده علوم  میان رشته ای</a:t>
            </a:r>
            <a:br>
              <a:rPr lang="fa-IR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en-US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en-US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endParaRPr lang="en-US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0667" y="0"/>
            <a:ext cx="9059333" cy="7620000"/>
          </a:xfrm>
          <a:gradFill flip="none" rotWithShape="1">
            <a:gsLst>
              <a:gs pos="26000">
                <a:schemeClr val="tx2">
                  <a:lumMod val="20000"/>
                  <a:lumOff val="80000"/>
                  <a:alpha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marL="761992" indent="-314957" defTabSz="1015940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r>
              <a:rPr lang="en-US" dirty="0" smtClean="0"/>
              <a:t>Curriculums </a:t>
            </a:r>
          </a:p>
          <a:p>
            <a:pPr marL="761992" indent="-314957" defTabSz="1015940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Tx/>
              <a:buChar char="-"/>
              <a:defRPr/>
            </a:pPr>
            <a:endParaRPr lang="en-US" dirty="0"/>
          </a:p>
          <a:p>
            <a:pPr marL="761992" indent="-314957" defTabSz="1015940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Tx/>
              <a:buChar char="-"/>
              <a:defRPr/>
            </a:pPr>
            <a:r>
              <a:rPr lang="en-US" dirty="0" smtClean="0"/>
              <a:t>Medical Anthropology</a:t>
            </a:r>
          </a:p>
          <a:p>
            <a:pPr marL="761992" indent="-314957" defTabSz="1015940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Tx/>
              <a:buChar char="-"/>
              <a:defRPr/>
            </a:pPr>
            <a:r>
              <a:rPr lang="en-US" dirty="0" smtClean="0"/>
              <a:t>Medical Geography</a:t>
            </a:r>
          </a:p>
          <a:p>
            <a:pPr marL="761992" indent="-314957" defTabSz="1015940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Tx/>
              <a:buChar char="-"/>
              <a:defRPr/>
            </a:pPr>
            <a:r>
              <a:rPr lang="en-US" dirty="0" smtClean="0"/>
              <a:t>Medical </a:t>
            </a:r>
            <a:r>
              <a:rPr lang="en-US" dirty="0" err="1" smtClean="0"/>
              <a:t>Scociology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48934" y="5181600"/>
            <a:ext cx="5875867" cy="592667"/>
          </a:xfrm>
          <a:effectLst>
            <a:reflection blurRad="6350" stA="50000" endA="275" endPos="40000" dist="101600" dir="5400000" sy="-100000" algn="bl" rotWithShape="0"/>
          </a:effectLst>
        </p:spPr>
        <p:txBody>
          <a:bodyPr rtlCol="0">
            <a:noAutofit/>
          </a:bodyPr>
          <a:lstStyle/>
          <a:p>
            <a:pPr algn="r" defTabSz="1015940" fontAlgn="auto">
              <a:spcAft>
                <a:spcPts val="0"/>
              </a:spcAft>
              <a:defRPr/>
            </a:pPr>
            <a:r>
              <a:rPr lang="fa-IR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دانشکده علوم  میان رشته ای</a:t>
            </a:r>
            <a:br>
              <a:rPr lang="fa-IR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en-US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en-US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endParaRPr lang="en-US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0667" y="0"/>
            <a:ext cx="9059333" cy="7620000"/>
          </a:xfrm>
          <a:solidFill>
            <a:schemeClr val="accent2">
              <a:lumMod val="20000"/>
              <a:lumOff val="80000"/>
            </a:schemeClr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/>
          </a:p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marL="761992" indent="-314957" algn="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endParaRPr lang="fa-IR" dirty="0" smtClean="0"/>
          </a:p>
          <a:p>
            <a:pPr marL="761992" indent="-314957" algn="ctr" defTabSz="1015940" rtl="1" fontAlgn="auto">
              <a:lnSpc>
                <a:spcPct val="115000"/>
              </a:lnSpc>
              <a:spcBef>
                <a:spcPts val="0"/>
              </a:spcBef>
              <a:spcAft>
                <a:spcPts val="1111"/>
              </a:spcAft>
              <a:buFont typeface="Arial" pitchFamily="34" charset="0"/>
              <a:buNone/>
              <a:defRPr/>
            </a:pPr>
            <a:r>
              <a:rPr lang="fa-IR" sz="5300" dirty="0"/>
              <a:t>«در پناه حق»</a:t>
            </a:r>
            <a:endParaRPr lang="en-US" sz="5300" dirty="0"/>
          </a:p>
        </p:txBody>
      </p:sp>
      <p:pic>
        <p:nvPicPr>
          <p:cNvPr id="33798" name="Picture 4" descr="http://www.ralphcowan.com/wfYellow%20R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863" y="0"/>
            <a:ext cx="47625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9144000" cy="4945063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is Interdisciplinary?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15940" fontAlgn="auto">
              <a:spcAft>
                <a:spcPts val="0"/>
              </a:spcAft>
              <a:defRPr/>
            </a:pPr>
            <a:r>
              <a:rPr lang="en-US" dirty="0" smtClean="0"/>
              <a:t>Disciplines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339" name="Oval 2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Physics</a:t>
            </a:r>
          </a:p>
        </p:txBody>
      </p:sp>
      <p:sp>
        <p:nvSpPr>
          <p:cNvPr id="13315" name="Oval 3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3316" name="Oval 4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3317" name="Oval 5"/>
          <p:cNvSpPr>
            <a:spLocks/>
          </p:cNvSpPr>
          <p:nvPr/>
        </p:nvSpPr>
        <p:spPr bwMode="auto">
          <a:xfrm>
            <a:off x="42164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4343" name="Oval 6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13319" name="Oval 7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3320" name="Oval 8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4346" name="Rectangle 9"/>
          <p:cNvSpPr>
            <a:spLocks/>
          </p:cNvSpPr>
          <p:nvPr/>
        </p:nvSpPr>
        <p:spPr bwMode="auto">
          <a:xfrm>
            <a:off x="5530850" y="2714625"/>
            <a:ext cx="1411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Chemistry</a:t>
            </a:r>
          </a:p>
        </p:txBody>
      </p:sp>
      <p:sp>
        <p:nvSpPr>
          <p:cNvPr id="14347" name="Rectangle 10"/>
          <p:cNvSpPr>
            <a:spLocks/>
          </p:cNvSpPr>
          <p:nvPr/>
        </p:nvSpPr>
        <p:spPr bwMode="auto">
          <a:xfrm>
            <a:off x="4179888" y="4505325"/>
            <a:ext cx="17795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Mathematics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6486525" y="4505325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3087688" y="62452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14350" name="Rectangle 13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"/>
          <p:cNvSpPr>
            <a:spLocks/>
          </p:cNvSpPr>
          <p:nvPr/>
        </p:nvSpPr>
        <p:spPr bwMode="auto">
          <a:xfrm>
            <a:off x="1689100" y="1054100"/>
            <a:ext cx="6350000" cy="635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2400" i="1">
              <a:solidFill>
                <a:srgbClr val="650C4C"/>
              </a:solidFill>
              <a:effectLst/>
              <a:ea typeface="Hoefler Text" charset="0"/>
              <a:cs typeface="Hoefler Text" charset="0"/>
            </a:endParaRPr>
          </a:p>
          <a:p>
            <a:r>
              <a:rPr lang="en-US" sz="2400" i="1">
                <a:solidFill>
                  <a:srgbClr val="650C4C"/>
                </a:solidFill>
                <a:effectLst/>
                <a:ea typeface="Hoefler Text" charset="0"/>
                <a:cs typeface="Hoefler Text" charset="0"/>
              </a:rPr>
              <a:t>Physics</a:t>
            </a:r>
            <a:endParaRPr lang="en-US" sz="2400" i="1">
              <a:solidFill>
                <a:srgbClr val="FFFFFF"/>
              </a:solidFill>
              <a:effectLst/>
              <a:ea typeface="Hoefler Text" charset="0"/>
              <a:cs typeface="Hoefler Text" charset="0"/>
            </a:endParaRPr>
          </a:p>
          <a:p>
            <a:endParaRPr lang="en-US" sz="2400" i="1">
              <a:solidFill>
                <a:srgbClr val="FFFFFF"/>
              </a:solidFill>
              <a:effectLst/>
              <a:ea typeface="Hoefler Text" charset="0"/>
              <a:cs typeface="Hoefler Text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15940" fontAlgn="auto">
              <a:spcAft>
                <a:spcPts val="0"/>
              </a:spcAft>
              <a:defRPr/>
            </a:pPr>
            <a:r>
              <a:rPr lang="en-US" smtClean="0"/>
              <a:t>Or . . .</a:t>
            </a:r>
            <a:br>
              <a:rPr lang="en-US" smtClean="0"/>
            </a:br>
            <a:endParaRPr lang="en-US" smtClean="0"/>
          </a:p>
        </p:txBody>
      </p:sp>
      <p:sp>
        <p:nvSpPr>
          <p:cNvPr id="15364" name="Oval 3"/>
          <p:cNvSpPr>
            <a:spLocks/>
          </p:cNvSpPr>
          <p:nvPr/>
        </p:nvSpPr>
        <p:spPr bwMode="auto">
          <a:xfrm>
            <a:off x="2324100" y="2197100"/>
            <a:ext cx="5080000" cy="508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2400" i="1">
                <a:solidFill>
                  <a:srgbClr val="681755"/>
                </a:solidFill>
                <a:effectLst/>
                <a:ea typeface="Hoefler Text" charset="0"/>
                <a:cs typeface="Hoefler Text" charset="0"/>
              </a:rPr>
              <a:t>Chemistry</a:t>
            </a:r>
          </a:p>
        </p:txBody>
      </p:sp>
      <p:sp>
        <p:nvSpPr>
          <p:cNvPr id="14340" name="Oval 4"/>
          <p:cNvSpPr>
            <a:spLocks/>
          </p:cNvSpPr>
          <p:nvPr/>
        </p:nvSpPr>
        <p:spPr bwMode="auto">
          <a:xfrm>
            <a:off x="2794000" y="3035300"/>
            <a:ext cx="4127500" cy="4127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4341" name="Oval 5"/>
          <p:cNvSpPr>
            <a:spLocks/>
          </p:cNvSpPr>
          <p:nvPr/>
        </p:nvSpPr>
        <p:spPr bwMode="auto">
          <a:xfrm>
            <a:off x="3276600" y="3860800"/>
            <a:ext cx="3175000" cy="3175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4568825" y="3219450"/>
            <a:ext cx="1012825" cy="116840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650C4C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  <a:p>
            <a:pPr>
              <a:defRPr/>
            </a:pPr>
            <a:endParaRPr lang="en-US" sz="2400" i="1" dirty="0">
              <a:solidFill>
                <a:srgbClr val="FFFFFF"/>
              </a:solidFill>
              <a:effectLst/>
              <a:ea typeface="Hoefler Text" charset="0"/>
              <a:cs typeface="Hoefler Text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Hoefler Text" charset="0"/>
              <a:cs typeface="Hoefler Text" charset="0"/>
            </a:endParaRPr>
          </a:p>
        </p:txBody>
      </p:sp>
      <p:sp>
        <p:nvSpPr>
          <p:cNvPr id="15368" name="Rectangle 7"/>
          <p:cNvSpPr>
            <a:spLocks/>
          </p:cNvSpPr>
          <p:nvPr/>
        </p:nvSpPr>
        <p:spPr bwMode="auto">
          <a:xfrm>
            <a:off x="3778250" y="4056063"/>
            <a:ext cx="21748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681755"/>
                </a:solidFill>
                <a:effectLst/>
                <a:ea typeface="Hoefler Text" charset="0"/>
                <a:cs typeface="Hoefler Text" charset="0"/>
              </a:rPr>
              <a:t>Social Sciences</a:t>
            </a:r>
          </a:p>
          <a:p>
            <a:endParaRPr lang="en-US" sz="2400" i="1">
              <a:solidFill>
                <a:srgbClr val="681755"/>
              </a:solidFill>
              <a:effectLst/>
              <a:ea typeface="Hoefler Text" charset="0"/>
              <a:cs typeface="Hoefler Text" charset="0"/>
            </a:endParaRPr>
          </a:p>
        </p:txBody>
      </p:sp>
      <p:sp>
        <p:nvSpPr>
          <p:cNvPr id="15369" name="Oval 8"/>
          <p:cNvSpPr>
            <a:spLocks/>
          </p:cNvSpPr>
          <p:nvPr/>
        </p:nvSpPr>
        <p:spPr bwMode="auto">
          <a:xfrm>
            <a:off x="3683000" y="4597400"/>
            <a:ext cx="2349500" cy="2349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FFFFFF"/>
                </a:solidFill>
                <a:effectLst/>
                <a:ea typeface="Hoefler Text" charset="0"/>
                <a:cs typeface="Hoefler Text" charset="0"/>
              </a:rPr>
              <a:t>q</a:t>
            </a:r>
          </a:p>
        </p:txBody>
      </p:sp>
      <p:sp>
        <p:nvSpPr>
          <p:cNvPr id="15370" name="Rectangle 9"/>
          <p:cNvSpPr>
            <a:spLocks/>
          </p:cNvSpPr>
          <p:nvPr/>
        </p:nvSpPr>
        <p:spPr bwMode="auto">
          <a:xfrm>
            <a:off x="4600575" y="5237163"/>
            <a:ext cx="5302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681755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  <a:p>
            <a:endParaRPr lang="en-US" sz="2400" i="1">
              <a:solidFill>
                <a:srgbClr val="681755"/>
              </a:solidFill>
              <a:effectLst/>
              <a:ea typeface="Hoefler Text" charset="0"/>
              <a:cs typeface="Hoefler Tex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 . . .</a:t>
            </a:r>
          </a:p>
        </p:txBody>
      </p:sp>
      <p:sp>
        <p:nvSpPr>
          <p:cNvPr id="15362" name="Oval 2"/>
          <p:cNvSpPr>
            <a:spLocks/>
          </p:cNvSpPr>
          <p:nvPr/>
        </p:nvSpPr>
        <p:spPr bwMode="auto">
          <a:xfrm>
            <a:off x="2374900" y="1625600"/>
            <a:ext cx="5397500" cy="5397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4192588" y="2308225"/>
            <a:ext cx="1778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681755"/>
                </a:solidFill>
                <a:effectLst/>
                <a:ea typeface="Hoefler Text" charset="0"/>
                <a:cs typeface="Hoefler Text" charset="0"/>
              </a:rPr>
              <a:t>Mathematics</a:t>
            </a:r>
          </a:p>
        </p:txBody>
      </p:sp>
      <p:sp>
        <p:nvSpPr>
          <p:cNvPr id="15364" name="Oval 4"/>
          <p:cNvSpPr>
            <a:spLocks/>
          </p:cNvSpPr>
          <p:nvPr/>
        </p:nvSpPr>
        <p:spPr bwMode="auto">
          <a:xfrm>
            <a:off x="3962400" y="3213100"/>
            <a:ext cx="2222500" cy="2222500"/>
          </a:xfrm>
          <a:prstGeom prst="ellipse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4308475" y="4137025"/>
            <a:ext cx="1546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681755"/>
                </a:solidFill>
                <a:effectLst/>
                <a:ea typeface="Hoefler Text" charset="0"/>
                <a:cs typeface="Hoefler Text" charset="0"/>
              </a:rPr>
              <a:t>Real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val 1"/>
          <p:cNvSpPr>
            <a:spLocks/>
          </p:cNvSpPr>
          <p:nvPr/>
        </p:nvSpPr>
        <p:spPr bwMode="auto">
          <a:xfrm>
            <a:off x="1701800" y="2374900"/>
            <a:ext cx="6743700" cy="3873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is this really . . .</a:t>
            </a:r>
          </a:p>
        </p:txBody>
      </p:sp>
      <p:sp>
        <p:nvSpPr>
          <p:cNvPr id="16387" name="Oval 3"/>
          <p:cNvSpPr>
            <a:spLocks/>
          </p:cNvSpPr>
          <p:nvPr/>
        </p:nvSpPr>
        <p:spPr bwMode="auto">
          <a:xfrm>
            <a:off x="2743200" y="2654300"/>
            <a:ext cx="4673600" cy="17272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88" name="Oval 4"/>
          <p:cNvSpPr>
            <a:spLocks/>
          </p:cNvSpPr>
          <p:nvPr/>
        </p:nvSpPr>
        <p:spPr bwMode="auto">
          <a:xfrm>
            <a:off x="3670300" y="3683000"/>
            <a:ext cx="2806700" cy="1981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7414" name="Rectangle 5"/>
          <p:cNvSpPr>
            <a:spLocks/>
          </p:cNvSpPr>
          <p:nvPr/>
        </p:nvSpPr>
        <p:spPr bwMode="auto">
          <a:xfrm>
            <a:off x="4321175" y="4124325"/>
            <a:ext cx="1546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681755"/>
                </a:solidFill>
                <a:effectLst/>
                <a:ea typeface="Hoefler Text" charset="0"/>
                <a:cs typeface="Hoefler Text" charset="0"/>
              </a:rPr>
              <a:t>Real World</a:t>
            </a:r>
          </a:p>
        </p:txBody>
      </p:sp>
      <p:sp>
        <p:nvSpPr>
          <p:cNvPr id="16390" name="Oval 6"/>
          <p:cNvSpPr>
            <a:spLocks/>
          </p:cNvSpPr>
          <p:nvPr/>
        </p:nvSpPr>
        <p:spPr bwMode="auto">
          <a:xfrm>
            <a:off x="3429000" y="2501900"/>
            <a:ext cx="3289300" cy="2222500"/>
          </a:xfrm>
          <a:prstGeom prst="ellipse">
            <a:avLst/>
          </a:prstGeom>
          <a:solidFill>
            <a:srgbClr val="ECECEC">
              <a:alpha val="0"/>
            </a:srgbClr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1" name="Oval 7"/>
          <p:cNvSpPr>
            <a:spLocks/>
          </p:cNvSpPr>
          <p:nvPr/>
        </p:nvSpPr>
        <p:spPr bwMode="auto">
          <a:xfrm>
            <a:off x="6362700" y="2882900"/>
            <a:ext cx="1270000" cy="12700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2" name="Oval 8"/>
          <p:cNvSpPr>
            <a:spLocks/>
          </p:cNvSpPr>
          <p:nvPr/>
        </p:nvSpPr>
        <p:spPr bwMode="auto">
          <a:xfrm>
            <a:off x="3035300" y="2654300"/>
            <a:ext cx="3886200" cy="6096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3" name="Oval 9"/>
          <p:cNvSpPr>
            <a:spLocks/>
          </p:cNvSpPr>
          <p:nvPr/>
        </p:nvSpPr>
        <p:spPr bwMode="auto">
          <a:xfrm>
            <a:off x="2501900" y="2882900"/>
            <a:ext cx="1270000" cy="12700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4" name="Oval 10"/>
          <p:cNvSpPr>
            <a:spLocks/>
          </p:cNvSpPr>
          <p:nvPr/>
        </p:nvSpPr>
        <p:spPr bwMode="auto">
          <a:xfrm>
            <a:off x="6146800" y="4152900"/>
            <a:ext cx="1270000" cy="12700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5" name="Oval 11"/>
          <p:cNvSpPr>
            <a:spLocks/>
          </p:cNvSpPr>
          <p:nvPr/>
        </p:nvSpPr>
        <p:spPr bwMode="auto">
          <a:xfrm>
            <a:off x="2616200" y="4038600"/>
            <a:ext cx="1270000" cy="12700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6" name="Oval 12"/>
          <p:cNvSpPr>
            <a:spLocks/>
          </p:cNvSpPr>
          <p:nvPr/>
        </p:nvSpPr>
        <p:spPr bwMode="auto">
          <a:xfrm>
            <a:off x="3314700" y="5156200"/>
            <a:ext cx="3556000" cy="8509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7" name="Oval 13"/>
          <p:cNvSpPr>
            <a:spLocks/>
          </p:cNvSpPr>
          <p:nvPr/>
        </p:nvSpPr>
        <p:spPr bwMode="auto">
          <a:xfrm>
            <a:off x="3505200" y="4724400"/>
            <a:ext cx="889000" cy="8509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398" name="Oval 14"/>
          <p:cNvSpPr>
            <a:spLocks/>
          </p:cNvSpPr>
          <p:nvPr/>
        </p:nvSpPr>
        <p:spPr bwMode="auto">
          <a:xfrm>
            <a:off x="6007100" y="4495800"/>
            <a:ext cx="889000" cy="8509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7424" name="Rectangle 15"/>
          <p:cNvSpPr>
            <a:spLocks/>
          </p:cNvSpPr>
          <p:nvPr/>
        </p:nvSpPr>
        <p:spPr bwMode="auto">
          <a:xfrm>
            <a:off x="4192588" y="2765425"/>
            <a:ext cx="1778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681755"/>
                </a:solidFill>
                <a:effectLst/>
                <a:ea typeface="Hoefler Text" charset="0"/>
                <a:cs typeface="Hoefler Text" charset="0"/>
              </a:rPr>
              <a:t>Mathematics</a:t>
            </a:r>
          </a:p>
        </p:txBody>
      </p:sp>
      <p:sp>
        <p:nvSpPr>
          <p:cNvPr id="16400" name="Oval 16"/>
          <p:cNvSpPr>
            <a:spLocks/>
          </p:cNvSpPr>
          <p:nvPr/>
        </p:nvSpPr>
        <p:spPr bwMode="auto">
          <a:xfrm>
            <a:off x="4064000" y="2451100"/>
            <a:ext cx="2057400" cy="3810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401" name="Oval 17"/>
          <p:cNvSpPr>
            <a:spLocks/>
          </p:cNvSpPr>
          <p:nvPr/>
        </p:nvSpPr>
        <p:spPr bwMode="auto">
          <a:xfrm>
            <a:off x="3048000" y="4394200"/>
            <a:ext cx="1270000" cy="1270000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402" name="Rectangle 18"/>
          <p:cNvSpPr>
            <a:spLocks/>
          </p:cNvSpPr>
          <p:nvPr/>
        </p:nvSpPr>
        <p:spPr bwMode="auto">
          <a:xfrm>
            <a:off x="4051300" y="4737100"/>
            <a:ext cx="2133600" cy="584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403" name="AutoShape 19"/>
          <p:cNvSpPr>
            <a:spLocks/>
          </p:cNvSpPr>
          <p:nvPr/>
        </p:nvSpPr>
        <p:spPr bwMode="auto">
          <a:xfrm rot="20317763">
            <a:off x="5334000" y="4572000"/>
            <a:ext cx="1270000" cy="431800"/>
          </a:xfrm>
          <a:prstGeom prst="roundRect">
            <a:avLst>
              <a:gd name="adj" fmla="val 44116"/>
            </a:avLst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6404" name="AutoShape 20"/>
          <p:cNvSpPr>
            <a:spLocks/>
          </p:cNvSpPr>
          <p:nvPr/>
        </p:nvSpPr>
        <p:spPr bwMode="auto">
          <a:xfrm rot="1106096">
            <a:off x="3479800" y="4570413"/>
            <a:ext cx="1270000" cy="431800"/>
          </a:xfrm>
          <a:prstGeom prst="roundRect">
            <a:avLst>
              <a:gd name="adj" fmla="val 44116"/>
            </a:avLst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this version . . .</a:t>
            </a: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Physics</a:t>
            </a:r>
          </a:p>
        </p:txBody>
      </p:sp>
      <p:sp>
        <p:nvSpPr>
          <p:cNvPr id="17411" name="Oval 3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7412" name="Oval 4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7413" name="Oval 5"/>
          <p:cNvSpPr>
            <a:spLocks/>
          </p:cNvSpPr>
          <p:nvPr/>
        </p:nvSpPr>
        <p:spPr bwMode="auto">
          <a:xfrm>
            <a:off x="42164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39" name="Oval 6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17415" name="Oval 7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7416" name="Oval 8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42" name="Rectangle 9"/>
          <p:cNvSpPr>
            <a:spLocks/>
          </p:cNvSpPr>
          <p:nvPr/>
        </p:nvSpPr>
        <p:spPr bwMode="auto">
          <a:xfrm>
            <a:off x="5530850" y="2714625"/>
            <a:ext cx="1411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Chemistry</a:t>
            </a:r>
          </a:p>
        </p:txBody>
      </p:sp>
      <p:sp>
        <p:nvSpPr>
          <p:cNvPr id="18443" name="Rectangle 10"/>
          <p:cNvSpPr>
            <a:spLocks/>
          </p:cNvSpPr>
          <p:nvPr/>
        </p:nvSpPr>
        <p:spPr bwMode="auto">
          <a:xfrm>
            <a:off x="4179888" y="4505325"/>
            <a:ext cx="17795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Mathematics</a:t>
            </a:r>
          </a:p>
        </p:txBody>
      </p:sp>
      <p:sp>
        <p:nvSpPr>
          <p:cNvPr id="18444" name="Rectangle 11"/>
          <p:cNvSpPr>
            <a:spLocks/>
          </p:cNvSpPr>
          <p:nvPr/>
        </p:nvSpPr>
        <p:spPr bwMode="auto">
          <a:xfrm>
            <a:off x="6486525" y="4505325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18445" name="Rectangle 12"/>
          <p:cNvSpPr>
            <a:spLocks/>
          </p:cNvSpPr>
          <p:nvPr/>
        </p:nvSpPr>
        <p:spPr bwMode="auto">
          <a:xfrm>
            <a:off x="3087688" y="62452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18446" name="Rectangle 13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15940" fontAlgn="auto">
              <a:spcAft>
                <a:spcPts val="0"/>
              </a:spcAft>
              <a:defRPr/>
            </a:pPr>
            <a:r>
              <a:rPr lang="en-US" smtClean="0"/>
              <a:t>Multidisciplinary involves pieces of more than one</a:t>
            </a:r>
          </a:p>
        </p:txBody>
      </p:sp>
      <p:sp>
        <p:nvSpPr>
          <p:cNvPr id="19459" name="Oval 2"/>
          <p:cNvSpPr>
            <a:spLocks/>
          </p:cNvSpPr>
          <p:nvPr/>
        </p:nvSpPr>
        <p:spPr bwMode="auto">
          <a:xfrm>
            <a:off x="30353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Physics</a:t>
            </a:r>
          </a:p>
        </p:txBody>
      </p:sp>
      <p:sp>
        <p:nvSpPr>
          <p:cNvPr id="18435" name="Oval 3"/>
          <p:cNvSpPr>
            <a:spLocks/>
          </p:cNvSpPr>
          <p:nvPr/>
        </p:nvSpPr>
        <p:spPr bwMode="auto">
          <a:xfrm>
            <a:off x="5372100" y="20447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36" name="Oval 4"/>
          <p:cNvSpPr>
            <a:spLocks/>
          </p:cNvSpPr>
          <p:nvPr/>
        </p:nvSpPr>
        <p:spPr bwMode="auto">
          <a:xfrm>
            <a:off x="64008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37" name="Oval 5"/>
          <p:cNvSpPr>
            <a:spLocks/>
          </p:cNvSpPr>
          <p:nvPr/>
        </p:nvSpPr>
        <p:spPr bwMode="auto">
          <a:xfrm>
            <a:off x="42164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63" name="Oval 6"/>
          <p:cNvSpPr>
            <a:spLocks/>
          </p:cNvSpPr>
          <p:nvPr/>
        </p:nvSpPr>
        <p:spPr bwMode="auto">
          <a:xfrm>
            <a:off x="1790700" y="38354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Biology</a:t>
            </a:r>
          </a:p>
        </p:txBody>
      </p:sp>
      <p:sp>
        <p:nvSpPr>
          <p:cNvPr id="18439" name="Oval 7"/>
          <p:cNvSpPr>
            <a:spLocks/>
          </p:cNvSpPr>
          <p:nvPr/>
        </p:nvSpPr>
        <p:spPr bwMode="auto">
          <a:xfrm>
            <a:off x="30353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40" name="Oval 8"/>
          <p:cNvSpPr>
            <a:spLocks/>
          </p:cNvSpPr>
          <p:nvPr/>
        </p:nvSpPr>
        <p:spPr bwMode="auto">
          <a:xfrm>
            <a:off x="5372100" y="5575300"/>
            <a:ext cx="1727200" cy="1727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9466" name="Rectangle 9"/>
          <p:cNvSpPr>
            <a:spLocks/>
          </p:cNvSpPr>
          <p:nvPr/>
        </p:nvSpPr>
        <p:spPr bwMode="auto">
          <a:xfrm>
            <a:off x="5530850" y="2714625"/>
            <a:ext cx="1411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Chemistry</a:t>
            </a:r>
          </a:p>
        </p:txBody>
      </p:sp>
      <p:sp>
        <p:nvSpPr>
          <p:cNvPr id="19467" name="Rectangle 10"/>
          <p:cNvSpPr>
            <a:spLocks/>
          </p:cNvSpPr>
          <p:nvPr/>
        </p:nvSpPr>
        <p:spPr bwMode="auto">
          <a:xfrm>
            <a:off x="4179888" y="4505325"/>
            <a:ext cx="17795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Mathematics</a:t>
            </a:r>
          </a:p>
        </p:txBody>
      </p:sp>
      <p:sp>
        <p:nvSpPr>
          <p:cNvPr id="19468" name="Rectangle 11"/>
          <p:cNvSpPr>
            <a:spLocks/>
          </p:cNvSpPr>
          <p:nvPr/>
        </p:nvSpPr>
        <p:spPr bwMode="auto">
          <a:xfrm>
            <a:off x="6486525" y="4505325"/>
            <a:ext cx="15351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Economics</a:t>
            </a:r>
          </a:p>
        </p:txBody>
      </p:sp>
      <p:sp>
        <p:nvSpPr>
          <p:cNvPr id="19469" name="Rectangle 12"/>
          <p:cNvSpPr>
            <a:spLocks/>
          </p:cNvSpPr>
          <p:nvPr/>
        </p:nvSpPr>
        <p:spPr bwMode="auto">
          <a:xfrm>
            <a:off x="3087688" y="6245225"/>
            <a:ext cx="1603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Psychology</a:t>
            </a:r>
          </a:p>
        </p:txBody>
      </p:sp>
      <p:sp>
        <p:nvSpPr>
          <p:cNvPr id="19470" name="Rectangle 13"/>
          <p:cNvSpPr>
            <a:spLocks/>
          </p:cNvSpPr>
          <p:nvPr/>
        </p:nvSpPr>
        <p:spPr bwMode="auto">
          <a:xfrm>
            <a:off x="5956300" y="6245225"/>
            <a:ext cx="5381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solidFill>
                  <a:srgbClr val="8A0062"/>
                </a:solidFill>
                <a:effectLst/>
                <a:ea typeface="Hoefler Text" charset="0"/>
                <a:cs typeface="Hoefler Text" charset="0"/>
              </a:rPr>
              <a:t>Etc.</a:t>
            </a:r>
          </a:p>
        </p:txBody>
      </p:sp>
      <p:sp>
        <p:nvSpPr>
          <p:cNvPr id="18446" name="Oval 14"/>
          <p:cNvSpPr>
            <a:spLocks/>
          </p:cNvSpPr>
          <p:nvPr/>
        </p:nvSpPr>
        <p:spPr bwMode="auto">
          <a:xfrm>
            <a:off x="4152900" y="3124200"/>
            <a:ext cx="317500" cy="317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47" name="Oval 15"/>
          <p:cNvSpPr>
            <a:spLocks/>
          </p:cNvSpPr>
          <p:nvPr/>
        </p:nvSpPr>
        <p:spPr bwMode="auto">
          <a:xfrm>
            <a:off x="6743700" y="4152900"/>
            <a:ext cx="317500" cy="317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10800000">
            <a:off x="4318000" y="3289300"/>
            <a:ext cx="2590800" cy="106521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49" name="Oval 17"/>
          <p:cNvSpPr>
            <a:spLocks/>
          </p:cNvSpPr>
          <p:nvPr/>
        </p:nvSpPr>
        <p:spPr bwMode="auto">
          <a:xfrm>
            <a:off x="2438400" y="4991100"/>
            <a:ext cx="317500" cy="317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50" name="Oval 18"/>
          <p:cNvSpPr>
            <a:spLocks/>
          </p:cNvSpPr>
          <p:nvPr/>
        </p:nvSpPr>
        <p:spPr bwMode="auto">
          <a:xfrm>
            <a:off x="3594100" y="5892800"/>
            <a:ext cx="317500" cy="317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rot="10800000">
            <a:off x="2565400" y="5156200"/>
            <a:ext cx="1181100" cy="9271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91437" rIns="91437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, Bullets &amp; Photo">
  <a:themeElements>
    <a:clrScheme name="">
      <a:dk1>
        <a:srgbClr val="43422A"/>
      </a:dk1>
      <a:lt1>
        <a:srgbClr val="B8B79C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8D8CB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Right">
  <a:themeElements>
    <a:clrScheme name="">
      <a:dk1>
        <a:srgbClr val="43422A"/>
      </a:dk1>
      <a:lt1>
        <a:srgbClr val="BCBDD5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7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43422A"/>
      </a:dk1>
      <a:lt1>
        <a:srgbClr val="BCBDD5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7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">
      <a:dk1>
        <a:srgbClr val="43422A"/>
      </a:dk1>
      <a:lt1>
        <a:srgbClr val="BCBDD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ADBE7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43422A"/>
      </a:dk1>
      <a:lt1>
        <a:srgbClr val="BCBDD5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7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Left">
  <a:themeElements>
    <a:clrScheme name="">
      <a:dk1>
        <a:srgbClr val="43422A"/>
      </a:dk1>
      <a:lt1>
        <a:srgbClr val="BCBDD5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7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43422A"/>
      </a:dk1>
      <a:lt1>
        <a:srgbClr val="BCBDD5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7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Horizontal">
  <a:themeElements>
    <a:clrScheme name="">
      <a:dk1>
        <a:srgbClr val="43422A"/>
      </a:dk1>
      <a:lt1>
        <a:srgbClr val="B8B79C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8D8CB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">
  <a:themeElements>
    <a:clrScheme name="">
      <a:dk1>
        <a:srgbClr val="43422A"/>
      </a:dk1>
      <a:lt1>
        <a:srgbClr val="B8B79C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8D8CB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43422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331</Words>
  <Characters>0</Characters>
  <PresentationFormat>Custom</PresentationFormat>
  <Lines>0</Lines>
  <Paragraphs>140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Hoefler Text</vt:lpstr>
      <vt:lpstr>ヒラギノ明朝 Pro W6</vt:lpstr>
      <vt:lpstr>Arial</vt:lpstr>
      <vt:lpstr>Lucida Grande</vt:lpstr>
      <vt:lpstr>Calibri</vt:lpstr>
      <vt:lpstr>Title, Bullets &amp; Photo</vt:lpstr>
      <vt:lpstr>Title &amp; Bullets - Right</vt:lpstr>
      <vt:lpstr>Title - Top</vt:lpstr>
      <vt:lpstr>Blank</vt:lpstr>
      <vt:lpstr>Bullets</vt:lpstr>
      <vt:lpstr>Title &amp; Bullets - Left</vt:lpstr>
      <vt:lpstr>Title - Center</vt:lpstr>
      <vt:lpstr>Photo - Horizontal</vt:lpstr>
      <vt:lpstr>Photo - Vertical</vt:lpstr>
      <vt:lpstr>Office Theme</vt:lpstr>
      <vt:lpstr>1_Office Theme</vt:lpstr>
      <vt:lpstr>Slide 1</vt:lpstr>
      <vt:lpstr>Interdisciplinary Thinking in Modern Medicine</vt:lpstr>
      <vt:lpstr> What is Interdisciplinary?</vt:lpstr>
      <vt:lpstr>Disciplines </vt:lpstr>
      <vt:lpstr>Or . . . </vt:lpstr>
      <vt:lpstr>Or . . .</vt:lpstr>
      <vt:lpstr>But is this really . . .</vt:lpstr>
      <vt:lpstr>Back to this version . . .</vt:lpstr>
      <vt:lpstr>Multidisciplinary involves pieces of more than one</vt:lpstr>
      <vt:lpstr>Some disciplines seem to lend themselves easily to this  . . .</vt:lpstr>
      <vt:lpstr>Or . . .</vt:lpstr>
      <vt:lpstr>Or, some claim . . .</vt:lpstr>
      <vt:lpstr>Slide 13</vt:lpstr>
      <vt:lpstr>Interdisciplinary, on the other hand, lives in interstices:</vt:lpstr>
      <vt:lpstr>Eventually (or often, or hopefully) it goes both ways:</vt:lpstr>
      <vt:lpstr>Another traditional example:</vt:lpstr>
      <vt:lpstr>Sometimes, these become new disciplines:</vt:lpstr>
      <vt:lpstr>Slide 18</vt:lpstr>
      <vt:lpstr>Slide 19</vt:lpstr>
      <vt:lpstr>Slide 20</vt:lpstr>
      <vt:lpstr>Slide 21</vt:lpstr>
      <vt:lpstr>دانشکده علوم  میان رشته ای  </vt:lpstr>
      <vt:lpstr>دانشکده علوم  میان رشته ای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alumni</dc:creator>
  <cp:lastModifiedBy>alumni</cp:lastModifiedBy>
  <cp:revision>1</cp:revision>
  <dcterms:modified xsi:type="dcterms:W3CDTF">2014-11-25T06:55:26Z</dcterms:modified>
</cp:coreProperties>
</file>