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78"/>
  </p:notesMasterIdLst>
  <p:sldIdLst>
    <p:sldId id="259" r:id="rId2"/>
    <p:sldId id="263" r:id="rId3"/>
    <p:sldId id="264" r:id="rId4"/>
    <p:sldId id="276" r:id="rId5"/>
    <p:sldId id="268" r:id="rId6"/>
    <p:sldId id="265" r:id="rId7"/>
    <p:sldId id="267" r:id="rId8"/>
    <p:sldId id="277" r:id="rId9"/>
    <p:sldId id="278" r:id="rId10"/>
    <p:sldId id="279" r:id="rId11"/>
    <p:sldId id="280" r:id="rId12"/>
    <p:sldId id="292" r:id="rId13"/>
    <p:sldId id="282" r:id="rId14"/>
    <p:sldId id="283" r:id="rId15"/>
    <p:sldId id="284" r:id="rId16"/>
    <p:sldId id="285" r:id="rId17"/>
    <p:sldId id="286" r:id="rId18"/>
    <p:sldId id="287" r:id="rId19"/>
    <p:sldId id="289" r:id="rId20"/>
    <p:sldId id="290" r:id="rId21"/>
    <p:sldId id="291" r:id="rId22"/>
    <p:sldId id="387" r:id="rId23"/>
    <p:sldId id="300" r:id="rId24"/>
    <p:sldId id="297" r:id="rId25"/>
    <p:sldId id="298" r:id="rId26"/>
    <p:sldId id="386" r:id="rId27"/>
    <p:sldId id="301" r:id="rId28"/>
    <p:sldId id="302" r:id="rId29"/>
    <p:sldId id="299" r:id="rId30"/>
    <p:sldId id="304" r:id="rId31"/>
    <p:sldId id="360" r:id="rId32"/>
    <p:sldId id="305" r:id="rId33"/>
    <p:sldId id="306" r:id="rId34"/>
    <p:sldId id="308" r:id="rId35"/>
    <p:sldId id="309" r:id="rId36"/>
    <p:sldId id="307" r:id="rId37"/>
    <p:sldId id="310" r:id="rId38"/>
    <p:sldId id="324" r:id="rId39"/>
    <p:sldId id="329" r:id="rId40"/>
    <p:sldId id="257" r:id="rId41"/>
    <p:sldId id="330" r:id="rId42"/>
    <p:sldId id="334" r:id="rId43"/>
    <p:sldId id="331" r:id="rId44"/>
    <p:sldId id="325" r:id="rId45"/>
    <p:sldId id="332" r:id="rId46"/>
    <p:sldId id="346" r:id="rId47"/>
    <p:sldId id="333" r:id="rId48"/>
    <p:sldId id="448" r:id="rId49"/>
    <p:sldId id="449" r:id="rId50"/>
    <p:sldId id="450" r:id="rId51"/>
    <p:sldId id="451" r:id="rId52"/>
    <p:sldId id="328" r:id="rId53"/>
    <p:sldId id="397" r:id="rId54"/>
    <p:sldId id="338" r:id="rId55"/>
    <p:sldId id="339" r:id="rId56"/>
    <p:sldId id="340" r:id="rId57"/>
    <p:sldId id="466" r:id="rId58"/>
    <p:sldId id="467" r:id="rId59"/>
    <p:sldId id="468" r:id="rId60"/>
    <p:sldId id="319" r:id="rId61"/>
    <p:sldId id="356" r:id="rId62"/>
    <p:sldId id="358" r:id="rId63"/>
    <p:sldId id="359" r:id="rId64"/>
    <p:sldId id="353" r:id="rId65"/>
    <p:sldId id="354" r:id="rId66"/>
    <p:sldId id="388" r:id="rId67"/>
    <p:sldId id="415" r:id="rId68"/>
    <p:sldId id="414" r:id="rId69"/>
    <p:sldId id="473" r:id="rId70"/>
    <p:sldId id="403" r:id="rId71"/>
    <p:sldId id="469" r:id="rId72"/>
    <p:sldId id="470" r:id="rId73"/>
    <p:sldId id="407" r:id="rId74"/>
    <p:sldId id="471" r:id="rId75"/>
    <p:sldId id="441" r:id="rId76"/>
    <p:sldId id="472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5" units="1/cm"/>
        </inkml:channelProperties>
      </inkml:inkSource>
      <inkml:timestamp xml:id="ts0" timeString="2013-10-26T19:47:33.5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3050 103,'-25'0,"0"0,25 0,-25 0,0 0,1 0,24 0,-25-25,0 25,0 0,25 0,-25 0,25 0,-24 0,24 0,0-24,-25 24,0 0,25 0,-25 0,25 0,-25 0,25 0,-24 0,-1 0,25 0,-25 0,25 0,-25 0,25 0,-25 0,0 0,25 0,-24 0,24 0,-25 0,25 0,-25 0,0 0,25 0,-25 0,25 0,-24 0,24 0,-25 0,0 0,25 0,0 0,-25 0,25 0,-25 0,1 0,24 0,0 0,-25 0,0 0,25 0,0 0,-25 0,0 0,25 0,-24 0,24 0,-25 0,0 0,25 0,-25 0,25 0,-25 0,25 0,-24 0,-1 0,25 0,-25 0,25 0,-25 0,25 0,-25 0,1 0,24 0,-25 0,25 0,0 0,-25 0,0 0,25 0,-25 0,25 0,-24 0,24 0,-25 0,0 0,25 0,0 0,-25 0,0 0,25 0,-24 0,24 0,-25 0,25 0,-25 0,0 0,25 0,0 0,-25 0,0 0,25 0,-24 0,24 0,-25 0,25 0,-25 0,0 0,25 0,-25 0,25 0,-24 0,24 0,-25 0,0 0,25 0,0 0,-25 0,0 0,25 0,-24-25,24 25,-25 0,25 0,-25 0,0 0,25 0,-25 0,25 0,-24 0,24 0,-25 0,0 0,25 0,-25 0,25 0,-25 0,25 0,-24 0,-1 0,25 0,-25 0,25 0,-25 0,25 0,-25 0,1 0,24 0,-25 0,25 0,-25 0,25 0,-25 0,0 0,25 0,-24 0,24 0,-25 0,25 0,-25 0,0 0,25 0,-25 0,25 0,-24 0,24 0,-50 0,50 0,-25 0,25 0,-25 0,25 0,-25 0,1 0,24 0,-25 0,25 0,-25 0,25 0,-25 0,0 0,25 0,-24 0,24 0,-25 0,25 0,0 0,-25 0,0 0,25 0,-25 0,25 0,-24 0,24 0,-25 0,0 0,25 0,-25 0,25 0,-25 0,25 0,-24 0,-1 0,25 0,0 0,-25 0,0 0,25 0,-25 0,25 0,-24 0,24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5" units="1/cm"/>
        </inkml:channelProperties>
      </inkml:inkSource>
      <inkml:timestamp xml:id="ts0" timeString="2013-10-26T19:52:01.2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0 129,'0'0,"25"0,-25 0,24 0,-24 0,25 0,-25 0,25 0,0 0,-25 0,25 0,-25 0,24 0,-24 0,25 0,0 0,-25 0,25 0,-25 0,25 0,-25 0,24 0,1 0,-25 0,25 0,0 0,0 0,-25 0,25 0,-25 0,24 0,-24 0,25 0,-25 0,25 0,0 0,-25 0,25 0,-25 0,24 0,-24 0,25 0,0 0,-25 0,25 0,-25 0,25 0,-25 0,24 0,1 0,-25 0,25 0,-25 0,25 0,-25 0,25 0,-1 0,-24 0,25 0,-25 0,25 0,-25 0,25 0,0 0,-25 0,24 0,-24 0,25 0,-25 0,25 0,0 0,-25 0,25 0,-25 0,24 0,-24 0,25 0,0 0,-25 0,25 0,-25 0,25 0,-25 0,24 0,-24 0,50 0,-50 0,25 0,-25 0,25 0,-1 0,-24 0,25 0,-25 0,25 0,-25 0,25 0,0 0,-25 0,24 0,-24 0,25 0,-25 0,25 0,0 0,0 0,-25 0,25 0,-25 0,24 0,1 0,-25 0,25 0,-25 0,25 0,-25 0,25 0,-1 0,-24 0,25 0,-25 0,25 0,-25 0,25 0,0 0,-25 0,24 0,-24 0,25 0,0 0,0 0,-25 0,25 0,-25 0,24 0,-24 0,50 0,-50 0,25 0,-25 0,25 0,-25 0,24 0,1 0,-25 0,25 0,-25 0,25 0,-25 0,25 0,-1 0,-24 0,25 0,-25 0,25 0,-25 0,25 0,0 0,-1 0,1 0,0 0,-25 0,25 0,-25 0,25 0,-25 0,24 0,1 0,-25 0,25 0,-25 0,25 0,-25 0,25 0,0 0,-25 0,24 0,1 0,-25 0,25 0,0 0,-25 0,25 0,-25 0,24 0,-24 0,25 0,0 0,-25 0,25 0,-25 0,25 0,-25 0,24 0,1 0,-25 0,25 0,-25 0,25 0,-25 0,25 0,-1 0,1 0,-25 0,25 0,-25 0,25 0,0 0,-25 0,24 0,-24 0,25 0,-25 0,25 0,0 0,-25 0,25 0,-25 0,24 0,-24 0,25 0,0 0,-25 0,25 0,-25 0,0-25,0 25,25 0,-25 0,24 0,-24 0,25 0,-25 0,25 0,0 0,-25 0,25 0,-25-25,0 25,24 0,-24 0,25 0,-25 0,25 0,-25 0,25 0,-25-24,0 24,25 0,-25 0,25 0,-25 0,24 0,-24 0,25 0,0 0,-25 0,25 0,-25 0,25 0,-25 0,24 0,1 0,-25 0,25 0,-25-25,0 25,25 0,-25 0,25 0,-25 0,24 0,-24 0,25 0,0 0,-25 0,25 0,-25 0,25 0,-25 0,24 0,1 0,-25 0,25 0,-25 0,25 0,-25 0,25 0,-1 0,-24 0,25 0,-25 0,0 0,0 0,25 0,-25 0,25 0,-25 0,25 0,-25 0,24 0,1 0,-25 0,25 0,-25 0,25 0,-25 0,25 0,-1 0,-24 0,25 0,-25 0,25 0,-25 0,25 0,0 0,-25 0,24 0,-24 0,25 0,-25 0,25 0,0 0,-25 0,25 0,-25 0,25 0,-25 0,0 0,24 0,-24 0,25 0,0 0,0 0,-25 0,25 0,-25 0,24 0,-24 0,25 0,0 0,0 0,0 0,-1 0,-24 0,25 0,-25 0,25 0,-25 0,25 0,-25 0,0 0,25 0,-25 0,24 0,-24 0,25 0,-25 0,0 0,0 0,25 0,-25 0,25 0,-25 0,25 0,-25 0,24 0,1 0,-25 0,25 0,-25 0,0 0,0 0,25 0,-25 0,25 0,-25 0,24 0,-24 0,25 0,0 0,-25 0,25 0,-25 0,25 0,-25 0,24 0,1 0,-25 0,0 0,25 0,-25 0,25 0,-25 0,25 0,-25 0,24 0,1 0,0 0,-25 0,50 0,-50 0,24 0,-24 0,25 0,-25 0,50 0,-25 0,0 0,-25 0,24 0,-24 0,25 0,-25 0,0 0,0 0,25 0,-25 0,25 0,-25 0,25 0,-25 0,24 0,1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5" units="1/cm"/>
        </inkml:channelProperties>
      </inkml:inkSource>
      <inkml:timestamp xml:id="ts0" timeString="2013-10-26T19:52:39.8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30,'0'0,"0"0,24 0,-24 0,25 0,-25 0,25 0,-25 0,50 0,-50 0,24 0,-24 0,25 0,0 0,-25 0,25 0,-25 0,25 0,-25 0,24 0,1 0,-25 0,25 0,-25 0,25 0,-25 0,25 0,-1 0,-24 0,25 0,-25 0,25-25,0 25,0 0,-25 0,24 0,-24 0,25 0,-25 0,25 0,-25 0,0 0,25 0,-25 0,0 0,0 25,25-25,-25 0,24 0,-24 0,0-25,0 25,25 0,-25 0,25 0,-25 0,25 0,-25 0,0 0,25 0,-25 0,24 0,-24 0,25 0,-25 0,25 0,0 0,-25 0,0 0,0 0,25 0,-25 0,25 0,-25 0,24 0,-24 0,25 0,0 0,-25 0,25 0,-25 0,25 0,-25 0,24 0,1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5" units="1/cm"/>
        </inkml:channelProperties>
      </inkml:inkSource>
      <inkml:timestamp xml:id="ts0" timeString="2013-10-26T19:52:47.5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4464 88,'-24'0,"-1"0,25 0,-25 0,-25 0,26 0,-26 0,25 0,-24 0,-1 0,25 0,0 0,-24 0,-26 0,75 0,-24 0,-26 0,50 0,-25 0,-24 0,49 0,-50 0,25 0,25 0,-25 0,1 0,-1 0,0 0,0-25,-24 25,49 0,-75 0,75 0,-49 0,24 0,25 0,-50 0,50 0,-25 0,-24 0,24 0,0 0,-25 0,50 0,-24 0,-26 0,25 0,25 0,-49 0,49 0,-25 0,-25 0,25 0,1 0,-1 0,0 0,0 0,0 0,25 0,-24 0,-1 0,25 0,-25 0,0 0,25 0,-49 0,24 0,0 0,25 0,-25 0,25 0,-25 0,25 0,-24 0,-1 0,0 0,25 0,-25 0,25 0,-25 0,1 0,-1 0,0 0,0-25,25 25,-25 0,25 0,-25 0,25 0,-24 0,-1 0,25 0,-25 0,25 0,-25 0,0 0,1 0,-1 0,25 0,-25 0,0 0,25 0,-25 0,25 0,-24 0,24 0,-25 0,0 0,25 0,-25 0,25 0,-25 0,25 0,-24 0,-1 0,25 0,-25 0,-25 0,50 0,-24 0,-26 0,50 0,-25 0,-49 0,49 0,25 0,-50 0,26 0,-1 0,0 0,25 0,-25 0,0 0,1 0,-1 0,0 0,0 0,0 0,25 0,-24 0,-1 0,25 0,-25 0,25 0,-25 0,25 0,-25 0,0 0,25 0,-24 0,24 0,-25 0,25 0,-25 0,0 0,25 0,-25 0,25 0,-24 0,-1 0,0 0,25 0,-25 0,25 0,-25 0,1 0,-1 0,25 0,-25 0,25 0,-50 0,50 0,-24 0,24 0,-25 0,25 0,-25 0,0 0,0 0,1 0,-1 0,0 0,25 0,-25 0,25 0,-25 0,1 0,-1 0,0 0,0 0,25 0,-25 0,1 0,-1 0,25 0,-25 0,25 0,-25 0,25 0,-25 0,1 0,24 0,-25 0,25 0,0 0,-25 0,0 0,25 0,-25 0,25 0,-25 0,25 0,-24 0,-1 0,25 0,-25 0,25 0,-25 0,25 0,-25 0,1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5" units="1/cm"/>
        </inkml:channelProperties>
      </inkml:inkSource>
      <inkml:timestamp xml:id="ts0" timeString="2013-10-26T19:52:58.5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0,'0'0,"24"0,1 0,-25 0,50 0,-25 0,-1 0,1 0,25 0,-25 0,-1 0,26 0,-25 0,0 0,-1 0,1 0,0 0,0 0,-25 0,25 0,-25 0,24 0,1 0,-25 0,25 0,-25 0,25 0,-25 0,25 0,-1 0,-24 0,25 0,-25 0,25 0,-25 0,25 0,0 0,-25 0,24 0,-24 0,25 0,-25 0,25 0,0 0,-25 0,25 0,-25 0,24 0,-24 0,25 0,0 0,0 0,0 0,0 0,-25 0,24 0,-24 0,25 0,-25 0,25 0,0 0,-25 0,25 0,-25 0,24 0,-24 0,25 0,0 0,-25 0,25 0,-25 0,25 0,-25 0,24 0,1 0,-25 0,25 0,-25 0,25 0,-25 0,49 0,-49 0,25 0,-25 0,25 0,-25 0,25 0,0 0,-25 0,24 0,-24 0,25 0,-25 0,25 0,0 0,-25 0,25 0,-25 0,24 0,-24 0,25 0,0 0,-25 0,25 0,-25 0,25 0,-25 0,24 0,1 0,-25 0,25 0,-25 0,25 0,-25 0,25 0,-1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5" units="1/cm"/>
        </inkml:channelProperties>
      </inkml:inkSource>
      <inkml:timestamp xml:id="ts0" timeString="2013-10-26T19:47:47.5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2679-1,'0'24,"-24"-24,-1 0,25 0,-25 0,25 0,-25 0,25 0,-25 0,0 0,25 0,-24 0,24 0,-25 0,25 0,-25 0,0 0,25 0,-25 0,25 0,-24 0,24 0,-25 0,0 0,25 0,-25 0,25 0,-25 0,25 0,-24 0,-1 0,25 0,-25 0,25 0,-25 0,25 0,-25 0,1 0,24 0,-25 0,25 0,-25 0,25 0,-25 0,0 0,25 0,-24 0,24 0,-25 0,25 0,-25 0,0 0,25 0,-25 0,25 0,-24 0,24 0,-25 0,25 0,-25 0,0 0,25 0,-25 0,25 0,-24 0,24 0,-25 0,0 0,25 0,-25 0,25 0,-49 0,49 0,-25 0,25 0,-25 0,25 0,-25 0,0 0,1 0,24 0,-25 0,25 0,-25 0,0 0,25 0,-25 0,25 0,-25 0,1 0,-1 0,25 0,-25 0,0 0,0 0,25 0,-24 0,-1 0,25 0,-50 0,50 0,-25 0,1 0,-1 0,25 0,-25 0,25 0,-25 0,25 0,-25 0,1 0,-26 0,50 0,-25 0,25 0,-25 0,1 0,-1 0,25 0,-25 0,0 0,25 0,-25 0,25 0,-24 0,24 0,-25 0,0 0,25 0,-25 0,25 0,-25 0,25 0,-24 0,-1 0,0 0,25 0,-25 0,0 0,25 0,0 0,-24 0,-1 0,25 0,-25 0,25 0,-25 0,25 0,-25 0,0 0,25 0,-24 0,24 0,-25 0,25 0,-25 0,0 0,25 0,-25 0,25 0,-24 0,24 0,-25 0,0 0,25 0,-25 0,25 0,-25 0,25 0,-24 0,-1 0,25 0,-25 0,25 0,0 0,-25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5" units="1/cm"/>
        </inkml:channelProperties>
      </inkml:inkSource>
      <inkml:timestamp xml:id="ts0" timeString="2013-10-26T19:48:07.8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2010-1,'-50'0,"25"0,0 0,1 0,-1 0,0 0,-99 0,99 0,-24 0,24 0,0 0,25 0,-25 0,25 0,-25 0,0 0,25 0,-24 0,-1 0,0 0,0 0,0 0,1 0,-1 0,0 0,0 0,-24 0,49 0,-25 0,0 0,0 0,0 0,1 0,24 0,-50 0,50 0,-25 0,0 0,1 0,24 0,-25 0,0 0,25 0,-50 0,50 0,-24 0,24 0,-50 0,50 0,-25 0,25 0,-25 0,25 0,-24 0,-1 0,25 0,-25 0,25 0,-25 0,0 0,1 0,24 0,-25 0,0 0,0 0,0 0,0 0,1 0,24 0,-25 0,0 0,25 0,-25 0,0 0,1 0,24 0,-25 0,0 0,0 0,0 0,25 0,-24 0,-1 0,25 0,-25 0,25 0,-25 0,25 0,-25 0,25 0,-24 0,-1 0,25 0,-25 0,25 0,0 0,-25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5" units="1/cm"/>
        </inkml:channelProperties>
      </inkml:inkSource>
      <inkml:timestamp xml:id="ts0" timeString="2013-10-26T19:49:17.9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0,'0'0,"0"0,25 0,-25 0,25 0,-25 0,25 0,-1 0,1 0,-25 0,25 0,0 0,0 0,-1 0,1 0,0 0,-25 0,25 0,-25 0,25 0,-25 0,24 0,1 0,-25 0,25 0,-25 0,25 0,-25 0,25 0,-1 0,-24 0,25 0,-25 0,25 0,-25 0,25 0,0 0,-25 0,24 0,-24 0,25 0,0 0,0 0,-25 0,25 0,-25 0,24 0,-24 0,25 0,0 0,-25 0,25 0,-25 0,25 0,-25 0,24 0,1 0,-25 0,25 0,-25 0,25 0,-25 0,25 0,0 0,-25 0,24 0,-24 0,25 0,-25 0,25 0,0 0,-25 0,25 0,-25 0,24 0,-24 0,25 0,0 0,-25 0,25 0,-25 0,25 0,-25 0,24 0,-24 0,25 0,0 0,-25 0,25 0,-25 0,25 0,-25 0,24 0,1 0,-25 0,25 0,-25 0,25 0,-25 0,25 0,-1 0,-24 0,25 0,-25 0,25 0,-25 0,25 0,0 0,-25 0,24 0,-24 0,25 0,-25 0,25 0,0 0,-25 0,25 0,-25 0,24 0,-24 0,25 0,0 0,-25 0,25 0,-25 0,25 0,-25 0,24 0,1 0,-25 0,25 0,-25 0,25 0,-25 0,25 0,-1 0,-24 0,25 0,-25 0,25 0,-25 0,50 0,-50 0,25 0,-25 0,24 0,-24 0,25 0,0 0,-25 0,25 0,-25 0,25 0,-25 0,24 0,1 0,-25 0,25 0,-25 0,25 0,-25 0,25 0,-1 0,-24 0,25 0,-25 0,25 0,-25 0,25 0,-25 0,25 0,-1 0,-24 0,25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5" units="1/cm"/>
        </inkml:channelProperties>
      </inkml:inkSource>
      <inkml:timestamp xml:id="ts0" timeString="2013-10-26T19:49:28.1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2728 82,'-25'0,"1"0,-1 0,-25 0,25 0,1 0,-26 0,0 0,26 0,-1-25,0 25,0 0,0 0,1 0,24 0,-25 0,25 0,-25 0,0 0,25 0,-25 0,25 0,-24 0,24 0,-25 0,0 0,25 0,-25 0,0 0,1 0,24 0,-25 0,25 0,-25 0,25 0,-25 0,0 0,0 0,25 0,-24 0,24 0,-50 0,50 0,-25 0,0 0,1 0,24 0,-25 0,25 0,-25 0,25 0,-25 0,0 0,1 0,24 0,-25 0,0 0,0 0,25 0,-25 0,25 0,-24 0,-1 0,25 0,-25 0,25 0,-25 0,25 0,-25 0,1 0,24 0,-25 0,25 0,-25 0,25 0,-25 0,0 0,1 0,24 0,-25 0,0 0,0 0,0 0,1 0,-1 0,25 0,-25 0,25 0,-25 0,0 0,25 0,-24 0,-1 0,25 0,-25 0,0 0,25 0,-25 0,25 0,-24 0,24 0,-25 0,0 0,25 0,-25 0,25 0,-25 0,25 0,-25 0,1 0,24 0,-25 0,25 0,-25 0,25 0,-25 0,0 0,25 0,-24 0,24 0,-25 0,25 0,-25 0,0 0,25 0,-25 0,25 0,-24 0,24 0,-25 0,25 0,-25 0,0 0,25 0,-25 0,25 0,-24 0,24 0,-25 0,0 0,25 0,-25 0,25 0,-25 0,25 0,-24 0,-1 0,25 0,-25 0,25 0,-25 0,25 0,-25 0,1 0,24 0,-25 0,25 0,-25 0,25 0,-25 0,0 0,25 0,0 0,-24 0,-1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5" units="1/cm"/>
        </inkml:channelProperties>
      </inkml:inkSource>
      <inkml:timestamp xml:id="ts0" timeString="2013-10-26T19:49:42.3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3249 0,'-25'0,"1"0,-1 0,25 0,-25 0,0 0,25 0,-25 0,1 0,24 0,-25 0,0 0,0 0,25 0,-25 0,1 0,24 0,-25 0,25 0,0 0,-25 0,0 0,25 0,-25 0,25 0,-24 0,24 0,-25 0,0 0,25 0,-25 0,25 0,-25 0,25 0,-24 0,-1 0,25 0,-25 0,25 0,-50 0,50 0,-24 0,24 0,-25 0,25 0,-25 0,0 0,25 0,-25 0,25 0,-24 0,24 0,-25 0,0 0,25 0,-25 0,25 0,-25 0,25 0,-24 0,-1 0,25 0,-25 0,25 0,-25 0,25 0,-25 0,25 0,-25 0,25 0,-49 0,49 0,-25 0,25 0,-25 0,0 0,25 0,-24 0,-1 0,25 0,-25 0,0 0,25 0,-25 0,25 0,-24 0,24 0,-25 0,0 0,0 0,25 0,-25 0,1 0,-1 0,0 0,0 0,25 0,-25 0,25 0,-24 0,24 0,-25 0,0 0,25 0,-25 0,0 0,25 0,-49 0,49 0,-25 0,25 0,-50 0,50 0,-24 0,-1 0,0 0,0 0,25 0,-25 0,1 0,-1 0,25 0,-25 0,25 0,-25 0,25 0,-25 0,0 0,25 0,-24 0,-1 0,0 0,25 0,-25 0,25 0,-25 0,25 0,-24 0,-1 0,25 0,-25 0,0 0,25 0,-25 0,25 0,-49 0,49 0,-25 0,0 0,0 0,25 0,-24 0,24 0,-25 0,25 0,-25 0,0 0,25 0,-25 0,25 0,-24 0,24 0,-25 0,0 0,0 0,25 0,-25 0,1 0,-1 0,25 0,-25 0,25 0,-25 0,0 0,1 0,24 0,-25 0,25 0,-25 0,0 0,25 0,-25 0,25 0,-24 0,-1 0,25 0,-25 0,25 0,-25 0,25 0,-25 0,25 0,-24 0,-1 0,25 0,0 0,-25 0,0 0,25 0,-25 0,25 0,-25 0,25 0,-24 0,-1 0,25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5" units="1/cm"/>
        </inkml:channelProperties>
      </inkml:inkSource>
      <inkml:timestamp xml:id="ts0" timeString="2013-10-26T19:50:15.8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1042-1,'-25'0,"0"0,25 0,-24 0,24 0,-50 0,25 0,25 0,-50 0,26 0,24 0,-25 0,0 0,25 0,-25 0,25 0,-25 0,25 0,-24 0,-1 0,25 0,-25 0,25 0,-25 0,25 0,-49 0,49 0,-25 0,25 0,-25 0,25 0,-25 0,0 0,25 0,-24 0,24 0,-25 0,25 0,-25 0,0 0,25 0,0 0,-25 0,1 0,24 0,-25 0,0 0,0 0,25 0,-25 0,25 0,-24 0,24 0,-25 0,0 0,25 0,-25 0,0 0,25 0,-24 0,24 0,-25 0,25 0,-25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5" units="1/cm"/>
        </inkml:channelProperties>
      </inkml:inkSource>
      <inkml:timestamp xml:id="ts0" timeString="2013-10-26T19:50:31.3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3,'0'0,"25"0,-25 0,25 0,-25 0,24 0,-24 0,25 0,0 0,-25 0,25 0,-25 0,25 0,-25 0,24 0,1 0,-25 0,25 0,-25 0,25 0,-25 0,25 0,-1 0,-24 0,25 0,-25 0,25 0,-25 0,25 0,0 0,-25 0,24 0,-24 0,25 0,0 0,0 0,-25 0,25 0,-25 0,24 0,-24 0,25 0,0 0,-25 0,25 0,-25 0,25 0,-25 0,25 0,-1 0,-24 0,25 0,0 0,0 0,-25 0,25 0,-25 0,24 0,-24 0,25 0,-25 0,25 0,0 0,-25 0,25 0,-25 0,24 0,-24 0,25 0,0 0,-25 0,25 0,-25 0,25 0,-25 0,24 0,1 0,-25 0,25 0,-25 0,25 0,-25 0,0 0,0 0,25 0,-1 0,-24 0,25 0,0 0,0 0,-25 0,25 0,-25 0,24 0,1 0,-25 0,25 0,-25 0,25 0,-25 0,25 0,-1 0,-24 0,25 0,-25 0,25 0,-25 0,25 0,0 0,-25 0,24 0,-24 25,25-25,0 0,0 0,-25 0,25 0,-25 0,25 0,-25 0,49 0,-24 0,0 0,-25 0,25 0,-1 0,1 0,0 0,0 0,-25 0,25 0,-1 0,1 0,0 0,0 0,0 0,-25 0,24 0,1 0,-25 0,25 0,-25 0,25 0,-25 0,25 0,-1 0,-24 0,25 0,0 0,0 0,0 0,-25 0,24 0,1 0,0 0,0 0,-25 0,49 0,-49 0,25 0,-25 0,25 0,0 0,0 0,-25 0,24 0,-24-25,0 25,25 0,-25 0,25 0,-25 0,25 0,-25 0,25 0,-1 0,-24 0,25 0,-25 0,25 0,-25 0,25 0,0 0,-25 0,25 0,-25 0,24 0,-24 0,25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5" units="1/cm"/>
        </inkml:channelProperties>
      </inkml:inkSource>
      <inkml:timestamp xml:id="ts0" timeString="2013-10-26T19:51:24.6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992 26,'-24'0,"-1"0,25 0,-25 0,25 0,-25 0,25 0,-25 0,1 0,24 0,-25 0,25 0,-25 0,25 0,-25 0,0 0,25 0,-24 0,24 0,-25 0,25 0,-25 0,0 0,25 0,-25 0,25 0,-24 0,24 0,-25 0,25 0,-25 0,0 0,25 0,-25 0,25 0,-24 0,24 0,-25 0,25 0,-25 0,0 0,25 0,-25 0,25 0,-24 0,24 0,-25 0,0 0,25 0,-25 0,25 0,-25 0,25 0,-25 0,1 0,24 0,-25 0,0 0,25 0,-25 0,25-25,-25 25,1 0,24 0,-25 0,25 0,0 0,-25 0,25 0,-25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6A07D-4E48-4E60-8F7F-35362E2DBE6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A69F5-4C26-4D5F-9FE3-25D2C62D6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F658A0-FF7E-432D-9782-37CDC679BE24}" type="slidenum">
              <a:rPr lang="en-US" smtClean="0">
                <a:latin typeface="Times" pitchFamily="18" charset="0"/>
              </a:rPr>
              <a:pPr>
                <a:defRPr/>
              </a:pPr>
              <a:t>40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74D8F1-0E12-4F5D-9670-3D0810500DCE}" type="slidenum">
              <a:rPr lang="en-US"/>
              <a:pPr/>
              <a:t>53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75" y="674688"/>
            <a:ext cx="4605338" cy="3455987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5" y="4352775"/>
            <a:ext cx="5080992" cy="4132035"/>
          </a:xfrm>
        </p:spPr>
        <p:txBody>
          <a:bodyPr/>
          <a:lstStyle/>
          <a:p>
            <a:r>
              <a:rPr lang="en-US"/>
              <a:t>This slide clearly delineates the differences between the two paclitaxel formulations.  While Abraxane contains only paclitaxel and albumin, Taxol contains almost 100 mg of Cremophor for every 1 mg of paclitaxel, plus a strong shot of ethanol.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44F070-86AB-426D-9DC6-DB0D58CC362C}" type="slidenum">
              <a:rPr lang="en-US"/>
              <a:pPr/>
              <a:t>66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1D7CA1E5-8A00-4706-8C0A-8BD535145F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customXml" Target="../ink/ink2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12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customXml" Target="../ink/ink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25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customXml" Target="../ink/ink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cancerhelp.cancerresearchuk.org/type/brain-tumour/treatment/chemotherapy/ssLINK/vincristine" TargetMode="External"/><Relationship Id="rId3" Type="http://schemas.openxmlformats.org/officeDocument/2006/relationships/hyperlink" Target="http://cancerhelp.cancerresearchuk.org/type/brain-tumour/treatment/chemotherapy/ssLINK/carboplatin" TargetMode="External"/><Relationship Id="rId7" Type="http://schemas.openxmlformats.org/officeDocument/2006/relationships/hyperlink" Target="http://cancerhelp.cancerresearchuk.org/type/brain-tumour/treatment/chemotherapy/ssLINK/ifosfamide" TargetMode="External"/><Relationship Id="rId2" Type="http://schemas.openxmlformats.org/officeDocument/2006/relationships/hyperlink" Target="http://cancerhelp.cancerresearchuk.org/type/brain-tumour/treatment/chemotherapy/ssLINK/cisplat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ncerhelp.cancerresearchuk.org/type/brain-tumour/treatment/chemotherapy/ssLINK/cyclophosphamide" TargetMode="External"/><Relationship Id="rId5" Type="http://schemas.openxmlformats.org/officeDocument/2006/relationships/hyperlink" Target="http://cancerhelp.cancerresearchuk.org/type/brain-tumour/treatment/chemotherapy/ssLINK/etoposide" TargetMode="External"/><Relationship Id="rId4" Type="http://schemas.openxmlformats.org/officeDocument/2006/relationships/hyperlink" Target="http://cancerhelp.cancerresearchuk.org/type/brain-tumour/treatment/chemotherapy/ssLINK/methotrexat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Giant_cell_glioblastoma" TargetMode="External"/><Relationship Id="rId13" Type="http://schemas.openxmlformats.org/officeDocument/2006/relationships/hyperlink" Target="http://en.wikipedia.org/wiki/Subependymoma" TargetMode="External"/><Relationship Id="rId18" Type="http://schemas.openxmlformats.org/officeDocument/2006/relationships/hyperlink" Target="http://en.wikipedia.org/w/index.php?title=Atypical_choroid_plexus_papilloma&amp;action=edit&amp;redlink=1" TargetMode="External"/><Relationship Id="rId26" Type="http://schemas.openxmlformats.org/officeDocument/2006/relationships/hyperlink" Target="http://en.wikipedia.org/wiki/Gangliocytoma" TargetMode="External"/><Relationship Id="rId39" Type="http://schemas.openxmlformats.org/officeDocument/2006/relationships/hyperlink" Target="http://en.wikipedia.org/wiki/Medulloblastoma" TargetMode="External"/><Relationship Id="rId3" Type="http://schemas.openxmlformats.org/officeDocument/2006/relationships/hyperlink" Target="http://en.wikipedia.org/w/index.php?title=Pilomyxoid_astrocytoma&amp;action=edit&amp;redlink=1" TargetMode="External"/><Relationship Id="rId21" Type="http://schemas.openxmlformats.org/officeDocument/2006/relationships/hyperlink" Target="http://en.wikipedia.org/w/index.php?title=Chordoid_glioma_of_the_third_ventricle&amp;action=edit&amp;redlink=1" TargetMode="External"/><Relationship Id="rId34" Type="http://schemas.openxmlformats.org/officeDocument/2006/relationships/hyperlink" Target="http://en.wikipedia.org/wiki/Paraganglioma" TargetMode="External"/><Relationship Id="rId42" Type="http://schemas.openxmlformats.org/officeDocument/2006/relationships/hyperlink" Target="http://en.wikipedia.org/wiki/CNS_Primitive_neuroectodermal_tumour" TargetMode="External"/><Relationship Id="rId7" Type="http://schemas.openxmlformats.org/officeDocument/2006/relationships/hyperlink" Target="http://en.wikipedia.org/wiki/Anaplastic_astrocytoma" TargetMode="External"/><Relationship Id="rId12" Type="http://schemas.openxmlformats.org/officeDocument/2006/relationships/hyperlink" Target="http://en.wikipedia.org/wiki/Oligoastrocytoma" TargetMode="External"/><Relationship Id="rId17" Type="http://schemas.openxmlformats.org/officeDocument/2006/relationships/hyperlink" Target="http://en.wikipedia.org/wiki/Choroid_plexus_papilloma" TargetMode="External"/><Relationship Id="rId25" Type="http://schemas.openxmlformats.org/officeDocument/2006/relationships/hyperlink" Target="http://en.wikipedia.org/wiki/Dysembryoplastic_neuroepithelial_tumour" TargetMode="External"/><Relationship Id="rId33" Type="http://schemas.openxmlformats.org/officeDocument/2006/relationships/hyperlink" Target="http://en.wikipedia.org/w/index.php?title=Rosette-forming_glioneuronal_tumour_of_the_fourth_ventricle&amp;action=edit&amp;redlink=1" TargetMode="External"/><Relationship Id="rId38" Type="http://schemas.openxmlformats.org/officeDocument/2006/relationships/hyperlink" Target="http://en.wikipedia.org/wiki/Papillary_tumors_of_the_pineal_region" TargetMode="External"/><Relationship Id="rId2" Type="http://schemas.openxmlformats.org/officeDocument/2006/relationships/hyperlink" Target="http://en.wikipedia.org/wiki/Pilocytic_astrocytoma" TargetMode="External"/><Relationship Id="rId16" Type="http://schemas.openxmlformats.org/officeDocument/2006/relationships/hyperlink" Target="http://en.wikipedia.org/w/index.php?title=Anaplastic_ependymoma&amp;action=edit&amp;redlink=1" TargetMode="External"/><Relationship Id="rId20" Type="http://schemas.openxmlformats.org/officeDocument/2006/relationships/hyperlink" Target="http://en.wikipedia.org/wiki/Astroblastoma" TargetMode="External"/><Relationship Id="rId29" Type="http://schemas.openxmlformats.org/officeDocument/2006/relationships/hyperlink" Target="http://en.wikipedia.org/wiki/Central_neurocytoma" TargetMode="External"/><Relationship Id="rId41" Type="http://schemas.openxmlformats.org/officeDocument/2006/relationships/hyperlink" Target="http://en.wikipedia.org/w/index.php?title=Anaplastic_medulloblastoma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/index.php?title=Diffuse_astrocytoma&amp;action=edit&amp;redlink=1" TargetMode="External"/><Relationship Id="rId11" Type="http://schemas.openxmlformats.org/officeDocument/2006/relationships/hyperlink" Target="http://en.wikipedia.org/wiki/Oligodendroglioma" TargetMode="External"/><Relationship Id="rId24" Type="http://schemas.openxmlformats.org/officeDocument/2006/relationships/hyperlink" Target="http://en.wikipedia.org/w/index.php?title=Desmoplastic_infantile_astrocytoma/ganglioglioma&amp;action=edit&amp;redlink=1" TargetMode="External"/><Relationship Id="rId32" Type="http://schemas.openxmlformats.org/officeDocument/2006/relationships/hyperlink" Target="http://en.wikipedia.org/w/index.php?title=Papillary_glioneuronal_tumour&amp;action=edit&amp;redlink=1" TargetMode="External"/><Relationship Id="rId37" Type="http://schemas.openxmlformats.org/officeDocument/2006/relationships/hyperlink" Target="http://en.wikipedia.org/wiki/Pineoblastoma" TargetMode="External"/><Relationship Id="rId40" Type="http://schemas.openxmlformats.org/officeDocument/2006/relationships/hyperlink" Target="http://en.wikipedia.org/w/index.php?title=Medulloblastoma_with_extensive_nodularity&amp;action=edit&amp;redlink=1" TargetMode="External"/><Relationship Id="rId5" Type="http://schemas.openxmlformats.org/officeDocument/2006/relationships/hyperlink" Target="http://en.wikipedia.org/wiki/Pleomorphic_xanthoastrocytoma" TargetMode="External"/><Relationship Id="rId15" Type="http://schemas.openxmlformats.org/officeDocument/2006/relationships/hyperlink" Target="http://en.wikipedia.org/wiki/Ependymoma" TargetMode="External"/><Relationship Id="rId23" Type="http://schemas.openxmlformats.org/officeDocument/2006/relationships/hyperlink" Target="http://en.wikipedia.org/wiki/Dysplastic_gangliocytoma_of_cerebellum" TargetMode="External"/><Relationship Id="rId28" Type="http://schemas.openxmlformats.org/officeDocument/2006/relationships/hyperlink" Target="http://en.wikipedia.org/w/index.php?title=Anaplastic_ganglioglioma&amp;action=edit&amp;redlink=1" TargetMode="External"/><Relationship Id="rId36" Type="http://schemas.openxmlformats.org/officeDocument/2006/relationships/hyperlink" Target="http://en.wikipedia.org/w/index.php?title=Pineal_parenchymal_tumour_of_intermediate_differentiation&amp;action=edit&amp;redlink=1" TargetMode="External"/><Relationship Id="rId10" Type="http://schemas.openxmlformats.org/officeDocument/2006/relationships/hyperlink" Target="http://en.wikipedia.org/wiki/Gliomatosis_cerebri" TargetMode="External"/><Relationship Id="rId19" Type="http://schemas.openxmlformats.org/officeDocument/2006/relationships/hyperlink" Target="http://en.wikipedia.org/wiki/Choroid_plexus_carcinoma" TargetMode="External"/><Relationship Id="rId31" Type="http://schemas.openxmlformats.org/officeDocument/2006/relationships/hyperlink" Target="http://en.wikipedia.org/w/index.php?title=Cerebellar_liponeurocytoma&amp;action=edit&amp;redlink=1" TargetMode="External"/><Relationship Id="rId44" Type="http://schemas.openxmlformats.org/officeDocument/2006/relationships/hyperlink" Target="http://en.wikipedia.org/wiki/Atypical_teratoid/rhabdoid_tumour" TargetMode="External"/><Relationship Id="rId4" Type="http://schemas.openxmlformats.org/officeDocument/2006/relationships/hyperlink" Target="http://en.wikipedia.org/wiki/Subependymal_giant_cell_astrocytoma" TargetMode="External"/><Relationship Id="rId9" Type="http://schemas.openxmlformats.org/officeDocument/2006/relationships/hyperlink" Target="http://en.wikipedia.org/wiki/Gliosarcoma" TargetMode="External"/><Relationship Id="rId14" Type="http://schemas.openxmlformats.org/officeDocument/2006/relationships/hyperlink" Target="http://en.wikipedia.org/wiki/Myxopapillary_ependymoma" TargetMode="External"/><Relationship Id="rId22" Type="http://schemas.openxmlformats.org/officeDocument/2006/relationships/hyperlink" Target="http://en.wikipedia.org/w/index.php?title=Angiocentric_glioma&amp;action=edit&amp;redlink=1" TargetMode="External"/><Relationship Id="rId27" Type="http://schemas.openxmlformats.org/officeDocument/2006/relationships/hyperlink" Target="http://en.wikipedia.org/wiki/Ganglioglioma" TargetMode="External"/><Relationship Id="rId30" Type="http://schemas.openxmlformats.org/officeDocument/2006/relationships/hyperlink" Target="http://en.wikipedia.org/w/index.php?title=Extraventricular_neurocytoma&amp;action=edit&amp;redlink=1" TargetMode="External"/><Relationship Id="rId35" Type="http://schemas.openxmlformats.org/officeDocument/2006/relationships/hyperlink" Target="http://en.wikipedia.org/wiki/Pineocytoma" TargetMode="External"/><Relationship Id="rId43" Type="http://schemas.openxmlformats.org/officeDocument/2006/relationships/hyperlink" Target="http://en.wikipedia.org/wiki/CNS_Neuroblastom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"/>
            <a:ext cx="9144000" cy="4648200"/>
          </a:xfrm>
        </p:spPr>
        <p:txBody>
          <a:bodyPr>
            <a:normAutofit/>
          </a:bodyPr>
          <a:lstStyle/>
          <a:p>
            <a:pPr algn="l"/>
            <a:endParaRPr lang="en-US" sz="4000" b="1" dirty="0" smtClean="0">
              <a:solidFill>
                <a:schemeClr val="tx1"/>
              </a:solidFill>
            </a:endParaRPr>
          </a:p>
          <a:p>
            <a:pPr algn="l"/>
            <a:endParaRPr lang="en-US" sz="4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    </a:t>
            </a:r>
            <a:r>
              <a:rPr lang="en-US" sz="4000" b="1" dirty="0" err="1" smtClean="0">
                <a:solidFill>
                  <a:schemeClr val="tx1"/>
                </a:solidFill>
              </a:rPr>
              <a:t>Nano</a:t>
            </a:r>
            <a:r>
              <a:rPr lang="en-US" sz="4000" b="1" dirty="0" smtClean="0">
                <a:solidFill>
                  <a:schemeClr val="tx1"/>
                </a:solidFill>
              </a:rPr>
              <a:t> carriers </a:t>
            </a:r>
            <a:r>
              <a:rPr lang="en-US" sz="4000" b="1" dirty="0">
                <a:solidFill>
                  <a:schemeClr val="tx1"/>
                </a:solidFill>
              </a:rPr>
              <a:t>for </a:t>
            </a:r>
            <a:r>
              <a:rPr lang="en-US" sz="4000" b="1" dirty="0" smtClean="0">
                <a:solidFill>
                  <a:schemeClr val="tx1"/>
                </a:solidFill>
              </a:rPr>
              <a:t>drug </a:t>
            </a:r>
            <a:endParaRPr lang="en-US" sz="4000" b="1" dirty="0">
              <a:solidFill>
                <a:schemeClr val="tx1"/>
              </a:solidFill>
            </a:endParaRPr>
          </a:p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    </a:t>
            </a:r>
            <a:r>
              <a:rPr lang="en-US" sz="4000" b="1" smtClean="0">
                <a:solidFill>
                  <a:schemeClr val="tx1"/>
                </a:solidFill>
              </a:rPr>
              <a:t>delivery </a:t>
            </a:r>
            <a:r>
              <a:rPr lang="en-US" sz="4000" b="1" smtClean="0">
                <a:solidFill>
                  <a:schemeClr val="tx1"/>
                </a:solidFill>
              </a:rPr>
              <a:t>into </a:t>
            </a:r>
            <a:r>
              <a:rPr lang="en-US" sz="4000" b="1" dirty="0" smtClean="0">
                <a:solidFill>
                  <a:schemeClr val="tx1"/>
                </a:solidFill>
              </a:rPr>
              <a:t>brain tumors</a:t>
            </a:r>
          </a:p>
          <a:p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4" name="Picture 3" descr="cancer_horosco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065211">
            <a:off x="6489050" y="4038501"/>
            <a:ext cx="2278073" cy="2262886"/>
          </a:xfrm>
          <a:prstGeom prst="rect">
            <a:avLst/>
          </a:prstGeom>
        </p:spPr>
      </p:pic>
      <p:pic>
        <p:nvPicPr>
          <p:cNvPr id="5" name="Picture 11" descr="tums_logo - Blue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 l="6850" r="10350"/>
          <a:stretch>
            <a:fillRect/>
          </a:stretch>
        </p:blipFill>
        <p:spPr bwMode="auto">
          <a:xfrm>
            <a:off x="7391400" y="228600"/>
            <a:ext cx="1327150" cy="14128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4572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 smtClean="0"/>
              <a:t>Masood</a:t>
            </a:r>
            <a:r>
              <a:rPr lang="en-GB" dirty="0" smtClean="0"/>
              <a:t> </a:t>
            </a:r>
            <a:r>
              <a:rPr lang="en-GB" dirty="0" err="1" smtClean="0"/>
              <a:t>Khosravani</a:t>
            </a:r>
            <a:r>
              <a:rPr lang="en-GB" dirty="0" smtClean="0"/>
              <a:t> , </a:t>
            </a:r>
            <a:r>
              <a:rPr lang="en-GB" dirty="0" err="1" smtClean="0"/>
              <a:t>MD,PhD</a:t>
            </a:r>
            <a:endParaRPr lang="en-GB" dirty="0" smtClean="0"/>
          </a:p>
          <a:p>
            <a:r>
              <a:rPr lang="en-GB" dirty="0" smtClean="0"/>
              <a:t>School of advanced Technologies in Medicine</a:t>
            </a:r>
          </a:p>
          <a:p>
            <a:r>
              <a:rPr lang="en-GB" dirty="0" smtClean="0"/>
              <a:t>Tehran University of Medical sciences</a:t>
            </a:r>
          </a:p>
          <a:p>
            <a:r>
              <a:rPr lang="en-GB" dirty="0" smtClean="0"/>
              <a:t>Drkhosravani@tums.ac.ir</a:t>
            </a:r>
          </a:p>
        </p:txBody>
      </p:sp>
    </p:spTree>
    <p:extLst>
      <p:ext uri="{BB962C8B-B14F-4D97-AF65-F5344CB8AC3E}">
        <p14:creationId xmlns:p14="http://schemas.microsoft.com/office/powerpoint/2010/main" val="19385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The </a:t>
            </a:r>
            <a:r>
              <a:rPr lang="en-US" sz="3600" b="1" dirty="0" err="1" smtClean="0">
                <a:solidFill>
                  <a:srgbClr val="FF0000"/>
                </a:solidFill>
                <a:latin typeface="Comic Sans MS" pitchFamily="66" charset="0"/>
              </a:rPr>
              <a:t>glioblastoma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endParaRPr lang="en-US" sz="2400" b="1" dirty="0" smtClean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Low-grade </a:t>
            </a:r>
            <a:r>
              <a:rPr lang="en-US" sz="2400" b="1" dirty="0" err="1" smtClean="0">
                <a:latin typeface="Comic Sans MS" pitchFamily="66" charset="0"/>
              </a:rPr>
              <a:t>gliomas</a:t>
            </a:r>
            <a:r>
              <a:rPr lang="en-US" sz="2400" b="1" dirty="0" smtClean="0">
                <a:latin typeface="Comic Sans MS" pitchFamily="66" charset="0"/>
              </a:rPr>
              <a:t> are slowly growing, and are assigned either a I or II grade ( </a:t>
            </a:r>
            <a:r>
              <a:rPr lang="en-US" sz="2400" b="1" dirty="0" err="1" smtClean="0">
                <a:latin typeface="Comic Sans MS" pitchFamily="66" charset="0"/>
              </a:rPr>
              <a:t>pilocytic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astrocytoma</a:t>
            </a:r>
            <a:r>
              <a:rPr lang="en-US" sz="2400" b="1" dirty="0" smtClean="0">
                <a:latin typeface="Comic Sans MS" pitchFamily="66" charset="0"/>
              </a:rPr>
              <a:t>).</a:t>
            </a:r>
          </a:p>
          <a:p>
            <a:pPr>
              <a:buNone/>
            </a:pPr>
            <a:endParaRPr lang="en-US" sz="2400" b="1" dirty="0" smtClean="0">
              <a:latin typeface="Comic Sans MS" pitchFamily="66" charset="0"/>
            </a:endParaRPr>
          </a:p>
          <a:p>
            <a:endParaRPr lang="en-US" sz="2400" b="1" dirty="0" smtClean="0">
              <a:latin typeface="Comic Sans MS" pitchFamily="66" charset="0"/>
            </a:endParaRPr>
          </a:p>
          <a:p>
            <a:endParaRPr lang="en-US" sz="2400" b="1" dirty="0" smtClean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High grade(malignant) </a:t>
            </a:r>
            <a:r>
              <a:rPr lang="en-US" sz="2400" b="1" dirty="0" err="1" smtClean="0">
                <a:latin typeface="Comic Sans MS" pitchFamily="66" charset="0"/>
              </a:rPr>
              <a:t>gliomas</a:t>
            </a:r>
            <a:r>
              <a:rPr lang="en-US" sz="2400" b="1" dirty="0" smtClean="0">
                <a:latin typeface="Comic Sans MS" pitchFamily="66" charset="0"/>
              </a:rPr>
              <a:t> grow much more quickly, and are assigned either a II(</a:t>
            </a:r>
            <a:r>
              <a:rPr lang="en-US" sz="2400" b="1" dirty="0" err="1" smtClean="0">
                <a:latin typeface="Comic Sans MS" pitchFamily="66" charset="0"/>
              </a:rPr>
              <a:t>anaplastic</a:t>
            </a:r>
            <a:r>
              <a:rPr lang="en-US" sz="2400" b="1" dirty="0" smtClean="0">
                <a:latin typeface="Comic Sans MS" pitchFamily="66" charset="0"/>
              </a:rPr>
              <a:t>) or IV(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glioblastoma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multiforme</a:t>
            </a:r>
            <a:r>
              <a:rPr lang="en-US" sz="2400" b="1" dirty="0" smtClean="0">
                <a:latin typeface="Comic Sans MS" pitchFamily="66" charset="0"/>
              </a:rPr>
              <a:t>) grade.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3" descr="Metasti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4208" y="1628800"/>
            <a:ext cx="4299791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62632"/>
            <a:ext cx="9144000" cy="93412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Treatment options of cancer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1833563" y="1947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23528" y="1196752"/>
            <a:ext cx="4464496" cy="3816424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CN" sz="20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隶书" pitchFamily="49" charset="-122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Surgery: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before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1955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Radiotherapy: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1955~1965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Chemotherapy: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after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1965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Immunotherapy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Gene therapy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v"/>
              <a:tabLst/>
              <a:defRPr/>
            </a:pPr>
            <a:endParaRPr lang="en-US" altLang="zh-CN" sz="2400" b="1" noProof="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v"/>
              <a:tabLst/>
              <a:defRPr/>
            </a:pPr>
            <a:endParaRPr lang="en-US" altLang="zh-CN" sz="2400" b="1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v"/>
              <a:tabLst/>
              <a:defRPr/>
            </a:pPr>
            <a:endParaRPr lang="en-US" altLang="zh-CN" sz="800" b="1" noProof="0" dirty="0" smtClean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4293096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5A9E"/>
                </a:solidFill>
                <a:latin typeface="Comic Sans MS" pitchFamily="66" charset="0"/>
              </a:rPr>
              <a:t>All three methods risk damage to normal tissues or incomplete eradication of the cancer.</a:t>
            </a:r>
            <a:endParaRPr lang="en-US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2438"/>
            <a:ext cx="842493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58" y="142852"/>
            <a:ext cx="483253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000628" y="857232"/>
            <a:ext cx="35076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Antineoplastic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agent</a:t>
            </a:r>
          </a:p>
          <a:p>
            <a:pPr algn="l">
              <a:buFont typeface="Wingdings" pitchFamily="2" charset="2"/>
              <a:buChar char="ü"/>
            </a:pPr>
            <a:endParaRPr lang="en-US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Alkylating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agent</a:t>
            </a:r>
          </a:p>
          <a:p>
            <a:pPr algn="l">
              <a:buFont typeface="Wingdings" pitchFamily="2" charset="2"/>
              <a:buChar char="ü"/>
            </a:pPr>
            <a:endParaRPr lang="en-US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Natural  product</a:t>
            </a:r>
          </a:p>
          <a:p>
            <a:pPr algn="l">
              <a:buFont typeface="Wingdings" pitchFamily="2" charset="2"/>
              <a:buChar char="ü"/>
            </a:pPr>
            <a:endParaRPr lang="en-US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Miscellaneous agent</a:t>
            </a:r>
            <a:endParaRPr lang="fa-IR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l">
              <a:buFont typeface="Wingdings" pitchFamily="2" charset="2"/>
              <a:buChar char="ü"/>
            </a:pPr>
            <a:endParaRPr lang="en-US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Hormons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 &amp; Antagonists</a:t>
            </a:r>
          </a:p>
          <a:p>
            <a:pPr algn="l">
              <a:buFont typeface="Wingdings" pitchFamily="2" charset="2"/>
              <a:buChar char="ü"/>
            </a:pPr>
            <a:endParaRPr lang="en-US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Antimetabolites</a:t>
            </a:r>
            <a:endParaRPr lang="en-US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l"/>
            <a:endParaRPr lang="en-US" sz="2800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035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9888" y="3938588"/>
              <a:ext cx="1098550" cy="26987"/>
            </p14:xfrm>
          </p:contentPart>
        </mc:Choice>
        <mc:Fallback>
          <p:pic>
            <p:nvPicPr>
              <p:cNvPr id="10035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3685" y="3892212"/>
                <a:ext cx="1130596" cy="119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03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5988" y="4357688"/>
              <a:ext cx="965200" cy="9525"/>
            </p14:xfrm>
          </p:contentPart>
        </mc:Choice>
        <mc:Fallback>
          <p:pic>
            <p:nvPicPr>
              <p:cNvPr id="1003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40141" y="4284387"/>
                <a:ext cx="996893" cy="15612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932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1538" y="1473200"/>
              <a:ext cx="723900" cy="1588"/>
            </p14:xfrm>
          </p:contentPart>
        </mc:Choice>
        <mc:Fallback>
          <p:pic>
            <p:nvPicPr>
              <p:cNvPr id="9932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72396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14338"/>
            <a:ext cx="9143999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728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1838" y="5241925"/>
              <a:ext cx="911225" cy="1588"/>
            </p14:xfrm>
          </p:contentPart>
        </mc:Choice>
        <mc:Fallback>
          <p:pic>
            <p:nvPicPr>
              <p:cNvPr id="9728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9111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728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3300" y="5715000"/>
              <a:ext cx="982663" cy="9525"/>
            </p14:xfrm>
          </p:contentPart>
        </mc:Choice>
        <mc:Fallback>
          <p:pic>
            <p:nvPicPr>
              <p:cNvPr id="9728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97456" y="5694802"/>
                <a:ext cx="1014350" cy="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728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0875" y="3732213"/>
              <a:ext cx="1169988" cy="1587"/>
            </p14:xfrm>
          </p:contentPart>
        </mc:Choice>
        <mc:Fallback>
          <p:pic>
            <p:nvPicPr>
              <p:cNvPr id="9728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0"/>
                <a:ext cx="11700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728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9125" y="3081338"/>
              <a:ext cx="374650" cy="1587"/>
            </p14:xfrm>
          </p:contentPart>
        </mc:Choice>
        <mc:Fallback>
          <p:pic>
            <p:nvPicPr>
              <p:cNvPr id="9728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0"/>
                <a:ext cx="3754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728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8550" y="4143375"/>
              <a:ext cx="1054100" cy="9525"/>
            </p14:xfrm>
          </p:contentPart>
        </mc:Choice>
        <mc:Fallback>
          <p:pic>
            <p:nvPicPr>
              <p:cNvPr id="9728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82710" y="4098067"/>
                <a:ext cx="1085781" cy="10039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625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963" y="6367463"/>
              <a:ext cx="357187" cy="9525"/>
            </p14:xfrm>
          </p:contentPart>
        </mc:Choice>
        <mc:Fallback>
          <p:pic>
            <p:nvPicPr>
              <p:cNvPr id="9625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20" y="6305021"/>
                <a:ext cx="389233" cy="134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62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1975" y="6180138"/>
              <a:ext cx="2133600" cy="34925"/>
            </p14:xfrm>
          </p:contentPart>
        </mc:Choice>
        <mc:Fallback>
          <p:pic>
            <p:nvPicPr>
              <p:cNvPr id="962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96141" y="6132586"/>
                <a:ext cx="2165268" cy="1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62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1400" y="6367463"/>
              <a:ext cx="384175" cy="9525"/>
            </p14:xfrm>
          </p:contentPart>
        </mc:Choice>
        <mc:Fallback>
          <p:pic>
            <p:nvPicPr>
              <p:cNvPr id="962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45182" y="6319294"/>
                <a:ext cx="416250" cy="105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626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950" y="6535738"/>
              <a:ext cx="1606550" cy="19050"/>
            </p14:xfrm>
          </p:contentPart>
        </mc:Choice>
        <mc:Fallback>
          <p:pic>
            <p:nvPicPr>
              <p:cNvPr id="9626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115" y="6498066"/>
                <a:ext cx="1638580" cy="94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626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7663" y="2108200"/>
              <a:ext cx="687387" cy="1588"/>
            </p14:xfrm>
          </p:contentPart>
        </mc:Choice>
        <mc:Fallback>
          <p:pic>
            <p:nvPicPr>
              <p:cNvPr id="9626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81451" y="1828712"/>
                <a:ext cx="719811" cy="5605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525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In 2008 approximately 12.7 million cancers were diagnosed (excluding non-melanoma skin cancers and other non-invasive cancers) and 7.6 million people died of cancer worldwide.</a:t>
            </a:r>
          </a:p>
          <a:p>
            <a:endParaRPr lang="en-US" sz="2000" b="1" dirty="0" smtClean="0"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Comic Sans MS" pitchFamily="66" charset="0"/>
              </a:rPr>
              <a:t>Cancers as a group account for approximately 13% of all    deaths each year with the most common being: 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 lung cancer 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(1.4 million deaths)</a:t>
            </a:r>
          </a:p>
          <a:p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stomach cancer 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(740,000 deaths</a:t>
            </a:r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 liver cancer 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(700,000 deaths)</a:t>
            </a:r>
          </a:p>
          <a:p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colorectal cancer 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(610,000 deaths)</a:t>
            </a:r>
          </a:p>
          <a:p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breast cancer 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(460,000 deaths)</a:t>
            </a:r>
          </a:p>
          <a:p>
            <a:pPr>
              <a:buNone/>
            </a:pPr>
            <a:endParaRPr lang="en-US" sz="2200" b="1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This makes invasive cancer the leading cause of death in the developed world and the second leading cause of death in the developing world</a:t>
            </a:r>
            <a:endParaRPr lang="fa-IR" sz="24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Chemotherapy drugs for brain </a:t>
            </a:r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tumours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35280" cy="4389120"/>
          </a:xfrm>
        </p:spPr>
        <p:txBody>
          <a:bodyPr>
            <a:noAutofit/>
          </a:bodyPr>
          <a:lstStyle/>
          <a:p>
            <a:pPr algn="l" rtl="0">
              <a:lnSpc>
                <a:spcPct val="120000"/>
              </a:lnSpc>
            </a:pPr>
            <a:r>
              <a:rPr lang="en-US" sz="1600" b="1" dirty="0" err="1" smtClean="0">
                <a:latin typeface="Comic Sans MS" pitchFamily="66" charset="0"/>
                <a:hlinkClick r:id="" action="ppaction://hlinkfile"/>
              </a:rPr>
              <a:t>Procarbazine</a:t>
            </a:r>
            <a:endParaRPr lang="en-US" sz="1600" b="1" dirty="0" smtClean="0">
              <a:latin typeface="Comic Sans MS" pitchFamily="66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1600" b="1" dirty="0" err="1" smtClean="0">
                <a:latin typeface="Comic Sans MS" pitchFamily="66" charset="0"/>
                <a:hlinkClick r:id="" action="ppaction://hlinkfile"/>
              </a:rPr>
              <a:t>Carmustine</a:t>
            </a:r>
            <a:r>
              <a:rPr lang="en-US" sz="1600" b="1" dirty="0" smtClean="0">
                <a:latin typeface="Comic Sans MS" pitchFamily="66" charset="0"/>
                <a:hlinkClick r:id="" action="ppaction://hlinkfile"/>
              </a:rPr>
              <a:t> (BCNU)</a:t>
            </a:r>
            <a:r>
              <a:rPr lang="en-US" sz="1600" b="1" dirty="0" smtClean="0">
                <a:latin typeface="Comic Sans MS" pitchFamily="66" charset="0"/>
              </a:rPr>
              <a:t>: (</a:t>
            </a:r>
            <a:r>
              <a:rPr lang="en-US" sz="1600" b="1" dirty="0" err="1" smtClean="0">
                <a:latin typeface="Comic Sans MS" pitchFamily="66" charset="0"/>
              </a:rPr>
              <a:t>bis-chloroethylnitrosourea</a:t>
            </a:r>
            <a:r>
              <a:rPr lang="en-US" sz="1600" b="1" dirty="0" smtClean="0">
                <a:latin typeface="Comic Sans MS" pitchFamily="66" charset="0"/>
              </a:rPr>
              <a:t>)</a:t>
            </a:r>
          </a:p>
          <a:p>
            <a:pPr algn="l" rtl="0">
              <a:lnSpc>
                <a:spcPct val="120000"/>
              </a:lnSpc>
            </a:pPr>
            <a:r>
              <a:rPr lang="en-US" sz="1600" b="1" dirty="0" err="1" smtClean="0">
                <a:latin typeface="Comic Sans MS" pitchFamily="66" charset="0"/>
                <a:hlinkClick r:id="" action="ppaction://hlinkfile"/>
              </a:rPr>
              <a:t>Lomustine</a:t>
            </a:r>
            <a:r>
              <a:rPr lang="en-US" sz="1600" b="1" dirty="0" smtClean="0">
                <a:latin typeface="Comic Sans MS" pitchFamily="66" charset="0"/>
                <a:hlinkClick r:id="" action="ppaction://hlinkfile"/>
              </a:rPr>
              <a:t> (CCNU)</a:t>
            </a:r>
            <a:r>
              <a:rPr lang="en-US" sz="1600" b="1" dirty="0" smtClean="0">
                <a:latin typeface="Comic Sans MS" pitchFamily="66" charset="0"/>
              </a:rPr>
              <a:t>: 1-(2-chloro-ethyl)-3-cyclohexyl-1-nitrosourea</a:t>
            </a:r>
          </a:p>
          <a:p>
            <a:pPr algn="l" rtl="0">
              <a:lnSpc>
                <a:spcPct val="120000"/>
              </a:lnSpc>
            </a:pPr>
            <a:r>
              <a:rPr lang="en-US" sz="1600" b="1" dirty="0" err="1" smtClean="0">
                <a:latin typeface="Comic Sans MS" pitchFamily="66" charset="0"/>
                <a:hlinkClick r:id="" action="ppaction://hlinkfile"/>
              </a:rPr>
              <a:t>Irinotecan</a:t>
            </a:r>
            <a:endParaRPr lang="en-US" sz="1600" b="1" dirty="0" smtClean="0">
              <a:latin typeface="Comic Sans MS" pitchFamily="66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1600" b="1" dirty="0" err="1" smtClean="0">
                <a:latin typeface="Comic Sans MS" pitchFamily="66" charset="0"/>
                <a:hlinkClick r:id="" action="ppaction://hlinkfile"/>
              </a:rPr>
              <a:t>Temozolomide</a:t>
            </a:r>
            <a:endParaRPr lang="en-US" sz="1600" b="1" dirty="0" smtClean="0">
              <a:latin typeface="Comic Sans MS" pitchFamily="66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1600" b="1" dirty="0" err="1" smtClean="0">
                <a:latin typeface="Comic Sans MS" pitchFamily="66" charset="0"/>
                <a:hlinkClick r:id="rId2" action="ppaction://hlinkfile"/>
              </a:rPr>
              <a:t>Cisplatin</a:t>
            </a:r>
            <a:r>
              <a:rPr lang="en-US" sz="1600" b="1" dirty="0" smtClean="0">
                <a:latin typeface="Comic Sans MS" pitchFamily="66" charset="0"/>
              </a:rPr>
              <a:t> </a:t>
            </a:r>
          </a:p>
          <a:p>
            <a:pPr algn="l" rtl="0">
              <a:lnSpc>
                <a:spcPct val="120000"/>
              </a:lnSpc>
            </a:pPr>
            <a:r>
              <a:rPr lang="en-US" sz="1600" b="1" dirty="0" err="1" smtClean="0">
                <a:latin typeface="Comic Sans MS" pitchFamily="66" charset="0"/>
                <a:hlinkClick r:id="rId3" action="ppaction://hlinkfile"/>
              </a:rPr>
              <a:t>Carboplatin</a:t>
            </a:r>
            <a:endParaRPr lang="en-US" sz="1600" b="1" dirty="0" smtClean="0">
              <a:latin typeface="Comic Sans MS" pitchFamily="66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1600" b="1" dirty="0" err="1" smtClean="0">
                <a:latin typeface="Comic Sans MS" pitchFamily="66" charset="0"/>
                <a:hlinkClick r:id="rId4" action="ppaction://hlinkfile"/>
              </a:rPr>
              <a:t>Methotrexate</a:t>
            </a:r>
            <a:endParaRPr lang="en-US" sz="1600" b="1" dirty="0" smtClean="0">
              <a:latin typeface="Comic Sans MS" pitchFamily="66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1600" b="1" dirty="0" err="1" smtClean="0">
                <a:latin typeface="Comic Sans MS" pitchFamily="66" charset="0"/>
                <a:hlinkClick r:id="rId5" action="ppaction://hlinkfile"/>
              </a:rPr>
              <a:t>Etoposide</a:t>
            </a:r>
            <a:endParaRPr lang="en-US" sz="1600" b="1" dirty="0" smtClean="0">
              <a:latin typeface="Comic Sans MS" pitchFamily="66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1600" b="1" dirty="0" err="1" smtClean="0">
                <a:latin typeface="Comic Sans MS" pitchFamily="66" charset="0"/>
                <a:hlinkClick r:id="rId6" action="ppaction://hlinkfile"/>
              </a:rPr>
              <a:t>Cyclophosphamide</a:t>
            </a:r>
            <a:endParaRPr lang="en-US" sz="1600" b="1" dirty="0" smtClean="0">
              <a:latin typeface="Comic Sans MS" pitchFamily="66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1600" b="1" dirty="0" err="1" smtClean="0">
                <a:latin typeface="Comic Sans MS" pitchFamily="66" charset="0"/>
                <a:hlinkClick r:id="rId7" action="ppaction://hlinkfile"/>
              </a:rPr>
              <a:t>Ifosfamide</a:t>
            </a:r>
            <a:endParaRPr lang="en-US" sz="1600" b="1" dirty="0" smtClean="0">
              <a:latin typeface="Comic Sans MS" pitchFamily="66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1600" b="1" dirty="0" err="1" smtClean="0">
                <a:latin typeface="Comic Sans MS" pitchFamily="66" charset="0"/>
                <a:hlinkClick r:id="rId8" action="ppaction://hlinkfile"/>
              </a:rPr>
              <a:t>Vincristine</a:t>
            </a:r>
            <a:endParaRPr lang="en-US" sz="1600" b="1" dirty="0" smtClean="0">
              <a:latin typeface="Comic Sans MS" pitchFamily="66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1600" b="1" dirty="0" smtClean="0">
                <a:latin typeface="Comic Sans MS" pitchFamily="66" charset="0"/>
                <a:hlinkClick r:id="" action="ppaction://hlinkfile"/>
              </a:rPr>
              <a:t>Other</a:t>
            </a:r>
            <a:endParaRPr lang="en-US" sz="1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0090"/>
            <a:ext cx="9229725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28600"/>
            <a:ext cx="75438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indent="-384048">
              <a:defRPr/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Anticancer agents can have several limitations in vivo:</a:t>
            </a:r>
          </a:p>
          <a:p>
            <a:pPr marL="420624" indent="-384048">
              <a:defRPr/>
            </a:pPr>
            <a:endParaRPr lang="en-US" sz="2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20624" indent="-384048">
              <a:defRPr/>
            </a:pPr>
            <a:endParaRPr lang="en-US" sz="2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20624" indent="-38404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Comic Sans MS" pitchFamily="66" charset="0"/>
              </a:rPr>
              <a:t>slow absorption by tumor cells</a:t>
            </a:r>
          </a:p>
          <a:p>
            <a:pPr marL="420624" indent="-38404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Comic Sans MS" pitchFamily="66" charset="0"/>
              </a:rPr>
              <a:t> non-specific adsorption by normal cells,</a:t>
            </a:r>
          </a:p>
          <a:p>
            <a:pPr marL="420624" indent="-38404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Comic Sans MS" pitchFamily="66" charset="0"/>
              </a:rPr>
              <a:t>reduced lifetimes due to rapid clearance by the human body due to the poor solubility and stability  in vivo </a:t>
            </a:r>
          </a:p>
          <a:p>
            <a:pPr marL="420624" indent="-38404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Comic Sans MS" pitchFamily="66" charset="0"/>
              </a:rPr>
              <a:t>high </a:t>
            </a:r>
            <a:r>
              <a:rPr lang="en-US" sz="2400" b="1" dirty="0" err="1" smtClean="0">
                <a:latin typeface="Comic Sans MS" pitchFamily="66" charset="0"/>
              </a:rPr>
              <a:t>cytotoxicity</a:t>
            </a:r>
            <a:r>
              <a:rPr lang="en-US" sz="2400" b="1" dirty="0" smtClean="0">
                <a:latin typeface="Comic Sans MS" pitchFamily="66" charset="0"/>
              </a:rPr>
              <a:t> and side effects.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5000" dirty="0" smtClean="0">
                <a:latin typeface="Comic Sans MS" pitchFamily="66" charset="0"/>
              </a:rPr>
              <a:t>BBB</a:t>
            </a:r>
            <a:endParaRPr lang="en-US" sz="15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BBB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algn="l" rtl="0"/>
            <a:r>
              <a:rPr lang="lb-LU" sz="2800" b="1" dirty="0" smtClean="0">
                <a:latin typeface="Comic Sans MS" pitchFamily="66" charset="0"/>
              </a:rPr>
              <a:t>neurovascular unit</a:t>
            </a:r>
            <a:r>
              <a:rPr lang="fa-IR" sz="2800" dirty="0" smtClean="0">
                <a:latin typeface="Comic Sans MS" pitchFamily="66" charset="0"/>
              </a:rPr>
              <a:t>:</a:t>
            </a:r>
            <a:r>
              <a:rPr lang="en-US" sz="2800" dirty="0" smtClean="0">
                <a:latin typeface="Comic Sans MS" pitchFamily="66" charset="0"/>
              </a:rPr>
              <a:t> endothelial cell &amp; </a:t>
            </a:r>
            <a:r>
              <a:rPr lang="en-US" sz="2800" dirty="0" err="1" smtClean="0">
                <a:latin typeface="Comic Sans MS" pitchFamily="66" charset="0"/>
              </a:rPr>
              <a:t>astrocytes</a:t>
            </a:r>
            <a:r>
              <a:rPr lang="en-US" sz="2800" dirty="0" smtClean="0">
                <a:latin typeface="Comic Sans MS" pitchFamily="66" charset="0"/>
              </a:rPr>
              <a:t> &amp; </a:t>
            </a:r>
            <a:r>
              <a:rPr lang="en-US" sz="2800" dirty="0" err="1" smtClean="0">
                <a:latin typeface="Comic Sans MS" pitchFamily="66" charset="0"/>
              </a:rPr>
              <a:t>pericytes</a:t>
            </a:r>
            <a:r>
              <a:rPr lang="en-US" sz="2800" dirty="0" smtClean="0">
                <a:latin typeface="Comic Sans MS" pitchFamily="66" charset="0"/>
              </a:rPr>
              <a:t> &amp; neurons &amp; the extracellular matrix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fa-I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0"/>
            <a:ext cx="6233864" cy="327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424936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Jschem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457200"/>
            <a:ext cx="6400800" cy="6077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FF0000"/>
                </a:solidFill>
                <a:latin typeface="Comic Sans MS" pitchFamily="66" charset="0"/>
              </a:rPr>
              <a:t>Mechanisms conferring drug resistance in </a:t>
            </a:r>
            <a:r>
              <a:rPr lang="en-US" sz="3100" b="1" dirty="0" err="1" smtClean="0">
                <a:solidFill>
                  <a:srgbClr val="FF0000"/>
                </a:solidFill>
                <a:latin typeface="Comic Sans MS" pitchFamily="66" charset="0"/>
              </a:rPr>
              <a:t>glioma</a:t>
            </a:r>
            <a:r>
              <a:rPr lang="en-US" sz="3100" b="1" dirty="0" smtClean="0">
                <a:solidFill>
                  <a:srgbClr val="FF0000"/>
                </a:solidFill>
                <a:latin typeface="Comic Sans MS" pitchFamily="66" charset="0"/>
              </a:rPr>
              <a:t> treatment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1. The Blood-Brain Barrier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 </a:t>
            </a:r>
            <a:r>
              <a:rPr lang="en-US" sz="2400" dirty="0" smtClean="0">
                <a:latin typeface="Comic Sans MS" pitchFamily="66" charset="0"/>
              </a:rPr>
              <a:t>One of the most important fields studied in drug targeting is the targeting to the brain due to its complexity, and only very few approaches are </a:t>
            </a:r>
            <a:r>
              <a:rPr lang="en-US" sz="2400" dirty="0" err="1" smtClean="0">
                <a:latin typeface="Comic Sans MS" pitchFamily="66" charset="0"/>
              </a:rPr>
              <a:t>successful</a:t>
            </a:r>
            <a:r>
              <a:rPr lang="en-US" sz="2400" i="1" dirty="0" err="1" smtClean="0">
                <a:latin typeface="Comic Sans MS" pitchFamily="66" charset="0"/>
              </a:rPr>
              <a:t>.</a:t>
            </a:r>
            <a:r>
              <a:rPr lang="en-US" sz="2400" dirty="0" err="1" smtClean="0">
                <a:latin typeface="Comic Sans MS" pitchFamily="66" charset="0"/>
              </a:rPr>
              <a:t>The</a:t>
            </a:r>
            <a:r>
              <a:rPr lang="en-US" sz="2400" dirty="0" smtClean="0">
                <a:latin typeface="Comic Sans MS" pitchFamily="66" charset="0"/>
              </a:rPr>
              <a:t> Blood-brain barrier (BBB), which is formed by the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tight junctions </a:t>
            </a:r>
            <a:r>
              <a:rPr lang="en-US" sz="2400" dirty="0" smtClean="0">
                <a:latin typeface="Comic Sans MS" pitchFamily="66" charset="0"/>
              </a:rPr>
              <a:t>within the capillary endothelium of the brain, forms a formidable barrier to the CNS inhibiting the delivery of therapeutic agents 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(mostly with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high molecular weight 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and/or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hydrophilic drug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)</a:t>
            </a:r>
            <a:r>
              <a:rPr lang="en-US" sz="2400" dirty="0" smtClean="0">
                <a:latin typeface="Comic Sans MS" pitchFamily="66" charset="0"/>
              </a:rPr>
              <a:t>. </a:t>
            </a:r>
            <a:endParaRPr lang="fa-I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latin typeface="Comic Sans MS" pitchFamily="66" charset="0"/>
              </a:rPr>
              <a:t>Principal mechanisms involved in the restriction of brain drug uptake by the BBB include:  </a:t>
            </a: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   (1) The absence of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paracellular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openings</a:t>
            </a: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   (2)The lack of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pinocytosis</a:t>
            </a:r>
            <a:endParaRPr lang="en-US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(3) The presence of significant protein efflux pumps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89248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In the United States in the year 2005, it was estimated there were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43,800 new cases of brain tumors </a:t>
            </a:r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(Central Brain Tumor Registry of the United States, Primary Brain Tumors in the United States, Statistical Report, 2005–2006), </a:t>
            </a:r>
          </a:p>
          <a:p>
            <a:endParaRPr lang="en-US" sz="12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endParaRPr lang="en-US" sz="12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endParaRPr lang="en-US" sz="12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1 percent of all cancers</a:t>
            </a: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2.4 percent of all cancer deaths,</a:t>
            </a:r>
          </a:p>
          <a:p>
            <a:r>
              <a:rPr lang="en-US" sz="2400" baseline="30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[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20–25 percent of pediatric cancers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.</a:t>
            </a:r>
            <a:endParaRPr lang="en-US" sz="2400" baseline="30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Ultimately, it is estimated there are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13,000 deaths per year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in the United States alone as a result of brain tumors</a:t>
            </a:r>
            <a:endParaRPr lang="fa-IR" sz="24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213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In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order to overcome the limited access of drugs through the BBB to the brain, different delivery methods have been developed. </a:t>
            </a:r>
          </a:p>
          <a:p>
            <a:endParaRPr lang="en-US" sz="24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The manipulation of the BBB by temporary disruption of tight junctions to allow </a:t>
            </a:r>
            <a:r>
              <a:rPr lang="en-US" sz="2400" dirty="0" err="1" smtClean="0">
                <a:latin typeface="Comic Sans MS" pitchFamily="66" charset="0"/>
              </a:rPr>
              <a:t>paracellular</a:t>
            </a:r>
            <a:r>
              <a:rPr lang="en-US" sz="2400" dirty="0" smtClean="0">
                <a:latin typeface="Comic Sans MS" pitchFamily="66" charset="0"/>
              </a:rPr>
              <a:t> movement by way of osmotic opening or by the use of </a:t>
            </a: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biologically active agents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(e.g.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histamine,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serotonin,free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oxygen radicals, calcium entry blockers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, etc.). </a:t>
            </a:r>
          </a:p>
          <a:p>
            <a:pPr>
              <a:buNone/>
            </a:pPr>
            <a:endParaRPr lang="en-US" sz="24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The problem with this method is that it is very invasive because it also allows the free passage of non-desired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drug,resulting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in a high toxicity of the brain.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52400"/>
            <a:ext cx="8229600" cy="122238"/>
          </a:xfrm>
        </p:spPr>
        <p:txBody>
          <a:bodyPr>
            <a:normAutofit fontScale="90000"/>
          </a:bodyPr>
          <a:lstStyle/>
          <a:p>
            <a:endParaRPr lang="fa-IR" sz="7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525963"/>
          </a:xfrm>
        </p:spPr>
        <p:txBody>
          <a:bodyPr/>
          <a:lstStyle/>
          <a:p>
            <a:pPr algn="ctr" rtl="0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The blood brain barrier 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(BBB)</a:t>
            </a:r>
          </a:p>
          <a:p>
            <a:pPr algn="l" rtl="0"/>
            <a:endParaRPr lang="fa-IR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nano 90\nanobiomedicine\methods supply of nab\2.fi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85259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722" y="0"/>
            <a:ext cx="9223722" cy="684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P-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gp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is an active drug efflux transporter protein, which is in the luminal membranes of the cerebral capillary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endothelium.This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efflux transporter actively removes a broad range of drug molecules from the endothelium cell cytoplasm before they cross into the brain.</a:t>
            </a:r>
          </a:p>
          <a:p>
            <a:endParaRPr lang="en-US" sz="24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The presence of P-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gp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in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tumours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causes multidrug resistance (MDR),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and P-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gp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in the BBB is also responsible for multidrug resistance (MDR) in the case of brain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tumours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     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Table 1. P-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gp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substrates and inhibitors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  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Cancer drugs :</a:t>
            </a:r>
          </a:p>
          <a:p>
            <a:r>
              <a:rPr lang="en-US" sz="3500" dirty="0" smtClean="0">
                <a:latin typeface="Comic Sans MS" pitchFamily="66" charset="0"/>
              </a:rPr>
              <a:t>Doxorubicin</a:t>
            </a:r>
          </a:p>
          <a:p>
            <a:r>
              <a:rPr lang="en-US" dirty="0" err="1" smtClean="0">
                <a:latin typeface="Comic Sans MS" pitchFamily="66" charset="0"/>
              </a:rPr>
              <a:t>Daunorubicin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Vinblastine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Vincristine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Actinomycin</a:t>
            </a:r>
            <a:r>
              <a:rPr lang="en-US" dirty="0" smtClean="0">
                <a:latin typeface="Comic Sans MS" pitchFamily="66" charset="0"/>
              </a:rPr>
              <a:t> D</a:t>
            </a:r>
          </a:p>
          <a:p>
            <a:r>
              <a:rPr lang="en-US" dirty="0" err="1" smtClean="0">
                <a:latin typeface="Comic Sans MS" pitchFamily="66" charset="0"/>
              </a:rPr>
              <a:t>Paclitaxel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Teniposide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Etoposide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Immunosuppressive drugs:</a:t>
            </a:r>
          </a:p>
          <a:p>
            <a:r>
              <a:rPr lang="en-US" dirty="0" err="1" smtClean="0">
                <a:latin typeface="Comic Sans MS" pitchFamily="66" charset="0"/>
              </a:rPr>
              <a:t>Cyclosporin</a:t>
            </a:r>
            <a:r>
              <a:rPr lang="en-US" dirty="0" smtClean="0">
                <a:latin typeface="Comic Sans MS" pitchFamily="66" charset="0"/>
              </a:rPr>
              <a:t> A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Lipid-lowering agent:</a:t>
            </a:r>
          </a:p>
          <a:p>
            <a:r>
              <a:rPr lang="en-US" dirty="0" err="1" smtClean="0">
                <a:latin typeface="Comic Sans MS" pitchFamily="66" charset="0"/>
              </a:rPr>
              <a:t>Lovastatin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Antihistamine:</a:t>
            </a:r>
          </a:p>
          <a:p>
            <a:r>
              <a:rPr lang="en-US" dirty="0" err="1" smtClean="0">
                <a:latin typeface="Comic Sans MS" pitchFamily="66" charset="0"/>
              </a:rPr>
              <a:t>Terfendine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Steroids:</a:t>
            </a:r>
          </a:p>
          <a:p>
            <a:r>
              <a:rPr lang="en-US" dirty="0" err="1" smtClean="0">
                <a:latin typeface="Comic Sans MS" pitchFamily="66" charset="0"/>
              </a:rPr>
              <a:t>Aldosterone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Hydrocortisone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40000" lnSpcReduction="20000"/>
          </a:bodyPr>
          <a:lstStyle/>
          <a:p>
            <a:r>
              <a:rPr lang="en-US" dirty="0" err="1" smtClean="0">
                <a:latin typeface="Comic Sans MS" pitchFamily="66" charset="0"/>
              </a:rPr>
              <a:t>Cortisol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Corticosterone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Dexamethasone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Dopamine antagonist:</a:t>
            </a:r>
          </a:p>
          <a:p>
            <a:r>
              <a:rPr lang="en-US" dirty="0" err="1" smtClean="0">
                <a:latin typeface="Comic Sans MS" pitchFamily="66" charset="0"/>
              </a:rPr>
              <a:t>Domperidone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HIV protease inhibitors:</a:t>
            </a:r>
          </a:p>
          <a:p>
            <a:r>
              <a:rPr lang="en-US" dirty="0" err="1" smtClean="0">
                <a:latin typeface="Comic Sans MS" pitchFamily="66" charset="0"/>
              </a:rPr>
              <a:t>Amprenavir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Indinavir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Nelfinavir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Ritonavir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Saquinavir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Cardiac drugs:</a:t>
            </a:r>
          </a:p>
          <a:p>
            <a:r>
              <a:rPr lang="en-US" dirty="0" err="1" smtClean="0">
                <a:latin typeface="Comic Sans MS" pitchFamily="66" charset="0"/>
              </a:rPr>
              <a:t>Digoxin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Quinidine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Antiemetic:</a:t>
            </a:r>
          </a:p>
          <a:p>
            <a:r>
              <a:rPr lang="en-US" dirty="0" err="1" smtClean="0">
                <a:latin typeface="Comic Sans MS" pitchFamily="66" charset="0"/>
              </a:rPr>
              <a:t>Ondansetron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Anti-diarrheal agent:</a:t>
            </a:r>
          </a:p>
          <a:p>
            <a:r>
              <a:rPr lang="en-US" dirty="0" err="1" smtClean="0">
                <a:latin typeface="Comic Sans MS" pitchFamily="66" charset="0"/>
              </a:rPr>
              <a:t>Loperamide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Anti-gout agent;</a:t>
            </a:r>
          </a:p>
          <a:p>
            <a:r>
              <a:rPr lang="en-US" dirty="0" err="1" smtClean="0">
                <a:latin typeface="Comic Sans MS" pitchFamily="66" charset="0"/>
              </a:rPr>
              <a:t>Colchicine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Antibiotic:</a:t>
            </a:r>
          </a:p>
          <a:p>
            <a:r>
              <a:rPr lang="en-US" dirty="0" smtClean="0">
                <a:latin typeface="Comic Sans MS" pitchFamily="66" charset="0"/>
              </a:rPr>
              <a:t>Erythromycin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Anti-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helminthic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agent:</a:t>
            </a:r>
          </a:p>
          <a:p>
            <a:r>
              <a:rPr lang="en-US" dirty="0" err="1" smtClean="0">
                <a:latin typeface="Comic Sans MS" pitchFamily="66" charset="0"/>
              </a:rPr>
              <a:t>Ivermectin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Anti-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tuberculuos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agent:</a:t>
            </a:r>
          </a:p>
          <a:p>
            <a:r>
              <a:rPr lang="en-US" dirty="0" err="1" smtClean="0">
                <a:latin typeface="Comic Sans MS" pitchFamily="66" charset="0"/>
              </a:rPr>
              <a:t>Rifampin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Florescent dye:</a:t>
            </a:r>
          </a:p>
          <a:p>
            <a:r>
              <a:rPr lang="en-US" dirty="0" smtClean="0">
                <a:latin typeface="Comic Sans MS" pitchFamily="66" charset="0"/>
              </a:rPr>
              <a:t>Rhodamine-123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3800" b="1" dirty="0" smtClean="0">
                <a:latin typeface="Comic Sans MS" pitchFamily="66" charset="0"/>
              </a:rPr>
              <a:t>2.The </a:t>
            </a:r>
            <a:r>
              <a:rPr lang="en-US" sz="3800" b="1" dirty="0" err="1" smtClean="0">
                <a:latin typeface="Comic Sans MS" pitchFamily="66" charset="0"/>
              </a:rPr>
              <a:t>Tumour</a:t>
            </a:r>
            <a:r>
              <a:rPr lang="en-US" sz="3800" b="1" dirty="0" smtClean="0">
                <a:latin typeface="Comic Sans MS" pitchFamily="66" charset="0"/>
              </a:rPr>
              <a:t> resistance</a:t>
            </a:r>
          </a:p>
          <a:p>
            <a:pPr>
              <a:buNone/>
            </a:pPr>
            <a:endParaRPr lang="en-US" sz="3800" dirty="0" smtClean="0">
              <a:latin typeface="Comic Sans MS" pitchFamily="66" charset="0"/>
            </a:endParaRPr>
          </a:p>
          <a:p>
            <a:r>
              <a:rPr lang="en-US" sz="4000" dirty="0" smtClean="0">
                <a:latin typeface="Comic Sans MS" pitchFamily="66" charset="0"/>
              </a:rPr>
              <a:t>      </a:t>
            </a:r>
            <a:r>
              <a:rPr lang="en-US" sz="38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Non-cellular drug resistance mechanisms could be due to </a:t>
            </a:r>
            <a:r>
              <a:rPr lang="en-US" sz="3800" dirty="0" smtClean="0">
                <a:solidFill>
                  <a:srgbClr val="FF0000"/>
                </a:solidFill>
                <a:latin typeface="Comic Sans MS" pitchFamily="66" charset="0"/>
              </a:rPr>
              <a:t>poorly </a:t>
            </a:r>
            <a:r>
              <a:rPr lang="en-US" sz="3800" dirty="0" err="1" smtClean="0">
                <a:solidFill>
                  <a:srgbClr val="FF0000"/>
                </a:solidFill>
                <a:latin typeface="Comic Sans MS" pitchFamily="66" charset="0"/>
              </a:rPr>
              <a:t>vascularized</a:t>
            </a:r>
            <a:r>
              <a:rPr lang="en-US" sz="3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8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tumour</a:t>
            </a:r>
            <a:r>
              <a:rPr lang="en-US" sz="38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regions,</a:t>
            </a:r>
          </a:p>
          <a:p>
            <a:r>
              <a:rPr lang="en-US" sz="38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 The </a:t>
            </a:r>
            <a:r>
              <a:rPr lang="en-US" sz="3800" dirty="0" smtClean="0">
                <a:solidFill>
                  <a:srgbClr val="FF0000"/>
                </a:solidFill>
                <a:latin typeface="Comic Sans MS" pitchFamily="66" charset="0"/>
              </a:rPr>
              <a:t>acidic environment </a:t>
            </a:r>
            <a:r>
              <a:rPr lang="en-US" sz="38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in </a:t>
            </a:r>
            <a:r>
              <a:rPr lang="en-US" sz="38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tumours</a:t>
            </a:r>
            <a:r>
              <a:rPr lang="en-US" sz="38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can also confer a resistance    mechanism against basic drugs. These compounds would be ionized, preventing their internalization across the membrane cellular.</a:t>
            </a:r>
          </a:p>
          <a:p>
            <a:r>
              <a:rPr lang="en-US" sz="38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 Cellular drug resistance mechanisms compromise altered activity of specific enzyme </a:t>
            </a:r>
            <a:r>
              <a:rPr lang="en-US" sz="38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systems,transport</a:t>
            </a:r>
            <a:r>
              <a:rPr lang="en-US" sz="38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based mechanisms, like</a:t>
            </a:r>
            <a:r>
              <a:rPr lang="en-US" sz="3800" dirty="0" smtClean="0">
                <a:solidFill>
                  <a:srgbClr val="FF0000"/>
                </a:solidFill>
                <a:latin typeface="Comic Sans MS" pitchFamily="66" charset="0"/>
              </a:rPr>
              <a:t> P-glycoprotein efflux </a:t>
            </a:r>
            <a:r>
              <a:rPr lang="en-US" sz="3800" dirty="0" err="1" smtClean="0">
                <a:solidFill>
                  <a:srgbClr val="FF0000"/>
                </a:solidFill>
                <a:latin typeface="Comic Sans MS" pitchFamily="66" charset="0"/>
              </a:rPr>
              <a:t>system</a:t>
            </a:r>
            <a:r>
              <a:rPr lang="en-US" sz="3800" dirty="0" err="1" smtClean="0">
                <a:solidFill>
                  <a:srgbClr val="00B050"/>
                </a:solidFill>
                <a:latin typeface="Comic Sans MS" pitchFamily="66" charset="0"/>
              </a:rPr>
              <a:t>,</a:t>
            </a:r>
            <a:r>
              <a:rPr lang="en-US" sz="38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responsible</a:t>
            </a:r>
            <a:r>
              <a:rPr lang="en-US" sz="38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38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for the multidrug resistance (MDR), or the </a:t>
            </a:r>
            <a:r>
              <a:rPr lang="en-US" sz="3800" dirty="0" smtClean="0">
                <a:solidFill>
                  <a:srgbClr val="FF0000"/>
                </a:solidFill>
                <a:latin typeface="Comic Sans MS" pitchFamily="66" charset="0"/>
              </a:rPr>
              <a:t>multidrug resistance associated protein(MRP</a:t>
            </a:r>
            <a:r>
              <a:rPr lang="en-US" sz="38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).</a:t>
            </a:r>
          </a:p>
          <a:p>
            <a:endParaRPr lang="fa-IR" sz="24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829" y="335028"/>
            <a:ext cx="8084825" cy="598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BD0666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104" y="2420888"/>
            <a:ext cx="3962400" cy="3438525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Comic Sans MS" pitchFamily="66" charset="0"/>
              </a:rPr>
              <a:t>Nanotechnology Benefits </a:t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for Treatment and Clinical Outcomes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8388424" cy="4941168"/>
          </a:xfrm>
        </p:spPr>
        <p:txBody>
          <a:bodyPr>
            <a:noAutofit/>
          </a:bodyPr>
          <a:lstStyle/>
          <a:p>
            <a:pPr marL="349250" indent="-349250">
              <a:lnSpc>
                <a:spcPct val="8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en-US" dirty="0" smtClean="0"/>
              <a:t>	</a:t>
            </a:r>
            <a:endParaRPr lang="en-US" dirty="0">
              <a:solidFill>
                <a:srgbClr val="005A9E"/>
              </a:solidFill>
              <a:latin typeface="Comic Sans MS" pitchFamily="66" charset="0"/>
            </a:endParaRPr>
          </a:p>
          <a:p>
            <a:pPr marL="349250" indent="-349250" algn="ctr"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5A9E"/>
                </a:solidFill>
                <a:latin typeface="Comic Sans MS" pitchFamily="66" charset="0"/>
              </a:rPr>
              <a:t>	</a:t>
            </a:r>
            <a:r>
              <a:rPr lang="en-US" sz="2800" dirty="0" smtClean="0">
                <a:solidFill>
                  <a:schemeClr val="accent1"/>
                </a:solidFill>
                <a:latin typeface="Comic Sans MS" pitchFamily="66" charset="0"/>
              </a:rPr>
              <a:t>Nanotechnology </a:t>
            </a:r>
            <a:r>
              <a:rPr lang="en-US" sz="2800" dirty="0">
                <a:solidFill>
                  <a:schemeClr val="accent1"/>
                </a:solidFill>
                <a:latin typeface="Comic Sans MS" pitchFamily="66" charset="0"/>
              </a:rPr>
              <a:t>offers the means </a:t>
            </a:r>
            <a:endParaRPr lang="en-US" sz="28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marL="349250" indent="-349250" algn="ctr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accent1"/>
                </a:solidFill>
                <a:latin typeface="Comic Sans MS" pitchFamily="66" charset="0"/>
              </a:rPr>
              <a:t>to </a:t>
            </a:r>
            <a:r>
              <a:rPr lang="en-US" sz="2800" dirty="0">
                <a:solidFill>
                  <a:schemeClr val="accent1"/>
                </a:solidFill>
                <a:latin typeface="Comic Sans MS" pitchFamily="66" charset="0"/>
              </a:rPr>
              <a:t>aim therapies directly and selectively </a:t>
            </a:r>
            <a:endParaRPr lang="en-US" sz="28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marL="349250" indent="-349250" algn="ctr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accent1"/>
                </a:solidFill>
                <a:latin typeface="Comic Sans MS" pitchFamily="66" charset="0"/>
              </a:rPr>
              <a:t>at </a:t>
            </a:r>
            <a:r>
              <a:rPr lang="en-US" sz="2800" dirty="0">
                <a:solidFill>
                  <a:schemeClr val="accent1"/>
                </a:solidFill>
                <a:latin typeface="Comic Sans MS" pitchFamily="66" charset="0"/>
              </a:rPr>
              <a:t>cancerous cells</a:t>
            </a:r>
            <a:r>
              <a:rPr lang="en-US" sz="2800" dirty="0" smtClean="0">
                <a:solidFill>
                  <a:schemeClr val="accent1"/>
                </a:solidFill>
                <a:latin typeface="Comic Sans MS" pitchFamily="66" charset="0"/>
              </a:rPr>
              <a:t>.</a:t>
            </a:r>
          </a:p>
          <a:p>
            <a:pPr marL="349250" indent="-349250" algn="ctr">
              <a:lnSpc>
                <a:spcPct val="80000"/>
              </a:lnSpc>
              <a:buNone/>
            </a:pPr>
            <a:endParaRPr lang="en-US" sz="2800" dirty="0">
              <a:solidFill>
                <a:schemeClr val="accent1"/>
              </a:solidFill>
              <a:latin typeface="Comic Sans MS" pitchFamily="66" charset="0"/>
            </a:endParaRPr>
          </a:p>
          <a:p>
            <a:pPr marL="749300" lvl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3600" b="1" dirty="0" err="1" smtClean="0">
                <a:latin typeface="Comic Sans MS" pitchFamily="66" charset="0"/>
              </a:rPr>
              <a:t>Nanocarriers</a:t>
            </a:r>
            <a:endParaRPr lang="en-US" sz="3600" b="1" dirty="0" smtClean="0">
              <a:latin typeface="Comic Sans MS" pitchFamily="66" charset="0"/>
            </a:endParaRPr>
          </a:p>
          <a:p>
            <a:pPr marL="749300" lvl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3600" b="1" dirty="0" smtClean="0">
                <a:latin typeface="Comic Sans MS" pitchFamily="66" charset="0"/>
              </a:rPr>
              <a:t>Passive Targeting</a:t>
            </a:r>
          </a:p>
          <a:p>
            <a:pPr marL="749300" lvl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3600" b="1" dirty="0" smtClean="0">
                <a:latin typeface="Comic Sans MS" pitchFamily="66" charset="0"/>
              </a:rPr>
              <a:t>Active Targeting</a:t>
            </a:r>
          </a:p>
          <a:p>
            <a:pPr marL="749300" lvl="1">
              <a:lnSpc>
                <a:spcPct val="80000"/>
              </a:lnSpc>
              <a:buNone/>
            </a:pPr>
            <a:endParaRPr lang="en-US" sz="36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8388424" cy="504056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Mechanisms by which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Nanocarriers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Can Deliver Drugs to Tumors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434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496" y="620688"/>
            <a:ext cx="6685261" cy="4896544"/>
          </a:xfrm>
          <a:noFill/>
          <a:ln/>
        </p:spPr>
      </p:pic>
      <p:sp>
        <p:nvSpPr>
          <p:cNvPr id="11" name="Rounded Rectangle 4"/>
          <p:cNvSpPr/>
          <p:nvPr/>
        </p:nvSpPr>
        <p:spPr>
          <a:xfrm rot="5400000">
            <a:off x="7560516" y="904262"/>
            <a:ext cx="2459852" cy="668937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6899" tIns="121920" rIns="227584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latin typeface="Comic Sans MS" pitchFamily="66" charset="0"/>
              </a:rPr>
              <a:t>NANO</a:t>
            </a:r>
            <a:endParaRPr lang="en-US" sz="3200" kern="12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1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" y="0"/>
            <a:ext cx="914331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5410200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altLang="zh-CN" sz="1400" b="1" dirty="0" err="1" smtClean="0">
                <a:solidFill>
                  <a:srgbClr val="FF0000"/>
                </a:solidFill>
                <a:latin typeface="Comic Sans MS" pitchFamily="66" charset="0"/>
              </a:rPr>
              <a:t>Neoplastic</a:t>
            </a:r>
            <a:r>
              <a:rPr lang="en-US" altLang="zh-CN" sz="1400" b="1" dirty="0" smtClean="0">
                <a:solidFill>
                  <a:srgbClr val="FF0000"/>
                </a:solidFill>
                <a:latin typeface="Comic Sans MS" pitchFamily="66" charset="0"/>
              </a:rPr>
              <a:t> cells usually exhibit chromosomal abnormalities and the loss of their differentiated properties.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altLang="zh-CN" sz="1400" b="1" dirty="0" smtClean="0">
                <a:solidFill>
                  <a:srgbClr val="FF0000"/>
                </a:solidFill>
                <a:latin typeface="Comic Sans MS" pitchFamily="66" charset="0"/>
              </a:rPr>
              <a:t>These changes lead to uncontrolled cell division and many result in the invasion of previously unaffected organs, a process called metastasis.</a:t>
            </a:r>
            <a:endParaRPr lang="en-US" altLang="zh-CN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1" name="Rectangle 15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223125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100" b="1" dirty="0" err="1" smtClean="0">
                <a:solidFill>
                  <a:srgbClr val="1822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Nanoscale</a:t>
            </a:r>
            <a:r>
              <a:rPr lang="en-US" sz="3100" b="1" dirty="0" smtClean="0">
                <a:solidFill>
                  <a:srgbClr val="1822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Materials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D42DC-7A53-4027-A448-07E2D805947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275" y="685800"/>
            <a:ext cx="46577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81400"/>
            <a:ext cx="842968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1143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/>
            <a:r>
              <a:rPr lang="en-US" b="1" dirty="0" smtClean="0"/>
              <a:t>One nanometer is approximately the length equivalent to 10 hydrogen or </a:t>
            </a:r>
            <a:r>
              <a:rPr lang="en-US" b="1" i="1" dirty="0" smtClean="0"/>
              <a:t>5 silicon atoms aligned in a line.</a:t>
            </a:r>
            <a:endParaRPr lang="en-US" b="1" i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" y="19050"/>
            <a:ext cx="9086850" cy="67627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omic Sans MS" pitchFamily="66" charset="0"/>
              </a:rPr>
              <a:t>Definitions of Nanotechnology adopted by FDA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idx="1"/>
          </p:nvPr>
        </p:nvSpPr>
        <p:spPr>
          <a:xfrm>
            <a:off x="247650" y="687388"/>
            <a:ext cx="8212782" cy="5789612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FDA has not established its own formal definition ..Our understanding is that the FDA currently relies on the NNI </a:t>
            </a:r>
            <a:r>
              <a:rPr lang="en-US" sz="2000" dirty="0" smtClean="0">
                <a:latin typeface="Comic Sans MS" pitchFamily="66" charset="0"/>
              </a:rPr>
              <a:t>definition.</a:t>
            </a: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endParaRPr lang="en-US" sz="2000" dirty="0" smtClean="0">
              <a:latin typeface="Comic Sans MS" pitchFamily="66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2000" dirty="0" smtClean="0">
                <a:latin typeface="Comic Sans MS" pitchFamily="66" charset="0"/>
              </a:rPr>
              <a:t>National </a:t>
            </a:r>
            <a:r>
              <a:rPr lang="en-US" sz="2000" dirty="0">
                <a:latin typeface="Comic Sans MS" pitchFamily="66" charset="0"/>
              </a:rPr>
              <a:t>Nanotechnology Initiative (NNI): </a:t>
            </a:r>
          </a:p>
          <a:p>
            <a:pPr lvl="1"/>
            <a:r>
              <a:rPr lang="en-US" sz="1800" dirty="0">
                <a:latin typeface="Comic Sans MS" pitchFamily="66" charset="0"/>
              </a:rPr>
              <a:t>Nanotechnology is the understanding and control of matter at dimensions of </a:t>
            </a:r>
            <a:r>
              <a:rPr lang="en-US" sz="1800" u="sng" dirty="0">
                <a:latin typeface="Comic Sans MS" pitchFamily="66" charset="0"/>
              </a:rPr>
              <a:t>roughly 1 to 100 nanometers</a:t>
            </a:r>
            <a:r>
              <a:rPr lang="en-US" sz="1800" dirty="0">
                <a:latin typeface="Comic Sans MS" pitchFamily="66" charset="0"/>
              </a:rPr>
              <a:t>, where unique phenomena enable novel applications. …. At the </a:t>
            </a:r>
            <a:r>
              <a:rPr lang="en-US" sz="1800" dirty="0" err="1">
                <a:latin typeface="Comic Sans MS" pitchFamily="66" charset="0"/>
              </a:rPr>
              <a:t>nanoscale</a:t>
            </a:r>
            <a:r>
              <a:rPr lang="en-US" sz="1800" dirty="0">
                <a:latin typeface="Comic Sans MS" pitchFamily="66" charset="0"/>
              </a:rPr>
              <a:t>, the </a:t>
            </a:r>
            <a:r>
              <a:rPr lang="en-US" sz="1800" u="sng" dirty="0">
                <a:latin typeface="Comic Sans MS" pitchFamily="66" charset="0"/>
              </a:rPr>
              <a:t>physical, chemical, and biological properties of materials differ</a:t>
            </a:r>
            <a:r>
              <a:rPr lang="en-US" sz="1800" dirty="0">
                <a:latin typeface="Comic Sans MS" pitchFamily="66" charset="0"/>
              </a:rPr>
              <a:t> in fundamental and valuable ways from the properties of individual atoms and molecules or </a:t>
            </a:r>
            <a:r>
              <a:rPr lang="en-US" sz="1800" u="sng" dirty="0">
                <a:latin typeface="Comic Sans MS" pitchFamily="66" charset="0"/>
              </a:rPr>
              <a:t>bulk matter</a:t>
            </a:r>
            <a:r>
              <a:rPr lang="en-US" sz="1800" dirty="0">
                <a:latin typeface="Comic Sans MS" pitchFamily="66" charset="0"/>
              </a:rPr>
              <a:t>. </a:t>
            </a:r>
          </a:p>
          <a:p>
            <a:pPr lvl="1"/>
            <a:endParaRPr lang="en-US" sz="1800" dirty="0">
              <a:latin typeface="Comic Sans MS" pitchFamily="66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NCI Cancer Nanotechnology Plan (July 2004): </a:t>
            </a:r>
          </a:p>
          <a:p>
            <a:pPr lvl="1"/>
            <a:r>
              <a:rPr lang="en-US" sz="1800" dirty="0">
                <a:latin typeface="Comic Sans MS" pitchFamily="66" charset="0"/>
              </a:rPr>
              <a:t>Nanotechnology refers to the interactions of cellular and molecular components and engineered materials - typically clusters of atoms, molecules, and molecular fragments - at the most elemental level of biology. Such </a:t>
            </a:r>
            <a:r>
              <a:rPr lang="en-US" sz="1800" dirty="0" err="1">
                <a:latin typeface="Comic Sans MS" pitchFamily="66" charset="0"/>
              </a:rPr>
              <a:t>nanoscale</a:t>
            </a:r>
            <a:r>
              <a:rPr lang="en-US" sz="1800" dirty="0">
                <a:latin typeface="Comic Sans MS" pitchFamily="66" charset="0"/>
              </a:rPr>
              <a:t> objects - </a:t>
            </a:r>
            <a:r>
              <a:rPr lang="en-US" sz="1800" u="sng" dirty="0">
                <a:latin typeface="Comic Sans MS" pitchFamily="66" charset="0"/>
              </a:rPr>
              <a:t>typically, though not exclusively, with dimensions smaller than 100 nanometers</a:t>
            </a:r>
            <a:r>
              <a:rPr lang="en-US" sz="1800" dirty="0">
                <a:latin typeface="Comic Sans MS" pitchFamily="66" charset="0"/>
              </a:rPr>
              <a:t> - can be useful by themselves or as part of larger devices containing multiple </a:t>
            </a:r>
            <a:r>
              <a:rPr lang="en-US" sz="1800" dirty="0" err="1">
                <a:latin typeface="Comic Sans MS" pitchFamily="66" charset="0"/>
              </a:rPr>
              <a:t>nanoscale</a:t>
            </a:r>
            <a:r>
              <a:rPr lang="en-US" sz="1800" dirty="0">
                <a:latin typeface="Comic Sans MS" pitchFamily="66" charset="0"/>
              </a:rPr>
              <a:t> objects. </a:t>
            </a:r>
          </a:p>
        </p:txBody>
      </p:sp>
      <p:sp>
        <p:nvSpPr>
          <p:cNvPr id="10" name="Rounded Rectangle 4"/>
          <p:cNvSpPr/>
          <p:nvPr/>
        </p:nvSpPr>
        <p:spPr>
          <a:xfrm rot="5400000">
            <a:off x="7335343" y="1148848"/>
            <a:ext cx="2949025" cy="668937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6899" tIns="121920" rIns="227584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>
                <a:latin typeface="Comic Sans MS" pitchFamily="66" charset="0"/>
              </a:rPr>
              <a:t>ubraxane</a:t>
            </a:r>
            <a:endParaRPr lang="en-US" sz="3200" kern="12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97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latin typeface="Comic Sans MS" pitchFamily="66" charset="0"/>
              </a:rPr>
              <a:t>  </a:t>
            </a:r>
            <a:r>
              <a:rPr lang="en-US" sz="2400" b="1" dirty="0" err="1" smtClean="0">
                <a:latin typeface="Comic Sans MS" pitchFamily="66" charset="0"/>
              </a:rPr>
              <a:t>Nanoparticles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are </a:t>
            </a:r>
            <a:r>
              <a:rPr lang="en-US" sz="2400" dirty="0" err="1" smtClean="0">
                <a:latin typeface="Comic Sans MS" pitchFamily="66" charset="0"/>
              </a:rPr>
              <a:t>nanosized</a:t>
            </a:r>
            <a:r>
              <a:rPr lang="en-US" sz="2400" dirty="0" smtClean="0">
                <a:latin typeface="Comic Sans MS" pitchFamily="66" charset="0"/>
              </a:rPr>
              <a:t> polymeric colloidal particles with a therapeutic agent encapsulated within the polymeric matrix, or adsorbed, or conjugated onto the surface of the </a:t>
            </a:r>
            <a:r>
              <a:rPr lang="en-US" sz="2400" dirty="0" err="1" smtClean="0">
                <a:latin typeface="Comic Sans MS" pitchFamily="66" charset="0"/>
              </a:rPr>
              <a:t>nanoparticle</a:t>
            </a:r>
            <a:r>
              <a:rPr lang="en-US" sz="2400" dirty="0" smtClean="0">
                <a:latin typeface="Comic Sans MS" pitchFamily="66" charset="0"/>
              </a:rPr>
              <a:t>. They are made of natural or synthetic polymer ranging in size between 10-1000 nm. </a:t>
            </a:r>
            <a:r>
              <a:rPr lang="en-US" sz="2400" dirty="0" err="1" smtClean="0">
                <a:latin typeface="Comic Sans MS" pitchFamily="66" charset="0"/>
              </a:rPr>
              <a:t>Nanoparticles</a:t>
            </a:r>
            <a:r>
              <a:rPr lang="en-US" sz="2400" dirty="0" smtClean="0">
                <a:latin typeface="Comic Sans MS" pitchFamily="66" charset="0"/>
              </a:rPr>
              <a:t> can be prepared from synthetic biodegradable polymers by polymerization techniques of suspension, emulsion, or micelle polymerization.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Nanoparticles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as a drug delivery system</a:t>
            </a:r>
            <a:endParaRPr lang="fa-IR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Content Placeholder 3" descr="PolymericNanoparticulateSyste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69255" y="1524000"/>
            <a:ext cx="3940935" cy="2743200"/>
          </a:xfrm>
        </p:spPr>
      </p:pic>
      <p:pic>
        <p:nvPicPr>
          <p:cNvPr id="5" name="Content Placeholder 3" descr="nanospher nanocapsul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4572000"/>
            <a:ext cx="4159543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andersonl\Desktop\Design\blood template\t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928992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Nanotechnology Based Drug Delivery Systems for Cancer Therapy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9144000" cy="98376"/>
          </a:xfrm>
        </p:spPr>
        <p:txBody>
          <a:bodyPr>
            <a:noAutofit/>
          </a:bodyPr>
          <a:lstStyle/>
          <a:p>
            <a:pPr algn="ctr"/>
            <a:endParaRPr lang="en-U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13" name="Group 99"/>
          <p:cNvGraphicFramePr>
            <a:graphicFrameLocks noGrp="1"/>
          </p:cNvGraphicFramePr>
          <p:nvPr>
            <p:ph idx="1"/>
          </p:nvPr>
        </p:nvGraphicFramePr>
        <p:xfrm>
          <a:off x="762000" y="838200"/>
          <a:ext cx="7545388" cy="5715000"/>
        </p:xfrm>
        <a:graphic>
          <a:graphicData uri="http://schemas.openxmlformats.org/drawingml/2006/table">
            <a:tbl>
              <a:tblPr/>
              <a:tblGrid>
                <a:gridCol w="1312863"/>
                <a:gridCol w="2924175"/>
                <a:gridCol w="3308350"/>
              </a:tblGrid>
              <a:tr h="433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Nanoparticle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Description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Recent applications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9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9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Nanocapsules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Vesicular systems in which the drug is surrounded by a polymeric membrane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Stability of the cisplatin nanocapsules has been optimized by varying the lipid composition of the bilayer coat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9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Nanospheres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Matrix systems in which the drug is physically and uniformly dispersed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Bovine serum albumin nanospheres containing 5-fluorouracil show higher tumour inhibition than the free drug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Micelles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Amphiphilic block copolymers that can self-associate in aqueous solution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Micelle delivery of doxorubicin increases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cytotoxicity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to prostate carcinoma cells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Ceramic nanoparticles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Nanoparticles fabricated using inorganic compounds including silica, titania…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Ultra fine silica based nanoparticles releasing water insoluble anticancer drug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9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Liposomes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Artificial spherical vesicles produced from natural phospholipids and cholesterol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marR="0" lvl="0" indent="-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Radiation-guided drug delivery of liposomal cisplatin to tumor blood vessels results in improved tumour growth delay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704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Dendrimers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Macromolecular compound that comprise a series of branches around an inner core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Targeted delivery within dendrimers improved the cytotoxic response of the cells to methotrexate 100-fold over free drug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9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SLN particles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Nanoparticles made from solid lipids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SLN powder formulation of all-trans retinoic acid may have potential in cancer chemoprevention and therapeutics.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effectLst/>
                <a:latin typeface="Comic Sans MS" pitchFamily="66" charset="0"/>
              </a:rPr>
              <a:t>NANO</a:t>
            </a:r>
            <a:r>
              <a:rPr lang="en-US" sz="4000" dirty="0" err="1" smtClean="0">
                <a:solidFill>
                  <a:schemeClr val="tx1"/>
                </a:solidFill>
                <a:effectLst/>
                <a:latin typeface="Comic Sans MS" pitchFamily="66" charset="0"/>
              </a:rPr>
              <a:t>s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Comic Sans MS" pitchFamily="66" charset="0"/>
              </a:rPr>
              <a:t>PHERES</a:t>
            </a:r>
            <a:endParaRPr lang="fa-IR" sz="3200" dirty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l" rtl="0">
              <a:buNone/>
            </a:pPr>
            <a:r>
              <a:rPr lang="en-US" sz="2400" b="1" dirty="0" smtClean="0">
                <a:latin typeface="Comic Sans MS" pitchFamily="66" charset="0"/>
                <a:cs typeface="0 Nazanin" pitchFamily="2" charset="-78"/>
              </a:rPr>
              <a:t>1) Polymerization</a:t>
            </a:r>
          </a:p>
          <a:p>
            <a:pPr algn="l" rtl="0"/>
            <a:r>
              <a:rPr lang="en-US" sz="1800" dirty="0" err="1" smtClean="0">
                <a:latin typeface="Comic Sans MS" pitchFamily="66" charset="0"/>
              </a:rPr>
              <a:t>Polyacrilamide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nanosphers</a:t>
            </a:r>
            <a:endParaRPr lang="en-US" sz="1800" dirty="0" smtClean="0">
              <a:latin typeface="Comic Sans MS" pitchFamily="66" charset="0"/>
            </a:endParaRPr>
          </a:p>
          <a:p>
            <a:pPr algn="l" rtl="0"/>
            <a:r>
              <a:rPr lang="en-US" sz="1800" dirty="0" smtClean="0">
                <a:latin typeface="Comic Sans MS" pitchFamily="66" charset="0"/>
              </a:rPr>
              <a:t>poly alkyl </a:t>
            </a:r>
            <a:r>
              <a:rPr lang="en-US" sz="1800" dirty="0" err="1" smtClean="0">
                <a:latin typeface="Comic Sans MS" pitchFamily="66" charset="0"/>
              </a:rPr>
              <a:t>methacrylate</a:t>
            </a:r>
            <a:endParaRPr lang="en-US" sz="1800" dirty="0" smtClean="0">
              <a:latin typeface="Comic Sans MS" pitchFamily="66" charset="0"/>
            </a:endParaRPr>
          </a:p>
          <a:p>
            <a:r>
              <a:rPr lang="en-US" sz="1800" dirty="0" err="1" smtClean="0">
                <a:latin typeface="Comic Sans MS" pitchFamily="66" charset="0"/>
              </a:rPr>
              <a:t>Polyalkylcyanoakrylate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nanospheres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1500" b="1" dirty="0" smtClean="0">
                <a:solidFill>
                  <a:srgbClr val="FF0000"/>
                </a:solidFill>
                <a:latin typeface="Comic Sans MS" pitchFamily="66" charset="0"/>
              </a:rPr>
              <a:t>        </a:t>
            </a:r>
            <a:r>
              <a:rPr lang="en-US" sz="1500" b="1" dirty="0" err="1" smtClean="0">
                <a:solidFill>
                  <a:srgbClr val="FF0000"/>
                </a:solidFill>
                <a:latin typeface="Comic Sans MS" pitchFamily="66" charset="0"/>
              </a:rPr>
              <a:t>polybutylcyanoakrylate</a:t>
            </a:r>
            <a:endParaRPr lang="en-US" sz="15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 rtl="0"/>
            <a:r>
              <a:rPr lang="en-US" sz="1800" dirty="0" err="1" smtClean="0">
                <a:latin typeface="Comic Sans MS" pitchFamily="66" charset="0"/>
              </a:rPr>
              <a:t>Polyglutaraldehyde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nanosphers</a:t>
            </a:r>
            <a:endParaRPr lang="en-US" sz="1800" dirty="0" smtClean="0">
              <a:latin typeface="Comic Sans MS" pitchFamily="66" charset="0"/>
            </a:endParaRPr>
          </a:p>
          <a:p>
            <a:pPr algn="l" rtl="0"/>
            <a:endParaRPr lang="en-US" sz="1800" dirty="0" smtClean="0">
              <a:latin typeface="Comic Sans MS" pitchFamily="66" charset="0"/>
            </a:endParaRPr>
          </a:p>
          <a:p>
            <a:pPr marL="514350" indent="-514350" algn="l" rtl="0">
              <a:buNone/>
            </a:pPr>
            <a:r>
              <a:rPr lang="en-US" sz="2400" b="1" dirty="0" smtClean="0">
                <a:latin typeface="Comic Sans MS" pitchFamily="66" charset="0"/>
                <a:cs typeface="0 Nazanin" pitchFamily="2" charset="-78"/>
              </a:rPr>
              <a:t>2) Prepared Polymers</a:t>
            </a:r>
          </a:p>
          <a:p>
            <a:pPr marL="514350" indent="-514350" algn="l" rtl="0"/>
            <a:r>
              <a:rPr lang="en-US" sz="1800" b="1" dirty="0" smtClean="0">
                <a:latin typeface="Comic Sans MS" pitchFamily="66" charset="0"/>
              </a:rPr>
              <a:t>Natural polymers (macromolecules)</a:t>
            </a:r>
          </a:p>
          <a:p>
            <a:pPr marL="1008126" lvl="2" indent="-514350" algn="l" rtl="0"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Human serum albumin</a:t>
            </a:r>
          </a:p>
          <a:p>
            <a:pPr marL="1008126" lvl="2" indent="-514350"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</a:rPr>
              <a:t>Alginates</a:t>
            </a:r>
          </a:p>
          <a:p>
            <a:pPr marL="514350" indent="-514350" algn="l" rtl="0"/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b="1" dirty="0" smtClean="0">
                <a:latin typeface="Comic Sans MS" pitchFamily="66" charset="0"/>
              </a:rPr>
              <a:t>synthetic polymers</a:t>
            </a:r>
          </a:p>
          <a:p>
            <a:pPr marL="1008126" lvl="2" indent="-514350" algn="l" rtl="0"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</a:rPr>
              <a:t>Poly lactic acid                      </a:t>
            </a:r>
            <a:r>
              <a:rPr lang="en-US" sz="1600" b="1" dirty="0" smtClean="0">
                <a:latin typeface="Comic Sans MS" pitchFamily="66" charset="0"/>
              </a:rPr>
              <a:t>PLA</a:t>
            </a:r>
          </a:p>
          <a:p>
            <a:pPr marL="1008126" lvl="2" indent="-514350" algn="l" rtl="0"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Poly lactic-</a:t>
            </a:r>
            <a:r>
              <a:rPr lang="en-US" sz="1600" b="1" i="1" dirty="0" smtClean="0">
                <a:solidFill>
                  <a:srgbClr val="FF0000"/>
                </a:solidFill>
                <a:latin typeface="Comic Sans MS" pitchFamily="66" charset="0"/>
              </a:rPr>
              <a:t>co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-glycolic acid</a:t>
            </a: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</a:rPr>
              <a:t>   </a:t>
            </a:r>
            <a:r>
              <a:rPr lang="en-US" sz="1600" b="1" dirty="0" smtClean="0">
                <a:latin typeface="Comic Sans MS" pitchFamily="66" charset="0"/>
              </a:rPr>
              <a:t>PLGA</a:t>
            </a:r>
          </a:p>
          <a:p>
            <a:pPr marL="1008126" lvl="2" indent="-514350" algn="l" rtl="0"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</a:rPr>
              <a:t>Cellulose acetate phthalate   </a:t>
            </a:r>
            <a:r>
              <a:rPr lang="en-US" sz="1600" b="1" dirty="0" smtClean="0">
                <a:latin typeface="Comic Sans MS" pitchFamily="66" charset="0"/>
              </a:rPr>
              <a:t>CAP</a:t>
            </a:r>
          </a:p>
          <a:p>
            <a:pPr marL="514350" indent="-514350" algn="l" rtl="0">
              <a:buAutoNum type="arabicParenR"/>
            </a:pPr>
            <a:endParaRPr lang="en-US" dirty="0" smtClean="0">
              <a:cs typeface="0 Nazanin" pitchFamily="2" charset="-78"/>
            </a:endParaRPr>
          </a:p>
          <a:p>
            <a:pPr marL="514350" indent="-514350" algn="l" rtl="0">
              <a:buAutoNum type="arabicParenR"/>
            </a:pPr>
            <a:endParaRPr lang="fa-IR" dirty="0" smtClean="0">
              <a:cs typeface="0 Nazanin" pitchFamily="2" charset="-78"/>
            </a:endParaRPr>
          </a:p>
          <a:p>
            <a:pPr marL="514350" indent="-514350" algn="r" rtl="1">
              <a:buNone/>
            </a:pPr>
            <a:endParaRPr lang="fa-IR" dirty="0" smtClean="0">
              <a:cs typeface="0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>
              <a:buFontTx/>
              <a:buNone/>
            </a:pPr>
            <a:r>
              <a:rPr lang="en-US" sz="2400" dirty="0" smtClean="0">
                <a:latin typeface="Comic Sans MS" pitchFamily="66" charset="0"/>
              </a:rPr>
              <a:t>Increasing the efficiency of 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targeting</a:t>
            </a:r>
            <a:r>
              <a:rPr lang="en-US" sz="2400" dirty="0" smtClean="0">
                <a:latin typeface="Comic Sans MS" pitchFamily="66" charset="0"/>
              </a:rPr>
              <a:t> and the 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therapeutic index </a:t>
            </a:r>
            <a:r>
              <a:rPr lang="en-US" sz="2400" dirty="0" smtClean="0">
                <a:latin typeface="Comic Sans MS" pitchFamily="66" charset="0"/>
              </a:rPr>
              <a:t>is thus a priority in the pharmaceutical industry. For these challenging tasks, </a:t>
            </a:r>
            <a:r>
              <a:rPr lang="en-US" sz="2400" dirty="0" err="1" smtClean="0">
                <a:latin typeface="Comic Sans MS" pitchFamily="66" charset="0"/>
              </a:rPr>
              <a:t>nanoparticles</a:t>
            </a:r>
            <a:r>
              <a:rPr lang="en-US" sz="2400" dirty="0" smtClean="0">
                <a:latin typeface="Comic Sans MS" pitchFamily="66" charset="0"/>
              </a:rPr>
              <a:t> have emerged as promising candidates.</a:t>
            </a:r>
          </a:p>
          <a:p>
            <a:pPr algn="just" rtl="0">
              <a:buFontTx/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algn="just" rtl="0">
              <a:buFontTx/>
              <a:buNone/>
            </a:pPr>
            <a:r>
              <a:rPr lang="en-US" sz="2400" u="sng" dirty="0" smtClean="0">
                <a:latin typeface="Comic Sans MS" pitchFamily="66" charset="0"/>
              </a:rPr>
              <a:t>This is because their biological function, including distribution and elimination patterns in the body, is dictated mainly by their </a:t>
            </a:r>
            <a:r>
              <a:rPr lang="en-US" sz="2400" b="1" u="sng" dirty="0" smtClean="0">
                <a:latin typeface="Comic Sans MS" pitchFamily="66" charset="0"/>
              </a:rPr>
              <a:t>controllable physicochemical properties</a:t>
            </a:r>
            <a:r>
              <a:rPr lang="en-US" sz="2400" u="sng" dirty="0" smtClean="0">
                <a:latin typeface="Comic Sans MS" pitchFamily="66" charset="0"/>
              </a:rPr>
              <a:t> such as </a:t>
            </a:r>
            <a:r>
              <a:rPr lang="en-US" sz="2400" b="1" u="sng" dirty="0" smtClean="0">
                <a:solidFill>
                  <a:srgbClr val="0070C0"/>
                </a:solidFill>
                <a:latin typeface="Comic Sans MS" pitchFamily="66" charset="0"/>
              </a:rPr>
              <a:t>size, shape, </a:t>
            </a:r>
            <a:r>
              <a:rPr lang="en-US" sz="2400" b="1" u="sng" dirty="0" err="1" smtClean="0">
                <a:solidFill>
                  <a:srgbClr val="0070C0"/>
                </a:solidFill>
                <a:latin typeface="Comic Sans MS" pitchFamily="66" charset="0"/>
              </a:rPr>
              <a:t>hydrophobicity</a:t>
            </a:r>
            <a:r>
              <a:rPr lang="en-US" sz="2400" b="1" u="sng" dirty="0" smtClean="0">
                <a:solidFill>
                  <a:srgbClr val="0070C0"/>
                </a:solidFill>
                <a:latin typeface="Comic Sans MS" pitchFamily="66" charset="0"/>
              </a:rPr>
              <a:t>, and surface charge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fa-IR" sz="2400" b="1" dirty="0" smtClean="0">
              <a:solidFill>
                <a:srgbClr val="0070C0"/>
              </a:solidFill>
              <a:latin typeface="Comic Sans MS" pitchFamily="66" charset="0"/>
              <a:ea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229600" cy="792163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Ideal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nanocarrier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981075"/>
            <a:ext cx="8713788" cy="5543550"/>
          </a:xfrm>
        </p:spPr>
        <p:txBody>
          <a:bodyPr>
            <a:normAutofit fontScale="85000" lnSpcReduction="10000"/>
          </a:bodyPr>
          <a:lstStyle/>
          <a:p>
            <a:pPr algn="l" rtl="0" eaLnBrk="1" hangingPunct="1">
              <a:lnSpc>
                <a:spcPct val="120000"/>
              </a:lnSpc>
              <a:buFontTx/>
              <a:buNone/>
            </a:pPr>
            <a:r>
              <a:rPr lang="en-US" sz="2000" b="1" dirty="0" smtClean="0">
                <a:latin typeface="Comic Sans MS" pitchFamily="66" charset="0"/>
              </a:rPr>
              <a:t>A suitable </a:t>
            </a:r>
            <a:r>
              <a:rPr lang="en-US" sz="2000" b="1" dirty="0" err="1" smtClean="0">
                <a:latin typeface="Comic Sans MS" pitchFamily="66" charset="0"/>
              </a:rPr>
              <a:t>nanocarrier</a:t>
            </a:r>
            <a:r>
              <a:rPr lang="en-US" sz="2000" b="1" dirty="0" smtClean="0">
                <a:latin typeface="Comic Sans MS" pitchFamily="66" charset="0"/>
              </a:rPr>
              <a:t> must be</a:t>
            </a:r>
          </a:p>
          <a:p>
            <a:pPr algn="l" rtl="0" eaLnBrk="1" hangingPunct="1">
              <a:lnSpc>
                <a:spcPct val="120000"/>
              </a:lnSpc>
            </a:pPr>
            <a:r>
              <a:rPr lang="en-US" sz="2000" dirty="0" smtClean="0">
                <a:latin typeface="Comic Sans MS" pitchFamily="66" charset="0"/>
              </a:rPr>
              <a:t> Biodegradable and stable in body fluids</a:t>
            </a:r>
          </a:p>
          <a:p>
            <a:pPr algn="l" rtl="0" eaLnBrk="1" hangingPunct="1">
              <a:lnSpc>
                <a:spcPct val="120000"/>
              </a:lnSpc>
            </a:pPr>
            <a:r>
              <a:rPr lang="en-US" sz="2000" dirty="0" smtClean="0">
                <a:latin typeface="Comic Sans MS" pitchFamily="66" charset="0"/>
              </a:rPr>
              <a:t> Not causing systemic toxicity, embolism and immune response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Comic Sans MS" pitchFamily="66" charset="0"/>
              </a:rPr>
              <a:t>biocompatible</a:t>
            </a:r>
          </a:p>
          <a:p>
            <a:pPr marL="457200" indent="-457200"/>
            <a:r>
              <a:rPr lang="en-US" sz="2000" dirty="0" smtClean="0">
                <a:latin typeface="Comic Sans MS" pitchFamily="66" charset="0"/>
              </a:rPr>
              <a:t>BBB-targeted </a:t>
            </a:r>
          </a:p>
          <a:p>
            <a:pPr marL="457200" indent="-457200"/>
            <a:r>
              <a:rPr lang="en-US" sz="2000" dirty="0" smtClean="0">
                <a:latin typeface="Comic Sans MS" pitchFamily="66" charset="0"/>
              </a:rPr>
              <a:t>secretion from the biological systems, i.e., the kidney or liver</a:t>
            </a:r>
          </a:p>
          <a:p>
            <a:pPr algn="l" rtl="0" eaLnBrk="1" hangingPunct="1">
              <a:lnSpc>
                <a:spcPct val="120000"/>
              </a:lnSpc>
              <a:buFontTx/>
              <a:buNone/>
            </a:pPr>
            <a:r>
              <a:rPr lang="en-US" sz="2000" b="1" dirty="0" smtClean="0">
                <a:latin typeface="Comic Sans MS" pitchFamily="66" charset="0"/>
              </a:rPr>
              <a:t>In the ideal case</a:t>
            </a:r>
            <a:r>
              <a:rPr lang="en-US" sz="2000" dirty="0" smtClean="0">
                <a:latin typeface="Comic Sans MS" pitchFamily="66" charset="0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Comic Sans MS" pitchFamily="66" charset="0"/>
              </a:rPr>
              <a:t>particle diameter less than 100 nanometers</a:t>
            </a:r>
          </a:p>
          <a:p>
            <a:pPr algn="l" rtl="0" eaLnBrk="1" hangingPunct="1">
              <a:lnSpc>
                <a:spcPct val="120000"/>
              </a:lnSpc>
            </a:pPr>
            <a:r>
              <a:rPr lang="en-US" sz="2000" dirty="0" smtClean="0">
                <a:latin typeface="Comic Sans MS" pitchFamily="66" charset="0"/>
              </a:rPr>
              <a:t>These </a:t>
            </a:r>
            <a:r>
              <a:rPr lang="en-US" sz="2000" dirty="0" err="1" smtClean="0">
                <a:latin typeface="Comic Sans MS" pitchFamily="66" charset="0"/>
              </a:rPr>
              <a:t>nanocarriers</a:t>
            </a:r>
            <a:r>
              <a:rPr lang="en-US" sz="2000" dirty="0" smtClean="0">
                <a:latin typeface="Comic Sans MS" pitchFamily="66" charset="0"/>
              </a:rPr>
              <a:t> can be loaded with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various drugs and targeted</a:t>
            </a:r>
            <a:r>
              <a:rPr lang="en-US" sz="2000" dirty="0" smtClean="0">
                <a:latin typeface="Comic Sans MS" pitchFamily="66" charset="0"/>
              </a:rPr>
              <a:t> to a pathological location in the body</a:t>
            </a:r>
          </a:p>
          <a:p>
            <a:pPr algn="l" rtl="0" eaLnBrk="1" hangingPunct="1">
              <a:lnSpc>
                <a:spcPct val="120000"/>
              </a:lnSpc>
            </a:pPr>
            <a:r>
              <a:rPr lang="en-US" sz="2000" dirty="0" smtClean="0">
                <a:latin typeface="Comic Sans MS" pitchFamily="66" charset="0"/>
              </a:rPr>
              <a:t>Providing increased bioavailability of drugs</a:t>
            </a:r>
          </a:p>
          <a:p>
            <a:pPr algn="l" rtl="0" eaLnBrk="1" hangingPunct="1">
              <a:lnSpc>
                <a:spcPct val="120000"/>
              </a:lnSpc>
            </a:pPr>
            <a:r>
              <a:rPr lang="en-US" sz="2000" dirty="0" smtClean="0">
                <a:latin typeface="Comic Sans MS" pitchFamily="66" charset="0"/>
              </a:rPr>
              <a:t>Decreased effective dose </a:t>
            </a:r>
          </a:p>
          <a:p>
            <a:pPr algn="l" rtl="0" eaLnBrk="1" hangingPunct="1">
              <a:lnSpc>
                <a:spcPct val="120000"/>
              </a:lnSpc>
            </a:pPr>
            <a:r>
              <a:rPr lang="en-US" sz="2000" dirty="0" smtClean="0">
                <a:latin typeface="Comic Sans MS" pitchFamily="66" charset="0"/>
              </a:rPr>
              <a:t>Protection of unstable drugs </a:t>
            </a:r>
          </a:p>
          <a:p>
            <a:pPr algn="l" rtl="0" eaLnBrk="1" hangingPunct="1">
              <a:lnSpc>
                <a:spcPct val="120000"/>
              </a:lnSpc>
            </a:pPr>
            <a:r>
              <a:rPr lang="en-US" sz="2000" dirty="0" smtClean="0">
                <a:latin typeface="Comic Sans MS" pitchFamily="66" charset="0"/>
              </a:rPr>
              <a:t>Achieving high drug concentration in infected or abnormal cells </a:t>
            </a:r>
          </a:p>
          <a:p>
            <a:pPr algn="l" rtl="0" eaLnBrk="1" hangingPunct="1">
              <a:lnSpc>
                <a:spcPct val="120000"/>
              </a:lnSpc>
              <a:buNone/>
            </a:pPr>
            <a:r>
              <a:rPr lang="en-US" sz="2000" dirty="0" smtClean="0">
                <a:latin typeface="Comic Sans MS" pitchFamily="66" charset="0"/>
              </a:rPr>
              <a:t>and low concentration in normal cells thus decreasing the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drug toxicity and undesirable side effects</a:t>
            </a:r>
          </a:p>
          <a:p>
            <a:pPr algn="l" rtl="0" eaLnBrk="1" hangingPunct="1">
              <a:lnSpc>
                <a:spcPct val="120000"/>
              </a:lnSpc>
              <a:buNone/>
            </a:pPr>
            <a:endParaRPr lang="en-US" sz="2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FF0000"/>
                </a:solidFill>
                <a:latin typeface="Comic Sans MS" pitchFamily="66" charset="0"/>
              </a:rPr>
              <a:t>Surfactants as surface modifications of </a:t>
            </a:r>
            <a:r>
              <a:rPr lang="en-US" sz="2700" dirty="0" err="1" smtClean="0">
                <a:solidFill>
                  <a:srgbClr val="FF0000"/>
                </a:solidFill>
                <a:latin typeface="Comic Sans MS" pitchFamily="66" charset="0"/>
              </a:rPr>
              <a:t>nanoparticles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one of the major problems in targeted drug delivery is the rapid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opsonization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and uptake of the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nanoparticles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by the mononuclear phagocytes system (MPS).</a:t>
            </a: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The ability of cells of the MPS to capture the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nanoparticles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depends on the characteristics of the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nanoparticle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surface, such as 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charge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and </a:t>
            </a:r>
            <a:r>
              <a:rPr lang="en-US" sz="2400" dirty="0" err="1" smtClean="0">
                <a:solidFill>
                  <a:srgbClr val="0070C0"/>
                </a:solidFill>
                <a:latin typeface="Comic Sans MS" pitchFamily="66" charset="0"/>
              </a:rPr>
              <a:t>hydrophobicity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surfaces.In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modified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nanoparticles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, the surface characteristics and the size of the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nanoparticles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are the key for their biological fate. Larger particles are filtered out by the first capillary bed. A small size seems to improve the reduction in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opsonization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reactions and subsequent removal by macrophages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. </a:t>
            </a:r>
            <a:endParaRPr lang="fa-IR" sz="24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The use of 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hydrophilic surfactants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to coat the surface creates a hydrophilic surface around the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nanoparticles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and avoids the capture of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nanoparticles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by macrophages, giving long-circulating properties. The long-circulating carriers thereby also increase the possibility of the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nanoparticles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to reach the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brain.Thus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, the coating of the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nanoparticles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surface with non-ionic surfactants promotes an enhancement of the internalization of the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nanoparticles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into cells.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Its threat level depends on the combination of factors like the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type of tumor</a:t>
            </a:r>
            <a:r>
              <a:rPr lang="en-US" sz="2400" b="1" dirty="0" smtClean="0">
                <a:latin typeface="Comic Sans MS" pitchFamily="66" charset="0"/>
              </a:rPr>
              <a:t>, its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location</a:t>
            </a:r>
            <a:r>
              <a:rPr lang="en-US" sz="2400" b="1" dirty="0" smtClean="0">
                <a:latin typeface="Comic Sans MS" pitchFamily="66" charset="0"/>
              </a:rPr>
              <a:t>, its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size</a:t>
            </a:r>
            <a:r>
              <a:rPr lang="en-US" sz="2400" b="1" dirty="0" smtClean="0">
                <a:latin typeface="Comic Sans MS" pitchFamily="66" charset="0"/>
              </a:rPr>
              <a:t> and its state of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development</a:t>
            </a:r>
            <a:r>
              <a:rPr lang="en-US" sz="2400" b="1" dirty="0" smtClean="0">
                <a:latin typeface="Comic Sans MS" pitchFamily="66" charset="0"/>
              </a:rPr>
              <a:t>.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400" b="1" dirty="0" smtClean="0">
                <a:latin typeface="Comic Sans MS" pitchFamily="66" charset="0"/>
              </a:rPr>
              <a:t> The most common primary brain tumors are:</a:t>
            </a:r>
          </a:p>
          <a:p>
            <a:r>
              <a:rPr lang="en-US" sz="2400" b="1" dirty="0" err="1" smtClean="0">
                <a:latin typeface="Comic Sans MS" pitchFamily="66" charset="0"/>
              </a:rPr>
              <a:t>Gliomas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(50.3%)</a:t>
            </a:r>
          </a:p>
          <a:p>
            <a:r>
              <a:rPr lang="en-US" sz="2400" b="1" dirty="0" err="1" smtClean="0">
                <a:latin typeface="Comic Sans MS" pitchFamily="66" charset="0"/>
              </a:rPr>
              <a:t>Meningiomas</a:t>
            </a:r>
            <a:r>
              <a:rPr lang="en-US" sz="2400" b="1" dirty="0" smtClean="0">
                <a:latin typeface="Comic Sans MS" pitchFamily="66" charset="0"/>
              </a:rPr>
              <a:t> (20.9%)</a:t>
            </a:r>
          </a:p>
          <a:p>
            <a:r>
              <a:rPr lang="en-US" sz="2400" b="1" dirty="0" smtClean="0">
                <a:latin typeface="Comic Sans MS" pitchFamily="66" charset="0"/>
              </a:rPr>
              <a:t>Pituitary adenomas (15%)</a:t>
            </a:r>
          </a:p>
          <a:p>
            <a:r>
              <a:rPr lang="en-US" sz="2400" b="1" dirty="0" smtClean="0">
                <a:latin typeface="Comic Sans MS" pitchFamily="66" charset="0"/>
              </a:rPr>
              <a:t>Nerve sheath tumors (8%)</a:t>
            </a:r>
          </a:p>
          <a:p>
            <a:endParaRPr lang="fa-IR" sz="24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A hydrophilic surface can be obtained by adsorbing hydrophilic surfactants, such </a:t>
            </a: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as </a:t>
            </a:r>
            <a:r>
              <a:rPr lang="en-US" sz="2400" dirty="0" err="1" smtClean="0">
                <a:solidFill>
                  <a:srgbClr val="00B050"/>
                </a:solidFill>
                <a:latin typeface="Comic Sans MS" pitchFamily="66" charset="0"/>
              </a:rPr>
              <a:t>polysorbate</a:t>
            </a: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 80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on the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nanoparticles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surface or using block/branched copolymers, such as </a:t>
            </a:r>
            <a:r>
              <a:rPr lang="en-US" sz="2400" dirty="0" err="1" smtClean="0">
                <a:solidFill>
                  <a:srgbClr val="00B050"/>
                </a:solidFill>
                <a:latin typeface="Comic Sans MS" pitchFamily="66" charset="0"/>
              </a:rPr>
              <a:t>poloxamines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and </a:t>
            </a:r>
            <a:r>
              <a:rPr lang="en-US" sz="2400" dirty="0" err="1" smtClean="0">
                <a:solidFill>
                  <a:srgbClr val="00B050"/>
                </a:solidFill>
                <a:latin typeface="Comic Sans MS" pitchFamily="66" charset="0"/>
              </a:rPr>
              <a:t>poloxamers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. </a:t>
            </a: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Polyethylene oxide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(PEO) or </a:t>
            </a: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poly ethylene glycol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(PEG) are the most successful non-ionic hydrophilic polymer moiety employed for this purpose.</a:t>
            </a:r>
          </a:p>
          <a:p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Poloxamers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consist of two ethylene oxide (EO) polymers attached to the ends of one propylene oxide (PO) polymer.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Poloxamines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consist of four EO polymers attached to four PO polymer and all four are coupled to an ethylene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diamine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core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endParaRPr lang="en-US" sz="2400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the chemical nature of the coating surfactant is of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importance,because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poloxamine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908-coated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nanoparticles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showed long-circulating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characteristics but failed to increase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nanoparticle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brain concentration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, whereas doxorubicin adsorbed onto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polysorbate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80-coated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nanoparticles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was successfully delivered into the brain.</a:t>
            </a: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Others authors, indicated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polysorbate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80 as a surfactant able to inhibit the efflux pump protein,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Pglycoprotein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(P-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gp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)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, mainly localized in the endothelial cells, and consequently it would allow the internalization of the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nanoparticles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and/or the drug by blocking its P-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gp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-mediated transport.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8388424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Nanotechnology in the Treatment of </a:t>
            </a:r>
            <a:r>
              <a:rPr lang="en-US" sz="3200" b="1" dirty="0" smtClean="0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Cancer</a:t>
            </a:r>
            <a:endParaRPr lang="en-US" sz="3200" b="1" dirty="0">
              <a:solidFill>
                <a:schemeClr val="accent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523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88913" y="1236663"/>
            <a:ext cx="4459287" cy="543877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>
                <a:cs typeface="Times New Roman" pitchFamily="18" charset="0"/>
              </a:rPr>
              <a:t>Nanotechnology has generated a great deal of interest in the field of oncology due to its potential to selectively deliver and concentrate drugs to tumors while minimizing damage to healthy cells.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 smtClean="0"/>
              <a:t>Two </a:t>
            </a:r>
            <a:r>
              <a:rPr lang="en-US" sz="2000" dirty="0"/>
              <a:t>FDA approved </a:t>
            </a:r>
            <a:r>
              <a:rPr lang="en-US" sz="2000" dirty="0" err="1"/>
              <a:t>nanoparticle</a:t>
            </a:r>
            <a:r>
              <a:rPr lang="en-US" sz="2000" dirty="0"/>
              <a:t> formulations for the treatment of cancer: 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err="1" smtClean="0">
                <a:latin typeface="Comic Sans MS" pitchFamily="66" charset="0"/>
              </a:rPr>
              <a:t>Abraxane</a:t>
            </a:r>
            <a:r>
              <a:rPr lang="en-US" sz="2000" baseline="30000" dirty="0" smtClean="0">
                <a:latin typeface="Comic Sans MS" pitchFamily="66" charset="0"/>
                <a:cs typeface="Times New Roman" pitchFamily="18" charset="0"/>
              </a:rPr>
              <a:t>®</a:t>
            </a:r>
            <a:r>
              <a:rPr lang="en-US" sz="2000" dirty="0" smtClean="0">
                <a:cs typeface="Times New Roman" pitchFamily="18" charset="0"/>
              </a:rPr>
              <a:t>:  </a:t>
            </a:r>
            <a:r>
              <a:rPr lang="en-US" sz="2000" dirty="0">
                <a:cs typeface="Times New Roman" pitchFamily="18" charset="0"/>
              </a:rPr>
              <a:t>a suspension of albumin-bound </a:t>
            </a:r>
            <a:r>
              <a:rPr lang="en-US" sz="2000" dirty="0" err="1">
                <a:cs typeface="Times New Roman" pitchFamily="18" charset="0"/>
              </a:rPr>
              <a:t>paclitaxel</a:t>
            </a:r>
            <a:r>
              <a:rPr lang="en-US" sz="2000" dirty="0">
                <a:cs typeface="Times New Roman" pitchFamily="18" charset="0"/>
              </a:rPr>
              <a:t> (130 nm).  FDA approved in January, 2005.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err="1" smtClean="0">
                <a:latin typeface="Comic Sans MS" pitchFamily="66" charset="0"/>
              </a:rPr>
              <a:t>Doxil</a:t>
            </a:r>
            <a:r>
              <a:rPr lang="en-US" sz="2000" baseline="30000" dirty="0">
                <a:latin typeface="Comic Sans MS" pitchFamily="66" charset="0"/>
                <a:cs typeface="Times New Roman" pitchFamily="18" charset="0"/>
              </a:rPr>
              <a:t>®</a:t>
            </a:r>
            <a:r>
              <a:rPr lang="en-US" sz="2000" dirty="0">
                <a:latin typeface="Comic Sans MS" pitchFamily="66" charset="0"/>
                <a:cs typeface="Times New Roman" pitchFamily="18" charset="0"/>
              </a:rPr>
              <a:t>:</a:t>
            </a:r>
            <a:r>
              <a:rPr lang="en-US" sz="2000" dirty="0">
                <a:cs typeface="Times New Roman" pitchFamily="18" charset="0"/>
              </a:rPr>
              <a:t>  liposomal formulation of doxorubicin (100 nm).  Approved in February, 2005.</a:t>
            </a:r>
            <a:endParaRPr lang="en-US" sz="2000" dirty="0"/>
          </a:p>
        </p:txBody>
      </p:sp>
      <p:pic>
        <p:nvPicPr>
          <p:cNvPr id="95239" name="Picture 7" descr="clientChar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3275806"/>
            <a:ext cx="4194175" cy="2457450"/>
          </a:xfrm>
          <a:noFill/>
          <a:ln/>
        </p:spPr>
      </p:pic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5618163" y="6511925"/>
            <a:ext cx="2225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i="1">
                <a:latin typeface="Times New Roman" pitchFamily="18" charset="0"/>
              </a:rPr>
              <a:t>http://www.doxil.com/images/clientChart.gif</a:t>
            </a:r>
          </a:p>
        </p:txBody>
      </p:sp>
      <p:pic>
        <p:nvPicPr>
          <p:cNvPr id="95242" name="Picture 10" descr="vhs_tape_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196529"/>
            <a:ext cx="4173538" cy="2376487"/>
          </a:xfrm>
          <a:prstGeom prst="rect">
            <a:avLst/>
          </a:prstGeom>
          <a:noFill/>
        </p:spPr>
      </p:pic>
      <p:grpSp>
        <p:nvGrpSpPr>
          <p:cNvPr id="2" name="Group 10"/>
          <p:cNvGrpSpPr/>
          <p:nvPr/>
        </p:nvGrpSpPr>
        <p:grpSpPr>
          <a:xfrm rot="5400000">
            <a:off x="7524328" y="868074"/>
            <a:ext cx="2532228" cy="741313"/>
            <a:chOff x="60064" y="927581"/>
            <a:chExt cx="2532228" cy="741313"/>
          </a:xfrm>
          <a:scene3d>
            <a:camera prst="orthographicFront"/>
            <a:lightRig rig="flat" dir="t"/>
          </a:scene3d>
        </p:grpSpPr>
        <p:sp>
          <p:nvSpPr>
            <p:cNvPr id="12" name="Rounded Rectangle 11"/>
            <p:cNvSpPr/>
            <p:nvPr/>
          </p:nvSpPr>
          <p:spPr>
            <a:xfrm rot="10800000">
              <a:off x="60064" y="927581"/>
              <a:ext cx="2532228" cy="741313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80000"/>
                <a:hueOff val="120948"/>
                <a:satOff val="-16839"/>
                <a:lumOff val="9645"/>
                <a:alphaOff val="0"/>
              </a:schemeClr>
            </a:fillRef>
            <a:effectRef idx="2">
              <a:schemeClr val="accent3">
                <a:shade val="80000"/>
                <a:hueOff val="120948"/>
                <a:satOff val="-16839"/>
                <a:lumOff val="96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 rot="21600000">
              <a:off x="96252" y="963769"/>
              <a:ext cx="2459852" cy="6689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6899" tIns="121920" rIns="227584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latin typeface="Comic Sans MS" pitchFamily="66" charset="0"/>
                </a:rPr>
                <a:t>NANO</a:t>
              </a:r>
              <a:endParaRPr lang="en-US" sz="3200" kern="1200" dirty="0">
                <a:latin typeface="Comic Sans MS" pitchFamily="66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683568" y="4005064"/>
            <a:ext cx="136815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84875" y="1011238"/>
            <a:ext cx="2039938" cy="3649662"/>
            <a:chOff x="3806" y="882"/>
            <a:chExt cx="1285" cy="2299"/>
          </a:xfrm>
        </p:grpSpPr>
        <p:pic>
          <p:nvPicPr>
            <p:cNvPr id="388099" name="Picture 3" descr="Taxol Ima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21" y="1154"/>
              <a:ext cx="1261" cy="2027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sp>
          <p:nvSpPr>
            <p:cNvPr id="388100" name="Rectangle 4"/>
            <p:cNvSpPr>
              <a:spLocks noChangeArrowheads="1"/>
            </p:cNvSpPr>
            <p:nvPr/>
          </p:nvSpPr>
          <p:spPr bwMode="auto">
            <a:xfrm>
              <a:off x="3806" y="882"/>
              <a:ext cx="1285" cy="262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>
                <a:spcBef>
                  <a:spcPts val="1500"/>
                </a:spcBef>
              </a:pPr>
              <a:r>
                <a:rPr lang="en-US" sz="25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Taxol</a:t>
              </a:r>
            </a:p>
          </p:txBody>
        </p:sp>
      </p:grpSp>
      <p:sp>
        <p:nvSpPr>
          <p:cNvPr id="388102" name="Text Box 6"/>
          <p:cNvSpPr txBox="1">
            <a:spLocks noChangeArrowheads="1"/>
          </p:cNvSpPr>
          <p:nvPr/>
        </p:nvSpPr>
        <p:spPr bwMode="auto">
          <a:xfrm>
            <a:off x="5881688" y="4627563"/>
            <a:ext cx="2538412" cy="13144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6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Contents:</a:t>
            </a:r>
          </a:p>
          <a:p>
            <a:pPr algn="l" eaLnBrk="1" hangingPunct="1"/>
            <a:r>
              <a:rPr lang="en-US" sz="1600" dirty="0" err="1">
                <a:solidFill>
                  <a:srgbClr val="005A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Paclitaxel</a:t>
            </a:r>
            <a:r>
              <a:rPr lang="en-US" sz="1600" dirty="0">
                <a:solidFill>
                  <a:srgbClr val="005A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6 mg/ml</a:t>
            </a:r>
          </a:p>
          <a:p>
            <a:pPr algn="l" eaLnBrk="1" hangingPunct="1"/>
            <a:r>
              <a:rPr lang="en-US" sz="16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Cremophor</a:t>
            </a:r>
            <a:r>
              <a:rPr 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537 mg/ml</a:t>
            </a:r>
          </a:p>
          <a:p>
            <a:pPr algn="l" eaLnBrk="1" hangingPunct="1"/>
            <a:r>
              <a:rPr 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Ethanol 396 mg/ml</a:t>
            </a:r>
          </a:p>
          <a:p>
            <a:pPr algn="l" eaLnBrk="1" hangingPunct="1"/>
            <a:endParaRPr lang="en-US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8103" name="Text Box 7"/>
          <p:cNvSpPr txBox="1">
            <a:spLocks noChangeArrowheads="1"/>
          </p:cNvSpPr>
          <p:nvPr/>
        </p:nvSpPr>
        <p:spPr bwMode="auto">
          <a:xfrm>
            <a:off x="769938" y="4635500"/>
            <a:ext cx="2657475" cy="13144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6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Contents:</a:t>
            </a:r>
          </a:p>
          <a:p>
            <a:pPr algn="l" eaLnBrk="1" hangingPunct="1"/>
            <a:r>
              <a:rPr lang="en-US" sz="1600" dirty="0">
                <a:solidFill>
                  <a:srgbClr val="005A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100 mg </a:t>
            </a:r>
            <a:r>
              <a:rPr lang="en-US" sz="1600" dirty="0" err="1">
                <a:solidFill>
                  <a:srgbClr val="005A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paclitaxel</a:t>
            </a:r>
            <a:endParaRPr lang="en-US" sz="1600" dirty="0">
              <a:solidFill>
                <a:srgbClr val="005A9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 eaLnBrk="1" hangingPunct="1"/>
            <a:r>
              <a:rPr lang="en-US" sz="1600" dirty="0">
                <a:solidFill>
                  <a:srgbClr val="005A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900 mg albumin</a:t>
            </a:r>
          </a:p>
          <a:p>
            <a:pPr algn="l" eaLnBrk="1" hangingPunct="1"/>
            <a:r>
              <a:rPr 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No Surfactants/Solvents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 eaLnBrk="1" hangingPunct="1"/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8104" name="Text Box 8"/>
          <p:cNvSpPr txBox="1">
            <a:spLocks noChangeArrowheads="1"/>
          </p:cNvSpPr>
          <p:nvPr/>
        </p:nvSpPr>
        <p:spPr bwMode="auto">
          <a:xfrm>
            <a:off x="3325813" y="1481138"/>
            <a:ext cx="2173287" cy="1920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2000" b="1" dirty="0" err="1">
                <a:solidFill>
                  <a:srgbClr val="005A9E"/>
                </a:solidFill>
                <a:effectLst/>
                <a:latin typeface="Arial" pitchFamily="34" charset="0"/>
                <a:cs typeface="Arial" pitchFamily="34" charset="0"/>
              </a:rPr>
              <a:t>Abraxane</a:t>
            </a:r>
            <a:r>
              <a:rPr lang="en-US" sz="2000" b="1" dirty="0">
                <a:solidFill>
                  <a:srgbClr val="005A9E"/>
                </a:solidFill>
                <a:effectLst/>
                <a:latin typeface="Arial" pitchFamily="34" charset="0"/>
                <a:cs typeface="Arial" pitchFamily="34" charset="0"/>
              </a:rPr>
              <a:t> received  FDA </a:t>
            </a:r>
          </a:p>
          <a:p>
            <a:pPr algn="l" eaLnBrk="1" hangingPunct="1"/>
            <a:r>
              <a:rPr lang="en-US" sz="2000" b="1" dirty="0">
                <a:solidFill>
                  <a:srgbClr val="005A9E"/>
                </a:solidFill>
                <a:effectLst/>
                <a:latin typeface="Arial" pitchFamily="34" charset="0"/>
                <a:cs typeface="Arial" pitchFamily="34" charset="0"/>
              </a:rPr>
              <a:t>Approval </a:t>
            </a:r>
          </a:p>
          <a:p>
            <a:pPr algn="l" eaLnBrk="1" hangingPunct="1"/>
            <a:r>
              <a:rPr lang="en-US" sz="2000" b="1" dirty="0">
                <a:solidFill>
                  <a:srgbClr val="005A9E"/>
                </a:solidFill>
                <a:effectLst/>
                <a:latin typeface="Arial" pitchFamily="34" charset="0"/>
                <a:cs typeface="Arial" pitchFamily="34" charset="0"/>
              </a:rPr>
              <a:t>January, 2005</a:t>
            </a:r>
          </a:p>
          <a:p>
            <a:pPr algn="l" eaLnBrk="1" hangingPunct="1"/>
            <a:r>
              <a:rPr lang="en-US" sz="2000" b="1" dirty="0">
                <a:solidFill>
                  <a:srgbClr val="005A9E"/>
                </a:solidFill>
                <a:effectLst/>
                <a:latin typeface="Arial" pitchFamily="34" charset="0"/>
                <a:cs typeface="Arial" pitchFamily="34" charset="0"/>
              </a:rPr>
              <a:t>for metastatic  breast cancer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814388" y="1060450"/>
            <a:ext cx="1997075" cy="3627438"/>
            <a:chOff x="513" y="913"/>
            <a:chExt cx="1258" cy="2285"/>
          </a:xfrm>
        </p:grpSpPr>
        <p:sp>
          <p:nvSpPr>
            <p:cNvPr id="388106" name="Rectangle 10"/>
            <p:cNvSpPr>
              <a:spLocks noChangeArrowheads="1"/>
            </p:cNvSpPr>
            <p:nvPr/>
          </p:nvSpPr>
          <p:spPr bwMode="auto">
            <a:xfrm>
              <a:off x="513" y="913"/>
              <a:ext cx="1258" cy="261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ts val="1500"/>
                </a:spcBef>
              </a:pPr>
              <a:r>
                <a:rPr lang="en-US" sz="25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Abraxane</a:t>
              </a:r>
            </a:p>
          </p:txBody>
        </p:sp>
        <p:pic>
          <p:nvPicPr>
            <p:cNvPr id="388107" name="Picture 11" descr="Abraxane_vial-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" y="1176"/>
              <a:ext cx="1249" cy="2022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4" name="Group 15"/>
          <p:cNvGrpSpPr/>
          <p:nvPr/>
        </p:nvGrpSpPr>
        <p:grpSpPr>
          <a:xfrm rot="5400000">
            <a:off x="7299155" y="1112660"/>
            <a:ext cx="3021401" cy="741313"/>
            <a:chOff x="71996" y="2776435"/>
            <a:chExt cx="3021401" cy="741313"/>
          </a:xfrm>
          <a:scene3d>
            <a:camera prst="orthographicFront"/>
            <a:lightRig rig="flat" dir="t"/>
          </a:scene3d>
        </p:grpSpPr>
        <p:sp>
          <p:nvSpPr>
            <p:cNvPr id="17" name="Rounded Rectangle 16"/>
            <p:cNvSpPr/>
            <p:nvPr/>
          </p:nvSpPr>
          <p:spPr>
            <a:xfrm rot="10800000">
              <a:off x="71996" y="2776435"/>
              <a:ext cx="3021401" cy="741313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80000"/>
                <a:hueOff val="362845"/>
                <a:satOff val="-50519"/>
                <a:lumOff val="28936"/>
                <a:alphaOff val="0"/>
              </a:schemeClr>
            </a:fillRef>
            <a:effectRef idx="2">
              <a:schemeClr val="accent3">
                <a:shade val="80000"/>
                <a:hueOff val="362845"/>
                <a:satOff val="-50519"/>
                <a:lumOff val="2893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 rot="21600000">
              <a:off x="108184" y="2812623"/>
              <a:ext cx="2949025" cy="6689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6899" tIns="121920" rIns="227584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>
                  <a:latin typeface="Comic Sans MS" pitchFamily="66" charset="0"/>
                </a:rPr>
                <a:t>ubraxane</a:t>
              </a:r>
              <a:endParaRPr lang="en-US" sz="3200" kern="1200" dirty="0">
                <a:latin typeface="Comic Sans MS" pitchFamily="66" charset="0"/>
              </a:endParaRPr>
            </a:p>
          </p:txBody>
        </p: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23858"/>
            <a:ext cx="8859591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6" y="214290"/>
            <a:ext cx="906465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26" y="914400"/>
            <a:ext cx="878687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85720" y="3284536"/>
            <a:ext cx="714380" cy="1588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914400"/>
            <a:ext cx="8183880" cy="3803904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dirty="0" smtClean="0"/>
              <a:t>Drug 1 + </a:t>
            </a:r>
            <a:r>
              <a:rPr lang="en-US" b="1" dirty="0" err="1" smtClean="0"/>
              <a:t>nanospher</a:t>
            </a:r>
            <a:r>
              <a:rPr lang="en-US" b="1" dirty="0" smtClean="0"/>
              <a:t>  PLGA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/>
              <a:t>Drug 2 + </a:t>
            </a:r>
            <a:r>
              <a:rPr lang="en-US" b="1" dirty="0" err="1" smtClean="0"/>
              <a:t>nanospher</a:t>
            </a:r>
            <a:r>
              <a:rPr lang="en-US" b="1" dirty="0" smtClean="0"/>
              <a:t> PLGA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/>
              <a:t>Drug 3 + Albumin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/>
              <a:t>Drug 4 + Albumin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/>
              <a:t>Drug 5 + Albumin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/>
              <a:t>Druge6 + SLN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Drug1 + PLGA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80 mg PLGA + 5ml chloroform</a:t>
            </a:r>
          </a:p>
          <a:p>
            <a:pPr>
              <a:buNone/>
            </a:pPr>
            <a:r>
              <a:rPr lang="en-US" dirty="0" smtClean="0"/>
              <a:t>                                mixed</a:t>
            </a:r>
          </a:p>
          <a:p>
            <a:pPr>
              <a:buNone/>
            </a:pPr>
            <a:r>
              <a:rPr lang="en-US" dirty="0" smtClean="0"/>
              <a:t>                          + 4mg Drug1</a:t>
            </a:r>
          </a:p>
          <a:p>
            <a:pPr>
              <a:buNone/>
            </a:pPr>
            <a:r>
              <a:rPr lang="en-US" dirty="0" smtClean="0"/>
              <a:t>                    +20 ml PVA(</a:t>
            </a:r>
            <a:r>
              <a:rPr lang="en-US" dirty="0" err="1" smtClean="0"/>
              <a:t>dropwise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2 min </a:t>
            </a:r>
            <a:r>
              <a:rPr lang="en-US" dirty="0" err="1" smtClean="0"/>
              <a:t>sounication</a:t>
            </a:r>
            <a:r>
              <a:rPr lang="en-US" dirty="0" smtClean="0"/>
              <a:t>(emulsion formed)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</a:t>
            </a:r>
          </a:p>
          <a:p>
            <a:pPr>
              <a:buNone/>
            </a:pPr>
            <a:r>
              <a:rPr lang="en-US" dirty="0" smtClean="0"/>
              <a:t>                 emulsion +(PVA +Water)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magnetic </a:t>
            </a:r>
            <a:r>
              <a:rPr lang="en-US" dirty="0" err="1" smtClean="0"/>
              <a:t>stirr</a:t>
            </a:r>
            <a:r>
              <a:rPr lang="en-US" dirty="0" smtClean="0"/>
              <a:t> for 8-10h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centrifugation &amp; freeze dried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1"/>
            <a:r>
              <a:rPr lang="en-US" dirty="0" smtClean="0"/>
              <a:t>Drug1 + PLGA</a:t>
            </a:r>
            <a:endParaRPr lang="en-US" dirty="0"/>
          </a:p>
        </p:txBody>
      </p:sp>
      <p:pic>
        <p:nvPicPr>
          <p:cNvPr id="4" name="Content Placeholder 3" descr="Arzani11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81001"/>
            <a:ext cx="8153400" cy="5029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These areas are composed of two broad classes of cells: 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neurons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and </a:t>
            </a:r>
            <a:r>
              <a:rPr lang="en-US" sz="2400" b="1" dirty="0" err="1" smtClean="0">
                <a:solidFill>
                  <a:srgbClr val="00B050"/>
                </a:solidFill>
                <a:latin typeface="Comic Sans MS" pitchFamily="66" charset="0"/>
              </a:rPr>
              <a:t>glia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.</a:t>
            </a:r>
          </a:p>
          <a:p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These two types are equally numerous in the brain as a whole, although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glial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cells outnumber neurons roughly 4 to 1 in the cerebral cortex.</a:t>
            </a:r>
          </a:p>
          <a:p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Glia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come in several types, which perform a number of critical functions, including 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structural support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, 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metabolic support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, 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insulation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, and 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guidance of development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Primary tumors of the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glial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cells are called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Glioma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and often are malignant by the time they are diagnosed.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7708" y="381000"/>
            <a:ext cx="9116291" cy="6477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6012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2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Passive targeting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250" y="1341438"/>
            <a:ext cx="8686800" cy="5035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0" y="260350"/>
            <a:ext cx="8964613" cy="5618163"/>
          </a:xfrm>
        </p:spPr>
        <p:txBody>
          <a:bodyPr>
            <a:normAutofit/>
          </a:bodyPr>
          <a:lstStyle/>
          <a:p>
            <a:pPr algn="ctr" rtl="0" eaLnBrk="1" hangingPunct="1">
              <a:lnSpc>
                <a:spcPct val="120000"/>
              </a:lnSpc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Active targeting </a:t>
            </a:r>
          </a:p>
          <a:p>
            <a:pPr algn="ctr" rtl="0" eaLnBrk="1" hangingPunct="1">
              <a:lnSpc>
                <a:spcPct val="120000"/>
              </a:lnSpc>
              <a:buFontTx/>
              <a:buNone/>
            </a:pPr>
            <a:endParaRPr lang="en-US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en-US" sz="2200" dirty="0" smtClean="0">
                <a:latin typeface="Comic Sans MS" pitchFamily="66" charset="0"/>
              </a:rPr>
              <a:t>The </a:t>
            </a:r>
            <a:r>
              <a:rPr lang="en-US" sz="2200" dirty="0" err="1" smtClean="0">
                <a:latin typeface="Comic Sans MS" pitchFamily="66" charset="0"/>
              </a:rPr>
              <a:t>nanoparticle</a:t>
            </a:r>
            <a:r>
              <a:rPr lang="en-US" sz="2200" dirty="0" smtClean="0">
                <a:latin typeface="Comic Sans MS" pitchFamily="66" charset="0"/>
              </a:rPr>
              <a:t> surface can be modified with targeting </a:t>
            </a:r>
            <a:r>
              <a:rPr lang="en-US" sz="2200" dirty="0" err="1" smtClean="0">
                <a:latin typeface="Comic Sans MS" pitchFamily="66" charset="0"/>
              </a:rPr>
              <a:t>ligands</a:t>
            </a:r>
            <a:r>
              <a:rPr lang="en-US" sz="2200" dirty="0" smtClean="0">
                <a:latin typeface="Comic Sans MS" pitchFamily="66" charset="0"/>
              </a:rPr>
              <a:t>, that recognize a specific target thus achieving active targeting of the </a:t>
            </a:r>
            <a:r>
              <a:rPr lang="en-US" sz="2200" dirty="0" err="1" smtClean="0">
                <a:latin typeface="Comic Sans MS" pitchFamily="66" charset="0"/>
              </a:rPr>
              <a:t>nanoparticle</a:t>
            </a:r>
            <a:r>
              <a:rPr lang="en-US" sz="2200" dirty="0" smtClean="0">
                <a:latin typeface="Comic Sans MS" pitchFamily="66" charset="0"/>
              </a:rPr>
              <a:t> carrier system to cancer cells</a:t>
            </a:r>
            <a:r>
              <a:rPr lang="fa-IR" sz="2200" dirty="0" smtClean="0">
                <a:latin typeface="Comic Sans MS" pitchFamily="66" charset="0"/>
              </a:rPr>
              <a:t>. </a:t>
            </a:r>
            <a:endParaRPr lang="en-US" sz="2200" dirty="0" smtClean="0">
              <a:latin typeface="Comic Sans MS" pitchFamily="66" charset="0"/>
            </a:endParaRPr>
          </a:p>
          <a:p>
            <a:pPr algn="ctr" rtl="0" eaLnBrk="1" hangingPunct="1">
              <a:lnSpc>
                <a:spcPct val="120000"/>
              </a:lnSpc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algn="l" rtl="0" eaLnBrk="1" hangingPunct="1">
              <a:lnSpc>
                <a:spcPct val="120000"/>
              </a:lnSpc>
            </a:pPr>
            <a:r>
              <a:rPr lang="en-US" sz="2400" dirty="0" smtClean="0">
                <a:latin typeface="Comic Sans MS" pitchFamily="66" charset="0"/>
              </a:rPr>
              <a:t>Recently developed highly functionalized PACA-based </a:t>
            </a:r>
            <a:r>
              <a:rPr lang="en-US" sz="2400" dirty="0" err="1" smtClean="0">
                <a:latin typeface="Comic Sans MS" pitchFamily="66" charset="0"/>
              </a:rPr>
              <a:t>nanoparticles</a:t>
            </a:r>
            <a:r>
              <a:rPr lang="en-US" sz="2400" dirty="0" smtClean="0">
                <a:latin typeface="Comic Sans MS" pitchFamily="66" charset="0"/>
              </a:rPr>
              <a:t> make it possible to decorate the particle surface with various desirable targeting </a:t>
            </a:r>
            <a:r>
              <a:rPr lang="en-US" sz="2400" dirty="0" err="1" smtClean="0">
                <a:latin typeface="Comic Sans MS" pitchFamily="66" charset="0"/>
              </a:rPr>
              <a:t>ligands</a:t>
            </a:r>
            <a:r>
              <a:rPr lang="en-US" sz="2400" dirty="0" smtClean="0">
                <a:latin typeface="Comic Sans MS" pitchFamily="66" charset="0"/>
              </a:rPr>
              <a:t> via </a:t>
            </a:r>
            <a:r>
              <a:rPr lang="en-US" sz="2400" dirty="0" err="1" smtClean="0">
                <a:latin typeface="Comic Sans MS" pitchFamily="66" charset="0"/>
              </a:rPr>
              <a:t>azide-alkyne</a:t>
            </a:r>
            <a:r>
              <a:rPr lang="en-US" sz="2400" dirty="0" smtClean="0">
                <a:latin typeface="Comic Sans MS" pitchFamily="66" charset="0"/>
              </a:rPr>
              <a:t> “.</a:t>
            </a:r>
          </a:p>
          <a:p>
            <a:pPr algn="l" rtl="0" eaLnBrk="1" hangingPunct="1">
              <a:lnSpc>
                <a:spcPct val="120000"/>
              </a:lnSpc>
            </a:pPr>
            <a:endParaRPr lang="en-US" sz="2400" dirty="0" smtClean="0">
              <a:latin typeface="Comic Sans MS" pitchFamily="66" charset="0"/>
            </a:endParaRPr>
          </a:p>
          <a:p>
            <a:pPr algn="l" rtl="0" eaLnBrk="1" hangingPunct="1">
              <a:lnSpc>
                <a:spcPct val="120000"/>
              </a:lnSpc>
            </a:pPr>
            <a:endParaRPr lang="en-US" sz="2400" dirty="0" smtClean="0"/>
          </a:p>
          <a:p>
            <a:pPr algn="l" rtl="0" eaLnBrk="1" hangingPunct="1">
              <a:lnSpc>
                <a:spcPct val="120000"/>
              </a:lnSpc>
            </a:pPr>
            <a:endParaRPr lang="en-US" sz="2400" dirty="0" smtClean="0"/>
          </a:p>
          <a:p>
            <a:pPr algn="l" rtl="0" eaLnBrk="1" hangingPunct="1">
              <a:lnSpc>
                <a:spcPct val="12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88913"/>
            <a:ext cx="6985000" cy="649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Mechanisms of drug release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8964613" cy="5500687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endParaRPr lang="en-US" sz="2400" dirty="0" smtClean="0"/>
          </a:p>
          <a:p>
            <a:pPr algn="l" rtl="0" eaLnBrk="1" hangingPunct="1">
              <a:lnSpc>
                <a:spcPct val="80000"/>
              </a:lnSpc>
            </a:pPr>
            <a:endParaRPr lang="en-US" sz="2400" dirty="0" smtClean="0"/>
          </a:p>
          <a:p>
            <a:pPr algn="l" rtl="0" eaLnBrk="1" hangingPunct="1">
              <a:lnSpc>
                <a:spcPct val="120000"/>
              </a:lnSpc>
            </a:pPr>
            <a:r>
              <a:rPr lang="en-US" sz="2400" dirty="0" smtClean="0">
                <a:latin typeface="Comic Sans MS" pitchFamily="66" charset="0"/>
              </a:rPr>
              <a:t>There are different mechanisms of drug release depending on the type of drug loading in </a:t>
            </a:r>
            <a:r>
              <a:rPr lang="en-US" sz="2400" dirty="0" err="1" smtClean="0">
                <a:latin typeface="Comic Sans MS" pitchFamily="66" charset="0"/>
              </a:rPr>
              <a:t>nanoparticles</a:t>
            </a:r>
            <a:r>
              <a:rPr lang="en-US" sz="2400" dirty="0" smtClean="0">
                <a:latin typeface="Comic Sans MS" pitchFamily="66" charset="0"/>
              </a:rPr>
              <a:t> . Drugs that are adsorbed on the surface of pre-synthesized </a:t>
            </a:r>
            <a:r>
              <a:rPr lang="en-US" sz="2400" dirty="0" err="1" smtClean="0">
                <a:latin typeface="Comic Sans MS" pitchFamily="66" charset="0"/>
              </a:rPr>
              <a:t>nanoparticles</a:t>
            </a:r>
            <a:r>
              <a:rPr lang="en-US" sz="2400" dirty="0" smtClean="0">
                <a:latin typeface="Comic Sans MS" pitchFamily="66" charset="0"/>
              </a:rPr>
              <a:t> are released by desorption.</a:t>
            </a:r>
          </a:p>
          <a:p>
            <a:pPr algn="l" rtl="0" eaLnBrk="1" hangingPunct="1">
              <a:lnSpc>
                <a:spcPct val="120000"/>
              </a:lnSpc>
            </a:pP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Entrapped drugs</a:t>
            </a:r>
            <a:r>
              <a:rPr lang="en-US" sz="2400" dirty="0" smtClean="0">
                <a:latin typeface="Comic Sans MS" pitchFamily="66" charset="0"/>
              </a:rPr>
              <a:t>, which are weakly bound to the polymer material, are released by diffusion.</a:t>
            </a:r>
          </a:p>
          <a:p>
            <a:pPr algn="l" rtl="0" eaLnBrk="1" hangingPunct="1">
              <a:lnSpc>
                <a:spcPct val="120000"/>
              </a:lnSpc>
            </a:pPr>
            <a:r>
              <a:rPr lang="en-US" sz="2400" dirty="0" smtClean="0">
                <a:latin typeface="Comic Sans MS" pitchFamily="66" charset="0"/>
              </a:rPr>
              <a:t> Drugs, which have high affinity to the polymer are released very slowly by diffusion and can be released during the </a:t>
            </a:r>
            <a:r>
              <a:rPr lang="en-US" sz="2400" dirty="0" err="1" smtClean="0">
                <a:latin typeface="Comic Sans MS" pitchFamily="66" charset="0"/>
              </a:rPr>
              <a:t>bioerosion</a:t>
            </a:r>
            <a:r>
              <a:rPr lang="en-US" sz="2400" dirty="0" smtClean="0">
                <a:latin typeface="Comic Sans MS" pitchFamily="66" charset="0"/>
              </a:rPr>
              <a:t> of the polymer.</a:t>
            </a:r>
          </a:p>
          <a:p>
            <a:pPr algn="l" rtl="0" eaLnBrk="1" hangingPunct="1">
              <a:lnSpc>
                <a:spcPct val="120000"/>
              </a:lnSpc>
              <a:buFontTx/>
              <a:buNone/>
            </a:pPr>
            <a:r>
              <a:rPr lang="en-US" sz="2400" dirty="0" smtClean="0"/>
              <a:t> 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33375"/>
            <a:ext cx="7129462" cy="632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en-US" dirty="0"/>
              <a:t>Albumin:  Facts</a:t>
            </a: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609600" y="980728"/>
            <a:ext cx="7778824" cy="475252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sz="2000" dirty="0"/>
              <a:t>Major plasma protein made by the </a:t>
            </a:r>
            <a:r>
              <a:rPr lang="en-US" sz="2000" dirty="0" smtClean="0"/>
              <a:t>liver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sz="2000" dirty="0" smtClean="0"/>
              <a:t>Major </a:t>
            </a:r>
            <a:r>
              <a:rPr lang="en-US" sz="2000" dirty="0"/>
              <a:t>determinant of intravascular volume </a:t>
            </a:r>
            <a:endParaRPr lang="en-US" sz="2000" dirty="0" smtClean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sz="2000" dirty="0" smtClean="0"/>
              <a:t>responsible </a:t>
            </a:r>
            <a:r>
              <a:rPr lang="en-US" sz="2000" dirty="0"/>
              <a:t>for 70% of colloidal osmotic pressure. </a:t>
            </a:r>
            <a:endParaRPr lang="en-US" sz="2000" dirty="0" smtClean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sz="2000" dirty="0" smtClean="0"/>
              <a:t>Necessary for blood &amp; oxygen </a:t>
            </a:r>
            <a:r>
              <a:rPr lang="en-US" sz="2000" dirty="0"/>
              <a:t>delivery </a:t>
            </a:r>
            <a:r>
              <a:rPr lang="en-US" sz="2000" dirty="0" smtClean="0"/>
              <a:t>to </a:t>
            </a:r>
            <a:r>
              <a:rPr lang="en-US" sz="2000" dirty="0"/>
              <a:t>tissues and removal of </a:t>
            </a:r>
            <a:r>
              <a:rPr lang="en-US" sz="2000" dirty="0" smtClean="0"/>
              <a:t>wastes.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sz="2000" dirty="0" smtClean="0"/>
              <a:t>Is </a:t>
            </a:r>
            <a:r>
              <a:rPr lang="en-US" sz="2000" dirty="0"/>
              <a:t>a storage protein that the body uses to build other </a:t>
            </a:r>
            <a:r>
              <a:rPr lang="en-US" sz="2000" dirty="0" smtClean="0"/>
              <a:t>proteins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sz="2000" dirty="0" smtClean="0"/>
              <a:t>A </a:t>
            </a:r>
            <a:r>
              <a:rPr lang="en-US" sz="2000" dirty="0"/>
              <a:t>high albumin level indicates dehydration. </a:t>
            </a:r>
            <a:endParaRPr lang="en-US" sz="2000" dirty="0" smtClean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sz="2000" dirty="0" smtClean="0"/>
              <a:t>A </a:t>
            </a:r>
            <a:r>
              <a:rPr lang="en-US" sz="2000" dirty="0"/>
              <a:t>low albumin level can by associated with </a:t>
            </a:r>
            <a:r>
              <a:rPr lang="en-US" sz="2000" dirty="0" smtClean="0"/>
              <a:t>liver, </a:t>
            </a:r>
            <a:r>
              <a:rPr lang="en-US" sz="2000" dirty="0"/>
              <a:t>kidney </a:t>
            </a:r>
            <a:r>
              <a:rPr lang="en-US" sz="2000" dirty="0" smtClean="0"/>
              <a:t>disease &amp; gastrointestinal </a:t>
            </a:r>
            <a:r>
              <a:rPr lang="en-US" sz="2000" dirty="0"/>
              <a:t>disease, </a:t>
            </a:r>
            <a:r>
              <a:rPr lang="en-US" sz="2000" dirty="0" smtClean="0"/>
              <a:t>or </a:t>
            </a:r>
            <a:r>
              <a:rPr lang="en-US" sz="2000" dirty="0"/>
              <a:t>severe </a:t>
            </a:r>
            <a:r>
              <a:rPr lang="en-US" sz="2000" dirty="0" smtClean="0"/>
              <a:t>dermatitis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sz="2000" dirty="0" smtClean="0"/>
              <a:t>Many </a:t>
            </a:r>
            <a:r>
              <a:rPr lang="en-US" sz="2000" dirty="0"/>
              <a:t>drugs are </a:t>
            </a:r>
            <a:r>
              <a:rPr lang="en-US" sz="2000" dirty="0" smtClean="0"/>
              <a:t>bound chemically </a:t>
            </a:r>
            <a:r>
              <a:rPr lang="en-US" sz="2000" dirty="0"/>
              <a:t>to </a:t>
            </a:r>
            <a:r>
              <a:rPr lang="en-US" sz="2000" dirty="0" smtClean="0"/>
              <a:t>albumin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 A/G (albumin to globulin) ratio is 1½ to 2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Albumin level is strongly influenced by hydration status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/>
              <a:t>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(levels drop with edema and increase with dehydration)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C:\Users\andersonl\Desktop\Design\blood template\t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7504" y="0"/>
            <a:ext cx="8928992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Albumin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43608" y="4509120"/>
            <a:ext cx="46805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069975"/>
            <a:ext cx="8137525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49288"/>
            <a:ext cx="81375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5516563"/>
            <a:ext cx="3149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60350"/>
            <a:ext cx="8964613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Brain tumors include all tumors inside the cranium or in the central spinal canal. They are created by an abnormal and uncontrolled cell division, usually in the brain itself.</a:t>
            </a:r>
          </a:p>
          <a:p>
            <a:pPr>
              <a:buNone/>
            </a:pPr>
            <a:endParaRPr lang="en-US" sz="2400" b="1" dirty="0" smtClean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Within the brain itself, the involved cells may be neurons or </a:t>
            </a:r>
            <a:r>
              <a:rPr lang="en-US" sz="2400" b="1" dirty="0" err="1" smtClean="0">
                <a:latin typeface="Comic Sans MS" pitchFamily="66" charset="0"/>
              </a:rPr>
              <a:t>glial</a:t>
            </a:r>
            <a:r>
              <a:rPr lang="en-US" sz="2400" b="1" dirty="0" smtClean="0">
                <a:latin typeface="Comic Sans MS" pitchFamily="66" charset="0"/>
              </a:rPr>
              <a:t> cells 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(</a:t>
            </a:r>
            <a:r>
              <a:rPr lang="en-US" sz="2400" b="1" dirty="0" smtClean="0">
                <a:latin typeface="Comic Sans MS" pitchFamily="66" charset="0"/>
              </a:rPr>
              <a:t>which include </a:t>
            </a:r>
            <a:r>
              <a:rPr lang="en-US" sz="2400" b="1" dirty="0" err="1" smtClean="0">
                <a:solidFill>
                  <a:srgbClr val="00B050"/>
                </a:solidFill>
                <a:latin typeface="Comic Sans MS" pitchFamily="66" charset="0"/>
              </a:rPr>
              <a:t>astrocytes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, </a:t>
            </a:r>
            <a:r>
              <a:rPr lang="en-US" sz="2400" b="1" dirty="0" err="1" smtClean="0">
                <a:solidFill>
                  <a:srgbClr val="00B050"/>
                </a:solidFill>
                <a:latin typeface="Comic Sans MS" pitchFamily="66" charset="0"/>
              </a:rPr>
              <a:t>oligodendrocytes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, </a:t>
            </a:r>
            <a:r>
              <a:rPr lang="en-US" sz="2400" b="1" dirty="0" smtClean="0">
                <a:latin typeface="Comic Sans MS" pitchFamily="66" charset="0"/>
              </a:rPr>
              <a:t>and </a:t>
            </a:r>
            <a:r>
              <a:rPr lang="en-US" sz="2400" b="1" dirty="0" err="1" smtClean="0">
                <a:solidFill>
                  <a:srgbClr val="00B050"/>
                </a:solidFill>
                <a:latin typeface="Comic Sans MS" pitchFamily="66" charset="0"/>
              </a:rPr>
              <a:t>ependymal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 cells). </a:t>
            </a:r>
            <a:r>
              <a:rPr lang="en-US" sz="2400" b="1" dirty="0" smtClean="0">
                <a:latin typeface="Comic Sans MS" pitchFamily="66" charset="0"/>
              </a:rPr>
              <a:t>Brain tumors may also spread from cancers primarily located in other organs (metastatic tumors).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Brain tumors or intracranial </a:t>
            </a:r>
            <a:r>
              <a:rPr lang="en-US" sz="2400" b="1" dirty="0" err="1" smtClean="0">
                <a:solidFill>
                  <a:srgbClr val="00B050"/>
                </a:solidFill>
                <a:latin typeface="Comic Sans MS" pitchFamily="66" charset="0"/>
              </a:rPr>
              <a:t>neoplasms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 can be cancerous (malignant) or non-cancerous (benign)</a:t>
            </a:r>
            <a:r>
              <a:rPr lang="en-US" sz="2400" b="1" dirty="0" smtClean="0">
                <a:latin typeface="Comic Sans MS" pitchFamily="66" charset="0"/>
              </a:rPr>
              <a:t>. </a:t>
            </a:r>
            <a:endParaRPr lang="fa-IR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Polyalkylcyanoakrylate</a:t>
            </a:r>
            <a:r>
              <a:rPr lang="en-US" dirty="0" smtClean="0"/>
              <a:t> </a:t>
            </a:r>
            <a:r>
              <a:rPr lang="en-US" dirty="0" err="1" smtClean="0"/>
              <a:t>nanospheres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(PACA)</a:t>
            </a:r>
            <a:endParaRPr lang="fa-IR" dirty="0"/>
          </a:p>
        </p:txBody>
      </p:sp>
      <p:pic>
        <p:nvPicPr>
          <p:cNvPr id="4" name="Content Placeholder 3" descr="800px-Cyanoacrylate_struc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981200"/>
            <a:ext cx="4208953" cy="3014662"/>
          </a:xfrm>
        </p:spPr>
      </p:pic>
      <p:pic>
        <p:nvPicPr>
          <p:cNvPr id="5" name="Content Placeholder 3" descr="231px-Super_Glue_tu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676400"/>
            <a:ext cx="1618488" cy="4196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Poly(butyl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cyanoacrylate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) </a:t>
            </a:r>
            <a:r>
              <a:rPr lang="en-US" sz="2400" dirty="0" err="1" smtClean="0">
                <a:latin typeface="Comic Sans MS" pitchFamily="66" charset="0"/>
              </a:rPr>
              <a:t>nanoparticles</a:t>
            </a:r>
            <a:r>
              <a:rPr lang="en-US" sz="2400" dirty="0" smtClean="0">
                <a:latin typeface="Comic Sans MS" pitchFamily="66" charset="0"/>
              </a:rPr>
              <a:t> meet ideal requirements for targeting, it is for instance biodegradable, has the ability to alter the </a:t>
            </a:r>
            <a:r>
              <a:rPr lang="en-US" sz="2400" dirty="0" err="1" smtClean="0">
                <a:latin typeface="Comic Sans MS" pitchFamily="66" charset="0"/>
              </a:rPr>
              <a:t>biodistribution</a:t>
            </a:r>
            <a:r>
              <a:rPr lang="en-US" sz="2400" dirty="0" smtClean="0">
                <a:latin typeface="Comic Sans MS" pitchFamily="66" charset="0"/>
              </a:rPr>
              <a:t> of drugs and </a:t>
            </a:r>
            <a:r>
              <a:rPr lang="en-US" sz="2400" b="1" dirty="0" smtClean="0">
                <a:latin typeface="Comic Sans MS" pitchFamily="66" charset="0"/>
              </a:rPr>
              <a:t>is easy to synthesize and purify</a:t>
            </a:r>
            <a:r>
              <a:rPr lang="en-US" sz="2400" dirty="0" smtClean="0">
                <a:latin typeface="Comic Sans MS" pitchFamily="66" charset="0"/>
              </a:rPr>
              <a:t>. Furthermore, the use of biodegradable polymeric </a:t>
            </a:r>
            <a:r>
              <a:rPr lang="en-US" sz="2400" dirty="0" err="1" smtClean="0">
                <a:latin typeface="Comic Sans MS" pitchFamily="66" charset="0"/>
              </a:rPr>
              <a:t>nanoparticles</a:t>
            </a:r>
            <a:r>
              <a:rPr lang="en-US" sz="2400" dirty="0" smtClean="0">
                <a:latin typeface="Comic Sans MS" pitchFamily="66" charset="0"/>
              </a:rPr>
              <a:t> for controlled release of anticancer drugs has the advantages of enhancing the drug therapeutic efficacy and reducing drug systemic side effects.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Comic Sans MS" pitchFamily="66" charset="0"/>
              </a:rPr>
              <a:t>It has been found that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drug-loaded PACA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nanoparticles</a:t>
            </a:r>
            <a:r>
              <a:rPr lang="en-US" sz="2400" dirty="0" smtClean="0">
                <a:latin typeface="Comic Sans MS" pitchFamily="66" charset="0"/>
              </a:rPr>
              <a:t> can be targeted to the brain by modifying their surface with the surfactant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polysorbate80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r>
              <a:rPr lang="en-US" sz="2400" dirty="0" smtClean="0">
                <a:latin typeface="Comic Sans MS" pitchFamily="66" charset="0"/>
              </a:rPr>
              <a:t>This particles very significantly increased the survival time of rats with intracranial transplanted </a:t>
            </a:r>
            <a:r>
              <a:rPr lang="en-US" sz="2400" dirty="0" err="1" smtClean="0">
                <a:latin typeface="Comic Sans MS" pitchFamily="66" charset="0"/>
              </a:rPr>
              <a:t>glioblastoma</a:t>
            </a:r>
            <a:r>
              <a:rPr lang="en-US" sz="2400" dirty="0" smtClean="0">
                <a:latin typeface="Comic Sans MS" pitchFamily="66" charset="0"/>
              </a:rPr>
              <a:t> 101/8 and even led to long-term remission in 25% of the animals . Consequently, poly(butyl </a:t>
            </a:r>
            <a:r>
              <a:rPr lang="en-US" sz="2400" dirty="0" err="1" smtClean="0">
                <a:latin typeface="Comic Sans MS" pitchFamily="66" charset="0"/>
              </a:rPr>
              <a:t>cyanoacrylate</a:t>
            </a:r>
            <a:r>
              <a:rPr lang="en-US" sz="2400" dirty="0" smtClean="0">
                <a:latin typeface="Comic Sans MS" pitchFamily="66" charset="0"/>
              </a:rPr>
              <a:t>) </a:t>
            </a:r>
            <a:r>
              <a:rPr lang="en-US" sz="2400" dirty="0" err="1" smtClean="0">
                <a:latin typeface="Comic Sans MS" pitchFamily="66" charset="0"/>
              </a:rPr>
              <a:t>nanoparticles</a:t>
            </a:r>
            <a:r>
              <a:rPr lang="en-US" sz="2400" dirty="0" smtClean="0">
                <a:latin typeface="Comic Sans MS" pitchFamily="66" charset="0"/>
              </a:rPr>
              <a:t> were successful in enabling the treatment of </a:t>
            </a:r>
            <a:r>
              <a:rPr lang="en-US" sz="2400" dirty="0" err="1" smtClean="0">
                <a:latin typeface="Comic Sans MS" pitchFamily="66" charset="0"/>
              </a:rPr>
              <a:t>glioma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tumours</a:t>
            </a:r>
            <a:r>
              <a:rPr lang="en-US" sz="2400" dirty="0" smtClean="0">
                <a:latin typeface="Comic Sans MS" pitchFamily="66" charset="0"/>
              </a:rPr>
              <a:t>, as also shown </a:t>
            </a:r>
            <a:r>
              <a:rPr lang="en-US" sz="2400" i="1" dirty="0" smtClean="0">
                <a:latin typeface="Comic Sans MS" pitchFamily="66" charset="0"/>
              </a:rPr>
              <a:t>in vivo </a:t>
            </a:r>
            <a:r>
              <a:rPr lang="en-US" sz="2400" dirty="0" smtClean="0">
                <a:latin typeface="Comic Sans MS" pitchFamily="66" charset="0"/>
              </a:rPr>
              <a:t>experiments by </a:t>
            </a:r>
            <a:r>
              <a:rPr lang="en-US" sz="2400" dirty="0" err="1" smtClean="0">
                <a:latin typeface="Comic Sans MS" pitchFamily="66" charset="0"/>
              </a:rPr>
              <a:t>Kreuter</a:t>
            </a:r>
            <a:r>
              <a:rPr lang="en-US" sz="2400" dirty="0" smtClean="0">
                <a:latin typeface="Comic Sans MS" pitchFamily="66" charset="0"/>
              </a:rPr>
              <a:t> et al.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Doxorubicin-loaded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nanoparticles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with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polysorbate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80</a:t>
            </a:r>
            <a:r>
              <a:rPr lang="en-US" sz="2400" dirty="0" smtClean="0">
                <a:latin typeface="Comic Sans MS" pitchFamily="66" charset="0"/>
              </a:rPr>
              <a:t>-modif </a:t>
            </a:r>
            <a:r>
              <a:rPr lang="en-US" sz="2400" dirty="0" err="1" smtClean="0">
                <a:latin typeface="Comic Sans MS" pitchFamily="66" charset="0"/>
              </a:rPr>
              <a:t>ied</a:t>
            </a:r>
            <a:r>
              <a:rPr lang="en-US" sz="2400" dirty="0" smtClean="0">
                <a:latin typeface="Comic Sans MS" pitchFamily="66" charset="0"/>
              </a:rPr>
              <a:t> surface, when administered intravenously resulted in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40% cure</a:t>
            </a:r>
            <a:r>
              <a:rPr lang="en-US" sz="2400" dirty="0" smtClean="0">
                <a:latin typeface="Comic Sans MS" pitchFamily="66" charset="0"/>
              </a:rPr>
              <a:t> in rats with intracranial transplanted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glioblastoma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476250"/>
            <a:ext cx="8785225" cy="6121400"/>
          </a:xfrm>
        </p:spPr>
        <p:txBody>
          <a:bodyPr/>
          <a:lstStyle/>
          <a:p>
            <a:pPr algn="l" rtl="0" eaLnBrk="1" hangingPunct="1">
              <a:lnSpc>
                <a:spcPct val="120000"/>
              </a:lnSpc>
            </a:pPr>
            <a:r>
              <a:rPr lang="en-US" sz="2400" dirty="0" smtClean="0">
                <a:latin typeface="Comic Sans MS" pitchFamily="66" charset="0"/>
              </a:rPr>
              <a:t>It has been shown that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PACA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nanoparticle</a:t>
            </a:r>
            <a:r>
              <a:rPr lang="en-US" sz="2400" dirty="0" smtClean="0">
                <a:latin typeface="Comic Sans MS" pitchFamily="66" charset="0"/>
              </a:rPr>
              <a:t> carriers can be highly efficient for the treatment of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multidrug-resistant cancer</a:t>
            </a:r>
            <a:r>
              <a:rPr lang="en-US" sz="2400" dirty="0" smtClean="0">
                <a:latin typeface="Comic Sans MS" pitchFamily="66" charset="0"/>
              </a:rPr>
              <a:t> cells  . </a:t>
            </a:r>
          </a:p>
          <a:p>
            <a:pPr algn="l" rtl="0" eaLnBrk="1" hangingPunct="1">
              <a:lnSpc>
                <a:spcPct val="120000"/>
              </a:lnSpc>
              <a:buFontTx/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algn="l" rtl="0" eaLnBrk="1" hangingPunct="1">
              <a:lnSpc>
                <a:spcPct val="120000"/>
              </a:lnSpc>
            </a:pPr>
            <a:r>
              <a:rPr lang="en-US" sz="2400" dirty="0" smtClean="0">
                <a:latin typeface="Comic Sans MS" pitchFamily="66" charset="0"/>
              </a:rPr>
              <a:t>The mechanism may involve enhanced drug penetration into cells as well as inhibiting efflux of drug molecules from the resistant cells, although the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exact mechanism is not</a:t>
            </a:r>
            <a:r>
              <a:rPr lang="en-US" sz="2400" dirty="0" smtClean="0">
                <a:latin typeface="Comic Sans MS" pitchFamily="66" charset="0"/>
              </a:rPr>
              <a:t> completely clarified. </a:t>
            </a:r>
          </a:p>
          <a:p>
            <a:pPr algn="l" rtl="0" eaLnBrk="1" hangingPunct="1">
              <a:lnSpc>
                <a:spcPct val="120000"/>
              </a:lnSpc>
              <a:buFontTx/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algn="l" rtl="0" eaLnBrk="1" hangingPunct="1">
              <a:lnSpc>
                <a:spcPct val="12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For example, the utilization of doxorubicin-loaded PACA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nanoparticles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for treatment of resistant breast cancer cells resulted in drug 130-fold increase of the efficiency.</a:t>
            </a:r>
          </a:p>
          <a:p>
            <a:pPr algn="l" rtl="0" eaLnBrk="1" hangingPunct="1"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88913"/>
            <a:ext cx="6335712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1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567"/>
            <a:ext cx="9144000" cy="390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8674" name="Picture 2" descr="http://comments16.com/wp-content/uploads/2009/07/flower0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92888" cy="62488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WHO classification of the tumors of the central nervous system</a:t>
            </a:r>
            <a:endParaRPr lang="fa-IR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1 </a:t>
            </a:r>
            <a:r>
              <a:rPr lang="en-US" sz="2400" b="1" dirty="0" err="1" smtClean="0">
                <a:solidFill>
                  <a:srgbClr val="0070C0"/>
                </a:solidFill>
                <a:latin typeface="Comic Sans MS" pitchFamily="66" charset="0"/>
              </a:rPr>
              <a:t>Tumours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 of </a:t>
            </a:r>
            <a:r>
              <a:rPr lang="en-US" sz="2400" b="1" dirty="0" err="1" smtClean="0">
                <a:solidFill>
                  <a:srgbClr val="0070C0"/>
                </a:solidFill>
                <a:latin typeface="Comic Sans MS" pitchFamily="66" charset="0"/>
              </a:rPr>
              <a:t>neuroepithelial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 tissue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latin typeface="Comic Sans MS" pitchFamily="66" charset="0"/>
              </a:rPr>
              <a:t>2. </a:t>
            </a:r>
            <a:r>
              <a:rPr lang="en-US" sz="2400" b="1" dirty="0" err="1" smtClean="0">
                <a:latin typeface="Comic Sans MS" pitchFamily="66" charset="0"/>
              </a:rPr>
              <a:t>Tumours</a:t>
            </a:r>
            <a:r>
              <a:rPr lang="en-US" sz="2400" b="1" dirty="0" smtClean="0">
                <a:latin typeface="Comic Sans MS" pitchFamily="66" charset="0"/>
              </a:rPr>
              <a:t> of cranial and </a:t>
            </a:r>
            <a:r>
              <a:rPr lang="en-US" sz="2400" b="1" dirty="0" err="1" smtClean="0">
                <a:latin typeface="Comic Sans MS" pitchFamily="66" charset="0"/>
              </a:rPr>
              <a:t>paraspinal</a:t>
            </a:r>
            <a:r>
              <a:rPr lang="en-US" sz="2400" b="1" dirty="0" smtClean="0">
                <a:latin typeface="Comic Sans MS" pitchFamily="66" charset="0"/>
              </a:rPr>
              <a:t> nerves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latin typeface="Comic Sans MS" pitchFamily="66" charset="0"/>
              </a:rPr>
              <a:t>3. </a:t>
            </a:r>
            <a:r>
              <a:rPr lang="en-US" sz="2400" b="1" dirty="0" err="1" smtClean="0">
                <a:latin typeface="Comic Sans MS" pitchFamily="66" charset="0"/>
              </a:rPr>
              <a:t>Tumours</a:t>
            </a:r>
            <a:r>
              <a:rPr lang="en-US" sz="2400" b="1" dirty="0" smtClean="0">
                <a:latin typeface="Comic Sans MS" pitchFamily="66" charset="0"/>
              </a:rPr>
              <a:t> of the </a:t>
            </a:r>
            <a:r>
              <a:rPr lang="en-US" sz="2400" b="1" dirty="0" err="1" smtClean="0">
                <a:latin typeface="Comic Sans MS" pitchFamily="66" charset="0"/>
              </a:rPr>
              <a:t>meninges</a:t>
            </a:r>
            <a:endParaRPr lang="en-US" sz="2400" b="1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latin typeface="Comic Sans MS" pitchFamily="66" charset="0"/>
              </a:rPr>
              <a:t>4. Tumors of the </a:t>
            </a:r>
            <a:r>
              <a:rPr lang="en-US" sz="2400" b="1" dirty="0" err="1" smtClean="0">
                <a:latin typeface="Comic Sans MS" pitchFamily="66" charset="0"/>
              </a:rPr>
              <a:t>haematopoietic</a:t>
            </a:r>
            <a:r>
              <a:rPr lang="en-US" sz="2400" b="1" dirty="0" smtClean="0">
                <a:latin typeface="Comic Sans MS" pitchFamily="66" charset="0"/>
              </a:rPr>
              <a:t> system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latin typeface="Comic Sans MS" pitchFamily="66" charset="0"/>
              </a:rPr>
              <a:t>5. Germ cell </a:t>
            </a:r>
            <a:r>
              <a:rPr lang="en-US" sz="2400" b="1" dirty="0" err="1" smtClean="0">
                <a:latin typeface="Comic Sans MS" pitchFamily="66" charset="0"/>
              </a:rPr>
              <a:t>tumours</a:t>
            </a:r>
            <a:endParaRPr lang="en-US" sz="2400" b="1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latin typeface="Comic Sans MS" pitchFamily="66" charset="0"/>
              </a:rPr>
              <a:t>6. </a:t>
            </a:r>
            <a:r>
              <a:rPr lang="en-US" sz="2400" b="1" dirty="0" err="1" smtClean="0">
                <a:latin typeface="Comic Sans MS" pitchFamily="66" charset="0"/>
              </a:rPr>
              <a:t>Tumours</a:t>
            </a:r>
            <a:r>
              <a:rPr lang="en-US" sz="2400" b="1" dirty="0" smtClean="0">
                <a:latin typeface="Comic Sans MS" pitchFamily="66" charset="0"/>
              </a:rPr>
              <a:t> of the </a:t>
            </a:r>
            <a:r>
              <a:rPr lang="en-US" sz="2400" b="1" dirty="0" err="1" smtClean="0">
                <a:latin typeface="Comic Sans MS" pitchFamily="66" charset="0"/>
              </a:rPr>
              <a:t>sellar</a:t>
            </a:r>
            <a:r>
              <a:rPr lang="en-US" sz="2400" b="1" dirty="0" smtClean="0">
                <a:latin typeface="Comic Sans MS" pitchFamily="66" charset="0"/>
              </a:rPr>
              <a:t> region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latin typeface="Comic Sans MS" pitchFamily="66" charset="0"/>
              </a:rPr>
              <a:t>7. Metastatic </a:t>
            </a:r>
            <a:r>
              <a:rPr lang="en-US" sz="2400" b="1" dirty="0" err="1" smtClean="0">
                <a:latin typeface="Comic Sans MS" pitchFamily="66" charset="0"/>
              </a:rPr>
              <a:t>Tumours</a:t>
            </a:r>
            <a:endParaRPr lang="en-US" sz="2400" b="1" dirty="0" smtClean="0">
              <a:latin typeface="Comic Sans MS" pitchFamily="66" charset="0"/>
            </a:endParaRP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4525963"/>
          </a:xfrm>
        </p:spPr>
        <p:txBody>
          <a:bodyPr>
            <a:noAutofit/>
          </a:bodyPr>
          <a:lstStyle/>
          <a:p>
            <a:r>
              <a:rPr lang="en-US" sz="1200" b="1" dirty="0" smtClean="0">
                <a:latin typeface="Comic Sans MS" pitchFamily="66" charset="0"/>
              </a:rPr>
              <a:t>1. </a:t>
            </a:r>
            <a:r>
              <a:rPr lang="en-US" sz="1200" b="1" dirty="0" err="1" smtClean="0">
                <a:latin typeface="Comic Sans MS" pitchFamily="66" charset="0"/>
              </a:rPr>
              <a:t>Tumours</a:t>
            </a:r>
            <a:r>
              <a:rPr lang="en-US" sz="1200" b="1" dirty="0" smtClean="0">
                <a:latin typeface="Comic Sans MS" pitchFamily="66" charset="0"/>
              </a:rPr>
              <a:t> of </a:t>
            </a:r>
            <a:r>
              <a:rPr lang="en-US" sz="1200" b="1" dirty="0" err="1" smtClean="0">
                <a:latin typeface="Comic Sans MS" pitchFamily="66" charset="0"/>
              </a:rPr>
              <a:t>neuroepithelial</a:t>
            </a:r>
            <a:r>
              <a:rPr lang="en-US" sz="1200" b="1" dirty="0" smtClean="0">
                <a:latin typeface="Comic Sans MS" pitchFamily="66" charset="0"/>
              </a:rPr>
              <a:t> tissue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1.1. </a:t>
            </a:r>
            <a:r>
              <a:rPr lang="en-US" sz="1200" b="1" dirty="0" err="1" smtClean="0">
                <a:solidFill>
                  <a:srgbClr val="FF0000"/>
                </a:solidFill>
                <a:latin typeface="Comic Sans MS" pitchFamily="66" charset="0"/>
              </a:rPr>
              <a:t>Astrocytic</a:t>
            </a:r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Comic Sans MS" pitchFamily="66" charset="0"/>
              </a:rPr>
              <a:t>tumours</a:t>
            </a:r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dirty="0" smtClean="0"/>
              <a:t>1.1.1 </a:t>
            </a:r>
            <a:r>
              <a:rPr lang="en-US" sz="1200" dirty="0" err="1" smtClean="0">
                <a:hlinkClick r:id="rId2" action="ppaction://hlinkfile" tooltip="Pilocytic astrocytoma"/>
              </a:rPr>
              <a:t>Pilocytic</a:t>
            </a:r>
            <a:r>
              <a:rPr lang="en-US" sz="1200" dirty="0" smtClean="0">
                <a:hlinkClick r:id="rId2" action="ppaction://hlinkfile" tooltip="Pilocytic astrocytoma"/>
              </a:rPr>
              <a:t> </a:t>
            </a:r>
            <a:r>
              <a:rPr lang="en-US" sz="1200" dirty="0" err="1" smtClean="0">
                <a:hlinkClick r:id="rId2" action="ppaction://hlinkfile" tooltip="Pilocytic astrocytoma"/>
              </a:rPr>
              <a:t>astrocytoma</a:t>
            </a:r>
            <a:r>
              <a:rPr lang="en-US" sz="1200" dirty="0" smtClean="0"/>
              <a:t> (ICD-O 9421/1, WHO grade I) 1.1.1a </a:t>
            </a:r>
            <a:r>
              <a:rPr lang="en-US" sz="1200" i="1" dirty="0" err="1" smtClean="0">
                <a:hlinkClick r:id="rId3" action="ppaction://hlinkfile" tooltip="Pilomyxoid astrocytoma (page does not exist)"/>
              </a:rPr>
              <a:t>Pilomyxoid</a:t>
            </a:r>
            <a:r>
              <a:rPr lang="en-US" sz="1200" i="1" dirty="0" smtClean="0">
                <a:hlinkClick r:id="rId3" action="ppaction://hlinkfile" tooltip="Pilomyxoid astrocytoma (page does not exist)"/>
              </a:rPr>
              <a:t> </a:t>
            </a:r>
            <a:r>
              <a:rPr lang="en-US" sz="1200" i="1" dirty="0" err="1" smtClean="0">
                <a:hlinkClick r:id="rId3" action="ppaction://hlinkfile" tooltip="Pilomyxoid astrocytoma (page does not exist)"/>
              </a:rPr>
              <a:t>astrocytoma</a:t>
            </a:r>
            <a:r>
              <a:rPr lang="en-US" sz="1200" dirty="0" smtClean="0"/>
              <a:t> (ICD-O 9425/3, WHO grade II) 1.1.2 </a:t>
            </a:r>
            <a:r>
              <a:rPr lang="en-US" sz="1200" dirty="0" err="1" smtClean="0">
                <a:hlinkClick r:id="rId4" action="ppaction://hlinkfile" tooltip="Subependymal giant cell astrocytoma"/>
              </a:rPr>
              <a:t>Subependymal</a:t>
            </a:r>
            <a:r>
              <a:rPr lang="en-US" sz="1200" dirty="0" smtClean="0">
                <a:hlinkClick r:id="rId4" action="ppaction://hlinkfile" tooltip="Subependymal giant cell astrocytoma"/>
              </a:rPr>
              <a:t> giant cell </a:t>
            </a:r>
            <a:r>
              <a:rPr lang="en-US" sz="1200" dirty="0" err="1" smtClean="0">
                <a:hlinkClick r:id="rId4" action="ppaction://hlinkfile" tooltip="Subependymal giant cell astrocytoma"/>
              </a:rPr>
              <a:t>astrocytoma</a:t>
            </a:r>
            <a:r>
              <a:rPr lang="en-US" sz="1200" dirty="0" smtClean="0"/>
              <a:t> (ICD-O 9384/1, WHO grade I) 1.1.3 </a:t>
            </a:r>
            <a:r>
              <a:rPr lang="en-US" sz="1200" dirty="0" err="1" smtClean="0">
                <a:hlinkClick r:id="rId5" action="ppaction://hlinkfile" tooltip="Pleomorphic xanthoastrocytoma"/>
              </a:rPr>
              <a:t>Pleomorphic</a:t>
            </a:r>
            <a:r>
              <a:rPr lang="en-US" sz="1200" dirty="0" smtClean="0">
                <a:hlinkClick r:id="rId5" action="ppaction://hlinkfile" tooltip="Pleomorphic xanthoastrocytoma"/>
              </a:rPr>
              <a:t> </a:t>
            </a:r>
            <a:r>
              <a:rPr lang="en-US" sz="1200" dirty="0" err="1" smtClean="0">
                <a:hlinkClick r:id="rId5" action="ppaction://hlinkfile" tooltip="Pleomorphic xanthoastrocytoma"/>
              </a:rPr>
              <a:t>xanthoastrocytoma</a:t>
            </a:r>
            <a:r>
              <a:rPr lang="en-US" sz="1200" dirty="0" smtClean="0"/>
              <a:t> (ICD-O 9424/3, WHO grade II) 1.1.4 </a:t>
            </a:r>
            <a:r>
              <a:rPr lang="en-US" sz="1200" dirty="0" smtClean="0">
                <a:hlinkClick r:id="rId6" action="ppaction://hlinkfile" tooltip="Diffuse astrocytoma (page does not exist)"/>
              </a:rPr>
              <a:t>Diffuse </a:t>
            </a:r>
            <a:r>
              <a:rPr lang="en-US" sz="1200" dirty="0" err="1" smtClean="0">
                <a:hlinkClick r:id="rId6" action="ppaction://hlinkfile" tooltip="Diffuse astrocytoma (page does not exist)"/>
              </a:rPr>
              <a:t>astrocytoma</a:t>
            </a:r>
            <a:r>
              <a:rPr lang="en-US" sz="1200" dirty="0" smtClean="0"/>
              <a:t> (ICD-O 9400/3, WHO grade II) 1.1.5 </a:t>
            </a:r>
            <a:r>
              <a:rPr lang="en-US" sz="1200" dirty="0" err="1" smtClean="0">
                <a:hlinkClick r:id="rId7" action="ppaction://hlinkfile" tooltip="Anaplastic astrocytoma"/>
              </a:rPr>
              <a:t>Anaplastic</a:t>
            </a:r>
            <a:r>
              <a:rPr lang="en-US" sz="1200" dirty="0" smtClean="0">
                <a:hlinkClick r:id="rId7" action="ppaction://hlinkfile" tooltip="Anaplastic astrocytoma"/>
              </a:rPr>
              <a:t> </a:t>
            </a:r>
            <a:r>
              <a:rPr lang="en-US" sz="1200" dirty="0" err="1" smtClean="0">
                <a:hlinkClick r:id="rId7" action="ppaction://hlinkfile" tooltip="Anaplastic astrocytoma"/>
              </a:rPr>
              <a:t>astrocytoma</a:t>
            </a:r>
            <a:r>
              <a:rPr lang="en-US" sz="1200" dirty="0" smtClean="0"/>
              <a:t> (ICD-O 9401/3, WHO grade III) 1.1.6.</a:t>
            </a:r>
            <a:r>
              <a:rPr lang="en-US" sz="1800" b="1" dirty="0" smtClean="0">
                <a:latin typeface="Comic Sans MS" pitchFamily="66" charset="0"/>
              </a:rPr>
              <a:t>Glioblastoma</a:t>
            </a:r>
            <a:r>
              <a:rPr lang="en-US" sz="1200" b="1" dirty="0" smtClean="0">
                <a:latin typeface="Comic Sans MS" pitchFamily="66" charset="0"/>
              </a:rPr>
              <a:t>(</a:t>
            </a:r>
            <a:r>
              <a:rPr lang="en-US" sz="1200" dirty="0" smtClean="0"/>
              <a:t>ICD-O 9440/3, WHO grade IV) 1.1.6a </a:t>
            </a:r>
            <a:r>
              <a:rPr lang="en-US" sz="1200" i="1" dirty="0" smtClean="0">
                <a:hlinkClick r:id="rId8" action="ppaction://hlinkfile" tooltip="Giant cell glioblastoma"/>
              </a:rPr>
              <a:t>Giant cell </a:t>
            </a:r>
            <a:r>
              <a:rPr lang="en-US" sz="1200" i="1" dirty="0" err="1" smtClean="0">
                <a:hlinkClick r:id="rId8" action="ppaction://hlinkfile" tooltip="Giant cell glioblastoma"/>
              </a:rPr>
              <a:t>glioblastoma</a:t>
            </a:r>
            <a:r>
              <a:rPr lang="en-US" sz="1200" dirty="0" smtClean="0"/>
              <a:t> (ICD-O 9441/3, WHO grade IV) 1.1.6b </a:t>
            </a:r>
            <a:r>
              <a:rPr lang="en-US" sz="1200" i="1" dirty="0" err="1" smtClean="0">
                <a:hlinkClick r:id="rId9" action="ppaction://hlinkfile" tooltip="Gliosarcoma"/>
              </a:rPr>
              <a:t>Gliosarcoma</a:t>
            </a:r>
            <a:r>
              <a:rPr lang="en-US" sz="1200" dirty="0" smtClean="0"/>
              <a:t> (ICD-O 9442/3, WHO grade IV) 1.1.7 </a:t>
            </a:r>
            <a:r>
              <a:rPr lang="en-US" sz="1200" dirty="0" err="1" smtClean="0">
                <a:hlinkClick r:id="rId10" action="ppaction://hlinkfile" tooltip="Gliomatosis cerebri"/>
              </a:rPr>
              <a:t>Gliomatosis</a:t>
            </a:r>
            <a:r>
              <a:rPr lang="en-US" sz="1200" dirty="0" smtClean="0">
                <a:hlinkClick r:id="rId10" action="ppaction://hlinkfile" tooltip="Gliomatosis cerebri"/>
              </a:rPr>
              <a:t> </a:t>
            </a:r>
            <a:r>
              <a:rPr lang="en-US" sz="1200" dirty="0" err="1" smtClean="0">
                <a:hlinkClick r:id="rId10" action="ppaction://hlinkfile" tooltip="Gliomatosis cerebri"/>
              </a:rPr>
              <a:t>cerebri</a:t>
            </a:r>
            <a:r>
              <a:rPr lang="en-US" sz="1200" dirty="0" smtClean="0"/>
              <a:t> (ICD-O 9381/3, WHO grade III) 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1.2. </a:t>
            </a:r>
            <a:r>
              <a:rPr lang="en-US" sz="1200" b="1" dirty="0" err="1" smtClean="0">
                <a:solidFill>
                  <a:srgbClr val="FF0000"/>
                </a:solidFill>
                <a:latin typeface="Comic Sans MS" pitchFamily="66" charset="0"/>
              </a:rPr>
              <a:t>Oligodendroglial</a:t>
            </a:r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Comic Sans MS" pitchFamily="66" charset="0"/>
              </a:rPr>
              <a:t>tumours</a:t>
            </a:r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dirty="0" smtClean="0"/>
              <a:t>1.2.1 </a:t>
            </a:r>
            <a:r>
              <a:rPr lang="en-US" sz="1200" dirty="0" err="1" smtClean="0">
                <a:hlinkClick r:id="rId11" action="ppaction://hlinkfile" tooltip="Oligodendroglioma"/>
              </a:rPr>
              <a:t>Oligodendroglioma</a:t>
            </a:r>
            <a:r>
              <a:rPr lang="en-US" sz="1200" dirty="0" smtClean="0"/>
              <a:t> (ICD-O 9450/3, WHO grade II) 1.2.2 </a:t>
            </a:r>
            <a:r>
              <a:rPr lang="en-US" sz="1200" dirty="0" err="1" smtClean="0">
                <a:hlinkClick r:id="rId11" action="ppaction://hlinkfile" tooltip="Oligodendroglioma"/>
              </a:rPr>
              <a:t>Anaplastic</a:t>
            </a:r>
            <a:r>
              <a:rPr lang="en-US" sz="1200" dirty="0" smtClean="0">
                <a:hlinkClick r:id="rId11" action="ppaction://hlinkfile" tooltip="Oligodendroglioma"/>
              </a:rPr>
              <a:t> </a:t>
            </a:r>
            <a:r>
              <a:rPr lang="en-US" sz="1200" dirty="0" err="1" smtClean="0">
                <a:hlinkClick r:id="rId11" action="ppaction://hlinkfile" tooltip="Oligodendroglioma"/>
              </a:rPr>
              <a:t>oligodendroglioma</a:t>
            </a:r>
            <a:r>
              <a:rPr lang="en-US" sz="1200" dirty="0" smtClean="0"/>
              <a:t> (ICD-O 9451/3, WHO grade III) 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1.3. </a:t>
            </a:r>
            <a:r>
              <a:rPr lang="en-US" sz="1200" b="1" dirty="0" err="1" smtClean="0">
                <a:solidFill>
                  <a:srgbClr val="FF0000"/>
                </a:solidFill>
                <a:latin typeface="Comic Sans MS" pitchFamily="66" charset="0"/>
              </a:rPr>
              <a:t>Oligoastrocytic</a:t>
            </a:r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Comic Sans MS" pitchFamily="66" charset="0"/>
              </a:rPr>
              <a:t>tumours</a:t>
            </a:r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dirty="0" smtClean="0"/>
              <a:t>1.3.1 </a:t>
            </a:r>
            <a:r>
              <a:rPr lang="en-US" sz="1200" dirty="0" err="1" smtClean="0">
                <a:hlinkClick r:id="rId12" action="ppaction://hlinkfile" tooltip="Oligoastrocytoma"/>
              </a:rPr>
              <a:t>Oligoastrocytoma</a:t>
            </a:r>
            <a:r>
              <a:rPr lang="en-US" sz="1200" dirty="0" smtClean="0"/>
              <a:t> (ICD-O 9382/3, WHO grade II) 1.3.2 </a:t>
            </a:r>
            <a:r>
              <a:rPr lang="en-US" sz="1200" dirty="0" err="1" smtClean="0">
                <a:hlinkClick r:id="rId12" action="ppaction://hlinkfile" tooltip="Oligoastrocytoma"/>
              </a:rPr>
              <a:t>Anaplastic</a:t>
            </a:r>
            <a:r>
              <a:rPr lang="en-US" sz="1200" dirty="0" smtClean="0">
                <a:hlinkClick r:id="rId12" action="ppaction://hlinkfile" tooltip="Oligoastrocytoma"/>
              </a:rPr>
              <a:t> </a:t>
            </a:r>
            <a:r>
              <a:rPr lang="en-US" sz="1200" dirty="0" err="1" smtClean="0">
                <a:hlinkClick r:id="rId12" action="ppaction://hlinkfile" tooltip="Oligoastrocytoma"/>
              </a:rPr>
              <a:t>oligoastrocytoma</a:t>
            </a:r>
            <a:r>
              <a:rPr lang="en-US" sz="1200" dirty="0" smtClean="0"/>
              <a:t> (ICD-O 9382/3, WHO grade III) 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1.4. </a:t>
            </a:r>
            <a:r>
              <a:rPr lang="en-US" sz="1200" b="1" dirty="0" err="1" smtClean="0">
                <a:solidFill>
                  <a:srgbClr val="FF0000"/>
                </a:solidFill>
                <a:latin typeface="Comic Sans MS" pitchFamily="66" charset="0"/>
              </a:rPr>
              <a:t>Ependymal</a:t>
            </a:r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Comic Sans MS" pitchFamily="66" charset="0"/>
              </a:rPr>
              <a:t>tumours</a:t>
            </a:r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dirty="0" smtClean="0"/>
              <a:t>1.4.1 </a:t>
            </a:r>
            <a:r>
              <a:rPr lang="en-US" sz="1200" dirty="0" err="1" smtClean="0">
                <a:hlinkClick r:id="rId13" action="ppaction://hlinkfile" tooltip="Subependymoma"/>
              </a:rPr>
              <a:t>Subependymoma</a:t>
            </a:r>
            <a:r>
              <a:rPr lang="en-US" sz="1200" dirty="0" smtClean="0"/>
              <a:t> (ICD-O 9383/1, WHO grade I) 1.4.2 </a:t>
            </a:r>
            <a:r>
              <a:rPr lang="en-US" sz="1200" dirty="0" err="1" smtClean="0">
                <a:hlinkClick r:id="rId14" action="ppaction://hlinkfile" tooltip="Myxopapillary ependymoma"/>
              </a:rPr>
              <a:t>Myxopapillary</a:t>
            </a:r>
            <a:r>
              <a:rPr lang="en-US" sz="1200" dirty="0" smtClean="0">
                <a:hlinkClick r:id="rId14" action="ppaction://hlinkfile" tooltip="Myxopapillary ependymoma"/>
              </a:rPr>
              <a:t> </a:t>
            </a:r>
            <a:r>
              <a:rPr lang="en-US" sz="1200" dirty="0" err="1" smtClean="0">
                <a:hlinkClick r:id="rId14" action="ppaction://hlinkfile" tooltip="Myxopapillary ependymoma"/>
              </a:rPr>
              <a:t>ependymoma</a:t>
            </a:r>
            <a:r>
              <a:rPr lang="en-US" sz="1200" dirty="0" smtClean="0"/>
              <a:t> (ICD-O 9394/1, WHO grade I) 1.4.3 </a:t>
            </a:r>
            <a:r>
              <a:rPr lang="en-US" sz="1200" dirty="0" err="1" smtClean="0">
                <a:hlinkClick r:id="rId15" action="ppaction://hlinkfile" tooltip="Ependymoma"/>
              </a:rPr>
              <a:t>Ependymoma</a:t>
            </a:r>
            <a:r>
              <a:rPr lang="en-US" sz="1200" dirty="0" smtClean="0"/>
              <a:t> (ICD-O 9391/3, WHO grade II) 1.4.4 </a:t>
            </a:r>
            <a:r>
              <a:rPr lang="en-US" sz="1200" dirty="0" err="1" smtClean="0">
                <a:hlinkClick r:id="rId16" action="ppaction://hlinkfile" tooltip="Anaplastic ependymoma (page does not exist)"/>
              </a:rPr>
              <a:t>Anaplastic</a:t>
            </a:r>
            <a:r>
              <a:rPr lang="en-US" sz="1200" dirty="0" smtClean="0">
                <a:hlinkClick r:id="rId16" action="ppaction://hlinkfile" tooltip="Anaplastic ependymoma (page does not exist)"/>
              </a:rPr>
              <a:t> </a:t>
            </a:r>
            <a:r>
              <a:rPr lang="en-US" sz="1200" dirty="0" err="1" smtClean="0">
                <a:hlinkClick r:id="rId16" action="ppaction://hlinkfile" tooltip="Anaplastic ependymoma (page does not exist)"/>
              </a:rPr>
              <a:t>ependymoma</a:t>
            </a:r>
            <a:r>
              <a:rPr lang="en-US" sz="1200" dirty="0" smtClean="0"/>
              <a:t> (ICD-O 9392/3, WHO grade III)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1.5. </a:t>
            </a:r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Choroid plexus </a:t>
            </a:r>
            <a:r>
              <a:rPr lang="en-US" sz="1200" b="1" dirty="0" err="1" smtClean="0">
                <a:solidFill>
                  <a:srgbClr val="FF0000"/>
                </a:solidFill>
                <a:latin typeface="Comic Sans MS" pitchFamily="66" charset="0"/>
              </a:rPr>
              <a:t>tumours</a:t>
            </a:r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dirty="0" smtClean="0"/>
              <a:t>1.5.1 </a:t>
            </a:r>
            <a:r>
              <a:rPr lang="en-US" sz="1200" dirty="0" smtClean="0">
                <a:hlinkClick r:id="rId17" action="ppaction://hlinkfile" tooltip="Choroid plexus papilloma"/>
              </a:rPr>
              <a:t>Choroid plexus </a:t>
            </a:r>
            <a:r>
              <a:rPr lang="en-US" sz="1200" dirty="0" err="1" smtClean="0">
                <a:hlinkClick r:id="rId17" action="ppaction://hlinkfile" tooltip="Choroid plexus papilloma"/>
              </a:rPr>
              <a:t>papilloma</a:t>
            </a:r>
            <a:r>
              <a:rPr lang="en-US" sz="1200" dirty="0" smtClean="0"/>
              <a:t> (ICD-O 9390/0, WHO grade I) 1.5.2 </a:t>
            </a:r>
            <a:r>
              <a:rPr lang="en-US" sz="1200" dirty="0" smtClean="0">
                <a:hlinkClick r:id="rId18" action="ppaction://hlinkfile" tooltip="Atypical choroid plexus papilloma (page does not exist)"/>
              </a:rPr>
              <a:t>Atypical choroid plexus </a:t>
            </a:r>
            <a:r>
              <a:rPr lang="en-US" sz="1200" dirty="0" err="1" smtClean="0">
                <a:hlinkClick r:id="rId18" action="ppaction://hlinkfile" tooltip="Atypical choroid plexus papilloma (page does not exist)"/>
              </a:rPr>
              <a:t>papilloma</a:t>
            </a:r>
            <a:r>
              <a:rPr lang="en-US" sz="1200" dirty="0" smtClean="0"/>
              <a:t> ( ICD-O 9390/1, WHO grade II) 1.5.3 </a:t>
            </a:r>
            <a:r>
              <a:rPr lang="en-US" sz="1200" dirty="0" smtClean="0">
                <a:hlinkClick r:id="rId19" action="ppaction://hlinkfile" tooltip="Choroid plexus carcinoma"/>
              </a:rPr>
              <a:t>Choroid plexus carcinoma</a:t>
            </a:r>
            <a:r>
              <a:rPr lang="en-US" sz="1200" dirty="0" smtClean="0"/>
              <a:t> (ICD-O 9390/3, WHO grade III) 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1.6. Other </a:t>
            </a:r>
            <a:r>
              <a:rPr lang="en-US" sz="1200" b="1" dirty="0" err="1" smtClean="0">
                <a:solidFill>
                  <a:srgbClr val="FF0000"/>
                </a:solidFill>
                <a:latin typeface="Comic Sans MS" pitchFamily="66" charset="0"/>
              </a:rPr>
              <a:t>neuroepithelial</a:t>
            </a:r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Comic Sans MS" pitchFamily="66" charset="0"/>
              </a:rPr>
              <a:t>tumours</a:t>
            </a:r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dirty="0" smtClean="0"/>
              <a:t>1.6.1 </a:t>
            </a:r>
            <a:r>
              <a:rPr lang="en-US" sz="1200" dirty="0" err="1" smtClean="0">
                <a:hlinkClick r:id="rId20" action="ppaction://hlinkfile" tooltip="Astroblastoma"/>
              </a:rPr>
              <a:t>Astroblastoma</a:t>
            </a:r>
            <a:r>
              <a:rPr lang="en-US" sz="1200" dirty="0" smtClean="0"/>
              <a:t> (ICD-O 9430/3, WHO grade I) 1.6.2 </a:t>
            </a:r>
            <a:r>
              <a:rPr lang="en-US" sz="1200" dirty="0" err="1" smtClean="0">
                <a:hlinkClick r:id="rId21" action="ppaction://hlinkfile" tooltip="Chordoid glioma of the third ventricle (page does not exist)"/>
              </a:rPr>
              <a:t>Chordoid</a:t>
            </a:r>
            <a:r>
              <a:rPr lang="en-US" sz="1200" dirty="0" smtClean="0">
                <a:hlinkClick r:id="rId21" action="ppaction://hlinkfile" tooltip="Chordoid glioma of the third ventricle (page does not exist)"/>
              </a:rPr>
              <a:t> </a:t>
            </a:r>
            <a:r>
              <a:rPr lang="en-US" sz="1200" dirty="0" err="1" smtClean="0">
                <a:hlinkClick r:id="rId21" action="ppaction://hlinkfile" tooltip="Chordoid glioma of the third ventricle (page does not exist)"/>
              </a:rPr>
              <a:t>glioma</a:t>
            </a:r>
            <a:r>
              <a:rPr lang="en-US" sz="1200" dirty="0" smtClean="0">
                <a:hlinkClick r:id="rId21" action="ppaction://hlinkfile" tooltip="Chordoid glioma of the third ventricle (page does not exist)"/>
              </a:rPr>
              <a:t> of the third ventricle</a:t>
            </a:r>
            <a:r>
              <a:rPr lang="en-US" sz="1200" dirty="0" smtClean="0"/>
              <a:t> (ICD-O 9444/1, WHO grade II) 1.6.3 </a:t>
            </a:r>
            <a:r>
              <a:rPr lang="en-US" sz="1200" dirty="0" err="1" smtClean="0">
                <a:hlinkClick r:id="rId22" action="ppaction://hlinkfile" tooltip="Angiocentric glioma (page does not exist)"/>
              </a:rPr>
              <a:t>Angiocentric</a:t>
            </a:r>
            <a:r>
              <a:rPr lang="en-US" sz="1200" dirty="0" smtClean="0">
                <a:hlinkClick r:id="rId22" action="ppaction://hlinkfile" tooltip="Angiocentric glioma (page does not exist)"/>
              </a:rPr>
              <a:t> </a:t>
            </a:r>
            <a:r>
              <a:rPr lang="en-US" sz="1200" dirty="0" err="1" smtClean="0">
                <a:hlinkClick r:id="rId22" action="ppaction://hlinkfile" tooltip="Angiocentric glioma (page does not exist)"/>
              </a:rPr>
              <a:t>glioma</a:t>
            </a:r>
            <a:r>
              <a:rPr lang="en-US" sz="1200" dirty="0" smtClean="0"/>
              <a:t> (ICD-O 9431/1, WHO grade I)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 1.7. </a:t>
            </a:r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Neuronal and mixed neuronal-</a:t>
            </a:r>
            <a:r>
              <a:rPr lang="en-US" sz="1200" b="1" dirty="0" err="1" smtClean="0">
                <a:solidFill>
                  <a:srgbClr val="FF0000"/>
                </a:solidFill>
                <a:latin typeface="Comic Sans MS" pitchFamily="66" charset="0"/>
              </a:rPr>
              <a:t>glial</a:t>
            </a:r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Comic Sans MS" pitchFamily="66" charset="0"/>
              </a:rPr>
              <a:t>tumours</a:t>
            </a:r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dirty="0" smtClean="0"/>
              <a:t>1.7.1 </a:t>
            </a:r>
            <a:r>
              <a:rPr lang="en-US" sz="1200" dirty="0" smtClean="0">
                <a:hlinkClick r:id="rId23" action="ppaction://hlinkfile" tooltip="Dysplastic gangliocytoma of cerebellum"/>
              </a:rPr>
              <a:t>Dysplastic </a:t>
            </a:r>
            <a:r>
              <a:rPr lang="en-US" sz="1200" dirty="0" err="1" smtClean="0">
                <a:hlinkClick r:id="rId23" action="ppaction://hlinkfile" tooltip="Dysplastic gangliocytoma of cerebellum"/>
              </a:rPr>
              <a:t>gangliocytoma</a:t>
            </a:r>
            <a:r>
              <a:rPr lang="en-US" sz="1200" dirty="0" smtClean="0">
                <a:hlinkClick r:id="rId23" action="ppaction://hlinkfile" tooltip="Dysplastic gangliocytoma of cerebellum"/>
              </a:rPr>
              <a:t> of cerebellum</a:t>
            </a:r>
            <a:r>
              <a:rPr lang="en-US" sz="1200" dirty="0" smtClean="0"/>
              <a:t> (</a:t>
            </a:r>
            <a:r>
              <a:rPr lang="en-US" sz="1200" dirty="0" err="1" smtClean="0"/>
              <a:t>Lhermitte-Duclos</a:t>
            </a:r>
            <a:r>
              <a:rPr lang="en-US" sz="1200" dirty="0" smtClean="0"/>
              <a:t>) (ICD-O 9493/0) 1.7.2 </a:t>
            </a:r>
            <a:r>
              <a:rPr lang="en-US" sz="1200" dirty="0" err="1" smtClean="0">
                <a:hlinkClick r:id="rId24" action="ppaction://hlinkfile" tooltip="Desmoplastic infantile astrocytoma/ganglioglioma (page does not exist)"/>
              </a:rPr>
              <a:t>Desmoplastic</a:t>
            </a:r>
            <a:r>
              <a:rPr lang="en-US" sz="1200" dirty="0" smtClean="0">
                <a:hlinkClick r:id="rId24" action="ppaction://hlinkfile" tooltip="Desmoplastic infantile astrocytoma/ganglioglioma (page does not exist)"/>
              </a:rPr>
              <a:t> infantile </a:t>
            </a:r>
            <a:r>
              <a:rPr lang="en-US" sz="1200" dirty="0" err="1" smtClean="0">
                <a:hlinkClick r:id="rId24" action="ppaction://hlinkfile" tooltip="Desmoplastic infantile astrocytoma/ganglioglioma (page does not exist)"/>
              </a:rPr>
              <a:t>astrocytoma</a:t>
            </a:r>
            <a:r>
              <a:rPr lang="en-US" sz="1200" dirty="0" smtClean="0">
                <a:hlinkClick r:id="rId24" action="ppaction://hlinkfile" tooltip="Desmoplastic infantile astrocytoma/ganglioglioma (page does not exist)"/>
              </a:rPr>
              <a:t>/</a:t>
            </a:r>
            <a:r>
              <a:rPr lang="en-US" sz="1200" dirty="0" err="1" smtClean="0">
                <a:hlinkClick r:id="rId24" action="ppaction://hlinkfile" tooltip="Desmoplastic infantile astrocytoma/ganglioglioma (page does not exist)"/>
              </a:rPr>
              <a:t>ganglioglioma</a:t>
            </a:r>
            <a:r>
              <a:rPr lang="en-US" sz="1200" dirty="0" smtClean="0"/>
              <a:t> (ICD-O 9412/1, WHO grade I) 1.7.3 </a:t>
            </a:r>
            <a:r>
              <a:rPr lang="en-US" sz="1200" dirty="0" err="1" smtClean="0">
                <a:hlinkClick r:id="rId25" action="ppaction://hlinkfile" tooltip="Dysembryoplastic neuroepithelial tumour"/>
              </a:rPr>
              <a:t>Dysembryoplastic</a:t>
            </a:r>
            <a:r>
              <a:rPr lang="en-US" sz="1200" dirty="0" smtClean="0">
                <a:hlinkClick r:id="rId25" action="ppaction://hlinkfile" tooltip="Dysembryoplastic neuroepithelial tumour"/>
              </a:rPr>
              <a:t> </a:t>
            </a:r>
            <a:r>
              <a:rPr lang="en-US" sz="1200" dirty="0" err="1" smtClean="0">
                <a:hlinkClick r:id="rId25" action="ppaction://hlinkfile" tooltip="Dysembryoplastic neuroepithelial tumour"/>
              </a:rPr>
              <a:t>neuroepithelial</a:t>
            </a:r>
            <a:r>
              <a:rPr lang="en-US" sz="1200" dirty="0" smtClean="0">
                <a:hlinkClick r:id="rId25" action="ppaction://hlinkfile" tooltip="Dysembryoplastic neuroepithelial tumour"/>
              </a:rPr>
              <a:t> </a:t>
            </a:r>
            <a:r>
              <a:rPr lang="en-US" sz="1200" dirty="0" err="1" smtClean="0">
                <a:hlinkClick r:id="rId25" action="ppaction://hlinkfile" tooltip="Dysembryoplastic neuroepithelial tumour"/>
              </a:rPr>
              <a:t>tumour</a:t>
            </a:r>
            <a:r>
              <a:rPr lang="en-US" sz="1200" dirty="0" smtClean="0"/>
              <a:t> (ICD-O 9413/0, WHO grade I) 1.7.4 </a:t>
            </a:r>
            <a:r>
              <a:rPr lang="en-US" sz="1200" dirty="0" err="1" smtClean="0">
                <a:hlinkClick r:id="rId26" action="ppaction://hlinkfile" tooltip="Gangliocytoma"/>
              </a:rPr>
              <a:t>Gangliocytoma</a:t>
            </a:r>
            <a:r>
              <a:rPr lang="en-US" sz="1200" dirty="0" smtClean="0"/>
              <a:t> (ICD-O 9492/0, WHO grade I) 1.7.5 </a:t>
            </a:r>
            <a:r>
              <a:rPr lang="en-US" sz="1200" dirty="0" err="1" smtClean="0">
                <a:hlinkClick r:id="rId27" action="ppaction://hlinkfile" tooltip="Ganglioglioma"/>
              </a:rPr>
              <a:t>Ganglioglioma</a:t>
            </a:r>
            <a:r>
              <a:rPr lang="en-US" sz="1200" dirty="0" smtClean="0"/>
              <a:t> (ICD-O 9505/1, WHO grade I) 1.7.6 </a:t>
            </a:r>
            <a:r>
              <a:rPr lang="en-US" sz="1200" dirty="0" err="1" smtClean="0">
                <a:hlinkClick r:id="rId28" action="ppaction://hlinkfile" tooltip="Anaplastic ganglioglioma (page does not exist)"/>
              </a:rPr>
              <a:t>Anaplastic</a:t>
            </a:r>
            <a:r>
              <a:rPr lang="en-US" sz="1200" dirty="0" smtClean="0">
                <a:hlinkClick r:id="rId28" action="ppaction://hlinkfile" tooltip="Anaplastic ganglioglioma (page does not exist)"/>
              </a:rPr>
              <a:t> </a:t>
            </a:r>
            <a:r>
              <a:rPr lang="en-US" sz="1200" dirty="0" err="1" smtClean="0">
                <a:hlinkClick r:id="rId28" action="ppaction://hlinkfile" tooltip="Anaplastic ganglioglioma (page does not exist)"/>
              </a:rPr>
              <a:t>ganglioglioma</a:t>
            </a:r>
            <a:r>
              <a:rPr lang="en-US" sz="1200" dirty="0" smtClean="0"/>
              <a:t> (ICD-O 9505/3, WHO grade III) 1.7.7 </a:t>
            </a:r>
            <a:r>
              <a:rPr lang="en-US" sz="1200" dirty="0" smtClean="0">
                <a:hlinkClick r:id="rId29" action="ppaction://hlinkfile" tooltip="Central neurocytoma"/>
              </a:rPr>
              <a:t>Central </a:t>
            </a:r>
            <a:r>
              <a:rPr lang="en-US" sz="1200" dirty="0" err="1" smtClean="0">
                <a:hlinkClick r:id="rId29" action="ppaction://hlinkfile" tooltip="Central neurocytoma"/>
              </a:rPr>
              <a:t>neurocytoma</a:t>
            </a:r>
            <a:r>
              <a:rPr lang="en-US" sz="1200" dirty="0" smtClean="0"/>
              <a:t> (ICD-O 9506/1, WHO grade II) 1.7.8 </a:t>
            </a:r>
            <a:r>
              <a:rPr lang="en-US" sz="1200" dirty="0" err="1" smtClean="0">
                <a:hlinkClick r:id="rId30" action="ppaction://hlinkfile" tooltip="Extraventricular neurocytoma (page does not exist)"/>
              </a:rPr>
              <a:t>Extraventricular</a:t>
            </a:r>
            <a:r>
              <a:rPr lang="en-US" sz="1200" dirty="0" smtClean="0">
                <a:hlinkClick r:id="rId30" action="ppaction://hlinkfile" tooltip="Extraventricular neurocytoma (page does not exist)"/>
              </a:rPr>
              <a:t> </a:t>
            </a:r>
            <a:r>
              <a:rPr lang="en-US" sz="1200" dirty="0" err="1" smtClean="0">
                <a:hlinkClick r:id="rId30" action="ppaction://hlinkfile" tooltip="Extraventricular neurocytoma (page does not exist)"/>
              </a:rPr>
              <a:t>neurocytoma</a:t>
            </a:r>
            <a:r>
              <a:rPr lang="en-US" sz="1200" dirty="0" smtClean="0"/>
              <a:t> (ICD-O 9506/1, WHO grade II) 1.7.9 </a:t>
            </a:r>
            <a:r>
              <a:rPr lang="en-US" sz="1200" dirty="0" err="1" smtClean="0">
                <a:hlinkClick r:id="rId31" action="ppaction://hlinkfile" tooltip="Cerebellar liponeurocytoma (page does not exist)"/>
              </a:rPr>
              <a:t>Cerebellar</a:t>
            </a:r>
            <a:r>
              <a:rPr lang="en-US" sz="1200" dirty="0" smtClean="0">
                <a:hlinkClick r:id="rId31" action="ppaction://hlinkfile" tooltip="Cerebellar liponeurocytoma (page does not exist)"/>
              </a:rPr>
              <a:t> </a:t>
            </a:r>
            <a:r>
              <a:rPr lang="en-US" sz="1200" dirty="0" err="1" smtClean="0">
                <a:hlinkClick r:id="rId31" action="ppaction://hlinkfile" tooltip="Cerebellar liponeurocytoma (page does not exist)"/>
              </a:rPr>
              <a:t>liponeurocytoma</a:t>
            </a:r>
            <a:r>
              <a:rPr lang="en-US" sz="1200" dirty="0" smtClean="0"/>
              <a:t> (ICD-O 9506/1, WHO grade II) 1.7.10 </a:t>
            </a:r>
            <a:r>
              <a:rPr lang="en-US" sz="1200" dirty="0" smtClean="0">
                <a:hlinkClick r:id="rId32" action="ppaction://hlinkfile" tooltip="Papillary glioneuronal tumour (page does not exist)"/>
              </a:rPr>
              <a:t>Papillary </a:t>
            </a:r>
            <a:r>
              <a:rPr lang="en-US" sz="1200" dirty="0" err="1" smtClean="0">
                <a:hlinkClick r:id="rId32" action="ppaction://hlinkfile" tooltip="Papillary glioneuronal tumour (page does not exist)"/>
              </a:rPr>
              <a:t>glioneuronal</a:t>
            </a:r>
            <a:r>
              <a:rPr lang="en-US" sz="1200" dirty="0" smtClean="0">
                <a:hlinkClick r:id="rId32" action="ppaction://hlinkfile" tooltip="Papillary glioneuronal tumour (page does not exist)"/>
              </a:rPr>
              <a:t> </a:t>
            </a:r>
            <a:r>
              <a:rPr lang="en-US" sz="1200" dirty="0" err="1" smtClean="0">
                <a:hlinkClick r:id="rId32" action="ppaction://hlinkfile" tooltip="Papillary glioneuronal tumour (page does not exist)"/>
              </a:rPr>
              <a:t>tumour</a:t>
            </a:r>
            <a:r>
              <a:rPr lang="en-US" sz="1200" dirty="0" smtClean="0"/>
              <a:t> (ICD-O 9509/1, WHO grade I) 1.7.11 </a:t>
            </a:r>
            <a:r>
              <a:rPr lang="en-US" sz="1200" dirty="0" smtClean="0">
                <a:hlinkClick r:id="rId33" action="ppaction://hlinkfile" tooltip="Rosette-forming glioneuronal tumour of the fourth ventricle (page does not exist)"/>
              </a:rPr>
              <a:t>Rosette-forming </a:t>
            </a:r>
            <a:r>
              <a:rPr lang="en-US" sz="1200" dirty="0" err="1" smtClean="0">
                <a:hlinkClick r:id="rId33" action="ppaction://hlinkfile" tooltip="Rosette-forming glioneuronal tumour of the fourth ventricle (page does not exist)"/>
              </a:rPr>
              <a:t>glioneuronal</a:t>
            </a:r>
            <a:r>
              <a:rPr lang="en-US" sz="1200" dirty="0" smtClean="0">
                <a:hlinkClick r:id="rId33" action="ppaction://hlinkfile" tooltip="Rosette-forming glioneuronal tumour of the fourth ventricle (page does not exist)"/>
              </a:rPr>
              <a:t> </a:t>
            </a:r>
            <a:r>
              <a:rPr lang="en-US" sz="1200" dirty="0" err="1" smtClean="0">
                <a:hlinkClick r:id="rId33" action="ppaction://hlinkfile" tooltip="Rosette-forming glioneuronal tumour of the fourth ventricle (page does not exist)"/>
              </a:rPr>
              <a:t>tumour</a:t>
            </a:r>
            <a:r>
              <a:rPr lang="en-US" sz="1200" dirty="0" smtClean="0">
                <a:hlinkClick r:id="rId33" action="ppaction://hlinkfile" tooltip="Rosette-forming glioneuronal tumour of the fourth ventricle (page does not exist)"/>
              </a:rPr>
              <a:t> of the fourth ventricle</a:t>
            </a:r>
            <a:r>
              <a:rPr lang="en-US" sz="1200" dirty="0" smtClean="0"/>
              <a:t> (ICD-O 9509/1, WHO grade I) 1.7.12 </a:t>
            </a:r>
            <a:r>
              <a:rPr lang="en-US" sz="1200" dirty="0" err="1" smtClean="0">
                <a:hlinkClick r:id="rId34" action="ppaction://hlinkfile" tooltip="Paraganglioma"/>
              </a:rPr>
              <a:t>Paraganglioma</a:t>
            </a:r>
            <a:r>
              <a:rPr lang="en-US" sz="1200" dirty="0" smtClean="0"/>
              <a:t> (ICD-O 8680/1, WHO grade I) 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1.8. </a:t>
            </a:r>
            <a:r>
              <a:rPr lang="en-US" sz="1200" b="1" dirty="0" err="1" smtClean="0">
                <a:solidFill>
                  <a:srgbClr val="FF0000"/>
                </a:solidFill>
                <a:latin typeface="Comic Sans MS" pitchFamily="66" charset="0"/>
              </a:rPr>
              <a:t>Tumours</a:t>
            </a:r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 of the pineal region </a:t>
            </a:r>
            <a:r>
              <a:rPr lang="en-US" sz="1200" dirty="0" smtClean="0"/>
              <a:t>1.8.1 </a:t>
            </a:r>
            <a:r>
              <a:rPr lang="en-US" sz="1200" dirty="0" err="1" smtClean="0">
                <a:hlinkClick r:id="rId35" action="ppaction://hlinkfile" tooltip="Pineocytoma"/>
              </a:rPr>
              <a:t>Pineocytoma</a:t>
            </a:r>
            <a:r>
              <a:rPr lang="en-US" sz="1200" dirty="0" smtClean="0"/>
              <a:t> (ICD-O 9361/1, WHO grade I) 1.8.2 </a:t>
            </a:r>
            <a:r>
              <a:rPr lang="en-US" sz="1200" dirty="0" smtClean="0">
                <a:hlinkClick r:id="rId36" action="ppaction://hlinkfile" tooltip="Pineal parenchymal tumour of intermediate differentiation (page does not exist)"/>
              </a:rPr>
              <a:t>Pineal </a:t>
            </a:r>
            <a:r>
              <a:rPr lang="en-US" sz="1200" dirty="0" err="1" smtClean="0">
                <a:hlinkClick r:id="rId36" action="ppaction://hlinkfile" tooltip="Pineal parenchymal tumour of intermediate differentiation (page does not exist)"/>
              </a:rPr>
              <a:t>parenchymal</a:t>
            </a:r>
            <a:r>
              <a:rPr lang="en-US" sz="1200" dirty="0" smtClean="0">
                <a:hlinkClick r:id="rId36" action="ppaction://hlinkfile" tooltip="Pineal parenchymal tumour of intermediate differentiation (page does not exist)"/>
              </a:rPr>
              <a:t> </a:t>
            </a:r>
            <a:r>
              <a:rPr lang="en-US" sz="1200" dirty="0" err="1" smtClean="0">
                <a:hlinkClick r:id="rId36" action="ppaction://hlinkfile" tooltip="Pineal parenchymal tumour of intermediate differentiation (page does not exist)"/>
              </a:rPr>
              <a:t>tumour</a:t>
            </a:r>
            <a:r>
              <a:rPr lang="en-US" sz="1200" dirty="0" smtClean="0">
                <a:hlinkClick r:id="rId36" action="ppaction://hlinkfile" tooltip="Pineal parenchymal tumour of intermediate differentiation (page does not exist)"/>
              </a:rPr>
              <a:t> of intermediate differentiation</a:t>
            </a:r>
            <a:r>
              <a:rPr lang="en-US" sz="1200" dirty="0" smtClean="0"/>
              <a:t> (ICD-O 9362/3, WHO grade II, III) 1.8.3 </a:t>
            </a:r>
            <a:r>
              <a:rPr lang="en-US" sz="1200" dirty="0" err="1" smtClean="0">
                <a:hlinkClick r:id="rId37" action="ppaction://hlinkfile" tooltip="Pineoblastoma"/>
              </a:rPr>
              <a:t>Pineoblastoma</a:t>
            </a:r>
            <a:r>
              <a:rPr lang="en-US" sz="1200" dirty="0" smtClean="0"/>
              <a:t> (ICD-O 9362/3, WHO grade IV) 1.8.4 </a:t>
            </a:r>
            <a:r>
              <a:rPr lang="en-US" sz="1200" dirty="0" smtClean="0">
                <a:hlinkClick r:id="rId38" action="ppaction://hlinkfile" tooltip="Papillary tumors of the pineal region"/>
              </a:rPr>
              <a:t>Papillary tumors of the pineal region</a:t>
            </a:r>
            <a:r>
              <a:rPr lang="en-US" sz="1200" dirty="0" smtClean="0"/>
              <a:t> (ICD-O 9395/3, WHO grade II, III)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1.9. </a:t>
            </a:r>
            <a:r>
              <a:rPr lang="en-US" sz="1200" b="1" dirty="0" err="1" smtClean="0">
                <a:solidFill>
                  <a:srgbClr val="FF0000"/>
                </a:solidFill>
                <a:latin typeface="Comic Sans MS" pitchFamily="66" charset="0"/>
              </a:rPr>
              <a:t>Embryonal</a:t>
            </a:r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Comic Sans MS" pitchFamily="66" charset="0"/>
              </a:rPr>
              <a:t>tumours</a:t>
            </a:r>
            <a:r>
              <a:rPr lang="en-US" sz="1200" dirty="0" smtClean="0"/>
              <a:t> 1.9.1 </a:t>
            </a:r>
            <a:r>
              <a:rPr lang="en-US" sz="1200" dirty="0" err="1" smtClean="0">
                <a:hlinkClick r:id="rId39" action="ppaction://hlinkfile" tooltip="Medulloblastoma"/>
              </a:rPr>
              <a:t>Medulloblastoma</a:t>
            </a:r>
            <a:r>
              <a:rPr lang="en-US" sz="1200" dirty="0" smtClean="0"/>
              <a:t> (ICD-O 9470/3, WHO grade IV) 1.9.1b </a:t>
            </a:r>
            <a:r>
              <a:rPr lang="en-US" sz="1200" i="1" dirty="0" err="1" smtClean="0">
                <a:hlinkClick r:id="rId40" action="ppaction://hlinkfile" tooltip="Medulloblastoma with extensive nodularity (page does not exist)"/>
              </a:rPr>
              <a:t>Medulloblastoma</a:t>
            </a:r>
            <a:r>
              <a:rPr lang="en-US" sz="1200" i="1" dirty="0" smtClean="0">
                <a:hlinkClick r:id="rId40" action="ppaction://hlinkfile" tooltip="Medulloblastoma with extensive nodularity (page does not exist)"/>
              </a:rPr>
              <a:t> with extensive </a:t>
            </a:r>
            <a:r>
              <a:rPr lang="en-US" sz="1200" i="1" dirty="0" err="1" smtClean="0">
                <a:hlinkClick r:id="rId40" action="ppaction://hlinkfile" tooltip="Medulloblastoma with extensive nodularity (page does not exist)"/>
              </a:rPr>
              <a:t>nodularity</a:t>
            </a:r>
            <a:r>
              <a:rPr lang="en-US" sz="1200" dirty="0" smtClean="0"/>
              <a:t> (ICD-O 9471/3, WHO grade IV) 1.9.1c </a:t>
            </a:r>
            <a:r>
              <a:rPr lang="en-US" sz="1200" i="1" dirty="0" err="1" smtClean="0">
                <a:hlinkClick r:id="rId41" action="ppaction://hlinkfile" tooltip="Anaplastic medulloblastoma (page does not exist)"/>
              </a:rPr>
              <a:t>Anaplastic</a:t>
            </a:r>
            <a:r>
              <a:rPr lang="en-US" sz="1200" i="1" dirty="0" smtClean="0">
                <a:hlinkClick r:id="rId41" action="ppaction://hlinkfile" tooltip="Anaplastic medulloblastoma (page does not exist)"/>
              </a:rPr>
              <a:t> </a:t>
            </a:r>
            <a:r>
              <a:rPr lang="en-US" sz="1200" i="1" dirty="0" err="1" smtClean="0">
                <a:hlinkClick r:id="rId41" action="ppaction://hlinkfile" tooltip="Anaplastic medulloblastoma (page does not exist)"/>
              </a:rPr>
              <a:t>medulloblastoma</a:t>
            </a:r>
            <a:r>
              <a:rPr lang="en-US" sz="1200" dirty="0" smtClean="0"/>
              <a:t> (ICD-O 9474/3, WHO grade IV) 1.9.2. </a:t>
            </a:r>
            <a:r>
              <a:rPr lang="en-US" sz="1200" dirty="0" smtClean="0">
                <a:hlinkClick r:id="rId42" action="ppaction://hlinkfile" tooltip="CNS Primitive neuroectodermal tumour"/>
              </a:rPr>
              <a:t>CNS Primitive </a:t>
            </a:r>
            <a:r>
              <a:rPr lang="en-US" sz="1200" dirty="0" err="1" smtClean="0">
                <a:hlinkClick r:id="rId42" action="ppaction://hlinkfile" tooltip="CNS Primitive neuroectodermal tumour"/>
              </a:rPr>
              <a:t>neuroectodermal</a:t>
            </a:r>
            <a:r>
              <a:rPr lang="en-US" sz="1200" dirty="0" smtClean="0">
                <a:hlinkClick r:id="rId42" action="ppaction://hlinkfile" tooltip="CNS Primitive neuroectodermal tumour"/>
              </a:rPr>
              <a:t> </a:t>
            </a:r>
            <a:r>
              <a:rPr lang="en-US" sz="1200" dirty="0" err="1" smtClean="0">
                <a:hlinkClick r:id="rId42" action="ppaction://hlinkfile" tooltip="CNS Primitive neuroectodermal tumour"/>
              </a:rPr>
              <a:t>tumour</a:t>
            </a:r>
            <a:r>
              <a:rPr lang="en-US" sz="1200" dirty="0" smtClean="0"/>
              <a:t> (ICD-O 9473/3, WHO grade IV) 1.9.2a </a:t>
            </a:r>
            <a:r>
              <a:rPr lang="en-US" sz="1200" i="1" dirty="0" smtClean="0">
                <a:hlinkClick r:id="rId43" action="ppaction://hlinkfile" tooltip="CNS Neuroblastoma"/>
              </a:rPr>
              <a:t>CNS </a:t>
            </a:r>
            <a:r>
              <a:rPr lang="en-US" sz="1200" i="1" dirty="0" err="1" smtClean="0">
                <a:hlinkClick r:id="rId43" action="ppaction://hlinkfile" tooltip="CNS Neuroblastoma"/>
              </a:rPr>
              <a:t>Neuroblastoma</a:t>
            </a:r>
            <a:r>
              <a:rPr lang="en-US" sz="1200" dirty="0" smtClean="0"/>
              <a:t> (ICD-O 9500/3, WHO grade IV) 1.9.3 </a:t>
            </a:r>
            <a:r>
              <a:rPr lang="en-US" sz="1200" dirty="0" smtClean="0">
                <a:hlinkClick r:id="rId44" action="ppaction://hlinkfile" tooltip="Atypical teratoid/rhabdoid tumour"/>
              </a:rPr>
              <a:t>Atypical </a:t>
            </a:r>
            <a:r>
              <a:rPr lang="en-US" sz="1200" dirty="0" err="1" smtClean="0">
                <a:hlinkClick r:id="rId44" action="ppaction://hlinkfile" tooltip="Atypical teratoid/rhabdoid tumour"/>
              </a:rPr>
              <a:t>teratoid</a:t>
            </a:r>
            <a:r>
              <a:rPr lang="en-US" sz="1200" dirty="0" smtClean="0">
                <a:hlinkClick r:id="rId44" action="ppaction://hlinkfile" tooltip="Atypical teratoid/rhabdoid tumour"/>
              </a:rPr>
              <a:t>/</a:t>
            </a:r>
            <a:r>
              <a:rPr lang="en-US" sz="1200" dirty="0" err="1" smtClean="0">
                <a:hlinkClick r:id="rId44" action="ppaction://hlinkfile" tooltip="Atypical teratoid/rhabdoid tumour"/>
              </a:rPr>
              <a:t>rhabdoid</a:t>
            </a:r>
            <a:r>
              <a:rPr lang="en-US" sz="1200" dirty="0" smtClean="0">
                <a:hlinkClick r:id="rId44" action="ppaction://hlinkfile" tooltip="Atypical teratoid/rhabdoid tumour"/>
              </a:rPr>
              <a:t> </a:t>
            </a:r>
            <a:r>
              <a:rPr lang="en-US" sz="1200" dirty="0" err="1" smtClean="0">
                <a:hlinkClick r:id="rId44" action="ppaction://hlinkfile" tooltip="Atypical teratoid/rhabdoid tumour"/>
              </a:rPr>
              <a:t>tumour</a:t>
            </a:r>
            <a:r>
              <a:rPr lang="en-US" sz="1200" dirty="0" smtClean="0"/>
              <a:t> (ICD-O 9508/3, WHO grade IV)</a:t>
            </a:r>
            <a:endParaRPr lang="fa-I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4F4F4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1127</TotalTime>
  <Words>3383</Words>
  <Application>Microsoft Office PowerPoint</Application>
  <PresentationFormat>On-screen Show (4:3)</PresentationFormat>
  <Paragraphs>368</Paragraphs>
  <Slides>76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classification of the tumors of the central nervous system</vt:lpstr>
      <vt:lpstr>PowerPoint Presentation</vt:lpstr>
      <vt:lpstr>The glioblastoma </vt:lpstr>
      <vt:lpstr>Treatment options of cancer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Chemotherapy drugs for brain tumours </vt:lpstr>
      <vt:lpstr>PowerPoint Presentation</vt:lpstr>
      <vt:lpstr>PowerPoint Presentation</vt:lpstr>
      <vt:lpstr>PowerPoint Presentation</vt:lpstr>
      <vt:lpstr>BBB</vt:lpstr>
      <vt:lpstr>PowerPoint Presentation</vt:lpstr>
      <vt:lpstr>PowerPoint Presentation</vt:lpstr>
      <vt:lpstr>Mechanisms conferring drug resistance in glioma treatment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Nanotechnology Benefits  for Treatment and Clinical Outcomes </vt:lpstr>
      <vt:lpstr>Mechanisms by which Nanocarriers Can Deliver Drugs to Tumors </vt:lpstr>
      <vt:lpstr>Nanoscale Materials</vt:lpstr>
      <vt:lpstr>Definitions of Nanotechnology adopted by FDA</vt:lpstr>
      <vt:lpstr>PowerPoint Presentation</vt:lpstr>
      <vt:lpstr>Nanoparticles as a drug delivery system</vt:lpstr>
      <vt:lpstr>PowerPoint Presentation</vt:lpstr>
      <vt:lpstr>NANOsPHERES</vt:lpstr>
      <vt:lpstr>PowerPoint Presentation</vt:lpstr>
      <vt:lpstr>Ideal nanocarrier </vt:lpstr>
      <vt:lpstr>Surfactants as surface modifications of nanoparticles </vt:lpstr>
      <vt:lpstr>PowerPoint Presentation</vt:lpstr>
      <vt:lpstr>PowerPoint Presentation</vt:lpstr>
      <vt:lpstr>PowerPoint Presentation</vt:lpstr>
      <vt:lpstr>Nanotechnology in the Treatment of Cancer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Drug1 + PLGA</vt:lpstr>
      <vt:lpstr>Drug1 + PLGA</vt:lpstr>
      <vt:lpstr>PowerPoint Presentation</vt:lpstr>
      <vt:lpstr>Passive targeting</vt:lpstr>
      <vt:lpstr>PowerPoint Presentation</vt:lpstr>
      <vt:lpstr>PowerPoint Presentation</vt:lpstr>
      <vt:lpstr> Mechanisms of drug release</vt:lpstr>
      <vt:lpstr>PowerPoint Presentation</vt:lpstr>
      <vt:lpstr>Albumin:  Facts</vt:lpstr>
      <vt:lpstr>PowerPoint Presentation</vt:lpstr>
      <vt:lpstr>PowerPoint Presentation</vt:lpstr>
      <vt:lpstr>PowerPoint Presentation</vt:lpstr>
      <vt:lpstr>Polyalkylcyanoakrylate nanospheres (PACA)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Me</cp:lastModifiedBy>
  <cp:revision>225</cp:revision>
  <dcterms:created xsi:type="dcterms:W3CDTF">2006-08-16T00:00:00Z</dcterms:created>
  <dcterms:modified xsi:type="dcterms:W3CDTF">2013-10-27T04:38:30Z</dcterms:modified>
</cp:coreProperties>
</file>