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68" r:id="rId2"/>
    <p:sldId id="309" r:id="rId3"/>
    <p:sldId id="310" r:id="rId4"/>
    <p:sldId id="311" r:id="rId5"/>
    <p:sldId id="312" r:id="rId6"/>
    <p:sldId id="315" r:id="rId7"/>
    <p:sldId id="314" r:id="rId8"/>
    <p:sldId id="316" r:id="rId9"/>
    <p:sldId id="319" r:id="rId10"/>
    <p:sldId id="339" r:id="rId11"/>
    <p:sldId id="321" r:id="rId12"/>
    <p:sldId id="322" r:id="rId13"/>
    <p:sldId id="370" r:id="rId14"/>
    <p:sldId id="346" r:id="rId15"/>
    <p:sldId id="359" r:id="rId16"/>
    <p:sldId id="371" r:id="rId17"/>
    <p:sldId id="320" r:id="rId18"/>
    <p:sldId id="324" r:id="rId19"/>
    <p:sldId id="361" r:id="rId20"/>
    <p:sldId id="347" r:id="rId21"/>
    <p:sldId id="325" r:id="rId22"/>
    <p:sldId id="364" r:id="rId23"/>
    <p:sldId id="327" r:id="rId24"/>
    <p:sldId id="331" r:id="rId25"/>
    <p:sldId id="334" r:id="rId26"/>
    <p:sldId id="335" r:id="rId27"/>
    <p:sldId id="336" r:id="rId28"/>
    <p:sldId id="337" r:id="rId29"/>
    <p:sldId id="365" r:id="rId30"/>
    <p:sldId id="338" r:id="rId31"/>
    <p:sldId id="341" r:id="rId32"/>
    <p:sldId id="357" r:id="rId33"/>
    <p:sldId id="285" r:id="rId34"/>
    <p:sldId id="369" r:id="rId35"/>
    <p:sldId id="372" r:id="rId36"/>
    <p:sldId id="328" r:id="rId37"/>
    <p:sldId id="343" r:id="rId38"/>
    <p:sldId id="344" r:id="rId39"/>
    <p:sldId id="345" r:id="rId40"/>
    <p:sldId id="293" r:id="rId41"/>
    <p:sldId id="358" r:id="rId42"/>
    <p:sldId id="349" r:id="rId43"/>
    <p:sldId id="373" r:id="rId44"/>
    <p:sldId id="374" r:id="rId45"/>
    <p:sldId id="351" r:id="rId46"/>
    <p:sldId id="363" r:id="rId47"/>
    <p:sldId id="352" r:id="rId48"/>
    <p:sldId id="362" r:id="rId49"/>
    <p:sldId id="366" r:id="rId50"/>
    <p:sldId id="367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0099"/>
    <a:srgbClr val="0000CC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B5BE14-D05B-4603-9672-20C7EE815ADA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E30604-1855-4E4B-9C24-EB00B7D2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4F6D4D-AC46-4BDA-B7B4-BC690B042462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9282C6-7026-4E83-A1FF-D13DDC62FA21}" type="slidenum">
              <a:rPr lang="ar-SA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6C25D-EF7B-49BE-A239-D41F85A18DDC}" type="slidenum">
              <a:rPr lang="ar-SA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4E9981-FF8F-4DF7-AB8B-9C40D7B1B651}" type="slidenum">
              <a:rPr lang="ar-SA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332449-E0E3-45EF-AB1B-B3247CE794F8}" type="slidenum">
              <a:rPr lang="ar-SA" sz="1200">
                <a:latin typeface="Calibri" pitchFamily="34" charset="0"/>
              </a:rPr>
              <a:pPr algn="r"/>
              <a:t>41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BD8F-8E8A-41C2-892D-D5ED56BBF81E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9F17-55E9-492C-9AED-6B26185DD7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395B6-3F2E-49A7-8ACE-DC46E1986D77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D017-26E6-429B-BD83-93B2EEC619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0FFE-A6E8-45C2-88E9-1CB26921624F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805F-6CA9-4EA9-BD69-5EB832C801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5184A-64CA-4813-A58A-24844A38D9A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3512-3D12-43C8-9E58-21BC377FB5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B580-D5D0-4AC5-8EA2-248CAACE6E42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EC29-C83A-4334-A088-AAA9A251C5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49AF8-1643-414E-ABDD-4FB97392060E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0F9A-72B9-48E9-8BBB-1C43AB8C6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9C76-3E21-4362-8B0A-E05FD6E9C173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67E8-6B8A-4C67-A452-BDC5F961D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E0D5-EE9E-4C21-B914-DDCE8515848B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90B2D-35A8-4742-A353-585854F5AD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1C7C-5A65-4109-A4CB-2C2A438C95A4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6C6-4DF9-4823-AE8A-5CF5DC45CF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5F5F-CE50-450E-BFD6-EEFF6C0A54AD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8B9A-D066-4C54-94F7-FD2AB2B6AB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4925-BD59-4A60-8F0D-6B47070DF20D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5E63-CDD7-4118-9195-9A9280E2AE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996E2C-890F-4365-91B2-FA68B10F6D0F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AEEE2F1-191A-4751-A820-308592F14C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388" y="333375"/>
            <a:ext cx="86756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fa-IR" sz="8800">
                <a:solidFill>
                  <a:srgbClr val="FFFF00"/>
                </a:solidFill>
                <a:latin typeface="Times New Roman" pitchFamily="18" charset="0"/>
              </a:rPr>
              <a:t>بسم الله الرحمن الرحيم</a:t>
            </a:r>
            <a:endParaRPr lang="en-US" sz="88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114550"/>
            <a:ext cx="597693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3.p 001.jpg"/>
          <p:cNvPicPr>
            <a:picLocks noChangeAspect="1"/>
          </p:cNvPicPr>
          <p:nvPr/>
        </p:nvPicPr>
        <p:blipFill>
          <a:blip r:embed="rId2"/>
          <a:srcRect l="1425" r="5930" b="6354"/>
          <a:stretch>
            <a:fillRect/>
          </a:stretch>
        </p:blipFill>
        <p:spPr bwMode="auto">
          <a:xfrm>
            <a:off x="2000250" y="0"/>
            <a:ext cx="52133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015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py (20) of DSC00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500063" y="200025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400" smtClean="0">
                <a:solidFill>
                  <a:schemeClr val="bg1"/>
                </a:solidFill>
                <a:cs typeface="Times New Roman" pitchFamily="18" charset="0"/>
              </a:rPr>
              <a:t> Kidney Transplantation</a:t>
            </a:r>
            <a:endParaRPr lang="en-US" sz="400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5400" smtClean="0">
                <a:solidFill>
                  <a:schemeClr val="bg1"/>
                </a:solidFill>
                <a:cs typeface="Times New Roman" pitchFamily="18" charset="0"/>
              </a:rPr>
              <a:t>1968-1978</a:t>
            </a:r>
            <a:endParaRPr lang="en-US" sz="280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5400" smtClean="0">
                <a:solidFill>
                  <a:srgbClr val="FAC090"/>
                </a:solidFill>
                <a:cs typeface="Times New Roman" pitchFamily="18" charset="0"/>
              </a:rPr>
              <a:t>80 Cases</a:t>
            </a:r>
          </a:p>
          <a:p>
            <a:pPr algn="ctr" eaLnBrk="1" hangingPunct="1">
              <a:buFont typeface="Arial" charset="0"/>
              <a:buNone/>
            </a:pPr>
            <a:r>
              <a:rPr lang="en-US" sz="5400" smtClean="0">
                <a:solidFill>
                  <a:schemeClr val="bg1"/>
                </a:solidFill>
                <a:cs typeface="Times New Roman" pitchFamily="18" charset="0"/>
              </a:rPr>
              <a:t>1978-1982</a:t>
            </a:r>
            <a:endParaRPr lang="en-US" sz="400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5400" smtClean="0">
                <a:solidFill>
                  <a:srgbClr val="FAC090"/>
                </a:solidFill>
                <a:cs typeface="Times New Roman" pitchFamily="18" charset="0"/>
              </a:rPr>
              <a:t>None</a:t>
            </a:r>
            <a:endParaRPr lang="en-US" sz="4800" smtClean="0">
              <a:solidFill>
                <a:srgbClr val="FAC090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             </a:t>
            </a:r>
          </a:p>
        </p:txBody>
      </p:sp>
      <p:sp>
        <p:nvSpPr>
          <p:cNvPr id="72708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0063" y="200025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6600" smtClean="0">
                <a:solidFill>
                  <a:schemeClr val="bg1"/>
                </a:solidFill>
                <a:cs typeface="Times New Roman" pitchFamily="18" charset="0"/>
              </a:rPr>
              <a:t> 1978-1982</a:t>
            </a:r>
            <a:endParaRPr lang="en-US" sz="600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4400" smtClean="0">
                <a:solidFill>
                  <a:schemeClr val="bg1"/>
                </a:solidFill>
                <a:cs typeface="Times New Roman" pitchFamily="18" charset="0"/>
              </a:rPr>
              <a:t>*   Post Revolution period</a:t>
            </a:r>
          </a:p>
          <a:p>
            <a:pPr algn="ctr" eaLnBrk="1" hangingPunct="1">
              <a:buFont typeface="Arial" charset="0"/>
              <a:buNone/>
            </a:pPr>
            <a:r>
              <a:rPr lang="en-US" sz="4400" smtClean="0">
                <a:solidFill>
                  <a:schemeClr val="bg1"/>
                </a:solidFill>
                <a:cs typeface="Times New Roman" pitchFamily="18" charset="0"/>
              </a:rPr>
              <a:t>*   Imposed War</a:t>
            </a:r>
          </a:p>
          <a:p>
            <a:pPr algn="ctr" eaLnBrk="1" hangingPunct="1">
              <a:buFont typeface="Arial" charset="0"/>
              <a:buNone/>
            </a:pPr>
            <a:r>
              <a:rPr lang="en-US" sz="4400" smtClean="0">
                <a:solidFill>
                  <a:schemeClr val="bg1"/>
                </a:solidFill>
                <a:cs typeface="Times New Roman" pitchFamily="18" charset="0"/>
              </a:rPr>
              <a:t>*   Different Embargos</a:t>
            </a:r>
          </a:p>
          <a:p>
            <a:pPr algn="ctr" eaLnBrk="1" hangingPunct="1">
              <a:buFont typeface="Arial" charset="0"/>
              <a:buNone/>
            </a:pPr>
            <a:r>
              <a:rPr lang="en-US" sz="4400" smtClean="0">
                <a:solidFill>
                  <a:schemeClr val="bg1"/>
                </a:solidFill>
                <a:cs typeface="Times New Roman" pitchFamily="18" charset="0"/>
              </a:rPr>
              <a:t>*   War Casualties</a:t>
            </a:r>
          </a:p>
          <a:p>
            <a:pPr algn="ctr" eaLnBrk="1" hangingPunct="1">
              <a:buFont typeface="Arial" charset="0"/>
              <a:buNone/>
            </a:pPr>
            <a:r>
              <a:rPr lang="en-US" sz="4000" smtClean="0">
                <a:solidFill>
                  <a:schemeClr val="bg1"/>
                </a:solidFill>
                <a:cs typeface="Times New Roman" pitchFamily="18" charset="0"/>
              </a:rPr>
              <a:t>   </a:t>
            </a:r>
          </a:p>
          <a:p>
            <a:pPr algn="ctr" eaLnBrk="1" hangingPunct="1">
              <a:buFont typeface="Arial" charset="0"/>
              <a:buNone/>
            </a:pPr>
            <a:endParaRPr lang="en-US" sz="4800" smtClean="0">
              <a:solidFill>
                <a:srgbClr val="FAC090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             </a:t>
            </a: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Study</a:t>
            </a:r>
            <a:endParaRPr lang="en-US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rgbClr val="FFFF00"/>
                </a:solidFill>
                <a:cs typeface="Times New Roman" pitchFamily="18" charset="0"/>
              </a:rPr>
              <a:t> 1982-1984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800" dirty="0" smtClean="0">
                <a:solidFill>
                  <a:srgbClr val="FFFF00"/>
                </a:solidFill>
                <a:cs typeface="Times New Roman" pitchFamily="18" charset="0"/>
              </a:rPr>
              <a:t>Renal Transplantation Program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bg1"/>
                </a:solidFill>
                <a:cs typeface="Times New Roman" pitchFamily="18" charset="0"/>
              </a:rPr>
              <a:t>50 Cases from LRDs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Iradj</a:t>
            </a: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Fazel</a:t>
            </a:r>
            <a:endParaRPr lang="en-US" sz="54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Pilot Study</a:t>
            </a:r>
            <a:endParaRPr lang="en-US" sz="44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Char char="•"/>
            </a:pPr>
            <a:r>
              <a:rPr lang="en-US" sz="4400" smtClean="0">
                <a:solidFill>
                  <a:srgbClr val="FFFF00"/>
                </a:solidFill>
                <a:cs typeface="Times New Roman" pitchFamily="18" charset="0"/>
              </a:rPr>
              <a:t>Multi disciplinary Responsibility</a:t>
            </a:r>
          </a:p>
          <a:p>
            <a:pPr algn="ctr" eaLnBrk="1" hangingPunct="1">
              <a:buFontTx/>
              <a:buNone/>
            </a:pPr>
            <a:r>
              <a:rPr lang="en-US" sz="4400" smtClean="0">
                <a:solidFill>
                  <a:srgbClr val="FFFF00"/>
                </a:solidFill>
                <a:cs typeface="Times New Roman" pitchFamily="18" charset="0"/>
              </a:rPr>
              <a:t>*  University Hospital Based</a:t>
            </a:r>
            <a:endParaRPr lang="en-US" sz="480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 eaLnBrk="1" hangingPunct="1">
              <a:buFontTx/>
              <a:buChar char="•"/>
            </a:pPr>
            <a:r>
              <a:rPr lang="en-US" sz="5400" smtClean="0">
                <a:solidFill>
                  <a:schemeClr val="bg1"/>
                </a:solidFill>
                <a:cs typeface="Times New Roman" pitchFamily="18" charset="0"/>
              </a:rPr>
              <a:t>Team Work</a:t>
            </a:r>
          </a:p>
          <a:p>
            <a:pPr algn="ctr" eaLnBrk="1" hangingPunct="1">
              <a:buFontTx/>
              <a:buChar char="•"/>
            </a:pPr>
            <a:r>
              <a:rPr lang="en-US" sz="5400" smtClean="0">
                <a:solidFill>
                  <a:schemeClr val="bg1"/>
                </a:solidFill>
                <a:cs typeface="Times New Roman" pitchFamily="18" charset="0"/>
              </a:rPr>
              <a:t>Living Related Donor</a:t>
            </a:r>
          </a:p>
          <a:p>
            <a:pPr algn="ctr" eaLnBrk="1" hangingPunct="1">
              <a:buFontTx/>
              <a:buChar char="•"/>
            </a:pPr>
            <a:r>
              <a:rPr lang="en-US" sz="5400" smtClean="0">
                <a:solidFill>
                  <a:schemeClr val="bg1"/>
                </a:solidFill>
                <a:cs typeface="Times New Roman" pitchFamily="18" charset="0"/>
              </a:rPr>
              <a:t>Training new Teams</a:t>
            </a:r>
          </a:p>
          <a:p>
            <a:pPr algn="ctr" eaLnBrk="1" hangingPunct="1">
              <a:buFont typeface="Arial" charset="0"/>
              <a:buNone/>
            </a:pPr>
            <a:endParaRPr lang="en-US" sz="5400" smtClean="0">
              <a:solidFill>
                <a:srgbClr val="FAC090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sz="400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73732" name="Line 5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Study and </a:t>
            </a:r>
            <a:endParaRPr lang="en-US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rgbClr val="FFFF00"/>
                </a:solidFill>
                <a:cs typeface="Times New Roman" pitchFamily="18" charset="0"/>
              </a:rPr>
              <a:t>Establishment of National</a:t>
            </a:r>
            <a:r>
              <a:rPr lang="en-US" sz="4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800" dirty="0" smtClean="0">
                <a:solidFill>
                  <a:srgbClr val="FFFF00"/>
                </a:solidFill>
                <a:cs typeface="Times New Roman" pitchFamily="18" charset="0"/>
              </a:rPr>
              <a:t>Renal Transplantation Program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7200" dirty="0" smtClean="0">
                <a:solidFill>
                  <a:schemeClr val="bg1"/>
                </a:solidFill>
                <a:cs typeface="Times New Roman" pitchFamily="18" charset="0"/>
              </a:rPr>
              <a:t>1984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Iradj</a:t>
            </a: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Fazel</a:t>
            </a:r>
            <a:endParaRPr lang="en-US" sz="54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ctrTitle" idx="4294967295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ORGAN TRANSPLAN TATION IN IRAN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subTitle" idx="4294967295"/>
          </p:nvPr>
        </p:nvSpPr>
        <p:spPr>
          <a:xfrm>
            <a:off x="323850" y="2060575"/>
            <a:ext cx="8640763" cy="40322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Establishment of 2</a:t>
            </a:r>
            <a:r>
              <a:rPr lang="en-US" sz="4000" baseline="30000" dirty="0" smtClean="0">
                <a:solidFill>
                  <a:schemeClr val="bg1"/>
                </a:solidFill>
                <a:cs typeface="Times New Roman" pitchFamily="18" charset="0"/>
              </a:rPr>
              <a:t>nd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Renal Transplantation Center  1985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First Unrelated Live Kidney Donor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1986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Dr. </a:t>
            </a:r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Simforoush</a:t>
            </a:r>
            <a:endParaRPr lang="en-US" sz="48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000" dirty="0" err="1" smtClean="0">
                <a:solidFill>
                  <a:schemeClr val="bg1"/>
                </a:solidFill>
                <a:cs typeface="Times New Roman" pitchFamily="18" charset="0"/>
              </a:rPr>
              <a:t>Shahid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cs typeface="Times New Roman" pitchFamily="18" charset="0"/>
              </a:rPr>
              <a:t>Beheshty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University, Tehran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1258888" y="1700213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scan00029.jpg"/>
          <p:cNvPicPr>
            <a:picLocks noChangeAspect="1"/>
          </p:cNvPicPr>
          <p:nvPr/>
        </p:nvPicPr>
        <p:blipFill>
          <a:blip r:embed="rId2"/>
          <a:srcRect l="1794" r="2806" b="2094"/>
          <a:stretch>
            <a:fillRect/>
          </a:stretch>
        </p:blipFill>
        <p:spPr bwMode="auto">
          <a:xfrm>
            <a:off x="1754188" y="0"/>
            <a:ext cx="4960937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0063" y="214312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000" smtClean="0">
                <a:solidFill>
                  <a:schemeClr val="bg1"/>
                </a:solidFill>
                <a:cs typeface="Times New Roman" pitchFamily="18" charset="0"/>
              </a:rPr>
              <a:t> Ancient  Era</a:t>
            </a:r>
          </a:p>
          <a:p>
            <a:pPr algn="ctr" eaLnBrk="1" hangingPunct="1">
              <a:buFont typeface="Arial" charset="0"/>
              <a:buNone/>
            </a:pPr>
            <a:endParaRPr lang="en-US" sz="400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4000" smtClean="0">
                <a:solidFill>
                  <a:schemeClr val="bg1"/>
                </a:solidFill>
                <a:cs typeface="Times New Roman" pitchFamily="18" charset="0"/>
              </a:rPr>
              <a:t>Avicenna ( 980-1037 )</a:t>
            </a:r>
          </a:p>
          <a:p>
            <a:pPr algn="ctr" eaLnBrk="1" hangingPunct="1">
              <a:buFont typeface="Arial" charset="0"/>
              <a:buNone/>
            </a:pPr>
            <a:endParaRPr lang="en-US" sz="280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4000" smtClean="0">
                <a:solidFill>
                  <a:schemeClr val="bg1"/>
                </a:solidFill>
                <a:cs typeface="Times New Roman" pitchFamily="18" charset="0"/>
              </a:rPr>
              <a:t>Jordjani ( 1042-1136 )</a:t>
            </a:r>
          </a:p>
          <a:p>
            <a:pPr algn="ctr" eaLnBrk="1" hangingPunct="1">
              <a:buFont typeface="Arial" charset="0"/>
              <a:buNone/>
            </a:pPr>
            <a:endParaRPr lang="en-US" sz="400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sz="360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             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0063" y="200025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  <a:cs typeface="Times New Roman" pitchFamily="18" charset="0"/>
              </a:rPr>
              <a:t> Kidney Transplantation</a:t>
            </a: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bg1"/>
                </a:solidFill>
                <a:cs typeface="Times New Roman" pitchFamily="18" charset="0"/>
              </a:rPr>
              <a:t>Number of Centers</a:t>
            </a:r>
            <a:endParaRPr lang="en-US" sz="2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26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bg1"/>
                </a:solidFill>
                <a:cs typeface="Times New Roman" pitchFamily="18" charset="0"/>
              </a:rPr>
              <a:t>Number of Cases</a:t>
            </a: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23270</a:t>
            </a:r>
            <a:endParaRPr lang="en-US" sz="48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/>
              <a:t>             </a:t>
            </a: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Brain Death Concept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Approved by Religious Authorities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cs typeface="Times New Roman" pitchFamily="18" charset="0"/>
              </a:rPr>
              <a:t>( FATWA )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IMAM  KHOMEINI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800" dirty="0" smtClean="0">
                <a:solidFill>
                  <a:schemeClr val="bg1"/>
                </a:solidFill>
                <a:cs typeface="Times New Roman" pitchFamily="18" charset="0"/>
              </a:rPr>
              <a:t>20 May 1989</a:t>
            </a:r>
            <a:endParaRPr lang="en-US" sz="4000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/>
              <a:t>             </a:t>
            </a: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scan0008.jpg"/>
          <p:cNvPicPr>
            <a:picLocks noChangeAspect="1"/>
          </p:cNvPicPr>
          <p:nvPr/>
        </p:nvPicPr>
        <p:blipFill>
          <a:blip r:embed="rId2">
            <a:lum contrast="10000"/>
          </a:blip>
          <a:srcRect b="20833"/>
          <a:stretch>
            <a:fillRect/>
          </a:stretch>
        </p:blipFill>
        <p:spPr bwMode="auto">
          <a:xfrm>
            <a:off x="1435100" y="0"/>
            <a:ext cx="542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  <a:cs typeface="Times New Roman" pitchFamily="18" charset="0"/>
              </a:rPr>
              <a:t>Brain Death Law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  <a:cs typeface="Times New Roman" pitchFamily="18" charset="0"/>
              </a:rPr>
              <a:t>Approved by National Assembly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2001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6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3600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US" sz="3600" dirty="0" smtClean="0"/>
              <a:t>             </a:t>
            </a: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ctrTitle" idx="4294967295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HISTORY OF ORGAN TRANSPLAN TATION IN IRAN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subTitle" idx="4294967295"/>
          </p:nvPr>
        </p:nvSpPr>
        <p:spPr>
          <a:xfrm>
            <a:off x="323850" y="2060575"/>
            <a:ext cx="8640763" cy="40322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Stem Cell Transplantation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Established in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1991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Dr. </a:t>
            </a:r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Ghavamzadeh</a:t>
            </a:r>
            <a:endParaRPr lang="en-US" sz="48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Tehran University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1258888" y="1700213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1.p.jpg"/>
          <p:cNvPicPr>
            <a:picLocks noChangeAspect="1"/>
          </p:cNvPicPr>
          <p:nvPr/>
        </p:nvPicPr>
        <p:blipFill>
          <a:blip r:embed="rId2"/>
          <a:srcRect l="5580" t="7054" r="7629" b="3732"/>
          <a:stretch>
            <a:fillRect/>
          </a:stretch>
        </p:blipFill>
        <p:spPr bwMode="auto">
          <a:xfrm>
            <a:off x="1857375" y="0"/>
            <a:ext cx="5568950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hemato clin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95250"/>
            <a:ext cx="76279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First  Small Bowel Transplantation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pitchFamily="18" charset="0"/>
              </a:rPr>
              <a:t>4 April 1992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2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Dr. </a:t>
            </a:r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Iradj</a:t>
            </a: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Fazel</a:t>
            </a:r>
            <a:endParaRPr lang="en-US" sz="48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err="1" smtClean="0">
                <a:solidFill>
                  <a:schemeClr val="bg1"/>
                </a:solidFill>
                <a:cs typeface="Times New Roman" pitchFamily="18" charset="0"/>
              </a:rPr>
              <a:t>Shahid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cs typeface="Times New Roman" pitchFamily="18" charset="0"/>
              </a:rPr>
              <a:t>Beheshty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University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Tehran</a:t>
            </a:r>
            <a:endParaRPr lang="en-US" sz="3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/>
              <a:t>             </a:t>
            </a: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First Liver Transplantation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  <a:cs typeface="Times New Roman" pitchFamily="18" charset="0"/>
              </a:rPr>
              <a:t>Was Performed By</a:t>
            </a:r>
            <a:endParaRPr lang="en-US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Dr.Malekhoseini</a:t>
            </a:r>
            <a:endParaRPr lang="en-US" sz="54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4 May 1993</a:t>
            </a: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Shiraz University</a:t>
            </a:r>
            <a:endParaRPr lang="en-US" sz="3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/>
              <a:t>             </a:t>
            </a: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scan0003.jpg"/>
          <p:cNvPicPr>
            <a:picLocks noChangeAspect="1"/>
          </p:cNvPicPr>
          <p:nvPr/>
        </p:nvPicPr>
        <p:blipFill>
          <a:blip r:embed="rId2" cstate="print"/>
          <a:srcRect r="1729"/>
          <a:stretch>
            <a:fillRect/>
          </a:stretch>
        </p:blipFill>
        <p:spPr bwMode="auto">
          <a:xfrm>
            <a:off x="2425700" y="0"/>
            <a:ext cx="4217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 idx="4294967295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subTitle" idx="4294967295"/>
          </p:nvPr>
        </p:nvSpPr>
        <p:spPr>
          <a:xfrm>
            <a:off x="323850" y="2060575"/>
            <a:ext cx="8640763" cy="40322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First Corneal Transplantation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1935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By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Professor. Shams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Tehran University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1258888" y="1700213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eyvan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14288"/>
            <a:ext cx="9158288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First Successful Heart Transplantation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July 1993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Dr. </a:t>
            </a: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Mandegar</a:t>
            </a:r>
            <a:endParaRPr lang="en-US" sz="54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err="1" smtClean="0">
                <a:solidFill>
                  <a:schemeClr val="bg1"/>
                </a:solidFill>
                <a:cs typeface="Times New Roman" pitchFamily="18" charset="0"/>
              </a:rPr>
              <a:t>Shariati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Hospital</a:t>
            </a:r>
            <a:endParaRPr lang="en-US" sz="3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Tehran University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/>
              <a:t>             </a:t>
            </a:r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can00022.jpg"/>
          <p:cNvPicPr>
            <a:picLocks noChangeAspect="1"/>
          </p:cNvPicPr>
          <p:nvPr/>
        </p:nvPicPr>
        <p:blipFill>
          <a:blip r:embed="rId2"/>
          <a:srcRect l="1463" b="1244"/>
          <a:stretch>
            <a:fillRect/>
          </a:stretch>
        </p:blipFill>
        <p:spPr bwMode="auto">
          <a:xfrm>
            <a:off x="1785938" y="142875"/>
            <a:ext cx="48577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  <a:endParaRPr 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z="4000" smtClean="0"/>
          </a:p>
          <a:p>
            <a:pPr algn="ctr" eaLnBrk="1" hangingPunct="1">
              <a:buFont typeface="Arial" charset="0"/>
              <a:buNone/>
            </a:pPr>
            <a:r>
              <a:rPr lang="en-US" sz="4800" smtClean="0">
                <a:solidFill>
                  <a:schemeClr val="bg1"/>
                </a:solidFill>
                <a:cs typeface="Times New Roman" pitchFamily="18" charset="0"/>
              </a:rPr>
              <a:t>Iranian Society of Organ </a:t>
            </a:r>
          </a:p>
          <a:p>
            <a:pPr algn="ctr" eaLnBrk="1" hangingPunct="1">
              <a:buFont typeface="Arial" charset="0"/>
              <a:buNone/>
            </a:pPr>
            <a:r>
              <a:rPr lang="en-US" sz="4800" smtClean="0">
                <a:solidFill>
                  <a:schemeClr val="bg1"/>
                </a:solidFill>
                <a:cs typeface="Times New Roman" pitchFamily="18" charset="0"/>
              </a:rPr>
              <a:t>Transplantation</a:t>
            </a:r>
          </a:p>
          <a:p>
            <a:pPr algn="ctr" eaLnBrk="1" hangingPunct="1">
              <a:buFont typeface="Arial" charset="0"/>
              <a:buNone/>
            </a:pPr>
            <a:r>
              <a:rPr lang="en-US" sz="2400" smtClean="0">
                <a:solidFill>
                  <a:schemeClr val="bg1"/>
                </a:solidFill>
                <a:cs typeface="Times New Roman" pitchFamily="18" charset="0"/>
              </a:rPr>
              <a:t>ESTABLISHED  By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IRADJ  FAZEL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in</a:t>
            </a:r>
          </a:p>
          <a:p>
            <a:pPr algn="ctr" eaLnBrk="1" hangingPunct="1">
              <a:buFont typeface="Arial" charset="0"/>
              <a:buNone/>
            </a:pPr>
            <a:endParaRPr lang="en-US" sz="240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4800" smtClean="0">
                <a:solidFill>
                  <a:schemeClr val="bg1"/>
                </a:solidFill>
                <a:cs typeface="Times New Roman" pitchFamily="18" charset="0"/>
              </a:rPr>
              <a:t>1995</a:t>
            </a:r>
          </a:p>
          <a:p>
            <a:pPr algn="ctr" eaLnBrk="1" hangingPunct="1">
              <a:buFont typeface="Arial" charset="0"/>
              <a:buNone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Arm-P1.TIF"/>
          <p:cNvPicPr>
            <a:picLocks noChangeAspect="1"/>
          </p:cNvPicPr>
          <p:nvPr/>
        </p:nvPicPr>
        <p:blipFill>
          <a:blip r:embed="rId2"/>
          <a:srcRect l="8659" t="565" r="26367" b="6094"/>
          <a:stretch>
            <a:fillRect/>
          </a:stretch>
        </p:blipFill>
        <p:spPr bwMode="auto">
          <a:xfrm>
            <a:off x="1643063" y="0"/>
            <a:ext cx="5643562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1.f 001.jpg"/>
          <p:cNvPicPr>
            <a:picLocks noChangeAspect="1"/>
          </p:cNvPicPr>
          <p:nvPr/>
        </p:nvPicPr>
        <p:blipFill>
          <a:blip r:embed="rId2"/>
          <a:srcRect l="3134" t="10632" r="3134" b="27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DSC001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First Successful Lung Transplantation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2000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Dr. H. </a:t>
            </a: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Ahmadi</a:t>
            </a:r>
            <a:endParaRPr lang="en-US" sz="54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Imam Khomeini Hospital</a:t>
            </a:r>
            <a:endParaRPr lang="en-US" sz="3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Tehran University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/>
              <a:t>             </a:t>
            </a:r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cs typeface="Times New Roman" pitchFamily="18" charset="0"/>
              </a:rPr>
              <a:t>Lung Transplantation</a:t>
            </a: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Pioneering Role of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Dr. A. </a:t>
            </a: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Abbasi</a:t>
            </a:r>
            <a:endParaRPr lang="en-US" sz="54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err="1" smtClean="0">
                <a:solidFill>
                  <a:schemeClr val="bg1"/>
                </a:solidFill>
                <a:cs typeface="Times New Roman" pitchFamily="18" charset="0"/>
              </a:rPr>
              <a:t>Masih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cs typeface="Times New Roman" pitchFamily="18" charset="0"/>
              </a:rPr>
              <a:t>Daneshvary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Hospital</a:t>
            </a:r>
            <a:endParaRPr lang="en-US" sz="3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Shahid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Beheshty</a:t>
            </a:r>
            <a:r>
              <a:rPr lang="en-US" dirty="0" smtClean="0">
                <a:solidFill>
                  <a:schemeClr val="bg1"/>
                </a:solidFill>
              </a:rPr>
              <a:t> University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Tehran           </a:t>
            </a:r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2.p.jpg"/>
          <p:cNvPicPr>
            <a:picLocks noChangeAspect="1"/>
          </p:cNvPicPr>
          <p:nvPr/>
        </p:nvPicPr>
        <p:blipFill>
          <a:blip r:embed="rId2"/>
          <a:srcRect l="2170" r="3679" b="4330"/>
          <a:stretch>
            <a:fillRect/>
          </a:stretch>
        </p:blipFill>
        <p:spPr bwMode="auto">
          <a:xfrm>
            <a:off x="1746250" y="168275"/>
            <a:ext cx="5397500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ro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000" smtClean="0">
                <a:solidFill>
                  <a:schemeClr val="bg1"/>
                </a:solidFill>
                <a:cs typeface="Times New Roman" pitchFamily="18" charset="0"/>
              </a:rPr>
              <a:t>First Pancreatic Transplantation </a:t>
            </a:r>
          </a:p>
          <a:p>
            <a:pPr algn="ctr" eaLnBrk="1" hangingPunct="1">
              <a:buFont typeface="Arial" charset="0"/>
              <a:buNone/>
            </a:pPr>
            <a:r>
              <a:rPr lang="en-US" sz="4000" smtClean="0">
                <a:solidFill>
                  <a:schemeClr val="bg1"/>
                </a:solidFill>
                <a:cs typeface="Times New Roman" pitchFamily="18" charset="0"/>
              </a:rPr>
              <a:t>April  2006</a:t>
            </a:r>
          </a:p>
          <a:p>
            <a:pPr algn="ctr" eaLnBrk="1" hangingPunct="1">
              <a:buFont typeface="Arial" charset="0"/>
              <a:buNone/>
            </a:pPr>
            <a:r>
              <a:rPr lang="en-US" sz="4000" smtClean="0">
                <a:solidFill>
                  <a:schemeClr val="bg1"/>
                </a:solidFill>
                <a:cs typeface="Times New Roman" pitchFamily="18" charset="0"/>
              </a:rPr>
              <a:t>By</a:t>
            </a:r>
          </a:p>
          <a:p>
            <a:pPr algn="ctr" eaLnBrk="1" hangingPunct="1">
              <a:buFont typeface="Arial" charset="0"/>
              <a:buNone/>
            </a:pPr>
            <a:r>
              <a:rPr lang="en-US" sz="4800" smtClean="0">
                <a:solidFill>
                  <a:srgbClr val="FFFF00"/>
                </a:solidFill>
                <a:cs typeface="Times New Roman" pitchFamily="18" charset="0"/>
              </a:rPr>
              <a:t>Dr. Nikeghbalian</a:t>
            </a:r>
          </a:p>
          <a:p>
            <a:pPr algn="ctr" eaLnBrk="1" hangingPunct="1">
              <a:buFont typeface="Arial" charset="0"/>
              <a:buNone/>
            </a:pPr>
            <a:r>
              <a:rPr lang="en-US" sz="4000" smtClean="0">
                <a:solidFill>
                  <a:schemeClr val="bg1"/>
                </a:solidFill>
                <a:cs typeface="Times New Roman" pitchFamily="18" charset="0"/>
              </a:rPr>
              <a:t>Shiraz University</a:t>
            </a:r>
          </a:p>
          <a:p>
            <a:pPr algn="ctr" eaLnBrk="1" hangingPunct="1">
              <a:buFont typeface="Arial" charset="0"/>
              <a:buNone/>
            </a:pPr>
            <a:endParaRPr lang="en-US" sz="360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             </a:t>
            </a:r>
          </a:p>
        </p:txBody>
      </p:sp>
      <p:sp>
        <p:nvSpPr>
          <p:cNvPr id="45060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icture1.jpg"/>
          <p:cNvPicPr>
            <a:picLocks noChangeAspect="1"/>
          </p:cNvPicPr>
          <p:nvPr/>
        </p:nvPicPr>
        <p:blipFill>
          <a:blip r:embed="rId3">
            <a:lum contrast="20000"/>
          </a:blip>
          <a:srcRect l="18225" t="10959" r="34491" b="4109"/>
          <a:stretch>
            <a:fillRect/>
          </a:stretch>
        </p:blipFill>
        <p:spPr bwMode="auto">
          <a:xfrm>
            <a:off x="2071688" y="214313"/>
            <a:ext cx="44291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+mn-lt"/>
              </a:rPr>
              <a:t>Nationwide Transplant Centers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99"/>
                </a:solidFill>
              </a:rPr>
              <a:t>Kidney : 26</a:t>
            </a:r>
          </a:p>
          <a:p>
            <a:r>
              <a:rPr lang="en-US" smtClean="0">
                <a:solidFill>
                  <a:srgbClr val="FFFF99"/>
                </a:solidFill>
              </a:rPr>
              <a:t>Heart : 5</a:t>
            </a:r>
          </a:p>
          <a:p>
            <a:r>
              <a:rPr lang="en-US" smtClean="0">
                <a:solidFill>
                  <a:srgbClr val="FFFF99"/>
                </a:solidFill>
              </a:rPr>
              <a:t>Lung : 3</a:t>
            </a:r>
          </a:p>
          <a:p>
            <a:r>
              <a:rPr lang="en-US" smtClean="0">
                <a:solidFill>
                  <a:srgbClr val="FFFF99"/>
                </a:solidFill>
              </a:rPr>
              <a:t>Liver : 6</a:t>
            </a:r>
          </a:p>
          <a:p>
            <a:r>
              <a:rPr lang="en-US" smtClean="0">
                <a:solidFill>
                  <a:srgbClr val="FFFF99"/>
                </a:solidFill>
              </a:rPr>
              <a:t>Pancreas : 1</a:t>
            </a:r>
          </a:p>
          <a:p>
            <a:r>
              <a:rPr lang="en-US" smtClean="0">
                <a:solidFill>
                  <a:srgbClr val="FFFF99"/>
                </a:solidFill>
              </a:rPr>
              <a:t>Bone Marrow : 4</a:t>
            </a:r>
          </a:p>
          <a:p>
            <a:r>
              <a:rPr lang="en-US" smtClean="0">
                <a:solidFill>
                  <a:srgbClr val="FFFF99"/>
                </a:solidFill>
              </a:rPr>
              <a:t>Cornea : 61</a:t>
            </a:r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Historical Background</a:t>
            </a:r>
          </a:p>
        </p:txBody>
      </p:sp>
      <p:sp>
        <p:nvSpPr>
          <p:cNvPr id="75779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FFFF99"/>
                </a:solidFill>
              </a:rPr>
              <a:t>First Corneal Transplant : 1935</a:t>
            </a:r>
          </a:p>
          <a:p>
            <a:r>
              <a:rPr lang="en-US" smtClean="0">
                <a:solidFill>
                  <a:srgbClr val="FFFF99"/>
                </a:solidFill>
              </a:rPr>
              <a:t>First Kidney Transplant : 1968</a:t>
            </a:r>
          </a:p>
          <a:p>
            <a:r>
              <a:rPr lang="en-US" smtClean="0">
                <a:solidFill>
                  <a:srgbClr val="FFFF99"/>
                </a:solidFill>
              </a:rPr>
              <a:t>First Bone Marrow Transplant : 1991 </a:t>
            </a:r>
          </a:p>
          <a:p>
            <a:r>
              <a:rPr lang="en-US" smtClean="0">
                <a:solidFill>
                  <a:srgbClr val="FFFF99"/>
                </a:solidFill>
              </a:rPr>
              <a:t>First Small Bowel Transplant : 1992</a:t>
            </a:r>
          </a:p>
          <a:p>
            <a:r>
              <a:rPr lang="en-US" smtClean="0">
                <a:solidFill>
                  <a:srgbClr val="FFFF99"/>
                </a:solidFill>
              </a:rPr>
              <a:t>First Liver Transplant : 1993</a:t>
            </a:r>
          </a:p>
          <a:p>
            <a:r>
              <a:rPr lang="en-US" smtClean="0">
                <a:solidFill>
                  <a:srgbClr val="FFFF99"/>
                </a:solidFill>
              </a:rPr>
              <a:t>First Heart Transplant : 1993</a:t>
            </a:r>
          </a:p>
          <a:p>
            <a:r>
              <a:rPr lang="en-US" smtClean="0">
                <a:solidFill>
                  <a:srgbClr val="FFFF99"/>
                </a:solidFill>
              </a:rPr>
              <a:t>First Lung Transplant : 2000</a:t>
            </a:r>
          </a:p>
          <a:p>
            <a:r>
              <a:rPr lang="en-US" smtClean="0">
                <a:solidFill>
                  <a:srgbClr val="FFFF99"/>
                </a:solidFill>
              </a:rPr>
              <a:t>First Pancreas Transplant : 2006</a:t>
            </a:r>
          </a:p>
        </p:txBody>
      </p:sp>
      <p:sp>
        <p:nvSpPr>
          <p:cNvPr id="75780" name="Line 5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pad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36613"/>
            <a:ext cx="9072562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FF66"/>
                </a:solidFill>
                <a:latin typeface="+mn-lt"/>
              </a:rPr>
              <a:t>KIDNEY TRANSPLANTATION</a:t>
            </a:r>
            <a:br>
              <a:rPr lang="en-US" sz="3600" dirty="0" smtClean="0">
                <a:solidFill>
                  <a:srgbClr val="FFFF66"/>
                </a:solidFill>
                <a:latin typeface="+mn-lt"/>
              </a:rPr>
            </a:br>
            <a:r>
              <a:rPr lang="en-US" sz="3600" dirty="0" smtClean="0">
                <a:solidFill>
                  <a:srgbClr val="FFFF66"/>
                </a:solidFill>
                <a:latin typeface="+mn-lt"/>
              </a:rPr>
              <a:t>THE STORY SO FAR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76200" y="1981200"/>
          <a:ext cx="8763000" cy="4495800"/>
        </p:xfrm>
        <a:graphic>
          <a:graphicData uri="http://schemas.openxmlformats.org/presentationml/2006/ole">
            <p:oleObj spid="_x0000_s1026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4535488" y="2743200"/>
            <a:ext cx="0" cy="11430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5334000" y="2590800"/>
            <a:ext cx="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81000" y="1600200"/>
            <a:ext cx="4419600" cy="6096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Legislation for Rewarding Living Donation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257800" y="1828800"/>
            <a:ext cx="3048000" cy="4572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Legislation for Cadaver Tx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81000" y="6267450"/>
            <a:ext cx="8229600" cy="457200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23270 </a:t>
            </a:r>
            <a:r>
              <a:rPr lang="en-US" sz="2000">
                <a:solidFill>
                  <a:srgbClr val="FFFF00"/>
                </a:solidFill>
              </a:rPr>
              <a:t>Kidney Transplant from the Beginning(1968) Up to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43016" grpId="0" animBg="1"/>
      <p:bldP spid="430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Cadaveric Organ Transplantation</a:t>
            </a:r>
            <a:r>
              <a:rPr lang="en-US" sz="48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sz="4800" dirty="0" smtClean="0">
                <a:solidFill>
                  <a:srgbClr val="FFFF00"/>
                </a:solidFill>
                <a:latin typeface="+mn-lt"/>
              </a:rPr>
            </a:b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8-Year activities</a:t>
            </a:r>
            <a:br>
              <a:rPr lang="en-US" sz="3600" dirty="0" smtClean="0">
                <a:solidFill>
                  <a:srgbClr val="FFFF00"/>
                </a:solidFill>
                <a:latin typeface="+mn-lt"/>
              </a:rPr>
            </a:b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Since Legislation(2000)</a:t>
            </a:r>
          </a:p>
        </p:txBody>
      </p:sp>
      <p:graphicFrame>
        <p:nvGraphicFramePr>
          <p:cNvPr id="2050" name="Object 54"/>
          <p:cNvGraphicFramePr>
            <a:graphicFrameLocks noChangeAspect="1"/>
          </p:cNvGraphicFramePr>
          <p:nvPr>
            <p:ph idx="1"/>
          </p:nvPr>
        </p:nvGraphicFramePr>
        <p:xfrm>
          <a:off x="685800" y="2314575"/>
          <a:ext cx="7772400" cy="4114800"/>
        </p:xfrm>
        <a:graphic>
          <a:graphicData uri="http://schemas.openxmlformats.org/presentationml/2006/ole">
            <p:oleObj spid="_x0000_s2050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2052" name="Line 5"/>
          <p:cNvSpPr>
            <a:spLocks noChangeShapeType="1"/>
          </p:cNvSpPr>
          <p:nvPr/>
        </p:nvSpPr>
        <p:spPr bwMode="auto">
          <a:xfrm flipH="1">
            <a:off x="1258888" y="17859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latin typeface="+mn-lt"/>
              </a:rPr>
              <a:t>Transplantation Activities</a:t>
            </a:r>
            <a:br>
              <a:rPr lang="en-US" sz="4000" dirty="0" smtClean="0">
                <a:solidFill>
                  <a:srgbClr val="FFFF00"/>
                </a:solidFill>
                <a:latin typeface="+mn-lt"/>
              </a:rPr>
            </a:br>
            <a:r>
              <a:rPr lang="en-US" sz="4000" dirty="0" smtClean="0">
                <a:solidFill>
                  <a:srgbClr val="FFFF00"/>
                </a:solidFill>
                <a:latin typeface="+mn-lt"/>
              </a:rPr>
              <a:t>Beginning to 2007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99"/>
                </a:solidFill>
              </a:rPr>
              <a:t>Kidney : 23270</a:t>
            </a:r>
          </a:p>
          <a:p>
            <a:r>
              <a:rPr lang="en-US" smtClean="0">
                <a:solidFill>
                  <a:srgbClr val="FFFF99"/>
                </a:solidFill>
              </a:rPr>
              <a:t>Liver : 500</a:t>
            </a:r>
          </a:p>
          <a:p>
            <a:r>
              <a:rPr lang="en-US" smtClean="0">
                <a:solidFill>
                  <a:srgbClr val="FFFF99"/>
                </a:solidFill>
              </a:rPr>
              <a:t>Heart : 159</a:t>
            </a:r>
          </a:p>
          <a:p>
            <a:r>
              <a:rPr lang="en-US" smtClean="0">
                <a:solidFill>
                  <a:srgbClr val="FFFF99"/>
                </a:solidFill>
              </a:rPr>
              <a:t>Pancreas : 38</a:t>
            </a:r>
          </a:p>
          <a:p>
            <a:r>
              <a:rPr lang="en-US" smtClean="0">
                <a:solidFill>
                  <a:srgbClr val="FFFF99"/>
                </a:solidFill>
              </a:rPr>
              <a:t>Lung : 23</a:t>
            </a:r>
          </a:p>
          <a:p>
            <a:r>
              <a:rPr lang="en-US" smtClean="0">
                <a:solidFill>
                  <a:srgbClr val="FFFF99"/>
                </a:solidFill>
              </a:rPr>
              <a:t>Cornea : 33638</a:t>
            </a:r>
          </a:p>
          <a:p>
            <a:r>
              <a:rPr lang="en-US" smtClean="0">
                <a:solidFill>
                  <a:srgbClr val="FFFF99"/>
                </a:solidFill>
              </a:rPr>
              <a:t>Bone Marrow : 2378</a:t>
            </a:r>
          </a:p>
          <a:p>
            <a:r>
              <a:rPr lang="en-US" smtClean="0">
                <a:solidFill>
                  <a:srgbClr val="FFFF99"/>
                </a:solidFill>
              </a:rPr>
              <a:t>Heart Valve : 1470</a:t>
            </a:r>
          </a:p>
          <a:p>
            <a:r>
              <a:rPr lang="en-US" smtClean="0">
                <a:solidFill>
                  <a:srgbClr val="FFFF99"/>
                </a:solidFill>
              </a:rPr>
              <a:t>Bone : 1553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Historical Background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99"/>
                </a:solidFill>
              </a:rPr>
              <a:t>First Corneal Transplant : 1935</a:t>
            </a:r>
          </a:p>
          <a:p>
            <a:r>
              <a:rPr lang="en-US" smtClean="0">
                <a:solidFill>
                  <a:srgbClr val="FFFF99"/>
                </a:solidFill>
              </a:rPr>
              <a:t>First Kidney Transplant : 1968</a:t>
            </a:r>
          </a:p>
          <a:p>
            <a:r>
              <a:rPr lang="en-US" smtClean="0">
                <a:solidFill>
                  <a:srgbClr val="FFFF99"/>
                </a:solidFill>
              </a:rPr>
              <a:t>First Bone Marrow Transplant : 1991 </a:t>
            </a:r>
          </a:p>
          <a:p>
            <a:r>
              <a:rPr lang="en-US" smtClean="0">
                <a:solidFill>
                  <a:srgbClr val="FFFF99"/>
                </a:solidFill>
              </a:rPr>
              <a:t>First Small Bowel Transplant : 1992</a:t>
            </a:r>
          </a:p>
          <a:p>
            <a:r>
              <a:rPr lang="en-US" smtClean="0">
                <a:solidFill>
                  <a:srgbClr val="FFFF99"/>
                </a:solidFill>
              </a:rPr>
              <a:t>First Liver Transplant : 1993</a:t>
            </a:r>
          </a:p>
          <a:p>
            <a:r>
              <a:rPr lang="en-US" smtClean="0">
                <a:solidFill>
                  <a:srgbClr val="FFFF99"/>
                </a:solidFill>
              </a:rPr>
              <a:t>First Heart Transplant : 1993</a:t>
            </a:r>
          </a:p>
          <a:p>
            <a:r>
              <a:rPr lang="en-US" smtClean="0">
                <a:solidFill>
                  <a:srgbClr val="FFFF99"/>
                </a:solidFill>
              </a:rPr>
              <a:t>First Lung Transplant : 2000</a:t>
            </a:r>
          </a:p>
          <a:p>
            <a:r>
              <a:rPr lang="en-US" smtClean="0">
                <a:solidFill>
                  <a:srgbClr val="FFFF99"/>
                </a:solidFill>
              </a:rPr>
              <a:t>First Pancreas Transplant : 2006</a:t>
            </a:r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apad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36613"/>
            <a:ext cx="9072562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Corneal Transplantation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bg1"/>
                </a:solidFill>
                <a:cs typeface="Times New Roman" pitchFamily="18" charset="0"/>
              </a:rPr>
              <a:t>Pioneering Role of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Dr. </a:t>
            </a: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Khodadoust</a:t>
            </a:r>
            <a:endParaRPr lang="en-US" sz="54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bg1"/>
                </a:solidFill>
                <a:cs typeface="Times New Roman" pitchFamily="18" charset="0"/>
              </a:rPr>
              <a:t>1969-1978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Shiraz University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4"/>
          <p:cNvPicPr>
            <a:picLocks noChangeAspect="1" noChangeArrowheads="1"/>
          </p:cNvPicPr>
          <p:nvPr/>
        </p:nvPicPr>
        <p:blipFill>
          <a:blip r:embed="rId2"/>
          <a:srcRect b="8009"/>
          <a:stretch>
            <a:fillRect/>
          </a:stretch>
        </p:blipFill>
        <p:spPr bwMode="auto">
          <a:xfrm>
            <a:off x="-1476375" y="0"/>
            <a:ext cx="11377613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</a:t>
            </a:r>
            <a:r>
              <a:rPr lang="en-US" sz="6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Iran</a:t>
            </a:r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Corneal Transplantation</a:t>
            </a:r>
            <a:r>
              <a:rPr lang="en-US" sz="480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Dr. </a:t>
            </a: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Hamid</a:t>
            </a: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Sajjadi</a:t>
            </a:r>
            <a:endParaRPr lang="en-US" sz="5400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  <a:cs typeface="Times New Roman" pitchFamily="18" charset="0"/>
              </a:rPr>
              <a:t>Post Revolution </a:t>
            </a:r>
            <a:r>
              <a:rPr lang="en-US" sz="4400" dirty="0" err="1" smtClean="0">
                <a:solidFill>
                  <a:schemeClr val="bg1"/>
                </a:solidFill>
                <a:cs typeface="Times New Roman" pitchFamily="18" charset="0"/>
              </a:rPr>
              <a:t>Ophtalmology</a:t>
            </a:r>
            <a:endParaRPr lang="en-US" sz="4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bg1"/>
                </a:solidFill>
                <a:cs typeface="Times New Roman" pitchFamily="18" charset="0"/>
              </a:rPr>
              <a:t>Training Program 1981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err="1" smtClean="0">
                <a:solidFill>
                  <a:schemeClr val="bg1"/>
                </a:solidFill>
                <a:cs typeface="Times New Roman" pitchFamily="18" charset="0"/>
              </a:rPr>
              <a:t>Shahid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cs typeface="Times New Roman" pitchFamily="18" charset="0"/>
              </a:rPr>
              <a:t>Beheshty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University, Tehran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</a:t>
            </a:r>
            <a:r>
              <a:rPr lang="en-US" sz="6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Iran</a:t>
            </a:r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Corneal Transplantation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bg1"/>
                </a:solidFill>
                <a:cs typeface="Times New Roman" pitchFamily="18" charset="0"/>
              </a:rPr>
              <a:t>Currently over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bg1"/>
                </a:solidFill>
                <a:cs typeface="Times New Roman" pitchFamily="18" charset="0"/>
              </a:rPr>
              <a:t>100 Eye Care Centers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Number of Transplanted Patients: 33638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Transplantation in Iran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0063" y="200025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  <a:cs typeface="Times New Roman" pitchFamily="18" charset="0"/>
              </a:rPr>
              <a:t>First Kidney Transplantation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smtClean="0">
                <a:solidFill>
                  <a:schemeClr val="bg1"/>
                </a:solidFill>
                <a:cs typeface="Times New Roman" pitchFamily="18" charset="0"/>
              </a:rPr>
              <a:t>1968</a:t>
            </a:r>
            <a:endParaRPr lang="en-US" sz="2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Dr.Sanadi</a:t>
            </a: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Zadeh</a:t>
            </a: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Shiraz University</a:t>
            </a:r>
            <a:endParaRPr lang="en-US" sz="3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/>
              <a:t>             </a:t>
            </a: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 flipH="1">
            <a:off x="1258888" y="1341438"/>
            <a:ext cx="66976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588</Words>
  <Application>Microsoft Office PowerPoint</Application>
  <PresentationFormat>On-screen Show (4:3)</PresentationFormat>
  <Paragraphs>217</Paragraphs>
  <Slides>50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Times New Roman</vt:lpstr>
      <vt:lpstr>Calibri</vt:lpstr>
      <vt:lpstr>Office Theme</vt:lpstr>
      <vt:lpstr>Microsoft Graph Chart</vt:lpstr>
      <vt:lpstr>Slide 1</vt:lpstr>
      <vt:lpstr>Organ Transplantation in Iran</vt:lpstr>
      <vt:lpstr> ORGAN TRANSPLANTATION IN IRAN</vt:lpstr>
      <vt:lpstr>Slide 4</vt:lpstr>
      <vt:lpstr>Organ Transplantation in Iran </vt:lpstr>
      <vt:lpstr>Slide 6</vt:lpstr>
      <vt:lpstr>Organ Transplantation in Iran </vt:lpstr>
      <vt:lpstr>Organ Transplantation in Iran </vt:lpstr>
      <vt:lpstr>Organ Transplantation in Iran</vt:lpstr>
      <vt:lpstr>Slide 10</vt:lpstr>
      <vt:lpstr>Slide 11</vt:lpstr>
      <vt:lpstr>Slide 12</vt:lpstr>
      <vt:lpstr>Organ Transplantation in Iran</vt:lpstr>
      <vt:lpstr>Organ Transplantation in Iran</vt:lpstr>
      <vt:lpstr>Organ Transplantation in Iran </vt:lpstr>
      <vt:lpstr>Organ Transplantation in Iran </vt:lpstr>
      <vt:lpstr>Organ Transplantation in Iran </vt:lpstr>
      <vt:lpstr> ORGAN TRANSPLAN TATION IN IRAN</vt:lpstr>
      <vt:lpstr>Slide 19</vt:lpstr>
      <vt:lpstr>Organ Transplantation in Iran</vt:lpstr>
      <vt:lpstr>Organ Transplantation in Iran</vt:lpstr>
      <vt:lpstr>Slide 22</vt:lpstr>
      <vt:lpstr>Organ Transplantation in Iran</vt:lpstr>
      <vt:lpstr>HISTORY OF ORGAN TRANSPLAN TATION IN IRAN</vt:lpstr>
      <vt:lpstr>Slide 25</vt:lpstr>
      <vt:lpstr>Slide 26</vt:lpstr>
      <vt:lpstr>Organ Transplantation in Iran</vt:lpstr>
      <vt:lpstr>Organ Transplantation in Iran</vt:lpstr>
      <vt:lpstr>Slide 29</vt:lpstr>
      <vt:lpstr>Slide 30</vt:lpstr>
      <vt:lpstr>Organ Transplantation in Iran</vt:lpstr>
      <vt:lpstr>Slide 32</vt:lpstr>
      <vt:lpstr>Organ Transplantation in Iran</vt:lpstr>
      <vt:lpstr>Slide 34</vt:lpstr>
      <vt:lpstr>Slide 35</vt:lpstr>
      <vt:lpstr>Slide 36</vt:lpstr>
      <vt:lpstr>Organ Transplantation in Iran</vt:lpstr>
      <vt:lpstr>Organ Transplantation in Iran</vt:lpstr>
      <vt:lpstr>Slide 39</vt:lpstr>
      <vt:lpstr>Organ Transplantation in Iran</vt:lpstr>
      <vt:lpstr>Slide 41</vt:lpstr>
      <vt:lpstr>Nationwide Transplant Centers</vt:lpstr>
      <vt:lpstr>Historical Background</vt:lpstr>
      <vt:lpstr>Slide 44</vt:lpstr>
      <vt:lpstr>KIDNEY TRANSPLANTATION THE STORY SO FAR</vt:lpstr>
      <vt:lpstr>Cadaveric Organ Transplantation 8-Year activities Since Legislation(2000)</vt:lpstr>
      <vt:lpstr>Transplantation Activities Beginning to 2007</vt:lpstr>
      <vt:lpstr>Historical Background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rrahbarian</dc:creator>
  <cp:lastModifiedBy>alumni</cp:lastModifiedBy>
  <cp:revision>128</cp:revision>
  <dcterms:created xsi:type="dcterms:W3CDTF">2008-10-28T06:07:53Z</dcterms:created>
  <dcterms:modified xsi:type="dcterms:W3CDTF">2014-11-25T09:43:18Z</dcterms:modified>
</cp:coreProperties>
</file>