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78" r:id="rId5"/>
    <p:sldId id="279" r:id="rId6"/>
    <p:sldId id="283" r:id="rId7"/>
    <p:sldId id="284" r:id="rId8"/>
    <p:sldId id="285" r:id="rId9"/>
    <p:sldId id="280" r:id="rId10"/>
    <p:sldId id="277" r:id="rId11"/>
    <p:sldId id="263" r:id="rId12"/>
    <p:sldId id="264" r:id="rId13"/>
    <p:sldId id="266" r:id="rId14"/>
    <p:sldId id="267" r:id="rId15"/>
    <p:sldId id="274" r:id="rId16"/>
    <p:sldId id="275" r:id="rId17"/>
    <p:sldId id="276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99FF99"/>
    <a:srgbClr val="00FF00"/>
    <a:srgbClr val="00CC00"/>
    <a:srgbClr val="FF9900"/>
    <a:srgbClr val="C7E6A4"/>
    <a:srgbClr val="A4D76B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155" autoAdjust="0"/>
    <p:restoredTop sz="95422" autoAdjust="0"/>
  </p:normalViewPr>
  <p:slideViewPr>
    <p:cSldViewPr>
      <p:cViewPr>
        <p:scale>
          <a:sx n="66" d="100"/>
          <a:sy n="66" d="100"/>
        </p:scale>
        <p:origin x="-52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193E1C2-86EA-4563-8ADF-19D9CDA3FF6A}" type="datetimeFigureOut">
              <a:rPr lang="en-US"/>
              <a:pPr>
                <a:defRPr/>
              </a:pPr>
              <a:t>2013-10-26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A753F9E-6AFA-44A7-8A54-E07AD0CAB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3AF653B-307F-47C3-A8C7-644D47F692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E8C15-12C1-46E6-A169-52B5BE7FCF03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2939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939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3F6D9-F1C3-4783-99F7-D51B9E6E23D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A47BC-342B-4DA9-9565-54A8D75928D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BF88-F8C3-404C-9201-5998BC138E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CBBFF-9B98-4EE8-861D-30B2E8502C2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82036-59DE-40F1-9D8E-3D8C2D6A34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D1EE-C4F7-4721-A873-B280C6DD77E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497E1-4C5C-4477-A016-D41377DC40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55D6D-4406-45D4-B03A-C1FB12EF276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69377-9251-4293-A112-DD8E8A2DBC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54DC0-DE96-4838-8850-0DAB3C923F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24066-FD3E-4CFD-9A15-6495B14147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BB68-280C-4758-BDBF-D8786C646C0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8230C-D6A2-49D9-B891-629F9FB8F0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64D81-FA6A-4A96-86C4-6F40E4F4E6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D884F-FBC0-4B9F-B51C-64B2498660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2835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35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2835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835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836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836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836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836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836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836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836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2836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836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8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8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8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85F220E-952B-44D0-B3DD-AE3E098AC7C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7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hkariminejad@mavara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can0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0"/>
            <a:ext cx="63579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2362200" y="3962400"/>
            <a:ext cx="6396038" cy="1470025"/>
          </a:xfrm>
        </p:spPr>
        <p:txBody>
          <a:bodyPr/>
          <a:lstStyle/>
          <a:p>
            <a:pPr marL="484188" eaLnBrk="1" hangingPunct="1">
              <a:defRPr/>
            </a:pPr>
            <a:r>
              <a:rPr lang="fa-IR" sz="4000" dirty="0" smtClean="0">
                <a:solidFill>
                  <a:schemeClr val="tx1"/>
                </a:solidFill>
                <a:latin typeface="IranNastaliq" pitchFamily="18" charset="0"/>
                <a:ea typeface="IranNastaliq" pitchFamily="18" charset="0"/>
                <a:cs typeface="IranNastaliq" pitchFamily="18" charset="0"/>
              </a:rPr>
              <a:t>بنام خداوند جان و خرد</a:t>
            </a:r>
            <a:endParaRPr lang="en-US" sz="4000" dirty="0" smtClean="0">
              <a:solidFill>
                <a:schemeClr val="tx1"/>
              </a:solidFill>
              <a:latin typeface="IranNastaliq" pitchFamily="18" charset="0"/>
              <a:ea typeface="IranNastaliq" pitchFamily="18" charset="0"/>
              <a:cs typeface="IranNastaliq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410200"/>
            <a:ext cx="48768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Name Of God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Creator Of Life &amp; Wisdom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Great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Ferdowsi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0" y="6457950"/>
            <a:ext cx="2005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a-IR" sz="1000">
                <a:latin typeface="Book Antiqua" pitchFamily="18" charset="0"/>
              </a:rPr>
              <a:t>برگزیده از کتاب زندگی و مهاجرت آریائیان </a:t>
            </a:r>
          </a:p>
          <a:p>
            <a:pPr algn="ctr"/>
            <a:r>
              <a:rPr lang="fa-IR" sz="1000">
                <a:latin typeface="Book Antiqua" pitchFamily="18" charset="0"/>
              </a:rPr>
              <a:t>نگارش فریدون جنیدی </a:t>
            </a:r>
            <a:endParaRPr lang="en-US" sz="100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en-US" sz="4800" i="1" u="sng" smtClean="0">
                <a:solidFill>
                  <a:srgbClr val="FF7C80"/>
                </a:solidFill>
                <a:latin typeface="Monotype Corsiva" pitchFamily="66" charset="0"/>
                <a:cs typeface="Times New Roman" pitchFamily="18" charset="0"/>
              </a:rPr>
              <a:t>Problems: </a:t>
            </a:r>
            <a:br>
              <a:rPr lang="en-US" sz="4800" i="1" u="sng" smtClean="0">
                <a:solidFill>
                  <a:srgbClr val="FF7C80"/>
                </a:solidFill>
                <a:latin typeface="Monotype Corsiva" pitchFamily="66" charset="0"/>
                <a:cs typeface="Times New Roman" pitchFamily="18" charset="0"/>
              </a:rPr>
            </a:br>
            <a:endParaRPr lang="en-US" sz="4800" i="1" u="sng" smtClean="0">
              <a:solidFill>
                <a:srgbClr val="FF7C8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95400"/>
            <a:ext cx="8420100" cy="5257800"/>
          </a:xfrm>
        </p:spPr>
        <p:txBody>
          <a:bodyPr/>
          <a:lstStyle/>
          <a:p>
            <a:pPr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Lack of Legal approval for ther.Ab</a:t>
            </a:r>
            <a:endParaRPr lang="en-US" sz="18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12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Lack of general population &amp; colleague’s knowledge of modern facilities </a:t>
            </a:r>
          </a:p>
          <a:p>
            <a:pPr>
              <a:buFont typeface="Wingdings" pitchFamily="2" charset="2"/>
              <a:buNone/>
              <a:defRPr/>
            </a:pPr>
            <a:endParaRPr lang="en-US" sz="12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Fairly expensive PND tests &amp; consequent </a:t>
            </a:r>
          </a:p>
          <a:p>
            <a:pPr>
              <a:buFont typeface="Wingdings" pitchFamily="2" charset="2"/>
              <a:buNone/>
              <a:defRPr/>
            </a:pPr>
            <a:endParaRPr lang="en-US" sz="12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Lack of medical insurance coverage</a:t>
            </a:r>
          </a:p>
          <a:p>
            <a:pPr>
              <a:buFont typeface="Wingdings" pitchFamily="2" charset="2"/>
              <a:buNone/>
              <a:defRPr/>
            </a:pPr>
            <a:endParaRPr lang="en-US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 descr="p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875" y="1143000"/>
            <a:ext cx="9159875" cy="5638800"/>
          </a:xfrm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724150" y="161925"/>
            <a:ext cx="3676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 sz="280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fa-IR" sz="2800">
                <a:solidFill>
                  <a:srgbClr val="FFFF00"/>
                </a:solidFill>
                <a:latin typeface="Times New Roman" pitchFamily="18" charset="0"/>
              </a:rPr>
              <a:t>فتاوی در مورد سقط در مانی </a:t>
            </a:r>
          </a:p>
          <a:p>
            <a:pPr algn="ctr" rtl="1"/>
            <a:r>
              <a:rPr lang="fa-IR" sz="2800">
                <a:solidFill>
                  <a:srgbClr val="FFFF00"/>
                </a:solidFill>
                <a:latin typeface="Times New Roman" pitchFamily="18" charset="0"/>
              </a:rPr>
              <a:t>بهار 1370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</a:rPr>
              <a:t> (1991)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 descr="s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76200"/>
            <a:ext cx="4724400" cy="667067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can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263" y="76200"/>
            <a:ext cx="607853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152400" y="457200"/>
          <a:ext cx="9290050" cy="6103938"/>
        </p:xfrm>
        <a:graphic>
          <a:graphicData uri="http://schemas.openxmlformats.org/presentationml/2006/ole">
            <p:oleObj spid="_x0000_s1026" name="Chart" r:id="rId3" imgW="6943862" imgH="4562458" progId="MSGraph.Chart.8">
              <p:embed followColorScheme="full"/>
            </p:oleObj>
          </a:graphicData>
        </a:graphic>
      </p:graphicFrame>
      <p:graphicFrame>
        <p:nvGraphicFramePr>
          <p:cNvPr id="1027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571500"/>
          <a:ext cx="9294813" cy="6286500"/>
        </p:xfrm>
        <a:graphic>
          <a:graphicData uri="http://schemas.openxmlformats.org/presentationml/2006/ole">
            <p:oleObj spid="_x0000_s1027" r:id="rId4" imgW="9297206" imgH="6285521" progId="Excel.Sheet.8">
              <p:embed/>
            </p:oleObj>
          </a:graphicData>
        </a:graphic>
      </p:graphicFrame>
      <p:sp>
        <p:nvSpPr>
          <p:cNvPr id="2447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848600" cy="698500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sz="3200" i="1" dirty="0" smtClean="0">
                <a:solidFill>
                  <a:srgbClr val="FF9966"/>
                </a:solidFill>
                <a:effectLst/>
                <a:latin typeface="Times New Roman" pitchFamily="18" charset="0"/>
                <a:cs typeface="Times New Roman" pitchFamily="18" charset="0"/>
              </a:rPr>
              <a:t>نمودار افزایش امنیوسنتز از1369 تا پایان سال  1388</a:t>
            </a:r>
            <a:endParaRPr lang="en-US" sz="3200" i="1" dirty="0" smtClean="0">
              <a:solidFill>
                <a:srgbClr val="FF99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581400" y="4267200"/>
            <a:ext cx="762000" cy="914400"/>
          </a:xfrm>
          <a:prstGeom prst="line">
            <a:avLst/>
          </a:prstGeom>
          <a:noFill/>
          <a:ln w="57150">
            <a:solidFill>
              <a:srgbClr val="BBFC18"/>
            </a:solidFill>
            <a:round/>
            <a:headEnd/>
            <a:tailEnd type="stealth" w="med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953000" y="3886200"/>
            <a:ext cx="762000" cy="914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stealth" w="med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1295400" y="4013200"/>
            <a:ext cx="2568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Legal permission  (Fatva)</a:t>
            </a:r>
          </a:p>
        </p:txBody>
      </p:sp>
      <p:sp>
        <p:nvSpPr>
          <p:cNvPr id="1032" name="TextBox 9"/>
          <p:cNvSpPr txBox="1">
            <a:spLocks noChangeArrowheads="1"/>
          </p:cNvSpPr>
          <p:nvPr/>
        </p:nvSpPr>
        <p:spPr bwMode="auto">
          <a:xfrm>
            <a:off x="3810000" y="3657600"/>
            <a:ext cx="2239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Insurance coverage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649288"/>
          <a:ext cx="7620000" cy="3208140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5837237"/>
                <a:gridCol w="809625"/>
                <a:gridCol w="973138"/>
              </a:tblGrid>
              <a:tr h="385809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علت مراجعه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 ) </a:t>
                      </a: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ا ند یکا سیون)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تعداد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درصد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85809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هموگلوبينوپاتي ها :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ßeta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thal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.   </a:t>
                      </a: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 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&amp; </a:t>
                      </a: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 .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Alpha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thal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1982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75.1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77360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ميوپاتي ها 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 : </a:t>
                      </a: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د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 </a:t>
                      </a: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يستروفي دوشن ، بكر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 </a:t>
                      </a: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و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(I,II,III) </a:t>
                      </a: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 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SMA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331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12.5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508921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بيماريهاي متابوليك: موكوپلي ساكاريدها، چربي ها و گليكوژن و 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CF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197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7.4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24758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تكرار نوكلئوتيدهاي سه تايي ( ايكس شكننده)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85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3.2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86847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بيماريهاي  نادر و مختلف كمياب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32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1.3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562661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ضايعات پوستي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0.5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17444" name="Rectangle 1"/>
          <p:cNvSpPr>
            <a:spLocks noChangeArrowheads="1"/>
          </p:cNvSpPr>
          <p:nvPr/>
        </p:nvSpPr>
        <p:spPr bwMode="auto">
          <a:xfrm>
            <a:off x="1074738" y="76200"/>
            <a:ext cx="74596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 eaLnBrk="0" hangingPunct="0"/>
            <a:r>
              <a:rPr lang="fa-IR" sz="2800" b="1" i="1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  <a:cs typeface="B Mitra" pitchFamily="2" charset="-78"/>
              </a:rPr>
              <a:t>نتیجه 2637 تشخيص پيش از تولد تا 10 بهمن سال 1388</a:t>
            </a:r>
            <a:endParaRPr lang="en-US" sz="2800" i="1">
              <a:solidFill>
                <a:srgbClr val="FFFF00"/>
              </a:solidFill>
              <a:latin typeface="Monotype Corsiva" pitchFamily="66" charset="0"/>
            </a:endParaRPr>
          </a:p>
          <a:p>
            <a:pPr algn="ctr" eaLnBrk="0" hangingPunct="0"/>
            <a:endParaRPr lang="en-US" sz="2800" i="1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7445" name="Rectangle 1"/>
          <p:cNvSpPr>
            <a:spLocks noChangeArrowheads="1"/>
          </p:cNvSpPr>
          <p:nvPr/>
        </p:nvSpPr>
        <p:spPr bwMode="auto">
          <a:xfrm>
            <a:off x="1568450" y="4276725"/>
            <a:ext cx="6203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 eaLnBrk="0" hangingPunct="0"/>
            <a:r>
              <a:rPr lang="fa-IR" sz="2800" b="1" i="1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  <a:cs typeface="B Mitra" pitchFamily="2" charset="-78"/>
              </a:rPr>
              <a:t>نتیجه  41147 تا تاریخ پایان شهریور سال 1392</a:t>
            </a:r>
            <a:endParaRPr lang="en-US" sz="2800" i="1">
              <a:solidFill>
                <a:srgbClr val="FFFF00"/>
              </a:solidFill>
              <a:latin typeface="Monotype Corsiva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4800600"/>
          <a:ext cx="7620000" cy="1385621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5837237"/>
                <a:gridCol w="809625"/>
                <a:gridCol w="973138"/>
              </a:tblGrid>
              <a:tr h="385809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علت مراجعه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 ) </a:t>
                      </a: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ا ند یکا سیون)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تعداد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درصد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86847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ناهنجاری های کروموزومی آمنیون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40147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97.5</a:t>
                      </a:r>
                    </a:p>
                  </a:txBody>
                  <a:tcPr marL="68580" marR="68580" marT="0" marB="0" horzOverflow="overflow"/>
                </a:tc>
              </a:tr>
              <a:tr h="562661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ناهنجاری های کروموزومی 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CVS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</a:rPr>
                        <a:t>1000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17464" name="TextBox 6"/>
          <p:cNvSpPr txBox="1">
            <a:spLocks noChangeArrowheads="1"/>
          </p:cNvSpPr>
          <p:nvPr/>
        </p:nvSpPr>
        <p:spPr bwMode="auto">
          <a:xfrm>
            <a:off x="2971800" y="3962400"/>
            <a:ext cx="347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**************************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can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571500"/>
            <a:ext cx="85344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canslid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52400"/>
            <a:ext cx="4435475" cy="6629400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fatI\Desktop\p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flowers_05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609600" y="504825"/>
            <a:ext cx="716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99FF99"/>
                </a:solidFill>
                <a:latin typeface="Monotype Corsiva" pitchFamily="66" charset="0"/>
              </a:rPr>
              <a:t>History &amp; Evolution Of Prenatal Diagnosis in Iran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76400" y="2590800"/>
            <a:ext cx="579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j-ea"/>
              </a:rPr>
              <a:t>MH. </a:t>
            </a:r>
            <a:r>
              <a:rPr lang="en-US" sz="2800" b="1" kern="0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j-ea"/>
              </a:rPr>
              <a:t>Kariminejad</a:t>
            </a:r>
            <a:r>
              <a:rPr lang="en-US" sz="2800" b="1" kern="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j-ea"/>
              </a:rPr>
              <a:t>, MD</a:t>
            </a:r>
            <a:br>
              <a:rPr lang="en-US" sz="2800" b="1" kern="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j-ea"/>
              </a:rPr>
            </a:br>
            <a:r>
              <a:rPr lang="en-US" sz="2800" b="1" kern="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j-ea"/>
              </a:rPr>
              <a:t>Prof. of Pathology and Genetics</a:t>
            </a:r>
            <a:br>
              <a:rPr lang="en-US" sz="2800" b="1" kern="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j-ea"/>
              </a:rPr>
            </a:br>
            <a:r>
              <a:rPr lang="en-US" sz="2800" b="1" kern="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j-ea"/>
              </a:rPr>
              <a:t>President of Iranian </a:t>
            </a:r>
            <a:r>
              <a:rPr lang="en-US" sz="2800" b="1" kern="0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j-ea"/>
              </a:rPr>
              <a:t>Neurogenetic</a:t>
            </a:r>
            <a:r>
              <a:rPr lang="en-US" sz="2800" b="1" kern="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j-ea"/>
              </a:rPr>
              <a:t> Society</a:t>
            </a:r>
            <a:br>
              <a:rPr lang="en-US" sz="2800" b="1" kern="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j-ea"/>
              </a:rPr>
            </a:br>
            <a:endParaRPr lang="en-US" sz="2800" b="1" kern="0" dirty="0">
              <a:solidFill>
                <a:srgbClr val="FF9966"/>
              </a:solidFill>
              <a:latin typeface="Monotype Corsiva" pitchFamily="66" charset="0"/>
              <a:ea typeface="+mj-ea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752600" y="4303713"/>
            <a:ext cx="571500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b="1">
                <a:solidFill>
                  <a:srgbClr val="FFFF00"/>
                </a:solidFill>
                <a:latin typeface="Times New Roman" pitchFamily="18" charset="0"/>
              </a:rPr>
              <a:t>Kariminejad &amp; Najmabadi Path &amp; Genetic Center</a:t>
            </a:r>
            <a:br>
              <a:rPr lang="en-US" sz="1700" b="1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1700" b="1">
                <a:solidFill>
                  <a:srgbClr val="FFFF00"/>
                </a:solidFill>
                <a:latin typeface="Times New Roman" pitchFamily="18" charset="0"/>
              </a:rPr>
              <a:t>Shahrake Gharb (Goads) . Hassan Seif Aven. 4th Str.</a:t>
            </a:r>
            <a:br>
              <a:rPr lang="en-US" sz="1700" b="1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1700" b="1">
                <a:solidFill>
                  <a:srgbClr val="FFFF00"/>
                </a:solidFill>
                <a:latin typeface="Times New Roman" pitchFamily="18" charset="0"/>
              </a:rPr>
              <a:t>No. 1143-14</a:t>
            </a:r>
            <a:br>
              <a:rPr lang="en-US" sz="1700" b="1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1700" b="1">
                <a:solidFill>
                  <a:srgbClr val="FFFF00"/>
                </a:solidFill>
                <a:latin typeface="Times New Roman" pitchFamily="18" charset="0"/>
              </a:rPr>
              <a:t>Tel: (+21) 88363952-5 , 88076271    Fax: (+21) 88083575</a:t>
            </a:r>
            <a:br>
              <a:rPr lang="en-US" sz="1700" b="1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1700" b="1">
                <a:solidFill>
                  <a:srgbClr val="FFFF00"/>
                </a:solidFill>
                <a:latin typeface="Times New Roman" pitchFamily="18" charset="0"/>
              </a:rPr>
              <a:t>email: </a:t>
            </a:r>
            <a:r>
              <a:rPr lang="en-US" sz="1700" b="1">
                <a:solidFill>
                  <a:srgbClr val="FFFF00"/>
                </a:solidFill>
                <a:latin typeface="Times New Roman" pitchFamily="18" charset="0"/>
                <a:hlinkClick r:id="rId2"/>
              </a:rPr>
              <a:t>mhkariminejad@mavara.com</a:t>
            </a:r>
            <a:endParaRPr lang="en-US" sz="1700" b="1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700" b="1">
                <a:solidFill>
                  <a:srgbClr val="FFFF00"/>
                </a:solidFill>
                <a:latin typeface="Times New Roman" pitchFamily="18" charset="0"/>
              </a:rPr>
              <a:t>email: mhkariminejad@yahoo.com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main_flemi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019550"/>
            <a:ext cx="3581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3581400"/>
            <a:ext cx="3581400" cy="762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Louis Pasteur   1885</a:t>
            </a:r>
          </a:p>
        </p:txBody>
      </p:sp>
      <p:pic>
        <p:nvPicPr>
          <p:cNvPr id="6148" name="Picture 6" descr="mw0345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49888" y="533400"/>
            <a:ext cx="2574925" cy="3048000"/>
          </a:xfrm>
        </p:spPr>
      </p:pic>
      <p:pic>
        <p:nvPicPr>
          <p:cNvPr id="6149" name="Picture 4" descr="edelfel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143000" y="533400"/>
            <a:ext cx="2455863" cy="2971800"/>
          </a:xfrm>
        </p:spPr>
      </p:pic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4953000" y="3602038"/>
            <a:ext cx="41148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</a:rPr>
              <a:t>Edward Jenner   1798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90800" y="6334125"/>
            <a:ext cx="403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</a:rPr>
              <a:t>Sir Alexander Fleming</a:t>
            </a: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2895600" y="0"/>
            <a:ext cx="3881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 b="1">
                <a:solidFill>
                  <a:srgbClr val="92D050"/>
                </a:solidFill>
              </a:rPr>
              <a:t>کاهش بیماری ها و معلولیت</a:t>
            </a:r>
            <a:endParaRPr lang="en-US" sz="3200" b="1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543800" cy="974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u="sng" dirty="0" smtClean="0">
                <a:solidFill>
                  <a:srgbClr val="E27F64"/>
                </a:solidFill>
                <a:latin typeface="Monotype Corsiva" pitchFamily="66" charset="0"/>
              </a:rPr>
              <a:t>History :</a:t>
            </a:r>
            <a:endParaRPr lang="en-US" altLang="ar-SA" sz="4800" u="sng" dirty="0" smtClean="0">
              <a:solidFill>
                <a:srgbClr val="E27F64"/>
              </a:solidFill>
              <a:latin typeface="Monotype Corsiva" pitchFamily="66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838200"/>
            <a:ext cx="8978900" cy="5791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FF0066"/>
              </a:buClr>
              <a:buSzPct val="150000"/>
              <a:buFont typeface="Wingdings" pitchFamily="2" charset="2"/>
              <a:buChar char="Ø"/>
              <a:defRPr/>
            </a:pPr>
            <a:endParaRPr lang="en-US" altLang="ar-SA" sz="2800" b="1" i="1" dirty="0" smtClean="0">
              <a:solidFill>
                <a:srgbClr val="FFFF00"/>
              </a:solidFill>
              <a:latin typeface="Monotype Corsiva" pitchFamily="66" charset="0"/>
              <a:ea typeface="Majalla UI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66"/>
              </a:buClr>
              <a:buSzTx/>
              <a:buFont typeface="Wingdings" pitchFamily="2" charset="2"/>
              <a:buChar char="Ø"/>
              <a:defRPr/>
            </a:pPr>
            <a:r>
              <a:rPr lang="en-US" altLang="ar-SA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Early</a:t>
            </a:r>
            <a:r>
              <a:rPr lang="en-US" altLang="ar-S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attempts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0066"/>
              </a:buClr>
              <a:buSzTx/>
              <a:buFont typeface="Wingdings" pitchFamily="2" charset="2"/>
              <a:buChar char="Ø"/>
              <a:defRPr/>
            </a:pPr>
            <a:r>
              <a:rPr lang="en-US" altLang="ar-SA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1934</a:t>
            </a:r>
            <a:r>
              <a:rPr lang="en-US" altLang="ar-SA" sz="28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sz="28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ar-S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maternal urine, saliva, radiology,     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0066"/>
              </a:buClr>
              <a:buSzTx/>
              <a:buFont typeface="Wingdings 2" pitchFamily="18" charset="2"/>
              <a:buNone/>
              <a:defRPr/>
            </a:pPr>
            <a:r>
              <a:rPr lang="en-US" altLang="ar-S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immunology, </a:t>
            </a:r>
            <a:r>
              <a:rPr lang="en-US" altLang="ar-SA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amniography</a:t>
            </a:r>
            <a:r>
              <a:rPr lang="en-US" altLang="ar-S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sex </a:t>
            </a:r>
            <a:r>
              <a:rPr lang="en-US" altLang="ar-SA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chr</a:t>
            </a:r>
            <a:r>
              <a:rPr lang="en-US" altLang="ar-S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0066"/>
              </a:buClr>
              <a:buSzTx/>
              <a:buFont typeface="Wingdings" pitchFamily="2" charset="2"/>
              <a:buChar char="Ø"/>
              <a:defRPr/>
            </a:pPr>
            <a:r>
              <a:rPr lang="en-US" altLang="ar-SA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1966</a:t>
            </a:r>
            <a:r>
              <a:rPr lang="en-US" altLang="ar-SA" sz="28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ar-S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Steel &amp; Berg, chromosomal study of cultured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0066"/>
              </a:buClr>
              <a:buSzTx/>
              <a:buFont typeface="Wingdings 2" pitchFamily="18" charset="2"/>
              <a:buNone/>
              <a:defRPr/>
            </a:pPr>
            <a:r>
              <a:rPr lang="en-US" altLang="ar-S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amniotic fluid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0066"/>
              </a:buClr>
              <a:buSzTx/>
              <a:buFont typeface="Wingdings" pitchFamily="2" charset="2"/>
              <a:buChar char="Ø"/>
              <a:defRPr/>
            </a:pPr>
            <a:r>
              <a:rPr lang="en-US" altLang="ar-SA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1967</a:t>
            </a:r>
            <a:r>
              <a:rPr lang="en-US" altLang="ar-SA" sz="28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ar-S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Jacobson &amp; Barter, first DS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0066"/>
              </a:buClr>
              <a:buSzTx/>
              <a:buFont typeface="Wingdings" pitchFamily="2" charset="2"/>
              <a:buChar char="Ø"/>
              <a:defRPr/>
            </a:pPr>
            <a:r>
              <a:rPr lang="en-US" altLang="ar-SA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1968</a:t>
            </a:r>
            <a:r>
              <a:rPr lang="en-US" altLang="ar-SA" sz="28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ar-S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Nadler,  8 metabolic </a:t>
            </a:r>
            <a:r>
              <a:rPr lang="en-US" altLang="ar-SA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disoders</a:t>
            </a:r>
            <a:r>
              <a:rPr lang="en-US" altLang="ar-S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on enzyme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0066"/>
              </a:buClr>
              <a:buSzTx/>
              <a:buFont typeface="Wingdings 2" pitchFamily="18" charset="2"/>
              <a:buNone/>
              <a:defRPr/>
            </a:pPr>
            <a:r>
              <a:rPr lang="en-US" altLang="ar-S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assay of AF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0066"/>
              </a:buClr>
              <a:buSzTx/>
              <a:buFont typeface="Wingdings" pitchFamily="2" charset="2"/>
              <a:buChar char="Ø"/>
              <a:defRPr/>
            </a:pPr>
            <a:r>
              <a:rPr lang="en-US" altLang="ar-SA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1972</a:t>
            </a:r>
            <a:r>
              <a:rPr lang="en-US" altLang="ar-SA" sz="28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ar-S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Kahn, Sickle cell anemia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0066"/>
              </a:buClr>
              <a:buSzTx/>
              <a:buFont typeface="Wingdings" pitchFamily="2" charset="2"/>
              <a:buChar char="Ø"/>
              <a:defRPr/>
            </a:pPr>
            <a:r>
              <a:rPr lang="en-US" altLang="ar-SA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1983</a:t>
            </a:r>
            <a:r>
              <a:rPr lang="en-US" altLang="ar-SA" sz="28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ar-S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Brambati</a:t>
            </a:r>
            <a:r>
              <a:rPr lang="en-US" altLang="ar-S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altLang="ar-SA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Simoni</a:t>
            </a:r>
            <a:endParaRPr lang="en-US" altLang="ar-SA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66"/>
              </a:buClr>
              <a:buSzTx/>
              <a:buFont typeface="Wingdings" pitchFamily="2" charset="2"/>
              <a:buChar char="Ø"/>
              <a:defRPr/>
            </a:pPr>
            <a:r>
              <a:rPr lang="en-US" altLang="ar-SA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1989</a:t>
            </a:r>
            <a:r>
              <a:rPr lang="en-US" altLang="ar-SA" sz="28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altLang="ar-S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ar-SA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Preimplantation</a:t>
            </a:r>
            <a:r>
              <a:rPr lang="en-US" altLang="ar-S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genetic </a:t>
            </a:r>
            <a:r>
              <a:rPr lang="en-US" altLang="ar-SA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diagnosise</a:t>
            </a:r>
            <a:r>
              <a:rPr lang="en-US" altLang="ar-S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0066"/>
              </a:buClr>
              <a:buSzTx/>
              <a:buFont typeface="Wingdings 2" pitchFamily="18" charset="2"/>
              <a:buNone/>
              <a:defRPr/>
            </a:pPr>
            <a:endParaRPr lang="en-US" altLang="ar-SA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81121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u="sng" dirty="0" smtClean="0">
                <a:solidFill>
                  <a:srgbClr val="E27F64"/>
                </a:solidFill>
                <a:latin typeface="Monotype Corsiva" pitchFamily="66" charset="0"/>
              </a:rPr>
              <a:t>PND History In Iran 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048000"/>
          </a:xfrm>
        </p:spPr>
        <p:txBody>
          <a:bodyPr/>
          <a:lstStyle/>
          <a:p>
            <a:pPr marL="609600" indent="-609600" eaLnBrk="1" hangingPunct="1">
              <a:buClr>
                <a:srgbClr val="FF0066"/>
              </a:buClr>
              <a:buSzPct val="150000"/>
              <a:buFont typeface="Wingdings" pitchFamily="2" charset="2"/>
              <a:buChar char="Ø"/>
              <a:defRPr/>
            </a:pPr>
            <a:endParaRPr lang="en-US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Clr>
                <a:srgbClr val="FF0066"/>
              </a:buClr>
              <a:buSzTx/>
              <a:buFont typeface="Wingdings" pitchFamily="2" charset="2"/>
              <a:buChar char="Ø"/>
              <a:defRPr/>
            </a:pPr>
            <a:r>
              <a:rPr lang="en-US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First AFC :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AK.,MHK.,1986</a:t>
            </a:r>
          </a:p>
          <a:p>
            <a:pPr marL="609600" indent="-609600" eaLnBrk="1" hangingPunct="1">
              <a:buClr>
                <a:srgbClr val="FF0066"/>
              </a:buClr>
              <a:buSzTx/>
              <a:buFont typeface="Wingdings" pitchFamily="2" charset="2"/>
              <a:buChar char="Ø"/>
              <a:defRPr/>
            </a:pPr>
            <a:r>
              <a:rPr lang="en-US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First CVS :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PM.,JN.,1988</a:t>
            </a:r>
          </a:p>
          <a:p>
            <a:pPr marL="609600" indent="-609600" eaLnBrk="1" hangingPunct="1">
              <a:buClr>
                <a:srgbClr val="FF0066"/>
              </a:buClr>
              <a:buSzTx/>
              <a:buFont typeface="Wingdings" pitchFamily="2" charset="2"/>
              <a:buChar char="Ø"/>
              <a:defRPr/>
            </a:pPr>
            <a:r>
              <a:rPr lang="en-US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Metabolic disorders :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MHK.,et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al .1990</a:t>
            </a:r>
          </a:p>
          <a:p>
            <a:pPr marL="609600" indent="-609600" eaLnBrk="1" hangingPunct="1">
              <a:buClr>
                <a:srgbClr val="FF0066"/>
              </a:buClr>
              <a:buSzTx/>
              <a:buFont typeface="Wingdings" pitchFamily="2" charset="2"/>
              <a:buChar char="Ø"/>
              <a:defRPr/>
            </a:pPr>
            <a:r>
              <a:rPr lang="en-US" sz="2800" b="1" i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Thalasemia</a:t>
            </a:r>
            <a:r>
              <a:rPr lang="en-US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RK.,RL.,MHK.,1991</a:t>
            </a:r>
          </a:p>
          <a:p>
            <a:pPr marL="609600" indent="-609600" eaLnBrk="1" hangingPunct="1">
              <a:buClr>
                <a:srgbClr val="FF0066"/>
              </a:buClr>
              <a:buSzTx/>
              <a:buFont typeface="Wingdings" pitchFamily="2" charset="2"/>
              <a:buNone/>
              <a:defRPr/>
            </a:pP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*******************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781425"/>
            <a:ext cx="8310563" cy="2246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09600" indent="-609600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2800" b="1" i="1" dirty="0" err="1">
                <a:solidFill>
                  <a:srgbClr val="FF9900"/>
                </a:solidFill>
                <a:latin typeface="Times New Roman" pitchFamily="18" charset="0"/>
              </a:rPr>
              <a:t>Coagulopathies</a:t>
            </a:r>
            <a:r>
              <a:rPr lang="en-US" sz="2800" b="1" i="1" dirty="0">
                <a:solidFill>
                  <a:srgbClr val="FF9900"/>
                </a:solidFill>
                <a:latin typeface="Times New Roman" pitchFamily="18" charset="0"/>
              </a:rPr>
              <a:t> :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SZ.,1993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2800" b="1" i="1" dirty="0" err="1">
                <a:solidFill>
                  <a:srgbClr val="FF9900"/>
                </a:solidFill>
                <a:latin typeface="Times New Roman" pitchFamily="18" charset="0"/>
              </a:rPr>
              <a:t>Miopathies</a:t>
            </a:r>
            <a:r>
              <a:rPr lang="en-US" sz="2800" b="1" i="1" dirty="0">
                <a:solidFill>
                  <a:srgbClr val="FF9900"/>
                </a:solidFill>
                <a:latin typeface="Times New Roman" pitchFamily="18" charset="0"/>
              </a:rPr>
              <a:t> (DMD) &amp; (SMA I,II,III) :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HN.,MHK.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Galactosemia,CF,AX.Telen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.(recently)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2800" b="1" i="1" dirty="0">
                <a:solidFill>
                  <a:srgbClr val="FF9900"/>
                </a:solidFill>
                <a:latin typeface="Times New Roman" pitchFamily="18" charset="0"/>
              </a:rPr>
              <a:t>Mitochondrial Disorders :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M.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Hooshmand</a:t>
            </a:r>
            <a:endParaRPr lang="en-US" sz="28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563" y="457200"/>
            <a:ext cx="4440237" cy="5943600"/>
          </a:xfrm>
        </p:spPr>
      </p:pic>
      <p:pic>
        <p:nvPicPr>
          <p:cNvPr id="9219" name="Picture 5" descr="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7200"/>
            <a:ext cx="4395788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38" y="0"/>
            <a:ext cx="595312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81121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u="sng" dirty="0" smtClean="0">
                <a:solidFill>
                  <a:srgbClr val="E27F64"/>
                </a:solidFill>
                <a:latin typeface="Monotype Corsiva" pitchFamily="66" charset="0"/>
              </a:rPr>
              <a:t>PND History In Iran 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048000"/>
          </a:xfrm>
        </p:spPr>
        <p:txBody>
          <a:bodyPr/>
          <a:lstStyle/>
          <a:p>
            <a:pPr marL="609600" indent="-609600" eaLnBrk="1" hangingPunct="1">
              <a:buClr>
                <a:srgbClr val="FF0066"/>
              </a:buClr>
              <a:buSzPct val="150000"/>
              <a:buFont typeface="Wingdings" pitchFamily="2" charset="2"/>
              <a:buChar char="Ø"/>
              <a:defRPr/>
            </a:pPr>
            <a:endParaRPr lang="en-US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Clr>
                <a:srgbClr val="FF0066"/>
              </a:buClr>
              <a:buSzTx/>
              <a:buFont typeface="Wingdings" pitchFamily="2" charset="2"/>
              <a:buChar char="Ø"/>
              <a:defRPr/>
            </a:pPr>
            <a:r>
              <a:rPr lang="en-US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First AFC :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AK.,MHK.,1986</a:t>
            </a:r>
          </a:p>
          <a:p>
            <a:pPr marL="609600" indent="-609600" eaLnBrk="1" hangingPunct="1">
              <a:buClr>
                <a:srgbClr val="FF0066"/>
              </a:buClr>
              <a:buSzTx/>
              <a:buFont typeface="Wingdings" pitchFamily="2" charset="2"/>
              <a:buChar char="Ø"/>
              <a:defRPr/>
            </a:pPr>
            <a:r>
              <a:rPr lang="en-US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First CVS :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PM.,JN.,1988</a:t>
            </a:r>
          </a:p>
          <a:p>
            <a:pPr marL="609600" indent="-609600" eaLnBrk="1" hangingPunct="1">
              <a:buClr>
                <a:srgbClr val="FF0066"/>
              </a:buClr>
              <a:buSzTx/>
              <a:buFont typeface="Wingdings" pitchFamily="2" charset="2"/>
              <a:buChar char="Ø"/>
              <a:defRPr/>
            </a:pPr>
            <a:r>
              <a:rPr lang="en-US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Metabolic disorders :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MHK.,et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al .1990</a:t>
            </a:r>
          </a:p>
          <a:p>
            <a:pPr marL="609600" indent="-609600" eaLnBrk="1" hangingPunct="1">
              <a:buClr>
                <a:srgbClr val="FF0066"/>
              </a:buClr>
              <a:buSzTx/>
              <a:buFont typeface="Wingdings" pitchFamily="2" charset="2"/>
              <a:buChar char="Ø"/>
              <a:defRPr/>
            </a:pPr>
            <a:r>
              <a:rPr lang="en-US" sz="2800" b="1" i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Thalasemia</a:t>
            </a:r>
            <a:r>
              <a:rPr lang="en-US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RK.,RL.,MHK.,1991</a:t>
            </a:r>
          </a:p>
          <a:p>
            <a:pPr marL="609600" indent="-609600" eaLnBrk="1" hangingPunct="1">
              <a:buClr>
                <a:srgbClr val="FF0066"/>
              </a:buClr>
              <a:buSzTx/>
              <a:buFont typeface="Wingdings" pitchFamily="2" charset="2"/>
              <a:buNone/>
              <a:defRPr/>
            </a:pP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*******************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781425"/>
            <a:ext cx="8310563" cy="2246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09600" indent="-609600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2800" b="1" i="1" dirty="0" err="1">
                <a:solidFill>
                  <a:srgbClr val="FF9900"/>
                </a:solidFill>
                <a:latin typeface="Times New Roman" pitchFamily="18" charset="0"/>
              </a:rPr>
              <a:t>Coagulopathies</a:t>
            </a:r>
            <a:r>
              <a:rPr lang="en-US" sz="2800" b="1" i="1" dirty="0">
                <a:solidFill>
                  <a:srgbClr val="FF9900"/>
                </a:solidFill>
                <a:latin typeface="Times New Roman" pitchFamily="18" charset="0"/>
              </a:rPr>
              <a:t> :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SZ.,1993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2800" b="1" i="1" dirty="0" err="1">
                <a:solidFill>
                  <a:srgbClr val="FF9900"/>
                </a:solidFill>
                <a:latin typeface="Times New Roman" pitchFamily="18" charset="0"/>
              </a:rPr>
              <a:t>Miopathies</a:t>
            </a:r>
            <a:r>
              <a:rPr lang="en-US" sz="2800" b="1" i="1" dirty="0">
                <a:solidFill>
                  <a:srgbClr val="FF9900"/>
                </a:solidFill>
                <a:latin typeface="Times New Roman" pitchFamily="18" charset="0"/>
              </a:rPr>
              <a:t> (DMD) &amp; (SMA I,II,III) :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HN.,MHK.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Galactosemia,CF,AX.Telen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.(recently)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2800" b="1" i="1" dirty="0">
                <a:solidFill>
                  <a:srgbClr val="FF9900"/>
                </a:solidFill>
                <a:latin typeface="Times New Roman" pitchFamily="18" charset="0"/>
              </a:rPr>
              <a:t>Mitochondrial Disorders :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M.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Hooshmand</a:t>
            </a:r>
            <a:endParaRPr lang="en-US" sz="28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sz="4800" u="sng" dirty="0" smtClean="0">
                <a:solidFill>
                  <a:srgbClr val="E27F64"/>
                </a:solidFill>
                <a:latin typeface="Monotype Corsiva" pitchFamily="66" charset="0"/>
              </a:rPr>
              <a:t>Indications for Prenatal diagnosis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007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ar-SA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Advanced maternal age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ar-SA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Offspring  with chromosomal </a:t>
            </a:r>
            <a:r>
              <a:rPr lang="en-US" altLang="ar-SA" sz="3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abn</a:t>
            </a:r>
            <a:r>
              <a:rPr lang="en-US" altLang="ar-SA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ar-SA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Either partner is carrier of know chromosomal aberration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ar-SA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History of known hereditary disorder for which detection is possible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ar-SA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Mother carrier for X-linked </a:t>
            </a:r>
            <a:r>
              <a:rPr lang="en-US" altLang="ar-SA" sz="3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mootant</a:t>
            </a:r>
            <a:r>
              <a:rPr lang="en-US" altLang="ar-SA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Gene 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ar-SA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Unusual maternal screening markers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ar-SA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Exposure to </a:t>
            </a:r>
            <a:r>
              <a:rPr lang="en-US" altLang="ar-SA" sz="3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tratogene</a:t>
            </a:r>
            <a:r>
              <a:rPr lang="en-US" altLang="ar-SA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agent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altLang="ar-SA" sz="3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2248</TotalTime>
  <Words>489</Words>
  <Application>Microsoft PowerPoint</Application>
  <PresentationFormat>On-screen Show (4:3)</PresentationFormat>
  <Paragraphs>105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Tahoma</vt:lpstr>
      <vt:lpstr>Times New Roman</vt:lpstr>
      <vt:lpstr>Arial</vt:lpstr>
      <vt:lpstr>Wingdings</vt:lpstr>
      <vt:lpstr>IranNastaliq</vt:lpstr>
      <vt:lpstr>Book Antiqua</vt:lpstr>
      <vt:lpstr>Monotype Corsiva</vt:lpstr>
      <vt:lpstr>Majalla UI</vt:lpstr>
      <vt:lpstr>Wingdings 2</vt:lpstr>
      <vt:lpstr>B Mitra</vt:lpstr>
      <vt:lpstr>Shimmer</vt:lpstr>
      <vt:lpstr>Chart</vt:lpstr>
      <vt:lpstr>Microsoft Office Excel 97-2003 Worksheet</vt:lpstr>
      <vt:lpstr>بنام خداوند جان و خرد</vt:lpstr>
      <vt:lpstr>Slide 2</vt:lpstr>
      <vt:lpstr>Slide 3</vt:lpstr>
      <vt:lpstr>History :</vt:lpstr>
      <vt:lpstr>PND History In Iran :</vt:lpstr>
      <vt:lpstr>Slide 6</vt:lpstr>
      <vt:lpstr>Slide 7</vt:lpstr>
      <vt:lpstr>PND History In Iran :</vt:lpstr>
      <vt:lpstr>Indications for Prenatal diagnosis</vt:lpstr>
      <vt:lpstr>Problems:  </vt:lpstr>
      <vt:lpstr>Slide 11</vt:lpstr>
      <vt:lpstr>Slide 12</vt:lpstr>
      <vt:lpstr>Slide 13</vt:lpstr>
      <vt:lpstr>نمودار افزایش امنیوسنتز از1369 تا پایان سال  1388</vt:lpstr>
      <vt:lpstr>Slide 15</vt:lpstr>
      <vt:lpstr>Slide 16</vt:lpstr>
      <vt:lpstr>Slide 17</vt:lpstr>
      <vt:lpstr>Slide 18</vt:lpstr>
      <vt:lpstr>Slide 19</vt:lpstr>
    </vt:vector>
  </TitlesOfParts>
  <Company>Karimi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Magazin</dc:creator>
  <cp:lastModifiedBy>Fatemeh Khaefi</cp:lastModifiedBy>
  <cp:revision>406</cp:revision>
  <cp:lastPrinted>1601-01-01T00:00:00Z</cp:lastPrinted>
  <dcterms:created xsi:type="dcterms:W3CDTF">2004-02-15T13:26:53Z</dcterms:created>
  <dcterms:modified xsi:type="dcterms:W3CDTF">2013-10-26T10:48:18Z</dcterms:modified>
</cp:coreProperties>
</file>