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81"/>
  </p:notesMasterIdLst>
  <p:sldIdLst>
    <p:sldId id="256" r:id="rId2"/>
    <p:sldId id="257" r:id="rId3"/>
    <p:sldId id="258" r:id="rId4"/>
    <p:sldId id="316" r:id="rId5"/>
    <p:sldId id="259" r:id="rId6"/>
    <p:sldId id="260" r:id="rId7"/>
    <p:sldId id="271" r:id="rId8"/>
    <p:sldId id="272" r:id="rId9"/>
    <p:sldId id="331" r:id="rId10"/>
    <p:sldId id="322" r:id="rId11"/>
    <p:sldId id="323" r:id="rId12"/>
    <p:sldId id="324" r:id="rId13"/>
    <p:sldId id="325" r:id="rId14"/>
    <p:sldId id="332" r:id="rId15"/>
    <p:sldId id="314" r:id="rId16"/>
    <p:sldId id="315" r:id="rId17"/>
    <p:sldId id="333" r:id="rId18"/>
    <p:sldId id="273" r:id="rId19"/>
    <p:sldId id="274" r:id="rId20"/>
    <p:sldId id="334" r:id="rId21"/>
    <p:sldId id="276" r:id="rId22"/>
    <p:sldId id="275" r:id="rId23"/>
    <p:sldId id="335" r:id="rId24"/>
    <p:sldId id="279" r:id="rId25"/>
    <p:sldId id="280" r:id="rId26"/>
    <p:sldId id="336" r:id="rId27"/>
    <p:sldId id="281" r:id="rId28"/>
    <p:sldId id="282" r:id="rId29"/>
    <p:sldId id="337" r:id="rId30"/>
    <p:sldId id="283" r:id="rId31"/>
    <p:sldId id="307" r:id="rId32"/>
    <p:sldId id="326" r:id="rId33"/>
    <p:sldId id="338" r:id="rId34"/>
    <p:sldId id="308" r:id="rId35"/>
    <p:sldId id="270" r:id="rId36"/>
    <p:sldId id="261" r:id="rId37"/>
    <p:sldId id="339" r:id="rId38"/>
    <p:sldId id="327" r:id="rId39"/>
    <p:sldId id="328" r:id="rId40"/>
    <p:sldId id="329" r:id="rId41"/>
    <p:sldId id="340" r:id="rId42"/>
    <p:sldId id="262" r:id="rId43"/>
    <p:sldId id="263" r:id="rId44"/>
    <p:sldId id="284" r:id="rId45"/>
    <p:sldId id="341" r:id="rId46"/>
    <p:sldId id="285" r:id="rId47"/>
    <p:sldId id="318" r:id="rId48"/>
    <p:sldId id="286" r:id="rId49"/>
    <p:sldId id="287" r:id="rId50"/>
    <p:sldId id="342" r:id="rId51"/>
    <p:sldId id="288" r:id="rId52"/>
    <p:sldId id="291" r:id="rId53"/>
    <p:sldId id="349" r:id="rId54"/>
    <p:sldId id="343" r:id="rId55"/>
    <p:sldId id="264" r:id="rId56"/>
    <p:sldId id="311" r:id="rId57"/>
    <p:sldId id="312" r:id="rId58"/>
    <p:sldId id="319" r:id="rId59"/>
    <p:sldId id="320" r:id="rId60"/>
    <p:sldId id="321" r:id="rId61"/>
    <p:sldId id="344" r:id="rId62"/>
    <p:sldId id="265" r:id="rId63"/>
    <p:sldId id="290" r:id="rId64"/>
    <p:sldId id="345" r:id="rId65"/>
    <p:sldId id="310" r:id="rId66"/>
    <p:sldId id="313" r:id="rId67"/>
    <p:sldId id="298" r:id="rId68"/>
    <p:sldId id="297" r:id="rId69"/>
    <p:sldId id="295" r:id="rId70"/>
    <p:sldId id="346" r:id="rId71"/>
    <p:sldId id="309" r:id="rId72"/>
    <p:sldId id="294" r:id="rId73"/>
    <p:sldId id="293" r:id="rId74"/>
    <p:sldId id="347" r:id="rId75"/>
    <p:sldId id="266" r:id="rId76"/>
    <p:sldId id="299" r:id="rId77"/>
    <p:sldId id="300" r:id="rId78"/>
    <p:sldId id="301" r:id="rId79"/>
    <p:sldId id="350" r:id="rId80"/>
    <p:sldId id="268" r:id="rId81"/>
    <p:sldId id="306" r:id="rId82"/>
    <p:sldId id="302" r:id="rId83"/>
    <p:sldId id="303" r:id="rId84"/>
    <p:sldId id="304" r:id="rId85"/>
    <p:sldId id="348" r:id="rId86"/>
    <p:sldId id="351" r:id="rId87"/>
    <p:sldId id="352" r:id="rId88"/>
    <p:sldId id="353" r:id="rId89"/>
    <p:sldId id="354" r:id="rId90"/>
    <p:sldId id="355" r:id="rId91"/>
    <p:sldId id="356" r:id="rId92"/>
    <p:sldId id="269" r:id="rId93"/>
    <p:sldId id="430" r:id="rId94"/>
    <p:sldId id="431" r:id="rId95"/>
    <p:sldId id="471" r:id="rId96"/>
    <p:sldId id="414" r:id="rId97"/>
    <p:sldId id="421" r:id="rId98"/>
    <p:sldId id="415" r:id="rId99"/>
    <p:sldId id="422" r:id="rId100"/>
    <p:sldId id="472" r:id="rId101"/>
    <p:sldId id="416" r:id="rId102"/>
    <p:sldId id="473" r:id="rId103"/>
    <p:sldId id="424" r:id="rId104"/>
    <p:sldId id="425" r:id="rId105"/>
    <p:sldId id="426" r:id="rId106"/>
    <p:sldId id="423" r:id="rId107"/>
    <p:sldId id="417" r:id="rId108"/>
    <p:sldId id="427" r:id="rId109"/>
    <p:sldId id="428" r:id="rId110"/>
    <p:sldId id="418" r:id="rId111"/>
    <p:sldId id="429" r:id="rId112"/>
    <p:sldId id="419" r:id="rId113"/>
    <p:sldId id="386" r:id="rId114"/>
    <p:sldId id="387" r:id="rId115"/>
    <p:sldId id="388" r:id="rId116"/>
    <p:sldId id="389" r:id="rId117"/>
    <p:sldId id="390" r:id="rId118"/>
    <p:sldId id="391" r:id="rId119"/>
    <p:sldId id="392" r:id="rId120"/>
    <p:sldId id="393" r:id="rId121"/>
    <p:sldId id="394" r:id="rId122"/>
    <p:sldId id="395" r:id="rId123"/>
    <p:sldId id="396" r:id="rId124"/>
    <p:sldId id="397" r:id="rId125"/>
    <p:sldId id="398" r:id="rId126"/>
    <p:sldId id="399" r:id="rId127"/>
    <p:sldId id="400" r:id="rId128"/>
    <p:sldId id="401" r:id="rId129"/>
    <p:sldId id="402" r:id="rId130"/>
    <p:sldId id="403" r:id="rId131"/>
    <p:sldId id="404" r:id="rId132"/>
    <p:sldId id="405" r:id="rId133"/>
    <p:sldId id="406" r:id="rId134"/>
    <p:sldId id="407" r:id="rId135"/>
    <p:sldId id="408" r:id="rId136"/>
    <p:sldId id="409" r:id="rId137"/>
    <p:sldId id="410" r:id="rId138"/>
    <p:sldId id="411" r:id="rId139"/>
    <p:sldId id="412" r:id="rId140"/>
    <p:sldId id="413" r:id="rId141"/>
    <p:sldId id="432" r:id="rId142"/>
    <p:sldId id="433" r:id="rId143"/>
    <p:sldId id="434" r:id="rId144"/>
    <p:sldId id="435" r:id="rId145"/>
    <p:sldId id="436" r:id="rId146"/>
    <p:sldId id="437" r:id="rId147"/>
    <p:sldId id="438" r:id="rId148"/>
    <p:sldId id="439" r:id="rId149"/>
    <p:sldId id="440" r:id="rId150"/>
    <p:sldId id="441" r:id="rId151"/>
    <p:sldId id="442" r:id="rId152"/>
    <p:sldId id="443" r:id="rId153"/>
    <p:sldId id="444" r:id="rId154"/>
    <p:sldId id="445" r:id="rId155"/>
    <p:sldId id="446" r:id="rId156"/>
    <p:sldId id="447" r:id="rId157"/>
    <p:sldId id="448" r:id="rId158"/>
    <p:sldId id="449" r:id="rId159"/>
    <p:sldId id="450" r:id="rId160"/>
    <p:sldId id="451" r:id="rId161"/>
    <p:sldId id="452" r:id="rId162"/>
    <p:sldId id="453" r:id="rId163"/>
    <p:sldId id="454" r:id="rId164"/>
    <p:sldId id="455" r:id="rId165"/>
    <p:sldId id="456" r:id="rId166"/>
    <p:sldId id="457" r:id="rId167"/>
    <p:sldId id="458" r:id="rId168"/>
    <p:sldId id="459" r:id="rId169"/>
    <p:sldId id="460" r:id="rId170"/>
    <p:sldId id="462" r:id="rId171"/>
    <p:sldId id="463" r:id="rId172"/>
    <p:sldId id="464" r:id="rId173"/>
    <p:sldId id="465" r:id="rId174"/>
    <p:sldId id="466" r:id="rId175"/>
    <p:sldId id="467" r:id="rId176"/>
    <p:sldId id="468" r:id="rId177"/>
    <p:sldId id="469" r:id="rId178"/>
    <p:sldId id="470" r:id="rId179"/>
    <p:sldId id="474"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94660"/>
  </p:normalViewPr>
  <p:slideViewPr>
    <p:cSldViewPr>
      <p:cViewPr varScale="1">
        <p:scale>
          <a:sx n="70" d="100"/>
          <a:sy n="70" d="100"/>
        </p:scale>
        <p:origin x="-131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C7D280-BE67-4A62-8717-B20D7F696D3D}" type="datetimeFigureOut">
              <a:rPr lang="en-CA" smtClean="0"/>
              <a:pPr/>
              <a:t>11/10/2013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63BE60-3E43-4CB9-A47F-69A9428310C6}" type="slidenum">
              <a:rPr lang="en-CA" smtClean="0"/>
              <a:pPr/>
              <a:t>‹#›</a:t>
            </a:fld>
            <a:endParaRPr lang="en-CA"/>
          </a:p>
        </p:txBody>
      </p:sp>
    </p:spTree>
    <p:extLst>
      <p:ext uri="{BB962C8B-B14F-4D97-AF65-F5344CB8AC3E}">
        <p14:creationId xmlns:p14="http://schemas.microsoft.com/office/powerpoint/2010/main" val="81099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563BE60-3E43-4CB9-A47F-69A9428310C6}" type="slidenum">
              <a:rPr lang="en-CA" smtClean="0"/>
              <a:pPr/>
              <a:t>70</a:t>
            </a:fld>
            <a:endParaRPr lang="en-CA"/>
          </a:p>
        </p:txBody>
      </p:sp>
    </p:spTree>
    <p:extLst>
      <p:ext uri="{BB962C8B-B14F-4D97-AF65-F5344CB8AC3E}">
        <p14:creationId xmlns:p14="http://schemas.microsoft.com/office/powerpoint/2010/main" val="2543362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4BB09791-24E7-48A0-86C5-0A1CC361E005}" type="datetimeFigureOut">
              <a:rPr lang="en-CA" smtClean="0"/>
              <a:pPr/>
              <a:t>11/10/2013</a:t>
            </a:fld>
            <a:endParaRPr lang="en-CA"/>
          </a:p>
        </p:txBody>
      </p:sp>
      <p:sp>
        <p:nvSpPr>
          <p:cNvPr id="17" name="Footer Placeholder 16"/>
          <p:cNvSpPr>
            <a:spLocks noGrp="1"/>
          </p:cNvSpPr>
          <p:nvPr>
            <p:ph type="ftr" sz="quarter" idx="11"/>
          </p:nvPr>
        </p:nvSpPr>
        <p:spPr>
          <a:xfrm>
            <a:off x="5410200" y="4205288"/>
            <a:ext cx="1295400" cy="457200"/>
          </a:xfrm>
        </p:spPr>
        <p:txBody>
          <a:bodyPr/>
          <a:lstStyle/>
          <a:p>
            <a:endParaRPr lang="en-CA"/>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27EB1CA-316B-4615-BFFF-A6DA1BE0DF78}"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4BB09791-24E7-48A0-86C5-0A1CC361E005}" type="datetimeFigureOut">
              <a:rPr lang="en-CA" smtClean="0"/>
              <a:pPr/>
              <a:t>11/10/2013</a:t>
            </a:fld>
            <a:endParaRPr lang="en-CA"/>
          </a:p>
        </p:txBody>
      </p:sp>
      <p:sp>
        <p:nvSpPr>
          <p:cNvPr id="27" name="Slide Number Placeholder 26"/>
          <p:cNvSpPr>
            <a:spLocks noGrp="1"/>
          </p:cNvSpPr>
          <p:nvPr>
            <p:ph type="sldNum" sz="quarter" idx="11"/>
          </p:nvPr>
        </p:nvSpPr>
        <p:spPr/>
        <p:txBody>
          <a:bodyPr rtlCol="0"/>
          <a:lstStyle/>
          <a:p>
            <a:fld id="{A27EB1CA-316B-4615-BFFF-A6DA1BE0DF78}" type="slidenum">
              <a:rPr lang="en-CA" smtClean="0"/>
              <a:pPr/>
              <a:t>‹#›</a:t>
            </a:fld>
            <a:endParaRPr lang="en-CA"/>
          </a:p>
        </p:txBody>
      </p:sp>
      <p:sp>
        <p:nvSpPr>
          <p:cNvPr id="28" name="Footer Placeholder 27"/>
          <p:cNvSpPr>
            <a:spLocks noGrp="1"/>
          </p:cNvSpPr>
          <p:nvPr>
            <p:ph type="ftr" sz="quarter" idx="12"/>
          </p:nvPr>
        </p:nvSpPr>
        <p:spPr/>
        <p:txBody>
          <a:bodyPr rtlCol="0"/>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4BB09791-24E7-48A0-86C5-0A1CC361E005}" type="datetimeFigureOut">
              <a:rPr lang="en-CA" smtClean="0"/>
              <a:pPr/>
              <a:t>11/10/2013</a:t>
            </a:fld>
            <a:endParaRPr lang="en-CA"/>
          </a:p>
        </p:txBody>
      </p:sp>
      <p:sp>
        <p:nvSpPr>
          <p:cNvPr id="4" name="Footer Placeholder 3"/>
          <p:cNvSpPr>
            <a:spLocks noGrp="1"/>
          </p:cNvSpPr>
          <p:nvPr>
            <p:ph type="ftr" sz="quarter" idx="11"/>
          </p:nvPr>
        </p:nvSpPr>
        <p:spPr>
          <a:xfrm>
            <a:off x="5257800" y="612648"/>
            <a:ext cx="1325880" cy="457200"/>
          </a:xfrm>
        </p:spPr>
        <p:txBody>
          <a:bodyPr/>
          <a:lstStyle/>
          <a:p>
            <a:endParaRPr lang="en-CA"/>
          </a:p>
        </p:txBody>
      </p:sp>
      <p:sp>
        <p:nvSpPr>
          <p:cNvPr id="5" name="Slide Number Placeholder 4"/>
          <p:cNvSpPr>
            <a:spLocks noGrp="1"/>
          </p:cNvSpPr>
          <p:nvPr>
            <p:ph type="sldNum" sz="quarter" idx="12"/>
          </p:nvPr>
        </p:nvSpPr>
        <p:spPr>
          <a:xfrm>
            <a:off x="8174736" y="2272"/>
            <a:ext cx="762000" cy="365760"/>
          </a:xfrm>
        </p:spPr>
        <p:txBody>
          <a:bodyPr/>
          <a:lstStyle/>
          <a:p>
            <a:fld id="{A27EB1CA-316B-4615-BFFF-A6DA1BE0DF78}"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BB09791-24E7-48A0-86C5-0A1CC361E005}" type="datetimeFigureOut">
              <a:rPr lang="en-CA" smtClean="0"/>
              <a:pPr/>
              <a:t>11/10/2013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27EB1CA-316B-4615-BFFF-A6DA1BE0DF78}"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BB09791-24E7-48A0-86C5-0A1CC361E005}" type="datetimeFigureOut">
              <a:rPr lang="en-CA" smtClean="0"/>
              <a:pPr/>
              <a:t>11/10/2013</a:t>
            </a:fld>
            <a:endParaRPr lang="en-CA"/>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CA"/>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27EB1CA-316B-4615-BFFF-A6DA1BE0DF78}"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solidFill>
                  <a:schemeClr val="accent2">
                    <a:lumMod val="40000"/>
                    <a:lumOff val="60000"/>
                  </a:schemeClr>
                </a:solidFill>
              </a:rPr>
              <a:t>PULMONARY INFECTIONS AND IMMUNE DEFICIENCY</a:t>
            </a:r>
            <a:endParaRPr lang="en-CA" b="1" dirty="0">
              <a:solidFill>
                <a:schemeClr val="accent2">
                  <a:lumMod val="40000"/>
                  <a:lumOff val="60000"/>
                </a:schemeClr>
              </a:solidFill>
            </a:endParaRPr>
          </a:p>
        </p:txBody>
      </p:sp>
      <p:sp>
        <p:nvSpPr>
          <p:cNvPr id="3" name="Subtitle 2"/>
          <p:cNvSpPr>
            <a:spLocks noGrp="1"/>
          </p:cNvSpPr>
          <p:nvPr>
            <p:ph type="subTitle" idx="1"/>
          </p:nvPr>
        </p:nvSpPr>
        <p:spPr>
          <a:xfrm>
            <a:off x="251520" y="3861048"/>
            <a:ext cx="5158680" cy="2265366"/>
          </a:xfrm>
        </p:spPr>
        <p:txBody>
          <a:bodyPr>
            <a:normAutofit fontScale="92500" lnSpcReduction="20000"/>
          </a:bodyPr>
          <a:lstStyle/>
          <a:p>
            <a:r>
              <a:rPr lang="en-US" dirty="0" err="1" smtClean="0">
                <a:solidFill>
                  <a:schemeClr val="tx1"/>
                </a:solidFill>
              </a:rPr>
              <a:t>Davood</a:t>
            </a:r>
            <a:r>
              <a:rPr lang="en-US" dirty="0" smtClean="0">
                <a:solidFill>
                  <a:schemeClr val="tx1"/>
                </a:solidFill>
              </a:rPr>
              <a:t> </a:t>
            </a:r>
            <a:r>
              <a:rPr lang="en-US" dirty="0" err="1" smtClean="0">
                <a:solidFill>
                  <a:schemeClr val="tx1"/>
                </a:solidFill>
              </a:rPr>
              <a:t>Mansouri</a:t>
            </a:r>
            <a:r>
              <a:rPr lang="en-CA" dirty="0" smtClean="0">
                <a:solidFill>
                  <a:schemeClr val="tx1"/>
                </a:solidFill>
              </a:rPr>
              <a:t> </a:t>
            </a:r>
            <a:r>
              <a:rPr lang="en-CA" sz="1700" dirty="0">
                <a:solidFill>
                  <a:schemeClr val="tx1"/>
                </a:solidFill>
              </a:rPr>
              <a:t>MD, MPH, AFSA, Du </a:t>
            </a:r>
            <a:endParaRPr lang="en-CA" sz="1700" dirty="0" smtClean="0">
              <a:solidFill>
                <a:schemeClr val="tx1"/>
              </a:solidFill>
            </a:endParaRPr>
          </a:p>
          <a:p>
            <a:endParaRPr lang="en-CA" dirty="0">
              <a:solidFill>
                <a:schemeClr val="tx1"/>
              </a:solidFill>
            </a:endParaRPr>
          </a:p>
          <a:p>
            <a:r>
              <a:rPr lang="en-CA" dirty="0">
                <a:solidFill>
                  <a:schemeClr val="tx1"/>
                </a:solidFill>
              </a:rPr>
              <a:t>Professor of Medicine </a:t>
            </a:r>
          </a:p>
          <a:p>
            <a:r>
              <a:rPr lang="en-CA" dirty="0">
                <a:solidFill>
                  <a:schemeClr val="tx1"/>
                </a:solidFill>
              </a:rPr>
              <a:t>Chief </a:t>
            </a:r>
            <a:r>
              <a:rPr lang="en-CA" dirty="0" smtClean="0">
                <a:solidFill>
                  <a:schemeClr val="tx1"/>
                </a:solidFill>
              </a:rPr>
              <a:t>Department of Clinical </a:t>
            </a:r>
            <a:r>
              <a:rPr lang="en-CA" dirty="0">
                <a:solidFill>
                  <a:schemeClr val="tx1"/>
                </a:solidFill>
              </a:rPr>
              <a:t>Immunology and Infectious diseases, NRITLD, </a:t>
            </a:r>
            <a:r>
              <a:rPr lang="en-CA" dirty="0" smtClean="0">
                <a:solidFill>
                  <a:schemeClr val="tx1"/>
                </a:solidFill>
              </a:rPr>
              <a:t>Tehran, Iran</a:t>
            </a:r>
          </a:p>
          <a:p>
            <a:r>
              <a:rPr lang="en-CA" dirty="0" smtClean="0">
                <a:solidFill>
                  <a:schemeClr val="tx1"/>
                </a:solidFill>
              </a:rPr>
              <a:t>October 2013  </a:t>
            </a:r>
            <a:endParaRPr lang="en-CA" dirty="0">
              <a:solidFill>
                <a:schemeClr val="tx1"/>
              </a:solidFill>
            </a:endParaRPr>
          </a:p>
        </p:txBody>
      </p:sp>
    </p:spTree>
    <p:extLst>
      <p:ext uri="{BB962C8B-B14F-4D97-AF65-F5344CB8AC3E}">
        <p14:creationId xmlns:p14="http://schemas.microsoft.com/office/powerpoint/2010/main" val="1256304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15 years-old boy with renal transplant presenting with fever and multiple pulmonary nodules since three years ago.</a:t>
            </a:r>
          </a:p>
        </p:txBody>
      </p:sp>
    </p:spTree>
    <p:extLst>
      <p:ext uri="{BB962C8B-B14F-4D97-AF65-F5344CB8AC3E}">
        <p14:creationId xmlns:p14="http://schemas.microsoft.com/office/powerpoint/2010/main" val="1748104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One year later (5 years ago), he experienced bloody colitis-shape diarrhea. One year multiple courses of oral antibiotics had no benefit. The colonoscopy revealed diffuse ulceration and </a:t>
            </a:r>
            <a:r>
              <a:rPr lang="en-CA" dirty="0" smtClean="0"/>
              <a:t>pseudo-polyposis. </a:t>
            </a:r>
            <a:r>
              <a:rPr lang="en-CA" dirty="0"/>
              <a:t>Mesalazine was initiated with the diagnosis of ulcerative colitis.</a:t>
            </a:r>
          </a:p>
          <a:p>
            <a:endParaRPr lang="en-CA" dirty="0"/>
          </a:p>
        </p:txBody>
      </p:sp>
    </p:spTree>
    <p:extLst>
      <p:ext uri="{BB962C8B-B14F-4D97-AF65-F5344CB8AC3E}">
        <p14:creationId xmlns:p14="http://schemas.microsoft.com/office/powerpoint/2010/main" val="19354369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The colitis progressed despite of three years treatment with mesalazine. Several colonoscopic examinations demonstrated the similar aforementioned findings. Pancolectomy was offered due to intractable colitis. Finally, before colonic surgery, he was referred to this center, two years ago. According to his past medical history and ongoing intractable colitis, immunologic investigation was performed. (Table)</a:t>
            </a:r>
          </a:p>
        </p:txBody>
      </p:sp>
    </p:spTree>
    <p:extLst>
      <p:ext uri="{BB962C8B-B14F-4D97-AF65-F5344CB8AC3E}">
        <p14:creationId xmlns:p14="http://schemas.microsoft.com/office/powerpoint/2010/main" val="14165116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5588" y="476672"/>
            <a:ext cx="6530769"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1888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412776"/>
            <a:ext cx="738029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4085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692696"/>
            <a:ext cx="7491499"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4251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64704"/>
            <a:ext cx="6336704" cy="576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2535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80728"/>
            <a:ext cx="6120680" cy="549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3888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a:bodyPr>
          <a:lstStyle/>
          <a:p>
            <a:r>
              <a:rPr lang="en-CA" dirty="0"/>
              <a:t>He has eight healthy siblings and his parents are consanguinous. Childhood vaccination was complete without any adverse reactions. Allergy history was unremarkable.</a:t>
            </a:r>
          </a:p>
          <a:p>
            <a:r>
              <a:rPr lang="en-CA" dirty="0"/>
              <a:t>Tissue biopsy during colonoscopy was evaluated for other probable diagnosis including unusual infective causes. The histopathologic study and culture were compatible with colitis and invasive candida infection. </a:t>
            </a:r>
          </a:p>
        </p:txBody>
      </p:sp>
    </p:spTree>
    <p:extLst>
      <p:ext uri="{BB962C8B-B14F-4D97-AF65-F5344CB8AC3E}">
        <p14:creationId xmlns:p14="http://schemas.microsoft.com/office/powerpoint/2010/main" val="16394162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Genetic analysis revealed </a:t>
            </a:r>
            <a:r>
              <a:rPr lang="en-CA" dirty="0" smtClean="0"/>
              <a:t>a: </a:t>
            </a:r>
          </a:p>
          <a:p>
            <a:pPr marL="109728" indent="0" algn="ctr">
              <a:buNone/>
            </a:pPr>
            <a:r>
              <a:rPr lang="en-CA" b="1" dirty="0" smtClean="0">
                <a:solidFill>
                  <a:srgbClr val="FF0000"/>
                </a:solidFill>
              </a:rPr>
              <a:t>homozygous </a:t>
            </a:r>
            <a:r>
              <a:rPr lang="en-CA" b="1" dirty="0">
                <a:solidFill>
                  <a:srgbClr val="FF0000"/>
                </a:solidFill>
              </a:rPr>
              <a:t>mutation (R35Q) of CARD 9 </a:t>
            </a:r>
            <a:r>
              <a:rPr lang="en-CA" sz="2700" b="1" dirty="0">
                <a:solidFill>
                  <a:srgbClr val="FF0000"/>
                </a:solidFill>
              </a:rPr>
              <a:t>(caspase recruitment domain family member 9</a:t>
            </a:r>
            <a:r>
              <a:rPr lang="en-CA" sz="2700" b="1" dirty="0" smtClean="0">
                <a:solidFill>
                  <a:srgbClr val="FF0000"/>
                </a:solidFill>
              </a:rPr>
              <a:t>)</a:t>
            </a:r>
          </a:p>
          <a:p>
            <a:pPr marL="109728" indent="0" algn="ctr">
              <a:buNone/>
            </a:pPr>
            <a:endParaRPr lang="en-CA" b="1" dirty="0" smtClean="0">
              <a:solidFill>
                <a:srgbClr val="FF0000"/>
              </a:solidFill>
            </a:endParaRPr>
          </a:p>
        </p:txBody>
      </p:sp>
    </p:spTree>
    <p:extLst>
      <p:ext uri="{BB962C8B-B14F-4D97-AF65-F5344CB8AC3E}">
        <p14:creationId xmlns:p14="http://schemas.microsoft.com/office/powerpoint/2010/main" val="40186695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Itraconazole was initiated for invasive colitis due to Candida albicans and mesalazine was discontinued. </a:t>
            </a:r>
          </a:p>
          <a:p>
            <a:endParaRPr lang="en-CA" dirty="0"/>
          </a:p>
          <a:p>
            <a:endParaRPr lang="en-CA" dirty="0"/>
          </a:p>
        </p:txBody>
      </p:sp>
    </p:spTree>
    <p:extLst>
      <p:ext uri="{BB962C8B-B14F-4D97-AF65-F5344CB8AC3E}">
        <p14:creationId xmlns:p14="http://schemas.microsoft.com/office/powerpoint/2010/main" val="3201177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l="7610"/>
          <a:stretch/>
        </p:blipFill>
        <p:spPr bwMode="auto">
          <a:xfrm>
            <a:off x="-20276" y="0"/>
            <a:ext cx="9164276" cy="689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0383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a:bodyPr>
          <a:lstStyle/>
          <a:p>
            <a:r>
              <a:rPr lang="en-CA" dirty="0"/>
              <a:t>His condition was relatively better with itraconazole. During two years of treatment, due to profound anemia, he required blood transfusion monthly. The mean level of hemoglobin was 4-5 mg/dl, as well as, intermittent deteriorations of general status and hematochezia. Finally, intractable colitis urged to colectomy. However, before surgery, another colonoscopy was performed. </a:t>
            </a:r>
            <a:endParaRPr lang="en-CA" dirty="0" smtClean="0"/>
          </a:p>
        </p:txBody>
      </p:sp>
    </p:spTree>
    <p:extLst>
      <p:ext uri="{BB962C8B-B14F-4D97-AF65-F5344CB8AC3E}">
        <p14:creationId xmlns:p14="http://schemas.microsoft.com/office/powerpoint/2010/main" val="6483243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This time, the tissue culture reported to be </a:t>
            </a:r>
            <a:r>
              <a:rPr lang="en-CA" sz="3200" b="1" dirty="0">
                <a:solidFill>
                  <a:srgbClr val="FF0000"/>
                </a:solidFill>
              </a:rPr>
              <a:t>Candida glabrata</a:t>
            </a:r>
            <a:r>
              <a:rPr lang="en-CA" dirty="0"/>
              <a:t>, so caspofungin was initiated and after two weeks complete recovery was observed. After one month of maintenance regimen with itraconazole, the final colonoscopy revealed only pseudo-polyps without any ulcerative lesion and colitis.</a:t>
            </a:r>
          </a:p>
          <a:p>
            <a:endParaRPr lang="en-CA" dirty="0"/>
          </a:p>
        </p:txBody>
      </p:sp>
    </p:spTree>
    <p:extLst>
      <p:ext uri="{BB962C8B-B14F-4D97-AF65-F5344CB8AC3E}">
        <p14:creationId xmlns:p14="http://schemas.microsoft.com/office/powerpoint/2010/main" val="3283535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After a year, he never needs blood transfusion and has twelve kilograms body weight gaining. The last Hemoglobin level is 11 mg/dl. </a:t>
            </a:r>
          </a:p>
        </p:txBody>
      </p:sp>
    </p:spTree>
    <p:extLst>
      <p:ext uri="{BB962C8B-B14F-4D97-AF65-F5344CB8AC3E}">
        <p14:creationId xmlns:p14="http://schemas.microsoft.com/office/powerpoint/2010/main" val="20095573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72816"/>
            <a:ext cx="8303840" cy="1143000"/>
          </a:xfrm>
        </p:spPr>
        <p:txBody>
          <a:bodyPr>
            <a:normAutofit fontScale="90000"/>
          </a:bodyPr>
          <a:lstStyle/>
          <a:p>
            <a:r>
              <a:rPr lang="en-US" dirty="0" smtClean="0"/>
              <a:t/>
            </a:r>
            <a:br>
              <a:rPr lang="en-US" dirty="0" smtClean="0"/>
            </a:br>
            <a:r>
              <a:rPr lang="en-US" b="1" dirty="0" smtClean="0"/>
              <a:t>A Challenging Case of CD4+ T Lymphocytopenia</a:t>
            </a:r>
            <a:endParaRPr lang="en-CA" b="1" dirty="0"/>
          </a:p>
        </p:txBody>
      </p:sp>
      <p:sp>
        <p:nvSpPr>
          <p:cNvPr id="4" name="Subtitle 3"/>
          <p:cNvSpPr>
            <a:spLocks noGrp="1"/>
          </p:cNvSpPr>
          <p:nvPr>
            <p:ph type="subTitle" idx="1"/>
          </p:nvPr>
        </p:nvSpPr>
        <p:spPr/>
        <p:txBody>
          <a:bodyPr/>
          <a:lstStyle/>
          <a:p>
            <a:endParaRPr lang="en-CA"/>
          </a:p>
        </p:txBody>
      </p:sp>
    </p:spTree>
    <p:extLst>
      <p:ext uri="{BB962C8B-B14F-4D97-AF65-F5344CB8AC3E}">
        <p14:creationId xmlns:p14="http://schemas.microsoft.com/office/powerpoint/2010/main" val="37950152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A 53 year old man, admitted in hospital </a:t>
            </a:r>
            <a:r>
              <a:rPr lang="en-US" dirty="0"/>
              <a:t>with dyspnea 3 months </a:t>
            </a:r>
            <a:r>
              <a:rPr lang="en-US" dirty="0" smtClean="0"/>
              <a:t>ago. </a:t>
            </a:r>
          </a:p>
          <a:p>
            <a:pPr algn="l" rtl="0"/>
            <a:r>
              <a:rPr lang="en-US" dirty="0" smtClean="0"/>
              <a:t>Married</a:t>
            </a:r>
            <a:r>
              <a:rPr lang="en-US" dirty="0"/>
              <a:t>, five children, employee, </a:t>
            </a:r>
            <a:endParaRPr lang="en-US" dirty="0" smtClean="0"/>
          </a:p>
          <a:p>
            <a:pPr algn="l" rtl="0"/>
            <a:r>
              <a:rPr lang="en-US" dirty="0"/>
              <a:t>N</a:t>
            </a:r>
            <a:r>
              <a:rPr lang="en-US" dirty="0" smtClean="0"/>
              <a:t>on-smoker</a:t>
            </a:r>
            <a:r>
              <a:rPr lang="en-US" dirty="0"/>
              <a:t>, </a:t>
            </a:r>
            <a:endParaRPr lang="en-US" dirty="0" smtClean="0"/>
          </a:p>
          <a:p>
            <a:pPr algn="l" rtl="0"/>
            <a:r>
              <a:rPr lang="en-US" dirty="0"/>
              <a:t>N</a:t>
            </a:r>
            <a:r>
              <a:rPr lang="en-US" dirty="0" smtClean="0"/>
              <a:t>o </a:t>
            </a:r>
            <a:r>
              <a:rPr lang="en-US" dirty="0"/>
              <a:t>significant medical or surgical history</a:t>
            </a:r>
            <a:r>
              <a:rPr lang="en-CA" dirty="0"/>
              <a:t> or transfusion</a:t>
            </a:r>
            <a:r>
              <a:rPr lang="en-US" dirty="0"/>
              <a:t>,</a:t>
            </a:r>
            <a:endParaRPr lang="en-CA" dirty="0" smtClean="0"/>
          </a:p>
        </p:txBody>
      </p:sp>
    </p:spTree>
    <p:extLst>
      <p:ext uri="{BB962C8B-B14F-4D97-AF65-F5344CB8AC3E}">
        <p14:creationId xmlns:p14="http://schemas.microsoft.com/office/powerpoint/2010/main" val="15994323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a:bodyPr>
          <a:lstStyle/>
          <a:p>
            <a:pPr algn="l" rtl="0"/>
            <a:r>
              <a:rPr lang="en-US" dirty="0" smtClean="0"/>
              <a:t>He was in normal status until 5 months ago when fever and chills occurred associated with dry cough then dyspnea. He had been treated symptomatically as outpatient but dyspnea aggravated and he had been admitted in hospital. </a:t>
            </a:r>
          </a:p>
          <a:p>
            <a:pPr algn="l" rtl="0"/>
            <a:r>
              <a:rPr lang="en-US" dirty="0" smtClean="0"/>
              <a:t>On admission he had fever, severe dyspnea and oral ulcers.</a:t>
            </a:r>
          </a:p>
          <a:p>
            <a:endParaRPr lang="en-CA" dirty="0"/>
          </a:p>
        </p:txBody>
      </p:sp>
    </p:spTree>
    <p:extLst>
      <p:ext uri="{BB962C8B-B14F-4D97-AF65-F5344CB8AC3E}">
        <p14:creationId xmlns:p14="http://schemas.microsoft.com/office/powerpoint/2010/main" val="22929697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026" name="Picture 2" descr="C:\Users\Ilad13\Pictures\20121012269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161" b="3164"/>
          <a:stretch/>
        </p:blipFill>
        <p:spPr bwMode="auto">
          <a:xfrm>
            <a:off x="-30021" y="0"/>
            <a:ext cx="91740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61770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832" t="17398" r="7343" b="3995"/>
          <a:stretch/>
        </p:blipFill>
        <p:spPr>
          <a:xfrm>
            <a:off x="15470" y="0"/>
            <a:ext cx="9181570" cy="6858000"/>
          </a:xfrm>
        </p:spPr>
      </p:pic>
    </p:spTree>
    <p:extLst>
      <p:ext uri="{BB962C8B-B14F-4D97-AF65-F5344CB8AC3E}">
        <p14:creationId xmlns:p14="http://schemas.microsoft.com/office/powerpoint/2010/main" val="42175066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50" name="Picture 2" descr="C:\Users\Ilad13\Pictures\201210122697.jpg"/>
          <p:cNvPicPr>
            <a:picLocks noChangeAspect="1" noChangeArrowheads="1"/>
          </p:cNvPicPr>
          <p:nvPr/>
        </p:nvPicPr>
        <p:blipFill rotWithShape="1">
          <a:blip r:embed="rId2">
            <a:extLst>
              <a:ext uri="{28A0092B-C50C-407E-A947-70E740481C1C}">
                <a14:useLocalDpi xmlns:a14="http://schemas.microsoft.com/office/drawing/2010/main" val="0"/>
              </a:ext>
            </a:extLst>
          </a:blip>
          <a:srcRect l="6777" t="10722" r="2268" b="677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236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3074" name="Picture 2" descr="C:\Users\Ilad13\Pictures\201210122699.jpg"/>
          <p:cNvPicPr>
            <a:picLocks noChangeAspect="1" noChangeArrowheads="1"/>
          </p:cNvPicPr>
          <p:nvPr/>
        </p:nvPicPr>
        <p:blipFill rotWithShape="1">
          <a:blip r:embed="rId2">
            <a:extLst>
              <a:ext uri="{28A0092B-C50C-407E-A947-70E740481C1C}">
                <a14:useLocalDpi xmlns:a14="http://schemas.microsoft.com/office/drawing/2010/main" val="0"/>
              </a:ext>
            </a:extLst>
          </a:blip>
          <a:srcRect l="10401" t="10969" r="5203" b="10320"/>
          <a:stretch/>
        </p:blipFill>
        <p:spPr bwMode="auto">
          <a:xfrm>
            <a:off x="9753" y="0"/>
            <a:ext cx="91342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517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4266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descr="C:\Users\Ilad13\Pictures\2012101227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84" t="6847"/>
          <a:stretch/>
        </p:blipFill>
        <p:spPr bwMode="auto">
          <a:xfrm>
            <a:off x="0" y="0"/>
            <a:ext cx="9143999" cy="687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57001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descr="C:\Users\Ilad13\Pictures\201210122706.jpg"/>
          <p:cNvPicPr>
            <a:picLocks noChangeAspect="1" noChangeArrowheads="1"/>
          </p:cNvPicPr>
          <p:nvPr/>
        </p:nvPicPr>
        <p:blipFill rotWithShape="1">
          <a:blip r:embed="rId2">
            <a:extLst>
              <a:ext uri="{28A0092B-C50C-407E-A947-70E740481C1C}">
                <a14:useLocalDpi xmlns:a14="http://schemas.microsoft.com/office/drawing/2010/main" val="0"/>
              </a:ext>
            </a:extLst>
          </a:blip>
          <a:srcRect t="13740" b="3618"/>
          <a:stretch/>
        </p:blipFill>
        <p:spPr bwMode="auto">
          <a:xfrm>
            <a:off x="-9092" y="0"/>
            <a:ext cx="91392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4986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146" name="Picture 2" descr="C:\Users\Ilad13\Pictures\201210122705.jpg"/>
          <p:cNvPicPr>
            <a:picLocks noChangeAspect="1" noChangeArrowheads="1"/>
          </p:cNvPicPr>
          <p:nvPr/>
        </p:nvPicPr>
        <p:blipFill rotWithShape="1">
          <a:blip r:embed="rId2">
            <a:extLst>
              <a:ext uri="{28A0092B-C50C-407E-A947-70E740481C1C}">
                <a14:useLocalDpi xmlns:a14="http://schemas.microsoft.com/office/drawing/2010/main" val="0"/>
              </a:ext>
            </a:extLst>
          </a:blip>
          <a:srcRect t="17783" b="5546"/>
          <a:stretch/>
        </p:blipFill>
        <p:spPr bwMode="auto">
          <a:xfrm>
            <a:off x="-32887" y="1412776"/>
            <a:ext cx="9093797"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91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CA" dirty="0"/>
              <a:t>Lung HRCT demonstrated bilaterally diffuse ground glass opacities with multiple cystic lesions.</a:t>
            </a:r>
          </a:p>
          <a:p>
            <a:pPr algn="l" rtl="0"/>
            <a:r>
              <a:rPr lang="en-CA" dirty="0"/>
              <a:t>Sinus CT and abdominopelvic CT: normal</a:t>
            </a:r>
          </a:p>
          <a:p>
            <a:pPr algn="l" rtl="0"/>
            <a:endParaRPr lang="en-CA" dirty="0"/>
          </a:p>
        </p:txBody>
      </p:sp>
    </p:spTree>
    <p:extLst>
      <p:ext uri="{BB962C8B-B14F-4D97-AF65-F5344CB8AC3E}">
        <p14:creationId xmlns:p14="http://schemas.microsoft.com/office/powerpoint/2010/main" val="23632767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lnSpcReduction="10000"/>
          </a:bodyPr>
          <a:lstStyle/>
          <a:p>
            <a:pPr algn="l" rtl="0"/>
            <a:r>
              <a:rPr lang="en-US" dirty="0" smtClean="0"/>
              <a:t>WBC: </a:t>
            </a:r>
            <a:r>
              <a:rPr lang="en-US" b="1" dirty="0" smtClean="0"/>
              <a:t>10700</a:t>
            </a:r>
            <a:r>
              <a:rPr lang="en-US" dirty="0" smtClean="0"/>
              <a:t> (P83%, L12%)</a:t>
            </a:r>
          </a:p>
          <a:p>
            <a:pPr algn="l" rtl="0"/>
            <a:r>
              <a:rPr lang="en-US" dirty="0" err="1" smtClean="0"/>
              <a:t>Hb</a:t>
            </a:r>
            <a:r>
              <a:rPr lang="en-US" dirty="0" smtClean="0"/>
              <a:t>: 12.3mg/dl with normal indices</a:t>
            </a:r>
          </a:p>
          <a:p>
            <a:pPr algn="l" rtl="0"/>
            <a:r>
              <a:rPr lang="en-US" dirty="0" err="1" smtClean="0"/>
              <a:t>Plt</a:t>
            </a:r>
            <a:r>
              <a:rPr lang="en-US" dirty="0" smtClean="0"/>
              <a:t>: 210000</a:t>
            </a:r>
          </a:p>
          <a:p>
            <a:pPr algn="l" rtl="0"/>
            <a:r>
              <a:rPr lang="en-US" dirty="0" smtClean="0"/>
              <a:t>CD3 89%</a:t>
            </a:r>
          </a:p>
          <a:p>
            <a:pPr algn="l" rtl="0"/>
            <a:r>
              <a:rPr lang="en-US" sz="3900" b="1" u="sng" dirty="0" smtClean="0">
                <a:solidFill>
                  <a:schemeClr val="accent2">
                    <a:lumMod val="50000"/>
                  </a:schemeClr>
                </a:solidFill>
              </a:rPr>
              <a:t>CD4: 1%</a:t>
            </a:r>
          </a:p>
          <a:p>
            <a:pPr algn="l" rtl="0"/>
            <a:r>
              <a:rPr lang="en-US" dirty="0" smtClean="0"/>
              <a:t>CD8 88%</a:t>
            </a:r>
          </a:p>
          <a:p>
            <a:pPr algn="l" rtl="0"/>
            <a:r>
              <a:rPr lang="en-US" b="1" u="sng" dirty="0" smtClean="0">
                <a:solidFill>
                  <a:schemeClr val="accent2">
                    <a:lumMod val="50000"/>
                  </a:schemeClr>
                </a:solidFill>
              </a:rPr>
              <a:t>CD19: 0%</a:t>
            </a:r>
          </a:p>
          <a:p>
            <a:pPr algn="l" rtl="0"/>
            <a:r>
              <a:rPr lang="en-US" b="1" u="sng" dirty="0" smtClean="0">
                <a:solidFill>
                  <a:schemeClr val="accent2">
                    <a:lumMod val="50000"/>
                  </a:schemeClr>
                </a:solidFill>
              </a:rPr>
              <a:t>CD20: 0%</a:t>
            </a:r>
          </a:p>
          <a:p>
            <a:pPr algn="l" rtl="0"/>
            <a:r>
              <a:rPr lang="en-US" b="1" u="sng" dirty="0" smtClean="0">
                <a:solidFill>
                  <a:srgbClr val="FF0000"/>
                </a:solidFill>
              </a:rPr>
              <a:t>Absolute CD4 count: 12</a:t>
            </a:r>
            <a:endParaRPr lang="en-CA" b="1" u="sng" dirty="0">
              <a:solidFill>
                <a:srgbClr val="FF0000"/>
              </a:solidFill>
            </a:endParaRPr>
          </a:p>
        </p:txBody>
      </p:sp>
    </p:spTree>
    <p:extLst>
      <p:ext uri="{BB962C8B-B14F-4D97-AF65-F5344CB8AC3E}">
        <p14:creationId xmlns:p14="http://schemas.microsoft.com/office/powerpoint/2010/main" val="6378084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What is your diagnosis?</a:t>
            </a:r>
            <a:endParaRPr lang="en-CA" dirty="0"/>
          </a:p>
        </p:txBody>
      </p:sp>
    </p:spTree>
    <p:extLst>
      <p:ext uri="{BB962C8B-B14F-4D97-AF65-F5344CB8AC3E}">
        <p14:creationId xmlns:p14="http://schemas.microsoft.com/office/powerpoint/2010/main" val="18945668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539552" y="2060848"/>
            <a:ext cx="8604448" cy="4114800"/>
          </a:xfrm>
        </p:spPr>
        <p:txBody>
          <a:bodyPr>
            <a:normAutofit fontScale="92500" lnSpcReduction="20000"/>
          </a:bodyPr>
          <a:lstStyle/>
          <a:p>
            <a:pPr algn="l" rtl="0"/>
            <a:r>
              <a:rPr lang="en-US" sz="4100" b="1" i="1" u="sng" dirty="0" smtClean="0">
                <a:solidFill>
                  <a:srgbClr val="C00000"/>
                </a:solidFill>
              </a:rPr>
              <a:t>BAL positive for </a:t>
            </a:r>
            <a:r>
              <a:rPr lang="en-US" sz="4100" b="1" i="1" u="sng" dirty="0">
                <a:solidFill>
                  <a:srgbClr val="C00000"/>
                </a:solidFill>
              </a:rPr>
              <a:t>Pneumocystis </a:t>
            </a:r>
            <a:r>
              <a:rPr lang="en-US" sz="4100" b="1" i="1" u="sng" dirty="0" smtClean="0">
                <a:solidFill>
                  <a:srgbClr val="C00000"/>
                </a:solidFill>
              </a:rPr>
              <a:t>jiroveci</a:t>
            </a:r>
          </a:p>
          <a:p>
            <a:pPr algn="l" rtl="0"/>
            <a:r>
              <a:rPr lang="en-US" dirty="0" smtClean="0"/>
              <a:t>PCR of the oral lesion </a:t>
            </a:r>
            <a:r>
              <a:rPr lang="en-US" dirty="0" smtClean="0">
                <a:solidFill>
                  <a:schemeClr val="accent2">
                    <a:lumMod val="50000"/>
                  </a:schemeClr>
                </a:solidFill>
              </a:rPr>
              <a:t>positive for HSV </a:t>
            </a:r>
            <a:r>
              <a:rPr lang="en-US" dirty="0" smtClean="0"/>
              <a:t>1</a:t>
            </a:r>
          </a:p>
          <a:p>
            <a:pPr algn="l" rtl="0"/>
            <a:r>
              <a:rPr lang="en-US" dirty="0" smtClean="0"/>
              <a:t>The patient had been treated for a duration of six weeks with high dose TMP-SMX as well as prednisolone 60 mg tapered in three weeks. </a:t>
            </a:r>
          </a:p>
          <a:p>
            <a:pPr algn="l" rtl="0"/>
            <a:r>
              <a:rPr lang="en-US" dirty="0" smtClean="0"/>
              <a:t>All biochemistry tests, electrolytes, LFT, U/A: normal</a:t>
            </a:r>
          </a:p>
          <a:p>
            <a:pPr algn="l" rtl="0"/>
            <a:r>
              <a:rPr lang="en-US" dirty="0" smtClean="0"/>
              <a:t>PPD: Negative</a:t>
            </a:r>
          </a:p>
          <a:p>
            <a:pPr algn="l" rtl="0"/>
            <a:r>
              <a:rPr lang="en-US" dirty="0" smtClean="0">
                <a:solidFill>
                  <a:srgbClr val="A27B00"/>
                </a:solidFill>
              </a:rPr>
              <a:t>Serology of HIV (two times) and HIV RT-PCR: </a:t>
            </a:r>
            <a:r>
              <a:rPr lang="en-US" b="1" u="sng" dirty="0" smtClean="0">
                <a:solidFill>
                  <a:srgbClr val="C00000"/>
                </a:solidFill>
              </a:rPr>
              <a:t>negative</a:t>
            </a:r>
          </a:p>
          <a:p>
            <a:pPr algn="l" rtl="0"/>
            <a:r>
              <a:rPr lang="en-US" dirty="0" smtClean="0"/>
              <a:t>ESR: 13 </a:t>
            </a:r>
            <a:endParaRPr lang="en-CA" dirty="0"/>
          </a:p>
        </p:txBody>
      </p:sp>
    </p:spTree>
    <p:extLst>
      <p:ext uri="{BB962C8B-B14F-4D97-AF65-F5344CB8AC3E}">
        <p14:creationId xmlns:p14="http://schemas.microsoft.com/office/powerpoint/2010/main" val="9887412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What is your diagnosis?</a:t>
            </a:r>
            <a:endParaRPr lang="en-CA" dirty="0"/>
          </a:p>
        </p:txBody>
      </p:sp>
    </p:spTree>
    <p:extLst>
      <p:ext uri="{BB962C8B-B14F-4D97-AF65-F5344CB8AC3E}">
        <p14:creationId xmlns:p14="http://schemas.microsoft.com/office/powerpoint/2010/main" val="419395089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The patient completed the treatment course (two weeks at hospital and four weeks at home) with rapid recovery.</a:t>
            </a:r>
            <a:endParaRPr lang="en-CA" dirty="0"/>
          </a:p>
        </p:txBody>
      </p:sp>
    </p:spTree>
    <p:extLst>
      <p:ext uri="{BB962C8B-B14F-4D97-AF65-F5344CB8AC3E}">
        <p14:creationId xmlns:p14="http://schemas.microsoft.com/office/powerpoint/2010/main" val="196134163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980728"/>
            <a:ext cx="7772400" cy="4114800"/>
          </a:xfrm>
        </p:spPr>
        <p:txBody>
          <a:bodyPr>
            <a:noAutofit/>
          </a:bodyPr>
          <a:lstStyle/>
          <a:p>
            <a:pPr algn="l" rtl="0"/>
            <a:r>
              <a:rPr lang="en-US" sz="2400" dirty="0" smtClean="0"/>
              <a:t>Lung HRCT after six weeks:</a:t>
            </a:r>
          </a:p>
          <a:p>
            <a:endParaRPr lang="en-US" sz="2400" dirty="0" smtClean="0"/>
          </a:p>
        </p:txBody>
      </p:sp>
    </p:spTree>
    <p:extLst>
      <p:ext uri="{BB962C8B-B14F-4D97-AF65-F5344CB8AC3E}">
        <p14:creationId xmlns:p14="http://schemas.microsoft.com/office/powerpoint/2010/main" val="2538036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529"/>
            <a:ext cx="9144000" cy="688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19474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170" name="Picture 2" descr="C:\Users\Ilad13\Pictures\20121012271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863" t="4117" r="5838" b="2888"/>
          <a:stretch/>
        </p:blipFill>
        <p:spPr bwMode="auto">
          <a:xfrm>
            <a:off x="18204" y="554"/>
            <a:ext cx="9125796" cy="685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4725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194" name="Picture 2" descr="C:\Users\Ilad13\Pictures\20121012271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904" t="14868" r="5546" b="6713"/>
          <a:stretch/>
        </p:blipFill>
        <p:spPr bwMode="auto">
          <a:xfrm>
            <a:off x="0" y="0"/>
            <a:ext cx="91739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60989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9218" name="Picture 2" descr="C:\Users\Ilad13\Pictures\20121012271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810" t="10894" r="4453" b="3982"/>
          <a:stretch/>
        </p:blipFill>
        <p:spPr bwMode="auto">
          <a:xfrm>
            <a:off x="-23651" y="0"/>
            <a:ext cx="91676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0906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980728"/>
            <a:ext cx="8204448" cy="5256584"/>
          </a:xfrm>
        </p:spPr>
        <p:txBody>
          <a:bodyPr numCol="2"/>
          <a:lstStyle/>
          <a:p>
            <a:pPr marL="0" indent="0" algn="l" rtl="0">
              <a:buNone/>
            </a:pPr>
            <a:r>
              <a:rPr lang="en-CA" sz="2000" i="1" dirty="0" smtClean="0"/>
              <a:t>The LAB exams at the first day after discharge:</a:t>
            </a:r>
          </a:p>
          <a:p>
            <a:pPr algn="l" rtl="0"/>
            <a:r>
              <a:rPr lang="en-CA" sz="2000" dirty="0" smtClean="0"/>
              <a:t>WBC</a:t>
            </a:r>
            <a:r>
              <a:rPr lang="en-CA" sz="2000" dirty="0"/>
              <a:t>: </a:t>
            </a:r>
            <a:r>
              <a:rPr lang="en-CA" sz="2000" b="1" u="sng" dirty="0"/>
              <a:t>5000</a:t>
            </a:r>
            <a:r>
              <a:rPr lang="en-CA" sz="2000" dirty="0"/>
              <a:t> P62% L 34%</a:t>
            </a:r>
          </a:p>
          <a:p>
            <a:pPr algn="l" rtl="0"/>
            <a:r>
              <a:rPr lang="en-CA" sz="2000" dirty="0" err="1"/>
              <a:t>Hb</a:t>
            </a:r>
            <a:r>
              <a:rPr lang="en-CA" sz="2000" dirty="0"/>
              <a:t>: 16</a:t>
            </a:r>
          </a:p>
          <a:p>
            <a:pPr algn="l" rtl="0"/>
            <a:r>
              <a:rPr lang="en-CA" sz="2000" dirty="0" err="1"/>
              <a:t>Plt</a:t>
            </a:r>
            <a:r>
              <a:rPr lang="en-CA" sz="2000" dirty="0"/>
              <a:t>: 133000</a:t>
            </a:r>
          </a:p>
          <a:p>
            <a:pPr algn="l" rtl="0"/>
            <a:r>
              <a:rPr lang="en-CA" sz="2000" dirty="0"/>
              <a:t>BG: A + , Anti-B : 1/32</a:t>
            </a:r>
          </a:p>
          <a:p>
            <a:pPr algn="l" rtl="0"/>
            <a:r>
              <a:rPr lang="en-CA" sz="2000" dirty="0"/>
              <a:t>All biochemistry: Normal</a:t>
            </a:r>
          </a:p>
          <a:p>
            <a:pPr algn="l" rtl="0"/>
            <a:r>
              <a:rPr lang="en-CA" sz="2000" dirty="0"/>
              <a:t>U/A: Normal</a:t>
            </a:r>
          </a:p>
          <a:p>
            <a:pPr algn="l" rtl="0"/>
            <a:r>
              <a:rPr lang="en-CA" sz="2000" dirty="0"/>
              <a:t>Ferritin: 785 (30-400)</a:t>
            </a:r>
          </a:p>
          <a:p>
            <a:pPr algn="l" rtl="0"/>
            <a:r>
              <a:rPr lang="en-CA" sz="2000" dirty="0"/>
              <a:t>CRP: 3</a:t>
            </a:r>
            <a:r>
              <a:rPr lang="en-CA" sz="2000" dirty="0" smtClean="0"/>
              <a:t>+</a:t>
            </a:r>
          </a:p>
          <a:p>
            <a:pPr algn="l" rtl="0"/>
            <a:r>
              <a:rPr lang="en-CA" sz="2000" dirty="0"/>
              <a:t>ESR: </a:t>
            </a:r>
            <a:r>
              <a:rPr lang="en-CA" sz="2000" dirty="0" smtClean="0"/>
              <a:t>12</a:t>
            </a:r>
          </a:p>
          <a:p>
            <a:pPr algn="l" rtl="0"/>
            <a:r>
              <a:rPr lang="en-CA" sz="2000" dirty="0" smtClean="0"/>
              <a:t>ANA, Anti DNA, ANCA (</a:t>
            </a:r>
            <a:r>
              <a:rPr lang="en-CA" sz="2000" dirty="0" err="1" smtClean="0"/>
              <a:t>c,P</a:t>
            </a:r>
            <a:r>
              <a:rPr lang="en-CA" sz="2000" dirty="0" smtClean="0"/>
              <a:t>) : </a:t>
            </a:r>
            <a:r>
              <a:rPr lang="en-CA" sz="2000" dirty="0" err="1" smtClean="0"/>
              <a:t>neg</a:t>
            </a:r>
            <a:endParaRPr lang="en-CA" sz="2000" dirty="0" smtClean="0"/>
          </a:p>
          <a:p>
            <a:pPr algn="l" rtl="0"/>
            <a:r>
              <a:rPr lang="en-CA" sz="2000" dirty="0" smtClean="0"/>
              <a:t>ACE: 69 (8—65)</a:t>
            </a:r>
          </a:p>
          <a:p>
            <a:pPr algn="l" rtl="0"/>
            <a:r>
              <a:rPr lang="en-CA" sz="2000" dirty="0" err="1" smtClean="0"/>
              <a:t>HbsAg</a:t>
            </a:r>
            <a:r>
              <a:rPr lang="en-CA" sz="2000" dirty="0" smtClean="0"/>
              <a:t>: </a:t>
            </a:r>
            <a:r>
              <a:rPr lang="en-CA" sz="2000" dirty="0" err="1" smtClean="0"/>
              <a:t>Neg</a:t>
            </a:r>
            <a:endParaRPr lang="en-CA" sz="2000" dirty="0" smtClean="0"/>
          </a:p>
          <a:p>
            <a:pPr algn="l" rtl="0"/>
            <a:r>
              <a:rPr lang="en-CA" sz="2000" dirty="0" smtClean="0"/>
              <a:t>Anti HBs: 20</a:t>
            </a:r>
          </a:p>
          <a:p>
            <a:pPr algn="l" rtl="0"/>
            <a:r>
              <a:rPr lang="en-CA" sz="2000" dirty="0" smtClean="0"/>
              <a:t>Anti HCV: </a:t>
            </a:r>
            <a:r>
              <a:rPr lang="en-CA" sz="2000" dirty="0" err="1" smtClean="0"/>
              <a:t>Neg</a:t>
            </a:r>
            <a:endParaRPr lang="en-CA" sz="2000" dirty="0" smtClean="0"/>
          </a:p>
          <a:p>
            <a:pPr algn="l" rtl="0"/>
            <a:r>
              <a:rPr lang="en-CA" sz="2000" dirty="0" err="1" smtClean="0"/>
              <a:t>IgG</a:t>
            </a:r>
            <a:r>
              <a:rPr lang="en-CA" sz="2000" dirty="0" smtClean="0"/>
              <a:t>: 629 (700-1600)</a:t>
            </a:r>
          </a:p>
          <a:p>
            <a:pPr algn="l" rtl="0"/>
            <a:r>
              <a:rPr lang="en-CA" sz="2000" dirty="0" err="1" smtClean="0"/>
              <a:t>IgM</a:t>
            </a:r>
            <a:r>
              <a:rPr lang="en-CA" sz="2000" dirty="0" smtClean="0"/>
              <a:t>: 97 (40 -230)</a:t>
            </a:r>
          </a:p>
          <a:p>
            <a:pPr algn="l" rtl="0"/>
            <a:r>
              <a:rPr lang="en-CA" sz="2000" dirty="0" smtClean="0"/>
              <a:t>IgA : 103 (70-400)</a:t>
            </a:r>
          </a:p>
          <a:p>
            <a:pPr algn="l" rtl="0"/>
            <a:r>
              <a:rPr lang="en-CA" sz="2000" dirty="0" smtClean="0"/>
              <a:t>CH50, C3,C4: Normal</a:t>
            </a:r>
          </a:p>
          <a:p>
            <a:pPr algn="l" rtl="0"/>
            <a:r>
              <a:rPr lang="en-CA" sz="2000" dirty="0" err="1" smtClean="0"/>
              <a:t>IgE</a:t>
            </a:r>
            <a:r>
              <a:rPr lang="en-CA" sz="2000" dirty="0" smtClean="0"/>
              <a:t>: Normal</a:t>
            </a:r>
          </a:p>
          <a:p>
            <a:pPr algn="l" rtl="0"/>
            <a:r>
              <a:rPr lang="en-CA" sz="2000" dirty="0" smtClean="0"/>
              <a:t>NBT: 100%</a:t>
            </a:r>
          </a:p>
          <a:p>
            <a:pPr algn="l" rtl="0"/>
            <a:r>
              <a:rPr lang="en-CA" sz="2000" dirty="0" err="1"/>
              <a:t>IgG</a:t>
            </a:r>
            <a:r>
              <a:rPr lang="en-CA" sz="2000" dirty="0"/>
              <a:t> subclasses: normal except for IgG4=2 (11-157)</a:t>
            </a:r>
          </a:p>
          <a:p>
            <a:pPr algn="l" rtl="0"/>
            <a:r>
              <a:rPr lang="en-CA" sz="2000" dirty="0"/>
              <a:t>Anti-HIV, Anti HTLV1, Anti HTLV2: </a:t>
            </a:r>
            <a:r>
              <a:rPr lang="en-CA" sz="2000" dirty="0" err="1"/>
              <a:t>Neg</a:t>
            </a:r>
            <a:endParaRPr lang="en-CA" sz="2000" dirty="0"/>
          </a:p>
          <a:p>
            <a:pPr algn="l" rtl="0"/>
            <a:endParaRPr lang="en-CA" sz="2000" dirty="0" smtClean="0"/>
          </a:p>
        </p:txBody>
      </p:sp>
    </p:spTree>
    <p:extLst>
      <p:ext uri="{BB962C8B-B14F-4D97-AF65-F5344CB8AC3E}">
        <p14:creationId xmlns:p14="http://schemas.microsoft.com/office/powerpoint/2010/main" val="29984785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What is your diagnosis?</a:t>
            </a:r>
            <a:endParaRPr lang="en-CA" dirty="0"/>
          </a:p>
        </p:txBody>
      </p:sp>
    </p:spTree>
    <p:extLst>
      <p:ext uri="{BB962C8B-B14F-4D97-AF65-F5344CB8AC3E}">
        <p14:creationId xmlns:p14="http://schemas.microsoft.com/office/powerpoint/2010/main" val="36232341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Serum PCR for EBV, HTLV1,2, HSV1,2,: All Neg.</a:t>
            </a:r>
          </a:p>
          <a:p>
            <a:pPr algn="l" rtl="0"/>
            <a:r>
              <a:rPr lang="en-US" dirty="0" err="1"/>
              <a:t>IgM</a:t>
            </a:r>
            <a:r>
              <a:rPr lang="en-US" dirty="0"/>
              <a:t> EBV: NEG</a:t>
            </a:r>
          </a:p>
          <a:p>
            <a:pPr algn="l" rtl="0"/>
            <a:r>
              <a:rPr lang="en-US" dirty="0" err="1"/>
              <a:t>IgG</a:t>
            </a:r>
            <a:r>
              <a:rPr lang="en-US" dirty="0"/>
              <a:t> EBV: NEG</a:t>
            </a:r>
          </a:p>
          <a:p>
            <a:pPr algn="l" rtl="0"/>
            <a:r>
              <a:rPr lang="en-US" dirty="0" smtClean="0"/>
              <a:t>CD3:97%, </a:t>
            </a:r>
            <a:r>
              <a:rPr lang="en-US" sz="3600" b="1" u="sng" dirty="0" smtClean="0">
                <a:solidFill>
                  <a:srgbClr val="C00000"/>
                </a:solidFill>
              </a:rPr>
              <a:t>CD4:8%</a:t>
            </a:r>
            <a:r>
              <a:rPr lang="en-US" dirty="0" smtClean="0"/>
              <a:t>, CD8: 86%, CD56:6%, CD19:1%, CD3/HLADR: 54%</a:t>
            </a:r>
          </a:p>
          <a:p>
            <a:pPr algn="l" rtl="0"/>
            <a:r>
              <a:rPr lang="en-US" sz="3600" b="1" u="sng" dirty="0" smtClean="0">
                <a:solidFill>
                  <a:srgbClr val="C00000"/>
                </a:solidFill>
              </a:rPr>
              <a:t>Absolute CD4 count: 136</a:t>
            </a:r>
          </a:p>
          <a:p>
            <a:endParaRPr lang="en-US" dirty="0" smtClean="0"/>
          </a:p>
          <a:p>
            <a:endParaRPr lang="en-CA" dirty="0"/>
          </a:p>
        </p:txBody>
      </p:sp>
    </p:spTree>
    <p:extLst>
      <p:ext uri="{BB962C8B-B14F-4D97-AF65-F5344CB8AC3E}">
        <p14:creationId xmlns:p14="http://schemas.microsoft.com/office/powerpoint/2010/main" val="36710749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What is your diagnosis?</a:t>
            </a:r>
            <a:endParaRPr lang="en-CA" dirty="0"/>
          </a:p>
        </p:txBody>
      </p:sp>
    </p:spTree>
    <p:extLst>
      <p:ext uri="{BB962C8B-B14F-4D97-AF65-F5344CB8AC3E}">
        <p14:creationId xmlns:p14="http://schemas.microsoft.com/office/powerpoint/2010/main" val="41049927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rPr>
              <a:t>CMV EVERYWHERE !!!!</a:t>
            </a:r>
            <a:endParaRPr lang="en-CA" dirty="0">
              <a:solidFill>
                <a:schemeClr val="accent2">
                  <a:lumMod val="50000"/>
                </a:schemeClr>
              </a:solidFill>
            </a:endParaRPr>
          </a:p>
        </p:txBody>
      </p:sp>
      <p:sp>
        <p:nvSpPr>
          <p:cNvPr id="3" name="Content Placeholder 2"/>
          <p:cNvSpPr>
            <a:spLocks noGrp="1"/>
          </p:cNvSpPr>
          <p:nvPr>
            <p:ph idx="1"/>
          </p:nvPr>
        </p:nvSpPr>
        <p:spPr>
          <a:xfrm>
            <a:off x="611560" y="2743236"/>
            <a:ext cx="8155632" cy="4114800"/>
          </a:xfrm>
        </p:spPr>
        <p:txBody>
          <a:bodyPr/>
          <a:lstStyle/>
          <a:p>
            <a:pPr algn="l" rtl="0"/>
            <a:r>
              <a:rPr lang="en-US" b="1" u="sng" dirty="0" err="1" smtClean="0">
                <a:solidFill>
                  <a:srgbClr val="C00000"/>
                </a:solidFill>
              </a:rPr>
              <a:t>IgM</a:t>
            </a:r>
            <a:r>
              <a:rPr lang="en-US" b="1" u="sng" dirty="0" smtClean="0">
                <a:solidFill>
                  <a:srgbClr val="C00000"/>
                </a:solidFill>
              </a:rPr>
              <a:t> CMV: highly positive = 4.2</a:t>
            </a:r>
            <a:r>
              <a:rPr lang="en-US" b="1" u="sng" dirty="0" smtClean="0">
                <a:solidFill>
                  <a:srgbClr val="110F0D"/>
                </a:solidFill>
              </a:rPr>
              <a:t> </a:t>
            </a:r>
            <a:r>
              <a:rPr lang="en-US" b="1" dirty="0" smtClean="0">
                <a:solidFill>
                  <a:srgbClr val="110F0D"/>
                </a:solidFill>
              </a:rPr>
              <a:t>(up to 1.1)</a:t>
            </a:r>
          </a:p>
          <a:p>
            <a:pPr algn="l" rtl="0"/>
            <a:r>
              <a:rPr lang="en-US" b="1" u="sng" dirty="0" err="1" smtClean="0">
                <a:solidFill>
                  <a:srgbClr val="C00000"/>
                </a:solidFill>
              </a:rPr>
              <a:t>IgG</a:t>
            </a:r>
            <a:r>
              <a:rPr lang="en-US" b="1" u="sng" dirty="0" smtClean="0">
                <a:solidFill>
                  <a:srgbClr val="C00000"/>
                </a:solidFill>
              </a:rPr>
              <a:t> CMV: 51.7 </a:t>
            </a:r>
            <a:r>
              <a:rPr lang="en-US" b="1" dirty="0" smtClean="0">
                <a:solidFill>
                  <a:srgbClr val="110F0D"/>
                </a:solidFill>
              </a:rPr>
              <a:t>( up to 30)</a:t>
            </a:r>
          </a:p>
          <a:p>
            <a:pPr algn="l" rtl="0"/>
            <a:r>
              <a:rPr lang="en-US" b="1" u="sng" dirty="0" smtClean="0">
                <a:solidFill>
                  <a:srgbClr val="C00000"/>
                </a:solidFill>
              </a:rPr>
              <a:t>Serum CMV PCR: positive</a:t>
            </a:r>
          </a:p>
          <a:p>
            <a:pPr algn="l" rtl="0"/>
            <a:r>
              <a:rPr lang="en-US" b="1" u="sng" dirty="0" smtClean="0">
                <a:solidFill>
                  <a:srgbClr val="C00000"/>
                </a:solidFill>
              </a:rPr>
              <a:t>CMV viral load: 8600 copies/ml</a:t>
            </a:r>
          </a:p>
          <a:p>
            <a:pPr algn="l" rtl="0"/>
            <a:r>
              <a:rPr lang="en-US" dirty="0" smtClean="0"/>
              <a:t>Retrospective revision of BAL result at the third day of hospitalization: </a:t>
            </a:r>
            <a:r>
              <a:rPr lang="en-US" b="1" u="sng" dirty="0" smtClean="0">
                <a:solidFill>
                  <a:srgbClr val="C00000"/>
                </a:solidFill>
              </a:rPr>
              <a:t>BAL PCR for CMV positive</a:t>
            </a:r>
            <a:endParaRPr lang="en-CA" b="1" u="sng" dirty="0">
              <a:solidFill>
                <a:srgbClr val="C000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061" t="9378" r="31297"/>
          <a:stretch/>
        </p:blipFill>
        <p:spPr>
          <a:xfrm>
            <a:off x="5436096" y="648232"/>
            <a:ext cx="1598802" cy="1988680"/>
          </a:xfrm>
          <a:prstGeom prst="rect">
            <a:avLst/>
          </a:prstGeom>
        </p:spPr>
      </p:pic>
    </p:spTree>
    <p:extLst>
      <p:ext uri="{BB962C8B-B14F-4D97-AF65-F5344CB8AC3E}">
        <p14:creationId xmlns:p14="http://schemas.microsoft.com/office/powerpoint/2010/main" val="13183790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96752"/>
            <a:ext cx="7772400" cy="1143000"/>
          </a:xfrm>
        </p:spPr>
        <p:txBody>
          <a:bodyPr>
            <a:normAutofit fontScale="90000"/>
          </a:bodyPr>
          <a:lstStyle/>
          <a:p>
            <a:r>
              <a:rPr lang="en-CA" sz="3600" dirty="0"/>
              <a:t>Final diagnosis:</a:t>
            </a:r>
            <a:r>
              <a:rPr lang="en-CA" dirty="0"/>
              <a:t/>
            </a:r>
            <a:br>
              <a:rPr lang="en-CA" dirty="0"/>
            </a:br>
            <a:endParaRPr lang="en-CA" dirty="0"/>
          </a:p>
        </p:txBody>
      </p:sp>
      <p:sp>
        <p:nvSpPr>
          <p:cNvPr id="3" name="Content Placeholder 2"/>
          <p:cNvSpPr>
            <a:spLocks noGrp="1"/>
          </p:cNvSpPr>
          <p:nvPr>
            <p:ph idx="1"/>
          </p:nvPr>
        </p:nvSpPr>
        <p:spPr>
          <a:xfrm>
            <a:off x="395536" y="1916832"/>
            <a:ext cx="8748464" cy="4114800"/>
          </a:xfrm>
        </p:spPr>
        <p:txBody>
          <a:bodyPr/>
          <a:lstStyle/>
          <a:p>
            <a:pPr marL="0" indent="0" algn="ctr" rtl="0">
              <a:buNone/>
            </a:pPr>
            <a:r>
              <a:rPr lang="en-US" b="1" dirty="0" smtClean="0">
                <a:solidFill>
                  <a:schemeClr val="accent2">
                    <a:lumMod val="50000"/>
                  </a:schemeClr>
                </a:solidFill>
              </a:rPr>
              <a:t>ACUTE CMV INFECTION</a:t>
            </a:r>
            <a:r>
              <a:rPr lang="en-US" b="1" dirty="0" smtClean="0"/>
              <a:t> </a:t>
            </a:r>
          </a:p>
          <a:p>
            <a:pPr marL="0" indent="0" algn="ctr" rtl="0">
              <a:buNone/>
            </a:pPr>
            <a:r>
              <a:rPr lang="en-US" dirty="0" smtClean="0"/>
              <a:t>in a 53 years old man leading to transient severe </a:t>
            </a:r>
          </a:p>
          <a:p>
            <a:pPr marL="0" indent="0" algn="ctr" rtl="0">
              <a:buNone/>
            </a:pPr>
            <a:r>
              <a:rPr lang="en-US" sz="2800" b="1" dirty="0" smtClean="0">
                <a:solidFill>
                  <a:schemeClr val="accent2">
                    <a:lumMod val="50000"/>
                  </a:schemeClr>
                </a:solidFill>
              </a:rPr>
              <a:t>CD4 POSITIVE T and B LYMPHOCYTOPENIA  </a:t>
            </a:r>
          </a:p>
          <a:p>
            <a:pPr marL="0" indent="0" algn="ctr" rtl="0">
              <a:buNone/>
            </a:pPr>
            <a:r>
              <a:rPr lang="en-US" dirty="0" smtClean="0"/>
              <a:t>presenting with severe dyspnea due to </a:t>
            </a:r>
          </a:p>
          <a:p>
            <a:pPr marL="0" indent="0" algn="ctr" rtl="0">
              <a:buNone/>
            </a:pPr>
            <a:r>
              <a:rPr lang="en-US" b="1" dirty="0" smtClean="0">
                <a:solidFill>
                  <a:schemeClr val="accent2">
                    <a:lumMod val="50000"/>
                  </a:schemeClr>
                </a:solidFill>
              </a:rPr>
              <a:t>PCP</a:t>
            </a:r>
          </a:p>
          <a:p>
            <a:pPr algn="l" rtl="0"/>
            <a:endParaRPr lang="en-CA" dirty="0"/>
          </a:p>
        </p:txBody>
      </p:sp>
    </p:spTree>
    <p:extLst>
      <p:ext uri="{BB962C8B-B14F-4D97-AF65-F5344CB8AC3E}">
        <p14:creationId xmlns:p14="http://schemas.microsoft.com/office/powerpoint/2010/main" val="162376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75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80728"/>
            <a:ext cx="7772400" cy="5235922"/>
          </a:xfrm>
        </p:spPr>
        <p:txBody>
          <a:bodyPr>
            <a:normAutofit fontScale="92500" lnSpcReduction="10000"/>
          </a:bodyPr>
          <a:lstStyle/>
          <a:p>
            <a:pPr marL="0" indent="0" algn="l" rtl="0">
              <a:buNone/>
            </a:pPr>
            <a:r>
              <a:rPr lang="en-US" dirty="0" smtClean="0"/>
              <a:t>After completion of PCP therapy, the patient is doing well, PFT normal, and the last LAB results after 3 months of admission:</a:t>
            </a:r>
          </a:p>
          <a:p>
            <a:pPr algn="l" rtl="0"/>
            <a:r>
              <a:rPr lang="en-US" dirty="0" smtClean="0"/>
              <a:t>WBC: 8700 (P42%, L46%)</a:t>
            </a:r>
          </a:p>
          <a:p>
            <a:pPr algn="l" rtl="0"/>
            <a:r>
              <a:rPr lang="en-US" dirty="0" smtClean="0"/>
              <a:t>HB: 16.6</a:t>
            </a:r>
          </a:p>
          <a:p>
            <a:pPr algn="l" rtl="0"/>
            <a:r>
              <a:rPr lang="en-US" dirty="0" smtClean="0"/>
              <a:t>PLT: 158000</a:t>
            </a:r>
          </a:p>
          <a:p>
            <a:pPr algn="l" rtl="0"/>
            <a:r>
              <a:rPr lang="en-US" dirty="0" smtClean="0"/>
              <a:t>ESR:7</a:t>
            </a:r>
          </a:p>
          <a:p>
            <a:pPr algn="l" rtl="0"/>
            <a:r>
              <a:rPr lang="en-US" dirty="0" smtClean="0"/>
              <a:t>CD3:89%, </a:t>
            </a:r>
            <a:r>
              <a:rPr lang="en-US" b="1" dirty="0" smtClean="0">
                <a:solidFill>
                  <a:schemeClr val="accent2">
                    <a:lumMod val="50000"/>
                  </a:schemeClr>
                </a:solidFill>
              </a:rPr>
              <a:t>CD4:12%</a:t>
            </a:r>
            <a:r>
              <a:rPr lang="en-US" dirty="0" smtClean="0"/>
              <a:t>, CD8: 75%, </a:t>
            </a:r>
            <a:r>
              <a:rPr lang="en-US" b="1" dirty="0" smtClean="0">
                <a:solidFill>
                  <a:srgbClr val="A27B00"/>
                </a:solidFill>
              </a:rPr>
              <a:t>CD19: 3%,</a:t>
            </a:r>
          </a:p>
          <a:p>
            <a:pPr algn="l" rtl="0"/>
            <a:r>
              <a:rPr lang="en-US" b="1" dirty="0" smtClean="0">
                <a:solidFill>
                  <a:schemeClr val="accent2">
                    <a:lumMod val="50000"/>
                  </a:schemeClr>
                </a:solidFill>
              </a:rPr>
              <a:t>Absolute CD4  T cell: 440</a:t>
            </a:r>
          </a:p>
          <a:p>
            <a:pPr algn="l" rtl="0"/>
            <a:r>
              <a:rPr lang="en-US" dirty="0" err="1" smtClean="0"/>
              <a:t>IgM</a:t>
            </a:r>
            <a:r>
              <a:rPr lang="en-US" dirty="0" smtClean="0"/>
              <a:t>, </a:t>
            </a:r>
            <a:r>
              <a:rPr lang="en-US" dirty="0" err="1" smtClean="0"/>
              <a:t>IgG</a:t>
            </a:r>
            <a:r>
              <a:rPr lang="en-US" dirty="0" smtClean="0"/>
              <a:t>, IgA: All normal</a:t>
            </a:r>
          </a:p>
          <a:p>
            <a:pPr algn="l" rtl="0"/>
            <a:r>
              <a:rPr lang="en-US" dirty="0" err="1" smtClean="0">
                <a:solidFill>
                  <a:schemeClr val="accent2">
                    <a:lumMod val="50000"/>
                  </a:schemeClr>
                </a:solidFill>
              </a:rPr>
              <a:t>IgM</a:t>
            </a:r>
            <a:r>
              <a:rPr lang="en-US" dirty="0" smtClean="0">
                <a:solidFill>
                  <a:schemeClr val="accent2">
                    <a:lumMod val="50000"/>
                  </a:schemeClr>
                </a:solidFill>
              </a:rPr>
              <a:t> anti CMV: borderline</a:t>
            </a:r>
            <a:r>
              <a:rPr lang="en-US" dirty="0" smtClean="0"/>
              <a:t>, 1.1 (&gt;1.1 = positive)</a:t>
            </a:r>
          </a:p>
          <a:p>
            <a:pPr algn="l" rtl="0"/>
            <a:r>
              <a:rPr lang="en-US" dirty="0" err="1" smtClean="0">
                <a:solidFill>
                  <a:schemeClr val="accent2">
                    <a:lumMod val="50000"/>
                  </a:schemeClr>
                </a:solidFill>
              </a:rPr>
              <a:t>IgG</a:t>
            </a:r>
            <a:r>
              <a:rPr lang="en-US" dirty="0" smtClean="0">
                <a:solidFill>
                  <a:schemeClr val="accent2">
                    <a:lumMod val="50000"/>
                  </a:schemeClr>
                </a:solidFill>
              </a:rPr>
              <a:t> anti CMV &gt;500 </a:t>
            </a:r>
            <a:r>
              <a:rPr lang="en-US" dirty="0" smtClean="0"/>
              <a:t>(&gt;30= positive)</a:t>
            </a:r>
          </a:p>
          <a:p>
            <a:pPr algn="l" rtl="0"/>
            <a:r>
              <a:rPr lang="en-US" dirty="0" smtClean="0">
                <a:solidFill>
                  <a:schemeClr val="accent2">
                    <a:lumMod val="50000"/>
                  </a:schemeClr>
                </a:solidFill>
              </a:rPr>
              <a:t>CMV viral load: 1500 copies/ml</a:t>
            </a:r>
          </a:p>
          <a:p>
            <a:pPr algn="l" rtl="0"/>
            <a:endParaRPr lang="en-US" dirty="0" smtClean="0"/>
          </a:p>
          <a:p>
            <a:endParaRPr lang="en-CA" dirty="0"/>
          </a:p>
        </p:txBody>
      </p:sp>
    </p:spTree>
    <p:extLst>
      <p:ext uri="{BB962C8B-B14F-4D97-AF65-F5344CB8AC3E}">
        <p14:creationId xmlns:p14="http://schemas.microsoft.com/office/powerpoint/2010/main" val="1344061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a:t>Extensive work up resulted in diagnosis of EBV induced PTLD, treated with </a:t>
            </a:r>
            <a:r>
              <a:rPr lang="en-US" dirty="0" err="1"/>
              <a:t>Rituximub</a:t>
            </a:r>
            <a:r>
              <a:rPr lang="en-US" dirty="0"/>
              <a:t>.</a:t>
            </a:r>
            <a:endParaRPr lang="en-CA" dirty="0"/>
          </a:p>
          <a:p>
            <a:endParaRPr lang="en-CA" dirty="0"/>
          </a:p>
        </p:txBody>
      </p:sp>
    </p:spTree>
    <p:extLst>
      <p:ext uri="{BB962C8B-B14F-4D97-AF65-F5344CB8AC3E}">
        <p14:creationId xmlns:p14="http://schemas.microsoft.com/office/powerpoint/2010/main" val="18743128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algn="l" rtl="0"/>
            <a:r>
              <a:rPr lang="en-US" dirty="0" smtClean="0"/>
              <a:t>The planning: </a:t>
            </a:r>
          </a:p>
          <a:p>
            <a:pPr algn="l" rtl="0"/>
            <a:r>
              <a:rPr lang="en-US" dirty="0" smtClean="0"/>
              <a:t>CMV viral load, flowcytometery, and Lung HRCT three months later</a:t>
            </a:r>
          </a:p>
          <a:p>
            <a:endParaRPr lang="en-CA" dirty="0"/>
          </a:p>
        </p:txBody>
      </p:sp>
    </p:spTree>
    <p:extLst>
      <p:ext uri="{BB962C8B-B14F-4D97-AF65-F5344CB8AC3E}">
        <p14:creationId xmlns:p14="http://schemas.microsoft.com/office/powerpoint/2010/main" val="11360633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normAutofit/>
          </a:bodyPr>
          <a:lstStyle/>
          <a:p>
            <a:r>
              <a:rPr lang="en-CA" dirty="0"/>
              <a:t>A 46 </a:t>
            </a:r>
            <a:r>
              <a:rPr lang="en-CA" dirty="0" smtClean="0"/>
              <a:t>Years-old Man Persistent Fever </a:t>
            </a:r>
            <a:r>
              <a:rPr lang="en-CA" dirty="0"/>
              <a:t>and </a:t>
            </a:r>
            <a:r>
              <a:rPr lang="en-CA" dirty="0" smtClean="0"/>
              <a:t>Weight-loss</a:t>
            </a:r>
            <a:endParaRPr lang="en-US" dirty="0"/>
          </a:p>
        </p:txBody>
      </p:sp>
    </p:spTree>
    <p:extLst>
      <p:ext uri="{BB962C8B-B14F-4D97-AF65-F5344CB8AC3E}">
        <p14:creationId xmlns:p14="http://schemas.microsoft.com/office/powerpoint/2010/main" val="23062737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A 46 years old man was admitted to hospital due to persistent fever and weight loss.</a:t>
            </a:r>
          </a:p>
          <a:p>
            <a:r>
              <a:rPr lang="en-US" dirty="0" smtClean="0"/>
              <a:t>His symptoms </a:t>
            </a:r>
            <a:r>
              <a:rPr lang="en-US" dirty="0" smtClean="0"/>
              <a:t>has begun </a:t>
            </a:r>
            <a:r>
              <a:rPr lang="en-US" dirty="0" smtClean="0"/>
              <a:t>since 5 years ago with recurrent genital ulcers which was responsive to acyclovir.</a:t>
            </a:r>
          </a:p>
          <a:p>
            <a:r>
              <a:rPr lang="en-US" dirty="0" smtClean="0"/>
              <a:t>Intermittent fever has </a:t>
            </a:r>
            <a:r>
              <a:rPr lang="en-US" dirty="0" smtClean="0"/>
              <a:t>begun </a:t>
            </a:r>
            <a:r>
              <a:rPr lang="en-US" dirty="0" smtClean="0"/>
              <a:t>6 months ago which gradually became persistent.</a:t>
            </a:r>
            <a:endParaRPr lang="en-US" dirty="0"/>
          </a:p>
        </p:txBody>
      </p:sp>
    </p:spTree>
    <p:extLst>
      <p:ext uri="{BB962C8B-B14F-4D97-AF65-F5344CB8AC3E}">
        <p14:creationId xmlns:p14="http://schemas.microsoft.com/office/powerpoint/2010/main" val="45662867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A chest wall mass </a:t>
            </a:r>
            <a:r>
              <a:rPr lang="en-US" dirty="0" smtClean="0"/>
              <a:t>appeared </a:t>
            </a:r>
            <a:r>
              <a:rPr lang="en-US" dirty="0" smtClean="0"/>
              <a:t>in anterior chest wall which was resected completely.</a:t>
            </a:r>
          </a:p>
          <a:p>
            <a:r>
              <a:rPr lang="en-US" dirty="0" smtClean="0"/>
              <a:t>A nodular mass in thyroid was also detected and was biopsied.</a:t>
            </a:r>
          </a:p>
          <a:p>
            <a:r>
              <a:rPr lang="en-US" dirty="0" smtClean="0"/>
              <a:t>Due to prolonged fever, Bone marrow biopsy was also performed in shiraz.</a:t>
            </a:r>
          </a:p>
          <a:p>
            <a:r>
              <a:rPr lang="en-US" dirty="0" smtClean="0"/>
              <a:t>Pathologic report of all specimens was </a:t>
            </a:r>
            <a:r>
              <a:rPr lang="en-US" dirty="0" err="1" smtClean="0"/>
              <a:t>granulomatous</a:t>
            </a:r>
            <a:r>
              <a:rPr lang="en-US" dirty="0" smtClean="0"/>
              <a:t> inflammation without AFB.</a:t>
            </a:r>
            <a:endParaRPr lang="en-US" dirty="0"/>
          </a:p>
        </p:txBody>
      </p:sp>
    </p:spTree>
    <p:extLst>
      <p:ext uri="{BB962C8B-B14F-4D97-AF65-F5344CB8AC3E}">
        <p14:creationId xmlns:p14="http://schemas.microsoft.com/office/powerpoint/2010/main" val="205862320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Due to inconclusive </a:t>
            </a:r>
            <a:r>
              <a:rPr lang="en-US" dirty="0" smtClean="0"/>
              <a:t>data, the patient </a:t>
            </a:r>
            <a:r>
              <a:rPr lang="en-US" dirty="0" smtClean="0"/>
              <a:t>was referred to this center with impression of primary immunodeficiency most probably MSMD.</a:t>
            </a:r>
          </a:p>
          <a:p>
            <a:r>
              <a:rPr lang="en-US" dirty="0" smtClean="0"/>
              <a:t>He </a:t>
            </a:r>
            <a:r>
              <a:rPr lang="en-US" dirty="0" smtClean="0"/>
              <a:t>was still febrile and had abdominal pain.</a:t>
            </a:r>
          </a:p>
          <a:p>
            <a:r>
              <a:rPr lang="en-US" dirty="0" smtClean="0"/>
              <a:t>He had 10 Kg weight loss since 6 months </a:t>
            </a:r>
            <a:r>
              <a:rPr lang="en-US" dirty="0" smtClean="0"/>
              <a:t>ago. </a:t>
            </a:r>
            <a:endParaRPr lang="en-US" dirty="0" smtClean="0"/>
          </a:p>
          <a:p>
            <a:r>
              <a:rPr lang="en-US" dirty="0" smtClean="0"/>
              <a:t>He had also low back pain.</a:t>
            </a:r>
          </a:p>
          <a:p>
            <a:r>
              <a:rPr lang="en-US" dirty="0" smtClean="0"/>
              <a:t>He had no cough,sputum,dyspnea or </a:t>
            </a:r>
            <a:r>
              <a:rPr lang="en-US" dirty="0" smtClean="0"/>
              <a:t>hemoptysis.</a:t>
            </a:r>
            <a:endParaRPr lang="en-US" dirty="0"/>
          </a:p>
        </p:txBody>
      </p:sp>
    </p:spTree>
    <p:extLst>
      <p:ext uri="{BB962C8B-B14F-4D97-AF65-F5344CB8AC3E}">
        <p14:creationId xmlns:p14="http://schemas.microsoft.com/office/powerpoint/2010/main" val="423109849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a:r>
              <a:rPr lang="en-US" dirty="0" smtClean="0"/>
              <a:t>He also had diarrhea since 3 days before admission.</a:t>
            </a:r>
          </a:p>
          <a:p>
            <a:pPr algn="just"/>
            <a:r>
              <a:rPr lang="en-US" dirty="0" smtClean="0"/>
              <a:t>He had no history of </a:t>
            </a:r>
            <a:r>
              <a:rPr lang="en-US" dirty="0" smtClean="0"/>
              <a:t>diabetes, hypertension, IHD or </a:t>
            </a:r>
            <a:r>
              <a:rPr lang="en-US" dirty="0"/>
              <a:t>i</a:t>
            </a:r>
            <a:r>
              <a:rPr lang="en-US" dirty="0" smtClean="0"/>
              <a:t>mmunosuppressive </a:t>
            </a:r>
            <a:r>
              <a:rPr lang="en-US" dirty="0" smtClean="0"/>
              <a:t>condition.</a:t>
            </a:r>
          </a:p>
          <a:p>
            <a:pPr algn="just"/>
            <a:r>
              <a:rPr lang="en-US" dirty="0" smtClean="0"/>
              <a:t>He was non-smoker and hadn't history of IVDU.</a:t>
            </a:r>
          </a:p>
          <a:p>
            <a:pPr algn="just"/>
            <a:r>
              <a:rPr lang="en-US" dirty="0" smtClean="0"/>
              <a:t>He was a food seller in shiraz.</a:t>
            </a:r>
            <a:endParaRPr lang="en-US" dirty="0"/>
          </a:p>
        </p:txBody>
      </p:sp>
    </p:spTree>
    <p:extLst>
      <p:ext uri="{BB962C8B-B14F-4D97-AF65-F5344CB8AC3E}">
        <p14:creationId xmlns:p14="http://schemas.microsoft.com/office/powerpoint/2010/main" val="36652701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On physical examination He was febrile(T:</a:t>
            </a:r>
            <a:r>
              <a:rPr lang="en-US" dirty="0" smtClean="0">
                <a:latin typeface="+mj-lt"/>
              </a:rPr>
              <a:t>38</a:t>
            </a:r>
            <a:r>
              <a:rPr lang="en-US" dirty="0" smtClean="0"/>
              <a:t>)without hemodynamic instability.</a:t>
            </a:r>
          </a:p>
          <a:p>
            <a:r>
              <a:rPr lang="en-US" dirty="0" smtClean="0"/>
              <a:t>He was alert and oriented.</a:t>
            </a:r>
          </a:p>
          <a:p>
            <a:r>
              <a:rPr lang="en-US" dirty="0" smtClean="0"/>
              <a:t>He had no peripheral lymphadenopathy.</a:t>
            </a:r>
          </a:p>
          <a:p>
            <a:r>
              <a:rPr lang="en-US" dirty="0" smtClean="0"/>
              <a:t>Auscultation of lung and heart were normal.</a:t>
            </a:r>
          </a:p>
          <a:p>
            <a:r>
              <a:rPr lang="en-US" dirty="0" smtClean="0"/>
              <a:t>Abdomen was distended most probably to ascitis.</a:t>
            </a:r>
          </a:p>
          <a:p>
            <a:r>
              <a:rPr lang="en-US" dirty="0" smtClean="0"/>
              <a:t>No skin abnormality was detected</a:t>
            </a:r>
          </a:p>
          <a:p>
            <a:r>
              <a:rPr lang="en-US" dirty="0" smtClean="0"/>
              <a:t>Two days later </a:t>
            </a:r>
            <a:r>
              <a:rPr lang="en-US" dirty="0" err="1" smtClean="0"/>
              <a:t>erythema</a:t>
            </a:r>
            <a:r>
              <a:rPr lang="en-US" dirty="0" smtClean="0"/>
              <a:t> </a:t>
            </a:r>
            <a:r>
              <a:rPr lang="en-US" dirty="0" err="1" smtClean="0"/>
              <a:t>nodosum</a:t>
            </a:r>
            <a:r>
              <a:rPr lang="en-US" dirty="0" smtClean="0"/>
              <a:t> appeared in anterior right leg</a:t>
            </a:r>
          </a:p>
          <a:p>
            <a:endParaRPr lang="en-US" dirty="0"/>
          </a:p>
        </p:txBody>
      </p:sp>
    </p:spTree>
    <p:extLst>
      <p:ext uri="{BB962C8B-B14F-4D97-AF65-F5344CB8AC3E}">
        <p14:creationId xmlns:p14="http://schemas.microsoft.com/office/powerpoint/2010/main" val="12184780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133600" y="990600"/>
            <a:ext cx="4876800" cy="4876800"/>
          </a:xfrm>
          <a:prstGeom prst="rect">
            <a:avLst/>
          </a:prstGeom>
          <a:noFill/>
          <a:ln w="9525">
            <a:noFill/>
            <a:miter lim="800000"/>
            <a:headEnd/>
            <a:tailEnd/>
          </a:ln>
          <a:effectLst/>
        </p:spPr>
      </p:pic>
    </p:spTree>
    <p:extLst>
      <p:ext uri="{BB962C8B-B14F-4D97-AF65-F5344CB8AC3E}">
        <p14:creationId xmlns:p14="http://schemas.microsoft.com/office/powerpoint/2010/main" val="20399822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133600" y="990600"/>
            <a:ext cx="4876800" cy="4876800"/>
          </a:xfrm>
          <a:prstGeom prst="rect">
            <a:avLst/>
          </a:prstGeom>
          <a:noFill/>
          <a:ln w="9525">
            <a:noFill/>
            <a:miter lim="800000"/>
            <a:headEnd/>
            <a:tailEnd/>
          </a:ln>
          <a:effectLst/>
        </p:spPr>
      </p:pic>
    </p:spTree>
    <p:extLst>
      <p:ext uri="{BB962C8B-B14F-4D97-AF65-F5344CB8AC3E}">
        <p14:creationId xmlns:p14="http://schemas.microsoft.com/office/powerpoint/2010/main" val="34998697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133600" y="990600"/>
            <a:ext cx="4876800" cy="4876800"/>
          </a:xfrm>
          <a:prstGeom prst="rect">
            <a:avLst/>
          </a:prstGeom>
          <a:noFill/>
          <a:ln w="9525">
            <a:noFill/>
            <a:miter lim="800000"/>
            <a:headEnd/>
            <a:tailEnd/>
          </a:ln>
          <a:effectLst/>
        </p:spPr>
      </p:pic>
    </p:spTree>
    <p:extLst>
      <p:ext uri="{BB962C8B-B14F-4D97-AF65-F5344CB8AC3E}">
        <p14:creationId xmlns:p14="http://schemas.microsoft.com/office/powerpoint/2010/main" val="377696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20 year old man with Job’s syndrome</a:t>
            </a:r>
            <a:endParaRPr lang="en-CA" dirty="0"/>
          </a:p>
        </p:txBody>
      </p:sp>
    </p:spTree>
    <p:extLst>
      <p:ext uri="{BB962C8B-B14F-4D97-AF65-F5344CB8AC3E}">
        <p14:creationId xmlns:p14="http://schemas.microsoft.com/office/powerpoint/2010/main" val="653452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le:///F:/DSC09024.jpg"/>
          <p:cNvPicPr>
            <a:picLocks noChangeAspect="1" noChangeArrowheads="1"/>
          </p:cNvPicPr>
          <p:nvPr/>
        </p:nvPicPr>
        <p:blipFill>
          <a:blip r:embed="rId2" cstate="print"/>
          <a:srcRect/>
          <a:stretch>
            <a:fillRect/>
          </a:stretch>
        </p:blipFill>
        <p:spPr bwMode="auto">
          <a:xfrm>
            <a:off x="642910" y="214290"/>
            <a:ext cx="6791325" cy="6057901"/>
          </a:xfrm>
          <a:prstGeom prst="rect">
            <a:avLst/>
          </a:prstGeom>
          <a:noFill/>
        </p:spPr>
      </p:pic>
    </p:spTree>
    <p:extLst>
      <p:ext uri="{BB962C8B-B14F-4D97-AF65-F5344CB8AC3E}">
        <p14:creationId xmlns:p14="http://schemas.microsoft.com/office/powerpoint/2010/main" val="19870516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le:///F:/DSC0902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428596" y="357166"/>
            <a:ext cx="7486650" cy="6067426"/>
          </a:xfrm>
          <a:prstGeom prst="rect">
            <a:avLst/>
          </a:prstGeom>
          <a:noFill/>
        </p:spPr>
      </p:pic>
    </p:spTree>
    <p:extLst>
      <p:ext uri="{BB962C8B-B14F-4D97-AF65-F5344CB8AC3E}">
        <p14:creationId xmlns:p14="http://schemas.microsoft.com/office/powerpoint/2010/main" val="2567220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F:/DSC0903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714348" y="500042"/>
            <a:ext cx="7934325" cy="6057901"/>
          </a:xfrm>
          <a:prstGeom prst="rect">
            <a:avLst/>
          </a:prstGeom>
          <a:noFill/>
        </p:spPr>
      </p:pic>
    </p:spTree>
    <p:extLst>
      <p:ext uri="{BB962C8B-B14F-4D97-AF65-F5344CB8AC3E}">
        <p14:creationId xmlns:p14="http://schemas.microsoft.com/office/powerpoint/2010/main" val="15157057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36104" y="18489"/>
            <a:ext cx="6876256" cy="6876256"/>
          </a:xfrm>
          <a:prstGeom prst="rect">
            <a:avLst/>
          </a:prstGeom>
          <a:noFill/>
          <a:ln w="9525">
            <a:noFill/>
            <a:miter lim="800000"/>
            <a:headEnd/>
            <a:tailEnd/>
          </a:ln>
          <a:effectLst/>
        </p:spPr>
      </p:pic>
    </p:spTree>
    <p:extLst>
      <p:ext uri="{BB962C8B-B14F-4D97-AF65-F5344CB8AC3E}">
        <p14:creationId xmlns:p14="http://schemas.microsoft.com/office/powerpoint/2010/main" val="34582939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F:/DSC09020.jpg"/>
          <p:cNvPicPr>
            <a:picLocks noChangeAspect="1" noChangeArrowheads="1"/>
          </p:cNvPicPr>
          <p:nvPr/>
        </p:nvPicPr>
        <p:blipFill>
          <a:blip r:embed="rId2" cstate="print"/>
          <a:srcRect/>
          <a:stretch>
            <a:fillRect/>
          </a:stretch>
        </p:blipFill>
        <p:spPr bwMode="auto">
          <a:xfrm>
            <a:off x="571472" y="285728"/>
            <a:ext cx="7705725" cy="6067426"/>
          </a:xfrm>
          <a:prstGeom prst="rect">
            <a:avLst/>
          </a:prstGeom>
          <a:noFill/>
        </p:spPr>
      </p:pic>
    </p:spTree>
    <p:extLst>
      <p:ext uri="{BB962C8B-B14F-4D97-AF65-F5344CB8AC3E}">
        <p14:creationId xmlns:p14="http://schemas.microsoft.com/office/powerpoint/2010/main" val="2638577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133600" y="990600"/>
            <a:ext cx="4876800" cy="4876800"/>
          </a:xfrm>
          <a:prstGeom prst="rect">
            <a:avLst/>
          </a:prstGeom>
          <a:noFill/>
          <a:ln w="9525">
            <a:noFill/>
            <a:miter lim="800000"/>
            <a:headEnd/>
            <a:tailEnd/>
          </a:ln>
          <a:effectLst/>
        </p:spPr>
      </p:pic>
    </p:spTree>
    <p:extLst>
      <p:ext uri="{BB962C8B-B14F-4D97-AF65-F5344CB8AC3E}">
        <p14:creationId xmlns:p14="http://schemas.microsoft.com/office/powerpoint/2010/main" val="34361817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F:/DSC09018.jpg"/>
          <p:cNvPicPr>
            <a:picLocks noChangeAspect="1" noChangeArrowheads="1"/>
          </p:cNvPicPr>
          <p:nvPr/>
        </p:nvPicPr>
        <p:blipFill>
          <a:blip r:embed="rId2" cstate="print"/>
          <a:srcRect/>
          <a:stretch>
            <a:fillRect/>
          </a:stretch>
        </p:blipFill>
        <p:spPr bwMode="auto">
          <a:xfrm>
            <a:off x="785786" y="214290"/>
            <a:ext cx="6581775" cy="6067426"/>
          </a:xfrm>
          <a:prstGeom prst="rect">
            <a:avLst/>
          </a:prstGeom>
          <a:noFill/>
        </p:spPr>
      </p:pic>
    </p:spTree>
    <p:extLst>
      <p:ext uri="{BB962C8B-B14F-4D97-AF65-F5344CB8AC3E}">
        <p14:creationId xmlns:p14="http://schemas.microsoft.com/office/powerpoint/2010/main" val="35695109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33600" y="990600"/>
            <a:ext cx="4876800" cy="4876800"/>
          </a:xfrm>
          <a:prstGeom prst="rect">
            <a:avLst/>
          </a:prstGeom>
          <a:noFill/>
          <a:ln w="9525">
            <a:noFill/>
            <a:miter lim="800000"/>
            <a:headEnd/>
            <a:tailEnd/>
          </a:ln>
          <a:effectLst/>
        </p:spPr>
      </p:pic>
    </p:spTree>
    <p:extLst>
      <p:ext uri="{BB962C8B-B14F-4D97-AF65-F5344CB8AC3E}">
        <p14:creationId xmlns:p14="http://schemas.microsoft.com/office/powerpoint/2010/main" val="26573837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data in </a:t>
            </a:r>
            <a:r>
              <a:rPr lang="en-US" dirty="0" smtClean="0"/>
              <a:t>Shiraz</a:t>
            </a:r>
            <a:endParaRPr lang="en-US" dirty="0"/>
          </a:p>
        </p:txBody>
      </p:sp>
      <p:sp>
        <p:nvSpPr>
          <p:cNvPr id="3" name="Content Placeholder 2"/>
          <p:cNvSpPr>
            <a:spLocks noGrp="1"/>
          </p:cNvSpPr>
          <p:nvPr>
            <p:ph sz="quarter" idx="1"/>
          </p:nvPr>
        </p:nvSpPr>
        <p:spPr/>
        <p:txBody>
          <a:bodyPr/>
          <a:lstStyle/>
          <a:p>
            <a:r>
              <a:rPr lang="en-US" dirty="0" err="1" smtClean="0"/>
              <a:t>Anti-HIV:Non-reactive</a:t>
            </a:r>
            <a:endParaRPr lang="en-US" dirty="0" smtClean="0"/>
          </a:p>
          <a:p>
            <a:r>
              <a:rPr lang="en-US" dirty="0" err="1" smtClean="0"/>
              <a:t>HbsAg</a:t>
            </a:r>
            <a:r>
              <a:rPr lang="en-US" dirty="0"/>
              <a:t>: Non-reactive</a:t>
            </a:r>
          </a:p>
          <a:p>
            <a:r>
              <a:rPr lang="en-US" dirty="0" smtClean="0"/>
              <a:t>Anti-HCV</a:t>
            </a:r>
            <a:r>
              <a:rPr lang="en-US" dirty="0"/>
              <a:t>: Non-reactive</a:t>
            </a:r>
          </a:p>
          <a:p>
            <a:r>
              <a:rPr lang="en-US" dirty="0" smtClean="0"/>
              <a:t>Sputum </a:t>
            </a:r>
            <a:r>
              <a:rPr lang="en-US" dirty="0" smtClean="0"/>
              <a:t>smear for AFB</a:t>
            </a:r>
            <a:r>
              <a:rPr lang="en-US" dirty="0" smtClean="0"/>
              <a:t>: </a:t>
            </a:r>
            <a:r>
              <a:rPr lang="en-US" dirty="0" err="1" smtClean="0"/>
              <a:t>Neg</a:t>
            </a:r>
            <a:endParaRPr lang="en-US" dirty="0" smtClean="0"/>
          </a:p>
          <a:p>
            <a:r>
              <a:rPr lang="en-US" dirty="0"/>
              <a:t>Sputum </a:t>
            </a:r>
            <a:r>
              <a:rPr lang="en-US" dirty="0" smtClean="0"/>
              <a:t>PCR </a:t>
            </a:r>
            <a:r>
              <a:rPr lang="en-US" dirty="0" smtClean="0"/>
              <a:t>for AFB</a:t>
            </a:r>
            <a:r>
              <a:rPr lang="en-US" dirty="0" smtClean="0"/>
              <a:t>: </a:t>
            </a:r>
            <a:r>
              <a:rPr lang="en-US" dirty="0" err="1" smtClean="0"/>
              <a:t>Neg</a:t>
            </a:r>
            <a:endParaRPr lang="en-US" dirty="0" smtClean="0"/>
          </a:p>
          <a:p>
            <a:r>
              <a:rPr lang="en-US" dirty="0" smtClean="0"/>
              <a:t>Bone scan: multiple uptake suggestive of metastasis</a:t>
            </a:r>
          </a:p>
          <a:p>
            <a:endParaRPr lang="en-US" dirty="0"/>
          </a:p>
        </p:txBody>
      </p:sp>
    </p:spTree>
    <p:extLst>
      <p:ext uri="{BB962C8B-B14F-4D97-AF65-F5344CB8AC3E}">
        <p14:creationId xmlns:p14="http://schemas.microsoft.com/office/powerpoint/2010/main" val="19179895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data </a:t>
            </a:r>
            <a:r>
              <a:rPr lang="en-US" dirty="0" smtClean="0"/>
              <a:t>in this center</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sp>
        <p:nvSpPr>
          <p:cNvPr id="4" name="Content Placeholder 3"/>
          <p:cNvSpPr>
            <a:spLocks noGrp="1"/>
          </p:cNvSpPr>
          <p:nvPr>
            <p:ph sz="half" idx="2"/>
          </p:nvPr>
        </p:nvSpPr>
        <p:spPr/>
        <p:txBody>
          <a:bodyPr>
            <a:normAutofit/>
          </a:bodyPr>
          <a:lstStyle/>
          <a:p>
            <a:r>
              <a:rPr lang="en-US" dirty="0" smtClean="0"/>
              <a:t>WBC:5.9</a:t>
            </a:r>
          </a:p>
          <a:p>
            <a:r>
              <a:rPr lang="en-US" dirty="0" smtClean="0">
                <a:solidFill>
                  <a:srgbClr val="FF0000"/>
                </a:solidFill>
              </a:rPr>
              <a:t>Hg:8.2</a:t>
            </a:r>
          </a:p>
          <a:p>
            <a:r>
              <a:rPr lang="en-US" dirty="0" smtClean="0"/>
              <a:t>Plt:232000</a:t>
            </a:r>
          </a:p>
          <a:p>
            <a:r>
              <a:rPr lang="en-US" dirty="0" smtClean="0">
                <a:solidFill>
                  <a:srgbClr val="FF0000"/>
                </a:solidFill>
              </a:rPr>
              <a:t>ESR:130</a:t>
            </a:r>
          </a:p>
          <a:p>
            <a:r>
              <a:rPr lang="en-US" dirty="0" smtClean="0"/>
              <a:t>Urea:64</a:t>
            </a:r>
          </a:p>
          <a:p>
            <a:r>
              <a:rPr lang="en-US" dirty="0" smtClean="0"/>
              <a:t>Cr:1.5</a:t>
            </a:r>
          </a:p>
          <a:p>
            <a:r>
              <a:rPr lang="en-US" dirty="0" smtClean="0"/>
              <a:t>SGOT:23</a:t>
            </a:r>
          </a:p>
          <a:p>
            <a:r>
              <a:rPr lang="en-US" dirty="0" smtClean="0"/>
              <a:t>SGPT:18</a:t>
            </a:r>
          </a:p>
          <a:p>
            <a:r>
              <a:rPr lang="en-US" dirty="0" smtClean="0"/>
              <a:t>ALP:572</a:t>
            </a:r>
            <a:endParaRPr lang="en-US" dirty="0"/>
          </a:p>
        </p:txBody>
      </p:sp>
      <p:sp>
        <p:nvSpPr>
          <p:cNvPr id="6" name="Content Placeholder 5"/>
          <p:cNvSpPr>
            <a:spLocks noGrp="1"/>
          </p:cNvSpPr>
          <p:nvPr>
            <p:ph sz="half" idx="4"/>
          </p:nvPr>
        </p:nvSpPr>
        <p:spPr/>
        <p:txBody>
          <a:bodyPr/>
          <a:lstStyle/>
          <a:p>
            <a:r>
              <a:rPr lang="en-US" dirty="0" smtClean="0"/>
              <a:t>LDH:566</a:t>
            </a:r>
          </a:p>
          <a:p>
            <a:r>
              <a:rPr lang="en-US" dirty="0" smtClean="0"/>
              <a:t>CPK:46</a:t>
            </a:r>
          </a:p>
          <a:p>
            <a:r>
              <a:rPr lang="en-US" dirty="0" smtClean="0"/>
              <a:t>FBS:93</a:t>
            </a:r>
          </a:p>
          <a:p>
            <a:r>
              <a:rPr lang="en-US" dirty="0" smtClean="0"/>
              <a:t>Na:138</a:t>
            </a:r>
          </a:p>
          <a:p>
            <a:r>
              <a:rPr lang="en-US" dirty="0" smtClean="0"/>
              <a:t>K:5.1</a:t>
            </a:r>
          </a:p>
          <a:p>
            <a:r>
              <a:rPr lang="en-US" dirty="0" smtClean="0"/>
              <a:t>Albumin:3.2</a:t>
            </a:r>
            <a:endParaRPr lang="en-US" dirty="0"/>
          </a:p>
        </p:txBody>
      </p:sp>
    </p:spTree>
    <p:extLst>
      <p:ext uri="{BB962C8B-B14F-4D97-AF65-F5344CB8AC3E}">
        <p14:creationId xmlns:p14="http://schemas.microsoft.com/office/powerpoint/2010/main" val="1115620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99592" y="-22704"/>
            <a:ext cx="7056784" cy="6880704"/>
          </a:xfrm>
        </p:spPr>
      </p:pic>
    </p:spTree>
    <p:extLst>
      <p:ext uri="{BB962C8B-B14F-4D97-AF65-F5344CB8AC3E}">
        <p14:creationId xmlns:p14="http://schemas.microsoft.com/office/powerpoint/2010/main" val="35045341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Data</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sp>
        <p:nvSpPr>
          <p:cNvPr id="4" name="Content Placeholder 3"/>
          <p:cNvSpPr>
            <a:spLocks noGrp="1"/>
          </p:cNvSpPr>
          <p:nvPr>
            <p:ph sz="half" idx="2"/>
          </p:nvPr>
        </p:nvSpPr>
        <p:spPr/>
        <p:txBody>
          <a:bodyPr>
            <a:normAutofit/>
          </a:bodyPr>
          <a:lstStyle/>
          <a:p>
            <a:r>
              <a:rPr lang="en-US" dirty="0" smtClean="0"/>
              <a:t>Sputum smear for AFB:Neg</a:t>
            </a:r>
          </a:p>
          <a:p>
            <a:r>
              <a:rPr lang="en-US" dirty="0" err="1" smtClean="0"/>
              <a:t>Ascitis</a:t>
            </a:r>
            <a:r>
              <a:rPr lang="en-US" dirty="0" smtClean="0"/>
              <a:t> </a:t>
            </a:r>
            <a:r>
              <a:rPr lang="en-US" dirty="0" smtClean="0"/>
              <a:t>smear for AFB:Neg</a:t>
            </a:r>
          </a:p>
          <a:p>
            <a:r>
              <a:rPr lang="en-US" dirty="0" err="1" smtClean="0"/>
              <a:t>Ascitis</a:t>
            </a:r>
            <a:r>
              <a:rPr lang="en-US" dirty="0" smtClean="0"/>
              <a:t> </a:t>
            </a:r>
            <a:r>
              <a:rPr lang="en-US" dirty="0" smtClean="0"/>
              <a:t>Fluid:Exudative</a:t>
            </a:r>
          </a:p>
          <a:p>
            <a:r>
              <a:rPr lang="en-US" dirty="0" smtClean="0"/>
              <a:t>NBT:99%</a:t>
            </a:r>
          </a:p>
          <a:p>
            <a:r>
              <a:rPr lang="en-US" dirty="0" smtClean="0"/>
              <a:t>Blood </a:t>
            </a:r>
            <a:r>
              <a:rPr lang="en-US" dirty="0" err="1" smtClean="0"/>
              <a:t>culture:Neg</a:t>
            </a:r>
            <a:endParaRPr lang="en-US" dirty="0" smtClean="0"/>
          </a:p>
          <a:p>
            <a:r>
              <a:rPr lang="en-US" dirty="0" smtClean="0"/>
              <a:t>Stool exam for </a:t>
            </a:r>
            <a:r>
              <a:rPr lang="en-US" dirty="0" err="1" smtClean="0"/>
              <a:t>parasite:Neg</a:t>
            </a:r>
            <a:endParaRPr lang="en-US" dirty="0" smtClean="0"/>
          </a:p>
          <a:p>
            <a:r>
              <a:rPr lang="en-US" dirty="0" smtClean="0"/>
              <a:t>Stool exam with acid </a:t>
            </a:r>
            <a:r>
              <a:rPr lang="en-US" dirty="0" err="1" smtClean="0"/>
              <a:t>fast:Neg</a:t>
            </a:r>
            <a:endParaRPr lang="en-US" dirty="0"/>
          </a:p>
        </p:txBody>
      </p:sp>
      <p:sp>
        <p:nvSpPr>
          <p:cNvPr id="6" name="Content Placeholder 5"/>
          <p:cNvSpPr>
            <a:spLocks noGrp="1"/>
          </p:cNvSpPr>
          <p:nvPr>
            <p:ph sz="half" idx="4"/>
          </p:nvPr>
        </p:nvSpPr>
        <p:spPr/>
        <p:txBody>
          <a:bodyPr/>
          <a:lstStyle/>
          <a:p>
            <a:r>
              <a:rPr lang="en-US" dirty="0" smtClean="0"/>
              <a:t>P-</a:t>
            </a:r>
            <a:r>
              <a:rPr lang="en-US" dirty="0" err="1" smtClean="0"/>
              <a:t>ANCA:neg</a:t>
            </a:r>
            <a:endParaRPr lang="en-US" dirty="0" smtClean="0"/>
          </a:p>
          <a:p>
            <a:r>
              <a:rPr lang="en-US" dirty="0" smtClean="0"/>
              <a:t>C-</a:t>
            </a:r>
            <a:r>
              <a:rPr lang="en-US" dirty="0" err="1" smtClean="0"/>
              <a:t>ANCA:Neg</a:t>
            </a:r>
            <a:endParaRPr lang="en-US" dirty="0" smtClean="0"/>
          </a:p>
          <a:p>
            <a:r>
              <a:rPr lang="en-US" dirty="0" err="1" smtClean="0"/>
              <a:t>ANA:Neg</a:t>
            </a:r>
            <a:endParaRPr lang="en-US" dirty="0" smtClean="0"/>
          </a:p>
          <a:p>
            <a:r>
              <a:rPr lang="en-US" dirty="0" smtClean="0"/>
              <a:t>Anti-</a:t>
            </a:r>
            <a:r>
              <a:rPr lang="en-US" dirty="0" err="1" smtClean="0"/>
              <a:t>dsDNA:Neg</a:t>
            </a:r>
            <a:endParaRPr lang="en-US" dirty="0" smtClean="0"/>
          </a:p>
          <a:p>
            <a:r>
              <a:rPr lang="en-US" dirty="0" smtClean="0"/>
              <a:t>Anti-</a:t>
            </a:r>
            <a:r>
              <a:rPr lang="en-US" dirty="0" err="1" smtClean="0"/>
              <a:t>cardiolipin</a:t>
            </a:r>
            <a:r>
              <a:rPr lang="en-US" dirty="0" smtClean="0"/>
              <a:t>(</a:t>
            </a:r>
            <a:r>
              <a:rPr lang="en-US" dirty="0" err="1" smtClean="0"/>
              <a:t>IgG&amp;IgM</a:t>
            </a:r>
            <a:r>
              <a:rPr lang="en-US" dirty="0" smtClean="0"/>
              <a:t>):</a:t>
            </a:r>
            <a:r>
              <a:rPr lang="en-US" dirty="0" err="1" smtClean="0"/>
              <a:t>Neg</a:t>
            </a:r>
            <a:endParaRPr lang="en-US" dirty="0"/>
          </a:p>
        </p:txBody>
      </p:sp>
    </p:spTree>
    <p:extLst>
      <p:ext uri="{BB962C8B-B14F-4D97-AF65-F5344CB8AC3E}">
        <p14:creationId xmlns:p14="http://schemas.microsoft.com/office/powerpoint/2010/main" val="154690019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data</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sp>
        <p:nvSpPr>
          <p:cNvPr id="4" name="Content Placeholder 3"/>
          <p:cNvSpPr>
            <a:spLocks noGrp="1"/>
          </p:cNvSpPr>
          <p:nvPr>
            <p:ph sz="half" idx="2"/>
          </p:nvPr>
        </p:nvSpPr>
        <p:spPr/>
        <p:txBody>
          <a:bodyPr/>
          <a:lstStyle/>
          <a:p>
            <a:r>
              <a:rPr lang="en-US" dirty="0" smtClean="0">
                <a:solidFill>
                  <a:srgbClr val="FF0000"/>
                </a:solidFill>
              </a:rPr>
              <a:t>Anti HIV</a:t>
            </a:r>
            <a:r>
              <a:rPr lang="en-US" dirty="0" smtClean="0">
                <a:solidFill>
                  <a:srgbClr val="FF0000"/>
                </a:solidFill>
              </a:rPr>
              <a:t>: Reactive</a:t>
            </a:r>
            <a:endParaRPr lang="en-US" dirty="0" smtClean="0">
              <a:solidFill>
                <a:srgbClr val="FF0000"/>
              </a:solidFill>
            </a:endParaRPr>
          </a:p>
          <a:p>
            <a:r>
              <a:rPr lang="en-US" dirty="0" smtClean="0">
                <a:solidFill>
                  <a:srgbClr val="FF0000"/>
                </a:solidFill>
              </a:rPr>
              <a:t>Western Blot</a:t>
            </a:r>
            <a:r>
              <a:rPr lang="en-US" dirty="0" smtClean="0">
                <a:solidFill>
                  <a:srgbClr val="FF0000"/>
                </a:solidFill>
              </a:rPr>
              <a:t>: Positive</a:t>
            </a:r>
            <a:endParaRPr lang="en-US" dirty="0" smtClean="0">
              <a:solidFill>
                <a:srgbClr val="FF0000"/>
              </a:solidFill>
            </a:endParaRPr>
          </a:p>
          <a:p>
            <a:r>
              <a:rPr lang="en-US" dirty="0" smtClean="0">
                <a:solidFill>
                  <a:srgbClr val="FF0000"/>
                </a:solidFill>
              </a:rPr>
              <a:t>CD4:</a:t>
            </a:r>
            <a:r>
              <a:rPr lang="en-US" dirty="0" smtClean="0">
                <a:solidFill>
                  <a:srgbClr val="FF0000"/>
                </a:solidFill>
                <a:latin typeface="+mj-lt"/>
              </a:rPr>
              <a:t>12</a:t>
            </a:r>
          </a:p>
          <a:p>
            <a:r>
              <a:rPr lang="en-US" dirty="0" smtClean="0">
                <a:solidFill>
                  <a:srgbClr val="FF0000"/>
                </a:solidFill>
              </a:rPr>
              <a:t>HIV viral load: </a:t>
            </a:r>
            <a:r>
              <a:rPr lang="en-US" dirty="0" smtClean="0">
                <a:solidFill>
                  <a:srgbClr val="FF0000"/>
                </a:solidFill>
                <a:latin typeface="+mj-lt"/>
              </a:rPr>
              <a:t>18918</a:t>
            </a:r>
            <a:endParaRPr lang="en-US" dirty="0" smtClean="0">
              <a:solidFill>
                <a:srgbClr val="FF0000"/>
              </a:solidFill>
              <a:latin typeface="+mj-lt"/>
            </a:endParaRPr>
          </a:p>
          <a:p>
            <a:r>
              <a:rPr lang="en-US" dirty="0" smtClean="0"/>
              <a:t>EBV PCR: </a:t>
            </a:r>
            <a:r>
              <a:rPr lang="en-US" dirty="0" err="1" smtClean="0"/>
              <a:t>Neg</a:t>
            </a:r>
            <a:endParaRPr lang="en-US" dirty="0" smtClean="0"/>
          </a:p>
          <a:p>
            <a:r>
              <a:rPr lang="en-US" dirty="0" smtClean="0"/>
              <a:t>CMV PCR: Positive</a:t>
            </a:r>
            <a:endParaRPr lang="en-US" dirty="0" smtClean="0"/>
          </a:p>
          <a:p>
            <a:r>
              <a:rPr lang="en-US" dirty="0" err="1" smtClean="0"/>
              <a:t>Toxo</a:t>
            </a:r>
            <a:r>
              <a:rPr lang="en-US" dirty="0" smtClean="0"/>
              <a:t>-IgG: Positive</a:t>
            </a:r>
            <a:endParaRPr lang="en-US" dirty="0"/>
          </a:p>
        </p:txBody>
      </p:sp>
      <p:sp>
        <p:nvSpPr>
          <p:cNvPr id="6" name="Content Placeholder 5"/>
          <p:cNvSpPr>
            <a:spLocks noGrp="1"/>
          </p:cNvSpPr>
          <p:nvPr>
            <p:ph sz="half" idx="4"/>
          </p:nvPr>
        </p:nvSpPr>
        <p:spPr/>
        <p:txBody>
          <a:bodyPr/>
          <a:lstStyle/>
          <a:p>
            <a:r>
              <a:rPr lang="en-US" dirty="0" smtClean="0"/>
              <a:t>TEE</a:t>
            </a:r>
            <a:r>
              <a:rPr lang="en-US" dirty="0" smtClean="0"/>
              <a:t>: Mass </a:t>
            </a:r>
            <a:r>
              <a:rPr lang="en-US" dirty="0" smtClean="0"/>
              <a:t>on RV</a:t>
            </a:r>
            <a:endParaRPr lang="en-US" dirty="0"/>
          </a:p>
        </p:txBody>
      </p:sp>
    </p:spTree>
    <p:extLst>
      <p:ext uri="{BB962C8B-B14F-4D97-AF65-F5344CB8AC3E}">
        <p14:creationId xmlns:p14="http://schemas.microsoft.com/office/powerpoint/2010/main" val="54418171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102521254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278744399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84405010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253498508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279279911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211847439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325422049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What is </a:t>
            </a:r>
            <a:r>
              <a:rPr lang="en-US" smtClean="0"/>
              <a:t>your diagnosis?</a:t>
            </a:r>
            <a:endParaRPr lang="en-US"/>
          </a:p>
        </p:txBody>
      </p:sp>
    </p:spTree>
    <p:extLst>
      <p:ext uri="{BB962C8B-B14F-4D97-AF65-F5344CB8AC3E}">
        <p14:creationId xmlns:p14="http://schemas.microsoft.com/office/powerpoint/2010/main" val="1212739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Staphylococcal </a:t>
            </a:r>
            <a:r>
              <a:rPr lang="en-US" dirty="0"/>
              <a:t>lung abscess and destructive lung</a:t>
            </a:r>
            <a:endParaRPr lang="en-CA" dirty="0"/>
          </a:p>
          <a:p>
            <a:endParaRPr lang="en-CA" dirty="0"/>
          </a:p>
        </p:txBody>
      </p:sp>
    </p:spTree>
    <p:extLst>
      <p:ext uri="{BB962C8B-B14F-4D97-AF65-F5344CB8AC3E}">
        <p14:creationId xmlns:p14="http://schemas.microsoft.com/office/powerpoint/2010/main" val="342299077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Aspiration of spleen and </a:t>
            </a:r>
            <a:r>
              <a:rPr lang="en-US" dirty="0" smtClean="0"/>
              <a:t>CT-guided </a:t>
            </a:r>
            <a:r>
              <a:rPr lang="en-US" dirty="0" smtClean="0"/>
              <a:t>biopsy of vertebra was performed.</a:t>
            </a:r>
          </a:p>
          <a:p>
            <a:r>
              <a:rPr lang="en-US" dirty="0" smtClean="0"/>
              <a:t>Biopsy of anterior chest wall mass was re-evaluated.</a:t>
            </a:r>
          </a:p>
          <a:p>
            <a:r>
              <a:rPr lang="en-US" dirty="0" smtClean="0"/>
              <a:t>All samples were negative for AFB.</a:t>
            </a:r>
          </a:p>
          <a:p>
            <a:r>
              <a:rPr lang="en-US" dirty="0" smtClean="0"/>
              <a:t>Culture of samples were negative for bacteria and fungi.</a:t>
            </a:r>
          </a:p>
          <a:p>
            <a:endParaRPr lang="en-US" dirty="0"/>
          </a:p>
        </p:txBody>
      </p:sp>
    </p:spTree>
    <p:extLst>
      <p:ext uri="{BB962C8B-B14F-4D97-AF65-F5344CB8AC3E}">
        <p14:creationId xmlns:p14="http://schemas.microsoft.com/office/powerpoint/2010/main" val="1529700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120169754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209764398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227834642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Pathology Report</a:t>
            </a:r>
            <a:endParaRPr lang="en-US" dirty="0"/>
          </a:p>
        </p:txBody>
      </p:sp>
      <p:sp>
        <p:nvSpPr>
          <p:cNvPr id="3" name="Content Placeholder 2"/>
          <p:cNvSpPr>
            <a:spLocks noGrp="1"/>
          </p:cNvSpPr>
          <p:nvPr>
            <p:ph idx="1"/>
          </p:nvPr>
        </p:nvSpPr>
        <p:spPr/>
        <p:txBody>
          <a:bodyPr/>
          <a:lstStyle/>
          <a:p>
            <a:r>
              <a:rPr lang="en-US" dirty="0" smtClean="0"/>
              <a:t>Many foamy histiocytes some of them with foamy cytoplasm and blue dots in a markedly hemorrhagic background containing branching vascular cores</a:t>
            </a:r>
            <a:endParaRPr lang="en-US" dirty="0"/>
          </a:p>
        </p:txBody>
      </p:sp>
    </p:spTree>
    <p:extLst>
      <p:ext uri="{BB962C8B-B14F-4D97-AF65-F5344CB8AC3E}">
        <p14:creationId xmlns:p14="http://schemas.microsoft.com/office/powerpoint/2010/main" val="253872530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PCR for HHV-8:Negative(Blood and samples)</a:t>
            </a:r>
            <a:endParaRPr lang="en-US" dirty="0"/>
          </a:p>
        </p:txBody>
      </p:sp>
    </p:spTree>
    <p:extLst>
      <p:ext uri="{BB962C8B-B14F-4D97-AF65-F5344CB8AC3E}">
        <p14:creationId xmlns:p14="http://schemas.microsoft.com/office/powerpoint/2010/main" val="327691723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extLst>
      <p:ext uri="{BB962C8B-B14F-4D97-AF65-F5344CB8AC3E}">
        <p14:creationId xmlns:p14="http://schemas.microsoft.com/office/powerpoint/2010/main" val="300914881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IHC for </a:t>
            </a:r>
            <a:r>
              <a:rPr lang="en-US" dirty="0" smtClean="0"/>
              <a:t>P. jiroveci </a:t>
            </a:r>
            <a:r>
              <a:rPr lang="en-US" dirty="0" smtClean="0"/>
              <a:t>strongly positive on three samples: Anterior mass, Spleen and Bone</a:t>
            </a:r>
            <a:endParaRPr lang="en-US" dirty="0"/>
          </a:p>
        </p:txBody>
      </p:sp>
    </p:spTree>
    <p:extLst>
      <p:ext uri="{BB962C8B-B14F-4D97-AF65-F5344CB8AC3E}">
        <p14:creationId xmlns:p14="http://schemas.microsoft.com/office/powerpoint/2010/main" val="316388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en-US" dirty="0"/>
          </a:p>
        </p:txBody>
      </p:sp>
      <p:sp>
        <p:nvSpPr>
          <p:cNvPr id="3" name="Content Placeholder 2"/>
          <p:cNvSpPr>
            <a:spLocks noGrp="1"/>
          </p:cNvSpPr>
          <p:nvPr>
            <p:ph idx="1"/>
          </p:nvPr>
        </p:nvSpPr>
        <p:spPr/>
        <p:txBody>
          <a:bodyPr/>
          <a:lstStyle/>
          <a:p>
            <a:r>
              <a:rPr lang="en-US" dirty="0" smtClean="0"/>
              <a:t>Disseminated  Extra pulmonary  </a:t>
            </a:r>
            <a:r>
              <a:rPr lang="en-US" dirty="0" smtClean="0"/>
              <a:t>P. j</a:t>
            </a:r>
            <a:r>
              <a:rPr lang="en-US" dirty="0" smtClean="0"/>
              <a:t>iroveci</a:t>
            </a:r>
            <a:endParaRPr lang="en-US" dirty="0"/>
          </a:p>
        </p:txBody>
      </p:sp>
    </p:spTree>
    <p:extLst>
      <p:ext uri="{BB962C8B-B14F-4D97-AF65-F5344CB8AC3E}">
        <p14:creationId xmlns:p14="http://schemas.microsoft.com/office/powerpoint/2010/main" val="164476478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lnSpcReduction="10000"/>
          </a:bodyPr>
          <a:lstStyle/>
          <a:p>
            <a:r>
              <a:rPr lang="en-US" dirty="0" smtClean="0"/>
              <a:t>The question still remains ?</a:t>
            </a:r>
          </a:p>
          <a:p>
            <a:r>
              <a:rPr lang="en-US" dirty="0" smtClean="0"/>
              <a:t>Multiple extra-pulmonary lesions caused by P. jiroveci without pulmonary involvement?</a:t>
            </a:r>
          </a:p>
          <a:p>
            <a:r>
              <a:rPr lang="en-US" dirty="0" smtClean="0"/>
              <a:t>Such a disseminated presentation with low HIV viral count?</a:t>
            </a:r>
          </a:p>
          <a:p>
            <a:r>
              <a:rPr lang="en-US" dirty="0" smtClean="0"/>
              <a:t>Is there possibility of genetic diversity even in immunecompromised patients presenting with unusual types of </a:t>
            </a:r>
            <a:r>
              <a:rPr lang="en-US" smtClean="0"/>
              <a:t>common opportunistic infections? </a:t>
            </a:r>
            <a:r>
              <a:rPr lang="en-US" dirty="0" smtClean="0"/>
              <a:t/>
            </a:r>
            <a:br>
              <a:rPr lang="en-US" dirty="0" smtClean="0"/>
            </a:br>
            <a:endParaRPr lang="en-US" dirty="0" smtClean="0"/>
          </a:p>
          <a:p>
            <a:endParaRPr lang="en-CA" dirty="0"/>
          </a:p>
        </p:txBody>
      </p:sp>
    </p:spTree>
    <p:extLst>
      <p:ext uri="{BB962C8B-B14F-4D97-AF65-F5344CB8AC3E}">
        <p14:creationId xmlns:p14="http://schemas.microsoft.com/office/powerpoint/2010/main" val="3002182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lung transplant patient</a:t>
            </a:r>
            <a:endParaRPr lang="en-CA" dirty="0"/>
          </a:p>
        </p:txBody>
      </p:sp>
    </p:spTree>
    <p:extLst>
      <p:ext uri="{BB962C8B-B14F-4D97-AF65-F5344CB8AC3E}">
        <p14:creationId xmlns:p14="http://schemas.microsoft.com/office/powerpoint/2010/main" val="2698069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83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b="1" u="sng" dirty="0" smtClean="0">
                <a:effectLst>
                  <a:outerShdw blurRad="38100" dist="38100" dir="2700000" algn="tl">
                    <a:srgbClr val="000000">
                      <a:alpha val="43137"/>
                    </a:srgbClr>
                  </a:outerShdw>
                </a:effectLst>
              </a:rPr>
              <a:t>Pneumonia</a:t>
            </a:r>
            <a:r>
              <a:rPr lang="en-US" dirty="0" smtClean="0"/>
              <a:t> is the </a:t>
            </a:r>
            <a:r>
              <a:rPr lang="en-US" b="1" u="sng" dirty="0" smtClean="0"/>
              <a:t>most prevalent and important</a:t>
            </a:r>
            <a:r>
              <a:rPr lang="en-US" dirty="0" smtClean="0"/>
              <a:t> complication among immune deficient patients.</a:t>
            </a:r>
            <a:endParaRPr lang="en-CA" dirty="0"/>
          </a:p>
        </p:txBody>
      </p:sp>
    </p:spTree>
    <p:extLst>
      <p:ext uri="{BB962C8B-B14F-4D97-AF65-F5344CB8AC3E}">
        <p14:creationId xmlns:p14="http://schemas.microsoft.com/office/powerpoint/2010/main" val="3808093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Pulmonary </a:t>
            </a:r>
            <a:r>
              <a:rPr lang="en-US" dirty="0" err="1"/>
              <a:t>A</a:t>
            </a:r>
            <a:r>
              <a:rPr lang="en-US" dirty="0" err="1" smtClean="0"/>
              <a:t>spergillosis</a:t>
            </a:r>
            <a:endParaRPr lang="en-CA" dirty="0"/>
          </a:p>
        </p:txBody>
      </p:sp>
    </p:spTree>
    <p:extLst>
      <p:ext uri="{BB962C8B-B14F-4D97-AF65-F5344CB8AC3E}">
        <p14:creationId xmlns:p14="http://schemas.microsoft.com/office/powerpoint/2010/main" val="3997357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heart transplant patient</a:t>
            </a:r>
            <a:endParaRPr lang="en-CA" dirty="0"/>
          </a:p>
        </p:txBody>
      </p:sp>
    </p:spTree>
    <p:extLst>
      <p:ext uri="{BB962C8B-B14F-4D97-AF65-F5344CB8AC3E}">
        <p14:creationId xmlns:p14="http://schemas.microsoft.com/office/powerpoint/2010/main" val="1516849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463"/>
            <a:ext cx="914400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582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Pulmonary </a:t>
            </a:r>
            <a:r>
              <a:rPr lang="en-US" dirty="0" err="1" smtClean="0"/>
              <a:t>Aspergillosis</a:t>
            </a:r>
            <a:endParaRPr lang="en-CA" dirty="0"/>
          </a:p>
        </p:txBody>
      </p:sp>
    </p:spTree>
    <p:extLst>
      <p:ext uri="{BB962C8B-B14F-4D97-AF65-F5344CB8AC3E}">
        <p14:creationId xmlns:p14="http://schemas.microsoft.com/office/powerpoint/2010/main" val="1989400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case of CGD</a:t>
            </a:r>
            <a:endParaRPr lang="en-CA" dirty="0"/>
          </a:p>
        </p:txBody>
      </p:sp>
    </p:spTree>
    <p:extLst>
      <p:ext uri="{BB962C8B-B14F-4D97-AF65-F5344CB8AC3E}">
        <p14:creationId xmlns:p14="http://schemas.microsoft.com/office/powerpoint/2010/main" val="2038489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33" t="27585" r="51849" b="28814"/>
          <a:stretch/>
        </p:blipFill>
        <p:spPr>
          <a:xfrm>
            <a:off x="0" y="0"/>
            <a:ext cx="9144000" cy="6887339"/>
          </a:xfrm>
        </p:spPr>
      </p:pic>
    </p:spTree>
    <p:extLst>
      <p:ext uri="{BB962C8B-B14F-4D97-AF65-F5344CB8AC3E}">
        <p14:creationId xmlns:p14="http://schemas.microsoft.com/office/powerpoint/2010/main" val="2507463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Pulmonary Tuberculosis (unusual in CGD)</a:t>
            </a:r>
            <a:endParaRPr lang="en-CA" dirty="0"/>
          </a:p>
        </p:txBody>
      </p:sp>
    </p:spTree>
    <p:extLst>
      <p:ext uri="{BB962C8B-B14F-4D97-AF65-F5344CB8AC3E}">
        <p14:creationId xmlns:p14="http://schemas.microsoft.com/office/powerpoint/2010/main" val="2640270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case of </a:t>
            </a:r>
            <a:r>
              <a:rPr lang="en-US" dirty="0"/>
              <a:t>HIV </a:t>
            </a:r>
            <a:r>
              <a:rPr lang="en-US" dirty="0" smtClean="0"/>
              <a:t>infected patient</a:t>
            </a:r>
            <a:endParaRPr lang="en-CA" dirty="0"/>
          </a:p>
        </p:txBody>
      </p:sp>
    </p:spTree>
    <p:extLst>
      <p:ext uri="{BB962C8B-B14F-4D97-AF65-F5344CB8AC3E}">
        <p14:creationId xmlns:p14="http://schemas.microsoft.com/office/powerpoint/2010/main" val="1197678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15"/>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272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PCP</a:t>
            </a:r>
            <a:endParaRPr lang="en-CA" dirty="0"/>
          </a:p>
        </p:txBody>
      </p:sp>
    </p:spTree>
    <p:extLst>
      <p:ext uri="{BB962C8B-B14F-4D97-AF65-F5344CB8AC3E}">
        <p14:creationId xmlns:p14="http://schemas.microsoft.com/office/powerpoint/2010/main" val="1851987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r>
              <a:rPr lang="en-US" dirty="0" smtClean="0"/>
              <a:t>Immune deficiency, particularly the secondary type, is not uncommon.</a:t>
            </a:r>
          </a:p>
          <a:p>
            <a:r>
              <a:rPr lang="en-US" dirty="0" smtClean="0"/>
              <a:t>Primary immune deficiencies (PID) are not as common as the secondary types but are important due to diagnosis and treatment issues.  </a:t>
            </a:r>
            <a:endParaRPr lang="en-CA" dirty="0"/>
          </a:p>
        </p:txBody>
      </p:sp>
    </p:spTree>
    <p:extLst>
      <p:ext uri="{BB962C8B-B14F-4D97-AF65-F5344CB8AC3E}">
        <p14:creationId xmlns:p14="http://schemas.microsoft.com/office/powerpoint/2010/main" val="3298846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A twenty year-old </a:t>
            </a:r>
            <a:r>
              <a:rPr lang="en-CA" dirty="0" smtClean="0"/>
              <a:t> diabetic woman with hemoptysis</a:t>
            </a:r>
            <a:endParaRPr lang="en-CA" dirty="0"/>
          </a:p>
        </p:txBody>
      </p:sp>
    </p:spTree>
    <p:extLst>
      <p:ext uri="{BB962C8B-B14F-4D97-AF65-F5344CB8AC3E}">
        <p14:creationId xmlns:p14="http://schemas.microsoft.com/office/powerpoint/2010/main" val="25176391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001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44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err="1" smtClean="0"/>
              <a:t>Mucormycosis</a:t>
            </a:r>
            <a:endParaRPr lang="en-CA" dirty="0"/>
          </a:p>
          <a:p>
            <a:endParaRPr lang="en-CA" dirty="0"/>
          </a:p>
        </p:txBody>
      </p:sp>
    </p:spTree>
    <p:extLst>
      <p:ext uri="{BB962C8B-B14F-4D97-AF65-F5344CB8AC3E}">
        <p14:creationId xmlns:p14="http://schemas.microsoft.com/office/powerpoint/2010/main" val="872530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620688"/>
            <a:ext cx="8640960" cy="5912787"/>
          </a:xfrm>
        </p:spPr>
      </p:pic>
    </p:spTree>
    <p:extLst>
      <p:ext uri="{BB962C8B-B14F-4D97-AF65-F5344CB8AC3E}">
        <p14:creationId xmlns:p14="http://schemas.microsoft.com/office/powerpoint/2010/main" val="2863781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An uncontrolled diabetic patient returning from southeast Asia presenting with sepsis, pneumonia and myocarditis</a:t>
            </a:r>
            <a:endParaRPr lang="en-CA" dirty="0"/>
          </a:p>
        </p:txBody>
      </p:sp>
    </p:spTree>
    <p:extLst>
      <p:ext uri="{BB962C8B-B14F-4D97-AF65-F5344CB8AC3E}">
        <p14:creationId xmlns:p14="http://schemas.microsoft.com/office/powerpoint/2010/main" val="533276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8284" r="7686"/>
          <a:stretch/>
        </p:blipFill>
        <p:spPr>
          <a:xfrm>
            <a:off x="-36512" y="0"/>
            <a:ext cx="9180512" cy="6876946"/>
          </a:xfrm>
        </p:spPr>
      </p:pic>
    </p:spTree>
    <p:extLst>
      <p:ext uri="{BB962C8B-B14F-4D97-AF65-F5344CB8AC3E}">
        <p14:creationId xmlns:p14="http://schemas.microsoft.com/office/powerpoint/2010/main" val="4048695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err="1"/>
              <a:t>Melioidosis</a:t>
            </a:r>
            <a:r>
              <a:rPr lang="en-US" dirty="0"/>
              <a:t> </a:t>
            </a:r>
            <a:endParaRPr lang="en-CA" dirty="0"/>
          </a:p>
        </p:txBody>
      </p:sp>
    </p:spTree>
    <p:extLst>
      <p:ext uri="{BB962C8B-B14F-4D97-AF65-F5344CB8AC3E}">
        <p14:creationId xmlns:p14="http://schemas.microsoft.com/office/powerpoint/2010/main" val="2398517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r>
              <a:rPr lang="en-US" dirty="0" smtClean="0"/>
              <a:t>A 37 year old man with productive cough,  dyspnea and purple </a:t>
            </a:r>
            <a:r>
              <a:rPr lang="en-US" dirty="0" err="1" smtClean="0"/>
              <a:t>papular</a:t>
            </a:r>
            <a:r>
              <a:rPr lang="en-US" dirty="0" smtClean="0"/>
              <a:t> lesion in lower extremity, 6 months after heart transplantation.</a:t>
            </a:r>
          </a:p>
        </p:txBody>
      </p:sp>
    </p:spTree>
    <p:extLst>
      <p:ext uri="{BB962C8B-B14F-4D97-AF65-F5344CB8AC3E}">
        <p14:creationId xmlns:p14="http://schemas.microsoft.com/office/powerpoint/2010/main" val="3833567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130"/>
          <a:stretch/>
        </p:blipFill>
        <p:spPr>
          <a:xfrm>
            <a:off x="20149" y="0"/>
            <a:ext cx="9123851" cy="6858000"/>
          </a:xfrm>
        </p:spPr>
      </p:pic>
    </p:spTree>
    <p:extLst>
      <p:ext uri="{BB962C8B-B14F-4D97-AF65-F5344CB8AC3E}">
        <p14:creationId xmlns:p14="http://schemas.microsoft.com/office/powerpoint/2010/main" val="1858629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229600" cy="4873728"/>
          </a:xfrm>
        </p:spPr>
        <p:txBody>
          <a:bodyPr>
            <a:normAutofit fontScale="62500" lnSpcReduction="20000"/>
          </a:bodyPr>
          <a:lstStyle/>
          <a:p>
            <a:pPr marL="109728" indent="0">
              <a:buNone/>
            </a:pPr>
            <a:r>
              <a:rPr lang="en-US" dirty="0" smtClean="0"/>
              <a:t>1- Pulmonary </a:t>
            </a:r>
            <a:r>
              <a:rPr lang="en-US" dirty="0"/>
              <a:t>infections with </a:t>
            </a:r>
            <a:r>
              <a:rPr lang="en-US" u="sng" dirty="0" smtClean="0"/>
              <a:t>undetermined </a:t>
            </a:r>
            <a:r>
              <a:rPr lang="en-US" u="sng" dirty="0"/>
              <a:t>etiology</a:t>
            </a:r>
            <a:r>
              <a:rPr lang="en-US" dirty="0"/>
              <a:t> in a patient with </a:t>
            </a:r>
            <a:r>
              <a:rPr lang="en-US" u="sng" dirty="0"/>
              <a:t>recognized</a:t>
            </a:r>
            <a:r>
              <a:rPr lang="en-US" dirty="0"/>
              <a:t> immune </a:t>
            </a:r>
            <a:r>
              <a:rPr lang="en-US" dirty="0" smtClean="0"/>
              <a:t>deficiency</a:t>
            </a:r>
          </a:p>
          <a:p>
            <a:pPr marL="109728" indent="0">
              <a:buNone/>
            </a:pPr>
            <a:endParaRPr lang="en-US" dirty="0" smtClean="0"/>
          </a:p>
          <a:p>
            <a:pPr marL="109728" indent="0">
              <a:buNone/>
            </a:pPr>
            <a:r>
              <a:rPr lang="en-US" dirty="0" smtClean="0"/>
              <a:t>2- </a:t>
            </a:r>
            <a:r>
              <a:rPr lang="en-US" u="sng" dirty="0" smtClean="0"/>
              <a:t>Recognized etiology of pulmonary </a:t>
            </a:r>
            <a:r>
              <a:rPr lang="en-US" u="sng" dirty="0"/>
              <a:t>infection </a:t>
            </a:r>
            <a:r>
              <a:rPr lang="en-US" dirty="0"/>
              <a:t>in a patient with </a:t>
            </a:r>
            <a:r>
              <a:rPr lang="en-US" u="sng" dirty="0"/>
              <a:t>unknown immune </a:t>
            </a:r>
            <a:r>
              <a:rPr lang="en-US" u="sng" dirty="0" smtClean="0"/>
              <a:t>deficiency</a:t>
            </a:r>
          </a:p>
          <a:p>
            <a:pPr marL="109728" indent="0">
              <a:buNone/>
            </a:pPr>
            <a:endParaRPr lang="en-US" dirty="0" smtClean="0"/>
          </a:p>
          <a:p>
            <a:pPr marL="109728" indent="0">
              <a:buNone/>
            </a:pPr>
            <a:r>
              <a:rPr lang="en-US" dirty="0" smtClean="0"/>
              <a:t>3- </a:t>
            </a:r>
            <a:r>
              <a:rPr lang="en-US" u="sng" dirty="0" smtClean="0"/>
              <a:t>Unknown </a:t>
            </a:r>
            <a:r>
              <a:rPr lang="en-US" u="sng" dirty="0"/>
              <a:t>etiology of pulmonary </a:t>
            </a:r>
            <a:r>
              <a:rPr lang="en-US" dirty="0"/>
              <a:t>infection and </a:t>
            </a:r>
            <a:r>
              <a:rPr lang="en-US" u="sng" dirty="0"/>
              <a:t>unknown </a:t>
            </a:r>
            <a:r>
              <a:rPr lang="en-US" u="sng" dirty="0" smtClean="0"/>
              <a:t>underlying immune deficiency</a:t>
            </a:r>
          </a:p>
          <a:p>
            <a:pPr marL="109728" indent="0">
              <a:buNone/>
            </a:pPr>
            <a:endParaRPr lang="en-US" dirty="0" smtClean="0"/>
          </a:p>
          <a:p>
            <a:pPr marL="109728" indent="0">
              <a:buNone/>
            </a:pPr>
            <a:r>
              <a:rPr lang="en-US" dirty="0" smtClean="0"/>
              <a:t>4- Pulmonary </a:t>
            </a:r>
            <a:r>
              <a:rPr lang="en-US" dirty="0"/>
              <a:t>infection, </a:t>
            </a:r>
            <a:r>
              <a:rPr lang="en-US" dirty="0" smtClean="0"/>
              <a:t>leading to recognition of </a:t>
            </a:r>
            <a:r>
              <a:rPr lang="en-US" u="sng" dirty="0" smtClean="0"/>
              <a:t>new </a:t>
            </a:r>
            <a:r>
              <a:rPr lang="en-US" u="sng" dirty="0"/>
              <a:t>genetic defect </a:t>
            </a:r>
            <a:r>
              <a:rPr lang="en-US" dirty="0" smtClean="0"/>
              <a:t>and even </a:t>
            </a:r>
            <a:r>
              <a:rPr lang="en-US" u="sng" dirty="0"/>
              <a:t>new immunologic </a:t>
            </a:r>
            <a:r>
              <a:rPr lang="en-US" u="sng" dirty="0" smtClean="0"/>
              <a:t>pathway</a:t>
            </a:r>
          </a:p>
          <a:p>
            <a:pPr marL="109728" indent="0">
              <a:buNone/>
            </a:pPr>
            <a:endParaRPr lang="en-US" dirty="0" smtClean="0"/>
          </a:p>
          <a:p>
            <a:pPr marL="109728" indent="0">
              <a:buNone/>
            </a:pPr>
            <a:r>
              <a:rPr lang="en-US" dirty="0" smtClean="0"/>
              <a:t>5- </a:t>
            </a:r>
            <a:r>
              <a:rPr lang="en-US" u="sng" dirty="0" smtClean="0"/>
              <a:t>Recognized etiology </a:t>
            </a:r>
            <a:r>
              <a:rPr lang="en-US" dirty="0" smtClean="0"/>
              <a:t>of pulmonary infection </a:t>
            </a:r>
            <a:r>
              <a:rPr lang="en-US" u="sng" dirty="0" smtClean="0"/>
              <a:t>not attributable</a:t>
            </a:r>
            <a:r>
              <a:rPr lang="en-US" dirty="0" smtClean="0"/>
              <a:t> to known underlying immune deficiency</a:t>
            </a:r>
          </a:p>
          <a:p>
            <a:pPr marL="109728" indent="0">
              <a:buNone/>
            </a:pPr>
            <a:endParaRPr lang="en-US" dirty="0"/>
          </a:p>
          <a:p>
            <a:pPr marL="109728" indent="0">
              <a:buNone/>
            </a:pPr>
            <a:r>
              <a:rPr lang="en-US" dirty="0" smtClean="0"/>
              <a:t>6- Multiple infections in a patient with recognized immune deficiency</a:t>
            </a:r>
          </a:p>
          <a:p>
            <a:pPr marL="109728" indent="0">
              <a:buNone/>
            </a:pPr>
            <a:endParaRPr lang="en-US" dirty="0"/>
          </a:p>
          <a:p>
            <a:pPr marL="109728" indent="0">
              <a:buNone/>
            </a:pPr>
            <a:r>
              <a:rPr lang="en-US" dirty="0" smtClean="0"/>
              <a:t>7- An opportunistic infection  resulting in emerging other opportunistic infections </a:t>
            </a:r>
            <a:r>
              <a:rPr lang="en-US" dirty="0"/>
              <a:t>in a patient with recognized immune deficiency</a:t>
            </a:r>
            <a:endParaRPr lang="en-CA" dirty="0"/>
          </a:p>
        </p:txBody>
      </p:sp>
      <p:sp>
        <p:nvSpPr>
          <p:cNvPr id="4" name="Title 1"/>
          <p:cNvSpPr>
            <a:spLocks noGrp="1"/>
          </p:cNvSpPr>
          <p:nvPr>
            <p:ph type="title"/>
          </p:nvPr>
        </p:nvSpPr>
        <p:spPr>
          <a:xfrm>
            <a:off x="395536" y="548680"/>
            <a:ext cx="8229600" cy="1066800"/>
          </a:xfrm>
        </p:spPr>
        <p:txBody>
          <a:bodyPr>
            <a:normAutofit fontScale="90000"/>
          </a:bodyPr>
          <a:lstStyle/>
          <a:p>
            <a:r>
              <a:rPr lang="en-US" dirty="0" smtClean="0"/>
              <a:t>Different types of pneumonia presenting in immune deficient host:</a:t>
            </a:r>
            <a:endParaRPr lang="en-CA" dirty="0"/>
          </a:p>
        </p:txBody>
      </p:sp>
    </p:spTree>
    <p:extLst>
      <p:ext uri="{BB962C8B-B14F-4D97-AF65-F5344CB8AC3E}">
        <p14:creationId xmlns:p14="http://schemas.microsoft.com/office/powerpoint/2010/main" val="2771335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160"/>
          <a:stretch/>
        </p:blipFill>
        <p:spPr>
          <a:xfrm>
            <a:off x="0" y="-34550"/>
            <a:ext cx="9143999" cy="6991941"/>
          </a:xfrm>
          <a:prstGeom prst="rect">
            <a:avLst/>
          </a:prstGeom>
        </p:spPr>
      </p:pic>
      <p:sp>
        <p:nvSpPr>
          <p:cNvPr id="6" name="Content Placeholder 5"/>
          <p:cNvSpPr>
            <a:spLocks noGrp="1"/>
          </p:cNvSpPr>
          <p:nvPr>
            <p:ph idx="1"/>
          </p:nvPr>
        </p:nvSpPr>
        <p:spPr/>
        <p:txBody>
          <a:bodyPr/>
          <a:lstStyle/>
          <a:p>
            <a:endParaRPr lang="en-CA" dirty="0"/>
          </a:p>
        </p:txBody>
      </p:sp>
    </p:spTree>
    <p:extLst>
      <p:ext uri="{BB962C8B-B14F-4D97-AF65-F5344CB8AC3E}">
        <p14:creationId xmlns:p14="http://schemas.microsoft.com/office/powerpoint/2010/main" val="2867807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a:t>Final diagnosis according to </a:t>
            </a:r>
            <a:r>
              <a:rPr lang="en-US" dirty="0" smtClean="0"/>
              <a:t>BAL, TBLB and skin biopsy: </a:t>
            </a:r>
            <a:r>
              <a:rPr lang="en-US" u="sng" dirty="0" err="1" smtClean="0"/>
              <a:t>Alternariasis</a:t>
            </a:r>
            <a:endParaRPr lang="en-CA" u="sng" dirty="0"/>
          </a:p>
          <a:p>
            <a:endParaRPr lang="en-CA" dirty="0"/>
          </a:p>
        </p:txBody>
      </p:sp>
    </p:spTree>
    <p:extLst>
      <p:ext uri="{BB962C8B-B14F-4D97-AF65-F5344CB8AC3E}">
        <p14:creationId xmlns:p14="http://schemas.microsoft.com/office/powerpoint/2010/main" val="1980654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84784"/>
            <a:ext cx="8229600" cy="1066800"/>
          </a:xfrm>
        </p:spPr>
        <p:txBody>
          <a:bodyPr>
            <a:normAutofit fontScale="90000"/>
          </a:bodyPr>
          <a:lstStyle/>
          <a:p>
            <a:pPr marL="109728" indent="0"/>
            <a:r>
              <a:rPr lang="en-US" dirty="0" smtClean="0"/>
              <a:t>- </a:t>
            </a:r>
            <a:r>
              <a:rPr lang="en-US" u="sng" dirty="0"/>
              <a:t>Recognized etiology of pulmonary infection </a:t>
            </a:r>
            <a:r>
              <a:rPr lang="en-US" dirty="0"/>
              <a:t>in a patient with </a:t>
            </a:r>
            <a:r>
              <a:rPr lang="en-US" u="sng" dirty="0"/>
              <a:t>unknown immune deficiency</a:t>
            </a:r>
            <a:br>
              <a:rPr lang="en-US" u="sng" dirty="0"/>
            </a:br>
            <a:r>
              <a:rPr lang="en-US" dirty="0"/>
              <a:t/>
            </a:r>
            <a:br>
              <a:rPr lang="en-US" dirty="0"/>
            </a:br>
            <a:endParaRPr lang="en-CA" dirty="0"/>
          </a:p>
        </p:txBody>
      </p:sp>
      <p:sp>
        <p:nvSpPr>
          <p:cNvPr id="3" name="Content Placeholder 2"/>
          <p:cNvSpPr>
            <a:spLocks noGrp="1"/>
          </p:cNvSpPr>
          <p:nvPr>
            <p:ph idx="1"/>
          </p:nvPr>
        </p:nvSpPr>
        <p:spPr/>
        <p:txBody>
          <a:bodyPr/>
          <a:lstStyle/>
          <a:p>
            <a:endParaRPr lang="en-US" dirty="0" smtClean="0"/>
          </a:p>
          <a:p>
            <a:r>
              <a:rPr lang="en-US" dirty="0" smtClean="0"/>
              <a:t>Sometimes pulmonary involvement, particularly in PID, is the earliest manifestation, likewise in adulthood. </a:t>
            </a:r>
          </a:p>
          <a:p>
            <a:endParaRPr lang="en-CA" dirty="0"/>
          </a:p>
        </p:txBody>
      </p:sp>
    </p:spTree>
    <p:extLst>
      <p:ext uri="{BB962C8B-B14F-4D97-AF65-F5344CB8AC3E}">
        <p14:creationId xmlns:p14="http://schemas.microsoft.com/office/powerpoint/2010/main" val="1057142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A Young Woman with Diffuse Skin </a:t>
            </a:r>
            <a:r>
              <a:rPr lang="en-CA" dirty="0" smtClean="0"/>
              <a:t>Lesions and bronchiectasis</a:t>
            </a:r>
            <a:endParaRPr lang="en-CA" dirty="0"/>
          </a:p>
        </p:txBody>
      </p:sp>
    </p:spTree>
    <p:extLst>
      <p:ext uri="{BB962C8B-B14F-4D97-AF65-F5344CB8AC3E}">
        <p14:creationId xmlns:p14="http://schemas.microsoft.com/office/powerpoint/2010/main" val="23054920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146" name="Picture 2"/>
          <p:cNvPicPr>
            <a:picLocks noChangeAspect="1" noChangeArrowheads="1"/>
          </p:cNvPicPr>
          <p:nvPr/>
        </p:nvPicPr>
        <p:blipFill>
          <a:blip r:embed="rId2" cstate="print">
            <a:grayscl/>
            <a:lum bright="20000" contrast="-20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799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Final </a:t>
            </a:r>
            <a:r>
              <a:rPr lang="en-CA" dirty="0"/>
              <a:t>diagnosis: CVID</a:t>
            </a:r>
          </a:p>
        </p:txBody>
      </p:sp>
    </p:spTree>
    <p:extLst>
      <p:ext uri="{BB962C8B-B14F-4D97-AF65-F5344CB8AC3E}">
        <p14:creationId xmlns:p14="http://schemas.microsoft.com/office/powerpoint/2010/main" val="2104194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 name="Content Placeholder 7"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8072" y="-13880"/>
            <a:ext cx="7236296" cy="6871880"/>
          </a:xfrm>
        </p:spPr>
      </p:pic>
    </p:spTree>
    <p:extLst>
      <p:ext uri="{BB962C8B-B14F-4D97-AF65-F5344CB8AC3E}">
        <p14:creationId xmlns:p14="http://schemas.microsoft.com/office/powerpoint/2010/main" val="31054308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439"/>
          <a:stretch/>
        </p:blipFill>
        <p:spPr bwMode="auto">
          <a:xfrm>
            <a:off x="1331640" y="3175"/>
            <a:ext cx="6264695" cy="666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399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a:t>Acute Necrotizing Pneumonia </a:t>
            </a:r>
            <a:r>
              <a:rPr lang="en-CA" dirty="0" smtClean="0"/>
              <a:t>due to </a:t>
            </a:r>
            <a:r>
              <a:rPr lang="en-CA" dirty="0" err="1" smtClean="0"/>
              <a:t>nocardiosis</a:t>
            </a:r>
            <a:r>
              <a:rPr lang="en-CA" dirty="0" smtClean="0"/>
              <a:t> in </a:t>
            </a:r>
            <a:r>
              <a:rPr lang="en-CA" dirty="0"/>
              <a:t>a Previously Healthy Young </a:t>
            </a:r>
            <a:r>
              <a:rPr lang="en-CA" dirty="0" smtClean="0"/>
              <a:t>Adult</a:t>
            </a:r>
            <a:endParaRPr lang="en-CA" dirty="0"/>
          </a:p>
        </p:txBody>
      </p:sp>
    </p:spTree>
    <p:extLst>
      <p:ext uri="{BB962C8B-B14F-4D97-AF65-F5344CB8AC3E}">
        <p14:creationId xmlns:p14="http://schemas.microsoft.com/office/powerpoint/2010/main" val="27066476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240" y="-5038"/>
            <a:ext cx="9163239" cy="6863038"/>
          </a:xfrm>
        </p:spPr>
      </p:pic>
      <p:sp>
        <p:nvSpPr>
          <p:cNvPr id="4" name="AutoShape 2" descr="Figure 2"/>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218835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1066800"/>
          </a:xfrm>
        </p:spPr>
        <p:txBody>
          <a:bodyPr>
            <a:normAutofit fontScale="90000"/>
          </a:bodyPr>
          <a:lstStyle/>
          <a:p>
            <a:r>
              <a:rPr lang="en-US" dirty="0" smtClean="0"/>
              <a:t>- </a:t>
            </a:r>
            <a:r>
              <a:rPr lang="en-US" dirty="0"/>
              <a:t>Pulmonary infections with </a:t>
            </a:r>
            <a:r>
              <a:rPr lang="en-US" u="sng" dirty="0"/>
              <a:t>undetermined etiology</a:t>
            </a:r>
            <a:r>
              <a:rPr lang="en-US" dirty="0"/>
              <a:t> in a patient with </a:t>
            </a:r>
            <a:r>
              <a:rPr lang="en-US" u="sng" dirty="0"/>
              <a:t>recognized</a:t>
            </a:r>
            <a:r>
              <a:rPr lang="en-US" dirty="0"/>
              <a:t> immune deficiency</a:t>
            </a:r>
            <a:endParaRPr lang="en-CA" dirty="0"/>
          </a:p>
        </p:txBody>
      </p:sp>
      <p:sp>
        <p:nvSpPr>
          <p:cNvPr id="3" name="Content Placeholder 2"/>
          <p:cNvSpPr>
            <a:spLocks noGrp="1"/>
          </p:cNvSpPr>
          <p:nvPr>
            <p:ph idx="1"/>
          </p:nvPr>
        </p:nvSpPr>
        <p:spPr/>
        <p:txBody>
          <a:bodyPr/>
          <a:lstStyle/>
          <a:p>
            <a:r>
              <a:rPr lang="en-US" dirty="0"/>
              <a:t>Empirical treatment is problematic and increases </a:t>
            </a:r>
            <a:r>
              <a:rPr lang="en-US" dirty="0" smtClean="0"/>
              <a:t>the morbidity </a:t>
            </a:r>
            <a:r>
              <a:rPr lang="en-US" dirty="0"/>
              <a:t>and mortality due to frequent and  irrational use of antimicrobial agents. </a:t>
            </a:r>
          </a:p>
          <a:p>
            <a:r>
              <a:rPr lang="en-US" dirty="0" smtClean="0"/>
              <a:t>The principle is early non-invasive and invasive diagnostic evaluation and straight forward treatment based on opportunistic and common microorganisms.</a:t>
            </a:r>
          </a:p>
          <a:p>
            <a:endParaRPr lang="en-CA" dirty="0"/>
          </a:p>
        </p:txBody>
      </p:sp>
    </p:spTree>
    <p:extLst>
      <p:ext uri="{BB962C8B-B14F-4D97-AF65-F5344CB8AC3E}">
        <p14:creationId xmlns:p14="http://schemas.microsoft.com/office/powerpoint/2010/main" val="1925611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Final </a:t>
            </a:r>
            <a:r>
              <a:rPr lang="en-CA" dirty="0"/>
              <a:t>diagnosis : </a:t>
            </a:r>
            <a:r>
              <a:rPr lang="en-CA" b="1" dirty="0"/>
              <a:t>CGD</a:t>
            </a:r>
            <a:endParaRPr lang="en-CA" dirty="0"/>
          </a:p>
          <a:p>
            <a:endParaRPr lang="en-CA" dirty="0"/>
          </a:p>
        </p:txBody>
      </p:sp>
    </p:spTree>
    <p:extLst>
      <p:ext uri="{BB962C8B-B14F-4D97-AF65-F5344CB8AC3E}">
        <p14:creationId xmlns:p14="http://schemas.microsoft.com/office/powerpoint/2010/main" val="28098506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descr="Screen Clippi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208" b="3853"/>
          <a:stretch/>
        </p:blipFill>
        <p:spPr>
          <a:xfrm>
            <a:off x="1475656" y="0"/>
            <a:ext cx="6048672" cy="6858000"/>
          </a:xfrm>
        </p:spPr>
      </p:pic>
    </p:spTree>
    <p:extLst>
      <p:ext uri="{BB962C8B-B14F-4D97-AF65-F5344CB8AC3E}">
        <p14:creationId xmlns:p14="http://schemas.microsoft.com/office/powerpoint/2010/main" val="4453438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case of PCP</a:t>
            </a:r>
            <a:endParaRPr lang="en-CA" dirty="0"/>
          </a:p>
        </p:txBody>
      </p:sp>
    </p:spTree>
    <p:extLst>
      <p:ext uri="{BB962C8B-B14F-4D97-AF65-F5344CB8AC3E}">
        <p14:creationId xmlns:p14="http://schemas.microsoft.com/office/powerpoint/2010/main" val="6669787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8250" r="3212" b="51826"/>
          <a:stretch/>
        </p:blipFill>
        <p:spPr>
          <a:xfrm>
            <a:off x="0" y="-1"/>
            <a:ext cx="9143999" cy="6888271"/>
          </a:xfrm>
        </p:spPr>
      </p:pic>
    </p:spTree>
    <p:extLst>
      <p:ext uri="{BB962C8B-B14F-4D97-AF65-F5344CB8AC3E}">
        <p14:creationId xmlns:p14="http://schemas.microsoft.com/office/powerpoint/2010/main" val="33885176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Final diagnosis: HIV infection</a:t>
            </a:r>
            <a:endParaRPr lang="en-CA" dirty="0"/>
          </a:p>
        </p:txBody>
      </p:sp>
    </p:spTree>
    <p:extLst>
      <p:ext uri="{BB962C8B-B14F-4D97-AF65-F5344CB8AC3E}">
        <p14:creationId xmlns:p14="http://schemas.microsoft.com/office/powerpoint/2010/main" val="32250675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Unknown etiology of pulmonary </a:t>
            </a:r>
            <a:r>
              <a:rPr lang="en-US" dirty="0"/>
              <a:t>infection and </a:t>
            </a:r>
            <a:r>
              <a:rPr lang="en-US" u="sng" dirty="0"/>
              <a:t>unknown underlying immune deficiency</a:t>
            </a:r>
            <a:endParaRPr lang="en-CA"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20596674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Pulmonary mass and disseminated abscess formation in previously healthy young woman </a:t>
            </a:r>
          </a:p>
        </p:txBody>
      </p:sp>
    </p:spTree>
    <p:extLst>
      <p:ext uri="{BB962C8B-B14F-4D97-AF65-F5344CB8AC3E}">
        <p14:creationId xmlns:p14="http://schemas.microsoft.com/office/powerpoint/2010/main" val="805280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6" y="0"/>
            <a:ext cx="9223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550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0"/>
            <a:ext cx="6408712" cy="6889366"/>
          </a:xfrm>
        </p:spPr>
      </p:pic>
    </p:spTree>
    <p:extLst>
      <p:ext uri="{BB962C8B-B14F-4D97-AF65-F5344CB8AC3E}">
        <p14:creationId xmlns:p14="http://schemas.microsoft.com/office/powerpoint/2010/main" val="418800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94182" cy="6858000"/>
          </a:xfrm>
        </p:spPr>
      </p:pic>
    </p:spTree>
    <p:extLst>
      <p:ext uri="{BB962C8B-B14F-4D97-AF65-F5344CB8AC3E}">
        <p14:creationId xmlns:p14="http://schemas.microsoft.com/office/powerpoint/2010/main" val="3723383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Consider possible etiologies based on underlying immune deficiency:</a:t>
            </a:r>
          </a:p>
          <a:p>
            <a:pPr marL="109728" indent="0">
              <a:buNone/>
            </a:pPr>
            <a:r>
              <a:rPr lang="en-US" dirty="0"/>
              <a:t> </a:t>
            </a:r>
            <a:r>
              <a:rPr lang="en-US" dirty="0" smtClean="0"/>
              <a:t>1. Phagocytic</a:t>
            </a:r>
          </a:p>
          <a:p>
            <a:pPr marL="109728" indent="0">
              <a:buNone/>
            </a:pPr>
            <a:r>
              <a:rPr lang="en-US" dirty="0" smtClean="0"/>
              <a:t>2. </a:t>
            </a:r>
            <a:r>
              <a:rPr lang="en-US" dirty="0" err="1" smtClean="0"/>
              <a:t>Humoral</a:t>
            </a:r>
            <a:endParaRPr lang="en-US" dirty="0" smtClean="0"/>
          </a:p>
          <a:p>
            <a:pPr marL="109728" indent="0">
              <a:buNone/>
            </a:pPr>
            <a:r>
              <a:rPr lang="en-US" dirty="0" smtClean="0"/>
              <a:t>3. Cellular</a:t>
            </a:r>
          </a:p>
          <a:p>
            <a:pPr marL="109728" indent="0">
              <a:buNone/>
            </a:pPr>
            <a:r>
              <a:rPr lang="en-US" dirty="0" smtClean="0"/>
              <a:t>4. Mixed   </a:t>
            </a:r>
            <a:endParaRPr lang="en-CA" dirty="0"/>
          </a:p>
        </p:txBody>
      </p:sp>
    </p:spTree>
    <p:extLst>
      <p:ext uri="{BB962C8B-B14F-4D97-AF65-F5344CB8AC3E}">
        <p14:creationId xmlns:p14="http://schemas.microsoft.com/office/powerpoint/2010/main" val="1965909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76282" cy="6858000"/>
          </a:xfrm>
        </p:spPr>
      </p:pic>
    </p:spTree>
    <p:extLst>
      <p:ext uri="{BB962C8B-B14F-4D97-AF65-F5344CB8AC3E}">
        <p14:creationId xmlns:p14="http://schemas.microsoft.com/office/powerpoint/2010/main" val="1124970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a:t>Finally diagnosed as : Diss. </a:t>
            </a:r>
            <a:r>
              <a:rPr lang="en-US" dirty="0" err="1"/>
              <a:t>Aspergillosis</a:t>
            </a:r>
            <a:r>
              <a:rPr lang="en-US" dirty="0"/>
              <a:t> in the setting of unknown CGD</a:t>
            </a:r>
            <a:endParaRPr lang="en-CA" dirty="0"/>
          </a:p>
          <a:p>
            <a:endParaRPr lang="en-CA" dirty="0"/>
          </a:p>
        </p:txBody>
      </p:sp>
    </p:spTree>
    <p:extLst>
      <p:ext uri="{BB962C8B-B14F-4D97-AF65-F5344CB8AC3E}">
        <p14:creationId xmlns:p14="http://schemas.microsoft.com/office/powerpoint/2010/main" val="39919156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a:t>
            </a:r>
            <a:r>
              <a:rPr lang="en-US" dirty="0"/>
              <a:t>33-year-old </a:t>
            </a:r>
            <a:r>
              <a:rPr lang="en-US" dirty="0" smtClean="0"/>
              <a:t>man referred as disseminated M. </a:t>
            </a:r>
            <a:r>
              <a:rPr lang="en-US" dirty="0" err="1" smtClean="0"/>
              <a:t>avium</a:t>
            </a:r>
            <a:r>
              <a:rPr lang="en-US" dirty="0" smtClean="0"/>
              <a:t> infection </a:t>
            </a:r>
          </a:p>
        </p:txBody>
      </p:sp>
    </p:spTree>
    <p:extLst>
      <p:ext uri="{BB962C8B-B14F-4D97-AF65-F5344CB8AC3E}">
        <p14:creationId xmlns:p14="http://schemas.microsoft.com/office/powerpoint/2010/main" val="2474090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9317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a:t>Finally diagnosed as : disseminated MDR TB in the setting of </a:t>
            </a:r>
            <a:r>
              <a:rPr lang="en-US" u="sng" dirty="0">
                <a:effectLst>
                  <a:outerShdw blurRad="38100" dist="38100" dir="2700000" algn="tl">
                    <a:srgbClr val="000000">
                      <a:alpha val="43137"/>
                    </a:srgbClr>
                  </a:outerShdw>
                </a:effectLst>
              </a:rPr>
              <a:t>IL12R deficiency</a:t>
            </a:r>
          </a:p>
          <a:p>
            <a:endParaRPr lang="en-CA" dirty="0"/>
          </a:p>
          <a:p>
            <a:endParaRPr lang="en-CA" dirty="0"/>
          </a:p>
        </p:txBody>
      </p:sp>
    </p:spTree>
    <p:extLst>
      <p:ext uri="{BB962C8B-B14F-4D97-AF65-F5344CB8AC3E}">
        <p14:creationId xmlns:p14="http://schemas.microsoft.com/office/powerpoint/2010/main" val="24008705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49" y="836712"/>
            <a:ext cx="9144000" cy="5832648"/>
          </a:xfrm>
        </p:spPr>
      </p:pic>
    </p:spTree>
    <p:extLst>
      <p:ext uri="{BB962C8B-B14F-4D97-AF65-F5344CB8AC3E}">
        <p14:creationId xmlns:p14="http://schemas.microsoft.com/office/powerpoint/2010/main" val="37698253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337" y="548680"/>
            <a:ext cx="5656983" cy="6309320"/>
          </a:xfrm>
        </p:spPr>
      </p:pic>
    </p:spTree>
    <p:extLst>
      <p:ext uri="{BB962C8B-B14F-4D97-AF65-F5344CB8AC3E}">
        <p14:creationId xmlns:p14="http://schemas.microsoft.com/office/powerpoint/2010/main" val="40683845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179512" y="2532888"/>
            <a:ext cx="8229600" cy="4325112"/>
          </a:xfrm>
        </p:spPr>
        <p:txBody>
          <a:bodyPr/>
          <a:lstStyle/>
          <a:p>
            <a:r>
              <a:rPr lang="en-US" dirty="0" smtClean="0"/>
              <a:t>A 14 year-old girl with chronic diffused </a:t>
            </a:r>
            <a:r>
              <a:rPr lang="en-US" dirty="0" err="1" smtClean="0"/>
              <a:t>bilteral</a:t>
            </a:r>
            <a:r>
              <a:rPr lang="en-US" dirty="0" smtClean="0"/>
              <a:t> </a:t>
            </a:r>
            <a:r>
              <a:rPr lang="en-US" dirty="0" err="1" smtClean="0"/>
              <a:t>pulomanry</a:t>
            </a:r>
            <a:r>
              <a:rPr lang="en-US" dirty="0" smtClean="0"/>
              <a:t> nodules treated with different types of antibiotics regimens without any response. </a:t>
            </a:r>
          </a:p>
          <a:p>
            <a:endParaRPr lang="en-CA"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9745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77" r="4985" b="9738"/>
          <a:stretch/>
        </p:blipFill>
        <p:spPr>
          <a:xfrm>
            <a:off x="-36512" y="-1"/>
            <a:ext cx="9180512" cy="6864763"/>
          </a:xfrm>
        </p:spPr>
      </p:pic>
    </p:spTree>
    <p:extLst>
      <p:ext uri="{BB962C8B-B14F-4D97-AF65-F5344CB8AC3E}">
        <p14:creationId xmlns:p14="http://schemas.microsoft.com/office/powerpoint/2010/main" val="2524090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5432"/>
            <a:ext cx="9168657" cy="6863432"/>
          </a:xfrm>
        </p:spPr>
      </p:pic>
    </p:spTree>
    <p:extLst>
      <p:ext uri="{BB962C8B-B14F-4D97-AF65-F5344CB8AC3E}">
        <p14:creationId xmlns:p14="http://schemas.microsoft.com/office/powerpoint/2010/main" val="559246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r>
              <a:rPr lang="en-US" dirty="0" smtClean="0"/>
              <a:t>A 46 year-old woman with diabetes since 16 years ago</a:t>
            </a:r>
            <a:endParaRPr lang="en-CA" dirty="0"/>
          </a:p>
        </p:txBody>
      </p:sp>
    </p:spTree>
    <p:extLst>
      <p:ext uri="{BB962C8B-B14F-4D97-AF65-F5344CB8AC3E}">
        <p14:creationId xmlns:p14="http://schemas.microsoft.com/office/powerpoint/2010/main" val="7981606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a:t>Chronic pulmonary EBV infection was confirmed which resulted in recognition </a:t>
            </a:r>
            <a:r>
              <a:rPr lang="en-US" dirty="0" smtClean="0"/>
              <a:t>of a newly described </a:t>
            </a:r>
            <a:r>
              <a:rPr lang="en-US" dirty="0"/>
              <a:t>genetic </a:t>
            </a:r>
            <a:r>
              <a:rPr lang="en-US" dirty="0" smtClean="0"/>
              <a:t>disorder: </a:t>
            </a:r>
            <a:r>
              <a:rPr lang="en-US" u="sng" dirty="0">
                <a:effectLst>
                  <a:outerShdw blurRad="38100" dist="38100" dir="2700000" algn="tl">
                    <a:srgbClr val="000000">
                      <a:alpha val="43137"/>
                    </a:srgbClr>
                  </a:outerShdw>
                </a:effectLst>
              </a:rPr>
              <a:t>ITK deficiency </a:t>
            </a:r>
            <a:r>
              <a:rPr lang="en-US" b="1" dirty="0"/>
              <a:t> </a:t>
            </a:r>
            <a:r>
              <a:rPr lang="en-US" sz="2400" b="1" dirty="0"/>
              <a:t>(IL-2–inducible T cell Kinase (ITK) Deficiency</a:t>
            </a:r>
            <a:r>
              <a:rPr lang="en-US" b="1" dirty="0"/>
              <a:t>), a </a:t>
            </a:r>
            <a:r>
              <a:rPr lang="en-US" b="1" dirty="0" smtClean="0"/>
              <a:t>syndrome mimicking </a:t>
            </a:r>
            <a:r>
              <a:rPr lang="en-US" b="1" dirty="0"/>
              <a:t>XLP</a:t>
            </a:r>
            <a:endParaRPr lang="en-CA" dirty="0"/>
          </a:p>
          <a:p>
            <a:endParaRPr lang="en-CA" dirty="0"/>
          </a:p>
        </p:txBody>
      </p:sp>
    </p:spTree>
    <p:extLst>
      <p:ext uri="{BB962C8B-B14F-4D97-AF65-F5344CB8AC3E}">
        <p14:creationId xmlns:p14="http://schemas.microsoft.com/office/powerpoint/2010/main" val="27460808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5" name="Content Placeholder 4"/>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0" y="0"/>
            <a:ext cx="9144000" cy="6597352"/>
          </a:xfrm>
          <a:prstGeom prst="rect">
            <a:avLst/>
          </a:prstGeom>
          <a:noFill/>
          <a:ln w="9525">
            <a:noFill/>
            <a:miter lim="800000"/>
            <a:headEnd/>
            <a:tailEnd/>
          </a:ln>
        </p:spPr>
      </p:pic>
    </p:spTree>
    <p:extLst>
      <p:ext uri="{BB962C8B-B14F-4D97-AF65-F5344CB8AC3E}">
        <p14:creationId xmlns:p14="http://schemas.microsoft.com/office/powerpoint/2010/main" val="25775848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7" name="Content Placeholder 6"/>
          <p:cNvSpPr>
            <a:spLocks noGrp="1"/>
          </p:cNvSpPr>
          <p:nvPr>
            <p:ph idx="1"/>
          </p:nvPr>
        </p:nvSpPr>
        <p:spPr/>
        <p:txBody>
          <a:bodyPr/>
          <a:lstStyle/>
          <a:p>
            <a:r>
              <a:rPr lang="en-US" dirty="0" smtClean="0"/>
              <a:t>A 20 year-old woman with hemoptysis  diagnosed as Wegener’s </a:t>
            </a:r>
            <a:r>
              <a:rPr lang="en-US" dirty="0" err="1" smtClean="0"/>
              <a:t>granulomatosis</a:t>
            </a:r>
            <a:r>
              <a:rPr lang="en-US" dirty="0" smtClean="0"/>
              <a:t>.</a:t>
            </a:r>
          </a:p>
          <a:p>
            <a:endParaRPr lang="en-CA" dirty="0"/>
          </a:p>
        </p:txBody>
      </p:sp>
    </p:spTree>
    <p:extLst>
      <p:ext uri="{BB962C8B-B14F-4D97-AF65-F5344CB8AC3E}">
        <p14:creationId xmlns:p14="http://schemas.microsoft.com/office/powerpoint/2010/main" val="32088683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836"/>
          <a:stretch/>
        </p:blipFill>
        <p:spPr>
          <a:xfrm>
            <a:off x="0" y="0"/>
            <a:ext cx="9143999" cy="6858000"/>
          </a:xfrm>
        </p:spPr>
      </p:pic>
      <p:sp>
        <p:nvSpPr>
          <p:cNvPr id="3" name="Rectangle 2"/>
          <p:cNvSpPr/>
          <p:nvPr/>
        </p:nvSpPr>
        <p:spPr>
          <a:xfrm>
            <a:off x="35496" y="3018094"/>
            <a:ext cx="1224136"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090614"/>
            <a:ext cx="124301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9955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a:t>Finally diagnosed as invasive pulmonary &amp; </a:t>
            </a:r>
            <a:r>
              <a:rPr lang="en-US" dirty="0" err="1"/>
              <a:t>intrabronchial</a:t>
            </a:r>
            <a:r>
              <a:rPr lang="en-US" dirty="0"/>
              <a:t> </a:t>
            </a:r>
            <a:r>
              <a:rPr lang="en-US" dirty="0" err="1"/>
              <a:t>Aspergillosis</a:t>
            </a:r>
            <a:r>
              <a:rPr lang="en-US" dirty="0"/>
              <a:t> </a:t>
            </a:r>
            <a:r>
              <a:rPr lang="en-US" dirty="0" smtClean="0"/>
              <a:t>associated with </a:t>
            </a:r>
            <a:r>
              <a:rPr lang="en-US" dirty="0"/>
              <a:t>underlying CGD.</a:t>
            </a:r>
            <a:endParaRPr lang="en-CA" dirty="0"/>
          </a:p>
        </p:txBody>
      </p:sp>
    </p:spTree>
    <p:extLst>
      <p:ext uri="{BB962C8B-B14F-4D97-AF65-F5344CB8AC3E}">
        <p14:creationId xmlns:p14="http://schemas.microsoft.com/office/powerpoint/2010/main" val="42685561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066800"/>
          </a:xfrm>
        </p:spPr>
        <p:txBody>
          <a:bodyPr>
            <a:normAutofit fontScale="90000"/>
          </a:bodyPr>
          <a:lstStyle/>
          <a:p>
            <a:pPr marL="109728" indent="0"/>
            <a:r>
              <a:rPr lang="en-US" dirty="0"/>
              <a:t>Pulmonary infection, leading to recognition of </a:t>
            </a:r>
            <a:r>
              <a:rPr lang="en-US" u="sng" dirty="0"/>
              <a:t>new genetic defect </a:t>
            </a:r>
            <a:r>
              <a:rPr lang="en-US" dirty="0"/>
              <a:t>and even </a:t>
            </a:r>
            <a:r>
              <a:rPr lang="en-US" u="sng" dirty="0"/>
              <a:t>new immunologic pathway</a:t>
            </a:r>
            <a:br>
              <a:rPr lang="en-US" u="sng" dirty="0"/>
            </a:br>
            <a:endParaRPr lang="en-US"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23796222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7898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970"/>
            <a:ext cx="9161292" cy="6870969"/>
          </a:xfrm>
        </p:spPr>
      </p:pic>
    </p:spTree>
    <p:extLst>
      <p:ext uri="{BB962C8B-B14F-4D97-AF65-F5344CB8AC3E}">
        <p14:creationId xmlns:p14="http://schemas.microsoft.com/office/powerpoint/2010/main" val="23143180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959"/>
          <a:stretch/>
        </p:blipFill>
        <p:spPr>
          <a:xfrm>
            <a:off x="0" y="-54768"/>
            <a:ext cx="9144000" cy="6912768"/>
          </a:xfrm>
        </p:spPr>
      </p:pic>
    </p:spTree>
    <p:extLst>
      <p:ext uri="{BB962C8B-B14F-4D97-AF65-F5344CB8AC3E}">
        <p14:creationId xmlns:p14="http://schemas.microsoft.com/office/powerpoint/2010/main" val="2763415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489"/>
            <a:ext cx="8820472" cy="6867849"/>
          </a:xfr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7836"/>
            <a:ext cx="9144000" cy="1517548"/>
          </a:xfrm>
          <a:prstGeom prst="rect">
            <a:avLst/>
          </a:prstGeom>
        </p:spPr>
      </p:pic>
    </p:spTree>
    <p:extLst>
      <p:ext uri="{BB962C8B-B14F-4D97-AF65-F5344CB8AC3E}">
        <p14:creationId xmlns:p14="http://schemas.microsoft.com/office/powerpoint/2010/main" val="2080242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409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t="15416" b="6897"/>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6213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1066800"/>
          </a:xfrm>
        </p:spPr>
        <p:txBody>
          <a:bodyPr>
            <a:normAutofit fontScale="90000"/>
          </a:bodyPr>
          <a:lstStyle/>
          <a:p>
            <a:r>
              <a:rPr lang="en-US" u="sng" dirty="0"/>
              <a:t>Recognized etiology </a:t>
            </a:r>
            <a:r>
              <a:rPr lang="en-US" dirty="0"/>
              <a:t>of pulmonary infection </a:t>
            </a:r>
            <a:r>
              <a:rPr lang="en-US" u="sng" dirty="0"/>
              <a:t>not attributable</a:t>
            </a:r>
            <a:r>
              <a:rPr lang="en-US" dirty="0"/>
              <a:t> to known underlying immune deficiency</a:t>
            </a:r>
            <a:endParaRPr lang="en-CA"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5655580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A case of CGD with pseudomonas pulmonary infection, sinusitis and bronchiectasis. </a:t>
            </a:r>
            <a:endParaRPr lang="en-CA" dirty="0"/>
          </a:p>
        </p:txBody>
      </p:sp>
    </p:spTree>
    <p:extLst>
      <p:ext uri="{BB962C8B-B14F-4D97-AF65-F5344CB8AC3E}">
        <p14:creationId xmlns:p14="http://schemas.microsoft.com/office/powerpoint/2010/main" val="4991769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450" y="0"/>
            <a:ext cx="9144000" cy="6858000"/>
          </a:xfrm>
        </p:spPr>
      </p:pic>
    </p:spTree>
    <p:extLst>
      <p:ext uri="{BB962C8B-B14F-4D97-AF65-F5344CB8AC3E}">
        <p14:creationId xmlns:p14="http://schemas.microsoft.com/office/powerpoint/2010/main" val="22358465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290" t="30006" r="5263" b="24591"/>
          <a:stretch/>
        </p:blipFill>
        <p:spPr>
          <a:xfrm>
            <a:off x="-1304" y="0"/>
            <a:ext cx="9145304" cy="6858000"/>
          </a:xfrm>
        </p:spPr>
      </p:pic>
    </p:spTree>
    <p:extLst>
      <p:ext uri="{BB962C8B-B14F-4D97-AF65-F5344CB8AC3E}">
        <p14:creationId xmlns:p14="http://schemas.microsoft.com/office/powerpoint/2010/main" val="9073534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181" r="3134" b="10314"/>
          <a:stretch/>
        </p:blipFill>
        <p:spPr>
          <a:xfrm>
            <a:off x="0" y="-31815"/>
            <a:ext cx="9144000" cy="6924198"/>
          </a:xfrm>
        </p:spPr>
      </p:pic>
    </p:spTree>
    <p:extLst>
      <p:ext uri="{BB962C8B-B14F-4D97-AF65-F5344CB8AC3E}">
        <p14:creationId xmlns:p14="http://schemas.microsoft.com/office/powerpoint/2010/main" val="13072885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Immotile </a:t>
            </a:r>
            <a:r>
              <a:rPr lang="en-US" dirty="0"/>
              <a:t>cilia syndrome </a:t>
            </a:r>
          </a:p>
          <a:p>
            <a:r>
              <a:rPr lang="en-US" dirty="0"/>
              <a:t>Two genetic abnormalities existing in a patient with different types of </a:t>
            </a:r>
            <a:r>
              <a:rPr lang="en-US" dirty="0" smtClean="0"/>
              <a:t>infections (CGD + immotile cilia syndrome)</a:t>
            </a:r>
            <a:endParaRPr lang="en-CA" dirty="0"/>
          </a:p>
          <a:p>
            <a:endParaRPr lang="en-CA" dirty="0"/>
          </a:p>
        </p:txBody>
      </p:sp>
    </p:spTree>
    <p:extLst>
      <p:ext uri="{BB962C8B-B14F-4D97-AF65-F5344CB8AC3E}">
        <p14:creationId xmlns:p14="http://schemas.microsoft.com/office/powerpoint/2010/main" val="35214935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Very rare organisms found in PID </a:t>
            </a:r>
            <a:endParaRPr lang="en-CA"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25251387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971" r="20623"/>
          <a:stretch/>
        </p:blipFill>
        <p:spPr>
          <a:xfrm>
            <a:off x="323528" y="1196752"/>
            <a:ext cx="8555395" cy="4608512"/>
          </a:xfrm>
        </p:spPr>
      </p:pic>
    </p:spTree>
    <p:extLst>
      <p:ext uri="{BB962C8B-B14F-4D97-AF65-F5344CB8AC3E}">
        <p14:creationId xmlns:p14="http://schemas.microsoft.com/office/powerpoint/2010/main" val="29063529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Cutaneous leishmaniasis in a CGD patient</a:t>
            </a:r>
            <a:endParaRPr lang="en-CA" dirty="0"/>
          </a:p>
        </p:txBody>
      </p:sp>
    </p:spTree>
    <p:extLst>
      <p:ext uri="{BB962C8B-B14F-4D97-AF65-F5344CB8AC3E}">
        <p14:creationId xmlns:p14="http://schemas.microsoft.com/office/powerpoint/2010/main" val="26503555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r>
              <a:rPr lang="en-US" dirty="0" smtClean="0"/>
              <a:t>Chronic </a:t>
            </a:r>
            <a:r>
              <a:rPr lang="en-US" dirty="0" err="1" smtClean="0"/>
              <a:t>fistulizing</a:t>
            </a:r>
            <a:r>
              <a:rPr lang="en-US" dirty="0" smtClean="0"/>
              <a:t> hand lesion in a 53 years old woman  due to Fusarium </a:t>
            </a:r>
            <a:r>
              <a:rPr lang="en-US" dirty="0" err="1" smtClean="0"/>
              <a:t>solani</a:t>
            </a:r>
            <a:r>
              <a:rPr lang="en-US" dirty="0" smtClean="0"/>
              <a:t> infection </a:t>
            </a:r>
            <a:endParaRPr lang="en-CA" dirty="0"/>
          </a:p>
        </p:txBody>
      </p:sp>
    </p:spTree>
    <p:extLst>
      <p:ext uri="{BB962C8B-B14F-4D97-AF65-F5344CB8AC3E}">
        <p14:creationId xmlns:p14="http://schemas.microsoft.com/office/powerpoint/2010/main" val="175777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Final diagnosis: Pulmonary </a:t>
            </a:r>
            <a:r>
              <a:rPr lang="en-US" dirty="0" err="1" smtClean="0"/>
              <a:t>Aspergillosis</a:t>
            </a:r>
            <a:r>
              <a:rPr lang="en-US" dirty="0" smtClean="0"/>
              <a:t> </a:t>
            </a:r>
            <a:endParaRPr lang="en-CA" dirty="0"/>
          </a:p>
        </p:txBody>
      </p:sp>
    </p:spTree>
    <p:extLst>
      <p:ext uri="{BB962C8B-B14F-4D97-AF65-F5344CB8AC3E}">
        <p14:creationId xmlns:p14="http://schemas.microsoft.com/office/powerpoint/2010/main" val="42223137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Leading to diagnosis of CGD</a:t>
            </a:r>
            <a:endParaRPr lang="en-CA" dirty="0"/>
          </a:p>
        </p:txBody>
      </p:sp>
    </p:spTree>
    <p:extLst>
      <p:ext uri="{BB962C8B-B14F-4D97-AF65-F5344CB8AC3E}">
        <p14:creationId xmlns:p14="http://schemas.microsoft.com/office/powerpoint/2010/main" val="29611119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7" y="0"/>
            <a:ext cx="9134466" cy="6597352"/>
          </a:xfrm>
        </p:spPr>
      </p:pic>
    </p:spTree>
    <p:extLst>
      <p:ext uri="{BB962C8B-B14F-4D97-AF65-F5344CB8AC3E}">
        <p14:creationId xmlns:p14="http://schemas.microsoft.com/office/powerpoint/2010/main" val="18688132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US" dirty="0" smtClean="0"/>
              <a:t>Conclusion:</a:t>
            </a:r>
            <a:endParaRPr lang="en-CA" dirty="0"/>
          </a:p>
        </p:txBody>
      </p:sp>
      <p:sp>
        <p:nvSpPr>
          <p:cNvPr id="3" name="Content Placeholder 2"/>
          <p:cNvSpPr>
            <a:spLocks noGrp="1"/>
          </p:cNvSpPr>
          <p:nvPr>
            <p:ph idx="1"/>
          </p:nvPr>
        </p:nvSpPr>
        <p:spPr>
          <a:xfrm>
            <a:off x="457200" y="1340768"/>
            <a:ext cx="8229600" cy="5233768"/>
          </a:xfrm>
        </p:spPr>
        <p:txBody>
          <a:bodyPr>
            <a:normAutofit fontScale="92500" lnSpcReduction="10000"/>
          </a:bodyPr>
          <a:lstStyle/>
          <a:p>
            <a:r>
              <a:rPr lang="en-US" dirty="0" smtClean="0"/>
              <a:t>Consider immune deficiency in pulmonary infections due to unusual, severe and opportunistic microorganisms.</a:t>
            </a:r>
          </a:p>
          <a:p>
            <a:r>
              <a:rPr lang="en-US" dirty="0" smtClean="0"/>
              <a:t>Consider unusual or opportunistic pulmonary infections in the setting of recognized immune deficiencies.</a:t>
            </a:r>
          </a:p>
          <a:p>
            <a:r>
              <a:rPr lang="en-US" dirty="0" smtClean="0"/>
              <a:t>Take into account the possibility of unknown immune deficiency presenting with an unknown opportunistic microorganism causing pulmonary infection for the first time.</a:t>
            </a:r>
          </a:p>
          <a:p>
            <a:r>
              <a:rPr lang="en-US" dirty="0" smtClean="0"/>
              <a:t>Think about the possibility of undiscovered immune deficiency and advanced genetic workup in some opportunistic infections presenting in an apparently </a:t>
            </a:r>
            <a:r>
              <a:rPr lang="en-US" dirty="0" err="1" smtClean="0"/>
              <a:t>immunocompetent</a:t>
            </a:r>
            <a:r>
              <a:rPr lang="en-US" dirty="0" smtClean="0"/>
              <a:t> host.</a:t>
            </a:r>
          </a:p>
          <a:p>
            <a:endParaRPr lang="en-US" dirty="0" smtClean="0"/>
          </a:p>
          <a:p>
            <a:endParaRPr lang="en-CA" dirty="0"/>
          </a:p>
        </p:txBody>
      </p:sp>
    </p:spTree>
    <p:extLst>
      <p:ext uri="{BB962C8B-B14F-4D97-AF65-F5344CB8AC3E}">
        <p14:creationId xmlns:p14="http://schemas.microsoft.com/office/powerpoint/2010/main" val="7292089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Consider multiple opportunistic pulmonary infections in profoundly immune suppressed hosts ( PCP + CMV or PCP + TB in advanced HIV) </a:t>
            </a:r>
          </a:p>
          <a:p>
            <a:r>
              <a:rPr lang="en-US" dirty="0" smtClean="0"/>
              <a:t>Consider the possibility of further opp. infections following the current opp. infection( CMV pneumonia in transplant followed by bacterial or fungal infections). </a:t>
            </a:r>
            <a:endParaRPr lang="en-CA" dirty="0"/>
          </a:p>
        </p:txBody>
      </p:sp>
    </p:spTree>
    <p:extLst>
      <p:ext uri="{BB962C8B-B14F-4D97-AF65-F5344CB8AC3E}">
        <p14:creationId xmlns:p14="http://schemas.microsoft.com/office/powerpoint/2010/main" val="19971079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Approach to Infection in Immunecompromised Host</a:t>
            </a:r>
            <a:endParaRPr lang="en-CA" dirty="0"/>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22024050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US" dirty="0" smtClean="0"/>
              <a:t>Infection is the major cause of mortality and morbidity in immunecompromised patients.</a:t>
            </a:r>
          </a:p>
          <a:p>
            <a:endParaRPr lang="en-US" dirty="0" smtClean="0"/>
          </a:p>
          <a:p>
            <a:r>
              <a:rPr lang="en-US" dirty="0" smtClean="0"/>
              <a:t>Diagnosis and management of infection in these patients is a big deal.</a:t>
            </a:r>
          </a:p>
          <a:p>
            <a:endParaRPr lang="en-CA" dirty="0"/>
          </a:p>
        </p:txBody>
      </p:sp>
    </p:spTree>
    <p:extLst>
      <p:ext uri="{BB962C8B-B14F-4D97-AF65-F5344CB8AC3E}">
        <p14:creationId xmlns:p14="http://schemas.microsoft.com/office/powerpoint/2010/main" val="17179565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305776"/>
          </a:xfrm>
        </p:spPr>
        <p:txBody>
          <a:bodyPr>
            <a:normAutofit/>
          </a:bodyPr>
          <a:lstStyle/>
          <a:p>
            <a:r>
              <a:rPr lang="en-CA" dirty="0"/>
              <a:t>A 17 year-old man had been admitted due to progressive and general weakness, seizure and unilateral hemiparesis during a week (9 years ago). </a:t>
            </a:r>
            <a:r>
              <a:rPr lang="en-CA" dirty="0" smtClean="0"/>
              <a:t>Imaging studies showed </a:t>
            </a:r>
            <a:r>
              <a:rPr lang="en-CA" dirty="0"/>
              <a:t>brain abscess and he was treated with combination of antibiotics with no response after one month. Finally, neurosurgical intervention was done. According to his medical documents, the diagnosis was candidial </a:t>
            </a:r>
            <a:r>
              <a:rPr lang="en-CA" dirty="0" smtClean="0"/>
              <a:t>abscess and </a:t>
            </a:r>
            <a:r>
              <a:rPr lang="en-CA" dirty="0"/>
              <a:t>he was discharged with fluconazole without further investigations. </a:t>
            </a:r>
            <a:r>
              <a:rPr lang="en-CA" dirty="0" smtClean="0"/>
              <a:t>Echocardiography was normal.</a:t>
            </a:r>
            <a:endParaRPr lang="en-CA" dirty="0"/>
          </a:p>
        </p:txBody>
      </p:sp>
    </p:spTree>
    <p:extLst>
      <p:ext uri="{BB962C8B-B14F-4D97-AF65-F5344CB8AC3E}">
        <p14:creationId xmlns:p14="http://schemas.microsoft.com/office/powerpoint/2010/main" val="12855613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32656"/>
            <a:ext cx="5760640" cy="64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4881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a:bodyPr>
          <a:lstStyle/>
          <a:p>
            <a:r>
              <a:rPr lang="en-CA" dirty="0"/>
              <a:t>Three years later (6 years ago), he experienced progressive unilateral ptosis. Sinus surgery was performed </a:t>
            </a:r>
            <a:r>
              <a:rPr lang="en-CA" dirty="0" smtClean="0"/>
              <a:t>and </a:t>
            </a:r>
            <a:r>
              <a:rPr lang="en-CA" dirty="0"/>
              <a:t>the histopathologic report was compatible with invasive candidial sinusitis. He received itraconazole for six months. </a:t>
            </a:r>
          </a:p>
          <a:p>
            <a:endParaRPr lang="en-CA" dirty="0"/>
          </a:p>
        </p:txBody>
      </p:sp>
    </p:spTree>
    <p:extLst>
      <p:ext uri="{BB962C8B-B14F-4D97-AF65-F5344CB8AC3E}">
        <p14:creationId xmlns:p14="http://schemas.microsoft.com/office/powerpoint/2010/main" val="20412768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52736"/>
            <a:ext cx="705297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188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680</TotalTime>
  <Words>2448</Words>
  <Application>Microsoft Office PowerPoint</Application>
  <PresentationFormat>On-screen Show (4:3)</PresentationFormat>
  <Paragraphs>270</Paragraphs>
  <Slides>179</Slides>
  <Notes>1</Notes>
  <HiddenSlides>0</HiddenSlides>
  <MMClips>0</MMClips>
  <ScaleCrop>false</ScaleCrop>
  <HeadingPairs>
    <vt:vector size="4" baseType="variant">
      <vt:variant>
        <vt:lpstr>Theme</vt:lpstr>
      </vt:variant>
      <vt:variant>
        <vt:i4>1</vt:i4>
      </vt:variant>
      <vt:variant>
        <vt:lpstr>Slide Titles</vt:lpstr>
      </vt:variant>
      <vt:variant>
        <vt:i4>179</vt:i4>
      </vt:variant>
    </vt:vector>
  </HeadingPairs>
  <TitlesOfParts>
    <vt:vector size="180" baseType="lpstr">
      <vt:lpstr>Urban</vt:lpstr>
      <vt:lpstr>PULMONARY INFECTIONS AND IMMUNE DEFICIENCY</vt:lpstr>
      <vt:lpstr>PowerPoint Presentation</vt:lpstr>
      <vt:lpstr>PowerPoint Presentation</vt:lpstr>
      <vt:lpstr>Different types of pneumonia presenting in immune deficient host:</vt:lpstr>
      <vt:lpstr>- Pulmonary infections with undetermined etiology in a patient with recognized immune deficiency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Recognized etiology of pulmonary infection in a patient with unknown immune deficiency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Unknown etiology of pulmonary infection and unknown underlying immune deficiency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Pulmonary infection, leading to recognition of new genetic defect and even new immunologic pathway </vt:lpstr>
      <vt:lpstr>PowerPoint Presentation</vt:lpstr>
      <vt:lpstr>PowerPoint Presentation</vt:lpstr>
      <vt:lpstr>PowerPoint Presentation</vt:lpstr>
      <vt:lpstr>PowerPoint Presentation</vt:lpstr>
      <vt:lpstr>Recognized etiology of pulmonary infection not attributable to known underlying immune deficiency</vt:lpstr>
      <vt:lpstr>PowerPoint Presentation</vt:lpstr>
      <vt:lpstr>PowerPoint Presentation</vt:lpstr>
      <vt:lpstr>PowerPoint Presentation</vt:lpstr>
      <vt:lpstr>PowerPoint Presentation</vt:lpstr>
      <vt:lpstr>PowerPoint Presentation</vt:lpstr>
      <vt:lpstr>Very rare organisms found in PID </vt:lpstr>
      <vt:lpstr>PowerPoint Presentation</vt:lpstr>
      <vt:lpstr>PowerPoint Presentation</vt:lpstr>
      <vt:lpstr>PowerPoint Presentation</vt:lpstr>
      <vt:lpstr>PowerPoint Presentation</vt:lpstr>
      <vt:lpstr>PowerPoint Presentation</vt:lpstr>
      <vt:lpstr>Conclusion:</vt:lpstr>
      <vt:lpstr>PowerPoint Presentation</vt:lpstr>
      <vt:lpstr>Approach to Infection in Immunecompromised Host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Challenging Case of CD4+ T Lymphocytopenia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CMV EVERYWHERE !!!!</vt:lpstr>
      <vt:lpstr>Final diagnosis: </vt:lpstr>
      <vt:lpstr>PowerPoint Presentation</vt:lpstr>
      <vt:lpstr>PowerPoint Presentation</vt:lpstr>
      <vt:lpstr>A 46 Years-old Man Persistent Fever and Weight-loss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data in Shiraz</vt:lpstr>
      <vt:lpstr>Lab data in this center</vt:lpstr>
      <vt:lpstr>Lab Data</vt:lpstr>
      <vt:lpstr>Lab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Pathology Report</vt:lpstr>
      <vt:lpstr>PowerPoint Presentation</vt:lpstr>
      <vt:lpstr>PowerPoint Presentation</vt:lpstr>
      <vt:lpstr>PowerPoint Presentation</vt:lpstr>
      <vt:lpstr>Diagnosis</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INFECTIONS AND IMMUNE DEFICIENCY</dc:title>
  <dc:creator>Ilad13</dc:creator>
  <cp:lastModifiedBy>Ilad13</cp:lastModifiedBy>
  <cp:revision>126</cp:revision>
  <dcterms:created xsi:type="dcterms:W3CDTF">2011-10-03T16:10:11Z</dcterms:created>
  <dcterms:modified xsi:type="dcterms:W3CDTF">2013-10-11T08:45:25Z</dcterms:modified>
</cp:coreProperties>
</file>