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8" r:id="rId3"/>
    <p:sldId id="257" r:id="rId4"/>
    <p:sldId id="260" r:id="rId5"/>
    <p:sldId id="261" r:id="rId6"/>
    <p:sldId id="262" r:id="rId7"/>
    <p:sldId id="263" r:id="rId8"/>
    <p:sldId id="264" r:id="rId9"/>
    <p:sldId id="269" r:id="rId10"/>
    <p:sldId id="272" r:id="rId11"/>
    <p:sldId id="266" r:id="rId12"/>
    <p:sldId id="270" r:id="rId13"/>
    <p:sldId id="267" r:id="rId14"/>
    <p:sldId id="258" r:id="rId15"/>
    <p:sldId id="271" r:id="rId16"/>
    <p:sldId id="273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2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08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09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09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09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25E070-219A-453C-B940-931B1A6B417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E47103-8E13-41C4-A7E7-40B23C776E3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77383-C75F-4E67-94B7-30BBE603196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F86482-6CF1-4219-9094-DCEB5508A26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93C16D-D018-48F9-9A23-E153A63BDD2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0CE7EC-C09F-4D5F-995C-D09963931B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ACF24D-C10D-4FDE-952F-7AFD3F4C830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480EA4-11BF-467A-B64A-5B1FD8DC73D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0103E-EF5E-4357-B860-1A5570AC6C34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0FF12-3962-4C51-8F58-8276C3D33EE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9FF480-50A5-4285-8264-51C7F2E9754F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203AEB-5B78-4E7E-9A8C-7182330BE682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962D8D-3955-41B2-9B2D-DCEB97419CE5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5689A1-44F1-4FAD-B211-E63EE9207868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BDE4EC-34AC-4530-874E-A7E1E750CAEB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DCC2F-8F2C-4BAD-B145-70956F0AEC8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2F7B7A8-FCB7-41AE-9366-4C077CE5E929}" type="slidenum">
              <a:rPr lang="de-DE"/>
              <a:pPr/>
              <a:t>‹#›</a:t>
            </a:fld>
            <a:endParaRPr lang="de-DE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98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9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Chirurgie\Videos\Metatarsal%20Opening%20Wedge%20Technique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920875"/>
          </a:xfrm>
        </p:spPr>
        <p:txBody>
          <a:bodyPr/>
          <a:lstStyle/>
          <a:p>
            <a:r>
              <a:rPr lang="de-DE" sz="5400"/>
              <a:t>The proximal open wedge osteotomy with an Interlocking Plate for the correction of moderate to severe Hallux valgus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05488"/>
            <a:ext cx="6400800" cy="7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de-DE"/>
              <a:t>Postoperative treatment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de-DE"/>
              <a:t>forefoot relieving shoe for 6 weeks</a:t>
            </a:r>
          </a:p>
          <a:p>
            <a:r>
              <a:rPr lang="de-DE"/>
              <a:t>suitable bandage </a:t>
            </a:r>
          </a:p>
          <a:p>
            <a:r>
              <a:rPr lang="de-DE"/>
              <a:t>Removing of suture after 12-14 days</a:t>
            </a:r>
          </a:p>
          <a:p>
            <a:r>
              <a:rPr lang="de-DE"/>
              <a:t>Final X-ray controll after operation 6 weeks</a:t>
            </a:r>
          </a:p>
          <a:p>
            <a:r>
              <a:rPr lang="de-DE"/>
              <a:t>Start of complete burden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Pre- and postoperatively</a:t>
            </a:r>
          </a:p>
        </p:txBody>
      </p:sp>
      <p:pic>
        <p:nvPicPr>
          <p:cNvPr id="26637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21288" y="1600200"/>
            <a:ext cx="2890837" cy="4525963"/>
          </a:xfrm>
          <a:ln/>
        </p:spPr>
      </p:pic>
      <p:pic>
        <p:nvPicPr>
          <p:cNvPr id="26641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2075" y="1600200"/>
            <a:ext cx="2230438" cy="4525963"/>
          </a:xfrm>
          <a:ln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Pre- and postoperatively</a:t>
            </a:r>
          </a:p>
        </p:txBody>
      </p:sp>
      <p:sp>
        <p:nvSpPr>
          <p:cNvPr id="89103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5300663"/>
            <a:ext cx="8229600" cy="1008062"/>
          </a:xfrm>
        </p:spPr>
        <p:txBody>
          <a:bodyPr/>
          <a:lstStyle/>
          <a:p>
            <a:r>
              <a:rPr lang="de-DE" sz="2800"/>
              <a:t>Condition before (a) and after surgery (b)</a:t>
            </a:r>
          </a:p>
        </p:txBody>
      </p:sp>
      <p:pic>
        <p:nvPicPr>
          <p:cNvPr id="8910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848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de-DE"/>
              <a:t>simple technique</a:t>
            </a:r>
          </a:p>
          <a:p>
            <a:r>
              <a:rPr lang="de-DE"/>
              <a:t>Reproducible</a:t>
            </a:r>
          </a:p>
          <a:p>
            <a:r>
              <a:rPr lang="de-DE"/>
              <a:t>controlled, complete correction of the IMA</a:t>
            </a:r>
          </a:p>
          <a:p>
            <a:r>
              <a:rPr lang="de-DE"/>
              <a:t>stable after surgery</a:t>
            </a:r>
          </a:p>
          <a:p>
            <a:r>
              <a:rPr lang="de-DE"/>
              <a:t>Prevention of elevation and shortening MT 1</a:t>
            </a:r>
          </a:p>
          <a:p>
            <a:r>
              <a:rPr lang="de-DE"/>
              <a:t>No Transfermetatarsalgia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Advantage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good three-dimensional correction possibilities</a:t>
            </a:r>
          </a:p>
          <a:p>
            <a:r>
              <a:rPr lang="de-DE"/>
              <a:t>Combinations with distal operation</a:t>
            </a:r>
          </a:p>
          <a:p>
            <a:r>
              <a:rPr lang="de-DE"/>
              <a:t>no shortening of the MT I</a:t>
            </a:r>
          </a:p>
          <a:p>
            <a:r>
              <a:rPr lang="de-DE"/>
              <a:t>lower risk of postoperative Transfermetatarsalgia</a:t>
            </a:r>
          </a:p>
          <a:p>
            <a:r>
              <a:rPr lang="de-DE"/>
              <a:t>comparatively shorter learning curve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1" name="Metatarsal Opening Wedge Technique.mp4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628650"/>
            <a:ext cx="68580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00" fill="hold"/>
                                        <p:tgtEl>
                                          <p:spTgt spid="93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3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57563"/>
            <a:ext cx="8229600" cy="1143000"/>
          </a:xfrm>
        </p:spPr>
        <p:txBody>
          <a:bodyPr/>
          <a:lstStyle/>
          <a:p>
            <a:r>
              <a:rPr lang="de-DE" sz="6000"/>
              <a:t>Thank you so much for your attention</a:t>
            </a:r>
            <a:br>
              <a:rPr lang="de-DE" sz="6000"/>
            </a:br>
            <a:r>
              <a:rPr lang="de-DE" sz="2800"/>
              <a:t/>
            </a:r>
            <a:br>
              <a:rPr lang="de-DE" sz="2800"/>
            </a:br>
            <a:r>
              <a:rPr lang="de-DE" sz="2800"/>
              <a:t/>
            </a:r>
            <a:br>
              <a:rPr lang="de-DE" sz="2800"/>
            </a:br>
            <a:r>
              <a:rPr lang="de-DE" sz="2800"/>
              <a:t>Prof.Dr.med.Y.M-Goudarzi</a:t>
            </a:r>
            <a:br>
              <a:rPr lang="de-DE" sz="2800"/>
            </a:br>
            <a:endParaRPr lang="de-DE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de-DE"/>
              <a:t>Interlocking Plate and screw</a:t>
            </a:r>
          </a:p>
        </p:txBody>
      </p:sp>
      <p:pic>
        <p:nvPicPr>
          <p:cNvPr id="8192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75" y="2100263"/>
            <a:ext cx="3524250" cy="3524250"/>
          </a:xfrm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Hallux valgus</a:t>
            </a:r>
          </a:p>
          <a:p>
            <a:r>
              <a:rPr lang="de-DE"/>
              <a:t>conservative to uncontrollable complaints</a:t>
            </a:r>
          </a:p>
          <a:p>
            <a:r>
              <a:rPr lang="de-DE"/>
              <a:t>Intermetatarsal angle&gt; 15 °</a:t>
            </a:r>
          </a:p>
          <a:p>
            <a:r>
              <a:rPr lang="de-DE"/>
              <a:t>no arthritis in the Metatarsophlangal joint</a:t>
            </a:r>
          </a:p>
          <a:p>
            <a:r>
              <a:rPr lang="de-DE"/>
              <a:t>TMT stable</a:t>
            </a:r>
          </a:p>
          <a:p>
            <a:r>
              <a:rPr lang="de-DE"/>
              <a:t>MT I shorter MT II 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84213" y="5229225"/>
            <a:ext cx="4032250" cy="1143000"/>
          </a:xfrm>
        </p:spPr>
        <p:txBody>
          <a:bodyPr/>
          <a:lstStyle/>
          <a:p>
            <a:pPr algn="l"/>
            <a:r>
              <a:rPr lang="de-DE" sz="1800" b="0"/>
              <a:t>1.) Measurement of the hallux  valgus </a:t>
            </a:r>
            <a:br>
              <a:rPr lang="de-DE" sz="1800" b="0"/>
            </a:br>
            <a:r>
              <a:rPr lang="de-DE" sz="1800" b="0"/>
              <a:t>     angle and intermetatarsal angle</a:t>
            </a:r>
            <a:br>
              <a:rPr lang="de-DE" sz="1800" b="0"/>
            </a:br>
            <a:r>
              <a:rPr lang="de-DE" sz="1800"/>
              <a:t>	 	</a:t>
            </a:r>
          </a:p>
        </p:txBody>
      </p:sp>
      <p:pic>
        <p:nvPicPr>
          <p:cNvPr id="6159" name="Picture 15" descr="Bild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549275"/>
            <a:ext cx="3319462" cy="4535488"/>
          </a:xfrm>
          <a:noFill/>
          <a:ln/>
        </p:spPr>
      </p:pic>
      <p:sp>
        <p:nvSpPr>
          <p:cNvPr id="6162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5373688"/>
            <a:ext cx="3371850" cy="1081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DE" sz="1800"/>
              <a:t> 2.) Determination of the degree and position of the osteotomy</a:t>
            </a:r>
          </a:p>
        </p:txBody>
      </p:sp>
      <p:pic>
        <p:nvPicPr>
          <p:cNvPr id="6161" name="Picture 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549275"/>
            <a:ext cx="3394075" cy="4525963"/>
          </a:xfrm>
          <a:ln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7715250" cy="765175"/>
          </a:xfrm>
        </p:spPr>
        <p:txBody>
          <a:bodyPr/>
          <a:lstStyle/>
          <a:p>
            <a:r>
              <a:rPr lang="de-DE" sz="2000"/>
              <a:t>Operative technique Mobilisation MTP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4724400"/>
            <a:ext cx="7931150" cy="1944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400"/>
              <a:t>Intermetatarsaler incission I / II level MTP 1</a:t>
            </a:r>
          </a:p>
          <a:p>
            <a:pPr>
              <a:lnSpc>
                <a:spcPct val="80000"/>
              </a:lnSpc>
            </a:pPr>
            <a:r>
              <a:rPr lang="de-DE" sz="2400"/>
              <a:t>Mobilization of the Sesammoid</a:t>
            </a:r>
          </a:p>
          <a:p>
            <a:pPr>
              <a:lnSpc>
                <a:spcPct val="80000"/>
              </a:lnSpc>
            </a:pPr>
            <a:r>
              <a:rPr lang="de-DE" sz="2400"/>
              <a:t>Cutting of Tendon M. adduktor hallucis</a:t>
            </a:r>
          </a:p>
          <a:p>
            <a:pPr>
              <a:lnSpc>
                <a:spcPct val="80000"/>
              </a:lnSpc>
            </a:pPr>
            <a:r>
              <a:rPr lang="de-DE" sz="2400"/>
              <a:t>Incision of lateral capsule MTP 1</a:t>
            </a:r>
          </a:p>
          <a:p>
            <a:pPr>
              <a:lnSpc>
                <a:spcPct val="80000"/>
              </a:lnSpc>
            </a:pPr>
            <a:r>
              <a:rPr lang="de-DE" sz="2400"/>
              <a:t>„lateral release“ </a:t>
            </a:r>
          </a:p>
        </p:txBody>
      </p:sp>
      <p:pic>
        <p:nvPicPr>
          <p:cNvPr id="1127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836613"/>
            <a:ext cx="3959225" cy="3544887"/>
          </a:xfrm>
          <a:ln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OP-Technique: surgical access</a:t>
            </a:r>
          </a:p>
        </p:txBody>
      </p:sp>
      <p:pic>
        <p:nvPicPr>
          <p:cNvPr id="13325" name="Picture 3" descr="op skizze open wedg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65488" y="1600200"/>
            <a:ext cx="2613025" cy="2185988"/>
          </a:xfrm>
          <a:noFill/>
          <a:ln/>
        </p:spPr>
      </p:pic>
      <p:sp>
        <p:nvSpPr>
          <p:cNvPr id="1332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2800"/>
              <a:t>Mediodorsal Incission of TMT 1 till basic of proximal phalanges</a:t>
            </a:r>
          </a:p>
          <a:p>
            <a:endParaRPr lang="de-DE" sz="280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Surgical technique </a:t>
            </a:r>
          </a:p>
        </p:txBody>
      </p:sp>
      <p:pic>
        <p:nvPicPr>
          <p:cNvPr id="17417" name="Picture 4" descr="vorfuß open wedge osteotomie &amp; transfix lateral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4032250" cy="3027362"/>
          </a:xfrm>
          <a:noFill/>
          <a:ln/>
        </p:spPr>
      </p:pic>
      <p:sp>
        <p:nvSpPr>
          <p:cNvPr id="1741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5157788"/>
            <a:ext cx="8229600" cy="6810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de-DE" sz="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de-DE" sz="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de-DE" sz="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de-DE" sz="2400"/>
              <a:t>Osteotomy and add the plate</a:t>
            </a:r>
          </a:p>
        </p:txBody>
      </p:sp>
      <p:pic>
        <p:nvPicPr>
          <p:cNvPr id="17424" name="Picture 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1557338"/>
            <a:ext cx="2762250" cy="3052762"/>
          </a:xfrm>
          <a:ln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Insertion of the plate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157788"/>
            <a:ext cx="8229600" cy="12493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de-DE" sz="2800"/>
              <a:t>Fill the osteotomy with the spongiosa</a:t>
            </a:r>
          </a:p>
        </p:txBody>
      </p:sp>
      <p:pic>
        <p:nvPicPr>
          <p:cNvPr id="2048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3887788" cy="2916237"/>
          </a:xfrm>
          <a:ln/>
        </p:spPr>
      </p:pic>
      <p:pic>
        <p:nvPicPr>
          <p:cNvPr id="20496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84313"/>
            <a:ext cx="4038600" cy="3024187"/>
          </a:xfrm>
          <a:ln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de-DE"/>
              <a:t>Pre- and postoperatively X-ray</a:t>
            </a:r>
          </a:p>
        </p:txBody>
      </p:sp>
      <p:pic>
        <p:nvPicPr>
          <p:cNvPr id="8704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565400"/>
            <a:ext cx="6985000" cy="29527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233</Words>
  <Application>Microsoft Office PowerPoint</Application>
  <PresentationFormat>On-screen Show (4:3)</PresentationFormat>
  <Paragraphs>50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Times New Roman</vt:lpstr>
      <vt:lpstr>Wingdings</vt:lpstr>
      <vt:lpstr>Strömung</vt:lpstr>
      <vt:lpstr>The proximal open wedge osteotomy with an Interlocking Plate for the correction of moderate to severe Hallux valgus</vt:lpstr>
      <vt:lpstr>Interlocking Plate and screw</vt:lpstr>
      <vt:lpstr>Indication</vt:lpstr>
      <vt:lpstr>1.) Measurement of the hallux  valgus       angle and intermetatarsal angle    </vt:lpstr>
      <vt:lpstr>Operative technique Mobilisation MTP 1</vt:lpstr>
      <vt:lpstr>OP-Technique: surgical access</vt:lpstr>
      <vt:lpstr>Surgical technique </vt:lpstr>
      <vt:lpstr>Insertion of the plate</vt:lpstr>
      <vt:lpstr>Pre- and postoperatively X-ray</vt:lpstr>
      <vt:lpstr>Postoperative treatment</vt:lpstr>
      <vt:lpstr>Pre- and postoperatively</vt:lpstr>
      <vt:lpstr>Pre- and postoperatively</vt:lpstr>
      <vt:lpstr>Summary</vt:lpstr>
      <vt:lpstr>Advantage</vt:lpstr>
      <vt:lpstr>Slide 15</vt:lpstr>
      <vt:lpstr>Thank you so much for your attention   Prof.Dr.med.Y.M-Goudarzi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proximal open wedge osteotomy with an Unerlocking Plate for the correction of moderate to severe Hallux valgus</dc:title>
  <dc:creator>Chirurgie</dc:creator>
  <cp:lastModifiedBy>alumni</cp:lastModifiedBy>
  <cp:revision>43</cp:revision>
  <dcterms:created xsi:type="dcterms:W3CDTF">2013-10-14T15:53:42Z</dcterms:created>
  <dcterms:modified xsi:type="dcterms:W3CDTF">2014-11-29T06:59:34Z</dcterms:modified>
</cp:coreProperties>
</file>