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15" r:id="rId2"/>
    <p:sldId id="256" r:id="rId3"/>
    <p:sldId id="292" r:id="rId4"/>
    <p:sldId id="289" r:id="rId5"/>
    <p:sldId id="299" r:id="rId6"/>
    <p:sldId id="297" r:id="rId7"/>
    <p:sldId id="302" r:id="rId8"/>
    <p:sldId id="303" r:id="rId9"/>
    <p:sldId id="301" r:id="rId10"/>
    <p:sldId id="258" r:id="rId11"/>
    <p:sldId id="304" r:id="rId12"/>
    <p:sldId id="306" r:id="rId13"/>
    <p:sldId id="305" r:id="rId14"/>
    <p:sldId id="307" r:id="rId15"/>
    <p:sldId id="308" r:id="rId16"/>
    <p:sldId id="259" r:id="rId17"/>
    <p:sldId id="264" r:id="rId18"/>
    <p:sldId id="260" r:id="rId19"/>
    <p:sldId id="261" r:id="rId20"/>
    <p:sldId id="262" r:id="rId21"/>
    <p:sldId id="263" r:id="rId22"/>
    <p:sldId id="309" r:id="rId23"/>
    <p:sldId id="310" r:id="rId24"/>
    <p:sldId id="311" r:id="rId25"/>
    <p:sldId id="312" r:id="rId26"/>
    <p:sldId id="313" r:id="rId27"/>
    <p:sldId id="314" r:id="rId28"/>
    <p:sldId id="265" r:id="rId29"/>
    <p:sldId id="266" r:id="rId30"/>
    <p:sldId id="267" r:id="rId31"/>
    <p:sldId id="268" r:id="rId32"/>
    <p:sldId id="269" r:id="rId33"/>
    <p:sldId id="270" r:id="rId34"/>
    <p:sldId id="271" r:id="rId35"/>
    <p:sldId id="288" r:id="rId36"/>
    <p:sldId id="272" r:id="rId37"/>
    <p:sldId id="273" r:id="rId38"/>
    <p:sldId id="282" r:id="rId39"/>
    <p:sldId id="283" r:id="rId40"/>
    <p:sldId id="284" r:id="rId41"/>
    <p:sldId id="286" r:id="rId42"/>
    <p:sldId id="287" r:id="rId43"/>
    <p:sldId id="25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7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A59D4-6DD5-4B3E-93B7-0057662B5A01}" type="datetimeFigureOut">
              <a:rPr lang="en-US" smtClean="0"/>
              <a:pPr/>
              <a:t>10/26/2013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6DFBD-0839-4C2D-8665-B43F7DC94B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msgothic" charset="0"/>
                <a:cs typeface="msgothic" charset="0"/>
              </a:rPr>
              <a:t>Figure 3. Schematic of pressor mechanisms identified in renovascular hypertension. Reduced perfusion to the kidney activates release of renin, which ultimately amplifies systemic signals to restore renal artery pressures. These signals include sodium retention and recruitment of additional vasoconstrictor pathways (see text). Blockade of angiotensin generation or genetic knockout of angiotensin receptors can prevent this sequence, although some of the later signals no longer depend entirely on the renin-angiotensin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641027" name="Rectangle 3"/>
          <p:cNvSpPr txBox="1">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48163" name="Rectangle 3"/>
          <p:cNvSpPr txBox="1">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58403" name="Rectangle 3"/>
          <p:cNvSpPr txBox="1">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Rectangle 1"/>
          <p:cNvSpPr>
            <a:spLocks noGrp="1" noRot="1" noChangeAspect="1" noChangeArrowheads="1" noTextEdit="1"/>
          </p:cNvSpPr>
          <p:nvPr>
            <p:ph type="sldImg"/>
          </p:nvPr>
        </p:nvSpPr>
        <p:spPr bwMode="auto">
          <a:xfrm>
            <a:off x="1146175" y="688975"/>
            <a:ext cx="4567238" cy="3424238"/>
          </a:xfrm>
          <a:prstGeom prst="rect">
            <a:avLst/>
          </a:prstGeom>
          <a:solidFill>
            <a:srgbClr val="FFFFFF"/>
          </a:solidFill>
          <a:ln>
            <a:solidFill>
              <a:srgbClr val="000000"/>
            </a:solidFill>
            <a:miter lim="800000"/>
            <a:headEnd/>
            <a:tailEnd/>
          </a:ln>
        </p:spPr>
      </p:sp>
      <p:sp>
        <p:nvSpPr>
          <p:cNvPr id="95234" name="Rectangle 2"/>
          <p:cNvSpPr txBox="1">
            <a:spLocks noGrp="1" noChangeArrowheads="1"/>
          </p:cNvSpPr>
          <p:nvPr>
            <p:ph type="body" idx="1"/>
          </p:nvPr>
        </p:nvSpPr>
        <p:spPr bwMode="auto">
          <a:xfrm>
            <a:off x="914919" y="4344767"/>
            <a:ext cx="5029717" cy="4115191"/>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bwMode="auto">
          <a:xfrm>
            <a:off x="874532" y="688729"/>
            <a:ext cx="5110491" cy="3424900"/>
          </a:xfrm>
          <a:prstGeom prst="rect">
            <a:avLst/>
          </a:prstGeom>
          <a:solidFill>
            <a:srgbClr val="FFFFFF"/>
          </a:solidFill>
          <a:ln>
            <a:solidFill>
              <a:srgbClr val="000000"/>
            </a:solidFill>
            <a:miter lim="800000"/>
            <a:headEnd/>
            <a:tailEnd/>
          </a:ln>
        </p:spPr>
      </p:sp>
      <p:sp>
        <p:nvSpPr>
          <p:cNvPr id="564227" name="Rectangle 3"/>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bwMode="auto">
          <a:xfrm>
            <a:off x="1146175" y="688975"/>
            <a:ext cx="4567238" cy="3424238"/>
          </a:xfrm>
          <a:prstGeom prst="rect">
            <a:avLst/>
          </a:prstGeom>
          <a:solidFill>
            <a:srgbClr val="FFFFFF"/>
          </a:solidFill>
          <a:ln>
            <a:solidFill>
              <a:srgbClr val="000000"/>
            </a:solidFill>
            <a:miter lim="800000"/>
            <a:headEnd/>
            <a:tailEnd/>
          </a:ln>
        </p:spPr>
      </p:sp>
      <p:sp>
        <p:nvSpPr>
          <p:cNvPr id="570371" name="Rectangle 3"/>
          <p:cNvSpPr txBox="1">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82979" name="Rectangle 3"/>
          <p:cNvSpPr txBox="1">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p:cNvSpPr txBox="1">
            <a:spLocks noGrp="1" noChangeArrowheads="1"/>
          </p:cNvSpPr>
          <p:nvPr/>
        </p:nvSpPr>
        <p:spPr bwMode="auto">
          <a:xfrm>
            <a:off x="3883353" y="8684848"/>
            <a:ext cx="2973094" cy="457590"/>
          </a:xfrm>
          <a:prstGeom prst="rect">
            <a:avLst/>
          </a:prstGeom>
          <a:noFill/>
          <a:ln w="9525">
            <a:noFill/>
            <a:miter lim="800000"/>
            <a:headEnd/>
            <a:tailEnd/>
          </a:ln>
        </p:spPr>
        <p:txBody>
          <a:bodyPr lIns="89739" tIns="44870" rIns="89739" bIns="44870" anchor="b"/>
          <a:lstStyle/>
          <a:p>
            <a:pPr algn="r" eaLnBrk="1" hangingPunct="1"/>
            <a:fld id="{6EE16990-5479-485B-9D73-C9F87829E65B}" type="slidenum">
              <a:rPr lang="en-GB" sz="1200">
                <a:latin typeface="Arial" pitchFamily="34" charset="0"/>
              </a:rPr>
              <a:pPr algn="r" eaLnBrk="1" hangingPunct="1"/>
              <a:t>31</a:t>
            </a:fld>
            <a:endParaRPr lang="en-GB" sz="1200" dirty="0">
              <a:latin typeface="Arial" pitchFamily="34" charset="0"/>
            </a:endParaRPr>
          </a:p>
        </p:txBody>
      </p:sp>
      <p:sp>
        <p:nvSpPr>
          <p:cNvPr id="549891" name="Rectangle 2"/>
          <p:cNvSpPr>
            <a:spLocks noGrp="1" noRot="1" noChangeAspect="1" noChangeArrowheads="1" noTextEdit="1"/>
          </p:cNvSpPr>
          <p:nvPr>
            <p:ph type="sldImg"/>
          </p:nvPr>
        </p:nvSpPr>
        <p:spPr bwMode="auto">
          <a:xfrm>
            <a:off x="1141413" y="685800"/>
            <a:ext cx="4573587" cy="3429000"/>
          </a:xfrm>
          <a:prstGeom prst="rect">
            <a:avLst/>
          </a:prstGeom>
          <a:solidFill>
            <a:srgbClr val="FFFFFF"/>
          </a:solidFill>
          <a:ln>
            <a:solidFill>
              <a:srgbClr val="000000"/>
            </a:solidFill>
            <a:miter lim="800000"/>
            <a:headEnd/>
            <a:tailEnd/>
          </a:ln>
        </p:spPr>
      </p:sp>
      <p:sp>
        <p:nvSpPr>
          <p:cNvPr id="549892" name="Rectangle 3"/>
          <p:cNvSpPr txBox="1">
            <a:spLocks noGrp="1" noChangeArrowheads="1"/>
          </p:cNvSpPr>
          <p:nvPr>
            <p:ph type="body" idx="1"/>
          </p:nvPr>
        </p:nvSpPr>
        <p:spPr>
          <a:xfrm>
            <a:off x="686576" y="4343205"/>
            <a:ext cx="5486400" cy="4115190"/>
          </a:xfrm>
        </p:spPr>
        <p:txBody>
          <a:bodyPr lIns="89739" tIns="44870" rIns="89739" bIns="44870"/>
          <a:lstStyle/>
          <a:p>
            <a:pPr defTabSz="897392"/>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7" name="Rectangle 1"/>
          <p:cNvSpPr>
            <a:spLocks noGrp="1" noRot="1" noChangeAspect="1" noChangeArrowheads="1" noTextEdit="1"/>
          </p:cNvSpPr>
          <p:nvPr>
            <p:ph type="sldImg"/>
          </p:nvPr>
        </p:nvSpPr>
        <p:spPr bwMode="auto">
          <a:xfrm>
            <a:off x="874532" y="688729"/>
            <a:ext cx="5110491" cy="3424900"/>
          </a:xfrm>
          <a:prstGeom prst="rect">
            <a:avLst/>
          </a:prstGeom>
          <a:solidFill>
            <a:srgbClr val="FFFFFF"/>
          </a:solidFill>
          <a:ln>
            <a:solidFill>
              <a:srgbClr val="000000"/>
            </a:solidFill>
            <a:miter lim="800000"/>
            <a:headEnd/>
            <a:tailEnd/>
          </a:ln>
        </p:spPr>
      </p:sp>
      <p:sp>
        <p:nvSpPr>
          <p:cNvPr id="147458" name="Rectangle 2"/>
          <p:cNvSpPr txBox="1">
            <a:spLocks noGrp="1" noChangeArrowheads="1"/>
          </p:cNvSpPr>
          <p:nvPr>
            <p:ph type="body" idx="1"/>
          </p:nvPr>
        </p:nvSpPr>
        <p:spPr bwMode="auto">
          <a:xfrm>
            <a:off x="914919" y="4344767"/>
            <a:ext cx="5029717" cy="4115191"/>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169" y="133351"/>
            <a:ext cx="873343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169" y="1504951"/>
            <a:ext cx="4298992" cy="510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607" y="1504951"/>
            <a:ext cx="4298991" cy="510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C38D38-2FA1-4958-8392-3CA50279D150}" type="datetimeFigureOut">
              <a:rPr lang="en-US" smtClean="0"/>
              <a:pPr/>
              <a:t>10/26/2013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76DA0-8DC1-4B62-89EB-C07600F149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38D38-2FA1-4958-8392-3CA50279D150}" type="datetimeFigureOut">
              <a:rPr lang="en-US" smtClean="0"/>
              <a:pPr/>
              <a:t>10/26/2013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76DA0-8DC1-4B62-89EB-C07600F1490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pubmedcentralcanada.ca/pmcc/articles/PMC312829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content.nejm.org/content/vol361/issue20/images/large/11f2.jpe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ontent.nejm.org/content/vol361/issue20/images/large/11f4.jpe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70537"/>
          </a:xfrm>
          <a:prstGeom prst="rect">
            <a:avLst/>
          </a:prstGeom>
          <a:noFill/>
        </p:spPr>
        <p:txBody>
          <a:bodyPr wrap="square" rtlCol="0">
            <a:spAutoFit/>
          </a:bodyPr>
          <a:lstStyle/>
          <a:p>
            <a:pPr algn="ctr"/>
            <a:r>
              <a:rPr lang="en-US" sz="6000" dirty="0" smtClean="0">
                <a:solidFill>
                  <a:srgbClr val="FF0000"/>
                </a:solidFill>
              </a:rPr>
              <a:t>Renovascular Hypertension</a:t>
            </a:r>
          </a:p>
          <a:p>
            <a:pPr algn="ctr"/>
            <a:endParaRPr lang="en-US" sz="4400" dirty="0"/>
          </a:p>
          <a:p>
            <a:pPr algn="ctr"/>
            <a:r>
              <a:rPr lang="en-US" sz="4400" dirty="0" smtClean="0">
                <a:solidFill>
                  <a:srgbClr val="FFFF00"/>
                </a:solidFill>
              </a:rPr>
              <a:t>S M Reza Khatami MD</a:t>
            </a:r>
          </a:p>
          <a:p>
            <a:pPr algn="ctr"/>
            <a:r>
              <a:rPr lang="en-US" sz="4400" dirty="0" smtClean="0">
                <a:solidFill>
                  <a:srgbClr val="FFFF00"/>
                </a:solidFill>
              </a:rPr>
              <a:t>Associate professor</a:t>
            </a:r>
          </a:p>
          <a:p>
            <a:pPr algn="ctr"/>
            <a:r>
              <a:rPr lang="en-US" sz="3200" dirty="0" smtClean="0">
                <a:solidFill>
                  <a:srgbClr val="FFFF00"/>
                </a:solidFill>
              </a:rPr>
              <a:t>Tehran University of Medical Sciences</a:t>
            </a:r>
          </a:p>
          <a:p>
            <a:pPr algn="ctr"/>
            <a:endParaRPr lang="en-US" sz="3200" dirty="0"/>
          </a:p>
          <a:p>
            <a:pPr algn="ctr"/>
            <a:endParaRPr lang="en-US" sz="2400" dirty="0"/>
          </a:p>
          <a:p>
            <a:pPr algn="ctr"/>
            <a:r>
              <a:rPr lang="en-US" sz="2400" dirty="0" smtClean="0"/>
              <a:t>Tehran 1392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p:cNvSpPr>
            <a:spLocks noGrp="1" noChangeArrowheads="1"/>
          </p:cNvSpPr>
          <p:nvPr>
            <p:ph type="title"/>
          </p:nvPr>
        </p:nvSpPr>
        <p:spPr>
          <a:xfrm>
            <a:off x="203169" y="133351"/>
            <a:ext cx="6672115" cy="1216025"/>
          </a:xfrm>
        </p:spPr>
        <p:txBody>
          <a:bodyPr/>
          <a:lstStyle/>
          <a:p>
            <a:r>
              <a:rPr lang="en-US" dirty="0">
                <a:solidFill>
                  <a:srgbClr val="FF0000"/>
                </a:solidFill>
              </a:rPr>
              <a:t>Renal Artery Stenosis</a:t>
            </a:r>
          </a:p>
        </p:txBody>
      </p:sp>
      <p:sp>
        <p:nvSpPr>
          <p:cNvPr id="256007" name="Rectangle 7"/>
          <p:cNvSpPr>
            <a:spLocks noGrp="1" noChangeArrowheads="1"/>
          </p:cNvSpPr>
          <p:nvPr>
            <p:ph type="body" idx="1"/>
          </p:nvPr>
        </p:nvSpPr>
        <p:spPr/>
        <p:txBody>
          <a:bodyPr>
            <a:normAutofit lnSpcReduction="10000"/>
          </a:bodyPr>
          <a:lstStyle/>
          <a:p>
            <a:pPr>
              <a:lnSpc>
                <a:spcPct val="80000"/>
              </a:lnSpc>
            </a:pPr>
            <a:r>
              <a:rPr lang="en-US" sz="2400" dirty="0">
                <a:solidFill>
                  <a:srgbClr val="FFFF00"/>
                </a:solidFill>
              </a:rPr>
              <a:t>Atherosclerotic (90%)</a:t>
            </a:r>
          </a:p>
          <a:p>
            <a:pPr>
              <a:lnSpc>
                <a:spcPct val="80000"/>
              </a:lnSpc>
            </a:pPr>
            <a:r>
              <a:rPr lang="en-US" sz="2400" dirty="0">
                <a:solidFill>
                  <a:srgbClr val="FFFF00"/>
                </a:solidFill>
              </a:rPr>
              <a:t>Fibromuscular dysplasia (10%)</a:t>
            </a:r>
          </a:p>
          <a:p>
            <a:pPr lvl="1">
              <a:lnSpc>
                <a:spcPct val="80000"/>
              </a:lnSpc>
            </a:pPr>
            <a:r>
              <a:rPr lang="en-US" sz="2000" dirty="0">
                <a:solidFill>
                  <a:srgbClr val="FFFF00"/>
                </a:solidFill>
              </a:rPr>
              <a:t>Medial fibroplasia (90%)</a:t>
            </a:r>
          </a:p>
          <a:p>
            <a:pPr lvl="2">
              <a:lnSpc>
                <a:spcPct val="80000"/>
              </a:lnSpc>
            </a:pPr>
            <a:r>
              <a:rPr lang="en-US" sz="1800" dirty="0">
                <a:solidFill>
                  <a:srgbClr val="FFFF00"/>
                </a:solidFill>
              </a:rPr>
              <a:t>classic "string of beads" appearance </a:t>
            </a:r>
          </a:p>
          <a:p>
            <a:pPr lvl="2">
              <a:lnSpc>
                <a:spcPct val="80000"/>
              </a:lnSpc>
            </a:pPr>
            <a:r>
              <a:rPr lang="en-US" sz="1800" dirty="0">
                <a:solidFill>
                  <a:srgbClr val="FFFF00"/>
                </a:solidFill>
              </a:rPr>
              <a:t>middle-to-distal portion of the artery  </a:t>
            </a:r>
          </a:p>
          <a:p>
            <a:pPr lvl="1">
              <a:lnSpc>
                <a:spcPct val="80000"/>
              </a:lnSpc>
            </a:pPr>
            <a:r>
              <a:rPr lang="en-US" sz="2000" dirty="0">
                <a:solidFill>
                  <a:srgbClr val="FFFF00"/>
                </a:solidFill>
              </a:rPr>
              <a:t>Perimedial fibroplasia</a:t>
            </a:r>
          </a:p>
          <a:p>
            <a:pPr lvl="2">
              <a:lnSpc>
                <a:spcPct val="80000"/>
              </a:lnSpc>
            </a:pPr>
            <a:r>
              <a:rPr lang="en-US" sz="1800" dirty="0">
                <a:solidFill>
                  <a:srgbClr val="FFFF00"/>
                </a:solidFill>
              </a:rPr>
              <a:t>focal stenoses </a:t>
            </a:r>
          </a:p>
          <a:p>
            <a:pPr lvl="1">
              <a:lnSpc>
                <a:spcPct val="80000"/>
              </a:lnSpc>
            </a:pPr>
            <a:r>
              <a:rPr lang="en-US" sz="2000" dirty="0">
                <a:solidFill>
                  <a:srgbClr val="FFFF00"/>
                </a:solidFill>
              </a:rPr>
              <a:t>Intimal/Medial fibroplasia </a:t>
            </a:r>
          </a:p>
          <a:p>
            <a:pPr lvl="2">
              <a:lnSpc>
                <a:spcPct val="80000"/>
              </a:lnSpc>
            </a:pPr>
            <a:r>
              <a:rPr lang="en-US" sz="1800" dirty="0">
                <a:solidFill>
                  <a:srgbClr val="FFFF00"/>
                </a:solidFill>
              </a:rPr>
              <a:t>a focal, concentric stenosis</a:t>
            </a:r>
          </a:p>
          <a:p>
            <a:pPr>
              <a:lnSpc>
                <a:spcPct val="80000"/>
              </a:lnSpc>
            </a:pPr>
            <a:r>
              <a:rPr lang="en-US" sz="2400" dirty="0">
                <a:solidFill>
                  <a:srgbClr val="FFFF00"/>
                </a:solidFill>
              </a:rPr>
              <a:t>Aortorenal dissection</a:t>
            </a:r>
          </a:p>
          <a:p>
            <a:pPr>
              <a:lnSpc>
                <a:spcPct val="80000"/>
              </a:lnSpc>
            </a:pPr>
            <a:r>
              <a:rPr lang="en-US" sz="2400" dirty="0">
                <a:solidFill>
                  <a:srgbClr val="FFFF00"/>
                </a:solidFill>
              </a:rPr>
              <a:t>Vasculitis involving the renal artery (i.e. PAN)</a:t>
            </a:r>
          </a:p>
          <a:p>
            <a:pPr>
              <a:lnSpc>
                <a:spcPct val="80000"/>
              </a:lnSpc>
            </a:pPr>
            <a:r>
              <a:rPr lang="en-US" sz="2400" dirty="0">
                <a:solidFill>
                  <a:srgbClr val="FFFF00"/>
                </a:solidFill>
              </a:rPr>
              <a:t>AVMs involving the renal artery</a:t>
            </a:r>
          </a:p>
          <a:p>
            <a:pPr>
              <a:lnSpc>
                <a:spcPct val="80000"/>
              </a:lnSpc>
            </a:pPr>
            <a:r>
              <a:rPr lang="en-US" sz="2400" dirty="0">
                <a:solidFill>
                  <a:srgbClr val="FFFF00"/>
                </a:solidFill>
              </a:rPr>
              <a:t>Irradiation of the renal artery</a:t>
            </a:r>
          </a:p>
          <a:p>
            <a:pPr>
              <a:lnSpc>
                <a:spcPct val="80000"/>
              </a:lnSpc>
            </a:pPr>
            <a:r>
              <a:rPr lang="en-US" sz="2400" dirty="0">
                <a:solidFill>
                  <a:srgbClr val="FFFF00"/>
                </a:solidFill>
              </a:rPr>
              <a:t>Scleroderma</a:t>
            </a:r>
          </a:p>
        </p:txBody>
      </p:sp>
      <p:pic>
        <p:nvPicPr>
          <p:cNvPr id="256009" name="Picture 9" descr="FMD"/>
          <p:cNvPicPr>
            <a:picLocks noChangeAspect="1" noChangeArrowheads="1"/>
          </p:cNvPicPr>
          <p:nvPr/>
        </p:nvPicPr>
        <p:blipFill>
          <a:blip r:embed="rId3"/>
          <a:srcRect/>
          <a:stretch>
            <a:fillRect/>
          </a:stretch>
        </p:blipFill>
        <p:spPr bwMode="auto">
          <a:xfrm>
            <a:off x="6807561" y="4267200"/>
            <a:ext cx="1708591" cy="2514600"/>
          </a:xfrm>
          <a:prstGeom prst="rect">
            <a:avLst/>
          </a:prstGeom>
          <a:noFill/>
        </p:spPr>
      </p:pic>
      <p:pic>
        <p:nvPicPr>
          <p:cNvPr id="256015" name="Picture 15"/>
          <p:cNvPicPr>
            <a:picLocks noChangeAspect="1" noChangeArrowheads="1"/>
          </p:cNvPicPr>
          <p:nvPr/>
        </p:nvPicPr>
        <p:blipFill>
          <a:blip r:embed="rId4"/>
          <a:srcRect/>
          <a:stretch>
            <a:fillRect/>
          </a:stretch>
        </p:blipFill>
        <p:spPr bwMode="auto">
          <a:xfrm>
            <a:off x="6071075" y="228600"/>
            <a:ext cx="3072926"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solidFill>
                  <a:srgbClr val="FF0000"/>
                </a:solidFill>
              </a:rPr>
              <a:t>Incidence</a:t>
            </a:r>
          </a:p>
        </p:txBody>
      </p:sp>
      <p:sp>
        <p:nvSpPr>
          <p:cNvPr id="22531" name="Rectangle 3"/>
          <p:cNvSpPr>
            <a:spLocks noGrp="1" noChangeArrowheads="1"/>
          </p:cNvSpPr>
          <p:nvPr>
            <p:ph type="body" idx="1"/>
          </p:nvPr>
        </p:nvSpPr>
        <p:spPr/>
        <p:txBody>
          <a:bodyPr/>
          <a:lstStyle/>
          <a:p>
            <a:pPr>
              <a:lnSpc>
                <a:spcPct val="90000"/>
              </a:lnSpc>
            </a:pPr>
            <a:r>
              <a:rPr lang="en-US" sz="2800" dirty="0">
                <a:solidFill>
                  <a:srgbClr val="FFFF00"/>
                </a:solidFill>
              </a:rPr>
              <a:t>Older males – proximal aortic disease</a:t>
            </a:r>
          </a:p>
          <a:p>
            <a:pPr>
              <a:lnSpc>
                <a:spcPct val="90000"/>
              </a:lnSpc>
            </a:pPr>
            <a:r>
              <a:rPr lang="en-US" sz="2800" dirty="0">
                <a:solidFill>
                  <a:srgbClr val="FFFF00"/>
                </a:solidFill>
              </a:rPr>
              <a:t>Younger females – distal FMD</a:t>
            </a:r>
          </a:p>
          <a:p>
            <a:pPr>
              <a:lnSpc>
                <a:spcPct val="90000"/>
              </a:lnSpc>
            </a:pPr>
            <a:r>
              <a:rPr lang="en-US" sz="2800" dirty="0">
                <a:solidFill>
                  <a:srgbClr val="FFFF00"/>
                </a:solidFill>
              </a:rPr>
              <a:t>Less common in African - Americans</a:t>
            </a:r>
          </a:p>
          <a:p>
            <a:pPr>
              <a:lnSpc>
                <a:spcPct val="90000"/>
              </a:lnSpc>
            </a:pPr>
            <a:r>
              <a:rPr lang="en-US" sz="2800" dirty="0">
                <a:solidFill>
                  <a:srgbClr val="FFFF00"/>
                </a:solidFill>
              </a:rPr>
              <a:t>US</a:t>
            </a:r>
          </a:p>
          <a:p>
            <a:pPr lvl="1">
              <a:lnSpc>
                <a:spcPct val="90000"/>
              </a:lnSpc>
            </a:pPr>
            <a:r>
              <a:rPr lang="en-US" sz="2400" dirty="0">
                <a:solidFill>
                  <a:srgbClr val="FFFF00"/>
                </a:solidFill>
              </a:rPr>
              <a:t>1-5% of HTN in unselected populations</a:t>
            </a:r>
          </a:p>
          <a:p>
            <a:pPr lvl="1">
              <a:lnSpc>
                <a:spcPct val="90000"/>
              </a:lnSpc>
            </a:pPr>
            <a:r>
              <a:rPr lang="en-US" sz="2400" dirty="0">
                <a:solidFill>
                  <a:srgbClr val="FFFF00"/>
                </a:solidFill>
              </a:rPr>
              <a:t>30% of HTN in atheropaths</a:t>
            </a:r>
          </a:p>
          <a:p>
            <a:pPr lvl="1">
              <a:lnSpc>
                <a:spcPct val="90000"/>
              </a:lnSpc>
            </a:pPr>
            <a:r>
              <a:rPr lang="en-US" sz="2400" dirty="0">
                <a:solidFill>
                  <a:srgbClr val="FFFF00"/>
                </a:solidFill>
              </a:rPr>
              <a:t>&lt;1% of all HTN</a:t>
            </a:r>
          </a:p>
          <a:p>
            <a:pPr>
              <a:lnSpc>
                <a:spcPct val="90000"/>
              </a:lnSpc>
            </a:pPr>
            <a:r>
              <a:rPr lang="en-US" sz="2800" dirty="0">
                <a:solidFill>
                  <a:srgbClr val="FFFF00"/>
                </a:solidFill>
              </a:rPr>
              <a:t>International</a:t>
            </a:r>
          </a:p>
          <a:p>
            <a:pPr lvl="1">
              <a:lnSpc>
                <a:spcPct val="90000"/>
              </a:lnSpc>
            </a:pPr>
            <a:r>
              <a:rPr lang="en-US" sz="2400" dirty="0">
                <a:solidFill>
                  <a:srgbClr val="FFFF00"/>
                </a:solidFill>
              </a:rPr>
              <a:t>Possibly less prevalent</a:t>
            </a:r>
          </a:p>
          <a:p>
            <a:pPr lvl="1">
              <a:lnSpc>
                <a:spcPct val="90000"/>
              </a:lnSpc>
            </a:pP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solidFill>
                  <a:srgbClr val="FF0000"/>
                </a:solidFill>
              </a:rPr>
              <a:t>Presentation</a:t>
            </a:r>
          </a:p>
        </p:txBody>
      </p:sp>
      <p:sp>
        <p:nvSpPr>
          <p:cNvPr id="23555" name="Rectangle 3"/>
          <p:cNvSpPr>
            <a:spLocks noGrp="1" noChangeArrowheads="1"/>
          </p:cNvSpPr>
          <p:nvPr>
            <p:ph type="body" idx="1"/>
          </p:nvPr>
        </p:nvSpPr>
        <p:spPr>
          <a:xfrm>
            <a:off x="0" y="1600200"/>
            <a:ext cx="8915400" cy="4648200"/>
          </a:xfrm>
        </p:spPr>
        <p:txBody>
          <a:bodyPr/>
          <a:lstStyle/>
          <a:p>
            <a:r>
              <a:rPr lang="en-US" dirty="0">
                <a:solidFill>
                  <a:srgbClr val="FFFF00"/>
                </a:solidFill>
              </a:rPr>
              <a:t>HTN with azotemia (&gt;1.5 mg/dl) and modest proteinuria (&lt; 1.5 g/dl)</a:t>
            </a:r>
          </a:p>
          <a:p>
            <a:r>
              <a:rPr lang="en-US" dirty="0">
                <a:solidFill>
                  <a:srgbClr val="FFFF00"/>
                </a:solidFill>
              </a:rPr>
              <a:t>HTN with progressive </a:t>
            </a:r>
            <a:r>
              <a:rPr lang="en-US" dirty="0" smtClean="0">
                <a:solidFill>
                  <a:srgbClr val="FFFF00"/>
                </a:solidFill>
              </a:rPr>
              <a:t>renal failure</a:t>
            </a:r>
            <a:endParaRPr lang="en-US" dirty="0">
              <a:solidFill>
                <a:srgbClr val="FFFF00"/>
              </a:solidFill>
            </a:endParaRPr>
          </a:p>
          <a:p>
            <a:r>
              <a:rPr lang="en-US" dirty="0">
                <a:solidFill>
                  <a:srgbClr val="FFFF00"/>
                </a:solidFill>
              </a:rPr>
              <a:t>Severe HTN (diastolic &gt; 120 </a:t>
            </a:r>
            <a:r>
              <a:rPr lang="en-US" dirty="0" smtClean="0">
                <a:solidFill>
                  <a:srgbClr val="FFFF00"/>
                </a:solidFill>
              </a:rPr>
              <a:t>mmHg)</a:t>
            </a:r>
            <a:endParaRPr lang="en-US" dirty="0">
              <a:solidFill>
                <a:srgbClr val="FFFF00"/>
              </a:solidFill>
            </a:endParaRPr>
          </a:p>
          <a:p>
            <a:r>
              <a:rPr lang="en-US" dirty="0">
                <a:solidFill>
                  <a:srgbClr val="FFFF00"/>
                </a:solidFill>
              </a:rPr>
              <a:t>HTN with asymmetric kidney</a:t>
            </a:r>
          </a:p>
          <a:p>
            <a:r>
              <a:rPr lang="en-US" dirty="0">
                <a:solidFill>
                  <a:srgbClr val="FFFF00"/>
                </a:solidFill>
              </a:rPr>
              <a:t>Paradoxical worsening of HTN with diuresis / ACEI</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solidFill>
                  <a:srgbClr val="FF0000"/>
                </a:solidFill>
              </a:rPr>
              <a:t>Presentation</a:t>
            </a:r>
          </a:p>
        </p:txBody>
      </p:sp>
      <p:sp>
        <p:nvSpPr>
          <p:cNvPr id="24579" name="Rectangle 3"/>
          <p:cNvSpPr>
            <a:spLocks noGrp="1" noChangeArrowheads="1"/>
          </p:cNvSpPr>
          <p:nvPr>
            <p:ph type="body" idx="1"/>
          </p:nvPr>
        </p:nvSpPr>
        <p:spPr>
          <a:xfrm>
            <a:off x="0" y="1600200"/>
            <a:ext cx="8915400" cy="4648200"/>
          </a:xfrm>
        </p:spPr>
        <p:txBody>
          <a:bodyPr/>
          <a:lstStyle/>
          <a:p>
            <a:r>
              <a:rPr lang="en-US" dirty="0">
                <a:solidFill>
                  <a:srgbClr val="FFFF00"/>
                </a:solidFill>
              </a:rPr>
              <a:t>Onset of HTN &lt; 30 y.o., w/o risk factors</a:t>
            </a:r>
          </a:p>
          <a:p>
            <a:r>
              <a:rPr lang="en-US" dirty="0">
                <a:solidFill>
                  <a:srgbClr val="FFFF00"/>
                </a:solidFill>
              </a:rPr>
              <a:t>Abrupt onset severe HTN (&gt;160/100)</a:t>
            </a:r>
          </a:p>
          <a:p>
            <a:r>
              <a:rPr lang="en-US" dirty="0">
                <a:solidFill>
                  <a:srgbClr val="FFFF00"/>
                </a:solidFill>
              </a:rPr>
              <a:t>HTN resistant to &gt; 3 agents</a:t>
            </a:r>
          </a:p>
          <a:p>
            <a:r>
              <a:rPr lang="en-US" dirty="0">
                <a:solidFill>
                  <a:srgbClr val="FFFF00"/>
                </a:solidFill>
              </a:rPr>
              <a:t>Abrupt increase in BP</a:t>
            </a:r>
          </a:p>
          <a:p>
            <a:r>
              <a:rPr lang="en-US" dirty="0">
                <a:solidFill>
                  <a:srgbClr val="FFFF00"/>
                </a:solidFill>
              </a:rPr>
              <a:t>HX of smoking, No family Hx</a:t>
            </a:r>
          </a:p>
          <a:p>
            <a:r>
              <a:rPr lang="en-US" dirty="0">
                <a:solidFill>
                  <a:srgbClr val="FFFF00"/>
                </a:solidFill>
              </a:rPr>
              <a:t>Systemic PAD with moderate to severe </a:t>
            </a:r>
            <a:r>
              <a:rPr lang="en-US" dirty="0" smtClean="0">
                <a:solidFill>
                  <a:srgbClr val="FFFF00"/>
                </a:solidFill>
              </a:rPr>
              <a:t>HTN &gt;50 </a:t>
            </a:r>
            <a:r>
              <a:rPr lang="en-US" dirty="0">
                <a:solidFill>
                  <a:srgbClr val="FFFF00"/>
                </a:solidFill>
              </a:rPr>
              <a:t>yo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solidFill>
                  <a:srgbClr val="FF0000"/>
                </a:solidFill>
              </a:rPr>
              <a:t>Presentation</a:t>
            </a:r>
          </a:p>
        </p:txBody>
      </p:sp>
      <p:sp>
        <p:nvSpPr>
          <p:cNvPr id="25603" name="Rectangle 3"/>
          <p:cNvSpPr>
            <a:spLocks noGrp="1" noChangeArrowheads="1"/>
          </p:cNvSpPr>
          <p:nvPr>
            <p:ph type="body" idx="1"/>
          </p:nvPr>
        </p:nvSpPr>
        <p:spPr>
          <a:xfrm>
            <a:off x="152400" y="1600200"/>
            <a:ext cx="8534400" cy="4724400"/>
          </a:xfrm>
        </p:spPr>
        <p:txBody>
          <a:bodyPr/>
          <a:lstStyle/>
          <a:p>
            <a:r>
              <a:rPr lang="en-US" dirty="0">
                <a:solidFill>
                  <a:srgbClr val="FFFF00"/>
                </a:solidFill>
              </a:rPr>
              <a:t>Recurrent pulmonary edema with mod-sever HTN</a:t>
            </a:r>
          </a:p>
          <a:p>
            <a:r>
              <a:rPr lang="en-US" dirty="0">
                <a:solidFill>
                  <a:srgbClr val="FFFF00"/>
                </a:solidFill>
              </a:rPr>
              <a:t>Mod to sever HTN in a patient with an atrophic kidney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solidFill>
                  <a:srgbClr val="FF0000"/>
                </a:solidFill>
              </a:rPr>
              <a:t>Physical Exam</a:t>
            </a:r>
          </a:p>
        </p:txBody>
      </p:sp>
      <p:sp>
        <p:nvSpPr>
          <p:cNvPr id="26627" name="Rectangle 3"/>
          <p:cNvSpPr>
            <a:spLocks noGrp="1" noChangeArrowheads="1"/>
          </p:cNvSpPr>
          <p:nvPr>
            <p:ph type="body" idx="1"/>
          </p:nvPr>
        </p:nvSpPr>
        <p:spPr/>
        <p:txBody>
          <a:bodyPr/>
          <a:lstStyle/>
          <a:p>
            <a:r>
              <a:rPr lang="en-US" dirty="0">
                <a:solidFill>
                  <a:srgbClr val="FFFF00"/>
                </a:solidFill>
              </a:rPr>
              <a:t>Abdominal bruit</a:t>
            </a:r>
          </a:p>
          <a:p>
            <a:pPr lvl="1"/>
            <a:r>
              <a:rPr lang="en-US" dirty="0">
                <a:solidFill>
                  <a:srgbClr val="FFFF00"/>
                </a:solidFill>
              </a:rPr>
              <a:t>46% of pts with RVHT</a:t>
            </a:r>
          </a:p>
          <a:p>
            <a:pPr lvl="1"/>
            <a:r>
              <a:rPr lang="en-US" dirty="0">
                <a:solidFill>
                  <a:srgbClr val="FFFF00"/>
                </a:solidFill>
              </a:rPr>
              <a:t>9% of pts with essential HTN</a:t>
            </a:r>
          </a:p>
          <a:p>
            <a:r>
              <a:rPr lang="en-US" dirty="0">
                <a:solidFill>
                  <a:srgbClr val="FFFF00"/>
                </a:solidFill>
              </a:rPr>
              <a:t>Advanced fundoscopic changes</a:t>
            </a:r>
          </a:p>
          <a:p>
            <a:r>
              <a:rPr lang="en-US" dirty="0">
                <a:solidFill>
                  <a:srgbClr val="FFFF00"/>
                </a:solidFill>
              </a:rPr>
              <a:t>Recurrent flash pulmonary edema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8" name="Rectangle 4"/>
          <p:cNvSpPr>
            <a:spLocks noGrp="1" noChangeArrowheads="1"/>
          </p:cNvSpPr>
          <p:nvPr>
            <p:ph type="title"/>
          </p:nvPr>
        </p:nvSpPr>
        <p:spPr/>
        <p:txBody>
          <a:bodyPr/>
          <a:lstStyle/>
          <a:p>
            <a:r>
              <a:rPr lang="en-US" dirty="0">
                <a:solidFill>
                  <a:srgbClr val="FF0000"/>
                </a:solidFill>
              </a:rPr>
              <a:t>Atherosclerotic RAS</a:t>
            </a:r>
          </a:p>
        </p:txBody>
      </p:sp>
      <p:sp>
        <p:nvSpPr>
          <p:cNvPr id="446471" name="Rectangle 7"/>
          <p:cNvSpPr>
            <a:spLocks noGrp="1" noChangeArrowheads="1"/>
          </p:cNvSpPr>
          <p:nvPr>
            <p:ph type="body" sz="half" idx="2"/>
          </p:nvPr>
        </p:nvSpPr>
        <p:spPr>
          <a:xfrm>
            <a:off x="4648200" y="1447800"/>
            <a:ext cx="4495800" cy="4678363"/>
          </a:xfrm>
        </p:spPr>
        <p:txBody>
          <a:bodyPr/>
          <a:lstStyle/>
          <a:p>
            <a:pPr marL="342900" indent="-342900">
              <a:spcBef>
                <a:spcPct val="20000"/>
              </a:spcBef>
              <a:buClr>
                <a:srgbClr val="000000"/>
              </a:buClr>
              <a:buSzPct val="100000"/>
              <a:buFont typeface="Times New Roman" pitchFamily="18" charset="0"/>
              <a:buChar char="•"/>
            </a:pPr>
            <a:r>
              <a:rPr lang="en-US" sz="3200" dirty="0">
                <a:solidFill>
                  <a:srgbClr val="FFFF00"/>
                </a:solidFill>
                <a:latin typeface="Times New Roman" pitchFamily="18" charset="0"/>
              </a:rPr>
              <a:t>Usually ostial</a:t>
            </a:r>
          </a:p>
          <a:p>
            <a:pPr marL="342900" indent="-342900">
              <a:spcBef>
                <a:spcPct val="20000"/>
              </a:spcBef>
              <a:buClr>
                <a:srgbClr val="000000"/>
              </a:buClr>
              <a:buSzPct val="100000"/>
              <a:buFont typeface="Times New Roman" pitchFamily="18" charset="0"/>
              <a:buChar char="•"/>
            </a:pPr>
            <a:r>
              <a:rPr lang="en-US" sz="3200" dirty="0">
                <a:solidFill>
                  <a:srgbClr val="FFFF00"/>
                </a:solidFill>
                <a:latin typeface="Times New Roman" pitchFamily="18" charset="0"/>
              </a:rPr>
              <a:t>Associated with diseased aorta</a:t>
            </a:r>
          </a:p>
          <a:p>
            <a:pPr marL="342900" indent="-342900">
              <a:spcBef>
                <a:spcPct val="20000"/>
              </a:spcBef>
              <a:buClr>
                <a:srgbClr val="000000"/>
              </a:buClr>
              <a:buSzPct val="100000"/>
              <a:buFont typeface="Times New Roman" pitchFamily="18" charset="0"/>
              <a:buChar char="•"/>
            </a:pPr>
            <a:r>
              <a:rPr lang="en-US" sz="3200" dirty="0">
                <a:solidFill>
                  <a:srgbClr val="FFFF00"/>
                </a:solidFill>
                <a:latin typeface="Times New Roman" pitchFamily="18" charset="0"/>
              </a:rPr>
              <a:t>Can be unilateral or bilateral</a:t>
            </a:r>
          </a:p>
        </p:txBody>
      </p:sp>
      <p:pic>
        <p:nvPicPr>
          <p:cNvPr id="446469" name="Picture 5" descr="Bilateral RAS"/>
          <p:cNvPicPr>
            <a:picLocks noChangeAspect="1" noChangeArrowheads="1"/>
          </p:cNvPicPr>
          <p:nvPr/>
        </p:nvPicPr>
        <p:blipFill>
          <a:blip r:embed="rId2"/>
          <a:srcRect/>
          <a:stretch>
            <a:fillRect/>
          </a:stretch>
        </p:blipFill>
        <p:spPr bwMode="auto">
          <a:xfrm>
            <a:off x="441610" y="1752600"/>
            <a:ext cx="3791070" cy="4281488"/>
          </a:xfrm>
          <a:prstGeom prst="rect">
            <a:avLst/>
          </a:prstGeom>
          <a:noFill/>
        </p:spPr>
      </p:pic>
      <p:pic>
        <p:nvPicPr>
          <p:cNvPr id="446472" name="Picture 8" descr="Pathology specimen"/>
          <p:cNvPicPr>
            <a:picLocks noChangeAspect="1" noChangeArrowheads="1"/>
          </p:cNvPicPr>
          <p:nvPr/>
        </p:nvPicPr>
        <p:blipFill>
          <a:blip r:embed="rId3"/>
          <a:srcRect/>
          <a:stretch>
            <a:fillRect/>
          </a:stretch>
        </p:blipFill>
        <p:spPr bwMode="auto">
          <a:xfrm>
            <a:off x="5317657" y="4713288"/>
            <a:ext cx="2707504" cy="183991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dirty="0">
                <a:solidFill>
                  <a:srgbClr val="FF0000"/>
                </a:solidFill>
              </a:rPr>
              <a:t>RAS is a marker of a poor prognosis</a:t>
            </a:r>
          </a:p>
        </p:txBody>
      </p:sp>
      <p:pic>
        <p:nvPicPr>
          <p:cNvPr id="269315" name="Picture 3" descr="Pathology specimen"/>
          <p:cNvPicPr>
            <a:picLocks noChangeAspect="1" noChangeArrowheads="1"/>
          </p:cNvPicPr>
          <p:nvPr/>
        </p:nvPicPr>
        <p:blipFill>
          <a:blip r:embed="rId3"/>
          <a:srcRect/>
          <a:stretch>
            <a:fillRect/>
          </a:stretch>
        </p:blipFill>
        <p:spPr bwMode="auto">
          <a:xfrm>
            <a:off x="4030923" y="2133601"/>
            <a:ext cx="4808324" cy="2905125"/>
          </a:xfrm>
          <a:prstGeom prst="rect">
            <a:avLst/>
          </a:prstGeom>
          <a:noFill/>
        </p:spPr>
      </p:pic>
      <p:pic>
        <p:nvPicPr>
          <p:cNvPr id="269316" name="Picture 4" descr="carnes pre"/>
          <p:cNvPicPr>
            <a:picLocks noChangeAspect="1" noChangeArrowheads="1"/>
          </p:cNvPicPr>
          <p:nvPr/>
        </p:nvPicPr>
        <p:blipFill>
          <a:blip r:embed="rId4"/>
          <a:srcRect/>
          <a:stretch>
            <a:fillRect/>
          </a:stretch>
        </p:blipFill>
        <p:spPr bwMode="auto">
          <a:xfrm>
            <a:off x="306164" y="1981200"/>
            <a:ext cx="3386144" cy="35575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03169" y="133350"/>
            <a:ext cx="8736251" cy="1219200"/>
          </a:xfrm>
          <a:ln/>
        </p:spPr>
        <p:txBody>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dirty="0">
                <a:solidFill>
                  <a:srgbClr val="FF0000"/>
                </a:solidFill>
              </a:rPr>
              <a:t>Prevalence of Atherosclerotic RAS</a:t>
            </a:r>
          </a:p>
        </p:txBody>
      </p:sp>
      <p:sp>
        <p:nvSpPr>
          <p:cNvPr id="10242" name="Rectangle 2"/>
          <p:cNvSpPr>
            <a:spLocks noGrp="1" noChangeArrowheads="1"/>
          </p:cNvSpPr>
          <p:nvPr>
            <p:ph type="body" idx="1"/>
          </p:nvPr>
        </p:nvSpPr>
        <p:spPr>
          <a:xfrm>
            <a:off x="685800" y="1752600"/>
            <a:ext cx="8077200" cy="4038600"/>
          </a:xfrm>
          <a:ln/>
        </p:spPr>
        <p:txBody>
          <a:bodyPr/>
          <a:lstStyle/>
          <a:p>
            <a:pPr>
              <a:lnSpc>
                <a:spcPct val="93000"/>
              </a:lnSpc>
              <a:spcBef>
                <a:spcPts val="700"/>
              </a:spcBef>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GB" sz="2800" dirty="0">
                <a:solidFill>
                  <a:srgbClr val="FFFF00"/>
                </a:solidFill>
              </a:rPr>
              <a:t>Unselected autopsies			4-27</a:t>
            </a:r>
            <a:r>
              <a:rPr lang="en-GB" sz="2800" dirty="0" smtClean="0">
                <a:solidFill>
                  <a:srgbClr val="FFFF00"/>
                </a:solidFill>
              </a:rPr>
              <a:t>%</a:t>
            </a:r>
          </a:p>
          <a:p>
            <a:pPr marL="342900" lvl="1" indent="-342900">
              <a:lnSpc>
                <a:spcPct val="93000"/>
              </a:lnSpc>
              <a:spcBef>
                <a:spcPts val="700"/>
              </a:spcBef>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US" dirty="0" smtClean="0">
                <a:solidFill>
                  <a:srgbClr val="FFFF00"/>
                </a:solidFill>
              </a:rPr>
              <a:t>healthy adults &gt; 65 years old             6.8%</a:t>
            </a:r>
            <a:endParaRPr lang="en-GB" sz="2800" dirty="0">
              <a:solidFill>
                <a:srgbClr val="FFFF00"/>
              </a:solidFill>
            </a:endParaRPr>
          </a:p>
          <a:p>
            <a:pPr>
              <a:lnSpc>
                <a:spcPct val="80000"/>
              </a:lnSpc>
              <a:spcBef>
                <a:spcPts val="700"/>
              </a:spcBef>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GB" sz="2800" dirty="0">
                <a:solidFill>
                  <a:srgbClr val="FFFF00"/>
                </a:solidFill>
              </a:rPr>
              <a:t>Hypertensives				</a:t>
            </a:r>
            <a:r>
              <a:rPr lang="en-GB" sz="2800" dirty="0" smtClean="0">
                <a:solidFill>
                  <a:srgbClr val="FFFF00"/>
                </a:solidFill>
              </a:rPr>
              <a:t>1-4</a:t>
            </a:r>
            <a:r>
              <a:rPr lang="en-GB" sz="2800" dirty="0">
                <a:solidFill>
                  <a:srgbClr val="FFFF00"/>
                </a:solidFill>
              </a:rPr>
              <a:t>%</a:t>
            </a:r>
          </a:p>
          <a:p>
            <a:pPr>
              <a:lnSpc>
                <a:spcPct val="80000"/>
              </a:lnSpc>
              <a:spcBef>
                <a:spcPts val="700"/>
              </a:spcBef>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US" sz="2800" dirty="0">
                <a:solidFill>
                  <a:srgbClr val="FFFF00"/>
                </a:solidFill>
              </a:rPr>
              <a:t>Aged 65 years and older		</a:t>
            </a:r>
            <a:r>
              <a:rPr lang="en-US" sz="2800" dirty="0" smtClean="0">
                <a:solidFill>
                  <a:srgbClr val="FFFF00"/>
                </a:solidFill>
              </a:rPr>
              <a:t>6.8</a:t>
            </a:r>
            <a:r>
              <a:rPr lang="en-US" sz="2800" dirty="0">
                <a:solidFill>
                  <a:srgbClr val="FFFF00"/>
                </a:solidFill>
              </a:rPr>
              <a:t>%</a:t>
            </a:r>
            <a:endParaRPr lang="en-GB" sz="2800" dirty="0">
              <a:solidFill>
                <a:srgbClr val="FFFF00"/>
              </a:solidFill>
            </a:endParaRPr>
          </a:p>
          <a:p>
            <a:pPr>
              <a:lnSpc>
                <a:spcPct val="80000"/>
              </a:lnSpc>
              <a:spcBef>
                <a:spcPts val="700"/>
              </a:spcBef>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GB" sz="2800" dirty="0">
                <a:solidFill>
                  <a:srgbClr val="FFFF00"/>
                </a:solidFill>
              </a:rPr>
              <a:t>Diabetics 					8%</a:t>
            </a:r>
          </a:p>
        </p:txBody>
      </p:sp>
      <p:sp>
        <p:nvSpPr>
          <p:cNvPr id="5" name="TextBox 4"/>
          <p:cNvSpPr txBox="1"/>
          <p:nvPr/>
        </p:nvSpPr>
        <p:spPr>
          <a:xfrm>
            <a:off x="5334000" y="6324600"/>
            <a:ext cx="3810000" cy="341632"/>
          </a:xfrm>
          <a:prstGeom prst="rect">
            <a:avLst/>
          </a:prstGeom>
          <a:noFill/>
        </p:spPr>
        <p:txBody>
          <a:bodyPr wrap="square" rtlCol="0">
            <a:spAutoFit/>
          </a:bodyPr>
          <a:lstStyle/>
          <a:p>
            <a:pPr lvl="1">
              <a:lnSpc>
                <a:spcPct val="90000"/>
              </a:lnSpc>
              <a:spcBef>
                <a:spcPct val="20000"/>
              </a:spcBef>
            </a:pPr>
            <a:r>
              <a:rPr lang="en-US" i="1" dirty="0" smtClean="0">
                <a:solidFill>
                  <a:srgbClr val="FFFF00"/>
                </a:solidFill>
              </a:rPr>
              <a:t>J Vasc Surg. </a:t>
            </a:r>
            <a:r>
              <a:rPr lang="en-US" dirty="0" smtClean="0">
                <a:solidFill>
                  <a:srgbClr val="FFFF00"/>
                </a:solidFill>
              </a:rPr>
              <a:t>2002;36:443–51).</a:t>
            </a:r>
            <a:endParaRPr lang="en-US" dirty="0">
              <a:solidFill>
                <a:srgbClr val="FFFF00"/>
              </a:solidFill>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normAutofit fontScale="90000"/>
          </a:bodyPr>
          <a:lstStyle/>
          <a:p>
            <a:pPr algn="l"/>
            <a:r>
              <a:rPr lang="en-GB" sz="3600" dirty="0">
                <a:solidFill>
                  <a:srgbClr val="FF0000"/>
                </a:solidFill>
              </a:rPr>
              <a:t>RAS is common in patients </a:t>
            </a:r>
            <a:r>
              <a:rPr lang="en-GB" sz="3600" dirty="0" smtClean="0">
                <a:solidFill>
                  <a:srgbClr val="FF0000"/>
                </a:solidFill>
              </a:rPr>
              <a:t>with vascular</a:t>
            </a:r>
            <a:br>
              <a:rPr lang="en-GB" sz="3600" dirty="0" smtClean="0">
                <a:solidFill>
                  <a:srgbClr val="FF0000"/>
                </a:solidFill>
              </a:rPr>
            </a:br>
            <a:r>
              <a:rPr lang="en-GB" sz="3600" dirty="0" smtClean="0">
                <a:solidFill>
                  <a:srgbClr val="FF0000"/>
                </a:solidFill>
              </a:rPr>
              <a:t> </a:t>
            </a:r>
            <a:r>
              <a:rPr lang="en-GB" sz="3600" dirty="0">
                <a:solidFill>
                  <a:srgbClr val="FF0000"/>
                </a:solidFill>
              </a:rPr>
              <a:t>disease</a:t>
            </a:r>
            <a:endParaRPr lang="en-US" sz="3600" dirty="0">
              <a:solidFill>
                <a:srgbClr val="FF0000"/>
              </a:solidFill>
            </a:endParaRPr>
          </a:p>
        </p:txBody>
      </p:sp>
      <p:sp>
        <p:nvSpPr>
          <p:cNvPr id="562179" name="Rectangle 3"/>
          <p:cNvSpPr>
            <a:spLocks noGrp="1" noChangeArrowheads="1"/>
          </p:cNvSpPr>
          <p:nvPr>
            <p:ph type="body" idx="1"/>
          </p:nvPr>
        </p:nvSpPr>
        <p:spPr/>
        <p:txBody>
          <a:bodyPr>
            <a:normAutofit/>
          </a:bodyPr>
          <a:lstStyle/>
          <a:p>
            <a:r>
              <a:rPr lang="en-GB" dirty="0">
                <a:solidFill>
                  <a:srgbClr val="FFFF00"/>
                </a:solidFill>
              </a:rPr>
              <a:t>Prevalence of RAS </a:t>
            </a:r>
          </a:p>
          <a:p>
            <a:pPr lvl="1"/>
            <a:r>
              <a:rPr lang="en-GB" dirty="0">
                <a:solidFill>
                  <a:srgbClr val="FFFF00"/>
                </a:solidFill>
              </a:rPr>
              <a:t>Proven </a:t>
            </a:r>
            <a:r>
              <a:rPr lang="en-GB" dirty="0" smtClean="0">
                <a:solidFill>
                  <a:srgbClr val="FFFF00"/>
                </a:solidFill>
              </a:rPr>
              <a:t>MI</a:t>
            </a:r>
            <a:r>
              <a:rPr lang="en-GB" dirty="0">
                <a:solidFill>
                  <a:srgbClr val="FFFF00"/>
                </a:solidFill>
              </a:rPr>
              <a:t>	</a:t>
            </a:r>
            <a:r>
              <a:rPr lang="en-GB" dirty="0" smtClean="0">
                <a:solidFill>
                  <a:srgbClr val="FFFF00"/>
                </a:solidFill>
              </a:rPr>
              <a:t>                                              12</a:t>
            </a:r>
            <a:r>
              <a:rPr lang="en-GB" dirty="0">
                <a:solidFill>
                  <a:srgbClr val="FFFF00"/>
                </a:solidFill>
              </a:rPr>
              <a:t>%</a:t>
            </a:r>
          </a:p>
          <a:p>
            <a:pPr lvl="1"/>
            <a:r>
              <a:rPr lang="en-GB" dirty="0">
                <a:solidFill>
                  <a:srgbClr val="FFFF00"/>
                </a:solidFill>
              </a:rPr>
              <a:t>Undergoing cardiac catheterization	6-19%</a:t>
            </a:r>
          </a:p>
          <a:p>
            <a:pPr lvl="1"/>
            <a:r>
              <a:rPr lang="en-GB" dirty="0">
                <a:solidFill>
                  <a:srgbClr val="FFFF00"/>
                </a:solidFill>
              </a:rPr>
              <a:t>Lower extremity PVD		</a:t>
            </a:r>
            <a:r>
              <a:rPr lang="en-GB" dirty="0" smtClean="0">
                <a:solidFill>
                  <a:srgbClr val="FFFF00"/>
                </a:solidFill>
              </a:rPr>
              <a:t>           22-59</a:t>
            </a:r>
            <a:r>
              <a:rPr lang="en-GB" dirty="0">
                <a:solidFill>
                  <a:srgbClr val="FFFF00"/>
                </a:solidFill>
              </a:rPr>
              <a:t>%</a:t>
            </a:r>
          </a:p>
          <a:p>
            <a:r>
              <a:rPr lang="en-GB" dirty="0">
                <a:solidFill>
                  <a:srgbClr val="FFFF00"/>
                </a:solidFill>
              </a:rPr>
              <a:t>Predictors of RAS in patients undergoing cardiac catheterization </a:t>
            </a:r>
          </a:p>
          <a:p>
            <a:pPr lvl="1"/>
            <a:r>
              <a:rPr lang="en-GB" dirty="0">
                <a:solidFill>
                  <a:srgbClr val="FFFF00"/>
                </a:solidFill>
              </a:rPr>
              <a:t>CAD; Age; PVD; serum creatinine; hypertension</a:t>
            </a:r>
          </a:p>
          <a:p>
            <a:pPr>
              <a:buFont typeface="Monotype Sorts" pitchFamily="2" charset="2"/>
              <a:buNone/>
            </a:pPr>
            <a:endParaRPr lang="en-US" dirty="0">
              <a:solidFill>
                <a:srgbClr val="FFFF00"/>
              </a:solidFill>
            </a:endParaRPr>
          </a:p>
        </p:txBody>
      </p:sp>
      <p:pic>
        <p:nvPicPr>
          <p:cNvPr id="562180" name="Picture 4" descr="carnes pre"/>
          <p:cNvPicPr>
            <a:picLocks noChangeAspect="1" noChangeArrowheads="1"/>
          </p:cNvPicPr>
          <p:nvPr/>
        </p:nvPicPr>
        <p:blipFill>
          <a:blip r:embed="rId2"/>
          <a:srcRect/>
          <a:stretch>
            <a:fillRect/>
          </a:stretch>
        </p:blipFill>
        <p:spPr bwMode="auto">
          <a:xfrm>
            <a:off x="7349344" y="228601"/>
            <a:ext cx="1508245" cy="15843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991600" cy="584775"/>
          </a:xfrm>
          <a:prstGeom prst="rect">
            <a:avLst/>
          </a:prstGeom>
          <a:noFill/>
        </p:spPr>
        <p:txBody>
          <a:bodyPr wrap="square" rtlCol="0">
            <a:spAutoFit/>
          </a:bodyPr>
          <a:lstStyle/>
          <a:p>
            <a:r>
              <a:rPr lang="en-US" sz="3200" dirty="0" smtClean="0">
                <a:solidFill>
                  <a:srgbClr val="FF0000"/>
                </a:solidFill>
              </a:rPr>
              <a:t>Renal Artery Stenosis Vs Renovascular  Hypertension</a:t>
            </a:r>
            <a:endParaRPr lang="en-US" sz="3200" dirty="0">
              <a:solidFill>
                <a:srgbClr val="FF0000"/>
              </a:solidFill>
            </a:endParaRPr>
          </a:p>
        </p:txBody>
      </p:sp>
      <p:sp>
        <p:nvSpPr>
          <p:cNvPr id="6" name="TextBox 5"/>
          <p:cNvSpPr txBox="1"/>
          <p:nvPr/>
        </p:nvSpPr>
        <p:spPr>
          <a:xfrm>
            <a:off x="0" y="1295400"/>
            <a:ext cx="9144000" cy="5786199"/>
          </a:xfrm>
          <a:prstGeom prst="rect">
            <a:avLst/>
          </a:prstGeom>
          <a:noFill/>
        </p:spPr>
        <p:txBody>
          <a:bodyPr wrap="square" rtlCol="0">
            <a:spAutoFit/>
          </a:bodyPr>
          <a:lstStyle/>
          <a:p>
            <a:pPr>
              <a:buClr>
                <a:srgbClr val="FF0000"/>
              </a:buClr>
              <a:buFont typeface="Wingdings" pitchFamily="2" charset="2"/>
              <a:buChar char="v"/>
            </a:pPr>
            <a:r>
              <a:rPr lang="en-US" sz="3200" dirty="0" smtClean="0">
                <a:solidFill>
                  <a:srgbClr val="FFFF00"/>
                </a:solidFill>
              </a:rPr>
              <a:t>Renovascular hypertension is diagnosed when the</a:t>
            </a:r>
          </a:p>
          <a:p>
            <a:pPr>
              <a:buClr>
                <a:srgbClr val="FF0000"/>
              </a:buClr>
            </a:pPr>
            <a:r>
              <a:rPr lang="en-US" sz="3200" dirty="0">
                <a:solidFill>
                  <a:srgbClr val="FFFF00"/>
                </a:solidFill>
              </a:rPr>
              <a:t> </a:t>
            </a:r>
            <a:r>
              <a:rPr lang="en-US" sz="3200" dirty="0" smtClean="0">
                <a:solidFill>
                  <a:srgbClr val="FFFF00"/>
                </a:solidFill>
              </a:rPr>
              <a:t>   rising of blood pressure is due to REDUCED RENAL</a:t>
            </a:r>
          </a:p>
          <a:p>
            <a:pPr>
              <a:buClr>
                <a:srgbClr val="FF0000"/>
              </a:buClr>
            </a:pPr>
            <a:r>
              <a:rPr lang="en-US" sz="3200" dirty="0">
                <a:solidFill>
                  <a:srgbClr val="FFFF00"/>
                </a:solidFill>
              </a:rPr>
              <a:t> </a:t>
            </a:r>
            <a:r>
              <a:rPr lang="en-US" sz="3200" dirty="0" smtClean="0">
                <a:solidFill>
                  <a:srgbClr val="FFFF00"/>
                </a:solidFill>
              </a:rPr>
              <a:t>   PERFUSION</a:t>
            </a:r>
          </a:p>
          <a:p>
            <a:endParaRPr lang="en-US" sz="3200" dirty="0" smtClean="0">
              <a:solidFill>
                <a:srgbClr val="FFFF00"/>
              </a:solidFill>
            </a:endParaRPr>
          </a:p>
          <a:p>
            <a:pPr>
              <a:buClr>
                <a:srgbClr val="FF0000"/>
              </a:buClr>
              <a:buFont typeface="Wingdings" pitchFamily="2" charset="2"/>
              <a:buChar char="v"/>
            </a:pPr>
            <a:r>
              <a:rPr lang="en-US" sz="3200" dirty="0" smtClean="0">
                <a:solidFill>
                  <a:srgbClr val="FFFF00"/>
                </a:solidFill>
              </a:rPr>
              <a:t>It is established only in RETROSPECT after successful</a:t>
            </a:r>
          </a:p>
          <a:p>
            <a:pPr>
              <a:buClr>
                <a:srgbClr val="FF0000"/>
              </a:buClr>
            </a:pPr>
            <a:r>
              <a:rPr lang="en-US" sz="3200" dirty="0">
                <a:solidFill>
                  <a:srgbClr val="FFFF00"/>
                </a:solidFill>
              </a:rPr>
              <a:t> </a:t>
            </a:r>
            <a:r>
              <a:rPr lang="en-US" sz="3200" dirty="0" smtClean="0">
                <a:solidFill>
                  <a:srgbClr val="FFFF00"/>
                </a:solidFill>
              </a:rPr>
              <a:t>   reversal of hypertension with revascularisation</a:t>
            </a:r>
          </a:p>
          <a:p>
            <a:endParaRPr lang="en-US" sz="3200" dirty="0" smtClean="0">
              <a:solidFill>
                <a:srgbClr val="FFFF00"/>
              </a:solidFill>
            </a:endParaRPr>
          </a:p>
          <a:p>
            <a:pPr>
              <a:buClr>
                <a:srgbClr val="FF0000"/>
              </a:buClr>
              <a:buFont typeface="Wingdings" pitchFamily="2" charset="2"/>
              <a:buChar char="v"/>
            </a:pPr>
            <a:r>
              <a:rPr lang="en-US" sz="3200" dirty="0" smtClean="0">
                <a:solidFill>
                  <a:srgbClr val="FFFF00"/>
                </a:solidFill>
              </a:rPr>
              <a:t>A pressure gradient of at least 10-20 mm Hg </a:t>
            </a:r>
          </a:p>
          <a:p>
            <a:pPr>
              <a:buClr>
                <a:srgbClr val="FF0000"/>
              </a:buClr>
            </a:pPr>
            <a:r>
              <a:rPr lang="en-US" sz="3200" dirty="0">
                <a:solidFill>
                  <a:srgbClr val="FFFF00"/>
                </a:solidFill>
              </a:rPr>
              <a:t> </a:t>
            </a:r>
            <a:r>
              <a:rPr lang="en-US" sz="3200" dirty="0" smtClean="0">
                <a:solidFill>
                  <a:srgbClr val="FFFF00"/>
                </a:solidFill>
              </a:rPr>
              <a:t>   between the aorta and post-stenotic renal artery is</a:t>
            </a:r>
          </a:p>
          <a:p>
            <a:pPr>
              <a:buClr>
                <a:srgbClr val="FF0000"/>
              </a:buClr>
            </a:pPr>
            <a:r>
              <a:rPr lang="en-US" sz="3200" dirty="0">
                <a:solidFill>
                  <a:srgbClr val="FFFF00"/>
                </a:solidFill>
              </a:rPr>
              <a:t> </a:t>
            </a:r>
            <a:r>
              <a:rPr lang="en-US" sz="3200" dirty="0" smtClean="0">
                <a:solidFill>
                  <a:srgbClr val="FFFF00"/>
                </a:solidFill>
              </a:rPr>
              <a:t>   required before measurable release of renin </a:t>
            </a:r>
          </a:p>
          <a:p>
            <a:pPr>
              <a:buClr>
                <a:srgbClr val="FF0000"/>
              </a:buClr>
            </a:pPr>
            <a:r>
              <a:rPr lang="en-US" sz="3200" dirty="0">
                <a:solidFill>
                  <a:srgbClr val="FFFF00"/>
                </a:solidFill>
              </a:rPr>
              <a:t> </a:t>
            </a:r>
            <a:r>
              <a:rPr lang="en-US" sz="3200" dirty="0" smtClean="0">
                <a:solidFill>
                  <a:srgbClr val="FFFF00"/>
                </a:solidFill>
              </a:rPr>
              <a:t>   develops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203169" y="109539"/>
            <a:ext cx="8736251" cy="1266825"/>
          </a:xfrm>
          <a:ln/>
        </p:spPr>
        <p:txBody>
          <a:bodyPr>
            <a:normAutofit fontScale="90000"/>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a:solidFill>
                  <a:srgbClr val="66FF66"/>
                </a:solidFill>
              </a:rPr>
              <a:t>Traditional Paradigm of </a:t>
            </a:r>
            <a:br>
              <a:rPr lang="en-GB">
                <a:solidFill>
                  <a:srgbClr val="66FF66"/>
                </a:solidFill>
              </a:rPr>
            </a:br>
            <a:r>
              <a:rPr lang="en-GB">
                <a:solidFill>
                  <a:srgbClr val="66FF66"/>
                </a:solidFill>
              </a:rPr>
              <a:t>Renal Artery Stenosis</a:t>
            </a:r>
          </a:p>
        </p:txBody>
      </p:sp>
      <p:grpSp>
        <p:nvGrpSpPr>
          <p:cNvPr id="2" name="Group 3"/>
          <p:cNvGrpSpPr>
            <a:grpSpLocks/>
          </p:cNvGrpSpPr>
          <p:nvPr/>
        </p:nvGrpSpPr>
        <p:grpSpPr bwMode="auto">
          <a:xfrm>
            <a:off x="3827754" y="4495801"/>
            <a:ext cx="1598542" cy="631825"/>
            <a:chOff x="2808" y="2730"/>
            <a:chExt cx="1133" cy="398"/>
          </a:xfrm>
        </p:grpSpPr>
        <p:sp>
          <p:nvSpPr>
            <p:cNvPr id="563204" name="AutoShape 4"/>
            <p:cNvSpPr>
              <a:spLocks noChangeArrowheads="1"/>
            </p:cNvSpPr>
            <p:nvPr/>
          </p:nvSpPr>
          <p:spPr bwMode="auto">
            <a:xfrm>
              <a:off x="2808" y="2736"/>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3" name="Group 5"/>
            <p:cNvGrpSpPr>
              <a:grpSpLocks/>
            </p:cNvGrpSpPr>
            <p:nvPr/>
          </p:nvGrpSpPr>
          <p:grpSpPr bwMode="auto">
            <a:xfrm>
              <a:off x="2808" y="2730"/>
              <a:ext cx="1133" cy="398"/>
              <a:chOff x="2808" y="2730"/>
              <a:chExt cx="1133" cy="398"/>
            </a:xfrm>
          </p:grpSpPr>
          <p:sp>
            <p:nvSpPr>
              <p:cNvPr id="563206" name="AutoShape 6"/>
              <p:cNvSpPr>
                <a:spLocks noChangeArrowheads="1"/>
              </p:cNvSpPr>
              <p:nvPr/>
            </p:nvSpPr>
            <p:spPr bwMode="auto">
              <a:xfrm>
                <a:off x="2808" y="2736"/>
                <a:ext cx="1133" cy="383"/>
              </a:xfrm>
              <a:prstGeom prst="roundRect">
                <a:avLst>
                  <a:gd name="adj" fmla="val 259"/>
                </a:avLst>
              </a:prstGeom>
              <a:noFill/>
              <a:ln w="9525">
                <a:noFill/>
                <a:round/>
                <a:headEnd/>
                <a:tailEnd/>
              </a:ln>
            </p:spPr>
            <p:txBody>
              <a:bodyPr wrap="none" anchor="ctr"/>
              <a:lstStyle/>
              <a:p>
                <a:endParaRPr lang="en-US"/>
              </a:p>
            </p:txBody>
          </p:sp>
          <p:sp>
            <p:nvSpPr>
              <p:cNvPr id="563207" name="Text Box 7"/>
              <p:cNvSpPr txBox="1">
                <a:spLocks noChangeArrowheads="1"/>
              </p:cNvSpPr>
              <p:nvPr/>
            </p:nvSpPr>
            <p:spPr bwMode="auto">
              <a:xfrm>
                <a:off x="2808" y="2730"/>
                <a:ext cx="1133" cy="398"/>
              </a:xfrm>
              <a:prstGeom prst="rect">
                <a:avLst/>
              </a:prstGeom>
              <a:noFill/>
              <a:ln w="9525">
                <a:noFill/>
                <a:miter lim="800000"/>
                <a:headEnd/>
                <a:tailEnd/>
              </a:ln>
            </p:spPr>
            <p:txBody>
              <a:bodyPr lIns="90000" tIns="46800" rIns="90000" bIns="46800" anchor="ctr">
                <a:spAutoFit/>
              </a:bodyPr>
              <a:lstStyle/>
              <a:p>
                <a:pPr algn="ctr">
                  <a:lnSpc>
                    <a:spcPct val="97000"/>
                  </a:lnSpc>
                  <a:buClr>
                    <a:srgbClr val="FFFFFF"/>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Renal Angio</a:t>
                </a:r>
              </a:p>
              <a:p>
                <a:pPr algn="ctr">
                  <a:lnSpc>
                    <a:spcPct val="97000"/>
                  </a:lnSpc>
                  <a:buClr>
                    <a:srgbClr val="FFFFFF"/>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(anatomic)</a:t>
                </a:r>
              </a:p>
            </p:txBody>
          </p:sp>
        </p:grpSp>
      </p:grpSp>
      <p:grpSp>
        <p:nvGrpSpPr>
          <p:cNvPr id="4" name="Group 8"/>
          <p:cNvGrpSpPr>
            <a:grpSpLocks/>
          </p:cNvGrpSpPr>
          <p:nvPr/>
        </p:nvGrpSpPr>
        <p:grpSpPr bwMode="auto">
          <a:xfrm>
            <a:off x="3827754" y="5867398"/>
            <a:ext cx="1598542" cy="873216"/>
            <a:chOff x="2808" y="3648"/>
            <a:chExt cx="1133" cy="399"/>
          </a:xfrm>
        </p:grpSpPr>
        <p:sp>
          <p:nvSpPr>
            <p:cNvPr id="563209" name="AutoShape 9"/>
            <p:cNvSpPr>
              <a:spLocks noChangeArrowheads="1"/>
            </p:cNvSpPr>
            <p:nvPr/>
          </p:nvSpPr>
          <p:spPr bwMode="auto">
            <a:xfrm>
              <a:off x="2808" y="3648"/>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5" name="Group 10"/>
            <p:cNvGrpSpPr>
              <a:grpSpLocks/>
            </p:cNvGrpSpPr>
            <p:nvPr/>
          </p:nvGrpSpPr>
          <p:grpSpPr bwMode="auto">
            <a:xfrm>
              <a:off x="2808" y="3648"/>
              <a:ext cx="1133" cy="399"/>
              <a:chOff x="2808" y="3648"/>
              <a:chExt cx="1133" cy="399"/>
            </a:xfrm>
          </p:grpSpPr>
          <p:sp>
            <p:nvSpPr>
              <p:cNvPr id="563211" name="AutoShape 11"/>
              <p:cNvSpPr>
                <a:spLocks noChangeArrowheads="1"/>
              </p:cNvSpPr>
              <p:nvPr/>
            </p:nvSpPr>
            <p:spPr bwMode="auto">
              <a:xfrm>
                <a:off x="2808" y="3648"/>
                <a:ext cx="1133" cy="383"/>
              </a:xfrm>
              <a:prstGeom prst="roundRect">
                <a:avLst>
                  <a:gd name="adj" fmla="val 259"/>
                </a:avLst>
              </a:prstGeom>
              <a:noFill/>
              <a:ln w="9525">
                <a:noFill/>
                <a:round/>
                <a:headEnd/>
                <a:tailEnd/>
              </a:ln>
            </p:spPr>
            <p:txBody>
              <a:bodyPr wrap="none" anchor="ctr"/>
              <a:lstStyle/>
              <a:p>
                <a:endParaRPr lang="en-US"/>
              </a:p>
            </p:txBody>
          </p:sp>
          <p:sp>
            <p:nvSpPr>
              <p:cNvPr id="563212" name="Text Box 12"/>
              <p:cNvSpPr txBox="1">
                <a:spLocks noChangeArrowheads="1"/>
              </p:cNvSpPr>
              <p:nvPr/>
            </p:nvSpPr>
            <p:spPr bwMode="auto">
              <a:xfrm>
                <a:off x="2808" y="3758"/>
                <a:ext cx="1133" cy="289"/>
              </a:xfrm>
              <a:prstGeom prst="rect">
                <a:avLst/>
              </a:prstGeom>
              <a:noFill/>
              <a:ln w="9525">
                <a:noFill/>
                <a:miter lim="800000"/>
                <a:headEnd/>
                <a:tailEnd/>
              </a:ln>
            </p:spPr>
            <p:txBody>
              <a:bodyPr lIns="90000" tIns="46800" rIns="90000" bIns="46800" anchor="ctr">
                <a:spAutoFit/>
              </a:bodyPr>
              <a:lstStyle/>
              <a:p>
                <a:pPr algn="ctr">
                  <a:lnSpc>
                    <a:spcPct val="97000"/>
                  </a:lnSpc>
                  <a:buClr>
                    <a:srgbClr val="FFFFFF"/>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Revascularization</a:t>
                </a:r>
              </a:p>
            </p:txBody>
          </p:sp>
        </p:grpSp>
      </p:grpSp>
      <p:sp>
        <p:nvSpPr>
          <p:cNvPr id="563214" name="Line 14"/>
          <p:cNvSpPr>
            <a:spLocks noChangeShapeType="1"/>
          </p:cNvSpPr>
          <p:nvPr/>
        </p:nvSpPr>
        <p:spPr bwMode="auto">
          <a:xfrm>
            <a:off x="4572706" y="5334000"/>
            <a:ext cx="1410" cy="381000"/>
          </a:xfrm>
          <a:prstGeom prst="line">
            <a:avLst/>
          </a:prstGeom>
          <a:noFill/>
          <a:ln w="50800">
            <a:solidFill>
              <a:srgbClr val="FFFFFF"/>
            </a:solidFill>
            <a:round/>
            <a:headEnd/>
            <a:tailEnd type="triangle" w="lg" len="lg"/>
          </a:ln>
          <a:effectLst>
            <a:outerShdw dist="17819" dir="2700000" algn="ctr" rotWithShape="0">
              <a:srgbClr val="000000">
                <a:alpha val="0"/>
              </a:srgbClr>
            </a:outerShdw>
          </a:effectLst>
        </p:spPr>
        <p:txBody>
          <a:bodyPr/>
          <a:lstStyle/>
          <a:p>
            <a:endParaRPr lang="en-US"/>
          </a:p>
        </p:txBody>
      </p:sp>
      <p:grpSp>
        <p:nvGrpSpPr>
          <p:cNvPr id="6" name="Group 15"/>
          <p:cNvGrpSpPr>
            <a:grpSpLocks/>
          </p:cNvGrpSpPr>
          <p:nvPr/>
        </p:nvGrpSpPr>
        <p:grpSpPr bwMode="auto">
          <a:xfrm>
            <a:off x="509333" y="1371601"/>
            <a:ext cx="1598542" cy="608013"/>
            <a:chOff x="864" y="1152"/>
            <a:chExt cx="1133" cy="383"/>
          </a:xfrm>
        </p:grpSpPr>
        <p:sp>
          <p:nvSpPr>
            <p:cNvPr id="563216" name="AutoShape 16"/>
            <p:cNvSpPr>
              <a:spLocks noChangeArrowheads="1"/>
            </p:cNvSpPr>
            <p:nvPr/>
          </p:nvSpPr>
          <p:spPr bwMode="auto">
            <a:xfrm>
              <a:off x="864" y="1152"/>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7" name="Group 17"/>
            <p:cNvGrpSpPr>
              <a:grpSpLocks/>
            </p:cNvGrpSpPr>
            <p:nvPr/>
          </p:nvGrpSpPr>
          <p:grpSpPr bwMode="auto">
            <a:xfrm>
              <a:off x="864" y="1152"/>
              <a:ext cx="1133" cy="383"/>
              <a:chOff x="864" y="1152"/>
              <a:chExt cx="1133" cy="383"/>
            </a:xfrm>
          </p:grpSpPr>
          <p:sp>
            <p:nvSpPr>
              <p:cNvPr id="563218" name="AutoShape 18"/>
              <p:cNvSpPr>
                <a:spLocks noChangeArrowheads="1"/>
              </p:cNvSpPr>
              <p:nvPr/>
            </p:nvSpPr>
            <p:spPr bwMode="auto">
              <a:xfrm>
                <a:off x="864" y="1152"/>
                <a:ext cx="1133" cy="383"/>
              </a:xfrm>
              <a:prstGeom prst="roundRect">
                <a:avLst>
                  <a:gd name="adj" fmla="val 259"/>
                </a:avLst>
              </a:prstGeom>
              <a:noFill/>
              <a:ln w="9525">
                <a:noFill/>
                <a:round/>
                <a:headEnd/>
                <a:tailEnd/>
              </a:ln>
            </p:spPr>
            <p:txBody>
              <a:bodyPr wrap="none" anchor="ctr"/>
              <a:lstStyle/>
              <a:p>
                <a:endParaRPr lang="en-US"/>
              </a:p>
            </p:txBody>
          </p:sp>
          <p:sp>
            <p:nvSpPr>
              <p:cNvPr id="563219" name="Text Box 19"/>
              <p:cNvSpPr txBox="1">
                <a:spLocks noChangeArrowheads="1"/>
              </p:cNvSpPr>
              <p:nvPr/>
            </p:nvSpPr>
            <p:spPr bwMode="auto">
              <a:xfrm>
                <a:off x="864" y="1230"/>
                <a:ext cx="1133" cy="229"/>
              </a:xfrm>
              <a:prstGeom prst="rect">
                <a:avLst/>
              </a:prstGeom>
              <a:noFill/>
              <a:ln w="9525">
                <a:noFill/>
                <a:miter lim="800000"/>
                <a:headEnd/>
                <a:tailEnd/>
              </a:ln>
            </p:spPr>
            <p:txBody>
              <a:bodyPr lIns="90000" tIns="46800" rIns="90000" bIns="46800" anchor="ctr">
                <a:spAutoFit/>
              </a:bodyPr>
              <a:lstStyle/>
              <a:p>
                <a:pPr algn="ctr">
                  <a:lnSpc>
                    <a:spcPct val="97000"/>
                  </a:lnSpc>
                  <a:buClr>
                    <a:srgbClr val="66FF66"/>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Severe HTN</a:t>
                </a:r>
              </a:p>
            </p:txBody>
          </p:sp>
        </p:grpSp>
      </p:grpSp>
      <p:grpSp>
        <p:nvGrpSpPr>
          <p:cNvPr id="8" name="Group 26"/>
          <p:cNvGrpSpPr>
            <a:grpSpLocks/>
          </p:cNvGrpSpPr>
          <p:nvPr/>
        </p:nvGrpSpPr>
        <p:grpSpPr bwMode="auto">
          <a:xfrm>
            <a:off x="1863791" y="2514601"/>
            <a:ext cx="1598542" cy="1065213"/>
            <a:chOff x="4644" y="1104"/>
            <a:chExt cx="1133" cy="671"/>
          </a:xfrm>
        </p:grpSpPr>
        <p:sp>
          <p:nvSpPr>
            <p:cNvPr id="563227" name="AutoShape 27"/>
            <p:cNvSpPr>
              <a:spLocks noChangeArrowheads="1"/>
            </p:cNvSpPr>
            <p:nvPr/>
          </p:nvSpPr>
          <p:spPr bwMode="auto">
            <a:xfrm>
              <a:off x="4644" y="1104"/>
              <a:ext cx="1133" cy="671"/>
            </a:xfrm>
            <a:prstGeom prst="roundRect">
              <a:avLst>
                <a:gd name="adj" fmla="val 148"/>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9" name="Group 28"/>
            <p:cNvGrpSpPr>
              <a:grpSpLocks/>
            </p:cNvGrpSpPr>
            <p:nvPr/>
          </p:nvGrpSpPr>
          <p:grpSpPr bwMode="auto">
            <a:xfrm>
              <a:off x="4644" y="1104"/>
              <a:ext cx="1133" cy="671"/>
              <a:chOff x="4644" y="1104"/>
              <a:chExt cx="1133" cy="671"/>
            </a:xfrm>
          </p:grpSpPr>
          <p:sp>
            <p:nvSpPr>
              <p:cNvPr id="563229" name="AutoShape 29"/>
              <p:cNvSpPr>
                <a:spLocks noChangeArrowheads="1"/>
              </p:cNvSpPr>
              <p:nvPr/>
            </p:nvSpPr>
            <p:spPr bwMode="auto">
              <a:xfrm>
                <a:off x="4644" y="1104"/>
                <a:ext cx="1133" cy="671"/>
              </a:xfrm>
              <a:prstGeom prst="roundRect">
                <a:avLst>
                  <a:gd name="adj" fmla="val 148"/>
                </a:avLst>
              </a:prstGeom>
              <a:noFill/>
              <a:ln w="9525">
                <a:noFill/>
                <a:round/>
                <a:headEnd/>
                <a:tailEnd/>
              </a:ln>
            </p:spPr>
            <p:txBody>
              <a:bodyPr wrap="none" anchor="ctr"/>
              <a:lstStyle/>
              <a:p>
                <a:endParaRPr lang="en-US"/>
              </a:p>
            </p:txBody>
          </p:sp>
          <p:sp>
            <p:nvSpPr>
              <p:cNvPr id="563230" name="Text Box 30"/>
              <p:cNvSpPr txBox="1">
                <a:spLocks noChangeArrowheads="1"/>
              </p:cNvSpPr>
              <p:nvPr/>
            </p:nvSpPr>
            <p:spPr bwMode="auto">
              <a:xfrm>
                <a:off x="4644" y="1242"/>
                <a:ext cx="1133" cy="398"/>
              </a:xfrm>
              <a:prstGeom prst="rect">
                <a:avLst/>
              </a:prstGeom>
              <a:noFill/>
              <a:ln w="9525">
                <a:noFill/>
                <a:miter lim="800000"/>
                <a:headEnd/>
                <a:tailEnd/>
              </a:ln>
            </p:spPr>
            <p:txBody>
              <a:bodyPr lIns="90000" tIns="46800" rIns="90000" bIns="46800" anchor="ctr">
                <a:spAutoFit/>
              </a:bodyPr>
              <a:lstStyle/>
              <a:p>
                <a:pPr algn="ctr">
                  <a:lnSpc>
                    <a:spcPct val="97000"/>
                  </a:lnSpc>
                  <a:buClr>
                    <a:srgbClr val="66FF66"/>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Physiologic testing for RAS</a:t>
                </a:r>
              </a:p>
            </p:txBody>
          </p:sp>
        </p:grpSp>
      </p:grpSp>
      <p:sp>
        <p:nvSpPr>
          <p:cNvPr id="563232" name="Line 32"/>
          <p:cNvSpPr>
            <a:spLocks noChangeShapeType="1"/>
          </p:cNvSpPr>
          <p:nvPr/>
        </p:nvSpPr>
        <p:spPr bwMode="auto">
          <a:xfrm>
            <a:off x="2202405" y="2057400"/>
            <a:ext cx="203169" cy="228600"/>
          </a:xfrm>
          <a:prstGeom prst="line">
            <a:avLst/>
          </a:prstGeom>
          <a:noFill/>
          <a:ln w="38100">
            <a:solidFill>
              <a:schemeClr val="bg1"/>
            </a:solidFill>
            <a:round/>
            <a:headEnd/>
            <a:tailEnd type="triangle" w="lg" len="lg"/>
          </a:ln>
          <a:effectLst/>
        </p:spPr>
        <p:txBody>
          <a:bodyPr/>
          <a:lstStyle/>
          <a:p>
            <a:endParaRPr lang="en-US"/>
          </a:p>
        </p:txBody>
      </p:sp>
      <p:sp>
        <p:nvSpPr>
          <p:cNvPr id="563233" name="Line 33"/>
          <p:cNvSpPr>
            <a:spLocks noChangeShapeType="1"/>
          </p:cNvSpPr>
          <p:nvPr/>
        </p:nvSpPr>
        <p:spPr bwMode="auto">
          <a:xfrm>
            <a:off x="3624586" y="3733800"/>
            <a:ext cx="406337" cy="457200"/>
          </a:xfrm>
          <a:prstGeom prst="line">
            <a:avLst/>
          </a:prstGeom>
          <a:noFill/>
          <a:ln w="38100">
            <a:solidFill>
              <a:schemeClr val="bg1"/>
            </a:solidFill>
            <a:round/>
            <a:headEnd/>
            <a:tailEnd type="triangle" w="lg" len="lg"/>
          </a:ln>
          <a:effectLst/>
        </p:spPr>
        <p:txBody>
          <a:bodyPr/>
          <a:lstStyle/>
          <a:p>
            <a:endParaRPr lang="en-US"/>
          </a:p>
        </p:txBody>
      </p:sp>
    </p:spTree>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203169" y="109539"/>
            <a:ext cx="8736251" cy="1266825"/>
          </a:xfrm>
          <a:ln/>
        </p:spPr>
        <p:txBody>
          <a:bodyPr>
            <a:normAutofit fontScale="90000"/>
          </a:bodyPr>
          <a:lstStyle/>
          <a:p>
            <a:pP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Lst>
            </a:pPr>
            <a:r>
              <a:rPr lang="en-GB">
                <a:solidFill>
                  <a:srgbClr val="66FF66"/>
                </a:solidFill>
              </a:rPr>
              <a:t>The Changing Paradigm of </a:t>
            </a:r>
            <a:br>
              <a:rPr lang="en-GB">
                <a:solidFill>
                  <a:srgbClr val="66FF66"/>
                </a:solidFill>
              </a:rPr>
            </a:br>
            <a:r>
              <a:rPr lang="en-GB">
                <a:solidFill>
                  <a:srgbClr val="66FF66"/>
                </a:solidFill>
              </a:rPr>
              <a:t>Renal Artery Stenosis</a:t>
            </a:r>
          </a:p>
        </p:txBody>
      </p:sp>
      <p:grpSp>
        <p:nvGrpSpPr>
          <p:cNvPr id="2" name="Group 3"/>
          <p:cNvGrpSpPr>
            <a:grpSpLocks/>
          </p:cNvGrpSpPr>
          <p:nvPr/>
        </p:nvGrpSpPr>
        <p:grpSpPr bwMode="auto">
          <a:xfrm>
            <a:off x="3827754" y="4495801"/>
            <a:ext cx="1598542" cy="631825"/>
            <a:chOff x="2808" y="2730"/>
            <a:chExt cx="1133" cy="398"/>
          </a:xfrm>
        </p:grpSpPr>
        <p:sp>
          <p:nvSpPr>
            <p:cNvPr id="569348" name="AutoShape 4"/>
            <p:cNvSpPr>
              <a:spLocks noChangeArrowheads="1"/>
            </p:cNvSpPr>
            <p:nvPr/>
          </p:nvSpPr>
          <p:spPr bwMode="auto">
            <a:xfrm>
              <a:off x="2808" y="2736"/>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3" name="Group 5"/>
            <p:cNvGrpSpPr>
              <a:grpSpLocks/>
            </p:cNvGrpSpPr>
            <p:nvPr/>
          </p:nvGrpSpPr>
          <p:grpSpPr bwMode="auto">
            <a:xfrm>
              <a:off x="2808" y="2730"/>
              <a:ext cx="1133" cy="398"/>
              <a:chOff x="2808" y="2730"/>
              <a:chExt cx="1133" cy="398"/>
            </a:xfrm>
          </p:grpSpPr>
          <p:sp>
            <p:nvSpPr>
              <p:cNvPr id="569350" name="AutoShape 6"/>
              <p:cNvSpPr>
                <a:spLocks noChangeArrowheads="1"/>
              </p:cNvSpPr>
              <p:nvPr/>
            </p:nvSpPr>
            <p:spPr bwMode="auto">
              <a:xfrm>
                <a:off x="2808" y="2736"/>
                <a:ext cx="1133" cy="383"/>
              </a:xfrm>
              <a:prstGeom prst="roundRect">
                <a:avLst>
                  <a:gd name="adj" fmla="val 259"/>
                </a:avLst>
              </a:prstGeom>
              <a:noFill/>
              <a:ln w="9525">
                <a:noFill/>
                <a:round/>
                <a:headEnd/>
                <a:tailEnd/>
              </a:ln>
            </p:spPr>
            <p:txBody>
              <a:bodyPr wrap="none" anchor="ctr"/>
              <a:lstStyle/>
              <a:p>
                <a:endParaRPr lang="en-US"/>
              </a:p>
            </p:txBody>
          </p:sp>
          <p:sp>
            <p:nvSpPr>
              <p:cNvPr id="569351" name="Text Box 7"/>
              <p:cNvSpPr txBox="1">
                <a:spLocks noChangeArrowheads="1"/>
              </p:cNvSpPr>
              <p:nvPr/>
            </p:nvSpPr>
            <p:spPr bwMode="auto">
              <a:xfrm>
                <a:off x="2808" y="2730"/>
                <a:ext cx="1133" cy="398"/>
              </a:xfrm>
              <a:prstGeom prst="rect">
                <a:avLst/>
              </a:prstGeom>
              <a:noFill/>
              <a:ln w="9525">
                <a:noFill/>
                <a:miter lim="800000"/>
                <a:headEnd/>
                <a:tailEnd/>
              </a:ln>
            </p:spPr>
            <p:txBody>
              <a:bodyPr lIns="90000" tIns="46800" rIns="90000" bIns="46800" anchor="ctr">
                <a:spAutoFit/>
              </a:bodyPr>
              <a:lstStyle/>
              <a:p>
                <a:pPr algn="ctr">
                  <a:lnSpc>
                    <a:spcPct val="97000"/>
                  </a:lnSpc>
                  <a:buClr>
                    <a:srgbClr val="FFFFFF"/>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Renal Angio</a:t>
                </a:r>
              </a:p>
              <a:p>
                <a:pPr algn="ctr">
                  <a:lnSpc>
                    <a:spcPct val="97000"/>
                  </a:lnSpc>
                  <a:buClr>
                    <a:srgbClr val="FFFFFF"/>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(anatomic)</a:t>
                </a:r>
              </a:p>
            </p:txBody>
          </p:sp>
        </p:grpSp>
      </p:grpSp>
      <p:grpSp>
        <p:nvGrpSpPr>
          <p:cNvPr id="4" name="Group 8"/>
          <p:cNvGrpSpPr>
            <a:grpSpLocks/>
          </p:cNvGrpSpPr>
          <p:nvPr/>
        </p:nvGrpSpPr>
        <p:grpSpPr bwMode="auto">
          <a:xfrm>
            <a:off x="3827754" y="5867398"/>
            <a:ext cx="1598542" cy="873216"/>
            <a:chOff x="2808" y="3648"/>
            <a:chExt cx="1133" cy="399"/>
          </a:xfrm>
        </p:grpSpPr>
        <p:sp>
          <p:nvSpPr>
            <p:cNvPr id="569353" name="AutoShape 9"/>
            <p:cNvSpPr>
              <a:spLocks noChangeArrowheads="1"/>
            </p:cNvSpPr>
            <p:nvPr/>
          </p:nvSpPr>
          <p:spPr bwMode="auto">
            <a:xfrm>
              <a:off x="2808" y="3648"/>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5" name="Group 10"/>
            <p:cNvGrpSpPr>
              <a:grpSpLocks/>
            </p:cNvGrpSpPr>
            <p:nvPr/>
          </p:nvGrpSpPr>
          <p:grpSpPr bwMode="auto">
            <a:xfrm>
              <a:off x="2808" y="3648"/>
              <a:ext cx="1133" cy="399"/>
              <a:chOff x="2808" y="3648"/>
              <a:chExt cx="1133" cy="399"/>
            </a:xfrm>
          </p:grpSpPr>
          <p:sp>
            <p:nvSpPr>
              <p:cNvPr id="569355" name="AutoShape 11"/>
              <p:cNvSpPr>
                <a:spLocks noChangeArrowheads="1"/>
              </p:cNvSpPr>
              <p:nvPr/>
            </p:nvSpPr>
            <p:spPr bwMode="auto">
              <a:xfrm>
                <a:off x="2808" y="3648"/>
                <a:ext cx="1133" cy="383"/>
              </a:xfrm>
              <a:prstGeom prst="roundRect">
                <a:avLst>
                  <a:gd name="adj" fmla="val 259"/>
                </a:avLst>
              </a:prstGeom>
              <a:noFill/>
              <a:ln w="9525">
                <a:noFill/>
                <a:round/>
                <a:headEnd/>
                <a:tailEnd/>
              </a:ln>
            </p:spPr>
            <p:txBody>
              <a:bodyPr wrap="none" anchor="ctr"/>
              <a:lstStyle/>
              <a:p>
                <a:endParaRPr lang="en-US"/>
              </a:p>
            </p:txBody>
          </p:sp>
          <p:sp>
            <p:nvSpPr>
              <p:cNvPr id="569356" name="Text Box 12"/>
              <p:cNvSpPr txBox="1">
                <a:spLocks noChangeArrowheads="1"/>
              </p:cNvSpPr>
              <p:nvPr/>
            </p:nvSpPr>
            <p:spPr bwMode="auto">
              <a:xfrm>
                <a:off x="2808" y="3758"/>
                <a:ext cx="1133" cy="289"/>
              </a:xfrm>
              <a:prstGeom prst="rect">
                <a:avLst/>
              </a:prstGeom>
              <a:noFill/>
              <a:ln w="9525">
                <a:noFill/>
                <a:miter lim="800000"/>
                <a:headEnd/>
                <a:tailEnd/>
              </a:ln>
            </p:spPr>
            <p:txBody>
              <a:bodyPr lIns="90000" tIns="46800" rIns="90000" bIns="46800" anchor="ctr">
                <a:spAutoFit/>
              </a:bodyPr>
              <a:lstStyle/>
              <a:p>
                <a:pPr algn="ctr">
                  <a:lnSpc>
                    <a:spcPct val="97000"/>
                  </a:lnSpc>
                  <a:buClr>
                    <a:srgbClr val="FFFFFF"/>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Revascularization</a:t>
                </a:r>
              </a:p>
            </p:txBody>
          </p:sp>
        </p:grpSp>
      </p:grpSp>
      <p:sp>
        <p:nvSpPr>
          <p:cNvPr id="569357" name="Line 13"/>
          <p:cNvSpPr>
            <a:spLocks noChangeShapeType="1"/>
          </p:cNvSpPr>
          <p:nvPr/>
        </p:nvSpPr>
        <p:spPr bwMode="auto">
          <a:xfrm>
            <a:off x="4572706" y="5334000"/>
            <a:ext cx="1410" cy="381000"/>
          </a:xfrm>
          <a:prstGeom prst="line">
            <a:avLst/>
          </a:prstGeom>
          <a:noFill/>
          <a:ln w="50800">
            <a:solidFill>
              <a:srgbClr val="FFFFFF"/>
            </a:solidFill>
            <a:round/>
            <a:headEnd/>
            <a:tailEnd type="triangle" w="lg" len="lg"/>
          </a:ln>
          <a:effectLst>
            <a:outerShdw dist="17819" dir="2700000" algn="ctr" rotWithShape="0">
              <a:srgbClr val="000000">
                <a:alpha val="0"/>
              </a:srgbClr>
            </a:outerShdw>
          </a:effectLst>
        </p:spPr>
        <p:txBody>
          <a:bodyPr/>
          <a:lstStyle/>
          <a:p>
            <a:endParaRPr lang="en-US"/>
          </a:p>
        </p:txBody>
      </p:sp>
      <p:grpSp>
        <p:nvGrpSpPr>
          <p:cNvPr id="6" name="Group 14"/>
          <p:cNvGrpSpPr>
            <a:grpSpLocks/>
          </p:cNvGrpSpPr>
          <p:nvPr/>
        </p:nvGrpSpPr>
        <p:grpSpPr bwMode="auto">
          <a:xfrm>
            <a:off x="509333" y="1371601"/>
            <a:ext cx="1598542" cy="608013"/>
            <a:chOff x="864" y="1152"/>
            <a:chExt cx="1133" cy="383"/>
          </a:xfrm>
        </p:grpSpPr>
        <p:sp>
          <p:nvSpPr>
            <p:cNvPr id="569359" name="AutoShape 15"/>
            <p:cNvSpPr>
              <a:spLocks noChangeArrowheads="1"/>
            </p:cNvSpPr>
            <p:nvPr/>
          </p:nvSpPr>
          <p:spPr bwMode="auto">
            <a:xfrm>
              <a:off x="864" y="1152"/>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7" name="Group 16"/>
            <p:cNvGrpSpPr>
              <a:grpSpLocks/>
            </p:cNvGrpSpPr>
            <p:nvPr/>
          </p:nvGrpSpPr>
          <p:grpSpPr bwMode="auto">
            <a:xfrm>
              <a:off x="864" y="1152"/>
              <a:ext cx="1133" cy="383"/>
              <a:chOff x="864" y="1152"/>
              <a:chExt cx="1133" cy="383"/>
            </a:xfrm>
          </p:grpSpPr>
          <p:sp>
            <p:nvSpPr>
              <p:cNvPr id="569361" name="AutoShape 17"/>
              <p:cNvSpPr>
                <a:spLocks noChangeArrowheads="1"/>
              </p:cNvSpPr>
              <p:nvPr/>
            </p:nvSpPr>
            <p:spPr bwMode="auto">
              <a:xfrm>
                <a:off x="864" y="1152"/>
                <a:ext cx="1133" cy="383"/>
              </a:xfrm>
              <a:prstGeom prst="roundRect">
                <a:avLst>
                  <a:gd name="adj" fmla="val 259"/>
                </a:avLst>
              </a:prstGeom>
              <a:noFill/>
              <a:ln w="9525">
                <a:noFill/>
                <a:round/>
                <a:headEnd/>
                <a:tailEnd/>
              </a:ln>
            </p:spPr>
            <p:txBody>
              <a:bodyPr wrap="none" anchor="ctr"/>
              <a:lstStyle/>
              <a:p>
                <a:endParaRPr lang="en-US"/>
              </a:p>
            </p:txBody>
          </p:sp>
          <p:sp>
            <p:nvSpPr>
              <p:cNvPr id="569362" name="Text Box 18"/>
              <p:cNvSpPr txBox="1">
                <a:spLocks noChangeArrowheads="1"/>
              </p:cNvSpPr>
              <p:nvPr/>
            </p:nvSpPr>
            <p:spPr bwMode="auto">
              <a:xfrm>
                <a:off x="864" y="1230"/>
                <a:ext cx="1133" cy="229"/>
              </a:xfrm>
              <a:prstGeom prst="rect">
                <a:avLst/>
              </a:prstGeom>
              <a:noFill/>
              <a:ln w="9525">
                <a:noFill/>
                <a:miter lim="800000"/>
                <a:headEnd/>
                <a:tailEnd/>
              </a:ln>
            </p:spPr>
            <p:txBody>
              <a:bodyPr lIns="90000" tIns="46800" rIns="90000" bIns="46800" anchor="ctr">
                <a:spAutoFit/>
              </a:bodyPr>
              <a:lstStyle/>
              <a:p>
                <a:pPr algn="ctr">
                  <a:lnSpc>
                    <a:spcPct val="97000"/>
                  </a:lnSpc>
                  <a:buClr>
                    <a:srgbClr val="66FF66"/>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Severe HTN</a:t>
                </a:r>
              </a:p>
            </p:txBody>
          </p:sp>
        </p:grpSp>
      </p:grpSp>
      <p:grpSp>
        <p:nvGrpSpPr>
          <p:cNvPr id="8" name="Group 19"/>
          <p:cNvGrpSpPr>
            <a:grpSpLocks/>
          </p:cNvGrpSpPr>
          <p:nvPr/>
        </p:nvGrpSpPr>
        <p:grpSpPr bwMode="auto">
          <a:xfrm>
            <a:off x="1863791" y="2514601"/>
            <a:ext cx="1598542" cy="1065213"/>
            <a:chOff x="4644" y="1104"/>
            <a:chExt cx="1133" cy="671"/>
          </a:xfrm>
        </p:grpSpPr>
        <p:sp>
          <p:nvSpPr>
            <p:cNvPr id="569364" name="AutoShape 20"/>
            <p:cNvSpPr>
              <a:spLocks noChangeArrowheads="1"/>
            </p:cNvSpPr>
            <p:nvPr/>
          </p:nvSpPr>
          <p:spPr bwMode="auto">
            <a:xfrm>
              <a:off x="4644" y="1104"/>
              <a:ext cx="1133" cy="671"/>
            </a:xfrm>
            <a:prstGeom prst="roundRect">
              <a:avLst>
                <a:gd name="adj" fmla="val 148"/>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9" name="Group 21"/>
            <p:cNvGrpSpPr>
              <a:grpSpLocks/>
            </p:cNvGrpSpPr>
            <p:nvPr/>
          </p:nvGrpSpPr>
          <p:grpSpPr bwMode="auto">
            <a:xfrm>
              <a:off x="4644" y="1104"/>
              <a:ext cx="1133" cy="671"/>
              <a:chOff x="4644" y="1104"/>
              <a:chExt cx="1133" cy="671"/>
            </a:xfrm>
          </p:grpSpPr>
          <p:sp>
            <p:nvSpPr>
              <p:cNvPr id="569366" name="AutoShape 22"/>
              <p:cNvSpPr>
                <a:spLocks noChangeArrowheads="1"/>
              </p:cNvSpPr>
              <p:nvPr/>
            </p:nvSpPr>
            <p:spPr bwMode="auto">
              <a:xfrm>
                <a:off x="4644" y="1104"/>
                <a:ext cx="1133" cy="671"/>
              </a:xfrm>
              <a:prstGeom prst="roundRect">
                <a:avLst>
                  <a:gd name="adj" fmla="val 148"/>
                </a:avLst>
              </a:prstGeom>
              <a:noFill/>
              <a:ln w="9525">
                <a:noFill/>
                <a:round/>
                <a:headEnd/>
                <a:tailEnd/>
              </a:ln>
            </p:spPr>
            <p:txBody>
              <a:bodyPr wrap="none" anchor="ctr"/>
              <a:lstStyle/>
              <a:p>
                <a:endParaRPr lang="en-US"/>
              </a:p>
            </p:txBody>
          </p:sp>
          <p:sp>
            <p:nvSpPr>
              <p:cNvPr id="569367" name="Text Box 23"/>
              <p:cNvSpPr txBox="1">
                <a:spLocks noChangeArrowheads="1"/>
              </p:cNvSpPr>
              <p:nvPr/>
            </p:nvSpPr>
            <p:spPr bwMode="auto">
              <a:xfrm>
                <a:off x="4644" y="1242"/>
                <a:ext cx="1133" cy="398"/>
              </a:xfrm>
              <a:prstGeom prst="rect">
                <a:avLst/>
              </a:prstGeom>
              <a:noFill/>
              <a:ln w="9525">
                <a:noFill/>
                <a:miter lim="800000"/>
                <a:headEnd/>
                <a:tailEnd/>
              </a:ln>
            </p:spPr>
            <p:txBody>
              <a:bodyPr lIns="90000" tIns="46800" rIns="90000" bIns="46800" anchor="ctr">
                <a:spAutoFit/>
              </a:bodyPr>
              <a:lstStyle/>
              <a:p>
                <a:pPr algn="ctr">
                  <a:lnSpc>
                    <a:spcPct val="97000"/>
                  </a:lnSpc>
                  <a:buClr>
                    <a:srgbClr val="66FF66"/>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Physiologic testing for RAS</a:t>
                </a:r>
              </a:p>
            </p:txBody>
          </p:sp>
        </p:grpSp>
      </p:grpSp>
      <p:sp>
        <p:nvSpPr>
          <p:cNvPr id="569368" name="Line 24"/>
          <p:cNvSpPr>
            <a:spLocks noChangeShapeType="1"/>
          </p:cNvSpPr>
          <p:nvPr/>
        </p:nvSpPr>
        <p:spPr bwMode="auto">
          <a:xfrm>
            <a:off x="2202405" y="2057400"/>
            <a:ext cx="203169" cy="228600"/>
          </a:xfrm>
          <a:prstGeom prst="line">
            <a:avLst/>
          </a:prstGeom>
          <a:noFill/>
          <a:ln w="38100">
            <a:solidFill>
              <a:schemeClr val="bg1"/>
            </a:solidFill>
            <a:round/>
            <a:headEnd/>
            <a:tailEnd type="triangle" w="lg" len="lg"/>
          </a:ln>
          <a:effectLst/>
        </p:spPr>
        <p:txBody>
          <a:bodyPr/>
          <a:lstStyle/>
          <a:p>
            <a:endParaRPr lang="en-US"/>
          </a:p>
        </p:txBody>
      </p:sp>
      <p:sp>
        <p:nvSpPr>
          <p:cNvPr id="569369" name="Line 25"/>
          <p:cNvSpPr>
            <a:spLocks noChangeShapeType="1"/>
          </p:cNvSpPr>
          <p:nvPr/>
        </p:nvSpPr>
        <p:spPr bwMode="auto">
          <a:xfrm>
            <a:off x="3624586" y="3733800"/>
            <a:ext cx="406337" cy="457200"/>
          </a:xfrm>
          <a:prstGeom prst="line">
            <a:avLst/>
          </a:prstGeom>
          <a:noFill/>
          <a:ln w="38100">
            <a:solidFill>
              <a:schemeClr val="bg1"/>
            </a:solidFill>
            <a:round/>
            <a:headEnd/>
            <a:tailEnd type="triangle" w="lg" len="lg"/>
          </a:ln>
          <a:effectLst/>
        </p:spPr>
        <p:txBody>
          <a:bodyPr/>
          <a:lstStyle/>
          <a:p>
            <a:endParaRPr lang="en-US"/>
          </a:p>
        </p:txBody>
      </p:sp>
      <p:grpSp>
        <p:nvGrpSpPr>
          <p:cNvPr id="10" name="Group 26"/>
          <p:cNvGrpSpPr>
            <a:grpSpLocks/>
          </p:cNvGrpSpPr>
          <p:nvPr/>
        </p:nvGrpSpPr>
        <p:grpSpPr bwMode="auto">
          <a:xfrm>
            <a:off x="6325035" y="2362202"/>
            <a:ext cx="1676141" cy="1168401"/>
            <a:chOff x="4590" y="1056"/>
            <a:chExt cx="1188" cy="736"/>
          </a:xfrm>
        </p:grpSpPr>
        <p:sp>
          <p:nvSpPr>
            <p:cNvPr id="569371" name="AutoShape 27"/>
            <p:cNvSpPr>
              <a:spLocks noChangeArrowheads="1"/>
            </p:cNvSpPr>
            <p:nvPr/>
          </p:nvSpPr>
          <p:spPr bwMode="auto">
            <a:xfrm>
              <a:off x="4644" y="1104"/>
              <a:ext cx="1133" cy="671"/>
            </a:xfrm>
            <a:prstGeom prst="roundRect">
              <a:avLst>
                <a:gd name="adj" fmla="val 148"/>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11" name="Group 28"/>
            <p:cNvGrpSpPr>
              <a:grpSpLocks/>
            </p:cNvGrpSpPr>
            <p:nvPr/>
          </p:nvGrpSpPr>
          <p:grpSpPr bwMode="auto">
            <a:xfrm>
              <a:off x="4590" y="1056"/>
              <a:ext cx="1188" cy="736"/>
              <a:chOff x="4590" y="1056"/>
              <a:chExt cx="1188" cy="736"/>
            </a:xfrm>
          </p:grpSpPr>
          <p:sp>
            <p:nvSpPr>
              <p:cNvPr id="569373" name="AutoShape 29"/>
              <p:cNvSpPr>
                <a:spLocks noChangeArrowheads="1"/>
              </p:cNvSpPr>
              <p:nvPr/>
            </p:nvSpPr>
            <p:spPr bwMode="auto">
              <a:xfrm>
                <a:off x="4644" y="1104"/>
                <a:ext cx="1133" cy="671"/>
              </a:xfrm>
              <a:prstGeom prst="roundRect">
                <a:avLst>
                  <a:gd name="adj" fmla="val 148"/>
                </a:avLst>
              </a:prstGeom>
              <a:noFill/>
              <a:ln w="9525">
                <a:noFill/>
                <a:round/>
                <a:headEnd/>
                <a:tailEnd/>
              </a:ln>
            </p:spPr>
            <p:txBody>
              <a:bodyPr wrap="none" anchor="ctr"/>
              <a:lstStyle/>
              <a:p>
                <a:endParaRPr lang="en-US"/>
              </a:p>
            </p:txBody>
          </p:sp>
          <p:sp>
            <p:nvSpPr>
              <p:cNvPr id="569374" name="Text Box 30"/>
              <p:cNvSpPr txBox="1">
                <a:spLocks noChangeArrowheads="1"/>
              </p:cNvSpPr>
              <p:nvPr/>
            </p:nvSpPr>
            <p:spPr bwMode="auto">
              <a:xfrm>
                <a:off x="4590" y="1056"/>
                <a:ext cx="1188" cy="736"/>
              </a:xfrm>
              <a:prstGeom prst="rect">
                <a:avLst/>
              </a:prstGeom>
              <a:noFill/>
              <a:ln w="9525">
                <a:noFill/>
                <a:miter lim="800000"/>
                <a:headEnd/>
                <a:tailEnd/>
              </a:ln>
            </p:spPr>
            <p:txBody>
              <a:bodyPr wrap="square" lIns="90000" tIns="46800" rIns="90000" bIns="46800" anchor="ctr">
                <a:spAutoFit/>
              </a:bodyPr>
              <a:lstStyle/>
              <a:p>
                <a:pPr algn="ctr">
                  <a:lnSpc>
                    <a:spcPct val="97000"/>
                  </a:lnSpc>
                  <a:buClr>
                    <a:srgbClr val="66FF66"/>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dirty="0">
                    <a:solidFill>
                      <a:srgbClr val="66FF66"/>
                    </a:solidFill>
                    <a:latin typeface="Arial Narrow" pitchFamily="34" charset="0"/>
                  </a:rPr>
                  <a:t>Evaluation for Vascular Disease (</a:t>
                </a:r>
                <a:r>
                  <a:rPr lang="en-GB" b="1" dirty="0">
                    <a:solidFill>
                      <a:srgbClr val="66FF66"/>
                    </a:solidFill>
                    <a:latin typeface="Arial Narrow" pitchFamily="34" charset="0"/>
                  </a:rPr>
                  <a:t>usually CAD)</a:t>
                </a:r>
              </a:p>
            </p:txBody>
          </p:sp>
        </p:grpSp>
      </p:grpSp>
      <p:grpSp>
        <p:nvGrpSpPr>
          <p:cNvPr id="12" name="Group 31"/>
          <p:cNvGrpSpPr>
            <a:grpSpLocks/>
          </p:cNvGrpSpPr>
          <p:nvPr/>
        </p:nvGrpSpPr>
        <p:grpSpPr bwMode="auto">
          <a:xfrm>
            <a:off x="7240704" y="1285876"/>
            <a:ext cx="1598543" cy="631825"/>
            <a:chOff x="864" y="1146"/>
            <a:chExt cx="1133" cy="398"/>
          </a:xfrm>
        </p:grpSpPr>
        <p:sp>
          <p:nvSpPr>
            <p:cNvPr id="569376" name="AutoShape 32"/>
            <p:cNvSpPr>
              <a:spLocks noChangeArrowheads="1"/>
            </p:cNvSpPr>
            <p:nvPr/>
          </p:nvSpPr>
          <p:spPr bwMode="auto">
            <a:xfrm>
              <a:off x="864" y="1152"/>
              <a:ext cx="1133" cy="383"/>
            </a:xfrm>
            <a:prstGeom prst="roundRect">
              <a:avLst>
                <a:gd name="adj" fmla="val 259"/>
              </a:avLst>
            </a:prstGeom>
            <a:solidFill>
              <a:srgbClr val="FA0249"/>
            </a:solidFill>
            <a:ln w="50760">
              <a:solidFill>
                <a:srgbClr val="FFFFFF"/>
              </a:solidFill>
              <a:round/>
              <a:headEnd/>
              <a:tailEnd/>
            </a:ln>
            <a:effectLst>
              <a:outerShdw dist="17819" dir="2700000" algn="ctr" rotWithShape="0">
                <a:srgbClr val="000000">
                  <a:alpha val="0"/>
                </a:srgbClr>
              </a:outerShdw>
            </a:effectLst>
          </p:spPr>
          <p:txBody>
            <a:bodyPr wrap="none" anchor="ctr"/>
            <a:lstStyle/>
            <a:p>
              <a:endParaRPr lang="en-US"/>
            </a:p>
          </p:txBody>
        </p:sp>
        <p:grpSp>
          <p:nvGrpSpPr>
            <p:cNvPr id="13" name="Group 33"/>
            <p:cNvGrpSpPr>
              <a:grpSpLocks/>
            </p:cNvGrpSpPr>
            <p:nvPr/>
          </p:nvGrpSpPr>
          <p:grpSpPr bwMode="auto">
            <a:xfrm>
              <a:off x="864" y="1146"/>
              <a:ext cx="1133" cy="398"/>
              <a:chOff x="864" y="1146"/>
              <a:chExt cx="1133" cy="398"/>
            </a:xfrm>
          </p:grpSpPr>
          <p:sp>
            <p:nvSpPr>
              <p:cNvPr id="569378" name="AutoShape 34"/>
              <p:cNvSpPr>
                <a:spLocks noChangeArrowheads="1"/>
              </p:cNvSpPr>
              <p:nvPr/>
            </p:nvSpPr>
            <p:spPr bwMode="auto">
              <a:xfrm>
                <a:off x="864" y="1152"/>
                <a:ext cx="1133" cy="383"/>
              </a:xfrm>
              <a:prstGeom prst="roundRect">
                <a:avLst>
                  <a:gd name="adj" fmla="val 259"/>
                </a:avLst>
              </a:prstGeom>
              <a:noFill/>
              <a:ln w="9525">
                <a:noFill/>
                <a:round/>
                <a:headEnd/>
                <a:tailEnd/>
              </a:ln>
            </p:spPr>
            <p:txBody>
              <a:bodyPr wrap="none" anchor="ctr"/>
              <a:lstStyle/>
              <a:p>
                <a:endParaRPr lang="en-US"/>
              </a:p>
            </p:txBody>
          </p:sp>
          <p:sp>
            <p:nvSpPr>
              <p:cNvPr id="569379" name="Text Box 35"/>
              <p:cNvSpPr txBox="1">
                <a:spLocks noChangeArrowheads="1"/>
              </p:cNvSpPr>
              <p:nvPr/>
            </p:nvSpPr>
            <p:spPr bwMode="auto">
              <a:xfrm>
                <a:off x="864" y="1146"/>
                <a:ext cx="1133" cy="398"/>
              </a:xfrm>
              <a:prstGeom prst="rect">
                <a:avLst/>
              </a:prstGeom>
              <a:noFill/>
              <a:ln w="9525">
                <a:noFill/>
                <a:miter lim="800000"/>
                <a:headEnd/>
                <a:tailEnd/>
              </a:ln>
            </p:spPr>
            <p:txBody>
              <a:bodyPr lIns="90000" tIns="46800" rIns="90000" bIns="46800" anchor="ctr">
                <a:spAutoFit/>
              </a:bodyPr>
              <a:lstStyle/>
              <a:p>
                <a:pPr algn="ctr">
                  <a:lnSpc>
                    <a:spcPct val="97000"/>
                  </a:lnSpc>
                  <a:buClr>
                    <a:srgbClr val="66FF66"/>
                  </a:buClr>
                  <a:buSzPct val="100000"/>
                  <a:buFont typeface="Arial Narrow"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66FF66"/>
                    </a:solidFill>
                    <a:latin typeface="Arial Narrow" pitchFamily="34" charset="0"/>
                  </a:rPr>
                  <a:t>Chest pain, dyspnea, etc</a:t>
                </a:r>
              </a:p>
            </p:txBody>
          </p:sp>
        </p:grpSp>
      </p:grpSp>
      <p:sp>
        <p:nvSpPr>
          <p:cNvPr id="569380" name="Line 36"/>
          <p:cNvSpPr>
            <a:spLocks noChangeShapeType="1"/>
          </p:cNvSpPr>
          <p:nvPr/>
        </p:nvSpPr>
        <p:spPr bwMode="auto">
          <a:xfrm flipH="1">
            <a:off x="7687958" y="1981200"/>
            <a:ext cx="203169" cy="304800"/>
          </a:xfrm>
          <a:prstGeom prst="line">
            <a:avLst/>
          </a:prstGeom>
          <a:noFill/>
          <a:ln w="38100">
            <a:solidFill>
              <a:schemeClr val="bg1"/>
            </a:solidFill>
            <a:round/>
            <a:headEnd/>
            <a:tailEnd type="triangle" w="lg" len="lg"/>
          </a:ln>
          <a:effectLst/>
        </p:spPr>
        <p:txBody>
          <a:bodyPr/>
          <a:lstStyle/>
          <a:p>
            <a:endParaRPr lang="en-US"/>
          </a:p>
        </p:txBody>
      </p:sp>
      <p:sp>
        <p:nvSpPr>
          <p:cNvPr id="569383" name="Line 39"/>
          <p:cNvSpPr>
            <a:spLocks noChangeShapeType="1"/>
          </p:cNvSpPr>
          <p:nvPr/>
        </p:nvSpPr>
        <p:spPr bwMode="auto">
          <a:xfrm flipH="1">
            <a:off x="5723995" y="3657600"/>
            <a:ext cx="541783" cy="609600"/>
          </a:xfrm>
          <a:prstGeom prst="line">
            <a:avLst/>
          </a:prstGeom>
          <a:noFill/>
          <a:ln w="38100">
            <a:solidFill>
              <a:schemeClr val="bg1"/>
            </a:solidFill>
            <a:round/>
            <a:headEnd/>
            <a:tailEnd type="triangle" w="lg" len="lg"/>
          </a:ln>
          <a:effectLst/>
        </p:spPr>
        <p:txBody>
          <a:bodyPr/>
          <a:lstStyle/>
          <a:p>
            <a:endParaRPr lang="en-US"/>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solidFill>
                  <a:srgbClr val="FF0000"/>
                </a:solidFill>
              </a:rPr>
              <a:t>Screening</a:t>
            </a:r>
          </a:p>
        </p:txBody>
      </p:sp>
      <p:sp>
        <p:nvSpPr>
          <p:cNvPr id="29699" name="Rectangle 3"/>
          <p:cNvSpPr>
            <a:spLocks noGrp="1" noChangeArrowheads="1"/>
          </p:cNvSpPr>
          <p:nvPr>
            <p:ph type="body" idx="1"/>
          </p:nvPr>
        </p:nvSpPr>
        <p:spPr/>
        <p:txBody>
          <a:bodyPr/>
          <a:lstStyle/>
          <a:p>
            <a:endParaRPr lang="en-US" dirty="0" smtClean="0">
              <a:solidFill>
                <a:srgbClr val="FFFF00"/>
              </a:solidFill>
            </a:endParaRPr>
          </a:p>
          <a:p>
            <a:endParaRPr lang="en-US" dirty="0" smtClean="0">
              <a:solidFill>
                <a:srgbClr val="FFFF00"/>
              </a:solidFill>
            </a:endParaRPr>
          </a:p>
          <a:p>
            <a:endParaRPr lang="en-US" dirty="0" smtClean="0">
              <a:solidFill>
                <a:srgbClr val="FFFF00"/>
              </a:solidFill>
            </a:endParaRPr>
          </a:p>
          <a:p>
            <a:r>
              <a:rPr lang="en-US" sz="4000" dirty="0" smtClean="0">
                <a:solidFill>
                  <a:srgbClr val="FFFF00"/>
                </a:solidFill>
              </a:rPr>
              <a:t>Only </a:t>
            </a:r>
            <a:r>
              <a:rPr lang="en-US" sz="4000" dirty="0">
                <a:solidFill>
                  <a:srgbClr val="FFFF00"/>
                </a:solidFill>
              </a:rPr>
              <a:t>if intervention would be offered</a:t>
            </a:r>
          </a:p>
        </p:txBody>
      </p:sp>
      <p:sp>
        <p:nvSpPr>
          <p:cNvPr id="4" name="TextBox 3"/>
          <p:cNvSpPr txBox="1"/>
          <p:nvPr/>
        </p:nvSpPr>
        <p:spPr>
          <a:xfrm>
            <a:off x="304800" y="1981200"/>
            <a:ext cx="8458200" cy="523220"/>
          </a:xfrm>
          <a:prstGeom prst="rect">
            <a:avLst/>
          </a:prstGeom>
          <a:noFill/>
        </p:spPr>
        <p:txBody>
          <a:bodyPr wrap="square" rtlCol="0">
            <a:spAutoFit/>
          </a:bodyPr>
          <a:lstStyle/>
          <a:p>
            <a:pPr algn="ctr"/>
            <a:r>
              <a:rPr lang="en-US" sz="2800" dirty="0" smtClean="0">
                <a:solidFill>
                  <a:srgbClr val="FFFF00"/>
                </a:solidFill>
              </a:rPr>
              <a:t>American College of Cardiology and the AHA guideline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solidFill>
                  <a:srgbClr val="FF0000"/>
                </a:solidFill>
              </a:rPr>
              <a:t>Imaging Studies</a:t>
            </a:r>
          </a:p>
        </p:txBody>
      </p:sp>
      <p:sp>
        <p:nvSpPr>
          <p:cNvPr id="30723" name="Rectangle 3"/>
          <p:cNvSpPr>
            <a:spLocks noGrp="1" noChangeArrowheads="1"/>
          </p:cNvSpPr>
          <p:nvPr>
            <p:ph type="body" idx="1"/>
          </p:nvPr>
        </p:nvSpPr>
        <p:spPr/>
        <p:txBody>
          <a:bodyPr/>
          <a:lstStyle/>
          <a:p>
            <a:pPr>
              <a:lnSpc>
                <a:spcPct val="90000"/>
              </a:lnSpc>
            </a:pPr>
            <a:r>
              <a:rPr lang="en-US" dirty="0">
                <a:solidFill>
                  <a:srgbClr val="FF0000"/>
                </a:solidFill>
              </a:rPr>
              <a:t>MRA</a:t>
            </a:r>
          </a:p>
          <a:p>
            <a:pPr lvl="1">
              <a:lnSpc>
                <a:spcPct val="90000"/>
              </a:lnSpc>
            </a:pPr>
            <a:r>
              <a:rPr lang="en-US" dirty="0">
                <a:solidFill>
                  <a:srgbClr val="FFFF00"/>
                </a:solidFill>
              </a:rPr>
              <a:t>96-100% sensitivity, 71-96% specificity</a:t>
            </a:r>
          </a:p>
          <a:p>
            <a:pPr lvl="1">
              <a:lnSpc>
                <a:spcPct val="90000"/>
              </a:lnSpc>
            </a:pPr>
            <a:r>
              <a:rPr lang="en-US" dirty="0">
                <a:solidFill>
                  <a:srgbClr val="FFFF00"/>
                </a:solidFill>
              </a:rPr>
              <a:t>Not useful in distal disease, FMD</a:t>
            </a:r>
          </a:p>
          <a:p>
            <a:pPr>
              <a:lnSpc>
                <a:spcPct val="90000"/>
              </a:lnSpc>
            </a:pPr>
            <a:r>
              <a:rPr lang="en-US" dirty="0">
                <a:solidFill>
                  <a:srgbClr val="FF0000"/>
                </a:solidFill>
              </a:rPr>
              <a:t>Spiral CT</a:t>
            </a:r>
          </a:p>
          <a:p>
            <a:pPr lvl="1">
              <a:lnSpc>
                <a:spcPct val="90000"/>
              </a:lnSpc>
            </a:pPr>
            <a:r>
              <a:rPr lang="en-US" dirty="0">
                <a:solidFill>
                  <a:srgbClr val="FFFF00"/>
                </a:solidFill>
              </a:rPr>
              <a:t>Sensitivity 98%, specificity 94%</a:t>
            </a:r>
          </a:p>
          <a:p>
            <a:pPr lvl="1">
              <a:lnSpc>
                <a:spcPct val="90000"/>
              </a:lnSpc>
            </a:pPr>
            <a:r>
              <a:rPr lang="en-US" dirty="0">
                <a:solidFill>
                  <a:srgbClr val="FFFF00"/>
                </a:solidFill>
              </a:rPr>
              <a:t>If Cr &gt;1.7 </a:t>
            </a:r>
            <a:r>
              <a:rPr lang="en-US" dirty="0" smtClean="0">
                <a:solidFill>
                  <a:srgbClr val="FFFF00"/>
                </a:solidFill>
              </a:rPr>
              <a:t>mg/dL </a:t>
            </a:r>
            <a:r>
              <a:rPr lang="en-US" dirty="0">
                <a:solidFill>
                  <a:srgbClr val="FFFF00"/>
                </a:solidFill>
              </a:rPr>
              <a:t>93% and 81%</a:t>
            </a:r>
          </a:p>
          <a:p>
            <a:pPr>
              <a:lnSpc>
                <a:spcPct val="90000"/>
              </a:lnSpc>
            </a:pPr>
            <a:r>
              <a:rPr lang="en-US" dirty="0">
                <a:solidFill>
                  <a:srgbClr val="FF0000"/>
                </a:solidFill>
              </a:rPr>
              <a:t>U/S</a:t>
            </a:r>
          </a:p>
          <a:p>
            <a:pPr lvl="1">
              <a:lnSpc>
                <a:spcPct val="90000"/>
              </a:lnSpc>
            </a:pPr>
            <a:r>
              <a:rPr lang="en-US" dirty="0" err="1" smtClean="0">
                <a:solidFill>
                  <a:srgbClr val="FFFF00"/>
                </a:solidFill>
              </a:rPr>
              <a:t>Seensitivity</a:t>
            </a:r>
            <a:r>
              <a:rPr lang="en-US" dirty="0" smtClean="0">
                <a:solidFill>
                  <a:srgbClr val="FFFF00"/>
                </a:solidFill>
              </a:rPr>
              <a:t> </a:t>
            </a:r>
            <a:r>
              <a:rPr lang="en-US" dirty="0">
                <a:solidFill>
                  <a:srgbClr val="FFFF00"/>
                </a:solidFill>
              </a:rPr>
              <a:t>72-92%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150114"/>
            <a:ext cx="9144000" cy="769441"/>
          </a:xfrm>
          <a:prstGeom prst="rect">
            <a:avLst/>
          </a:prstGeom>
          <a:noFill/>
        </p:spPr>
        <p:txBody>
          <a:bodyPr wrap="square" rtlCol="0">
            <a:spAutoFit/>
          </a:bodyPr>
          <a:lstStyle/>
          <a:p>
            <a:pPr lvl="0" fontAlgn="base">
              <a:spcBef>
                <a:spcPct val="0"/>
              </a:spcBef>
              <a:spcAft>
                <a:spcPct val="0"/>
              </a:spcAft>
            </a:pPr>
            <a:r>
              <a:rPr kumimoji="0" lang="en-US" sz="11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Flow chart of primary renal artery assessment using duplex sonography (</a:t>
            </a:r>
            <a:r>
              <a:rPr kumimoji="0" lang="en-US" sz="1100" b="0" i="1"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A</a:t>
            </a:r>
            <a:r>
              <a:rPr kumimoji="0" lang="en-US" sz="11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or magnetic resonance (MR) angiography (</a:t>
            </a:r>
            <a:r>
              <a:rPr kumimoji="0" lang="en-US" sz="1100" b="0" i="1"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B</a:t>
            </a:r>
            <a:r>
              <a:rPr kumimoji="0" lang="en-US" sz="11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RAS, renal artery stenosis; PSV, peak systolic velocity; ESP, early systolic peak; RAR, renal aortic ratio; RI, resistance index; RI difference, side to side; PTRA(S), percutaneous </a:t>
            </a:r>
            <a:r>
              <a:rPr kumimoji="0" lang="en-US" sz="1100" b="0" i="0" u="none" strike="noStrike" cap="none" normalizeH="0" baseline="0" dirty="0" err="1" smtClean="0">
                <a:ln>
                  <a:noFill/>
                </a:ln>
                <a:solidFill>
                  <a:srgbClr val="FFFF00"/>
                </a:solidFill>
                <a:effectLst/>
                <a:latin typeface="Calibri" pitchFamily="34" charset="0"/>
                <a:ea typeface="Times New Roman" pitchFamily="18" charset="0"/>
                <a:cs typeface="Arial" pitchFamily="34" charset="0"/>
              </a:rPr>
              <a:t>transluminal</a:t>
            </a:r>
            <a:r>
              <a:rPr kumimoji="0" lang="en-US" sz="1100" b="0" i="0" u="none" strike="noStrike" cap="none" normalizeH="0" baseline="0" dirty="0" smtClean="0">
                <a:ln>
                  <a:noFill/>
                </a:ln>
                <a:solidFill>
                  <a:srgbClr val="FFFF00"/>
                </a:solidFill>
                <a:effectLst/>
                <a:latin typeface="Calibri" pitchFamily="34" charset="0"/>
                <a:ea typeface="Times New Roman" pitchFamily="18" charset="0"/>
                <a:cs typeface="Arial" pitchFamily="34" charset="0"/>
              </a:rPr>
              <a:t> renal angioplasty (with stenting).</a:t>
            </a:r>
            <a:endParaRPr kumimoji="0" lang="en-US" sz="1100" b="0" i="0" u="none" strike="noStrike" cap="none" normalizeH="0" baseline="0" dirty="0" smtClean="0">
              <a:ln>
                <a:noFill/>
              </a:ln>
              <a:solidFill>
                <a:srgbClr val="FFFF00"/>
              </a:solidFill>
              <a:effectLst/>
              <a:latin typeface="Arial" pitchFamily="34" charset="0"/>
              <a:cs typeface="Arial" pitchFamily="34" charset="0"/>
            </a:endParaRPr>
          </a:p>
          <a:p>
            <a:pPr lvl="0" eaLnBrk="0" fontAlgn="base" hangingPunct="0">
              <a:spcBef>
                <a:spcPct val="0"/>
              </a:spcBef>
              <a:spcAft>
                <a:spcPct val="0"/>
              </a:spcAft>
            </a:pPr>
            <a:r>
              <a:rPr kumimoji="0" lang="en-US" sz="1100" b="0" i="0" u="none" strike="noStrike" cap="none" normalizeH="0" baseline="0" dirty="0" smtClean="0">
                <a:ln>
                  <a:noFill/>
                </a:ln>
                <a:effectLst/>
                <a:latin typeface="Arial" pitchFamily="34" charset="0"/>
                <a:ea typeface="Calibri" pitchFamily="34" charset="0"/>
                <a:cs typeface="Arial" pitchFamily="34" charset="0"/>
                <a:hlinkClick r:id="rId2"/>
              </a:rPr>
              <a:t>Eur Heart J. 2011 July; 32(13): 1590</a:t>
            </a:r>
            <a:r>
              <a:rPr lang="en-US" sz="1100" dirty="0">
                <a:ea typeface="Calibri" pitchFamily="34" charset="0"/>
                <a:cs typeface="Arial" pitchFamily="34" charset="0"/>
                <a:hlinkClick r:id="rId2"/>
              </a:rPr>
              <a:t>–</a:t>
            </a:r>
            <a:r>
              <a:rPr kumimoji="0" lang="en-US" sz="1100" b="0" i="0" u="none" strike="noStrike" cap="none" normalizeH="0" baseline="0" dirty="0" smtClean="0">
                <a:ln>
                  <a:noFill/>
                </a:ln>
                <a:effectLst/>
                <a:latin typeface="Arial" pitchFamily="34" charset="0"/>
                <a:ea typeface="Calibri" pitchFamily="34" charset="0"/>
                <a:cs typeface="Arial" pitchFamily="34" charset="0"/>
                <a:hlinkClick r:id="rId2"/>
              </a:rPr>
              <a:t>1598.</a:t>
            </a:r>
            <a:endParaRPr kumimoji="0" lang="en-US" sz="1100" b="0" i="0" u="none" strike="noStrike" cap="none" normalizeH="0" baseline="0" dirty="0" smtClean="0">
              <a:ln>
                <a:noFill/>
              </a:ln>
              <a:effectLst/>
              <a:latin typeface="Arial" pitchFamily="34" charset="0"/>
              <a:cs typeface="Arial" pitchFamily="34" charset="0"/>
            </a:endParaRPr>
          </a:p>
        </p:txBody>
      </p:sp>
      <p:pic>
        <p:nvPicPr>
          <p:cNvPr id="6" name="Picture 5" descr="An external file that holds a picture, illustration, etc.&#10;Object name is ehq51001.jpg Object name is ehq51001.jpg"/>
          <p:cNvPicPr/>
          <p:nvPr/>
        </p:nvPicPr>
        <p:blipFill>
          <a:blip r:embed="rId3"/>
          <a:srcRect/>
          <a:stretch>
            <a:fillRect/>
          </a:stretch>
        </p:blipFill>
        <p:spPr bwMode="auto">
          <a:xfrm>
            <a:off x="685800" y="0"/>
            <a:ext cx="7696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solidFill>
                  <a:srgbClr val="FF0000"/>
                </a:solidFill>
              </a:rPr>
              <a:t>Treatment</a:t>
            </a:r>
          </a:p>
        </p:txBody>
      </p:sp>
      <p:sp>
        <p:nvSpPr>
          <p:cNvPr id="33795" name="Rectangle 3"/>
          <p:cNvSpPr>
            <a:spLocks noGrp="1" noChangeArrowheads="1"/>
          </p:cNvSpPr>
          <p:nvPr>
            <p:ph type="body" idx="1"/>
          </p:nvPr>
        </p:nvSpPr>
        <p:spPr/>
        <p:txBody>
          <a:bodyPr>
            <a:normAutofit/>
          </a:bodyPr>
          <a:lstStyle/>
          <a:p>
            <a:r>
              <a:rPr lang="en-US" sz="4000" dirty="0">
                <a:solidFill>
                  <a:srgbClr val="FFFF00"/>
                </a:solidFill>
              </a:rPr>
              <a:t>Appropriate </a:t>
            </a:r>
            <a:r>
              <a:rPr lang="en-US" sz="4000" dirty="0" smtClean="0">
                <a:solidFill>
                  <a:srgbClr val="FFFF00"/>
                </a:solidFill>
              </a:rPr>
              <a:t>anti-HTN</a:t>
            </a:r>
            <a:endParaRPr lang="en-US" sz="4000" dirty="0">
              <a:solidFill>
                <a:srgbClr val="FFFF00"/>
              </a:solidFill>
            </a:endParaRPr>
          </a:p>
          <a:p>
            <a:r>
              <a:rPr lang="en-US" sz="4000" dirty="0">
                <a:solidFill>
                  <a:srgbClr val="FFFF00"/>
                </a:solidFill>
              </a:rPr>
              <a:t>Smoking cessation</a:t>
            </a:r>
          </a:p>
          <a:p>
            <a:r>
              <a:rPr lang="en-US" sz="4000" dirty="0">
                <a:solidFill>
                  <a:srgbClr val="FFFF00"/>
                </a:solidFill>
              </a:rPr>
              <a:t>Antidyslipidemic </a:t>
            </a:r>
            <a:r>
              <a:rPr lang="en-US" sz="4000" dirty="0" smtClean="0">
                <a:solidFill>
                  <a:srgbClr val="FFFF00"/>
                </a:solidFill>
              </a:rPr>
              <a:t>agents</a:t>
            </a:r>
            <a:endParaRPr lang="en-US" sz="4000" dirty="0">
              <a:solidFill>
                <a:srgbClr val="FFFF00"/>
              </a:solidFill>
            </a:endParaRPr>
          </a:p>
          <a:p>
            <a:r>
              <a:rPr lang="en-US" sz="4000" dirty="0">
                <a:solidFill>
                  <a:srgbClr val="FFFF00"/>
                </a:solidFill>
              </a:rPr>
              <a:t>Superiority </a:t>
            </a:r>
            <a:r>
              <a:rPr lang="en-US" sz="4000" dirty="0" smtClean="0">
                <a:solidFill>
                  <a:srgbClr val="FFFF00"/>
                </a:solidFill>
              </a:rPr>
              <a:t>of </a:t>
            </a:r>
            <a:r>
              <a:rPr lang="en-US" sz="4000" dirty="0">
                <a:solidFill>
                  <a:srgbClr val="FFFF00"/>
                </a:solidFill>
              </a:rPr>
              <a:t>surgical intervention vs medical intervention - unproven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lvl="0"/>
            <a:r>
              <a:rPr kumimoji="0" lang="en-US" sz="3100" b="1"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Management of Renovascular Hypertension</a:t>
            </a:r>
            <a:r>
              <a:rPr kumimoji="0" lang="en-US" sz="8800" b="0" i="0" u="none" strike="noStrike" cap="none" normalizeH="0" baseline="0" dirty="0" smtClean="0">
                <a:ln>
                  <a:noFill/>
                </a:ln>
                <a:solidFill>
                  <a:schemeClr val="tx1"/>
                </a:solidFill>
                <a:effectLst/>
                <a:latin typeface="Arial" pitchFamily="34" charset="0"/>
                <a:cs typeface="Arial" pitchFamily="34" charset="0"/>
              </a:rPr>
              <a:t/>
            </a:r>
            <a:br>
              <a:rPr kumimoji="0" lang="en-US" sz="8800" b="0" i="0" u="none" strike="noStrike" cap="none" normalizeH="0" baseline="0" dirty="0" smtClean="0">
                <a:ln>
                  <a:noFill/>
                </a:ln>
                <a:solidFill>
                  <a:schemeClr val="tx1"/>
                </a:solidFill>
                <a:effectLst/>
                <a:latin typeface="Arial" pitchFamily="34" charset="0"/>
                <a:cs typeface="Arial" pitchFamily="34" charset="0"/>
              </a:rPr>
            </a:br>
            <a:endParaRPr lang="en-US" dirty="0"/>
          </a:p>
        </p:txBody>
      </p:sp>
      <p:sp>
        <p:nvSpPr>
          <p:cNvPr id="6" name="Content Placeholder 5"/>
          <p:cNvSpPr>
            <a:spLocks noGrp="1"/>
          </p:cNvSpPr>
          <p:nvPr>
            <p:ph idx="1"/>
          </p:nvPr>
        </p:nvSpPr>
        <p:spPr>
          <a:xfrm>
            <a:off x="0" y="685800"/>
            <a:ext cx="8686800" cy="6172200"/>
          </a:xfrm>
        </p:spPr>
        <p:txBody>
          <a:bodyPr>
            <a:normAutofit fontScale="40000" lnSpcReduction="20000"/>
          </a:bodyPr>
          <a:lstStyle/>
          <a:p>
            <a:r>
              <a:rPr lang="en-US" sz="8000" b="1" dirty="0">
                <a:solidFill>
                  <a:srgbClr val="FF0000"/>
                </a:solidFill>
              </a:rPr>
              <a:t>Medical </a:t>
            </a:r>
            <a:r>
              <a:rPr lang="en-US" sz="8000" b="1" dirty="0" smtClean="0">
                <a:solidFill>
                  <a:srgbClr val="FF0000"/>
                </a:solidFill>
              </a:rPr>
              <a:t>management</a:t>
            </a:r>
            <a:endParaRPr lang="en-US" sz="8000" b="1" dirty="0">
              <a:solidFill>
                <a:srgbClr val="FF0000"/>
              </a:solidFill>
            </a:endParaRPr>
          </a:p>
          <a:p>
            <a:r>
              <a:rPr lang="en-US" sz="7000" dirty="0">
                <a:solidFill>
                  <a:srgbClr val="FFFF00"/>
                </a:solidFill>
              </a:rPr>
              <a:t>Antihypertensive drug therapy    </a:t>
            </a:r>
          </a:p>
          <a:p>
            <a:r>
              <a:rPr lang="en-US" sz="7000" dirty="0">
                <a:solidFill>
                  <a:srgbClr val="FFFF00"/>
                </a:solidFill>
              </a:rPr>
              <a:t>ACE inhibitors</a:t>
            </a:r>
          </a:p>
          <a:p>
            <a:r>
              <a:rPr lang="en-US" sz="7000" dirty="0">
                <a:solidFill>
                  <a:srgbClr val="FFFF00"/>
                </a:solidFill>
              </a:rPr>
              <a:t>Angiotensin receptor blockers</a:t>
            </a:r>
          </a:p>
          <a:p>
            <a:r>
              <a:rPr lang="en-US" sz="7000" dirty="0" smtClean="0">
                <a:solidFill>
                  <a:srgbClr val="FFFF00"/>
                </a:solidFill>
              </a:rPr>
              <a:t>Calcium </a:t>
            </a:r>
            <a:r>
              <a:rPr lang="en-US" sz="7000" dirty="0">
                <a:solidFill>
                  <a:srgbClr val="FFFF00"/>
                </a:solidFill>
              </a:rPr>
              <a:t>channel blockers</a:t>
            </a:r>
          </a:p>
          <a:p>
            <a:r>
              <a:rPr lang="en-US" sz="7000" dirty="0">
                <a:solidFill>
                  <a:srgbClr val="FFFF00"/>
                </a:solidFill>
              </a:rPr>
              <a:t>β-Blockers    </a:t>
            </a:r>
          </a:p>
          <a:p>
            <a:r>
              <a:rPr lang="en-US" sz="7000" dirty="0" smtClean="0">
                <a:solidFill>
                  <a:srgbClr val="FFFF00"/>
                </a:solidFill>
              </a:rPr>
              <a:t>Central </a:t>
            </a:r>
            <a:r>
              <a:rPr lang="en-US" sz="7000" dirty="0">
                <a:solidFill>
                  <a:srgbClr val="FFFF00"/>
                </a:solidFill>
              </a:rPr>
              <a:t>sympathetic agents</a:t>
            </a:r>
          </a:p>
          <a:p>
            <a:r>
              <a:rPr lang="en-US" sz="7000" dirty="0" smtClean="0">
                <a:solidFill>
                  <a:srgbClr val="FFFF00"/>
                </a:solidFill>
              </a:rPr>
              <a:t>α-Blocking </a:t>
            </a:r>
            <a:r>
              <a:rPr lang="en-US" sz="7000" dirty="0">
                <a:solidFill>
                  <a:srgbClr val="FFFF00"/>
                </a:solidFill>
              </a:rPr>
              <a:t>agents</a:t>
            </a:r>
          </a:p>
          <a:p>
            <a:r>
              <a:rPr lang="en-US" sz="7000" dirty="0">
                <a:solidFill>
                  <a:srgbClr val="FFFF00"/>
                </a:solidFill>
              </a:rPr>
              <a:t>Diuretics    </a:t>
            </a:r>
          </a:p>
          <a:p>
            <a:r>
              <a:rPr lang="en-US" sz="7000" dirty="0">
                <a:solidFill>
                  <a:srgbClr val="FFFF00"/>
                </a:solidFill>
              </a:rPr>
              <a:t>Vasodilators    </a:t>
            </a:r>
          </a:p>
          <a:p>
            <a:r>
              <a:rPr lang="en-US" sz="7000" dirty="0">
                <a:solidFill>
                  <a:srgbClr val="FFFF00"/>
                </a:solidFill>
              </a:rPr>
              <a:t>Lipid-reducing agents    </a:t>
            </a:r>
          </a:p>
          <a:p>
            <a:r>
              <a:rPr lang="en-US" sz="7000" dirty="0">
                <a:solidFill>
                  <a:srgbClr val="FFFF00"/>
                </a:solidFill>
              </a:rPr>
              <a:t>Statins    </a:t>
            </a:r>
          </a:p>
          <a:p>
            <a:r>
              <a:rPr lang="en-US" sz="7000" dirty="0">
                <a:solidFill>
                  <a:srgbClr val="FFFF00"/>
                </a:solidFill>
              </a:rPr>
              <a:t>All others cardiovascular risk factor reduction</a:t>
            </a:r>
          </a:p>
          <a:p>
            <a:r>
              <a:rPr lang="en-US" sz="7000" dirty="0">
                <a:solidFill>
                  <a:srgbClr val="FFFF00"/>
                </a:solidFill>
              </a:rPr>
              <a:t>Withholding smoking</a:t>
            </a:r>
          </a:p>
          <a:p>
            <a:endParaRPr lang="en-US" sz="7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lvl="0"/>
            <a:r>
              <a:rPr kumimoji="0" lang="en-US" sz="3100" b="1"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Management of Renovascular Hypertension</a:t>
            </a:r>
            <a:r>
              <a:rPr kumimoji="0" lang="en-US" sz="8800" b="0" i="0" u="none" strike="noStrike" cap="none" normalizeH="0" baseline="0" dirty="0" smtClean="0">
                <a:ln>
                  <a:noFill/>
                </a:ln>
                <a:solidFill>
                  <a:schemeClr val="tx1"/>
                </a:solidFill>
                <a:effectLst/>
                <a:latin typeface="Arial" pitchFamily="34" charset="0"/>
                <a:cs typeface="Arial" pitchFamily="34" charset="0"/>
              </a:rPr>
              <a:t/>
            </a:r>
            <a:br>
              <a:rPr kumimoji="0" lang="en-US" sz="8800" b="0" i="0" u="none" strike="noStrike" cap="none" normalizeH="0" baseline="0" dirty="0" smtClean="0">
                <a:ln>
                  <a:noFill/>
                </a:ln>
                <a:solidFill>
                  <a:schemeClr val="tx1"/>
                </a:solidFill>
                <a:effectLst/>
                <a:latin typeface="Arial" pitchFamily="34" charset="0"/>
                <a:cs typeface="Arial" pitchFamily="34" charset="0"/>
              </a:rPr>
            </a:br>
            <a:endParaRPr lang="en-US" dirty="0"/>
          </a:p>
        </p:txBody>
      </p:sp>
      <p:sp>
        <p:nvSpPr>
          <p:cNvPr id="6" name="Content Placeholder 5"/>
          <p:cNvSpPr>
            <a:spLocks noGrp="1"/>
          </p:cNvSpPr>
          <p:nvPr>
            <p:ph idx="1"/>
          </p:nvPr>
        </p:nvSpPr>
        <p:spPr>
          <a:xfrm>
            <a:off x="0" y="685800"/>
            <a:ext cx="8991600" cy="6172200"/>
          </a:xfrm>
        </p:spPr>
        <p:txBody>
          <a:bodyPr>
            <a:normAutofit fontScale="77500" lnSpcReduction="20000"/>
          </a:bodyPr>
          <a:lstStyle/>
          <a:p>
            <a:r>
              <a:rPr lang="en-US" b="1" dirty="0">
                <a:solidFill>
                  <a:srgbClr val="FF0000"/>
                </a:solidFill>
              </a:rPr>
              <a:t>Renal revascularization</a:t>
            </a:r>
          </a:p>
          <a:p>
            <a:r>
              <a:rPr lang="en-US" sz="2800" dirty="0">
                <a:solidFill>
                  <a:srgbClr val="FFFF00"/>
                </a:solidFill>
              </a:rPr>
              <a:t>Endovascular procedures    </a:t>
            </a:r>
          </a:p>
          <a:p>
            <a:r>
              <a:rPr lang="en-US" sz="2800" dirty="0">
                <a:solidFill>
                  <a:srgbClr val="FFFF00"/>
                </a:solidFill>
              </a:rPr>
              <a:t>PTRA        </a:t>
            </a:r>
          </a:p>
          <a:p>
            <a:r>
              <a:rPr lang="en-US" sz="2800" dirty="0">
                <a:solidFill>
                  <a:srgbClr val="FFFF00"/>
                </a:solidFill>
              </a:rPr>
              <a:t>PTRA with </a:t>
            </a:r>
            <a:r>
              <a:rPr lang="en-US" sz="2800" dirty="0" smtClean="0">
                <a:solidFill>
                  <a:srgbClr val="FFFF00"/>
                </a:solidFill>
              </a:rPr>
              <a:t>stenting</a:t>
            </a:r>
          </a:p>
          <a:p>
            <a:r>
              <a:rPr lang="en-US" sz="3100" b="1" dirty="0">
                <a:solidFill>
                  <a:srgbClr val="FF0000"/>
                </a:solidFill>
              </a:rPr>
              <a:t>Surgical procedures</a:t>
            </a:r>
          </a:p>
          <a:p>
            <a:r>
              <a:rPr lang="en-US" sz="2800" dirty="0" smtClean="0">
                <a:solidFill>
                  <a:srgbClr val="92D050"/>
                </a:solidFill>
              </a:rPr>
              <a:t>Renal </a:t>
            </a:r>
            <a:r>
              <a:rPr lang="en-US" sz="2800" dirty="0">
                <a:solidFill>
                  <a:srgbClr val="92D050"/>
                </a:solidFill>
              </a:rPr>
              <a:t>artery reconstruction (require aortic approach)</a:t>
            </a:r>
          </a:p>
          <a:p>
            <a:r>
              <a:rPr lang="en-US" sz="2800" dirty="0" smtClean="0">
                <a:solidFill>
                  <a:srgbClr val="92D050"/>
                </a:solidFill>
              </a:rPr>
              <a:t>Renal endarterectomy</a:t>
            </a:r>
            <a:endParaRPr lang="en-US" sz="2800" dirty="0">
              <a:solidFill>
                <a:srgbClr val="92D050"/>
              </a:solidFill>
            </a:endParaRPr>
          </a:p>
          <a:p>
            <a:r>
              <a:rPr lang="en-US" sz="2800" dirty="0">
                <a:solidFill>
                  <a:srgbClr val="92D050"/>
                </a:solidFill>
              </a:rPr>
              <a:t>Transaortic endarterectomy        </a:t>
            </a:r>
          </a:p>
          <a:p>
            <a:r>
              <a:rPr lang="en-US" sz="2800" dirty="0">
                <a:solidFill>
                  <a:srgbClr val="92D050"/>
                </a:solidFill>
              </a:rPr>
              <a:t>Resection and reanastomosis, suitable for </a:t>
            </a:r>
            <a:r>
              <a:rPr lang="en-US" sz="2800" dirty="0" smtClean="0">
                <a:solidFill>
                  <a:srgbClr val="92D050"/>
                </a:solidFill>
              </a:rPr>
              <a:t>focal </a:t>
            </a:r>
            <a:r>
              <a:rPr lang="en-US" sz="2800" dirty="0">
                <a:solidFill>
                  <a:srgbClr val="92D050"/>
                </a:solidFill>
              </a:rPr>
              <a:t>lesions</a:t>
            </a:r>
          </a:p>
          <a:p>
            <a:r>
              <a:rPr lang="en-US" sz="2800" dirty="0">
                <a:solidFill>
                  <a:srgbClr val="92D050"/>
                </a:solidFill>
              </a:rPr>
              <a:t>Aortorenal bypass graft        </a:t>
            </a:r>
          </a:p>
          <a:p>
            <a:r>
              <a:rPr lang="en-US" sz="2800" dirty="0">
                <a:solidFill>
                  <a:srgbClr val="92D050"/>
                </a:solidFill>
              </a:rPr>
              <a:t>Extra-anatomic procedures (may avoid direct manipulation of </a:t>
            </a:r>
            <a:r>
              <a:rPr lang="en-US" sz="2800" dirty="0" smtClean="0">
                <a:solidFill>
                  <a:srgbClr val="92D050"/>
                </a:solidFill>
              </a:rPr>
              <a:t>the aorta</a:t>
            </a:r>
            <a:r>
              <a:rPr lang="en-US" sz="2800" dirty="0">
                <a:solidFill>
                  <a:srgbClr val="92D050"/>
                </a:solidFill>
              </a:rPr>
              <a:t>)</a:t>
            </a:r>
          </a:p>
          <a:p>
            <a:r>
              <a:rPr lang="en-US" sz="2800" dirty="0">
                <a:solidFill>
                  <a:srgbClr val="92D050"/>
                </a:solidFill>
              </a:rPr>
              <a:t>Splenorenal bypass graft        </a:t>
            </a:r>
          </a:p>
          <a:p>
            <a:r>
              <a:rPr lang="en-US" sz="2800" dirty="0">
                <a:solidFill>
                  <a:srgbClr val="92D050"/>
                </a:solidFill>
              </a:rPr>
              <a:t>Hepatorenal bypass graft        </a:t>
            </a:r>
          </a:p>
          <a:p>
            <a:r>
              <a:rPr lang="en-US" sz="2800" dirty="0">
                <a:solidFill>
                  <a:srgbClr val="92D050"/>
                </a:solidFill>
              </a:rPr>
              <a:t>Gastroduodenal, superior mesenteric, iliac-to-renal </a:t>
            </a:r>
            <a:r>
              <a:rPr lang="en-US" sz="2800" dirty="0" smtClean="0">
                <a:solidFill>
                  <a:srgbClr val="92D050"/>
                </a:solidFill>
              </a:rPr>
              <a:t>bypass grafts</a:t>
            </a:r>
            <a:endParaRPr lang="en-US" sz="2800" dirty="0">
              <a:solidFill>
                <a:srgbClr val="92D050"/>
              </a:solidFill>
            </a:endParaRPr>
          </a:p>
          <a:p>
            <a:r>
              <a:rPr lang="en-US" sz="2800" dirty="0" smtClean="0">
                <a:solidFill>
                  <a:srgbClr val="92D050"/>
                </a:solidFill>
              </a:rPr>
              <a:t>Renal </a:t>
            </a:r>
            <a:r>
              <a:rPr lang="en-US" sz="2800" dirty="0">
                <a:solidFill>
                  <a:srgbClr val="92D050"/>
                </a:solidFill>
              </a:rPr>
              <a:t>ablative surgery, removal of a “pressor” kidney</a:t>
            </a:r>
          </a:p>
          <a:p>
            <a:r>
              <a:rPr lang="en-US" sz="2800" dirty="0">
                <a:solidFill>
                  <a:srgbClr val="92D050"/>
                </a:solidFill>
              </a:rPr>
              <a:t>Nephrectomy, direct or laparascopic        </a:t>
            </a:r>
          </a:p>
          <a:p>
            <a:r>
              <a:rPr lang="en-US" sz="2800" dirty="0" smtClean="0">
                <a:solidFill>
                  <a:srgbClr val="92D050"/>
                </a:solidFill>
              </a:rPr>
              <a:t>Partial </a:t>
            </a:r>
            <a:r>
              <a:rPr lang="en-US" sz="2800" dirty="0">
                <a:solidFill>
                  <a:srgbClr val="92D050"/>
                </a:solidFill>
              </a:rPr>
              <a:t>nephrectomy</a:t>
            </a:r>
          </a:p>
          <a:p>
            <a:endParaRPr lang="en-US" sz="2800" dirty="0"/>
          </a:p>
          <a:p>
            <a:endParaRPr lang="en-US" sz="7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Title 1"/>
          <p:cNvSpPr>
            <a:spLocks noGrp="1"/>
          </p:cNvSpPr>
          <p:nvPr>
            <p:ph type="title" idx="4294967295"/>
          </p:nvPr>
        </p:nvSpPr>
        <p:spPr/>
        <p:txBody>
          <a:bodyPr/>
          <a:lstStyle/>
          <a:p>
            <a:r>
              <a:rPr lang="en-US" dirty="0">
                <a:solidFill>
                  <a:srgbClr val="FF0000"/>
                </a:solidFill>
              </a:rPr>
              <a:t>Optimal Medical Treatment</a:t>
            </a:r>
          </a:p>
        </p:txBody>
      </p:sp>
      <p:pic>
        <p:nvPicPr>
          <p:cNvPr id="600067" name="Picture 13" descr="726-0550x0475"/>
          <p:cNvPicPr>
            <a:picLocks noChangeAspect="1" noChangeArrowheads="1"/>
          </p:cNvPicPr>
          <p:nvPr/>
        </p:nvPicPr>
        <p:blipFill>
          <a:blip r:embed="rId2"/>
          <a:srcRect/>
          <a:stretch>
            <a:fillRect/>
          </a:stretch>
        </p:blipFill>
        <p:spPr bwMode="auto">
          <a:xfrm>
            <a:off x="373887" y="152401"/>
            <a:ext cx="948120" cy="1235075"/>
          </a:xfrm>
          <a:prstGeom prst="rect">
            <a:avLst/>
          </a:prstGeom>
          <a:noFill/>
          <a:ln w="9525">
            <a:noFill/>
            <a:miter lim="800000"/>
            <a:headEnd/>
            <a:tailEnd/>
          </a:ln>
        </p:spPr>
      </p:pic>
      <p:pic>
        <p:nvPicPr>
          <p:cNvPr id="600068" name="Picture 4" descr="Pre-stent"/>
          <p:cNvPicPr>
            <a:picLocks noChangeAspect="1" noChangeArrowheads="1"/>
          </p:cNvPicPr>
          <p:nvPr/>
        </p:nvPicPr>
        <p:blipFill>
          <a:blip r:embed="rId3"/>
          <a:srcRect/>
          <a:stretch>
            <a:fillRect/>
          </a:stretch>
        </p:blipFill>
        <p:spPr bwMode="auto">
          <a:xfrm>
            <a:off x="6062609" y="1225551"/>
            <a:ext cx="2487404" cy="2659063"/>
          </a:xfrm>
          <a:prstGeom prst="rect">
            <a:avLst/>
          </a:prstGeom>
          <a:noFill/>
          <a:ln w="9525">
            <a:noFill/>
            <a:miter lim="800000"/>
            <a:headEnd/>
            <a:tailEnd/>
          </a:ln>
        </p:spPr>
      </p:pic>
      <p:pic>
        <p:nvPicPr>
          <p:cNvPr id="600069" name="Picture 7" descr="RCA pre-stent"/>
          <p:cNvPicPr>
            <a:picLocks noChangeAspect="1" noChangeArrowheads="1"/>
          </p:cNvPicPr>
          <p:nvPr/>
        </p:nvPicPr>
        <p:blipFill>
          <a:blip r:embed="rId4"/>
          <a:srcRect/>
          <a:stretch>
            <a:fillRect/>
          </a:stretch>
        </p:blipFill>
        <p:spPr bwMode="auto">
          <a:xfrm>
            <a:off x="6401224" y="4191001"/>
            <a:ext cx="1894829" cy="2449513"/>
          </a:xfrm>
          <a:prstGeom prst="rect">
            <a:avLst/>
          </a:prstGeom>
          <a:noFill/>
          <a:ln w="9525">
            <a:noFill/>
            <a:miter lim="800000"/>
            <a:headEnd/>
            <a:tailEnd/>
          </a:ln>
        </p:spPr>
      </p:pic>
      <p:sp>
        <p:nvSpPr>
          <p:cNvPr id="6" name="Rectangle 3"/>
          <p:cNvSpPr txBox="1">
            <a:spLocks noChangeArrowheads="1"/>
          </p:cNvSpPr>
          <p:nvPr/>
        </p:nvSpPr>
        <p:spPr>
          <a:xfrm>
            <a:off x="0" y="1447800"/>
            <a:ext cx="5943600" cy="5159377"/>
          </a:xfrm>
          <a:prstGeom prst="rect">
            <a:avLst/>
          </a:prstGeom>
        </p:spPr>
        <p:txBody>
          <a:bodyPr/>
          <a:lstStyle/>
          <a:p>
            <a:pPr marL="339725" indent="-339725" defTabSz="457200">
              <a:lnSpc>
                <a:spcPct val="90000"/>
              </a:lnSpc>
              <a:spcBef>
                <a:spcPts val="600"/>
              </a:spcBef>
              <a:buClr>
                <a:srgbClr val="FAFD00"/>
              </a:buClr>
              <a:buSzPct val="75000"/>
              <a:buFont typeface="Monotype Sorts" pitchFamily="2" charset="2"/>
              <a:buChar char=""/>
              <a:defRPr/>
            </a:pPr>
            <a:r>
              <a:rPr lang="en-GB" sz="2800" kern="0" dirty="0">
                <a:solidFill>
                  <a:srgbClr val="FFFF00"/>
                </a:solidFill>
                <a:latin typeface="+mn-lt"/>
              </a:rPr>
              <a:t>ARB + diuretic to get BP to target</a:t>
            </a:r>
          </a:p>
          <a:p>
            <a:pPr marL="739775" lvl="1" indent="-282575" defTabSz="457200">
              <a:lnSpc>
                <a:spcPct val="90000"/>
              </a:lnSpc>
              <a:spcBef>
                <a:spcPts val="500"/>
              </a:spcBef>
              <a:buClr>
                <a:srgbClr val="FFFFFF"/>
              </a:buClr>
              <a:buSzPct val="100000"/>
              <a:buFont typeface="Arial" charset="0"/>
              <a:buChar char="–"/>
              <a:defRPr/>
            </a:pPr>
            <a:r>
              <a:rPr lang="en-GB" sz="2800" kern="0" dirty="0">
                <a:solidFill>
                  <a:srgbClr val="FFFF00"/>
                </a:solidFill>
                <a:latin typeface="+mn-lt"/>
              </a:rPr>
              <a:t>&lt;140/90 mm Hg</a:t>
            </a:r>
          </a:p>
          <a:p>
            <a:pPr marL="739775" lvl="1" indent="-282575" defTabSz="457200">
              <a:lnSpc>
                <a:spcPct val="90000"/>
              </a:lnSpc>
              <a:spcBef>
                <a:spcPts val="500"/>
              </a:spcBef>
              <a:buClr>
                <a:srgbClr val="FFFFFF"/>
              </a:buClr>
              <a:buSzPct val="100000"/>
              <a:buFont typeface="Arial" charset="0"/>
              <a:buChar char="–"/>
              <a:defRPr/>
            </a:pPr>
            <a:r>
              <a:rPr lang="en-GB" sz="2800" kern="0" dirty="0">
                <a:solidFill>
                  <a:srgbClr val="FFFF00"/>
                </a:solidFill>
                <a:latin typeface="+mn-lt"/>
              </a:rPr>
              <a:t>&lt;130/80 mm Hg with DM</a:t>
            </a:r>
          </a:p>
          <a:p>
            <a:pPr marL="339725" indent="-339725" defTabSz="457200">
              <a:lnSpc>
                <a:spcPct val="90000"/>
              </a:lnSpc>
              <a:spcBef>
                <a:spcPts val="600"/>
              </a:spcBef>
              <a:buClr>
                <a:srgbClr val="FAFD00"/>
              </a:buClr>
              <a:buSzPct val="75000"/>
              <a:buFont typeface="Monotype Sorts" pitchFamily="2" charset="2"/>
              <a:buChar char=""/>
              <a:defRPr/>
            </a:pPr>
            <a:r>
              <a:rPr lang="en-GB" sz="2800" kern="0" dirty="0">
                <a:solidFill>
                  <a:srgbClr val="FFFF00"/>
                </a:solidFill>
                <a:latin typeface="+mn-lt"/>
              </a:rPr>
              <a:t>LDL to goal</a:t>
            </a:r>
          </a:p>
          <a:p>
            <a:pPr marL="739775" lvl="1" indent="-282575" defTabSz="457200">
              <a:lnSpc>
                <a:spcPct val="90000"/>
              </a:lnSpc>
              <a:spcBef>
                <a:spcPts val="500"/>
              </a:spcBef>
              <a:buClr>
                <a:srgbClr val="FFFFFF"/>
              </a:buClr>
              <a:buSzPct val="100000"/>
              <a:buFont typeface="Arial" charset="0"/>
              <a:buChar char="–"/>
              <a:defRPr/>
            </a:pPr>
            <a:r>
              <a:rPr lang="en-GB" sz="2800" kern="0" dirty="0">
                <a:solidFill>
                  <a:srgbClr val="FFFF00"/>
                </a:solidFill>
                <a:latin typeface="+mn-lt"/>
              </a:rPr>
              <a:t>Currently &lt;100 (or 70) mg/dl</a:t>
            </a:r>
          </a:p>
          <a:p>
            <a:pPr marL="339725" indent="-339725" defTabSz="457200">
              <a:lnSpc>
                <a:spcPct val="90000"/>
              </a:lnSpc>
              <a:spcBef>
                <a:spcPts val="600"/>
              </a:spcBef>
              <a:buClr>
                <a:srgbClr val="FAFD00"/>
              </a:buClr>
              <a:buSzPct val="75000"/>
              <a:buFont typeface="Monotype Sorts" pitchFamily="2" charset="2"/>
              <a:buChar char=""/>
              <a:defRPr/>
            </a:pPr>
            <a:r>
              <a:rPr lang="en-GB" sz="2800" kern="0" dirty="0">
                <a:solidFill>
                  <a:srgbClr val="FFFF00"/>
                </a:solidFill>
                <a:latin typeface="+mn-lt"/>
              </a:rPr>
              <a:t>Diabetes Management</a:t>
            </a:r>
          </a:p>
          <a:p>
            <a:pPr marL="739775" lvl="1" indent="-282575" defTabSz="457200">
              <a:lnSpc>
                <a:spcPct val="90000"/>
              </a:lnSpc>
              <a:spcBef>
                <a:spcPts val="500"/>
              </a:spcBef>
              <a:buClr>
                <a:srgbClr val="FFFFFF"/>
              </a:buClr>
              <a:buSzPct val="100000"/>
              <a:buFont typeface="Arial" charset="0"/>
              <a:buChar char="–"/>
              <a:defRPr/>
            </a:pPr>
            <a:r>
              <a:rPr lang="en-GB" sz="2800" kern="0" dirty="0">
                <a:solidFill>
                  <a:srgbClr val="FFFF00"/>
                </a:solidFill>
                <a:latin typeface="+mn-lt"/>
              </a:rPr>
              <a:t>HbA1c to target (&lt;7%)</a:t>
            </a:r>
          </a:p>
          <a:p>
            <a:pPr marL="339725" indent="-339725" defTabSz="457200">
              <a:lnSpc>
                <a:spcPct val="90000"/>
              </a:lnSpc>
              <a:spcBef>
                <a:spcPts val="600"/>
              </a:spcBef>
              <a:buClr>
                <a:srgbClr val="FAFD00"/>
              </a:buClr>
              <a:buSzPct val="75000"/>
              <a:buFont typeface="Monotype Sorts" pitchFamily="2" charset="2"/>
              <a:buChar char=""/>
              <a:defRPr/>
            </a:pPr>
            <a:r>
              <a:rPr lang="en-GB" sz="2800" kern="0" dirty="0">
                <a:solidFill>
                  <a:srgbClr val="FFFF00"/>
                </a:solidFill>
                <a:latin typeface="+mn-lt"/>
              </a:rPr>
              <a:t>Smoking Cessation</a:t>
            </a:r>
          </a:p>
          <a:p>
            <a:pPr marL="339725" indent="-339725" defTabSz="457200">
              <a:lnSpc>
                <a:spcPct val="90000"/>
              </a:lnSpc>
              <a:spcBef>
                <a:spcPts val="600"/>
              </a:spcBef>
              <a:buClr>
                <a:srgbClr val="FAFD00"/>
              </a:buClr>
              <a:buSzPct val="75000"/>
              <a:buFont typeface="Monotype Sorts" pitchFamily="2" charset="2"/>
              <a:buChar char=""/>
              <a:defRPr/>
            </a:pPr>
            <a:r>
              <a:rPr lang="en-GB" sz="2800" kern="0" dirty="0">
                <a:solidFill>
                  <a:srgbClr val="FFFF00"/>
                </a:solidFill>
                <a:latin typeface="+mn-lt"/>
              </a:rPr>
              <a:t>Anti-platelet therapy (aspirin +/- clopidogrel/prasugrel</a:t>
            </a:r>
            <a:r>
              <a:rPr lang="en-GB" sz="3200" kern="0" dirty="0">
                <a:solidFill>
                  <a:srgbClr val="FFFF00"/>
                </a:solidFill>
                <a:latin typeface="+mn-lt"/>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normAutofit fontScale="90000"/>
          </a:bodyPr>
          <a:lstStyle/>
          <a:p>
            <a:r>
              <a:rPr lang="en-US" dirty="0">
                <a:solidFill>
                  <a:srgbClr val="FF0000"/>
                </a:solidFill>
              </a:rPr>
              <a:t>Evidence-based </a:t>
            </a:r>
            <a:r>
              <a:rPr lang="en-US" dirty="0" smtClean="0">
                <a:solidFill>
                  <a:srgbClr val="FF0000"/>
                </a:solidFill>
              </a:rPr>
              <a:t>Medicine</a:t>
            </a:r>
            <a:br>
              <a:rPr lang="en-US" dirty="0" smtClean="0">
                <a:solidFill>
                  <a:srgbClr val="FF0000"/>
                </a:solidFill>
              </a:rPr>
            </a:br>
            <a:r>
              <a:rPr lang="en-US" dirty="0" smtClean="0">
                <a:solidFill>
                  <a:srgbClr val="FF0000"/>
                </a:solidFill>
              </a:rPr>
              <a:t>revascularization</a:t>
            </a:r>
            <a:endParaRPr lang="en-US" dirty="0">
              <a:solidFill>
                <a:srgbClr val="FF0000"/>
              </a:solidFill>
            </a:endParaRPr>
          </a:p>
        </p:txBody>
      </p:sp>
      <p:sp>
        <p:nvSpPr>
          <p:cNvPr id="281603" name="Rectangle 3"/>
          <p:cNvSpPr>
            <a:spLocks noGrp="1" noChangeArrowheads="1"/>
          </p:cNvSpPr>
          <p:nvPr>
            <p:ph type="body" idx="1"/>
          </p:nvPr>
        </p:nvSpPr>
        <p:spPr>
          <a:xfrm>
            <a:off x="228600" y="1600200"/>
            <a:ext cx="8610600" cy="5257800"/>
          </a:xfrm>
        </p:spPr>
        <p:txBody>
          <a:bodyPr>
            <a:normAutofit/>
          </a:bodyPr>
          <a:lstStyle/>
          <a:p>
            <a:r>
              <a:rPr lang="en-US" sz="2800" dirty="0">
                <a:solidFill>
                  <a:srgbClr val="FFFF00"/>
                </a:solidFill>
              </a:rPr>
              <a:t>Reviewed 55 studies</a:t>
            </a:r>
          </a:p>
          <a:p>
            <a:r>
              <a:rPr lang="en-US" sz="2800" dirty="0">
                <a:solidFill>
                  <a:srgbClr val="FFFF00"/>
                </a:solidFill>
              </a:rPr>
              <a:t>“Almost two thirds of the studies </a:t>
            </a:r>
            <a:r>
              <a:rPr lang="en-US" sz="2800" dirty="0" smtClean="0">
                <a:solidFill>
                  <a:srgbClr val="FFFF00"/>
                </a:solidFill>
              </a:rPr>
              <a:t>were </a:t>
            </a:r>
            <a:r>
              <a:rPr lang="en-US" sz="2800" dirty="0">
                <a:solidFill>
                  <a:srgbClr val="FFFF00"/>
                </a:solidFill>
              </a:rPr>
              <a:t>of poor methodologic quality; none was deemed to be of good quality.” </a:t>
            </a:r>
          </a:p>
          <a:p>
            <a:r>
              <a:rPr lang="en-US" sz="2800" dirty="0">
                <a:solidFill>
                  <a:srgbClr val="FFFF00"/>
                </a:solidFill>
              </a:rPr>
              <a:t>“More than half of the studies had limited applicability to patients commonly seen in practice or to modern management strategies.” </a:t>
            </a:r>
          </a:p>
          <a:p>
            <a:r>
              <a:rPr lang="en-US" sz="2800" dirty="0">
                <a:solidFill>
                  <a:srgbClr val="FFFF00"/>
                </a:solidFill>
              </a:rPr>
              <a:t>“No study directly compared angioplasty with stent placement and "aggressive" medical treatment with currently available antihypertensive, antiplatelet, and lipid-lowering agents.”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533400" y="1905000"/>
            <a:ext cx="7772400" cy="4663440"/>
          </a:xfrm>
          <a:prstGeom prst="rect">
            <a:avLst/>
          </a:prstGeom>
          <a:noFill/>
          <a:ln w="9525">
            <a:noFill/>
            <a:miter lim="800000"/>
            <a:headEnd/>
            <a:tailEnd/>
          </a:ln>
          <a:effectLst/>
        </p:spPr>
      </p:pic>
      <p:sp>
        <p:nvSpPr>
          <p:cNvPr id="3" name="TextBox 2"/>
          <p:cNvSpPr txBox="1"/>
          <p:nvPr/>
        </p:nvSpPr>
        <p:spPr>
          <a:xfrm>
            <a:off x="838200" y="228600"/>
            <a:ext cx="7467600" cy="1015663"/>
          </a:xfrm>
          <a:prstGeom prst="rect">
            <a:avLst/>
          </a:prstGeom>
          <a:noFill/>
        </p:spPr>
        <p:txBody>
          <a:bodyPr wrap="square" rtlCol="0">
            <a:spAutoFit/>
          </a:bodyPr>
          <a:lstStyle/>
          <a:p>
            <a:r>
              <a:rPr lang="en-US" sz="6000" dirty="0" smtClean="0">
                <a:solidFill>
                  <a:srgbClr val="FF0000"/>
                </a:solidFill>
              </a:rPr>
              <a:t>     pathophysiology</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normAutofit fontScale="90000"/>
          </a:bodyPr>
          <a:lstStyle/>
          <a:p>
            <a:r>
              <a:rPr lang="en-US" sz="3600" b="1">
                <a:solidFill>
                  <a:srgbClr val="FFFF00"/>
                </a:solidFill>
              </a:rPr>
              <a:t>Angioplasty and STent for </a:t>
            </a:r>
            <a:br>
              <a:rPr lang="en-US" sz="3600" b="1">
                <a:solidFill>
                  <a:srgbClr val="FFFF00"/>
                </a:solidFill>
              </a:rPr>
            </a:br>
            <a:r>
              <a:rPr lang="en-US" sz="3600" b="1">
                <a:solidFill>
                  <a:srgbClr val="FFFF00"/>
                </a:solidFill>
              </a:rPr>
              <a:t>Renal Artery Lesions</a:t>
            </a:r>
          </a:p>
        </p:txBody>
      </p:sp>
      <p:graphicFrame>
        <p:nvGraphicFramePr>
          <p:cNvPr id="547843" name="Object 3"/>
          <p:cNvGraphicFramePr>
            <a:graphicFrameLocks noChangeAspect="1"/>
          </p:cNvGraphicFramePr>
          <p:nvPr>
            <p:ph sz="half" idx="1"/>
          </p:nvPr>
        </p:nvGraphicFramePr>
        <p:xfrm>
          <a:off x="1152700" y="1828800"/>
          <a:ext cx="7009318" cy="3449638"/>
        </p:xfrm>
        <a:graphic>
          <a:graphicData uri="http://schemas.openxmlformats.org/presentationml/2006/ole">
            <p:oleObj spid="_x0000_s1026" name="Image" r:id="rId3" imgW="8711111" imgH="3809524" progId="">
              <p:embed/>
            </p:oleObj>
          </a:graphicData>
        </a:graphic>
      </p:graphicFrame>
      <p:sp>
        <p:nvSpPr>
          <p:cNvPr id="547844" name="Text Box 4"/>
          <p:cNvSpPr txBox="1">
            <a:spLocks noChangeArrowheads="1"/>
          </p:cNvSpPr>
          <p:nvPr/>
        </p:nvSpPr>
        <p:spPr bwMode="auto">
          <a:xfrm>
            <a:off x="4775874" y="5943600"/>
            <a:ext cx="3521590" cy="369332"/>
          </a:xfrm>
          <a:prstGeom prst="rect">
            <a:avLst/>
          </a:prstGeom>
          <a:noFill/>
          <a:ln w="9525">
            <a:noFill/>
            <a:miter lim="800000"/>
            <a:headEnd/>
            <a:tailEnd/>
          </a:ln>
          <a:effectLst/>
        </p:spPr>
        <p:txBody>
          <a:bodyPr>
            <a:spAutoFit/>
          </a:bodyPr>
          <a:lstStyle/>
          <a:p>
            <a:pPr>
              <a:spcBef>
                <a:spcPct val="50000"/>
              </a:spcBef>
            </a:pPr>
            <a:r>
              <a:rPr lang="en-US"/>
              <a:t>NEJM 2009;361:1953-1962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Text Box 2"/>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ctr" eaLnBrk="1" hangingPunct="1">
              <a:spcBef>
                <a:spcPct val="50000"/>
              </a:spcBef>
            </a:pPr>
            <a:r>
              <a:rPr lang="en-GB" sz="3600" b="1">
                <a:solidFill>
                  <a:srgbClr val="FFFF00"/>
                </a:solidFill>
                <a:latin typeface="Verdana" pitchFamily="34" charset="0"/>
              </a:rPr>
              <a:t>ASTRAL Trial </a:t>
            </a:r>
          </a:p>
        </p:txBody>
      </p:sp>
      <p:sp>
        <p:nvSpPr>
          <p:cNvPr id="548867" name="AutoShape 3"/>
          <p:cNvSpPr>
            <a:spLocks noChangeArrowheads="1"/>
          </p:cNvSpPr>
          <p:nvPr/>
        </p:nvSpPr>
        <p:spPr bwMode="auto">
          <a:xfrm>
            <a:off x="1423592" y="1371600"/>
            <a:ext cx="6214985" cy="1066800"/>
          </a:xfrm>
          <a:prstGeom prst="roundRect">
            <a:avLst>
              <a:gd name="adj" fmla="val 16667"/>
            </a:avLst>
          </a:prstGeom>
          <a:solidFill>
            <a:srgbClr val="DDDDDD"/>
          </a:solidFill>
          <a:ln w="9525">
            <a:noFill/>
            <a:round/>
            <a:headEnd/>
            <a:tailEnd/>
          </a:ln>
          <a:effectLst>
            <a:prstShdw prst="shdw17" dist="17961" dir="2700000">
              <a:srgbClr val="858585"/>
            </a:prstShdw>
          </a:effectLst>
        </p:spPr>
        <p:txBody>
          <a:bodyPr wrap="none" anchor="ctr"/>
          <a:lstStyle/>
          <a:p>
            <a:pPr eaLnBrk="1" hangingPunct="1"/>
            <a:endParaRPr lang="en-US" sz="1800">
              <a:solidFill>
                <a:schemeClr val="tx1"/>
              </a:solidFill>
              <a:latin typeface="Arial" pitchFamily="34" charset="0"/>
            </a:endParaRPr>
          </a:p>
        </p:txBody>
      </p:sp>
      <p:sp>
        <p:nvSpPr>
          <p:cNvPr id="548868" name="Text Box 4"/>
          <p:cNvSpPr txBox="1">
            <a:spLocks noChangeArrowheads="1"/>
          </p:cNvSpPr>
          <p:nvPr/>
        </p:nvSpPr>
        <p:spPr bwMode="auto">
          <a:xfrm>
            <a:off x="1313542" y="1327150"/>
            <a:ext cx="6459070" cy="1015663"/>
          </a:xfrm>
          <a:prstGeom prst="rect">
            <a:avLst/>
          </a:prstGeom>
          <a:noFill/>
          <a:ln w="9525">
            <a:noFill/>
            <a:miter lim="800000"/>
            <a:headEnd/>
            <a:tailEnd/>
          </a:ln>
        </p:spPr>
        <p:txBody>
          <a:bodyPr>
            <a:spAutoFit/>
          </a:bodyPr>
          <a:lstStyle/>
          <a:p>
            <a:pPr algn="ctr" eaLnBrk="1" hangingPunct="1">
              <a:spcBef>
                <a:spcPct val="50000"/>
              </a:spcBef>
            </a:pPr>
            <a:r>
              <a:rPr lang="en-US" sz="2400" dirty="0">
                <a:solidFill>
                  <a:srgbClr val="7030A0"/>
                </a:solidFill>
              </a:rPr>
              <a:t>Substantial atherosclerotic RAS </a:t>
            </a:r>
          </a:p>
          <a:p>
            <a:pPr algn="ctr" eaLnBrk="1" hangingPunct="1">
              <a:spcBef>
                <a:spcPct val="50000"/>
              </a:spcBef>
            </a:pPr>
            <a:r>
              <a:rPr lang="en-US" sz="2400" dirty="0">
                <a:solidFill>
                  <a:srgbClr val="7030A0"/>
                </a:solidFill>
              </a:rPr>
              <a:t>Suitable for endovascular revascularization </a:t>
            </a:r>
          </a:p>
        </p:txBody>
      </p:sp>
      <p:sp>
        <p:nvSpPr>
          <p:cNvPr id="548869" name="AutoShape 5"/>
          <p:cNvSpPr>
            <a:spLocks noChangeArrowheads="1"/>
          </p:cNvSpPr>
          <p:nvPr/>
        </p:nvSpPr>
        <p:spPr bwMode="auto">
          <a:xfrm>
            <a:off x="1423592" y="2935288"/>
            <a:ext cx="6214985" cy="1104900"/>
          </a:xfrm>
          <a:prstGeom prst="roundRect">
            <a:avLst>
              <a:gd name="adj" fmla="val 16667"/>
            </a:avLst>
          </a:prstGeom>
          <a:solidFill>
            <a:srgbClr val="DDDDDD"/>
          </a:solidFill>
          <a:ln w="9525">
            <a:noFill/>
            <a:round/>
            <a:headEnd/>
            <a:tailEnd/>
          </a:ln>
          <a:effectLst>
            <a:prstShdw prst="shdw17" dist="17961" dir="2700000">
              <a:srgbClr val="858585"/>
            </a:prstShdw>
          </a:effectLst>
        </p:spPr>
        <p:txBody>
          <a:bodyPr wrap="none" anchor="ctr"/>
          <a:lstStyle/>
          <a:p>
            <a:pPr eaLnBrk="1" hangingPunct="1"/>
            <a:endParaRPr lang="en-US" sz="1800">
              <a:solidFill>
                <a:schemeClr val="tx1"/>
              </a:solidFill>
              <a:latin typeface="Arial" pitchFamily="34" charset="0"/>
            </a:endParaRPr>
          </a:p>
        </p:txBody>
      </p:sp>
      <p:sp>
        <p:nvSpPr>
          <p:cNvPr id="548870" name="Text Box 6"/>
          <p:cNvSpPr txBox="1">
            <a:spLocks noChangeArrowheads="1"/>
          </p:cNvSpPr>
          <p:nvPr/>
        </p:nvSpPr>
        <p:spPr bwMode="auto">
          <a:xfrm>
            <a:off x="1505424" y="3048001"/>
            <a:ext cx="6133153" cy="830997"/>
          </a:xfrm>
          <a:prstGeom prst="rect">
            <a:avLst/>
          </a:prstGeom>
          <a:noFill/>
          <a:ln w="9525">
            <a:noFill/>
            <a:miter lim="800000"/>
            <a:headEnd/>
            <a:tailEnd/>
          </a:ln>
        </p:spPr>
        <p:txBody>
          <a:bodyPr>
            <a:spAutoFit/>
          </a:bodyPr>
          <a:lstStyle/>
          <a:p>
            <a:pPr algn="ctr" eaLnBrk="1" hangingPunct="1">
              <a:spcBef>
                <a:spcPct val="50000"/>
              </a:spcBef>
            </a:pPr>
            <a:r>
              <a:rPr lang="en-US" sz="2400" dirty="0">
                <a:solidFill>
                  <a:srgbClr val="7030A0"/>
                </a:solidFill>
              </a:rPr>
              <a:t>Patient's doctor was uncertain that the patient would benefit from revascularization</a:t>
            </a:r>
            <a:endParaRPr lang="en-GB" sz="2400" dirty="0">
              <a:solidFill>
                <a:srgbClr val="7030A0"/>
              </a:solidFill>
            </a:endParaRPr>
          </a:p>
        </p:txBody>
      </p:sp>
      <p:grpSp>
        <p:nvGrpSpPr>
          <p:cNvPr id="2" name="Group 7"/>
          <p:cNvGrpSpPr>
            <a:grpSpLocks/>
          </p:cNvGrpSpPr>
          <p:nvPr/>
        </p:nvGrpSpPr>
        <p:grpSpPr bwMode="auto">
          <a:xfrm>
            <a:off x="4750479" y="4902199"/>
            <a:ext cx="4252432" cy="1753407"/>
            <a:chOff x="66" y="3259"/>
            <a:chExt cx="2679" cy="883"/>
          </a:xfrm>
        </p:grpSpPr>
        <p:sp>
          <p:nvSpPr>
            <p:cNvPr id="548872" name="AutoShape 8"/>
            <p:cNvSpPr>
              <a:spLocks noChangeArrowheads="1"/>
            </p:cNvSpPr>
            <p:nvPr/>
          </p:nvSpPr>
          <p:spPr bwMode="auto">
            <a:xfrm>
              <a:off x="66" y="3259"/>
              <a:ext cx="2679" cy="869"/>
            </a:xfrm>
            <a:prstGeom prst="roundRect">
              <a:avLst>
                <a:gd name="adj" fmla="val 16667"/>
              </a:avLst>
            </a:prstGeom>
            <a:solidFill>
              <a:srgbClr val="DDDDDD"/>
            </a:solidFill>
            <a:ln w="9525">
              <a:noFill/>
              <a:round/>
              <a:headEnd/>
              <a:tailEnd/>
            </a:ln>
            <a:effectLst>
              <a:prstShdw prst="shdw17" dist="17961" dir="2700000">
                <a:srgbClr val="858585"/>
              </a:prstShdw>
            </a:effectLst>
          </p:spPr>
          <p:txBody>
            <a:bodyPr wrap="none" anchor="ctr"/>
            <a:lstStyle/>
            <a:p>
              <a:pPr eaLnBrk="1" hangingPunct="1"/>
              <a:endParaRPr lang="en-US" sz="1800">
                <a:solidFill>
                  <a:schemeClr val="tx1"/>
                </a:solidFill>
                <a:latin typeface="Arial" pitchFamily="34" charset="0"/>
              </a:endParaRPr>
            </a:p>
          </p:txBody>
        </p:sp>
        <p:sp>
          <p:nvSpPr>
            <p:cNvPr id="548873" name="Text Box 9"/>
            <p:cNvSpPr txBox="1">
              <a:spLocks noChangeArrowheads="1"/>
            </p:cNvSpPr>
            <p:nvPr/>
          </p:nvSpPr>
          <p:spPr bwMode="auto">
            <a:xfrm>
              <a:off x="118" y="3259"/>
              <a:ext cx="2576" cy="883"/>
            </a:xfrm>
            <a:prstGeom prst="rect">
              <a:avLst/>
            </a:prstGeom>
            <a:noFill/>
            <a:ln w="9525">
              <a:noFill/>
              <a:miter lim="800000"/>
              <a:headEnd/>
              <a:tailEnd/>
            </a:ln>
          </p:spPr>
          <p:txBody>
            <a:bodyPr>
              <a:spAutoFit/>
            </a:bodyPr>
            <a:lstStyle/>
            <a:p>
              <a:pPr algn="ctr" eaLnBrk="1" hangingPunct="1">
                <a:spcBef>
                  <a:spcPct val="50000"/>
                </a:spcBef>
              </a:pPr>
              <a:r>
                <a:rPr lang="en-GB" sz="2400" b="1" dirty="0">
                  <a:solidFill>
                    <a:srgbClr val="7030A0"/>
                  </a:solidFill>
                  <a:latin typeface="Verdana" pitchFamily="34" charset="0"/>
                </a:rPr>
                <a:t>No revascularisation</a:t>
              </a:r>
            </a:p>
            <a:p>
              <a:pPr algn="ctr" eaLnBrk="1" hangingPunct="1">
                <a:lnSpc>
                  <a:spcPct val="50000"/>
                </a:lnSpc>
                <a:spcBef>
                  <a:spcPct val="50000"/>
                </a:spcBef>
              </a:pPr>
              <a:r>
                <a:rPr lang="en-GB" sz="2400" dirty="0">
                  <a:solidFill>
                    <a:srgbClr val="7030A0"/>
                  </a:solidFill>
                </a:rPr>
                <a:t>(n = 403)</a:t>
              </a:r>
              <a:r>
                <a:rPr lang="en-GB" sz="2400" b="1" dirty="0">
                  <a:solidFill>
                    <a:srgbClr val="7030A0"/>
                  </a:solidFill>
                  <a:latin typeface="Verdana" pitchFamily="34" charset="0"/>
                </a:rPr>
                <a:t/>
              </a:r>
              <a:br>
                <a:rPr lang="en-GB" sz="2400" b="1" dirty="0">
                  <a:solidFill>
                    <a:srgbClr val="7030A0"/>
                  </a:solidFill>
                  <a:latin typeface="Verdana" pitchFamily="34" charset="0"/>
                </a:rPr>
              </a:br>
              <a:endParaRPr lang="en-GB" sz="2400" b="1" dirty="0">
                <a:solidFill>
                  <a:srgbClr val="7030A0"/>
                </a:solidFill>
                <a:latin typeface="Verdana" pitchFamily="34" charset="0"/>
              </a:endParaRPr>
            </a:p>
            <a:p>
              <a:pPr algn="ctr"/>
              <a:r>
                <a:rPr lang="en-GB" sz="2400" dirty="0">
                  <a:solidFill>
                    <a:srgbClr val="7030A0"/>
                  </a:solidFill>
                </a:rPr>
                <a:t>Medical treatment according to local protocol</a:t>
              </a:r>
              <a:endParaRPr lang="en-GB" sz="2400" dirty="0">
                <a:solidFill>
                  <a:srgbClr val="7030A0"/>
                </a:solidFill>
                <a:latin typeface="Verdana" pitchFamily="34" charset="0"/>
              </a:endParaRPr>
            </a:p>
          </p:txBody>
        </p:sp>
      </p:grpSp>
      <p:grpSp>
        <p:nvGrpSpPr>
          <p:cNvPr id="3" name="Group 10"/>
          <p:cNvGrpSpPr>
            <a:grpSpLocks/>
          </p:cNvGrpSpPr>
          <p:nvPr/>
        </p:nvGrpSpPr>
        <p:grpSpPr bwMode="auto">
          <a:xfrm>
            <a:off x="126981" y="4914901"/>
            <a:ext cx="4310280" cy="1768475"/>
            <a:chOff x="3003" y="3259"/>
            <a:chExt cx="2679" cy="869"/>
          </a:xfrm>
        </p:grpSpPr>
        <p:sp>
          <p:nvSpPr>
            <p:cNvPr id="548875" name="AutoShape 11"/>
            <p:cNvSpPr>
              <a:spLocks noChangeArrowheads="1"/>
            </p:cNvSpPr>
            <p:nvPr/>
          </p:nvSpPr>
          <p:spPr bwMode="auto">
            <a:xfrm>
              <a:off x="3003" y="3259"/>
              <a:ext cx="2679" cy="869"/>
            </a:xfrm>
            <a:prstGeom prst="roundRect">
              <a:avLst>
                <a:gd name="adj" fmla="val 16667"/>
              </a:avLst>
            </a:prstGeom>
            <a:solidFill>
              <a:srgbClr val="DDDDDD"/>
            </a:solidFill>
            <a:ln w="9525">
              <a:noFill/>
              <a:round/>
              <a:headEnd/>
              <a:tailEnd/>
            </a:ln>
            <a:effectLst>
              <a:prstShdw prst="shdw17" dist="17961" dir="2700000">
                <a:srgbClr val="858585"/>
              </a:prstShdw>
            </a:effectLst>
          </p:spPr>
          <p:txBody>
            <a:bodyPr wrap="none" anchor="ctr"/>
            <a:lstStyle/>
            <a:p>
              <a:pPr eaLnBrk="1" hangingPunct="1"/>
              <a:endParaRPr lang="en-US" sz="1800">
                <a:solidFill>
                  <a:schemeClr val="tx1"/>
                </a:solidFill>
                <a:latin typeface="Arial" pitchFamily="34" charset="0"/>
              </a:endParaRPr>
            </a:p>
          </p:txBody>
        </p:sp>
        <p:sp>
          <p:nvSpPr>
            <p:cNvPr id="548876" name="Text Box 12"/>
            <p:cNvSpPr txBox="1">
              <a:spLocks noChangeArrowheads="1"/>
            </p:cNvSpPr>
            <p:nvPr/>
          </p:nvSpPr>
          <p:spPr bwMode="auto">
            <a:xfrm>
              <a:off x="3067" y="3312"/>
              <a:ext cx="2576" cy="808"/>
            </a:xfrm>
            <a:prstGeom prst="rect">
              <a:avLst/>
            </a:prstGeom>
            <a:noFill/>
            <a:ln w="9525">
              <a:noFill/>
              <a:miter lim="800000"/>
              <a:headEnd/>
              <a:tailEnd/>
            </a:ln>
          </p:spPr>
          <p:txBody>
            <a:bodyPr>
              <a:spAutoFit/>
            </a:bodyPr>
            <a:lstStyle/>
            <a:p>
              <a:pPr algn="ctr" eaLnBrk="1" hangingPunct="1">
                <a:lnSpc>
                  <a:spcPct val="50000"/>
                </a:lnSpc>
                <a:spcBef>
                  <a:spcPct val="50000"/>
                </a:spcBef>
              </a:pPr>
              <a:r>
                <a:rPr lang="en-GB" sz="2400" b="1" dirty="0">
                  <a:solidFill>
                    <a:srgbClr val="7030A0"/>
                  </a:solidFill>
                  <a:latin typeface="Verdana" pitchFamily="34" charset="0"/>
                </a:rPr>
                <a:t>Revascularisation </a:t>
              </a:r>
            </a:p>
            <a:p>
              <a:pPr algn="ctr" eaLnBrk="1" hangingPunct="1">
                <a:lnSpc>
                  <a:spcPct val="50000"/>
                </a:lnSpc>
                <a:spcBef>
                  <a:spcPct val="50000"/>
                </a:spcBef>
              </a:pPr>
              <a:r>
                <a:rPr lang="en-GB" sz="2400" dirty="0">
                  <a:solidFill>
                    <a:srgbClr val="7030A0"/>
                  </a:solidFill>
                  <a:latin typeface="Verdana" pitchFamily="34" charset="0"/>
                </a:rPr>
                <a:t>(n = 403</a:t>
              </a:r>
              <a:r>
                <a:rPr lang="en-GB" sz="2400" dirty="0" smtClean="0">
                  <a:solidFill>
                    <a:srgbClr val="7030A0"/>
                  </a:solidFill>
                  <a:latin typeface="Verdana" pitchFamily="34" charset="0"/>
                </a:rPr>
                <a:t>)</a:t>
              </a:r>
              <a:endParaRPr lang="en-GB" sz="2400" b="1" dirty="0">
                <a:solidFill>
                  <a:srgbClr val="7030A0"/>
                </a:solidFill>
                <a:latin typeface="Verdana" pitchFamily="34" charset="0"/>
              </a:endParaRPr>
            </a:p>
            <a:p>
              <a:pPr algn="ctr" eaLnBrk="1" hangingPunct="1">
                <a:lnSpc>
                  <a:spcPct val="50000"/>
                </a:lnSpc>
                <a:spcBef>
                  <a:spcPct val="50000"/>
                </a:spcBef>
              </a:pPr>
              <a:r>
                <a:rPr lang="en-GB" sz="2400" dirty="0">
                  <a:solidFill>
                    <a:srgbClr val="7030A0"/>
                  </a:solidFill>
                  <a:latin typeface="Verdana" pitchFamily="34" charset="0"/>
                </a:rPr>
                <a:t>with angioplasty and/or stent </a:t>
              </a:r>
            </a:p>
            <a:p>
              <a:pPr algn="ctr" eaLnBrk="1" hangingPunct="1">
                <a:lnSpc>
                  <a:spcPct val="70000"/>
                </a:lnSpc>
                <a:spcBef>
                  <a:spcPct val="50000"/>
                </a:spcBef>
              </a:pPr>
              <a:r>
                <a:rPr lang="en-GB" sz="2400" dirty="0">
                  <a:solidFill>
                    <a:srgbClr val="7030A0"/>
                  </a:solidFill>
                  <a:latin typeface="Verdana" pitchFamily="34" charset="0"/>
                </a:rPr>
                <a:t>(and medical treatment)</a:t>
              </a:r>
            </a:p>
          </p:txBody>
        </p:sp>
      </p:grpSp>
      <p:sp>
        <p:nvSpPr>
          <p:cNvPr id="548877" name="Line 13"/>
          <p:cNvSpPr>
            <a:spLocks noChangeShapeType="1"/>
          </p:cNvSpPr>
          <p:nvPr/>
        </p:nvSpPr>
        <p:spPr bwMode="auto">
          <a:xfrm>
            <a:off x="4449958" y="2476500"/>
            <a:ext cx="0" cy="458788"/>
          </a:xfrm>
          <a:prstGeom prst="line">
            <a:avLst/>
          </a:prstGeom>
          <a:noFill/>
          <a:ln w="19050">
            <a:solidFill>
              <a:schemeClr val="bg1"/>
            </a:solidFill>
            <a:round/>
            <a:headEnd/>
            <a:tailEnd type="triangle" w="med" len="med"/>
          </a:ln>
        </p:spPr>
        <p:txBody>
          <a:bodyPr/>
          <a:lstStyle/>
          <a:p>
            <a:endParaRPr lang="en-US"/>
          </a:p>
        </p:txBody>
      </p:sp>
      <p:sp>
        <p:nvSpPr>
          <p:cNvPr id="548878" name="Line 14"/>
          <p:cNvSpPr>
            <a:spLocks noChangeShapeType="1"/>
          </p:cNvSpPr>
          <p:nvPr/>
        </p:nvSpPr>
        <p:spPr bwMode="auto">
          <a:xfrm>
            <a:off x="4531789" y="4040189"/>
            <a:ext cx="0" cy="460375"/>
          </a:xfrm>
          <a:prstGeom prst="line">
            <a:avLst/>
          </a:prstGeom>
          <a:noFill/>
          <a:ln w="19050">
            <a:solidFill>
              <a:schemeClr val="bg1"/>
            </a:solidFill>
            <a:round/>
            <a:headEnd/>
            <a:tailEnd type="triangle" w="med" len="med"/>
          </a:ln>
        </p:spPr>
        <p:txBody>
          <a:bodyPr/>
          <a:lstStyle/>
          <a:p>
            <a:endParaRPr lang="en-US"/>
          </a:p>
        </p:txBody>
      </p:sp>
      <p:sp>
        <p:nvSpPr>
          <p:cNvPr id="548879" name="Line 15"/>
          <p:cNvSpPr>
            <a:spLocks noChangeShapeType="1"/>
          </p:cNvSpPr>
          <p:nvPr/>
        </p:nvSpPr>
        <p:spPr bwMode="auto">
          <a:xfrm>
            <a:off x="2322331" y="4500563"/>
            <a:ext cx="4499339" cy="0"/>
          </a:xfrm>
          <a:prstGeom prst="line">
            <a:avLst/>
          </a:prstGeom>
          <a:noFill/>
          <a:ln w="9525">
            <a:solidFill>
              <a:schemeClr val="bg1"/>
            </a:solidFill>
            <a:round/>
            <a:headEnd/>
            <a:tailEnd/>
          </a:ln>
        </p:spPr>
        <p:txBody>
          <a:bodyPr/>
          <a:lstStyle/>
          <a:p>
            <a:endParaRPr lang="en-US"/>
          </a:p>
        </p:txBody>
      </p:sp>
      <p:sp>
        <p:nvSpPr>
          <p:cNvPr id="548880" name="Line 16"/>
          <p:cNvSpPr>
            <a:spLocks noChangeShapeType="1"/>
          </p:cNvSpPr>
          <p:nvPr/>
        </p:nvSpPr>
        <p:spPr bwMode="auto">
          <a:xfrm>
            <a:off x="2322330" y="4500563"/>
            <a:ext cx="0" cy="368300"/>
          </a:xfrm>
          <a:prstGeom prst="line">
            <a:avLst/>
          </a:prstGeom>
          <a:noFill/>
          <a:ln w="9525">
            <a:solidFill>
              <a:schemeClr val="bg1"/>
            </a:solidFill>
            <a:round/>
            <a:headEnd/>
            <a:tailEnd type="triangle" w="med" len="med"/>
          </a:ln>
        </p:spPr>
        <p:txBody>
          <a:bodyPr/>
          <a:lstStyle/>
          <a:p>
            <a:endParaRPr lang="en-US"/>
          </a:p>
        </p:txBody>
      </p:sp>
      <p:sp>
        <p:nvSpPr>
          <p:cNvPr id="548881" name="Line 17"/>
          <p:cNvSpPr>
            <a:spLocks noChangeShapeType="1"/>
          </p:cNvSpPr>
          <p:nvPr/>
        </p:nvSpPr>
        <p:spPr bwMode="auto">
          <a:xfrm>
            <a:off x="6821670" y="4500563"/>
            <a:ext cx="0" cy="368300"/>
          </a:xfrm>
          <a:prstGeom prst="line">
            <a:avLst/>
          </a:prstGeom>
          <a:noFill/>
          <a:ln w="9525">
            <a:solidFill>
              <a:schemeClr val="bg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1500"/>
                            </p:stCondLst>
                            <p:childTnLst>
                              <p:par>
                                <p:cTn id="10" presetID="23" presetClass="entr" presetSubtype="288"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4/3*#ppt_w"/>
                                          </p:val>
                                        </p:tav>
                                        <p:tav tm="100000">
                                          <p:val>
                                            <p:strVal val="#ppt_w"/>
                                          </p:val>
                                        </p:tav>
                                      </p:tavLst>
                                    </p:anim>
                                    <p:anim calcmode="lin" valueType="num">
                                      <p:cBhvr>
                                        <p:cTn id="13"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457200" y="0"/>
            <a:ext cx="8229600" cy="838200"/>
          </a:xfrm>
        </p:spPr>
        <p:txBody>
          <a:bodyPr/>
          <a:lstStyle/>
          <a:p>
            <a:r>
              <a:rPr lang="en-US" dirty="0">
                <a:solidFill>
                  <a:srgbClr val="FF0000"/>
                </a:solidFill>
              </a:rPr>
              <a:t>Blood Pressure</a:t>
            </a:r>
          </a:p>
        </p:txBody>
      </p:sp>
      <p:pic>
        <p:nvPicPr>
          <p:cNvPr id="557059" name="Picture 3" descr="Figure 2">
            <a:hlinkClick r:id="rId2"/>
          </p:cNvPr>
          <p:cNvPicPr>
            <a:picLocks noChangeAspect="1" noChangeArrowheads="1"/>
          </p:cNvPicPr>
          <p:nvPr/>
        </p:nvPicPr>
        <p:blipFill>
          <a:blip r:embed="rId3"/>
          <a:srcRect/>
          <a:stretch>
            <a:fillRect/>
          </a:stretch>
        </p:blipFill>
        <p:spPr bwMode="auto">
          <a:xfrm>
            <a:off x="798941" y="685800"/>
            <a:ext cx="7570869" cy="60201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dirty="0">
                <a:solidFill>
                  <a:srgbClr val="FF0000"/>
                </a:solidFill>
              </a:rPr>
              <a:t>Serum Creatinine</a:t>
            </a:r>
          </a:p>
        </p:txBody>
      </p:sp>
      <p:graphicFrame>
        <p:nvGraphicFramePr>
          <p:cNvPr id="558083" name="Object 3"/>
          <p:cNvGraphicFramePr>
            <a:graphicFrameLocks noChangeAspect="1"/>
          </p:cNvGraphicFramePr>
          <p:nvPr>
            <p:ph idx="1"/>
          </p:nvPr>
        </p:nvGraphicFramePr>
        <p:xfrm>
          <a:off x="180263" y="1724891"/>
          <a:ext cx="8851399" cy="4495800"/>
        </p:xfrm>
        <a:graphic>
          <a:graphicData uri="http://schemas.openxmlformats.org/presentationml/2006/ole">
            <p:oleObj spid="_x0000_s2050" name="Image" r:id="rId3" imgW="10323810" imgH="4660317" progId="">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457200" y="0"/>
            <a:ext cx="8229600" cy="914400"/>
          </a:xfrm>
        </p:spPr>
        <p:txBody>
          <a:bodyPr/>
          <a:lstStyle/>
          <a:p>
            <a:r>
              <a:rPr lang="en-US" dirty="0">
                <a:solidFill>
                  <a:srgbClr val="FF0000"/>
                </a:solidFill>
              </a:rPr>
              <a:t>Survival</a:t>
            </a:r>
          </a:p>
        </p:txBody>
      </p:sp>
      <p:pic>
        <p:nvPicPr>
          <p:cNvPr id="560131" name="Picture 3" descr="Figure 4">
            <a:hlinkClick r:id="rId2"/>
          </p:cNvPr>
          <p:cNvPicPr>
            <a:picLocks noChangeAspect="1" noChangeArrowheads="1"/>
          </p:cNvPicPr>
          <p:nvPr/>
        </p:nvPicPr>
        <p:blipFill>
          <a:blip r:embed="rId3"/>
          <a:srcRect/>
          <a:stretch>
            <a:fillRect/>
          </a:stretch>
        </p:blipFill>
        <p:spPr bwMode="auto">
          <a:xfrm>
            <a:off x="762000" y="762000"/>
            <a:ext cx="7580160" cy="591188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en-US" dirty="0">
                <a:solidFill>
                  <a:srgbClr val="FF0000"/>
                </a:solidFill>
              </a:rPr>
              <a:t>Procedural Complications</a:t>
            </a:r>
          </a:p>
        </p:txBody>
      </p:sp>
      <p:sp>
        <p:nvSpPr>
          <p:cNvPr id="553987" name="Rectangle 3"/>
          <p:cNvSpPr>
            <a:spLocks noGrp="1" noChangeArrowheads="1"/>
          </p:cNvSpPr>
          <p:nvPr>
            <p:ph type="body" idx="1"/>
          </p:nvPr>
        </p:nvSpPr>
        <p:spPr/>
        <p:txBody>
          <a:bodyPr>
            <a:normAutofit lnSpcReduction="10000"/>
          </a:bodyPr>
          <a:lstStyle/>
          <a:p>
            <a:pPr>
              <a:lnSpc>
                <a:spcPct val="90000"/>
              </a:lnSpc>
            </a:pPr>
            <a:r>
              <a:rPr lang="en-US" sz="2800" dirty="0">
                <a:solidFill>
                  <a:srgbClr val="FFFF00"/>
                </a:solidFill>
              </a:rPr>
              <a:t>38 periprocedural complications in 31 of the 359 patients (9%) who underwent revascularization (including 1 of the 24 patients in the medical-therapy group who crossed over to revascularization) </a:t>
            </a:r>
          </a:p>
          <a:p>
            <a:pPr>
              <a:lnSpc>
                <a:spcPct val="90000"/>
              </a:lnSpc>
            </a:pPr>
            <a:r>
              <a:rPr lang="en-US" sz="2800" dirty="0">
                <a:solidFill>
                  <a:srgbClr val="FFFF00"/>
                </a:solidFill>
              </a:rPr>
              <a:t>Nineteen of these events (in 17 patients) were considered to be serious complications </a:t>
            </a:r>
          </a:p>
          <a:p>
            <a:pPr lvl="1">
              <a:lnSpc>
                <a:spcPct val="90000"/>
              </a:lnSpc>
            </a:pPr>
            <a:r>
              <a:rPr lang="en-US" sz="2400" dirty="0">
                <a:solidFill>
                  <a:srgbClr val="FFFF00"/>
                </a:solidFill>
              </a:rPr>
              <a:t>Pulmonary edema (1) and Myocardial infarction (1)</a:t>
            </a:r>
          </a:p>
          <a:p>
            <a:pPr lvl="1">
              <a:lnSpc>
                <a:spcPct val="90000"/>
              </a:lnSpc>
            </a:pPr>
            <a:r>
              <a:rPr lang="en-US" sz="2400" dirty="0">
                <a:solidFill>
                  <a:srgbClr val="FFFF00"/>
                </a:solidFill>
              </a:rPr>
              <a:t>Renal embolizations (5), Renal arterial occlusions (4) and Renal-artery perforations (4)</a:t>
            </a:r>
          </a:p>
          <a:p>
            <a:pPr lvl="1">
              <a:lnSpc>
                <a:spcPct val="90000"/>
              </a:lnSpc>
            </a:pPr>
            <a:r>
              <a:rPr lang="en-US" sz="2400" dirty="0">
                <a:solidFill>
                  <a:srgbClr val="FFFF00"/>
                </a:solidFill>
              </a:rPr>
              <a:t>Femoral-artery aneurysm (1)</a:t>
            </a:r>
          </a:p>
          <a:p>
            <a:pPr lvl="1">
              <a:lnSpc>
                <a:spcPct val="90000"/>
              </a:lnSpc>
            </a:pPr>
            <a:r>
              <a:rPr lang="en-US" sz="2400" dirty="0">
                <a:solidFill>
                  <a:srgbClr val="FFFF00"/>
                </a:solidFill>
              </a:rPr>
              <a:t>Cholesterol embolism leading to peripheral gangrene and amputation of toes or limbs (3)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body" sz="half" idx="1"/>
          </p:nvPr>
        </p:nvSpPr>
        <p:spPr>
          <a:xfrm>
            <a:off x="441611" y="2133601"/>
            <a:ext cx="8094294" cy="4168775"/>
          </a:xfrm>
          <a:solidFill>
            <a:srgbClr val="3A57D2"/>
          </a:solidFill>
        </p:spPr>
        <p:txBody>
          <a:bodyPr>
            <a:normAutofit lnSpcReduction="10000"/>
          </a:bodyPr>
          <a:lstStyle/>
          <a:p>
            <a:pPr marL="342900" indent="-342900">
              <a:lnSpc>
                <a:spcPct val="90000"/>
              </a:lnSpc>
              <a:spcBef>
                <a:spcPct val="20000"/>
              </a:spcBef>
              <a:buClr>
                <a:srgbClr val="000000"/>
              </a:buClr>
              <a:buSzPct val="100000"/>
              <a:buFont typeface="Times New Roman" pitchFamily="18" charset="0"/>
              <a:buChar char="•"/>
            </a:pPr>
            <a:r>
              <a:rPr lang="en-US" sz="2400" dirty="0">
                <a:solidFill>
                  <a:srgbClr val="FFFF00"/>
                </a:solidFill>
                <a:latin typeface="Times New Roman" pitchFamily="18" charset="0"/>
              </a:rPr>
              <a:t>“An important limitation of our trial concerns the population that we studied. As noted, patients were enrolled in the trial only if their own physician was uncertain as to whether revascularization would provide a worthwhile clinical benefit.” </a:t>
            </a:r>
          </a:p>
          <a:p>
            <a:pPr marL="342900" indent="-342900">
              <a:lnSpc>
                <a:spcPct val="90000"/>
              </a:lnSpc>
              <a:spcBef>
                <a:spcPct val="20000"/>
              </a:spcBef>
              <a:buClr>
                <a:srgbClr val="000000"/>
              </a:buClr>
              <a:buSzPct val="100000"/>
              <a:buFont typeface="Times New Roman" pitchFamily="18" charset="0"/>
              <a:buChar char="•"/>
            </a:pPr>
            <a:r>
              <a:rPr lang="en-US" sz="2400" dirty="0">
                <a:solidFill>
                  <a:srgbClr val="FFFF00"/>
                </a:solidFill>
                <a:latin typeface="Times New Roman" pitchFamily="18" charset="0"/>
              </a:rPr>
              <a:t>Patient selection (single center)</a:t>
            </a:r>
          </a:p>
          <a:p>
            <a:pPr marL="742950" lvl="1" indent="-285750">
              <a:lnSpc>
                <a:spcPct val="90000"/>
              </a:lnSpc>
              <a:spcBef>
                <a:spcPct val="20000"/>
              </a:spcBef>
              <a:buClr>
                <a:srgbClr val="000000"/>
              </a:buClr>
              <a:buFont typeface="Times New Roman" pitchFamily="18" charset="0"/>
              <a:buChar char="–"/>
            </a:pPr>
            <a:r>
              <a:rPr lang="en-US" sz="2000" dirty="0">
                <a:solidFill>
                  <a:srgbClr val="FFFF00"/>
                </a:solidFill>
                <a:latin typeface="Times New Roman" pitchFamily="18" charset="0"/>
              </a:rPr>
              <a:t>508 patients with atherosclerotic renovascular disease </a:t>
            </a:r>
          </a:p>
          <a:p>
            <a:pPr marL="742950" lvl="1" indent="-285750">
              <a:lnSpc>
                <a:spcPct val="90000"/>
              </a:lnSpc>
              <a:spcBef>
                <a:spcPct val="20000"/>
              </a:spcBef>
              <a:buClr>
                <a:srgbClr val="000000"/>
              </a:buClr>
              <a:buFont typeface="Times New Roman" pitchFamily="18" charset="0"/>
              <a:buChar char="–"/>
            </a:pPr>
            <a:r>
              <a:rPr lang="en-US" sz="2000" dirty="0">
                <a:solidFill>
                  <a:srgbClr val="FFFF00"/>
                </a:solidFill>
                <a:latin typeface="Times New Roman" pitchFamily="18" charset="0"/>
              </a:rPr>
              <a:t>Of these, 283 patients had renal-artery stenosis of more than 60%</a:t>
            </a:r>
          </a:p>
          <a:p>
            <a:pPr marL="742950" lvl="1" indent="-285750">
              <a:lnSpc>
                <a:spcPct val="90000"/>
              </a:lnSpc>
              <a:spcBef>
                <a:spcPct val="20000"/>
              </a:spcBef>
              <a:buClr>
                <a:srgbClr val="000000"/>
              </a:buClr>
              <a:buFont typeface="Times New Roman" pitchFamily="18" charset="0"/>
              <a:buChar char="–"/>
            </a:pPr>
            <a:r>
              <a:rPr lang="en-US" sz="2000" dirty="0">
                <a:solidFill>
                  <a:srgbClr val="FFFF00"/>
                </a:solidFill>
                <a:latin typeface="Times New Roman" pitchFamily="18" charset="0"/>
              </a:rPr>
              <a:t>71 underwent randomization</a:t>
            </a:r>
          </a:p>
          <a:p>
            <a:pPr marL="742950" lvl="1" indent="-285750">
              <a:lnSpc>
                <a:spcPct val="90000"/>
              </a:lnSpc>
              <a:spcBef>
                <a:spcPct val="20000"/>
              </a:spcBef>
              <a:buClr>
                <a:srgbClr val="000000"/>
              </a:buClr>
              <a:buFont typeface="Times New Roman" pitchFamily="18" charset="0"/>
              <a:buChar char="–"/>
            </a:pPr>
            <a:r>
              <a:rPr lang="en-US" sz="2000" dirty="0">
                <a:solidFill>
                  <a:srgbClr val="FFFF00"/>
                </a:solidFill>
                <a:latin typeface="Times New Roman" pitchFamily="18" charset="0"/>
              </a:rPr>
              <a:t>24 underwent revascularization outside the trial</a:t>
            </a:r>
          </a:p>
          <a:p>
            <a:pPr lvl="2">
              <a:lnSpc>
                <a:spcPct val="90000"/>
              </a:lnSpc>
              <a:spcBef>
                <a:spcPct val="20000"/>
              </a:spcBef>
              <a:buClr>
                <a:srgbClr val="000000"/>
              </a:buClr>
              <a:buFont typeface="Times New Roman" pitchFamily="18" charset="0"/>
              <a:buChar char="•"/>
            </a:pPr>
            <a:r>
              <a:rPr lang="en-US" sz="1800" dirty="0">
                <a:solidFill>
                  <a:srgbClr val="FFFF00"/>
                </a:solidFill>
                <a:latin typeface="Times New Roman" pitchFamily="18" charset="0"/>
              </a:rPr>
              <a:t>poorly controlled hypertension</a:t>
            </a:r>
          </a:p>
          <a:p>
            <a:pPr lvl="2">
              <a:lnSpc>
                <a:spcPct val="90000"/>
              </a:lnSpc>
              <a:spcBef>
                <a:spcPct val="20000"/>
              </a:spcBef>
              <a:buClr>
                <a:srgbClr val="000000"/>
              </a:buClr>
              <a:buFont typeface="Times New Roman" pitchFamily="18" charset="0"/>
              <a:buChar char="•"/>
            </a:pPr>
            <a:r>
              <a:rPr lang="en-US" sz="1800" dirty="0">
                <a:solidFill>
                  <a:srgbClr val="FFFF00"/>
                </a:solidFill>
                <a:latin typeface="Times New Roman" pitchFamily="18" charset="0"/>
              </a:rPr>
              <a:t>rapidly declining renal function,</a:t>
            </a:r>
          </a:p>
          <a:p>
            <a:pPr marL="742950" lvl="1" indent="-285750">
              <a:lnSpc>
                <a:spcPct val="90000"/>
              </a:lnSpc>
              <a:spcBef>
                <a:spcPct val="20000"/>
              </a:spcBef>
              <a:buClr>
                <a:srgbClr val="000000"/>
              </a:buClr>
              <a:buFont typeface="Times New Roman" pitchFamily="18" charset="0"/>
              <a:buChar char="–"/>
            </a:pPr>
            <a:r>
              <a:rPr lang="en-US" sz="2000" dirty="0">
                <a:solidFill>
                  <a:srgbClr val="FFFF00"/>
                </a:solidFill>
                <a:latin typeface="Times New Roman" pitchFamily="18" charset="0"/>
              </a:rPr>
              <a:t>188 received medical treatment only. </a:t>
            </a:r>
          </a:p>
        </p:txBody>
      </p:sp>
      <p:graphicFrame>
        <p:nvGraphicFramePr>
          <p:cNvPr id="561155" name="Object 3"/>
          <p:cNvGraphicFramePr>
            <a:graphicFrameLocks noChangeAspect="1"/>
          </p:cNvGraphicFramePr>
          <p:nvPr>
            <p:ph sz="half" idx="2"/>
          </p:nvPr>
        </p:nvGraphicFramePr>
        <p:xfrm>
          <a:off x="847947" y="228600"/>
          <a:ext cx="7551101" cy="1511300"/>
        </p:xfrm>
        <a:graphic>
          <a:graphicData uri="http://schemas.openxmlformats.org/presentationml/2006/ole">
            <p:oleObj spid="_x0000_s3074" name="Image" r:id="rId3" imgW="11644444" imgH="2069841"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p:txBody>
          <a:bodyPr>
            <a:normAutofit fontScale="90000"/>
          </a:bodyPr>
          <a:lstStyle/>
          <a:p>
            <a:r>
              <a:rPr lang="en-US" sz="3600"/>
              <a:t>RAS and stenting – has the question been answered?</a:t>
            </a:r>
          </a:p>
        </p:txBody>
      </p:sp>
      <p:pic>
        <p:nvPicPr>
          <p:cNvPr id="667652" name="Picture 4" descr="stop_sign"/>
          <p:cNvPicPr>
            <a:picLocks noChangeAspect="1" noChangeArrowheads="1"/>
          </p:cNvPicPr>
          <p:nvPr/>
        </p:nvPicPr>
        <p:blipFill>
          <a:blip r:embed="rId2"/>
          <a:srcRect/>
          <a:stretch>
            <a:fillRect/>
          </a:stretch>
        </p:blipFill>
        <p:spPr bwMode="auto">
          <a:xfrm>
            <a:off x="2270128" y="1533526"/>
            <a:ext cx="4528968" cy="50958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a:srcRect/>
          <a:stretch>
            <a:fillRect/>
          </a:stretch>
        </p:blipFill>
        <p:spPr bwMode="auto">
          <a:xfrm>
            <a:off x="2199583" y="295275"/>
            <a:ext cx="3803768" cy="2185988"/>
          </a:xfrm>
          <a:prstGeom prst="rect">
            <a:avLst/>
          </a:prstGeom>
          <a:noFill/>
        </p:spPr>
      </p:pic>
      <p:sp>
        <p:nvSpPr>
          <p:cNvPr id="62466" name="Text Box 2"/>
          <p:cNvSpPr txBox="1">
            <a:spLocks noChangeArrowheads="1"/>
          </p:cNvSpPr>
          <p:nvPr/>
        </p:nvSpPr>
        <p:spPr bwMode="auto">
          <a:xfrm>
            <a:off x="1066635" y="2706688"/>
            <a:ext cx="7776844" cy="3337581"/>
          </a:xfrm>
          <a:prstGeom prst="rect">
            <a:avLst/>
          </a:prstGeom>
          <a:noFill/>
          <a:ln w="9525">
            <a:noFill/>
            <a:miter lim="800000"/>
            <a:headEnd/>
            <a:tailEnd/>
          </a:ln>
        </p:spPr>
        <p:txBody>
          <a:bodyPr lIns="90000" tIns="46800" rIns="90000" bIns="46800">
            <a:spAutoFit/>
          </a:bodyPr>
          <a:lstStyle/>
          <a:p>
            <a:pPr>
              <a:lnSpc>
                <a:spcPct val="93000"/>
              </a:lnSpc>
              <a:spcBef>
                <a:spcPts val="1500"/>
              </a:spcBef>
              <a:buClr>
                <a:srgbClr val="FAFD00"/>
              </a:buClr>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AFD00"/>
                </a:solidFill>
                <a:latin typeface="Arial" pitchFamily="34" charset="0"/>
              </a:rPr>
              <a:t> </a:t>
            </a:r>
            <a:r>
              <a:rPr lang="en-GB" b="1">
                <a:solidFill>
                  <a:srgbClr val="FAFD00"/>
                </a:solidFill>
                <a:latin typeface="Arial" pitchFamily="34" charset="0"/>
              </a:rPr>
              <a:t>NIH Funded Trial</a:t>
            </a:r>
          </a:p>
          <a:p>
            <a:pPr>
              <a:spcBef>
                <a:spcPts val="1500"/>
              </a:spcBef>
              <a:buClr>
                <a:srgbClr val="FAFD00"/>
              </a:buClr>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AFD00"/>
                </a:solidFill>
                <a:latin typeface="Arial" pitchFamily="34" charset="0"/>
              </a:rPr>
              <a:t> Prospective, multi-center, two armed, randomized, unblinded survival (time to event) clinical trial </a:t>
            </a:r>
          </a:p>
          <a:p>
            <a:pPr>
              <a:spcBef>
                <a:spcPts val="1500"/>
              </a:spcBef>
              <a:buClr>
                <a:srgbClr val="FAFD00"/>
              </a:buClr>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AFD00"/>
                </a:solidFill>
                <a:latin typeface="Arial" pitchFamily="34" charset="0"/>
              </a:rPr>
              <a:t> To test the hypothesis that optimal medical therapy + stenting reduces the incidence of cardiovascular and renal events compared to optimal medical therapy alone in patients with systolic hypertension </a:t>
            </a:r>
          </a:p>
          <a:p>
            <a:pPr>
              <a:spcBef>
                <a:spcPts val="1500"/>
              </a:spcBef>
              <a:buClr>
                <a:srgbClr val="FAFD00"/>
              </a:buClr>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AFD00"/>
                </a:solidFill>
                <a:latin typeface="Arial" pitchFamily="34" charset="0"/>
              </a:rPr>
              <a:t> &gt;100 centers participating</a:t>
            </a:r>
          </a:p>
          <a:p>
            <a:pPr>
              <a:spcBef>
                <a:spcPts val="1500"/>
              </a:spcBef>
              <a:buClr>
                <a:srgbClr val="FAFD00"/>
              </a:buClr>
              <a:buSzPct val="100000"/>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FAFD00"/>
                </a:solidFill>
                <a:latin typeface="Arial" pitchFamily="34" charset="0"/>
              </a:rPr>
              <a:t> 1080 patients</a:t>
            </a:r>
          </a:p>
        </p:txBody>
      </p:sp>
    </p:spTree>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ChangeArrowheads="1"/>
          </p:cNvSpPr>
          <p:nvPr/>
        </p:nvSpPr>
        <p:spPr bwMode="auto">
          <a:xfrm>
            <a:off x="306164" y="2209800"/>
            <a:ext cx="3453867" cy="4495800"/>
          </a:xfrm>
          <a:prstGeom prst="rect">
            <a:avLst/>
          </a:prstGeom>
          <a:solidFill>
            <a:srgbClr val="3366FF"/>
          </a:solidFill>
          <a:ln w="9525">
            <a:solidFill>
              <a:srgbClr val="000000"/>
            </a:solidFill>
            <a:miter lim="800000"/>
            <a:headEnd/>
            <a:tailEnd/>
          </a:ln>
        </p:spPr>
        <p:txBody>
          <a:bodyPr/>
          <a:lstStyle/>
          <a:p>
            <a:pPr>
              <a:spcBef>
                <a:spcPct val="20000"/>
              </a:spcBef>
              <a:buClr>
                <a:schemeClr val="tx2"/>
              </a:buClr>
              <a:buSzPct val="75000"/>
              <a:buFont typeface="Monotype Sorts" pitchFamily="2" charset="2"/>
              <a:buChar char="n"/>
            </a:pPr>
            <a:r>
              <a:rPr lang="en-US" sz="2000" b="1">
                <a:solidFill>
                  <a:srgbClr val="FFFF00"/>
                </a:solidFill>
                <a:latin typeface="Arial" pitchFamily="34" charset="0"/>
              </a:rPr>
              <a:t> </a:t>
            </a:r>
            <a:r>
              <a:rPr lang="en-US">
                <a:solidFill>
                  <a:srgbClr val="FFFF00"/>
                </a:solidFill>
                <a:latin typeface="Arial" pitchFamily="34" charset="0"/>
              </a:rPr>
              <a:t>Documented history of systolic hypertension (&gt;155 mm Hg) on 2 or more antihypertensive medications</a:t>
            </a:r>
          </a:p>
          <a:p>
            <a:pPr>
              <a:spcBef>
                <a:spcPct val="20000"/>
              </a:spcBef>
              <a:buClr>
                <a:schemeClr val="tx2"/>
              </a:buClr>
              <a:buSzPct val="75000"/>
              <a:buFont typeface="Monotype Sorts" pitchFamily="2" charset="2"/>
              <a:buChar char="n"/>
            </a:pPr>
            <a:r>
              <a:rPr lang="en-US">
                <a:solidFill>
                  <a:srgbClr val="FFFF00"/>
                </a:solidFill>
                <a:latin typeface="Arial" pitchFamily="34" charset="0"/>
              </a:rPr>
              <a:t> One or more renal artery stenosis (&gt; 60% stenosis)</a:t>
            </a:r>
          </a:p>
          <a:p>
            <a:pPr>
              <a:spcBef>
                <a:spcPct val="20000"/>
              </a:spcBef>
              <a:buClr>
                <a:schemeClr val="tx2"/>
              </a:buClr>
              <a:buSzPct val="75000"/>
              <a:buFont typeface="Monotype Sorts" pitchFamily="2" charset="2"/>
              <a:buChar char="n"/>
            </a:pPr>
            <a:r>
              <a:rPr lang="en-US">
                <a:solidFill>
                  <a:srgbClr val="FFFF00"/>
                </a:solidFill>
                <a:latin typeface="Arial" pitchFamily="34" charset="0"/>
              </a:rPr>
              <a:t> All patients receive OMT - Randomization to stent vs no stent</a:t>
            </a:r>
            <a:r>
              <a:rPr lang="en-US" sz="2000">
                <a:solidFill>
                  <a:srgbClr val="FFFF00"/>
                </a:solidFill>
                <a:latin typeface="Arial" pitchFamily="34" charset="0"/>
              </a:rPr>
              <a:t> </a:t>
            </a:r>
          </a:p>
        </p:txBody>
      </p:sp>
      <p:sp>
        <p:nvSpPr>
          <p:cNvPr id="461835" name="Rectangle 11"/>
          <p:cNvSpPr>
            <a:spLocks noChangeArrowheads="1"/>
          </p:cNvSpPr>
          <p:nvPr/>
        </p:nvSpPr>
        <p:spPr bwMode="auto">
          <a:xfrm>
            <a:off x="4030923" y="2286000"/>
            <a:ext cx="4774463" cy="4267200"/>
          </a:xfrm>
          <a:prstGeom prst="rect">
            <a:avLst/>
          </a:prstGeom>
          <a:solidFill>
            <a:srgbClr val="CD1305"/>
          </a:solidFill>
          <a:ln w="9525">
            <a:noFill/>
            <a:miter lim="800000"/>
            <a:headEnd/>
            <a:tailEnd/>
          </a:ln>
        </p:spPr>
        <p:txBody>
          <a:bodyPr lIns="92160" tIns="46080" rIns="92160" bIns="46080"/>
          <a:lstStyle/>
          <a:p>
            <a:pPr marL="339725" indent="-339725" defTabSz="457200">
              <a:lnSpc>
                <a:spcPct val="93000"/>
              </a:lnSpc>
              <a:spcBef>
                <a:spcPts val="700"/>
              </a:spcBef>
              <a:buClr>
                <a:srgbClr val="FAFD00"/>
              </a:buClr>
              <a:buSzPct val="75000"/>
              <a:buFont typeface="Monotype Sort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Large and with long term follow-up</a:t>
            </a:r>
          </a:p>
          <a:p>
            <a:pPr marL="339725" indent="-339725" defTabSz="457200">
              <a:lnSpc>
                <a:spcPct val="93000"/>
              </a:lnSpc>
              <a:spcBef>
                <a:spcPts val="700"/>
              </a:spcBef>
              <a:buClr>
                <a:srgbClr val="FAFD00"/>
              </a:buClr>
              <a:buSzPct val="75000"/>
              <a:buFont typeface="Monotype Sort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Clinically important outcomes</a:t>
            </a:r>
          </a:p>
          <a:p>
            <a:pPr marL="739775" lvl="1" indent="-282575" defTabSz="457200">
              <a:spcBef>
                <a:spcPts val="600"/>
              </a:spcBef>
              <a:buClr>
                <a:srgbClr val="FFFFFF"/>
              </a:buClr>
              <a:buSzPct val="100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Cardiovascular or Renal Death</a:t>
            </a:r>
          </a:p>
          <a:p>
            <a:pPr marL="739775" lvl="1" indent="-282575" defTabSz="457200">
              <a:spcBef>
                <a:spcPts val="600"/>
              </a:spcBef>
              <a:buClr>
                <a:srgbClr val="FFFFFF"/>
              </a:buClr>
              <a:buSzPct val="100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Stroke</a:t>
            </a:r>
          </a:p>
          <a:p>
            <a:pPr marL="739775" lvl="1" indent="-282575" defTabSz="457200">
              <a:spcBef>
                <a:spcPts val="600"/>
              </a:spcBef>
              <a:buClr>
                <a:srgbClr val="FFFFFF"/>
              </a:buClr>
              <a:buSzPct val="100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Myocardial Infarction</a:t>
            </a:r>
          </a:p>
          <a:p>
            <a:pPr marL="739775" lvl="1" indent="-282575" defTabSz="457200">
              <a:spcBef>
                <a:spcPts val="600"/>
              </a:spcBef>
              <a:buClr>
                <a:srgbClr val="FFFFFF"/>
              </a:buClr>
              <a:buSzPct val="100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Hospitalization from CHF</a:t>
            </a:r>
          </a:p>
          <a:p>
            <a:pPr marL="739775" lvl="1" indent="-282575" defTabSz="457200">
              <a:spcBef>
                <a:spcPts val="600"/>
              </a:spcBef>
              <a:buClr>
                <a:srgbClr val="FFFFFF"/>
              </a:buClr>
              <a:buSzPct val="100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Progressive Renal Insufficiency</a:t>
            </a:r>
          </a:p>
          <a:p>
            <a:pPr marL="739775" lvl="1" indent="-282575" defTabSz="457200">
              <a:spcBef>
                <a:spcPts val="600"/>
              </a:spcBef>
              <a:buClr>
                <a:srgbClr val="FFFFFF"/>
              </a:buClr>
              <a:buSzPct val="100000"/>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Renal Replacement Therapy</a:t>
            </a:r>
          </a:p>
          <a:p>
            <a:pPr marL="339725" indent="-339725" defTabSz="457200">
              <a:spcBef>
                <a:spcPts val="700"/>
              </a:spcBef>
              <a:buClr>
                <a:srgbClr val="FAFD00"/>
              </a:buClr>
              <a:buSzPct val="75000"/>
              <a:buFont typeface="Monotype Sort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en-GB">
                <a:solidFill>
                  <a:srgbClr val="FFFFFF"/>
                </a:solidFill>
                <a:latin typeface="Arial" pitchFamily="34" charset="0"/>
                <a:cs typeface="Lucida Sans Unicode" pitchFamily="34" charset="0"/>
              </a:rPr>
              <a:t>All patients receive ‘optimal medical therapy’</a:t>
            </a:r>
          </a:p>
        </p:txBody>
      </p:sp>
      <p:pic>
        <p:nvPicPr>
          <p:cNvPr id="461836" name="Picture 12"/>
          <p:cNvPicPr>
            <a:picLocks noChangeAspect="1" noChangeArrowheads="1"/>
          </p:cNvPicPr>
          <p:nvPr/>
        </p:nvPicPr>
        <p:blipFill>
          <a:blip r:embed="rId2"/>
          <a:srcRect/>
          <a:stretch>
            <a:fillRect/>
          </a:stretch>
        </p:blipFill>
        <p:spPr bwMode="auto">
          <a:xfrm>
            <a:off x="2744188" y="228600"/>
            <a:ext cx="3250698" cy="18684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0" y="0"/>
            <a:ext cx="914400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b="1" dirty="0" smtClean="0">
                <a:solidFill>
                  <a:srgbClr val="FF0000"/>
                </a:solidFill>
                <a:latin typeface="Arial" pitchFamily="34" charset="0"/>
                <a:ea typeface="msgothic" charset="0"/>
                <a:cs typeface="msgothic" charset="0"/>
              </a:rPr>
              <a:t>Pathophysiology</a:t>
            </a: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b="1" dirty="0" smtClean="0">
                <a:solidFill>
                  <a:srgbClr val="FF0000"/>
                </a:solidFill>
                <a:latin typeface="Arial" pitchFamily="34" charset="0"/>
                <a:ea typeface="msgothic" charset="0"/>
                <a:cs typeface="msgothic" charset="0"/>
              </a:rPr>
              <a:t>Schematic </a:t>
            </a:r>
            <a:r>
              <a:rPr lang="en-GB" sz="2000" b="1" dirty="0">
                <a:solidFill>
                  <a:srgbClr val="FF0000"/>
                </a:solidFill>
                <a:latin typeface="Arial" pitchFamily="34" charset="0"/>
                <a:ea typeface="msgothic" charset="0"/>
                <a:cs typeface="msgothic" charset="0"/>
              </a:rPr>
              <a:t>of pressor mechanisms identified in </a:t>
            </a:r>
            <a:endParaRPr lang="en-GB" sz="2000" b="1" dirty="0" smtClean="0">
              <a:solidFill>
                <a:srgbClr val="FF0000"/>
              </a:solidFill>
              <a:latin typeface="Arial" pitchFamily="34" charset="0"/>
              <a:ea typeface="msgothic" charset="0"/>
              <a:cs typeface="msgothic"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b="1" dirty="0" smtClean="0">
                <a:solidFill>
                  <a:srgbClr val="FF0000"/>
                </a:solidFill>
                <a:latin typeface="Arial" pitchFamily="34" charset="0"/>
                <a:ea typeface="msgothic" charset="0"/>
                <a:cs typeface="msgothic" charset="0"/>
              </a:rPr>
              <a:t>renovascular </a:t>
            </a:r>
            <a:r>
              <a:rPr lang="en-GB" sz="2000" b="1" dirty="0">
                <a:solidFill>
                  <a:srgbClr val="FF0000"/>
                </a:solidFill>
                <a:latin typeface="Arial" pitchFamily="34" charset="0"/>
                <a:ea typeface="msgothic" charset="0"/>
                <a:cs typeface="msgothic" charset="0"/>
              </a:rPr>
              <a:t>hypertension</a:t>
            </a:r>
            <a:r>
              <a:rPr lang="en-GB" sz="1500" b="1" dirty="0">
                <a:solidFill>
                  <a:srgbClr val="000000"/>
                </a:solidFill>
                <a:latin typeface="Arial" pitchFamily="34" charset="0"/>
                <a:ea typeface="msgothic" charset="0"/>
                <a:cs typeface="msgothic" charset="0"/>
              </a:rPr>
              <a:t>. </a:t>
            </a:r>
          </a:p>
        </p:txBody>
      </p:sp>
      <p:pic>
        <p:nvPicPr>
          <p:cNvPr id="3074" name="Picture 2"/>
          <p:cNvPicPr>
            <a:picLocks noChangeAspect="1" noChangeArrowheads="1"/>
          </p:cNvPicPr>
          <p:nvPr/>
        </p:nvPicPr>
        <p:blipFill>
          <a:blip r:embed="rId3"/>
          <a:srcRect/>
          <a:stretch>
            <a:fillRect/>
          </a:stretch>
        </p:blipFill>
        <p:spPr bwMode="auto">
          <a:xfrm>
            <a:off x="6857280" y="5715960"/>
            <a:ext cx="1958400" cy="979303"/>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685800" y="1066800"/>
            <a:ext cx="7447680" cy="4893634"/>
          </a:xfrm>
          <a:prstGeom prst="rect">
            <a:avLst/>
          </a:prstGeom>
          <a:noFill/>
          <a:ln w="9525">
            <a:noFill/>
            <a:round/>
            <a:headEnd/>
            <a:tailEnd/>
          </a:ln>
          <a:effectLst/>
        </p:spPr>
      </p:pic>
      <p:sp>
        <p:nvSpPr>
          <p:cNvPr id="3076" name="Text Box 4"/>
          <p:cNvSpPr txBox="1">
            <a:spLocks noChangeArrowheads="1"/>
          </p:cNvSpPr>
          <p:nvPr/>
        </p:nvSpPr>
        <p:spPr bwMode="auto">
          <a:xfrm>
            <a:off x="838200" y="6248400"/>
            <a:ext cx="3918240" cy="309632"/>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ea typeface="msgothic" charset="0"/>
                <a:cs typeface="msgothic" charset="0"/>
              </a:rPr>
              <a:t>Garovic V D , and Textor S C Circulation 2005;112:1362-1374</a:t>
            </a:r>
          </a:p>
        </p:txBody>
      </p:sp>
      <p:sp>
        <p:nvSpPr>
          <p:cNvPr id="3077"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ea typeface="msgothic" charset="0"/>
                <a:cs typeface="msgothic" charset="0"/>
              </a:rPr>
              <a:t>Copyright © American Heart Association</a:t>
            </a:r>
          </a:p>
        </p:txBody>
      </p:sp>
      <p:cxnSp>
        <p:nvCxnSpPr>
          <p:cNvPr id="13" name="Straight Connector 12"/>
          <p:cNvCxnSpPr/>
          <p:nvPr/>
        </p:nvCxnSpPr>
        <p:spPr>
          <a:xfrm>
            <a:off x="3124200" y="5486400"/>
            <a:ext cx="1219200"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en-US" dirty="0">
                <a:solidFill>
                  <a:srgbClr val="FF0000"/>
                </a:solidFill>
              </a:rPr>
              <a:t>Where do we stand now?</a:t>
            </a:r>
          </a:p>
        </p:txBody>
      </p:sp>
      <p:sp>
        <p:nvSpPr>
          <p:cNvPr id="650243" name="Rectangle 3"/>
          <p:cNvSpPr>
            <a:spLocks noGrp="1" noChangeArrowheads="1"/>
          </p:cNvSpPr>
          <p:nvPr>
            <p:ph type="body" idx="1"/>
          </p:nvPr>
        </p:nvSpPr>
        <p:spPr>
          <a:xfrm>
            <a:off x="170719" y="1371601"/>
            <a:ext cx="8733430" cy="5102225"/>
          </a:xfrm>
        </p:spPr>
        <p:txBody>
          <a:bodyPr/>
          <a:lstStyle/>
          <a:p>
            <a:pPr>
              <a:lnSpc>
                <a:spcPct val="80000"/>
              </a:lnSpc>
            </a:pPr>
            <a:r>
              <a:rPr lang="en-US" sz="2800" dirty="0">
                <a:solidFill>
                  <a:srgbClr val="FFFF00"/>
                </a:solidFill>
              </a:rPr>
              <a:t>In the absence of trials showing benefit from revascularisation over conventional therapy and the significant risk of complications it seems reasonable to restrict procedures to patients who fail medical therapy with:</a:t>
            </a:r>
          </a:p>
          <a:p>
            <a:pPr lvl="1">
              <a:lnSpc>
                <a:spcPct val="80000"/>
              </a:lnSpc>
            </a:pPr>
            <a:r>
              <a:rPr lang="en-US" sz="2400" dirty="0">
                <a:solidFill>
                  <a:srgbClr val="66FF66"/>
                </a:solidFill>
              </a:rPr>
              <a:t>resistant or poorly-controlled hypertension</a:t>
            </a:r>
          </a:p>
          <a:p>
            <a:pPr lvl="1">
              <a:lnSpc>
                <a:spcPct val="80000"/>
              </a:lnSpc>
            </a:pPr>
            <a:r>
              <a:rPr lang="en-US" sz="2400" dirty="0">
                <a:solidFill>
                  <a:srgbClr val="66FF66"/>
                </a:solidFill>
              </a:rPr>
              <a:t>recurrent flash pulmonary edema</a:t>
            </a:r>
          </a:p>
          <a:p>
            <a:pPr lvl="1">
              <a:lnSpc>
                <a:spcPct val="80000"/>
              </a:lnSpc>
            </a:pPr>
            <a:r>
              <a:rPr lang="en-US" sz="2400" dirty="0">
                <a:solidFill>
                  <a:srgbClr val="66FF66"/>
                </a:solidFill>
              </a:rPr>
              <a:t>dialysis-dependent kidney failure resulting from renal artery stenosis</a:t>
            </a:r>
          </a:p>
          <a:p>
            <a:pPr lvl="1">
              <a:lnSpc>
                <a:spcPct val="80000"/>
              </a:lnSpc>
            </a:pPr>
            <a:r>
              <a:rPr lang="en-US" sz="2400" dirty="0">
                <a:solidFill>
                  <a:srgbClr val="66FF66"/>
                </a:solidFill>
              </a:rPr>
              <a:t>chronic renal insufficiency and bilateral renal artery stenosis</a:t>
            </a:r>
          </a:p>
          <a:p>
            <a:pPr lvl="1">
              <a:lnSpc>
                <a:spcPct val="80000"/>
              </a:lnSpc>
            </a:pPr>
            <a:r>
              <a:rPr lang="en-US" sz="2400" dirty="0">
                <a:solidFill>
                  <a:srgbClr val="66FF66"/>
                </a:solidFill>
              </a:rPr>
              <a:t>renal artery stenosis to a solitary functioning kidney.</a:t>
            </a:r>
            <a:r>
              <a:rPr lang="en-US" sz="2400" dirty="0">
                <a:solidFill>
                  <a:srgbClr val="CD1305"/>
                </a:solidFill>
              </a:rPr>
              <a:t> </a:t>
            </a:r>
          </a:p>
        </p:txBody>
      </p:sp>
      <p:sp>
        <p:nvSpPr>
          <p:cNvPr id="650244" name="Text Box 4"/>
          <p:cNvSpPr txBox="1">
            <a:spLocks noChangeArrowheads="1"/>
          </p:cNvSpPr>
          <p:nvPr/>
        </p:nvSpPr>
        <p:spPr bwMode="auto">
          <a:xfrm>
            <a:off x="3963200" y="5791201"/>
            <a:ext cx="4909909" cy="1061829"/>
          </a:xfrm>
          <a:prstGeom prst="rect">
            <a:avLst/>
          </a:prstGeom>
          <a:noFill/>
          <a:ln w="9525">
            <a:noFill/>
            <a:miter lim="800000"/>
            <a:headEnd/>
            <a:tailEnd/>
          </a:ln>
          <a:effectLst/>
        </p:spPr>
        <p:txBody>
          <a:bodyPr>
            <a:spAutoFit/>
          </a:bodyPr>
          <a:lstStyle/>
          <a:p>
            <a:pPr>
              <a:spcBef>
                <a:spcPct val="50000"/>
              </a:spcBef>
            </a:pPr>
            <a:r>
              <a:rPr lang="en-US" sz="1800" b="1"/>
              <a:t>Agency for Healthcare Research and Quality</a:t>
            </a:r>
            <a:r>
              <a:rPr lang="en-US" sz="1800"/>
              <a:t> (</a:t>
            </a:r>
            <a:r>
              <a:rPr lang="en-US" sz="1800" b="1"/>
              <a:t>AHRQ</a:t>
            </a:r>
            <a:r>
              <a:rPr lang="en-US" sz="1800"/>
              <a:t>) </a:t>
            </a:r>
          </a:p>
          <a:p>
            <a:pPr>
              <a:spcBef>
                <a:spcPct val="50000"/>
              </a:spcBef>
            </a:pPr>
            <a:r>
              <a:rPr lang="en-US" sz="1800"/>
              <a:t>Available at www.guideline.gov</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idx="4294967295"/>
          </p:nvPr>
        </p:nvSpPr>
        <p:spPr/>
        <p:txBody>
          <a:bodyPr/>
          <a:lstStyle/>
          <a:p>
            <a:r>
              <a:rPr lang="en-US" dirty="0">
                <a:solidFill>
                  <a:srgbClr val="FF0000"/>
                </a:solidFill>
              </a:rPr>
              <a:t>Are we asking the wrong question?</a:t>
            </a:r>
          </a:p>
        </p:txBody>
      </p:sp>
      <p:sp>
        <p:nvSpPr>
          <p:cNvPr id="640003" name="Rectangle 3"/>
          <p:cNvSpPr>
            <a:spLocks noGrp="1" noChangeArrowheads="1"/>
          </p:cNvSpPr>
          <p:nvPr>
            <p:ph type="body" idx="4294967295"/>
          </p:nvPr>
        </p:nvSpPr>
        <p:spPr/>
        <p:txBody>
          <a:bodyPr>
            <a:normAutofit fontScale="92500" lnSpcReduction="10000"/>
          </a:bodyPr>
          <a:lstStyle/>
          <a:p>
            <a:r>
              <a:rPr lang="en-US" dirty="0">
                <a:solidFill>
                  <a:srgbClr val="FFFF00"/>
                </a:solidFill>
              </a:rPr>
              <a:t>Does RAS contribute to progression of vascular disease? </a:t>
            </a:r>
          </a:p>
          <a:p>
            <a:r>
              <a:rPr lang="en-US" dirty="0">
                <a:solidFill>
                  <a:srgbClr val="FFFF00"/>
                </a:solidFill>
              </a:rPr>
              <a:t>Are there different phases of RAS with potentially different treatments?</a:t>
            </a:r>
          </a:p>
          <a:p>
            <a:r>
              <a:rPr lang="en-US" dirty="0">
                <a:solidFill>
                  <a:srgbClr val="FFFF00"/>
                </a:solidFill>
              </a:rPr>
              <a:t>Will optimal treatment differ based on patient characteristics?</a:t>
            </a:r>
          </a:p>
          <a:p>
            <a:r>
              <a:rPr lang="en-US" dirty="0">
                <a:solidFill>
                  <a:srgbClr val="FFFF00"/>
                </a:solidFill>
              </a:rPr>
              <a:t>What constitutes optimal medical therapy? </a:t>
            </a:r>
          </a:p>
          <a:p>
            <a:r>
              <a:rPr lang="en-US" dirty="0">
                <a:solidFill>
                  <a:srgbClr val="FFFF00"/>
                </a:solidFill>
              </a:rPr>
              <a:t>What outcomes should we measure?</a:t>
            </a:r>
          </a:p>
          <a:p>
            <a:r>
              <a:rPr lang="en-US" dirty="0">
                <a:solidFill>
                  <a:srgbClr val="FFFF00"/>
                </a:solidFill>
              </a:rPr>
              <a:t>Is the disease more than just BP and </a:t>
            </a:r>
            <a:r>
              <a:rPr lang="en-US" dirty="0" smtClean="0">
                <a:solidFill>
                  <a:srgbClr val="FFFF00"/>
                </a:solidFill>
              </a:rPr>
              <a:t>A-II</a:t>
            </a:r>
            <a:r>
              <a:rPr lang="en-US" dirty="0">
                <a:solidFill>
                  <a:srgbClr val="FFFF00"/>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dirty="0">
                <a:solidFill>
                  <a:srgbClr val="FF0000"/>
                </a:solidFill>
              </a:rPr>
              <a:t>Summary</a:t>
            </a:r>
          </a:p>
        </p:txBody>
      </p:sp>
      <p:sp>
        <p:nvSpPr>
          <p:cNvPr id="649219" name="Rectangle 3"/>
          <p:cNvSpPr>
            <a:spLocks noGrp="1" noChangeArrowheads="1"/>
          </p:cNvSpPr>
          <p:nvPr>
            <p:ph type="body" idx="1"/>
          </p:nvPr>
        </p:nvSpPr>
        <p:spPr>
          <a:xfrm>
            <a:off x="170719" y="1298575"/>
            <a:ext cx="8733430" cy="5102225"/>
          </a:xfrm>
        </p:spPr>
        <p:txBody>
          <a:bodyPr>
            <a:normAutofit fontScale="92500"/>
          </a:bodyPr>
          <a:lstStyle/>
          <a:p>
            <a:r>
              <a:rPr lang="en-US" dirty="0">
                <a:solidFill>
                  <a:srgbClr val="FFFF00"/>
                </a:solidFill>
              </a:rPr>
              <a:t>RAS is an unusual cause of hypertension but a common finding in patients with vascular disease</a:t>
            </a:r>
          </a:p>
          <a:p>
            <a:r>
              <a:rPr lang="en-US" dirty="0">
                <a:solidFill>
                  <a:srgbClr val="FFFF00"/>
                </a:solidFill>
              </a:rPr>
              <a:t>RAS identifies patients with very poor prognosis and a high risk of cardiovascular events </a:t>
            </a:r>
          </a:p>
          <a:p>
            <a:r>
              <a:rPr lang="en-US" dirty="0">
                <a:solidFill>
                  <a:srgbClr val="FFFF00"/>
                </a:solidFill>
              </a:rPr>
              <a:t>Revascularization will benefit </a:t>
            </a:r>
            <a:r>
              <a:rPr lang="en-US" dirty="0" smtClean="0">
                <a:solidFill>
                  <a:srgbClr val="FFFF00"/>
                </a:solidFill>
              </a:rPr>
              <a:t>selected </a:t>
            </a:r>
            <a:r>
              <a:rPr lang="en-US" dirty="0" err="1" smtClean="0">
                <a:solidFill>
                  <a:srgbClr val="FFFF00"/>
                </a:solidFill>
              </a:rPr>
              <a:t>patients,but</a:t>
            </a:r>
            <a:r>
              <a:rPr lang="en-US" dirty="0" smtClean="0">
                <a:solidFill>
                  <a:srgbClr val="FFFF00"/>
                </a:solidFill>
              </a:rPr>
              <a:t> </a:t>
            </a:r>
            <a:r>
              <a:rPr lang="en-US" dirty="0">
                <a:solidFill>
                  <a:srgbClr val="FFFF00"/>
                </a:solidFill>
              </a:rPr>
              <a:t>convincing evidence of improved cardiovascular outcomes in most patients is lacking</a:t>
            </a:r>
          </a:p>
          <a:p>
            <a:r>
              <a:rPr lang="en-US" dirty="0">
                <a:solidFill>
                  <a:srgbClr val="FFFF00"/>
                </a:solidFill>
              </a:rPr>
              <a:t>A better understanding of the pathophysiology of RAS is needed in order to design more effective therapies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C:\Documents and Settings\mo.khatami\My Documents\My Pictures\123.jpg"/>
          <p:cNvPicPr>
            <a:picLocks noChangeAspect="1" noChangeArrowheads="1"/>
          </p:cNvPicPr>
          <p:nvPr/>
        </p:nvPicPr>
        <p:blipFill>
          <a:blip r:embed="rId2"/>
          <a:srcRect/>
          <a:stretch>
            <a:fillRect/>
          </a:stretch>
        </p:blipFill>
        <p:spPr bwMode="auto">
          <a:xfrm>
            <a:off x="0" y="-43405"/>
            <a:ext cx="9144000" cy="694480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solidFill>
                  <a:srgbClr val="FF0000"/>
                </a:solidFill>
              </a:rPr>
              <a:t>Stages</a:t>
            </a:r>
          </a:p>
        </p:txBody>
      </p:sp>
      <p:sp>
        <p:nvSpPr>
          <p:cNvPr id="14339" name="Rectangle 3"/>
          <p:cNvSpPr>
            <a:spLocks noGrp="1" noChangeArrowheads="1"/>
          </p:cNvSpPr>
          <p:nvPr>
            <p:ph type="body" idx="1"/>
          </p:nvPr>
        </p:nvSpPr>
        <p:spPr/>
        <p:txBody>
          <a:bodyPr/>
          <a:lstStyle/>
          <a:p>
            <a:pPr>
              <a:lnSpc>
                <a:spcPct val="90000"/>
              </a:lnSpc>
            </a:pPr>
            <a:r>
              <a:rPr lang="en-US" dirty="0">
                <a:solidFill>
                  <a:srgbClr val="FF0000"/>
                </a:solidFill>
              </a:rPr>
              <a:t>Immediate</a:t>
            </a:r>
          </a:p>
          <a:p>
            <a:pPr lvl="1">
              <a:lnSpc>
                <a:spcPct val="90000"/>
              </a:lnSpc>
            </a:pPr>
            <a:r>
              <a:rPr lang="en-US" dirty="0" smtClean="0">
                <a:solidFill>
                  <a:srgbClr val="FFFF00"/>
                </a:solidFill>
              </a:rPr>
              <a:t>Hyper-reninemia</a:t>
            </a:r>
            <a:endParaRPr lang="en-US" dirty="0">
              <a:solidFill>
                <a:srgbClr val="FFFF00"/>
              </a:solidFill>
            </a:endParaRPr>
          </a:p>
          <a:p>
            <a:pPr>
              <a:lnSpc>
                <a:spcPct val="90000"/>
              </a:lnSpc>
            </a:pPr>
            <a:r>
              <a:rPr lang="en-US" dirty="0">
                <a:solidFill>
                  <a:srgbClr val="FF0000"/>
                </a:solidFill>
              </a:rPr>
              <a:t>Days to weeks</a:t>
            </a:r>
          </a:p>
          <a:p>
            <a:pPr lvl="1">
              <a:lnSpc>
                <a:spcPct val="90000"/>
              </a:lnSpc>
            </a:pPr>
            <a:r>
              <a:rPr lang="en-US" dirty="0">
                <a:solidFill>
                  <a:srgbClr val="FFFF00"/>
                </a:solidFill>
              </a:rPr>
              <a:t>BP elevated</a:t>
            </a:r>
          </a:p>
          <a:p>
            <a:pPr lvl="1">
              <a:lnSpc>
                <a:spcPct val="90000"/>
              </a:lnSpc>
            </a:pPr>
            <a:r>
              <a:rPr lang="en-US" dirty="0">
                <a:solidFill>
                  <a:srgbClr val="FFFF00"/>
                </a:solidFill>
              </a:rPr>
              <a:t>Contralateral kidney +/-</a:t>
            </a:r>
          </a:p>
          <a:p>
            <a:pPr>
              <a:lnSpc>
                <a:spcPct val="90000"/>
              </a:lnSpc>
            </a:pPr>
            <a:r>
              <a:rPr lang="en-US" dirty="0">
                <a:solidFill>
                  <a:srgbClr val="FF0000"/>
                </a:solidFill>
              </a:rPr>
              <a:t>Long term</a:t>
            </a:r>
          </a:p>
          <a:p>
            <a:pPr lvl="1">
              <a:lnSpc>
                <a:spcPct val="90000"/>
              </a:lnSpc>
            </a:pPr>
            <a:r>
              <a:rPr lang="en-US" dirty="0">
                <a:solidFill>
                  <a:srgbClr val="FFFF00"/>
                </a:solidFill>
              </a:rPr>
              <a:t>With other kidney</a:t>
            </a:r>
          </a:p>
          <a:p>
            <a:pPr lvl="1">
              <a:lnSpc>
                <a:spcPct val="90000"/>
              </a:lnSpc>
            </a:pPr>
            <a:r>
              <a:rPr lang="en-US" dirty="0">
                <a:solidFill>
                  <a:srgbClr val="FFFF00"/>
                </a:solidFill>
              </a:rPr>
              <a:t>Without other kidney</a:t>
            </a:r>
          </a:p>
          <a:p>
            <a:pPr>
              <a:lnSpc>
                <a:spcPct val="90000"/>
              </a:lnSpc>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solidFill>
                  <a:srgbClr val="FF0000"/>
                </a:solidFill>
              </a:rPr>
              <a:t>Pathophysiology</a:t>
            </a:r>
          </a:p>
        </p:txBody>
      </p:sp>
      <p:sp>
        <p:nvSpPr>
          <p:cNvPr id="1027" name="Rectangle 3"/>
          <p:cNvSpPr>
            <a:spLocks noGrp="1" noChangeArrowheads="1"/>
          </p:cNvSpPr>
          <p:nvPr>
            <p:ph type="body" idx="1"/>
          </p:nvPr>
        </p:nvSpPr>
        <p:spPr/>
        <p:txBody>
          <a:bodyPr/>
          <a:lstStyle/>
          <a:p>
            <a:r>
              <a:rPr lang="en-US" dirty="0">
                <a:solidFill>
                  <a:srgbClr val="FFFF00"/>
                </a:solidFill>
              </a:rPr>
              <a:t>One kidney model (diseased)</a:t>
            </a:r>
          </a:p>
          <a:p>
            <a:pPr lvl="1"/>
            <a:r>
              <a:rPr lang="en-US" dirty="0">
                <a:solidFill>
                  <a:srgbClr val="FFFF00"/>
                </a:solidFill>
              </a:rPr>
              <a:t>Volume is handled properly</a:t>
            </a:r>
          </a:p>
          <a:p>
            <a:pPr lvl="1"/>
            <a:r>
              <a:rPr lang="en-US" dirty="0">
                <a:solidFill>
                  <a:srgbClr val="FFFF00"/>
                </a:solidFill>
              </a:rPr>
              <a:t>Non-stenotic kidney </a:t>
            </a:r>
          </a:p>
          <a:p>
            <a:pPr lvl="1"/>
            <a:r>
              <a:rPr lang="en-US" dirty="0">
                <a:solidFill>
                  <a:srgbClr val="FFFF00"/>
                </a:solidFill>
              </a:rPr>
              <a:t>Vasoconstriction</a:t>
            </a:r>
          </a:p>
          <a:p>
            <a:r>
              <a:rPr lang="en-US" dirty="0">
                <a:solidFill>
                  <a:srgbClr val="FFFF00"/>
                </a:solidFill>
              </a:rPr>
              <a:t>Two kidney model (both diseased)</a:t>
            </a:r>
          </a:p>
          <a:p>
            <a:pPr lvl="1"/>
            <a:r>
              <a:rPr lang="en-US" dirty="0">
                <a:solidFill>
                  <a:srgbClr val="FFFF00"/>
                </a:solidFill>
              </a:rPr>
              <a:t>Volume is not handled properly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solidFill>
                  <a:srgbClr val="FF0000"/>
                </a:solidFill>
              </a:rPr>
              <a:t>With other kidney….</a:t>
            </a:r>
          </a:p>
        </p:txBody>
      </p:sp>
      <p:sp>
        <p:nvSpPr>
          <p:cNvPr id="15363" name="Rectangle 3"/>
          <p:cNvSpPr>
            <a:spLocks noGrp="1" noChangeArrowheads="1"/>
          </p:cNvSpPr>
          <p:nvPr>
            <p:ph type="body" idx="1"/>
          </p:nvPr>
        </p:nvSpPr>
        <p:spPr/>
        <p:txBody>
          <a:bodyPr/>
          <a:lstStyle/>
          <a:p>
            <a:pPr>
              <a:lnSpc>
                <a:spcPct val="90000"/>
              </a:lnSpc>
            </a:pPr>
            <a:r>
              <a:rPr lang="en-US" dirty="0">
                <a:solidFill>
                  <a:srgbClr val="FFFF00"/>
                </a:solidFill>
              </a:rPr>
              <a:t>Volume expansion avoided</a:t>
            </a:r>
          </a:p>
          <a:p>
            <a:pPr>
              <a:lnSpc>
                <a:spcPct val="90000"/>
              </a:lnSpc>
            </a:pPr>
            <a:r>
              <a:rPr lang="en-US" dirty="0">
                <a:solidFill>
                  <a:srgbClr val="FFFF00"/>
                </a:solidFill>
              </a:rPr>
              <a:t>Renin remains high</a:t>
            </a:r>
          </a:p>
          <a:p>
            <a:pPr>
              <a:lnSpc>
                <a:spcPct val="90000"/>
              </a:lnSpc>
            </a:pPr>
            <a:r>
              <a:rPr lang="en-US" dirty="0">
                <a:solidFill>
                  <a:srgbClr val="FFFF00"/>
                </a:solidFill>
              </a:rPr>
              <a:t>Stenotic kidney retains sodium/produces renin</a:t>
            </a:r>
          </a:p>
          <a:p>
            <a:pPr>
              <a:lnSpc>
                <a:spcPct val="90000"/>
              </a:lnSpc>
            </a:pPr>
            <a:r>
              <a:rPr lang="en-US" dirty="0">
                <a:solidFill>
                  <a:srgbClr val="FFFF00"/>
                </a:solidFill>
              </a:rPr>
              <a:t>Non-stenotic dumps sodium/water/ decreases renin</a:t>
            </a:r>
          </a:p>
          <a:p>
            <a:pPr>
              <a:lnSpc>
                <a:spcPct val="90000"/>
              </a:lnSpc>
            </a:pPr>
            <a:r>
              <a:rPr lang="en-US" dirty="0">
                <a:solidFill>
                  <a:srgbClr val="FFFF00"/>
                </a:solidFill>
              </a:rPr>
              <a:t>Once long term defect reached – benefit of flow reversal less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solidFill>
                  <a:srgbClr val="FF0000"/>
                </a:solidFill>
              </a:rPr>
              <a:t>Without other kidney…</a:t>
            </a:r>
          </a:p>
        </p:txBody>
      </p:sp>
      <p:sp>
        <p:nvSpPr>
          <p:cNvPr id="16387" name="Rectangle 3"/>
          <p:cNvSpPr>
            <a:spLocks noGrp="1" noChangeArrowheads="1"/>
          </p:cNvSpPr>
          <p:nvPr>
            <p:ph type="body" idx="1"/>
          </p:nvPr>
        </p:nvSpPr>
        <p:spPr/>
        <p:txBody>
          <a:bodyPr/>
          <a:lstStyle/>
          <a:p>
            <a:r>
              <a:rPr lang="en-US" dirty="0">
                <a:solidFill>
                  <a:srgbClr val="FFFF00"/>
                </a:solidFill>
              </a:rPr>
              <a:t>Sodium and water retention</a:t>
            </a:r>
          </a:p>
          <a:p>
            <a:r>
              <a:rPr lang="en-US" dirty="0">
                <a:solidFill>
                  <a:srgbClr val="FFFF00"/>
                </a:solidFill>
              </a:rPr>
              <a:t>Vasopressor effects of angiotensin II</a:t>
            </a:r>
          </a:p>
          <a:p>
            <a:r>
              <a:rPr lang="en-US" dirty="0">
                <a:solidFill>
                  <a:srgbClr val="FFFF00"/>
                </a:solidFill>
              </a:rPr>
              <a:t>Renal perfusion maintained</a:t>
            </a:r>
          </a:p>
          <a:p>
            <a:r>
              <a:rPr lang="en-US" dirty="0">
                <a:solidFill>
                  <a:srgbClr val="FFFF00"/>
                </a:solidFill>
              </a:rPr>
              <a:t>Renin levels fall</a:t>
            </a:r>
          </a:p>
          <a:p>
            <a:r>
              <a:rPr lang="en-US" dirty="0">
                <a:solidFill>
                  <a:srgbClr val="FFFF00"/>
                </a:solidFill>
              </a:rPr>
              <a:t>HTN more dependent upon volume expansion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a:t>
            </a:r>
            <a:r>
              <a:rPr lang="en-US" dirty="0">
                <a:solidFill>
                  <a:srgbClr val="FF0000"/>
                </a:solidFill>
              </a:rPr>
              <a:t>third stage</a:t>
            </a:r>
          </a:p>
        </p:txBody>
      </p:sp>
      <p:sp>
        <p:nvSpPr>
          <p:cNvPr id="17411" name="Rectangle 3"/>
          <p:cNvSpPr>
            <a:spLocks noGrp="1" noChangeArrowheads="1"/>
          </p:cNvSpPr>
          <p:nvPr>
            <p:ph type="body" idx="1"/>
          </p:nvPr>
        </p:nvSpPr>
        <p:spPr/>
        <p:txBody>
          <a:bodyPr/>
          <a:lstStyle/>
          <a:p>
            <a:r>
              <a:rPr lang="en-US" dirty="0">
                <a:solidFill>
                  <a:srgbClr val="FFFF00"/>
                </a:solidFill>
              </a:rPr>
              <a:t>HTN is unremitting</a:t>
            </a:r>
          </a:p>
          <a:p>
            <a:r>
              <a:rPr lang="en-US" dirty="0">
                <a:solidFill>
                  <a:srgbClr val="FFFF00"/>
                </a:solidFill>
              </a:rPr>
              <a:t>Persists after removal of stenosis</a:t>
            </a:r>
          </a:p>
          <a:p>
            <a:r>
              <a:rPr lang="en-US" dirty="0">
                <a:solidFill>
                  <a:srgbClr val="FFFF00"/>
                </a:solidFill>
              </a:rPr>
              <a:t>Ischemic nephropathy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1504</Words>
  <Application>Microsoft Office PowerPoint</Application>
  <PresentationFormat>On-screen Show (4:3)</PresentationFormat>
  <Paragraphs>281</Paragraphs>
  <Slides>43</Slides>
  <Notes>10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Image</vt:lpstr>
      <vt:lpstr>Slide 1</vt:lpstr>
      <vt:lpstr>Slide 2</vt:lpstr>
      <vt:lpstr>Slide 3</vt:lpstr>
      <vt:lpstr>Slide 4</vt:lpstr>
      <vt:lpstr>Stages</vt:lpstr>
      <vt:lpstr>Pathophysiology</vt:lpstr>
      <vt:lpstr>With other kidney….</vt:lpstr>
      <vt:lpstr>Without other kidney…</vt:lpstr>
      <vt:lpstr>…third stage</vt:lpstr>
      <vt:lpstr>Renal Artery Stenosis</vt:lpstr>
      <vt:lpstr>Incidence</vt:lpstr>
      <vt:lpstr>Presentation</vt:lpstr>
      <vt:lpstr>Presentation</vt:lpstr>
      <vt:lpstr>Presentation</vt:lpstr>
      <vt:lpstr>Physical Exam</vt:lpstr>
      <vt:lpstr>Atherosclerotic RAS</vt:lpstr>
      <vt:lpstr>RAS is a marker of a poor prognosis</vt:lpstr>
      <vt:lpstr>Prevalence of Atherosclerotic RAS</vt:lpstr>
      <vt:lpstr>RAS is common in patients with vascular  disease</vt:lpstr>
      <vt:lpstr>Traditional Paradigm of  Renal Artery Stenosis</vt:lpstr>
      <vt:lpstr>The Changing Paradigm of  Renal Artery Stenosis</vt:lpstr>
      <vt:lpstr>Screening</vt:lpstr>
      <vt:lpstr>Imaging Studies</vt:lpstr>
      <vt:lpstr>Slide 24</vt:lpstr>
      <vt:lpstr>Treatment</vt:lpstr>
      <vt:lpstr>Management of Renovascular Hypertension </vt:lpstr>
      <vt:lpstr>Management of Renovascular Hypertension </vt:lpstr>
      <vt:lpstr>Optimal Medical Treatment</vt:lpstr>
      <vt:lpstr>Evidence-based Medicine revascularization</vt:lpstr>
      <vt:lpstr>Angioplasty and STent for  Renal Artery Lesions</vt:lpstr>
      <vt:lpstr>Slide 31</vt:lpstr>
      <vt:lpstr>Blood Pressure</vt:lpstr>
      <vt:lpstr>Serum Creatinine</vt:lpstr>
      <vt:lpstr>Survival</vt:lpstr>
      <vt:lpstr>Procedural Complications</vt:lpstr>
      <vt:lpstr>Slide 36</vt:lpstr>
      <vt:lpstr>RAS and stenting – has the question been answered?</vt:lpstr>
      <vt:lpstr>Slide 38</vt:lpstr>
      <vt:lpstr>Slide 39</vt:lpstr>
      <vt:lpstr>Where do we stand now?</vt:lpstr>
      <vt:lpstr>Are we asking the wrong question?</vt:lpstr>
      <vt:lpstr>Summary</vt:lpstr>
      <vt:lpstr>Slide 43</vt:lpstr>
    </vt:vector>
  </TitlesOfParts>
  <Company>IHC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mo.khatami</dc:creator>
  <cp:lastModifiedBy>mo.khatami</cp:lastModifiedBy>
  <cp:revision>37</cp:revision>
  <dcterms:created xsi:type="dcterms:W3CDTF">2013-06-25T03:58:47Z</dcterms:created>
  <dcterms:modified xsi:type="dcterms:W3CDTF">2013-10-26T06:19:17Z</dcterms:modified>
</cp:coreProperties>
</file>