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bin" ContentType="application/vnd.openxmlformats-officedocument.oleObject"/>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82" r:id="rId2"/>
    <p:sldId id="315" r:id="rId3"/>
    <p:sldId id="314" r:id="rId4"/>
    <p:sldId id="256" r:id="rId5"/>
    <p:sldId id="316" r:id="rId6"/>
    <p:sldId id="304" r:id="rId7"/>
    <p:sldId id="257" r:id="rId8"/>
    <p:sldId id="317" r:id="rId9"/>
    <p:sldId id="321" r:id="rId10"/>
    <p:sldId id="318" r:id="rId11"/>
    <p:sldId id="326" r:id="rId12"/>
    <p:sldId id="319" r:id="rId13"/>
    <p:sldId id="320" r:id="rId14"/>
    <p:sldId id="323" r:id="rId15"/>
    <p:sldId id="324" r:id="rId16"/>
    <p:sldId id="325" r:id="rId17"/>
    <p:sldId id="327" r:id="rId18"/>
    <p:sldId id="259" r:id="rId19"/>
    <p:sldId id="260" r:id="rId20"/>
    <p:sldId id="261" r:id="rId21"/>
    <p:sldId id="305" r:id="rId22"/>
    <p:sldId id="262" r:id="rId23"/>
    <p:sldId id="300" r:id="rId24"/>
    <p:sldId id="301" r:id="rId25"/>
    <p:sldId id="265" r:id="rId26"/>
    <p:sldId id="266" r:id="rId27"/>
    <p:sldId id="269" r:id="rId28"/>
    <p:sldId id="270" r:id="rId29"/>
    <p:sldId id="272" r:id="rId30"/>
    <p:sldId id="268" r:id="rId31"/>
    <p:sldId id="276" r:id="rId32"/>
    <p:sldId id="309" r:id="rId33"/>
    <p:sldId id="278" r:id="rId34"/>
    <p:sldId id="279" r:id="rId35"/>
    <p:sldId id="280" r:id="rId36"/>
    <p:sldId id="287" r:id="rId37"/>
    <p:sldId id="288" r:id="rId38"/>
    <p:sldId id="289" r:id="rId39"/>
    <p:sldId id="292" r:id="rId40"/>
    <p:sldId id="293" r:id="rId41"/>
    <p:sldId id="297" r:id="rId42"/>
    <p:sldId id="307" r:id="rId43"/>
    <p:sldId id="298" r:id="rId44"/>
    <p:sldId id="303" r:id="rId45"/>
    <p:sldId id="311" r:id="rId46"/>
    <p:sldId id="313" r:id="rId47"/>
    <p:sldId id="322" r:id="rId4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5060"/>
    <a:srgbClr val="FFFF99"/>
    <a:srgbClr val="0033CC"/>
    <a:srgbClr val="6D56F4"/>
    <a:srgbClr val="5252F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99" autoAdjust="0"/>
    <p:restoredTop sz="75000" autoAdjust="0"/>
  </p:normalViewPr>
  <p:slideViewPr>
    <p:cSldViewPr>
      <p:cViewPr>
        <p:scale>
          <a:sx n="80" d="100"/>
          <a:sy n="80" d="100"/>
        </p:scale>
        <p:origin x="-1266" y="49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image" Target="../media/image5.emf"/><Relationship Id="rId5" Type="http://schemas.openxmlformats.org/officeDocument/2006/relationships/image" Target="../media/image9.emf"/><Relationship Id="rId4"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4923C46F-B81F-4193-9F41-933ED9925F4A}" type="datetimeFigureOut">
              <a:rPr lang="en-US"/>
              <a:pPr>
                <a:defRPr/>
              </a:pPr>
              <a:t>11/29/2014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182F3DBE-116A-4C93-95A2-61D9FEB2321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algn="just" fontAlgn="auto">
              <a:lnSpc>
                <a:spcPct val="150000"/>
              </a:lnSpc>
              <a:spcBef>
                <a:spcPts val="0"/>
              </a:spcBef>
              <a:spcAft>
                <a:spcPts val="0"/>
              </a:spcAft>
              <a:defRPr/>
            </a:pPr>
            <a:r>
              <a:rPr lang="en-US" b="1" dirty="0" smtClean="0"/>
              <a:t>Therefore, it is difficult to define or to describe the scope of “</a:t>
            </a:r>
            <a:r>
              <a:rPr lang="en-US" b="1" dirty="0" smtClean="0">
                <a:solidFill>
                  <a:schemeClr val="accent2"/>
                </a:solidFill>
              </a:rPr>
              <a:t>tissue engineering" </a:t>
            </a:r>
            <a:r>
              <a:rPr lang="en-US" b="1" dirty="0" smtClean="0">
                <a:solidFill>
                  <a:srgbClr val="FA5060"/>
                </a:solidFill>
              </a:rPr>
              <a:t>in one sentence</a:t>
            </a:r>
            <a:r>
              <a:rPr lang="en-US" b="1" dirty="0" smtClean="0"/>
              <a:t>.</a:t>
            </a:r>
            <a:r>
              <a:rPr lang="fa-IR" b="1" dirty="0" smtClean="0"/>
              <a:t> Tissue engineering is a </a:t>
            </a:r>
            <a:r>
              <a:rPr lang="fa-IR" b="1" dirty="0" smtClean="0">
                <a:solidFill>
                  <a:schemeClr val="accent2"/>
                </a:solidFill>
              </a:rPr>
              <a:t>multidisciplinary/interdisciplinary</a:t>
            </a:r>
            <a:r>
              <a:rPr lang="fa-IR" b="1" dirty="0" smtClean="0"/>
              <a:t> approach to a critical problem in modern medicine – the supply of organs and tissues for transplant. One of the goals of tissue engineering is to develop methods to construct organs in the laboratory that can subsequently be used in medical applications. Another goal is to </a:t>
            </a:r>
            <a:r>
              <a:rPr lang="fa-IR" b="1" dirty="0" smtClean="0">
                <a:solidFill>
                  <a:schemeClr val="accent2"/>
                </a:solidFill>
              </a:rPr>
              <a:t>produce organs or tissues</a:t>
            </a:r>
            <a:r>
              <a:rPr lang="fa-IR" b="1" dirty="0" smtClean="0"/>
              <a:t> that can be used for research purposes. Such research might include </a:t>
            </a:r>
            <a:r>
              <a:rPr lang="fa-IR" b="1" dirty="0" smtClean="0">
                <a:solidFill>
                  <a:schemeClr val="accent2"/>
                </a:solidFill>
              </a:rPr>
              <a:t>testing new drugs</a:t>
            </a:r>
            <a:r>
              <a:rPr lang="fa-IR" b="1" dirty="0" smtClean="0"/>
              <a:t>, simulating diseases in order to develop better treatments and reducing the use of animal tissues and organs in biological research in general. incurable genetic defects.</a:t>
            </a:r>
          </a:p>
          <a:p>
            <a:pPr algn="just" fontAlgn="auto">
              <a:lnSpc>
                <a:spcPct val="150000"/>
              </a:lnSpc>
              <a:spcBef>
                <a:spcPts val="0"/>
              </a:spcBef>
              <a:spcAft>
                <a:spcPts val="0"/>
              </a:spcAft>
              <a:defRPr/>
            </a:pPr>
            <a:endParaRPr lang="fa-IR" b="1" dirty="0" smtClean="0"/>
          </a:p>
          <a:p>
            <a:pPr algn="just" fontAlgn="auto">
              <a:lnSpc>
                <a:spcPct val="150000"/>
              </a:lnSpc>
              <a:spcBef>
                <a:spcPts val="0"/>
              </a:spcBef>
              <a:spcAft>
                <a:spcPts val="0"/>
              </a:spcAft>
              <a:defRPr/>
            </a:pPr>
            <a:r>
              <a:rPr lang="fa-IR" b="1" dirty="0" smtClean="0"/>
              <a:t>We would recommend that you do </a:t>
            </a:r>
            <a:r>
              <a:rPr lang="fa-IR" b="1" dirty="0" smtClean="0">
                <a:solidFill>
                  <a:srgbClr val="FA5060"/>
                </a:solidFill>
              </a:rPr>
              <a:t>Biology, Chemistry, Physics, Anatomy, Biochemistry, Pharmacology, Immunology, Physiology, Surgery, genetic, cellular and molecular, Mathematics, Engineers.</a:t>
            </a:r>
            <a:r>
              <a:rPr lang="fa-IR" b="1" dirty="0" smtClean="0"/>
              <a:t> Of course, as we are in the </a:t>
            </a:r>
            <a:r>
              <a:rPr lang="fa-IR" b="1" dirty="0" smtClean="0">
                <a:solidFill>
                  <a:schemeClr val="accent2"/>
                </a:solidFill>
              </a:rPr>
              <a:t>anatomy</a:t>
            </a:r>
            <a:r>
              <a:rPr lang="fa-IR" b="1" dirty="0" smtClean="0"/>
              <a:t> department we would strongly recommend that anatomy should be one of the subjects you should study.</a:t>
            </a:r>
            <a:endParaRPr lang="en-US" b="1" dirty="0" smtClean="0"/>
          </a:p>
          <a:p>
            <a:pPr fontAlgn="auto">
              <a:spcBef>
                <a:spcPts val="0"/>
              </a:spcBef>
              <a:spcAft>
                <a:spcPts val="0"/>
              </a:spcAft>
              <a:defRPr/>
            </a:pPr>
            <a:endParaRPr lang="en-US" dirty="0" smtClean="0"/>
          </a:p>
        </p:txBody>
      </p:sp>
      <p:sp>
        <p:nvSpPr>
          <p:cNvPr id="51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FF5E7E-0E88-42B0-A80A-4389F173CEB5}" type="slidenum">
              <a:rPr lang="en-US"/>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471</a:t>
            </a:r>
          </a:p>
          <a:p>
            <a:pPr>
              <a:spcBef>
                <a:spcPct val="0"/>
              </a:spcBef>
            </a:pPr>
            <a:r>
              <a:rPr lang="en-US" smtClean="0"/>
              <a:t>Upon implantation into a biological system, water molecules interact with the material’s surface, closely</a:t>
            </a:r>
          </a:p>
          <a:p>
            <a:pPr>
              <a:spcBef>
                <a:spcPct val="0"/>
              </a:spcBef>
            </a:pPr>
            <a:r>
              <a:rPr lang="en-US" smtClean="0"/>
              <a:t>followed by protein adsorption. Material surface-bound proteins provide the recognition sites that enable cell</a:t>
            </a:r>
          </a:p>
          <a:p>
            <a:pPr>
              <a:spcBef>
                <a:spcPct val="0"/>
              </a:spcBef>
            </a:pPr>
            <a:r>
              <a:rPr lang="en-US" smtClean="0"/>
              <a:t>adhesion via specific cell receptors (e.g. integrins). The chemistry and topography of the surface affects the abundance, conformation, orientation</a:t>
            </a:r>
          </a:p>
          <a:p>
            <a:pPr>
              <a:spcBef>
                <a:spcPct val="0"/>
              </a:spcBef>
            </a:pPr>
            <a:r>
              <a:rPr lang="en-US" smtClean="0"/>
              <a:t>and distribution of the surface-bound protein. These factors are critical for cellular recognition of protein binding sites, attachment and subsequent behaviour</a:t>
            </a:r>
          </a:p>
          <a:p>
            <a:pPr>
              <a:spcBef>
                <a:spcPct val="0"/>
              </a:spcBef>
            </a:pPr>
            <a:endParaRPr lang="en-US" smtClean="0"/>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4F40D43-A128-42F6-9832-8DAE42F0E5E8}" type="slidenum">
              <a:rPr lang="en-US"/>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473</a:t>
            </a:r>
          </a:p>
          <a:p>
            <a:pPr>
              <a:spcBef>
                <a:spcPct val="0"/>
              </a:spcBef>
            </a:pPr>
            <a:r>
              <a:rPr lang="en-US" smtClean="0"/>
              <a:t>Schematic of the interaction between water molecules and surfaces. </a:t>
            </a:r>
            <a:r>
              <a:rPr lang="en-US" b="1" smtClean="0"/>
              <a:t>a Water molecules tightly bind onto</a:t>
            </a:r>
          </a:p>
          <a:p>
            <a:pPr>
              <a:spcBef>
                <a:spcPct val="0"/>
              </a:spcBef>
            </a:pPr>
            <a:r>
              <a:rPr lang="en-US" smtClean="0"/>
              <a:t>polar (hydrophilic) surfaces, disrupting water self-association.</a:t>
            </a:r>
          </a:p>
          <a:p>
            <a:pPr>
              <a:spcBef>
                <a:spcPct val="0"/>
              </a:spcBef>
            </a:pPr>
            <a:r>
              <a:rPr lang="en-US" smtClean="0"/>
              <a:t>The proteins in proximity of these surfaces are trapped within bound water layers. </a:t>
            </a:r>
            <a:r>
              <a:rPr lang="en-US" b="1" smtClean="0"/>
              <a:t>b Water molecules tend to reduce their</a:t>
            </a:r>
          </a:p>
          <a:p>
            <a:pPr>
              <a:spcBef>
                <a:spcPct val="0"/>
              </a:spcBef>
            </a:pPr>
            <a:r>
              <a:rPr lang="en-US" smtClean="0"/>
              <a:t>contact with non-polar (hydrophobic) interfaces, compelling proteins to associate with non-polar surfaces via hydrophobic</a:t>
            </a:r>
          </a:p>
          <a:p>
            <a:pPr>
              <a:spcBef>
                <a:spcPct val="0"/>
              </a:spcBef>
            </a:pPr>
            <a:r>
              <a:rPr lang="en-US" smtClean="0"/>
              <a:t>interactions</a:t>
            </a:r>
          </a:p>
          <a:p>
            <a:pPr>
              <a:spcBef>
                <a:spcPct val="0"/>
              </a:spcBef>
            </a:pPr>
            <a:endParaRPr lang="en-US" smtClean="0"/>
          </a:p>
        </p:txBody>
      </p:sp>
      <p:sp>
        <p:nvSpPr>
          <p:cNvPr id="61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BC55C9D-AB10-471A-89F9-DC1B1A6BE6CA}" type="slidenum">
              <a:rPr lang="en-US"/>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816</a:t>
            </a:r>
          </a:p>
          <a:p>
            <a:pPr>
              <a:spcBef>
                <a:spcPct val="0"/>
              </a:spcBef>
            </a:pPr>
            <a:r>
              <a:rPr lang="en-US" smtClean="0"/>
              <a:t>The main purpose of tissue engineering is to improve or replace the biological functions of damaged or</a:t>
            </a:r>
          </a:p>
          <a:p>
            <a:pPr>
              <a:spcBef>
                <a:spcPct val="0"/>
              </a:spcBef>
            </a:pPr>
            <a:r>
              <a:rPr lang="en-US" smtClean="0"/>
              <a:t>missing tissues or organs. In order to enhance the efficiency of tissue engineering, scaffolds with biocompatible</a:t>
            </a:r>
          </a:p>
          <a:p>
            <a:pPr>
              <a:spcBef>
                <a:spcPct val="0"/>
              </a:spcBef>
            </a:pPr>
            <a:r>
              <a:rPr lang="en-US" smtClean="0"/>
              <a:t>and biodegradable materials are normally used in combination with biological active molecules, cells or tissues</a:t>
            </a:r>
          </a:p>
          <a:p>
            <a:pPr>
              <a:spcBef>
                <a:spcPct val="0"/>
              </a:spcBef>
            </a:pPr>
            <a:endParaRPr lang="en-US" smtClean="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C6BE5B3-2D4E-4D7E-A212-E4D1968567A0}" type="slidenum">
              <a:rPr lang="en-US"/>
              <a:pPr/>
              <a:t>20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819</a:t>
            </a:r>
          </a:p>
          <a:p>
            <a:pPr>
              <a:spcBef>
                <a:spcPct val="0"/>
              </a:spcBef>
            </a:pPr>
            <a:endParaRPr lang="en-US" smtClean="0"/>
          </a:p>
          <a:p>
            <a:pPr>
              <a:spcBef>
                <a:spcPct val="0"/>
              </a:spcBef>
            </a:pPr>
            <a:r>
              <a:rPr lang="en-US" smtClean="0"/>
              <a:t>The various systems for the regeneration of the CNS. </a:t>
            </a:r>
            <a:r>
              <a:rPr lang="en-US" b="1" smtClean="0"/>
              <a:t>a Growth factors or proteins of interest incorporated in</a:t>
            </a:r>
          </a:p>
          <a:p>
            <a:pPr>
              <a:spcBef>
                <a:spcPct val="0"/>
              </a:spcBef>
            </a:pPr>
            <a:r>
              <a:rPr lang="en-US" smtClean="0"/>
              <a:t>biomaterials made up the scaffold that support growth and survival of the cells. </a:t>
            </a:r>
            <a:r>
              <a:rPr lang="en-US" b="1" smtClean="0"/>
              <a:t>b Encapsulation of cells genetically engineered</a:t>
            </a:r>
          </a:p>
          <a:p>
            <a:pPr>
              <a:spcBef>
                <a:spcPct val="0"/>
              </a:spcBef>
            </a:pPr>
            <a:r>
              <a:rPr lang="en-US" smtClean="0"/>
              <a:t>to release growth factors or proteins of interest can also avoid an immune response in vivo. </a:t>
            </a:r>
            <a:r>
              <a:rPr lang="en-US" b="1" smtClean="0"/>
              <a:t>c The combination of the</a:t>
            </a:r>
          </a:p>
          <a:p>
            <a:pPr>
              <a:spcBef>
                <a:spcPct val="0"/>
              </a:spcBef>
            </a:pPr>
            <a:r>
              <a:rPr lang="en-US" smtClean="0"/>
              <a:t>biomaterial scaffold and cell encapsulation approach allows more sophisticated manipulation of microenvironment that increases</a:t>
            </a:r>
          </a:p>
          <a:p>
            <a:pPr>
              <a:spcBef>
                <a:spcPct val="0"/>
              </a:spcBef>
            </a:pPr>
            <a:r>
              <a:rPr lang="en-US" smtClean="0"/>
              <a:t>the efficiency of implantation.</a:t>
            </a:r>
          </a:p>
          <a:p>
            <a:pPr>
              <a:spcBef>
                <a:spcPct val="0"/>
              </a:spcBef>
            </a:pPr>
            <a:endParaRPr lang="en-US" smtClean="0"/>
          </a:p>
        </p:txBody>
      </p:sp>
      <p:sp>
        <p:nvSpPr>
          <p:cNvPr id="63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BB1CEE-5D32-4BA6-A9C4-1C873516A771}" type="slidenum">
              <a:rPr lang="en-US"/>
              <a:pPr/>
              <a:t>21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Page 63</a:t>
            </a:r>
          </a:p>
        </p:txBody>
      </p:sp>
      <p:sp>
        <p:nvSpPr>
          <p:cNvPr id="64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9077082-5A6F-4986-9FF9-F625CF37F479}" type="slidenum">
              <a:rPr lang="en-US"/>
              <a:pPr/>
              <a:t>22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872</a:t>
            </a:r>
          </a:p>
          <a:p>
            <a:pPr>
              <a:spcBef>
                <a:spcPct val="0"/>
              </a:spcBef>
            </a:pPr>
            <a:r>
              <a:rPr lang="en-US" smtClean="0"/>
              <a:t>Formation of functional renal tissue in vivo. </a:t>
            </a:r>
            <a:r>
              <a:rPr lang="en-US" b="1" smtClean="0"/>
              <a:t>a Renal device. b Tissue-engineered renal unit shows the accumulation</a:t>
            </a:r>
          </a:p>
          <a:p>
            <a:pPr>
              <a:spcBef>
                <a:spcPct val="0"/>
              </a:spcBef>
            </a:pPr>
            <a:r>
              <a:rPr lang="en-US" smtClean="0"/>
              <a:t>of urine-like fluid. </a:t>
            </a:r>
            <a:r>
              <a:rPr lang="en-US" b="1" smtClean="0"/>
              <a:t>c There was a clear unidirectional continuity between the mature glomeruli, their tubules, and the</a:t>
            </a:r>
          </a:p>
          <a:p>
            <a:pPr>
              <a:spcBef>
                <a:spcPct val="0"/>
              </a:spcBef>
            </a:pPr>
            <a:r>
              <a:rPr lang="en-US" smtClean="0"/>
              <a:t>polycarbonate membrane</a:t>
            </a:r>
          </a:p>
          <a:p>
            <a:pPr>
              <a:spcBef>
                <a:spcPct val="0"/>
              </a:spcBef>
            </a:pPr>
            <a:endParaRPr lang="en-US" smtClean="0"/>
          </a:p>
          <a:p>
            <a:pPr>
              <a:spcBef>
                <a:spcPct val="0"/>
              </a:spcBef>
            </a:pPr>
            <a:r>
              <a:rPr lang="en-US" smtClean="0"/>
              <a:t>To determine whether renal tissue could be formed using an alternative cell source, nuclear transplantation</a:t>
            </a:r>
          </a:p>
          <a:p>
            <a:pPr>
              <a:spcBef>
                <a:spcPct val="0"/>
              </a:spcBef>
            </a:pPr>
            <a:r>
              <a:rPr lang="en-US" smtClean="0"/>
              <a:t>(therapeutic cloning) was performed to generate histocompatible tissues, and the feasibility of engineering</a:t>
            </a:r>
          </a:p>
          <a:p>
            <a:pPr>
              <a:spcBef>
                <a:spcPct val="0"/>
              </a:spcBef>
            </a:pPr>
            <a:r>
              <a:rPr lang="en-US" smtClean="0"/>
              <a:t>syngeneic renal tissues in vivo using these cloned cells was investigated [25]. Nuclear material</a:t>
            </a:r>
          </a:p>
          <a:p>
            <a:pPr>
              <a:spcBef>
                <a:spcPct val="0"/>
              </a:spcBef>
            </a:pPr>
            <a:r>
              <a:rPr lang="en-US" smtClean="0"/>
              <a:t>from bovine dermal fibroblasts was transferred into unfertilized enucleated donor bovine eggs. Renal</a:t>
            </a:r>
          </a:p>
          <a:p>
            <a:pPr>
              <a:spcBef>
                <a:spcPct val="0"/>
              </a:spcBef>
            </a:pPr>
            <a:r>
              <a:rPr lang="en-US" smtClean="0"/>
              <a:t>cells from the cloned embryos were harvested, expanded in vitro, and seeded onto three-dimensional</a:t>
            </a:r>
          </a:p>
          <a:p>
            <a:pPr>
              <a:spcBef>
                <a:spcPct val="0"/>
              </a:spcBef>
            </a:pPr>
            <a:r>
              <a:rPr lang="en-US" smtClean="0"/>
              <a:t>renal devices (Fig. 60.1a). </a:t>
            </a:r>
          </a:p>
          <a:p>
            <a:pPr>
              <a:spcBef>
                <a:spcPct val="0"/>
              </a:spcBef>
            </a:pPr>
            <a:endParaRPr lang="en-US" smtClean="0"/>
          </a:p>
        </p:txBody>
      </p:sp>
      <p:sp>
        <p:nvSpPr>
          <p:cNvPr id="65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967AF4-2AF9-4136-8EC4-191C4345923F}" type="slidenum">
              <a:rPr lang="en-US"/>
              <a:pPr/>
              <a:t>23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874</a:t>
            </a:r>
          </a:p>
        </p:txBody>
      </p:sp>
      <p:sp>
        <p:nvSpPr>
          <p:cNvPr id="66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6A82A85-54F7-462F-B09A-A579BEDBA336}" type="slidenum">
              <a:rPr lang="en-US"/>
              <a:pPr/>
              <a:t>24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542</a:t>
            </a:r>
          </a:p>
        </p:txBody>
      </p:sp>
      <p:sp>
        <p:nvSpPr>
          <p:cNvPr id="67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3CCCD1-13A9-4D07-B4B6-6CC7131BEFB2}" type="slidenum">
              <a:rPr lang="en-US"/>
              <a:pPr/>
              <a:t>31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654</a:t>
            </a:r>
          </a:p>
        </p:txBody>
      </p:sp>
      <p:sp>
        <p:nvSpPr>
          <p:cNvPr id="68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52A3542-D232-46A1-8E14-96759A7FD9A8}" type="slidenum">
              <a:rPr lang="en-US"/>
              <a:pPr/>
              <a:t>32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806</a:t>
            </a:r>
          </a:p>
        </p:txBody>
      </p:sp>
      <p:sp>
        <p:nvSpPr>
          <p:cNvPr id="69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6D3DD35-5802-4F6B-8118-0B4FE2BF8C02}" type="slidenum">
              <a:rPr lang="en-US"/>
              <a:pPr/>
              <a:t>33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2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686FC7D-E3DE-4CD7-8D27-AF5C5E1B4583}" type="slidenum">
              <a:rPr lang="en-US"/>
              <a:pPr/>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807</a:t>
            </a:r>
          </a:p>
        </p:txBody>
      </p:sp>
      <p:sp>
        <p:nvSpPr>
          <p:cNvPr id="70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4BC6628-FA2B-43F1-BDF9-A9E4A8CB5CF0}" type="slidenum">
              <a:rPr lang="en-US"/>
              <a:pPr/>
              <a:t>34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807</a:t>
            </a:r>
          </a:p>
        </p:txBody>
      </p:sp>
      <p:sp>
        <p:nvSpPr>
          <p:cNvPr id="71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450FF68-2DEE-48A3-8C88-3E1E5E02743E}" type="slidenum">
              <a:rPr lang="en-US"/>
              <a:pPr/>
              <a:t>35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643</a:t>
            </a:r>
          </a:p>
        </p:txBody>
      </p:sp>
      <p:sp>
        <p:nvSpPr>
          <p:cNvPr id="727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9A1BDCA-8694-4E6D-BD69-DC129864529D}" type="slidenum">
              <a:rPr lang="en-US"/>
              <a:pPr/>
              <a:t>41</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687</a:t>
            </a:r>
          </a:p>
        </p:txBody>
      </p:sp>
      <p:sp>
        <p:nvSpPr>
          <p:cNvPr id="73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943F159-6B81-42B7-9ED3-BC903BF85227}" type="slidenum">
              <a:rPr lang="en-US"/>
              <a:pPr/>
              <a:t>43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Explain carticel - Carticel is a procedure where they remove a piece of cartilage from the knee from a non-load bearing section and send it to a lab where the isolate and expand the cells.  Then the company sends the cells back and their placed in a defect in the knee and sew a flap over the defect from the outside of the bone called the periosteum.  The cells cost $15,000 and the surgery costs $15,000.</a:t>
            </a:r>
          </a:p>
          <a:p>
            <a:pPr>
              <a:spcBef>
                <a:spcPct val="0"/>
              </a:spcBef>
            </a:pPr>
            <a:r>
              <a:rPr lang="en-US" smtClean="0"/>
              <a:t>The vacanti mouse was made by taking a scaffold and molding it into the shape of an ear.  Then pipetting cartilage cells onto the scaffold and implanting it under the skin of the mouse.  The mouse provides the nutrition to the cells and the signaling molecules to help the tissue to grow.  What resulted was ear shaped cartilage that could be used to replace an ear that someone lost due to trauma.</a:t>
            </a:r>
          </a:p>
          <a:p>
            <a:pPr>
              <a:spcBef>
                <a:spcPct val="0"/>
              </a:spcBef>
            </a:pPr>
            <a:endParaRPr lang="en-US" smtClean="0"/>
          </a:p>
        </p:txBody>
      </p:sp>
      <p:sp>
        <p:nvSpPr>
          <p:cNvPr id="53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6E83056-7DE3-4692-A827-1BFE45AFDBC8}" type="slidenum">
              <a:rPr lang="en-US"/>
              <a:pPr/>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fontAlgn="auto">
              <a:spcBef>
                <a:spcPts val="0"/>
              </a:spcBef>
              <a:spcAft>
                <a:spcPts val="0"/>
              </a:spcAft>
              <a:defRPr/>
            </a:pPr>
            <a:r>
              <a:rPr lang="en-US" b="1" dirty="0" err="1" smtClean="0"/>
              <a:t>Autologous</a:t>
            </a:r>
            <a:r>
              <a:rPr lang="en-US" b="1" dirty="0" smtClean="0"/>
              <a:t> cells </a:t>
            </a:r>
            <a:r>
              <a:rPr lang="en-US" dirty="0" smtClean="0"/>
              <a:t>are the ideal choice, as their use circumvents many of the inflammatory and rejection issues associated with a non-self</a:t>
            </a:r>
          </a:p>
          <a:p>
            <a:pPr fontAlgn="auto">
              <a:spcBef>
                <a:spcPts val="0"/>
              </a:spcBef>
              <a:spcAft>
                <a:spcPts val="0"/>
              </a:spcAft>
              <a:defRPr/>
            </a:pPr>
            <a:r>
              <a:rPr lang="en-US" dirty="0" smtClean="0"/>
              <a:t>donor. In the past, one of the limitations of applying cell-based regenerative medicine techniques to organ replacement was the inherent difficulty</a:t>
            </a:r>
          </a:p>
          <a:p>
            <a:pPr fontAlgn="auto">
              <a:spcBef>
                <a:spcPts val="0"/>
              </a:spcBef>
              <a:spcAft>
                <a:spcPts val="0"/>
              </a:spcAft>
              <a:defRPr/>
            </a:pPr>
            <a:r>
              <a:rPr lang="en-US" dirty="0" smtClean="0"/>
              <a:t>of growing certain human cell types in large quantities.</a:t>
            </a:r>
          </a:p>
          <a:p>
            <a:pPr fontAlgn="auto">
              <a:spcBef>
                <a:spcPts val="0"/>
              </a:spcBef>
              <a:spcAft>
                <a:spcPts val="0"/>
              </a:spcAft>
              <a:defRPr/>
            </a:pPr>
            <a:r>
              <a:rPr lang="en-US" b="1" dirty="0" smtClean="0"/>
              <a:t>Embryonic stem (ES) cells </a:t>
            </a:r>
            <a:r>
              <a:rPr lang="en-US" dirty="0" smtClean="0"/>
              <a:t>exhibit two remarkable properties: the ability to proliferate in an undifferentiated, but still </a:t>
            </a:r>
            <a:r>
              <a:rPr lang="en-US" dirty="0" err="1" smtClean="0"/>
              <a:t>pluripotent</a:t>
            </a:r>
            <a:r>
              <a:rPr lang="en-US" dirty="0" smtClean="0"/>
              <a:t> state</a:t>
            </a:r>
          </a:p>
          <a:p>
            <a:pPr fontAlgn="auto">
              <a:spcBef>
                <a:spcPts val="0"/>
              </a:spcBef>
              <a:spcAft>
                <a:spcPts val="0"/>
              </a:spcAft>
              <a:defRPr/>
            </a:pPr>
            <a:r>
              <a:rPr lang="en-US" dirty="0" smtClean="0"/>
              <a:t>(self-renewal) and the ability to differentiate into a large number of specialized cell types. They can be isolated from the inner cell mass</a:t>
            </a:r>
          </a:p>
          <a:p>
            <a:pPr fontAlgn="auto">
              <a:spcBef>
                <a:spcPts val="0"/>
              </a:spcBef>
              <a:spcAft>
                <a:spcPts val="0"/>
              </a:spcAft>
              <a:defRPr/>
            </a:pPr>
            <a:r>
              <a:rPr lang="en-US" dirty="0" smtClean="0"/>
              <a:t>of the embryo during the </a:t>
            </a:r>
            <a:r>
              <a:rPr lang="en-US" dirty="0" err="1" smtClean="0"/>
              <a:t>blastocyst</a:t>
            </a:r>
            <a:r>
              <a:rPr lang="en-US" dirty="0" smtClean="0"/>
              <a:t> stage, which occurs 5 days </a:t>
            </a:r>
            <a:r>
              <a:rPr lang="en-US" dirty="0" err="1" smtClean="0"/>
              <a:t>postfertilization</a:t>
            </a:r>
            <a:r>
              <a:rPr lang="en-US" dirty="0" smtClean="0"/>
              <a:t>. These cells have been maintained in the undifferentiated state for at least 80 passages when grown using current published protocols.</a:t>
            </a:r>
          </a:p>
          <a:p>
            <a:pPr fontAlgn="auto">
              <a:spcBef>
                <a:spcPts val="0"/>
              </a:spcBef>
              <a:spcAft>
                <a:spcPts val="0"/>
              </a:spcAft>
              <a:defRPr/>
            </a:pPr>
            <a:r>
              <a:rPr lang="en-US" b="1" dirty="0" smtClean="0"/>
              <a:t>Adult stem cells</a:t>
            </a:r>
            <a:r>
              <a:rPr lang="en-US" dirty="0" smtClean="0"/>
              <a:t>, especially hematopoietic stem cells, are the best understood cell type in stem cell biology.99 Despite this, adult stem cell</a:t>
            </a:r>
          </a:p>
          <a:p>
            <a:pPr fontAlgn="auto">
              <a:spcBef>
                <a:spcPts val="0"/>
              </a:spcBef>
              <a:spcAft>
                <a:spcPts val="0"/>
              </a:spcAft>
              <a:defRPr/>
            </a:pPr>
            <a:r>
              <a:rPr lang="en-US" dirty="0" smtClean="0"/>
              <a:t>research remains an area of intense study, as their potential for therapy may be applicable to a myriad of degenerative disorders. Within the</a:t>
            </a:r>
          </a:p>
          <a:p>
            <a:pPr fontAlgn="auto">
              <a:spcBef>
                <a:spcPts val="0"/>
              </a:spcBef>
              <a:spcAft>
                <a:spcPts val="0"/>
              </a:spcAft>
              <a:defRPr/>
            </a:pPr>
            <a:r>
              <a:rPr lang="en-US" dirty="0" smtClean="0"/>
              <a:t>past decade, adult stem cell populations have been found in many adult tissues other than the bone marrow and the gastrointestinal tract,</a:t>
            </a:r>
          </a:p>
          <a:p>
            <a:pPr fontAlgn="auto">
              <a:spcBef>
                <a:spcPts val="0"/>
              </a:spcBef>
              <a:spcAft>
                <a:spcPts val="0"/>
              </a:spcAft>
              <a:defRPr/>
            </a:pPr>
            <a:r>
              <a:rPr lang="en-US" dirty="0" smtClean="0"/>
              <a:t>including the brain,100,101 skin102 and muscle.</a:t>
            </a:r>
          </a:p>
          <a:p>
            <a:pPr fontAlgn="auto">
              <a:spcBef>
                <a:spcPts val="0"/>
              </a:spcBef>
              <a:spcAft>
                <a:spcPts val="0"/>
              </a:spcAft>
              <a:defRPr/>
            </a:pPr>
            <a:r>
              <a:rPr lang="en-US" dirty="0" smtClean="0"/>
              <a:t>Research into adult stem cells has, however, progressed slowly, mainly because investigators have had difficulty in maintaining adult</a:t>
            </a:r>
          </a:p>
          <a:p>
            <a:pPr fontAlgn="auto">
              <a:spcBef>
                <a:spcPts val="0"/>
              </a:spcBef>
              <a:spcAft>
                <a:spcPts val="0"/>
              </a:spcAft>
              <a:defRPr/>
            </a:pPr>
            <a:r>
              <a:rPr lang="en-US" dirty="0" smtClean="0"/>
              <a:t>non-</a:t>
            </a:r>
            <a:r>
              <a:rPr lang="en-US" dirty="0" err="1" smtClean="0"/>
              <a:t>mesenchymal</a:t>
            </a:r>
            <a:r>
              <a:rPr lang="en-US" dirty="0" smtClean="0"/>
              <a:t> stem cells in culture. Some cells, such as those of the liver, pancreas and nerve, have very low proliferative capacity in vitro,</a:t>
            </a:r>
          </a:p>
          <a:p>
            <a:pPr fontAlgn="auto">
              <a:spcBef>
                <a:spcPts val="0"/>
              </a:spcBef>
              <a:spcAft>
                <a:spcPts val="0"/>
              </a:spcAft>
              <a:defRPr/>
            </a:pPr>
            <a:r>
              <a:rPr lang="en-US" dirty="0" smtClean="0"/>
              <a:t>and the functionality of some cell types is reduced after the cells are cultivated. Isolation of cells has also been problematic, because stem</a:t>
            </a:r>
          </a:p>
          <a:p>
            <a:pPr fontAlgn="auto">
              <a:spcBef>
                <a:spcPts val="0"/>
              </a:spcBef>
              <a:spcAft>
                <a:spcPts val="0"/>
              </a:spcAft>
              <a:defRPr/>
            </a:pPr>
            <a:r>
              <a:rPr lang="en-US" dirty="0" smtClean="0"/>
              <a:t>cells are present in extremely low numbers in adult tissue.</a:t>
            </a:r>
          </a:p>
          <a:p>
            <a:pPr fontAlgn="auto">
              <a:spcBef>
                <a:spcPts val="0"/>
              </a:spcBef>
              <a:spcAft>
                <a:spcPts val="0"/>
              </a:spcAft>
              <a:defRPr/>
            </a:pPr>
            <a:endParaRPr lang="en-US" dirty="0" smtClean="0"/>
          </a:p>
          <a:p>
            <a:pPr fontAlgn="auto">
              <a:spcBef>
                <a:spcPts val="0"/>
              </a:spcBef>
              <a:spcAft>
                <a:spcPts val="0"/>
              </a:spcAft>
              <a:defRPr/>
            </a:pPr>
            <a:r>
              <a:rPr lang="en-US" dirty="0" smtClean="0"/>
              <a:t>The isolation </a:t>
            </a:r>
            <a:r>
              <a:rPr lang="en-US" b="1" dirty="0" smtClean="0"/>
              <a:t>of </a:t>
            </a:r>
            <a:r>
              <a:rPr lang="en-US" b="1" dirty="0" err="1" smtClean="0"/>
              <a:t>multipotent</a:t>
            </a:r>
            <a:r>
              <a:rPr lang="en-US" b="1" dirty="0" smtClean="0"/>
              <a:t> human and mouse amniotic-fluid and placental-derived stem (AFPS) cells</a:t>
            </a:r>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endParaRPr lang="en-US" dirty="0" smtClean="0"/>
          </a:p>
        </p:txBody>
      </p:sp>
      <p:sp>
        <p:nvSpPr>
          <p:cNvPr id="54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7C04912-583D-4FB4-B7F1-EF5E9BD2E94D}" type="slidenum">
              <a:rPr lang="en-US"/>
              <a:pPr/>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a:bodyPr>
          <a:lstStyle/>
          <a:p>
            <a:pPr fontAlgn="auto">
              <a:spcBef>
                <a:spcPts val="0"/>
              </a:spcBef>
              <a:spcAft>
                <a:spcPts val="0"/>
              </a:spcAft>
              <a:defRPr/>
            </a:pPr>
            <a:r>
              <a:rPr lang="en-US" dirty="0" smtClean="0"/>
              <a:t>The selected biomaterial must be capable of controlling the structure and function of the engineered tissue in a predesigned manner by interacting with transplanted cells and/or host cells. In addition, it should be biocompatible, able to promote cellular interaction and tissue development, and it should possess the proper mechanical and</a:t>
            </a:r>
          </a:p>
          <a:p>
            <a:pPr fontAlgn="auto">
              <a:spcBef>
                <a:spcPts val="0"/>
              </a:spcBef>
              <a:spcAft>
                <a:spcPts val="0"/>
              </a:spcAft>
              <a:defRPr/>
            </a:pPr>
            <a:r>
              <a:rPr lang="en-US" dirty="0" smtClean="0"/>
              <a:t>physical properties required for tissue support and function in the body site of interest.</a:t>
            </a:r>
          </a:p>
          <a:p>
            <a:pPr fontAlgn="auto">
              <a:spcBef>
                <a:spcPts val="0"/>
              </a:spcBef>
              <a:spcAft>
                <a:spcPts val="0"/>
              </a:spcAft>
              <a:defRPr/>
            </a:pPr>
            <a:r>
              <a:rPr lang="en-US" dirty="0" smtClean="0"/>
              <a:t>Appropriate biomaterials should be biodegradable and </a:t>
            </a:r>
            <a:r>
              <a:rPr lang="en-US" dirty="0" err="1" smtClean="0"/>
              <a:t>bioresorb`able</a:t>
            </a:r>
            <a:r>
              <a:rPr lang="en-US" dirty="0" smtClean="0"/>
              <a:t> to support the reconstruction of a completely normal tissue without inflammation. Thus, the degradation rate and the concentration of</a:t>
            </a:r>
          </a:p>
          <a:p>
            <a:pPr fontAlgn="auto">
              <a:spcBef>
                <a:spcPts val="0"/>
              </a:spcBef>
              <a:spcAft>
                <a:spcPts val="0"/>
              </a:spcAft>
              <a:defRPr/>
            </a:pPr>
            <a:r>
              <a:rPr lang="en-US" dirty="0" smtClean="0"/>
              <a:t>degradation products in the tissues surrounding the implant must be maintained at a tolerable level. Such behavior avoids the risk of inflammatory or foreign-body responses that is often associated with</a:t>
            </a:r>
          </a:p>
          <a:p>
            <a:pPr fontAlgn="auto">
              <a:spcBef>
                <a:spcPts val="0"/>
              </a:spcBef>
              <a:spcAft>
                <a:spcPts val="0"/>
              </a:spcAft>
              <a:defRPr/>
            </a:pPr>
            <a:r>
              <a:rPr lang="en-US" dirty="0" smtClean="0"/>
              <a:t>the permanent presence of a foreign material in the body.</a:t>
            </a:r>
          </a:p>
          <a:p>
            <a:pPr fontAlgn="auto">
              <a:spcBef>
                <a:spcPts val="0"/>
              </a:spcBef>
              <a:spcAft>
                <a:spcPts val="0"/>
              </a:spcAft>
              <a:defRPr/>
            </a:pPr>
            <a:r>
              <a:rPr lang="en-US" dirty="0" smtClean="0"/>
              <a:t>In addition, the biomaterial should provide appropriate regulation of cell behavior (e.g. adhesion, proliferation, migration, differentiation) in order to promote the development of functional new tissue. Cell behavior</a:t>
            </a:r>
          </a:p>
          <a:p>
            <a:pPr fontAlgn="auto">
              <a:spcBef>
                <a:spcPts val="0"/>
              </a:spcBef>
              <a:spcAft>
                <a:spcPts val="0"/>
              </a:spcAft>
              <a:defRPr/>
            </a:pPr>
            <a:r>
              <a:rPr lang="en-US" dirty="0" smtClean="0"/>
              <a:t>in engineered tissues is regulated by multiple interactions with the microenvironment, including interactions with cell-adhesion </a:t>
            </a:r>
            <a:r>
              <a:rPr lang="en-US" dirty="0" err="1" smtClean="0"/>
              <a:t>ligands</a:t>
            </a:r>
            <a:r>
              <a:rPr lang="en-US" dirty="0" smtClean="0"/>
              <a:t> and with soluble growth factors.21 Cell-adhesion-promoting factors (e.g. </a:t>
            </a:r>
            <a:r>
              <a:rPr lang="en-US" dirty="0" err="1" smtClean="0"/>
              <a:t>Arg</a:t>
            </a:r>
            <a:r>
              <a:rPr lang="en-US" dirty="0" smtClean="0"/>
              <a:t>–</a:t>
            </a:r>
            <a:r>
              <a:rPr lang="en-US" dirty="0" err="1" smtClean="0"/>
              <a:t>Gly</a:t>
            </a:r>
            <a:r>
              <a:rPr lang="en-US" dirty="0" smtClean="0"/>
              <a:t>–Asp [RGD]) can be presented by the biomaterial itself or incorporated into the biomaterial in order to control cell behavior</a:t>
            </a:r>
          </a:p>
          <a:p>
            <a:pPr fontAlgn="auto">
              <a:spcBef>
                <a:spcPts val="0"/>
              </a:spcBef>
              <a:spcAft>
                <a:spcPts val="0"/>
              </a:spcAft>
              <a:defRPr/>
            </a:pPr>
            <a:r>
              <a:rPr lang="en-US" dirty="0" smtClean="0"/>
              <a:t>through </a:t>
            </a:r>
            <a:r>
              <a:rPr lang="en-US" dirty="0" err="1" smtClean="0"/>
              <a:t>ligand</a:t>
            </a:r>
            <a:r>
              <a:rPr lang="en-US" dirty="0" smtClean="0"/>
              <a:t>-induced cell receptor signaling processes.</a:t>
            </a:r>
          </a:p>
          <a:p>
            <a:pPr fontAlgn="auto">
              <a:spcBef>
                <a:spcPts val="0"/>
              </a:spcBef>
              <a:spcAft>
                <a:spcPts val="0"/>
              </a:spcAft>
              <a:defRPr/>
            </a:pPr>
            <a:r>
              <a:rPr lang="en-US" dirty="0" smtClean="0"/>
              <a:t>The biomaterials must provide </a:t>
            </a:r>
            <a:r>
              <a:rPr lang="en-US" b="1" dirty="0" smtClean="0"/>
              <a:t>temporary mechanical support </a:t>
            </a:r>
            <a:r>
              <a:rPr lang="en-US" dirty="0" smtClean="0"/>
              <a:t>sufficient to withstand forces exerted by the surrounding tissue and maintain a potential space for tissue development.</a:t>
            </a:r>
          </a:p>
          <a:p>
            <a:pPr fontAlgn="auto">
              <a:spcBef>
                <a:spcPts val="0"/>
              </a:spcBef>
              <a:spcAft>
                <a:spcPts val="0"/>
              </a:spcAft>
              <a:defRPr/>
            </a:pPr>
            <a:r>
              <a:rPr lang="en-US" dirty="0" smtClean="0"/>
              <a:t>The chosen biomaterial must have properties that allow it to be processed </a:t>
            </a:r>
            <a:r>
              <a:rPr lang="en-US" b="1" dirty="0" smtClean="0"/>
              <a:t>into specific configurations</a:t>
            </a:r>
            <a:r>
              <a:rPr lang="en-US" dirty="0" smtClean="0"/>
              <a:t>. For example, it must be molded into a tubular shape for urethral replacement, or it must be shaped into a hollow, spherical configuration for bladder replacement. A large ratio of surface area to volume is often desirable to allow the</a:t>
            </a:r>
          </a:p>
          <a:p>
            <a:pPr fontAlgn="auto">
              <a:spcBef>
                <a:spcPts val="0"/>
              </a:spcBef>
              <a:spcAft>
                <a:spcPts val="0"/>
              </a:spcAft>
              <a:defRPr/>
            </a:pPr>
            <a:r>
              <a:rPr lang="en-US" dirty="0" smtClean="0"/>
              <a:t>delivery of a high density of cells. A high porosity, interconnected pore structure with specific pore sizes promotes tissue </a:t>
            </a:r>
            <a:r>
              <a:rPr lang="en-US" dirty="0" err="1" smtClean="0"/>
              <a:t>ingrowth</a:t>
            </a:r>
            <a:r>
              <a:rPr lang="en-US" dirty="0" smtClean="0"/>
              <a:t> from the surrounding host tissue. Several techniques, such as </a:t>
            </a:r>
            <a:r>
              <a:rPr lang="en-US" dirty="0" err="1" smtClean="0"/>
              <a:t>electrospinning</a:t>
            </a:r>
            <a:r>
              <a:rPr lang="en-US" dirty="0" smtClean="0"/>
              <a:t>, have been developed, and they allow precise control of porosity, pore size and pore structure.</a:t>
            </a:r>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endParaRPr lang="en-US" dirty="0" smtClean="0"/>
          </a:p>
        </p:txBody>
      </p:sp>
      <p:sp>
        <p:nvSpPr>
          <p:cNvPr id="55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5BDACE-6CF2-4430-AFE4-8A0E8DBF9697}" type="slidenum">
              <a:rPr lang="en-US"/>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462</a:t>
            </a:r>
          </a:p>
          <a:p>
            <a:pPr>
              <a:spcBef>
                <a:spcPct val="0"/>
              </a:spcBef>
            </a:pPr>
            <a:endParaRPr lang="en-US" smtClean="0"/>
          </a:p>
          <a:p>
            <a:pPr>
              <a:spcBef>
                <a:spcPct val="0"/>
              </a:spcBef>
            </a:pPr>
            <a:r>
              <a:rPr lang="en-US" smtClean="0"/>
              <a:t>Scanning electron microscope view of differently structured biodegradable materials for bone and cartilage reconstruction.</a:t>
            </a:r>
          </a:p>
          <a:p>
            <a:pPr>
              <a:spcBef>
                <a:spcPct val="0"/>
              </a:spcBef>
            </a:pPr>
            <a:r>
              <a:rPr lang="en-US" smtClean="0"/>
              <a:t>Materials can have a spongiosa-like (</a:t>
            </a:r>
            <a:r>
              <a:rPr lang="en-US" b="1" smtClean="0"/>
              <a:t>a–c), bulk (d–f), fibre-like (g–i) or compound (j–l) structure. From </a:t>
            </a:r>
            <a:r>
              <a:rPr lang="en-US" b="1" i="1" smtClean="0"/>
              <a:t>left to right:</a:t>
            </a:r>
          </a:p>
          <a:p>
            <a:pPr>
              <a:spcBef>
                <a:spcPct val="0"/>
              </a:spcBef>
            </a:pPr>
            <a:r>
              <a:rPr lang="en-US" smtClean="0"/>
              <a:t>detailed aspects of material structure and surface</a:t>
            </a:r>
          </a:p>
          <a:p>
            <a:pPr>
              <a:spcBef>
                <a:spcPct val="0"/>
              </a:spcBef>
            </a:pPr>
            <a:endParaRPr lang="en-US" smtClean="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9A72B60-AD87-4F32-A375-D20B41866FFB}" type="slidenum">
              <a:rPr lang="en-US"/>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7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3DB3F4C-84A0-4327-B33B-057B50D3CFDB}" type="slidenum">
              <a:rPr lang="en-US"/>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7183714-AB26-4596-8D81-D7A450739A4A}" type="slidenum">
              <a:rPr lang="en-US"/>
              <a:pPr/>
              <a:t>13</a:t>
            </a:fld>
            <a:endParaRPr lang="en-US"/>
          </a:p>
        </p:txBody>
      </p:sp>
      <p:sp>
        <p:nvSpPr>
          <p:cNvPr id="58371" name="Rectangle 2"/>
          <p:cNvSpPr>
            <a:spLocks noChangeArrowheads="1" noTextEdit="1"/>
          </p:cNvSpPr>
          <p:nvPr>
            <p:ph type="sldImg"/>
          </p:nvPr>
        </p:nvSpPr>
        <p:spPr bwMode="auto">
          <a:noFill/>
          <a:ln>
            <a:solidFill>
              <a:srgbClr val="000000"/>
            </a:solidFill>
            <a:miter lim="800000"/>
            <a:headEnd/>
            <a:tailEnd/>
          </a:ln>
        </p:spPr>
      </p:sp>
      <p:sp>
        <p:nvSpPr>
          <p:cNvPr id="583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Architecture - a picture of a native meniscus.  It has a very specific size and shape important to it’s function.  Obviously you can’t replace it with something of any random shape like this pyramid.  The final picture is tissue engineered meniscus made in the proper size and shape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470   </a:t>
            </a:r>
          </a:p>
          <a:p>
            <a:pPr>
              <a:spcBef>
                <a:spcPct val="0"/>
              </a:spcBef>
            </a:pPr>
            <a:r>
              <a:rPr lang="en-US" smtClean="0"/>
              <a:t>In vivo, cells are surrounded by a biological matrix comprising of tissue-specific combinations of insoluble</a:t>
            </a:r>
          </a:p>
          <a:p>
            <a:pPr>
              <a:spcBef>
                <a:spcPct val="0"/>
              </a:spcBef>
            </a:pPr>
            <a:r>
              <a:rPr lang="en-US" smtClean="0"/>
              <a:t>proteins (e.g. collagen and elastin), glycosaminoglycans (e.g</a:t>
            </a:r>
            <a:r>
              <a:rPr lang="en-US" b="1" smtClean="0"/>
              <a:t>. hyaluronan) and inorganic crystals (in</a:t>
            </a:r>
          </a:p>
          <a:p>
            <a:pPr>
              <a:spcBef>
                <a:spcPct val="0"/>
              </a:spcBef>
            </a:pPr>
            <a:r>
              <a:rPr lang="en-US" smtClean="0"/>
              <a:t>bone) that are collectively referred to as the extracellular matrix (ECM). The varied composition of the ECM components not only provides not the physical architecture and mechanical strength to the tissue, but also contains a reservoir of cell-signalling motifs (ligands) and growth factors that guide cellular anchorage and behaviour.</a:t>
            </a:r>
          </a:p>
          <a:p>
            <a:pPr>
              <a:spcBef>
                <a:spcPct val="0"/>
              </a:spcBef>
            </a:pPr>
            <a:endParaRPr lang="en-US" smtClean="0"/>
          </a:p>
          <a:p>
            <a:pPr>
              <a:spcBef>
                <a:spcPct val="0"/>
              </a:spcBef>
            </a:pPr>
            <a:r>
              <a:rPr lang="en-US" smtClean="0"/>
              <a:t>The influence of</a:t>
            </a:r>
          </a:p>
          <a:p>
            <a:pPr>
              <a:spcBef>
                <a:spcPct val="0"/>
              </a:spcBef>
            </a:pPr>
            <a:r>
              <a:rPr lang="en-US" smtClean="0"/>
              <a:t>two-dimensional (2D) and threedimensional</a:t>
            </a:r>
          </a:p>
          <a:p>
            <a:pPr>
              <a:spcBef>
                <a:spcPct val="0"/>
              </a:spcBef>
            </a:pPr>
            <a:r>
              <a:rPr lang="en-US" smtClean="0"/>
              <a:t>(3D) environments on</a:t>
            </a:r>
          </a:p>
          <a:p>
            <a:pPr>
              <a:spcBef>
                <a:spcPct val="0"/>
              </a:spcBef>
            </a:pPr>
            <a:r>
              <a:rPr lang="en-US" smtClean="0"/>
              <a:t>cell behaviour. 2D substrates (e.g.</a:t>
            </a:r>
          </a:p>
          <a:p>
            <a:pPr>
              <a:spcBef>
                <a:spcPct val="0"/>
              </a:spcBef>
            </a:pPr>
            <a:r>
              <a:rPr lang="en-US" smtClean="0"/>
              <a:t>cell culture plastic; (</a:t>
            </a:r>
            <a:r>
              <a:rPr lang="en-US" b="1" smtClean="0"/>
              <a:t>a)) and 3D</a:t>
            </a:r>
          </a:p>
          <a:p>
            <a:pPr>
              <a:spcBef>
                <a:spcPct val="0"/>
              </a:spcBef>
            </a:pPr>
            <a:r>
              <a:rPr lang="en-US" smtClean="0"/>
              <a:t>microporous tissue scaffolds (</a:t>
            </a:r>
            <a:r>
              <a:rPr lang="en-US" b="1" smtClean="0"/>
              <a:t>b),</a:t>
            </a:r>
          </a:p>
          <a:p>
            <a:pPr>
              <a:spcBef>
                <a:spcPct val="0"/>
              </a:spcBef>
            </a:pPr>
            <a:r>
              <a:rPr lang="en-US" smtClean="0"/>
              <a:t>have very different influences on</a:t>
            </a:r>
          </a:p>
          <a:p>
            <a:pPr>
              <a:spcBef>
                <a:spcPct val="0"/>
              </a:spcBef>
            </a:pPr>
            <a:r>
              <a:rPr lang="en-US" smtClean="0"/>
              <a:t>cell behaviour when compared to</a:t>
            </a:r>
          </a:p>
          <a:p>
            <a:pPr>
              <a:spcBef>
                <a:spcPct val="0"/>
              </a:spcBef>
            </a:pPr>
            <a:r>
              <a:rPr lang="en-US" smtClean="0"/>
              <a:t>nanostructured environments, such as</a:t>
            </a:r>
          </a:p>
          <a:p>
            <a:pPr>
              <a:spcBef>
                <a:spcPct val="0"/>
              </a:spcBef>
            </a:pPr>
            <a:r>
              <a:rPr lang="en-US" smtClean="0"/>
              <a:t>extracellular matrix (ECM) or nanofibrous</a:t>
            </a:r>
          </a:p>
          <a:p>
            <a:pPr>
              <a:spcBef>
                <a:spcPct val="0"/>
              </a:spcBef>
            </a:pPr>
            <a:r>
              <a:rPr lang="en-US" smtClean="0"/>
              <a:t>scaffolds (</a:t>
            </a:r>
            <a:r>
              <a:rPr lang="en-US" b="1" smtClean="0"/>
              <a:t>c). Nanostructured</a:t>
            </a:r>
          </a:p>
          <a:p>
            <a:pPr>
              <a:spcBef>
                <a:spcPct val="0"/>
              </a:spcBef>
            </a:pPr>
            <a:r>
              <a:rPr lang="en-US" smtClean="0"/>
              <a:t>environments provide, topographical,</a:t>
            </a:r>
          </a:p>
          <a:p>
            <a:pPr>
              <a:spcBef>
                <a:spcPct val="0"/>
              </a:spcBef>
            </a:pPr>
            <a:r>
              <a:rPr lang="en-US" smtClean="0"/>
              <a:t>biological and mechanical inputs in</a:t>
            </a:r>
          </a:p>
          <a:p>
            <a:pPr>
              <a:spcBef>
                <a:spcPct val="0"/>
              </a:spcBef>
            </a:pPr>
            <a:r>
              <a:rPr lang="en-US" smtClean="0"/>
              <a:t>three dimensions, which can dramatically</a:t>
            </a:r>
          </a:p>
          <a:p>
            <a:pPr>
              <a:spcBef>
                <a:spcPct val="0"/>
              </a:spcBef>
            </a:pPr>
            <a:r>
              <a:rPr lang="en-US" smtClean="0"/>
              <a:t>affect cell spreading/contraction</a:t>
            </a:r>
          </a:p>
          <a:p>
            <a:pPr>
              <a:spcBef>
                <a:spcPct val="0"/>
              </a:spcBef>
            </a:pPr>
            <a:r>
              <a:rPr lang="en-US" smtClean="0"/>
              <a:t>and associated intracellular signalling.</a:t>
            </a:r>
          </a:p>
          <a:p>
            <a:pPr>
              <a:spcBef>
                <a:spcPct val="0"/>
              </a:spcBef>
            </a:pPr>
            <a:r>
              <a:rPr lang="en-US" smtClean="0"/>
              <a:t>Most cells in vivo require cues</a:t>
            </a:r>
          </a:p>
          <a:p>
            <a:pPr>
              <a:spcBef>
                <a:spcPct val="0"/>
              </a:spcBef>
            </a:pPr>
            <a:r>
              <a:rPr lang="en-US" smtClean="0"/>
              <a:t>from a surrounding 3D environment</a:t>
            </a:r>
          </a:p>
          <a:p>
            <a:pPr>
              <a:spcBef>
                <a:spcPct val="0"/>
              </a:spcBef>
            </a:pPr>
            <a:r>
              <a:rPr lang="en-US" smtClean="0"/>
              <a:t>to form functional tissue. </a:t>
            </a:r>
          </a:p>
        </p:txBody>
      </p:sp>
      <p:sp>
        <p:nvSpPr>
          <p:cNvPr id="59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4574BC1-0251-4044-BE0B-E0A6FDF52563}" type="slidenum">
              <a:rPr lang="en-US"/>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8C67D8-E65E-45C5-92FD-C34186B0DB5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5946F5-CFBF-414A-A916-8E070BAC7AE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A8C99F-5573-432E-9E00-E65E461AF67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8C5E88-277C-4B61-AB09-8C98341C37B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622F77-6918-4825-AA19-1F54EB30097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29A64D-2DB5-4254-A42A-9BB51988C18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4EBC40-3E5A-4343-A877-D0D2F21AA88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B3890BF-CEA8-4052-BE4F-A0197A5C741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F1FB14-3A0C-4427-8EEB-3B73305C12A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C02D1BB-635E-4000-AA76-89D236719F8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7B8680-E149-4244-ADAC-51CF821D617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BE087C1-659C-4B88-AA77-364E95B6FA2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cs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cs typeface="Arial" pitchFamily="34" charset="0"/>
              </a:defRPr>
            </a:lvl1pPr>
          </a:lstStyle>
          <a:p>
            <a:pPr>
              <a:defRPr/>
            </a:pPr>
            <a:fld id="{6FCBEAFF-929D-4924-A081-A82EB05DDE3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image" Target="../media/image29.em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mailto:jburnfield@madonna.org" TargetMode="External"/><Relationship Id="rId13" Type="http://schemas.openxmlformats.org/officeDocument/2006/relationships/hyperlink" Target="http://bse.unl.edu/faculty/Fernando.shtml" TargetMode="External"/><Relationship Id="rId18" Type="http://schemas.openxmlformats.org/officeDocument/2006/relationships/hyperlink" Target="mailto:arispao@aol.com" TargetMode="External"/><Relationship Id="rId26" Type="http://schemas.openxmlformats.org/officeDocument/2006/relationships/hyperlink" Target="mailto:hahn@email.marc.usda.gov" TargetMode="External"/><Relationship Id="rId3" Type="http://schemas.openxmlformats.org/officeDocument/2006/relationships/hyperlink" Target="http://bse.unl.edu/faculty/Brown.shtml" TargetMode="External"/><Relationship Id="rId21" Type="http://schemas.openxmlformats.org/officeDocument/2006/relationships/hyperlink" Target="http://bse.unl.edu/faculty/Gilley.shtml" TargetMode="External"/><Relationship Id="rId34" Type="http://schemas.openxmlformats.org/officeDocument/2006/relationships/hyperlink" Target="mailto:john.nienaber@ars.usda.gov" TargetMode="External"/><Relationship Id="rId7" Type="http://schemas.openxmlformats.org/officeDocument/2006/relationships/hyperlink" Target="http://www.madonna.org/" TargetMode="External"/><Relationship Id="rId12" Type="http://schemas.openxmlformats.org/officeDocument/2006/relationships/hyperlink" Target="mailto:QFang@banpharm.com" TargetMode="External"/><Relationship Id="rId17" Type="http://schemas.openxmlformats.org/officeDocument/2006/relationships/hyperlink" Target="http://bse.unl.edu/faculty/Gennadios.shtml" TargetMode="External"/><Relationship Id="rId25" Type="http://schemas.openxmlformats.org/officeDocument/2006/relationships/hyperlink" Target="http://bse.unl.edu/faculty/Hahn.shtml" TargetMode="External"/><Relationship Id="rId33" Type="http://schemas.openxmlformats.org/officeDocument/2006/relationships/hyperlink" Target="http://bse.unl.edu/faculty/Nienaber.shtml" TargetMode="External"/><Relationship Id="rId38" Type="http://schemas.openxmlformats.org/officeDocument/2006/relationships/hyperlink" Target="mailto:bryan.woodbury@ars.usda.gov" TargetMode="External"/><Relationship Id="rId2" Type="http://schemas.openxmlformats.org/officeDocument/2006/relationships/hyperlink" Target="http://bse.unl.edu/faculty/Amezquita.shtml" TargetMode="External"/><Relationship Id="rId16" Type="http://schemas.openxmlformats.org/officeDocument/2006/relationships/hyperlink" Target="mailto:girish.ganjyal@mgpingredients.com" TargetMode="External"/><Relationship Id="rId20" Type="http://schemas.openxmlformats.org/officeDocument/2006/relationships/hyperlink" Target="mailto:viswas.Ghorpade@kellogg.com" TargetMode="External"/><Relationship Id="rId29" Type="http://schemas.openxmlformats.org/officeDocument/2006/relationships/hyperlink" Target="http://bse.unl.edu/faculty/Hwang.shtml" TargetMode="External"/><Relationship Id="rId1" Type="http://schemas.openxmlformats.org/officeDocument/2006/relationships/slideLayout" Target="../slideLayouts/slideLayout12.xml"/><Relationship Id="rId6" Type="http://schemas.openxmlformats.org/officeDocument/2006/relationships/hyperlink" Target="http://www.madonna.org/research_institute/movement_neurosciences/research_team/full_time_personnel.html?full_time_personnel_item=2986&amp;db_item=staff" TargetMode="External"/><Relationship Id="rId11" Type="http://schemas.openxmlformats.org/officeDocument/2006/relationships/hyperlink" Target="http://bse.unl.edu/faculty/Fang.shtml" TargetMode="External"/><Relationship Id="rId24" Type="http://schemas.openxmlformats.org/officeDocument/2006/relationships/hyperlink" Target="mailto:junjie.guan@watson-inc.com" TargetMode="External"/><Relationship Id="rId32" Type="http://schemas.openxmlformats.org/officeDocument/2006/relationships/hyperlink" Target="mailto:dan.miller@ars.usda.gov" TargetMode="External"/><Relationship Id="rId37" Type="http://schemas.openxmlformats.org/officeDocument/2006/relationships/hyperlink" Target="http://bse.unl.edu/faculty/Woodbury.shtml" TargetMode="External"/><Relationship Id="rId5" Type="http://schemas.openxmlformats.org/officeDocument/2006/relationships/hyperlink" Target="mailto:tami.brownbrandl@ars.usda.gov" TargetMode="External"/><Relationship Id="rId15" Type="http://schemas.openxmlformats.org/officeDocument/2006/relationships/hyperlink" Target="http://bse.unl.edu/faculty/Ganjyal.shtml" TargetMode="External"/><Relationship Id="rId23" Type="http://schemas.openxmlformats.org/officeDocument/2006/relationships/hyperlink" Target="http://bse.unl.edu/faculty/Guan.shtml" TargetMode="External"/><Relationship Id="rId28" Type="http://schemas.openxmlformats.org/officeDocument/2006/relationships/hyperlink" Target="mailto:tahowell@cprl.ars.usda.gov" TargetMode="External"/><Relationship Id="rId36" Type="http://schemas.openxmlformats.org/officeDocument/2006/relationships/hyperlink" Target="mailto:lwang@ncat.edu" TargetMode="External"/><Relationship Id="rId10" Type="http://schemas.openxmlformats.org/officeDocument/2006/relationships/hyperlink" Target="mailto:roger.eigenberg@ars.usda.gov" TargetMode="External"/><Relationship Id="rId19" Type="http://schemas.openxmlformats.org/officeDocument/2006/relationships/hyperlink" Target="http://bse.unl.edu/faculty/Ghorpade.shtml" TargetMode="External"/><Relationship Id="rId31" Type="http://schemas.openxmlformats.org/officeDocument/2006/relationships/hyperlink" Target="http://bse.unl.edu/faculty/miller_dan.shtml" TargetMode="External"/><Relationship Id="rId4" Type="http://schemas.openxmlformats.org/officeDocument/2006/relationships/hyperlink" Target="http://www.marc.usda.gov/" TargetMode="External"/><Relationship Id="rId9" Type="http://schemas.openxmlformats.org/officeDocument/2006/relationships/hyperlink" Target="http://bse.unl.edu/faculty/Eigenberg.shtml" TargetMode="External"/><Relationship Id="rId14" Type="http://schemas.openxmlformats.org/officeDocument/2006/relationships/hyperlink" Target="mailto:sf99@abe.msstate.edu" TargetMode="External"/><Relationship Id="rId22" Type="http://schemas.openxmlformats.org/officeDocument/2006/relationships/hyperlink" Target="mailto:john.gilley@ars.usda.gov" TargetMode="External"/><Relationship Id="rId27" Type="http://schemas.openxmlformats.org/officeDocument/2006/relationships/hyperlink" Target="http://bse.unl.edu/faculty/Howell.shtml" TargetMode="External"/><Relationship Id="rId30" Type="http://schemas.openxmlformats.org/officeDocument/2006/relationships/hyperlink" Target="mailto:keum@snu.ac.kr" TargetMode="External"/><Relationship Id="rId35" Type="http://schemas.openxmlformats.org/officeDocument/2006/relationships/hyperlink" Target="http://bse.unl.edu/faculty/Wang.shtml"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xml"/><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 Id="rId9"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A_Badiei\Desktop\Vista Style Islamic Wallpapers\Ho Allah la illa.jpg"/>
          <p:cNvPicPr>
            <a:picLocks noChangeAspect="1" noChangeArrowheads="1"/>
          </p:cNvPicPr>
          <p:nvPr/>
        </p:nvPicPr>
        <p:blipFill>
          <a:blip r:embed="rId2"/>
          <a:srcRect r="30000" b="4443"/>
          <a:stretch>
            <a:fillRect/>
          </a:stretch>
        </p:blipFill>
        <p:spPr bwMode="auto">
          <a:xfrm>
            <a:off x="0" y="-936625"/>
            <a:ext cx="9144000" cy="9361488"/>
          </a:xfrm>
          <a:prstGeom prst="rect">
            <a:avLst/>
          </a:prstGeom>
          <a:noFill/>
          <a:ln w="9525">
            <a:noFill/>
            <a:miter lim="800000"/>
            <a:headEnd/>
            <a:tailEnd/>
          </a:ln>
        </p:spPr>
      </p:pic>
      <p:pic>
        <p:nvPicPr>
          <p:cNvPr id="3075" name="Picture 3" descr="besm.jpg"/>
          <p:cNvPicPr>
            <a:picLocks noChangeAspect="1"/>
          </p:cNvPicPr>
          <p:nvPr/>
        </p:nvPicPr>
        <p:blipFill>
          <a:blip r:embed="rId3">
            <a:clrChange>
              <a:clrFrom>
                <a:srgbClr val="FFFFFF"/>
              </a:clrFrom>
              <a:clrTo>
                <a:srgbClr val="FFFFFF">
                  <a:alpha val="0"/>
                </a:srgbClr>
              </a:clrTo>
            </a:clrChange>
          </a:blip>
          <a:srcRect l="-7880" t="7167" r="15439" b="7727"/>
          <a:stretch>
            <a:fillRect/>
          </a:stretch>
        </p:blipFill>
        <p:spPr bwMode="auto">
          <a:xfrm>
            <a:off x="914400" y="0"/>
            <a:ext cx="5562600" cy="723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txBox="1">
            <a:spLocks noChangeArrowheads="1"/>
          </p:cNvSpPr>
          <p:nvPr/>
        </p:nvSpPr>
        <p:spPr bwMode="auto">
          <a:xfrm>
            <a:off x="179388" y="1143000"/>
            <a:ext cx="6096000" cy="4495800"/>
          </a:xfrm>
          <a:prstGeom prst="rect">
            <a:avLst/>
          </a:prstGeom>
          <a:noFill/>
          <a:ln w="9525">
            <a:noFill/>
            <a:miter lim="800000"/>
            <a:headEnd/>
            <a:tailEnd/>
          </a:ln>
        </p:spPr>
        <p:txBody>
          <a:bodyPr/>
          <a:lstStyle/>
          <a:p>
            <a:pPr marL="342900" indent="-342900">
              <a:spcBef>
                <a:spcPct val="20000"/>
              </a:spcBef>
              <a:buFont typeface="Arial" charset="0"/>
              <a:buChar char="•"/>
            </a:pPr>
            <a:r>
              <a:rPr lang="en-US" sz="3200"/>
              <a:t>Various textures and materials</a:t>
            </a:r>
          </a:p>
          <a:p>
            <a:pPr marL="342900" indent="-342900">
              <a:spcBef>
                <a:spcPct val="20000"/>
              </a:spcBef>
              <a:buFont typeface="Arial" charset="0"/>
              <a:buChar char="•"/>
            </a:pPr>
            <a:r>
              <a:rPr lang="en-US" sz="3200"/>
              <a:t>Encourage cells to grow</a:t>
            </a:r>
          </a:p>
          <a:p>
            <a:pPr marL="342900" indent="-342900">
              <a:spcBef>
                <a:spcPct val="20000"/>
              </a:spcBef>
              <a:buFont typeface="Arial" charset="0"/>
              <a:buChar char="•"/>
            </a:pPr>
            <a:r>
              <a:rPr lang="en-US" sz="3200"/>
              <a:t>Allow nutrients to permeate</a:t>
            </a:r>
          </a:p>
          <a:p>
            <a:pPr marL="342900" indent="-342900">
              <a:spcBef>
                <a:spcPct val="20000"/>
              </a:spcBef>
              <a:buFont typeface="Arial" charset="0"/>
              <a:buChar char="•"/>
            </a:pPr>
            <a:r>
              <a:rPr lang="en-US" sz="3200"/>
              <a:t>Won’t harm the patient</a:t>
            </a:r>
          </a:p>
        </p:txBody>
      </p:sp>
      <p:pic>
        <p:nvPicPr>
          <p:cNvPr id="11267" name="Picture 5" descr="HMC%20Tissue%20Engineering%20Fig1-Freier%20et%20al%20"/>
          <p:cNvPicPr>
            <a:picLocks noChangeAspect="1" noChangeArrowheads="1"/>
          </p:cNvPicPr>
          <p:nvPr/>
        </p:nvPicPr>
        <p:blipFill>
          <a:blip r:embed="rId3"/>
          <a:srcRect/>
          <a:stretch>
            <a:fillRect/>
          </a:stretch>
        </p:blipFill>
        <p:spPr bwMode="auto">
          <a:xfrm>
            <a:off x="287338" y="4076700"/>
            <a:ext cx="2895600" cy="2716213"/>
          </a:xfrm>
          <a:prstGeom prst="rect">
            <a:avLst/>
          </a:prstGeom>
          <a:noFill/>
          <a:ln w="9525">
            <a:noFill/>
            <a:miter lim="800000"/>
            <a:headEnd/>
            <a:tailEnd/>
          </a:ln>
        </p:spPr>
      </p:pic>
      <p:pic>
        <p:nvPicPr>
          <p:cNvPr id="11268" name="Picture 7" descr="Tissue engineering scaffold"/>
          <p:cNvPicPr>
            <a:picLocks noChangeAspect="1" noChangeArrowheads="1"/>
          </p:cNvPicPr>
          <p:nvPr/>
        </p:nvPicPr>
        <p:blipFill>
          <a:blip r:embed="rId4"/>
          <a:srcRect l="8382" t="8929" r="6912" b="8786"/>
          <a:stretch>
            <a:fillRect/>
          </a:stretch>
        </p:blipFill>
        <p:spPr bwMode="auto">
          <a:xfrm>
            <a:off x="6553200" y="2133600"/>
            <a:ext cx="1828800" cy="1828800"/>
          </a:xfrm>
          <a:prstGeom prst="rect">
            <a:avLst/>
          </a:prstGeom>
          <a:noFill/>
          <a:ln w="9525">
            <a:noFill/>
            <a:miter lim="800000"/>
            <a:headEnd/>
            <a:tailEnd/>
          </a:ln>
        </p:spPr>
      </p:pic>
      <p:pic>
        <p:nvPicPr>
          <p:cNvPr id="11269" name="Picture 8" descr="PJ2006062figc"/>
          <p:cNvPicPr>
            <a:picLocks noChangeAspect="1" noChangeArrowheads="1"/>
          </p:cNvPicPr>
          <p:nvPr/>
        </p:nvPicPr>
        <p:blipFill>
          <a:blip r:embed="rId5"/>
          <a:srcRect/>
          <a:stretch>
            <a:fillRect/>
          </a:stretch>
        </p:blipFill>
        <p:spPr bwMode="auto">
          <a:xfrm>
            <a:off x="3427413" y="4437063"/>
            <a:ext cx="2657475" cy="2076450"/>
          </a:xfrm>
          <a:prstGeom prst="rect">
            <a:avLst/>
          </a:prstGeom>
          <a:noFill/>
          <a:ln w="9525">
            <a:noFill/>
            <a:miter lim="800000"/>
            <a:headEnd/>
            <a:tailEnd/>
          </a:ln>
        </p:spPr>
      </p:pic>
      <p:pic>
        <p:nvPicPr>
          <p:cNvPr id="11270" name="Picture 10" descr="Scanning electron micrograph of spiralled plastic compression constructs"/>
          <p:cNvPicPr>
            <a:picLocks noChangeAspect="1" noChangeArrowheads="1"/>
          </p:cNvPicPr>
          <p:nvPr/>
        </p:nvPicPr>
        <p:blipFill>
          <a:blip r:embed="rId6"/>
          <a:srcRect/>
          <a:stretch>
            <a:fillRect/>
          </a:stretch>
        </p:blipFill>
        <p:spPr bwMode="auto">
          <a:xfrm>
            <a:off x="6227763" y="4365625"/>
            <a:ext cx="2562225" cy="2209800"/>
          </a:xfrm>
          <a:prstGeom prst="rect">
            <a:avLst/>
          </a:prstGeom>
          <a:noFill/>
          <a:ln w="9525">
            <a:noFill/>
            <a:miter lim="800000"/>
            <a:headEnd/>
            <a:tailEnd/>
          </a:ln>
        </p:spPr>
      </p:pic>
      <p:sp>
        <p:nvSpPr>
          <p:cNvPr id="11271" name="Rectangle 11"/>
          <p:cNvSpPr>
            <a:spLocks noChangeArrowheads="1"/>
          </p:cNvSpPr>
          <p:nvPr/>
        </p:nvSpPr>
        <p:spPr bwMode="auto">
          <a:xfrm>
            <a:off x="685800" y="152400"/>
            <a:ext cx="7772400" cy="533400"/>
          </a:xfrm>
          <a:prstGeom prst="rect">
            <a:avLst/>
          </a:prstGeom>
          <a:noFill/>
          <a:ln w="9525">
            <a:noFill/>
            <a:miter lim="800000"/>
            <a:headEnd/>
            <a:tailEnd/>
          </a:ln>
        </p:spPr>
        <p:txBody>
          <a:bodyPr anchor="ctr"/>
          <a:lstStyle/>
          <a:p>
            <a:pPr algn="ctr"/>
            <a:r>
              <a:rPr lang="en-US" sz="4000">
                <a:solidFill>
                  <a:schemeClr val="folHlink"/>
                </a:solidFill>
              </a:rPr>
              <a:t>Scaffolds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6"/>
          <p:cNvPicPr>
            <a:picLocks noChangeAspect="1" noChangeArrowheads="1"/>
          </p:cNvPicPr>
          <p:nvPr/>
        </p:nvPicPr>
        <p:blipFill>
          <a:blip r:embed="rId3"/>
          <a:srcRect/>
          <a:stretch>
            <a:fillRect/>
          </a:stretch>
        </p:blipFill>
        <p:spPr bwMode="auto">
          <a:xfrm>
            <a:off x="990600" y="609600"/>
            <a:ext cx="6934200" cy="6040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91"/>
          <p:cNvGrpSpPr>
            <a:grpSpLocks/>
          </p:cNvGrpSpPr>
          <p:nvPr/>
        </p:nvGrpSpPr>
        <p:grpSpPr bwMode="auto">
          <a:xfrm>
            <a:off x="685800" y="914400"/>
            <a:ext cx="7702550" cy="5510213"/>
            <a:chOff x="756644" y="1016037"/>
            <a:chExt cx="7703788" cy="5509307"/>
          </a:xfrm>
        </p:grpSpPr>
        <p:sp>
          <p:nvSpPr>
            <p:cNvPr id="36" name="Rectangle 35"/>
            <p:cNvSpPr/>
            <p:nvPr/>
          </p:nvSpPr>
          <p:spPr>
            <a:xfrm>
              <a:off x="756644" y="1268408"/>
              <a:ext cx="7703788" cy="2449109"/>
            </a:xfrm>
            <a:prstGeom prst="rect">
              <a:avLst/>
            </a:prstGeom>
            <a:solidFill>
              <a:schemeClr val="tx2">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solidFill>
                  <a:schemeClr val="bg1"/>
                </a:solidFill>
              </a:endParaRPr>
            </a:p>
          </p:txBody>
        </p:sp>
        <p:sp>
          <p:nvSpPr>
            <p:cNvPr id="37" name="Rectangle 36"/>
            <p:cNvSpPr/>
            <p:nvPr/>
          </p:nvSpPr>
          <p:spPr>
            <a:xfrm>
              <a:off x="756644" y="3788944"/>
              <a:ext cx="7703788" cy="2736400"/>
            </a:xfrm>
            <a:prstGeom prst="rect">
              <a:avLst/>
            </a:prstGeom>
            <a:solidFill>
              <a:schemeClr val="tx2">
                <a:lumMod val="40000"/>
                <a:lumOff val="6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solidFill>
                  <a:schemeClr val="bg1"/>
                </a:solidFill>
              </a:endParaRPr>
            </a:p>
          </p:txBody>
        </p:sp>
        <p:grpSp>
          <p:nvGrpSpPr>
            <p:cNvPr id="13319" name="Group 28"/>
            <p:cNvGrpSpPr>
              <a:grpSpLocks/>
            </p:cNvGrpSpPr>
            <p:nvPr/>
          </p:nvGrpSpPr>
          <p:grpSpPr bwMode="auto">
            <a:xfrm>
              <a:off x="898920" y="4436537"/>
              <a:ext cx="7110576" cy="1944369"/>
              <a:chOff x="-431704" y="2667186"/>
              <a:chExt cx="7980060" cy="2508495"/>
            </a:xfrm>
          </p:grpSpPr>
          <p:cxnSp>
            <p:nvCxnSpPr>
              <p:cNvPr id="51" name="Straight Connector 45"/>
              <p:cNvCxnSpPr/>
              <p:nvPr/>
            </p:nvCxnSpPr>
            <p:spPr>
              <a:xfrm flipV="1">
                <a:off x="782473" y="3408473"/>
                <a:ext cx="580902" cy="372690"/>
              </a:xfrm>
              <a:prstGeom prst="line">
                <a:avLst/>
              </a:prstGeom>
              <a:ln w="28575">
                <a:solidFill>
                  <a:srgbClr val="FF7C8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800292" y="3750446"/>
                <a:ext cx="1518184" cy="868246"/>
              </a:xfrm>
              <a:prstGeom prst="line">
                <a:avLst/>
              </a:prstGeom>
              <a:ln w="28575">
                <a:solidFill>
                  <a:srgbClr val="FF7C80"/>
                </a:solidFill>
              </a:ln>
            </p:spPr>
            <p:style>
              <a:lnRef idx="1">
                <a:schemeClr val="accent1"/>
              </a:lnRef>
              <a:fillRef idx="0">
                <a:schemeClr val="accent1"/>
              </a:fillRef>
              <a:effectRef idx="0">
                <a:schemeClr val="accent1"/>
              </a:effectRef>
              <a:fontRef idx="minor">
                <a:schemeClr val="tx1"/>
              </a:fontRef>
            </p:style>
          </p:cxnSp>
          <p:grpSp>
            <p:nvGrpSpPr>
              <p:cNvPr id="13333" name="Group 1"/>
              <p:cNvGrpSpPr>
                <a:grpSpLocks/>
              </p:cNvGrpSpPr>
              <p:nvPr/>
            </p:nvGrpSpPr>
            <p:grpSpPr bwMode="auto">
              <a:xfrm>
                <a:off x="-431704" y="2667186"/>
                <a:ext cx="7980060" cy="2508495"/>
                <a:chOff x="-431704" y="2667186"/>
                <a:chExt cx="7980060" cy="2508495"/>
              </a:xfrm>
            </p:grpSpPr>
            <p:sp>
              <p:nvSpPr>
                <p:cNvPr id="54" name="Freeform 53"/>
                <p:cNvSpPr/>
                <p:nvPr/>
              </p:nvSpPr>
              <p:spPr>
                <a:xfrm>
                  <a:off x="2469938" y="2992779"/>
                  <a:ext cx="2052756" cy="139247"/>
                </a:xfrm>
                <a:custGeom>
                  <a:avLst/>
                  <a:gdLst>
                    <a:gd name="connsiteX0" fmla="*/ 0 w 2214621"/>
                    <a:gd name="connsiteY0" fmla="*/ 11041 h 22082"/>
                    <a:gd name="connsiteX1" fmla="*/ 2214621 w 2214621"/>
                    <a:gd name="connsiteY1" fmla="*/ 11041 h 22082"/>
                  </a:gdLst>
                  <a:ahLst/>
                  <a:cxnLst>
                    <a:cxn ang="0">
                      <a:pos x="connsiteX0" y="connsiteY0"/>
                    </a:cxn>
                    <a:cxn ang="0">
                      <a:pos x="connsiteX1" y="connsiteY1"/>
                    </a:cxn>
                  </a:cxnLst>
                  <a:rect l="l" t="t" r="r" b="b"/>
                  <a:pathLst>
                    <a:path w="2214621" h="22082">
                      <a:moveTo>
                        <a:pt x="0" y="11041"/>
                      </a:moveTo>
                      <a:lnTo>
                        <a:pt x="2214621" y="11041"/>
                      </a:lnTo>
                    </a:path>
                  </a:pathLst>
                </a:custGeom>
                <a:noFill/>
                <a:ln>
                  <a:solidFill>
                    <a:srgbClr val="FF7C80"/>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lIns="1064644" tIns="-44324" rIns="1064645" bIns="-44326" spcCol="1270" anchor="ctr"/>
                <a:lstStyle/>
                <a:p>
                  <a:pPr algn="ctr" defTabSz="889000" fontAlgn="auto">
                    <a:lnSpc>
                      <a:spcPct val="90000"/>
                    </a:lnSpc>
                    <a:spcBef>
                      <a:spcPts val="0"/>
                    </a:spcBef>
                    <a:spcAft>
                      <a:spcPct val="35000"/>
                    </a:spcAft>
                    <a:defRPr/>
                  </a:pPr>
                  <a:endParaRPr lang="en-US" sz="1400" b="1">
                    <a:solidFill>
                      <a:schemeClr val="bg1"/>
                    </a:solidFill>
                  </a:endParaRPr>
                </a:p>
              </p:txBody>
            </p:sp>
            <p:sp>
              <p:nvSpPr>
                <p:cNvPr id="55" name="Freeform 54"/>
                <p:cNvSpPr/>
                <p:nvPr/>
              </p:nvSpPr>
              <p:spPr>
                <a:xfrm>
                  <a:off x="4499530" y="2667187"/>
                  <a:ext cx="1124382" cy="743332"/>
                </a:xfrm>
                <a:custGeom>
                  <a:avLst/>
                  <a:gdLst>
                    <a:gd name="connsiteX0" fmla="*/ 0 w 1121811"/>
                    <a:gd name="connsiteY0" fmla="*/ 56091 h 560905"/>
                    <a:gd name="connsiteX1" fmla="*/ 16429 w 1121811"/>
                    <a:gd name="connsiteY1" fmla="*/ 16429 h 560905"/>
                    <a:gd name="connsiteX2" fmla="*/ 56091 w 1121811"/>
                    <a:gd name="connsiteY2" fmla="*/ 0 h 560905"/>
                    <a:gd name="connsiteX3" fmla="*/ 1065720 w 1121811"/>
                    <a:gd name="connsiteY3" fmla="*/ 0 h 560905"/>
                    <a:gd name="connsiteX4" fmla="*/ 1105382 w 1121811"/>
                    <a:gd name="connsiteY4" fmla="*/ 16429 h 560905"/>
                    <a:gd name="connsiteX5" fmla="*/ 1121811 w 1121811"/>
                    <a:gd name="connsiteY5" fmla="*/ 56091 h 560905"/>
                    <a:gd name="connsiteX6" fmla="*/ 1121811 w 1121811"/>
                    <a:gd name="connsiteY6" fmla="*/ 504814 h 560905"/>
                    <a:gd name="connsiteX7" fmla="*/ 1105382 w 1121811"/>
                    <a:gd name="connsiteY7" fmla="*/ 544476 h 560905"/>
                    <a:gd name="connsiteX8" fmla="*/ 1065720 w 1121811"/>
                    <a:gd name="connsiteY8" fmla="*/ 560905 h 560905"/>
                    <a:gd name="connsiteX9" fmla="*/ 56091 w 1121811"/>
                    <a:gd name="connsiteY9" fmla="*/ 560905 h 560905"/>
                    <a:gd name="connsiteX10" fmla="*/ 16429 w 1121811"/>
                    <a:gd name="connsiteY10" fmla="*/ 544476 h 560905"/>
                    <a:gd name="connsiteX11" fmla="*/ 0 w 1121811"/>
                    <a:gd name="connsiteY11" fmla="*/ 504814 h 560905"/>
                    <a:gd name="connsiteX12" fmla="*/ 0 w 1121811"/>
                    <a:gd name="connsiteY12" fmla="*/ 56091 h 56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811" h="560905">
                      <a:moveTo>
                        <a:pt x="0" y="56091"/>
                      </a:moveTo>
                      <a:cubicBezTo>
                        <a:pt x="0" y="41215"/>
                        <a:pt x="5910" y="26948"/>
                        <a:pt x="16429" y="16429"/>
                      </a:cubicBezTo>
                      <a:cubicBezTo>
                        <a:pt x="26948" y="5910"/>
                        <a:pt x="41215" y="0"/>
                        <a:pt x="56091" y="0"/>
                      </a:cubicBezTo>
                      <a:lnTo>
                        <a:pt x="1065720" y="0"/>
                      </a:lnTo>
                      <a:cubicBezTo>
                        <a:pt x="1080596" y="0"/>
                        <a:pt x="1094863" y="5910"/>
                        <a:pt x="1105382" y="16429"/>
                      </a:cubicBezTo>
                      <a:cubicBezTo>
                        <a:pt x="1115901" y="26948"/>
                        <a:pt x="1121811" y="41215"/>
                        <a:pt x="1121811" y="56091"/>
                      </a:cubicBezTo>
                      <a:lnTo>
                        <a:pt x="1121811" y="504814"/>
                      </a:lnTo>
                      <a:cubicBezTo>
                        <a:pt x="1121811" y="519690"/>
                        <a:pt x="1115901" y="533957"/>
                        <a:pt x="1105382" y="544476"/>
                      </a:cubicBezTo>
                      <a:cubicBezTo>
                        <a:pt x="1094863" y="554995"/>
                        <a:pt x="1080596" y="560905"/>
                        <a:pt x="1065720" y="560905"/>
                      </a:cubicBezTo>
                      <a:lnTo>
                        <a:pt x="56091" y="560905"/>
                      </a:lnTo>
                      <a:cubicBezTo>
                        <a:pt x="41215" y="560905"/>
                        <a:pt x="26948" y="554995"/>
                        <a:pt x="16429" y="544476"/>
                      </a:cubicBezTo>
                      <a:cubicBezTo>
                        <a:pt x="5910" y="533957"/>
                        <a:pt x="0" y="519690"/>
                        <a:pt x="0" y="504814"/>
                      </a:cubicBezTo>
                      <a:lnTo>
                        <a:pt x="0" y="56091"/>
                      </a:lnTo>
                      <a:close/>
                    </a:path>
                  </a:pathLst>
                </a:cu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29128" tIns="29128" rIns="29128" bIns="29128" spcCol="1270" anchor="ctr"/>
                <a:lstStyle/>
                <a:p>
                  <a:pPr algn="ctr" defTabSz="889000" fontAlgn="auto">
                    <a:lnSpc>
                      <a:spcPct val="90000"/>
                    </a:lnSpc>
                    <a:spcBef>
                      <a:spcPts val="0"/>
                    </a:spcBef>
                    <a:spcAft>
                      <a:spcPct val="35000"/>
                    </a:spcAft>
                    <a:defRPr/>
                  </a:pPr>
                  <a:r>
                    <a:rPr lang="en-US" sz="1400" b="1" dirty="0">
                      <a:solidFill>
                        <a:schemeClr val="bg1"/>
                      </a:solidFill>
                    </a:rPr>
                    <a:t> PGA</a:t>
                  </a:r>
                </a:p>
                <a:p>
                  <a:pPr algn="ctr" defTabSz="889000" fontAlgn="auto">
                    <a:lnSpc>
                      <a:spcPct val="90000"/>
                    </a:lnSpc>
                    <a:spcBef>
                      <a:spcPts val="0"/>
                    </a:spcBef>
                    <a:spcAft>
                      <a:spcPct val="35000"/>
                    </a:spcAft>
                    <a:defRPr/>
                  </a:pPr>
                  <a:r>
                    <a:rPr lang="en-US" sz="1400" b="1" dirty="0">
                      <a:solidFill>
                        <a:schemeClr val="bg1"/>
                      </a:solidFill>
                    </a:rPr>
                    <a:t>PLA</a:t>
                  </a:r>
                </a:p>
              </p:txBody>
            </p:sp>
            <p:sp>
              <p:nvSpPr>
                <p:cNvPr id="56" name="Freeform 55"/>
                <p:cNvSpPr/>
                <p:nvPr/>
              </p:nvSpPr>
              <p:spPr>
                <a:xfrm>
                  <a:off x="3581848" y="4596167"/>
                  <a:ext cx="1646482" cy="59384"/>
                </a:xfrm>
                <a:custGeom>
                  <a:avLst/>
                  <a:gdLst>
                    <a:gd name="connsiteX0" fmla="*/ 0 w 1949743"/>
                    <a:gd name="connsiteY0" fmla="*/ 11041 h 22082"/>
                    <a:gd name="connsiteX1" fmla="*/ 1949743 w 1949743"/>
                    <a:gd name="connsiteY1" fmla="*/ 11041 h 22082"/>
                  </a:gdLst>
                  <a:ahLst/>
                  <a:cxnLst>
                    <a:cxn ang="0">
                      <a:pos x="connsiteX0" y="connsiteY0"/>
                    </a:cxn>
                    <a:cxn ang="0">
                      <a:pos x="connsiteX1" y="connsiteY1"/>
                    </a:cxn>
                  </a:cxnLst>
                  <a:rect l="l" t="t" r="r" b="b"/>
                  <a:pathLst>
                    <a:path w="1949743" h="22082">
                      <a:moveTo>
                        <a:pt x="0" y="11041"/>
                      </a:moveTo>
                      <a:lnTo>
                        <a:pt x="1949743" y="11041"/>
                      </a:lnTo>
                    </a:path>
                  </a:pathLst>
                </a:custGeom>
                <a:noFill/>
                <a:ln>
                  <a:solidFill>
                    <a:srgbClr val="FF7C80"/>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lIns="938827" tIns="-37702" rIns="938828" bIns="-37704" spcCol="1270" anchor="ctr"/>
                <a:lstStyle/>
                <a:p>
                  <a:pPr algn="ctr" defTabSz="889000" fontAlgn="auto">
                    <a:lnSpc>
                      <a:spcPct val="90000"/>
                    </a:lnSpc>
                    <a:spcBef>
                      <a:spcPts val="0"/>
                    </a:spcBef>
                    <a:spcAft>
                      <a:spcPct val="35000"/>
                    </a:spcAft>
                    <a:defRPr/>
                  </a:pPr>
                  <a:endParaRPr lang="en-US" sz="1400" b="1">
                    <a:solidFill>
                      <a:schemeClr val="bg1"/>
                    </a:solidFill>
                  </a:endParaRPr>
                </a:p>
              </p:txBody>
            </p:sp>
            <p:sp>
              <p:nvSpPr>
                <p:cNvPr id="57" name="Freeform 56"/>
                <p:cNvSpPr/>
                <p:nvPr/>
              </p:nvSpPr>
              <p:spPr>
                <a:xfrm>
                  <a:off x="5228329" y="3875359"/>
                  <a:ext cx="2320042" cy="1300320"/>
                </a:xfrm>
                <a:custGeom>
                  <a:avLst/>
                  <a:gdLst>
                    <a:gd name="connsiteX0" fmla="*/ 0 w 1121811"/>
                    <a:gd name="connsiteY0" fmla="*/ 56091 h 560905"/>
                    <a:gd name="connsiteX1" fmla="*/ 16429 w 1121811"/>
                    <a:gd name="connsiteY1" fmla="*/ 16429 h 560905"/>
                    <a:gd name="connsiteX2" fmla="*/ 56091 w 1121811"/>
                    <a:gd name="connsiteY2" fmla="*/ 0 h 560905"/>
                    <a:gd name="connsiteX3" fmla="*/ 1065720 w 1121811"/>
                    <a:gd name="connsiteY3" fmla="*/ 0 h 560905"/>
                    <a:gd name="connsiteX4" fmla="*/ 1105382 w 1121811"/>
                    <a:gd name="connsiteY4" fmla="*/ 16429 h 560905"/>
                    <a:gd name="connsiteX5" fmla="*/ 1121811 w 1121811"/>
                    <a:gd name="connsiteY5" fmla="*/ 56091 h 560905"/>
                    <a:gd name="connsiteX6" fmla="*/ 1121811 w 1121811"/>
                    <a:gd name="connsiteY6" fmla="*/ 504814 h 560905"/>
                    <a:gd name="connsiteX7" fmla="*/ 1105382 w 1121811"/>
                    <a:gd name="connsiteY7" fmla="*/ 544476 h 560905"/>
                    <a:gd name="connsiteX8" fmla="*/ 1065720 w 1121811"/>
                    <a:gd name="connsiteY8" fmla="*/ 560905 h 560905"/>
                    <a:gd name="connsiteX9" fmla="*/ 56091 w 1121811"/>
                    <a:gd name="connsiteY9" fmla="*/ 560905 h 560905"/>
                    <a:gd name="connsiteX10" fmla="*/ 16429 w 1121811"/>
                    <a:gd name="connsiteY10" fmla="*/ 544476 h 560905"/>
                    <a:gd name="connsiteX11" fmla="*/ 0 w 1121811"/>
                    <a:gd name="connsiteY11" fmla="*/ 504814 h 560905"/>
                    <a:gd name="connsiteX12" fmla="*/ 0 w 1121811"/>
                    <a:gd name="connsiteY12" fmla="*/ 56091 h 56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811" h="560905">
                      <a:moveTo>
                        <a:pt x="0" y="56091"/>
                      </a:moveTo>
                      <a:cubicBezTo>
                        <a:pt x="0" y="41215"/>
                        <a:pt x="5910" y="26948"/>
                        <a:pt x="16429" y="16429"/>
                      </a:cubicBezTo>
                      <a:cubicBezTo>
                        <a:pt x="26948" y="5910"/>
                        <a:pt x="41215" y="0"/>
                        <a:pt x="56091" y="0"/>
                      </a:cubicBezTo>
                      <a:lnTo>
                        <a:pt x="1065720" y="0"/>
                      </a:lnTo>
                      <a:cubicBezTo>
                        <a:pt x="1080596" y="0"/>
                        <a:pt x="1094863" y="5910"/>
                        <a:pt x="1105382" y="16429"/>
                      </a:cubicBezTo>
                      <a:cubicBezTo>
                        <a:pt x="1115901" y="26948"/>
                        <a:pt x="1121811" y="41215"/>
                        <a:pt x="1121811" y="56091"/>
                      </a:cubicBezTo>
                      <a:lnTo>
                        <a:pt x="1121811" y="504814"/>
                      </a:lnTo>
                      <a:cubicBezTo>
                        <a:pt x="1121811" y="519690"/>
                        <a:pt x="1115901" y="533957"/>
                        <a:pt x="1105382" y="544476"/>
                      </a:cubicBezTo>
                      <a:cubicBezTo>
                        <a:pt x="1094863" y="554995"/>
                        <a:pt x="1080596" y="560905"/>
                        <a:pt x="1065720" y="560905"/>
                      </a:cubicBezTo>
                      <a:lnTo>
                        <a:pt x="56091" y="560905"/>
                      </a:lnTo>
                      <a:cubicBezTo>
                        <a:pt x="41215" y="560905"/>
                        <a:pt x="26948" y="554995"/>
                        <a:pt x="16429" y="544476"/>
                      </a:cubicBezTo>
                      <a:cubicBezTo>
                        <a:pt x="5910" y="533957"/>
                        <a:pt x="0" y="519690"/>
                        <a:pt x="0" y="504814"/>
                      </a:cubicBezTo>
                      <a:lnTo>
                        <a:pt x="0" y="56091"/>
                      </a:lnTo>
                      <a:close/>
                    </a:path>
                  </a:pathLst>
                </a:cu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29128" tIns="29128" rIns="29128" bIns="29128" spcCol="1270" anchor="ctr"/>
                <a:lstStyle/>
                <a:p>
                  <a:pPr algn="ctr" defTabSz="889000" fontAlgn="auto">
                    <a:lnSpc>
                      <a:spcPct val="90000"/>
                    </a:lnSpc>
                    <a:spcBef>
                      <a:spcPts val="0"/>
                    </a:spcBef>
                    <a:spcAft>
                      <a:spcPct val="35000"/>
                    </a:spcAft>
                    <a:defRPr/>
                  </a:pPr>
                  <a:r>
                    <a:rPr lang="en-US" sz="1400" b="1" dirty="0">
                      <a:solidFill>
                        <a:schemeClr val="bg1"/>
                      </a:solidFill>
                    </a:rPr>
                    <a:t>Bioactive glass</a:t>
                  </a:r>
                </a:p>
                <a:p>
                  <a:pPr algn="ctr" defTabSz="889000" fontAlgn="auto">
                    <a:lnSpc>
                      <a:spcPct val="90000"/>
                    </a:lnSpc>
                    <a:spcBef>
                      <a:spcPts val="0"/>
                    </a:spcBef>
                    <a:spcAft>
                      <a:spcPct val="35000"/>
                    </a:spcAft>
                    <a:defRPr/>
                  </a:pPr>
                  <a:r>
                    <a:rPr lang="en-US" sz="1400" b="1" dirty="0">
                      <a:solidFill>
                        <a:schemeClr val="bg1"/>
                      </a:solidFill>
                    </a:rPr>
                    <a:t>Metals</a:t>
                  </a:r>
                </a:p>
                <a:p>
                  <a:pPr algn="ctr" defTabSz="889000" fontAlgn="auto">
                    <a:lnSpc>
                      <a:spcPct val="90000"/>
                    </a:lnSpc>
                    <a:spcBef>
                      <a:spcPts val="0"/>
                    </a:spcBef>
                    <a:spcAft>
                      <a:spcPct val="35000"/>
                    </a:spcAft>
                    <a:defRPr/>
                  </a:pPr>
                  <a:r>
                    <a:rPr lang="en-US" sz="1400" b="1" dirty="0" err="1">
                      <a:solidFill>
                        <a:schemeClr val="bg1"/>
                      </a:solidFill>
                    </a:rPr>
                    <a:t>Hydroxyapatite</a:t>
                  </a:r>
                  <a:endParaRPr lang="en-US" sz="1400" b="1" dirty="0">
                    <a:solidFill>
                      <a:schemeClr val="bg1"/>
                    </a:solidFill>
                  </a:endParaRPr>
                </a:p>
              </p:txBody>
            </p:sp>
            <p:sp>
              <p:nvSpPr>
                <p:cNvPr id="58" name="Freeform 57"/>
                <p:cNvSpPr/>
                <p:nvPr/>
              </p:nvSpPr>
              <p:spPr>
                <a:xfrm>
                  <a:off x="1359811" y="2742953"/>
                  <a:ext cx="1281190" cy="685997"/>
                </a:xfrm>
                <a:custGeom>
                  <a:avLst/>
                  <a:gdLst>
                    <a:gd name="connsiteX0" fmla="*/ 0 w 1121811"/>
                    <a:gd name="connsiteY0" fmla="*/ 56091 h 560905"/>
                    <a:gd name="connsiteX1" fmla="*/ 16429 w 1121811"/>
                    <a:gd name="connsiteY1" fmla="*/ 16429 h 560905"/>
                    <a:gd name="connsiteX2" fmla="*/ 56091 w 1121811"/>
                    <a:gd name="connsiteY2" fmla="*/ 0 h 560905"/>
                    <a:gd name="connsiteX3" fmla="*/ 1065720 w 1121811"/>
                    <a:gd name="connsiteY3" fmla="*/ 0 h 560905"/>
                    <a:gd name="connsiteX4" fmla="*/ 1105382 w 1121811"/>
                    <a:gd name="connsiteY4" fmla="*/ 16429 h 560905"/>
                    <a:gd name="connsiteX5" fmla="*/ 1121811 w 1121811"/>
                    <a:gd name="connsiteY5" fmla="*/ 56091 h 560905"/>
                    <a:gd name="connsiteX6" fmla="*/ 1121811 w 1121811"/>
                    <a:gd name="connsiteY6" fmla="*/ 504814 h 560905"/>
                    <a:gd name="connsiteX7" fmla="*/ 1105382 w 1121811"/>
                    <a:gd name="connsiteY7" fmla="*/ 544476 h 560905"/>
                    <a:gd name="connsiteX8" fmla="*/ 1065720 w 1121811"/>
                    <a:gd name="connsiteY8" fmla="*/ 560905 h 560905"/>
                    <a:gd name="connsiteX9" fmla="*/ 56091 w 1121811"/>
                    <a:gd name="connsiteY9" fmla="*/ 560905 h 560905"/>
                    <a:gd name="connsiteX10" fmla="*/ 16429 w 1121811"/>
                    <a:gd name="connsiteY10" fmla="*/ 544476 h 560905"/>
                    <a:gd name="connsiteX11" fmla="*/ 0 w 1121811"/>
                    <a:gd name="connsiteY11" fmla="*/ 504814 h 560905"/>
                    <a:gd name="connsiteX12" fmla="*/ 0 w 1121811"/>
                    <a:gd name="connsiteY12" fmla="*/ 56091 h 56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811" h="560905">
                      <a:moveTo>
                        <a:pt x="0" y="56091"/>
                      </a:moveTo>
                      <a:cubicBezTo>
                        <a:pt x="0" y="41215"/>
                        <a:pt x="5910" y="26948"/>
                        <a:pt x="16429" y="16429"/>
                      </a:cubicBezTo>
                      <a:cubicBezTo>
                        <a:pt x="26948" y="5910"/>
                        <a:pt x="41215" y="0"/>
                        <a:pt x="56091" y="0"/>
                      </a:cubicBezTo>
                      <a:lnTo>
                        <a:pt x="1065720" y="0"/>
                      </a:lnTo>
                      <a:cubicBezTo>
                        <a:pt x="1080596" y="0"/>
                        <a:pt x="1094863" y="5910"/>
                        <a:pt x="1105382" y="16429"/>
                      </a:cubicBezTo>
                      <a:cubicBezTo>
                        <a:pt x="1115901" y="26948"/>
                        <a:pt x="1121811" y="41215"/>
                        <a:pt x="1121811" y="56091"/>
                      </a:cubicBezTo>
                      <a:lnTo>
                        <a:pt x="1121811" y="504814"/>
                      </a:lnTo>
                      <a:cubicBezTo>
                        <a:pt x="1121811" y="519690"/>
                        <a:pt x="1115901" y="533957"/>
                        <a:pt x="1105382" y="544476"/>
                      </a:cubicBezTo>
                      <a:cubicBezTo>
                        <a:pt x="1094863" y="554995"/>
                        <a:pt x="1080596" y="560905"/>
                        <a:pt x="1065720" y="560905"/>
                      </a:cubicBezTo>
                      <a:lnTo>
                        <a:pt x="56091" y="560905"/>
                      </a:lnTo>
                      <a:cubicBezTo>
                        <a:pt x="41215" y="560905"/>
                        <a:pt x="26948" y="554995"/>
                        <a:pt x="16429" y="544476"/>
                      </a:cubicBezTo>
                      <a:cubicBezTo>
                        <a:pt x="5910" y="533957"/>
                        <a:pt x="0" y="519690"/>
                        <a:pt x="0" y="504814"/>
                      </a:cubicBezTo>
                      <a:lnTo>
                        <a:pt x="0" y="56091"/>
                      </a:lnTo>
                      <a:close/>
                    </a:path>
                  </a:pathLst>
                </a:cu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29128" tIns="29128" rIns="29128" bIns="29128" spcCol="1270" anchor="ctr"/>
                <a:lstStyle/>
                <a:p>
                  <a:pPr algn="ctr" defTabSz="889000" fontAlgn="auto">
                    <a:lnSpc>
                      <a:spcPct val="90000"/>
                    </a:lnSpc>
                    <a:spcBef>
                      <a:spcPts val="0"/>
                    </a:spcBef>
                    <a:spcAft>
                      <a:spcPct val="35000"/>
                    </a:spcAft>
                    <a:defRPr/>
                  </a:pPr>
                  <a:r>
                    <a:rPr lang="en-US" sz="1400" b="1" dirty="0">
                      <a:solidFill>
                        <a:schemeClr val="bg1"/>
                      </a:solidFill>
                    </a:rPr>
                    <a:t>Organic polymers</a:t>
                  </a:r>
                </a:p>
              </p:txBody>
            </p:sp>
            <p:sp>
              <p:nvSpPr>
                <p:cNvPr id="59" name="Freeform 2"/>
                <p:cNvSpPr/>
                <p:nvPr/>
              </p:nvSpPr>
              <p:spPr>
                <a:xfrm>
                  <a:off x="-431006" y="3390042"/>
                  <a:ext cx="1220607" cy="651184"/>
                </a:xfrm>
                <a:custGeom>
                  <a:avLst/>
                  <a:gdLst>
                    <a:gd name="connsiteX0" fmla="*/ 0 w 1121811"/>
                    <a:gd name="connsiteY0" fmla="*/ 56091 h 560905"/>
                    <a:gd name="connsiteX1" fmla="*/ 16429 w 1121811"/>
                    <a:gd name="connsiteY1" fmla="*/ 16429 h 560905"/>
                    <a:gd name="connsiteX2" fmla="*/ 56091 w 1121811"/>
                    <a:gd name="connsiteY2" fmla="*/ 0 h 560905"/>
                    <a:gd name="connsiteX3" fmla="*/ 1065720 w 1121811"/>
                    <a:gd name="connsiteY3" fmla="*/ 0 h 560905"/>
                    <a:gd name="connsiteX4" fmla="*/ 1105382 w 1121811"/>
                    <a:gd name="connsiteY4" fmla="*/ 16429 h 560905"/>
                    <a:gd name="connsiteX5" fmla="*/ 1121811 w 1121811"/>
                    <a:gd name="connsiteY5" fmla="*/ 56091 h 560905"/>
                    <a:gd name="connsiteX6" fmla="*/ 1121811 w 1121811"/>
                    <a:gd name="connsiteY6" fmla="*/ 504814 h 560905"/>
                    <a:gd name="connsiteX7" fmla="*/ 1105382 w 1121811"/>
                    <a:gd name="connsiteY7" fmla="*/ 544476 h 560905"/>
                    <a:gd name="connsiteX8" fmla="*/ 1065720 w 1121811"/>
                    <a:gd name="connsiteY8" fmla="*/ 560905 h 560905"/>
                    <a:gd name="connsiteX9" fmla="*/ 56091 w 1121811"/>
                    <a:gd name="connsiteY9" fmla="*/ 560905 h 560905"/>
                    <a:gd name="connsiteX10" fmla="*/ 16429 w 1121811"/>
                    <a:gd name="connsiteY10" fmla="*/ 544476 h 560905"/>
                    <a:gd name="connsiteX11" fmla="*/ 0 w 1121811"/>
                    <a:gd name="connsiteY11" fmla="*/ 504814 h 560905"/>
                    <a:gd name="connsiteX12" fmla="*/ 0 w 1121811"/>
                    <a:gd name="connsiteY12" fmla="*/ 56091 h 56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811" h="560905">
                      <a:moveTo>
                        <a:pt x="0" y="56091"/>
                      </a:moveTo>
                      <a:cubicBezTo>
                        <a:pt x="0" y="41215"/>
                        <a:pt x="5910" y="26948"/>
                        <a:pt x="16429" y="16429"/>
                      </a:cubicBezTo>
                      <a:cubicBezTo>
                        <a:pt x="26948" y="5910"/>
                        <a:pt x="41215" y="0"/>
                        <a:pt x="56091" y="0"/>
                      </a:cubicBezTo>
                      <a:lnTo>
                        <a:pt x="1065720" y="0"/>
                      </a:lnTo>
                      <a:cubicBezTo>
                        <a:pt x="1080596" y="0"/>
                        <a:pt x="1094863" y="5910"/>
                        <a:pt x="1105382" y="16429"/>
                      </a:cubicBezTo>
                      <a:cubicBezTo>
                        <a:pt x="1115901" y="26948"/>
                        <a:pt x="1121811" y="41215"/>
                        <a:pt x="1121811" y="56091"/>
                      </a:cubicBezTo>
                      <a:lnTo>
                        <a:pt x="1121811" y="504814"/>
                      </a:lnTo>
                      <a:cubicBezTo>
                        <a:pt x="1121811" y="519690"/>
                        <a:pt x="1115901" y="533957"/>
                        <a:pt x="1105382" y="544476"/>
                      </a:cubicBezTo>
                      <a:cubicBezTo>
                        <a:pt x="1094863" y="554995"/>
                        <a:pt x="1080596" y="560905"/>
                        <a:pt x="1065720" y="560905"/>
                      </a:cubicBezTo>
                      <a:lnTo>
                        <a:pt x="56091" y="560905"/>
                      </a:lnTo>
                      <a:cubicBezTo>
                        <a:pt x="41215" y="560905"/>
                        <a:pt x="26948" y="554995"/>
                        <a:pt x="16429" y="544476"/>
                      </a:cubicBezTo>
                      <a:cubicBezTo>
                        <a:pt x="5910" y="533957"/>
                        <a:pt x="0" y="519690"/>
                        <a:pt x="0" y="504814"/>
                      </a:cubicBezTo>
                      <a:lnTo>
                        <a:pt x="0" y="56091"/>
                      </a:lnTo>
                      <a:close/>
                    </a:path>
                  </a:pathLst>
                </a:custGeom>
                <a:solidFill>
                  <a:schemeClr val="accent2">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29127" tIns="29128" rIns="29129" bIns="29128" spcCol="1270" anchor="ctr"/>
                <a:lstStyle/>
                <a:p>
                  <a:pPr algn="ctr" defTabSz="889000" fontAlgn="auto">
                    <a:lnSpc>
                      <a:spcPct val="90000"/>
                    </a:lnSpc>
                    <a:spcBef>
                      <a:spcPts val="0"/>
                    </a:spcBef>
                    <a:spcAft>
                      <a:spcPct val="35000"/>
                    </a:spcAft>
                    <a:defRPr/>
                  </a:pPr>
                  <a:r>
                    <a:rPr lang="en-US" sz="1400" b="1" dirty="0">
                      <a:solidFill>
                        <a:srgbClr val="FA5060"/>
                      </a:solidFill>
                    </a:rPr>
                    <a:t>Synthetic</a:t>
                  </a:r>
                </a:p>
              </p:txBody>
            </p:sp>
          </p:grpSp>
          <p:sp>
            <p:nvSpPr>
              <p:cNvPr id="53" name="Freeform 52"/>
              <p:cNvSpPr/>
              <p:nvPr/>
            </p:nvSpPr>
            <p:spPr>
              <a:xfrm>
                <a:off x="2302439" y="4190713"/>
                <a:ext cx="1281191" cy="685995"/>
              </a:xfrm>
              <a:custGeom>
                <a:avLst/>
                <a:gdLst>
                  <a:gd name="connsiteX0" fmla="*/ 0 w 1121811"/>
                  <a:gd name="connsiteY0" fmla="*/ 56091 h 560905"/>
                  <a:gd name="connsiteX1" fmla="*/ 16429 w 1121811"/>
                  <a:gd name="connsiteY1" fmla="*/ 16429 h 560905"/>
                  <a:gd name="connsiteX2" fmla="*/ 56091 w 1121811"/>
                  <a:gd name="connsiteY2" fmla="*/ 0 h 560905"/>
                  <a:gd name="connsiteX3" fmla="*/ 1065720 w 1121811"/>
                  <a:gd name="connsiteY3" fmla="*/ 0 h 560905"/>
                  <a:gd name="connsiteX4" fmla="*/ 1105382 w 1121811"/>
                  <a:gd name="connsiteY4" fmla="*/ 16429 h 560905"/>
                  <a:gd name="connsiteX5" fmla="*/ 1121811 w 1121811"/>
                  <a:gd name="connsiteY5" fmla="*/ 56091 h 560905"/>
                  <a:gd name="connsiteX6" fmla="*/ 1121811 w 1121811"/>
                  <a:gd name="connsiteY6" fmla="*/ 504814 h 560905"/>
                  <a:gd name="connsiteX7" fmla="*/ 1105382 w 1121811"/>
                  <a:gd name="connsiteY7" fmla="*/ 544476 h 560905"/>
                  <a:gd name="connsiteX8" fmla="*/ 1065720 w 1121811"/>
                  <a:gd name="connsiteY8" fmla="*/ 560905 h 560905"/>
                  <a:gd name="connsiteX9" fmla="*/ 56091 w 1121811"/>
                  <a:gd name="connsiteY9" fmla="*/ 560905 h 560905"/>
                  <a:gd name="connsiteX10" fmla="*/ 16429 w 1121811"/>
                  <a:gd name="connsiteY10" fmla="*/ 544476 h 560905"/>
                  <a:gd name="connsiteX11" fmla="*/ 0 w 1121811"/>
                  <a:gd name="connsiteY11" fmla="*/ 504814 h 560905"/>
                  <a:gd name="connsiteX12" fmla="*/ 0 w 1121811"/>
                  <a:gd name="connsiteY12" fmla="*/ 56091 h 56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811" h="560905">
                    <a:moveTo>
                      <a:pt x="0" y="56091"/>
                    </a:moveTo>
                    <a:cubicBezTo>
                      <a:pt x="0" y="41215"/>
                      <a:pt x="5910" y="26948"/>
                      <a:pt x="16429" y="16429"/>
                    </a:cubicBezTo>
                    <a:cubicBezTo>
                      <a:pt x="26948" y="5910"/>
                      <a:pt x="41215" y="0"/>
                      <a:pt x="56091" y="0"/>
                    </a:cubicBezTo>
                    <a:lnTo>
                      <a:pt x="1065720" y="0"/>
                    </a:lnTo>
                    <a:cubicBezTo>
                      <a:pt x="1080596" y="0"/>
                      <a:pt x="1094863" y="5910"/>
                      <a:pt x="1105382" y="16429"/>
                    </a:cubicBezTo>
                    <a:cubicBezTo>
                      <a:pt x="1115901" y="26948"/>
                      <a:pt x="1121811" y="41215"/>
                      <a:pt x="1121811" y="56091"/>
                    </a:cubicBezTo>
                    <a:lnTo>
                      <a:pt x="1121811" y="504814"/>
                    </a:lnTo>
                    <a:cubicBezTo>
                      <a:pt x="1121811" y="519690"/>
                      <a:pt x="1115901" y="533957"/>
                      <a:pt x="1105382" y="544476"/>
                    </a:cubicBezTo>
                    <a:cubicBezTo>
                      <a:pt x="1094863" y="554995"/>
                      <a:pt x="1080596" y="560905"/>
                      <a:pt x="1065720" y="560905"/>
                    </a:cubicBezTo>
                    <a:lnTo>
                      <a:pt x="56091" y="560905"/>
                    </a:lnTo>
                    <a:cubicBezTo>
                      <a:pt x="41215" y="560905"/>
                      <a:pt x="26948" y="554995"/>
                      <a:pt x="16429" y="544476"/>
                    </a:cubicBezTo>
                    <a:cubicBezTo>
                      <a:pt x="5910" y="533957"/>
                      <a:pt x="0" y="519690"/>
                      <a:pt x="0" y="504814"/>
                    </a:cubicBezTo>
                    <a:lnTo>
                      <a:pt x="0" y="56091"/>
                    </a:lnTo>
                    <a:close/>
                  </a:path>
                </a:pathLst>
              </a:cu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29128" tIns="29128" rIns="29128" bIns="29128" spcCol="1270" anchor="ctr"/>
              <a:lstStyle/>
              <a:p>
                <a:pPr algn="ctr" defTabSz="889000" fontAlgn="auto">
                  <a:lnSpc>
                    <a:spcPct val="90000"/>
                  </a:lnSpc>
                  <a:spcBef>
                    <a:spcPts val="0"/>
                  </a:spcBef>
                  <a:spcAft>
                    <a:spcPct val="35000"/>
                  </a:spcAft>
                  <a:defRPr/>
                </a:pPr>
                <a:r>
                  <a:rPr lang="en-US" sz="1400" b="1" dirty="0">
                    <a:solidFill>
                      <a:schemeClr val="bg1"/>
                    </a:solidFill>
                  </a:rPr>
                  <a:t>Inorganic polymers</a:t>
                </a:r>
              </a:p>
            </p:txBody>
          </p:sp>
        </p:grpSp>
        <p:grpSp>
          <p:nvGrpSpPr>
            <p:cNvPr id="13320" name="Group 48"/>
            <p:cNvGrpSpPr>
              <a:grpSpLocks/>
            </p:cNvGrpSpPr>
            <p:nvPr/>
          </p:nvGrpSpPr>
          <p:grpSpPr bwMode="auto">
            <a:xfrm>
              <a:off x="943516" y="1016037"/>
              <a:ext cx="7301014" cy="2629460"/>
              <a:chOff x="-76988" y="2465755"/>
              <a:chExt cx="6904289" cy="2387251"/>
            </a:xfrm>
          </p:grpSpPr>
          <p:cxnSp>
            <p:nvCxnSpPr>
              <p:cNvPr id="41" name="Straight Connector 40"/>
              <p:cNvCxnSpPr>
                <a:endCxn id="44" idx="10"/>
              </p:cNvCxnSpPr>
              <p:nvPr/>
            </p:nvCxnSpPr>
            <p:spPr>
              <a:xfrm flipV="1">
                <a:off x="1040569" y="3408191"/>
                <a:ext cx="286783" cy="332879"/>
              </a:xfrm>
              <a:prstGeom prst="line">
                <a:avLst/>
              </a:prstGeom>
              <a:ln w="31750">
                <a:solidFill>
                  <a:srgbClr val="FF7C8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endCxn id="47" idx="2"/>
              </p:cNvCxnSpPr>
              <p:nvPr/>
            </p:nvCxnSpPr>
            <p:spPr>
              <a:xfrm>
                <a:off x="1040569" y="3741070"/>
                <a:ext cx="391887" cy="572090"/>
              </a:xfrm>
              <a:prstGeom prst="line">
                <a:avLst/>
              </a:prstGeom>
              <a:ln w="31750">
                <a:solidFill>
                  <a:srgbClr val="FF7C80"/>
                </a:solidFill>
              </a:ln>
            </p:spPr>
            <p:style>
              <a:lnRef idx="1">
                <a:schemeClr val="accent1"/>
              </a:lnRef>
              <a:fillRef idx="0">
                <a:schemeClr val="accent1"/>
              </a:fillRef>
              <a:effectRef idx="0">
                <a:schemeClr val="accent1"/>
              </a:effectRef>
              <a:fontRef idx="minor">
                <a:schemeClr val="tx1"/>
              </a:fontRef>
            </p:style>
          </p:cxnSp>
          <p:grpSp>
            <p:nvGrpSpPr>
              <p:cNvPr id="13323" name="Group 5"/>
              <p:cNvGrpSpPr>
                <a:grpSpLocks/>
              </p:cNvGrpSpPr>
              <p:nvPr/>
            </p:nvGrpSpPr>
            <p:grpSpPr bwMode="auto">
              <a:xfrm>
                <a:off x="-76988" y="2465755"/>
                <a:ext cx="6904289" cy="2387251"/>
                <a:chOff x="-76988" y="2465755"/>
                <a:chExt cx="6904289" cy="2387251"/>
              </a:xfrm>
            </p:grpSpPr>
            <p:sp>
              <p:nvSpPr>
                <p:cNvPr id="43" name="Freeform 42"/>
                <p:cNvSpPr/>
                <p:nvPr/>
              </p:nvSpPr>
              <p:spPr>
                <a:xfrm>
                  <a:off x="-76531" y="3462950"/>
                  <a:ext cx="1117100" cy="538946"/>
                </a:xfrm>
                <a:custGeom>
                  <a:avLst/>
                  <a:gdLst>
                    <a:gd name="connsiteX0" fmla="*/ 0 w 1121811"/>
                    <a:gd name="connsiteY0" fmla="*/ 56091 h 560905"/>
                    <a:gd name="connsiteX1" fmla="*/ 16429 w 1121811"/>
                    <a:gd name="connsiteY1" fmla="*/ 16429 h 560905"/>
                    <a:gd name="connsiteX2" fmla="*/ 56091 w 1121811"/>
                    <a:gd name="connsiteY2" fmla="*/ 0 h 560905"/>
                    <a:gd name="connsiteX3" fmla="*/ 1065720 w 1121811"/>
                    <a:gd name="connsiteY3" fmla="*/ 0 h 560905"/>
                    <a:gd name="connsiteX4" fmla="*/ 1105382 w 1121811"/>
                    <a:gd name="connsiteY4" fmla="*/ 16429 h 560905"/>
                    <a:gd name="connsiteX5" fmla="*/ 1121811 w 1121811"/>
                    <a:gd name="connsiteY5" fmla="*/ 56091 h 560905"/>
                    <a:gd name="connsiteX6" fmla="*/ 1121811 w 1121811"/>
                    <a:gd name="connsiteY6" fmla="*/ 504814 h 560905"/>
                    <a:gd name="connsiteX7" fmla="*/ 1105382 w 1121811"/>
                    <a:gd name="connsiteY7" fmla="*/ 544476 h 560905"/>
                    <a:gd name="connsiteX8" fmla="*/ 1065720 w 1121811"/>
                    <a:gd name="connsiteY8" fmla="*/ 560905 h 560905"/>
                    <a:gd name="connsiteX9" fmla="*/ 56091 w 1121811"/>
                    <a:gd name="connsiteY9" fmla="*/ 560905 h 560905"/>
                    <a:gd name="connsiteX10" fmla="*/ 16429 w 1121811"/>
                    <a:gd name="connsiteY10" fmla="*/ 544476 h 560905"/>
                    <a:gd name="connsiteX11" fmla="*/ 0 w 1121811"/>
                    <a:gd name="connsiteY11" fmla="*/ 504814 h 560905"/>
                    <a:gd name="connsiteX12" fmla="*/ 0 w 1121811"/>
                    <a:gd name="connsiteY12" fmla="*/ 56091 h 56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811" h="560905">
                      <a:moveTo>
                        <a:pt x="0" y="56091"/>
                      </a:moveTo>
                      <a:cubicBezTo>
                        <a:pt x="0" y="41215"/>
                        <a:pt x="5910" y="26948"/>
                        <a:pt x="16429" y="16429"/>
                      </a:cubicBezTo>
                      <a:cubicBezTo>
                        <a:pt x="26948" y="5910"/>
                        <a:pt x="41215" y="0"/>
                        <a:pt x="56091" y="0"/>
                      </a:cubicBezTo>
                      <a:lnTo>
                        <a:pt x="1065720" y="0"/>
                      </a:lnTo>
                      <a:cubicBezTo>
                        <a:pt x="1080596" y="0"/>
                        <a:pt x="1094863" y="5910"/>
                        <a:pt x="1105382" y="16429"/>
                      </a:cubicBezTo>
                      <a:cubicBezTo>
                        <a:pt x="1115901" y="26948"/>
                        <a:pt x="1121811" y="41215"/>
                        <a:pt x="1121811" y="56091"/>
                      </a:cubicBezTo>
                      <a:lnTo>
                        <a:pt x="1121811" y="504814"/>
                      </a:lnTo>
                      <a:cubicBezTo>
                        <a:pt x="1121811" y="519690"/>
                        <a:pt x="1115901" y="533957"/>
                        <a:pt x="1105382" y="544476"/>
                      </a:cubicBezTo>
                      <a:cubicBezTo>
                        <a:pt x="1094863" y="554995"/>
                        <a:pt x="1080596" y="560905"/>
                        <a:pt x="1065720" y="560905"/>
                      </a:cubicBezTo>
                      <a:lnTo>
                        <a:pt x="56091" y="560905"/>
                      </a:lnTo>
                      <a:cubicBezTo>
                        <a:pt x="41215" y="560905"/>
                        <a:pt x="26948" y="554995"/>
                        <a:pt x="16429" y="544476"/>
                      </a:cubicBezTo>
                      <a:cubicBezTo>
                        <a:pt x="5910" y="533957"/>
                        <a:pt x="0" y="519690"/>
                        <a:pt x="0" y="504814"/>
                      </a:cubicBezTo>
                      <a:lnTo>
                        <a:pt x="0" y="56091"/>
                      </a:lnTo>
                      <a:close/>
                    </a:path>
                  </a:pathLst>
                </a:custGeom>
                <a:solidFill>
                  <a:schemeClr val="accent2">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29127" tIns="29128" rIns="29129" bIns="29128" spcCol="1270" anchor="ctr"/>
                <a:lstStyle/>
                <a:p>
                  <a:pPr algn="ctr" defTabSz="889000" fontAlgn="auto">
                    <a:lnSpc>
                      <a:spcPct val="90000"/>
                    </a:lnSpc>
                    <a:spcBef>
                      <a:spcPts val="0"/>
                    </a:spcBef>
                    <a:spcAft>
                      <a:spcPct val="35000"/>
                    </a:spcAft>
                    <a:defRPr/>
                  </a:pPr>
                  <a:r>
                    <a:rPr lang="en-US" sz="1400" b="1" dirty="0">
                      <a:solidFill>
                        <a:srgbClr val="FA5060"/>
                      </a:solidFill>
                    </a:rPr>
                    <a:t>Natural</a:t>
                  </a:r>
                </a:p>
              </p:txBody>
            </p:sp>
            <p:sp>
              <p:nvSpPr>
                <p:cNvPr id="44" name="Freeform 43"/>
                <p:cNvSpPr/>
                <p:nvPr/>
              </p:nvSpPr>
              <p:spPr>
                <a:xfrm>
                  <a:off x="1310836" y="2863480"/>
                  <a:ext cx="1123106" cy="560562"/>
                </a:xfrm>
                <a:custGeom>
                  <a:avLst/>
                  <a:gdLst>
                    <a:gd name="connsiteX0" fmla="*/ 0 w 1121811"/>
                    <a:gd name="connsiteY0" fmla="*/ 56091 h 560905"/>
                    <a:gd name="connsiteX1" fmla="*/ 16429 w 1121811"/>
                    <a:gd name="connsiteY1" fmla="*/ 16429 h 560905"/>
                    <a:gd name="connsiteX2" fmla="*/ 56091 w 1121811"/>
                    <a:gd name="connsiteY2" fmla="*/ 0 h 560905"/>
                    <a:gd name="connsiteX3" fmla="*/ 1065720 w 1121811"/>
                    <a:gd name="connsiteY3" fmla="*/ 0 h 560905"/>
                    <a:gd name="connsiteX4" fmla="*/ 1105382 w 1121811"/>
                    <a:gd name="connsiteY4" fmla="*/ 16429 h 560905"/>
                    <a:gd name="connsiteX5" fmla="*/ 1121811 w 1121811"/>
                    <a:gd name="connsiteY5" fmla="*/ 56091 h 560905"/>
                    <a:gd name="connsiteX6" fmla="*/ 1121811 w 1121811"/>
                    <a:gd name="connsiteY6" fmla="*/ 504814 h 560905"/>
                    <a:gd name="connsiteX7" fmla="*/ 1105382 w 1121811"/>
                    <a:gd name="connsiteY7" fmla="*/ 544476 h 560905"/>
                    <a:gd name="connsiteX8" fmla="*/ 1065720 w 1121811"/>
                    <a:gd name="connsiteY8" fmla="*/ 560905 h 560905"/>
                    <a:gd name="connsiteX9" fmla="*/ 56091 w 1121811"/>
                    <a:gd name="connsiteY9" fmla="*/ 560905 h 560905"/>
                    <a:gd name="connsiteX10" fmla="*/ 16429 w 1121811"/>
                    <a:gd name="connsiteY10" fmla="*/ 544476 h 560905"/>
                    <a:gd name="connsiteX11" fmla="*/ 0 w 1121811"/>
                    <a:gd name="connsiteY11" fmla="*/ 504814 h 560905"/>
                    <a:gd name="connsiteX12" fmla="*/ 0 w 1121811"/>
                    <a:gd name="connsiteY12" fmla="*/ 56091 h 56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811" h="560905">
                      <a:moveTo>
                        <a:pt x="0" y="56091"/>
                      </a:moveTo>
                      <a:cubicBezTo>
                        <a:pt x="0" y="41215"/>
                        <a:pt x="5910" y="26948"/>
                        <a:pt x="16429" y="16429"/>
                      </a:cubicBezTo>
                      <a:cubicBezTo>
                        <a:pt x="26948" y="5910"/>
                        <a:pt x="41215" y="0"/>
                        <a:pt x="56091" y="0"/>
                      </a:cubicBezTo>
                      <a:lnTo>
                        <a:pt x="1065720" y="0"/>
                      </a:lnTo>
                      <a:cubicBezTo>
                        <a:pt x="1080596" y="0"/>
                        <a:pt x="1094863" y="5910"/>
                        <a:pt x="1105382" y="16429"/>
                      </a:cubicBezTo>
                      <a:cubicBezTo>
                        <a:pt x="1115901" y="26948"/>
                        <a:pt x="1121811" y="41215"/>
                        <a:pt x="1121811" y="56091"/>
                      </a:cubicBezTo>
                      <a:lnTo>
                        <a:pt x="1121811" y="504814"/>
                      </a:lnTo>
                      <a:cubicBezTo>
                        <a:pt x="1121811" y="519690"/>
                        <a:pt x="1115901" y="533957"/>
                        <a:pt x="1105382" y="544476"/>
                      </a:cubicBezTo>
                      <a:cubicBezTo>
                        <a:pt x="1094863" y="554995"/>
                        <a:pt x="1080596" y="560905"/>
                        <a:pt x="1065720" y="560905"/>
                      </a:cubicBezTo>
                      <a:lnTo>
                        <a:pt x="56091" y="560905"/>
                      </a:lnTo>
                      <a:cubicBezTo>
                        <a:pt x="41215" y="560905"/>
                        <a:pt x="26948" y="554995"/>
                        <a:pt x="16429" y="544476"/>
                      </a:cubicBezTo>
                      <a:cubicBezTo>
                        <a:pt x="5910" y="533957"/>
                        <a:pt x="0" y="519690"/>
                        <a:pt x="0" y="504814"/>
                      </a:cubicBezTo>
                      <a:lnTo>
                        <a:pt x="0" y="56091"/>
                      </a:lnTo>
                      <a:close/>
                    </a:path>
                  </a:pathLst>
                </a:cu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29128" tIns="29128" rIns="29128" bIns="29128" spcCol="1270" anchor="ctr"/>
                <a:lstStyle/>
                <a:p>
                  <a:pPr algn="ctr" defTabSz="889000" fontAlgn="auto">
                    <a:lnSpc>
                      <a:spcPct val="90000"/>
                    </a:lnSpc>
                    <a:spcBef>
                      <a:spcPts val="0"/>
                    </a:spcBef>
                    <a:spcAft>
                      <a:spcPct val="35000"/>
                    </a:spcAft>
                    <a:defRPr/>
                  </a:pPr>
                  <a:r>
                    <a:rPr lang="en-US" sz="1400" b="1" dirty="0">
                      <a:solidFill>
                        <a:schemeClr val="bg1"/>
                      </a:solidFill>
                    </a:rPr>
                    <a:t>Proteins</a:t>
                  </a:r>
                </a:p>
              </p:txBody>
            </p:sp>
            <p:sp>
              <p:nvSpPr>
                <p:cNvPr id="45" name="Freeform 44"/>
                <p:cNvSpPr/>
                <p:nvPr/>
              </p:nvSpPr>
              <p:spPr>
                <a:xfrm>
                  <a:off x="2444453" y="2465755"/>
                  <a:ext cx="2442906" cy="1637013"/>
                </a:xfrm>
                <a:custGeom>
                  <a:avLst/>
                  <a:gdLst>
                    <a:gd name="connsiteX0" fmla="*/ 0 w 2214621"/>
                    <a:gd name="connsiteY0" fmla="*/ 11041 h 22082"/>
                    <a:gd name="connsiteX1" fmla="*/ 2214621 w 2214621"/>
                    <a:gd name="connsiteY1" fmla="*/ 11041 h 22082"/>
                  </a:gdLst>
                  <a:ahLst/>
                  <a:cxnLst>
                    <a:cxn ang="0">
                      <a:pos x="connsiteX0" y="connsiteY0"/>
                    </a:cxn>
                    <a:cxn ang="0">
                      <a:pos x="connsiteX1" y="connsiteY1"/>
                    </a:cxn>
                  </a:cxnLst>
                  <a:rect l="l" t="t" r="r" b="b"/>
                  <a:pathLst>
                    <a:path w="2214621" h="22082">
                      <a:moveTo>
                        <a:pt x="0" y="11041"/>
                      </a:moveTo>
                      <a:lnTo>
                        <a:pt x="2214621" y="11041"/>
                      </a:lnTo>
                    </a:path>
                  </a:pathLst>
                </a:custGeom>
                <a:noFill/>
                <a:ln>
                  <a:solidFill>
                    <a:srgbClr val="FF7C80"/>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lIns="1064644" tIns="-44324" rIns="1064645" bIns="-44326" spcCol="1270" anchor="ctr"/>
                <a:lstStyle/>
                <a:p>
                  <a:pPr algn="ctr" defTabSz="889000" fontAlgn="auto">
                    <a:lnSpc>
                      <a:spcPct val="90000"/>
                    </a:lnSpc>
                    <a:spcBef>
                      <a:spcPts val="0"/>
                    </a:spcBef>
                    <a:spcAft>
                      <a:spcPct val="35000"/>
                    </a:spcAft>
                    <a:defRPr/>
                  </a:pPr>
                  <a:endParaRPr lang="en-US" sz="1400" b="1">
                    <a:solidFill>
                      <a:schemeClr val="bg1"/>
                    </a:solidFill>
                  </a:endParaRPr>
                </a:p>
              </p:txBody>
            </p:sp>
            <p:sp>
              <p:nvSpPr>
                <p:cNvPr id="46" name="Freeform 45"/>
                <p:cNvSpPr/>
                <p:nvPr/>
              </p:nvSpPr>
              <p:spPr>
                <a:xfrm>
                  <a:off x="3798787" y="3021994"/>
                  <a:ext cx="1121604" cy="560562"/>
                </a:xfrm>
                <a:custGeom>
                  <a:avLst/>
                  <a:gdLst>
                    <a:gd name="connsiteX0" fmla="*/ 0 w 1121811"/>
                    <a:gd name="connsiteY0" fmla="*/ 56091 h 560905"/>
                    <a:gd name="connsiteX1" fmla="*/ 16429 w 1121811"/>
                    <a:gd name="connsiteY1" fmla="*/ 16429 h 560905"/>
                    <a:gd name="connsiteX2" fmla="*/ 56091 w 1121811"/>
                    <a:gd name="connsiteY2" fmla="*/ 0 h 560905"/>
                    <a:gd name="connsiteX3" fmla="*/ 1065720 w 1121811"/>
                    <a:gd name="connsiteY3" fmla="*/ 0 h 560905"/>
                    <a:gd name="connsiteX4" fmla="*/ 1105382 w 1121811"/>
                    <a:gd name="connsiteY4" fmla="*/ 16429 h 560905"/>
                    <a:gd name="connsiteX5" fmla="*/ 1121811 w 1121811"/>
                    <a:gd name="connsiteY5" fmla="*/ 56091 h 560905"/>
                    <a:gd name="connsiteX6" fmla="*/ 1121811 w 1121811"/>
                    <a:gd name="connsiteY6" fmla="*/ 504814 h 560905"/>
                    <a:gd name="connsiteX7" fmla="*/ 1105382 w 1121811"/>
                    <a:gd name="connsiteY7" fmla="*/ 544476 h 560905"/>
                    <a:gd name="connsiteX8" fmla="*/ 1065720 w 1121811"/>
                    <a:gd name="connsiteY8" fmla="*/ 560905 h 560905"/>
                    <a:gd name="connsiteX9" fmla="*/ 56091 w 1121811"/>
                    <a:gd name="connsiteY9" fmla="*/ 560905 h 560905"/>
                    <a:gd name="connsiteX10" fmla="*/ 16429 w 1121811"/>
                    <a:gd name="connsiteY10" fmla="*/ 544476 h 560905"/>
                    <a:gd name="connsiteX11" fmla="*/ 0 w 1121811"/>
                    <a:gd name="connsiteY11" fmla="*/ 504814 h 560905"/>
                    <a:gd name="connsiteX12" fmla="*/ 0 w 1121811"/>
                    <a:gd name="connsiteY12" fmla="*/ 56091 h 56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811" h="560905">
                      <a:moveTo>
                        <a:pt x="0" y="56091"/>
                      </a:moveTo>
                      <a:cubicBezTo>
                        <a:pt x="0" y="41215"/>
                        <a:pt x="5910" y="26948"/>
                        <a:pt x="16429" y="16429"/>
                      </a:cubicBezTo>
                      <a:cubicBezTo>
                        <a:pt x="26948" y="5910"/>
                        <a:pt x="41215" y="0"/>
                        <a:pt x="56091" y="0"/>
                      </a:cubicBezTo>
                      <a:lnTo>
                        <a:pt x="1065720" y="0"/>
                      </a:lnTo>
                      <a:cubicBezTo>
                        <a:pt x="1080596" y="0"/>
                        <a:pt x="1094863" y="5910"/>
                        <a:pt x="1105382" y="16429"/>
                      </a:cubicBezTo>
                      <a:cubicBezTo>
                        <a:pt x="1115901" y="26948"/>
                        <a:pt x="1121811" y="41215"/>
                        <a:pt x="1121811" y="56091"/>
                      </a:cubicBezTo>
                      <a:lnTo>
                        <a:pt x="1121811" y="504814"/>
                      </a:lnTo>
                      <a:cubicBezTo>
                        <a:pt x="1121811" y="519690"/>
                        <a:pt x="1115901" y="533957"/>
                        <a:pt x="1105382" y="544476"/>
                      </a:cubicBezTo>
                      <a:cubicBezTo>
                        <a:pt x="1094863" y="554995"/>
                        <a:pt x="1080596" y="560905"/>
                        <a:pt x="1065720" y="560905"/>
                      </a:cubicBezTo>
                      <a:lnTo>
                        <a:pt x="56091" y="560905"/>
                      </a:lnTo>
                      <a:cubicBezTo>
                        <a:pt x="41215" y="560905"/>
                        <a:pt x="26948" y="554995"/>
                        <a:pt x="16429" y="544476"/>
                      </a:cubicBezTo>
                      <a:cubicBezTo>
                        <a:pt x="5910" y="533957"/>
                        <a:pt x="0" y="519690"/>
                        <a:pt x="0" y="504814"/>
                      </a:cubicBezTo>
                      <a:lnTo>
                        <a:pt x="0" y="56091"/>
                      </a:lnTo>
                      <a:close/>
                    </a:path>
                  </a:pathLst>
                </a:cu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29128" tIns="29128" rIns="29128" bIns="29128" spcCol="1270" anchor="ctr"/>
                <a:lstStyle/>
                <a:p>
                  <a:pPr algn="ctr" defTabSz="889000" fontAlgn="auto">
                    <a:lnSpc>
                      <a:spcPct val="90000"/>
                    </a:lnSpc>
                    <a:spcBef>
                      <a:spcPts val="0"/>
                    </a:spcBef>
                    <a:spcAft>
                      <a:spcPct val="35000"/>
                    </a:spcAft>
                    <a:defRPr/>
                  </a:pPr>
                  <a:r>
                    <a:rPr lang="en-US" sz="1400" b="1" dirty="0">
                      <a:solidFill>
                        <a:schemeClr val="bg1"/>
                      </a:solidFill>
                    </a:rPr>
                    <a:t>Silk</a:t>
                  </a:r>
                </a:p>
                <a:p>
                  <a:pPr algn="ctr" defTabSz="889000" fontAlgn="auto">
                    <a:lnSpc>
                      <a:spcPct val="90000"/>
                    </a:lnSpc>
                    <a:spcBef>
                      <a:spcPts val="0"/>
                    </a:spcBef>
                    <a:spcAft>
                      <a:spcPct val="35000"/>
                    </a:spcAft>
                    <a:defRPr/>
                  </a:pPr>
                  <a:r>
                    <a:rPr lang="en-US" sz="1400" b="1" dirty="0">
                      <a:solidFill>
                        <a:schemeClr val="bg1"/>
                      </a:solidFill>
                    </a:rPr>
                    <a:t>Collagen</a:t>
                  </a:r>
                </a:p>
              </p:txBody>
            </p:sp>
            <p:sp>
              <p:nvSpPr>
                <p:cNvPr id="48" name="Freeform 47"/>
                <p:cNvSpPr/>
                <p:nvPr/>
              </p:nvSpPr>
              <p:spPr>
                <a:xfrm>
                  <a:off x="3582574" y="4463027"/>
                  <a:ext cx="2190658" cy="131134"/>
                </a:xfrm>
                <a:custGeom>
                  <a:avLst/>
                  <a:gdLst>
                    <a:gd name="connsiteX0" fmla="*/ 0 w 1949743"/>
                    <a:gd name="connsiteY0" fmla="*/ 11041 h 22082"/>
                    <a:gd name="connsiteX1" fmla="*/ 1949743 w 1949743"/>
                    <a:gd name="connsiteY1" fmla="*/ 11041 h 22082"/>
                  </a:gdLst>
                  <a:ahLst/>
                  <a:cxnLst>
                    <a:cxn ang="0">
                      <a:pos x="connsiteX0" y="connsiteY0"/>
                    </a:cxn>
                    <a:cxn ang="0">
                      <a:pos x="connsiteX1" y="connsiteY1"/>
                    </a:cxn>
                  </a:cxnLst>
                  <a:rect l="l" t="t" r="r" b="b"/>
                  <a:pathLst>
                    <a:path w="1949743" h="22082">
                      <a:moveTo>
                        <a:pt x="0" y="11041"/>
                      </a:moveTo>
                      <a:lnTo>
                        <a:pt x="1949743" y="11041"/>
                      </a:lnTo>
                    </a:path>
                  </a:pathLst>
                </a:custGeom>
                <a:noFill/>
                <a:ln>
                  <a:solidFill>
                    <a:srgbClr val="FF7C80"/>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lIns="938827" tIns="-37702" rIns="938828" bIns="-37704" spcCol="1270" anchor="ctr"/>
                <a:lstStyle/>
                <a:p>
                  <a:pPr algn="ctr" defTabSz="889000" fontAlgn="auto">
                    <a:lnSpc>
                      <a:spcPct val="90000"/>
                    </a:lnSpc>
                    <a:spcBef>
                      <a:spcPts val="0"/>
                    </a:spcBef>
                    <a:spcAft>
                      <a:spcPct val="35000"/>
                    </a:spcAft>
                    <a:defRPr/>
                  </a:pPr>
                  <a:endParaRPr lang="en-US" sz="1400" b="1">
                    <a:solidFill>
                      <a:schemeClr val="bg1"/>
                    </a:solidFill>
                  </a:endParaRPr>
                </a:p>
              </p:txBody>
            </p:sp>
            <p:sp>
              <p:nvSpPr>
                <p:cNvPr id="47" name="Freeform 46"/>
                <p:cNvSpPr/>
                <p:nvPr/>
              </p:nvSpPr>
              <p:spPr>
                <a:xfrm>
                  <a:off x="1385909" y="4313159"/>
                  <a:ext cx="2219186" cy="459690"/>
                </a:xfrm>
                <a:custGeom>
                  <a:avLst/>
                  <a:gdLst>
                    <a:gd name="connsiteX0" fmla="*/ 0 w 2220457"/>
                    <a:gd name="connsiteY0" fmla="*/ 45992 h 459920"/>
                    <a:gd name="connsiteX1" fmla="*/ 13471 w 2220457"/>
                    <a:gd name="connsiteY1" fmla="*/ 13471 h 459920"/>
                    <a:gd name="connsiteX2" fmla="*/ 45992 w 2220457"/>
                    <a:gd name="connsiteY2" fmla="*/ 0 h 459920"/>
                    <a:gd name="connsiteX3" fmla="*/ 2174465 w 2220457"/>
                    <a:gd name="connsiteY3" fmla="*/ 0 h 459920"/>
                    <a:gd name="connsiteX4" fmla="*/ 2206986 w 2220457"/>
                    <a:gd name="connsiteY4" fmla="*/ 13471 h 459920"/>
                    <a:gd name="connsiteX5" fmla="*/ 2220457 w 2220457"/>
                    <a:gd name="connsiteY5" fmla="*/ 45992 h 459920"/>
                    <a:gd name="connsiteX6" fmla="*/ 2220457 w 2220457"/>
                    <a:gd name="connsiteY6" fmla="*/ 413928 h 459920"/>
                    <a:gd name="connsiteX7" fmla="*/ 2206986 w 2220457"/>
                    <a:gd name="connsiteY7" fmla="*/ 446449 h 459920"/>
                    <a:gd name="connsiteX8" fmla="*/ 2174465 w 2220457"/>
                    <a:gd name="connsiteY8" fmla="*/ 459920 h 459920"/>
                    <a:gd name="connsiteX9" fmla="*/ 45992 w 2220457"/>
                    <a:gd name="connsiteY9" fmla="*/ 459920 h 459920"/>
                    <a:gd name="connsiteX10" fmla="*/ 13471 w 2220457"/>
                    <a:gd name="connsiteY10" fmla="*/ 446449 h 459920"/>
                    <a:gd name="connsiteX11" fmla="*/ 0 w 2220457"/>
                    <a:gd name="connsiteY11" fmla="*/ 413928 h 459920"/>
                    <a:gd name="connsiteX12" fmla="*/ 0 w 2220457"/>
                    <a:gd name="connsiteY12" fmla="*/ 45992 h 45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0457" h="459920">
                      <a:moveTo>
                        <a:pt x="0" y="45992"/>
                      </a:moveTo>
                      <a:cubicBezTo>
                        <a:pt x="0" y="33794"/>
                        <a:pt x="4846" y="22096"/>
                        <a:pt x="13471" y="13471"/>
                      </a:cubicBezTo>
                      <a:cubicBezTo>
                        <a:pt x="22096" y="4846"/>
                        <a:pt x="33794" y="0"/>
                        <a:pt x="45992" y="0"/>
                      </a:cubicBezTo>
                      <a:lnTo>
                        <a:pt x="2174465" y="0"/>
                      </a:lnTo>
                      <a:cubicBezTo>
                        <a:pt x="2186663" y="0"/>
                        <a:pt x="2198361" y="4846"/>
                        <a:pt x="2206986" y="13471"/>
                      </a:cubicBezTo>
                      <a:cubicBezTo>
                        <a:pt x="2215611" y="22096"/>
                        <a:pt x="2220457" y="33794"/>
                        <a:pt x="2220457" y="45992"/>
                      </a:cubicBezTo>
                      <a:lnTo>
                        <a:pt x="2220457" y="413928"/>
                      </a:lnTo>
                      <a:cubicBezTo>
                        <a:pt x="2220457" y="426126"/>
                        <a:pt x="2215611" y="437824"/>
                        <a:pt x="2206986" y="446449"/>
                      </a:cubicBezTo>
                      <a:cubicBezTo>
                        <a:pt x="2198361" y="455074"/>
                        <a:pt x="2186663" y="459920"/>
                        <a:pt x="2174465" y="459920"/>
                      </a:cubicBezTo>
                      <a:lnTo>
                        <a:pt x="45992" y="459920"/>
                      </a:lnTo>
                      <a:cubicBezTo>
                        <a:pt x="33794" y="459920"/>
                        <a:pt x="22096" y="455074"/>
                        <a:pt x="13471" y="446449"/>
                      </a:cubicBezTo>
                      <a:cubicBezTo>
                        <a:pt x="4846" y="437824"/>
                        <a:pt x="0" y="426126"/>
                        <a:pt x="0" y="413928"/>
                      </a:cubicBezTo>
                      <a:lnTo>
                        <a:pt x="0" y="45992"/>
                      </a:lnTo>
                      <a:close/>
                    </a:path>
                  </a:pathLst>
                </a:cu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26171" tIns="26171" rIns="26171" bIns="26171" spcCol="1270" anchor="ctr"/>
                <a:lstStyle/>
                <a:p>
                  <a:pPr algn="ctr" defTabSz="889000" fontAlgn="auto">
                    <a:lnSpc>
                      <a:spcPct val="90000"/>
                    </a:lnSpc>
                    <a:spcBef>
                      <a:spcPts val="0"/>
                    </a:spcBef>
                    <a:spcAft>
                      <a:spcPct val="35000"/>
                    </a:spcAft>
                    <a:defRPr/>
                  </a:pPr>
                  <a:r>
                    <a:rPr lang="en-US" sz="1400" b="1" dirty="0">
                      <a:solidFill>
                        <a:schemeClr val="bg1"/>
                      </a:solidFill>
                    </a:rPr>
                    <a:t>Polysaccharides</a:t>
                  </a:r>
                </a:p>
              </p:txBody>
            </p:sp>
            <p:sp>
              <p:nvSpPr>
                <p:cNvPr id="49" name="Freeform 48"/>
                <p:cNvSpPr/>
                <p:nvPr/>
              </p:nvSpPr>
              <p:spPr>
                <a:xfrm>
                  <a:off x="5705665" y="4133031"/>
                  <a:ext cx="1121604" cy="720516"/>
                </a:xfrm>
                <a:custGeom>
                  <a:avLst/>
                  <a:gdLst>
                    <a:gd name="connsiteX0" fmla="*/ 0 w 1121811"/>
                    <a:gd name="connsiteY0" fmla="*/ 56091 h 560905"/>
                    <a:gd name="connsiteX1" fmla="*/ 16429 w 1121811"/>
                    <a:gd name="connsiteY1" fmla="*/ 16429 h 560905"/>
                    <a:gd name="connsiteX2" fmla="*/ 56091 w 1121811"/>
                    <a:gd name="connsiteY2" fmla="*/ 0 h 560905"/>
                    <a:gd name="connsiteX3" fmla="*/ 1065720 w 1121811"/>
                    <a:gd name="connsiteY3" fmla="*/ 0 h 560905"/>
                    <a:gd name="connsiteX4" fmla="*/ 1105382 w 1121811"/>
                    <a:gd name="connsiteY4" fmla="*/ 16429 h 560905"/>
                    <a:gd name="connsiteX5" fmla="*/ 1121811 w 1121811"/>
                    <a:gd name="connsiteY5" fmla="*/ 56091 h 560905"/>
                    <a:gd name="connsiteX6" fmla="*/ 1121811 w 1121811"/>
                    <a:gd name="connsiteY6" fmla="*/ 504814 h 560905"/>
                    <a:gd name="connsiteX7" fmla="*/ 1105382 w 1121811"/>
                    <a:gd name="connsiteY7" fmla="*/ 544476 h 560905"/>
                    <a:gd name="connsiteX8" fmla="*/ 1065720 w 1121811"/>
                    <a:gd name="connsiteY8" fmla="*/ 560905 h 560905"/>
                    <a:gd name="connsiteX9" fmla="*/ 56091 w 1121811"/>
                    <a:gd name="connsiteY9" fmla="*/ 560905 h 560905"/>
                    <a:gd name="connsiteX10" fmla="*/ 16429 w 1121811"/>
                    <a:gd name="connsiteY10" fmla="*/ 544476 h 560905"/>
                    <a:gd name="connsiteX11" fmla="*/ 0 w 1121811"/>
                    <a:gd name="connsiteY11" fmla="*/ 504814 h 560905"/>
                    <a:gd name="connsiteX12" fmla="*/ 0 w 1121811"/>
                    <a:gd name="connsiteY12" fmla="*/ 56091 h 56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811" h="560905">
                      <a:moveTo>
                        <a:pt x="0" y="56091"/>
                      </a:moveTo>
                      <a:cubicBezTo>
                        <a:pt x="0" y="41215"/>
                        <a:pt x="5910" y="26948"/>
                        <a:pt x="16429" y="16429"/>
                      </a:cubicBezTo>
                      <a:cubicBezTo>
                        <a:pt x="26948" y="5910"/>
                        <a:pt x="41215" y="0"/>
                        <a:pt x="56091" y="0"/>
                      </a:cubicBezTo>
                      <a:lnTo>
                        <a:pt x="1065720" y="0"/>
                      </a:lnTo>
                      <a:cubicBezTo>
                        <a:pt x="1080596" y="0"/>
                        <a:pt x="1094863" y="5910"/>
                        <a:pt x="1105382" y="16429"/>
                      </a:cubicBezTo>
                      <a:cubicBezTo>
                        <a:pt x="1115901" y="26948"/>
                        <a:pt x="1121811" y="41215"/>
                        <a:pt x="1121811" y="56091"/>
                      </a:cubicBezTo>
                      <a:lnTo>
                        <a:pt x="1121811" y="504814"/>
                      </a:lnTo>
                      <a:cubicBezTo>
                        <a:pt x="1121811" y="519690"/>
                        <a:pt x="1115901" y="533957"/>
                        <a:pt x="1105382" y="544476"/>
                      </a:cubicBezTo>
                      <a:cubicBezTo>
                        <a:pt x="1094863" y="554995"/>
                        <a:pt x="1080596" y="560905"/>
                        <a:pt x="1065720" y="560905"/>
                      </a:cubicBezTo>
                      <a:lnTo>
                        <a:pt x="56091" y="560905"/>
                      </a:lnTo>
                      <a:cubicBezTo>
                        <a:pt x="41215" y="560905"/>
                        <a:pt x="26948" y="554995"/>
                        <a:pt x="16429" y="544476"/>
                      </a:cubicBezTo>
                      <a:cubicBezTo>
                        <a:pt x="5910" y="533957"/>
                        <a:pt x="0" y="519690"/>
                        <a:pt x="0" y="504814"/>
                      </a:cubicBezTo>
                      <a:lnTo>
                        <a:pt x="0" y="56091"/>
                      </a:lnTo>
                      <a:close/>
                    </a:path>
                  </a:pathLst>
                </a:cu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29128" tIns="29128" rIns="29128" bIns="29128" spcCol="1270" anchor="ctr"/>
                <a:lstStyle/>
                <a:p>
                  <a:pPr algn="ctr" defTabSz="889000" fontAlgn="auto">
                    <a:lnSpc>
                      <a:spcPct val="90000"/>
                    </a:lnSpc>
                    <a:spcBef>
                      <a:spcPts val="0"/>
                    </a:spcBef>
                    <a:spcAft>
                      <a:spcPct val="35000"/>
                    </a:spcAft>
                    <a:defRPr/>
                  </a:pPr>
                  <a:r>
                    <a:rPr lang="en-US" sz="1400" b="1" dirty="0">
                      <a:solidFill>
                        <a:schemeClr val="bg1"/>
                      </a:solidFill>
                    </a:rPr>
                    <a:t>Alginate</a:t>
                  </a:r>
                </a:p>
                <a:p>
                  <a:pPr algn="ctr" defTabSz="889000" fontAlgn="auto">
                    <a:lnSpc>
                      <a:spcPct val="90000"/>
                    </a:lnSpc>
                    <a:spcBef>
                      <a:spcPts val="0"/>
                    </a:spcBef>
                    <a:spcAft>
                      <a:spcPct val="35000"/>
                    </a:spcAft>
                    <a:defRPr/>
                  </a:pPr>
                  <a:r>
                    <a:rPr lang="en-US" sz="1400" b="1" dirty="0" err="1">
                      <a:solidFill>
                        <a:schemeClr val="bg1"/>
                      </a:solidFill>
                    </a:rPr>
                    <a:t>Chitosan</a:t>
                  </a:r>
                  <a:endParaRPr lang="en-US" sz="1400" b="1" dirty="0">
                    <a:solidFill>
                      <a:schemeClr val="bg1"/>
                    </a:solidFill>
                  </a:endParaRPr>
                </a:p>
              </p:txBody>
            </p:sp>
          </p:grpSp>
        </p:grpSp>
      </p:grpSp>
      <p:sp>
        <p:nvSpPr>
          <p:cNvPr id="13315" name="Slide Number Placeholder 60"/>
          <p:cNvSpPr>
            <a:spLocks noGrp="1"/>
          </p:cNvSpPr>
          <p:nvPr>
            <p:ph type="sldNum" sz="quarter" idx="12"/>
          </p:nvPr>
        </p:nvSpPr>
        <p:spPr>
          <a:xfrm>
            <a:off x="9994900" y="6699250"/>
            <a:ext cx="419100" cy="152400"/>
          </a:xfrm>
          <a:noFill/>
        </p:spPr>
        <p:txBody>
          <a:bodyPr/>
          <a:lstStyle/>
          <a:p>
            <a:pPr algn="ctr"/>
            <a:fld id="{10F691F5-E677-4E42-99FF-BE5BDAA2B33F}" type="slidenum">
              <a:rPr lang="en-US" sz="1600" smtClean="0">
                <a:latin typeface="Arial" charset="0"/>
                <a:cs typeface="Arial" charset="0"/>
              </a:rPr>
              <a:pPr algn="ctr"/>
              <a:t>12</a:t>
            </a:fld>
            <a:endParaRPr lang="en-US" sz="1600" smtClean="0">
              <a:latin typeface="Arial" charset="0"/>
              <a:cs typeface="Arial" charset="0"/>
            </a:endParaRPr>
          </a:p>
        </p:txBody>
      </p:sp>
      <p:sp>
        <p:nvSpPr>
          <p:cNvPr id="13316" name="Rectangle 62"/>
          <p:cNvSpPr>
            <a:spLocks noChangeArrowheads="1"/>
          </p:cNvSpPr>
          <p:nvPr/>
        </p:nvSpPr>
        <p:spPr bwMode="auto">
          <a:xfrm>
            <a:off x="685800" y="152400"/>
            <a:ext cx="7772400" cy="533400"/>
          </a:xfrm>
          <a:prstGeom prst="rect">
            <a:avLst/>
          </a:prstGeom>
          <a:noFill/>
          <a:ln w="9525">
            <a:noFill/>
            <a:miter lim="800000"/>
            <a:headEnd/>
            <a:tailEnd/>
          </a:ln>
        </p:spPr>
        <p:txBody>
          <a:bodyPr anchor="ctr"/>
          <a:lstStyle/>
          <a:p>
            <a:pPr algn="ctr"/>
            <a:r>
              <a:rPr lang="en-US" sz="4000">
                <a:solidFill>
                  <a:schemeClr val="folHlink"/>
                </a:solidFill>
              </a:rPr>
              <a:t>Types of Scaffolds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type="body" idx="1"/>
          </p:nvPr>
        </p:nvSpPr>
        <p:spPr>
          <a:xfrm>
            <a:off x="457200" y="1295400"/>
            <a:ext cx="8229600" cy="4525963"/>
          </a:xfrm>
        </p:spPr>
        <p:txBody>
          <a:bodyPr/>
          <a:lstStyle/>
          <a:p>
            <a:pPr>
              <a:buClr>
                <a:srgbClr val="00B050"/>
              </a:buClr>
              <a:buFont typeface="Wingdings" pitchFamily="2" charset="2"/>
              <a:buChar char="ü"/>
            </a:pPr>
            <a:r>
              <a:rPr lang="en-US" smtClean="0"/>
              <a:t>Biocompatible</a:t>
            </a:r>
          </a:p>
          <a:p>
            <a:pPr>
              <a:buClr>
                <a:srgbClr val="00B050"/>
              </a:buClr>
              <a:buFont typeface="Wingdings" pitchFamily="2" charset="2"/>
              <a:buChar char="ü"/>
            </a:pPr>
            <a:r>
              <a:rPr lang="en-US" smtClean="0"/>
              <a:t>Biodegradable</a:t>
            </a:r>
          </a:p>
          <a:p>
            <a:pPr>
              <a:buClr>
                <a:srgbClr val="00B050"/>
              </a:buClr>
              <a:buFont typeface="Wingdings" pitchFamily="2" charset="2"/>
              <a:buChar char="ü"/>
            </a:pPr>
            <a:r>
              <a:rPr lang="en-US" smtClean="0"/>
              <a:t>Chemical and Mechanical Properties</a:t>
            </a:r>
          </a:p>
          <a:p>
            <a:pPr>
              <a:buClr>
                <a:srgbClr val="00B050"/>
              </a:buClr>
              <a:buFont typeface="Wingdings" pitchFamily="2" charset="2"/>
              <a:buChar char="ü"/>
            </a:pPr>
            <a:r>
              <a:rPr lang="en-US" smtClean="0"/>
              <a:t>Proper architecture</a:t>
            </a:r>
          </a:p>
        </p:txBody>
      </p:sp>
      <p:pic>
        <p:nvPicPr>
          <p:cNvPr id="60420" name="Picture 4" descr="Meniscus"/>
          <p:cNvPicPr>
            <a:picLocks noChangeAspect="1" noChangeArrowheads="1"/>
          </p:cNvPicPr>
          <p:nvPr/>
        </p:nvPicPr>
        <p:blipFill>
          <a:blip r:embed="rId3"/>
          <a:srcRect/>
          <a:stretch>
            <a:fillRect/>
          </a:stretch>
        </p:blipFill>
        <p:spPr bwMode="auto">
          <a:xfrm>
            <a:off x="5943600" y="4419600"/>
            <a:ext cx="1981200" cy="1401763"/>
          </a:xfrm>
          <a:prstGeom prst="rect">
            <a:avLst/>
          </a:prstGeom>
          <a:noFill/>
          <a:ln w="9525">
            <a:noFill/>
            <a:miter lim="800000"/>
            <a:headEnd/>
            <a:tailEnd/>
          </a:ln>
        </p:spPr>
      </p:pic>
      <p:pic>
        <p:nvPicPr>
          <p:cNvPr id="60421" name="Picture 5" descr="pyramid2"/>
          <p:cNvPicPr>
            <a:picLocks noChangeAspect="1" noChangeArrowheads="1"/>
          </p:cNvPicPr>
          <p:nvPr/>
        </p:nvPicPr>
        <p:blipFill>
          <a:blip r:embed="rId4"/>
          <a:srcRect/>
          <a:stretch>
            <a:fillRect/>
          </a:stretch>
        </p:blipFill>
        <p:spPr bwMode="auto">
          <a:xfrm>
            <a:off x="3657600" y="4267200"/>
            <a:ext cx="1981200" cy="1722438"/>
          </a:xfrm>
          <a:prstGeom prst="rect">
            <a:avLst/>
          </a:prstGeom>
          <a:noFill/>
          <a:ln w="9525">
            <a:noFill/>
            <a:miter lim="800000"/>
            <a:headEnd/>
            <a:tailEnd/>
          </a:ln>
        </p:spPr>
      </p:pic>
      <p:sp>
        <p:nvSpPr>
          <p:cNvPr id="14341" name="Rectangle 6"/>
          <p:cNvSpPr>
            <a:spLocks noChangeArrowheads="1"/>
          </p:cNvSpPr>
          <p:nvPr/>
        </p:nvSpPr>
        <p:spPr bwMode="auto">
          <a:xfrm>
            <a:off x="4114800" y="5638800"/>
            <a:ext cx="533400" cy="304800"/>
          </a:xfrm>
          <a:prstGeom prst="rect">
            <a:avLst/>
          </a:prstGeom>
          <a:solidFill>
            <a:schemeClr val="bg1"/>
          </a:solidFill>
          <a:ln w="9525">
            <a:noFill/>
            <a:miter lim="800000"/>
            <a:headEnd/>
            <a:tailEnd/>
          </a:ln>
        </p:spPr>
        <p:txBody>
          <a:bodyPr wrap="none" anchor="ctr"/>
          <a:lstStyle/>
          <a:p>
            <a:endParaRPr lang="en-US"/>
          </a:p>
        </p:txBody>
      </p:sp>
      <p:pic>
        <p:nvPicPr>
          <p:cNvPr id="60423" name="Picture 7" descr="Real mensiscus "/>
          <p:cNvPicPr>
            <a:picLocks noChangeAspect="1" noChangeArrowheads="1"/>
          </p:cNvPicPr>
          <p:nvPr/>
        </p:nvPicPr>
        <p:blipFill>
          <a:blip r:embed="rId5"/>
          <a:srcRect/>
          <a:stretch>
            <a:fillRect/>
          </a:stretch>
        </p:blipFill>
        <p:spPr bwMode="auto">
          <a:xfrm>
            <a:off x="990600" y="4419600"/>
            <a:ext cx="2514600" cy="1384300"/>
          </a:xfrm>
          <a:prstGeom prst="rect">
            <a:avLst/>
          </a:prstGeom>
          <a:noFill/>
          <a:ln w="9525">
            <a:noFill/>
            <a:miter lim="800000"/>
            <a:headEnd/>
            <a:tailEnd/>
          </a:ln>
        </p:spPr>
      </p:pic>
      <p:sp>
        <p:nvSpPr>
          <p:cNvPr id="14343" name="Rectangle 8"/>
          <p:cNvSpPr>
            <a:spLocks noChangeArrowheads="1"/>
          </p:cNvSpPr>
          <p:nvPr/>
        </p:nvSpPr>
        <p:spPr bwMode="auto">
          <a:xfrm>
            <a:off x="4800600" y="5867400"/>
            <a:ext cx="4343400" cy="990600"/>
          </a:xfrm>
          <a:prstGeom prst="rect">
            <a:avLst/>
          </a:prstGeom>
          <a:solidFill>
            <a:schemeClr val="bg1"/>
          </a:solidFill>
          <a:ln w="9525">
            <a:noFill/>
            <a:miter lim="800000"/>
            <a:headEnd/>
            <a:tailEnd/>
          </a:ln>
        </p:spPr>
        <p:txBody>
          <a:bodyPr wrap="none" anchor="ctr"/>
          <a:lstStyle/>
          <a:p>
            <a:endParaRPr lang="en-US"/>
          </a:p>
        </p:txBody>
      </p:sp>
      <p:sp>
        <p:nvSpPr>
          <p:cNvPr id="14344" name="Rectangle 9"/>
          <p:cNvSpPr>
            <a:spLocks noChangeArrowheads="1"/>
          </p:cNvSpPr>
          <p:nvPr/>
        </p:nvSpPr>
        <p:spPr bwMode="auto">
          <a:xfrm>
            <a:off x="762000" y="304800"/>
            <a:ext cx="7772400" cy="533400"/>
          </a:xfrm>
          <a:prstGeom prst="rect">
            <a:avLst/>
          </a:prstGeom>
          <a:noFill/>
          <a:ln w="9525">
            <a:noFill/>
            <a:miter lim="800000"/>
            <a:headEnd/>
            <a:tailEnd/>
          </a:ln>
        </p:spPr>
        <p:txBody>
          <a:bodyPr anchor="ctr"/>
          <a:lstStyle/>
          <a:p>
            <a:pPr algn="ctr"/>
            <a:r>
              <a:rPr lang="en-US" sz="4000">
                <a:solidFill>
                  <a:schemeClr val="folHlink"/>
                </a:solidFill>
              </a:rPr>
              <a:t>How should be the scaffolds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4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4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4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4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04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0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p:cNvPicPr>
            <a:picLocks noChangeAspect="1" noChangeArrowheads="1"/>
          </p:cNvPicPr>
          <p:nvPr/>
        </p:nvPicPr>
        <p:blipFill>
          <a:blip r:embed="rId3"/>
          <a:srcRect/>
          <a:stretch>
            <a:fillRect/>
          </a:stretch>
        </p:blipFill>
        <p:spPr bwMode="auto">
          <a:xfrm>
            <a:off x="457200" y="1162050"/>
            <a:ext cx="6967538" cy="5314950"/>
          </a:xfrm>
          <a:prstGeom prst="rect">
            <a:avLst/>
          </a:prstGeom>
          <a:noFill/>
          <a:ln w="9525">
            <a:noFill/>
            <a:miter lim="800000"/>
            <a:headEnd/>
            <a:tailEnd/>
          </a:ln>
        </p:spPr>
      </p:pic>
      <p:sp>
        <p:nvSpPr>
          <p:cNvPr id="15363" name="Rectangle 6"/>
          <p:cNvSpPr>
            <a:spLocks noChangeArrowheads="1"/>
          </p:cNvSpPr>
          <p:nvPr/>
        </p:nvSpPr>
        <p:spPr bwMode="auto">
          <a:xfrm>
            <a:off x="4421188" y="3244850"/>
            <a:ext cx="301625" cy="368300"/>
          </a:xfrm>
          <a:prstGeom prst="rect">
            <a:avLst/>
          </a:prstGeom>
          <a:noFill/>
          <a:ln w="9525">
            <a:noFill/>
            <a:miter lim="800000"/>
            <a:headEnd/>
            <a:tailEnd/>
          </a:ln>
        </p:spPr>
        <p:txBody>
          <a:bodyPr wrap="none">
            <a:spAutoFit/>
          </a:bodyPr>
          <a:lstStyle/>
          <a:p>
            <a:r>
              <a:rPr lang="en-US">
                <a:solidFill>
                  <a:schemeClr val="folHlink"/>
                </a:solidFill>
              </a:rPr>
              <a:t>s</a:t>
            </a:r>
            <a:endParaRPr lang="en-US"/>
          </a:p>
        </p:txBody>
      </p:sp>
      <p:sp>
        <p:nvSpPr>
          <p:cNvPr id="15364" name="Rectangle 2"/>
          <p:cNvSpPr>
            <a:spLocks noChangeArrowheads="1"/>
          </p:cNvSpPr>
          <p:nvPr/>
        </p:nvSpPr>
        <p:spPr bwMode="auto">
          <a:xfrm>
            <a:off x="228600" y="304800"/>
            <a:ext cx="8915400" cy="533400"/>
          </a:xfrm>
          <a:prstGeom prst="rect">
            <a:avLst/>
          </a:prstGeom>
          <a:noFill/>
          <a:ln w="9525">
            <a:noFill/>
            <a:miter lim="800000"/>
            <a:headEnd/>
            <a:tailEnd/>
          </a:ln>
        </p:spPr>
        <p:txBody>
          <a:bodyPr anchor="ctr"/>
          <a:lstStyle/>
          <a:p>
            <a:pPr lvl="1" algn="ctr"/>
            <a:r>
              <a:rPr lang="en-US" sz="4000">
                <a:solidFill>
                  <a:schemeClr val="folHlink"/>
                </a:solidFill>
              </a:rPr>
              <a:t>The influence of environments on cell behavior</a:t>
            </a:r>
          </a:p>
        </p:txBody>
      </p:sp>
      <p:sp>
        <p:nvSpPr>
          <p:cNvPr id="15365" name="Rectangle 5"/>
          <p:cNvSpPr>
            <a:spLocks noChangeArrowheads="1"/>
          </p:cNvSpPr>
          <p:nvPr/>
        </p:nvSpPr>
        <p:spPr bwMode="auto">
          <a:xfrm>
            <a:off x="4953000" y="1600200"/>
            <a:ext cx="4419600" cy="2554288"/>
          </a:xfrm>
          <a:prstGeom prst="rect">
            <a:avLst/>
          </a:prstGeom>
          <a:noFill/>
          <a:ln w="9525">
            <a:noFill/>
            <a:miter lim="800000"/>
            <a:headEnd/>
            <a:tailEnd/>
          </a:ln>
        </p:spPr>
        <p:txBody>
          <a:bodyPr>
            <a:spAutoFit/>
          </a:bodyPr>
          <a:lstStyle/>
          <a:p>
            <a:pPr>
              <a:buClr>
                <a:srgbClr val="00B050"/>
              </a:buClr>
              <a:buFont typeface="Wingdings" pitchFamily="2" charset="2"/>
              <a:buChar char="ü"/>
            </a:pPr>
            <a:r>
              <a:rPr lang="en-US" sz="2000"/>
              <a:t>Cell environment can dramatically</a:t>
            </a:r>
          </a:p>
          <a:p>
            <a:pPr>
              <a:buClr>
                <a:srgbClr val="00B050"/>
              </a:buClr>
            </a:pPr>
            <a:r>
              <a:rPr lang="en-US" sz="2000"/>
              <a:t>affect cell spreading/contraction</a:t>
            </a:r>
          </a:p>
          <a:p>
            <a:pPr>
              <a:buClr>
                <a:srgbClr val="00B050"/>
              </a:buClr>
            </a:pPr>
            <a:r>
              <a:rPr lang="en-US" sz="2000"/>
              <a:t>and associated intracellular signalling.</a:t>
            </a:r>
          </a:p>
          <a:p>
            <a:pPr>
              <a:buClr>
                <a:srgbClr val="00B050"/>
              </a:buClr>
            </a:pPr>
            <a:endParaRPr lang="en-US" sz="2000"/>
          </a:p>
          <a:p>
            <a:pPr>
              <a:buClr>
                <a:srgbClr val="00B050"/>
              </a:buClr>
              <a:buFont typeface="Wingdings" pitchFamily="2" charset="2"/>
              <a:buChar char="ü"/>
            </a:pPr>
            <a:r>
              <a:rPr lang="en-US" sz="2000"/>
              <a:t>Most cells in vivo require cues</a:t>
            </a:r>
          </a:p>
          <a:p>
            <a:pPr>
              <a:buClr>
                <a:srgbClr val="00B050"/>
              </a:buClr>
            </a:pPr>
            <a:r>
              <a:rPr lang="en-US" sz="2000"/>
              <a:t>from a surrounding 3D environment</a:t>
            </a:r>
          </a:p>
          <a:p>
            <a:pPr>
              <a:buClr>
                <a:srgbClr val="00B050"/>
              </a:buClr>
            </a:pPr>
            <a:r>
              <a:rPr lang="en-US" sz="2000"/>
              <a:t>to form functional tissue.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152400" y="609600"/>
            <a:ext cx="9448800" cy="533400"/>
          </a:xfrm>
          <a:prstGeom prst="rect">
            <a:avLst/>
          </a:prstGeom>
          <a:noFill/>
          <a:ln w="9525">
            <a:noFill/>
            <a:miter lim="800000"/>
            <a:headEnd/>
            <a:tailEnd/>
          </a:ln>
        </p:spPr>
        <p:txBody>
          <a:bodyPr anchor="ctr"/>
          <a:lstStyle/>
          <a:p>
            <a:pPr algn="ctr"/>
            <a:r>
              <a:rPr lang="en-US" sz="4000">
                <a:solidFill>
                  <a:srgbClr val="92D050"/>
                </a:solidFill>
              </a:rPr>
              <a:t>Biological response to material surfaces</a:t>
            </a:r>
          </a:p>
          <a:p>
            <a:pPr algn="ctr"/>
            <a:endParaRPr lang="en-US" sz="4000">
              <a:solidFill>
                <a:srgbClr val="92D050"/>
              </a:solidFill>
            </a:endParaRPr>
          </a:p>
        </p:txBody>
      </p:sp>
      <p:pic>
        <p:nvPicPr>
          <p:cNvPr id="16387" name="Picture 6"/>
          <p:cNvPicPr>
            <a:picLocks noChangeAspect="1" noChangeArrowheads="1"/>
          </p:cNvPicPr>
          <p:nvPr/>
        </p:nvPicPr>
        <p:blipFill>
          <a:blip r:embed="rId3"/>
          <a:srcRect/>
          <a:stretch>
            <a:fillRect/>
          </a:stretch>
        </p:blipFill>
        <p:spPr bwMode="auto">
          <a:xfrm>
            <a:off x="1733550" y="914400"/>
            <a:ext cx="5276850" cy="5794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mtClean="0">
                <a:solidFill>
                  <a:schemeClr val="folHlink"/>
                </a:solidFill>
              </a:rPr>
              <a:t>Tissue Engineering</a:t>
            </a:r>
          </a:p>
        </p:txBody>
      </p:sp>
      <p:pic>
        <p:nvPicPr>
          <p:cNvPr id="17411" name="Picture 4"/>
          <p:cNvPicPr>
            <a:picLocks noChangeAspect="1" noChangeArrowheads="1"/>
          </p:cNvPicPr>
          <p:nvPr>
            <p:ph type="body" idx="1"/>
          </p:nvPr>
        </p:nvPicPr>
        <p:blipFill>
          <a:blip r:embed="rId3"/>
          <a:srcRect/>
          <a:stretch>
            <a:fillRect/>
          </a:stretch>
        </p:blipFill>
        <p:spPr>
          <a:xfrm>
            <a:off x="457200" y="1646238"/>
            <a:ext cx="8229600" cy="4432300"/>
          </a:xfr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l="2319" r="4155"/>
          <a:stretch>
            <a:fillRect/>
          </a:stretch>
        </p:blipFill>
        <p:spPr bwMode="auto">
          <a:xfrm>
            <a:off x="34925" y="927100"/>
            <a:ext cx="9067800" cy="5283200"/>
          </a:xfrm>
          <a:prstGeom prst="rect">
            <a:avLst/>
          </a:prstGeom>
          <a:noFill/>
          <a:ln w="9525">
            <a:noFill/>
            <a:miter lim="800000"/>
            <a:headEnd/>
            <a:tailEnd/>
          </a:ln>
        </p:spPr>
      </p:pic>
      <p:sp>
        <p:nvSpPr>
          <p:cNvPr id="18435" name="Rectangle 2"/>
          <p:cNvSpPr>
            <a:spLocks noChangeArrowheads="1"/>
          </p:cNvSpPr>
          <p:nvPr/>
        </p:nvSpPr>
        <p:spPr bwMode="auto">
          <a:xfrm>
            <a:off x="609600" y="152400"/>
            <a:ext cx="8083550" cy="708025"/>
          </a:xfrm>
          <a:prstGeom prst="rect">
            <a:avLst/>
          </a:prstGeom>
          <a:noFill/>
          <a:ln w="9525">
            <a:noFill/>
            <a:miter lim="800000"/>
            <a:headEnd/>
            <a:tailEnd/>
          </a:ln>
        </p:spPr>
        <p:txBody>
          <a:bodyPr wrap="none">
            <a:spAutoFit/>
          </a:bodyPr>
          <a:lstStyle/>
          <a:p>
            <a:r>
              <a:rPr lang="en-US" sz="4000">
                <a:solidFill>
                  <a:srgbClr val="92D050"/>
                </a:solidFill>
              </a:rPr>
              <a:t>Biomolecules in tissue engineering</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685800" y="0"/>
            <a:ext cx="7772400" cy="533400"/>
          </a:xfrm>
          <a:prstGeom prst="rect">
            <a:avLst/>
          </a:prstGeom>
          <a:noFill/>
          <a:ln w="9525">
            <a:noFill/>
            <a:miter lim="800000"/>
            <a:headEnd/>
            <a:tailEnd/>
          </a:ln>
        </p:spPr>
        <p:txBody>
          <a:bodyPr anchor="ctr"/>
          <a:lstStyle/>
          <a:p>
            <a:pPr algn="ctr"/>
            <a:r>
              <a:rPr lang="en-US" sz="4000">
                <a:solidFill>
                  <a:schemeClr val="folHlink"/>
                </a:solidFill>
              </a:rPr>
              <a:t>Cartilage Tissue Engineering</a:t>
            </a:r>
          </a:p>
        </p:txBody>
      </p:sp>
      <p:pic>
        <p:nvPicPr>
          <p:cNvPr id="19459" name="Picture 4" descr="schematic1 tissue"/>
          <p:cNvPicPr>
            <a:picLocks noChangeAspect="1" noChangeArrowheads="1"/>
          </p:cNvPicPr>
          <p:nvPr/>
        </p:nvPicPr>
        <p:blipFill>
          <a:blip r:embed="rId2"/>
          <a:srcRect/>
          <a:stretch>
            <a:fillRect/>
          </a:stretch>
        </p:blipFill>
        <p:spPr bwMode="auto">
          <a:xfrm>
            <a:off x="1828800" y="528638"/>
            <a:ext cx="5486400" cy="6138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685800" y="0"/>
            <a:ext cx="7772400" cy="533400"/>
          </a:xfrm>
          <a:prstGeom prst="rect">
            <a:avLst/>
          </a:prstGeom>
          <a:noFill/>
          <a:ln w="9525">
            <a:noFill/>
            <a:miter lim="800000"/>
            <a:headEnd/>
            <a:tailEnd/>
          </a:ln>
        </p:spPr>
        <p:txBody>
          <a:bodyPr anchor="ctr"/>
          <a:lstStyle/>
          <a:p>
            <a:pPr algn="ctr"/>
            <a:r>
              <a:rPr lang="en-US" sz="4000">
                <a:solidFill>
                  <a:schemeClr val="folHlink"/>
                </a:solidFill>
              </a:rPr>
              <a:t>Tissue Engineering</a:t>
            </a:r>
          </a:p>
        </p:txBody>
      </p:sp>
      <p:pic>
        <p:nvPicPr>
          <p:cNvPr id="20483" name="Picture 4"/>
          <p:cNvPicPr>
            <a:picLocks noChangeAspect="1" noChangeArrowheads="1"/>
          </p:cNvPicPr>
          <p:nvPr/>
        </p:nvPicPr>
        <p:blipFill>
          <a:blip r:embed="rId2"/>
          <a:srcRect/>
          <a:stretch>
            <a:fillRect/>
          </a:stretch>
        </p:blipFill>
        <p:spPr bwMode="auto">
          <a:xfrm rot="5400000">
            <a:off x="1828800" y="1447800"/>
            <a:ext cx="2320925" cy="1558925"/>
          </a:xfrm>
          <a:prstGeom prst="rect">
            <a:avLst/>
          </a:prstGeom>
          <a:noFill/>
          <a:ln w="9525">
            <a:noFill/>
            <a:miter lim="800000"/>
            <a:headEnd/>
            <a:tailEnd/>
          </a:ln>
        </p:spPr>
      </p:pic>
      <p:pic>
        <p:nvPicPr>
          <p:cNvPr id="20484" name="Picture 5"/>
          <p:cNvPicPr>
            <a:picLocks noChangeAspect="1" noChangeArrowheads="1"/>
          </p:cNvPicPr>
          <p:nvPr/>
        </p:nvPicPr>
        <p:blipFill>
          <a:blip r:embed="rId3"/>
          <a:srcRect/>
          <a:stretch>
            <a:fillRect/>
          </a:stretch>
        </p:blipFill>
        <p:spPr bwMode="auto">
          <a:xfrm rot="5400000">
            <a:off x="5524500" y="1562100"/>
            <a:ext cx="2424113" cy="1585913"/>
          </a:xfrm>
          <a:prstGeom prst="rect">
            <a:avLst/>
          </a:prstGeom>
          <a:noFill/>
          <a:ln w="9525">
            <a:noFill/>
            <a:miter lim="800000"/>
            <a:headEnd/>
            <a:tailEnd/>
          </a:ln>
        </p:spPr>
      </p:pic>
      <p:pic>
        <p:nvPicPr>
          <p:cNvPr id="20485" name="Picture 6"/>
          <p:cNvPicPr>
            <a:picLocks noChangeAspect="1" noChangeArrowheads="1"/>
          </p:cNvPicPr>
          <p:nvPr/>
        </p:nvPicPr>
        <p:blipFill>
          <a:blip r:embed="rId4"/>
          <a:srcRect/>
          <a:stretch>
            <a:fillRect/>
          </a:stretch>
        </p:blipFill>
        <p:spPr bwMode="auto">
          <a:xfrm rot="5400000">
            <a:off x="1553369" y="4145756"/>
            <a:ext cx="2057400" cy="1995488"/>
          </a:xfrm>
          <a:prstGeom prst="rect">
            <a:avLst/>
          </a:prstGeom>
          <a:noFill/>
          <a:ln w="9525">
            <a:noFill/>
            <a:miter lim="800000"/>
            <a:headEnd/>
            <a:tailEnd/>
          </a:ln>
        </p:spPr>
      </p:pic>
      <p:pic>
        <p:nvPicPr>
          <p:cNvPr id="20486" name="Picture 7"/>
          <p:cNvPicPr>
            <a:picLocks noChangeAspect="1" noChangeArrowheads="1"/>
          </p:cNvPicPr>
          <p:nvPr/>
        </p:nvPicPr>
        <p:blipFill>
          <a:blip r:embed="rId5"/>
          <a:srcRect/>
          <a:stretch>
            <a:fillRect/>
          </a:stretch>
        </p:blipFill>
        <p:spPr bwMode="auto">
          <a:xfrm rot="5400000">
            <a:off x="5628481" y="4277519"/>
            <a:ext cx="2479675" cy="15446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35"/>
          <p:cNvGrpSpPr>
            <a:grpSpLocks/>
          </p:cNvGrpSpPr>
          <p:nvPr/>
        </p:nvGrpSpPr>
        <p:grpSpPr bwMode="auto">
          <a:xfrm>
            <a:off x="-609600" y="0"/>
            <a:ext cx="9755188" cy="8280400"/>
            <a:chOff x="-609600" y="0"/>
            <a:chExt cx="9755468" cy="8279623"/>
          </a:xfrm>
        </p:grpSpPr>
        <p:grpSp>
          <p:nvGrpSpPr>
            <p:cNvPr id="4106" name="Group 21"/>
            <p:cNvGrpSpPr>
              <a:grpSpLocks/>
            </p:cNvGrpSpPr>
            <p:nvPr/>
          </p:nvGrpSpPr>
          <p:grpSpPr bwMode="auto">
            <a:xfrm>
              <a:off x="4264332" y="0"/>
              <a:ext cx="4879668" cy="4155923"/>
              <a:chOff x="2816532" y="1447537"/>
              <a:chExt cx="4551285" cy="3927586"/>
            </a:xfrm>
          </p:grpSpPr>
          <p:grpSp>
            <p:nvGrpSpPr>
              <p:cNvPr id="4170" name="Group 5"/>
              <p:cNvGrpSpPr>
                <a:grpSpLocks/>
              </p:cNvGrpSpPr>
              <p:nvPr/>
            </p:nvGrpSpPr>
            <p:grpSpPr bwMode="auto">
              <a:xfrm>
                <a:off x="2819400" y="1447800"/>
                <a:ext cx="2275367" cy="1970567"/>
                <a:chOff x="2819400" y="1447800"/>
                <a:chExt cx="2275367" cy="1970567"/>
              </a:xfrm>
            </p:grpSpPr>
            <p:pic>
              <p:nvPicPr>
                <p:cNvPr id="4186" name="Picture 1" descr="Dr Yalda.jpg"/>
                <p:cNvPicPr>
                  <a:picLocks noChangeAspect="1"/>
                </p:cNvPicPr>
                <p:nvPr/>
              </p:nvPicPr>
              <p:blipFill>
                <a:blip r:embed="rId2"/>
                <a:srcRect l="9752" t="11807" r="69351" b="75400"/>
                <a:stretch>
                  <a:fillRect/>
                </a:stretch>
              </p:blipFill>
              <p:spPr bwMode="auto">
                <a:xfrm>
                  <a:off x="2819400" y="1447800"/>
                  <a:ext cx="1143000" cy="990600"/>
                </a:xfrm>
                <a:prstGeom prst="rect">
                  <a:avLst/>
                </a:prstGeom>
                <a:noFill/>
                <a:ln w="9525">
                  <a:noFill/>
                  <a:miter lim="800000"/>
                  <a:headEnd/>
                  <a:tailEnd/>
                </a:ln>
              </p:spPr>
            </p:pic>
            <p:pic>
              <p:nvPicPr>
                <p:cNvPr id="4187" name="Picture 2" descr="Dr Yalda.jpg"/>
                <p:cNvPicPr>
                  <a:picLocks noChangeAspect="1"/>
                </p:cNvPicPr>
                <p:nvPr/>
              </p:nvPicPr>
              <p:blipFill>
                <a:blip r:embed="rId2"/>
                <a:srcRect l="9752" t="11807" r="69351" b="75400"/>
                <a:stretch>
                  <a:fillRect/>
                </a:stretch>
              </p:blipFill>
              <p:spPr bwMode="auto">
                <a:xfrm>
                  <a:off x="3951767" y="1449569"/>
                  <a:ext cx="1143000" cy="990600"/>
                </a:xfrm>
                <a:prstGeom prst="rect">
                  <a:avLst/>
                </a:prstGeom>
                <a:noFill/>
                <a:ln w="9525">
                  <a:noFill/>
                  <a:miter lim="800000"/>
                  <a:headEnd/>
                  <a:tailEnd/>
                </a:ln>
              </p:spPr>
            </p:pic>
            <p:pic>
              <p:nvPicPr>
                <p:cNvPr id="4188" name="Picture 3" descr="Dr Yalda.jpg"/>
                <p:cNvPicPr>
                  <a:picLocks noChangeAspect="1"/>
                </p:cNvPicPr>
                <p:nvPr/>
              </p:nvPicPr>
              <p:blipFill>
                <a:blip r:embed="rId2"/>
                <a:srcRect l="9752" t="11807" r="69351" b="75400"/>
                <a:stretch>
                  <a:fillRect/>
                </a:stretch>
              </p:blipFill>
              <p:spPr bwMode="auto">
                <a:xfrm>
                  <a:off x="2821169" y="2427767"/>
                  <a:ext cx="1143000" cy="990600"/>
                </a:xfrm>
                <a:prstGeom prst="rect">
                  <a:avLst/>
                </a:prstGeom>
                <a:noFill/>
                <a:ln w="9525">
                  <a:noFill/>
                  <a:miter lim="800000"/>
                  <a:headEnd/>
                  <a:tailEnd/>
                </a:ln>
              </p:spPr>
            </p:pic>
            <p:pic>
              <p:nvPicPr>
                <p:cNvPr id="4189" name="Picture 4" descr="Dr Yalda.jpg"/>
                <p:cNvPicPr>
                  <a:picLocks noChangeAspect="1"/>
                </p:cNvPicPr>
                <p:nvPr/>
              </p:nvPicPr>
              <p:blipFill>
                <a:blip r:embed="rId2"/>
                <a:srcRect l="9752" t="11807" r="69351" b="75400"/>
                <a:stretch>
                  <a:fillRect/>
                </a:stretch>
              </p:blipFill>
              <p:spPr bwMode="auto">
                <a:xfrm>
                  <a:off x="3951748" y="2417134"/>
                  <a:ext cx="1143000" cy="990600"/>
                </a:xfrm>
                <a:prstGeom prst="rect">
                  <a:avLst/>
                </a:prstGeom>
                <a:noFill/>
                <a:ln w="9525">
                  <a:noFill/>
                  <a:miter lim="800000"/>
                  <a:headEnd/>
                  <a:tailEnd/>
                </a:ln>
              </p:spPr>
            </p:pic>
          </p:grpSp>
          <p:grpSp>
            <p:nvGrpSpPr>
              <p:cNvPr id="4171" name="Group 6"/>
              <p:cNvGrpSpPr>
                <a:grpSpLocks/>
              </p:cNvGrpSpPr>
              <p:nvPr/>
            </p:nvGrpSpPr>
            <p:grpSpPr bwMode="auto">
              <a:xfrm>
                <a:off x="5092450" y="1447537"/>
                <a:ext cx="2275367" cy="1970567"/>
                <a:chOff x="2819400" y="1447800"/>
                <a:chExt cx="2275367" cy="1970567"/>
              </a:xfrm>
            </p:grpSpPr>
            <p:pic>
              <p:nvPicPr>
                <p:cNvPr id="4182" name="Picture 7" descr="Dr Yalda.jpg"/>
                <p:cNvPicPr>
                  <a:picLocks noChangeAspect="1"/>
                </p:cNvPicPr>
                <p:nvPr/>
              </p:nvPicPr>
              <p:blipFill>
                <a:blip r:embed="rId2"/>
                <a:srcRect l="9752" t="11807" r="69351" b="75400"/>
                <a:stretch>
                  <a:fillRect/>
                </a:stretch>
              </p:blipFill>
              <p:spPr bwMode="auto">
                <a:xfrm>
                  <a:off x="2819400" y="1447800"/>
                  <a:ext cx="1143000" cy="990600"/>
                </a:xfrm>
                <a:prstGeom prst="rect">
                  <a:avLst/>
                </a:prstGeom>
                <a:noFill/>
                <a:ln w="9525">
                  <a:noFill/>
                  <a:miter lim="800000"/>
                  <a:headEnd/>
                  <a:tailEnd/>
                </a:ln>
              </p:spPr>
            </p:pic>
            <p:pic>
              <p:nvPicPr>
                <p:cNvPr id="4183" name="Picture 8" descr="Dr Yalda.jpg"/>
                <p:cNvPicPr>
                  <a:picLocks noChangeAspect="1"/>
                </p:cNvPicPr>
                <p:nvPr/>
              </p:nvPicPr>
              <p:blipFill>
                <a:blip r:embed="rId2"/>
                <a:srcRect l="9752" t="11807" r="69351" b="75400"/>
                <a:stretch>
                  <a:fillRect/>
                </a:stretch>
              </p:blipFill>
              <p:spPr bwMode="auto">
                <a:xfrm>
                  <a:off x="3951767" y="1449569"/>
                  <a:ext cx="1143000" cy="990600"/>
                </a:xfrm>
                <a:prstGeom prst="rect">
                  <a:avLst/>
                </a:prstGeom>
                <a:noFill/>
                <a:ln w="9525">
                  <a:noFill/>
                  <a:miter lim="800000"/>
                  <a:headEnd/>
                  <a:tailEnd/>
                </a:ln>
              </p:spPr>
            </p:pic>
            <p:pic>
              <p:nvPicPr>
                <p:cNvPr id="4184" name="Picture 9" descr="Dr Yalda.jpg"/>
                <p:cNvPicPr>
                  <a:picLocks noChangeAspect="1"/>
                </p:cNvPicPr>
                <p:nvPr/>
              </p:nvPicPr>
              <p:blipFill>
                <a:blip r:embed="rId2"/>
                <a:srcRect l="9752" t="11807" r="69351" b="75400"/>
                <a:stretch>
                  <a:fillRect/>
                </a:stretch>
              </p:blipFill>
              <p:spPr bwMode="auto">
                <a:xfrm>
                  <a:off x="2821169" y="2427767"/>
                  <a:ext cx="1143000" cy="990600"/>
                </a:xfrm>
                <a:prstGeom prst="rect">
                  <a:avLst/>
                </a:prstGeom>
                <a:noFill/>
                <a:ln w="9525">
                  <a:noFill/>
                  <a:miter lim="800000"/>
                  <a:headEnd/>
                  <a:tailEnd/>
                </a:ln>
              </p:spPr>
            </p:pic>
            <p:pic>
              <p:nvPicPr>
                <p:cNvPr id="4185" name="Picture 10" descr="Dr Yalda.jpg"/>
                <p:cNvPicPr>
                  <a:picLocks noChangeAspect="1"/>
                </p:cNvPicPr>
                <p:nvPr/>
              </p:nvPicPr>
              <p:blipFill>
                <a:blip r:embed="rId2"/>
                <a:srcRect l="9752" t="11807" r="69351" b="75400"/>
                <a:stretch>
                  <a:fillRect/>
                </a:stretch>
              </p:blipFill>
              <p:spPr bwMode="auto">
                <a:xfrm>
                  <a:off x="3951748" y="2417134"/>
                  <a:ext cx="1143000" cy="990600"/>
                </a:xfrm>
                <a:prstGeom prst="rect">
                  <a:avLst/>
                </a:prstGeom>
                <a:noFill/>
                <a:ln w="9525">
                  <a:noFill/>
                  <a:miter lim="800000"/>
                  <a:headEnd/>
                  <a:tailEnd/>
                </a:ln>
              </p:spPr>
            </p:pic>
          </p:grpSp>
          <p:grpSp>
            <p:nvGrpSpPr>
              <p:cNvPr id="4172" name="Group 11"/>
              <p:cNvGrpSpPr>
                <a:grpSpLocks/>
              </p:cNvGrpSpPr>
              <p:nvPr/>
            </p:nvGrpSpPr>
            <p:grpSpPr bwMode="auto">
              <a:xfrm>
                <a:off x="2816532" y="3403695"/>
                <a:ext cx="2275367" cy="1970567"/>
                <a:chOff x="2819400" y="1447800"/>
                <a:chExt cx="2275367" cy="1970567"/>
              </a:xfrm>
            </p:grpSpPr>
            <p:pic>
              <p:nvPicPr>
                <p:cNvPr id="4178" name="Picture 108" descr="Dr Yalda.jpg"/>
                <p:cNvPicPr>
                  <a:picLocks noChangeAspect="1"/>
                </p:cNvPicPr>
                <p:nvPr/>
              </p:nvPicPr>
              <p:blipFill>
                <a:blip r:embed="rId2"/>
                <a:srcRect l="9752" t="11807" r="69351" b="75400"/>
                <a:stretch>
                  <a:fillRect/>
                </a:stretch>
              </p:blipFill>
              <p:spPr bwMode="auto">
                <a:xfrm>
                  <a:off x="2819400" y="1447800"/>
                  <a:ext cx="1143000" cy="990600"/>
                </a:xfrm>
                <a:prstGeom prst="rect">
                  <a:avLst/>
                </a:prstGeom>
                <a:noFill/>
                <a:ln w="9525">
                  <a:noFill/>
                  <a:miter lim="800000"/>
                  <a:headEnd/>
                  <a:tailEnd/>
                </a:ln>
              </p:spPr>
            </p:pic>
            <p:pic>
              <p:nvPicPr>
                <p:cNvPr id="4179" name="Picture 109" descr="Dr Yalda.jpg"/>
                <p:cNvPicPr>
                  <a:picLocks noChangeAspect="1"/>
                </p:cNvPicPr>
                <p:nvPr/>
              </p:nvPicPr>
              <p:blipFill>
                <a:blip r:embed="rId2"/>
                <a:srcRect l="9752" t="11807" r="69351" b="75400"/>
                <a:stretch>
                  <a:fillRect/>
                </a:stretch>
              </p:blipFill>
              <p:spPr bwMode="auto">
                <a:xfrm>
                  <a:off x="3951767" y="1449569"/>
                  <a:ext cx="1143000" cy="990600"/>
                </a:xfrm>
                <a:prstGeom prst="rect">
                  <a:avLst/>
                </a:prstGeom>
                <a:noFill/>
                <a:ln w="9525">
                  <a:noFill/>
                  <a:miter lim="800000"/>
                  <a:headEnd/>
                  <a:tailEnd/>
                </a:ln>
              </p:spPr>
            </p:pic>
            <p:pic>
              <p:nvPicPr>
                <p:cNvPr id="4180" name="Picture 110" descr="Dr Yalda.jpg"/>
                <p:cNvPicPr>
                  <a:picLocks noChangeAspect="1"/>
                </p:cNvPicPr>
                <p:nvPr/>
              </p:nvPicPr>
              <p:blipFill>
                <a:blip r:embed="rId2"/>
                <a:srcRect l="9752" t="11807" r="69351" b="75400"/>
                <a:stretch>
                  <a:fillRect/>
                </a:stretch>
              </p:blipFill>
              <p:spPr bwMode="auto">
                <a:xfrm>
                  <a:off x="2821169" y="2427767"/>
                  <a:ext cx="1143000" cy="990600"/>
                </a:xfrm>
                <a:prstGeom prst="rect">
                  <a:avLst/>
                </a:prstGeom>
                <a:noFill/>
                <a:ln w="9525">
                  <a:noFill/>
                  <a:miter lim="800000"/>
                  <a:headEnd/>
                  <a:tailEnd/>
                </a:ln>
              </p:spPr>
            </p:pic>
            <p:pic>
              <p:nvPicPr>
                <p:cNvPr id="4181" name="Picture 111" descr="Dr Yalda.jpg"/>
                <p:cNvPicPr>
                  <a:picLocks noChangeAspect="1"/>
                </p:cNvPicPr>
                <p:nvPr/>
              </p:nvPicPr>
              <p:blipFill>
                <a:blip r:embed="rId2"/>
                <a:srcRect l="9752" t="11807" r="69351" b="75400"/>
                <a:stretch>
                  <a:fillRect/>
                </a:stretch>
              </p:blipFill>
              <p:spPr bwMode="auto">
                <a:xfrm>
                  <a:off x="3951748" y="2417134"/>
                  <a:ext cx="1143000" cy="990600"/>
                </a:xfrm>
                <a:prstGeom prst="rect">
                  <a:avLst/>
                </a:prstGeom>
                <a:noFill/>
                <a:ln w="9525">
                  <a:noFill/>
                  <a:miter lim="800000"/>
                  <a:headEnd/>
                  <a:tailEnd/>
                </a:ln>
              </p:spPr>
            </p:pic>
          </p:grpSp>
          <p:grpSp>
            <p:nvGrpSpPr>
              <p:cNvPr id="4173" name="Group 16"/>
              <p:cNvGrpSpPr>
                <a:grpSpLocks/>
              </p:cNvGrpSpPr>
              <p:nvPr/>
            </p:nvGrpSpPr>
            <p:grpSpPr bwMode="auto">
              <a:xfrm>
                <a:off x="5089582" y="3404556"/>
                <a:ext cx="2275367" cy="1970567"/>
                <a:chOff x="2819400" y="1447800"/>
                <a:chExt cx="2275367" cy="1970567"/>
              </a:xfrm>
            </p:grpSpPr>
            <p:pic>
              <p:nvPicPr>
                <p:cNvPr id="4174" name="Picture 104" descr="Dr Yalda.jpg"/>
                <p:cNvPicPr>
                  <a:picLocks noChangeAspect="1"/>
                </p:cNvPicPr>
                <p:nvPr/>
              </p:nvPicPr>
              <p:blipFill>
                <a:blip r:embed="rId2"/>
                <a:srcRect l="9752" t="11807" r="69351" b="75400"/>
                <a:stretch>
                  <a:fillRect/>
                </a:stretch>
              </p:blipFill>
              <p:spPr bwMode="auto">
                <a:xfrm>
                  <a:off x="2819400" y="1447800"/>
                  <a:ext cx="1143000" cy="990600"/>
                </a:xfrm>
                <a:prstGeom prst="rect">
                  <a:avLst/>
                </a:prstGeom>
                <a:noFill/>
                <a:ln w="9525">
                  <a:noFill/>
                  <a:miter lim="800000"/>
                  <a:headEnd/>
                  <a:tailEnd/>
                </a:ln>
              </p:spPr>
            </p:pic>
            <p:pic>
              <p:nvPicPr>
                <p:cNvPr id="4175" name="Picture 105" descr="Dr Yalda.jpg"/>
                <p:cNvPicPr>
                  <a:picLocks noChangeAspect="1"/>
                </p:cNvPicPr>
                <p:nvPr/>
              </p:nvPicPr>
              <p:blipFill>
                <a:blip r:embed="rId2"/>
                <a:srcRect l="9752" t="11807" r="69351" b="75400"/>
                <a:stretch>
                  <a:fillRect/>
                </a:stretch>
              </p:blipFill>
              <p:spPr bwMode="auto">
                <a:xfrm>
                  <a:off x="3951767" y="1449569"/>
                  <a:ext cx="1143000" cy="990600"/>
                </a:xfrm>
                <a:prstGeom prst="rect">
                  <a:avLst/>
                </a:prstGeom>
                <a:noFill/>
                <a:ln w="9525">
                  <a:noFill/>
                  <a:miter lim="800000"/>
                  <a:headEnd/>
                  <a:tailEnd/>
                </a:ln>
              </p:spPr>
            </p:pic>
            <p:pic>
              <p:nvPicPr>
                <p:cNvPr id="4176" name="Picture 106" descr="Dr Yalda.jpg"/>
                <p:cNvPicPr>
                  <a:picLocks noChangeAspect="1"/>
                </p:cNvPicPr>
                <p:nvPr/>
              </p:nvPicPr>
              <p:blipFill>
                <a:blip r:embed="rId2"/>
                <a:srcRect l="9752" t="11807" r="69351" b="75400"/>
                <a:stretch>
                  <a:fillRect/>
                </a:stretch>
              </p:blipFill>
              <p:spPr bwMode="auto">
                <a:xfrm>
                  <a:off x="2821169" y="2427767"/>
                  <a:ext cx="1143000" cy="990600"/>
                </a:xfrm>
                <a:prstGeom prst="rect">
                  <a:avLst/>
                </a:prstGeom>
                <a:noFill/>
                <a:ln w="9525">
                  <a:noFill/>
                  <a:miter lim="800000"/>
                  <a:headEnd/>
                  <a:tailEnd/>
                </a:ln>
              </p:spPr>
            </p:pic>
            <p:pic>
              <p:nvPicPr>
                <p:cNvPr id="4177" name="Picture 107" descr="Dr Yalda.jpg"/>
                <p:cNvPicPr>
                  <a:picLocks noChangeAspect="1"/>
                </p:cNvPicPr>
                <p:nvPr/>
              </p:nvPicPr>
              <p:blipFill>
                <a:blip r:embed="rId2"/>
                <a:srcRect l="9752" t="11807" r="69351" b="75400"/>
                <a:stretch>
                  <a:fillRect/>
                </a:stretch>
              </p:blipFill>
              <p:spPr bwMode="auto">
                <a:xfrm>
                  <a:off x="3951748" y="2417134"/>
                  <a:ext cx="1143000" cy="990600"/>
                </a:xfrm>
                <a:prstGeom prst="rect">
                  <a:avLst/>
                </a:prstGeom>
                <a:noFill/>
                <a:ln w="9525">
                  <a:noFill/>
                  <a:miter lim="800000"/>
                  <a:headEnd/>
                  <a:tailEnd/>
                </a:ln>
              </p:spPr>
            </p:pic>
          </p:grpSp>
        </p:grpSp>
        <p:grpSp>
          <p:nvGrpSpPr>
            <p:cNvPr id="4107" name="Group 22"/>
            <p:cNvGrpSpPr>
              <a:grpSpLocks/>
            </p:cNvGrpSpPr>
            <p:nvPr/>
          </p:nvGrpSpPr>
          <p:grpSpPr bwMode="auto">
            <a:xfrm>
              <a:off x="-609600" y="6925"/>
              <a:ext cx="4879668" cy="4155923"/>
              <a:chOff x="2816532" y="1447537"/>
              <a:chExt cx="4551285" cy="3927586"/>
            </a:xfrm>
          </p:grpSpPr>
          <p:grpSp>
            <p:nvGrpSpPr>
              <p:cNvPr id="4150" name="Group 5"/>
              <p:cNvGrpSpPr>
                <a:grpSpLocks/>
              </p:cNvGrpSpPr>
              <p:nvPr/>
            </p:nvGrpSpPr>
            <p:grpSpPr bwMode="auto">
              <a:xfrm>
                <a:off x="2819400" y="1447800"/>
                <a:ext cx="2275367" cy="1970567"/>
                <a:chOff x="2819400" y="1447800"/>
                <a:chExt cx="2275367" cy="1970567"/>
              </a:xfrm>
            </p:grpSpPr>
            <p:pic>
              <p:nvPicPr>
                <p:cNvPr id="4166" name="Picture 96" descr="Dr Yalda.jpg"/>
                <p:cNvPicPr>
                  <a:picLocks noChangeAspect="1"/>
                </p:cNvPicPr>
                <p:nvPr/>
              </p:nvPicPr>
              <p:blipFill>
                <a:blip r:embed="rId2"/>
                <a:srcRect l="9752" t="11807" r="69351" b="75400"/>
                <a:stretch>
                  <a:fillRect/>
                </a:stretch>
              </p:blipFill>
              <p:spPr bwMode="auto">
                <a:xfrm>
                  <a:off x="2819400" y="1447800"/>
                  <a:ext cx="1143000" cy="990600"/>
                </a:xfrm>
                <a:prstGeom prst="rect">
                  <a:avLst/>
                </a:prstGeom>
                <a:noFill/>
                <a:ln w="9525">
                  <a:noFill/>
                  <a:miter lim="800000"/>
                  <a:headEnd/>
                  <a:tailEnd/>
                </a:ln>
              </p:spPr>
            </p:pic>
            <p:pic>
              <p:nvPicPr>
                <p:cNvPr id="4167" name="Picture 2" descr="Dr Yalda.jpg"/>
                <p:cNvPicPr>
                  <a:picLocks noChangeAspect="1"/>
                </p:cNvPicPr>
                <p:nvPr/>
              </p:nvPicPr>
              <p:blipFill>
                <a:blip r:embed="rId2"/>
                <a:srcRect l="9752" t="11807" r="69351" b="75400"/>
                <a:stretch>
                  <a:fillRect/>
                </a:stretch>
              </p:blipFill>
              <p:spPr bwMode="auto">
                <a:xfrm>
                  <a:off x="3951767" y="1449569"/>
                  <a:ext cx="1143000" cy="990600"/>
                </a:xfrm>
                <a:prstGeom prst="rect">
                  <a:avLst/>
                </a:prstGeom>
                <a:noFill/>
                <a:ln w="9525">
                  <a:noFill/>
                  <a:miter lim="800000"/>
                  <a:headEnd/>
                  <a:tailEnd/>
                </a:ln>
              </p:spPr>
            </p:pic>
            <p:pic>
              <p:nvPicPr>
                <p:cNvPr id="4168" name="Picture 3" descr="Dr Yalda.jpg"/>
                <p:cNvPicPr>
                  <a:picLocks noChangeAspect="1"/>
                </p:cNvPicPr>
                <p:nvPr/>
              </p:nvPicPr>
              <p:blipFill>
                <a:blip r:embed="rId2"/>
                <a:srcRect l="9752" t="11807" r="69351" b="75400"/>
                <a:stretch>
                  <a:fillRect/>
                </a:stretch>
              </p:blipFill>
              <p:spPr bwMode="auto">
                <a:xfrm>
                  <a:off x="2821169" y="2427767"/>
                  <a:ext cx="1143000" cy="990600"/>
                </a:xfrm>
                <a:prstGeom prst="rect">
                  <a:avLst/>
                </a:prstGeom>
                <a:noFill/>
                <a:ln w="9525">
                  <a:noFill/>
                  <a:miter lim="800000"/>
                  <a:headEnd/>
                  <a:tailEnd/>
                </a:ln>
              </p:spPr>
            </p:pic>
            <p:pic>
              <p:nvPicPr>
                <p:cNvPr id="4169" name="Picture 4" descr="Dr Yalda.jpg"/>
                <p:cNvPicPr>
                  <a:picLocks noChangeAspect="1"/>
                </p:cNvPicPr>
                <p:nvPr/>
              </p:nvPicPr>
              <p:blipFill>
                <a:blip r:embed="rId2"/>
                <a:srcRect l="9752" t="11807" r="69351" b="75400"/>
                <a:stretch>
                  <a:fillRect/>
                </a:stretch>
              </p:blipFill>
              <p:spPr bwMode="auto">
                <a:xfrm>
                  <a:off x="3951748" y="2417134"/>
                  <a:ext cx="1143000" cy="990600"/>
                </a:xfrm>
                <a:prstGeom prst="rect">
                  <a:avLst/>
                </a:prstGeom>
                <a:noFill/>
                <a:ln w="9525">
                  <a:noFill/>
                  <a:miter lim="800000"/>
                  <a:headEnd/>
                  <a:tailEnd/>
                </a:ln>
              </p:spPr>
            </p:pic>
          </p:grpSp>
          <p:grpSp>
            <p:nvGrpSpPr>
              <p:cNvPr id="4151" name="Group 6"/>
              <p:cNvGrpSpPr>
                <a:grpSpLocks/>
              </p:cNvGrpSpPr>
              <p:nvPr/>
            </p:nvGrpSpPr>
            <p:grpSpPr bwMode="auto">
              <a:xfrm>
                <a:off x="5092450" y="1447537"/>
                <a:ext cx="2275367" cy="1970567"/>
                <a:chOff x="2819400" y="1447800"/>
                <a:chExt cx="2275367" cy="1970567"/>
              </a:xfrm>
            </p:grpSpPr>
            <p:pic>
              <p:nvPicPr>
                <p:cNvPr id="4162" name="Picture 92" descr="Dr Yalda.jpg"/>
                <p:cNvPicPr>
                  <a:picLocks noChangeAspect="1"/>
                </p:cNvPicPr>
                <p:nvPr/>
              </p:nvPicPr>
              <p:blipFill>
                <a:blip r:embed="rId2"/>
                <a:srcRect l="9752" t="11807" r="69351" b="75400"/>
                <a:stretch>
                  <a:fillRect/>
                </a:stretch>
              </p:blipFill>
              <p:spPr bwMode="auto">
                <a:xfrm>
                  <a:off x="2819400" y="1447800"/>
                  <a:ext cx="1143000" cy="990600"/>
                </a:xfrm>
                <a:prstGeom prst="rect">
                  <a:avLst/>
                </a:prstGeom>
                <a:noFill/>
                <a:ln w="9525">
                  <a:noFill/>
                  <a:miter lim="800000"/>
                  <a:headEnd/>
                  <a:tailEnd/>
                </a:ln>
              </p:spPr>
            </p:pic>
            <p:pic>
              <p:nvPicPr>
                <p:cNvPr id="4163" name="Picture 93" descr="Dr Yalda.jpg"/>
                <p:cNvPicPr>
                  <a:picLocks noChangeAspect="1"/>
                </p:cNvPicPr>
                <p:nvPr/>
              </p:nvPicPr>
              <p:blipFill>
                <a:blip r:embed="rId2"/>
                <a:srcRect l="9752" t="11807" r="69351" b="75400"/>
                <a:stretch>
                  <a:fillRect/>
                </a:stretch>
              </p:blipFill>
              <p:spPr bwMode="auto">
                <a:xfrm>
                  <a:off x="3951767" y="1449569"/>
                  <a:ext cx="1143000" cy="990600"/>
                </a:xfrm>
                <a:prstGeom prst="rect">
                  <a:avLst/>
                </a:prstGeom>
                <a:noFill/>
                <a:ln w="9525">
                  <a:noFill/>
                  <a:miter lim="800000"/>
                  <a:headEnd/>
                  <a:tailEnd/>
                </a:ln>
              </p:spPr>
            </p:pic>
            <p:pic>
              <p:nvPicPr>
                <p:cNvPr id="4164" name="Picture 94" descr="Dr Yalda.jpg"/>
                <p:cNvPicPr>
                  <a:picLocks noChangeAspect="1"/>
                </p:cNvPicPr>
                <p:nvPr/>
              </p:nvPicPr>
              <p:blipFill>
                <a:blip r:embed="rId2"/>
                <a:srcRect l="9752" t="11807" r="69351" b="75400"/>
                <a:stretch>
                  <a:fillRect/>
                </a:stretch>
              </p:blipFill>
              <p:spPr bwMode="auto">
                <a:xfrm>
                  <a:off x="2821169" y="2427767"/>
                  <a:ext cx="1143000" cy="990600"/>
                </a:xfrm>
                <a:prstGeom prst="rect">
                  <a:avLst/>
                </a:prstGeom>
                <a:noFill/>
                <a:ln w="9525">
                  <a:noFill/>
                  <a:miter lim="800000"/>
                  <a:headEnd/>
                  <a:tailEnd/>
                </a:ln>
              </p:spPr>
            </p:pic>
            <p:pic>
              <p:nvPicPr>
                <p:cNvPr id="4165" name="Picture 95" descr="Dr Yalda.jpg"/>
                <p:cNvPicPr>
                  <a:picLocks noChangeAspect="1"/>
                </p:cNvPicPr>
                <p:nvPr/>
              </p:nvPicPr>
              <p:blipFill>
                <a:blip r:embed="rId2"/>
                <a:srcRect l="9752" t="11807" r="69351" b="75400"/>
                <a:stretch>
                  <a:fillRect/>
                </a:stretch>
              </p:blipFill>
              <p:spPr bwMode="auto">
                <a:xfrm>
                  <a:off x="3951748" y="2417134"/>
                  <a:ext cx="1143000" cy="990600"/>
                </a:xfrm>
                <a:prstGeom prst="rect">
                  <a:avLst/>
                </a:prstGeom>
                <a:noFill/>
                <a:ln w="9525">
                  <a:noFill/>
                  <a:miter lim="800000"/>
                  <a:headEnd/>
                  <a:tailEnd/>
                </a:ln>
              </p:spPr>
            </p:pic>
          </p:grpSp>
          <p:grpSp>
            <p:nvGrpSpPr>
              <p:cNvPr id="4152" name="Group 11"/>
              <p:cNvGrpSpPr>
                <a:grpSpLocks/>
              </p:cNvGrpSpPr>
              <p:nvPr/>
            </p:nvGrpSpPr>
            <p:grpSpPr bwMode="auto">
              <a:xfrm>
                <a:off x="2816532" y="3403695"/>
                <a:ext cx="2275367" cy="1970567"/>
                <a:chOff x="2819400" y="1447800"/>
                <a:chExt cx="2275367" cy="1970567"/>
              </a:xfrm>
            </p:grpSpPr>
            <p:pic>
              <p:nvPicPr>
                <p:cNvPr id="4158" name="Picture 88" descr="Dr Yalda.jpg"/>
                <p:cNvPicPr>
                  <a:picLocks noChangeAspect="1"/>
                </p:cNvPicPr>
                <p:nvPr/>
              </p:nvPicPr>
              <p:blipFill>
                <a:blip r:embed="rId2"/>
                <a:srcRect l="9752" t="11807" r="69351" b="75400"/>
                <a:stretch>
                  <a:fillRect/>
                </a:stretch>
              </p:blipFill>
              <p:spPr bwMode="auto">
                <a:xfrm>
                  <a:off x="2819400" y="1447800"/>
                  <a:ext cx="1143000" cy="990600"/>
                </a:xfrm>
                <a:prstGeom prst="rect">
                  <a:avLst/>
                </a:prstGeom>
                <a:noFill/>
                <a:ln w="9525">
                  <a:noFill/>
                  <a:miter lim="800000"/>
                  <a:headEnd/>
                  <a:tailEnd/>
                </a:ln>
              </p:spPr>
            </p:pic>
            <p:pic>
              <p:nvPicPr>
                <p:cNvPr id="4159" name="Picture 89" descr="Dr Yalda.jpg"/>
                <p:cNvPicPr>
                  <a:picLocks noChangeAspect="1"/>
                </p:cNvPicPr>
                <p:nvPr/>
              </p:nvPicPr>
              <p:blipFill>
                <a:blip r:embed="rId2"/>
                <a:srcRect l="9752" t="11807" r="69351" b="75400"/>
                <a:stretch>
                  <a:fillRect/>
                </a:stretch>
              </p:blipFill>
              <p:spPr bwMode="auto">
                <a:xfrm>
                  <a:off x="3951767" y="1449569"/>
                  <a:ext cx="1143000" cy="990600"/>
                </a:xfrm>
                <a:prstGeom prst="rect">
                  <a:avLst/>
                </a:prstGeom>
                <a:noFill/>
                <a:ln w="9525">
                  <a:noFill/>
                  <a:miter lim="800000"/>
                  <a:headEnd/>
                  <a:tailEnd/>
                </a:ln>
              </p:spPr>
            </p:pic>
            <p:pic>
              <p:nvPicPr>
                <p:cNvPr id="4160" name="Picture 90" descr="Dr Yalda.jpg"/>
                <p:cNvPicPr>
                  <a:picLocks noChangeAspect="1"/>
                </p:cNvPicPr>
                <p:nvPr/>
              </p:nvPicPr>
              <p:blipFill>
                <a:blip r:embed="rId2"/>
                <a:srcRect l="9752" t="11807" r="69351" b="75400"/>
                <a:stretch>
                  <a:fillRect/>
                </a:stretch>
              </p:blipFill>
              <p:spPr bwMode="auto">
                <a:xfrm>
                  <a:off x="2821169" y="2427767"/>
                  <a:ext cx="1143000" cy="990600"/>
                </a:xfrm>
                <a:prstGeom prst="rect">
                  <a:avLst/>
                </a:prstGeom>
                <a:noFill/>
                <a:ln w="9525">
                  <a:noFill/>
                  <a:miter lim="800000"/>
                  <a:headEnd/>
                  <a:tailEnd/>
                </a:ln>
              </p:spPr>
            </p:pic>
            <p:pic>
              <p:nvPicPr>
                <p:cNvPr id="4161" name="Picture 91" descr="Dr Yalda.jpg"/>
                <p:cNvPicPr>
                  <a:picLocks noChangeAspect="1"/>
                </p:cNvPicPr>
                <p:nvPr/>
              </p:nvPicPr>
              <p:blipFill>
                <a:blip r:embed="rId2"/>
                <a:srcRect l="9752" t="11807" r="69351" b="75400"/>
                <a:stretch>
                  <a:fillRect/>
                </a:stretch>
              </p:blipFill>
              <p:spPr bwMode="auto">
                <a:xfrm>
                  <a:off x="3951748" y="2417134"/>
                  <a:ext cx="1143000" cy="990600"/>
                </a:xfrm>
                <a:prstGeom prst="rect">
                  <a:avLst/>
                </a:prstGeom>
                <a:noFill/>
                <a:ln w="9525">
                  <a:noFill/>
                  <a:miter lim="800000"/>
                  <a:headEnd/>
                  <a:tailEnd/>
                </a:ln>
              </p:spPr>
            </p:pic>
          </p:grpSp>
          <p:grpSp>
            <p:nvGrpSpPr>
              <p:cNvPr id="4153" name="Group 16"/>
              <p:cNvGrpSpPr>
                <a:grpSpLocks/>
              </p:cNvGrpSpPr>
              <p:nvPr/>
            </p:nvGrpSpPr>
            <p:grpSpPr bwMode="auto">
              <a:xfrm>
                <a:off x="5089582" y="3404556"/>
                <a:ext cx="2275367" cy="1970567"/>
                <a:chOff x="2819400" y="1447800"/>
                <a:chExt cx="2275367" cy="1970567"/>
              </a:xfrm>
            </p:grpSpPr>
            <p:pic>
              <p:nvPicPr>
                <p:cNvPr id="4154" name="Picture 27" descr="Dr Yalda.jpg"/>
                <p:cNvPicPr>
                  <a:picLocks noChangeAspect="1"/>
                </p:cNvPicPr>
                <p:nvPr/>
              </p:nvPicPr>
              <p:blipFill>
                <a:blip r:embed="rId2"/>
                <a:srcRect l="9752" t="11807" r="69351" b="75400"/>
                <a:stretch>
                  <a:fillRect/>
                </a:stretch>
              </p:blipFill>
              <p:spPr bwMode="auto">
                <a:xfrm>
                  <a:off x="2819400" y="1447800"/>
                  <a:ext cx="1143000" cy="990600"/>
                </a:xfrm>
                <a:prstGeom prst="rect">
                  <a:avLst/>
                </a:prstGeom>
                <a:noFill/>
                <a:ln w="9525">
                  <a:noFill/>
                  <a:miter lim="800000"/>
                  <a:headEnd/>
                  <a:tailEnd/>
                </a:ln>
              </p:spPr>
            </p:pic>
            <p:pic>
              <p:nvPicPr>
                <p:cNvPr id="4155" name="Picture 28" descr="Dr Yalda.jpg"/>
                <p:cNvPicPr>
                  <a:picLocks noChangeAspect="1"/>
                </p:cNvPicPr>
                <p:nvPr/>
              </p:nvPicPr>
              <p:blipFill>
                <a:blip r:embed="rId2"/>
                <a:srcRect l="9752" t="11807" r="69351" b="75400"/>
                <a:stretch>
                  <a:fillRect/>
                </a:stretch>
              </p:blipFill>
              <p:spPr bwMode="auto">
                <a:xfrm>
                  <a:off x="3951767" y="1449569"/>
                  <a:ext cx="1143000" cy="990600"/>
                </a:xfrm>
                <a:prstGeom prst="rect">
                  <a:avLst/>
                </a:prstGeom>
                <a:noFill/>
                <a:ln w="9525">
                  <a:noFill/>
                  <a:miter lim="800000"/>
                  <a:headEnd/>
                  <a:tailEnd/>
                </a:ln>
              </p:spPr>
            </p:pic>
            <p:pic>
              <p:nvPicPr>
                <p:cNvPr id="4156" name="Picture 29" descr="Dr Yalda.jpg"/>
                <p:cNvPicPr>
                  <a:picLocks noChangeAspect="1"/>
                </p:cNvPicPr>
                <p:nvPr/>
              </p:nvPicPr>
              <p:blipFill>
                <a:blip r:embed="rId2"/>
                <a:srcRect l="9752" t="11807" r="69351" b="75400"/>
                <a:stretch>
                  <a:fillRect/>
                </a:stretch>
              </p:blipFill>
              <p:spPr bwMode="auto">
                <a:xfrm>
                  <a:off x="2821169" y="2427767"/>
                  <a:ext cx="1143000" cy="990600"/>
                </a:xfrm>
                <a:prstGeom prst="rect">
                  <a:avLst/>
                </a:prstGeom>
                <a:noFill/>
                <a:ln w="9525">
                  <a:noFill/>
                  <a:miter lim="800000"/>
                  <a:headEnd/>
                  <a:tailEnd/>
                </a:ln>
              </p:spPr>
            </p:pic>
            <p:pic>
              <p:nvPicPr>
                <p:cNvPr id="4157" name="Picture 87" descr="Dr Yalda.jpg"/>
                <p:cNvPicPr>
                  <a:picLocks noChangeAspect="1"/>
                </p:cNvPicPr>
                <p:nvPr/>
              </p:nvPicPr>
              <p:blipFill>
                <a:blip r:embed="rId2"/>
                <a:srcRect l="9752" t="11807" r="69351" b="75400"/>
                <a:stretch>
                  <a:fillRect/>
                </a:stretch>
              </p:blipFill>
              <p:spPr bwMode="auto">
                <a:xfrm>
                  <a:off x="3951748" y="2417134"/>
                  <a:ext cx="1143000" cy="990600"/>
                </a:xfrm>
                <a:prstGeom prst="rect">
                  <a:avLst/>
                </a:prstGeom>
                <a:noFill/>
                <a:ln w="9525">
                  <a:noFill/>
                  <a:miter lim="800000"/>
                  <a:headEnd/>
                  <a:tailEnd/>
                </a:ln>
              </p:spPr>
            </p:pic>
          </p:grpSp>
        </p:grpSp>
        <p:grpSp>
          <p:nvGrpSpPr>
            <p:cNvPr id="4108" name="Group 43"/>
            <p:cNvGrpSpPr>
              <a:grpSpLocks/>
            </p:cNvGrpSpPr>
            <p:nvPr/>
          </p:nvGrpSpPr>
          <p:grpSpPr bwMode="auto">
            <a:xfrm>
              <a:off x="4266200" y="4123700"/>
              <a:ext cx="4879668" cy="4155923"/>
              <a:chOff x="2816532" y="1447537"/>
              <a:chExt cx="4551285" cy="3927586"/>
            </a:xfrm>
          </p:grpSpPr>
          <p:grpSp>
            <p:nvGrpSpPr>
              <p:cNvPr id="4130" name="Group 5"/>
              <p:cNvGrpSpPr>
                <a:grpSpLocks/>
              </p:cNvGrpSpPr>
              <p:nvPr/>
            </p:nvGrpSpPr>
            <p:grpSpPr bwMode="auto">
              <a:xfrm>
                <a:off x="2819400" y="1447800"/>
                <a:ext cx="2275367" cy="1970567"/>
                <a:chOff x="2819400" y="1447800"/>
                <a:chExt cx="2275367" cy="1970567"/>
              </a:xfrm>
            </p:grpSpPr>
            <p:pic>
              <p:nvPicPr>
                <p:cNvPr id="4146" name="Picture 76" descr="Dr Yalda.jpg"/>
                <p:cNvPicPr>
                  <a:picLocks noChangeAspect="1"/>
                </p:cNvPicPr>
                <p:nvPr/>
              </p:nvPicPr>
              <p:blipFill>
                <a:blip r:embed="rId2"/>
                <a:srcRect l="9752" t="11807" r="69351" b="75400"/>
                <a:stretch>
                  <a:fillRect/>
                </a:stretch>
              </p:blipFill>
              <p:spPr bwMode="auto">
                <a:xfrm>
                  <a:off x="2819400" y="1447800"/>
                  <a:ext cx="1143000" cy="990600"/>
                </a:xfrm>
                <a:prstGeom prst="rect">
                  <a:avLst/>
                </a:prstGeom>
                <a:noFill/>
                <a:ln w="9525">
                  <a:noFill/>
                  <a:miter lim="800000"/>
                  <a:headEnd/>
                  <a:tailEnd/>
                </a:ln>
              </p:spPr>
            </p:pic>
            <p:pic>
              <p:nvPicPr>
                <p:cNvPr id="4147" name="Picture 2" descr="Dr Yalda.jpg"/>
                <p:cNvPicPr>
                  <a:picLocks noChangeAspect="1"/>
                </p:cNvPicPr>
                <p:nvPr/>
              </p:nvPicPr>
              <p:blipFill>
                <a:blip r:embed="rId2"/>
                <a:srcRect l="9752" t="11807" r="69351" b="75400"/>
                <a:stretch>
                  <a:fillRect/>
                </a:stretch>
              </p:blipFill>
              <p:spPr bwMode="auto">
                <a:xfrm>
                  <a:off x="3951767" y="1449569"/>
                  <a:ext cx="1143000" cy="990600"/>
                </a:xfrm>
                <a:prstGeom prst="rect">
                  <a:avLst/>
                </a:prstGeom>
                <a:noFill/>
                <a:ln w="9525">
                  <a:noFill/>
                  <a:miter lim="800000"/>
                  <a:headEnd/>
                  <a:tailEnd/>
                </a:ln>
              </p:spPr>
            </p:pic>
            <p:pic>
              <p:nvPicPr>
                <p:cNvPr id="4148" name="Picture 3" descr="Dr Yalda.jpg"/>
                <p:cNvPicPr>
                  <a:picLocks noChangeAspect="1"/>
                </p:cNvPicPr>
                <p:nvPr/>
              </p:nvPicPr>
              <p:blipFill>
                <a:blip r:embed="rId2"/>
                <a:srcRect l="9752" t="11807" r="69351" b="75400"/>
                <a:stretch>
                  <a:fillRect/>
                </a:stretch>
              </p:blipFill>
              <p:spPr bwMode="auto">
                <a:xfrm>
                  <a:off x="2821169" y="2427767"/>
                  <a:ext cx="1143000" cy="990600"/>
                </a:xfrm>
                <a:prstGeom prst="rect">
                  <a:avLst/>
                </a:prstGeom>
                <a:noFill/>
                <a:ln w="9525">
                  <a:noFill/>
                  <a:miter lim="800000"/>
                  <a:headEnd/>
                  <a:tailEnd/>
                </a:ln>
              </p:spPr>
            </p:pic>
            <p:pic>
              <p:nvPicPr>
                <p:cNvPr id="4149" name="Picture 4" descr="Dr Yalda.jpg"/>
                <p:cNvPicPr>
                  <a:picLocks noChangeAspect="1"/>
                </p:cNvPicPr>
                <p:nvPr/>
              </p:nvPicPr>
              <p:blipFill>
                <a:blip r:embed="rId2"/>
                <a:srcRect l="9752" t="11807" r="69351" b="75400"/>
                <a:stretch>
                  <a:fillRect/>
                </a:stretch>
              </p:blipFill>
              <p:spPr bwMode="auto">
                <a:xfrm>
                  <a:off x="3951748" y="2417134"/>
                  <a:ext cx="1143000" cy="990600"/>
                </a:xfrm>
                <a:prstGeom prst="rect">
                  <a:avLst/>
                </a:prstGeom>
                <a:noFill/>
                <a:ln w="9525">
                  <a:noFill/>
                  <a:miter lim="800000"/>
                  <a:headEnd/>
                  <a:tailEnd/>
                </a:ln>
              </p:spPr>
            </p:pic>
          </p:grpSp>
          <p:grpSp>
            <p:nvGrpSpPr>
              <p:cNvPr id="4131" name="Group 6"/>
              <p:cNvGrpSpPr>
                <a:grpSpLocks/>
              </p:cNvGrpSpPr>
              <p:nvPr/>
            </p:nvGrpSpPr>
            <p:grpSpPr bwMode="auto">
              <a:xfrm>
                <a:off x="5092450" y="1447537"/>
                <a:ext cx="2275367" cy="1970567"/>
                <a:chOff x="2819400" y="1447800"/>
                <a:chExt cx="2275367" cy="1970567"/>
              </a:xfrm>
            </p:grpSpPr>
            <p:pic>
              <p:nvPicPr>
                <p:cNvPr id="4142" name="Picture 72" descr="Dr Yalda.jpg"/>
                <p:cNvPicPr>
                  <a:picLocks noChangeAspect="1"/>
                </p:cNvPicPr>
                <p:nvPr/>
              </p:nvPicPr>
              <p:blipFill>
                <a:blip r:embed="rId2"/>
                <a:srcRect l="9752" t="11807" r="69351" b="75400"/>
                <a:stretch>
                  <a:fillRect/>
                </a:stretch>
              </p:blipFill>
              <p:spPr bwMode="auto">
                <a:xfrm>
                  <a:off x="2819400" y="1447800"/>
                  <a:ext cx="1143000" cy="990600"/>
                </a:xfrm>
                <a:prstGeom prst="rect">
                  <a:avLst/>
                </a:prstGeom>
                <a:noFill/>
                <a:ln w="9525">
                  <a:noFill/>
                  <a:miter lim="800000"/>
                  <a:headEnd/>
                  <a:tailEnd/>
                </a:ln>
              </p:spPr>
            </p:pic>
            <p:pic>
              <p:nvPicPr>
                <p:cNvPr id="4143" name="Picture 73" descr="Dr Yalda.jpg"/>
                <p:cNvPicPr>
                  <a:picLocks noChangeAspect="1"/>
                </p:cNvPicPr>
                <p:nvPr/>
              </p:nvPicPr>
              <p:blipFill>
                <a:blip r:embed="rId2"/>
                <a:srcRect l="9752" t="11807" r="69351" b="75400"/>
                <a:stretch>
                  <a:fillRect/>
                </a:stretch>
              </p:blipFill>
              <p:spPr bwMode="auto">
                <a:xfrm>
                  <a:off x="3951767" y="1449569"/>
                  <a:ext cx="1143000" cy="990600"/>
                </a:xfrm>
                <a:prstGeom prst="rect">
                  <a:avLst/>
                </a:prstGeom>
                <a:noFill/>
                <a:ln w="9525">
                  <a:noFill/>
                  <a:miter lim="800000"/>
                  <a:headEnd/>
                  <a:tailEnd/>
                </a:ln>
              </p:spPr>
            </p:pic>
            <p:pic>
              <p:nvPicPr>
                <p:cNvPr id="4144" name="Picture 74" descr="Dr Yalda.jpg"/>
                <p:cNvPicPr>
                  <a:picLocks noChangeAspect="1"/>
                </p:cNvPicPr>
                <p:nvPr/>
              </p:nvPicPr>
              <p:blipFill>
                <a:blip r:embed="rId2"/>
                <a:srcRect l="9752" t="11807" r="69351" b="75400"/>
                <a:stretch>
                  <a:fillRect/>
                </a:stretch>
              </p:blipFill>
              <p:spPr bwMode="auto">
                <a:xfrm>
                  <a:off x="2821169" y="2427767"/>
                  <a:ext cx="1143000" cy="990600"/>
                </a:xfrm>
                <a:prstGeom prst="rect">
                  <a:avLst/>
                </a:prstGeom>
                <a:noFill/>
                <a:ln w="9525">
                  <a:noFill/>
                  <a:miter lim="800000"/>
                  <a:headEnd/>
                  <a:tailEnd/>
                </a:ln>
              </p:spPr>
            </p:pic>
            <p:pic>
              <p:nvPicPr>
                <p:cNvPr id="4145" name="Picture 75" descr="Dr Yalda.jpg"/>
                <p:cNvPicPr>
                  <a:picLocks noChangeAspect="1"/>
                </p:cNvPicPr>
                <p:nvPr/>
              </p:nvPicPr>
              <p:blipFill>
                <a:blip r:embed="rId2"/>
                <a:srcRect l="9752" t="11807" r="69351" b="75400"/>
                <a:stretch>
                  <a:fillRect/>
                </a:stretch>
              </p:blipFill>
              <p:spPr bwMode="auto">
                <a:xfrm>
                  <a:off x="3951748" y="2417134"/>
                  <a:ext cx="1143000" cy="990600"/>
                </a:xfrm>
                <a:prstGeom prst="rect">
                  <a:avLst/>
                </a:prstGeom>
                <a:noFill/>
                <a:ln w="9525">
                  <a:noFill/>
                  <a:miter lim="800000"/>
                  <a:headEnd/>
                  <a:tailEnd/>
                </a:ln>
              </p:spPr>
            </p:pic>
          </p:grpSp>
          <p:grpSp>
            <p:nvGrpSpPr>
              <p:cNvPr id="4132" name="Group 11"/>
              <p:cNvGrpSpPr>
                <a:grpSpLocks/>
              </p:cNvGrpSpPr>
              <p:nvPr/>
            </p:nvGrpSpPr>
            <p:grpSpPr bwMode="auto">
              <a:xfrm>
                <a:off x="2816532" y="3403695"/>
                <a:ext cx="2275367" cy="1970567"/>
                <a:chOff x="2819400" y="1447800"/>
                <a:chExt cx="2275367" cy="1970567"/>
              </a:xfrm>
            </p:grpSpPr>
            <p:pic>
              <p:nvPicPr>
                <p:cNvPr id="4138" name="Picture 68" descr="Dr Yalda.jpg"/>
                <p:cNvPicPr>
                  <a:picLocks noChangeAspect="1"/>
                </p:cNvPicPr>
                <p:nvPr/>
              </p:nvPicPr>
              <p:blipFill>
                <a:blip r:embed="rId2"/>
                <a:srcRect l="9752" t="11807" r="69351" b="75400"/>
                <a:stretch>
                  <a:fillRect/>
                </a:stretch>
              </p:blipFill>
              <p:spPr bwMode="auto">
                <a:xfrm>
                  <a:off x="2819400" y="1447800"/>
                  <a:ext cx="1143000" cy="990600"/>
                </a:xfrm>
                <a:prstGeom prst="rect">
                  <a:avLst/>
                </a:prstGeom>
                <a:noFill/>
                <a:ln w="9525">
                  <a:noFill/>
                  <a:miter lim="800000"/>
                  <a:headEnd/>
                  <a:tailEnd/>
                </a:ln>
              </p:spPr>
            </p:pic>
            <p:pic>
              <p:nvPicPr>
                <p:cNvPr id="4139" name="Picture 69" descr="Dr Yalda.jpg"/>
                <p:cNvPicPr>
                  <a:picLocks noChangeAspect="1"/>
                </p:cNvPicPr>
                <p:nvPr/>
              </p:nvPicPr>
              <p:blipFill>
                <a:blip r:embed="rId2"/>
                <a:srcRect l="9752" t="11807" r="69351" b="75400"/>
                <a:stretch>
                  <a:fillRect/>
                </a:stretch>
              </p:blipFill>
              <p:spPr bwMode="auto">
                <a:xfrm>
                  <a:off x="3951767" y="1449569"/>
                  <a:ext cx="1143000" cy="990600"/>
                </a:xfrm>
                <a:prstGeom prst="rect">
                  <a:avLst/>
                </a:prstGeom>
                <a:noFill/>
                <a:ln w="9525">
                  <a:noFill/>
                  <a:miter lim="800000"/>
                  <a:headEnd/>
                  <a:tailEnd/>
                </a:ln>
              </p:spPr>
            </p:pic>
            <p:pic>
              <p:nvPicPr>
                <p:cNvPr id="4140" name="Picture 70" descr="Dr Yalda.jpg"/>
                <p:cNvPicPr>
                  <a:picLocks noChangeAspect="1"/>
                </p:cNvPicPr>
                <p:nvPr/>
              </p:nvPicPr>
              <p:blipFill>
                <a:blip r:embed="rId2"/>
                <a:srcRect l="9752" t="11807" r="69351" b="75400"/>
                <a:stretch>
                  <a:fillRect/>
                </a:stretch>
              </p:blipFill>
              <p:spPr bwMode="auto">
                <a:xfrm>
                  <a:off x="2821169" y="2427767"/>
                  <a:ext cx="1143000" cy="990600"/>
                </a:xfrm>
                <a:prstGeom prst="rect">
                  <a:avLst/>
                </a:prstGeom>
                <a:noFill/>
                <a:ln w="9525">
                  <a:noFill/>
                  <a:miter lim="800000"/>
                  <a:headEnd/>
                  <a:tailEnd/>
                </a:ln>
              </p:spPr>
            </p:pic>
            <p:pic>
              <p:nvPicPr>
                <p:cNvPr id="4141" name="Picture 71" descr="Dr Yalda.jpg"/>
                <p:cNvPicPr>
                  <a:picLocks noChangeAspect="1"/>
                </p:cNvPicPr>
                <p:nvPr/>
              </p:nvPicPr>
              <p:blipFill>
                <a:blip r:embed="rId2"/>
                <a:srcRect l="9752" t="11807" r="69351" b="75400"/>
                <a:stretch>
                  <a:fillRect/>
                </a:stretch>
              </p:blipFill>
              <p:spPr bwMode="auto">
                <a:xfrm>
                  <a:off x="3951748" y="2417134"/>
                  <a:ext cx="1143000" cy="990600"/>
                </a:xfrm>
                <a:prstGeom prst="rect">
                  <a:avLst/>
                </a:prstGeom>
                <a:noFill/>
                <a:ln w="9525">
                  <a:noFill/>
                  <a:miter lim="800000"/>
                  <a:headEnd/>
                  <a:tailEnd/>
                </a:ln>
              </p:spPr>
            </p:pic>
          </p:grpSp>
          <p:grpSp>
            <p:nvGrpSpPr>
              <p:cNvPr id="4133" name="Group 16"/>
              <p:cNvGrpSpPr>
                <a:grpSpLocks/>
              </p:cNvGrpSpPr>
              <p:nvPr/>
            </p:nvGrpSpPr>
            <p:grpSpPr bwMode="auto">
              <a:xfrm>
                <a:off x="5089582" y="3404556"/>
                <a:ext cx="2275367" cy="1970567"/>
                <a:chOff x="2819400" y="1447800"/>
                <a:chExt cx="2275367" cy="1970567"/>
              </a:xfrm>
            </p:grpSpPr>
            <p:pic>
              <p:nvPicPr>
                <p:cNvPr id="4134" name="Picture 64" descr="Dr Yalda.jpg"/>
                <p:cNvPicPr>
                  <a:picLocks noChangeAspect="1"/>
                </p:cNvPicPr>
                <p:nvPr/>
              </p:nvPicPr>
              <p:blipFill>
                <a:blip r:embed="rId2"/>
                <a:srcRect l="9752" t="11807" r="69351" b="75400"/>
                <a:stretch>
                  <a:fillRect/>
                </a:stretch>
              </p:blipFill>
              <p:spPr bwMode="auto">
                <a:xfrm>
                  <a:off x="2819400" y="1447800"/>
                  <a:ext cx="1143000" cy="990600"/>
                </a:xfrm>
                <a:prstGeom prst="rect">
                  <a:avLst/>
                </a:prstGeom>
                <a:noFill/>
                <a:ln w="9525">
                  <a:noFill/>
                  <a:miter lim="800000"/>
                  <a:headEnd/>
                  <a:tailEnd/>
                </a:ln>
              </p:spPr>
            </p:pic>
            <p:pic>
              <p:nvPicPr>
                <p:cNvPr id="4135" name="Picture 65" descr="Dr Yalda.jpg"/>
                <p:cNvPicPr>
                  <a:picLocks noChangeAspect="1"/>
                </p:cNvPicPr>
                <p:nvPr/>
              </p:nvPicPr>
              <p:blipFill>
                <a:blip r:embed="rId2"/>
                <a:srcRect l="9752" t="11807" r="69351" b="75400"/>
                <a:stretch>
                  <a:fillRect/>
                </a:stretch>
              </p:blipFill>
              <p:spPr bwMode="auto">
                <a:xfrm>
                  <a:off x="3951767" y="1449569"/>
                  <a:ext cx="1143000" cy="990600"/>
                </a:xfrm>
                <a:prstGeom prst="rect">
                  <a:avLst/>
                </a:prstGeom>
                <a:noFill/>
                <a:ln w="9525">
                  <a:noFill/>
                  <a:miter lim="800000"/>
                  <a:headEnd/>
                  <a:tailEnd/>
                </a:ln>
              </p:spPr>
            </p:pic>
            <p:pic>
              <p:nvPicPr>
                <p:cNvPr id="4136" name="Picture 66" descr="Dr Yalda.jpg"/>
                <p:cNvPicPr>
                  <a:picLocks noChangeAspect="1"/>
                </p:cNvPicPr>
                <p:nvPr/>
              </p:nvPicPr>
              <p:blipFill>
                <a:blip r:embed="rId2"/>
                <a:srcRect l="9752" t="11807" r="69351" b="75400"/>
                <a:stretch>
                  <a:fillRect/>
                </a:stretch>
              </p:blipFill>
              <p:spPr bwMode="auto">
                <a:xfrm>
                  <a:off x="2821169" y="2427767"/>
                  <a:ext cx="1143000" cy="990600"/>
                </a:xfrm>
                <a:prstGeom prst="rect">
                  <a:avLst/>
                </a:prstGeom>
                <a:noFill/>
                <a:ln w="9525">
                  <a:noFill/>
                  <a:miter lim="800000"/>
                  <a:headEnd/>
                  <a:tailEnd/>
                </a:ln>
              </p:spPr>
            </p:pic>
            <p:pic>
              <p:nvPicPr>
                <p:cNvPr id="4137" name="Picture 67" descr="Dr Yalda.jpg"/>
                <p:cNvPicPr>
                  <a:picLocks noChangeAspect="1"/>
                </p:cNvPicPr>
                <p:nvPr/>
              </p:nvPicPr>
              <p:blipFill>
                <a:blip r:embed="rId2"/>
                <a:srcRect l="9752" t="11807" r="69351" b="75400"/>
                <a:stretch>
                  <a:fillRect/>
                </a:stretch>
              </p:blipFill>
              <p:spPr bwMode="auto">
                <a:xfrm>
                  <a:off x="3951748" y="2417134"/>
                  <a:ext cx="1143000" cy="990600"/>
                </a:xfrm>
                <a:prstGeom prst="rect">
                  <a:avLst/>
                </a:prstGeom>
                <a:noFill/>
                <a:ln w="9525">
                  <a:noFill/>
                  <a:miter lim="800000"/>
                  <a:headEnd/>
                  <a:tailEnd/>
                </a:ln>
              </p:spPr>
            </p:pic>
          </p:grpSp>
        </p:grpSp>
        <p:grpSp>
          <p:nvGrpSpPr>
            <p:cNvPr id="4109" name="Group 64"/>
            <p:cNvGrpSpPr>
              <a:grpSpLocks/>
            </p:cNvGrpSpPr>
            <p:nvPr/>
          </p:nvGrpSpPr>
          <p:grpSpPr bwMode="auto">
            <a:xfrm>
              <a:off x="-595643" y="3094952"/>
              <a:ext cx="4879668" cy="4155923"/>
              <a:chOff x="2816532" y="1447537"/>
              <a:chExt cx="4551285" cy="3927586"/>
            </a:xfrm>
          </p:grpSpPr>
          <p:grpSp>
            <p:nvGrpSpPr>
              <p:cNvPr id="4110" name="Group 5"/>
              <p:cNvGrpSpPr>
                <a:grpSpLocks/>
              </p:cNvGrpSpPr>
              <p:nvPr/>
            </p:nvGrpSpPr>
            <p:grpSpPr bwMode="auto">
              <a:xfrm>
                <a:off x="2819400" y="1447800"/>
                <a:ext cx="2275367" cy="1970567"/>
                <a:chOff x="2819400" y="1447800"/>
                <a:chExt cx="2275367" cy="1970567"/>
              </a:xfrm>
            </p:grpSpPr>
            <p:pic>
              <p:nvPicPr>
                <p:cNvPr id="4126" name="Picture 56" descr="Dr Yalda.jpg"/>
                <p:cNvPicPr>
                  <a:picLocks noChangeAspect="1"/>
                </p:cNvPicPr>
                <p:nvPr/>
              </p:nvPicPr>
              <p:blipFill>
                <a:blip r:embed="rId2"/>
                <a:srcRect l="9752" t="11807" r="69351" b="75400"/>
                <a:stretch>
                  <a:fillRect/>
                </a:stretch>
              </p:blipFill>
              <p:spPr bwMode="auto">
                <a:xfrm>
                  <a:off x="2819400" y="1447800"/>
                  <a:ext cx="1143000" cy="990600"/>
                </a:xfrm>
                <a:prstGeom prst="rect">
                  <a:avLst/>
                </a:prstGeom>
                <a:noFill/>
                <a:ln w="9525">
                  <a:noFill/>
                  <a:miter lim="800000"/>
                  <a:headEnd/>
                  <a:tailEnd/>
                </a:ln>
              </p:spPr>
            </p:pic>
            <p:pic>
              <p:nvPicPr>
                <p:cNvPr id="4127" name="Picture 2" descr="Dr Yalda.jpg"/>
                <p:cNvPicPr>
                  <a:picLocks noChangeAspect="1"/>
                </p:cNvPicPr>
                <p:nvPr/>
              </p:nvPicPr>
              <p:blipFill>
                <a:blip r:embed="rId2"/>
                <a:srcRect l="9752" t="11807" r="69351" b="75400"/>
                <a:stretch>
                  <a:fillRect/>
                </a:stretch>
              </p:blipFill>
              <p:spPr bwMode="auto">
                <a:xfrm>
                  <a:off x="3951767" y="1449569"/>
                  <a:ext cx="1143000" cy="990600"/>
                </a:xfrm>
                <a:prstGeom prst="rect">
                  <a:avLst/>
                </a:prstGeom>
                <a:noFill/>
                <a:ln w="9525">
                  <a:noFill/>
                  <a:miter lim="800000"/>
                  <a:headEnd/>
                  <a:tailEnd/>
                </a:ln>
              </p:spPr>
            </p:pic>
            <p:pic>
              <p:nvPicPr>
                <p:cNvPr id="4128" name="Picture 3" descr="Dr Yalda.jpg"/>
                <p:cNvPicPr>
                  <a:picLocks noChangeAspect="1"/>
                </p:cNvPicPr>
                <p:nvPr/>
              </p:nvPicPr>
              <p:blipFill>
                <a:blip r:embed="rId2"/>
                <a:srcRect l="9752" t="11807" r="69351" b="75400"/>
                <a:stretch>
                  <a:fillRect/>
                </a:stretch>
              </p:blipFill>
              <p:spPr bwMode="auto">
                <a:xfrm>
                  <a:off x="2821169" y="2427767"/>
                  <a:ext cx="1143000" cy="990600"/>
                </a:xfrm>
                <a:prstGeom prst="rect">
                  <a:avLst/>
                </a:prstGeom>
                <a:noFill/>
                <a:ln w="9525">
                  <a:noFill/>
                  <a:miter lim="800000"/>
                  <a:headEnd/>
                  <a:tailEnd/>
                </a:ln>
              </p:spPr>
            </p:pic>
            <p:pic>
              <p:nvPicPr>
                <p:cNvPr id="4129" name="Picture 4" descr="Dr Yalda.jpg"/>
                <p:cNvPicPr>
                  <a:picLocks noChangeAspect="1"/>
                </p:cNvPicPr>
                <p:nvPr/>
              </p:nvPicPr>
              <p:blipFill>
                <a:blip r:embed="rId2"/>
                <a:srcRect l="9752" t="11807" r="69351" b="75400"/>
                <a:stretch>
                  <a:fillRect/>
                </a:stretch>
              </p:blipFill>
              <p:spPr bwMode="auto">
                <a:xfrm>
                  <a:off x="3951748" y="2417134"/>
                  <a:ext cx="1143000" cy="990600"/>
                </a:xfrm>
                <a:prstGeom prst="rect">
                  <a:avLst/>
                </a:prstGeom>
                <a:noFill/>
                <a:ln w="9525">
                  <a:noFill/>
                  <a:miter lim="800000"/>
                  <a:headEnd/>
                  <a:tailEnd/>
                </a:ln>
              </p:spPr>
            </p:pic>
          </p:grpSp>
          <p:grpSp>
            <p:nvGrpSpPr>
              <p:cNvPr id="4111" name="Group 6"/>
              <p:cNvGrpSpPr>
                <a:grpSpLocks/>
              </p:cNvGrpSpPr>
              <p:nvPr/>
            </p:nvGrpSpPr>
            <p:grpSpPr bwMode="auto">
              <a:xfrm>
                <a:off x="5092450" y="1447537"/>
                <a:ext cx="2275367" cy="1970567"/>
                <a:chOff x="2819400" y="1447800"/>
                <a:chExt cx="2275367" cy="1970567"/>
              </a:xfrm>
            </p:grpSpPr>
            <p:pic>
              <p:nvPicPr>
                <p:cNvPr id="4122" name="Picture 52" descr="Dr Yalda.jpg"/>
                <p:cNvPicPr>
                  <a:picLocks noChangeAspect="1"/>
                </p:cNvPicPr>
                <p:nvPr/>
              </p:nvPicPr>
              <p:blipFill>
                <a:blip r:embed="rId2"/>
                <a:srcRect l="9752" t="11807" r="69351" b="75400"/>
                <a:stretch>
                  <a:fillRect/>
                </a:stretch>
              </p:blipFill>
              <p:spPr bwMode="auto">
                <a:xfrm>
                  <a:off x="2819400" y="1447800"/>
                  <a:ext cx="1143000" cy="990600"/>
                </a:xfrm>
                <a:prstGeom prst="rect">
                  <a:avLst/>
                </a:prstGeom>
                <a:noFill/>
                <a:ln w="9525">
                  <a:noFill/>
                  <a:miter lim="800000"/>
                  <a:headEnd/>
                  <a:tailEnd/>
                </a:ln>
              </p:spPr>
            </p:pic>
            <p:pic>
              <p:nvPicPr>
                <p:cNvPr id="4123" name="Picture 53" descr="Dr Yalda.jpg"/>
                <p:cNvPicPr>
                  <a:picLocks noChangeAspect="1"/>
                </p:cNvPicPr>
                <p:nvPr/>
              </p:nvPicPr>
              <p:blipFill>
                <a:blip r:embed="rId2"/>
                <a:srcRect l="9752" t="11807" r="69351" b="75400"/>
                <a:stretch>
                  <a:fillRect/>
                </a:stretch>
              </p:blipFill>
              <p:spPr bwMode="auto">
                <a:xfrm>
                  <a:off x="3951767" y="1449569"/>
                  <a:ext cx="1143000" cy="990600"/>
                </a:xfrm>
                <a:prstGeom prst="rect">
                  <a:avLst/>
                </a:prstGeom>
                <a:noFill/>
                <a:ln w="9525">
                  <a:noFill/>
                  <a:miter lim="800000"/>
                  <a:headEnd/>
                  <a:tailEnd/>
                </a:ln>
              </p:spPr>
            </p:pic>
            <p:pic>
              <p:nvPicPr>
                <p:cNvPr id="4124" name="Picture 54" descr="Dr Yalda.jpg"/>
                <p:cNvPicPr>
                  <a:picLocks noChangeAspect="1"/>
                </p:cNvPicPr>
                <p:nvPr/>
              </p:nvPicPr>
              <p:blipFill>
                <a:blip r:embed="rId2"/>
                <a:srcRect l="9752" t="11807" r="69351" b="75400"/>
                <a:stretch>
                  <a:fillRect/>
                </a:stretch>
              </p:blipFill>
              <p:spPr bwMode="auto">
                <a:xfrm>
                  <a:off x="2821169" y="2427767"/>
                  <a:ext cx="1143000" cy="990600"/>
                </a:xfrm>
                <a:prstGeom prst="rect">
                  <a:avLst/>
                </a:prstGeom>
                <a:noFill/>
                <a:ln w="9525">
                  <a:noFill/>
                  <a:miter lim="800000"/>
                  <a:headEnd/>
                  <a:tailEnd/>
                </a:ln>
              </p:spPr>
            </p:pic>
            <p:pic>
              <p:nvPicPr>
                <p:cNvPr id="4125" name="Picture 55" descr="Dr Yalda.jpg"/>
                <p:cNvPicPr>
                  <a:picLocks noChangeAspect="1"/>
                </p:cNvPicPr>
                <p:nvPr/>
              </p:nvPicPr>
              <p:blipFill>
                <a:blip r:embed="rId2"/>
                <a:srcRect l="9752" t="11807" r="69351" b="75400"/>
                <a:stretch>
                  <a:fillRect/>
                </a:stretch>
              </p:blipFill>
              <p:spPr bwMode="auto">
                <a:xfrm>
                  <a:off x="3951748" y="2417134"/>
                  <a:ext cx="1143000" cy="990600"/>
                </a:xfrm>
                <a:prstGeom prst="rect">
                  <a:avLst/>
                </a:prstGeom>
                <a:noFill/>
                <a:ln w="9525">
                  <a:noFill/>
                  <a:miter lim="800000"/>
                  <a:headEnd/>
                  <a:tailEnd/>
                </a:ln>
              </p:spPr>
            </p:pic>
          </p:grpSp>
          <p:grpSp>
            <p:nvGrpSpPr>
              <p:cNvPr id="4112" name="Group 11"/>
              <p:cNvGrpSpPr>
                <a:grpSpLocks/>
              </p:cNvGrpSpPr>
              <p:nvPr/>
            </p:nvGrpSpPr>
            <p:grpSpPr bwMode="auto">
              <a:xfrm>
                <a:off x="2816532" y="3403695"/>
                <a:ext cx="2275367" cy="1970567"/>
                <a:chOff x="2819400" y="1447800"/>
                <a:chExt cx="2275367" cy="1970567"/>
              </a:xfrm>
            </p:grpSpPr>
            <p:pic>
              <p:nvPicPr>
                <p:cNvPr id="4118" name="Picture 48" descr="Dr Yalda.jpg"/>
                <p:cNvPicPr>
                  <a:picLocks noChangeAspect="1"/>
                </p:cNvPicPr>
                <p:nvPr/>
              </p:nvPicPr>
              <p:blipFill>
                <a:blip r:embed="rId2"/>
                <a:srcRect l="9752" t="11807" r="69351" b="75400"/>
                <a:stretch>
                  <a:fillRect/>
                </a:stretch>
              </p:blipFill>
              <p:spPr bwMode="auto">
                <a:xfrm>
                  <a:off x="2819400" y="1447800"/>
                  <a:ext cx="1143000" cy="990600"/>
                </a:xfrm>
                <a:prstGeom prst="rect">
                  <a:avLst/>
                </a:prstGeom>
                <a:noFill/>
                <a:ln w="9525">
                  <a:noFill/>
                  <a:miter lim="800000"/>
                  <a:headEnd/>
                  <a:tailEnd/>
                </a:ln>
              </p:spPr>
            </p:pic>
            <p:pic>
              <p:nvPicPr>
                <p:cNvPr id="4119" name="Picture 49" descr="Dr Yalda.jpg"/>
                <p:cNvPicPr>
                  <a:picLocks noChangeAspect="1"/>
                </p:cNvPicPr>
                <p:nvPr/>
              </p:nvPicPr>
              <p:blipFill>
                <a:blip r:embed="rId2"/>
                <a:srcRect l="9752" t="11807" r="69351" b="75400"/>
                <a:stretch>
                  <a:fillRect/>
                </a:stretch>
              </p:blipFill>
              <p:spPr bwMode="auto">
                <a:xfrm>
                  <a:off x="3951767" y="1449569"/>
                  <a:ext cx="1143000" cy="990600"/>
                </a:xfrm>
                <a:prstGeom prst="rect">
                  <a:avLst/>
                </a:prstGeom>
                <a:noFill/>
                <a:ln w="9525">
                  <a:noFill/>
                  <a:miter lim="800000"/>
                  <a:headEnd/>
                  <a:tailEnd/>
                </a:ln>
              </p:spPr>
            </p:pic>
            <p:pic>
              <p:nvPicPr>
                <p:cNvPr id="4120" name="Picture 50" descr="Dr Yalda.jpg"/>
                <p:cNvPicPr>
                  <a:picLocks noChangeAspect="1"/>
                </p:cNvPicPr>
                <p:nvPr/>
              </p:nvPicPr>
              <p:blipFill>
                <a:blip r:embed="rId2"/>
                <a:srcRect l="9752" t="11807" r="69351" b="75400"/>
                <a:stretch>
                  <a:fillRect/>
                </a:stretch>
              </p:blipFill>
              <p:spPr bwMode="auto">
                <a:xfrm>
                  <a:off x="2821169" y="2427767"/>
                  <a:ext cx="1143000" cy="990600"/>
                </a:xfrm>
                <a:prstGeom prst="rect">
                  <a:avLst/>
                </a:prstGeom>
                <a:noFill/>
                <a:ln w="9525">
                  <a:noFill/>
                  <a:miter lim="800000"/>
                  <a:headEnd/>
                  <a:tailEnd/>
                </a:ln>
              </p:spPr>
            </p:pic>
            <p:pic>
              <p:nvPicPr>
                <p:cNvPr id="4121" name="Picture 51" descr="Dr Yalda.jpg"/>
                <p:cNvPicPr>
                  <a:picLocks noChangeAspect="1"/>
                </p:cNvPicPr>
                <p:nvPr/>
              </p:nvPicPr>
              <p:blipFill>
                <a:blip r:embed="rId2"/>
                <a:srcRect l="9752" t="11807" r="69351" b="75400"/>
                <a:stretch>
                  <a:fillRect/>
                </a:stretch>
              </p:blipFill>
              <p:spPr bwMode="auto">
                <a:xfrm>
                  <a:off x="3951748" y="2417134"/>
                  <a:ext cx="1143000" cy="990600"/>
                </a:xfrm>
                <a:prstGeom prst="rect">
                  <a:avLst/>
                </a:prstGeom>
                <a:noFill/>
                <a:ln w="9525">
                  <a:noFill/>
                  <a:miter lim="800000"/>
                  <a:headEnd/>
                  <a:tailEnd/>
                </a:ln>
              </p:spPr>
            </p:pic>
          </p:grpSp>
          <p:grpSp>
            <p:nvGrpSpPr>
              <p:cNvPr id="4113" name="Group 16"/>
              <p:cNvGrpSpPr>
                <a:grpSpLocks/>
              </p:cNvGrpSpPr>
              <p:nvPr/>
            </p:nvGrpSpPr>
            <p:grpSpPr bwMode="auto">
              <a:xfrm>
                <a:off x="5089582" y="3404556"/>
                <a:ext cx="2275367" cy="1970567"/>
                <a:chOff x="2819400" y="1447800"/>
                <a:chExt cx="2275367" cy="1970567"/>
              </a:xfrm>
            </p:grpSpPr>
            <p:pic>
              <p:nvPicPr>
                <p:cNvPr id="4114" name="Picture 44" descr="Dr Yalda.jpg"/>
                <p:cNvPicPr>
                  <a:picLocks noChangeAspect="1"/>
                </p:cNvPicPr>
                <p:nvPr/>
              </p:nvPicPr>
              <p:blipFill>
                <a:blip r:embed="rId2"/>
                <a:srcRect l="9752" t="11807" r="69351" b="75400"/>
                <a:stretch>
                  <a:fillRect/>
                </a:stretch>
              </p:blipFill>
              <p:spPr bwMode="auto">
                <a:xfrm>
                  <a:off x="2819400" y="1447800"/>
                  <a:ext cx="1143000" cy="990600"/>
                </a:xfrm>
                <a:prstGeom prst="rect">
                  <a:avLst/>
                </a:prstGeom>
                <a:noFill/>
                <a:ln w="9525">
                  <a:noFill/>
                  <a:miter lim="800000"/>
                  <a:headEnd/>
                  <a:tailEnd/>
                </a:ln>
              </p:spPr>
            </p:pic>
            <p:pic>
              <p:nvPicPr>
                <p:cNvPr id="4115" name="Picture 45" descr="Dr Yalda.jpg"/>
                <p:cNvPicPr>
                  <a:picLocks noChangeAspect="1"/>
                </p:cNvPicPr>
                <p:nvPr/>
              </p:nvPicPr>
              <p:blipFill>
                <a:blip r:embed="rId2"/>
                <a:srcRect l="9752" t="11807" r="69351" b="75400"/>
                <a:stretch>
                  <a:fillRect/>
                </a:stretch>
              </p:blipFill>
              <p:spPr bwMode="auto">
                <a:xfrm>
                  <a:off x="3951767" y="1449569"/>
                  <a:ext cx="1143000" cy="990600"/>
                </a:xfrm>
                <a:prstGeom prst="rect">
                  <a:avLst/>
                </a:prstGeom>
                <a:noFill/>
                <a:ln w="9525">
                  <a:noFill/>
                  <a:miter lim="800000"/>
                  <a:headEnd/>
                  <a:tailEnd/>
                </a:ln>
              </p:spPr>
            </p:pic>
            <p:pic>
              <p:nvPicPr>
                <p:cNvPr id="4116" name="Picture 46" descr="Dr Yalda.jpg"/>
                <p:cNvPicPr>
                  <a:picLocks noChangeAspect="1"/>
                </p:cNvPicPr>
                <p:nvPr/>
              </p:nvPicPr>
              <p:blipFill>
                <a:blip r:embed="rId2"/>
                <a:srcRect l="9752" t="11807" r="69351" b="75400"/>
                <a:stretch>
                  <a:fillRect/>
                </a:stretch>
              </p:blipFill>
              <p:spPr bwMode="auto">
                <a:xfrm>
                  <a:off x="2821169" y="2427767"/>
                  <a:ext cx="1143000" cy="990600"/>
                </a:xfrm>
                <a:prstGeom prst="rect">
                  <a:avLst/>
                </a:prstGeom>
                <a:noFill/>
                <a:ln w="9525">
                  <a:noFill/>
                  <a:miter lim="800000"/>
                  <a:headEnd/>
                  <a:tailEnd/>
                </a:ln>
              </p:spPr>
            </p:pic>
            <p:pic>
              <p:nvPicPr>
                <p:cNvPr id="4117" name="Picture 47" descr="Dr Yalda.jpg"/>
                <p:cNvPicPr>
                  <a:picLocks noChangeAspect="1"/>
                </p:cNvPicPr>
                <p:nvPr/>
              </p:nvPicPr>
              <p:blipFill>
                <a:blip r:embed="rId2"/>
                <a:srcRect l="9752" t="11807" r="69351" b="75400"/>
                <a:stretch>
                  <a:fillRect/>
                </a:stretch>
              </p:blipFill>
              <p:spPr bwMode="auto">
                <a:xfrm>
                  <a:off x="3951748" y="2417134"/>
                  <a:ext cx="1143000" cy="990600"/>
                </a:xfrm>
                <a:prstGeom prst="rect">
                  <a:avLst/>
                </a:prstGeom>
                <a:noFill/>
                <a:ln w="9525">
                  <a:noFill/>
                  <a:miter lim="800000"/>
                  <a:headEnd/>
                  <a:tailEnd/>
                </a:ln>
              </p:spPr>
            </p:pic>
          </p:grpSp>
        </p:grpSp>
      </p:grpSp>
      <p:sp>
        <p:nvSpPr>
          <p:cNvPr id="4099" name="Subtitle 2"/>
          <p:cNvSpPr>
            <a:spLocks noGrp="1"/>
          </p:cNvSpPr>
          <p:nvPr>
            <p:ph type="subTitle" idx="1"/>
          </p:nvPr>
        </p:nvSpPr>
        <p:spPr>
          <a:xfrm>
            <a:off x="228600" y="3886200"/>
            <a:ext cx="8640763" cy="1752600"/>
          </a:xfrm>
        </p:spPr>
        <p:txBody>
          <a:bodyPr/>
          <a:lstStyle/>
          <a:p>
            <a:pPr eaLnBrk="1" hangingPunct="1"/>
            <a:r>
              <a:rPr lang="en-US" sz="2000" smtClean="0"/>
              <a:t>Jafar Ai, PhD</a:t>
            </a:r>
          </a:p>
          <a:p>
            <a:pPr eaLnBrk="1" hangingPunct="1"/>
            <a:r>
              <a:rPr lang="en-US" sz="2000" smtClean="0"/>
              <a:t>Nasrin Lotfibakhshaiesh, MD, PhD</a:t>
            </a:r>
          </a:p>
          <a:p>
            <a:pPr eaLnBrk="1" hangingPunct="1"/>
            <a:endParaRPr lang="en-US" sz="2000" smtClean="0"/>
          </a:p>
          <a:p>
            <a:pPr eaLnBrk="1" hangingPunct="1"/>
            <a:r>
              <a:rPr lang="en-US" sz="1600" smtClean="0"/>
              <a:t>Department of Tissue Engineering </a:t>
            </a:r>
          </a:p>
          <a:p>
            <a:pPr eaLnBrk="1" hangingPunct="1"/>
            <a:r>
              <a:rPr lang="en-US" sz="1600" smtClean="0"/>
              <a:t>School of Advanced Technologies in Medicine</a:t>
            </a:r>
          </a:p>
          <a:p>
            <a:pPr eaLnBrk="1" hangingPunct="1"/>
            <a:endParaRPr lang="en-US" sz="1600" smtClean="0"/>
          </a:p>
        </p:txBody>
      </p:sp>
      <p:sp>
        <p:nvSpPr>
          <p:cNvPr id="4100" name="TextBox 7"/>
          <p:cNvSpPr txBox="1">
            <a:spLocks noChangeArrowheads="1"/>
          </p:cNvSpPr>
          <p:nvPr/>
        </p:nvSpPr>
        <p:spPr bwMode="auto">
          <a:xfrm>
            <a:off x="-304800" y="1371600"/>
            <a:ext cx="2736850" cy="523875"/>
          </a:xfrm>
          <a:prstGeom prst="rect">
            <a:avLst/>
          </a:prstGeom>
          <a:noFill/>
          <a:ln w="9525">
            <a:noFill/>
            <a:miter lim="800000"/>
            <a:headEnd/>
            <a:tailEnd/>
          </a:ln>
        </p:spPr>
        <p:txBody>
          <a:bodyPr>
            <a:spAutoFit/>
          </a:bodyPr>
          <a:lstStyle/>
          <a:p>
            <a:pPr algn="ctr"/>
            <a:r>
              <a:rPr lang="en-US" sz="1400" b="1"/>
              <a:t>Tehran University </a:t>
            </a:r>
          </a:p>
          <a:p>
            <a:pPr algn="ctr"/>
            <a:r>
              <a:rPr lang="en-US" sz="1400" b="1"/>
              <a:t>of  Medical Sciences</a:t>
            </a:r>
          </a:p>
        </p:txBody>
      </p:sp>
      <p:sp>
        <p:nvSpPr>
          <p:cNvPr id="4101" name="TextBox 10"/>
          <p:cNvSpPr txBox="1">
            <a:spLocks noChangeArrowheads="1"/>
          </p:cNvSpPr>
          <p:nvPr/>
        </p:nvSpPr>
        <p:spPr bwMode="auto">
          <a:xfrm>
            <a:off x="3429000" y="6489700"/>
            <a:ext cx="2592388" cy="307975"/>
          </a:xfrm>
          <a:prstGeom prst="rect">
            <a:avLst/>
          </a:prstGeom>
          <a:noFill/>
          <a:ln w="9525">
            <a:noFill/>
            <a:miter lim="800000"/>
            <a:headEnd/>
            <a:tailEnd/>
          </a:ln>
        </p:spPr>
        <p:txBody>
          <a:bodyPr>
            <a:spAutoFit/>
          </a:bodyPr>
          <a:lstStyle/>
          <a:p>
            <a:pPr algn="ctr"/>
            <a:r>
              <a:rPr lang="en-US" sz="1400"/>
              <a:t>27</a:t>
            </a:r>
            <a:r>
              <a:rPr lang="en-US" sz="1400" baseline="30000"/>
              <a:t>th</a:t>
            </a:r>
            <a:r>
              <a:rPr lang="en-US" sz="1400"/>
              <a:t> October 2013</a:t>
            </a:r>
          </a:p>
        </p:txBody>
      </p:sp>
      <p:sp>
        <p:nvSpPr>
          <p:cNvPr id="4102" name="TextBox 11"/>
          <p:cNvSpPr txBox="1">
            <a:spLocks noChangeArrowheads="1"/>
          </p:cNvSpPr>
          <p:nvPr/>
        </p:nvSpPr>
        <p:spPr bwMode="auto">
          <a:xfrm>
            <a:off x="-533400" y="5940425"/>
            <a:ext cx="9982200" cy="323850"/>
          </a:xfrm>
          <a:prstGeom prst="rect">
            <a:avLst/>
          </a:prstGeom>
          <a:noFill/>
          <a:ln w="9525">
            <a:noFill/>
            <a:miter lim="800000"/>
            <a:headEnd/>
            <a:tailEnd/>
          </a:ln>
        </p:spPr>
        <p:txBody>
          <a:bodyPr>
            <a:spAutoFit/>
          </a:bodyPr>
          <a:lstStyle/>
          <a:p>
            <a:pPr algn="ctr"/>
            <a:r>
              <a:rPr lang="en-US" sz="1500" b="1"/>
              <a:t>The 4</a:t>
            </a:r>
            <a:r>
              <a:rPr lang="en-US" sz="1500" b="1" baseline="30000"/>
              <a:t>th </a:t>
            </a:r>
            <a:r>
              <a:rPr lang="en-US" sz="1500" b="1"/>
              <a:t>International Congress on Recent Advances in Molecular, Cellular and Clinical Medicine </a:t>
            </a:r>
          </a:p>
        </p:txBody>
      </p:sp>
      <p:pic>
        <p:nvPicPr>
          <p:cNvPr id="4103" name="Picture 14" descr="Tums_logo.jpg"/>
          <p:cNvPicPr>
            <a:picLocks noChangeAspect="1"/>
          </p:cNvPicPr>
          <p:nvPr/>
        </p:nvPicPr>
        <p:blipFill>
          <a:blip r:embed="rId3"/>
          <a:srcRect/>
          <a:stretch>
            <a:fillRect/>
          </a:stretch>
        </p:blipFill>
        <p:spPr bwMode="auto">
          <a:xfrm>
            <a:off x="533400" y="304800"/>
            <a:ext cx="1079500" cy="952500"/>
          </a:xfrm>
          <a:prstGeom prst="rect">
            <a:avLst/>
          </a:prstGeom>
          <a:noFill/>
          <a:ln w="9525">
            <a:noFill/>
            <a:miter lim="800000"/>
            <a:headEnd/>
            <a:tailEnd/>
          </a:ln>
        </p:spPr>
      </p:pic>
      <p:sp>
        <p:nvSpPr>
          <p:cNvPr id="12" name="TextBox 11"/>
          <p:cNvSpPr txBox="1"/>
          <p:nvPr/>
        </p:nvSpPr>
        <p:spPr>
          <a:xfrm>
            <a:off x="-381000" y="2209800"/>
            <a:ext cx="9718675" cy="1538288"/>
          </a:xfrm>
          <a:prstGeom prst="rect">
            <a:avLst/>
          </a:prstGeom>
          <a:noFill/>
        </p:spPr>
        <p:txBody>
          <a:bodyPr>
            <a:spAutoFit/>
          </a:bodyPr>
          <a:lstStyle/>
          <a:p>
            <a:pPr algn="ctr">
              <a:defRPr/>
            </a:pPr>
            <a:r>
              <a:rPr lang="en-US" sz="5400" b="1" dirty="0">
                <a:solidFill>
                  <a:srgbClr val="FA5060"/>
                </a:solidFill>
                <a:effectLst>
                  <a:outerShdw blurRad="38100" dist="38100" dir="2700000" algn="tl">
                    <a:srgbClr val="C0C0C0"/>
                  </a:outerShdw>
                </a:effectLst>
                <a:latin typeface="Gill Sans MT" pitchFamily="34" charset="0"/>
                <a:cs typeface="Fixed Miriam Transparent" pitchFamily="49" charset="-79"/>
              </a:rPr>
              <a:t>Tissue</a:t>
            </a:r>
            <a:r>
              <a:rPr lang="en-US" sz="5400" b="1" dirty="0">
                <a:solidFill>
                  <a:srgbClr val="6D56F4"/>
                </a:solidFill>
                <a:effectLst>
                  <a:outerShdw blurRad="38100" dist="38100" dir="2700000" algn="tl">
                    <a:srgbClr val="C0C0C0"/>
                  </a:outerShdw>
                </a:effectLst>
                <a:latin typeface="Gill Sans MT" pitchFamily="34" charset="0"/>
                <a:cs typeface="Fixed Miriam Transparent" pitchFamily="49" charset="-79"/>
              </a:rPr>
              <a:t> </a:t>
            </a:r>
            <a:r>
              <a:rPr lang="en-US" sz="5400" b="1" dirty="0">
                <a:solidFill>
                  <a:srgbClr val="FA5060"/>
                </a:solidFill>
                <a:effectLst>
                  <a:outerShdw blurRad="38100" dist="38100" dir="2700000" algn="tl">
                    <a:srgbClr val="C0C0C0"/>
                  </a:outerShdw>
                </a:effectLst>
                <a:latin typeface="Gill Sans MT" pitchFamily="34" charset="0"/>
                <a:cs typeface="Fixed Miriam Transparent" pitchFamily="49" charset="-79"/>
              </a:rPr>
              <a:t>Engineering</a:t>
            </a:r>
          </a:p>
          <a:p>
            <a:pPr algn="ctr">
              <a:defRPr/>
            </a:pPr>
            <a:r>
              <a:rPr lang="en-US" sz="4000" b="1" dirty="0">
                <a:solidFill>
                  <a:srgbClr val="0033CC"/>
                </a:solidFill>
                <a:effectLst>
                  <a:outerShdw blurRad="38100" dist="38100" dir="2700000" algn="tl">
                    <a:srgbClr val="C0C0C0"/>
                  </a:outerShdw>
                </a:effectLst>
                <a:latin typeface="Gill Sans MT" pitchFamily="34" charset="0"/>
                <a:cs typeface="Fixed Miriam Transparent" pitchFamily="49" charset="-79"/>
              </a:rPr>
              <a:t>The art of producing body parts</a:t>
            </a:r>
            <a:endParaRPr lang="fa-IR" sz="4000" b="1" dirty="0">
              <a:solidFill>
                <a:srgbClr val="0033CC"/>
              </a:solidFill>
              <a:effectLst>
                <a:outerShdw blurRad="38100" dist="38100" dir="2700000" algn="tl">
                  <a:srgbClr val="C0C0C0"/>
                </a:outerShdw>
              </a:effectLst>
              <a:latin typeface="Gill Sans MT" pitchFamily="34" charset="0"/>
              <a:cs typeface="B Nazanin" pitchFamily="2" charset="-78"/>
            </a:endParaRPr>
          </a:p>
        </p:txBody>
      </p:sp>
      <p:pic>
        <p:nvPicPr>
          <p:cNvPr id="14" name="Picture 13" descr="Dr Yalda.jpg"/>
          <p:cNvPicPr>
            <a:picLocks noChangeAspect="1"/>
          </p:cNvPicPr>
          <p:nvPr/>
        </p:nvPicPr>
        <p:blipFill>
          <a:blip r:embed="rId2" cstate="print"/>
          <a:srcRect l="34091" t="52962" r="34154" b="23885"/>
          <a:stretch>
            <a:fillRect/>
          </a:stretch>
        </p:blipFill>
        <p:spPr>
          <a:xfrm>
            <a:off x="6400800" y="152400"/>
            <a:ext cx="2140744" cy="22098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685800" y="381000"/>
            <a:ext cx="7772400" cy="533400"/>
          </a:xfrm>
          <a:prstGeom prst="rect">
            <a:avLst/>
          </a:prstGeom>
          <a:noFill/>
          <a:ln w="9525">
            <a:noFill/>
            <a:miter lim="800000"/>
            <a:headEnd/>
            <a:tailEnd/>
          </a:ln>
        </p:spPr>
        <p:txBody>
          <a:bodyPr anchor="ctr"/>
          <a:lstStyle/>
          <a:p>
            <a:pPr algn="ctr"/>
            <a:r>
              <a:rPr lang="en-US" sz="4000">
                <a:solidFill>
                  <a:schemeClr val="folHlink"/>
                </a:solidFill>
              </a:rPr>
              <a:t>Nerve conduits for regeneration of the PNS and CNS</a:t>
            </a:r>
          </a:p>
        </p:txBody>
      </p:sp>
      <p:pic>
        <p:nvPicPr>
          <p:cNvPr id="21507" name="Picture 4"/>
          <p:cNvPicPr>
            <a:picLocks noChangeAspect="1" noChangeArrowheads="1"/>
          </p:cNvPicPr>
          <p:nvPr/>
        </p:nvPicPr>
        <p:blipFill>
          <a:blip r:embed="rId3"/>
          <a:srcRect/>
          <a:stretch>
            <a:fillRect/>
          </a:stretch>
        </p:blipFill>
        <p:spPr bwMode="auto">
          <a:xfrm>
            <a:off x="609600" y="1600200"/>
            <a:ext cx="7772400" cy="4002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z="4000" smtClean="0">
                <a:solidFill>
                  <a:schemeClr val="folHlink"/>
                </a:solidFill>
              </a:rPr>
              <a:t>Regeneration of the CNS</a:t>
            </a:r>
            <a:br>
              <a:rPr lang="en-US" sz="4000" smtClean="0">
                <a:solidFill>
                  <a:schemeClr val="folHlink"/>
                </a:solidFill>
              </a:rPr>
            </a:br>
            <a:endParaRPr lang="en-US" sz="4000" smtClean="0">
              <a:solidFill>
                <a:schemeClr val="folHlink"/>
              </a:solidFill>
            </a:endParaRPr>
          </a:p>
        </p:txBody>
      </p:sp>
      <p:pic>
        <p:nvPicPr>
          <p:cNvPr id="22531" name="Picture 4"/>
          <p:cNvPicPr>
            <a:picLocks noChangeAspect="1" noChangeArrowheads="1"/>
          </p:cNvPicPr>
          <p:nvPr>
            <p:ph type="body" idx="1"/>
          </p:nvPr>
        </p:nvPicPr>
        <p:blipFill>
          <a:blip r:embed="rId3"/>
          <a:srcRect/>
          <a:stretch>
            <a:fillRect/>
          </a:stretch>
        </p:blipFill>
        <p:spPr>
          <a:xfrm>
            <a:off x="609600" y="1600200"/>
            <a:ext cx="7983538" cy="4525963"/>
          </a:xfr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685800" y="0"/>
            <a:ext cx="7772400" cy="533400"/>
          </a:xfrm>
          <a:prstGeom prst="rect">
            <a:avLst/>
          </a:prstGeom>
          <a:noFill/>
          <a:ln w="9525">
            <a:noFill/>
            <a:miter lim="800000"/>
            <a:headEnd/>
            <a:tailEnd/>
          </a:ln>
        </p:spPr>
        <p:txBody>
          <a:bodyPr anchor="ctr"/>
          <a:lstStyle/>
          <a:p>
            <a:pPr algn="ctr"/>
            <a:r>
              <a:rPr lang="en-US" sz="4000">
                <a:solidFill>
                  <a:schemeClr val="folHlink"/>
                </a:solidFill>
              </a:rPr>
              <a:t>Tissue Engineering</a:t>
            </a:r>
          </a:p>
        </p:txBody>
      </p:sp>
      <p:sp>
        <p:nvSpPr>
          <p:cNvPr id="23555" name="Picture 4"/>
          <p:cNvSpPr>
            <a:spLocks noChangeAspect="1" noChangeArrowheads="1"/>
          </p:cNvSpPr>
          <p:nvPr/>
        </p:nvSpPr>
        <p:spPr bwMode="auto">
          <a:xfrm>
            <a:off x="304800" y="762000"/>
            <a:ext cx="8305800" cy="5080000"/>
          </a:xfrm>
          <a:prstGeom prst="rect">
            <a:avLst/>
          </a:prstGeom>
          <a:noFill/>
          <a:ln w="9525">
            <a:noFill/>
            <a:miter lim="800000"/>
            <a:headEnd/>
            <a:tailEnd/>
          </a:ln>
        </p:spPr>
        <p:txBody>
          <a:bodyPr/>
          <a:lstStyle/>
          <a:p>
            <a:endParaRPr lang="en-US"/>
          </a:p>
        </p:txBody>
      </p:sp>
      <p:pic>
        <p:nvPicPr>
          <p:cNvPr id="23556" name="Picture 5"/>
          <p:cNvPicPr>
            <a:picLocks noChangeAspect="1" noChangeArrowheads="1"/>
          </p:cNvPicPr>
          <p:nvPr/>
        </p:nvPicPr>
        <p:blipFill>
          <a:blip r:embed="rId3"/>
          <a:srcRect/>
          <a:stretch>
            <a:fillRect/>
          </a:stretch>
        </p:blipFill>
        <p:spPr bwMode="auto">
          <a:xfrm>
            <a:off x="990600" y="1752600"/>
            <a:ext cx="7834313" cy="37576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74638"/>
            <a:ext cx="8229600" cy="792162"/>
          </a:xfrm>
        </p:spPr>
        <p:txBody>
          <a:bodyPr/>
          <a:lstStyle/>
          <a:p>
            <a:r>
              <a:rPr lang="en-US" sz="4000" smtClean="0">
                <a:solidFill>
                  <a:schemeClr val="folHlink"/>
                </a:solidFill>
              </a:rPr>
              <a:t>Formation of functional renal tissue</a:t>
            </a:r>
            <a:endParaRPr lang="en-US" sz="4000" i="1" smtClean="0">
              <a:solidFill>
                <a:schemeClr val="folHlink"/>
              </a:solidFill>
            </a:endParaRPr>
          </a:p>
        </p:txBody>
      </p:sp>
      <p:pic>
        <p:nvPicPr>
          <p:cNvPr id="24579" name="Picture 5"/>
          <p:cNvPicPr>
            <a:picLocks noChangeAspect="1" noChangeArrowheads="1"/>
          </p:cNvPicPr>
          <p:nvPr/>
        </p:nvPicPr>
        <p:blipFill>
          <a:blip r:embed="rId3"/>
          <a:srcRect r="64247"/>
          <a:stretch>
            <a:fillRect/>
          </a:stretch>
        </p:blipFill>
        <p:spPr bwMode="auto">
          <a:xfrm>
            <a:off x="304800" y="1295400"/>
            <a:ext cx="4191000" cy="2527300"/>
          </a:xfrm>
          <a:prstGeom prst="rect">
            <a:avLst/>
          </a:prstGeom>
          <a:noFill/>
          <a:ln w="9525">
            <a:noFill/>
            <a:miter lim="800000"/>
            <a:headEnd/>
            <a:tailEnd/>
          </a:ln>
        </p:spPr>
      </p:pic>
      <p:pic>
        <p:nvPicPr>
          <p:cNvPr id="24580" name="Picture 5"/>
          <p:cNvPicPr>
            <a:picLocks noChangeAspect="1" noChangeArrowheads="1"/>
          </p:cNvPicPr>
          <p:nvPr/>
        </p:nvPicPr>
        <p:blipFill>
          <a:blip r:embed="rId3"/>
          <a:srcRect l="35753" r="29144"/>
          <a:stretch>
            <a:fillRect/>
          </a:stretch>
        </p:blipFill>
        <p:spPr bwMode="auto">
          <a:xfrm>
            <a:off x="4572000" y="1371600"/>
            <a:ext cx="4114800" cy="2527300"/>
          </a:xfrm>
          <a:prstGeom prst="rect">
            <a:avLst/>
          </a:prstGeom>
          <a:noFill/>
          <a:ln w="9525">
            <a:noFill/>
            <a:miter lim="800000"/>
            <a:headEnd/>
            <a:tailEnd/>
          </a:ln>
        </p:spPr>
      </p:pic>
      <p:pic>
        <p:nvPicPr>
          <p:cNvPr id="24581" name="Picture 5"/>
          <p:cNvPicPr>
            <a:picLocks noChangeAspect="1" noChangeArrowheads="1"/>
          </p:cNvPicPr>
          <p:nvPr/>
        </p:nvPicPr>
        <p:blipFill>
          <a:blip r:embed="rId3"/>
          <a:srcRect l="71506"/>
          <a:stretch>
            <a:fillRect/>
          </a:stretch>
        </p:blipFill>
        <p:spPr bwMode="auto">
          <a:xfrm>
            <a:off x="2895600" y="4038600"/>
            <a:ext cx="3340100" cy="2527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76200" y="350838"/>
            <a:ext cx="8839200" cy="944562"/>
          </a:xfrm>
        </p:spPr>
        <p:txBody>
          <a:bodyPr/>
          <a:lstStyle/>
          <a:p>
            <a:r>
              <a:rPr lang="en-US" smtClean="0">
                <a:solidFill>
                  <a:schemeClr val="folHlink"/>
                </a:solidFill>
              </a:rPr>
              <a:t>Reconstitution of kidney structures</a:t>
            </a:r>
          </a:p>
        </p:txBody>
      </p:sp>
      <p:pic>
        <p:nvPicPr>
          <p:cNvPr id="25603" name="Picture 4"/>
          <p:cNvPicPr>
            <a:picLocks noChangeAspect="1" noChangeArrowheads="1"/>
          </p:cNvPicPr>
          <p:nvPr>
            <p:ph type="body" idx="1"/>
          </p:nvPr>
        </p:nvPicPr>
        <p:blipFill>
          <a:blip r:embed="rId3"/>
          <a:srcRect/>
          <a:stretch>
            <a:fillRect/>
          </a:stretch>
        </p:blipFill>
        <p:spPr>
          <a:xfrm>
            <a:off x="457200" y="1371600"/>
            <a:ext cx="8229600" cy="3897313"/>
          </a:xfr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685800" y="0"/>
            <a:ext cx="7772400" cy="533400"/>
          </a:xfrm>
          <a:prstGeom prst="rect">
            <a:avLst/>
          </a:prstGeom>
          <a:noFill/>
          <a:ln w="9525">
            <a:noFill/>
            <a:miter lim="800000"/>
            <a:headEnd/>
            <a:tailEnd/>
          </a:ln>
        </p:spPr>
        <p:txBody>
          <a:bodyPr anchor="ctr"/>
          <a:lstStyle/>
          <a:p>
            <a:pPr algn="ctr"/>
            <a:r>
              <a:rPr lang="en-US" sz="4000">
                <a:solidFill>
                  <a:schemeClr val="folHlink"/>
                </a:solidFill>
              </a:rPr>
              <a:t>Tissue Engineering</a:t>
            </a:r>
          </a:p>
        </p:txBody>
      </p:sp>
      <p:sp>
        <p:nvSpPr>
          <p:cNvPr id="26627" name="Picture 4"/>
          <p:cNvSpPr>
            <a:spLocks noChangeAspect="1" noChangeArrowheads="1"/>
          </p:cNvSpPr>
          <p:nvPr/>
        </p:nvSpPr>
        <p:spPr bwMode="auto">
          <a:xfrm>
            <a:off x="762000" y="863600"/>
            <a:ext cx="7543800" cy="5543550"/>
          </a:xfrm>
          <a:prstGeom prst="rect">
            <a:avLst/>
          </a:prstGeom>
          <a:noFill/>
          <a:ln w="9525">
            <a:noFill/>
            <a:miter lim="800000"/>
            <a:headEnd/>
            <a:tailEnd/>
          </a:ln>
        </p:spPr>
        <p:txBody>
          <a:bodyPr/>
          <a:lstStyle/>
          <a:p>
            <a:endParaRPr lang="en-US"/>
          </a:p>
        </p:txBody>
      </p:sp>
      <p:pic>
        <p:nvPicPr>
          <p:cNvPr id="26628" name="Picture 5"/>
          <p:cNvPicPr>
            <a:picLocks noChangeAspect="1" noChangeArrowheads="1"/>
          </p:cNvPicPr>
          <p:nvPr/>
        </p:nvPicPr>
        <p:blipFill>
          <a:blip r:embed="rId2"/>
          <a:srcRect/>
          <a:stretch>
            <a:fillRect/>
          </a:stretch>
        </p:blipFill>
        <p:spPr bwMode="auto">
          <a:xfrm>
            <a:off x="60325" y="111125"/>
            <a:ext cx="9023350" cy="66405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685800" y="76200"/>
            <a:ext cx="7772400" cy="533400"/>
          </a:xfrm>
          <a:prstGeom prst="rect">
            <a:avLst/>
          </a:prstGeom>
          <a:noFill/>
          <a:ln w="9525">
            <a:noFill/>
            <a:miter lim="800000"/>
            <a:headEnd/>
            <a:tailEnd/>
          </a:ln>
        </p:spPr>
        <p:txBody>
          <a:bodyPr anchor="ctr"/>
          <a:lstStyle/>
          <a:p>
            <a:pPr algn="ctr"/>
            <a:r>
              <a:rPr lang="en-US" sz="4000">
                <a:solidFill>
                  <a:schemeClr val="folHlink"/>
                </a:solidFill>
              </a:rPr>
              <a:t>Tissue Engineering</a:t>
            </a:r>
          </a:p>
        </p:txBody>
      </p:sp>
      <p:sp>
        <p:nvSpPr>
          <p:cNvPr id="27651" name="Text Box 5"/>
          <p:cNvSpPr txBox="1">
            <a:spLocks noChangeArrowheads="1"/>
          </p:cNvSpPr>
          <p:nvPr/>
        </p:nvSpPr>
        <p:spPr bwMode="auto">
          <a:xfrm>
            <a:off x="228600" y="914400"/>
            <a:ext cx="8763000" cy="3140075"/>
          </a:xfrm>
          <a:prstGeom prst="rect">
            <a:avLst/>
          </a:prstGeom>
          <a:noFill/>
          <a:ln w="9525">
            <a:noFill/>
            <a:miter lim="800000"/>
            <a:headEnd/>
            <a:tailEnd/>
          </a:ln>
        </p:spPr>
        <p:txBody>
          <a:bodyPr>
            <a:spAutoFit/>
          </a:bodyPr>
          <a:lstStyle/>
          <a:p>
            <a:r>
              <a:rPr lang="en-US" sz="2000" b="1">
                <a:solidFill>
                  <a:schemeClr val="accent2"/>
                </a:solidFill>
              </a:rPr>
              <a:t>Part A General Aspects</a:t>
            </a:r>
          </a:p>
          <a:p>
            <a:endParaRPr lang="en-US" sz="2000" b="1"/>
          </a:p>
          <a:p>
            <a:r>
              <a:rPr lang="en-US" sz="2000" b="1"/>
              <a:t>- </a:t>
            </a:r>
            <a:r>
              <a:rPr lang="en-US" sz="2000" b="1" u="sng"/>
              <a:t>Economic Modeling</a:t>
            </a:r>
            <a:r>
              <a:rPr lang="en-US" sz="2000" b="1"/>
              <a:t> and Decision Making in the Development</a:t>
            </a:r>
          </a:p>
          <a:p>
            <a:r>
              <a:rPr lang="en-US" sz="2000" b="1"/>
              <a:t>and Clinical Application of Tissue Engineering </a:t>
            </a:r>
          </a:p>
          <a:p>
            <a:r>
              <a:rPr lang="en-US" sz="2000" b="1"/>
              <a:t>- </a:t>
            </a:r>
            <a:r>
              <a:rPr lang="en-US" sz="2000" b="1" u="sng"/>
              <a:t>Ethical Issues</a:t>
            </a:r>
            <a:r>
              <a:rPr lang="en-US" sz="2000" b="1"/>
              <a:t> in Tissue Engineering </a:t>
            </a:r>
          </a:p>
          <a:p>
            <a:r>
              <a:rPr lang="en-US" sz="2000" b="1"/>
              <a:t>- </a:t>
            </a:r>
            <a:r>
              <a:rPr lang="en-US" sz="2000" b="1" u="sng"/>
              <a:t>Sourcing Human Embryonic Tissue</a:t>
            </a:r>
            <a:r>
              <a:rPr lang="en-US" sz="2000" b="1"/>
              <a:t> </a:t>
            </a:r>
          </a:p>
          <a:p>
            <a:r>
              <a:rPr lang="en-US" sz="2000" b="1"/>
              <a:t>- Tissue Engineering and </a:t>
            </a:r>
            <a:r>
              <a:rPr lang="en-US" sz="2000" b="1" u="sng"/>
              <a:t>Regenerative Medicine</a:t>
            </a:r>
            <a:r>
              <a:rPr lang="en-US" sz="2000" b="1"/>
              <a:t>. </a:t>
            </a:r>
          </a:p>
          <a:p>
            <a:r>
              <a:rPr lang="en-US" sz="2000" b="1">
                <a:solidFill>
                  <a:schemeClr val="accent2"/>
                </a:solidFill>
              </a:rPr>
              <a:t>Part B Biological Considerations</a:t>
            </a:r>
          </a:p>
          <a:p>
            <a:r>
              <a:rPr lang="en-US" sz="2000" b="1"/>
              <a:t>- </a:t>
            </a:r>
            <a:r>
              <a:rPr lang="en-US" sz="2000" b="1" u="sng"/>
              <a:t>Cytokine Signaling</a:t>
            </a:r>
            <a:r>
              <a:rPr lang="en-US" sz="2000" b="1"/>
              <a:t> in Tissue Engineering </a:t>
            </a:r>
          </a:p>
          <a:p>
            <a:r>
              <a:rPr lang="en-US" sz="2000" b="1"/>
              <a:t>-` </a:t>
            </a:r>
            <a:r>
              <a:rPr lang="en-US" sz="2000" b="1" u="sng"/>
              <a:t>Immune System Issues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685800" y="0"/>
            <a:ext cx="7772400" cy="533400"/>
          </a:xfrm>
          <a:prstGeom prst="rect">
            <a:avLst/>
          </a:prstGeom>
          <a:noFill/>
          <a:ln w="9525">
            <a:noFill/>
            <a:miter lim="800000"/>
            <a:headEnd/>
            <a:tailEnd/>
          </a:ln>
        </p:spPr>
        <p:txBody>
          <a:bodyPr anchor="ctr"/>
          <a:lstStyle/>
          <a:p>
            <a:pPr algn="ctr"/>
            <a:r>
              <a:rPr lang="en-US" sz="4000">
                <a:solidFill>
                  <a:schemeClr val="folHlink"/>
                </a:solidFill>
              </a:rPr>
              <a:t>Tissue Engineering</a:t>
            </a:r>
          </a:p>
        </p:txBody>
      </p:sp>
      <p:sp>
        <p:nvSpPr>
          <p:cNvPr id="28675" name="Text Box 3"/>
          <p:cNvSpPr txBox="1">
            <a:spLocks noChangeArrowheads="1"/>
          </p:cNvSpPr>
          <p:nvPr/>
        </p:nvSpPr>
        <p:spPr bwMode="auto">
          <a:xfrm>
            <a:off x="228600" y="609600"/>
            <a:ext cx="8763000" cy="6203950"/>
          </a:xfrm>
          <a:prstGeom prst="rect">
            <a:avLst/>
          </a:prstGeom>
          <a:noFill/>
          <a:ln w="9525">
            <a:noFill/>
            <a:miter lim="800000"/>
            <a:headEnd/>
            <a:tailEnd/>
          </a:ln>
        </p:spPr>
        <p:txBody>
          <a:bodyPr>
            <a:spAutoFit/>
          </a:bodyPr>
          <a:lstStyle/>
          <a:p>
            <a:r>
              <a:rPr lang="en-US" sz="1600" b="1">
                <a:solidFill>
                  <a:schemeClr val="accent2"/>
                </a:solidFill>
              </a:rPr>
              <a:t>Part C Engineering Strategies Contents</a:t>
            </a:r>
          </a:p>
          <a:p>
            <a:r>
              <a:rPr lang="en-US" sz="1600" b="1"/>
              <a:t>Engineering at the </a:t>
            </a:r>
            <a:r>
              <a:rPr lang="en-US" sz="1600" b="1" u="sng"/>
              <a:t>Genetic and Molecular</a:t>
            </a:r>
            <a:r>
              <a:rPr lang="en-US" sz="1600" b="1"/>
              <a:t> Level </a:t>
            </a:r>
          </a:p>
          <a:p>
            <a:r>
              <a:rPr lang="en-US" sz="1600" b="1"/>
              <a:t>- </a:t>
            </a:r>
            <a:r>
              <a:rPr lang="en-US" sz="1600" b="1" u="sng"/>
              <a:t>Biomolecule Use</a:t>
            </a:r>
            <a:r>
              <a:rPr lang="en-US" sz="1600" b="1"/>
              <a:t> in Tissue Engineering </a:t>
            </a:r>
          </a:p>
          <a:p>
            <a:r>
              <a:rPr lang="en-US" sz="1600" b="1">
                <a:solidFill>
                  <a:schemeClr val="hlink"/>
                </a:solidFill>
              </a:rPr>
              <a:t>Engineering at the Cellular Level</a:t>
            </a:r>
            <a:r>
              <a:rPr lang="en-US" sz="1600" b="1"/>
              <a:t> </a:t>
            </a:r>
          </a:p>
          <a:p>
            <a:r>
              <a:rPr lang="en-US" sz="1600" b="1"/>
              <a:t>- </a:t>
            </a:r>
            <a:r>
              <a:rPr lang="en-US" sz="1600" b="1" u="sng"/>
              <a:t>Embryonic Stem Cell Use</a:t>
            </a:r>
            <a:r>
              <a:rPr lang="en-US" sz="1600" b="1"/>
              <a:t> </a:t>
            </a:r>
          </a:p>
          <a:p>
            <a:r>
              <a:rPr lang="en-US" sz="1600" b="1"/>
              <a:t>-</a:t>
            </a:r>
            <a:r>
              <a:rPr lang="en-US" sz="1600" b="1" u="sng"/>
              <a:t>Mesenchymal Stem Cells Use</a:t>
            </a:r>
          </a:p>
          <a:p>
            <a:r>
              <a:rPr lang="en-US" sz="1600" b="1"/>
              <a:t>- </a:t>
            </a:r>
            <a:r>
              <a:rPr lang="en-US" sz="1600" b="1" u="sng"/>
              <a:t>Stem Cell Plasticity</a:t>
            </a:r>
          </a:p>
          <a:p>
            <a:r>
              <a:rPr lang="en-US" sz="1600" b="1">
                <a:solidFill>
                  <a:schemeClr val="hlink"/>
                </a:solidFill>
              </a:rPr>
              <a:t>Engineering at the Tissue Level</a:t>
            </a:r>
            <a:r>
              <a:rPr lang="en-US" sz="1600" b="1"/>
              <a:t> </a:t>
            </a:r>
          </a:p>
          <a:p>
            <a:r>
              <a:rPr lang="en-US" sz="1600" b="1"/>
              <a:t>- </a:t>
            </a:r>
            <a:r>
              <a:rPr lang="en-US" sz="1600" b="1" u="sng"/>
              <a:t>Bone Tissue Engineering </a:t>
            </a:r>
          </a:p>
          <a:p>
            <a:r>
              <a:rPr lang="en-US" sz="1600" b="1" u="sng"/>
              <a:t>-Cartilage Engineering </a:t>
            </a:r>
          </a:p>
          <a:p>
            <a:r>
              <a:rPr lang="en-US" sz="1600" b="1" u="sng"/>
              <a:t>- Muscle Tissue Engineering </a:t>
            </a:r>
          </a:p>
          <a:p>
            <a:r>
              <a:rPr lang="en-US" sz="1600" b="1" u="sng"/>
              <a:t>-Tendon and Ligament Tissue Engineering </a:t>
            </a:r>
          </a:p>
          <a:p>
            <a:r>
              <a:rPr lang="en-US" sz="1600" b="1" u="sng"/>
              <a:t>- Neural Tissue Engineering </a:t>
            </a:r>
          </a:p>
          <a:p>
            <a:r>
              <a:rPr lang="en-US" sz="1600" b="1" u="sng"/>
              <a:t>- Adipose Tissue Engineering </a:t>
            </a:r>
          </a:p>
          <a:p>
            <a:r>
              <a:rPr lang="en-US" sz="1600" b="1" u="sng"/>
              <a:t>- Intervertebral Disc Tissue Engineering </a:t>
            </a:r>
          </a:p>
          <a:p>
            <a:r>
              <a:rPr lang="en-US" sz="1600" b="1" u="sng"/>
              <a:t>- Skin Tissue Engineering </a:t>
            </a:r>
          </a:p>
          <a:p>
            <a:r>
              <a:rPr lang="en-US" sz="1600" b="1" u="sng"/>
              <a:t>- Dental Tissue Engineering </a:t>
            </a:r>
          </a:p>
          <a:p>
            <a:r>
              <a:rPr lang="en-US" sz="1600" b="1" u="sng"/>
              <a:t>- Mucosa Tissue Engineering </a:t>
            </a:r>
          </a:p>
          <a:p>
            <a:r>
              <a:rPr lang="en-US" sz="1600" b="1" u="sng"/>
              <a:t>- Tissue Engineering of Heart Valves </a:t>
            </a:r>
          </a:p>
          <a:p>
            <a:r>
              <a:rPr lang="en-US" sz="1600" b="1" u="sng"/>
              <a:t>-Blood Vessels Tissue Engineering</a:t>
            </a:r>
          </a:p>
          <a:p>
            <a:r>
              <a:rPr lang="en-US" sz="1600" b="1">
                <a:solidFill>
                  <a:schemeClr val="hlink"/>
                </a:solidFill>
              </a:rPr>
              <a:t>Engineering at the Organ Level</a:t>
            </a:r>
            <a:r>
              <a:rPr lang="en-US" sz="1600" b="1"/>
              <a:t> </a:t>
            </a:r>
          </a:p>
          <a:p>
            <a:r>
              <a:rPr lang="en-US" sz="1600" b="1"/>
              <a:t>-</a:t>
            </a:r>
            <a:r>
              <a:rPr lang="en-US" sz="1600" b="1" u="sng"/>
              <a:t>Breast</a:t>
            </a:r>
            <a:r>
              <a:rPr lang="en-US" sz="1600" b="1"/>
              <a:t> Tissue Engineering </a:t>
            </a:r>
          </a:p>
          <a:p>
            <a:r>
              <a:rPr lang="en-US" sz="1600" b="1"/>
              <a:t>-Bioartificial </a:t>
            </a:r>
            <a:r>
              <a:rPr lang="en-US" sz="1600" b="1" u="sng"/>
              <a:t>Liver </a:t>
            </a:r>
          </a:p>
          <a:p>
            <a:r>
              <a:rPr lang="en-US" sz="1600" b="1"/>
              <a:t>- </a:t>
            </a:r>
            <a:r>
              <a:rPr lang="en-US" sz="1600" b="1" u="sng"/>
              <a:t>Pancreas</a:t>
            </a:r>
            <a:r>
              <a:rPr lang="en-US" sz="1600" b="1"/>
              <a:t> Engineering </a:t>
            </a:r>
          </a:p>
          <a:p>
            <a:r>
              <a:rPr lang="en-US" sz="1600" b="1"/>
              <a:t>- Tissue-Engineered </a:t>
            </a:r>
            <a:r>
              <a:rPr lang="en-US" sz="1600" b="1" u="sng"/>
              <a:t>Urinary Bladder</a:t>
            </a:r>
            <a:r>
              <a:rPr lang="en-US" sz="1400"/>
              <a:t>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685800" y="0"/>
            <a:ext cx="7772400" cy="533400"/>
          </a:xfrm>
          <a:prstGeom prst="rect">
            <a:avLst/>
          </a:prstGeom>
          <a:noFill/>
          <a:ln w="9525">
            <a:noFill/>
            <a:miter lim="800000"/>
            <a:headEnd/>
            <a:tailEnd/>
          </a:ln>
        </p:spPr>
        <p:txBody>
          <a:bodyPr anchor="ctr"/>
          <a:lstStyle/>
          <a:p>
            <a:pPr algn="ctr"/>
            <a:r>
              <a:rPr lang="en-US" sz="4000">
                <a:solidFill>
                  <a:schemeClr val="folHlink"/>
                </a:solidFill>
              </a:rPr>
              <a:t>Tissue Engineering</a:t>
            </a:r>
          </a:p>
        </p:txBody>
      </p:sp>
      <p:sp>
        <p:nvSpPr>
          <p:cNvPr id="29699" name="Text Box 3"/>
          <p:cNvSpPr txBox="1">
            <a:spLocks noChangeArrowheads="1"/>
          </p:cNvSpPr>
          <p:nvPr/>
        </p:nvSpPr>
        <p:spPr bwMode="auto">
          <a:xfrm>
            <a:off x="228600" y="914400"/>
            <a:ext cx="8763000" cy="5715000"/>
          </a:xfrm>
          <a:prstGeom prst="rect">
            <a:avLst/>
          </a:prstGeom>
          <a:noFill/>
          <a:ln w="9525">
            <a:noFill/>
            <a:miter lim="800000"/>
            <a:headEnd/>
            <a:tailEnd/>
          </a:ln>
        </p:spPr>
        <p:txBody>
          <a:bodyPr>
            <a:spAutoFit/>
          </a:bodyPr>
          <a:lstStyle/>
          <a:p>
            <a:r>
              <a:rPr lang="en-US" sz="1600" b="1">
                <a:solidFill>
                  <a:schemeClr val="hlink"/>
                </a:solidFill>
              </a:rPr>
              <a:t>Part D Technical Aspects</a:t>
            </a:r>
            <a:r>
              <a:rPr lang="en-US" sz="1600" b="1"/>
              <a:t> </a:t>
            </a:r>
          </a:p>
          <a:p>
            <a:r>
              <a:rPr lang="en-US" sz="1600" b="1"/>
              <a:t>- Biomaterials</a:t>
            </a:r>
          </a:p>
          <a:p>
            <a:r>
              <a:rPr lang="en-US" sz="1600" b="1"/>
              <a:t>- Biomaterial-Related Approaches: </a:t>
            </a:r>
            <a:r>
              <a:rPr lang="en-US" sz="1600" b="1" u="sng"/>
              <a:t>Surface Structuring</a:t>
            </a:r>
            <a:r>
              <a:rPr lang="en-US" sz="1600" b="1"/>
              <a:t> </a:t>
            </a:r>
          </a:p>
          <a:p>
            <a:r>
              <a:rPr lang="en-US" sz="1600" b="1"/>
              <a:t>- Biomaterial and </a:t>
            </a:r>
            <a:r>
              <a:rPr lang="en-US" sz="1600" b="1" u="sng"/>
              <a:t>Matrix</a:t>
            </a:r>
          </a:p>
          <a:p>
            <a:r>
              <a:rPr lang="en-US" sz="1600" b="1"/>
              <a:t>- </a:t>
            </a:r>
            <a:r>
              <a:rPr lang="en-US" sz="1600" b="1" u="sng"/>
              <a:t>Hydrogels </a:t>
            </a:r>
            <a:r>
              <a:rPr lang="en-US" sz="1600" b="1"/>
              <a:t>for Tissue Engineering </a:t>
            </a:r>
          </a:p>
          <a:p>
            <a:r>
              <a:rPr lang="en-US" sz="1600" b="1"/>
              <a:t>- </a:t>
            </a:r>
            <a:r>
              <a:rPr lang="en-US" sz="1600" b="1" u="sng"/>
              <a:t>Scaffold Structure and Fabrication </a:t>
            </a:r>
            <a:endParaRPr lang="en-US" sz="1600" b="1"/>
          </a:p>
          <a:p>
            <a:r>
              <a:rPr lang="en-US" sz="1600" b="1"/>
              <a:t>-Laboratory Procedures – </a:t>
            </a:r>
            <a:r>
              <a:rPr lang="en-US" sz="1600" b="1" u="sng"/>
              <a:t>Culture of Cells</a:t>
            </a:r>
            <a:r>
              <a:rPr lang="en-US" sz="1600" b="1"/>
              <a:t> </a:t>
            </a:r>
          </a:p>
          <a:p>
            <a:r>
              <a:rPr lang="en-US" sz="1600" b="1"/>
              <a:t>-</a:t>
            </a:r>
            <a:r>
              <a:rPr lang="en-US" sz="1600" b="1" u="sng"/>
              <a:t>Bioreactors</a:t>
            </a:r>
            <a:r>
              <a:rPr lang="en-US" sz="1600" b="1"/>
              <a:t> in Tissue Engineering </a:t>
            </a:r>
          </a:p>
          <a:p>
            <a:r>
              <a:rPr lang="en-US" sz="1600" b="1"/>
              <a:t>- The Evolution of </a:t>
            </a:r>
            <a:r>
              <a:rPr lang="en-US" sz="1600" b="1" u="sng"/>
              <a:t>Cell Printing</a:t>
            </a:r>
            <a:r>
              <a:rPr lang="en-US" sz="1600" b="1"/>
              <a:t> </a:t>
            </a:r>
          </a:p>
          <a:p>
            <a:r>
              <a:rPr lang="en-US" sz="1600" b="1"/>
              <a:t>-</a:t>
            </a:r>
            <a:r>
              <a:rPr lang="en-US" sz="1600" b="1" u="sng"/>
              <a:t>Micro environmental</a:t>
            </a:r>
            <a:r>
              <a:rPr lang="en-US" sz="1600" b="1"/>
              <a:t> Determinants of Stem Cell </a:t>
            </a:r>
          </a:p>
          <a:p>
            <a:r>
              <a:rPr lang="en-US" sz="1600" b="1"/>
              <a:t>- Perfusion </a:t>
            </a:r>
            <a:r>
              <a:rPr lang="en-US" sz="1600" b="1" u="sng"/>
              <a:t>Effects and Hydrodynamics</a:t>
            </a:r>
          </a:p>
          <a:p>
            <a:r>
              <a:rPr lang="en-US" sz="1600" b="1">
                <a:solidFill>
                  <a:schemeClr val="hlink"/>
                </a:solidFill>
              </a:rPr>
              <a:t>Part E Clinical Use</a:t>
            </a:r>
            <a:r>
              <a:rPr lang="en-US" sz="1600" b="1"/>
              <a:t> </a:t>
            </a:r>
          </a:p>
          <a:p>
            <a:r>
              <a:rPr lang="en-US" sz="1600" b="1"/>
              <a:t>- Tissue Engineering Applications in </a:t>
            </a:r>
            <a:r>
              <a:rPr lang="en-US" sz="1600" b="1" u="sng"/>
              <a:t>Neurology </a:t>
            </a:r>
          </a:p>
          <a:p>
            <a:r>
              <a:rPr lang="en-US" sz="1600" b="1"/>
              <a:t>- Tissue Engineering in </a:t>
            </a:r>
            <a:r>
              <a:rPr lang="en-US" sz="1600" b="1" u="sng"/>
              <a:t>Maxillofacial Surgery</a:t>
            </a:r>
            <a:r>
              <a:rPr lang="en-US" sz="1600" b="1"/>
              <a:t> </a:t>
            </a:r>
          </a:p>
          <a:p>
            <a:r>
              <a:rPr lang="en-US" sz="1600" b="1"/>
              <a:t>- Tissue Engineering and Its Applications in </a:t>
            </a:r>
            <a:r>
              <a:rPr lang="en-US" sz="1600" b="1" u="sng"/>
              <a:t>Dentistry </a:t>
            </a:r>
          </a:p>
          <a:p>
            <a:r>
              <a:rPr lang="en-US" sz="1600" b="1"/>
              <a:t>- Regeneration of </a:t>
            </a:r>
            <a:r>
              <a:rPr lang="en-US" sz="1600" b="1" u="sng"/>
              <a:t>liver Tissues</a:t>
            </a:r>
            <a:r>
              <a:rPr lang="en-US" sz="1600" b="1"/>
              <a:t> </a:t>
            </a:r>
          </a:p>
          <a:p>
            <a:r>
              <a:rPr lang="en-US" sz="1600" b="1"/>
              <a:t>-Regeneration of </a:t>
            </a:r>
            <a:r>
              <a:rPr lang="en-US" sz="1600" b="1" u="sng"/>
              <a:t>Renal Tissues</a:t>
            </a:r>
            <a:r>
              <a:rPr lang="en-US" sz="1600" b="1"/>
              <a:t> </a:t>
            </a:r>
          </a:p>
          <a:p>
            <a:r>
              <a:rPr lang="en-US" sz="1600" b="1"/>
              <a:t>- Tissue Engineering Applications in </a:t>
            </a:r>
            <a:r>
              <a:rPr lang="en-US" sz="1600" b="1" u="sng"/>
              <a:t>Plastic Surgery </a:t>
            </a:r>
          </a:p>
          <a:p>
            <a:r>
              <a:rPr lang="en-US" sz="1600" b="1"/>
              <a:t>- Tissue Engineering Applications for </a:t>
            </a:r>
            <a:r>
              <a:rPr lang="en-US" sz="1600" b="1" u="sng"/>
              <a:t>Cardiovascular</a:t>
            </a:r>
          </a:p>
          <a:p>
            <a:r>
              <a:rPr lang="en-US" sz="1600" b="1"/>
              <a:t>- Tissue Engineering Applications in </a:t>
            </a:r>
            <a:r>
              <a:rPr lang="en-US" sz="1600" b="1" u="sng"/>
              <a:t>Orthopedic Surgery</a:t>
            </a:r>
            <a:r>
              <a:rPr lang="en-US" sz="1600" b="1"/>
              <a:t> </a:t>
            </a:r>
          </a:p>
          <a:p>
            <a:r>
              <a:rPr lang="en-US" sz="1600" b="1"/>
              <a:t>- Tissue Engineering Applications in </a:t>
            </a:r>
            <a:r>
              <a:rPr lang="en-US" sz="1600" b="1" u="sng"/>
              <a:t>Endocrinology </a:t>
            </a:r>
          </a:p>
          <a:p>
            <a:r>
              <a:rPr lang="en-US" sz="1600" b="1"/>
              <a:t>- Regenerative Medicine Applications in </a:t>
            </a:r>
            <a:r>
              <a:rPr lang="en-US" sz="1600" b="1" u="sng"/>
              <a:t>Hematology </a:t>
            </a:r>
          </a:p>
          <a:p>
            <a:r>
              <a:rPr lang="en-US" sz="1600" b="1"/>
              <a:t>- The Reconstructed Human</a:t>
            </a:r>
            <a:r>
              <a:rPr lang="en-US" sz="1600" b="1" u="sng"/>
              <a:t> Epidermis</a:t>
            </a:r>
            <a:r>
              <a:rPr lang="en-US" sz="1600" b="1"/>
              <a:t> Models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0" y="-3967163"/>
            <a:ext cx="9144000" cy="0"/>
          </a:xfrm>
          <a:prstGeom prst="rect">
            <a:avLst/>
          </a:prstGeom>
          <a:solidFill>
            <a:srgbClr val="FFFFFF"/>
          </a:solidFill>
          <a:ln w="9525">
            <a:noFill/>
            <a:miter lim="800000"/>
            <a:headEnd/>
            <a:tailEnd/>
          </a:ln>
        </p:spPr>
        <p:txBody>
          <a:bodyPr wrap="none" anchor="ctr">
            <a:spAutoFit/>
          </a:bodyPr>
          <a:lstStyle/>
          <a:p>
            <a:endParaRPr lang="fa-IR"/>
          </a:p>
        </p:txBody>
      </p:sp>
      <p:graphicFrame>
        <p:nvGraphicFramePr>
          <p:cNvPr id="18966" name="Group 534"/>
          <p:cNvGraphicFramePr>
            <a:graphicFrameLocks noGrp="1"/>
          </p:cNvGraphicFramePr>
          <p:nvPr>
            <p:ph/>
          </p:nvPr>
        </p:nvGraphicFramePr>
        <p:xfrm>
          <a:off x="457200" y="-609600"/>
          <a:ext cx="8229600" cy="7696200"/>
        </p:xfrm>
        <a:graphic>
          <a:graphicData uri="http://schemas.openxmlformats.org/drawingml/2006/table">
            <a:tbl>
              <a:tblPr/>
              <a:tblGrid>
                <a:gridCol w="2797175"/>
                <a:gridCol w="1893888"/>
                <a:gridCol w="3538537"/>
              </a:tblGrid>
              <a:tr h="563563">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a-IR" sz="10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ADADA"/>
                    </a:solidFill>
                  </a:tcPr>
                </a:tc>
                <a:tc hMerge="1">
                  <a:txBody>
                    <a:bodyPr/>
                    <a:lstStyle/>
                    <a:p>
                      <a:pPr rtl="1"/>
                      <a:endParaRPr lang="fa-IR"/>
                    </a:p>
                  </a:txBody>
                  <a:tcPr/>
                </a:tc>
                <a:tc hMerge="1">
                  <a:txBody>
                    <a:bodyPr/>
                    <a:lstStyle/>
                    <a:p>
                      <a:pPr rtl="1"/>
                      <a:endParaRPr lang="fa-IR"/>
                    </a:p>
                  </a:txBody>
                  <a:tcPr/>
                </a:tc>
              </a:tr>
              <a:tr h="3444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Verdana" pitchFamily="34" charset="0"/>
                          <a:cs typeface="Times New Roman" pitchFamily="18" charset="0"/>
                          <a:hlinkClick r:id="rId2"/>
                        </a:rPr>
                        <a:t>Alejandro Amézquita</a:t>
                      </a:r>
                      <a:r>
                        <a:rPr kumimoji="0" lang="en-US" sz="1000" b="0" i="0" u="none" strike="noStrike" cap="none" normalizeH="0" baseline="0" smtClean="0">
                          <a:ln>
                            <a:noFill/>
                          </a:ln>
                          <a:solidFill>
                            <a:schemeClr val="tx1"/>
                          </a:solidFill>
                          <a:effectLst/>
                          <a:latin typeface="Verdana" pitchFamily="34" charset="0"/>
                          <a:cs typeface="Times New Roman" pitchFamily="18" charset="0"/>
                        </a:rPr>
                        <a:t/>
                      </a:r>
                      <a:br>
                        <a:rPr kumimoji="0" lang="en-US" sz="1000" b="0" i="0" u="none" strike="noStrike" cap="none" normalizeH="0" baseline="0" smtClean="0">
                          <a:ln>
                            <a:noFill/>
                          </a:ln>
                          <a:solidFill>
                            <a:schemeClr val="tx1"/>
                          </a:solidFill>
                          <a:effectLst/>
                          <a:latin typeface="Verdana" pitchFamily="34" charset="0"/>
                          <a:cs typeface="Times New Roman" pitchFamily="18" charset="0"/>
                        </a:rPr>
                      </a:br>
                      <a:r>
                        <a:rPr kumimoji="0" lang="en-US" sz="1000" b="0" i="0" u="none" strike="noStrike" cap="none" normalizeH="0" baseline="0" smtClean="0">
                          <a:ln>
                            <a:noFill/>
                          </a:ln>
                          <a:solidFill>
                            <a:schemeClr val="tx1"/>
                          </a:solidFill>
                          <a:effectLst/>
                          <a:latin typeface="Verdana" pitchFamily="34" charset="0"/>
                          <a:cs typeface="Times New Roman" pitchFamily="18" charset="0"/>
                        </a:rPr>
                        <a:t>Biomechanics,</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a-IR"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a-IR"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048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Verdana" pitchFamily="34" charset="0"/>
                          <a:cs typeface="Times New Roman" pitchFamily="18" charset="0"/>
                          <a:hlinkClick r:id="rId3"/>
                        </a:rPr>
                        <a:t>Tami Brown-Brandl</a:t>
                      </a:r>
                      <a:r>
                        <a:rPr kumimoji="0" lang="en-US" sz="1000" b="0" i="0" u="none" strike="noStrike" cap="none" normalizeH="0" baseline="0" smtClean="0">
                          <a:ln>
                            <a:noFill/>
                          </a:ln>
                          <a:solidFill>
                            <a:schemeClr val="tx1"/>
                          </a:solidFill>
                          <a:effectLst/>
                          <a:latin typeface="Verdana" pitchFamily="34" charset="0"/>
                          <a:cs typeface="Times New Roman" pitchFamily="18" charset="0"/>
                        </a:rPr>
                        <a:t/>
                      </a:r>
                      <a:br>
                        <a:rPr kumimoji="0" lang="en-US" sz="1000" b="0" i="0" u="none" strike="noStrike" cap="none" normalizeH="0" baseline="0" smtClean="0">
                          <a:ln>
                            <a:noFill/>
                          </a:ln>
                          <a:solidFill>
                            <a:schemeClr val="tx1"/>
                          </a:solidFill>
                          <a:effectLst/>
                          <a:latin typeface="Verdana" pitchFamily="34" charset="0"/>
                          <a:cs typeface="Times New Roman" pitchFamily="18" charset="0"/>
                        </a:rPr>
                      </a:br>
                      <a:r>
                        <a:rPr kumimoji="0" lang="en-US" sz="1000" b="0" i="0" u="none" strike="noStrike" cap="none" normalizeH="0" baseline="0" smtClean="0">
                          <a:ln>
                            <a:noFill/>
                          </a:ln>
                          <a:solidFill>
                            <a:schemeClr val="tx1"/>
                          </a:solidFill>
                          <a:effectLst/>
                          <a:latin typeface="Verdana" pitchFamily="34" charset="0"/>
                          <a:cs typeface="Times New Roman" pitchFamily="18" charset="0"/>
                        </a:rPr>
                        <a:t>Bioenergy, biomaterials, </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ADADA"/>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hlinkClick r:id="rId4"/>
                        </a:rPr>
                        <a:t>U.S. Meat Animal Research Center</a:t>
                      </a:r>
                      <a:r>
                        <a:rPr kumimoji="0" lang="en-US" sz="1000" b="0" i="0" u="none" strike="noStrike" cap="none" normalizeH="0" baseline="0" smtClean="0">
                          <a:ln>
                            <a:noFill/>
                          </a:ln>
                          <a:solidFill>
                            <a:schemeClr val="tx1"/>
                          </a:solidFill>
                          <a:effectLst/>
                          <a:latin typeface="Verdana" pitchFamily="34" charset="0"/>
                          <a:cs typeface="Times New Roman" pitchFamily="18" charset="0"/>
                        </a:rPr>
                        <a:t>, Nebraska </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ADADA"/>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hlinkClick r:id="rId5"/>
                        </a:rPr>
                        <a:t>tami.brownbrandl@ars.usda.gov</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ADADA"/>
                    </a:solidFill>
                  </a:tcPr>
                </a:tc>
              </a:tr>
              <a:tr h="3857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Times New Roman" pitchFamily="18" charset="0"/>
                          <a:cs typeface="Times New Roman" pitchFamily="18" charset="0"/>
                          <a:hlinkClick r:id="rId6"/>
                        </a:rPr>
                        <a:t>Judith Burnfield</a:t>
                      </a:r>
                      <a:r>
                        <a:rPr kumimoji="0" lang="en-US" sz="1000" b="1" i="0" u="none" strike="noStrike" cap="none" normalizeH="0" baseline="0" smtClean="0">
                          <a:ln>
                            <a:noFill/>
                          </a:ln>
                          <a:solidFill>
                            <a:schemeClr val="tx1"/>
                          </a:solidFill>
                          <a:effectLst/>
                          <a:latin typeface="Verdana" pitchFamily="34" charset="0"/>
                          <a:cs typeface="Times New Roman" pitchFamily="18" charset="0"/>
                        </a:rPr>
                        <a:t> </a:t>
                      </a: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
                      </a:r>
                      <a:br>
                        <a:rPr kumimoji="0" lang="en-US" sz="1000" b="0" i="0" u="none" strike="noStrike" cap="none" normalizeH="0" baseline="0" smtClean="0">
                          <a:ln>
                            <a:noFill/>
                          </a:ln>
                          <a:solidFill>
                            <a:schemeClr val="tx1"/>
                          </a:solidFill>
                          <a:effectLst/>
                          <a:latin typeface="Times New Roman" pitchFamily="18" charset="0"/>
                          <a:cs typeface="Times New Roman" pitchFamily="18" charset="0"/>
                        </a:rPr>
                      </a:br>
                      <a:r>
                        <a:rPr kumimoji="0" lang="en-US" sz="1000" b="0" i="0" u="none" strike="noStrike" cap="none" normalizeH="0" baseline="0" smtClean="0">
                          <a:ln>
                            <a:noFill/>
                          </a:ln>
                          <a:solidFill>
                            <a:schemeClr val="tx1"/>
                          </a:solidFill>
                          <a:effectLst/>
                          <a:latin typeface="Verdana" pitchFamily="34" charset="0"/>
                          <a:cs typeface="Times New Roman" pitchFamily="18" charset="0"/>
                        </a:rPr>
                        <a:t>Biomechanics, biokinesiology</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hlinkClick r:id="rId7"/>
                        </a:rPr>
                        <a:t>Madonna Rehabilitation Hospital, Lincoln, NE </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hlinkClick r:id="rId8"/>
                        </a:rPr>
                        <a:t>jburnfield@madonna.org</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032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Verdana" pitchFamily="34" charset="0"/>
                          <a:cs typeface="Times New Roman" pitchFamily="18" charset="0"/>
                          <a:hlinkClick r:id="rId9"/>
                        </a:rPr>
                        <a:t>Roger Eigenberg</a:t>
                      </a:r>
                      <a:r>
                        <a:rPr kumimoji="0" lang="en-US" sz="1000" b="0" i="0" u="none" strike="noStrike" cap="none" normalizeH="0" baseline="0" smtClean="0">
                          <a:ln>
                            <a:noFill/>
                          </a:ln>
                          <a:solidFill>
                            <a:schemeClr val="tx1"/>
                          </a:solidFill>
                          <a:effectLst/>
                          <a:latin typeface="Verdana" pitchFamily="34" charset="0"/>
                          <a:cs typeface="Times New Roman" pitchFamily="18" charset="0"/>
                        </a:rPr>
                        <a:t/>
                      </a:r>
                      <a:br>
                        <a:rPr kumimoji="0" lang="en-US" sz="1000" b="0" i="0" u="none" strike="noStrike" cap="none" normalizeH="0" baseline="0" smtClean="0">
                          <a:ln>
                            <a:noFill/>
                          </a:ln>
                          <a:solidFill>
                            <a:schemeClr val="tx1"/>
                          </a:solidFill>
                          <a:effectLst/>
                          <a:latin typeface="Verdana" pitchFamily="34" charset="0"/>
                          <a:cs typeface="Times New Roman" pitchFamily="18" charset="0"/>
                        </a:rPr>
                      </a:br>
                      <a:r>
                        <a:rPr kumimoji="0" lang="en-US" sz="1000" b="0" i="0" u="none" strike="noStrike" cap="none" normalizeH="0" baseline="0" smtClean="0">
                          <a:ln>
                            <a:noFill/>
                          </a:ln>
                          <a:solidFill>
                            <a:schemeClr val="tx1"/>
                          </a:solidFill>
                          <a:effectLst/>
                          <a:latin typeface="Verdana" pitchFamily="34" charset="0"/>
                          <a:cs typeface="Times New Roman" pitchFamily="18" charset="0"/>
                        </a:rPr>
                        <a:t>Livestock environment</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ADADA"/>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hlinkClick r:id="rId4"/>
                        </a:rPr>
                        <a:t>U.S. Meat Animal Research Center</a:t>
                      </a:r>
                      <a:r>
                        <a:rPr kumimoji="0" lang="en-US" sz="1000" b="0" i="0" u="none" strike="noStrike" cap="none" normalizeH="0" baseline="0" smtClean="0">
                          <a:ln>
                            <a:noFill/>
                          </a:ln>
                          <a:solidFill>
                            <a:schemeClr val="tx1"/>
                          </a:solidFill>
                          <a:effectLst/>
                          <a:latin typeface="Verdana" pitchFamily="34" charset="0"/>
                          <a:cs typeface="Times New Roman" pitchFamily="18" charset="0"/>
                        </a:rPr>
                        <a:t>, Nebraska </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ADADA"/>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hlinkClick r:id="rId10"/>
                        </a:rPr>
                        <a:t>roger.eigenberg@ars.usda.gov</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ADADA"/>
                    </a:solidFill>
                  </a:tcPr>
                </a:tc>
              </a:tr>
              <a:tr h="2857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Verdana" pitchFamily="34" charset="0"/>
                          <a:cs typeface="Times New Roman" pitchFamily="18" charset="0"/>
                          <a:hlinkClick r:id="rId11"/>
                        </a:rPr>
                        <a:t>Qi Fang</a:t>
                      </a:r>
                      <a:r>
                        <a:rPr kumimoji="0" lang="en-US" sz="1000" b="0" i="0" u="none" strike="noStrike" cap="none" normalizeH="0" baseline="0" smtClean="0">
                          <a:ln>
                            <a:noFill/>
                          </a:ln>
                          <a:solidFill>
                            <a:schemeClr val="tx1"/>
                          </a:solidFill>
                          <a:effectLst/>
                          <a:latin typeface="Verdana" pitchFamily="34" charset="0"/>
                          <a:cs typeface="Times New Roman" pitchFamily="18" charset="0"/>
                        </a:rPr>
                        <a:t/>
                      </a:r>
                      <a:br>
                        <a:rPr kumimoji="0" lang="en-US" sz="1000" b="0" i="0" u="none" strike="noStrike" cap="none" normalizeH="0" baseline="0" smtClean="0">
                          <a:ln>
                            <a:noFill/>
                          </a:ln>
                          <a:solidFill>
                            <a:schemeClr val="tx1"/>
                          </a:solidFill>
                          <a:effectLst/>
                          <a:latin typeface="Verdana" pitchFamily="34" charset="0"/>
                          <a:cs typeface="Times New Roman" pitchFamily="18" charset="0"/>
                        </a:rPr>
                      </a:br>
                      <a:r>
                        <a:rPr kumimoji="0" lang="en-US" sz="1000" b="0" i="0" u="none" strike="noStrike" cap="none" normalizeH="0" baseline="0" smtClean="0">
                          <a:ln>
                            <a:noFill/>
                          </a:ln>
                          <a:solidFill>
                            <a:schemeClr val="tx1"/>
                          </a:solidFill>
                          <a:effectLst/>
                          <a:latin typeface="Verdana" pitchFamily="34" charset="0"/>
                          <a:cs typeface="Times New Roman" pitchFamily="18" charset="0"/>
                        </a:rPr>
                        <a:t>Bioprocess engineering</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Verdana" pitchFamily="34" charset="0"/>
                          <a:cs typeface="Times New Roman" pitchFamily="18" charset="0"/>
                        </a:rPr>
                        <a:t>Banner Pharmacaps Inc.</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hlinkClick r:id="rId12"/>
                        </a:rPr>
                        <a:t>QFang@banpharm.com</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841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Verdana" pitchFamily="34" charset="0"/>
                          <a:cs typeface="Times New Roman" pitchFamily="18" charset="0"/>
                          <a:hlinkClick r:id="rId13"/>
                        </a:rPr>
                        <a:t>Sandun Fernando</a:t>
                      </a:r>
                      <a:r>
                        <a:rPr kumimoji="0" lang="en-US" sz="1000" b="0" i="0" u="none" strike="noStrike" cap="none" normalizeH="0" baseline="0" smtClean="0">
                          <a:ln>
                            <a:noFill/>
                          </a:ln>
                          <a:solidFill>
                            <a:schemeClr val="tx1"/>
                          </a:solidFill>
                          <a:effectLst/>
                          <a:latin typeface="Verdana" pitchFamily="34" charset="0"/>
                          <a:cs typeface="Times New Roman" pitchFamily="18" charset="0"/>
                        </a:rPr>
                        <a:t/>
                      </a:r>
                      <a:br>
                        <a:rPr kumimoji="0" lang="en-US" sz="1000" b="0" i="0" u="none" strike="noStrike" cap="none" normalizeH="0" baseline="0" smtClean="0">
                          <a:ln>
                            <a:noFill/>
                          </a:ln>
                          <a:solidFill>
                            <a:schemeClr val="tx1"/>
                          </a:solidFill>
                          <a:effectLst/>
                          <a:latin typeface="Verdana" pitchFamily="34" charset="0"/>
                          <a:cs typeface="Times New Roman" pitchFamily="18" charset="0"/>
                        </a:rPr>
                      </a:br>
                      <a:r>
                        <a:rPr kumimoji="0" lang="en-US" sz="1000" b="0" i="0" u="none" strike="noStrike" cap="none" normalizeH="0" baseline="0" smtClean="0">
                          <a:ln>
                            <a:noFill/>
                          </a:ln>
                          <a:solidFill>
                            <a:schemeClr val="tx1"/>
                          </a:solidFill>
                          <a:effectLst/>
                          <a:latin typeface="Verdana" pitchFamily="34" charset="0"/>
                          <a:cs typeface="Times New Roman" pitchFamily="18" charset="0"/>
                        </a:rPr>
                        <a:t>Bioenergy, biomaterials, </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ADADA"/>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Verdana" pitchFamily="34" charset="0"/>
                          <a:cs typeface="Times New Roman" pitchFamily="18" charset="0"/>
                        </a:rPr>
                        <a:t>Mississippi State </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ADADA"/>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hlinkClick r:id="rId14"/>
                        </a:rPr>
                        <a:t>sf99@abe.msstate.edu </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ADADA"/>
                    </a:solidFill>
                  </a:tcPr>
                </a:tc>
              </a:tr>
              <a:tr h="3048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Verdana" pitchFamily="34" charset="0"/>
                          <a:cs typeface="Times New Roman" pitchFamily="18" charset="0"/>
                          <a:hlinkClick r:id="rId15"/>
                        </a:rPr>
                        <a:t>Girish Ganjyal</a:t>
                      </a:r>
                      <a:r>
                        <a:rPr kumimoji="0" lang="en-US" sz="1000" b="0" i="0" u="none" strike="noStrike" cap="none" normalizeH="0" baseline="0" smtClean="0">
                          <a:ln>
                            <a:noFill/>
                          </a:ln>
                          <a:solidFill>
                            <a:schemeClr val="tx1"/>
                          </a:solidFill>
                          <a:effectLst/>
                          <a:latin typeface="Verdana" pitchFamily="34" charset="0"/>
                          <a:cs typeface="Times New Roman" pitchFamily="18" charset="0"/>
                        </a:rPr>
                        <a:t/>
                      </a:r>
                      <a:br>
                        <a:rPr kumimoji="0" lang="en-US" sz="1000" b="0" i="0" u="none" strike="noStrike" cap="none" normalizeH="0" baseline="0" smtClean="0">
                          <a:ln>
                            <a:noFill/>
                          </a:ln>
                          <a:solidFill>
                            <a:schemeClr val="tx1"/>
                          </a:solidFill>
                          <a:effectLst/>
                          <a:latin typeface="Verdana" pitchFamily="34" charset="0"/>
                          <a:cs typeface="Times New Roman" pitchFamily="18" charset="0"/>
                        </a:rPr>
                      </a:br>
                      <a:r>
                        <a:rPr kumimoji="0" lang="en-US" sz="1000" b="0" i="0" u="none" strike="noStrike" cap="none" normalizeH="0" baseline="0" smtClean="0">
                          <a:ln>
                            <a:noFill/>
                          </a:ln>
                          <a:solidFill>
                            <a:schemeClr val="tx1"/>
                          </a:solidFill>
                          <a:effectLst/>
                          <a:latin typeface="Verdana" pitchFamily="34" charset="0"/>
                          <a:cs typeface="Times New Roman" pitchFamily="18" charset="0"/>
                        </a:rPr>
                        <a:t>Food and bioprocess engineering</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Verdana" pitchFamily="34" charset="0"/>
                          <a:cs typeface="Times New Roman" pitchFamily="18" charset="0"/>
                        </a:rPr>
                        <a:t>Midwest Grain Products, Inc. </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hlinkClick r:id="rId16"/>
                        </a:rPr>
                        <a:t>girish.ganjyal@mgpingredients.com</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857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Verdana" pitchFamily="34" charset="0"/>
                          <a:cs typeface="Times New Roman" pitchFamily="18" charset="0"/>
                          <a:hlinkClick r:id="rId17"/>
                        </a:rPr>
                        <a:t>Aristippos Gennadios</a:t>
                      </a:r>
                      <a:r>
                        <a:rPr kumimoji="0" lang="en-US" sz="1000" b="0" i="0" u="none" strike="noStrike" cap="none" normalizeH="0" baseline="0" smtClean="0">
                          <a:ln>
                            <a:noFill/>
                          </a:ln>
                          <a:solidFill>
                            <a:schemeClr val="tx1"/>
                          </a:solidFill>
                          <a:effectLst/>
                          <a:latin typeface="Verdana" pitchFamily="34" charset="0"/>
                          <a:cs typeface="Times New Roman" pitchFamily="18" charset="0"/>
                        </a:rPr>
                        <a:t/>
                      </a:r>
                      <a:br>
                        <a:rPr kumimoji="0" lang="en-US" sz="1000" b="0" i="0" u="none" strike="noStrike" cap="none" normalizeH="0" baseline="0" smtClean="0">
                          <a:ln>
                            <a:noFill/>
                          </a:ln>
                          <a:solidFill>
                            <a:schemeClr val="tx1"/>
                          </a:solidFill>
                          <a:effectLst/>
                          <a:latin typeface="Verdana" pitchFamily="34" charset="0"/>
                          <a:cs typeface="Times New Roman" pitchFamily="18" charset="0"/>
                        </a:rPr>
                      </a:br>
                      <a:r>
                        <a:rPr kumimoji="0" lang="en-US" sz="1000" b="0" i="0" u="none" strike="noStrike" cap="none" normalizeH="0" baseline="0" smtClean="0">
                          <a:ln>
                            <a:noFill/>
                          </a:ln>
                          <a:solidFill>
                            <a:schemeClr val="tx1"/>
                          </a:solidFill>
                          <a:effectLst/>
                          <a:latin typeface="Verdana" pitchFamily="34" charset="0"/>
                          <a:cs typeface="Times New Roman" pitchFamily="18" charset="0"/>
                        </a:rPr>
                        <a:t>Food and bioprocess engineering</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ADADA"/>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Verdana" pitchFamily="34" charset="0"/>
                          <a:cs typeface="Times New Roman" pitchFamily="18" charset="0"/>
                        </a:rPr>
                        <a:t>Cardinal Health, Inc.</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ADADA"/>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hlinkClick r:id="rId18"/>
                        </a:rPr>
                        <a:t>arispao@aol.com</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ADADA"/>
                    </a:solidFill>
                  </a:tcPr>
                </a:tc>
              </a:tr>
              <a:tr h="2841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Verdana" pitchFamily="34" charset="0"/>
                          <a:cs typeface="Times New Roman" pitchFamily="18" charset="0"/>
                          <a:hlinkClick r:id="rId19"/>
                        </a:rPr>
                        <a:t>Viswasrao Ghorpade</a:t>
                      </a:r>
                      <a:r>
                        <a:rPr kumimoji="0" lang="en-US" sz="1000" b="0" i="0" u="none" strike="noStrike" cap="none" normalizeH="0" baseline="0" smtClean="0">
                          <a:ln>
                            <a:noFill/>
                          </a:ln>
                          <a:solidFill>
                            <a:schemeClr val="tx1"/>
                          </a:solidFill>
                          <a:effectLst/>
                          <a:latin typeface="Verdana" pitchFamily="34" charset="0"/>
                          <a:cs typeface="Times New Roman" pitchFamily="18" charset="0"/>
                        </a:rPr>
                        <a:t/>
                      </a:r>
                      <a:br>
                        <a:rPr kumimoji="0" lang="en-US" sz="1000" b="0" i="0" u="none" strike="noStrike" cap="none" normalizeH="0" baseline="0" smtClean="0">
                          <a:ln>
                            <a:noFill/>
                          </a:ln>
                          <a:solidFill>
                            <a:schemeClr val="tx1"/>
                          </a:solidFill>
                          <a:effectLst/>
                          <a:latin typeface="Verdana" pitchFamily="34" charset="0"/>
                          <a:cs typeface="Times New Roman" pitchFamily="18" charset="0"/>
                        </a:rPr>
                      </a:br>
                      <a:r>
                        <a:rPr kumimoji="0" lang="en-US" sz="1000" b="0" i="0" u="none" strike="noStrike" cap="none" normalizeH="0" baseline="0" smtClean="0">
                          <a:ln>
                            <a:noFill/>
                          </a:ln>
                          <a:solidFill>
                            <a:schemeClr val="tx1"/>
                          </a:solidFill>
                          <a:effectLst/>
                          <a:latin typeface="Verdana" pitchFamily="34" charset="0"/>
                          <a:cs typeface="Times New Roman" pitchFamily="18" charset="0"/>
                        </a:rPr>
                        <a:t>Cereal and food processing </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Verdana" pitchFamily="34" charset="0"/>
                          <a:cs typeface="Times New Roman" pitchFamily="18" charset="0"/>
                        </a:rPr>
                        <a:t>Kellogg Company</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hlinkClick r:id="rId20"/>
                        </a:rPr>
                        <a:t>Viswas.Ghorpade@kellogg.com</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651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Times New Roman" pitchFamily="18" charset="0"/>
                          <a:cs typeface="Times New Roman" pitchFamily="18" charset="0"/>
                          <a:hlinkClick r:id="rId21"/>
                        </a:rPr>
                        <a:t>John Gilley</a:t>
                      </a:r>
                      <a:r>
                        <a:rPr kumimoji="0" lang="en-US" sz="1000" b="0" i="0" u="none" strike="noStrike" cap="none" normalizeH="0" baseline="0" smtClean="0">
                          <a:ln>
                            <a:noFill/>
                          </a:ln>
                          <a:solidFill>
                            <a:schemeClr val="tx1"/>
                          </a:solidFill>
                          <a:effectLst/>
                          <a:latin typeface="Verdana" pitchFamily="34" charset="0"/>
                          <a:cs typeface="Times New Roman" pitchFamily="18" charset="0"/>
                        </a:rPr>
                        <a:t/>
                      </a:r>
                      <a:br>
                        <a:rPr kumimoji="0" lang="en-US" sz="1000" b="0" i="0" u="none" strike="noStrike" cap="none" normalizeH="0" baseline="0" smtClean="0">
                          <a:ln>
                            <a:noFill/>
                          </a:ln>
                          <a:solidFill>
                            <a:schemeClr val="tx1"/>
                          </a:solidFill>
                          <a:effectLst/>
                          <a:latin typeface="Verdana" pitchFamily="34" charset="0"/>
                          <a:cs typeface="Times New Roman" pitchFamily="18" charset="0"/>
                        </a:rPr>
                      </a:br>
                      <a:r>
                        <a:rPr kumimoji="0" lang="en-US" sz="1000" b="0" i="0" u="none" strike="noStrike" cap="none" normalizeH="0" baseline="0" smtClean="0">
                          <a:ln>
                            <a:noFill/>
                          </a:ln>
                          <a:solidFill>
                            <a:schemeClr val="tx1"/>
                          </a:solidFill>
                          <a:effectLst/>
                          <a:latin typeface="Verdana" pitchFamily="34" charset="0"/>
                          <a:cs typeface="Times New Roman" pitchFamily="18" charset="0"/>
                        </a:rPr>
                        <a:t>Livestock waste management, </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ADADA"/>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Verdana" pitchFamily="34" charset="0"/>
                          <a:cs typeface="Times New Roman" pitchFamily="18" charset="0"/>
                        </a:rPr>
                        <a:t>251 LWC</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Verdana" pitchFamily="34" charset="0"/>
                          <a:cs typeface="Times New Roman" pitchFamily="18" charset="0"/>
                        </a:rPr>
                        <a:t>472-2975</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ADADA"/>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hlinkClick r:id="rId22"/>
                        </a:rPr>
                        <a:t>john.gilley@ars.usda.gov</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ADADA"/>
                    </a:solidFill>
                  </a:tcPr>
                </a:tc>
              </a:tr>
              <a:tr h="3048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Verdana" pitchFamily="34" charset="0"/>
                          <a:cs typeface="Times New Roman" pitchFamily="18" charset="0"/>
                          <a:hlinkClick r:id="rId23"/>
                        </a:rPr>
                        <a:t>Junjie Guan</a:t>
                      </a:r>
                      <a:r>
                        <a:rPr kumimoji="0" lang="en-US" sz="1000" b="0" i="0" u="none" strike="noStrike" cap="none" normalizeH="0" baseline="0" smtClean="0">
                          <a:ln>
                            <a:noFill/>
                          </a:ln>
                          <a:solidFill>
                            <a:schemeClr val="tx1"/>
                          </a:solidFill>
                          <a:effectLst/>
                          <a:latin typeface="Verdana" pitchFamily="34" charset="0"/>
                          <a:cs typeface="Times New Roman" pitchFamily="18" charset="0"/>
                        </a:rPr>
                        <a:t/>
                      </a:r>
                      <a:br>
                        <a:rPr kumimoji="0" lang="en-US" sz="1000" b="0" i="0" u="none" strike="noStrike" cap="none" normalizeH="0" baseline="0" smtClean="0">
                          <a:ln>
                            <a:noFill/>
                          </a:ln>
                          <a:solidFill>
                            <a:schemeClr val="tx1"/>
                          </a:solidFill>
                          <a:effectLst/>
                          <a:latin typeface="Verdana" pitchFamily="34" charset="0"/>
                          <a:cs typeface="Times New Roman" pitchFamily="18" charset="0"/>
                        </a:rPr>
                      </a:br>
                      <a:r>
                        <a:rPr kumimoji="0" lang="en-US" sz="1000" b="0" i="0" u="none" strike="noStrike" cap="none" normalizeH="0" baseline="0" smtClean="0">
                          <a:ln>
                            <a:noFill/>
                          </a:ln>
                          <a:solidFill>
                            <a:schemeClr val="tx1"/>
                          </a:solidFill>
                          <a:effectLst/>
                          <a:latin typeface="Verdana" pitchFamily="34" charset="0"/>
                          <a:cs typeface="Times New Roman" pitchFamily="18" charset="0"/>
                        </a:rPr>
                        <a:t>Food and bioprocess engineering</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Verdana" pitchFamily="34" charset="0"/>
                          <a:cs typeface="Times New Roman" pitchFamily="18" charset="0"/>
                        </a:rPr>
                        <a:t>Watson, Inc.,</a:t>
                      </a:r>
                      <a:br>
                        <a:rPr kumimoji="0" lang="en-US" sz="1000" b="0" i="0" u="none" strike="noStrike" cap="none" normalizeH="0" baseline="0" smtClean="0">
                          <a:ln>
                            <a:noFill/>
                          </a:ln>
                          <a:solidFill>
                            <a:schemeClr val="tx1"/>
                          </a:solidFill>
                          <a:effectLst/>
                          <a:latin typeface="Verdana" pitchFamily="34" charset="0"/>
                          <a:cs typeface="Times New Roman" pitchFamily="18" charset="0"/>
                        </a:rPr>
                      </a:br>
                      <a:r>
                        <a:rPr kumimoji="0" lang="en-US" sz="1000" b="0" i="0" u="none" strike="noStrike" cap="none" normalizeH="0" baseline="0" smtClean="0">
                          <a:ln>
                            <a:noFill/>
                          </a:ln>
                          <a:solidFill>
                            <a:schemeClr val="tx1"/>
                          </a:solidFill>
                          <a:effectLst/>
                          <a:latin typeface="Verdana" pitchFamily="34" charset="0"/>
                          <a:cs typeface="Times New Roman" pitchFamily="18" charset="0"/>
                        </a:rPr>
                        <a:t>Connecticut</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hlinkClick r:id="rId24"/>
                        </a:rPr>
                        <a:t>junjie.guan@watson-inc.com</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048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Verdana" pitchFamily="34" charset="0"/>
                          <a:cs typeface="Times New Roman" pitchFamily="18" charset="0"/>
                          <a:hlinkClick r:id="rId25"/>
                        </a:rPr>
                        <a:t>G. LeRoy Hahn</a:t>
                      </a:r>
                      <a:r>
                        <a:rPr kumimoji="0" lang="en-US" sz="1000" b="0" i="0" u="none" strike="noStrike" cap="none" normalizeH="0" baseline="0" smtClean="0">
                          <a:ln>
                            <a:noFill/>
                          </a:ln>
                          <a:solidFill>
                            <a:schemeClr val="tx1"/>
                          </a:solidFill>
                          <a:effectLst/>
                          <a:latin typeface="Verdana" pitchFamily="34" charset="0"/>
                          <a:cs typeface="Times New Roman" pitchFamily="18" charset="0"/>
                        </a:rPr>
                        <a:t/>
                      </a:r>
                      <a:br>
                        <a:rPr kumimoji="0" lang="en-US" sz="1000" b="0" i="0" u="none" strike="noStrike" cap="none" normalizeH="0" baseline="0" smtClean="0">
                          <a:ln>
                            <a:noFill/>
                          </a:ln>
                          <a:solidFill>
                            <a:schemeClr val="tx1"/>
                          </a:solidFill>
                          <a:effectLst/>
                          <a:latin typeface="Verdana" pitchFamily="34" charset="0"/>
                          <a:cs typeface="Times New Roman" pitchFamily="18" charset="0"/>
                        </a:rPr>
                      </a:br>
                      <a:r>
                        <a:rPr kumimoji="0" lang="en-US" sz="1000" b="0" i="0" u="none" strike="noStrike" cap="none" normalizeH="0" baseline="0" smtClean="0">
                          <a:ln>
                            <a:noFill/>
                          </a:ln>
                          <a:solidFill>
                            <a:schemeClr val="tx1"/>
                          </a:solidFill>
                          <a:effectLst/>
                          <a:latin typeface="Verdana" pitchFamily="34" charset="0"/>
                          <a:cs typeface="Times New Roman" pitchFamily="18" charset="0"/>
                        </a:rPr>
                        <a:t>Livestock environment</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ADADA"/>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hlinkClick r:id="rId4"/>
                        </a:rPr>
                        <a:t>U.S. Meat Animal Research Center</a:t>
                      </a:r>
                      <a:r>
                        <a:rPr kumimoji="0" lang="en-US" sz="1000" b="0" i="0" u="none" strike="noStrike" cap="none" normalizeH="0" baseline="0" smtClean="0">
                          <a:ln>
                            <a:noFill/>
                          </a:ln>
                          <a:solidFill>
                            <a:schemeClr val="tx1"/>
                          </a:solidFill>
                          <a:effectLst/>
                          <a:latin typeface="Verdana" pitchFamily="34" charset="0"/>
                          <a:cs typeface="Times New Roman" pitchFamily="18" charset="0"/>
                        </a:rPr>
                        <a:t>, Nebraska </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ADADA"/>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hlinkClick r:id="rId26"/>
                        </a:rPr>
                        <a:t>hahn@email.marc.usda.gov</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ADADA"/>
                    </a:solidFill>
                  </a:tcPr>
                </a:tc>
              </a:tr>
              <a:tr h="3048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Verdana" pitchFamily="34" charset="0"/>
                          <a:cs typeface="Times New Roman" pitchFamily="18" charset="0"/>
                          <a:hlinkClick r:id="rId27"/>
                        </a:rPr>
                        <a:t>Terry Howell</a:t>
                      </a:r>
                      <a:r>
                        <a:rPr kumimoji="0" lang="en-US" sz="1000" b="0" i="0" u="none" strike="noStrike" cap="none" normalizeH="0" baseline="0" smtClean="0">
                          <a:ln>
                            <a:noFill/>
                          </a:ln>
                          <a:solidFill>
                            <a:schemeClr val="tx1"/>
                          </a:solidFill>
                          <a:effectLst/>
                          <a:latin typeface="Verdana" pitchFamily="34" charset="0"/>
                          <a:cs typeface="Times New Roman" pitchFamily="18" charset="0"/>
                        </a:rPr>
                        <a:t/>
                      </a:r>
                      <a:br>
                        <a:rPr kumimoji="0" lang="en-US" sz="1000" b="0" i="0" u="none" strike="noStrike" cap="none" normalizeH="0" baseline="0" smtClean="0">
                          <a:ln>
                            <a:noFill/>
                          </a:ln>
                          <a:solidFill>
                            <a:schemeClr val="tx1"/>
                          </a:solidFill>
                          <a:effectLst/>
                          <a:latin typeface="Verdana" pitchFamily="34" charset="0"/>
                          <a:cs typeface="Times New Roman" pitchFamily="18" charset="0"/>
                        </a:rPr>
                      </a:br>
                      <a:r>
                        <a:rPr kumimoji="0" lang="en-US" sz="1000" b="0" i="0" u="none" strike="noStrike" cap="none" normalizeH="0" baseline="0" smtClean="0">
                          <a:ln>
                            <a:noFill/>
                          </a:ln>
                          <a:solidFill>
                            <a:schemeClr val="tx1"/>
                          </a:solidFill>
                          <a:effectLst/>
                          <a:latin typeface="Verdana" pitchFamily="34" charset="0"/>
                          <a:cs typeface="Times New Roman" pitchFamily="18" charset="0"/>
                        </a:rPr>
                        <a:t>Irrigation engineering</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Verdana" pitchFamily="34" charset="0"/>
                          <a:cs typeface="Times New Roman" pitchFamily="18" charset="0"/>
                        </a:rPr>
                        <a:t>USDA-ARS,</a:t>
                      </a:r>
                      <a:br>
                        <a:rPr kumimoji="0" lang="en-US" sz="1000" b="0" i="0" u="none" strike="noStrike" cap="none" normalizeH="0" baseline="0" smtClean="0">
                          <a:ln>
                            <a:noFill/>
                          </a:ln>
                          <a:solidFill>
                            <a:schemeClr val="tx1"/>
                          </a:solidFill>
                          <a:effectLst/>
                          <a:latin typeface="Verdana" pitchFamily="34" charset="0"/>
                          <a:cs typeface="Times New Roman" pitchFamily="18" charset="0"/>
                        </a:rPr>
                      </a:br>
                      <a:r>
                        <a:rPr kumimoji="0" lang="en-US" sz="1000" b="0" i="0" u="none" strike="noStrike" cap="none" normalizeH="0" baseline="0" smtClean="0">
                          <a:ln>
                            <a:noFill/>
                          </a:ln>
                          <a:solidFill>
                            <a:schemeClr val="tx1"/>
                          </a:solidFill>
                          <a:effectLst/>
                          <a:latin typeface="Verdana" pitchFamily="34" charset="0"/>
                          <a:cs typeface="Times New Roman" pitchFamily="18" charset="0"/>
                        </a:rPr>
                        <a:t>Bushland, Texas </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hlinkClick r:id="rId28"/>
                        </a:rPr>
                        <a:t>tahowell@cprl.ars.usda.gov</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048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Verdana" pitchFamily="34" charset="0"/>
                          <a:cs typeface="Times New Roman" pitchFamily="18" charset="0"/>
                          <a:hlinkClick r:id="rId29"/>
                        </a:rPr>
                        <a:t>Keum Taek Hwang</a:t>
                      </a:r>
                      <a:r>
                        <a:rPr kumimoji="0" lang="en-US" sz="1000" b="0" i="0" u="none" strike="noStrike" cap="none" normalizeH="0" baseline="0" smtClean="0">
                          <a:ln>
                            <a:noFill/>
                          </a:ln>
                          <a:solidFill>
                            <a:schemeClr val="tx1"/>
                          </a:solidFill>
                          <a:effectLst/>
                          <a:latin typeface="Verdana" pitchFamily="34" charset="0"/>
                          <a:cs typeface="Times New Roman" pitchFamily="18" charset="0"/>
                        </a:rPr>
                        <a:t/>
                      </a:r>
                      <a:br>
                        <a:rPr kumimoji="0" lang="en-US" sz="1000" b="0" i="0" u="none" strike="noStrike" cap="none" normalizeH="0" baseline="0" smtClean="0">
                          <a:ln>
                            <a:noFill/>
                          </a:ln>
                          <a:solidFill>
                            <a:schemeClr val="tx1"/>
                          </a:solidFill>
                          <a:effectLst/>
                          <a:latin typeface="Verdana" pitchFamily="34" charset="0"/>
                          <a:cs typeface="Times New Roman" pitchFamily="18" charset="0"/>
                        </a:rPr>
                      </a:br>
                      <a:r>
                        <a:rPr kumimoji="0" lang="en-US" sz="1000" b="0" i="0" u="none" strike="noStrike" cap="none" normalizeH="0" baseline="0" smtClean="0">
                          <a:ln>
                            <a:noFill/>
                          </a:ln>
                          <a:solidFill>
                            <a:schemeClr val="tx1"/>
                          </a:solidFill>
                          <a:effectLst/>
                          <a:latin typeface="Verdana" pitchFamily="34" charset="0"/>
                          <a:cs typeface="Times New Roman" pitchFamily="18" charset="0"/>
                        </a:rPr>
                        <a:t>Food processing</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ADADA"/>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Verdana" pitchFamily="34" charset="0"/>
                          <a:cs typeface="Times New Roman" pitchFamily="18" charset="0"/>
                        </a:rPr>
                        <a:t>Seoul National University, South Korea </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ADADA"/>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hlinkClick r:id="rId30"/>
                        </a:rPr>
                        <a:t>keum@snu.ac.kr</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ADADA"/>
                    </a:solidFill>
                  </a:tcPr>
                </a:tc>
              </a:tr>
              <a:tr h="2651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Times New Roman" pitchFamily="18" charset="0"/>
                          <a:cs typeface="Times New Roman" pitchFamily="18" charset="0"/>
                          <a:hlinkClick r:id="rId31"/>
                        </a:rPr>
                        <a:t>Daniel Miller</a:t>
                      </a:r>
                      <a:r>
                        <a:rPr kumimoji="0" lang="en-US" sz="1000" b="0" i="0" u="none" strike="noStrike" cap="none" normalizeH="0" baseline="0" smtClean="0">
                          <a:ln>
                            <a:noFill/>
                          </a:ln>
                          <a:solidFill>
                            <a:schemeClr val="tx1"/>
                          </a:solidFill>
                          <a:effectLst/>
                          <a:latin typeface="Verdana" pitchFamily="34" charset="0"/>
                          <a:cs typeface="Times New Roman" pitchFamily="18" charset="0"/>
                        </a:rPr>
                        <a:t/>
                      </a:r>
                      <a:br>
                        <a:rPr kumimoji="0" lang="en-US" sz="1000" b="0" i="0" u="none" strike="noStrike" cap="none" normalizeH="0" baseline="0" smtClean="0">
                          <a:ln>
                            <a:noFill/>
                          </a:ln>
                          <a:solidFill>
                            <a:schemeClr val="tx1"/>
                          </a:solidFill>
                          <a:effectLst/>
                          <a:latin typeface="Verdana" pitchFamily="34" charset="0"/>
                          <a:cs typeface="Times New Roman" pitchFamily="18" charset="0"/>
                        </a:rPr>
                      </a:br>
                      <a:r>
                        <a:rPr kumimoji="0" lang="en-US" sz="1000" b="0" i="0" u="none" strike="noStrike" cap="none" normalizeH="0" baseline="0" smtClean="0">
                          <a:ln>
                            <a:noFill/>
                          </a:ln>
                          <a:solidFill>
                            <a:schemeClr val="tx1"/>
                          </a:solidFill>
                          <a:effectLst/>
                          <a:latin typeface="Verdana" pitchFamily="34" charset="0"/>
                          <a:cs typeface="Times New Roman" pitchFamily="18" charset="0"/>
                        </a:rPr>
                        <a:t>Biomechanics</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Verdana" pitchFamily="34" charset="0"/>
                          <a:cs typeface="Times New Roman" pitchFamily="18" charset="0"/>
                        </a:rPr>
                        <a:t>104 LWC</a:t>
                      </a:r>
                      <a:br>
                        <a:rPr kumimoji="0" lang="en-US" sz="1000" b="0" i="0" u="none" strike="noStrike" cap="none" normalizeH="0" baseline="0" smtClean="0">
                          <a:ln>
                            <a:noFill/>
                          </a:ln>
                          <a:solidFill>
                            <a:schemeClr val="tx1"/>
                          </a:solidFill>
                          <a:effectLst/>
                          <a:latin typeface="Verdana" pitchFamily="34" charset="0"/>
                          <a:cs typeface="Times New Roman" pitchFamily="18" charset="0"/>
                        </a:rPr>
                      </a:br>
                      <a:r>
                        <a:rPr kumimoji="0" lang="en-US" sz="1000" b="0" i="0" u="none" strike="noStrike" cap="none" normalizeH="0" baseline="0" smtClean="0">
                          <a:ln>
                            <a:noFill/>
                          </a:ln>
                          <a:solidFill>
                            <a:schemeClr val="tx1"/>
                          </a:solidFill>
                          <a:effectLst/>
                          <a:latin typeface="Verdana" pitchFamily="34" charset="0"/>
                          <a:cs typeface="Times New Roman" pitchFamily="18" charset="0"/>
                        </a:rPr>
                        <a:t>402-472-0741</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hlinkClick r:id="rId32"/>
                        </a:rPr>
                        <a:t>dan.miller@ars.usda.gov</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032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Verdana" pitchFamily="34" charset="0"/>
                          <a:cs typeface="Times New Roman" pitchFamily="18" charset="0"/>
                          <a:hlinkClick r:id="rId33"/>
                        </a:rPr>
                        <a:t>John Nienaber</a:t>
                      </a:r>
                      <a:r>
                        <a:rPr kumimoji="0" lang="en-US" sz="1000" b="0" i="0" u="none" strike="noStrike" cap="none" normalizeH="0" baseline="0" smtClean="0">
                          <a:ln>
                            <a:noFill/>
                          </a:ln>
                          <a:solidFill>
                            <a:schemeClr val="tx1"/>
                          </a:solidFill>
                          <a:effectLst/>
                          <a:latin typeface="Verdana" pitchFamily="34" charset="0"/>
                          <a:cs typeface="Times New Roman" pitchFamily="18" charset="0"/>
                        </a:rPr>
                        <a:t/>
                      </a:r>
                      <a:br>
                        <a:rPr kumimoji="0" lang="en-US" sz="1000" b="0" i="0" u="none" strike="noStrike" cap="none" normalizeH="0" baseline="0" smtClean="0">
                          <a:ln>
                            <a:noFill/>
                          </a:ln>
                          <a:solidFill>
                            <a:schemeClr val="tx1"/>
                          </a:solidFill>
                          <a:effectLst/>
                          <a:latin typeface="Verdana" pitchFamily="34" charset="0"/>
                          <a:cs typeface="Times New Roman" pitchFamily="18" charset="0"/>
                        </a:rPr>
                      </a:br>
                      <a:r>
                        <a:rPr kumimoji="0" lang="en-US" sz="1000" b="0" i="0" u="none" strike="noStrike" cap="none" normalizeH="0" baseline="0" smtClean="0">
                          <a:ln>
                            <a:noFill/>
                          </a:ln>
                          <a:solidFill>
                            <a:schemeClr val="tx1"/>
                          </a:solidFill>
                          <a:effectLst/>
                          <a:latin typeface="Verdana" pitchFamily="34" charset="0"/>
                          <a:cs typeface="Times New Roman" pitchFamily="18" charset="0"/>
                        </a:rPr>
                        <a:t>bioprocess engineering</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ADADA"/>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hlinkClick r:id="rId4"/>
                        </a:rPr>
                        <a:t>U.S. Meat Animal Research Center</a:t>
                      </a:r>
                      <a:r>
                        <a:rPr kumimoji="0" lang="en-US" sz="1000" b="0" i="0" u="none" strike="noStrike" cap="none" normalizeH="0" baseline="0" smtClean="0">
                          <a:ln>
                            <a:noFill/>
                          </a:ln>
                          <a:solidFill>
                            <a:schemeClr val="tx1"/>
                          </a:solidFill>
                          <a:effectLst/>
                          <a:latin typeface="Verdana" pitchFamily="34" charset="0"/>
                          <a:cs typeface="Times New Roman" pitchFamily="18" charset="0"/>
                        </a:rPr>
                        <a:t>, Nebraska </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ADADA"/>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hlinkClick r:id="rId34"/>
                        </a:rPr>
                        <a:t>john.nienaber@ars.usda.gov</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ADADA"/>
                    </a:solidFill>
                  </a:tcPr>
                </a:tc>
              </a:tr>
              <a:tr h="36512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Verdana" pitchFamily="34" charset="0"/>
                          <a:cs typeface="Times New Roman" pitchFamily="18" charset="0"/>
                          <a:hlinkClick r:id="rId35"/>
                        </a:rPr>
                        <a:t>Lijun Wang</a:t>
                      </a:r>
                      <a:r>
                        <a:rPr kumimoji="0" lang="en-US" sz="1000" b="0" i="0" u="none" strike="noStrike" cap="none" normalizeH="0" baseline="0" smtClean="0">
                          <a:ln>
                            <a:noFill/>
                          </a:ln>
                          <a:solidFill>
                            <a:schemeClr val="tx1"/>
                          </a:solidFill>
                          <a:effectLst/>
                          <a:latin typeface="Verdana" pitchFamily="34" charset="0"/>
                          <a:cs typeface="Times New Roman" pitchFamily="18" charset="0"/>
                        </a:rPr>
                        <a:t/>
                      </a:r>
                      <a:br>
                        <a:rPr kumimoji="0" lang="en-US" sz="1000" b="0" i="0" u="none" strike="noStrike" cap="none" normalizeH="0" baseline="0" smtClean="0">
                          <a:ln>
                            <a:noFill/>
                          </a:ln>
                          <a:solidFill>
                            <a:schemeClr val="tx1"/>
                          </a:solidFill>
                          <a:effectLst/>
                          <a:latin typeface="Verdana" pitchFamily="34" charset="0"/>
                          <a:cs typeface="Times New Roman" pitchFamily="18" charset="0"/>
                        </a:rPr>
                      </a:br>
                      <a:r>
                        <a:rPr kumimoji="0" lang="en-US" sz="1000" b="0" i="0" u="none" strike="noStrike" cap="none" normalizeH="0" baseline="0" smtClean="0">
                          <a:ln>
                            <a:noFill/>
                          </a:ln>
                          <a:solidFill>
                            <a:srgbClr val="000000"/>
                          </a:solidFill>
                          <a:effectLst/>
                          <a:latin typeface="Verdana" pitchFamily="34" charset="0"/>
                          <a:cs typeface="Times New Roman" pitchFamily="18" charset="0"/>
                        </a:rPr>
                        <a:t>Bioprocess engineering</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Verdana" pitchFamily="34" charset="0"/>
                          <a:cs typeface="Times New Roman" pitchFamily="18" charset="0"/>
                        </a:rPr>
                        <a:t>North Carolina A &amp; T State University</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hlinkClick r:id="rId36"/>
                        </a:rPr>
                        <a:t>lwang@ncat.edu</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r>
              <a:tr h="3048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Verdana" pitchFamily="34" charset="0"/>
                          <a:cs typeface="Times New Roman" pitchFamily="18" charset="0"/>
                          <a:hlinkClick r:id="rId37"/>
                        </a:rPr>
                        <a:t>Bryan Woodbury</a:t>
                      </a:r>
                      <a:r>
                        <a:rPr kumimoji="0" lang="en-US" sz="1000" b="0" i="0" u="none" strike="noStrike" cap="none" normalizeH="0" baseline="0" smtClean="0">
                          <a:ln>
                            <a:noFill/>
                          </a:ln>
                          <a:solidFill>
                            <a:schemeClr val="tx1"/>
                          </a:solidFill>
                          <a:effectLst/>
                          <a:latin typeface="Verdana" pitchFamily="34" charset="0"/>
                          <a:cs typeface="Times New Roman" pitchFamily="18" charset="0"/>
                        </a:rPr>
                        <a:t/>
                      </a:r>
                      <a:br>
                        <a:rPr kumimoji="0" lang="en-US" sz="1000" b="0" i="0" u="none" strike="noStrike" cap="none" normalizeH="0" baseline="0" smtClean="0">
                          <a:ln>
                            <a:noFill/>
                          </a:ln>
                          <a:solidFill>
                            <a:schemeClr val="tx1"/>
                          </a:solidFill>
                          <a:effectLst/>
                          <a:latin typeface="Verdana" pitchFamily="34" charset="0"/>
                          <a:cs typeface="Times New Roman" pitchFamily="18" charset="0"/>
                        </a:rPr>
                      </a:br>
                      <a:r>
                        <a:rPr kumimoji="0" lang="en-US" sz="1000" b="0" i="0" u="none" strike="noStrike" cap="none" normalizeH="0" baseline="0" smtClean="0">
                          <a:ln>
                            <a:noFill/>
                          </a:ln>
                          <a:solidFill>
                            <a:schemeClr val="tx1"/>
                          </a:solidFill>
                          <a:effectLst/>
                          <a:latin typeface="Verdana" pitchFamily="34" charset="0"/>
                          <a:cs typeface="Times New Roman" pitchFamily="18" charset="0"/>
                        </a:rPr>
                        <a:t>biomaterials</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ADADA"/>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hlinkClick r:id="rId4"/>
                        </a:rPr>
                        <a:t>U.S. Research Center</a:t>
                      </a:r>
                      <a:r>
                        <a:rPr kumimoji="0" lang="en-US" sz="1000" b="0" i="0" u="none" strike="noStrike" cap="none" normalizeH="0" baseline="0" smtClean="0">
                          <a:ln>
                            <a:noFill/>
                          </a:ln>
                          <a:solidFill>
                            <a:schemeClr val="tx1"/>
                          </a:solidFill>
                          <a:effectLst/>
                          <a:latin typeface="Verdana" pitchFamily="34" charset="0"/>
                          <a:cs typeface="Times New Roman" pitchFamily="18" charset="0"/>
                        </a:rPr>
                        <a:t>, Nebraska </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ADADA"/>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hlinkClick r:id="rId38"/>
                        </a:rPr>
                        <a:t>bryan.woodbury@ars.usda.gov</a:t>
                      </a:r>
                      <a:endParaRPr kumimoji="0" lang="en-US" sz="1000" b="0" i="0" u="none" strike="noStrike" cap="none" normalizeH="0" baseline="0" smtClean="0">
                        <a:ln>
                          <a:noFill/>
                        </a:ln>
                        <a:solidFill>
                          <a:schemeClr val="tx1"/>
                        </a:solidFill>
                        <a:effectLst/>
                        <a:latin typeface="Arial" pitchFamily="34" charset="0"/>
                        <a:cs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ADADA"/>
                    </a:solidFill>
                  </a:tcPr>
                </a:tc>
              </a:tr>
            </a:tbl>
          </a:graphicData>
        </a:graphic>
      </p:graphicFrame>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122" name="Group 85"/>
          <p:cNvGrpSpPr>
            <a:grpSpLocks/>
          </p:cNvGrpSpPr>
          <p:nvPr/>
        </p:nvGrpSpPr>
        <p:grpSpPr bwMode="auto">
          <a:xfrm>
            <a:off x="-609600" y="0"/>
            <a:ext cx="9755188" cy="8280400"/>
            <a:chOff x="-609600" y="0"/>
            <a:chExt cx="9755468" cy="8279623"/>
          </a:xfrm>
        </p:grpSpPr>
        <p:grpSp>
          <p:nvGrpSpPr>
            <p:cNvPr id="5124" name="Group 21"/>
            <p:cNvGrpSpPr>
              <a:grpSpLocks/>
            </p:cNvGrpSpPr>
            <p:nvPr/>
          </p:nvGrpSpPr>
          <p:grpSpPr bwMode="auto">
            <a:xfrm>
              <a:off x="4264332" y="0"/>
              <a:ext cx="4879668" cy="4155923"/>
              <a:chOff x="2816532" y="1447537"/>
              <a:chExt cx="4551285" cy="3927586"/>
            </a:xfrm>
          </p:grpSpPr>
          <p:grpSp>
            <p:nvGrpSpPr>
              <p:cNvPr id="5188" name="Group 5"/>
              <p:cNvGrpSpPr>
                <a:grpSpLocks/>
              </p:cNvGrpSpPr>
              <p:nvPr/>
            </p:nvGrpSpPr>
            <p:grpSpPr bwMode="auto">
              <a:xfrm>
                <a:off x="2819400" y="1447800"/>
                <a:ext cx="2275367" cy="1970567"/>
                <a:chOff x="2819400" y="1447800"/>
                <a:chExt cx="2275367" cy="1970567"/>
              </a:xfrm>
            </p:grpSpPr>
            <p:pic>
              <p:nvPicPr>
                <p:cNvPr id="5204" name="Picture 1" descr="Dr Yalda.jpg"/>
                <p:cNvPicPr>
                  <a:picLocks noChangeAspect="1"/>
                </p:cNvPicPr>
                <p:nvPr/>
              </p:nvPicPr>
              <p:blipFill>
                <a:blip r:embed="rId2"/>
                <a:srcRect l="9752" t="11807" r="69351" b="75400"/>
                <a:stretch>
                  <a:fillRect/>
                </a:stretch>
              </p:blipFill>
              <p:spPr bwMode="auto">
                <a:xfrm>
                  <a:off x="2819400" y="1447800"/>
                  <a:ext cx="1143000" cy="990600"/>
                </a:xfrm>
                <a:prstGeom prst="rect">
                  <a:avLst/>
                </a:prstGeom>
                <a:noFill/>
                <a:ln w="9525">
                  <a:noFill/>
                  <a:miter lim="800000"/>
                  <a:headEnd/>
                  <a:tailEnd/>
                </a:ln>
              </p:spPr>
            </p:pic>
            <p:pic>
              <p:nvPicPr>
                <p:cNvPr id="5205" name="Picture 2" descr="Dr Yalda.jpg"/>
                <p:cNvPicPr>
                  <a:picLocks noChangeAspect="1"/>
                </p:cNvPicPr>
                <p:nvPr/>
              </p:nvPicPr>
              <p:blipFill>
                <a:blip r:embed="rId2"/>
                <a:srcRect l="9752" t="11807" r="69351" b="75400"/>
                <a:stretch>
                  <a:fillRect/>
                </a:stretch>
              </p:blipFill>
              <p:spPr bwMode="auto">
                <a:xfrm>
                  <a:off x="3951767" y="1449569"/>
                  <a:ext cx="1143000" cy="990600"/>
                </a:xfrm>
                <a:prstGeom prst="rect">
                  <a:avLst/>
                </a:prstGeom>
                <a:noFill/>
                <a:ln w="9525">
                  <a:noFill/>
                  <a:miter lim="800000"/>
                  <a:headEnd/>
                  <a:tailEnd/>
                </a:ln>
              </p:spPr>
            </p:pic>
            <p:pic>
              <p:nvPicPr>
                <p:cNvPr id="5206" name="Picture 3" descr="Dr Yalda.jpg"/>
                <p:cNvPicPr>
                  <a:picLocks noChangeAspect="1"/>
                </p:cNvPicPr>
                <p:nvPr/>
              </p:nvPicPr>
              <p:blipFill>
                <a:blip r:embed="rId2"/>
                <a:srcRect l="9752" t="11807" r="69351" b="75400"/>
                <a:stretch>
                  <a:fillRect/>
                </a:stretch>
              </p:blipFill>
              <p:spPr bwMode="auto">
                <a:xfrm>
                  <a:off x="2821169" y="2427767"/>
                  <a:ext cx="1143000" cy="990600"/>
                </a:xfrm>
                <a:prstGeom prst="rect">
                  <a:avLst/>
                </a:prstGeom>
                <a:noFill/>
                <a:ln w="9525">
                  <a:noFill/>
                  <a:miter lim="800000"/>
                  <a:headEnd/>
                  <a:tailEnd/>
                </a:ln>
              </p:spPr>
            </p:pic>
            <p:pic>
              <p:nvPicPr>
                <p:cNvPr id="5207" name="Picture 4" descr="Dr Yalda.jpg"/>
                <p:cNvPicPr>
                  <a:picLocks noChangeAspect="1"/>
                </p:cNvPicPr>
                <p:nvPr/>
              </p:nvPicPr>
              <p:blipFill>
                <a:blip r:embed="rId2"/>
                <a:srcRect l="9752" t="11807" r="69351" b="75400"/>
                <a:stretch>
                  <a:fillRect/>
                </a:stretch>
              </p:blipFill>
              <p:spPr bwMode="auto">
                <a:xfrm>
                  <a:off x="3951748" y="2417134"/>
                  <a:ext cx="1143000" cy="990600"/>
                </a:xfrm>
                <a:prstGeom prst="rect">
                  <a:avLst/>
                </a:prstGeom>
                <a:noFill/>
                <a:ln w="9525">
                  <a:noFill/>
                  <a:miter lim="800000"/>
                  <a:headEnd/>
                  <a:tailEnd/>
                </a:ln>
              </p:spPr>
            </p:pic>
          </p:grpSp>
          <p:grpSp>
            <p:nvGrpSpPr>
              <p:cNvPr id="5189" name="Group 6"/>
              <p:cNvGrpSpPr>
                <a:grpSpLocks/>
              </p:cNvGrpSpPr>
              <p:nvPr/>
            </p:nvGrpSpPr>
            <p:grpSpPr bwMode="auto">
              <a:xfrm>
                <a:off x="5092450" y="1447537"/>
                <a:ext cx="2275367" cy="1970567"/>
                <a:chOff x="2819400" y="1447800"/>
                <a:chExt cx="2275367" cy="1970567"/>
              </a:xfrm>
            </p:grpSpPr>
            <p:pic>
              <p:nvPicPr>
                <p:cNvPr id="5200" name="Picture 7" descr="Dr Yalda.jpg"/>
                <p:cNvPicPr>
                  <a:picLocks noChangeAspect="1"/>
                </p:cNvPicPr>
                <p:nvPr/>
              </p:nvPicPr>
              <p:blipFill>
                <a:blip r:embed="rId2"/>
                <a:srcRect l="9752" t="11807" r="69351" b="75400"/>
                <a:stretch>
                  <a:fillRect/>
                </a:stretch>
              </p:blipFill>
              <p:spPr bwMode="auto">
                <a:xfrm>
                  <a:off x="2819400" y="1447800"/>
                  <a:ext cx="1143000" cy="990600"/>
                </a:xfrm>
                <a:prstGeom prst="rect">
                  <a:avLst/>
                </a:prstGeom>
                <a:noFill/>
                <a:ln w="9525">
                  <a:noFill/>
                  <a:miter lim="800000"/>
                  <a:headEnd/>
                  <a:tailEnd/>
                </a:ln>
              </p:spPr>
            </p:pic>
            <p:pic>
              <p:nvPicPr>
                <p:cNvPr id="5201" name="Picture 8" descr="Dr Yalda.jpg"/>
                <p:cNvPicPr>
                  <a:picLocks noChangeAspect="1"/>
                </p:cNvPicPr>
                <p:nvPr/>
              </p:nvPicPr>
              <p:blipFill>
                <a:blip r:embed="rId2"/>
                <a:srcRect l="9752" t="11807" r="69351" b="75400"/>
                <a:stretch>
                  <a:fillRect/>
                </a:stretch>
              </p:blipFill>
              <p:spPr bwMode="auto">
                <a:xfrm>
                  <a:off x="3951767" y="1449569"/>
                  <a:ext cx="1143000" cy="990600"/>
                </a:xfrm>
                <a:prstGeom prst="rect">
                  <a:avLst/>
                </a:prstGeom>
                <a:noFill/>
                <a:ln w="9525">
                  <a:noFill/>
                  <a:miter lim="800000"/>
                  <a:headEnd/>
                  <a:tailEnd/>
                </a:ln>
              </p:spPr>
            </p:pic>
            <p:pic>
              <p:nvPicPr>
                <p:cNvPr id="5202" name="Picture 9" descr="Dr Yalda.jpg"/>
                <p:cNvPicPr>
                  <a:picLocks noChangeAspect="1"/>
                </p:cNvPicPr>
                <p:nvPr/>
              </p:nvPicPr>
              <p:blipFill>
                <a:blip r:embed="rId2"/>
                <a:srcRect l="9752" t="11807" r="69351" b="75400"/>
                <a:stretch>
                  <a:fillRect/>
                </a:stretch>
              </p:blipFill>
              <p:spPr bwMode="auto">
                <a:xfrm>
                  <a:off x="2821169" y="2427767"/>
                  <a:ext cx="1143000" cy="990600"/>
                </a:xfrm>
                <a:prstGeom prst="rect">
                  <a:avLst/>
                </a:prstGeom>
                <a:noFill/>
                <a:ln w="9525">
                  <a:noFill/>
                  <a:miter lim="800000"/>
                  <a:headEnd/>
                  <a:tailEnd/>
                </a:ln>
              </p:spPr>
            </p:pic>
            <p:pic>
              <p:nvPicPr>
                <p:cNvPr id="5203" name="Picture 10" descr="Dr Yalda.jpg"/>
                <p:cNvPicPr>
                  <a:picLocks noChangeAspect="1"/>
                </p:cNvPicPr>
                <p:nvPr/>
              </p:nvPicPr>
              <p:blipFill>
                <a:blip r:embed="rId2"/>
                <a:srcRect l="9752" t="11807" r="69351" b="75400"/>
                <a:stretch>
                  <a:fillRect/>
                </a:stretch>
              </p:blipFill>
              <p:spPr bwMode="auto">
                <a:xfrm>
                  <a:off x="3951748" y="2417134"/>
                  <a:ext cx="1143000" cy="990600"/>
                </a:xfrm>
                <a:prstGeom prst="rect">
                  <a:avLst/>
                </a:prstGeom>
                <a:noFill/>
                <a:ln w="9525">
                  <a:noFill/>
                  <a:miter lim="800000"/>
                  <a:headEnd/>
                  <a:tailEnd/>
                </a:ln>
              </p:spPr>
            </p:pic>
          </p:grpSp>
          <p:grpSp>
            <p:nvGrpSpPr>
              <p:cNvPr id="5190" name="Group 11"/>
              <p:cNvGrpSpPr>
                <a:grpSpLocks/>
              </p:cNvGrpSpPr>
              <p:nvPr/>
            </p:nvGrpSpPr>
            <p:grpSpPr bwMode="auto">
              <a:xfrm>
                <a:off x="2816532" y="3403695"/>
                <a:ext cx="2275367" cy="1970567"/>
                <a:chOff x="2819400" y="1447800"/>
                <a:chExt cx="2275367" cy="1970567"/>
              </a:xfrm>
            </p:grpSpPr>
            <p:pic>
              <p:nvPicPr>
                <p:cNvPr id="5196" name="Picture 12" descr="Dr Yalda.jpg"/>
                <p:cNvPicPr>
                  <a:picLocks noChangeAspect="1"/>
                </p:cNvPicPr>
                <p:nvPr/>
              </p:nvPicPr>
              <p:blipFill>
                <a:blip r:embed="rId2"/>
                <a:srcRect l="9752" t="11807" r="69351" b="75400"/>
                <a:stretch>
                  <a:fillRect/>
                </a:stretch>
              </p:blipFill>
              <p:spPr bwMode="auto">
                <a:xfrm>
                  <a:off x="2819400" y="1447800"/>
                  <a:ext cx="1143000" cy="990600"/>
                </a:xfrm>
                <a:prstGeom prst="rect">
                  <a:avLst/>
                </a:prstGeom>
                <a:noFill/>
                <a:ln w="9525">
                  <a:noFill/>
                  <a:miter lim="800000"/>
                  <a:headEnd/>
                  <a:tailEnd/>
                </a:ln>
              </p:spPr>
            </p:pic>
            <p:pic>
              <p:nvPicPr>
                <p:cNvPr id="5197" name="Picture 13" descr="Dr Yalda.jpg"/>
                <p:cNvPicPr>
                  <a:picLocks noChangeAspect="1"/>
                </p:cNvPicPr>
                <p:nvPr/>
              </p:nvPicPr>
              <p:blipFill>
                <a:blip r:embed="rId2"/>
                <a:srcRect l="9752" t="11807" r="69351" b="75400"/>
                <a:stretch>
                  <a:fillRect/>
                </a:stretch>
              </p:blipFill>
              <p:spPr bwMode="auto">
                <a:xfrm>
                  <a:off x="3951767" y="1449569"/>
                  <a:ext cx="1143000" cy="990600"/>
                </a:xfrm>
                <a:prstGeom prst="rect">
                  <a:avLst/>
                </a:prstGeom>
                <a:noFill/>
                <a:ln w="9525">
                  <a:noFill/>
                  <a:miter lim="800000"/>
                  <a:headEnd/>
                  <a:tailEnd/>
                </a:ln>
              </p:spPr>
            </p:pic>
            <p:pic>
              <p:nvPicPr>
                <p:cNvPr id="5198" name="Picture 14" descr="Dr Yalda.jpg"/>
                <p:cNvPicPr>
                  <a:picLocks noChangeAspect="1"/>
                </p:cNvPicPr>
                <p:nvPr/>
              </p:nvPicPr>
              <p:blipFill>
                <a:blip r:embed="rId2"/>
                <a:srcRect l="9752" t="11807" r="69351" b="75400"/>
                <a:stretch>
                  <a:fillRect/>
                </a:stretch>
              </p:blipFill>
              <p:spPr bwMode="auto">
                <a:xfrm>
                  <a:off x="2821169" y="2427767"/>
                  <a:ext cx="1143000" cy="990600"/>
                </a:xfrm>
                <a:prstGeom prst="rect">
                  <a:avLst/>
                </a:prstGeom>
                <a:noFill/>
                <a:ln w="9525">
                  <a:noFill/>
                  <a:miter lim="800000"/>
                  <a:headEnd/>
                  <a:tailEnd/>
                </a:ln>
              </p:spPr>
            </p:pic>
            <p:pic>
              <p:nvPicPr>
                <p:cNvPr id="5199" name="Picture 15" descr="Dr Yalda.jpg"/>
                <p:cNvPicPr>
                  <a:picLocks noChangeAspect="1"/>
                </p:cNvPicPr>
                <p:nvPr/>
              </p:nvPicPr>
              <p:blipFill>
                <a:blip r:embed="rId2"/>
                <a:srcRect l="9752" t="11807" r="69351" b="75400"/>
                <a:stretch>
                  <a:fillRect/>
                </a:stretch>
              </p:blipFill>
              <p:spPr bwMode="auto">
                <a:xfrm>
                  <a:off x="3951748" y="2417134"/>
                  <a:ext cx="1143000" cy="990600"/>
                </a:xfrm>
                <a:prstGeom prst="rect">
                  <a:avLst/>
                </a:prstGeom>
                <a:noFill/>
                <a:ln w="9525">
                  <a:noFill/>
                  <a:miter lim="800000"/>
                  <a:headEnd/>
                  <a:tailEnd/>
                </a:ln>
              </p:spPr>
            </p:pic>
          </p:grpSp>
          <p:grpSp>
            <p:nvGrpSpPr>
              <p:cNvPr id="5191" name="Group 16"/>
              <p:cNvGrpSpPr>
                <a:grpSpLocks/>
              </p:cNvGrpSpPr>
              <p:nvPr/>
            </p:nvGrpSpPr>
            <p:grpSpPr bwMode="auto">
              <a:xfrm>
                <a:off x="5089582" y="3404556"/>
                <a:ext cx="2275367" cy="1970567"/>
                <a:chOff x="2819400" y="1447800"/>
                <a:chExt cx="2275367" cy="1970567"/>
              </a:xfrm>
            </p:grpSpPr>
            <p:pic>
              <p:nvPicPr>
                <p:cNvPr id="5192" name="Picture 17" descr="Dr Yalda.jpg"/>
                <p:cNvPicPr>
                  <a:picLocks noChangeAspect="1"/>
                </p:cNvPicPr>
                <p:nvPr/>
              </p:nvPicPr>
              <p:blipFill>
                <a:blip r:embed="rId2"/>
                <a:srcRect l="9752" t="11807" r="69351" b="75400"/>
                <a:stretch>
                  <a:fillRect/>
                </a:stretch>
              </p:blipFill>
              <p:spPr bwMode="auto">
                <a:xfrm>
                  <a:off x="2819400" y="1447800"/>
                  <a:ext cx="1143000" cy="990600"/>
                </a:xfrm>
                <a:prstGeom prst="rect">
                  <a:avLst/>
                </a:prstGeom>
                <a:noFill/>
                <a:ln w="9525">
                  <a:noFill/>
                  <a:miter lim="800000"/>
                  <a:headEnd/>
                  <a:tailEnd/>
                </a:ln>
              </p:spPr>
            </p:pic>
            <p:pic>
              <p:nvPicPr>
                <p:cNvPr id="5193" name="Picture 18" descr="Dr Yalda.jpg"/>
                <p:cNvPicPr>
                  <a:picLocks noChangeAspect="1"/>
                </p:cNvPicPr>
                <p:nvPr/>
              </p:nvPicPr>
              <p:blipFill>
                <a:blip r:embed="rId2"/>
                <a:srcRect l="9752" t="11807" r="69351" b="75400"/>
                <a:stretch>
                  <a:fillRect/>
                </a:stretch>
              </p:blipFill>
              <p:spPr bwMode="auto">
                <a:xfrm>
                  <a:off x="3951767" y="1449569"/>
                  <a:ext cx="1143000" cy="990600"/>
                </a:xfrm>
                <a:prstGeom prst="rect">
                  <a:avLst/>
                </a:prstGeom>
                <a:noFill/>
                <a:ln w="9525">
                  <a:noFill/>
                  <a:miter lim="800000"/>
                  <a:headEnd/>
                  <a:tailEnd/>
                </a:ln>
              </p:spPr>
            </p:pic>
            <p:pic>
              <p:nvPicPr>
                <p:cNvPr id="5194" name="Picture 19" descr="Dr Yalda.jpg"/>
                <p:cNvPicPr>
                  <a:picLocks noChangeAspect="1"/>
                </p:cNvPicPr>
                <p:nvPr/>
              </p:nvPicPr>
              <p:blipFill>
                <a:blip r:embed="rId2"/>
                <a:srcRect l="9752" t="11807" r="69351" b="75400"/>
                <a:stretch>
                  <a:fillRect/>
                </a:stretch>
              </p:blipFill>
              <p:spPr bwMode="auto">
                <a:xfrm>
                  <a:off x="2821169" y="2427767"/>
                  <a:ext cx="1143000" cy="990600"/>
                </a:xfrm>
                <a:prstGeom prst="rect">
                  <a:avLst/>
                </a:prstGeom>
                <a:noFill/>
                <a:ln w="9525">
                  <a:noFill/>
                  <a:miter lim="800000"/>
                  <a:headEnd/>
                  <a:tailEnd/>
                </a:ln>
              </p:spPr>
            </p:pic>
            <p:pic>
              <p:nvPicPr>
                <p:cNvPr id="5195" name="Picture 20" descr="Dr Yalda.jpg"/>
                <p:cNvPicPr>
                  <a:picLocks noChangeAspect="1"/>
                </p:cNvPicPr>
                <p:nvPr/>
              </p:nvPicPr>
              <p:blipFill>
                <a:blip r:embed="rId2"/>
                <a:srcRect l="9752" t="11807" r="69351" b="75400"/>
                <a:stretch>
                  <a:fillRect/>
                </a:stretch>
              </p:blipFill>
              <p:spPr bwMode="auto">
                <a:xfrm>
                  <a:off x="3951748" y="2417134"/>
                  <a:ext cx="1143000" cy="990600"/>
                </a:xfrm>
                <a:prstGeom prst="rect">
                  <a:avLst/>
                </a:prstGeom>
                <a:noFill/>
                <a:ln w="9525">
                  <a:noFill/>
                  <a:miter lim="800000"/>
                  <a:headEnd/>
                  <a:tailEnd/>
                </a:ln>
              </p:spPr>
            </p:pic>
          </p:grpSp>
        </p:grpSp>
        <p:grpSp>
          <p:nvGrpSpPr>
            <p:cNvPr id="5125" name="Group 22"/>
            <p:cNvGrpSpPr>
              <a:grpSpLocks/>
            </p:cNvGrpSpPr>
            <p:nvPr/>
          </p:nvGrpSpPr>
          <p:grpSpPr bwMode="auto">
            <a:xfrm>
              <a:off x="-609600" y="6925"/>
              <a:ext cx="4879668" cy="4155923"/>
              <a:chOff x="2816532" y="1447537"/>
              <a:chExt cx="4551285" cy="3927586"/>
            </a:xfrm>
          </p:grpSpPr>
          <p:grpSp>
            <p:nvGrpSpPr>
              <p:cNvPr id="5168" name="Group 5"/>
              <p:cNvGrpSpPr>
                <a:grpSpLocks/>
              </p:cNvGrpSpPr>
              <p:nvPr/>
            </p:nvGrpSpPr>
            <p:grpSpPr bwMode="auto">
              <a:xfrm>
                <a:off x="2819400" y="1447800"/>
                <a:ext cx="2275367" cy="1970567"/>
                <a:chOff x="2819400" y="1447800"/>
                <a:chExt cx="2275367" cy="1970567"/>
              </a:xfrm>
            </p:grpSpPr>
            <p:pic>
              <p:nvPicPr>
                <p:cNvPr id="5184" name="Picture 39" descr="Dr Yalda.jpg"/>
                <p:cNvPicPr>
                  <a:picLocks noChangeAspect="1"/>
                </p:cNvPicPr>
                <p:nvPr/>
              </p:nvPicPr>
              <p:blipFill>
                <a:blip r:embed="rId2"/>
                <a:srcRect l="9752" t="11807" r="69351" b="75400"/>
                <a:stretch>
                  <a:fillRect/>
                </a:stretch>
              </p:blipFill>
              <p:spPr bwMode="auto">
                <a:xfrm>
                  <a:off x="2819400" y="1447800"/>
                  <a:ext cx="1143000" cy="990600"/>
                </a:xfrm>
                <a:prstGeom prst="rect">
                  <a:avLst/>
                </a:prstGeom>
                <a:noFill/>
                <a:ln w="9525">
                  <a:noFill/>
                  <a:miter lim="800000"/>
                  <a:headEnd/>
                  <a:tailEnd/>
                </a:ln>
              </p:spPr>
            </p:pic>
            <p:pic>
              <p:nvPicPr>
                <p:cNvPr id="5185" name="Picture 2" descr="Dr Yalda.jpg"/>
                <p:cNvPicPr>
                  <a:picLocks noChangeAspect="1"/>
                </p:cNvPicPr>
                <p:nvPr/>
              </p:nvPicPr>
              <p:blipFill>
                <a:blip r:embed="rId2"/>
                <a:srcRect l="9752" t="11807" r="69351" b="75400"/>
                <a:stretch>
                  <a:fillRect/>
                </a:stretch>
              </p:blipFill>
              <p:spPr bwMode="auto">
                <a:xfrm>
                  <a:off x="3951767" y="1449569"/>
                  <a:ext cx="1143000" cy="990600"/>
                </a:xfrm>
                <a:prstGeom prst="rect">
                  <a:avLst/>
                </a:prstGeom>
                <a:noFill/>
                <a:ln w="9525">
                  <a:noFill/>
                  <a:miter lim="800000"/>
                  <a:headEnd/>
                  <a:tailEnd/>
                </a:ln>
              </p:spPr>
            </p:pic>
            <p:pic>
              <p:nvPicPr>
                <p:cNvPr id="5186" name="Picture 3" descr="Dr Yalda.jpg"/>
                <p:cNvPicPr>
                  <a:picLocks noChangeAspect="1"/>
                </p:cNvPicPr>
                <p:nvPr/>
              </p:nvPicPr>
              <p:blipFill>
                <a:blip r:embed="rId2"/>
                <a:srcRect l="9752" t="11807" r="69351" b="75400"/>
                <a:stretch>
                  <a:fillRect/>
                </a:stretch>
              </p:blipFill>
              <p:spPr bwMode="auto">
                <a:xfrm>
                  <a:off x="2821169" y="2427767"/>
                  <a:ext cx="1143000" cy="990600"/>
                </a:xfrm>
                <a:prstGeom prst="rect">
                  <a:avLst/>
                </a:prstGeom>
                <a:noFill/>
                <a:ln w="9525">
                  <a:noFill/>
                  <a:miter lim="800000"/>
                  <a:headEnd/>
                  <a:tailEnd/>
                </a:ln>
              </p:spPr>
            </p:pic>
            <p:pic>
              <p:nvPicPr>
                <p:cNvPr id="5187" name="Picture 4" descr="Dr Yalda.jpg"/>
                <p:cNvPicPr>
                  <a:picLocks noChangeAspect="1"/>
                </p:cNvPicPr>
                <p:nvPr/>
              </p:nvPicPr>
              <p:blipFill>
                <a:blip r:embed="rId2"/>
                <a:srcRect l="9752" t="11807" r="69351" b="75400"/>
                <a:stretch>
                  <a:fillRect/>
                </a:stretch>
              </p:blipFill>
              <p:spPr bwMode="auto">
                <a:xfrm>
                  <a:off x="3951748" y="2417134"/>
                  <a:ext cx="1143000" cy="990600"/>
                </a:xfrm>
                <a:prstGeom prst="rect">
                  <a:avLst/>
                </a:prstGeom>
                <a:noFill/>
                <a:ln w="9525">
                  <a:noFill/>
                  <a:miter lim="800000"/>
                  <a:headEnd/>
                  <a:tailEnd/>
                </a:ln>
              </p:spPr>
            </p:pic>
          </p:grpSp>
          <p:grpSp>
            <p:nvGrpSpPr>
              <p:cNvPr id="5169" name="Group 6"/>
              <p:cNvGrpSpPr>
                <a:grpSpLocks/>
              </p:cNvGrpSpPr>
              <p:nvPr/>
            </p:nvGrpSpPr>
            <p:grpSpPr bwMode="auto">
              <a:xfrm>
                <a:off x="5092450" y="1447537"/>
                <a:ext cx="2275367" cy="1970567"/>
                <a:chOff x="2819400" y="1447800"/>
                <a:chExt cx="2275367" cy="1970567"/>
              </a:xfrm>
            </p:grpSpPr>
            <p:pic>
              <p:nvPicPr>
                <p:cNvPr id="5180" name="Picture 35" descr="Dr Yalda.jpg"/>
                <p:cNvPicPr>
                  <a:picLocks noChangeAspect="1"/>
                </p:cNvPicPr>
                <p:nvPr/>
              </p:nvPicPr>
              <p:blipFill>
                <a:blip r:embed="rId2"/>
                <a:srcRect l="9752" t="11807" r="69351" b="75400"/>
                <a:stretch>
                  <a:fillRect/>
                </a:stretch>
              </p:blipFill>
              <p:spPr bwMode="auto">
                <a:xfrm>
                  <a:off x="2819400" y="1447800"/>
                  <a:ext cx="1143000" cy="990600"/>
                </a:xfrm>
                <a:prstGeom prst="rect">
                  <a:avLst/>
                </a:prstGeom>
                <a:noFill/>
                <a:ln w="9525">
                  <a:noFill/>
                  <a:miter lim="800000"/>
                  <a:headEnd/>
                  <a:tailEnd/>
                </a:ln>
              </p:spPr>
            </p:pic>
            <p:pic>
              <p:nvPicPr>
                <p:cNvPr id="5181" name="Picture 36" descr="Dr Yalda.jpg"/>
                <p:cNvPicPr>
                  <a:picLocks noChangeAspect="1"/>
                </p:cNvPicPr>
                <p:nvPr/>
              </p:nvPicPr>
              <p:blipFill>
                <a:blip r:embed="rId2"/>
                <a:srcRect l="9752" t="11807" r="69351" b="75400"/>
                <a:stretch>
                  <a:fillRect/>
                </a:stretch>
              </p:blipFill>
              <p:spPr bwMode="auto">
                <a:xfrm>
                  <a:off x="3951767" y="1449569"/>
                  <a:ext cx="1143000" cy="990600"/>
                </a:xfrm>
                <a:prstGeom prst="rect">
                  <a:avLst/>
                </a:prstGeom>
                <a:noFill/>
                <a:ln w="9525">
                  <a:noFill/>
                  <a:miter lim="800000"/>
                  <a:headEnd/>
                  <a:tailEnd/>
                </a:ln>
              </p:spPr>
            </p:pic>
            <p:pic>
              <p:nvPicPr>
                <p:cNvPr id="5182" name="Picture 37" descr="Dr Yalda.jpg"/>
                <p:cNvPicPr>
                  <a:picLocks noChangeAspect="1"/>
                </p:cNvPicPr>
                <p:nvPr/>
              </p:nvPicPr>
              <p:blipFill>
                <a:blip r:embed="rId2"/>
                <a:srcRect l="9752" t="11807" r="69351" b="75400"/>
                <a:stretch>
                  <a:fillRect/>
                </a:stretch>
              </p:blipFill>
              <p:spPr bwMode="auto">
                <a:xfrm>
                  <a:off x="2821169" y="2427767"/>
                  <a:ext cx="1143000" cy="990600"/>
                </a:xfrm>
                <a:prstGeom prst="rect">
                  <a:avLst/>
                </a:prstGeom>
                <a:noFill/>
                <a:ln w="9525">
                  <a:noFill/>
                  <a:miter lim="800000"/>
                  <a:headEnd/>
                  <a:tailEnd/>
                </a:ln>
              </p:spPr>
            </p:pic>
            <p:pic>
              <p:nvPicPr>
                <p:cNvPr id="5183" name="Picture 38" descr="Dr Yalda.jpg"/>
                <p:cNvPicPr>
                  <a:picLocks noChangeAspect="1"/>
                </p:cNvPicPr>
                <p:nvPr/>
              </p:nvPicPr>
              <p:blipFill>
                <a:blip r:embed="rId2"/>
                <a:srcRect l="9752" t="11807" r="69351" b="75400"/>
                <a:stretch>
                  <a:fillRect/>
                </a:stretch>
              </p:blipFill>
              <p:spPr bwMode="auto">
                <a:xfrm>
                  <a:off x="3951748" y="2417134"/>
                  <a:ext cx="1143000" cy="990600"/>
                </a:xfrm>
                <a:prstGeom prst="rect">
                  <a:avLst/>
                </a:prstGeom>
                <a:noFill/>
                <a:ln w="9525">
                  <a:noFill/>
                  <a:miter lim="800000"/>
                  <a:headEnd/>
                  <a:tailEnd/>
                </a:ln>
              </p:spPr>
            </p:pic>
          </p:grpSp>
          <p:grpSp>
            <p:nvGrpSpPr>
              <p:cNvPr id="5170" name="Group 11"/>
              <p:cNvGrpSpPr>
                <a:grpSpLocks/>
              </p:cNvGrpSpPr>
              <p:nvPr/>
            </p:nvGrpSpPr>
            <p:grpSpPr bwMode="auto">
              <a:xfrm>
                <a:off x="2816532" y="3403695"/>
                <a:ext cx="2275367" cy="1970567"/>
                <a:chOff x="2819400" y="1447800"/>
                <a:chExt cx="2275367" cy="1970567"/>
              </a:xfrm>
            </p:grpSpPr>
            <p:pic>
              <p:nvPicPr>
                <p:cNvPr id="5176" name="Picture 31" descr="Dr Yalda.jpg"/>
                <p:cNvPicPr>
                  <a:picLocks noChangeAspect="1"/>
                </p:cNvPicPr>
                <p:nvPr/>
              </p:nvPicPr>
              <p:blipFill>
                <a:blip r:embed="rId2"/>
                <a:srcRect l="9752" t="11807" r="69351" b="75400"/>
                <a:stretch>
                  <a:fillRect/>
                </a:stretch>
              </p:blipFill>
              <p:spPr bwMode="auto">
                <a:xfrm>
                  <a:off x="2819400" y="1447800"/>
                  <a:ext cx="1143000" cy="990600"/>
                </a:xfrm>
                <a:prstGeom prst="rect">
                  <a:avLst/>
                </a:prstGeom>
                <a:noFill/>
                <a:ln w="9525">
                  <a:noFill/>
                  <a:miter lim="800000"/>
                  <a:headEnd/>
                  <a:tailEnd/>
                </a:ln>
              </p:spPr>
            </p:pic>
            <p:pic>
              <p:nvPicPr>
                <p:cNvPr id="5177" name="Picture 32" descr="Dr Yalda.jpg"/>
                <p:cNvPicPr>
                  <a:picLocks noChangeAspect="1"/>
                </p:cNvPicPr>
                <p:nvPr/>
              </p:nvPicPr>
              <p:blipFill>
                <a:blip r:embed="rId2"/>
                <a:srcRect l="9752" t="11807" r="69351" b="75400"/>
                <a:stretch>
                  <a:fillRect/>
                </a:stretch>
              </p:blipFill>
              <p:spPr bwMode="auto">
                <a:xfrm>
                  <a:off x="3951767" y="1449569"/>
                  <a:ext cx="1143000" cy="990600"/>
                </a:xfrm>
                <a:prstGeom prst="rect">
                  <a:avLst/>
                </a:prstGeom>
                <a:noFill/>
                <a:ln w="9525">
                  <a:noFill/>
                  <a:miter lim="800000"/>
                  <a:headEnd/>
                  <a:tailEnd/>
                </a:ln>
              </p:spPr>
            </p:pic>
            <p:pic>
              <p:nvPicPr>
                <p:cNvPr id="5178" name="Picture 33" descr="Dr Yalda.jpg"/>
                <p:cNvPicPr>
                  <a:picLocks noChangeAspect="1"/>
                </p:cNvPicPr>
                <p:nvPr/>
              </p:nvPicPr>
              <p:blipFill>
                <a:blip r:embed="rId2"/>
                <a:srcRect l="9752" t="11807" r="69351" b="75400"/>
                <a:stretch>
                  <a:fillRect/>
                </a:stretch>
              </p:blipFill>
              <p:spPr bwMode="auto">
                <a:xfrm>
                  <a:off x="2821169" y="2427767"/>
                  <a:ext cx="1143000" cy="990600"/>
                </a:xfrm>
                <a:prstGeom prst="rect">
                  <a:avLst/>
                </a:prstGeom>
                <a:noFill/>
                <a:ln w="9525">
                  <a:noFill/>
                  <a:miter lim="800000"/>
                  <a:headEnd/>
                  <a:tailEnd/>
                </a:ln>
              </p:spPr>
            </p:pic>
            <p:pic>
              <p:nvPicPr>
                <p:cNvPr id="5179" name="Picture 34" descr="Dr Yalda.jpg"/>
                <p:cNvPicPr>
                  <a:picLocks noChangeAspect="1"/>
                </p:cNvPicPr>
                <p:nvPr/>
              </p:nvPicPr>
              <p:blipFill>
                <a:blip r:embed="rId2"/>
                <a:srcRect l="9752" t="11807" r="69351" b="75400"/>
                <a:stretch>
                  <a:fillRect/>
                </a:stretch>
              </p:blipFill>
              <p:spPr bwMode="auto">
                <a:xfrm>
                  <a:off x="3951748" y="2417134"/>
                  <a:ext cx="1143000" cy="990600"/>
                </a:xfrm>
                <a:prstGeom prst="rect">
                  <a:avLst/>
                </a:prstGeom>
                <a:noFill/>
                <a:ln w="9525">
                  <a:noFill/>
                  <a:miter lim="800000"/>
                  <a:headEnd/>
                  <a:tailEnd/>
                </a:ln>
              </p:spPr>
            </p:pic>
          </p:grpSp>
          <p:grpSp>
            <p:nvGrpSpPr>
              <p:cNvPr id="5171" name="Group 16"/>
              <p:cNvGrpSpPr>
                <a:grpSpLocks/>
              </p:cNvGrpSpPr>
              <p:nvPr/>
            </p:nvGrpSpPr>
            <p:grpSpPr bwMode="auto">
              <a:xfrm>
                <a:off x="5089582" y="3404556"/>
                <a:ext cx="2275367" cy="1970567"/>
                <a:chOff x="2819400" y="1447800"/>
                <a:chExt cx="2275367" cy="1970567"/>
              </a:xfrm>
            </p:grpSpPr>
            <p:pic>
              <p:nvPicPr>
                <p:cNvPr id="5172" name="Picture 27" descr="Dr Yalda.jpg"/>
                <p:cNvPicPr>
                  <a:picLocks noChangeAspect="1"/>
                </p:cNvPicPr>
                <p:nvPr/>
              </p:nvPicPr>
              <p:blipFill>
                <a:blip r:embed="rId2"/>
                <a:srcRect l="9752" t="11807" r="69351" b="75400"/>
                <a:stretch>
                  <a:fillRect/>
                </a:stretch>
              </p:blipFill>
              <p:spPr bwMode="auto">
                <a:xfrm>
                  <a:off x="2819400" y="1447800"/>
                  <a:ext cx="1143000" cy="990600"/>
                </a:xfrm>
                <a:prstGeom prst="rect">
                  <a:avLst/>
                </a:prstGeom>
                <a:noFill/>
                <a:ln w="9525">
                  <a:noFill/>
                  <a:miter lim="800000"/>
                  <a:headEnd/>
                  <a:tailEnd/>
                </a:ln>
              </p:spPr>
            </p:pic>
            <p:pic>
              <p:nvPicPr>
                <p:cNvPr id="5173" name="Picture 28" descr="Dr Yalda.jpg"/>
                <p:cNvPicPr>
                  <a:picLocks noChangeAspect="1"/>
                </p:cNvPicPr>
                <p:nvPr/>
              </p:nvPicPr>
              <p:blipFill>
                <a:blip r:embed="rId2"/>
                <a:srcRect l="9752" t="11807" r="69351" b="75400"/>
                <a:stretch>
                  <a:fillRect/>
                </a:stretch>
              </p:blipFill>
              <p:spPr bwMode="auto">
                <a:xfrm>
                  <a:off x="3951767" y="1449569"/>
                  <a:ext cx="1143000" cy="990600"/>
                </a:xfrm>
                <a:prstGeom prst="rect">
                  <a:avLst/>
                </a:prstGeom>
                <a:noFill/>
                <a:ln w="9525">
                  <a:noFill/>
                  <a:miter lim="800000"/>
                  <a:headEnd/>
                  <a:tailEnd/>
                </a:ln>
              </p:spPr>
            </p:pic>
            <p:pic>
              <p:nvPicPr>
                <p:cNvPr id="5174" name="Picture 29" descr="Dr Yalda.jpg"/>
                <p:cNvPicPr>
                  <a:picLocks noChangeAspect="1"/>
                </p:cNvPicPr>
                <p:nvPr/>
              </p:nvPicPr>
              <p:blipFill>
                <a:blip r:embed="rId2"/>
                <a:srcRect l="9752" t="11807" r="69351" b="75400"/>
                <a:stretch>
                  <a:fillRect/>
                </a:stretch>
              </p:blipFill>
              <p:spPr bwMode="auto">
                <a:xfrm>
                  <a:off x="2821169" y="2427767"/>
                  <a:ext cx="1143000" cy="990600"/>
                </a:xfrm>
                <a:prstGeom prst="rect">
                  <a:avLst/>
                </a:prstGeom>
                <a:noFill/>
                <a:ln w="9525">
                  <a:noFill/>
                  <a:miter lim="800000"/>
                  <a:headEnd/>
                  <a:tailEnd/>
                </a:ln>
              </p:spPr>
            </p:pic>
            <p:pic>
              <p:nvPicPr>
                <p:cNvPr id="5175" name="Picture 30" descr="Dr Yalda.jpg"/>
                <p:cNvPicPr>
                  <a:picLocks noChangeAspect="1"/>
                </p:cNvPicPr>
                <p:nvPr/>
              </p:nvPicPr>
              <p:blipFill>
                <a:blip r:embed="rId2"/>
                <a:srcRect l="9752" t="11807" r="69351" b="75400"/>
                <a:stretch>
                  <a:fillRect/>
                </a:stretch>
              </p:blipFill>
              <p:spPr bwMode="auto">
                <a:xfrm>
                  <a:off x="3951748" y="2417134"/>
                  <a:ext cx="1143000" cy="990600"/>
                </a:xfrm>
                <a:prstGeom prst="rect">
                  <a:avLst/>
                </a:prstGeom>
                <a:noFill/>
                <a:ln w="9525">
                  <a:noFill/>
                  <a:miter lim="800000"/>
                  <a:headEnd/>
                  <a:tailEnd/>
                </a:ln>
              </p:spPr>
            </p:pic>
          </p:grpSp>
        </p:grpSp>
        <p:grpSp>
          <p:nvGrpSpPr>
            <p:cNvPr id="5126" name="Group 43"/>
            <p:cNvGrpSpPr>
              <a:grpSpLocks/>
            </p:cNvGrpSpPr>
            <p:nvPr/>
          </p:nvGrpSpPr>
          <p:grpSpPr bwMode="auto">
            <a:xfrm>
              <a:off x="4266200" y="4123700"/>
              <a:ext cx="4879668" cy="4155923"/>
              <a:chOff x="2816532" y="1447537"/>
              <a:chExt cx="4551285" cy="3927586"/>
            </a:xfrm>
          </p:grpSpPr>
          <p:grpSp>
            <p:nvGrpSpPr>
              <p:cNvPr id="5148" name="Group 5"/>
              <p:cNvGrpSpPr>
                <a:grpSpLocks/>
              </p:cNvGrpSpPr>
              <p:nvPr/>
            </p:nvGrpSpPr>
            <p:grpSpPr bwMode="auto">
              <a:xfrm>
                <a:off x="2819400" y="1447800"/>
                <a:ext cx="2275367" cy="1970567"/>
                <a:chOff x="2819400" y="1447800"/>
                <a:chExt cx="2275367" cy="1970567"/>
              </a:xfrm>
            </p:grpSpPr>
            <p:pic>
              <p:nvPicPr>
                <p:cNvPr id="5164" name="Picture 60" descr="Dr Yalda.jpg"/>
                <p:cNvPicPr>
                  <a:picLocks noChangeAspect="1"/>
                </p:cNvPicPr>
                <p:nvPr/>
              </p:nvPicPr>
              <p:blipFill>
                <a:blip r:embed="rId2"/>
                <a:srcRect l="9752" t="11807" r="69351" b="75400"/>
                <a:stretch>
                  <a:fillRect/>
                </a:stretch>
              </p:blipFill>
              <p:spPr bwMode="auto">
                <a:xfrm>
                  <a:off x="2819400" y="1447800"/>
                  <a:ext cx="1143000" cy="990600"/>
                </a:xfrm>
                <a:prstGeom prst="rect">
                  <a:avLst/>
                </a:prstGeom>
                <a:noFill/>
                <a:ln w="9525">
                  <a:noFill/>
                  <a:miter lim="800000"/>
                  <a:headEnd/>
                  <a:tailEnd/>
                </a:ln>
              </p:spPr>
            </p:pic>
            <p:pic>
              <p:nvPicPr>
                <p:cNvPr id="5165" name="Picture 2" descr="Dr Yalda.jpg"/>
                <p:cNvPicPr>
                  <a:picLocks noChangeAspect="1"/>
                </p:cNvPicPr>
                <p:nvPr/>
              </p:nvPicPr>
              <p:blipFill>
                <a:blip r:embed="rId2"/>
                <a:srcRect l="9752" t="11807" r="69351" b="75400"/>
                <a:stretch>
                  <a:fillRect/>
                </a:stretch>
              </p:blipFill>
              <p:spPr bwMode="auto">
                <a:xfrm>
                  <a:off x="3951767" y="1449569"/>
                  <a:ext cx="1143000" cy="990600"/>
                </a:xfrm>
                <a:prstGeom prst="rect">
                  <a:avLst/>
                </a:prstGeom>
                <a:noFill/>
                <a:ln w="9525">
                  <a:noFill/>
                  <a:miter lim="800000"/>
                  <a:headEnd/>
                  <a:tailEnd/>
                </a:ln>
              </p:spPr>
            </p:pic>
            <p:pic>
              <p:nvPicPr>
                <p:cNvPr id="5166" name="Picture 3" descr="Dr Yalda.jpg"/>
                <p:cNvPicPr>
                  <a:picLocks noChangeAspect="1"/>
                </p:cNvPicPr>
                <p:nvPr/>
              </p:nvPicPr>
              <p:blipFill>
                <a:blip r:embed="rId2"/>
                <a:srcRect l="9752" t="11807" r="69351" b="75400"/>
                <a:stretch>
                  <a:fillRect/>
                </a:stretch>
              </p:blipFill>
              <p:spPr bwMode="auto">
                <a:xfrm>
                  <a:off x="2821169" y="2427767"/>
                  <a:ext cx="1143000" cy="990600"/>
                </a:xfrm>
                <a:prstGeom prst="rect">
                  <a:avLst/>
                </a:prstGeom>
                <a:noFill/>
                <a:ln w="9525">
                  <a:noFill/>
                  <a:miter lim="800000"/>
                  <a:headEnd/>
                  <a:tailEnd/>
                </a:ln>
              </p:spPr>
            </p:pic>
            <p:pic>
              <p:nvPicPr>
                <p:cNvPr id="5167" name="Picture 4" descr="Dr Yalda.jpg"/>
                <p:cNvPicPr>
                  <a:picLocks noChangeAspect="1"/>
                </p:cNvPicPr>
                <p:nvPr/>
              </p:nvPicPr>
              <p:blipFill>
                <a:blip r:embed="rId2"/>
                <a:srcRect l="9752" t="11807" r="69351" b="75400"/>
                <a:stretch>
                  <a:fillRect/>
                </a:stretch>
              </p:blipFill>
              <p:spPr bwMode="auto">
                <a:xfrm>
                  <a:off x="3951748" y="2417134"/>
                  <a:ext cx="1143000" cy="990600"/>
                </a:xfrm>
                <a:prstGeom prst="rect">
                  <a:avLst/>
                </a:prstGeom>
                <a:noFill/>
                <a:ln w="9525">
                  <a:noFill/>
                  <a:miter lim="800000"/>
                  <a:headEnd/>
                  <a:tailEnd/>
                </a:ln>
              </p:spPr>
            </p:pic>
          </p:grpSp>
          <p:grpSp>
            <p:nvGrpSpPr>
              <p:cNvPr id="5149" name="Group 6"/>
              <p:cNvGrpSpPr>
                <a:grpSpLocks/>
              </p:cNvGrpSpPr>
              <p:nvPr/>
            </p:nvGrpSpPr>
            <p:grpSpPr bwMode="auto">
              <a:xfrm>
                <a:off x="5092450" y="1447537"/>
                <a:ext cx="2275367" cy="1970567"/>
                <a:chOff x="2819400" y="1447800"/>
                <a:chExt cx="2275367" cy="1970567"/>
              </a:xfrm>
            </p:grpSpPr>
            <p:pic>
              <p:nvPicPr>
                <p:cNvPr id="5160" name="Picture 56" descr="Dr Yalda.jpg"/>
                <p:cNvPicPr>
                  <a:picLocks noChangeAspect="1"/>
                </p:cNvPicPr>
                <p:nvPr/>
              </p:nvPicPr>
              <p:blipFill>
                <a:blip r:embed="rId2"/>
                <a:srcRect l="9752" t="11807" r="69351" b="75400"/>
                <a:stretch>
                  <a:fillRect/>
                </a:stretch>
              </p:blipFill>
              <p:spPr bwMode="auto">
                <a:xfrm>
                  <a:off x="2819400" y="1447800"/>
                  <a:ext cx="1143000" cy="990600"/>
                </a:xfrm>
                <a:prstGeom prst="rect">
                  <a:avLst/>
                </a:prstGeom>
                <a:noFill/>
                <a:ln w="9525">
                  <a:noFill/>
                  <a:miter lim="800000"/>
                  <a:headEnd/>
                  <a:tailEnd/>
                </a:ln>
              </p:spPr>
            </p:pic>
            <p:pic>
              <p:nvPicPr>
                <p:cNvPr id="5161" name="Picture 57" descr="Dr Yalda.jpg"/>
                <p:cNvPicPr>
                  <a:picLocks noChangeAspect="1"/>
                </p:cNvPicPr>
                <p:nvPr/>
              </p:nvPicPr>
              <p:blipFill>
                <a:blip r:embed="rId2"/>
                <a:srcRect l="9752" t="11807" r="69351" b="75400"/>
                <a:stretch>
                  <a:fillRect/>
                </a:stretch>
              </p:blipFill>
              <p:spPr bwMode="auto">
                <a:xfrm>
                  <a:off x="3951767" y="1449569"/>
                  <a:ext cx="1143000" cy="990600"/>
                </a:xfrm>
                <a:prstGeom prst="rect">
                  <a:avLst/>
                </a:prstGeom>
                <a:noFill/>
                <a:ln w="9525">
                  <a:noFill/>
                  <a:miter lim="800000"/>
                  <a:headEnd/>
                  <a:tailEnd/>
                </a:ln>
              </p:spPr>
            </p:pic>
            <p:pic>
              <p:nvPicPr>
                <p:cNvPr id="5162" name="Picture 58" descr="Dr Yalda.jpg"/>
                <p:cNvPicPr>
                  <a:picLocks noChangeAspect="1"/>
                </p:cNvPicPr>
                <p:nvPr/>
              </p:nvPicPr>
              <p:blipFill>
                <a:blip r:embed="rId2"/>
                <a:srcRect l="9752" t="11807" r="69351" b="75400"/>
                <a:stretch>
                  <a:fillRect/>
                </a:stretch>
              </p:blipFill>
              <p:spPr bwMode="auto">
                <a:xfrm>
                  <a:off x="2821169" y="2427767"/>
                  <a:ext cx="1143000" cy="990600"/>
                </a:xfrm>
                <a:prstGeom prst="rect">
                  <a:avLst/>
                </a:prstGeom>
                <a:noFill/>
                <a:ln w="9525">
                  <a:noFill/>
                  <a:miter lim="800000"/>
                  <a:headEnd/>
                  <a:tailEnd/>
                </a:ln>
              </p:spPr>
            </p:pic>
            <p:pic>
              <p:nvPicPr>
                <p:cNvPr id="5163" name="Picture 59" descr="Dr Yalda.jpg"/>
                <p:cNvPicPr>
                  <a:picLocks noChangeAspect="1"/>
                </p:cNvPicPr>
                <p:nvPr/>
              </p:nvPicPr>
              <p:blipFill>
                <a:blip r:embed="rId2"/>
                <a:srcRect l="9752" t="11807" r="69351" b="75400"/>
                <a:stretch>
                  <a:fillRect/>
                </a:stretch>
              </p:blipFill>
              <p:spPr bwMode="auto">
                <a:xfrm>
                  <a:off x="3951748" y="2417134"/>
                  <a:ext cx="1143000" cy="990600"/>
                </a:xfrm>
                <a:prstGeom prst="rect">
                  <a:avLst/>
                </a:prstGeom>
                <a:noFill/>
                <a:ln w="9525">
                  <a:noFill/>
                  <a:miter lim="800000"/>
                  <a:headEnd/>
                  <a:tailEnd/>
                </a:ln>
              </p:spPr>
            </p:pic>
          </p:grpSp>
          <p:grpSp>
            <p:nvGrpSpPr>
              <p:cNvPr id="5150" name="Group 11"/>
              <p:cNvGrpSpPr>
                <a:grpSpLocks/>
              </p:cNvGrpSpPr>
              <p:nvPr/>
            </p:nvGrpSpPr>
            <p:grpSpPr bwMode="auto">
              <a:xfrm>
                <a:off x="2816532" y="3403695"/>
                <a:ext cx="2275367" cy="1970567"/>
                <a:chOff x="2819400" y="1447800"/>
                <a:chExt cx="2275367" cy="1970567"/>
              </a:xfrm>
            </p:grpSpPr>
            <p:pic>
              <p:nvPicPr>
                <p:cNvPr id="5156" name="Picture 52" descr="Dr Yalda.jpg"/>
                <p:cNvPicPr>
                  <a:picLocks noChangeAspect="1"/>
                </p:cNvPicPr>
                <p:nvPr/>
              </p:nvPicPr>
              <p:blipFill>
                <a:blip r:embed="rId2"/>
                <a:srcRect l="9752" t="11807" r="69351" b="75400"/>
                <a:stretch>
                  <a:fillRect/>
                </a:stretch>
              </p:blipFill>
              <p:spPr bwMode="auto">
                <a:xfrm>
                  <a:off x="2819400" y="1447800"/>
                  <a:ext cx="1143000" cy="990600"/>
                </a:xfrm>
                <a:prstGeom prst="rect">
                  <a:avLst/>
                </a:prstGeom>
                <a:noFill/>
                <a:ln w="9525">
                  <a:noFill/>
                  <a:miter lim="800000"/>
                  <a:headEnd/>
                  <a:tailEnd/>
                </a:ln>
              </p:spPr>
            </p:pic>
            <p:pic>
              <p:nvPicPr>
                <p:cNvPr id="5157" name="Picture 53" descr="Dr Yalda.jpg"/>
                <p:cNvPicPr>
                  <a:picLocks noChangeAspect="1"/>
                </p:cNvPicPr>
                <p:nvPr/>
              </p:nvPicPr>
              <p:blipFill>
                <a:blip r:embed="rId2"/>
                <a:srcRect l="9752" t="11807" r="69351" b="75400"/>
                <a:stretch>
                  <a:fillRect/>
                </a:stretch>
              </p:blipFill>
              <p:spPr bwMode="auto">
                <a:xfrm>
                  <a:off x="3951767" y="1449569"/>
                  <a:ext cx="1143000" cy="990600"/>
                </a:xfrm>
                <a:prstGeom prst="rect">
                  <a:avLst/>
                </a:prstGeom>
                <a:noFill/>
                <a:ln w="9525">
                  <a:noFill/>
                  <a:miter lim="800000"/>
                  <a:headEnd/>
                  <a:tailEnd/>
                </a:ln>
              </p:spPr>
            </p:pic>
            <p:pic>
              <p:nvPicPr>
                <p:cNvPr id="5158" name="Picture 54" descr="Dr Yalda.jpg"/>
                <p:cNvPicPr>
                  <a:picLocks noChangeAspect="1"/>
                </p:cNvPicPr>
                <p:nvPr/>
              </p:nvPicPr>
              <p:blipFill>
                <a:blip r:embed="rId2"/>
                <a:srcRect l="9752" t="11807" r="69351" b="75400"/>
                <a:stretch>
                  <a:fillRect/>
                </a:stretch>
              </p:blipFill>
              <p:spPr bwMode="auto">
                <a:xfrm>
                  <a:off x="2821169" y="2427767"/>
                  <a:ext cx="1143000" cy="990600"/>
                </a:xfrm>
                <a:prstGeom prst="rect">
                  <a:avLst/>
                </a:prstGeom>
                <a:noFill/>
                <a:ln w="9525">
                  <a:noFill/>
                  <a:miter lim="800000"/>
                  <a:headEnd/>
                  <a:tailEnd/>
                </a:ln>
              </p:spPr>
            </p:pic>
            <p:pic>
              <p:nvPicPr>
                <p:cNvPr id="5159" name="Picture 55" descr="Dr Yalda.jpg"/>
                <p:cNvPicPr>
                  <a:picLocks noChangeAspect="1"/>
                </p:cNvPicPr>
                <p:nvPr/>
              </p:nvPicPr>
              <p:blipFill>
                <a:blip r:embed="rId2"/>
                <a:srcRect l="9752" t="11807" r="69351" b="75400"/>
                <a:stretch>
                  <a:fillRect/>
                </a:stretch>
              </p:blipFill>
              <p:spPr bwMode="auto">
                <a:xfrm>
                  <a:off x="3951748" y="2417134"/>
                  <a:ext cx="1143000" cy="990600"/>
                </a:xfrm>
                <a:prstGeom prst="rect">
                  <a:avLst/>
                </a:prstGeom>
                <a:noFill/>
                <a:ln w="9525">
                  <a:noFill/>
                  <a:miter lim="800000"/>
                  <a:headEnd/>
                  <a:tailEnd/>
                </a:ln>
              </p:spPr>
            </p:pic>
          </p:grpSp>
          <p:grpSp>
            <p:nvGrpSpPr>
              <p:cNvPr id="5151" name="Group 16"/>
              <p:cNvGrpSpPr>
                <a:grpSpLocks/>
              </p:cNvGrpSpPr>
              <p:nvPr/>
            </p:nvGrpSpPr>
            <p:grpSpPr bwMode="auto">
              <a:xfrm>
                <a:off x="5089582" y="3404556"/>
                <a:ext cx="2275367" cy="1970567"/>
                <a:chOff x="2819400" y="1447800"/>
                <a:chExt cx="2275367" cy="1970567"/>
              </a:xfrm>
            </p:grpSpPr>
            <p:pic>
              <p:nvPicPr>
                <p:cNvPr id="5152" name="Picture 48" descr="Dr Yalda.jpg"/>
                <p:cNvPicPr>
                  <a:picLocks noChangeAspect="1"/>
                </p:cNvPicPr>
                <p:nvPr/>
              </p:nvPicPr>
              <p:blipFill>
                <a:blip r:embed="rId2"/>
                <a:srcRect l="9752" t="11807" r="69351" b="75400"/>
                <a:stretch>
                  <a:fillRect/>
                </a:stretch>
              </p:blipFill>
              <p:spPr bwMode="auto">
                <a:xfrm>
                  <a:off x="2819400" y="1447800"/>
                  <a:ext cx="1143000" cy="990600"/>
                </a:xfrm>
                <a:prstGeom prst="rect">
                  <a:avLst/>
                </a:prstGeom>
                <a:noFill/>
                <a:ln w="9525">
                  <a:noFill/>
                  <a:miter lim="800000"/>
                  <a:headEnd/>
                  <a:tailEnd/>
                </a:ln>
              </p:spPr>
            </p:pic>
            <p:pic>
              <p:nvPicPr>
                <p:cNvPr id="5153" name="Picture 49" descr="Dr Yalda.jpg"/>
                <p:cNvPicPr>
                  <a:picLocks noChangeAspect="1"/>
                </p:cNvPicPr>
                <p:nvPr/>
              </p:nvPicPr>
              <p:blipFill>
                <a:blip r:embed="rId2"/>
                <a:srcRect l="9752" t="11807" r="69351" b="75400"/>
                <a:stretch>
                  <a:fillRect/>
                </a:stretch>
              </p:blipFill>
              <p:spPr bwMode="auto">
                <a:xfrm>
                  <a:off x="3951767" y="1449569"/>
                  <a:ext cx="1143000" cy="990600"/>
                </a:xfrm>
                <a:prstGeom prst="rect">
                  <a:avLst/>
                </a:prstGeom>
                <a:noFill/>
                <a:ln w="9525">
                  <a:noFill/>
                  <a:miter lim="800000"/>
                  <a:headEnd/>
                  <a:tailEnd/>
                </a:ln>
              </p:spPr>
            </p:pic>
            <p:pic>
              <p:nvPicPr>
                <p:cNvPr id="5154" name="Picture 50" descr="Dr Yalda.jpg"/>
                <p:cNvPicPr>
                  <a:picLocks noChangeAspect="1"/>
                </p:cNvPicPr>
                <p:nvPr/>
              </p:nvPicPr>
              <p:blipFill>
                <a:blip r:embed="rId2"/>
                <a:srcRect l="9752" t="11807" r="69351" b="75400"/>
                <a:stretch>
                  <a:fillRect/>
                </a:stretch>
              </p:blipFill>
              <p:spPr bwMode="auto">
                <a:xfrm>
                  <a:off x="2821169" y="2427767"/>
                  <a:ext cx="1143000" cy="990600"/>
                </a:xfrm>
                <a:prstGeom prst="rect">
                  <a:avLst/>
                </a:prstGeom>
                <a:noFill/>
                <a:ln w="9525">
                  <a:noFill/>
                  <a:miter lim="800000"/>
                  <a:headEnd/>
                  <a:tailEnd/>
                </a:ln>
              </p:spPr>
            </p:pic>
            <p:pic>
              <p:nvPicPr>
                <p:cNvPr id="5155" name="Picture 51" descr="Dr Yalda.jpg"/>
                <p:cNvPicPr>
                  <a:picLocks noChangeAspect="1"/>
                </p:cNvPicPr>
                <p:nvPr/>
              </p:nvPicPr>
              <p:blipFill>
                <a:blip r:embed="rId2"/>
                <a:srcRect l="9752" t="11807" r="69351" b="75400"/>
                <a:stretch>
                  <a:fillRect/>
                </a:stretch>
              </p:blipFill>
              <p:spPr bwMode="auto">
                <a:xfrm>
                  <a:off x="3951748" y="2417134"/>
                  <a:ext cx="1143000" cy="990600"/>
                </a:xfrm>
                <a:prstGeom prst="rect">
                  <a:avLst/>
                </a:prstGeom>
                <a:noFill/>
                <a:ln w="9525">
                  <a:noFill/>
                  <a:miter lim="800000"/>
                  <a:headEnd/>
                  <a:tailEnd/>
                </a:ln>
              </p:spPr>
            </p:pic>
          </p:grpSp>
        </p:grpSp>
        <p:grpSp>
          <p:nvGrpSpPr>
            <p:cNvPr id="5127" name="Group 64"/>
            <p:cNvGrpSpPr>
              <a:grpSpLocks/>
            </p:cNvGrpSpPr>
            <p:nvPr/>
          </p:nvGrpSpPr>
          <p:grpSpPr bwMode="auto">
            <a:xfrm>
              <a:off x="-595643" y="3094952"/>
              <a:ext cx="4879668" cy="4155923"/>
              <a:chOff x="2816532" y="1447537"/>
              <a:chExt cx="4551285" cy="3927586"/>
            </a:xfrm>
          </p:grpSpPr>
          <p:grpSp>
            <p:nvGrpSpPr>
              <p:cNvPr id="5128" name="Group 5"/>
              <p:cNvGrpSpPr>
                <a:grpSpLocks/>
              </p:cNvGrpSpPr>
              <p:nvPr/>
            </p:nvGrpSpPr>
            <p:grpSpPr bwMode="auto">
              <a:xfrm>
                <a:off x="2819400" y="1447800"/>
                <a:ext cx="2275367" cy="1970567"/>
                <a:chOff x="2819400" y="1447800"/>
                <a:chExt cx="2275367" cy="1970567"/>
              </a:xfrm>
            </p:grpSpPr>
            <p:pic>
              <p:nvPicPr>
                <p:cNvPr id="5144" name="Picture 81" descr="Dr Yalda.jpg"/>
                <p:cNvPicPr>
                  <a:picLocks noChangeAspect="1"/>
                </p:cNvPicPr>
                <p:nvPr/>
              </p:nvPicPr>
              <p:blipFill>
                <a:blip r:embed="rId2"/>
                <a:srcRect l="9752" t="11807" r="69351" b="75400"/>
                <a:stretch>
                  <a:fillRect/>
                </a:stretch>
              </p:blipFill>
              <p:spPr bwMode="auto">
                <a:xfrm>
                  <a:off x="2819400" y="1447800"/>
                  <a:ext cx="1143000" cy="990600"/>
                </a:xfrm>
                <a:prstGeom prst="rect">
                  <a:avLst/>
                </a:prstGeom>
                <a:noFill/>
                <a:ln w="9525">
                  <a:noFill/>
                  <a:miter lim="800000"/>
                  <a:headEnd/>
                  <a:tailEnd/>
                </a:ln>
              </p:spPr>
            </p:pic>
            <p:pic>
              <p:nvPicPr>
                <p:cNvPr id="5145" name="Picture 2" descr="Dr Yalda.jpg"/>
                <p:cNvPicPr>
                  <a:picLocks noChangeAspect="1"/>
                </p:cNvPicPr>
                <p:nvPr/>
              </p:nvPicPr>
              <p:blipFill>
                <a:blip r:embed="rId2"/>
                <a:srcRect l="9752" t="11807" r="69351" b="75400"/>
                <a:stretch>
                  <a:fillRect/>
                </a:stretch>
              </p:blipFill>
              <p:spPr bwMode="auto">
                <a:xfrm>
                  <a:off x="3951767" y="1449569"/>
                  <a:ext cx="1143000" cy="990600"/>
                </a:xfrm>
                <a:prstGeom prst="rect">
                  <a:avLst/>
                </a:prstGeom>
                <a:noFill/>
                <a:ln w="9525">
                  <a:noFill/>
                  <a:miter lim="800000"/>
                  <a:headEnd/>
                  <a:tailEnd/>
                </a:ln>
              </p:spPr>
            </p:pic>
            <p:pic>
              <p:nvPicPr>
                <p:cNvPr id="5146" name="Picture 3" descr="Dr Yalda.jpg"/>
                <p:cNvPicPr>
                  <a:picLocks noChangeAspect="1"/>
                </p:cNvPicPr>
                <p:nvPr/>
              </p:nvPicPr>
              <p:blipFill>
                <a:blip r:embed="rId2"/>
                <a:srcRect l="9752" t="11807" r="69351" b="75400"/>
                <a:stretch>
                  <a:fillRect/>
                </a:stretch>
              </p:blipFill>
              <p:spPr bwMode="auto">
                <a:xfrm>
                  <a:off x="2821169" y="2427767"/>
                  <a:ext cx="1143000" cy="990600"/>
                </a:xfrm>
                <a:prstGeom prst="rect">
                  <a:avLst/>
                </a:prstGeom>
                <a:noFill/>
                <a:ln w="9525">
                  <a:noFill/>
                  <a:miter lim="800000"/>
                  <a:headEnd/>
                  <a:tailEnd/>
                </a:ln>
              </p:spPr>
            </p:pic>
            <p:pic>
              <p:nvPicPr>
                <p:cNvPr id="5147" name="Picture 4" descr="Dr Yalda.jpg"/>
                <p:cNvPicPr>
                  <a:picLocks noChangeAspect="1"/>
                </p:cNvPicPr>
                <p:nvPr/>
              </p:nvPicPr>
              <p:blipFill>
                <a:blip r:embed="rId2"/>
                <a:srcRect l="9752" t="11807" r="69351" b="75400"/>
                <a:stretch>
                  <a:fillRect/>
                </a:stretch>
              </p:blipFill>
              <p:spPr bwMode="auto">
                <a:xfrm>
                  <a:off x="3951748" y="2417134"/>
                  <a:ext cx="1143000" cy="990600"/>
                </a:xfrm>
                <a:prstGeom prst="rect">
                  <a:avLst/>
                </a:prstGeom>
                <a:noFill/>
                <a:ln w="9525">
                  <a:noFill/>
                  <a:miter lim="800000"/>
                  <a:headEnd/>
                  <a:tailEnd/>
                </a:ln>
              </p:spPr>
            </p:pic>
          </p:grpSp>
          <p:grpSp>
            <p:nvGrpSpPr>
              <p:cNvPr id="5129" name="Group 6"/>
              <p:cNvGrpSpPr>
                <a:grpSpLocks/>
              </p:cNvGrpSpPr>
              <p:nvPr/>
            </p:nvGrpSpPr>
            <p:grpSpPr bwMode="auto">
              <a:xfrm>
                <a:off x="5092450" y="1447537"/>
                <a:ext cx="2275367" cy="1970567"/>
                <a:chOff x="2819400" y="1447800"/>
                <a:chExt cx="2275367" cy="1970567"/>
              </a:xfrm>
            </p:grpSpPr>
            <p:pic>
              <p:nvPicPr>
                <p:cNvPr id="5140" name="Picture 77" descr="Dr Yalda.jpg"/>
                <p:cNvPicPr>
                  <a:picLocks noChangeAspect="1"/>
                </p:cNvPicPr>
                <p:nvPr/>
              </p:nvPicPr>
              <p:blipFill>
                <a:blip r:embed="rId2"/>
                <a:srcRect l="9752" t="11807" r="69351" b="75400"/>
                <a:stretch>
                  <a:fillRect/>
                </a:stretch>
              </p:blipFill>
              <p:spPr bwMode="auto">
                <a:xfrm>
                  <a:off x="2819400" y="1447800"/>
                  <a:ext cx="1143000" cy="990600"/>
                </a:xfrm>
                <a:prstGeom prst="rect">
                  <a:avLst/>
                </a:prstGeom>
                <a:noFill/>
                <a:ln w="9525">
                  <a:noFill/>
                  <a:miter lim="800000"/>
                  <a:headEnd/>
                  <a:tailEnd/>
                </a:ln>
              </p:spPr>
            </p:pic>
            <p:pic>
              <p:nvPicPr>
                <p:cNvPr id="5141" name="Picture 78" descr="Dr Yalda.jpg"/>
                <p:cNvPicPr>
                  <a:picLocks noChangeAspect="1"/>
                </p:cNvPicPr>
                <p:nvPr/>
              </p:nvPicPr>
              <p:blipFill>
                <a:blip r:embed="rId2"/>
                <a:srcRect l="9752" t="11807" r="69351" b="75400"/>
                <a:stretch>
                  <a:fillRect/>
                </a:stretch>
              </p:blipFill>
              <p:spPr bwMode="auto">
                <a:xfrm>
                  <a:off x="3951767" y="1449569"/>
                  <a:ext cx="1143000" cy="990600"/>
                </a:xfrm>
                <a:prstGeom prst="rect">
                  <a:avLst/>
                </a:prstGeom>
                <a:noFill/>
                <a:ln w="9525">
                  <a:noFill/>
                  <a:miter lim="800000"/>
                  <a:headEnd/>
                  <a:tailEnd/>
                </a:ln>
              </p:spPr>
            </p:pic>
            <p:pic>
              <p:nvPicPr>
                <p:cNvPr id="5142" name="Picture 79" descr="Dr Yalda.jpg"/>
                <p:cNvPicPr>
                  <a:picLocks noChangeAspect="1"/>
                </p:cNvPicPr>
                <p:nvPr/>
              </p:nvPicPr>
              <p:blipFill>
                <a:blip r:embed="rId2"/>
                <a:srcRect l="9752" t="11807" r="69351" b="75400"/>
                <a:stretch>
                  <a:fillRect/>
                </a:stretch>
              </p:blipFill>
              <p:spPr bwMode="auto">
                <a:xfrm>
                  <a:off x="2821169" y="2427767"/>
                  <a:ext cx="1143000" cy="990600"/>
                </a:xfrm>
                <a:prstGeom prst="rect">
                  <a:avLst/>
                </a:prstGeom>
                <a:noFill/>
                <a:ln w="9525">
                  <a:noFill/>
                  <a:miter lim="800000"/>
                  <a:headEnd/>
                  <a:tailEnd/>
                </a:ln>
              </p:spPr>
            </p:pic>
            <p:pic>
              <p:nvPicPr>
                <p:cNvPr id="5143" name="Picture 80" descr="Dr Yalda.jpg"/>
                <p:cNvPicPr>
                  <a:picLocks noChangeAspect="1"/>
                </p:cNvPicPr>
                <p:nvPr/>
              </p:nvPicPr>
              <p:blipFill>
                <a:blip r:embed="rId2"/>
                <a:srcRect l="9752" t="11807" r="69351" b="75400"/>
                <a:stretch>
                  <a:fillRect/>
                </a:stretch>
              </p:blipFill>
              <p:spPr bwMode="auto">
                <a:xfrm>
                  <a:off x="3951748" y="2417134"/>
                  <a:ext cx="1143000" cy="990600"/>
                </a:xfrm>
                <a:prstGeom prst="rect">
                  <a:avLst/>
                </a:prstGeom>
                <a:noFill/>
                <a:ln w="9525">
                  <a:noFill/>
                  <a:miter lim="800000"/>
                  <a:headEnd/>
                  <a:tailEnd/>
                </a:ln>
              </p:spPr>
            </p:pic>
          </p:grpSp>
          <p:grpSp>
            <p:nvGrpSpPr>
              <p:cNvPr id="5130" name="Group 11"/>
              <p:cNvGrpSpPr>
                <a:grpSpLocks/>
              </p:cNvGrpSpPr>
              <p:nvPr/>
            </p:nvGrpSpPr>
            <p:grpSpPr bwMode="auto">
              <a:xfrm>
                <a:off x="2816532" y="3403695"/>
                <a:ext cx="2275367" cy="1970567"/>
                <a:chOff x="2819400" y="1447800"/>
                <a:chExt cx="2275367" cy="1970567"/>
              </a:xfrm>
            </p:grpSpPr>
            <p:pic>
              <p:nvPicPr>
                <p:cNvPr id="5136" name="Picture 73" descr="Dr Yalda.jpg"/>
                <p:cNvPicPr>
                  <a:picLocks noChangeAspect="1"/>
                </p:cNvPicPr>
                <p:nvPr/>
              </p:nvPicPr>
              <p:blipFill>
                <a:blip r:embed="rId2"/>
                <a:srcRect l="9752" t="11807" r="69351" b="75400"/>
                <a:stretch>
                  <a:fillRect/>
                </a:stretch>
              </p:blipFill>
              <p:spPr bwMode="auto">
                <a:xfrm>
                  <a:off x="2819400" y="1447800"/>
                  <a:ext cx="1143000" cy="990600"/>
                </a:xfrm>
                <a:prstGeom prst="rect">
                  <a:avLst/>
                </a:prstGeom>
                <a:noFill/>
                <a:ln w="9525">
                  <a:noFill/>
                  <a:miter lim="800000"/>
                  <a:headEnd/>
                  <a:tailEnd/>
                </a:ln>
              </p:spPr>
            </p:pic>
            <p:pic>
              <p:nvPicPr>
                <p:cNvPr id="5137" name="Picture 74" descr="Dr Yalda.jpg"/>
                <p:cNvPicPr>
                  <a:picLocks noChangeAspect="1"/>
                </p:cNvPicPr>
                <p:nvPr/>
              </p:nvPicPr>
              <p:blipFill>
                <a:blip r:embed="rId2"/>
                <a:srcRect l="9752" t="11807" r="69351" b="75400"/>
                <a:stretch>
                  <a:fillRect/>
                </a:stretch>
              </p:blipFill>
              <p:spPr bwMode="auto">
                <a:xfrm>
                  <a:off x="3951767" y="1449569"/>
                  <a:ext cx="1143000" cy="990600"/>
                </a:xfrm>
                <a:prstGeom prst="rect">
                  <a:avLst/>
                </a:prstGeom>
                <a:noFill/>
                <a:ln w="9525">
                  <a:noFill/>
                  <a:miter lim="800000"/>
                  <a:headEnd/>
                  <a:tailEnd/>
                </a:ln>
              </p:spPr>
            </p:pic>
            <p:pic>
              <p:nvPicPr>
                <p:cNvPr id="5138" name="Picture 75" descr="Dr Yalda.jpg"/>
                <p:cNvPicPr>
                  <a:picLocks noChangeAspect="1"/>
                </p:cNvPicPr>
                <p:nvPr/>
              </p:nvPicPr>
              <p:blipFill>
                <a:blip r:embed="rId2"/>
                <a:srcRect l="9752" t="11807" r="69351" b="75400"/>
                <a:stretch>
                  <a:fillRect/>
                </a:stretch>
              </p:blipFill>
              <p:spPr bwMode="auto">
                <a:xfrm>
                  <a:off x="2821169" y="2427767"/>
                  <a:ext cx="1143000" cy="990600"/>
                </a:xfrm>
                <a:prstGeom prst="rect">
                  <a:avLst/>
                </a:prstGeom>
                <a:noFill/>
                <a:ln w="9525">
                  <a:noFill/>
                  <a:miter lim="800000"/>
                  <a:headEnd/>
                  <a:tailEnd/>
                </a:ln>
              </p:spPr>
            </p:pic>
            <p:pic>
              <p:nvPicPr>
                <p:cNvPr id="5139" name="Picture 76" descr="Dr Yalda.jpg"/>
                <p:cNvPicPr>
                  <a:picLocks noChangeAspect="1"/>
                </p:cNvPicPr>
                <p:nvPr/>
              </p:nvPicPr>
              <p:blipFill>
                <a:blip r:embed="rId2"/>
                <a:srcRect l="9752" t="11807" r="69351" b="75400"/>
                <a:stretch>
                  <a:fillRect/>
                </a:stretch>
              </p:blipFill>
              <p:spPr bwMode="auto">
                <a:xfrm>
                  <a:off x="3951748" y="2417134"/>
                  <a:ext cx="1143000" cy="990600"/>
                </a:xfrm>
                <a:prstGeom prst="rect">
                  <a:avLst/>
                </a:prstGeom>
                <a:noFill/>
                <a:ln w="9525">
                  <a:noFill/>
                  <a:miter lim="800000"/>
                  <a:headEnd/>
                  <a:tailEnd/>
                </a:ln>
              </p:spPr>
            </p:pic>
          </p:grpSp>
          <p:grpSp>
            <p:nvGrpSpPr>
              <p:cNvPr id="5131" name="Group 16"/>
              <p:cNvGrpSpPr>
                <a:grpSpLocks/>
              </p:cNvGrpSpPr>
              <p:nvPr/>
            </p:nvGrpSpPr>
            <p:grpSpPr bwMode="auto">
              <a:xfrm>
                <a:off x="5089582" y="3404556"/>
                <a:ext cx="2275367" cy="1970567"/>
                <a:chOff x="2819400" y="1447800"/>
                <a:chExt cx="2275367" cy="1970567"/>
              </a:xfrm>
            </p:grpSpPr>
            <p:pic>
              <p:nvPicPr>
                <p:cNvPr id="5132" name="Picture 69" descr="Dr Yalda.jpg"/>
                <p:cNvPicPr>
                  <a:picLocks noChangeAspect="1"/>
                </p:cNvPicPr>
                <p:nvPr/>
              </p:nvPicPr>
              <p:blipFill>
                <a:blip r:embed="rId2"/>
                <a:srcRect l="9752" t="11807" r="69351" b="75400"/>
                <a:stretch>
                  <a:fillRect/>
                </a:stretch>
              </p:blipFill>
              <p:spPr bwMode="auto">
                <a:xfrm>
                  <a:off x="2819400" y="1447800"/>
                  <a:ext cx="1143000" cy="990600"/>
                </a:xfrm>
                <a:prstGeom prst="rect">
                  <a:avLst/>
                </a:prstGeom>
                <a:noFill/>
                <a:ln w="9525">
                  <a:noFill/>
                  <a:miter lim="800000"/>
                  <a:headEnd/>
                  <a:tailEnd/>
                </a:ln>
              </p:spPr>
            </p:pic>
            <p:pic>
              <p:nvPicPr>
                <p:cNvPr id="5133" name="Picture 70" descr="Dr Yalda.jpg"/>
                <p:cNvPicPr>
                  <a:picLocks noChangeAspect="1"/>
                </p:cNvPicPr>
                <p:nvPr/>
              </p:nvPicPr>
              <p:blipFill>
                <a:blip r:embed="rId2"/>
                <a:srcRect l="9752" t="11807" r="69351" b="75400"/>
                <a:stretch>
                  <a:fillRect/>
                </a:stretch>
              </p:blipFill>
              <p:spPr bwMode="auto">
                <a:xfrm>
                  <a:off x="3951767" y="1449569"/>
                  <a:ext cx="1143000" cy="990600"/>
                </a:xfrm>
                <a:prstGeom prst="rect">
                  <a:avLst/>
                </a:prstGeom>
                <a:noFill/>
                <a:ln w="9525">
                  <a:noFill/>
                  <a:miter lim="800000"/>
                  <a:headEnd/>
                  <a:tailEnd/>
                </a:ln>
              </p:spPr>
            </p:pic>
            <p:pic>
              <p:nvPicPr>
                <p:cNvPr id="5134" name="Picture 71" descr="Dr Yalda.jpg"/>
                <p:cNvPicPr>
                  <a:picLocks noChangeAspect="1"/>
                </p:cNvPicPr>
                <p:nvPr/>
              </p:nvPicPr>
              <p:blipFill>
                <a:blip r:embed="rId2"/>
                <a:srcRect l="9752" t="11807" r="69351" b="75400"/>
                <a:stretch>
                  <a:fillRect/>
                </a:stretch>
              </p:blipFill>
              <p:spPr bwMode="auto">
                <a:xfrm>
                  <a:off x="2821169" y="2427767"/>
                  <a:ext cx="1143000" cy="990600"/>
                </a:xfrm>
                <a:prstGeom prst="rect">
                  <a:avLst/>
                </a:prstGeom>
                <a:noFill/>
                <a:ln w="9525">
                  <a:noFill/>
                  <a:miter lim="800000"/>
                  <a:headEnd/>
                  <a:tailEnd/>
                </a:ln>
              </p:spPr>
            </p:pic>
            <p:pic>
              <p:nvPicPr>
                <p:cNvPr id="5135" name="Picture 72" descr="Dr Yalda.jpg"/>
                <p:cNvPicPr>
                  <a:picLocks noChangeAspect="1"/>
                </p:cNvPicPr>
                <p:nvPr/>
              </p:nvPicPr>
              <p:blipFill>
                <a:blip r:embed="rId2"/>
                <a:srcRect l="9752" t="11807" r="69351" b="75400"/>
                <a:stretch>
                  <a:fillRect/>
                </a:stretch>
              </p:blipFill>
              <p:spPr bwMode="auto">
                <a:xfrm>
                  <a:off x="3951748" y="2417134"/>
                  <a:ext cx="1143000" cy="990600"/>
                </a:xfrm>
                <a:prstGeom prst="rect">
                  <a:avLst/>
                </a:prstGeom>
                <a:noFill/>
                <a:ln w="9525">
                  <a:noFill/>
                  <a:miter lim="800000"/>
                  <a:headEnd/>
                  <a:tailEnd/>
                </a:ln>
              </p:spPr>
            </p:pic>
          </p:grpSp>
        </p:grpSp>
      </p:grpSp>
      <p:pic>
        <p:nvPicPr>
          <p:cNvPr id="5123" name="Picture 86" descr="Dr Yalda.jpg"/>
          <p:cNvPicPr>
            <a:picLocks noChangeAspect="1"/>
          </p:cNvPicPr>
          <p:nvPr/>
        </p:nvPicPr>
        <p:blipFill>
          <a:blip r:embed="rId2"/>
          <a:srcRect l="32042" t="44279" r="33130" b="22264"/>
          <a:stretch>
            <a:fillRect/>
          </a:stretch>
        </p:blipFill>
        <p:spPr bwMode="auto">
          <a:xfrm>
            <a:off x="2057400" y="1143000"/>
            <a:ext cx="3581400" cy="4870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685800" y="0"/>
            <a:ext cx="7772400" cy="533400"/>
          </a:xfrm>
          <a:prstGeom prst="rect">
            <a:avLst/>
          </a:prstGeom>
          <a:noFill/>
          <a:ln w="9525">
            <a:noFill/>
            <a:miter lim="800000"/>
            <a:headEnd/>
            <a:tailEnd/>
          </a:ln>
        </p:spPr>
        <p:txBody>
          <a:bodyPr anchor="ctr"/>
          <a:lstStyle/>
          <a:p>
            <a:pPr algn="ctr"/>
            <a:r>
              <a:rPr lang="en-US" sz="4000">
                <a:solidFill>
                  <a:schemeClr val="folHlink"/>
                </a:solidFill>
              </a:rPr>
              <a:t>Tissue Engineering</a:t>
            </a:r>
          </a:p>
        </p:txBody>
      </p:sp>
      <p:pic>
        <p:nvPicPr>
          <p:cNvPr id="31747" name="Picture 4" descr="Economics_clip_image002 tissue"/>
          <p:cNvPicPr>
            <a:picLocks noChangeAspect="1" noChangeArrowheads="1"/>
          </p:cNvPicPr>
          <p:nvPr/>
        </p:nvPicPr>
        <p:blipFill>
          <a:blip r:embed="rId2"/>
          <a:srcRect/>
          <a:stretch>
            <a:fillRect/>
          </a:stretch>
        </p:blipFill>
        <p:spPr bwMode="auto">
          <a:xfrm>
            <a:off x="990600" y="1066800"/>
            <a:ext cx="7437438" cy="4114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685800" y="0"/>
            <a:ext cx="7772400" cy="533400"/>
          </a:xfrm>
          <a:prstGeom prst="rect">
            <a:avLst/>
          </a:prstGeom>
          <a:noFill/>
          <a:ln w="9525">
            <a:noFill/>
            <a:miter lim="800000"/>
            <a:headEnd/>
            <a:tailEnd/>
          </a:ln>
        </p:spPr>
        <p:txBody>
          <a:bodyPr anchor="ctr"/>
          <a:lstStyle/>
          <a:p>
            <a:pPr algn="ctr"/>
            <a:r>
              <a:rPr lang="en-US" sz="4000">
                <a:solidFill>
                  <a:schemeClr val="folHlink"/>
                </a:solidFill>
              </a:rPr>
              <a:t>Tissue Engineering</a:t>
            </a:r>
          </a:p>
        </p:txBody>
      </p:sp>
      <p:pic>
        <p:nvPicPr>
          <p:cNvPr id="32771" name="Picture 4"/>
          <p:cNvPicPr>
            <a:picLocks noChangeAspect="1" noChangeArrowheads="1"/>
          </p:cNvPicPr>
          <p:nvPr/>
        </p:nvPicPr>
        <p:blipFill>
          <a:blip r:embed="rId3"/>
          <a:srcRect/>
          <a:stretch>
            <a:fillRect/>
          </a:stretch>
        </p:blipFill>
        <p:spPr bwMode="auto">
          <a:xfrm>
            <a:off x="1752600" y="685800"/>
            <a:ext cx="5287963" cy="5867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Rectangle 1"/>
          <p:cNvSpPr>
            <a:spLocks noChangeArrowheads="1"/>
          </p:cNvSpPr>
          <p:nvPr/>
        </p:nvSpPr>
        <p:spPr bwMode="auto">
          <a:xfrm>
            <a:off x="1981200" y="381000"/>
            <a:ext cx="5851525" cy="708025"/>
          </a:xfrm>
          <a:prstGeom prst="rect">
            <a:avLst/>
          </a:prstGeom>
          <a:noFill/>
          <a:ln w="9525">
            <a:noFill/>
            <a:miter lim="800000"/>
            <a:headEnd/>
            <a:tailEnd/>
          </a:ln>
        </p:spPr>
        <p:txBody>
          <a:bodyPr>
            <a:spAutoFit/>
          </a:bodyPr>
          <a:lstStyle/>
          <a:p>
            <a:pPr algn="ctr"/>
            <a:r>
              <a:rPr lang="en-US" sz="4000">
                <a:solidFill>
                  <a:schemeClr val="folHlink"/>
                </a:solidFill>
              </a:rPr>
              <a:t>Tissue Engineering</a:t>
            </a:r>
          </a:p>
        </p:txBody>
      </p:sp>
      <p:pic>
        <p:nvPicPr>
          <p:cNvPr id="33795" name="Picture 3"/>
          <p:cNvPicPr>
            <a:picLocks noChangeAspect="1" noChangeArrowheads="1"/>
          </p:cNvPicPr>
          <p:nvPr/>
        </p:nvPicPr>
        <p:blipFill>
          <a:blip r:embed="rId3"/>
          <a:srcRect/>
          <a:stretch>
            <a:fillRect/>
          </a:stretch>
        </p:blipFill>
        <p:spPr bwMode="auto">
          <a:xfrm>
            <a:off x="381000" y="1981200"/>
            <a:ext cx="8458200" cy="3816350"/>
          </a:xfrm>
          <a:prstGeom prst="rect">
            <a:avLst/>
          </a:prstGeom>
          <a:noFill/>
          <a:ln w="9525">
            <a:noFill/>
            <a:miter lim="800000"/>
            <a:headEnd/>
            <a:tailEnd/>
          </a:ln>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685800" y="304800"/>
            <a:ext cx="7772400" cy="533400"/>
          </a:xfrm>
          <a:prstGeom prst="rect">
            <a:avLst/>
          </a:prstGeom>
          <a:noFill/>
          <a:ln w="9525">
            <a:noFill/>
            <a:miter lim="800000"/>
            <a:headEnd/>
            <a:tailEnd/>
          </a:ln>
        </p:spPr>
        <p:txBody>
          <a:bodyPr anchor="ctr"/>
          <a:lstStyle/>
          <a:p>
            <a:pPr algn="ctr"/>
            <a:r>
              <a:rPr lang="en-US" sz="4000">
                <a:solidFill>
                  <a:schemeClr val="folHlink"/>
                </a:solidFill>
              </a:rPr>
              <a:t>Classification of publications according to clinical application</a:t>
            </a:r>
          </a:p>
        </p:txBody>
      </p:sp>
      <p:pic>
        <p:nvPicPr>
          <p:cNvPr id="34819" name="Picture 4"/>
          <p:cNvPicPr>
            <a:picLocks noChangeAspect="1" noChangeArrowheads="1"/>
          </p:cNvPicPr>
          <p:nvPr/>
        </p:nvPicPr>
        <p:blipFill>
          <a:blip r:embed="rId3"/>
          <a:srcRect t="-4053"/>
          <a:stretch>
            <a:fillRect/>
          </a:stretch>
        </p:blipFill>
        <p:spPr bwMode="auto">
          <a:xfrm>
            <a:off x="685800" y="1143000"/>
            <a:ext cx="7696200"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3"/>
          <a:srcRect/>
          <a:stretch>
            <a:fillRect/>
          </a:stretch>
        </p:blipFill>
        <p:spPr bwMode="auto">
          <a:xfrm>
            <a:off x="1066800" y="1301750"/>
            <a:ext cx="6781800" cy="5327650"/>
          </a:xfrm>
          <a:prstGeom prst="rect">
            <a:avLst/>
          </a:prstGeom>
          <a:noFill/>
          <a:ln w="9525">
            <a:noFill/>
            <a:miter lim="800000"/>
            <a:headEnd/>
            <a:tailEnd/>
          </a:ln>
        </p:spPr>
      </p:pic>
      <p:sp>
        <p:nvSpPr>
          <p:cNvPr id="35843" name="Rectangle 2"/>
          <p:cNvSpPr>
            <a:spLocks noChangeArrowheads="1"/>
          </p:cNvSpPr>
          <p:nvPr/>
        </p:nvSpPr>
        <p:spPr bwMode="auto">
          <a:xfrm>
            <a:off x="685800" y="304800"/>
            <a:ext cx="7772400" cy="533400"/>
          </a:xfrm>
          <a:prstGeom prst="rect">
            <a:avLst/>
          </a:prstGeom>
          <a:noFill/>
          <a:ln w="9525">
            <a:noFill/>
            <a:miter lim="800000"/>
            <a:headEnd/>
            <a:tailEnd/>
          </a:ln>
        </p:spPr>
        <p:txBody>
          <a:bodyPr anchor="ctr"/>
          <a:lstStyle/>
          <a:p>
            <a:pPr algn="ctr"/>
            <a:r>
              <a:rPr lang="en-US" sz="4000">
                <a:solidFill>
                  <a:schemeClr val="folHlink"/>
                </a:solidFill>
              </a:rPr>
              <a:t>Classification of publications according to tissue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Group 9"/>
          <p:cNvGrpSpPr>
            <a:grpSpLocks/>
          </p:cNvGrpSpPr>
          <p:nvPr/>
        </p:nvGrpSpPr>
        <p:grpSpPr bwMode="auto">
          <a:xfrm>
            <a:off x="685800" y="304800"/>
            <a:ext cx="7772400" cy="5607050"/>
            <a:chOff x="685800" y="304800"/>
            <a:chExt cx="7772400" cy="5607841"/>
          </a:xfrm>
        </p:grpSpPr>
        <p:pic>
          <p:nvPicPr>
            <p:cNvPr id="36867" name="Picture 4"/>
            <p:cNvPicPr>
              <a:picLocks noChangeAspect="1" noChangeArrowheads="1"/>
            </p:cNvPicPr>
            <p:nvPr/>
          </p:nvPicPr>
          <p:blipFill>
            <a:blip r:embed="rId3"/>
            <a:srcRect t="3355"/>
            <a:stretch>
              <a:fillRect/>
            </a:stretch>
          </p:blipFill>
          <p:spPr bwMode="auto">
            <a:xfrm>
              <a:off x="1066800" y="1524000"/>
              <a:ext cx="6751081" cy="4388641"/>
            </a:xfrm>
            <a:prstGeom prst="rect">
              <a:avLst/>
            </a:prstGeom>
            <a:noFill/>
            <a:ln w="9525">
              <a:noFill/>
              <a:miter lim="800000"/>
              <a:headEnd/>
              <a:tailEnd/>
            </a:ln>
          </p:spPr>
        </p:pic>
        <p:sp>
          <p:nvSpPr>
            <p:cNvPr id="36868" name="Rectangle 2"/>
            <p:cNvSpPr>
              <a:spLocks noChangeArrowheads="1"/>
            </p:cNvSpPr>
            <p:nvPr/>
          </p:nvSpPr>
          <p:spPr bwMode="auto">
            <a:xfrm>
              <a:off x="685800" y="304800"/>
              <a:ext cx="7772400" cy="533400"/>
            </a:xfrm>
            <a:prstGeom prst="rect">
              <a:avLst/>
            </a:prstGeom>
            <a:noFill/>
            <a:ln w="9525">
              <a:noFill/>
              <a:miter lim="800000"/>
              <a:headEnd/>
              <a:tailEnd/>
            </a:ln>
          </p:spPr>
          <p:txBody>
            <a:bodyPr anchor="ctr"/>
            <a:lstStyle/>
            <a:p>
              <a:pPr algn="ctr"/>
              <a:r>
                <a:rPr lang="en-US" sz="4000">
                  <a:solidFill>
                    <a:schemeClr val="folHlink"/>
                  </a:solidFill>
                </a:rPr>
                <a:t>Classification of publications according to organs</a:t>
              </a:r>
            </a:p>
          </p:txBody>
        </p:sp>
        <p:sp>
          <p:nvSpPr>
            <p:cNvPr id="36869" name="TextBox 4"/>
            <p:cNvSpPr txBox="1">
              <a:spLocks noChangeArrowheads="1"/>
            </p:cNvSpPr>
            <p:nvPr/>
          </p:nvSpPr>
          <p:spPr bwMode="auto">
            <a:xfrm rot="-5400000">
              <a:off x="1774998" y="3436636"/>
              <a:ext cx="1391336" cy="461665"/>
            </a:xfrm>
            <a:prstGeom prst="rect">
              <a:avLst/>
            </a:prstGeom>
            <a:noFill/>
            <a:ln w="9525">
              <a:noFill/>
              <a:miter lim="800000"/>
              <a:headEnd/>
              <a:tailEnd/>
            </a:ln>
          </p:spPr>
          <p:txBody>
            <a:bodyPr>
              <a:spAutoFit/>
            </a:bodyPr>
            <a:lstStyle/>
            <a:p>
              <a:r>
                <a:rPr lang="en-US" sz="2400" b="1"/>
                <a:t>Joints</a:t>
              </a:r>
            </a:p>
          </p:txBody>
        </p:sp>
        <p:sp>
          <p:nvSpPr>
            <p:cNvPr id="36870" name="TextBox 5"/>
            <p:cNvSpPr txBox="1">
              <a:spLocks noChangeArrowheads="1"/>
            </p:cNvSpPr>
            <p:nvPr/>
          </p:nvSpPr>
          <p:spPr bwMode="auto">
            <a:xfrm rot="-5400000">
              <a:off x="2659365" y="3436636"/>
              <a:ext cx="1391336" cy="461665"/>
            </a:xfrm>
            <a:prstGeom prst="rect">
              <a:avLst/>
            </a:prstGeom>
            <a:noFill/>
            <a:ln w="9525">
              <a:noFill/>
              <a:miter lim="800000"/>
              <a:headEnd/>
              <a:tailEnd/>
            </a:ln>
          </p:spPr>
          <p:txBody>
            <a:bodyPr>
              <a:spAutoFit/>
            </a:bodyPr>
            <a:lstStyle/>
            <a:p>
              <a:r>
                <a:rPr lang="en-US" sz="2400" b="1"/>
                <a:t>Heart</a:t>
              </a:r>
            </a:p>
          </p:txBody>
        </p:sp>
        <p:sp>
          <p:nvSpPr>
            <p:cNvPr id="36871" name="TextBox 6"/>
            <p:cNvSpPr txBox="1">
              <a:spLocks noChangeArrowheads="1"/>
            </p:cNvSpPr>
            <p:nvPr/>
          </p:nvSpPr>
          <p:spPr bwMode="auto">
            <a:xfrm rot="-5400000">
              <a:off x="3573765" y="4351036"/>
              <a:ext cx="1391336" cy="461665"/>
            </a:xfrm>
            <a:prstGeom prst="rect">
              <a:avLst/>
            </a:prstGeom>
            <a:noFill/>
            <a:ln w="9525">
              <a:noFill/>
              <a:miter lim="800000"/>
              <a:headEnd/>
              <a:tailEnd/>
            </a:ln>
          </p:spPr>
          <p:txBody>
            <a:bodyPr>
              <a:spAutoFit/>
            </a:bodyPr>
            <a:lstStyle/>
            <a:p>
              <a:r>
                <a:rPr lang="en-US" sz="2400" b="1"/>
                <a:t>Liver</a:t>
              </a:r>
            </a:p>
          </p:txBody>
        </p:sp>
        <p:sp>
          <p:nvSpPr>
            <p:cNvPr id="36872" name="TextBox 7"/>
            <p:cNvSpPr txBox="1">
              <a:spLocks noChangeArrowheads="1"/>
            </p:cNvSpPr>
            <p:nvPr/>
          </p:nvSpPr>
          <p:spPr bwMode="auto">
            <a:xfrm rot="-5400000">
              <a:off x="4716765" y="3360435"/>
              <a:ext cx="1391336" cy="461665"/>
            </a:xfrm>
            <a:prstGeom prst="rect">
              <a:avLst/>
            </a:prstGeom>
            <a:noFill/>
            <a:ln w="9525">
              <a:noFill/>
              <a:miter lim="800000"/>
              <a:headEnd/>
              <a:tailEnd/>
            </a:ln>
          </p:spPr>
          <p:txBody>
            <a:bodyPr>
              <a:spAutoFit/>
            </a:bodyPr>
            <a:lstStyle/>
            <a:p>
              <a:r>
                <a:rPr lang="en-US" sz="2400" b="1"/>
                <a:t>Kidney</a:t>
              </a:r>
            </a:p>
          </p:txBody>
        </p:sp>
        <p:sp>
          <p:nvSpPr>
            <p:cNvPr id="36873" name="TextBox 8"/>
            <p:cNvSpPr txBox="1">
              <a:spLocks noChangeArrowheads="1"/>
            </p:cNvSpPr>
            <p:nvPr/>
          </p:nvSpPr>
          <p:spPr bwMode="auto">
            <a:xfrm rot="-5400000">
              <a:off x="5474299" y="3284236"/>
              <a:ext cx="1848537" cy="461665"/>
            </a:xfrm>
            <a:prstGeom prst="rect">
              <a:avLst/>
            </a:prstGeom>
            <a:noFill/>
            <a:ln w="9525">
              <a:noFill/>
              <a:miter lim="800000"/>
              <a:headEnd/>
              <a:tailEnd/>
            </a:ln>
          </p:spPr>
          <p:txBody>
            <a:bodyPr>
              <a:spAutoFit/>
            </a:bodyPr>
            <a:lstStyle/>
            <a:p>
              <a:r>
                <a:rPr lang="en-US" sz="2400" b="1"/>
                <a:t>Pancreas</a:t>
              </a:r>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Rectangle 1"/>
          <p:cNvSpPr>
            <a:spLocks noChangeArrowheads="1"/>
          </p:cNvSpPr>
          <p:nvPr/>
        </p:nvSpPr>
        <p:spPr bwMode="auto">
          <a:xfrm>
            <a:off x="1752600" y="304800"/>
            <a:ext cx="5943600" cy="708025"/>
          </a:xfrm>
          <a:prstGeom prst="rect">
            <a:avLst/>
          </a:prstGeom>
          <a:noFill/>
          <a:ln w="9525">
            <a:noFill/>
            <a:miter lim="800000"/>
            <a:headEnd/>
            <a:tailEnd/>
          </a:ln>
        </p:spPr>
        <p:txBody>
          <a:bodyPr>
            <a:spAutoFit/>
          </a:bodyPr>
          <a:lstStyle/>
          <a:p>
            <a:pPr algn="ctr"/>
            <a:r>
              <a:rPr lang="en-US" sz="4000">
                <a:solidFill>
                  <a:schemeClr val="folHlink"/>
                </a:solidFill>
              </a:rPr>
              <a:t>Tissue Engineering</a:t>
            </a:r>
          </a:p>
        </p:txBody>
      </p:sp>
      <p:sp>
        <p:nvSpPr>
          <p:cNvPr id="37891" name="Rectangle 3"/>
          <p:cNvSpPr>
            <a:spLocks noChangeArrowheads="1"/>
          </p:cNvSpPr>
          <p:nvPr/>
        </p:nvSpPr>
        <p:spPr bwMode="auto">
          <a:xfrm>
            <a:off x="2435225" y="1047750"/>
            <a:ext cx="4273550" cy="4760913"/>
          </a:xfrm>
          <a:prstGeom prst="rect">
            <a:avLst/>
          </a:prstGeom>
          <a:noFill/>
          <a:ln w="9525">
            <a:noFill/>
            <a:miter lim="800000"/>
            <a:headEnd/>
            <a:tailEnd/>
          </a:ln>
        </p:spPr>
        <p:txBody>
          <a:bodyPr wrap="none" anchor="ctr">
            <a:spAutoFit/>
          </a:bodyPr>
          <a:lstStyle/>
          <a:p>
            <a:pPr algn="ctr"/>
            <a:r>
              <a:rPr lang="en-US"/>
              <a:t>Growth factor Source Receptor Function</a:t>
            </a:r>
          </a:p>
          <a:p>
            <a:pPr algn="ctr"/>
            <a:r>
              <a:rPr lang="en-US">
                <a:solidFill>
                  <a:srgbClr val="5252F8"/>
                </a:solidFill>
              </a:rPr>
              <a:t>-Epidermal growth</a:t>
            </a:r>
          </a:p>
          <a:p>
            <a:pPr algn="ctr"/>
            <a:r>
              <a:rPr lang="en-US">
                <a:solidFill>
                  <a:srgbClr val="5252F8"/>
                </a:solidFill>
              </a:rPr>
              <a:t>factors (EGFs</a:t>
            </a:r>
            <a:r>
              <a:rPr lang="en-US"/>
              <a:t>)</a:t>
            </a:r>
          </a:p>
          <a:p>
            <a:pPr algn="ctr"/>
            <a:r>
              <a:rPr lang="en-US"/>
              <a:t>-plasma, urine and</a:t>
            </a:r>
          </a:p>
          <a:p>
            <a:pPr algn="ctr"/>
            <a:r>
              <a:rPr lang="en-US"/>
              <a:t>most other body fluids</a:t>
            </a:r>
          </a:p>
          <a:p>
            <a:pPr algn="ctr"/>
            <a:r>
              <a:rPr lang="en-US"/>
              <a:t>-Tyrosine kinase </a:t>
            </a:r>
          </a:p>
          <a:p>
            <a:pPr algn="ctr"/>
            <a:r>
              <a:rPr lang="en-US"/>
              <a:t>-Mitogen for ectodermal, mesodermal</a:t>
            </a:r>
          </a:p>
          <a:p>
            <a:pPr algn="ctr"/>
            <a:r>
              <a:rPr lang="en-US"/>
              <a:t>and endodermal cells, promotes</a:t>
            </a:r>
          </a:p>
          <a:p>
            <a:pPr algn="ctr"/>
            <a:r>
              <a:rPr lang="en-US"/>
              <a:t>proliferation and differentiation of</a:t>
            </a:r>
          </a:p>
          <a:p>
            <a:pPr algn="ctr"/>
            <a:r>
              <a:rPr lang="en-US"/>
              <a:t>epidermal and epithelial cells</a:t>
            </a:r>
          </a:p>
          <a:p>
            <a:pPr algn="ctr"/>
            <a:r>
              <a:rPr lang="en-US">
                <a:solidFill>
                  <a:srgbClr val="5252F8"/>
                </a:solidFill>
              </a:rPr>
              <a:t>-Fibroblast growth</a:t>
            </a:r>
          </a:p>
          <a:p>
            <a:pPr algn="ctr"/>
            <a:r>
              <a:rPr lang="en-US">
                <a:solidFill>
                  <a:srgbClr val="5252F8"/>
                </a:solidFill>
              </a:rPr>
              <a:t>factors (FGFs)</a:t>
            </a:r>
          </a:p>
          <a:p>
            <a:pPr algn="ctr"/>
            <a:r>
              <a:rPr lang="en-US"/>
              <a:t>Macrophages, mesenchymal</a:t>
            </a:r>
          </a:p>
          <a:p>
            <a:pPr algn="ctr"/>
            <a:r>
              <a:rPr lang="en-US"/>
              <a:t>cells, chondrocytes, osteoblasts</a:t>
            </a:r>
          </a:p>
          <a:p>
            <a:pPr algn="ctr"/>
            <a:r>
              <a:rPr lang="en-US"/>
              <a:t>-Tyrosine kinase</a:t>
            </a:r>
          </a:p>
          <a:p>
            <a:pPr algn="ctr"/>
            <a:r>
              <a:rPr lang="en-US"/>
              <a:t> Proliferation of mesenchymal cells,</a:t>
            </a:r>
          </a:p>
          <a:p>
            <a:pPr algn="ctr"/>
            <a:r>
              <a:rPr lang="en-US"/>
              <a:t>chondrocytes and osteoblasts </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1905000" y="228600"/>
            <a:ext cx="5562600" cy="708025"/>
          </a:xfrm>
          <a:prstGeom prst="rect">
            <a:avLst/>
          </a:prstGeom>
          <a:noFill/>
          <a:ln w="9525">
            <a:noFill/>
            <a:miter lim="800000"/>
            <a:headEnd/>
            <a:tailEnd/>
          </a:ln>
        </p:spPr>
        <p:txBody>
          <a:bodyPr>
            <a:spAutoFit/>
          </a:bodyPr>
          <a:lstStyle/>
          <a:p>
            <a:pPr algn="ctr"/>
            <a:r>
              <a:rPr lang="en-US" sz="4000">
                <a:solidFill>
                  <a:schemeClr val="folHlink"/>
                </a:solidFill>
              </a:rPr>
              <a:t>Tissue Engineering</a:t>
            </a:r>
          </a:p>
        </p:txBody>
      </p:sp>
      <p:sp>
        <p:nvSpPr>
          <p:cNvPr id="38915" name="Rectangle 3"/>
          <p:cNvSpPr>
            <a:spLocks noChangeArrowheads="1"/>
          </p:cNvSpPr>
          <p:nvPr/>
        </p:nvSpPr>
        <p:spPr bwMode="auto">
          <a:xfrm>
            <a:off x="2632075" y="1047750"/>
            <a:ext cx="3879850" cy="4760913"/>
          </a:xfrm>
          <a:prstGeom prst="rect">
            <a:avLst/>
          </a:prstGeom>
          <a:noFill/>
          <a:ln w="9525">
            <a:noFill/>
            <a:miter lim="800000"/>
            <a:headEnd/>
            <a:tailEnd/>
          </a:ln>
        </p:spPr>
        <p:txBody>
          <a:bodyPr wrap="none" anchor="ctr">
            <a:spAutoFit/>
          </a:bodyPr>
          <a:lstStyle/>
          <a:p>
            <a:pPr algn="ctr"/>
            <a:r>
              <a:rPr lang="en-US"/>
              <a:t>-</a:t>
            </a:r>
            <a:r>
              <a:rPr lang="en-US">
                <a:solidFill>
                  <a:srgbClr val="5252F8"/>
                </a:solidFill>
              </a:rPr>
              <a:t>Platelet-derived growth</a:t>
            </a:r>
          </a:p>
          <a:p>
            <a:pPr algn="ctr"/>
            <a:r>
              <a:rPr lang="en-US">
                <a:solidFill>
                  <a:srgbClr val="5252F8"/>
                </a:solidFill>
              </a:rPr>
              <a:t>factors (PDGFs)</a:t>
            </a:r>
          </a:p>
          <a:p>
            <a:pPr algn="ctr"/>
            <a:r>
              <a:rPr lang="en-US"/>
              <a:t>-Platelets, macrophages, endothelial</a:t>
            </a:r>
          </a:p>
          <a:p>
            <a:pPr algn="ctr"/>
            <a:r>
              <a:rPr lang="en-US"/>
              <a:t>cells, fibroblasts,</a:t>
            </a:r>
          </a:p>
          <a:p>
            <a:pPr algn="ctr"/>
            <a:r>
              <a:rPr lang="en-US"/>
              <a:t>glial cells, astrocytes, myoblasts,</a:t>
            </a:r>
          </a:p>
          <a:p>
            <a:pPr algn="ctr"/>
            <a:r>
              <a:rPr lang="en-US"/>
              <a:t>smooth muscle cells</a:t>
            </a:r>
          </a:p>
          <a:p>
            <a:pPr algn="ctr"/>
            <a:r>
              <a:rPr lang="en-US"/>
              <a:t>-Tyrosine kinase </a:t>
            </a:r>
          </a:p>
          <a:p>
            <a:pPr algn="ctr"/>
            <a:r>
              <a:rPr lang="en-US"/>
              <a:t>Proliferation of mesenchymal</a:t>
            </a:r>
          </a:p>
          <a:p>
            <a:pPr algn="ctr"/>
            <a:r>
              <a:rPr lang="en-US"/>
              <a:t>cells, osteoblasts and fibroblasts,</a:t>
            </a:r>
          </a:p>
          <a:p>
            <a:pPr algn="ctr"/>
            <a:r>
              <a:rPr lang="en-US"/>
              <a:t>macrophage chemotaxis</a:t>
            </a:r>
          </a:p>
          <a:p>
            <a:pPr algn="ctr"/>
            <a:r>
              <a:rPr lang="en-US">
                <a:solidFill>
                  <a:srgbClr val="5252F8"/>
                </a:solidFill>
              </a:rPr>
              <a:t>-Insulin-like growth</a:t>
            </a:r>
          </a:p>
          <a:p>
            <a:pPr algn="ctr"/>
            <a:r>
              <a:rPr lang="en-US">
                <a:solidFill>
                  <a:srgbClr val="5252F8"/>
                </a:solidFill>
              </a:rPr>
              <a:t>factors (IGFs</a:t>
            </a:r>
            <a:r>
              <a:rPr lang="en-US"/>
              <a:t>)</a:t>
            </a:r>
          </a:p>
          <a:p>
            <a:pPr algn="ctr"/>
            <a:r>
              <a:rPr lang="en-US"/>
              <a:t>-Liver, bone matrix, osteoblasts,</a:t>
            </a:r>
          </a:p>
          <a:p>
            <a:pPr algn="ctr"/>
            <a:r>
              <a:rPr lang="en-US"/>
              <a:t>chondrocytes, myocytes</a:t>
            </a:r>
          </a:p>
          <a:p>
            <a:pPr algn="ctr"/>
            <a:r>
              <a:rPr lang="en-US"/>
              <a:t>-Tyrosine kinase </a:t>
            </a:r>
          </a:p>
          <a:p>
            <a:pPr algn="ctr"/>
            <a:r>
              <a:rPr lang="en-US"/>
              <a:t>Proliferation and differentiation</a:t>
            </a:r>
          </a:p>
          <a:p>
            <a:pPr algn="ctr"/>
            <a:r>
              <a:rPr lang="en-US"/>
              <a:t>of osteoprogenitor cells</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1"/>
          <p:cNvSpPr>
            <a:spLocks noChangeArrowheads="1"/>
          </p:cNvSpPr>
          <p:nvPr/>
        </p:nvSpPr>
        <p:spPr bwMode="auto">
          <a:xfrm>
            <a:off x="1295400" y="304800"/>
            <a:ext cx="6629400" cy="708025"/>
          </a:xfrm>
          <a:prstGeom prst="rect">
            <a:avLst/>
          </a:prstGeom>
          <a:noFill/>
          <a:ln w="9525">
            <a:noFill/>
            <a:miter lim="800000"/>
            <a:headEnd/>
            <a:tailEnd/>
          </a:ln>
        </p:spPr>
        <p:txBody>
          <a:bodyPr>
            <a:spAutoFit/>
          </a:bodyPr>
          <a:lstStyle/>
          <a:p>
            <a:pPr algn="ctr"/>
            <a:r>
              <a:rPr lang="en-US" sz="4000">
                <a:solidFill>
                  <a:schemeClr val="folHlink"/>
                </a:solidFill>
              </a:rPr>
              <a:t>Tissue Engineering</a:t>
            </a:r>
          </a:p>
        </p:txBody>
      </p:sp>
      <p:sp>
        <p:nvSpPr>
          <p:cNvPr id="39939" name="Rectangle 3"/>
          <p:cNvSpPr>
            <a:spLocks noChangeArrowheads="1"/>
          </p:cNvSpPr>
          <p:nvPr/>
        </p:nvSpPr>
        <p:spPr bwMode="auto">
          <a:xfrm>
            <a:off x="2549525" y="1049338"/>
            <a:ext cx="4044950" cy="4760912"/>
          </a:xfrm>
          <a:prstGeom prst="rect">
            <a:avLst/>
          </a:prstGeom>
          <a:noFill/>
          <a:ln w="9525">
            <a:noFill/>
            <a:miter lim="800000"/>
            <a:headEnd/>
            <a:tailEnd/>
          </a:ln>
        </p:spPr>
        <p:txBody>
          <a:bodyPr wrap="none" anchor="ctr">
            <a:spAutoFit/>
          </a:bodyPr>
          <a:lstStyle/>
          <a:p>
            <a:pPr algn="ctr"/>
            <a:r>
              <a:rPr lang="en-US">
                <a:solidFill>
                  <a:srgbClr val="5252F8"/>
                </a:solidFill>
              </a:rPr>
              <a:t>-Transforming growth</a:t>
            </a:r>
          </a:p>
          <a:p>
            <a:pPr algn="ctr"/>
            <a:r>
              <a:rPr lang="en-US">
                <a:solidFill>
                  <a:srgbClr val="5252F8"/>
                </a:solidFill>
              </a:rPr>
              <a:t>factor beta (TGF-ß)</a:t>
            </a:r>
          </a:p>
          <a:p>
            <a:pPr algn="ctr"/>
            <a:r>
              <a:rPr lang="en-US"/>
              <a:t>-Platelets, bone, extracellular</a:t>
            </a:r>
          </a:p>
          <a:p>
            <a:pPr algn="ctr"/>
            <a:r>
              <a:rPr lang="en-US"/>
              <a:t>matrix</a:t>
            </a:r>
          </a:p>
          <a:p>
            <a:pPr algn="ctr"/>
            <a:r>
              <a:rPr lang="en-US"/>
              <a:t>-Serine threonine sulfate Stimulates  </a:t>
            </a:r>
          </a:p>
          <a:p>
            <a:pPr algn="ctr"/>
            <a:r>
              <a:rPr lang="en-US"/>
              <a:t>proliferation of undifferentiated</a:t>
            </a:r>
          </a:p>
          <a:p>
            <a:pPr algn="ctr"/>
            <a:r>
              <a:rPr lang="en-US"/>
              <a:t>mesenchymal cells</a:t>
            </a:r>
          </a:p>
          <a:p>
            <a:pPr algn="ctr"/>
            <a:r>
              <a:rPr lang="en-US">
                <a:solidFill>
                  <a:srgbClr val="5252F8"/>
                </a:solidFill>
              </a:rPr>
              <a:t>-Bone morphogenetic</a:t>
            </a:r>
          </a:p>
          <a:p>
            <a:pPr algn="ctr"/>
            <a:r>
              <a:rPr lang="en-US">
                <a:solidFill>
                  <a:srgbClr val="5252F8"/>
                </a:solidFill>
              </a:rPr>
              <a:t>proteins (BMPs</a:t>
            </a:r>
            <a:r>
              <a:rPr lang="en-US"/>
              <a:t>)</a:t>
            </a:r>
          </a:p>
          <a:p>
            <a:pPr algn="ctr"/>
            <a:r>
              <a:rPr lang="en-US"/>
              <a:t>Bone extracellular matrix,</a:t>
            </a:r>
          </a:p>
          <a:p>
            <a:pPr algn="ctr"/>
            <a:r>
              <a:rPr lang="en-US"/>
              <a:t>osteoblasts, osteoprogenitor cells</a:t>
            </a:r>
          </a:p>
          <a:p>
            <a:pPr algn="ctr"/>
            <a:r>
              <a:rPr lang="en-US"/>
              <a:t>-Serine threonine sulfate </a:t>
            </a:r>
          </a:p>
          <a:p>
            <a:pPr algn="ctr"/>
            <a:r>
              <a:rPr lang="en-US"/>
              <a:t>-Differentiation of</a:t>
            </a:r>
          </a:p>
          <a:p>
            <a:pPr algn="ctr"/>
            <a:r>
              <a:rPr lang="en-US"/>
              <a:t>-mesenchymal cells into chondrocytes</a:t>
            </a:r>
          </a:p>
          <a:p>
            <a:pPr algn="ctr"/>
            <a:r>
              <a:rPr lang="en-US"/>
              <a:t>and osteoblasts</a:t>
            </a:r>
          </a:p>
          <a:p>
            <a:pPr algn="ctr"/>
            <a:r>
              <a:rPr lang="en-US"/>
              <a:t>-osteoprogenitor cells into osteoblasts</a:t>
            </a:r>
          </a:p>
          <a:p>
            <a:pPr algn="ctr" eaLnBrk="0" hangingPunct="0"/>
            <a:endParaRPr lang="en-US"/>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1"/>
          <p:cNvSpPr>
            <a:spLocks noChangeArrowheads="1"/>
          </p:cNvSpPr>
          <p:nvPr/>
        </p:nvSpPr>
        <p:spPr bwMode="auto">
          <a:xfrm>
            <a:off x="1828800" y="304800"/>
            <a:ext cx="5334000" cy="708025"/>
          </a:xfrm>
          <a:prstGeom prst="rect">
            <a:avLst/>
          </a:prstGeom>
          <a:noFill/>
          <a:ln w="9525">
            <a:noFill/>
            <a:miter lim="800000"/>
            <a:headEnd/>
            <a:tailEnd/>
          </a:ln>
        </p:spPr>
        <p:txBody>
          <a:bodyPr>
            <a:spAutoFit/>
          </a:bodyPr>
          <a:lstStyle/>
          <a:p>
            <a:pPr algn="ctr"/>
            <a:r>
              <a:rPr lang="en-US" sz="4000">
                <a:solidFill>
                  <a:schemeClr val="folHlink"/>
                </a:solidFill>
              </a:rPr>
              <a:t>Tissue Engineering</a:t>
            </a:r>
          </a:p>
        </p:txBody>
      </p:sp>
      <p:pic>
        <p:nvPicPr>
          <p:cNvPr id="40963" name="Picture 4"/>
          <p:cNvPicPr>
            <a:picLocks noChangeAspect="1" noChangeArrowheads="1"/>
          </p:cNvPicPr>
          <p:nvPr/>
        </p:nvPicPr>
        <p:blipFill>
          <a:blip r:embed="rId2"/>
          <a:srcRect/>
          <a:stretch>
            <a:fillRect/>
          </a:stretch>
        </p:blipFill>
        <p:spPr bwMode="auto">
          <a:xfrm>
            <a:off x="1066800" y="1752600"/>
            <a:ext cx="7267575" cy="36766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85800" y="228600"/>
            <a:ext cx="7772400" cy="533400"/>
          </a:xfrm>
        </p:spPr>
        <p:txBody>
          <a:bodyPr/>
          <a:lstStyle/>
          <a:p>
            <a:pPr eaLnBrk="1" hangingPunct="1"/>
            <a:r>
              <a:rPr lang="en-US" sz="4000" smtClean="0">
                <a:solidFill>
                  <a:schemeClr val="folHlink"/>
                </a:solidFill>
              </a:rPr>
              <a:t>Tissue Engineering</a:t>
            </a:r>
          </a:p>
        </p:txBody>
      </p:sp>
      <p:sp>
        <p:nvSpPr>
          <p:cNvPr id="4" name="Rectangle 3"/>
          <p:cNvSpPr txBox="1">
            <a:spLocks noChangeArrowheads="1"/>
          </p:cNvSpPr>
          <p:nvPr/>
        </p:nvSpPr>
        <p:spPr bwMode="auto">
          <a:xfrm>
            <a:off x="457200" y="1114425"/>
            <a:ext cx="8305800" cy="3457575"/>
          </a:xfrm>
          <a:prstGeom prst="rect">
            <a:avLst/>
          </a:prstGeom>
          <a:noFill/>
          <a:ln w="9525">
            <a:noFill/>
            <a:miter lim="800000"/>
            <a:headEnd/>
            <a:tailEnd/>
          </a:ln>
        </p:spPr>
        <p:txBody>
          <a:bodyPr/>
          <a:lstStyle/>
          <a:p>
            <a:pPr algn="just" eaLnBrk="0" hangingPunct="0">
              <a:spcBef>
                <a:spcPct val="20000"/>
              </a:spcBef>
              <a:buClr>
                <a:srgbClr val="33CC33"/>
              </a:buClr>
              <a:buFont typeface="Wingdings" pitchFamily="2" charset="2"/>
              <a:buChar char="ü"/>
              <a:defRPr/>
            </a:pPr>
            <a:r>
              <a:rPr lang="en-US" sz="2800" kern="0" dirty="0">
                <a:latin typeface="+mn-lt"/>
                <a:cs typeface="+mn-cs"/>
              </a:rPr>
              <a:t>TE is an interdisciplinary field that applies the principles of engineering and the life sciences towards the development of biological substitutes  that restore, maintain, or improve tissue function</a:t>
            </a:r>
          </a:p>
          <a:p>
            <a:pPr algn="just" eaLnBrk="0" hangingPunct="0">
              <a:spcBef>
                <a:spcPct val="20000"/>
              </a:spcBef>
              <a:buClr>
                <a:srgbClr val="33CC33"/>
              </a:buClr>
              <a:defRPr/>
            </a:pPr>
            <a:endParaRPr lang="en-US" sz="2800" kern="0" dirty="0">
              <a:latin typeface="+mn-lt"/>
              <a:cs typeface="+mn-cs"/>
            </a:endParaRPr>
          </a:p>
          <a:p>
            <a:pPr algn="just" eaLnBrk="0" hangingPunct="0">
              <a:spcBef>
                <a:spcPct val="20000"/>
              </a:spcBef>
              <a:buClr>
                <a:srgbClr val="00B050"/>
              </a:buClr>
              <a:buFont typeface="Wingdings" pitchFamily="2" charset="2"/>
              <a:buChar char="ü"/>
              <a:defRPr/>
            </a:pPr>
            <a:r>
              <a:rPr lang="en-US" sz="2800" kern="0" dirty="0">
                <a:latin typeface="+mn-lt"/>
                <a:cs typeface="+mn-cs"/>
              </a:rPr>
              <a:t>Developing living tissue using cells, biomaterials, and signaling molecules</a:t>
            </a:r>
            <a:endParaRPr lang="en-US" sz="2800" kern="0" dirty="0">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1"/>
          <p:cNvSpPr>
            <a:spLocks noChangeArrowheads="1"/>
          </p:cNvSpPr>
          <p:nvPr/>
        </p:nvSpPr>
        <p:spPr bwMode="auto">
          <a:xfrm>
            <a:off x="1981200" y="304800"/>
            <a:ext cx="5486400" cy="708025"/>
          </a:xfrm>
          <a:prstGeom prst="rect">
            <a:avLst/>
          </a:prstGeom>
          <a:noFill/>
          <a:ln w="9525">
            <a:noFill/>
            <a:miter lim="800000"/>
            <a:headEnd/>
            <a:tailEnd/>
          </a:ln>
        </p:spPr>
        <p:txBody>
          <a:bodyPr>
            <a:spAutoFit/>
          </a:bodyPr>
          <a:lstStyle/>
          <a:p>
            <a:pPr algn="ctr"/>
            <a:r>
              <a:rPr lang="en-US" sz="4000">
                <a:solidFill>
                  <a:schemeClr val="folHlink"/>
                </a:solidFill>
              </a:rPr>
              <a:t>Tissue Engineering</a:t>
            </a:r>
          </a:p>
        </p:txBody>
      </p:sp>
      <p:pic>
        <p:nvPicPr>
          <p:cNvPr id="41987" name="Picture 4"/>
          <p:cNvPicPr>
            <a:picLocks noChangeAspect="1" noChangeArrowheads="1"/>
          </p:cNvPicPr>
          <p:nvPr/>
        </p:nvPicPr>
        <p:blipFill>
          <a:blip r:embed="rId2"/>
          <a:srcRect/>
          <a:stretch>
            <a:fillRect/>
          </a:stretch>
        </p:blipFill>
        <p:spPr bwMode="auto">
          <a:xfrm>
            <a:off x="914400" y="1905000"/>
            <a:ext cx="7610475" cy="3848100"/>
          </a:xfrm>
          <a:prstGeom prst="rect">
            <a:avLst/>
          </a:prstGeom>
          <a:noFill/>
          <a:ln w="9525">
            <a:noFill/>
            <a:miter lim="800000"/>
            <a:headEnd/>
            <a:tailEnd/>
          </a:ln>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Rectangle 1"/>
          <p:cNvSpPr>
            <a:spLocks noChangeArrowheads="1"/>
          </p:cNvSpPr>
          <p:nvPr/>
        </p:nvSpPr>
        <p:spPr bwMode="auto">
          <a:xfrm>
            <a:off x="2286000" y="304800"/>
            <a:ext cx="5105400" cy="708025"/>
          </a:xfrm>
          <a:prstGeom prst="rect">
            <a:avLst/>
          </a:prstGeom>
          <a:noFill/>
          <a:ln w="9525">
            <a:noFill/>
            <a:miter lim="800000"/>
            <a:headEnd/>
            <a:tailEnd/>
          </a:ln>
        </p:spPr>
        <p:txBody>
          <a:bodyPr>
            <a:spAutoFit/>
          </a:bodyPr>
          <a:lstStyle/>
          <a:p>
            <a:pPr algn="ctr"/>
            <a:r>
              <a:rPr lang="en-US" sz="4000">
                <a:solidFill>
                  <a:schemeClr val="folHlink"/>
                </a:solidFill>
              </a:rPr>
              <a:t>Tissue Engineering</a:t>
            </a:r>
          </a:p>
        </p:txBody>
      </p:sp>
      <p:pic>
        <p:nvPicPr>
          <p:cNvPr id="43011" name="Picture 4"/>
          <p:cNvPicPr>
            <a:picLocks noChangeAspect="1" noChangeArrowheads="1"/>
          </p:cNvPicPr>
          <p:nvPr/>
        </p:nvPicPr>
        <p:blipFill>
          <a:blip r:embed="rId3"/>
          <a:srcRect/>
          <a:stretch>
            <a:fillRect/>
          </a:stretch>
        </p:blipFill>
        <p:spPr bwMode="auto">
          <a:xfrm>
            <a:off x="1295400" y="1676400"/>
            <a:ext cx="5791200" cy="4572000"/>
          </a:xfrm>
          <a:prstGeom prst="rect">
            <a:avLst/>
          </a:prstGeom>
          <a:noFill/>
          <a:ln w="9525">
            <a:noFill/>
            <a:miter lim="800000"/>
            <a:headEnd/>
            <a:tailEnd/>
          </a:ln>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Rectangle 1"/>
          <p:cNvSpPr>
            <a:spLocks noChangeArrowheads="1"/>
          </p:cNvSpPr>
          <p:nvPr/>
        </p:nvSpPr>
        <p:spPr bwMode="auto">
          <a:xfrm>
            <a:off x="1905000" y="228600"/>
            <a:ext cx="5791200" cy="708025"/>
          </a:xfrm>
          <a:prstGeom prst="rect">
            <a:avLst/>
          </a:prstGeom>
          <a:noFill/>
          <a:ln w="9525">
            <a:noFill/>
            <a:miter lim="800000"/>
            <a:headEnd/>
            <a:tailEnd/>
          </a:ln>
        </p:spPr>
        <p:txBody>
          <a:bodyPr>
            <a:spAutoFit/>
          </a:bodyPr>
          <a:lstStyle/>
          <a:p>
            <a:pPr algn="ctr"/>
            <a:r>
              <a:rPr lang="en-US" sz="4000">
                <a:solidFill>
                  <a:schemeClr val="folHlink"/>
                </a:solidFill>
              </a:rPr>
              <a:t>Tissue Engineering</a:t>
            </a:r>
          </a:p>
        </p:txBody>
      </p:sp>
      <p:pic>
        <p:nvPicPr>
          <p:cNvPr id="44035" name="Picture 3"/>
          <p:cNvPicPr>
            <a:picLocks noChangeAspect="1" noChangeArrowheads="1"/>
          </p:cNvPicPr>
          <p:nvPr/>
        </p:nvPicPr>
        <p:blipFill>
          <a:blip r:embed="rId2"/>
          <a:srcRect/>
          <a:stretch>
            <a:fillRect/>
          </a:stretch>
        </p:blipFill>
        <p:spPr bwMode="auto">
          <a:xfrm>
            <a:off x="304800" y="1447800"/>
            <a:ext cx="8677275" cy="5133975"/>
          </a:xfrm>
          <a:prstGeom prst="rect">
            <a:avLst/>
          </a:prstGeom>
          <a:noFill/>
          <a:ln w="9525">
            <a:noFill/>
            <a:miter lim="800000"/>
            <a:headEnd/>
            <a:tailEnd/>
          </a:ln>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Rectangle 1"/>
          <p:cNvSpPr>
            <a:spLocks noChangeArrowheads="1"/>
          </p:cNvSpPr>
          <p:nvPr/>
        </p:nvSpPr>
        <p:spPr bwMode="auto">
          <a:xfrm>
            <a:off x="2057400" y="457200"/>
            <a:ext cx="5562600" cy="708025"/>
          </a:xfrm>
          <a:prstGeom prst="rect">
            <a:avLst/>
          </a:prstGeom>
          <a:noFill/>
          <a:ln w="9525">
            <a:noFill/>
            <a:miter lim="800000"/>
            <a:headEnd/>
            <a:tailEnd/>
          </a:ln>
        </p:spPr>
        <p:txBody>
          <a:bodyPr>
            <a:spAutoFit/>
          </a:bodyPr>
          <a:lstStyle/>
          <a:p>
            <a:pPr algn="ctr"/>
            <a:r>
              <a:rPr lang="en-US" sz="4000">
                <a:solidFill>
                  <a:schemeClr val="folHlink"/>
                </a:solidFill>
              </a:rPr>
              <a:t>Tissue Engineering</a:t>
            </a:r>
          </a:p>
        </p:txBody>
      </p:sp>
      <p:pic>
        <p:nvPicPr>
          <p:cNvPr id="45059" name="Picture 4"/>
          <p:cNvPicPr>
            <a:picLocks noChangeAspect="1" noChangeArrowheads="1"/>
          </p:cNvPicPr>
          <p:nvPr/>
        </p:nvPicPr>
        <p:blipFill>
          <a:blip r:embed="rId3"/>
          <a:srcRect/>
          <a:stretch>
            <a:fillRect/>
          </a:stretch>
        </p:blipFill>
        <p:spPr bwMode="auto">
          <a:xfrm>
            <a:off x="304800" y="3200400"/>
            <a:ext cx="8686800" cy="2286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371600" y="274638"/>
            <a:ext cx="6248400" cy="1143000"/>
          </a:xfrm>
        </p:spPr>
        <p:txBody>
          <a:bodyPr/>
          <a:lstStyle/>
          <a:p>
            <a:r>
              <a:rPr lang="en-US" smtClean="0">
                <a:solidFill>
                  <a:schemeClr val="folHlink"/>
                </a:solidFill>
              </a:rPr>
              <a:t>Tissue Engineering</a:t>
            </a:r>
          </a:p>
        </p:txBody>
      </p:sp>
      <p:pic>
        <p:nvPicPr>
          <p:cNvPr id="46083" name="Picture 4"/>
          <p:cNvPicPr>
            <a:picLocks noChangeAspect="1" noChangeArrowheads="1"/>
          </p:cNvPicPr>
          <p:nvPr>
            <p:ph type="body" idx="1"/>
          </p:nvPr>
        </p:nvPicPr>
        <p:blipFill>
          <a:blip r:embed="rId2"/>
          <a:srcRect/>
          <a:stretch>
            <a:fillRect/>
          </a:stretch>
        </p:blipFill>
        <p:spPr>
          <a:xfrm>
            <a:off x="2590800" y="1600200"/>
            <a:ext cx="3970338" cy="4562475"/>
          </a:xfrm>
          <a:noFill/>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Rectangle 1"/>
          <p:cNvSpPr>
            <a:spLocks noChangeArrowheads="1"/>
          </p:cNvSpPr>
          <p:nvPr/>
        </p:nvSpPr>
        <p:spPr bwMode="auto">
          <a:xfrm>
            <a:off x="2057400" y="381000"/>
            <a:ext cx="5029200" cy="708025"/>
          </a:xfrm>
          <a:prstGeom prst="rect">
            <a:avLst/>
          </a:prstGeom>
          <a:noFill/>
          <a:ln w="9525">
            <a:noFill/>
            <a:miter lim="800000"/>
            <a:headEnd/>
            <a:tailEnd/>
          </a:ln>
        </p:spPr>
        <p:txBody>
          <a:bodyPr>
            <a:spAutoFit/>
          </a:bodyPr>
          <a:lstStyle/>
          <a:p>
            <a:pPr algn="ctr"/>
            <a:r>
              <a:rPr lang="en-US" sz="4000">
                <a:solidFill>
                  <a:schemeClr val="folHlink"/>
                </a:solidFill>
              </a:rPr>
              <a:t>Tissue Engineering</a:t>
            </a:r>
          </a:p>
        </p:txBody>
      </p:sp>
      <p:sp>
        <p:nvSpPr>
          <p:cNvPr id="47107" name="Rectangle 3"/>
          <p:cNvSpPr>
            <a:spLocks noChangeArrowheads="1"/>
          </p:cNvSpPr>
          <p:nvPr/>
        </p:nvSpPr>
        <p:spPr bwMode="auto">
          <a:xfrm>
            <a:off x="1143000" y="1450975"/>
            <a:ext cx="6762750" cy="4821238"/>
          </a:xfrm>
          <a:prstGeom prst="rect">
            <a:avLst/>
          </a:prstGeom>
          <a:noFill/>
          <a:ln w="9525">
            <a:noFill/>
            <a:miter lim="800000"/>
            <a:headEnd/>
            <a:tailEnd/>
          </a:ln>
        </p:spPr>
        <p:txBody>
          <a:bodyPr anchor="ctr">
            <a:spAutoFit/>
          </a:bodyPr>
          <a:lstStyle/>
          <a:p>
            <a:pPr algn="ctr"/>
            <a:endParaRPr lang="en-US" i="1"/>
          </a:p>
          <a:p>
            <a:pPr algn="ctr"/>
            <a:r>
              <a:rPr lang="en-US" sz="2000" i="1">
                <a:solidFill>
                  <a:srgbClr val="5252F8"/>
                </a:solidFill>
              </a:rPr>
              <a:t>HPLC </a:t>
            </a:r>
            <a:r>
              <a:rPr lang="en-US" sz="2000">
                <a:solidFill>
                  <a:srgbClr val="5252F8"/>
                </a:solidFill>
              </a:rPr>
              <a:t>High-performance liquid chromatography, </a:t>
            </a:r>
          </a:p>
          <a:p>
            <a:pPr algn="ctr"/>
            <a:r>
              <a:rPr lang="en-US" sz="2000" i="1">
                <a:solidFill>
                  <a:srgbClr val="5252F8"/>
                </a:solidFill>
              </a:rPr>
              <a:t>ELISA </a:t>
            </a:r>
            <a:r>
              <a:rPr lang="en-US" sz="2000">
                <a:solidFill>
                  <a:srgbClr val="5252F8"/>
                </a:solidFill>
              </a:rPr>
              <a:t>enzyme-linked immunosorbent assay</a:t>
            </a:r>
            <a:r>
              <a:rPr lang="en-US"/>
              <a:t>, </a:t>
            </a:r>
          </a:p>
          <a:p>
            <a:pPr algn="ctr"/>
            <a:r>
              <a:rPr lang="en-US" i="1">
                <a:solidFill>
                  <a:srgbClr val="5252F8"/>
                </a:solidFill>
              </a:rPr>
              <a:t>IRMA </a:t>
            </a:r>
            <a:r>
              <a:rPr lang="en-US">
                <a:solidFill>
                  <a:srgbClr val="5252F8"/>
                </a:solidFill>
              </a:rPr>
              <a:t>immunoradiometric assay, </a:t>
            </a:r>
            <a:r>
              <a:rPr lang="en-US" i="1">
                <a:solidFill>
                  <a:srgbClr val="5252F8"/>
                </a:solidFill>
              </a:rPr>
              <a:t>PCR </a:t>
            </a:r>
            <a:r>
              <a:rPr lang="en-US">
                <a:solidFill>
                  <a:srgbClr val="5252F8"/>
                </a:solidFill>
              </a:rPr>
              <a:t>polymerase chain reaction</a:t>
            </a:r>
            <a:endParaRPr lang="en-US" b="1">
              <a:solidFill>
                <a:srgbClr val="5252F8"/>
              </a:solidFill>
            </a:endParaRPr>
          </a:p>
          <a:p>
            <a:pPr algn="ctr"/>
            <a:r>
              <a:rPr lang="en-US" b="1"/>
              <a:t>Cell counter </a:t>
            </a:r>
          </a:p>
          <a:p>
            <a:pPr algn="ctr"/>
            <a:r>
              <a:rPr lang="en-US" b="1"/>
              <a:t>Cell number, cell volume</a:t>
            </a:r>
          </a:p>
          <a:p>
            <a:pPr algn="ctr"/>
            <a:r>
              <a:rPr lang="en-US" b="1"/>
              <a:t>Colorimetric assays</a:t>
            </a:r>
          </a:p>
          <a:p>
            <a:pPr algn="ctr"/>
            <a:r>
              <a:rPr lang="en-US" b="1"/>
              <a:t> Cell viability, calcium phosphate content</a:t>
            </a:r>
          </a:p>
          <a:p>
            <a:pPr algn="ctr"/>
            <a:r>
              <a:rPr lang="en-US" b="1"/>
              <a:t>Fluorescence staining </a:t>
            </a:r>
          </a:p>
          <a:p>
            <a:pPr algn="ctr"/>
            <a:r>
              <a:rPr lang="en-US" b="1"/>
              <a:t>Cytoskeletal proteins, minerals</a:t>
            </a:r>
          </a:p>
          <a:p>
            <a:pPr algn="ctr"/>
            <a:r>
              <a:rPr lang="en-US" b="1"/>
              <a:t>Immunostaining</a:t>
            </a:r>
          </a:p>
          <a:p>
            <a:pPr algn="ctr"/>
            <a:r>
              <a:rPr lang="en-US" b="1"/>
              <a:t> Cell and matrix components</a:t>
            </a:r>
          </a:p>
          <a:p>
            <a:pPr algn="ctr"/>
            <a:r>
              <a:rPr lang="en-US" b="1"/>
              <a:t>Gel electrophoresis </a:t>
            </a:r>
          </a:p>
          <a:p>
            <a:pPr algn="ctr"/>
            <a:r>
              <a:rPr lang="en-US" b="1"/>
              <a:t>Proteins, nonproteinaceous components                               </a:t>
            </a:r>
          </a:p>
          <a:p>
            <a:pPr algn="ctr"/>
            <a:r>
              <a:rPr lang="en-US" b="1"/>
              <a:t>HPLC </a:t>
            </a:r>
          </a:p>
          <a:p>
            <a:pPr algn="ctr"/>
            <a:r>
              <a:rPr lang="en-US" b="1"/>
              <a:t>Proteins, nonproteinaceous components</a:t>
            </a:r>
          </a:p>
          <a:p>
            <a:pPr algn="ctr"/>
            <a:endParaRPr lang="en-US" b="1"/>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Rectangle 1"/>
          <p:cNvSpPr>
            <a:spLocks noChangeArrowheads="1"/>
          </p:cNvSpPr>
          <p:nvPr/>
        </p:nvSpPr>
        <p:spPr bwMode="auto">
          <a:xfrm>
            <a:off x="2514600" y="457200"/>
            <a:ext cx="4876800" cy="708025"/>
          </a:xfrm>
          <a:prstGeom prst="rect">
            <a:avLst/>
          </a:prstGeom>
          <a:noFill/>
          <a:ln w="9525">
            <a:noFill/>
            <a:miter lim="800000"/>
            <a:headEnd/>
            <a:tailEnd/>
          </a:ln>
        </p:spPr>
        <p:txBody>
          <a:bodyPr>
            <a:spAutoFit/>
          </a:bodyPr>
          <a:lstStyle/>
          <a:p>
            <a:pPr algn="ctr"/>
            <a:r>
              <a:rPr lang="en-US" sz="4000">
                <a:solidFill>
                  <a:schemeClr val="folHlink"/>
                </a:solidFill>
              </a:rPr>
              <a:t>Tissue Engineering</a:t>
            </a:r>
          </a:p>
        </p:txBody>
      </p:sp>
      <p:sp>
        <p:nvSpPr>
          <p:cNvPr id="48131" name="Rectangle 3"/>
          <p:cNvSpPr>
            <a:spLocks noChangeArrowheads="1"/>
          </p:cNvSpPr>
          <p:nvPr/>
        </p:nvSpPr>
        <p:spPr bwMode="auto">
          <a:xfrm>
            <a:off x="2225675" y="1460500"/>
            <a:ext cx="4692650" cy="3937000"/>
          </a:xfrm>
          <a:prstGeom prst="rect">
            <a:avLst/>
          </a:prstGeom>
          <a:noFill/>
          <a:ln w="9525">
            <a:noFill/>
            <a:miter lim="800000"/>
            <a:headEnd/>
            <a:tailEnd/>
          </a:ln>
        </p:spPr>
        <p:txBody>
          <a:bodyPr wrap="none" anchor="ctr">
            <a:spAutoFit/>
          </a:bodyPr>
          <a:lstStyle/>
          <a:p>
            <a:pPr algn="ctr"/>
            <a:r>
              <a:rPr lang="en-US" b="1"/>
              <a:t>Capillary electrophoresis</a:t>
            </a:r>
            <a:endParaRPr lang="en-US"/>
          </a:p>
          <a:p>
            <a:pPr algn="ctr"/>
            <a:r>
              <a:rPr lang="en-US" b="1"/>
              <a:t> Proteins, nonproteinaceous components</a:t>
            </a:r>
            <a:endParaRPr lang="en-US"/>
          </a:p>
          <a:p>
            <a:pPr algn="ctr"/>
            <a:r>
              <a:rPr lang="en-US" b="1"/>
              <a:t>Western blot </a:t>
            </a:r>
            <a:endParaRPr lang="en-US"/>
          </a:p>
          <a:p>
            <a:pPr algn="ctr"/>
            <a:r>
              <a:rPr lang="en-US" b="1"/>
              <a:t>Proteins components</a:t>
            </a:r>
            <a:endParaRPr lang="en-US"/>
          </a:p>
          <a:p>
            <a:pPr algn="ctr"/>
            <a:r>
              <a:rPr lang="en-US" b="1"/>
              <a:t>ELISA</a:t>
            </a:r>
            <a:endParaRPr lang="en-US"/>
          </a:p>
          <a:p>
            <a:pPr algn="ctr"/>
            <a:r>
              <a:rPr lang="en-US" b="1"/>
              <a:t> Proteins, nonproteinaceous components</a:t>
            </a:r>
            <a:endParaRPr lang="en-US"/>
          </a:p>
          <a:p>
            <a:pPr algn="ctr"/>
            <a:r>
              <a:rPr lang="en-US" b="1"/>
              <a:t>IRMA </a:t>
            </a:r>
            <a:endParaRPr lang="en-US"/>
          </a:p>
          <a:p>
            <a:pPr algn="ctr"/>
            <a:r>
              <a:rPr lang="en-US" b="1"/>
              <a:t>Proteins, nonproteinaceous components</a:t>
            </a:r>
            <a:endParaRPr lang="en-US"/>
          </a:p>
          <a:p>
            <a:pPr algn="ctr"/>
            <a:r>
              <a:rPr lang="en-US" b="1"/>
              <a:t>Radioimmunassay</a:t>
            </a:r>
            <a:endParaRPr lang="en-US"/>
          </a:p>
          <a:p>
            <a:pPr algn="ctr"/>
            <a:r>
              <a:rPr lang="en-US" b="1"/>
              <a:t> Proteins, nonproteinaceous components</a:t>
            </a:r>
            <a:endParaRPr lang="en-US"/>
          </a:p>
          <a:p>
            <a:pPr algn="ctr"/>
            <a:r>
              <a:rPr lang="en-US" b="1"/>
              <a:t>DNA analysis (PCR)</a:t>
            </a:r>
            <a:endParaRPr lang="en-US"/>
          </a:p>
          <a:p>
            <a:pPr algn="ctr"/>
            <a:r>
              <a:rPr lang="en-US" b="1"/>
              <a:t> DNA</a:t>
            </a:r>
            <a:endParaRPr lang="en-US"/>
          </a:p>
          <a:p>
            <a:pPr algn="ctr"/>
            <a:r>
              <a:rPr lang="en-US" b="1"/>
              <a:t>Gene chips</a:t>
            </a:r>
            <a:r>
              <a:rPr lang="en-US"/>
              <a:t> </a:t>
            </a:r>
          </a:p>
          <a:p>
            <a:pPr algn="ctr"/>
            <a:r>
              <a:rPr lang="en-US" b="1"/>
              <a:t>Gene composition</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07765" y="914400"/>
            <a:ext cx="7135287" cy="707886"/>
          </a:xfrm>
          <a:prstGeom prst="rect">
            <a:avLst/>
          </a:prstGeom>
          <a:noFill/>
        </p:spPr>
        <p:txBody>
          <a:bodyPr wrap="none">
            <a:spAutoFit/>
          </a:bodyPr>
          <a:lstStyle/>
          <a:p>
            <a:pPr algn="ctr" fontAlgn="auto">
              <a:spcBef>
                <a:spcPts val="0"/>
              </a:spcBef>
              <a:spcAft>
                <a:spcPts val="0"/>
              </a:spcAft>
              <a:defRPr/>
            </a:pPr>
            <a:r>
              <a:rPr lang="en-US" sz="4000" b="1" dirty="0">
                <a:ln w="12700">
                  <a:solidFill>
                    <a:srgbClr val="92D050"/>
                  </a:solidFill>
                  <a:prstDash val="solid"/>
                </a:ln>
                <a:solidFill>
                  <a:srgbClr val="00B050"/>
                </a:solidFill>
                <a:effectLst>
                  <a:outerShdw blurRad="41275" dist="20320" dir="1800000" algn="tl" rotWithShape="0">
                    <a:srgbClr val="000000">
                      <a:alpha val="40000"/>
                    </a:srgbClr>
                  </a:outerShdw>
                </a:effectLst>
                <a:latin typeface="+mn-lt"/>
                <a:cs typeface="+mn-cs"/>
              </a:rPr>
              <a:t>Thank you for your attention</a:t>
            </a:r>
          </a:p>
        </p:txBody>
      </p:sp>
      <p:pic>
        <p:nvPicPr>
          <p:cNvPr id="49155" name="Picture 13" descr="blanc-ombres-trans-scaffold.gif"/>
          <p:cNvPicPr>
            <a:picLocks noChangeAspect="1"/>
          </p:cNvPicPr>
          <p:nvPr/>
        </p:nvPicPr>
        <p:blipFill>
          <a:blip r:embed="rId2"/>
          <a:srcRect r="11684"/>
          <a:stretch>
            <a:fillRect/>
          </a:stretch>
        </p:blipFill>
        <p:spPr bwMode="auto">
          <a:xfrm>
            <a:off x="957263" y="1905000"/>
            <a:ext cx="8110537" cy="5616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76200" y="1219200"/>
            <a:ext cx="4038600" cy="2989263"/>
            <a:chOff x="2678" y="664"/>
            <a:chExt cx="2767" cy="1950"/>
          </a:xfrm>
        </p:grpSpPr>
        <p:sp>
          <p:nvSpPr>
            <p:cNvPr id="1037" name="Rectangle 6"/>
            <p:cNvSpPr>
              <a:spLocks noChangeArrowheads="1"/>
            </p:cNvSpPr>
            <p:nvPr/>
          </p:nvSpPr>
          <p:spPr bwMode="auto">
            <a:xfrm>
              <a:off x="2678" y="664"/>
              <a:ext cx="2767" cy="1950"/>
            </a:xfrm>
            <a:prstGeom prst="rect">
              <a:avLst/>
            </a:prstGeom>
            <a:solidFill>
              <a:srgbClr val="FFFF99"/>
            </a:solidFill>
            <a:ln w="9525">
              <a:noFill/>
              <a:miter lim="800000"/>
              <a:headEnd/>
              <a:tailEnd/>
            </a:ln>
          </p:spPr>
          <p:txBody>
            <a:bodyPr wrap="none" anchor="ctr"/>
            <a:lstStyle/>
            <a:p>
              <a:endParaRPr lang="en-US">
                <a:latin typeface="Calibri" pitchFamily="34" charset="0"/>
              </a:endParaRPr>
            </a:p>
          </p:txBody>
        </p:sp>
        <p:grpSp>
          <p:nvGrpSpPr>
            <p:cNvPr id="1038" name="Group 7"/>
            <p:cNvGrpSpPr>
              <a:grpSpLocks/>
            </p:cNvGrpSpPr>
            <p:nvPr/>
          </p:nvGrpSpPr>
          <p:grpSpPr bwMode="auto">
            <a:xfrm>
              <a:off x="3819" y="1354"/>
              <a:ext cx="995" cy="677"/>
              <a:chOff x="3819" y="1354"/>
              <a:chExt cx="995" cy="677"/>
            </a:xfrm>
          </p:grpSpPr>
          <p:sp>
            <p:nvSpPr>
              <p:cNvPr id="1045" name="Text Box 8"/>
              <p:cNvSpPr txBox="1">
                <a:spLocks noChangeArrowheads="1"/>
              </p:cNvSpPr>
              <p:nvPr/>
            </p:nvSpPr>
            <p:spPr bwMode="auto">
              <a:xfrm>
                <a:off x="3819" y="1830"/>
                <a:ext cx="995" cy="201"/>
              </a:xfrm>
              <a:prstGeom prst="rect">
                <a:avLst/>
              </a:prstGeom>
              <a:noFill/>
              <a:ln w="9525">
                <a:noFill/>
                <a:miter lim="800000"/>
                <a:headEnd/>
                <a:tailEnd/>
              </a:ln>
            </p:spPr>
            <p:txBody>
              <a:bodyPr wrap="none">
                <a:spAutoFit/>
              </a:bodyPr>
              <a:lstStyle/>
              <a:p>
                <a:r>
                  <a:rPr lang="en-GB" sz="1400" b="1"/>
                  <a:t>Growth factors </a:t>
                </a:r>
              </a:p>
            </p:txBody>
          </p:sp>
          <p:grpSp>
            <p:nvGrpSpPr>
              <p:cNvPr id="1046" name="Group 11"/>
              <p:cNvGrpSpPr>
                <a:grpSpLocks/>
              </p:cNvGrpSpPr>
              <p:nvPr/>
            </p:nvGrpSpPr>
            <p:grpSpPr bwMode="auto">
              <a:xfrm>
                <a:off x="4083" y="1354"/>
                <a:ext cx="344" cy="371"/>
                <a:chOff x="4501" y="990"/>
                <a:chExt cx="574" cy="618"/>
              </a:xfrm>
            </p:grpSpPr>
            <p:graphicFrame>
              <p:nvGraphicFramePr>
                <p:cNvPr id="1027" name="Object 3"/>
                <p:cNvGraphicFramePr>
                  <a:graphicFrameLocks noChangeAspect="1"/>
                </p:cNvGraphicFramePr>
                <p:nvPr/>
              </p:nvGraphicFramePr>
              <p:xfrm>
                <a:off x="4692" y="1326"/>
                <a:ext cx="199" cy="243"/>
              </p:xfrm>
              <a:graphic>
                <a:graphicData uri="http://schemas.openxmlformats.org/presentationml/2006/ole">
                  <p:oleObj spid="_x0000_s1027" name="CorelDRAW" r:id="rId4" imgW="394716" imgH="482194" progId="CorelDRAW.Graphic.12">
                    <p:embed/>
                  </p:oleObj>
                </a:graphicData>
              </a:graphic>
            </p:graphicFrame>
            <p:graphicFrame>
              <p:nvGraphicFramePr>
                <p:cNvPr id="1028" name="Object 4"/>
                <p:cNvGraphicFramePr>
                  <a:graphicFrameLocks noChangeAspect="1"/>
                </p:cNvGraphicFramePr>
                <p:nvPr/>
              </p:nvGraphicFramePr>
              <p:xfrm>
                <a:off x="4566" y="990"/>
                <a:ext cx="242" cy="244"/>
              </p:xfrm>
              <a:graphic>
                <a:graphicData uri="http://schemas.openxmlformats.org/presentationml/2006/ole">
                  <p:oleObj spid="_x0000_s1028" name="CorelDRAW" r:id="rId5" imgW="480974" imgH="484937" progId="CorelDRAW.Graphic.12">
                    <p:embed/>
                  </p:oleObj>
                </a:graphicData>
              </a:graphic>
            </p:graphicFrame>
            <p:graphicFrame>
              <p:nvGraphicFramePr>
                <p:cNvPr id="1029" name="Object 5"/>
                <p:cNvGraphicFramePr>
                  <a:graphicFrameLocks noChangeAspect="1"/>
                </p:cNvGraphicFramePr>
                <p:nvPr/>
              </p:nvGraphicFramePr>
              <p:xfrm>
                <a:off x="4501" y="1236"/>
                <a:ext cx="230" cy="372"/>
              </p:xfrm>
              <a:graphic>
                <a:graphicData uri="http://schemas.openxmlformats.org/presentationml/2006/ole">
                  <p:oleObj spid="_x0000_s1029" name="CorelDRAW" r:id="rId6" imgW="457505" imgH="737616" progId="CorelDRAW.Graphic.12">
                    <p:embed/>
                  </p:oleObj>
                </a:graphicData>
              </a:graphic>
            </p:graphicFrame>
            <p:graphicFrame>
              <p:nvGraphicFramePr>
                <p:cNvPr id="1030" name="Object 6"/>
                <p:cNvGraphicFramePr>
                  <a:graphicFrameLocks noChangeAspect="1"/>
                </p:cNvGraphicFramePr>
                <p:nvPr/>
              </p:nvGraphicFramePr>
              <p:xfrm>
                <a:off x="4847" y="1109"/>
                <a:ext cx="228" cy="250"/>
              </p:xfrm>
              <a:graphic>
                <a:graphicData uri="http://schemas.openxmlformats.org/presentationml/2006/ole">
                  <p:oleObj spid="_x0000_s1030" name="CorelDRAW" r:id="rId7" imgW="453542" imgH="496824" progId="CorelDRAW.Graphic.12">
                    <p:embed/>
                  </p:oleObj>
                </a:graphicData>
              </a:graphic>
            </p:graphicFrame>
          </p:grpSp>
        </p:grpSp>
        <p:grpSp>
          <p:nvGrpSpPr>
            <p:cNvPr id="1039" name="Group 16"/>
            <p:cNvGrpSpPr>
              <a:grpSpLocks/>
            </p:cNvGrpSpPr>
            <p:nvPr/>
          </p:nvGrpSpPr>
          <p:grpSpPr bwMode="auto">
            <a:xfrm>
              <a:off x="2909" y="1752"/>
              <a:ext cx="762" cy="824"/>
              <a:chOff x="4608" y="3306"/>
              <a:chExt cx="762" cy="824"/>
            </a:xfrm>
          </p:grpSpPr>
          <p:sp>
            <p:nvSpPr>
              <p:cNvPr id="1043" name="Text Box 17"/>
              <p:cNvSpPr txBox="1">
                <a:spLocks noChangeArrowheads="1"/>
              </p:cNvSpPr>
              <p:nvPr/>
            </p:nvSpPr>
            <p:spPr bwMode="auto">
              <a:xfrm>
                <a:off x="4735" y="3929"/>
                <a:ext cx="588" cy="201"/>
              </a:xfrm>
              <a:prstGeom prst="rect">
                <a:avLst/>
              </a:prstGeom>
              <a:noFill/>
              <a:ln w="9525">
                <a:noFill/>
                <a:miter lim="800000"/>
                <a:headEnd/>
                <a:tailEnd/>
              </a:ln>
            </p:spPr>
            <p:txBody>
              <a:bodyPr wrap="none">
                <a:spAutoFit/>
              </a:bodyPr>
              <a:lstStyle/>
              <a:p>
                <a:r>
                  <a:rPr lang="en-GB" sz="1400" b="1"/>
                  <a:t>Scaffold</a:t>
                </a:r>
              </a:p>
            </p:txBody>
          </p:sp>
          <p:pic>
            <p:nvPicPr>
              <p:cNvPr id="1044" name="Picture 18" descr="foam_1_3_blue2"/>
              <p:cNvPicPr>
                <a:picLocks noChangeAspect="1" noChangeArrowheads="1"/>
              </p:cNvPicPr>
              <p:nvPr/>
            </p:nvPicPr>
            <p:blipFill>
              <a:blip r:embed="rId8" cstate="print"/>
              <a:srcRect/>
              <a:stretch>
                <a:fillRect/>
              </a:stretch>
            </p:blipFill>
            <p:spPr bwMode="auto">
              <a:xfrm>
                <a:off x="4608" y="3306"/>
                <a:ext cx="762" cy="623"/>
              </a:xfrm>
              <a:prstGeom prst="rect">
                <a:avLst/>
              </a:prstGeom>
              <a:noFill/>
              <a:ln w="9525">
                <a:noFill/>
                <a:miter lim="800000"/>
                <a:headEnd/>
                <a:tailEnd/>
              </a:ln>
            </p:spPr>
          </p:pic>
        </p:grpSp>
        <p:grpSp>
          <p:nvGrpSpPr>
            <p:cNvPr id="1040" name="Group 19"/>
            <p:cNvGrpSpPr>
              <a:grpSpLocks/>
            </p:cNvGrpSpPr>
            <p:nvPr/>
          </p:nvGrpSpPr>
          <p:grpSpPr bwMode="auto">
            <a:xfrm>
              <a:off x="4628" y="970"/>
              <a:ext cx="681" cy="655"/>
              <a:chOff x="2562" y="3430"/>
              <a:chExt cx="681" cy="655"/>
            </a:xfrm>
          </p:grpSpPr>
          <p:sp>
            <p:nvSpPr>
              <p:cNvPr id="1042" name="Text Box 20"/>
              <p:cNvSpPr txBox="1">
                <a:spLocks noChangeArrowheads="1"/>
              </p:cNvSpPr>
              <p:nvPr/>
            </p:nvSpPr>
            <p:spPr bwMode="auto">
              <a:xfrm>
                <a:off x="2562" y="3884"/>
                <a:ext cx="681" cy="201"/>
              </a:xfrm>
              <a:prstGeom prst="rect">
                <a:avLst/>
              </a:prstGeom>
              <a:noFill/>
              <a:ln w="9525">
                <a:noFill/>
                <a:miter lim="800000"/>
                <a:headEnd/>
                <a:tailEnd/>
              </a:ln>
            </p:spPr>
            <p:txBody>
              <a:bodyPr>
                <a:spAutoFit/>
              </a:bodyPr>
              <a:lstStyle/>
              <a:p>
                <a:pPr algn="ctr"/>
                <a:r>
                  <a:rPr lang="en-GB" sz="1400" b="1"/>
                  <a:t> Cell</a:t>
                </a:r>
              </a:p>
            </p:txBody>
          </p:sp>
          <p:graphicFrame>
            <p:nvGraphicFramePr>
              <p:cNvPr id="1026" name="Object 2"/>
              <p:cNvGraphicFramePr>
                <a:graphicFrameLocks noChangeAspect="1"/>
              </p:cNvGraphicFramePr>
              <p:nvPr/>
            </p:nvGraphicFramePr>
            <p:xfrm>
              <a:off x="2643" y="3430"/>
              <a:ext cx="519" cy="416"/>
            </p:xfrm>
            <a:graphic>
              <a:graphicData uri="http://schemas.openxmlformats.org/presentationml/2006/ole">
                <p:oleObj spid="_x0000_s1026" name="CorelDRAW" r:id="rId9" imgW="3884676" imgH="3279038" progId="CorelDRAW.Graphic.12">
                  <p:embed/>
                </p:oleObj>
              </a:graphicData>
            </a:graphic>
          </p:graphicFrame>
        </p:grpSp>
        <p:sp>
          <p:nvSpPr>
            <p:cNvPr id="1041" name="Text Box 22"/>
            <p:cNvSpPr txBox="1">
              <a:spLocks noChangeArrowheads="1"/>
            </p:cNvSpPr>
            <p:nvPr/>
          </p:nvSpPr>
          <p:spPr bwMode="auto">
            <a:xfrm>
              <a:off x="2723" y="750"/>
              <a:ext cx="1078" cy="233"/>
            </a:xfrm>
            <a:prstGeom prst="rect">
              <a:avLst/>
            </a:prstGeom>
            <a:noFill/>
            <a:ln w="9525">
              <a:noFill/>
              <a:miter lim="800000"/>
              <a:headEnd/>
              <a:tailEnd/>
            </a:ln>
          </p:spPr>
          <p:txBody>
            <a:bodyPr wrap="none">
              <a:spAutoFit/>
            </a:bodyPr>
            <a:lstStyle/>
            <a:p>
              <a:r>
                <a:rPr lang="en-GB" b="1"/>
                <a:t>Makes use of:</a:t>
              </a:r>
            </a:p>
          </p:txBody>
        </p:sp>
      </p:grpSp>
      <p:grpSp>
        <p:nvGrpSpPr>
          <p:cNvPr id="7" name="Group 23"/>
          <p:cNvGrpSpPr>
            <a:grpSpLocks/>
          </p:cNvGrpSpPr>
          <p:nvPr/>
        </p:nvGrpSpPr>
        <p:grpSpPr bwMode="auto">
          <a:xfrm>
            <a:off x="446088" y="5202238"/>
            <a:ext cx="8316912" cy="1655762"/>
            <a:chOff x="544" y="3204"/>
            <a:chExt cx="4377" cy="1043"/>
          </a:xfrm>
        </p:grpSpPr>
        <p:sp>
          <p:nvSpPr>
            <p:cNvPr id="1035" name="Rectangle 24"/>
            <p:cNvSpPr>
              <a:spLocks noChangeArrowheads="1"/>
            </p:cNvSpPr>
            <p:nvPr/>
          </p:nvSpPr>
          <p:spPr bwMode="auto">
            <a:xfrm>
              <a:off x="544" y="3204"/>
              <a:ext cx="4377" cy="1043"/>
            </a:xfrm>
            <a:prstGeom prst="rect">
              <a:avLst/>
            </a:prstGeom>
            <a:solidFill>
              <a:srgbClr val="006699">
                <a:alpha val="30196"/>
              </a:srgbClr>
            </a:solidFill>
            <a:ln w="9525">
              <a:noFill/>
              <a:miter lim="800000"/>
              <a:headEnd/>
              <a:tailEnd/>
            </a:ln>
          </p:spPr>
          <p:txBody>
            <a:bodyPr wrap="none" anchor="ctr"/>
            <a:lstStyle/>
            <a:p>
              <a:endParaRPr lang="en-US">
                <a:latin typeface="Calibri" pitchFamily="34" charset="0"/>
              </a:endParaRPr>
            </a:p>
          </p:txBody>
        </p:sp>
        <p:sp>
          <p:nvSpPr>
            <p:cNvPr id="1036" name="Text Box 25"/>
            <p:cNvSpPr txBox="1">
              <a:spLocks noChangeArrowheads="1"/>
            </p:cNvSpPr>
            <p:nvPr/>
          </p:nvSpPr>
          <p:spPr bwMode="auto">
            <a:xfrm>
              <a:off x="752" y="3294"/>
              <a:ext cx="4169" cy="834"/>
            </a:xfrm>
            <a:prstGeom prst="rect">
              <a:avLst/>
            </a:prstGeom>
            <a:noFill/>
            <a:ln w="9525">
              <a:noFill/>
              <a:miter lim="800000"/>
              <a:headEnd/>
              <a:tailEnd/>
            </a:ln>
          </p:spPr>
          <p:txBody>
            <a:bodyPr>
              <a:spAutoFit/>
            </a:bodyPr>
            <a:lstStyle/>
            <a:p>
              <a:pPr algn="ctr"/>
              <a:endParaRPr lang="en-GB" sz="2000" b="1"/>
            </a:p>
            <a:p>
              <a:pPr algn="ctr"/>
              <a:r>
                <a:rPr lang="en-GB" sz="2000" b="1"/>
                <a:t>Proper nutrient supply and waste removal from constructs</a:t>
              </a:r>
            </a:p>
            <a:p>
              <a:pPr algn="ctr"/>
              <a:r>
                <a:rPr lang="en-GB" sz="2000" b="1"/>
                <a:t> (blood vessels) is important part of TE.</a:t>
              </a:r>
            </a:p>
            <a:p>
              <a:pPr algn="ctr"/>
              <a:endParaRPr lang="en-GB" sz="2000" b="1"/>
            </a:p>
          </p:txBody>
        </p:sp>
      </p:grpSp>
      <p:sp>
        <p:nvSpPr>
          <p:cNvPr id="63" name="Rectangle 2"/>
          <p:cNvSpPr txBox="1">
            <a:spLocks noChangeArrowheads="1"/>
          </p:cNvSpPr>
          <p:nvPr/>
        </p:nvSpPr>
        <p:spPr>
          <a:xfrm>
            <a:off x="685800" y="228600"/>
            <a:ext cx="7772400" cy="533400"/>
          </a:xfrm>
          <a:prstGeom prst="rect">
            <a:avLst/>
          </a:prstGeom>
        </p:spPr>
        <p:txBody>
          <a:bodyPr/>
          <a:lstStyle/>
          <a:p>
            <a:pPr algn="ctr">
              <a:defRPr/>
            </a:pPr>
            <a:r>
              <a:rPr lang="en-US" sz="4000" kern="0" dirty="0">
                <a:solidFill>
                  <a:schemeClr val="folHlink"/>
                </a:solidFill>
                <a:latin typeface="+mj-lt"/>
                <a:ea typeface="+mj-ea"/>
                <a:cs typeface="+mj-cs"/>
              </a:rPr>
              <a:t>Tissue Engineering consists of</a:t>
            </a:r>
          </a:p>
        </p:txBody>
      </p:sp>
      <p:sp>
        <p:nvSpPr>
          <p:cNvPr id="64" name="Rectangle 3"/>
          <p:cNvSpPr txBox="1">
            <a:spLocks noChangeArrowheads="1"/>
          </p:cNvSpPr>
          <p:nvPr/>
        </p:nvSpPr>
        <p:spPr>
          <a:xfrm>
            <a:off x="4038600" y="1143000"/>
            <a:ext cx="5105400" cy="3962400"/>
          </a:xfrm>
          <a:prstGeom prst="rect">
            <a:avLst/>
          </a:prstGeom>
        </p:spPr>
        <p:txBody>
          <a:bodyPr/>
          <a:lstStyle/>
          <a:p>
            <a:pPr marL="342900" indent="-342900" eaLnBrk="0" hangingPunct="0">
              <a:lnSpc>
                <a:spcPct val="90000"/>
              </a:lnSpc>
              <a:spcBef>
                <a:spcPct val="20000"/>
              </a:spcBef>
              <a:buClr>
                <a:srgbClr val="00B050"/>
              </a:buClr>
              <a:buFont typeface="Wingdings" pitchFamily="2" charset="2"/>
              <a:buChar char="ü"/>
              <a:tabLst>
                <a:tab pos="4965700" algn="l"/>
              </a:tabLst>
              <a:defRPr/>
            </a:pPr>
            <a:r>
              <a:rPr lang="en-US" sz="2000" b="1" kern="0" dirty="0">
                <a:latin typeface="+mn-lt"/>
                <a:cs typeface="+mn-cs"/>
              </a:rPr>
              <a:t>Cells</a:t>
            </a:r>
          </a:p>
          <a:p>
            <a:pPr marL="342900" indent="-342900" eaLnBrk="0" hangingPunct="0">
              <a:lnSpc>
                <a:spcPct val="90000"/>
              </a:lnSpc>
              <a:spcBef>
                <a:spcPct val="20000"/>
              </a:spcBef>
              <a:buClr>
                <a:srgbClr val="00B050"/>
              </a:buClr>
              <a:tabLst>
                <a:tab pos="4965700" algn="l"/>
              </a:tabLst>
              <a:defRPr/>
            </a:pPr>
            <a:r>
              <a:rPr lang="en-US" sz="2000" kern="0" dirty="0">
                <a:latin typeface="+mn-lt"/>
                <a:cs typeface="+mn-cs"/>
              </a:rPr>
              <a:t>  Living part of tissue</a:t>
            </a:r>
          </a:p>
          <a:p>
            <a:pPr marL="342900" indent="-342900" eaLnBrk="0" hangingPunct="0">
              <a:lnSpc>
                <a:spcPct val="90000"/>
              </a:lnSpc>
              <a:spcBef>
                <a:spcPct val="20000"/>
              </a:spcBef>
              <a:buClr>
                <a:srgbClr val="00B050"/>
              </a:buClr>
              <a:tabLst>
                <a:tab pos="4965700" algn="l"/>
              </a:tabLst>
              <a:defRPr/>
            </a:pPr>
            <a:r>
              <a:rPr lang="en-US" sz="2000" kern="0" dirty="0">
                <a:latin typeface="+mn-lt"/>
                <a:cs typeface="+mn-cs"/>
              </a:rPr>
              <a:t>  Produces protein</a:t>
            </a:r>
          </a:p>
          <a:p>
            <a:pPr marL="342900" indent="-342900" eaLnBrk="0" hangingPunct="0">
              <a:lnSpc>
                <a:spcPct val="90000"/>
              </a:lnSpc>
              <a:spcBef>
                <a:spcPct val="20000"/>
              </a:spcBef>
              <a:buClr>
                <a:srgbClr val="00B050"/>
              </a:buClr>
              <a:tabLst>
                <a:tab pos="4965700" algn="l"/>
              </a:tabLst>
              <a:defRPr/>
            </a:pPr>
            <a:r>
              <a:rPr lang="en-US" sz="2000" kern="0" dirty="0">
                <a:latin typeface="+mn-lt"/>
                <a:cs typeface="+mn-cs"/>
              </a:rPr>
              <a:t>  Gives tissue reparative properties</a:t>
            </a:r>
          </a:p>
          <a:p>
            <a:pPr marL="342900" indent="-342900" eaLnBrk="0" hangingPunct="0">
              <a:lnSpc>
                <a:spcPct val="90000"/>
              </a:lnSpc>
              <a:spcBef>
                <a:spcPct val="20000"/>
              </a:spcBef>
              <a:buClr>
                <a:srgbClr val="00B050"/>
              </a:buClr>
              <a:buFont typeface="Wingdings" pitchFamily="2" charset="2"/>
              <a:buChar char="ü"/>
              <a:tabLst>
                <a:tab pos="4965700" algn="l"/>
              </a:tabLst>
              <a:defRPr/>
            </a:pPr>
            <a:r>
              <a:rPr lang="en-US" sz="2000" b="1" kern="0" dirty="0">
                <a:latin typeface="+mn-lt"/>
                <a:cs typeface="+mn-cs"/>
              </a:rPr>
              <a:t>Scaffold</a:t>
            </a:r>
          </a:p>
          <a:p>
            <a:pPr marL="342900" indent="-342900" eaLnBrk="0" hangingPunct="0">
              <a:lnSpc>
                <a:spcPct val="90000"/>
              </a:lnSpc>
              <a:spcBef>
                <a:spcPct val="20000"/>
              </a:spcBef>
              <a:buClr>
                <a:srgbClr val="00B050"/>
              </a:buClr>
              <a:tabLst>
                <a:tab pos="4965700" algn="l"/>
              </a:tabLst>
              <a:defRPr/>
            </a:pPr>
            <a:r>
              <a:rPr lang="en-US" sz="2000" kern="0" dirty="0">
                <a:latin typeface="+mn-lt"/>
                <a:cs typeface="+mn-cs"/>
              </a:rPr>
              <a:t>   Provides structural support</a:t>
            </a:r>
          </a:p>
          <a:p>
            <a:pPr marL="342900" indent="-342900" eaLnBrk="0" hangingPunct="0">
              <a:lnSpc>
                <a:spcPct val="90000"/>
              </a:lnSpc>
              <a:spcBef>
                <a:spcPct val="20000"/>
              </a:spcBef>
              <a:buClr>
                <a:srgbClr val="00B050"/>
              </a:buClr>
              <a:tabLst>
                <a:tab pos="4965700" algn="l"/>
              </a:tabLst>
              <a:defRPr/>
            </a:pPr>
            <a:r>
              <a:rPr lang="en-US" sz="2000" kern="0" dirty="0">
                <a:latin typeface="+mn-lt"/>
                <a:cs typeface="+mn-cs"/>
              </a:rPr>
              <a:t>   Provides place for cell attachment and growth</a:t>
            </a:r>
          </a:p>
          <a:p>
            <a:pPr marL="342900" indent="-342900" eaLnBrk="0" hangingPunct="0">
              <a:lnSpc>
                <a:spcPct val="90000"/>
              </a:lnSpc>
              <a:spcBef>
                <a:spcPct val="20000"/>
              </a:spcBef>
              <a:buClr>
                <a:srgbClr val="00B050"/>
              </a:buClr>
              <a:tabLst>
                <a:tab pos="4965700" algn="l"/>
              </a:tabLst>
              <a:defRPr/>
            </a:pPr>
            <a:r>
              <a:rPr lang="en-US" sz="2000" kern="0" dirty="0">
                <a:latin typeface="+mn-lt"/>
                <a:cs typeface="+mn-cs"/>
              </a:rPr>
              <a:t>   Usually biodegradable and biocompatible</a:t>
            </a:r>
          </a:p>
          <a:p>
            <a:pPr marL="342900" indent="-342900" eaLnBrk="0" hangingPunct="0">
              <a:lnSpc>
                <a:spcPct val="90000"/>
              </a:lnSpc>
              <a:spcBef>
                <a:spcPct val="20000"/>
              </a:spcBef>
              <a:buClr>
                <a:srgbClr val="00B050"/>
              </a:buClr>
              <a:buFont typeface="Wingdings" pitchFamily="2" charset="2"/>
              <a:buChar char="ü"/>
              <a:tabLst>
                <a:tab pos="4965700" algn="l"/>
              </a:tabLst>
              <a:defRPr/>
            </a:pPr>
            <a:r>
              <a:rPr lang="en-US" sz="2000" b="1" kern="0" dirty="0">
                <a:latin typeface="+mn-lt"/>
                <a:cs typeface="+mn-cs"/>
              </a:rPr>
              <a:t>Cell Signaling</a:t>
            </a:r>
          </a:p>
          <a:p>
            <a:pPr marL="342900" indent="-342900" eaLnBrk="0" hangingPunct="0">
              <a:lnSpc>
                <a:spcPct val="90000"/>
              </a:lnSpc>
              <a:spcBef>
                <a:spcPct val="20000"/>
              </a:spcBef>
              <a:buClr>
                <a:srgbClr val="00B050"/>
              </a:buClr>
              <a:tabLst>
                <a:tab pos="4965700" algn="l"/>
              </a:tabLst>
              <a:defRPr/>
            </a:pPr>
            <a:r>
              <a:rPr lang="en-US" sz="2000" kern="0" dirty="0">
                <a:latin typeface="+mn-lt"/>
                <a:cs typeface="+mn-cs"/>
              </a:rPr>
              <a:t>   Signals that tell the cell what to do</a:t>
            </a:r>
          </a:p>
          <a:p>
            <a:pPr marL="342900" indent="-342900" eaLnBrk="0" hangingPunct="0">
              <a:lnSpc>
                <a:spcPct val="90000"/>
              </a:lnSpc>
              <a:spcBef>
                <a:spcPct val="20000"/>
              </a:spcBef>
              <a:buClr>
                <a:srgbClr val="00B050"/>
              </a:buClr>
              <a:tabLst>
                <a:tab pos="4965700" algn="l"/>
              </a:tabLst>
              <a:defRPr/>
            </a:pPr>
            <a:r>
              <a:rPr lang="en-US" sz="2000" kern="0" dirty="0">
                <a:latin typeface="+mn-lt"/>
                <a:cs typeface="+mn-cs"/>
              </a:rPr>
              <a:t>   Proteins or mechanical stimulation</a:t>
            </a:r>
          </a:p>
          <a:p>
            <a:pPr marL="742950" lvl="1" indent="-285750" eaLnBrk="0" hangingPunct="0">
              <a:lnSpc>
                <a:spcPct val="90000"/>
              </a:lnSpc>
              <a:spcBef>
                <a:spcPct val="20000"/>
              </a:spcBef>
              <a:buFontTx/>
              <a:buChar char="–"/>
              <a:tabLst>
                <a:tab pos="4965700" algn="l"/>
              </a:tabLst>
              <a:defRPr/>
            </a:pPr>
            <a:endParaRPr lang="en-US" sz="2000" kern="0" dirty="0">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4">
                                            <p:txEl>
                                              <p:pRg st="0" end="0"/>
                                            </p:txEl>
                                          </p:spTgt>
                                        </p:tgtEl>
                                        <p:attrNameLst>
                                          <p:attrName>style.visibility</p:attrName>
                                        </p:attrNameLst>
                                      </p:cBhvr>
                                      <p:to>
                                        <p:strVal val="visible"/>
                                      </p:to>
                                    </p:set>
                                    <p:animEffect transition="in" filter="fade">
                                      <p:cBhvr>
                                        <p:cTn id="11" dur="500"/>
                                        <p:tgtEl>
                                          <p:spTgt spid="64">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4">
                                            <p:txEl>
                                              <p:pRg st="1" end="1"/>
                                            </p:txEl>
                                          </p:spTgt>
                                        </p:tgtEl>
                                        <p:attrNameLst>
                                          <p:attrName>style.visibility</p:attrName>
                                        </p:attrNameLst>
                                      </p:cBhvr>
                                      <p:to>
                                        <p:strVal val="visible"/>
                                      </p:to>
                                    </p:set>
                                    <p:animEffect transition="in" filter="fade">
                                      <p:cBhvr>
                                        <p:cTn id="14" dur="500"/>
                                        <p:tgtEl>
                                          <p:spTgt spid="64">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4">
                                            <p:txEl>
                                              <p:pRg st="2" end="2"/>
                                            </p:txEl>
                                          </p:spTgt>
                                        </p:tgtEl>
                                        <p:attrNameLst>
                                          <p:attrName>style.visibility</p:attrName>
                                        </p:attrNameLst>
                                      </p:cBhvr>
                                      <p:to>
                                        <p:strVal val="visible"/>
                                      </p:to>
                                    </p:set>
                                    <p:animEffect transition="in" filter="fade">
                                      <p:cBhvr>
                                        <p:cTn id="17" dur="500"/>
                                        <p:tgtEl>
                                          <p:spTgt spid="64">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4">
                                            <p:txEl>
                                              <p:pRg st="3" end="3"/>
                                            </p:txEl>
                                          </p:spTgt>
                                        </p:tgtEl>
                                        <p:attrNameLst>
                                          <p:attrName>style.visibility</p:attrName>
                                        </p:attrNameLst>
                                      </p:cBhvr>
                                      <p:to>
                                        <p:strVal val="visible"/>
                                      </p:to>
                                    </p:set>
                                    <p:animEffect transition="in" filter="fade">
                                      <p:cBhvr>
                                        <p:cTn id="20" dur="500"/>
                                        <p:tgtEl>
                                          <p:spTgt spid="6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4">
                                            <p:txEl>
                                              <p:pRg st="4" end="4"/>
                                            </p:txEl>
                                          </p:spTgt>
                                        </p:tgtEl>
                                        <p:attrNameLst>
                                          <p:attrName>style.visibility</p:attrName>
                                        </p:attrNameLst>
                                      </p:cBhvr>
                                      <p:to>
                                        <p:strVal val="visible"/>
                                      </p:to>
                                    </p:set>
                                    <p:animEffect transition="in" filter="fade">
                                      <p:cBhvr>
                                        <p:cTn id="25" dur="500"/>
                                        <p:tgtEl>
                                          <p:spTgt spid="64">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4">
                                            <p:txEl>
                                              <p:pRg st="5" end="5"/>
                                            </p:txEl>
                                          </p:spTgt>
                                        </p:tgtEl>
                                        <p:attrNameLst>
                                          <p:attrName>style.visibility</p:attrName>
                                        </p:attrNameLst>
                                      </p:cBhvr>
                                      <p:to>
                                        <p:strVal val="visible"/>
                                      </p:to>
                                    </p:set>
                                    <p:animEffect transition="in" filter="fade">
                                      <p:cBhvr>
                                        <p:cTn id="28" dur="500"/>
                                        <p:tgtEl>
                                          <p:spTgt spid="64">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4">
                                            <p:txEl>
                                              <p:pRg st="6" end="6"/>
                                            </p:txEl>
                                          </p:spTgt>
                                        </p:tgtEl>
                                        <p:attrNameLst>
                                          <p:attrName>style.visibility</p:attrName>
                                        </p:attrNameLst>
                                      </p:cBhvr>
                                      <p:to>
                                        <p:strVal val="visible"/>
                                      </p:to>
                                    </p:set>
                                    <p:animEffect transition="in" filter="fade">
                                      <p:cBhvr>
                                        <p:cTn id="31" dur="500"/>
                                        <p:tgtEl>
                                          <p:spTgt spid="64">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4">
                                            <p:txEl>
                                              <p:pRg st="7" end="7"/>
                                            </p:txEl>
                                          </p:spTgt>
                                        </p:tgtEl>
                                        <p:attrNameLst>
                                          <p:attrName>style.visibility</p:attrName>
                                        </p:attrNameLst>
                                      </p:cBhvr>
                                      <p:to>
                                        <p:strVal val="visible"/>
                                      </p:to>
                                    </p:set>
                                    <p:animEffect transition="in" filter="fade">
                                      <p:cBhvr>
                                        <p:cTn id="34" dur="500"/>
                                        <p:tgtEl>
                                          <p:spTgt spid="64">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4">
                                            <p:txEl>
                                              <p:pRg st="8" end="8"/>
                                            </p:txEl>
                                          </p:spTgt>
                                        </p:tgtEl>
                                        <p:attrNameLst>
                                          <p:attrName>style.visibility</p:attrName>
                                        </p:attrNameLst>
                                      </p:cBhvr>
                                      <p:to>
                                        <p:strVal val="visible"/>
                                      </p:to>
                                    </p:set>
                                    <p:animEffect transition="in" filter="fade">
                                      <p:cBhvr>
                                        <p:cTn id="39" dur="500"/>
                                        <p:tgtEl>
                                          <p:spTgt spid="64">
                                            <p:txEl>
                                              <p:pRg st="8" end="8"/>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4">
                                            <p:txEl>
                                              <p:pRg st="9" end="9"/>
                                            </p:txEl>
                                          </p:spTgt>
                                        </p:tgtEl>
                                        <p:attrNameLst>
                                          <p:attrName>style.visibility</p:attrName>
                                        </p:attrNameLst>
                                      </p:cBhvr>
                                      <p:to>
                                        <p:strVal val="visible"/>
                                      </p:to>
                                    </p:set>
                                    <p:animEffect transition="in" filter="fade">
                                      <p:cBhvr>
                                        <p:cTn id="42" dur="500"/>
                                        <p:tgtEl>
                                          <p:spTgt spid="64">
                                            <p:txEl>
                                              <p:pRg st="9" end="9"/>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4">
                                            <p:txEl>
                                              <p:pRg st="10" end="10"/>
                                            </p:txEl>
                                          </p:spTgt>
                                        </p:tgtEl>
                                        <p:attrNameLst>
                                          <p:attrName>style.visibility</p:attrName>
                                        </p:attrNameLst>
                                      </p:cBhvr>
                                      <p:to>
                                        <p:strVal val="visible"/>
                                      </p:to>
                                    </p:set>
                                    <p:animEffect transition="in" filter="fade">
                                      <p:cBhvr>
                                        <p:cTn id="45" dur="500"/>
                                        <p:tgtEl>
                                          <p:spTgt spid="64">
                                            <p:txEl>
                                              <p:pRg st="10" end="1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dissolve">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0"/>
            <a:ext cx="9144000" cy="1417638"/>
          </a:xfrm>
        </p:spPr>
        <p:txBody>
          <a:bodyPr/>
          <a:lstStyle/>
          <a:p>
            <a:r>
              <a:rPr lang="en-US" smtClean="0">
                <a:solidFill>
                  <a:schemeClr val="folHlink"/>
                </a:solidFill>
              </a:rPr>
              <a:t>Tissue Engineering</a:t>
            </a:r>
          </a:p>
        </p:txBody>
      </p:sp>
      <p:pic>
        <p:nvPicPr>
          <p:cNvPr id="7171" name="Picture 4"/>
          <p:cNvPicPr>
            <a:picLocks noChangeAspect="1" noChangeArrowheads="1"/>
          </p:cNvPicPr>
          <p:nvPr>
            <p:ph type="body" idx="1"/>
          </p:nvPr>
        </p:nvPicPr>
        <p:blipFill>
          <a:blip r:embed="rId2"/>
          <a:srcRect/>
          <a:stretch>
            <a:fillRect/>
          </a:stretch>
        </p:blipFill>
        <p:spPr>
          <a:xfrm>
            <a:off x="0" y="1371600"/>
            <a:ext cx="9144000" cy="5486400"/>
          </a:xfrm>
          <a:noFill/>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685800" y="0"/>
            <a:ext cx="7772400" cy="533400"/>
          </a:xfrm>
          <a:prstGeom prst="rect">
            <a:avLst/>
          </a:prstGeom>
          <a:noFill/>
          <a:ln w="9525">
            <a:noFill/>
            <a:miter lim="800000"/>
            <a:headEnd/>
            <a:tailEnd/>
          </a:ln>
        </p:spPr>
        <p:txBody>
          <a:bodyPr anchor="ctr"/>
          <a:lstStyle/>
          <a:p>
            <a:pPr algn="ctr"/>
            <a:r>
              <a:rPr lang="en-US" sz="4000">
                <a:solidFill>
                  <a:schemeClr val="folHlink"/>
                </a:solidFill>
              </a:rPr>
              <a:t>Tissue Engineering</a:t>
            </a:r>
          </a:p>
        </p:txBody>
      </p:sp>
      <p:pic>
        <p:nvPicPr>
          <p:cNvPr id="8195" name="Picture 5" descr="image002"/>
          <p:cNvPicPr>
            <a:picLocks noChangeAspect="1" noChangeArrowheads="1"/>
          </p:cNvPicPr>
          <p:nvPr/>
        </p:nvPicPr>
        <p:blipFill>
          <a:blip r:embed="rId2"/>
          <a:srcRect/>
          <a:stretch>
            <a:fillRect/>
          </a:stretch>
        </p:blipFill>
        <p:spPr bwMode="auto">
          <a:xfrm>
            <a:off x="1219200" y="762000"/>
            <a:ext cx="6858000" cy="4803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914400" y="914400"/>
            <a:ext cx="7772400" cy="3810000"/>
          </a:xfrm>
          <a:prstGeom prst="rect">
            <a:avLst/>
          </a:prstGeom>
        </p:spPr>
        <p:txBody>
          <a:bodyPr/>
          <a:lstStyle/>
          <a:p>
            <a:pPr marL="342900" indent="-342900" eaLnBrk="0" hangingPunct="0">
              <a:spcBef>
                <a:spcPct val="20000"/>
              </a:spcBef>
              <a:buClr>
                <a:srgbClr val="00B050"/>
              </a:buClr>
              <a:buFont typeface="Wingdings" pitchFamily="2" charset="2"/>
              <a:buChar char="ü"/>
              <a:defRPr/>
            </a:pPr>
            <a:r>
              <a:rPr lang="en-US" sz="2000" kern="0" dirty="0">
                <a:latin typeface="+mn-lt"/>
                <a:cs typeface="+mn-cs"/>
              </a:rPr>
              <a:t>Cells alone</a:t>
            </a:r>
          </a:p>
          <a:p>
            <a:pPr marL="342900" indent="-342900" eaLnBrk="0" hangingPunct="0">
              <a:spcBef>
                <a:spcPct val="20000"/>
              </a:spcBef>
              <a:buClr>
                <a:srgbClr val="00B050"/>
              </a:buClr>
              <a:defRPr/>
            </a:pPr>
            <a:r>
              <a:rPr lang="en-US" sz="2000" kern="0" dirty="0">
                <a:latin typeface="+mn-lt"/>
                <a:cs typeface="+mn-cs"/>
              </a:rPr>
              <a:t>  </a:t>
            </a:r>
            <a:r>
              <a:rPr lang="en-US" sz="2000" kern="0" dirty="0" err="1">
                <a:latin typeface="+mn-lt"/>
                <a:cs typeface="+mn-cs"/>
              </a:rPr>
              <a:t>Carticel</a:t>
            </a:r>
            <a:r>
              <a:rPr lang="en-US" sz="2000" kern="0" dirty="0">
                <a:latin typeface="+mn-lt"/>
                <a:cs typeface="+mn-cs"/>
              </a:rPr>
              <a:t> - commercially available product</a:t>
            </a:r>
          </a:p>
          <a:p>
            <a:pPr marL="342900" indent="-342900" eaLnBrk="0" hangingPunct="0">
              <a:spcBef>
                <a:spcPct val="20000"/>
              </a:spcBef>
              <a:buClr>
                <a:srgbClr val="00B050"/>
              </a:buClr>
              <a:buFont typeface="Wingdings" pitchFamily="2" charset="2"/>
              <a:buChar char="ü"/>
              <a:defRPr/>
            </a:pPr>
            <a:r>
              <a:rPr lang="en-US" sz="2000" kern="0" dirty="0">
                <a:latin typeface="+mn-lt"/>
                <a:cs typeface="+mn-cs"/>
              </a:rPr>
              <a:t>Purified Signaling molecules</a:t>
            </a:r>
          </a:p>
          <a:p>
            <a:pPr marL="342900" indent="-342900" eaLnBrk="0" hangingPunct="0">
              <a:spcBef>
                <a:spcPct val="20000"/>
              </a:spcBef>
              <a:buClr>
                <a:srgbClr val="00B050"/>
              </a:buClr>
              <a:defRPr/>
            </a:pPr>
            <a:r>
              <a:rPr lang="en-US" sz="2000" kern="0" dirty="0">
                <a:latin typeface="+mn-lt"/>
                <a:cs typeface="+mn-cs"/>
              </a:rPr>
              <a:t>  Bone </a:t>
            </a:r>
            <a:r>
              <a:rPr lang="en-US" sz="2000" kern="0" dirty="0" err="1">
                <a:latin typeface="+mn-lt"/>
                <a:cs typeface="+mn-cs"/>
              </a:rPr>
              <a:t>Morphogenic</a:t>
            </a:r>
            <a:r>
              <a:rPr lang="en-US" sz="2000" kern="0" dirty="0">
                <a:latin typeface="+mn-lt"/>
                <a:cs typeface="+mn-cs"/>
              </a:rPr>
              <a:t> Protein for </a:t>
            </a:r>
            <a:r>
              <a:rPr lang="en-US" sz="2000" kern="0" dirty="0" err="1">
                <a:latin typeface="+mn-lt"/>
                <a:cs typeface="+mn-cs"/>
              </a:rPr>
              <a:t>osteoblasts</a:t>
            </a:r>
            <a:endParaRPr lang="en-US" sz="2000" kern="0" dirty="0">
              <a:latin typeface="+mn-lt"/>
              <a:cs typeface="+mn-cs"/>
            </a:endParaRPr>
          </a:p>
          <a:p>
            <a:pPr marL="342900" indent="-342900" eaLnBrk="0" hangingPunct="0">
              <a:spcBef>
                <a:spcPct val="20000"/>
              </a:spcBef>
              <a:buClr>
                <a:srgbClr val="00B050"/>
              </a:buClr>
              <a:defRPr/>
            </a:pPr>
            <a:r>
              <a:rPr lang="en-US" sz="2000" kern="0" dirty="0">
                <a:latin typeface="+mn-lt"/>
                <a:cs typeface="+mn-cs"/>
              </a:rPr>
              <a:t>  Inject into tissue to encourage new tissue growth</a:t>
            </a:r>
          </a:p>
          <a:p>
            <a:pPr marL="342900" indent="-342900" eaLnBrk="0" hangingPunct="0">
              <a:spcBef>
                <a:spcPct val="20000"/>
              </a:spcBef>
              <a:buClr>
                <a:srgbClr val="00B050"/>
              </a:buClr>
              <a:buFont typeface="Wingdings" pitchFamily="2" charset="2"/>
              <a:buChar char="ü"/>
              <a:defRPr/>
            </a:pPr>
            <a:r>
              <a:rPr lang="en-US" sz="2000" kern="0" dirty="0">
                <a:latin typeface="+mn-lt"/>
                <a:cs typeface="+mn-cs"/>
              </a:rPr>
              <a:t>Cells in Scaffold</a:t>
            </a:r>
          </a:p>
          <a:p>
            <a:pPr marL="342900" indent="-342900" eaLnBrk="0" hangingPunct="0">
              <a:spcBef>
                <a:spcPct val="20000"/>
              </a:spcBef>
              <a:buClr>
                <a:srgbClr val="00B050"/>
              </a:buClr>
              <a:defRPr/>
            </a:pPr>
            <a:r>
              <a:rPr lang="en-US" sz="2000" kern="0" dirty="0">
                <a:latin typeface="+mn-lt"/>
                <a:cs typeface="+mn-cs"/>
              </a:rPr>
              <a:t>  </a:t>
            </a:r>
            <a:r>
              <a:rPr lang="en-US" sz="2000" kern="0" dirty="0" err="1">
                <a:latin typeface="+mn-lt"/>
                <a:cs typeface="+mn-cs"/>
              </a:rPr>
              <a:t>Chondrocytes</a:t>
            </a:r>
            <a:r>
              <a:rPr lang="en-US" sz="2000" kern="0" dirty="0">
                <a:latin typeface="+mn-lt"/>
                <a:cs typeface="+mn-cs"/>
              </a:rPr>
              <a:t> (cartilage cells) in alginate </a:t>
            </a:r>
            <a:r>
              <a:rPr lang="en-US" sz="2000" kern="0" dirty="0" err="1">
                <a:latin typeface="+mn-lt"/>
                <a:cs typeface="+mn-cs"/>
              </a:rPr>
              <a:t>hydrogel</a:t>
            </a:r>
            <a:endParaRPr lang="en-US" sz="2000" kern="0" dirty="0">
              <a:latin typeface="+mn-lt"/>
              <a:cs typeface="+mn-cs"/>
            </a:endParaRPr>
          </a:p>
        </p:txBody>
      </p:sp>
      <p:sp>
        <p:nvSpPr>
          <p:cNvPr id="9219" name="Rectangle 2"/>
          <p:cNvSpPr>
            <a:spLocks noChangeArrowheads="1"/>
          </p:cNvSpPr>
          <p:nvPr/>
        </p:nvSpPr>
        <p:spPr bwMode="auto">
          <a:xfrm>
            <a:off x="685800" y="152400"/>
            <a:ext cx="7772400" cy="533400"/>
          </a:xfrm>
          <a:prstGeom prst="rect">
            <a:avLst/>
          </a:prstGeom>
          <a:noFill/>
          <a:ln w="9525">
            <a:noFill/>
            <a:miter lim="800000"/>
            <a:headEnd/>
            <a:tailEnd/>
          </a:ln>
        </p:spPr>
        <p:txBody>
          <a:bodyPr anchor="ctr"/>
          <a:lstStyle/>
          <a:p>
            <a:pPr algn="ctr"/>
            <a:r>
              <a:rPr lang="en-US" sz="4000">
                <a:solidFill>
                  <a:schemeClr val="folHlink"/>
                </a:solidFill>
              </a:rPr>
              <a:t>Combination of tools</a:t>
            </a:r>
          </a:p>
        </p:txBody>
      </p:sp>
      <p:pic>
        <p:nvPicPr>
          <p:cNvPr id="4" name="Picture 4" descr="mouse-human-ear"/>
          <p:cNvPicPr>
            <a:picLocks noChangeAspect="1" noChangeArrowheads="1"/>
          </p:cNvPicPr>
          <p:nvPr/>
        </p:nvPicPr>
        <p:blipFill>
          <a:blip r:embed="rId3"/>
          <a:srcRect/>
          <a:stretch>
            <a:fillRect/>
          </a:stretch>
        </p:blipFill>
        <p:spPr bwMode="auto">
          <a:xfrm>
            <a:off x="1676400" y="3657600"/>
            <a:ext cx="5537200" cy="36750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ChangeArrowheads="1"/>
          </p:cNvSpPr>
          <p:nvPr/>
        </p:nvSpPr>
        <p:spPr bwMode="auto">
          <a:xfrm>
            <a:off x="457200" y="1828800"/>
            <a:ext cx="4779963" cy="2246313"/>
          </a:xfrm>
          <a:prstGeom prst="rect">
            <a:avLst/>
          </a:prstGeom>
          <a:noFill/>
          <a:ln w="9525">
            <a:noFill/>
            <a:miter lim="800000"/>
            <a:headEnd/>
            <a:tailEnd/>
          </a:ln>
        </p:spPr>
        <p:txBody>
          <a:bodyPr wrap="none">
            <a:spAutoFit/>
          </a:bodyPr>
          <a:lstStyle/>
          <a:p>
            <a:pPr>
              <a:buClr>
                <a:srgbClr val="00B050"/>
              </a:buClr>
              <a:buFont typeface="Wingdings" pitchFamily="2" charset="2"/>
              <a:buChar char="ü"/>
            </a:pPr>
            <a:r>
              <a:rPr lang="en-US" sz="2800"/>
              <a:t>Autologous cells</a:t>
            </a:r>
          </a:p>
          <a:p>
            <a:pPr>
              <a:buClr>
                <a:srgbClr val="00B050"/>
              </a:buClr>
              <a:buFont typeface="Wingdings" pitchFamily="2" charset="2"/>
              <a:buChar char="ü"/>
            </a:pPr>
            <a:endParaRPr lang="en-US" sz="2800"/>
          </a:p>
          <a:p>
            <a:pPr>
              <a:buClr>
                <a:srgbClr val="00B050"/>
              </a:buClr>
              <a:buFont typeface="Wingdings" pitchFamily="2" charset="2"/>
              <a:buChar char="ü"/>
            </a:pPr>
            <a:r>
              <a:rPr lang="en-US" sz="2800"/>
              <a:t> Embryonic stem (ES) cells</a:t>
            </a:r>
          </a:p>
          <a:p>
            <a:pPr>
              <a:buClr>
                <a:srgbClr val="00B050"/>
              </a:buClr>
              <a:buFont typeface="Wingdings" pitchFamily="2" charset="2"/>
              <a:buChar char="ü"/>
            </a:pPr>
            <a:endParaRPr lang="en-US" sz="2800"/>
          </a:p>
          <a:p>
            <a:pPr>
              <a:buClr>
                <a:srgbClr val="00B050"/>
              </a:buClr>
              <a:buFont typeface="Wingdings" pitchFamily="2" charset="2"/>
              <a:buChar char="ü"/>
            </a:pPr>
            <a:r>
              <a:rPr lang="en-US" sz="2800"/>
              <a:t> Adult stem cells</a:t>
            </a:r>
          </a:p>
        </p:txBody>
      </p:sp>
      <p:sp>
        <p:nvSpPr>
          <p:cNvPr id="10243" name="Rectangle 7"/>
          <p:cNvSpPr>
            <a:spLocks noChangeArrowheads="1"/>
          </p:cNvSpPr>
          <p:nvPr/>
        </p:nvSpPr>
        <p:spPr bwMode="auto">
          <a:xfrm>
            <a:off x="304800" y="533400"/>
            <a:ext cx="8686800" cy="533400"/>
          </a:xfrm>
          <a:prstGeom prst="rect">
            <a:avLst/>
          </a:prstGeom>
          <a:noFill/>
          <a:ln w="9525">
            <a:noFill/>
            <a:miter lim="800000"/>
            <a:headEnd/>
            <a:tailEnd/>
          </a:ln>
        </p:spPr>
        <p:txBody>
          <a:bodyPr anchor="ctr"/>
          <a:lstStyle/>
          <a:p>
            <a:pPr algn="ctr"/>
            <a:r>
              <a:rPr lang="en-US" sz="4000">
                <a:solidFill>
                  <a:schemeClr val="folHlink"/>
                </a:solidFill>
              </a:rPr>
              <a:t>Cell sources for tissue engineering applications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964</TotalTime>
  <Words>2925</Words>
  <Application>Microsoft Office PowerPoint</Application>
  <PresentationFormat>On-screen Show (4:3)</PresentationFormat>
  <Paragraphs>444</Paragraphs>
  <Slides>47</Slides>
  <Notes>23</Notes>
  <HiddenSlides>20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7" baseType="lpstr">
      <vt:lpstr>Arial</vt:lpstr>
      <vt:lpstr>Calibri</vt:lpstr>
      <vt:lpstr>Gill Sans MT</vt:lpstr>
      <vt:lpstr>Fixed Miriam Transparent</vt:lpstr>
      <vt:lpstr>B Nazanin</vt:lpstr>
      <vt:lpstr>Wingdings</vt:lpstr>
      <vt:lpstr>Verdana</vt:lpstr>
      <vt:lpstr>Times New Roman</vt:lpstr>
      <vt:lpstr>Default Design</vt:lpstr>
      <vt:lpstr>CorelDRAW 12.0 Graphic</vt:lpstr>
      <vt:lpstr>Slide 1</vt:lpstr>
      <vt:lpstr>Slide 2</vt:lpstr>
      <vt:lpstr>Slide 3</vt:lpstr>
      <vt:lpstr>Tissue Engineering</vt:lpstr>
      <vt:lpstr>Slide 5</vt:lpstr>
      <vt:lpstr>Tissue Engineering</vt:lpstr>
      <vt:lpstr>Slide 7</vt:lpstr>
      <vt:lpstr>Slide 8</vt:lpstr>
      <vt:lpstr>Slide 9</vt:lpstr>
      <vt:lpstr>Slide 10</vt:lpstr>
      <vt:lpstr>Slide 11</vt:lpstr>
      <vt:lpstr>Slide 12</vt:lpstr>
      <vt:lpstr>Slide 13</vt:lpstr>
      <vt:lpstr>Slide 14</vt:lpstr>
      <vt:lpstr>Slide 15</vt:lpstr>
      <vt:lpstr>Tissue Engineering</vt:lpstr>
      <vt:lpstr>Slide 17</vt:lpstr>
      <vt:lpstr>Slide 18</vt:lpstr>
      <vt:lpstr>Slide 19</vt:lpstr>
      <vt:lpstr>Slide 20</vt:lpstr>
      <vt:lpstr>Regeneration of the CNS </vt:lpstr>
      <vt:lpstr>Slide 22</vt:lpstr>
      <vt:lpstr>Formation of functional renal tissue</vt:lpstr>
      <vt:lpstr>Reconstitution of kidney structures</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Tissue Engineering</vt:lpstr>
      <vt:lpstr>Slide 45</vt:lpstr>
      <vt:lpstr>Slide 46</vt:lpstr>
      <vt:lpstr>Slide 47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Tissue Engineering</dc:title>
  <dc:creator>amani</dc:creator>
  <cp:lastModifiedBy>alumni</cp:lastModifiedBy>
  <cp:revision>64</cp:revision>
  <dcterms:created xsi:type="dcterms:W3CDTF">2009-08-17T07:56:14Z</dcterms:created>
  <dcterms:modified xsi:type="dcterms:W3CDTF">2014-11-29T07:07:32Z</dcterms:modified>
</cp:coreProperties>
</file>