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56" r:id="rId3"/>
    <p:sldId id="257" r:id="rId4"/>
    <p:sldId id="259" r:id="rId5"/>
    <p:sldId id="260" r:id="rId6"/>
    <p:sldId id="261" r:id="rId7"/>
    <p:sldId id="281" r:id="rId8"/>
    <p:sldId id="265" r:id="rId9"/>
    <p:sldId id="263" r:id="rId10"/>
    <p:sldId id="264" r:id="rId11"/>
    <p:sldId id="266" r:id="rId12"/>
    <p:sldId id="267" r:id="rId13"/>
    <p:sldId id="268" r:id="rId14"/>
    <p:sldId id="271" r:id="rId15"/>
    <p:sldId id="272" r:id="rId16"/>
    <p:sldId id="274" r:id="rId17"/>
    <p:sldId id="275" r:id="rId18"/>
    <p:sldId id="276" r:id="rId19"/>
    <p:sldId id="290" r:id="rId20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2EBB95-A611-4B70-856B-6905C01CA205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08E27-0867-4A5B-8940-F55473286F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552" y="2057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IN THE NAME OF GOD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20-30 % of patients have </a:t>
            </a:r>
            <a:r>
              <a:rPr lang="en-US" dirty="0" err="1" smtClean="0"/>
              <a:t>spontaneus</a:t>
            </a:r>
            <a:r>
              <a:rPr lang="en-US" dirty="0" smtClean="0"/>
              <a:t> improvement</a:t>
            </a:r>
          </a:p>
          <a:p>
            <a:r>
              <a:rPr lang="en-US" dirty="0" smtClean="0"/>
              <a:t>Nutrition (Short chain fatty acid, n-3 fatty acid)</a:t>
            </a:r>
          </a:p>
          <a:p>
            <a:r>
              <a:rPr lang="en-US" dirty="0" smtClean="0"/>
              <a:t>Corticosteroids</a:t>
            </a:r>
          </a:p>
          <a:p>
            <a:r>
              <a:rPr lang="en-US" dirty="0" smtClean="0"/>
              <a:t>5-Aminosalicylates</a:t>
            </a:r>
          </a:p>
          <a:p>
            <a:r>
              <a:rPr lang="en-US" dirty="0" err="1" smtClean="0"/>
              <a:t>Immunomodulators</a:t>
            </a:r>
            <a:endParaRPr lang="en-US" dirty="0" smtClean="0"/>
          </a:p>
          <a:p>
            <a:r>
              <a:rPr lang="en-US" dirty="0" smtClean="0"/>
              <a:t>Biologics</a:t>
            </a:r>
          </a:p>
          <a:p>
            <a:r>
              <a:rPr lang="en-US" dirty="0" err="1" smtClean="0"/>
              <a:t>Probiotics</a:t>
            </a:r>
            <a:endParaRPr lang="en-US" dirty="0" smtClean="0"/>
          </a:p>
          <a:p>
            <a:r>
              <a:rPr lang="en-US" dirty="0" smtClean="0"/>
              <a:t>Leukocyte </a:t>
            </a:r>
            <a:r>
              <a:rPr lang="en-US" dirty="0" err="1" smtClean="0"/>
              <a:t>Apheresis</a:t>
            </a:r>
            <a:endParaRPr lang="en-US" dirty="0" smtClean="0"/>
          </a:p>
          <a:p>
            <a:r>
              <a:rPr lang="en-US" dirty="0" smtClean="0"/>
              <a:t>Surgery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year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complication</a:t>
            </a:r>
          </a:p>
          <a:p>
            <a:endParaRPr lang="en-US" dirty="0" smtClean="0"/>
          </a:p>
          <a:p>
            <a:r>
              <a:rPr lang="en-US" dirty="0" err="1" smtClean="0"/>
              <a:t>Budesonide</a:t>
            </a:r>
            <a:r>
              <a:rPr lang="en-US" dirty="0" smtClean="0"/>
              <a:t> ( Oral, Enema)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1336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Complete  reaction 	57%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Steroid  dependant 	14%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Colectomy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29%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286000" y="2057400"/>
            <a:ext cx="6096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 </a:t>
            </a:r>
            <a:r>
              <a:rPr lang="en-US" dirty="0" err="1" smtClean="0"/>
              <a:t>Aminosalicylates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Sulfasalazine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G6PD</a:t>
            </a:r>
          </a:p>
          <a:p>
            <a:endParaRPr lang="en-US" dirty="0" smtClean="0"/>
          </a:p>
          <a:p>
            <a:r>
              <a:rPr lang="en-US" dirty="0" smtClean="0"/>
              <a:t>5.ASA </a:t>
            </a:r>
          </a:p>
          <a:p>
            <a:pPr lvl="1"/>
            <a:r>
              <a:rPr lang="en-US" dirty="0" err="1" smtClean="0"/>
              <a:t>Mesalamin</a:t>
            </a:r>
            <a:r>
              <a:rPr lang="en-US" dirty="0" smtClean="0"/>
              <a:t>, </a:t>
            </a:r>
            <a:r>
              <a:rPr lang="en-US" dirty="0" err="1" smtClean="0"/>
              <a:t>Olsalazin</a:t>
            </a:r>
            <a:r>
              <a:rPr lang="en-US" dirty="0" smtClean="0"/>
              <a:t>, </a:t>
            </a:r>
            <a:r>
              <a:rPr lang="en-US" dirty="0" err="1" smtClean="0"/>
              <a:t>Balsalazide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Delayed – release ASA </a:t>
            </a:r>
          </a:p>
          <a:p>
            <a:pPr lvl="1"/>
            <a:r>
              <a:rPr lang="en-US" dirty="0" err="1" smtClean="0"/>
              <a:t>Pentasa</a:t>
            </a:r>
            <a:r>
              <a:rPr lang="en-US" dirty="0" smtClean="0"/>
              <a:t>, </a:t>
            </a:r>
            <a:r>
              <a:rPr lang="en-US" dirty="0" err="1" smtClean="0"/>
              <a:t>Asacol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Management of </a:t>
            </a:r>
            <a:r>
              <a:rPr lang="en-US" sz="4000" dirty="0" err="1" smtClean="0"/>
              <a:t>proctitis</a:t>
            </a:r>
            <a:r>
              <a:rPr lang="en-US" sz="4000" dirty="0" smtClean="0"/>
              <a:t> or left-sided colitis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err="1" smtClean="0"/>
              <a:t>Mesalamin</a:t>
            </a:r>
            <a:r>
              <a:rPr lang="en-US" sz="320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4478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Suppository better than oral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Enema better than rectal corticosteroid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Foam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819400" y="3429000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sCAKNZUV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Management of moderate to severe forms of UC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Corticosteroid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981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weeks (2 doses / day)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weeks (one dose / day)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Taper 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Mesalamin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29200" y="2971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3276600" y="2057400"/>
            <a:ext cx="381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3905071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	 85%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Endoscopic	 40%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15%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3276600" y="3981271"/>
            <a:ext cx="381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7" grpId="0" animBg="1"/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 vert="horz" lIns="0" rIns="0" bIns="0" anchor="b">
            <a:noAutofit/>
          </a:bodyPr>
          <a:lstStyle/>
          <a:p>
            <a:r>
              <a:rPr lang="en-US" sz="3600" dirty="0" smtClean="0"/>
              <a:t>Management of moderate to severe forms of UC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Corticosteroid resistant or dependant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Azathioprine</a:t>
            </a:r>
            <a:r>
              <a:rPr lang="en-US" dirty="0" smtClean="0"/>
              <a:t> + Steroid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Metotrexate</a:t>
            </a:r>
            <a:r>
              <a:rPr lang="en-US" dirty="0" smtClean="0"/>
              <a:t> + Steroid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Ciclosporine</a:t>
            </a:r>
            <a:r>
              <a:rPr lang="en-US" dirty="0" smtClean="0"/>
              <a:t> 		delaying surgery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Infleximab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5027612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Probiotics</a:t>
            </a:r>
            <a:r>
              <a:rPr lang="en-US" dirty="0" smtClean="0"/>
              <a:t>, </a:t>
            </a:r>
            <a:r>
              <a:rPr lang="en-US" dirty="0" err="1" smtClean="0"/>
              <a:t>Prebiotics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Decreases the secretion of </a:t>
            </a:r>
            <a:r>
              <a:rPr lang="en-US" dirty="0" err="1" smtClean="0"/>
              <a:t>proinflammatory</a:t>
            </a:r>
            <a:r>
              <a:rPr lang="en-US" dirty="0" smtClean="0"/>
              <a:t> </a:t>
            </a:r>
            <a:r>
              <a:rPr lang="en-US" dirty="0" err="1" smtClean="0"/>
              <a:t>cytocaines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( </a:t>
            </a:r>
            <a:r>
              <a:rPr lang="en-US" dirty="0" err="1" smtClean="0"/>
              <a:t>inteferon</a:t>
            </a:r>
            <a:r>
              <a:rPr lang="en-US" dirty="0" smtClean="0"/>
              <a:t>  </a:t>
            </a:r>
            <a:r>
              <a:rPr lang="el-GR" dirty="0" smtClean="0"/>
              <a:t>γ</a:t>
            </a:r>
            <a:r>
              <a:rPr lang="en-US" dirty="0" smtClean="0"/>
              <a:t> , TNF – </a:t>
            </a:r>
            <a:r>
              <a:rPr lang="el-GR" dirty="0" smtClean="0"/>
              <a:t>α</a:t>
            </a:r>
            <a:r>
              <a:rPr lang="en-US" dirty="0" smtClean="0"/>
              <a:t> , IL- 12 ) </a:t>
            </a:r>
          </a:p>
          <a:p>
            <a:endParaRPr lang="en-US" dirty="0" smtClean="0"/>
          </a:p>
          <a:p>
            <a:r>
              <a:rPr lang="en-US" dirty="0" smtClean="0"/>
              <a:t>Increases anti inflammatory </a:t>
            </a:r>
            <a:r>
              <a:rPr lang="en-US" dirty="0" err="1" smtClean="0"/>
              <a:t>cytocaine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( Il 10 )</a:t>
            </a:r>
          </a:p>
          <a:p>
            <a:endParaRPr lang="en-US" dirty="0" smtClean="0"/>
          </a:p>
          <a:p>
            <a:r>
              <a:rPr lang="en-US" dirty="0" err="1" smtClean="0"/>
              <a:t>Saccharomyces</a:t>
            </a:r>
            <a:r>
              <a:rPr lang="en-US" dirty="0" smtClean="0"/>
              <a:t> </a:t>
            </a:r>
            <a:r>
              <a:rPr lang="en-US" dirty="0" err="1" smtClean="0"/>
              <a:t>boulardii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mild form of UC 				61%  remission</a:t>
            </a:r>
          </a:p>
          <a:p>
            <a:pPr lvl="1">
              <a:buNone/>
            </a:pPr>
            <a:r>
              <a:rPr lang="en-US" dirty="0" smtClean="0"/>
              <a:t>  add to standard medical treatment		93%  remission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After 5 years 19% </a:t>
            </a:r>
            <a:r>
              <a:rPr lang="en-US" dirty="0" err="1" smtClean="0"/>
              <a:t>colectomy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stages</a:t>
            </a:r>
          </a:p>
          <a:p>
            <a:pPr lvl="1"/>
            <a:r>
              <a:rPr lang="en-US" dirty="0" err="1" smtClean="0"/>
              <a:t>Subotal</a:t>
            </a:r>
            <a:r>
              <a:rPr lang="en-US" dirty="0" smtClean="0"/>
              <a:t> </a:t>
            </a:r>
            <a:r>
              <a:rPr lang="en-US" dirty="0" err="1" smtClean="0"/>
              <a:t>colectomy</a:t>
            </a:r>
            <a:r>
              <a:rPr lang="en-US" dirty="0" smtClean="0"/>
              <a:t> + </a:t>
            </a:r>
            <a:r>
              <a:rPr lang="en-US" dirty="0" err="1" smtClean="0"/>
              <a:t>ileostomy</a:t>
            </a:r>
            <a:endParaRPr lang="en-US" dirty="0" smtClean="0"/>
          </a:p>
          <a:p>
            <a:pPr lvl="1"/>
            <a:r>
              <a:rPr lang="en-US" dirty="0" err="1" smtClean="0"/>
              <a:t>Ilial</a:t>
            </a:r>
            <a:r>
              <a:rPr lang="en-US" dirty="0" smtClean="0"/>
              <a:t> pouch anal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Metronidazole</a:t>
            </a:r>
            <a:r>
              <a:rPr lang="en-US" dirty="0" smtClean="0"/>
              <a:t>, Ciprofloxacin </a:t>
            </a:r>
          </a:p>
          <a:p>
            <a:endParaRPr lang="en-US" dirty="0" smtClean="0"/>
          </a:p>
          <a:p>
            <a:r>
              <a:rPr lang="en-US" dirty="0" smtClean="0"/>
              <a:t>5 - ASA</a:t>
            </a:r>
          </a:p>
          <a:p>
            <a:endParaRPr lang="en-US" dirty="0" smtClean="0"/>
          </a:p>
          <a:p>
            <a:r>
              <a:rPr lang="en-US" dirty="0" err="1" smtClean="0"/>
              <a:t>Coticosteroids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Probiotics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Antitumor </a:t>
            </a:r>
            <a:r>
              <a:rPr lang="en-US" dirty="0" err="1" smtClean="0"/>
              <a:t>necrosing</a:t>
            </a:r>
            <a:r>
              <a:rPr lang="en-US" dirty="0" smtClean="0"/>
              <a:t> factor</a:t>
            </a:r>
          </a:p>
          <a:p>
            <a:endParaRPr lang="en-US" dirty="0" smtClean="0"/>
          </a:p>
          <a:p>
            <a:r>
              <a:rPr lang="en-US" dirty="0" smtClean="0"/>
              <a:t>Resection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Ulcerative Colitis in children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Diagnosis and treatment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Gholam</a:t>
            </a:r>
            <a:r>
              <a:rPr lang="en-US" dirty="0" smtClean="0"/>
              <a:t> Reza </a:t>
            </a:r>
            <a:r>
              <a:rPr lang="en-US" dirty="0" err="1" smtClean="0"/>
              <a:t>Khatami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Ulcerative colitis is a chronic gastrointestinal disease</a:t>
            </a:r>
          </a:p>
          <a:p>
            <a:endParaRPr lang="en-US" dirty="0" smtClean="0"/>
          </a:p>
          <a:p>
            <a:r>
              <a:rPr lang="en-US" dirty="0" smtClean="0"/>
              <a:t>Given modern treatment, medical management is not curative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1" y="4689095"/>
            <a:ext cx="2895600" cy="216890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characteristics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Gastrointestinal symptoms</a:t>
            </a:r>
          </a:p>
          <a:p>
            <a:r>
              <a:rPr lang="en-US" dirty="0" err="1" smtClean="0"/>
              <a:t>Extaintestinal</a:t>
            </a:r>
            <a:r>
              <a:rPr lang="en-US" dirty="0" smtClean="0"/>
              <a:t> manifestations</a:t>
            </a:r>
          </a:p>
          <a:p>
            <a:r>
              <a:rPr lang="en-US" dirty="0" err="1" smtClean="0"/>
              <a:t>Hepatobiliary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PSC , AH</a:t>
            </a:r>
          </a:p>
          <a:p>
            <a:r>
              <a:rPr lang="en-US" dirty="0" smtClean="0"/>
              <a:t>Joints </a:t>
            </a:r>
          </a:p>
          <a:p>
            <a:pPr lvl="1"/>
            <a:r>
              <a:rPr lang="en-US" dirty="0" smtClean="0"/>
              <a:t>Knee, Wrist, Hip, Ankle, Elbow</a:t>
            </a:r>
          </a:p>
          <a:p>
            <a:pPr lvl="1"/>
            <a:r>
              <a:rPr lang="en-US" dirty="0" err="1" smtClean="0"/>
              <a:t>Ankylosing</a:t>
            </a:r>
            <a:r>
              <a:rPr lang="en-US" dirty="0" smtClean="0"/>
              <a:t> </a:t>
            </a:r>
            <a:r>
              <a:rPr lang="en-US" dirty="0" err="1" smtClean="0"/>
              <a:t>spondilitis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Skin </a:t>
            </a:r>
          </a:p>
          <a:p>
            <a:pPr lvl="1"/>
            <a:r>
              <a:rPr lang="en-US" dirty="0" err="1" smtClean="0"/>
              <a:t>Pyoderma</a:t>
            </a:r>
            <a:r>
              <a:rPr lang="en-US" dirty="0" smtClean="0"/>
              <a:t> </a:t>
            </a:r>
            <a:r>
              <a:rPr lang="en-US" dirty="0" err="1" smtClean="0"/>
              <a:t>gangrenosum</a:t>
            </a:r>
            <a:endParaRPr lang="en-US" dirty="0" smtClean="0"/>
          </a:p>
          <a:p>
            <a:pPr lvl="1"/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nodosum</a:t>
            </a:r>
            <a:endParaRPr lang="en-US" dirty="0" smtClean="0"/>
          </a:p>
          <a:p>
            <a:r>
              <a:rPr lang="en-US" dirty="0" err="1" smtClean="0"/>
              <a:t>Occular</a:t>
            </a:r>
            <a:r>
              <a:rPr lang="en-US" dirty="0" smtClean="0"/>
              <a:t> disorders</a:t>
            </a:r>
          </a:p>
          <a:p>
            <a:pPr lvl="1"/>
            <a:r>
              <a:rPr lang="en-US" dirty="0" err="1" smtClean="0"/>
              <a:t>Episcleritis</a:t>
            </a:r>
            <a:r>
              <a:rPr lang="en-US" dirty="0" smtClean="0"/>
              <a:t>, </a:t>
            </a:r>
            <a:r>
              <a:rPr lang="en-US" dirty="0" err="1" smtClean="0"/>
              <a:t>Uveitis</a:t>
            </a:r>
            <a:endParaRPr lang="en-US" dirty="0"/>
          </a:p>
        </p:txBody>
      </p:sp>
      <p:pic>
        <p:nvPicPr>
          <p:cNvPr id="4" name="Picture 3" descr="imagesCABPEC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5125" y="3124200"/>
            <a:ext cx="3178875" cy="1981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</a:t>
            </a:r>
          </a:p>
          <a:p>
            <a:pPr lvl="1"/>
            <a:r>
              <a:rPr lang="en-US" dirty="0" smtClean="0"/>
              <a:t>weight loss, amenorrhea</a:t>
            </a:r>
          </a:p>
          <a:p>
            <a:endParaRPr lang="en-US" dirty="0" smtClean="0"/>
          </a:p>
          <a:p>
            <a:r>
              <a:rPr lang="en-US" dirty="0" smtClean="0"/>
              <a:t>Abdominal pain</a:t>
            </a:r>
          </a:p>
          <a:p>
            <a:endParaRPr lang="en-US" dirty="0" smtClean="0"/>
          </a:p>
          <a:p>
            <a:r>
              <a:rPr lang="en-US" dirty="0" smtClean="0"/>
              <a:t>Underweight</a:t>
            </a:r>
          </a:p>
          <a:p>
            <a:endParaRPr lang="en-US" dirty="0" smtClean="0"/>
          </a:p>
          <a:p>
            <a:r>
              <a:rPr lang="en-US" dirty="0" smtClean="0"/>
              <a:t>Diarrhea</a:t>
            </a:r>
          </a:p>
          <a:p>
            <a:endParaRPr lang="en-US" dirty="0" smtClean="0"/>
          </a:p>
          <a:p>
            <a:r>
              <a:rPr lang="en-US" dirty="0" smtClean="0"/>
              <a:t>Rectal bleeding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Abdominal sensitivity</a:t>
            </a:r>
          </a:p>
          <a:p>
            <a:endParaRPr lang="en-US" dirty="0" smtClean="0"/>
          </a:p>
          <a:p>
            <a:r>
              <a:rPr lang="en-US" dirty="0" err="1" smtClean="0"/>
              <a:t>Perianal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skin tag, fistula</a:t>
            </a:r>
          </a:p>
          <a:p>
            <a:endParaRPr lang="en-US" dirty="0" smtClean="0"/>
          </a:p>
          <a:p>
            <a:r>
              <a:rPr lang="en-US" dirty="0" smtClean="0"/>
              <a:t>Skin lesions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Laboratory studies in suspected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CBC, ESR</a:t>
            </a:r>
          </a:p>
          <a:p>
            <a:r>
              <a:rPr lang="en-US" dirty="0" smtClean="0"/>
              <a:t>Electrolytes, Protein, Albumin, LFT</a:t>
            </a:r>
          </a:p>
          <a:p>
            <a:r>
              <a:rPr lang="en-US" dirty="0" smtClean="0"/>
              <a:t>Serum Iron, IBC, </a:t>
            </a:r>
            <a:r>
              <a:rPr lang="en-US" dirty="0" err="1" smtClean="0"/>
              <a:t>Ferritin</a:t>
            </a:r>
            <a:endParaRPr lang="en-US" dirty="0" smtClean="0"/>
          </a:p>
          <a:p>
            <a:r>
              <a:rPr lang="en-US" dirty="0" smtClean="0"/>
              <a:t>Stool for enteric pathogens</a:t>
            </a:r>
          </a:p>
          <a:p>
            <a:r>
              <a:rPr lang="en-US" dirty="0" smtClean="0"/>
              <a:t>Stool for clostridium </a:t>
            </a:r>
            <a:r>
              <a:rPr lang="en-US" dirty="0" err="1" smtClean="0"/>
              <a:t>difficile</a:t>
            </a:r>
            <a:r>
              <a:rPr lang="en-US" dirty="0" smtClean="0"/>
              <a:t> toxins</a:t>
            </a:r>
          </a:p>
          <a:p>
            <a:r>
              <a:rPr lang="en-US" dirty="0" smtClean="0"/>
              <a:t>Stool for ova and parasites</a:t>
            </a:r>
          </a:p>
          <a:p>
            <a:r>
              <a:rPr lang="en-US" dirty="0" smtClean="0"/>
              <a:t>PANCA, ASCA, Anti-</a:t>
            </a:r>
            <a:r>
              <a:rPr lang="en-US" dirty="0" err="1" smtClean="0"/>
              <a:t>ompC</a:t>
            </a:r>
            <a:endParaRPr lang="en-US" dirty="0" smtClean="0"/>
          </a:p>
          <a:p>
            <a:r>
              <a:rPr lang="en-US" dirty="0" smtClean="0"/>
              <a:t>Fecal </a:t>
            </a:r>
            <a:r>
              <a:rPr lang="en-US" dirty="0" err="1" smtClean="0"/>
              <a:t>calpotectin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UGI Series</a:t>
            </a:r>
          </a:p>
          <a:p>
            <a:endParaRPr lang="en-US" dirty="0" smtClean="0"/>
          </a:p>
          <a:p>
            <a:r>
              <a:rPr lang="en-US" dirty="0" smtClean="0"/>
              <a:t>Small bowel follow through</a:t>
            </a:r>
          </a:p>
          <a:p>
            <a:endParaRPr lang="en-US" dirty="0" smtClean="0"/>
          </a:p>
          <a:p>
            <a:r>
              <a:rPr lang="en-US" dirty="0" smtClean="0"/>
              <a:t>CT</a:t>
            </a:r>
          </a:p>
          <a:p>
            <a:endParaRPr lang="en-US" dirty="0" smtClean="0"/>
          </a:p>
          <a:p>
            <a:r>
              <a:rPr lang="en-US" dirty="0" smtClean="0"/>
              <a:t>MR </a:t>
            </a:r>
            <a:r>
              <a:rPr lang="en-US" dirty="0" err="1" smtClean="0"/>
              <a:t>enterography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Capsule endoscopy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Disease starts from anal verge</a:t>
            </a:r>
          </a:p>
          <a:p>
            <a:endParaRPr lang="en-US" dirty="0" smtClean="0"/>
          </a:p>
          <a:p>
            <a:r>
              <a:rPr lang="en-US" dirty="0" smtClean="0"/>
              <a:t>Mild form</a:t>
            </a:r>
          </a:p>
          <a:p>
            <a:endParaRPr lang="en-US" dirty="0" smtClean="0"/>
          </a:p>
          <a:p>
            <a:r>
              <a:rPr lang="en-US" dirty="0" smtClean="0"/>
              <a:t>Active form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327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IN THE NAME OF GOD</vt:lpstr>
      <vt:lpstr>Ulcerative Colitis in children  Diagnosis and treatment</vt:lpstr>
      <vt:lpstr>Slide 3</vt:lpstr>
      <vt:lpstr>Clinical characteristics </vt:lpstr>
      <vt:lpstr>Diagnosis</vt:lpstr>
      <vt:lpstr>Physical examination</vt:lpstr>
      <vt:lpstr>Laboratory studies in suspected UC</vt:lpstr>
      <vt:lpstr>Imaging</vt:lpstr>
      <vt:lpstr>Endoscopy</vt:lpstr>
      <vt:lpstr>Management</vt:lpstr>
      <vt:lpstr>Corticosteroids</vt:lpstr>
      <vt:lpstr>5- Aminosalicylates</vt:lpstr>
      <vt:lpstr>Management of proctitis or left-sided colitis</vt:lpstr>
      <vt:lpstr>Management of moderate to severe forms of UC</vt:lpstr>
      <vt:lpstr>Management of moderate to severe forms of UC (Cont)</vt:lpstr>
      <vt:lpstr>Probiotics, Prebiotics</vt:lpstr>
      <vt:lpstr>Surgery</vt:lpstr>
      <vt:lpstr>Pouchitis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Khatami</dc:creator>
  <cp:lastModifiedBy>Dr Khatami</cp:lastModifiedBy>
  <cp:revision>58</cp:revision>
  <dcterms:created xsi:type="dcterms:W3CDTF">2013-10-25T15:10:06Z</dcterms:created>
  <dcterms:modified xsi:type="dcterms:W3CDTF">2013-10-25T18:55:42Z</dcterms:modified>
</cp:coreProperties>
</file>