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  <p:sldId id="256" r:id="rId3"/>
    <p:sldId id="257" r:id="rId4"/>
    <p:sldId id="259" r:id="rId5"/>
    <p:sldId id="260" r:id="rId6"/>
    <p:sldId id="261" r:id="rId7"/>
    <p:sldId id="281" r:id="rId8"/>
    <p:sldId id="265" r:id="rId9"/>
    <p:sldId id="263" r:id="rId10"/>
    <p:sldId id="264" r:id="rId11"/>
    <p:sldId id="266" r:id="rId12"/>
    <p:sldId id="267" r:id="rId13"/>
    <p:sldId id="268" r:id="rId14"/>
    <p:sldId id="271" r:id="rId15"/>
    <p:sldId id="272" r:id="rId16"/>
    <p:sldId id="274" r:id="rId17"/>
    <p:sldId id="275" r:id="rId18"/>
    <p:sldId id="276" r:id="rId19"/>
    <p:sldId id="290" r:id="rId20"/>
  </p:sldIdLst>
  <p:sldSz cx="9144000" cy="6858000" type="screen4x3"/>
  <p:notesSz cx="6877050" cy="10001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BB95-A611-4B70-856B-6905C01CA20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8E27-0867-4A5B-8940-F55473286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BB95-A611-4B70-856B-6905C01CA20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8E27-0867-4A5B-8940-F55473286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BB95-A611-4B70-856B-6905C01CA20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8E27-0867-4A5B-8940-F55473286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BB95-A611-4B70-856B-6905C01CA20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8E27-0867-4A5B-8940-F55473286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BB95-A611-4B70-856B-6905C01CA20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8E27-0867-4A5B-8940-F55473286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BB95-A611-4B70-856B-6905C01CA20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8E27-0867-4A5B-8940-F55473286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BB95-A611-4B70-856B-6905C01CA20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8E27-0867-4A5B-8940-F55473286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BB95-A611-4B70-856B-6905C01CA20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8E27-0867-4A5B-8940-F55473286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BB95-A611-4B70-856B-6905C01CA20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8E27-0867-4A5B-8940-F55473286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BB95-A611-4B70-856B-6905C01CA20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08E27-0867-4A5B-8940-F55473286F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BB95-A611-4B70-856B-6905C01CA20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C08E27-0867-4A5B-8940-F55473286F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2EBB95-A611-4B70-856B-6905C01CA205}" type="datetimeFigureOut">
              <a:rPr lang="en-US" smtClean="0"/>
              <a:pPr/>
              <a:t>10/25/2013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C08E27-0867-4A5B-8940-F55473286FA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6552" y="2057400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IN THE NAME OF GOD</a:t>
            </a:r>
            <a:endParaRPr lang="en-US" sz="6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About 20-30 % of patients have </a:t>
            </a:r>
            <a:r>
              <a:rPr lang="en-US" dirty="0" err="1" smtClean="0"/>
              <a:t>spontaneus</a:t>
            </a:r>
            <a:r>
              <a:rPr lang="en-US" dirty="0" smtClean="0"/>
              <a:t> improvement</a:t>
            </a:r>
          </a:p>
          <a:p>
            <a:r>
              <a:rPr lang="en-US" dirty="0" smtClean="0"/>
              <a:t>Nutrition (Short chain fatty acid, n-3 fatty acid)</a:t>
            </a:r>
          </a:p>
          <a:p>
            <a:r>
              <a:rPr lang="en-US" dirty="0" smtClean="0"/>
              <a:t>Corticosteroids</a:t>
            </a:r>
          </a:p>
          <a:p>
            <a:r>
              <a:rPr lang="en-US" dirty="0" smtClean="0"/>
              <a:t>5-Aminosalicylates</a:t>
            </a:r>
          </a:p>
          <a:p>
            <a:r>
              <a:rPr lang="en-US" dirty="0" err="1" smtClean="0"/>
              <a:t>Immunomodulators</a:t>
            </a:r>
            <a:endParaRPr lang="en-US" dirty="0" smtClean="0"/>
          </a:p>
          <a:p>
            <a:r>
              <a:rPr lang="en-US" dirty="0" smtClean="0"/>
              <a:t>Biologics</a:t>
            </a:r>
          </a:p>
          <a:p>
            <a:r>
              <a:rPr lang="en-US" dirty="0" err="1" smtClean="0"/>
              <a:t>Probiotics</a:t>
            </a:r>
            <a:endParaRPr lang="en-US" dirty="0" smtClean="0"/>
          </a:p>
          <a:p>
            <a:r>
              <a:rPr lang="en-US" dirty="0" smtClean="0"/>
              <a:t>Leukocyte </a:t>
            </a:r>
            <a:r>
              <a:rPr lang="en-US" dirty="0" err="1" smtClean="0"/>
              <a:t>Apheresis</a:t>
            </a:r>
            <a:endParaRPr lang="en-US" dirty="0" smtClean="0"/>
          </a:p>
          <a:p>
            <a:r>
              <a:rPr lang="en-US" dirty="0" smtClean="0"/>
              <a:t>Surgery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Corticosteroids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One year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complication</a:t>
            </a:r>
          </a:p>
          <a:p>
            <a:endParaRPr lang="en-US" dirty="0" smtClean="0"/>
          </a:p>
          <a:p>
            <a:r>
              <a:rPr lang="en-US" dirty="0" err="1" smtClean="0"/>
              <a:t>Budesonide</a:t>
            </a:r>
            <a:r>
              <a:rPr lang="en-US" dirty="0" smtClean="0"/>
              <a:t> ( Oral, Enema)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71800" y="2133600"/>
            <a:ext cx="6172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Complete  reaction 	57%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Steroid  dependant 	14%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Colectomy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		29%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2286000" y="2057400"/>
            <a:ext cx="609600" cy="1295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5- </a:t>
            </a:r>
            <a:r>
              <a:rPr lang="en-US" dirty="0" err="1" smtClean="0"/>
              <a:t>Aminosalicylates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Sulfasalazine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G6PD</a:t>
            </a:r>
          </a:p>
          <a:p>
            <a:endParaRPr lang="en-US" dirty="0" smtClean="0"/>
          </a:p>
          <a:p>
            <a:r>
              <a:rPr lang="en-US" dirty="0" smtClean="0"/>
              <a:t>5.ASA </a:t>
            </a:r>
          </a:p>
          <a:p>
            <a:pPr lvl="1"/>
            <a:r>
              <a:rPr lang="en-US" dirty="0" err="1" smtClean="0"/>
              <a:t>Mesalamin</a:t>
            </a:r>
            <a:r>
              <a:rPr lang="en-US" dirty="0" smtClean="0"/>
              <a:t>, </a:t>
            </a:r>
            <a:r>
              <a:rPr lang="en-US" dirty="0" err="1" smtClean="0"/>
              <a:t>Olsalazin</a:t>
            </a:r>
            <a:r>
              <a:rPr lang="en-US" dirty="0" smtClean="0"/>
              <a:t>, </a:t>
            </a:r>
            <a:r>
              <a:rPr lang="en-US" dirty="0" err="1" smtClean="0"/>
              <a:t>Balsalazide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Delayed – release ASA </a:t>
            </a:r>
          </a:p>
          <a:p>
            <a:pPr lvl="1"/>
            <a:r>
              <a:rPr lang="en-US" dirty="0" err="1" smtClean="0"/>
              <a:t>Pentasa</a:t>
            </a:r>
            <a:r>
              <a:rPr lang="en-US" dirty="0" smtClean="0"/>
              <a:t>, </a:t>
            </a:r>
            <a:r>
              <a:rPr lang="en-US" dirty="0" err="1" smtClean="0"/>
              <a:t>Asacol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Management of </a:t>
            </a:r>
            <a:r>
              <a:rPr lang="en-US" sz="4000" dirty="0" err="1" smtClean="0"/>
              <a:t>proctitis</a:t>
            </a:r>
            <a:r>
              <a:rPr lang="en-US" sz="4000" dirty="0" smtClean="0"/>
              <a:t> or left-sided colitis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3200" dirty="0" err="1" smtClean="0"/>
              <a:t>Mesalamin</a:t>
            </a:r>
            <a:r>
              <a:rPr lang="en-US" sz="3200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3447871"/>
            <a:ext cx="556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Suppository better than oral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Enema better than rectal corticosteroid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Foam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2819400" y="3429000"/>
            <a:ext cx="381000" cy="1219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imagesCAKNZUV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77025" y="5010150"/>
            <a:ext cx="2466975" cy="184785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Management of moderate to severe forms of UC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Corticosteroid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Remission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1981200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 weeks (2 doses / day)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 weeks (one dose / day)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Taper 	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Mesalamin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5029200" y="29718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ft Brace 6"/>
          <p:cNvSpPr/>
          <p:nvPr/>
        </p:nvSpPr>
        <p:spPr>
          <a:xfrm>
            <a:off x="3276600" y="2057400"/>
            <a:ext cx="381000" cy="1066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14800" y="3905071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Clinical	 85%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Endoscopic	 40%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Histologic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 15%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Left Brace 8"/>
          <p:cNvSpPr/>
          <p:nvPr/>
        </p:nvSpPr>
        <p:spPr>
          <a:xfrm>
            <a:off x="3276600" y="3981271"/>
            <a:ext cx="381000" cy="1066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  <p:bldP spid="7" grpId="0" animBg="1"/>
      <p:bldP spid="8" grpId="0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0"/>
            <a:ext cx="9144000" cy="1143000"/>
          </a:xfrm>
        </p:spPr>
        <p:txBody>
          <a:bodyPr vert="horz" lIns="0" rIns="0" bIns="0" anchor="b">
            <a:noAutofit/>
          </a:bodyPr>
          <a:lstStyle/>
          <a:p>
            <a:r>
              <a:rPr lang="en-US" sz="3600" dirty="0" smtClean="0"/>
              <a:t>Management of moderate to severe forms of UC (Cont)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Corticosteroid resistant or dependant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Azathioprine</a:t>
            </a:r>
            <a:r>
              <a:rPr lang="en-US" dirty="0" smtClean="0"/>
              <a:t> + Steroid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Metotrexate</a:t>
            </a:r>
            <a:r>
              <a:rPr lang="en-US" dirty="0" smtClean="0"/>
              <a:t> + Steroid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Ciclosporine</a:t>
            </a:r>
            <a:r>
              <a:rPr lang="en-US" dirty="0" smtClean="0"/>
              <a:t> 		delaying surgery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Infleximab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895600" y="5027612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Probiotics</a:t>
            </a:r>
            <a:r>
              <a:rPr lang="en-US" dirty="0" smtClean="0"/>
              <a:t>, </a:t>
            </a:r>
            <a:r>
              <a:rPr lang="en-US" dirty="0" err="1" smtClean="0"/>
              <a:t>Prebiotics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Decreases the secretion of </a:t>
            </a:r>
            <a:r>
              <a:rPr lang="en-US" dirty="0" err="1" smtClean="0"/>
              <a:t>proinflammatory</a:t>
            </a:r>
            <a:r>
              <a:rPr lang="en-US" dirty="0" smtClean="0"/>
              <a:t> </a:t>
            </a:r>
            <a:r>
              <a:rPr lang="en-US" dirty="0" err="1" smtClean="0"/>
              <a:t>cytocaines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( </a:t>
            </a:r>
            <a:r>
              <a:rPr lang="en-US" dirty="0" err="1" smtClean="0"/>
              <a:t>inteferon</a:t>
            </a:r>
            <a:r>
              <a:rPr lang="en-US" dirty="0" smtClean="0"/>
              <a:t>  </a:t>
            </a:r>
            <a:r>
              <a:rPr lang="el-GR" dirty="0" smtClean="0"/>
              <a:t>γ</a:t>
            </a:r>
            <a:r>
              <a:rPr lang="en-US" dirty="0" smtClean="0"/>
              <a:t> , TNF – </a:t>
            </a:r>
            <a:r>
              <a:rPr lang="el-GR" dirty="0" smtClean="0"/>
              <a:t>α</a:t>
            </a:r>
            <a:r>
              <a:rPr lang="en-US" dirty="0" smtClean="0"/>
              <a:t> , IL- 12 ) </a:t>
            </a:r>
          </a:p>
          <a:p>
            <a:endParaRPr lang="en-US" dirty="0" smtClean="0"/>
          </a:p>
          <a:p>
            <a:r>
              <a:rPr lang="en-US" dirty="0" smtClean="0"/>
              <a:t>Increases anti inflammatory </a:t>
            </a:r>
            <a:r>
              <a:rPr lang="en-US" dirty="0" err="1" smtClean="0"/>
              <a:t>cytocaine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( Il 10 )</a:t>
            </a:r>
          </a:p>
          <a:p>
            <a:endParaRPr lang="en-US" dirty="0" smtClean="0"/>
          </a:p>
          <a:p>
            <a:r>
              <a:rPr lang="en-US" dirty="0" err="1" smtClean="0"/>
              <a:t>Saccharomyces</a:t>
            </a:r>
            <a:r>
              <a:rPr lang="en-US" dirty="0" smtClean="0"/>
              <a:t> </a:t>
            </a:r>
            <a:r>
              <a:rPr lang="en-US" dirty="0" err="1" smtClean="0"/>
              <a:t>boulardii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mild form of UC 				61%  remission</a:t>
            </a:r>
          </a:p>
          <a:p>
            <a:pPr lvl="1">
              <a:buNone/>
            </a:pPr>
            <a:r>
              <a:rPr lang="en-US" dirty="0" smtClean="0"/>
              <a:t>  add to standard medical treatment		93%  remission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After 5 years 19% </a:t>
            </a:r>
            <a:r>
              <a:rPr lang="en-US" dirty="0" err="1" smtClean="0"/>
              <a:t>colectomy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2 stages</a:t>
            </a:r>
          </a:p>
          <a:p>
            <a:pPr lvl="1"/>
            <a:r>
              <a:rPr lang="en-US" dirty="0" err="1" smtClean="0"/>
              <a:t>Subotal</a:t>
            </a:r>
            <a:r>
              <a:rPr lang="en-US" dirty="0" smtClean="0"/>
              <a:t> </a:t>
            </a:r>
            <a:r>
              <a:rPr lang="en-US" dirty="0" err="1" smtClean="0"/>
              <a:t>colectomy</a:t>
            </a:r>
            <a:r>
              <a:rPr lang="en-US" dirty="0" smtClean="0"/>
              <a:t> + </a:t>
            </a:r>
            <a:r>
              <a:rPr lang="en-US" dirty="0" err="1" smtClean="0"/>
              <a:t>ileostomy</a:t>
            </a:r>
            <a:endParaRPr lang="en-US" dirty="0" smtClean="0"/>
          </a:p>
          <a:p>
            <a:pPr lvl="1"/>
            <a:r>
              <a:rPr lang="en-US" dirty="0" err="1" smtClean="0"/>
              <a:t>Ilial</a:t>
            </a:r>
            <a:r>
              <a:rPr lang="en-US" dirty="0" smtClean="0"/>
              <a:t> pouch anal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Pouchitis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Metronidazole</a:t>
            </a:r>
            <a:r>
              <a:rPr lang="en-US" dirty="0" smtClean="0"/>
              <a:t>, Ciprofloxacin </a:t>
            </a:r>
          </a:p>
          <a:p>
            <a:endParaRPr lang="en-US" dirty="0" smtClean="0"/>
          </a:p>
          <a:p>
            <a:r>
              <a:rPr lang="en-US" dirty="0" smtClean="0"/>
              <a:t>5 - ASA</a:t>
            </a:r>
          </a:p>
          <a:p>
            <a:endParaRPr lang="en-US" dirty="0" smtClean="0"/>
          </a:p>
          <a:p>
            <a:r>
              <a:rPr lang="en-US" dirty="0" err="1" smtClean="0"/>
              <a:t>Coticosteroids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Probiotics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Antitumor </a:t>
            </a:r>
            <a:r>
              <a:rPr lang="en-US" dirty="0" err="1" smtClean="0"/>
              <a:t>necrosing</a:t>
            </a:r>
            <a:r>
              <a:rPr lang="en-US" dirty="0" smtClean="0"/>
              <a:t> factor</a:t>
            </a:r>
          </a:p>
          <a:p>
            <a:endParaRPr lang="en-US" dirty="0" smtClean="0"/>
          </a:p>
          <a:p>
            <a:r>
              <a:rPr lang="en-US" dirty="0" smtClean="0"/>
              <a:t>Resection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7851648" cy="2590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800" dirty="0" smtClean="0"/>
              <a:t>Ulcerative Colitis in children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600" dirty="0" smtClean="0"/>
              <a:t>Diagnosis and treatment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Dr. </a:t>
            </a:r>
            <a:r>
              <a:rPr lang="en-US" dirty="0" err="1" smtClean="0"/>
              <a:t>Gholam</a:t>
            </a:r>
            <a:r>
              <a:rPr lang="en-US" dirty="0" smtClean="0"/>
              <a:t> Reza </a:t>
            </a:r>
            <a:r>
              <a:rPr lang="en-US" dirty="0" err="1" smtClean="0"/>
              <a:t>Khatami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Ulcerative colitis is a chronic gastrointestinal disease</a:t>
            </a:r>
          </a:p>
          <a:p>
            <a:endParaRPr lang="en-US" dirty="0" smtClean="0"/>
          </a:p>
          <a:p>
            <a:r>
              <a:rPr lang="en-US" dirty="0" smtClean="0"/>
              <a:t>Given modern treatment, medical management is not curative</a:t>
            </a:r>
            <a:endParaRPr lang="en-US" dirty="0"/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48401" y="4689095"/>
            <a:ext cx="2895600" cy="216890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characteristics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38912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Gastrointestinal symptoms</a:t>
            </a:r>
          </a:p>
          <a:p>
            <a:r>
              <a:rPr lang="en-US" dirty="0" err="1" smtClean="0"/>
              <a:t>Extaintestinal</a:t>
            </a:r>
            <a:r>
              <a:rPr lang="en-US" dirty="0" smtClean="0"/>
              <a:t> manifestations</a:t>
            </a:r>
          </a:p>
          <a:p>
            <a:r>
              <a:rPr lang="en-US" dirty="0" err="1" smtClean="0"/>
              <a:t>Hepatobiliary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PSC , AH</a:t>
            </a:r>
          </a:p>
          <a:p>
            <a:r>
              <a:rPr lang="en-US" dirty="0" smtClean="0"/>
              <a:t>Joints </a:t>
            </a:r>
          </a:p>
          <a:p>
            <a:pPr lvl="1"/>
            <a:r>
              <a:rPr lang="en-US" dirty="0" smtClean="0"/>
              <a:t>Knee, Wrist, Hip, Ankle, Elbow</a:t>
            </a:r>
          </a:p>
          <a:p>
            <a:pPr lvl="1"/>
            <a:r>
              <a:rPr lang="en-US" dirty="0" err="1" smtClean="0"/>
              <a:t>Ankylosing</a:t>
            </a:r>
            <a:r>
              <a:rPr lang="en-US" dirty="0" smtClean="0"/>
              <a:t> </a:t>
            </a:r>
            <a:r>
              <a:rPr lang="en-US" dirty="0" err="1" smtClean="0"/>
              <a:t>spondilitis</a:t>
            </a:r>
            <a:r>
              <a:rPr lang="en-US" dirty="0" smtClean="0"/>
              <a:t>			</a:t>
            </a:r>
          </a:p>
          <a:p>
            <a:r>
              <a:rPr lang="en-US" dirty="0" smtClean="0"/>
              <a:t>Skin </a:t>
            </a:r>
          </a:p>
          <a:p>
            <a:pPr lvl="1"/>
            <a:r>
              <a:rPr lang="en-US" dirty="0" err="1" smtClean="0"/>
              <a:t>Pyoderma</a:t>
            </a:r>
            <a:r>
              <a:rPr lang="en-US" dirty="0" smtClean="0"/>
              <a:t> </a:t>
            </a:r>
            <a:r>
              <a:rPr lang="en-US" dirty="0" err="1" smtClean="0"/>
              <a:t>gangrenosum</a:t>
            </a:r>
            <a:endParaRPr lang="en-US" dirty="0" smtClean="0"/>
          </a:p>
          <a:p>
            <a:pPr lvl="1"/>
            <a:r>
              <a:rPr lang="en-US" dirty="0" err="1" smtClean="0"/>
              <a:t>Erythema</a:t>
            </a:r>
            <a:r>
              <a:rPr lang="en-US" dirty="0" smtClean="0"/>
              <a:t> </a:t>
            </a:r>
            <a:r>
              <a:rPr lang="en-US" dirty="0" err="1" smtClean="0"/>
              <a:t>nodosum</a:t>
            </a:r>
            <a:endParaRPr lang="en-US" dirty="0" smtClean="0"/>
          </a:p>
          <a:p>
            <a:r>
              <a:rPr lang="en-US" dirty="0" err="1" smtClean="0"/>
              <a:t>Occular</a:t>
            </a:r>
            <a:r>
              <a:rPr lang="en-US" dirty="0" smtClean="0"/>
              <a:t> disorders</a:t>
            </a:r>
          </a:p>
          <a:p>
            <a:pPr lvl="1"/>
            <a:r>
              <a:rPr lang="en-US" dirty="0" err="1" smtClean="0"/>
              <a:t>Episcleritis</a:t>
            </a:r>
            <a:r>
              <a:rPr lang="en-US" dirty="0" smtClean="0"/>
              <a:t>, </a:t>
            </a:r>
            <a:r>
              <a:rPr lang="en-US" dirty="0" err="1" smtClean="0"/>
              <a:t>Uveitis</a:t>
            </a:r>
            <a:endParaRPr lang="en-US" dirty="0"/>
          </a:p>
        </p:txBody>
      </p:sp>
      <p:pic>
        <p:nvPicPr>
          <p:cNvPr id="4" name="Picture 3" descr="imagesCABPEC2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65125" y="3124200"/>
            <a:ext cx="3178875" cy="198120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History </a:t>
            </a:r>
          </a:p>
          <a:p>
            <a:pPr lvl="1"/>
            <a:r>
              <a:rPr lang="en-US" dirty="0" smtClean="0"/>
              <a:t>weight loss, amenorrhea</a:t>
            </a:r>
          </a:p>
          <a:p>
            <a:endParaRPr lang="en-US" dirty="0" smtClean="0"/>
          </a:p>
          <a:p>
            <a:r>
              <a:rPr lang="en-US" dirty="0" smtClean="0"/>
              <a:t>Abdominal pain</a:t>
            </a:r>
          </a:p>
          <a:p>
            <a:endParaRPr lang="en-US" dirty="0" smtClean="0"/>
          </a:p>
          <a:p>
            <a:r>
              <a:rPr lang="en-US" dirty="0" smtClean="0"/>
              <a:t>Underweight</a:t>
            </a:r>
          </a:p>
          <a:p>
            <a:endParaRPr lang="en-US" dirty="0" smtClean="0"/>
          </a:p>
          <a:p>
            <a:r>
              <a:rPr lang="en-US" dirty="0" smtClean="0"/>
              <a:t>Diarrhea</a:t>
            </a:r>
          </a:p>
          <a:p>
            <a:endParaRPr lang="en-US" dirty="0" smtClean="0"/>
          </a:p>
          <a:p>
            <a:r>
              <a:rPr lang="en-US" dirty="0" smtClean="0"/>
              <a:t>Rectal bleeding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Abdominal sensitivity</a:t>
            </a:r>
          </a:p>
          <a:p>
            <a:endParaRPr lang="en-US" dirty="0" smtClean="0"/>
          </a:p>
          <a:p>
            <a:r>
              <a:rPr lang="en-US" dirty="0" err="1" smtClean="0"/>
              <a:t>Perianal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skin tag, fistula</a:t>
            </a:r>
          </a:p>
          <a:p>
            <a:endParaRPr lang="en-US" dirty="0" smtClean="0"/>
          </a:p>
          <a:p>
            <a:r>
              <a:rPr lang="en-US" dirty="0" smtClean="0"/>
              <a:t>Skin lesions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Laboratory studies in suspected UC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CBC, ESR</a:t>
            </a:r>
          </a:p>
          <a:p>
            <a:r>
              <a:rPr lang="en-US" dirty="0" smtClean="0"/>
              <a:t>Electrolytes, Protein, Albumin, LFT</a:t>
            </a:r>
          </a:p>
          <a:p>
            <a:r>
              <a:rPr lang="en-US" dirty="0" smtClean="0"/>
              <a:t>Serum Iron, IBC, </a:t>
            </a:r>
            <a:r>
              <a:rPr lang="en-US" dirty="0" err="1" smtClean="0"/>
              <a:t>Ferritin</a:t>
            </a:r>
            <a:endParaRPr lang="en-US" dirty="0" smtClean="0"/>
          </a:p>
          <a:p>
            <a:r>
              <a:rPr lang="en-US" dirty="0" smtClean="0"/>
              <a:t>Stool for enteric pathogens</a:t>
            </a:r>
          </a:p>
          <a:p>
            <a:r>
              <a:rPr lang="en-US" dirty="0" smtClean="0"/>
              <a:t>Stool for clostridium </a:t>
            </a:r>
            <a:r>
              <a:rPr lang="en-US" dirty="0" err="1" smtClean="0"/>
              <a:t>difficile</a:t>
            </a:r>
            <a:r>
              <a:rPr lang="en-US" dirty="0" smtClean="0"/>
              <a:t> toxins</a:t>
            </a:r>
          </a:p>
          <a:p>
            <a:r>
              <a:rPr lang="en-US" dirty="0" smtClean="0"/>
              <a:t>Stool for ova and parasites</a:t>
            </a:r>
          </a:p>
          <a:p>
            <a:r>
              <a:rPr lang="en-US" dirty="0" smtClean="0"/>
              <a:t>PANCA, ASCA, Anti-</a:t>
            </a:r>
            <a:r>
              <a:rPr lang="en-US" dirty="0" err="1" smtClean="0"/>
              <a:t>ompC</a:t>
            </a:r>
            <a:endParaRPr lang="en-US" dirty="0" smtClean="0"/>
          </a:p>
          <a:p>
            <a:r>
              <a:rPr lang="en-US" dirty="0" smtClean="0"/>
              <a:t>Fecal </a:t>
            </a:r>
            <a:r>
              <a:rPr lang="en-US" dirty="0" err="1" smtClean="0"/>
              <a:t>calpotectin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UGI Series</a:t>
            </a:r>
          </a:p>
          <a:p>
            <a:endParaRPr lang="en-US" dirty="0" smtClean="0"/>
          </a:p>
          <a:p>
            <a:r>
              <a:rPr lang="en-US" dirty="0" smtClean="0"/>
              <a:t>Small bowel follow through</a:t>
            </a:r>
          </a:p>
          <a:p>
            <a:endParaRPr lang="en-US" dirty="0" smtClean="0"/>
          </a:p>
          <a:p>
            <a:r>
              <a:rPr lang="en-US" dirty="0" smtClean="0"/>
              <a:t>CT</a:t>
            </a:r>
          </a:p>
          <a:p>
            <a:endParaRPr lang="en-US" dirty="0" smtClean="0"/>
          </a:p>
          <a:p>
            <a:r>
              <a:rPr lang="en-US" dirty="0" smtClean="0"/>
              <a:t>MR </a:t>
            </a:r>
            <a:r>
              <a:rPr lang="en-US" dirty="0" err="1" smtClean="0"/>
              <a:t>enterography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Capsule endoscopy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Endoscopy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Disease starts from anal verge</a:t>
            </a:r>
          </a:p>
          <a:p>
            <a:endParaRPr lang="en-US" dirty="0" smtClean="0"/>
          </a:p>
          <a:p>
            <a:r>
              <a:rPr lang="en-US" dirty="0" smtClean="0"/>
              <a:t>Mild form</a:t>
            </a:r>
          </a:p>
          <a:p>
            <a:endParaRPr lang="en-US" dirty="0" smtClean="0"/>
          </a:p>
          <a:p>
            <a:r>
              <a:rPr lang="en-US" dirty="0" smtClean="0"/>
              <a:t>Active form</a:t>
            </a:r>
          </a:p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1">
      <a:majorFont>
        <a:latin typeface="Calibri"/>
        <a:ea typeface=""/>
        <a:cs typeface=""/>
      </a:majorFont>
      <a:minorFont>
        <a:latin typeface="Times New Roman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224</TotalTime>
  <Words>327</Words>
  <Application>Microsoft Office PowerPoint</Application>
  <PresentationFormat>On-screen Show (4:3)</PresentationFormat>
  <Paragraphs>164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IN THE NAME OF GOD</vt:lpstr>
      <vt:lpstr>Ulcerative Colitis in children  Diagnosis and treatment</vt:lpstr>
      <vt:lpstr>Slide 3</vt:lpstr>
      <vt:lpstr>Clinical characteristics </vt:lpstr>
      <vt:lpstr>Diagnosis</vt:lpstr>
      <vt:lpstr>Physical examination</vt:lpstr>
      <vt:lpstr>Laboratory studies in suspected UC</vt:lpstr>
      <vt:lpstr>Imaging</vt:lpstr>
      <vt:lpstr>Endoscopy</vt:lpstr>
      <vt:lpstr>Management</vt:lpstr>
      <vt:lpstr>Corticosteroids</vt:lpstr>
      <vt:lpstr>5- Aminosalicylates</vt:lpstr>
      <vt:lpstr>Management of proctitis or left-sided colitis</vt:lpstr>
      <vt:lpstr>Management of moderate to severe forms of UC</vt:lpstr>
      <vt:lpstr>Management of moderate to severe forms of UC (Cont)</vt:lpstr>
      <vt:lpstr>Probiotics, Prebiotics</vt:lpstr>
      <vt:lpstr>Surgery</vt:lpstr>
      <vt:lpstr>Pouchitis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Khatami</dc:creator>
  <cp:lastModifiedBy>Dr Khatami</cp:lastModifiedBy>
  <cp:revision>58</cp:revision>
  <dcterms:created xsi:type="dcterms:W3CDTF">2013-10-25T15:10:06Z</dcterms:created>
  <dcterms:modified xsi:type="dcterms:W3CDTF">2013-10-25T18:55:42Z</dcterms:modified>
</cp:coreProperties>
</file>