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8" r:id="rId1"/>
  </p:sldMasterIdLst>
  <p:notesMasterIdLst>
    <p:notesMasterId r:id="rId43"/>
  </p:notesMasterIdLst>
  <p:handoutMasterIdLst>
    <p:handoutMasterId r:id="rId44"/>
  </p:handoutMasterIdLst>
  <p:sldIdLst>
    <p:sldId id="433" r:id="rId2"/>
    <p:sldId id="338" r:id="rId3"/>
    <p:sldId id="336" r:id="rId4"/>
    <p:sldId id="313" r:id="rId5"/>
    <p:sldId id="403" r:id="rId6"/>
    <p:sldId id="434" r:id="rId7"/>
    <p:sldId id="435" r:id="rId8"/>
    <p:sldId id="340" r:id="rId9"/>
    <p:sldId id="419" r:id="rId10"/>
    <p:sldId id="325" r:id="rId11"/>
    <p:sldId id="324" r:id="rId12"/>
    <p:sldId id="436" r:id="rId13"/>
    <p:sldId id="321" r:id="rId14"/>
    <p:sldId id="341" r:id="rId15"/>
    <p:sldId id="342" r:id="rId16"/>
    <p:sldId id="415" r:id="rId17"/>
    <p:sldId id="408" r:id="rId18"/>
    <p:sldId id="372" r:id="rId19"/>
    <p:sldId id="373" r:id="rId20"/>
    <p:sldId id="374" r:id="rId21"/>
    <p:sldId id="417" r:id="rId22"/>
    <p:sldId id="428" r:id="rId23"/>
    <p:sldId id="429" r:id="rId24"/>
    <p:sldId id="410" r:id="rId25"/>
    <p:sldId id="362" r:id="rId26"/>
    <p:sldId id="368" r:id="rId27"/>
    <p:sldId id="398" r:id="rId28"/>
    <p:sldId id="369" r:id="rId29"/>
    <p:sldId id="418" r:id="rId30"/>
    <p:sldId id="421" r:id="rId31"/>
    <p:sldId id="422" r:id="rId32"/>
    <p:sldId id="423" r:id="rId33"/>
    <p:sldId id="438" r:id="rId34"/>
    <p:sldId id="347" r:id="rId35"/>
    <p:sldId id="346" r:id="rId36"/>
    <p:sldId id="353" r:id="rId37"/>
    <p:sldId id="354" r:id="rId38"/>
    <p:sldId id="332" r:id="rId39"/>
    <p:sldId id="379" r:id="rId40"/>
    <p:sldId id="432" r:id="rId41"/>
    <p:sldId id="439" r:id="rId42"/>
  </p:sldIdLst>
  <p:sldSz cx="9144000" cy="6858000" type="screen4x3"/>
  <p:notesSz cx="9144000" cy="6858000"/>
  <p:embeddedFontLs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Andalus" pitchFamily="18" charset="-78"/>
      <p:regular r:id="rId49"/>
    </p:embeddedFont>
  </p:embeddedFontLst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F81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88989" autoAdjust="0"/>
  </p:normalViewPr>
  <p:slideViewPr>
    <p:cSldViewPr>
      <p:cViewPr>
        <p:scale>
          <a:sx n="70" d="100"/>
          <a:sy n="70" d="100"/>
        </p:scale>
        <p:origin x="-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968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209BF-07D6-4B7B-BB1F-5205863E0AE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5DEA24D-EA9C-4379-80D7-4E4E00FDE81F}">
      <dgm:prSet phldrT="[Text]" custT="1"/>
      <dgm:spPr/>
      <dgm:t>
        <a:bodyPr/>
        <a:lstStyle/>
        <a:p>
          <a:r>
            <a:rPr lang="de-DE" sz="2400" dirty="0" smtClean="0">
              <a:latin typeface="+mj-lt"/>
            </a:rPr>
            <a:t>Deformation models</a:t>
          </a:r>
          <a:endParaRPr lang="de-DE" sz="2400" dirty="0">
            <a:latin typeface="+mj-lt"/>
          </a:endParaRPr>
        </a:p>
      </dgm:t>
    </dgm:pt>
    <dgm:pt modelId="{A9645815-C6E3-41CB-9A83-7A1DFBBCF149}" type="parTrans" cxnId="{2BBC652B-E703-42B1-9C26-770FC27DF679}">
      <dgm:prSet/>
      <dgm:spPr/>
      <dgm:t>
        <a:bodyPr/>
        <a:lstStyle/>
        <a:p>
          <a:endParaRPr lang="de-DE"/>
        </a:p>
      </dgm:t>
    </dgm:pt>
    <dgm:pt modelId="{42D55701-0AF5-4617-BFEE-8873394C217A}" type="sibTrans" cxnId="{2BBC652B-E703-42B1-9C26-770FC27DF679}">
      <dgm:prSet/>
      <dgm:spPr/>
      <dgm:t>
        <a:bodyPr/>
        <a:lstStyle/>
        <a:p>
          <a:endParaRPr lang="de-DE"/>
        </a:p>
      </dgm:t>
    </dgm:pt>
    <dgm:pt modelId="{9C5B2261-447D-4FF4-8CA1-04F84DAEDD3B}">
      <dgm:prSet phldrT="[Text]"/>
      <dgm:spPr/>
      <dgm:t>
        <a:bodyPr/>
        <a:lstStyle/>
        <a:p>
          <a:r>
            <a:rPr lang="de-DE" dirty="0" smtClean="0"/>
            <a:t>Not Physically</a:t>
          </a:r>
          <a:endParaRPr lang="de-DE" dirty="0"/>
        </a:p>
      </dgm:t>
    </dgm:pt>
    <dgm:pt modelId="{4EA8830D-E6F8-49B2-B588-A1C829FAB4A9}" type="parTrans" cxnId="{C030D4B0-0DB9-47AF-8DBE-87EC1D17A234}">
      <dgm:prSet/>
      <dgm:spPr/>
      <dgm:t>
        <a:bodyPr/>
        <a:lstStyle/>
        <a:p>
          <a:endParaRPr lang="de-DE"/>
        </a:p>
      </dgm:t>
    </dgm:pt>
    <dgm:pt modelId="{2BC081F5-0EED-4F87-BBB1-9F2486C4C059}" type="sibTrans" cxnId="{C030D4B0-0DB9-47AF-8DBE-87EC1D17A234}">
      <dgm:prSet/>
      <dgm:spPr/>
      <dgm:t>
        <a:bodyPr/>
        <a:lstStyle/>
        <a:p>
          <a:endParaRPr lang="de-DE"/>
        </a:p>
      </dgm:t>
    </dgm:pt>
    <dgm:pt modelId="{D7265B25-DE68-40DA-8A1C-DCEBD41169E5}">
      <dgm:prSet phldrT="[Text]"/>
      <dgm:spPr/>
      <dgm:t>
        <a:bodyPr/>
        <a:lstStyle/>
        <a:p>
          <a:r>
            <a:rPr lang="de-DE" dirty="0"/>
            <a:t>TPS</a:t>
          </a:r>
        </a:p>
      </dgm:t>
    </dgm:pt>
    <dgm:pt modelId="{D805EE88-85BC-4A3D-BBC3-CB74552AA546}" type="parTrans" cxnId="{3F61B4FA-EFC4-47DC-AEA1-855D16BCC66A}">
      <dgm:prSet/>
      <dgm:spPr/>
      <dgm:t>
        <a:bodyPr/>
        <a:lstStyle/>
        <a:p>
          <a:endParaRPr lang="de-DE"/>
        </a:p>
      </dgm:t>
    </dgm:pt>
    <dgm:pt modelId="{6834FFF7-792F-4133-BD19-5D5AB2EC2D6D}" type="sibTrans" cxnId="{3F61B4FA-EFC4-47DC-AEA1-855D16BCC66A}">
      <dgm:prSet/>
      <dgm:spPr/>
      <dgm:t>
        <a:bodyPr/>
        <a:lstStyle/>
        <a:p>
          <a:endParaRPr lang="de-DE"/>
        </a:p>
      </dgm:t>
    </dgm:pt>
    <dgm:pt modelId="{E450CA95-9004-4A5A-BEBE-1A4B10DFAA1E}">
      <dgm:prSet phldrT="[Text]"/>
      <dgm:spPr/>
      <dgm:t>
        <a:bodyPr/>
        <a:lstStyle/>
        <a:p>
          <a:r>
            <a:rPr lang="de-DE" dirty="0"/>
            <a:t>FFD</a:t>
          </a:r>
        </a:p>
      </dgm:t>
    </dgm:pt>
    <dgm:pt modelId="{2D63BDAB-8EDC-45D7-83E1-241625E38049}" type="parTrans" cxnId="{7B5EFFEF-2456-42A5-8033-4A41A18189A8}">
      <dgm:prSet/>
      <dgm:spPr/>
      <dgm:t>
        <a:bodyPr/>
        <a:lstStyle/>
        <a:p>
          <a:endParaRPr lang="de-DE"/>
        </a:p>
      </dgm:t>
    </dgm:pt>
    <dgm:pt modelId="{29272000-74B9-4F5B-86C1-653BBA1C34E1}" type="sibTrans" cxnId="{7B5EFFEF-2456-42A5-8033-4A41A18189A8}">
      <dgm:prSet/>
      <dgm:spPr/>
      <dgm:t>
        <a:bodyPr/>
        <a:lstStyle/>
        <a:p>
          <a:endParaRPr lang="de-DE"/>
        </a:p>
      </dgm:t>
    </dgm:pt>
    <dgm:pt modelId="{4FA94B99-A745-4AFA-BC47-BC22AD7F8016}">
      <dgm:prSet phldrT="[Text]"/>
      <dgm:spPr/>
      <dgm:t>
        <a:bodyPr/>
        <a:lstStyle/>
        <a:p>
          <a:r>
            <a:rPr lang="de-DE" dirty="0" smtClean="0"/>
            <a:t>Physically</a:t>
          </a:r>
          <a:endParaRPr lang="de-DE" dirty="0"/>
        </a:p>
      </dgm:t>
    </dgm:pt>
    <dgm:pt modelId="{81909EA2-FEB5-4206-8756-39A7E3AA4C32}" type="parTrans" cxnId="{213DC062-F25A-4843-A4EB-B7DFDFB02512}">
      <dgm:prSet/>
      <dgm:spPr/>
      <dgm:t>
        <a:bodyPr/>
        <a:lstStyle/>
        <a:p>
          <a:endParaRPr lang="de-DE"/>
        </a:p>
      </dgm:t>
    </dgm:pt>
    <dgm:pt modelId="{FB2690ED-B0A9-4842-BD8B-4CB7D306C7BC}" type="sibTrans" cxnId="{213DC062-F25A-4843-A4EB-B7DFDFB02512}">
      <dgm:prSet/>
      <dgm:spPr/>
      <dgm:t>
        <a:bodyPr/>
        <a:lstStyle/>
        <a:p>
          <a:endParaRPr lang="de-DE"/>
        </a:p>
      </dgm:t>
    </dgm:pt>
    <dgm:pt modelId="{03E6B9BF-A84B-404E-B58B-CFF35A086950}">
      <dgm:prSet phldrT="[Text]"/>
      <dgm:spPr/>
      <dgm:t>
        <a:bodyPr/>
        <a:lstStyle/>
        <a:p>
          <a:r>
            <a:rPr lang="de-DE" dirty="0"/>
            <a:t>FEM</a:t>
          </a:r>
        </a:p>
      </dgm:t>
    </dgm:pt>
    <dgm:pt modelId="{2B479D6E-5328-4F22-90AE-49384C3A5C64}" type="parTrans" cxnId="{C23D8374-7984-4844-A31A-2309BDBC1BE8}">
      <dgm:prSet/>
      <dgm:spPr/>
      <dgm:t>
        <a:bodyPr/>
        <a:lstStyle/>
        <a:p>
          <a:endParaRPr lang="de-DE"/>
        </a:p>
      </dgm:t>
    </dgm:pt>
    <dgm:pt modelId="{789D5548-4840-40A6-A248-7908BDADC73C}" type="sibTrans" cxnId="{C23D8374-7984-4844-A31A-2309BDBC1BE8}">
      <dgm:prSet/>
      <dgm:spPr/>
      <dgm:t>
        <a:bodyPr/>
        <a:lstStyle/>
        <a:p>
          <a:endParaRPr lang="de-DE"/>
        </a:p>
      </dgm:t>
    </dgm:pt>
    <dgm:pt modelId="{D6649783-76CA-41B7-9536-3B42D1EDA148}">
      <dgm:prSet phldrT="[Text]"/>
      <dgm:spPr/>
      <dgm:t>
        <a:bodyPr/>
        <a:lstStyle/>
        <a:p>
          <a:r>
            <a:rPr lang="de-DE" dirty="0"/>
            <a:t>DMFFD</a:t>
          </a:r>
        </a:p>
      </dgm:t>
    </dgm:pt>
    <dgm:pt modelId="{2F84B70D-3663-42EB-A679-AAF8F07E01DD}" type="parTrans" cxnId="{4E871FA0-D4F9-4C85-886E-D60033CA75B7}">
      <dgm:prSet/>
      <dgm:spPr/>
      <dgm:t>
        <a:bodyPr/>
        <a:lstStyle/>
        <a:p>
          <a:endParaRPr lang="de-DE"/>
        </a:p>
      </dgm:t>
    </dgm:pt>
    <dgm:pt modelId="{D35DB929-CFE1-40CD-9938-F3F0234CFC04}" type="sibTrans" cxnId="{4E871FA0-D4F9-4C85-886E-D60033CA75B7}">
      <dgm:prSet/>
      <dgm:spPr/>
      <dgm:t>
        <a:bodyPr/>
        <a:lstStyle/>
        <a:p>
          <a:endParaRPr lang="de-DE"/>
        </a:p>
      </dgm:t>
    </dgm:pt>
    <dgm:pt modelId="{04C928FD-9B5A-4564-B9F4-BF345CF67C41}" type="pres">
      <dgm:prSet presAssocID="{051209BF-07D6-4B7B-BB1F-5205863E0A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883817B8-402B-4551-998E-0E83E0A22D0A}" type="pres">
      <dgm:prSet presAssocID="{15DEA24D-EA9C-4379-80D7-4E4E00FDE81F}" presName="hierRoot1" presStyleCnt="0"/>
      <dgm:spPr/>
    </dgm:pt>
    <dgm:pt modelId="{598B1F40-3416-4617-9DB4-222F92F88E26}" type="pres">
      <dgm:prSet presAssocID="{15DEA24D-EA9C-4379-80D7-4E4E00FDE81F}" presName="composite" presStyleCnt="0"/>
      <dgm:spPr/>
    </dgm:pt>
    <dgm:pt modelId="{A419F7A2-D7BE-4108-A848-855DC7CE4B71}" type="pres">
      <dgm:prSet presAssocID="{15DEA24D-EA9C-4379-80D7-4E4E00FDE81F}" presName="background" presStyleLbl="node0" presStyleIdx="0" presStyleCnt="1"/>
      <dgm:spPr/>
    </dgm:pt>
    <dgm:pt modelId="{4B3AE7B0-553A-47F7-9D9E-A98F24811361}" type="pres">
      <dgm:prSet presAssocID="{15DEA24D-EA9C-4379-80D7-4E4E00FDE81F}" presName="text" presStyleLbl="fgAcc0" presStyleIdx="0" presStyleCnt="1" custScaleX="345406" custScaleY="91416" custLinFactNeighborX="-16157" custLinFactNeighborY="-3347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A984B526-3B1F-4E0F-A377-B0610CDD0380}" type="pres">
      <dgm:prSet presAssocID="{15DEA24D-EA9C-4379-80D7-4E4E00FDE81F}" presName="hierChild2" presStyleCnt="0"/>
      <dgm:spPr/>
    </dgm:pt>
    <dgm:pt modelId="{9AD21469-2C45-4075-86D5-44C7967A710A}" type="pres">
      <dgm:prSet presAssocID="{4EA8830D-E6F8-49B2-B588-A1C829FAB4A9}" presName="Name10" presStyleLbl="parChTrans1D2" presStyleIdx="0" presStyleCnt="2"/>
      <dgm:spPr/>
      <dgm:t>
        <a:bodyPr/>
        <a:lstStyle/>
        <a:p>
          <a:endParaRPr lang="de-DE"/>
        </a:p>
      </dgm:t>
    </dgm:pt>
    <dgm:pt modelId="{78FD07A6-EF63-4E74-A7A9-568CEC54674B}" type="pres">
      <dgm:prSet presAssocID="{9C5B2261-447D-4FF4-8CA1-04F84DAEDD3B}" presName="hierRoot2" presStyleCnt="0"/>
      <dgm:spPr/>
    </dgm:pt>
    <dgm:pt modelId="{8523E87C-A707-4134-93E0-E9B52BB6E672}" type="pres">
      <dgm:prSet presAssocID="{9C5B2261-447D-4FF4-8CA1-04F84DAEDD3B}" presName="composite2" presStyleCnt="0"/>
      <dgm:spPr/>
    </dgm:pt>
    <dgm:pt modelId="{5CAD9B8C-3A02-4036-8837-82CDF7755ED6}" type="pres">
      <dgm:prSet presAssocID="{9C5B2261-447D-4FF4-8CA1-04F84DAEDD3B}" presName="background2" presStyleLbl="node2" presStyleIdx="0" presStyleCnt="2"/>
      <dgm:spPr/>
    </dgm:pt>
    <dgm:pt modelId="{06994A5A-5B32-41C9-B9FE-D4BBF14CDE59}" type="pres">
      <dgm:prSet presAssocID="{9C5B2261-447D-4FF4-8CA1-04F84DAEDD3B}" presName="text2" presStyleLbl="fgAcc2" presStyleIdx="0" presStyleCnt="2" custScaleX="177583" custScaleY="71778" custLinFactNeighborX="-18708" custLinFactNeighborY="-948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7097861-8496-4A46-B526-D7701567A86E}" type="pres">
      <dgm:prSet presAssocID="{9C5B2261-447D-4FF4-8CA1-04F84DAEDD3B}" presName="hierChild3" presStyleCnt="0"/>
      <dgm:spPr/>
    </dgm:pt>
    <dgm:pt modelId="{CF0D1A0D-B22E-42AA-B7D6-083065ECF6BB}" type="pres">
      <dgm:prSet presAssocID="{D805EE88-85BC-4A3D-BBC3-CB74552AA546}" presName="Name17" presStyleLbl="parChTrans1D3" presStyleIdx="0" presStyleCnt="4"/>
      <dgm:spPr/>
      <dgm:t>
        <a:bodyPr/>
        <a:lstStyle/>
        <a:p>
          <a:endParaRPr lang="de-DE"/>
        </a:p>
      </dgm:t>
    </dgm:pt>
    <dgm:pt modelId="{E5003E3D-026E-46E9-ABFB-E9A4A28BA163}" type="pres">
      <dgm:prSet presAssocID="{D7265B25-DE68-40DA-8A1C-DCEBD41169E5}" presName="hierRoot3" presStyleCnt="0"/>
      <dgm:spPr/>
    </dgm:pt>
    <dgm:pt modelId="{313C4B8C-C106-48BA-9648-58BAE78E84F3}" type="pres">
      <dgm:prSet presAssocID="{D7265B25-DE68-40DA-8A1C-DCEBD41169E5}" presName="composite3" presStyleCnt="0"/>
      <dgm:spPr/>
    </dgm:pt>
    <dgm:pt modelId="{FA782ABF-6EB4-4148-AA6E-F93B0DE742B1}" type="pres">
      <dgm:prSet presAssocID="{D7265B25-DE68-40DA-8A1C-DCEBD41169E5}" presName="background3" presStyleLbl="node3" presStyleIdx="0" presStyleCnt="4"/>
      <dgm:spPr/>
    </dgm:pt>
    <dgm:pt modelId="{937519D5-E03D-4793-8026-63A4D8A4C39D}" type="pres">
      <dgm:prSet presAssocID="{D7265B25-DE68-40DA-8A1C-DCEBD41169E5}" presName="text3" presStyleLbl="fgAcc3" presStyleIdx="0" presStyleCnt="4" custLinFactNeighborX="-28" custLinFactNeighborY="50888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3FD8E4D-78CC-45CF-A891-64CCFB62B030}" type="pres">
      <dgm:prSet presAssocID="{D7265B25-DE68-40DA-8A1C-DCEBD41169E5}" presName="hierChild4" presStyleCnt="0"/>
      <dgm:spPr/>
    </dgm:pt>
    <dgm:pt modelId="{C2C278FA-4EF2-4474-ADEC-1914A7AADC9D}" type="pres">
      <dgm:prSet presAssocID="{2D63BDAB-8EDC-45D7-83E1-241625E38049}" presName="Name17" presStyleLbl="parChTrans1D3" presStyleIdx="1" presStyleCnt="4"/>
      <dgm:spPr/>
      <dgm:t>
        <a:bodyPr/>
        <a:lstStyle/>
        <a:p>
          <a:endParaRPr lang="de-DE"/>
        </a:p>
      </dgm:t>
    </dgm:pt>
    <dgm:pt modelId="{A3A4FCE1-7A04-4197-8B2B-05D8F0B8EBCB}" type="pres">
      <dgm:prSet presAssocID="{E450CA95-9004-4A5A-BEBE-1A4B10DFAA1E}" presName="hierRoot3" presStyleCnt="0"/>
      <dgm:spPr/>
    </dgm:pt>
    <dgm:pt modelId="{666B1EF7-912F-46F1-92CD-5330F26699C3}" type="pres">
      <dgm:prSet presAssocID="{E450CA95-9004-4A5A-BEBE-1A4B10DFAA1E}" presName="composite3" presStyleCnt="0"/>
      <dgm:spPr/>
    </dgm:pt>
    <dgm:pt modelId="{DD814CEA-8314-4EDF-9E7E-53A062DEDC65}" type="pres">
      <dgm:prSet presAssocID="{E450CA95-9004-4A5A-BEBE-1A4B10DFAA1E}" presName="background3" presStyleLbl="node3" presStyleIdx="1" presStyleCnt="4"/>
      <dgm:spPr/>
    </dgm:pt>
    <dgm:pt modelId="{FE027423-D796-443D-AF28-E62357EC7FEA}" type="pres">
      <dgm:prSet presAssocID="{E450CA95-9004-4A5A-BEBE-1A4B10DFAA1E}" presName="text3" presStyleLbl="fgAcc3" presStyleIdx="1" presStyleCnt="4" custLinFactNeighborX="13325" custLinFactNeighborY="5107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20204B7-191A-4E70-AACC-17313551F0AD}" type="pres">
      <dgm:prSet presAssocID="{E450CA95-9004-4A5A-BEBE-1A4B10DFAA1E}" presName="hierChild4" presStyleCnt="0"/>
      <dgm:spPr/>
    </dgm:pt>
    <dgm:pt modelId="{8E7EACC3-DC4E-4FD9-9B48-3E39F11D499A}" type="pres">
      <dgm:prSet presAssocID="{2F84B70D-3663-42EB-A679-AAF8F07E01DD}" presName="Name17" presStyleLbl="parChTrans1D3" presStyleIdx="2" presStyleCnt="4"/>
      <dgm:spPr/>
      <dgm:t>
        <a:bodyPr/>
        <a:lstStyle/>
        <a:p>
          <a:endParaRPr lang="de-DE"/>
        </a:p>
      </dgm:t>
    </dgm:pt>
    <dgm:pt modelId="{C6317F21-6D87-4857-BEED-0D13A90F0B06}" type="pres">
      <dgm:prSet presAssocID="{D6649783-76CA-41B7-9536-3B42D1EDA148}" presName="hierRoot3" presStyleCnt="0"/>
      <dgm:spPr/>
    </dgm:pt>
    <dgm:pt modelId="{1C792B1F-33AB-42D3-A5F5-84863A8EC6FB}" type="pres">
      <dgm:prSet presAssocID="{D6649783-76CA-41B7-9536-3B42D1EDA148}" presName="composite3" presStyleCnt="0"/>
      <dgm:spPr/>
    </dgm:pt>
    <dgm:pt modelId="{EFCE4ED2-0ACD-418F-AE12-7A53D4A5182C}" type="pres">
      <dgm:prSet presAssocID="{D6649783-76CA-41B7-9536-3B42D1EDA148}" presName="background3" presStyleLbl="node3" presStyleIdx="2" presStyleCnt="4"/>
      <dgm:spPr/>
    </dgm:pt>
    <dgm:pt modelId="{51280A38-D266-4AC3-A724-AF7F54C2C96F}" type="pres">
      <dgm:prSet presAssocID="{D6649783-76CA-41B7-9536-3B42D1EDA148}" presName="text3" presStyleLbl="fgAcc3" presStyleIdx="2" presStyleCnt="4" custLinFactNeighborX="12474" custLinFactNeighborY="5107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02E952D-AB39-43E6-B8DB-94509E93E7AC}" type="pres">
      <dgm:prSet presAssocID="{D6649783-76CA-41B7-9536-3B42D1EDA148}" presName="hierChild4" presStyleCnt="0"/>
      <dgm:spPr/>
    </dgm:pt>
    <dgm:pt modelId="{ED076452-E0A9-4FA8-8827-69BE33AB324B}" type="pres">
      <dgm:prSet presAssocID="{81909EA2-FEB5-4206-8756-39A7E3AA4C32}" presName="Name10" presStyleLbl="parChTrans1D2" presStyleIdx="1" presStyleCnt="2"/>
      <dgm:spPr/>
      <dgm:t>
        <a:bodyPr/>
        <a:lstStyle/>
        <a:p>
          <a:endParaRPr lang="de-DE"/>
        </a:p>
      </dgm:t>
    </dgm:pt>
    <dgm:pt modelId="{D6E1788C-E529-4C71-90CA-14A4DB2FD151}" type="pres">
      <dgm:prSet presAssocID="{4FA94B99-A745-4AFA-BC47-BC22AD7F8016}" presName="hierRoot2" presStyleCnt="0"/>
      <dgm:spPr/>
    </dgm:pt>
    <dgm:pt modelId="{0223C8A3-3C99-428E-8CDD-DB6D87743D29}" type="pres">
      <dgm:prSet presAssocID="{4FA94B99-A745-4AFA-BC47-BC22AD7F8016}" presName="composite2" presStyleCnt="0"/>
      <dgm:spPr/>
    </dgm:pt>
    <dgm:pt modelId="{7EF8B3F9-42BE-4916-BE3F-1F5E9879C0BD}" type="pres">
      <dgm:prSet presAssocID="{4FA94B99-A745-4AFA-BC47-BC22AD7F8016}" presName="background2" presStyleLbl="node2" presStyleIdx="1" presStyleCnt="2"/>
      <dgm:spPr/>
    </dgm:pt>
    <dgm:pt modelId="{2809C962-849F-4919-A97E-1665656DB586}" type="pres">
      <dgm:prSet presAssocID="{4FA94B99-A745-4AFA-BC47-BC22AD7F8016}" presName="text2" presStyleLbl="fgAcc2" presStyleIdx="1" presStyleCnt="2" custScaleX="164761" custScaleY="66421" custLinFactNeighborX="28" custLinFactNeighborY="-1205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901170C-5F62-4F13-9464-3512C76E21C9}" type="pres">
      <dgm:prSet presAssocID="{4FA94B99-A745-4AFA-BC47-BC22AD7F8016}" presName="hierChild3" presStyleCnt="0"/>
      <dgm:spPr/>
    </dgm:pt>
    <dgm:pt modelId="{428A9D51-29C3-495D-8D33-993F7F804F78}" type="pres">
      <dgm:prSet presAssocID="{2B479D6E-5328-4F22-90AE-49384C3A5C64}" presName="Name17" presStyleLbl="parChTrans1D3" presStyleIdx="3" presStyleCnt="4"/>
      <dgm:spPr/>
      <dgm:t>
        <a:bodyPr/>
        <a:lstStyle/>
        <a:p>
          <a:endParaRPr lang="de-DE"/>
        </a:p>
      </dgm:t>
    </dgm:pt>
    <dgm:pt modelId="{C9AD5C60-AB0B-4B7E-B6E8-765E1694A6E3}" type="pres">
      <dgm:prSet presAssocID="{03E6B9BF-A84B-404E-B58B-CFF35A086950}" presName="hierRoot3" presStyleCnt="0"/>
      <dgm:spPr/>
    </dgm:pt>
    <dgm:pt modelId="{1D596660-8F1F-4351-8CAE-A7ACF6D1D6EE}" type="pres">
      <dgm:prSet presAssocID="{03E6B9BF-A84B-404E-B58B-CFF35A086950}" presName="composite3" presStyleCnt="0"/>
      <dgm:spPr/>
    </dgm:pt>
    <dgm:pt modelId="{636A433B-D807-4615-88F1-722A0E14F006}" type="pres">
      <dgm:prSet presAssocID="{03E6B9BF-A84B-404E-B58B-CFF35A086950}" presName="background3" presStyleLbl="node3" presStyleIdx="3" presStyleCnt="4"/>
      <dgm:spPr/>
    </dgm:pt>
    <dgm:pt modelId="{CD8BF7BB-4BCE-4354-9B26-030397B357CB}" type="pres">
      <dgm:prSet presAssocID="{03E6B9BF-A84B-404E-B58B-CFF35A086950}" presName="text3" presStyleLbl="fgAcc3" presStyleIdx="3" presStyleCnt="4" custLinFactNeighborX="31515" custLinFactNeighborY="5283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0B2E8B0-5D17-4CF0-AE7B-5DF1A41D0DD7}" type="pres">
      <dgm:prSet presAssocID="{03E6B9BF-A84B-404E-B58B-CFF35A086950}" presName="hierChild4" presStyleCnt="0"/>
      <dgm:spPr/>
    </dgm:pt>
  </dgm:ptLst>
  <dgm:cxnLst>
    <dgm:cxn modelId="{7B5EFFEF-2456-42A5-8033-4A41A18189A8}" srcId="{9C5B2261-447D-4FF4-8CA1-04F84DAEDD3B}" destId="{E450CA95-9004-4A5A-BEBE-1A4B10DFAA1E}" srcOrd="1" destOrd="0" parTransId="{2D63BDAB-8EDC-45D7-83E1-241625E38049}" sibTransId="{29272000-74B9-4F5B-86C1-653BBA1C34E1}"/>
    <dgm:cxn modelId="{F2598254-309D-4D00-A2FA-5842A393FD60}" type="presOf" srcId="{4FA94B99-A745-4AFA-BC47-BC22AD7F8016}" destId="{2809C962-849F-4919-A97E-1665656DB586}" srcOrd="0" destOrd="0" presId="urn:microsoft.com/office/officeart/2005/8/layout/hierarchy1"/>
    <dgm:cxn modelId="{A9988301-F595-4A6A-A673-34385650AEE5}" type="presOf" srcId="{051209BF-07D6-4B7B-BB1F-5205863E0AE9}" destId="{04C928FD-9B5A-4564-B9F4-BF345CF67C41}" srcOrd="0" destOrd="0" presId="urn:microsoft.com/office/officeart/2005/8/layout/hierarchy1"/>
    <dgm:cxn modelId="{BAB56274-CE46-4312-B999-D157D8C0432C}" type="presOf" srcId="{D7265B25-DE68-40DA-8A1C-DCEBD41169E5}" destId="{937519D5-E03D-4793-8026-63A4D8A4C39D}" srcOrd="0" destOrd="0" presId="urn:microsoft.com/office/officeart/2005/8/layout/hierarchy1"/>
    <dgm:cxn modelId="{55F07AAD-D632-46F1-B6EB-88F42194296D}" type="presOf" srcId="{03E6B9BF-A84B-404E-B58B-CFF35A086950}" destId="{CD8BF7BB-4BCE-4354-9B26-030397B357CB}" srcOrd="0" destOrd="0" presId="urn:microsoft.com/office/officeart/2005/8/layout/hierarchy1"/>
    <dgm:cxn modelId="{BD82D209-36F7-4387-BF94-18A9495BACD3}" type="presOf" srcId="{2F84B70D-3663-42EB-A679-AAF8F07E01DD}" destId="{8E7EACC3-DC4E-4FD9-9B48-3E39F11D499A}" srcOrd="0" destOrd="0" presId="urn:microsoft.com/office/officeart/2005/8/layout/hierarchy1"/>
    <dgm:cxn modelId="{89F6CE42-37C9-482A-925F-7013D792EBD6}" type="presOf" srcId="{9C5B2261-447D-4FF4-8CA1-04F84DAEDD3B}" destId="{06994A5A-5B32-41C9-B9FE-D4BBF14CDE59}" srcOrd="0" destOrd="0" presId="urn:microsoft.com/office/officeart/2005/8/layout/hierarchy1"/>
    <dgm:cxn modelId="{2BBC652B-E703-42B1-9C26-770FC27DF679}" srcId="{051209BF-07D6-4B7B-BB1F-5205863E0AE9}" destId="{15DEA24D-EA9C-4379-80D7-4E4E00FDE81F}" srcOrd="0" destOrd="0" parTransId="{A9645815-C6E3-41CB-9A83-7A1DFBBCF149}" sibTransId="{42D55701-0AF5-4617-BFEE-8873394C217A}"/>
    <dgm:cxn modelId="{213DC062-F25A-4843-A4EB-B7DFDFB02512}" srcId="{15DEA24D-EA9C-4379-80D7-4E4E00FDE81F}" destId="{4FA94B99-A745-4AFA-BC47-BC22AD7F8016}" srcOrd="1" destOrd="0" parTransId="{81909EA2-FEB5-4206-8756-39A7E3AA4C32}" sibTransId="{FB2690ED-B0A9-4842-BD8B-4CB7D306C7BC}"/>
    <dgm:cxn modelId="{C23D8374-7984-4844-A31A-2309BDBC1BE8}" srcId="{4FA94B99-A745-4AFA-BC47-BC22AD7F8016}" destId="{03E6B9BF-A84B-404E-B58B-CFF35A086950}" srcOrd="0" destOrd="0" parTransId="{2B479D6E-5328-4F22-90AE-49384C3A5C64}" sibTransId="{789D5548-4840-40A6-A248-7908BDADC73C}"/>
    <dgm:cxn modelId="{DA617BF8-A6F9-422F-9921-FBC7D565B1FF}" type="presOf" srcId="{15DEA24D-EA9C-4379-80D7-4E4E00FDE81F}" destId="{4B3AE7B0-553A-47F7-9D9E-A98F24811361}" srcOrd="0" destOrd="0" presId="urn:microsoft.com/office/officeart/2005/8/layout/hierarchy1"/>
    <dgm:cxn modelId="{F5644AA1-9C89-42A0-8CAF-47F4369274FC}" type="presOf" srcId="{2D63BDAB-8EDC-45D7-83E1-241625E38049}" destId="{C2C278FA-4EF2-4474-ADEC-1914A7AADC9D}" srcOrd="0" destOrd="0" presId="urn:microsoft.com/office/officeart/2005/8/layout/hierarchy1"/>
    <dgm:cxn modelId="{ABD67C06-5B62-4795-A077-E7FF53B4735E}" type="presOf" srcId="{4EA8830D-E6F8-49B2-B588-A1C829FAB4A9}" destId="{9AD21469-2C45-4075-86D5-44C7967A710A}" srcOrd="0" destOrd="0" presId="urn:microsoft.com/office/officeart/2005/8/layout/hierarchy1"/>
    <dgm:cxn modelId="{C030D4B0-0DB9-47AF-8DBE-87EC1D17A234}" srcId="{15DEA24D-EA9C-4379-80D7-4E4E00FDE81F}" destId="{9C5B2261-447D-4FF4-8CA1-04F84DAEDD3B}" srcOrd="0" destOrd="0" parTransId="{4EA8830D-E6F8-49B2-B588-A1C829FAB4A9}" sibTransId="{2BC081F5-0EED-4F87-BBB1-9F2486C4C059}"/>
    <dgm:cxn modelId="{3F61B4FA-EFC4-47DC-AEA1-855D16BCC66A}" srcId="{9C5B2261-447D-4FF4-8CA1-04F84DAEDD3B}" destId="{D7265B25-DE68-40DA-8A1C-DCEBD41169E5}" srcOrd="0" destOrd="0" parTransId="{D805EE88-85BC-4A3D-BBC3-CB74552AA546}" sibTransId="{6834FFF7-792F-4133-BD19-5D5AB2EC2D6D}"/>
    <dgm:cxn modelId="{4E871FA0-D4F9-4C85-886E-D60033CA75B7}" srcId="{9C5B2261-447D-4FF4-8CA1-04F84DAEDD3B}" destId="{D6649783-76CA-41B7-9536-3B42D1EDA148}" srcOrd="2" destOrd="0" parTransId="{2F84B70D-3663-42EB-A679-AAF8F07E01DD}" sibTransId="{D35DB929-CFE1-40CD-9938-F3F0234CFC04}"/>
    <dgm:cxn modelId="{7DF003B5-E940-476E-97E9-CBADC1E689A8}" type="presOf" srcId="{81909EA2-FEB5-4206-8756-39A7E3AA4C32}" destId="{ED076452-E0A9-4FA8-8827-69BE33AB324B}" srcOrd="0" destOrd="0" presId="urn:microsoft.com/office/officeart/2005/8/layout/hierarchy1"/>
    <dgm:cxn modelId="{E00B1285-E178-433E-A698-6623A37EDEA0}" type="presOf" srcId="{D805EE88-85BC-4A3D-BBC3-CB74552AA546}" destId="{CF0D1A0D-B22E-42AA-B7D6-083065ECF6BB}" srcOrd="0" destOrd="0" presId="urn:microsoft.com/office/officeart/2005/8/layout/hierarchy1"/>
    <dgm:cxn modelId="{86714746-D1CA-455D-95FB-470482257BEE}" type="presOf" srcId="{D6649783-76CA-41B7-9536-3B42D1EDA148}" destId="{51280A38-D266-4AC3-A724-AF7F54C2C96F}" srcOrd="0" destOrd="0" presId="urn:microsoft.com/office/officeart/2005/8/layout/hierarchy1"/>
    <dgm:cxn modelId="{1B3FA413-6BD7-4F8D-A18D-7467FB748743}" type="presOf" srcId="{E450CA95-9004-4A5A-BEBE-1A4B10DFAA1E}" destId="{FE027423-D796-443D-AF28-E62357EC7FEA}" srcOrd="0" destOrd="0" presId="urn:microsoft.com/office/officeart/2005/8/layout/hierarchy1"/>
    <dgm:cxn modelId="{C68A6462-A98F-4CE5-B7D1-24224D8FEBFE}" type="presOf" srcId="{2B479D6E-5328-4F22-90AE-49384C3A5C64}" destId="{428A9D51-29C3-495D-8D33-993F7F804F78}" srcOrd="0" destOrd="0" presId="urn:microsoft.com/office/officeart/2005/8/layout/hierarchy1"/>
    <dgm:cxn modelId="{F42EE8F2-20D7-4D81-B5C0-066D27A8ACD0}" type="presParOf" srcId="{04C928FD-9B5A-4564-B9F4-BF345CF67C41}" destId="{883817B8-402B-4551-998E-0E83E0A22D0A}" srcOrd="0" destOrd="0" presId="urn:microsoft.com/office/officeart/2005/8/layout/hierarchy1"/>
    <dgm:cxn modelId="{42A2C4A1-28C7-4040-98E6-7F5999753968}" type="presParOf" srcId="{883817B8-402B-4551-998E-0E83E0A22D0A}" destId="{598B1F40-3416-4617-9DB4-222F92F88E26}" srcOrd="0" destOrd="0" presId="urn:microsoft.com/office/officeart/2005/8/layout/hierarchy1"/>
    <dgm:cxn modelId="{A3EFAA83-0B3A-48AA-82F1-C68DBE5F6484}" type="presParOf" srcId="{598B1F40-3416-4617-9DB4-222F92F88E26}" destId="{A419F7A2-D7BE-4108-A848-855DC7CE4B71}" srcOrd="0" destOrd="0" presId="urn:microsoft.com/office/officeart/2005/8/layout/hierarchy1"/>
    <dgm:cxn modelId="{CD49C515-D75E-40FF-B2BD-F7F9F2D9D6D5}" type="presParOf" srcId="{598B1F40-3416-4617-9DB4-222F92F88E26}" destId="{4B3AE7B0-553A-47F7-9D9E-A98F24811361}" srcOrd="1" destOrd="0" presId="urn:microsoft.com/office/officeart/2005/8/layout/hierarchy1"/>
    <dgm:cxn modelId="{BF1A5406-74CB-49C7-BF01-5B7AF4AEB47A}" type="presParOf" srcId="{883817B8-402B-4551-998E-0E83E0A22D0A}" destId="{A984B526-3B1F-4E0F-A377-B0610CDD0380}" srcOrd="1" destOrd="0" presId="urn:microsoft.com/office/officeart/2005/8/layout/hierarchy1"/>
    <dgm:cxn modelId="{56E72A3B-7B5F-487F-A238-1A699B66A2CB}" type="presParOf" srcId="{A984B526-3B1F-4E0F-A377-B0610CDD0380}" destId="{9AD21469-2C45-4075-86D5-44C7967A710A}" srcOrd="0" destOrd="0" presId="urn:microsoft.com/office/officeart/2005/8/layout/hierarchy1"/>
    <dgm:cxn modelId="{907D8CC9-BD1F-41AE-8667-D13DE099EDAE}" type="presParOf" srcId="{A984B526-3B1F-4E0F-A377-B0610CDD0380}" destId="{78FD07A6-EF63-4E74-A7A9-568CEC54674B}" srcOrd="1" destOrd="0" presId="urn:microsoft.com/office/officeart/2005/8/layout/hierarchy1"/>
    <dgm:cxn modelId="{688A9033-6477-497A-870A-FBA4EE6CFA72}" type="presParOf" srcId="{78FD07A6-EF63-4E74-A7A9-568CEC54674B}" destId="{8523E87C-A707-4134-93E0-E9B52BB6E672}" srcOrd="0" destOrd="0" presId="urn:microsoft.com/office/officeart/2005/8/layout/hierarchy1"/>
    <dgm:cxn modelId="{911864EA-E1D7-4166-BEA4-4F8D37657218}" type="presParOf" srcId="{8523E87C-A707-4134-93E0-E9B52BB6E672}" destId="{5CAD9B8C-3A02-4036-8837-82CDF7755ED6}" srcOrd="0" destOrd="0" presId="urn:microsoft.com/office/officeart/2005/8/layout/hierarchy1"/>
    <dgm:cxn modelId="{9BA8840D-B432-4BE6-B664-0ED124C92ABD}" type="presParOf" srcId="{8523E87C-A707-4134-93E0-E9B52BB6E672}" destId="{06994A5A-5B32-41C9-B9FE-D4BBF14CDE59}" srcOrd="1" destOrd="0" presId="urn:microsoft.com/office/officeart/2005/8/layout/hierarchy1"/>
    <dgm:cxn modelId="{3D36F76A-A8A4-420D-B031-5A57C2283218}" type="presParOf" srcId="{78FD07A6-EF63-4E74-A7A9-568CEC54674B}" destId="{F7097861-8496-4A46-B526-D7701567A86E}" srcOrd="1" destOrd="0" presId="urn:microsoft.com/office/officeart/2005/8/layout/hierarchy1"/>
    <dgm:cxn modelId="{93DAAC90-C116-445C-AFA0-0FA967C3CBBB}" type="presParOf" srcId="{F7097861-8496-4A46-B526-D7701567A86E}" destId="{CF0D1A0D-B22E-42AA-B7D6-083065ECF6BB}" srcOrd="0" destOrd="0" presId="urn:microsoft.com/office/officeart/2005/8/layout/hierarchy1"/>
    <dgm:cxn modelId="{45E6CECA-87EA-4F0E-AD25-814C5D8F6462}" type="presParOf" srcId="{F7097861-8496-4A46-B526-D7701567A86E}" destId="{E5003E3D-026E-46E9-ABFB-E9A4A28BA163}" srcOrd="1" destOrd="0" presId="urn:microsoft.com/office/officeart/2005/8/layout/hierarchy1"/>
    <dgm:cxn modelId="{7FABBD7D-F415-4244-8B92-8F717CCE3DA0}" type="presParOf" srcId="{E5003E3D-026E-46E9-ABFB-E9A4A28BA163}" destId="{313C4B8C-C106-48BA-9648-58BAE78E84F3}" srcOrd="0" destOrd="0" presId="urn:microsoft.com/office/officeart/2005/8/layout/hierarchy1"/>
    <dgm:cxn modelId="{CB5567ED-1ED3-4E87-9975-F37313C36B1C}" type="presParOf" srcId="{313C4B8C-C106-48BA-9648-58BAE78E84F3}" destId="{FA782ABF-6EB4-4148-AA6E-F93B0DE742B1}" srcOrd="0" destOrd="0" presId="urn:microsoft.com/office/officeart/2005/8/layout/hierarchy1"/>
    <dgm:cxn modelId="{AFA928CE-2899-4DFA-A566-A622D5EE0967}" type="presParOf" srcId="{313C4B8C-C106-48BA-9648-58BAE78E84F3}" destId="{937519D5-E03D-4793-8026-63A4D8A4C39D}" srcOrd="1" destOrd="0" presId="urn:microsoft.com/office/officeart/2005/8/layout/hierarchy1"/>
    <dgm:cxn modelId="{7E724F1F-1E5B-467E-A68B-18BA7FBF980E}" type="presParOf" srcId="{E5003E3D-026E-46E9-ABFB-E9A4A28BA163}" destId="{93FD8E4D-78CC-45CF-A891-64CCFB62B030}" srcOrd="1" destOrd="0" presId="urn:microsoft.com/office/officeart/2005/8/layout/hierarchy1"/>
    <dgm:cxn modelId="{F86F2DE3-8399-4523-8458-C75474B94D8F}" type="presParOf" srcId="{F7097861-8496-4A46-B526-D7701567A86E}" destId="{C2C278FA-4EF2-4474-ADEC-1914A7AADC9D}" srcOrd="2" destOrd="0" presId="urn:microsoft.com/office/officeart/2005/8/layout/hierarchy1"/>
    <dgm:cxn modelId="{2D3DAAFD-A045-4DB1-88E6-E23EB7F23889}" type="presParOf" srcId="{F7097861-8496-4A46-B526-D7701567A86E}" destId="{A3A4FCE1-7A04-4197-8B2B-05D8F0B8EBCB}" srcOrd="3" destOrd="0" presId="urn:microsoft.com/office/officeart/2005/8/layout/hierarchy1"/>
    <dgm:cxn modelId="{D7CC3F5F-9E0B-4812-941F-B9D0F6A8E29C}" type="presParOf" srcId="{A3A4FCE1-7A04-4197-8B2B-05D8F0B8EBCB}" destId="{666B1EF7-912F-46F1-92CD-5330F26699C3}" srcOrd="0" destOrd="0" presId="urn:microsoft.com/office/officeart/2005/8/layout/hierarchy1"/>
    <dgm:cxn modelId="{F536524E-501A-4A6E-A83F-4EA3E40685A9}" type="presParOf" srcId="{666B1EF7-912F-46F1-92CD-5330F26699C3}" destId="{DD814CEA-8314-4EDF-9E7E-53A062DEDC65}" srcOrd="0" destOrd="0" presId="urn:microsoft.com/office/officeart/2005/8/layout/hierarchy1"/>
    <dgm:cxn modelId="{F1A69F73-CD62-40AA-9285-635C4A2847C3}" type="presParOf" srcId="{666B1EF7-912F-46F1-92CD-5330F26699C3}" destId="{FE027423-D796-443D-AF28-E62357EC7FEA}" srcOrd="1" destOrd="0" presId="urn:microsoft.com/office/officeart/2005/8/layout/hierarchy1"/>
    <dgm:cxn modelId="{D2E9BC5C-C1A6-41F1-AF9B-0AE7084FE94E}" type="presParOf" srcId="{A3A4FCE1-7A04-4197-8B2B-05D8F0B8EBCB}" destId="{F20204B7-191A-4E70-AACC-17313551F0AD}" srcOrd="1" destOrd="0" presId="urn:microsoft.com/office/officeart/2005/8/layout/hierarchy1"/>
    <dgm:cxn modelId="{697DCACA-3D61-4206-8E41-A06101D8A738}" type="presParOf" srcId="{F7097861-8496-4A46-B526-D7701567A86E}" destId="{8E7EACC3-DC4E-4FD9-9B48-3E39F11D499A}" srcOrd="4" destOrd="0" presId="urn:microsoft.com/office/officeart/2005/8/layout/hierarchy1"/>
    <dgm:cxn modelId="{B8D51B8C-28D6-46B3-B3AA-4EC94633A884}" type="presParOf" srcId="{F7097861-8496-4A46-B526-D7701567A86E}" destId="{C6317F21-6D87-4857-BEED-0D13A90F0B06}" srcOrd="5" destOrd="0" presId="urn:microsoft.com/office/officeart/2005/8/layout/hierarchy1"/>
    <dgm:cxn modelId="{25F18618-60FB-40B9-8329-4E59E45919FB}" type="presParOf" srcId="{C6317F21-6D87-4857-BEED-0D13A90F0B06}" destId="{1C792B1F-33AB-42D3-A5F5-84863A8EC6FB}" srcOrd="0" destOrd="0" presId="urn:microsoft.com/office/officeart/2005/8/layout/hierarchy1"/>
    <dgm:cxn modelId="{C9617F84-A6CE-4609-BBF0-4539EC1E2E15}" type="presParOf" srcId="{1C792B1F-33AB-42D3-A5F5-84863A8EC6FB}" destId="{EFCE4ED2-0ACD-418F-AE12-7A53D4A5182C}" srcOrd="0" destOrd="0" presId="urn:microsoft.com/office/officeart/2005/8/layout/hierarchy1"/>
    <dgm:cxn modelId="{DD0A3759-4037-4D17-9D17-48BFF5C87490}" type="presParOf" srcId="{1C792B1F-33AB-42D3-A5F5-84863A8EC6FB}" destId="{51280A38-D266-4AC3-A724-AF7F54C2C96F}" srcOrd="1" destOrd="0" presId="urn:microsoft.com/office/officeart/2005/8/layout/hierarchy1"/>
    <dgm:cxn modelId="{25D43295-4405-400B-BADD-1A8F9E07BB56}" type="presParOf" srcId="{C6317F21-6D87-4857-BEED-0D13A90F0B06}" destId="{202E952D-AB39-43E6-B8DB-94509E93E7AC}" srcOrd="1" destOrd="0" presId="urn:microsoft.com/office/officeart/2005/8/layout/hierarchy1"/>
    <dgm:cxn modelId="{3AC810FB-F489-4926-AD2D-54BCB8DF1D92}" type="presParOf" srcId="{A984B526-3B1F-4E0F-A377-B0610CDD0380}" destId="{ED076452-E0A9-4FA8-8827-69BE33AB324B}" srcOrd="2" destOrd="0" presId="urn:microsoft.com/office/officeart/2005/8/layout/hierarchy1"/>
    <dgm:cxn modelId="{B65A4C80-82A7-445C-9A04-8BA7BA197BDF}" type="presParOf" srcId="{A984B526-3B1F-4E0F-A377-B0610CDD0380}" destId="{D6E1788C-E529-4C71-90CA-14A4DB2FD151}" srcOrd="3" destOrd="0" presId="urn:microsoft.com/office/officeart/2005/8/layout/hierarchy1"/>
    <dgm:cxn modelId="{344B146B-CD8B-4670-8165-B51BAE20A99B}" type="presParOf" srcId="{D6E1788C-E529-4C71-90CA-14A4DB2FD151}" destId="{0223C8A3-3C99-428E-8CDD-DB6D87743D29}" srcOrd="0" destOrd="0" presId="urn:microsoft.com/office/officeart/2005/8/layout/hierarchy1"/>
    <dgm:cxn modelId="{EDD7FD56-6DEB-454E-878E-5A5CBC21825A}" type="presParOf" srcId="{0223C8A3-3C99-428E-8CDD-DB6D87743D29}" destId="{7EF8B3F9-42BE-4916-BE3F-1F5E9879C0BD}" srcOrd="0" destOrd="0" presId="urn:microsoft.com/office/officeart/2005/8/layout/hierarchy1"/>
    <dgm:cxn modelId="{1C7C79DA-8026-42EA-9E9A-C67F1E70B3F0}" type="presParOf" srcId="{0223C8A3-3C99-428E-8CDD-DB6D87743D29}" destId="{2809C962-849F-4919-A97E-1665656DB586}" srcOrd="1" destOrd="0" presId="urn:microsoft.com/office/officeart/2005/8/layout/hierarchy1"/>
    <dgm:cxn modelId="{BB119179-B095-41F4-BD7F-2E8DF8215E3E}" type="presParOf" srcId="{D6E1788C-E529-4C71-90CA-14A4DB2FD151}" destId="{C901170C-5F62-4F13-9464-3512C76E21C9}" srcOrd="1" destOrd="0" presId="urn:microsoft.com/office/officeart/2005/8/layout/hierarchy1"/>
    <dgm:cxn modelId="{8027B50C-5792-4BC5-BF39-5B2B0FC9B5DE}" type="presParOf" srcId="{C901170C-5F62-4F13-9464-3512C76E21C9}" destId="{428A9D51-29C3-495D-8D33-993F7F804F78}" srcOrd="0" destOrd="0" presId="urn:microsoft.com/office/officeart/2005/8/layout/hierarchy1"/>
    <dgm:cxn modelId="{0CD8C88F-F103-4C20-8A40-C9D36ACAFD9D}" type="presParOf" srcId="{C901170C-5F62-4F13-9464-3512C76E21C9}" destId="{C9AD5C60-AB0B-4B7E-B6E8-765E1694A6E3}" srcOrd="1" destOrd="0" presId="urn:microsoft.com/office/officeart/2005/8/layout/hierarchy1"/>
    <dgm:cxn modelId="{C7B9F080-DB60-420C-9F7B-8F998A05088C}" type="presParOf" srcId="{C9AD5C60-AB0B-4B7E-B6E8-765E1694A6E3}" destId="{1D596660-8F1F-4351-8CAE-A7ACF6D1D6EE}" srcOrd="0" destOrd="0" presId="urn:microsoft.com/office/officeart/2005/8/layout/hierarchy1"/>
    <dgm:cxn modelId="{81A27BA8-A5F1-494B-957D-337A6B7A7120}" type="presParOf" srcId="{1D596660-8F1F-4351-8CAE-A7ACF6D1D6EE}" destId="{636A433B-D807-4615-88F1-722A0E14F006}" srcOrd="0" destOrd="0" presId="urn:microsoft.com/office/officeart/2005/8/layout/hierarchy1"/>
    <dgm:cxn modelId="{306BD9AE-A704-43DD-AE56-A8069FA3C314}" type="presParOf" srcId="{1D596660-8F1F-4351-8CAE-A7ACF6D1D6EE}" destId="{CD8BF7BB-4BCE-4354-9B26-030397B357CB}" srcOrd="1" destOrd="0" presId="urn:microsoft.com/office/officeart/2005/8/layout/hierarchy1"/>
    <dgm:cxn modelId="{A9286356-F7DC-4413-9497-480362A3F476}" type="presParOf" srcId="{C9AD5C60-AB0B-4B7E-B6E8-765E1694A6E3}" destId="{80B2E8B0-5D17-4CF0-AE7B-5DF1A41D0D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8A9D51-29C3-495D-8D33-993F7F804F78}">
      <dsp:nvSpPr>
        <dsp:cNvPr id="0" name=""/>
        <dsp:cNvSpPr/>
      </dsp:nvSpPr>
      <dsp:spPr>
        <a:xfrm>
          <a:off x="5136955" y="2170227"/>
          <a:ext cx="388141" cy="866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2197"/>
              </a:lnTo>
              <a:lnTo>
                <a:pt x="388141" y="752197"/>
              </a:lnTo>
              <a:lnTo>
                <a:pt x="388141" y="8663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76452-E0A9-4FA8-8827-69BE33AB324B}">
      <dsp:nvSpPr>
        <dsp:cNvPr id="0" name=""/>
        <dsp:cNvSpPr/>
      </dsp:nvSpPr>
      <dsp:spPr>
        <a:xfrm>
          <a:off x="3391290" y="1124079"/>
          <a:ext cx="1745665" cy="526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030"/>
              </a:lnTo>
              <a:lnTo>
                <a:pt x="1745665" y="412030"/>
              </a:lnTo>
              <a:lnTo>
                <a:pt x="1745665" y="526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EACC3-DC4E-4FD9-9B48-3E39F11D499A}">
      <dsp:nvSpPr>
        <dsp:cNvPr id="0" name=""/>
        <dsp:cNvSpPr/>
      </dsp:nvSpPr>
      <dsp:spPr>
        <a:xfrm>
          <a:off x="1892720" y="2232246"/>
          <a:ext cx="1891019" cy="832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42"/>
              </a:lnTo>
              <a:lnTo>
                <a:pt x="1891019" y="718342"/>
              </a:lnTo>
              <a:lnTo>
                <a:pt x="1891019" y="832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278FA-4EF2-4474-ADEC-1914A7AADC9D}">
      <dsp:nvSpPr>
        <dsp:cNvPr id="0" name=""/>
        <dsp:cNvSpPr/>
      </dsp:nvSpPr>
      <dsp:spPr>
        <a:xfrm>
          <a:off x="1892720" y="2232246"/>
          <a:ext cx="394871" cy="832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42"/>
              </a:lnTo>
              <a:lnTo>
                <a:pt x="394871" y="718342"/>
              </a:lnTo>
              <a:lnTo>
                <a:pt x="394871" y="8325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D1A0D-B22E-42AA-B7D6-083065ECF6BB}">
      <dsp:nvSpPr>
        <dsp:cNvPr id="0" name=""/>
        <dsp:cNvSpPr/>
      </dsp:nvSpPr>
      <dsp:spPr>
        <a:xfrm>
          <a:off x="616351" y="2232246"/>
          <a:ext cx="1276368" cy="831106"/>
        </a:xfrm>
        <a:custGeom>
          <a:avLst/>
          <a:gdLst/>
          <a:ahLst/>
          <a:cxnLst/>
          <a:rect l="0" t="0" r="0" b="0"/>
          <a:pathLst>
            <a:path>
              <a:moveTo>
                <a:pt x="1276368" y="0"/>
              </a:moveTo>
              <a:lnTo>
                <a:pt x="1276368" y="716910"/>
              </a:lnTo>
              <a:lnTo>
                <a:pt x="0" y="716910"/>
              </a:lnTo>
              <a:lnTo>
                <a:pt x="0" y="8311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21469-2C45-4075-86D5-44C7967A710A}">
      <dsp:nvSpPr>
        <dsp:cNvPr id="0" name=""/>
        <dsp:cNvSpPr/>
      </dsp:nvSpPr>
      <dsp:spPr>
        <a:xfrm>
          <a:off x="1892720" y="1124079"/>
          <a:ext cx="1498569" cy="546312"/>
        </a:xfrm>
        <a:custGeom>
          <a:avLst/>
          <a:gdLst/>
          <a:ahLst/>
          <a:cxnLst/>
          <a:rect l="0" t="0" r="0" b="0"/>
          <a:pathLst>
            <a:path>
              <a:moveTo>
                <a:pt x="1498569" y="0"/>
              </a:moveTo>
              <a:lnTo>
                <a:pt x="1498569" y="432116"/>
              </a:lnTo>
              <a:lnTo>
                <a:pt x="0" y="432116"/>
              </a:lnTo>
              <a:lnTo>
                <a:pt x="0" y="5463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9F7A2-D7BE-4108-A848-855DC7CE4B71}">
      <dsp:nvSpPr>
        <dsp:cNvPr id="0" name=""/>
        <dsp:cNvSpPr/>
      </dsp:nvSpPr>
      <dsp:spPr>
        <a:xfrm>
          <a:off x="1262374" y="408505"/>
          <a:ext cx="4257832" cy="715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AE7B0-553A-47F7-9D9E-A98F24811361}">
      <dsp:nvSpPr>
        <dsp:cNvPr id="0" name=""/>
        <dsp:cNvSpPr/>
      </dsp:nvSpPr>
      <dsp:spPr>
        <a:xfrm>
          <a:off x="1399341" y="538623"/>
          <a:ext cx="4257832" cy="715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>
              <a:latin typeface="+mj-lt"/>
            </a:rPr>
            <a:t>Deformation models</a:t>
          </a:r>
          <a:endParaRPr lang="de-DE" sz="2400" kern="1200" dirty="0">
            <a:latin typeface="+mj-lt"/>
          </a:endParaRPr>
        </a:p>
      </dsp:txBody>
      <dsp:txXfrm>
        <a:off x="1399341" y="538623"/>
        <a:ext cx="4257832" cy="715574"/>
      </dsp:txXfrm>
    </dsp:sp>
    <dsp:sp modelId="{5CAD9B8C-3A02-4036-8837-82CDF7755ED6}">
      <dsp:nvSpPr>
        <dsp:cNvPr id="0" name=""/>
        <dsp:cNvSpPr/>
      </dsp:nvSpPr>
      <dsp:spPr>
        <a:xfrm>
          <a:off x="798184" y="1670391"/>
          <a:ext cx="2189072" cy="561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94A5A-5B32-41C9-B9FE-D4BBF14CDE59}">
      <dsp:nvSpPr>
        <dsp:cNvPr id="0" name=""/>
        <dsp:cNvSpPr/>
      </dsp:nvSpPr>
      <dsp:spPr>
        <a:xfrm>
          <a:off x="935151" y="1800510"/>
          <a:ext cx="2189072" cy="561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Not Physically</a:t>
          </a:r>
          <a:endParaRPr lang="de-DE" sz="2200" kern="1200" dirty="0"/>
        </a:p>
      </dsp:txBody>
      <dsp:txXfrm>
        <a:off x="935151" y="1800510"/>
        <a:ext cx="2189072" cy="561854"/>
      </dsp:txXfrm>
    </dsp:sp>
    <dsp:sp modelId="{FA782ABF-6EB4-4148-AA6E-F93B0DE742B1}">
      <dsp:nvSpPr>
        <dsp:cNvPr id="0" name=""/>
        <dsp:cNvSpPr/>
      </dsp:nvSpPr>
      <dsp:spPr>
        <a:xfrm>
          <a:off x="0" y="3063353"/>
          <a:ext cx="1232703" cy="782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519D5-E03D-4793-8026-63A4D8A4C39D}">
      <dsp:nvSpPr>
        <dsp:cNvPr id="0" name=""/>
        <dsp:cNvSpPr/>
      </dsp:nvSpPr>
      <dsp:spPr>
        <a:xfrm>
          <a:off x="136966" y="3193471"/>
          <a:ext cx="1232703" cy="782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TPS</a:t>
          </a:r>
        </a:p>
      </dsp:txBody>
      <dsp:txXfrm>
        <a:off x="136966" y="3193471"/>
        <a:ext cx="1232703" cy="782766"/>
      </dsp:txXfrm>
    </dsp:sp>
    <dsp:sp modelId="{DD814CEA-8314-4EDF-9E7E-53A062DEDC65}">
      <dsp:nvSpPr>
        <dsp:cNvPr id="0" name=""/>
        <dsp:cNvSpPr/>
      </dsp:nvSpPr>
      <dsp:spPr>
        <a:xfrm>
          <a:off x="1671240" y="3064785"/>
          <a:ext cx="1232703" cy="782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27423-D796-443D-AF28-E62357EC7FEA}">
      <dsp:nvSpPr>
        <dsp:cNvPr id="0" name=""/>
        <dsp:cNvSpPr/>
      </dsp:nvSpPr>
      <dsp:spPr>
        <a:xfrm>
          <a:off x="1808207" y="3194904"/>
          <a:ext cx="1232703" cy="782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FFD</a:t>
          </a:r>
        </a:p>
      </dsp:txBody>
      <dsp:txXfrm>
        <a:off x="1808207" y="3194904"/>
        <a:ext cx="1232703" cy="782766"/>
      </dsp:txXfrm>
    </dsp:sp>
    <dsp:sp modelId="{EFCE4ED2-0ACD-418F-AE12-7A53D4A5182C}">
      <dsp:nvSpPr>
        <dsp:cNvPr id="0" name=""/>
        <dsp:cNvSpPr/>
      </dsp:nvSpPr>
      <dsp:spPr>
        <a:xfrm>
          <a:off x="3167388" y="3064785"/>
          <a:ext cx="1232703" cy="782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80A38-D266-4AC3-A724-AF7F54C2C96F}">
      <dsp:nvSpPr>
        <dsp:cNvPr id="0" name=""/>
        <dsp:cNvSpPr/>
      </dsp:nvSpPr>
      <dsp:spPr>
        <a:xfrm>
          <a:off x="3304355" y="3194904"/>
          <a:ext cx="1232703" cy="782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DMFFD</a:t>
          </a:r>
        </a:p>
      </dsp:txBody>
      <dsp:txXfrm>
        <a:off x="3304355" y="3194904"/>
        <a:ext cx="1232703" cy="782766"/>
      </dsp:txXfrm>
    </dsp:sp>
    <dsp:sp modelId="{7EF8B3F9-42BE-4916-BE3F-1F5E9879C0BD}">
      <dsp:nvSpPr>
        <dsp:cNvPr id="0" name=""/>
        <dsp:cNvSpPr/>
      </dsp:nvSpPr>
      <dsp:spPr>
        <a:xfrm>
          <a:off x="4121447" y="1650306"/>
          <a:ext cx="2031014" cy="519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9C962-849F-4919-A97E-1665656DB586}">
      <dsp:nvSpPr>
        <dsp:cNvPr id="0" name=""/>
        <dsp:cNvSpPr/>
      </dsp:nvSpPr>
      <dsp:spPr>
        <a:xfrm>
          <a:off x="4258415" y="1780424"/>
          <a:ext cx="2031014" cy="519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/>
            <a:t>Physically</a:t>
          </a:r>
          <a:endParaRPr lang="de-DE" sz="2200" kern="1200" dirty="0"/>
        </a:p>
      </dsp:txBody>
      <dsp:txXfrm>
        <a:off x="4258415" y="1780424"/>
        <a:ext cx="2031014" cy="519921"/>
      </dsp:txXfrm>
    </dsp:sp>
    <dsp:sp modelId="{636A433B-D807-4615-88F1-722A0E14F006}">
      <dsp:nvSpPr>
        <dsp:cNvPr id="0" name=""/>
        <dsp:cNvSpPr/>
      </dsp:nvSpPr>
      <dsp:spPr>
        <a:xfrm>
          <a:off x="4908745" y="3036621"/>
          <a:ext cx="1232703" cy="782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BF7BB-4BCE-4354-9B26-030397B357CB}">
      <dsp:nvSpPr>
        <dsp:cNvPr id="0" name=""/>
        <dsp:cNvSpPr/>
      </dsp:nvSpPr>
      <dsp:spPr>
        <a:xfrm>
          <a:off x="5045712" y="3166740"/>
          <a:ext cx="1232703" cy="782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/>
            <a:t>FEM</a:t>
          </a:r>
        </a:p>
      </dsp:txBody>
      <dsp:txXfrm>
        <a:off x="5045712" y="3166740"/>
        <a:ext cx="1232703" cy="782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B5E46B-388C-4631-8BF5-29FADB9E3A89}" type="datetimeFigureOut">
              <a:rPr lang="de-DE"/>
              <a:pPr>
                <a:defRPr/>
              </a:pPr>
              <a:t>27.10.2013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3ACE0B-1CA9-431B-8B68-A2522D1CE6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8716368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973BE-2C88-49C7-BD49-358D7165FDE2}" type="datetimeFigureOut">
              <a:rPr lang="en-US"/>
              <a:pPr>
                <a:defRPr/>
              </a:pPr>
              <a:t>10/27/2013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1F92E5-FDAA-4FCA-8884-532A3676A89E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040732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Physikalische_Gr%C3%B6%C3%9F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Entartung von Zellen der Arachnoidea mater (Hirnhautschicht)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late complaints </a:t>
            </a:r>
            <a:r>
              <a:rPr lang="de-DE" dirty="0" smtClean="0"/>
              <a:t>(späte Beschwerden)</a:t>
            </a:r>
          </a:p>
          <a:p>
            <a:r>
              <a:rPr lang="de-DE" dirty="0" smtClean="0"/>
              <a:t>Heriditär = durch Vererbung erkrankt</a:t>
            </a:r>
          </a:p>
          <a:p>
            <a:r>
              <a:rPr lang="de-DE" dirty="0" smtClean="0"/>
              <a:t>Hereditary (</a:t>
            </a:r>
            <a:r>
              <a:rPr lang="fa-IR" dirty="0" smtClean="0"/>
              <a:t>ارثی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Neue Segmentierung: mit Meningen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69814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Dann wo soll der </a:t>
            </a:r>
            <a:r>
              <a:rPr lang="de-DE" dirty="0" err="1" smtClean="0"/>
              <a:t>tumor</a:t>
            </a:r>
            <a:r>
              <a:rPr lang="de-DE" dirty="0" smtClean="0"/>
              <a:t> wachsen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Beschreibung des Tumorwachstums</a:t>
            </a:r>
          </a:p>
          <a:p>
            <a:r>
              <a:rPr lang="ar-A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شرح رشد تومور</a:t>
            </a:r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/>
              <a:t>Tumorzellkonzentration</a:t>
            </a:r>
          </a:p>
          <a:p>
            <a:r>
              <a:rPr lang="ar-A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غلظت سلول های تومور</a:t>
            </a:r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/>
              <a:t>Beschreibung des Tumorwachstums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8626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Diffusion= Er führt mit der Zeit zur vollständigen Durchmischung zweier oder mehrerer Stoffe durch die gleichmäßige Verteilung der beteiligten Teilchen.</a:t>
            </a:r>
          </a:p>
          <a:p>
            <a:r>
              <a:rPr lang="de-DE" dirty="0" smtClean="0"/>
              <a:t>logistisch= s formiges kurve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/>
              <a:t>logistisches Wachstum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zusätzliche Modellierung des Masseeffekts einführen, da Simulation ohne Deformation nicht realistisch (siehe Patiententumor am Anfang)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Farbe erklären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Iteration </a:t>
            </a:r>
            <a:r>
              <a:rPr lang="ar-A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تکرار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Distal = in der Anatomie eine Lage- und Richtungsbezeichnung, die vom Körperstamm nach außen gerichtet.</a:t>
            </a:r>
          </a:p>
          <a:p>
            <a:r>
              <a:rPr lang="de-DE" dirty="0" smtClean="0"/>
              <a:t>Deformation</a:t>
            </a:r>
            <a:r>
              <a:rPr lang="de-DE" baseline="0" dirty="0" smtClean="0"/>
              <a:t> ist in </a:t>
            </a:r>
            <a:r>
              <a:rPr lang="de-DE" dirty="0" smtClean="0"/>
              <a:t>Lymphgefäße, Ventrikel und Blutbahn sichtbar.</a:t>
            </a:r>
          </a:p>
          <a:p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قدرت در دیستال به حجم هسته بافت تومور</a:t>
            </a:r>
          </a:p>
          <a:p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علائم رخ می دهد به دلیل افزایش فشار رخ می دهد.</a:t>
            </a:r>
          </a:p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عروق لنفاوی در بطن و جریان خون 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deformierbar </a:t>
            </a:r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هستند.</a:t>
            </a:r>
          </a:p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بافت مغز توسط جمجمه تغييرشكل سخت محدود شده است.</a:t>
            </a:r>
          </a:p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این در نهایت منجر به مرگ سلول های سالم است.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0" dirty="0" smtClean="0"/>
              <a:t>Physikalische Stoffeigenschaften sind die stoffspezifischen Werte, welche durch Messung und Experiment einer physikalischen </a:t>
            </a:r>
            <a:r>
              <a:rPr lang="de-DE" b="0" dirty="0" smtClean="0">
                <a:hlinkClick r:id="rId3" tooltip="Physikalische Größe"/>
              </a:rPr>
              <a:t>Größe</a:t>
            </a:r>
            <a:r>
              <a:rPr lang="de-DE" b="0" dirty="0" smtClean="0"/>
              <a:t> zugeordnet werden </a:t>
            </a:r>
            <a:r>
              <a:rPr lang="de-DE" b="0" dirty="0" smtClean="0">
                <a:solidFill>
                  <a:srgbClr val="FF0000"/>
                </a:solidFill>
              </a:rPr>
              <a:t>können. Bei der Messung wird eine physikalische Eigenschaft des </a:t>
            </a:r>
            <a:r>
              <a:rPr lang="de-DE" b="0" dirty="0" err="1" smtClean="0">
                <a:solidFill>
                  <a:srgbClr val="FF0000"/>
                </a:solidFill>
              </a:rPr>
              <a:t>Messobjekts</a:t>
            </a:r>
            <a:r>
              <a:rPr lang="de-DE" b="0" dirty="0" smtClean="0">
                <a:solidFill>
                  <a:srgbClr val="FF0000"/>
                </a:solidFill>
              </a:rPr>
              <a:t>, im Unterschied zu den chemischen Eigenschaften, nicht verändert.</a:t>
            </a:r>
          </a:p>
          <a:p>
            <a:r>
              <a:rPr lang="de-DE" b="0" dirty="0" smtClean="0">
                <a:solidFill>
                  <a:srgbClr val="FF0000"/>
                </a:solidFill>
              </a:rPr>
              <a:t>Bei nicht Physikalischen Modellen </a:t>
            </a:r>
            <a:r>
              <a:rPr lang="de-DE" dirty="0" smtClean="0"/>
              <a:t>werden Transformationen verwendet, die kontinuierlich</a:t>
            </a:r>
            <a:r>
              <a:rPr lang="de-DE" baseline="0" dirty="0" smtClean="0"/>
              <a:t> ein Bild in ein anderes überführen.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AE" dirty="0" smtClean="0"/>
              <a:t>ادغام از پرتو درمانی (رادیوتراپی)</a:t>
            </a:r>
            <a:endParaRPr lang="en-US" dirty="0" smtClean="0"/>
          </a:p>
          <a:p>
            <a:endParaRPr lang="en-US" dirty="0" smtClean="0"/>
          </a:p>
          <a:p>
            <a:r>
              <a:rPr lang="ar-AE" dirty="0" smtClean="0"/>
              <a:t>درمان تکثیر انتشار</a:t>
            </a:r>
            <a:endParaRPr lang="en-US" dirty="0" smtClean="0"/>
          </a:p>
          <a:p>
            <a:r>
              <a:rPr lang="ar-AE" dirty="0" smtClean="0"/>
              <a:t>پرتوی از بافت تومور (مدل خطی درجه دوم)</a:t>
            </a:r>
            <a:endParaRPr lang="en-US" dirty="0" smtClean="0"/>
          </a:p>
          <a:p>
            <a:r>
              <a:rPr lang="ar-AE" dirty="0" smtClean="0"/>
              <a:t>دوز در هر تشعشع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/>
              <a:t>Bestrahlungseffekt</a:t>
            </a:r>
            <a:endParaRPr lang="de-DE" dirty="0" smtClean="0"/>
          </a:p>
          <a:p>
            <a:r>
              <a:rPr lang="ar-AE" dirty="0" smtClean="0"/>
              <a:t>اثر تابش</a:t>
            </a:r>
            <a:endParaRPr lang="de-DE" dirty="0" smtClean="0"/>
          </a:p>
          <a:p>
            <a:endParaRPr lang="de-DE" dirty="0" smtClean="0"/>
          </a:p>
          <a:p>
            <a:r>
              <a:rPr lang="ar-A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احتمال بقا </a:t>
            </a:r>
            <a:r>
              <a:rPr lang="de-D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</a:t>
            </a:r>
            <a:r>
              <a:rPr lang="ar-A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با تعمیم مدل درجه دوم خطی محاسبه می شود.</a:t>
            </a:r>
            <a:endParaRPr lang="de-DE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ar-A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تعداد جلسات درمان در هر روز</a:t>
            </a:r>
            <a:endParaRPr lang="de-DE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Alpha = 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wobei jetzt eine Beschreibung des Niedrig-Dosis-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Eefekts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ermöglicht</a:t>
            </a:r>
            <a:endParaRPr lang="de-DE" dirty="0" smtClean="0"/>
          </a:p>
          <a:p>
            <a:endParaRPr lang="de-DE" dirty="0" smtClean="0"/>
          </a:p>
          <a:p>
            <a:r>
              <a:rPr lang="fr-FR" dirty="0" smtClean="0"/>
              <a:t>T98G human malignant </a:t>
            </a:r>
            <a:r>
              <a:rPr lang="fr-FR" dirty="0" err="1" smtClean="0"/>
              <a:t>glioma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endParaRPr lang="fr-FR" dirty="0" smtClean="0"/>
          </a:p>
          <a:p>
            <a:r>
              <a:rPr lang="fa-I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تابش حساسیت برای دوزهای بالا</a:t>
            </a:r>
          </a:p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تابش حساسیت برای دوزهای پایین</a:t>
            </a:r>
          </a:p>
          <a:p>
            <a:r>
              <a:rPr lang="fa-IR" dirty="0" smtClean="0"/>
              <a:t/>
            </a:r>
            <a:br>
              <a:rPr lang="fa-IR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AE" baseline="0" dirty="0" smtClean="0"/>
              <a:t>مقایسه با اطلس های عملکردی</a:t>
            </a:r>
            <a:endParaRPr lang="de-DE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بهبود و پیش بینی پاسخ درمانی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Wir haben 2 Mechanismen ein mal während und einmal für unvollständiges.</a:t>
            </a:r>
          </a:p>
          <a:p>
            <a:r>
              <a: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Typischerweise braucht ca. 8 stunden um schaden an </a:t>
            </a:r>
            <a:r>
              <a:rPr lang="de-DE" sz="1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DNS</a:t>
            </a:r>
            <a:r>
              <a: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reparieren</a:t>
            </a:r>
          </a:p>
          <a:p>
            <a:endParaRPr lang="de-DE" sz="1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Term g () beschreibt dabei die Zellreparatur während der Bestrahlung.</a:t>
            </a:r>
          </a:p>
          <a:p>
            <a:r>
              <a:rPr lang="de-DE" sz="1800" dirty="0" err="1" smtClean="0">
                <a:latin typeface="+mn-lt"/>
              </a:rPr>
              <a:t>Mu</a:t>
            </a:r>
            <a:r>
              <a:rPr lang="de-DE" sz="1800" dirty="0" smtClean="0">
                <a:latin typeface="+mn-lt"/>
              </a:rPr>
              <a:t> = zellreparaturrate</a:t>
            </a:r>
          </a:p>
          <a:p>
            <a:r>
              <a:rPr lang="de-DE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h() Korrekturterm für eine unvollständige Reparatur zwischen den Fraktionen</a:t>
            </a:r>
            <a:endParaRPr lang="de-DE" sz="1800" dirty="0" smtClean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توزیع دوز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Apoptose</a:t>
            </a:r>
            <a:r>
              <a:rPr lang="de-DE" dirty="0" smtClean="0"/>
              <a:t>. • Zellen schrumpfen</a:t>
            </a:r>
          </a:p>
          <a:p>
            <a:endParaRPr lang="de-DE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Apoptotic</a:t>
            </a:r>
            <a:r>
              <a:rPr lang="de-D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de-DE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(programmierte)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Multiskalenmodell= in</a:t>
            </a:r>
            <a:r>
              <a:rPr lang="de-DE" baseline="0" dirty="0" smtClean="0"/>
              <a:t> verschiedene Skalaren betrachten</a:t>
            </a:r>
            <a:r>
              <a:rPr lang="de-DE" dirty="0" smtClean="0"/>
              <a:t>, </a:t>
            </a:r>
            <a:r>
              <a:rPr lang="de-DE" dirty="0" err="1" smtClean="0"/>
              <a:t>makroskopie</a:t>
            </a:r>
            <a:r>
              <a:rPr lang="de-DE" smtClean="0"/>
              <a:t>,</a:t>
            </a:r>
            <a:r>
              <a:rPr lang="de-DE" baseline="0" smtClean="0"/>
              <a:t> </a:t>
            </a:r>
            <a:endParaRPr lang="de-DE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Anhand der Lokalisation und Volumen von Tumoren die Beschwerden und Veränderung an Organe voraussagen (funktionelle Ausfälle)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NUN WIR HABEN EIN MODELL zur</a:t>
            </a:r>
            <a:r>
              <a:rPr lang="de-DE" baseline="0" dirty="0" smtClean="0"/>
              <a:t> Beschreibung des Strahleneffekt</a:t>
            </a:r>
          </a:p>
          <a:p>
            <a:r>
              <a:rPr lang="de-DE" baseline="0" dirty="0" smtClean="0"/>
              <a:t>Ein Model zur Erstellung von einfachen Bestrahlung Plänen.</a:t>
            </a:r>
          </a:p>
          <a:p>
            <a:r>
              <a:rPr lang="de-DE" baseline="0" dirty="0" smtClean="0"/>
              <a:t>Wir haben diese </a:t>
            </a:r>
            <a:r>
              <a:rPr lang="de-DE" baseline="0" dirty="0" err="1" smtClean="0"/>
              <a:t>Dosisverteilung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AE" dirty="0" smtClean="0"/>
              <a:t>تعریف حجم در زمان </a:t>
            </a:r>
            <a:r>
              <a:rPr lang="de-DE" dirty="0" smtClean="0"/>
              <a:t>t</a:t>
            </a:r>
          </a:p>
          <a:p>
            <a:r>
              <a:rPr lang="ar-AE" dirty="0" smtClean="0"/>
              <a:t>مراحل شبیه سازی 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مدلسازی پیشرفت تومور</a:t>
            </a:r>
            <a:br>
              <a:rPr lang="fa-IR" dirty="0" smtClean="0"/>
            </a:br>
            <a:r>
              <a:rPr lang="fa-IR" dirty="0" smtClean="0"/>
              <a:t>ادغام شده است اثر جرم تومور</a:t>
            </a:r>
            <a:br>
              <a:rPr lang="fa-IR" dirty="0" smtClean="0"/>
            </a:br>
            <a:r>
              <a:rPr lang="fa-IR" dirty="0" smtClean="0"/>
              <a:t>دغام از پرتو درمانی (رادیوتراپی)</a:t>
            </a:r>
            <a:endParaRPr lang="de-DE" dirty="0" smtClean="0"/>
          </a:p>
          <a:p>
            <a:r>
              <a:rPr lang="de-DE" dirty="0" smtClean="0"/>
              <a:t>Überblick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de-DE" sz="1200" dirty="0" smtClean="0">
                <a:latin typeface="+mn-lt"/>
              </a:rPr>
              <a:t>Daten-Vorverarbeitung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de-DE" sz="1200" dirty="0" smtClean="0">
                <a:latin typeface="+mn-lt"/>
              </a:rPr>
              <a:t>Erweiterung einer bestehenden Simulationsumgebung für Gliome: 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de-DE" sz="1200" dirty="0" smtClean="0"/>
              <a:t>Modellierung der Tumorprogression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de-DE" sz="1200" dirty="0" smtClean="0"/>
              <a:t>Integration des Tumormasseeffekts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de-DE" sz="1200" dirty="0" smtClean="0"/>
              <a:t>Integration von Radiotherapie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1200" dirty="0" smtClean="0">
                <a:latin typeface="+mn-lt"/>
              </a:rPr>
              <a:t>Anwendung auf patientenindividuelle Daten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de-DE" sz="1200" dirty="0" smtClean="0">
                <a:latin typeface="+mn-lt"/>
              </a:rPr>
              <a:t>Ausblick 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Font typeface="Arial" pitchFamily="34" charset="0"/>
              <a:buNone/>
            </a:pPr>
            <a:endParaRPr lang="de-DE" sz="1200" dirty="0" smtClean="0">
              <a:latin typeface="+mn-lt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7003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Ablaufplan</a:t>
            </a:r>
          </a:p>
          <a:p>
            <a:r>
              <a:rPr lang="fa-IR" dirty="0" smtClean="0"/>
              <a:t>برنامه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69304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Datenimport </a:t>
            </a:r>
          </a:p>
          <a:p>
            <a:r>
              <a:rPr lang="fa-IR" dirty="0" smtClean="0"/>
              <a:t>واردات داده ها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36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 smtClean="0">
                <a:latin typeface="+mn-lt"/>
              </a:rPr>
              <a:t>Gewebsklassen bei der Modellierung </a:t>
            </a:r>
          </a:p>
          <a:p>
            <a:r>
              <a:rPr lang="de-DE" sz="2400" dirty="0" smtClean="0">
                <a:latin typeface="+mn-lt"/>
              </a:rPr>
              <a:t>von Gliomen:</a:t>
            </a:r>
          </a:p>
          <a:p>
            <a:pPr lvl="1">
              <a:buFont typeface="Symbol" pitchFamily="18" charset="2"/>
              <a:buChar char="-"/>
            </a:pPr>
            <a:r>
              <a:rPr lang="de-DE" sz="2400" dirty="0" smtClean="0">
                <a:latin typeface="+mn-lt"/>
              </a:rPr>
              <a:t> graue Hirnmasse</a:t>
            </a:r>
          </a:p>
          <a:p>
            <a:pPr lvl="1">
              <a:buFont typeface="Symbol" pitchFamily="18" charset="2"/>
              <a:buChar char="-"/>
            </a:pPr>
            <a:r>
              <a:rPr lang="de-DE" sz="2400" dirty="0" smtClean="0">
                <a:latin typeface="+mn-lt"/>
              </a:rPr>
              <a:t> weiße Hirnmasse</a:t>
            </a:r>
          </a:p>
          <a:p>
            <a:pPr lvl="1">
              <a:buFont typeface="Symbol" pitchFamily="18" charset="2"/>
              <a:buChar char="-"/>
            </a:pPr>
            <a:r>
              <a:rPr lang="de-DE" sz="2400" dirty="0" smtClean="0">
                <a:latin typeface="+mn-lt"/>
              </a:rPr>
              <a:t> Schädel</a:t>
            </a:r>
          </a:p>
          <a:p>
            <a:pPr lvl="1">
              <a:buFont typeface="Symbol" pitchFamily="18" charset="2"/>
              <a:buChar char="-"/>
            </a:pPr>
            <a:r>
              <a:rPr lang="de-DE" sz="2400" dirty="0" smtClean="0">
                <a:latin typeface="+mn-lt"/>
              </a:rPr>
              <a:t> CSF(</a:t>
            </a:r>
            <a:r>
              <a:rPr lang="de-DE" sz="2400" i="1" dirty="0" smtClean="0"/>
              <a:t>Cerebrospinal fluid</a:t>
            </a:r>
            <a:r>
              <a:rPr lang="de-DE" sz="2400" dirty="0" smtClean="0"/>
              <a:t> ) </a:t>
            </a:r>
            <a:r>
              <a:rPr lang="fa-IR" sz="2400" dirty="0" smtClean="0"/>
              <a:t>مایع مغزی نخاعی</a:t>
            </a:r>
            <a:endParaRPr lang="de-DE" sz="24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4967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Die Hirnhäute umschließen das gesamte zentrale Nervensystem, also Gehirn und Rückenmark. Z.T. in den Hirnhäuten selbst, z.T. in den Zwischenräumen verlaufen wichtige Blutgefäße</a:t>
            </a:r>
          </a:p>
          <a:p>
            <a:endParaRPr lang="de-DE" dirty="0" smtClean="0"/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smtClean="0">
                <a:latin typeface="+mn-lt"/>
                <a:cs typeface="+mn-cs"/>
              </a:rPr>
              <a:t>F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ür Meningeome braucht man zusätzlich: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Meningen</a:t>
            </a:r>
            <a:endParaRPr kumimoji="0" lang="de-DE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Ventrikel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Schädel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latin typeface="+mn-lt"/>
              </a:rPr>
              <a:t>Bisherige Segmentierung: ohne Meningen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latin typeface="+mn-lt"/>
              </a:rPr>
              <a:t>Segmentierung der Meningen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F92E5-FDAA-4FCA-8884-532A3676A89E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522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493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872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548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142875" y="1214438"/>
            <a:ext cx="885825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pic>
        <p:nvPicPr>
          <p:cNvPr id="6" name="Grafik 7" descr="header_rounded_simple_square_whiteBG.png"/>
          <p:cNvPicPr>
            <a:picLocks noChangeAspect="1"/>
          </p:cNvPicPr>
          <p:nvPr userDrawn="1"/>
        </p:nvPicPr>
        <p:blipFill>
          <a:blip r:embed="rId2" cstate="print"/>
          <a:srcRect t="50000"/>
          <a:stretch>
            <a:fillRect/>
          </a:stretch>
        </p:blipFill>
        <p:spPr bwMode="auto">
          <a:xfrm rot="10800000">
            <a:off x="-10600" y="6670237"/>
            <a:ext cx="9180000" cy="2151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65220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27384"/>
            <a:ext cx="9134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78979" y="179929"/>
            <a:ext cx="7021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600" dirty="0" smtClean="0"/>
              <a:t>Mathematical modeling of tumor growth and radiotherapy for </a:t>
            </a:r>
            <a:r>
              <a:rPr lang="en-US" sz="1600" dirty="0" err="1" smtClean="0"/>
              <a:t>meningiomas</a:t>
            </a:r>
            <a:endParaRPr lang="en-GB" sz="1600" dirty="0" smtClean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763" y="6669360"/>
            <a:ext cx="9139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Ahmad Biglari M.Sc.                                                                                                                   </a:t>
            </a:r>
            <a:r>
              <a:rPr lang="de-DE" sz="1050" baseline="0" dirty="0" smtClean="0"/>
              <a:t>   </a:t>
            </a:r>
            <a:r>
              <a:rPr lang="de-DE" sz="1050" dirty="0" smtClean="0"/>
              <a:t>                                                      Oct.</a:t>
            </a:r>
            <a:r>
              <a:rPr lang="de-DE" sz="1050" baseline="0" dirty="0" smtClean="0"/>
              <a:t>2013 </a:t>
            </a:r>
            <a:r>
              <a:rPr lang="de-DE" sz="1050" baseline="0" dirty="0" err="1" smtClean="0"/>
              <a:t>Tehran</a:t>
            </a:r>
            <a:r>
              <a:rPr lang="de-DE" sz="1050" baseline="0" dirty="0" smtClean="0"/>
              <a:t>               </a:t>
            </a:r>
            <a:endParaRPr lang="de-DE" sz="105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94" y="-24"/>
            <a:ext cx="93961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4084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78600" y="1641600"/>
            <a:ext cx="7786800" cy="4428000"/>
          </a:xfrm>
          <a:prstGeom prst="roundRect">
            <a:avLst>
              <a:gd name="adj" fmla="val 187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GB" sz="24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142875" y="1214438"/>
            <a:ext cx="885825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8858312" cy="428628"/>
          </a:xfrm>
        </p:spPr>
        <p:txBody>
          <a:bodyPr/>
          <a:lstStyle>
            <a:lvl1pPr algn="l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686800" y="6324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FBF9356-8214-C745-9807-AECF7580CC61}" type="slidenum">
              <a:rPr lang="en-GB" sz="1600" smtClean="0">
                <a:latin typeface="+mn-lt"/>
              </a:rPr>
              <a:pPr/>
              <a:t>‹Nr.›</a:t>
            </a:fld>
            <a:endParaRPr lang="en-GB" sz="1600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142875" y="1214438"/>
            <a:ext cx="885825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8858312" cy="428628"/>
          </a:xfrm>
        </p:spPr>
        <p:txBody>
          <a:bodyPr/>
          <a:lstStyle>
            <a:lvl1pPr algn="l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669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679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231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886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51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295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205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360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622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1" r:id="rId12"/>
    <p:sldLayoutId id="2147483737" r:id="rId13"/>
    <p:sldLayoutId id="2147483736" r:id="rId14"/>
    <p:sldLayoutId id="2147483729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s.cdn1.123rf.com/168nwm/arcady31/arcady311011/arcady31101100065/8222767-tick-hakchen.jp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s.cdn1.123rf.com/168nwm/arcady31/arcady311011/arcady31101100065/8222767-tick-hakchen.jp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285750" y="1125538"/>
            <a:ext cx="8858250" cy="324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Mathematical modeling of tumor growth</a:t>
            </a:r>
            <a:br>
              <a:rPr lang="en-US" sz="4000" dirty="0" smtClean="0"/>
            </a:br>
            <a:r>
              <a:rPr lang="en-US" sz="4000" dirty="0" smtClean="0"/>
              <a:t> and </a:t>
            </a:r>
          </a:p>
          <a:p>
            <a:pPr fontAlgn="auto">
              <a:spcAft>
                <a:spcPts val="0"/>
              </a:spcAft>
            </a:pPr>
            <a:r>
              <a:rPr lang="en-US" sz="4000" dirty="0" smtClean="0"/>
              <a:t>radiotherapy for </a:t>
            </a:r>
            <a:r>
              <a:rPr lang="en-US" sz="4000" dirty="0" err="1" smtClean="0"/>
              <a:t>meningiomas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Ahmad Biglari, M. Sc.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8314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Segmentation of the meninges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95537" y="1357313"/>
            <a:ext cx="8605588" cy="5214937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6363" y="1968225"/>
            <a:ext cx="745127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nhaltsplatzhalter 6"/>
          <p:cNvSpPr txBox="1">
            <a:spLocks/>
          </p:cNvSpPr>
          <p:nvPr/>
        </p:nvSpPr>
        <p:spPr bwMode="auto">
          <a:xfrm>
            <a:off x="827585" y="1429321"/>
            <a:ext cx="5904655" cy="55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e-DE" sz="3000" dirty="0">
                <a:latin typeface="+mn-lt"/>
              </a:rPr>
              <a:t>Segmentation of the meninges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9/38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Segmentation of the meninges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55576" y="1357313"/>
            <a:ext cx="5904655" cy="55951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de-DE" dirty="0"/>
              <a:t>New segmentation: with meninges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903" y="1916832"/>
            <a:ext cx="759019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10/38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395536" y="4803229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spcBef>
                <a:spcPts val="1800"/>
              </a:spcBef>
              <a:spcAft>
                <a:spcPts val="1200"/>
              </a:spcAft>
            </a:pPr>
            <a:r>
              <a:rPr lang="en-US" sz="4000" dirty="0" smtClean="0"/>
              <a:t>Selection of </a:t>
            </a:r>
            <a:br>
              <a:rPr lang="en-US" sz="4000" dirty="0" smtClean="0"/>
            </a:br>
            <a:r>
              <a:rPr lang="en-US" sz="4000" dirty="0" smtClean="0"/>
              <a:t>the tumor entity</a:t>
            </a:r>
            <a:endParaRPr lang="de-DE" sz="4000" dirty="0" smtClean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1607" y="1449065"/>
            <a:ext cx="4386064" cy="328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11/38</a:t>
            </a:r>
            <a:endParaRPr lang="de-DE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2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>
                <a:effectLst/>
              </a:rPr>
              <a:t>S</a:t>
            </a:r>
            <a:r>
              <a:rPr lang="de-DE" sz="3600" dirty="0" smtClean="0">
                <a:effectLst/>
              </a:rPr>
              <a:t>imulation </a:t>
            </a:r>
            <a:r>
              <a:rPr lang="de-DE" sz="3600" dirty="0">
                <a:effectLst/>
              </a:rPr>
              <a:t>environment</a:t>
            </a:r>
            <a:endParaRPr lang="de-DE" sz="3600" dirty="0"/>
          </a:p>
        </p:txBody>
      </p:sp>
      <p:pic>
        <p:nvPicPr>
          <p:cNvPr id="111617" name="Picture 1" descr="C:\Users\NM85\Desktop\Kolloquium\ISGM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1493357"/>
            <a:ext cx="7200000" cy="4815963"/>
          </a:xfrm>
          <a:prstGeom prst="rect">
            <a:avLst/>
          </a:prstGeom>
          <a:noFill/>
        </p:spPr>
      </p:pic>
      <p:sp>
        <p:nvSpPr>
          <p:cNvPr id="5" name="Pfeil nach rechts 7"/>
          <p:cNvSpPr/>
          <p:nvPr/>
        </p:nvSpPr>
        <p:spPr>
          <a:xfrm>
            <a:off x="611560" y="3140968"/>
            <a:ext cx="395976" cy="144016"/>
          </a:xfrm>
          <a:prstGeom prst="rightArrow">
            <a:avLst>
              <a:gd name="adj1" fmla="val 50000"/>
              <a:gd name="adj2" fmla="val 47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12/38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effectLst/>
              </a:rPr>
              <a:t>Description of the tumor growth</a:t>
            </a:r>
            <a:endParaRPr lang="de-DE" sz="360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51520" y="1268760"/>
            <a:ext cx="8749605" cy="5256584"/>
          </a:xfrm>
        </p:spPr>
        <p:txBody>
          <a:bodyPr/>
          <a:lstStyle/>
          <a:p>
            <a:pPr marL="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400" dirty="0"/>
              <a:t>Tumor cell concentration</a:t>
            </a:r>
            <a:endParaRPr lang="de-DE" sz="2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de-DE" sz="2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Description of the tumor </a:t>
            </a:r>
            <a:r>
              <a:rPr lang="en-US" sz="2400" dirty="0" smtClean="0"/>
              <a:t>growth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2400" dirty="0"/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de-DE" sz="2400" dirty="0" smtClean="0"/>
          </a:p>
          <a:p>
            <a:pPr marL="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400" dirty="0"/>
              <a:t>Initial and boundary </a:t>
            </a:r>
            <a:r>
              <a:rPr lang="de-DE" sz="2400" dirty="0" smtClean="0"/>
              <a:t>conditions</a:t>
            </a:r>
          </a:p>
          <a:p>
            <a:pPr>
              <a:buNone/>
            </a:pPr>
            <a:endParaRPr lang="de-DE" dirty="0" smtClean="0"/>
          </a:p>
        </p:txBody>
      </p:sp>
      <p:pic>
        <p:nvPicPr>
          <p:cNvPr id="11" name="Picture 7" descr="F:\Phd\Presentation\2009\WC\pics\reac_diff_impl_ex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2923246"/>
            <a:ext cx="4339453" cy="57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Tumorzellkonzent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844824"/>
            <a:ext cx="4665600" cy="324000"/>
          </a:xfrm>
          <a:prstGeom prst="rect">
            <a:avLst/>
          </a:prstGeom>
        </p:spPr>
      </p:pic>
      <p:pic>
        <p:nvPicPr>
          <p:cNvPr id="14" name="Grafik 13" descr="boundary_initial_cell_model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509120"/>
            <a:ext cx="5976664" cy="108012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13/38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de-DE" sz="3600" dirty="0">
                <a:effectLst/>
                <a:latin typeface="+mj-lt"/>
              </a:rPr>
              <a:t>Development of </a:t>
            </a:r>
            <a:r>
              <a:rPr lang="de-DE" sz="3600" dirty="0" smtClean="0">
                <a:effectLst/>
                <a:latin typeface="+mj-lt"/>
              </a:rPr>
              <a:t>the </a:t>
            </a:r>
            <a:r>
              <a:rPr lang="de-DE" sz="3600" dirty="0">
                <a:latin typeface="+mj-lt"/>
              </a:rPr>
              <a:t>t</a:t>
            </a:r>
            <a:r>
              <a:rPr lang="de-DE" sz="3600" dirty="0" smtClean="0">
                <a:latin typeface="+mj-lt"/>
              </a:rPr>
              <a:t>umor cell concentration</a:t>
            </a:r>
            <a:r>
              <a:rPr lang="de-DE" sz="3600" dirty="0" smtClean="0">
                <a:effectLst/>
                <a:latin typeface="+mj-lt"/>
              </a:rPr>
              <a:t> </a:t>
            </a:r>
            <a:endParaRPr lang="de-DE" sz="3600" dirty="0">
              <a:latin typeface="+mj-lt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0" y="3140968"/>
            <a:ext cx="5663640" cy="720080"/>
          </a:xfrm>
        </p:spPr>
        <p:txBody>
          <a:bodyPr/>
          <a:lstStyle/>
          <a:p>
            <a:pPr marL="0" lvl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400" dirty="0" smtClean="0"/>
              <a:t>logistic </a:t>
            </a:r>
            <a:r>
              <a:rPr lang="de-DE" sz="2400" dirty="0"/>
              <a:t>growth</a:t>
            </a:r>
            <a:endParaRPr lang="de-DE" dirty="0" smtClean="0"/>
          </a:p>
        </p:txBody>
      </p:sp>
      <p:pic>
        <p:nvPicPr>
          <p:cNvPr id="8" name="Picture 7" descr="F:\Phd\Presentation\2009\WC\pics\reac_diff_impl_ex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829926"/>
            <a:ext cx="4248472" cy="878994"/>
          </a:xfrm>
          <a:prstGeom prst="rect">
            <a:avLst/>
          </a:prstGeom>
          <a:noFill/>
        </p:spPr>
      </p:pic>
      <p:sp>
        <p:nvSpPr>
          <p:cNvPr id="9" name="Inhaltsplatzhalter 6"/>
          <p:cNvSpPr txBox="1">
            <a:spLocks/>
          </p:cNvSpPr>
          <p:nvPr/>
        </p:nvSpPr>
        <p:spPr bwMode="auto">
          <a:xfrm>
            <a:off x="5076056" y="1772816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 bwMode="auto">
          <a:xfrm>
            <a:off x="5076056" y="2276872"/>
            <a:ext cx="18722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chemeClr val="tx2"/>
                </a:solidFill>
                <a:latin typeface="+mn-lt"/>
              </a:rPr>
              <a:t>Proliferation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Inhaltsplatzhalter 6"/>
          <p:cNvSpPr txBox="1">
            <a:spLocks/>
          </p:cNvSpPr>
          <p:nvPr/>
        </p:nvSpPr>
        <p:spPr bwMode="auto">
          <a:xfrm>
            <a:off x="1" y="3789040"/>
            <a:ext cx="6372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 fontAlgn="auto">
              <a:spcBef>
                <a:spcPts val="600"/>
              </a:spcBef>
              <a:spcAft>
                <a:spcPts val="600"/>
              </a:spcAft>
              <a:buFont typeface="Arial" charset="0"/>
              <a:buChar char="–"/>
              <a:defRPr/>
            </a:pPr>
            <a:r>
              <a:rPr lang="de-DE" sz="2400" dirty="0" err="1" smtClean="0">
                <a:latin typeface="+mn-lt"/>
              </a:rPr>
              <a:t>Tissue-dependent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>
                <a:latin typeface="+mn-lt"/>
              </a:rPr>
              <a:t>diffusion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7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16" y="4870673"/>
            <a:ext cx="4267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14/38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>
                <a:effectLst/>
              </a:rPr>
              <a:t>Results</a:t>
            </a:r>
            <a:endParaRPr lang="de-DE" sz="36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 bwMode="auto">
          <a:xfrm>
            <a:off x="323528" y="6237312"/>
            <a:ext cx="74809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1000 Iterations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NM85\Desktop\Animation &amp; Jobs\CORONAL(93, 34, 89)norma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84784"/>
            <a:ext cx="3096000" cy="2376264"/>
          </a:xfrm>
          <a:prstGeom prst="rect">
            <a:avLst/>
          </a:prstGeom>
          <a:noFill/>
        </p:spPr>
      </p:pic>
      <p:pic>
        <p:nvPicPr>
          <p:cNvPr id="1027" name="Picture 3" descr="C:\Users\NM85\Desktop\Animation &amp; Jobs\SAGITTAL(93, 34, 89)norma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933056"/>
            <a:ext cx="3096344" cy="2232247"/>
          </a:xfrm>
          <a:prstGeom prst="rect">
            <a:avLst/>
          </a:prstGeom>
          <a:noFill/>
        </p:spPr>
      </p:pic>
      <p:pic>
        <p:nvPicPr>
          <p:cNvPr id="1028" name="Picture 4" descr="C:\Users\NM85\Desktop\Animation &amp; Jobs\TRANSVERSAL(93, 34, 89)norma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1484784"/>
            <a:ext cx="3816423" cy="4680000"/>
          </a:xfrm>
          <a:prstGeom prst="rect">
            <a:avLst/>
          </a:prstGeom>
          <a:noFill/>
        </p:spPr>
      </p:pic>
      <p:pic>
        <p:nvPicPr>
          <p:cNvPr id="7" name="Grafik 6" descr="Farbskal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316890" y="3680347"/>
            <a:ext cx="4752528" cy="33765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15/38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Flow diagram</a:t>
            </a:r>
          </a:p>
        </p:txBody>
      </p:sp>
      <p:pic>
        <p:nvPicPr>
          <p:cNvPr id="134192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266403"/>
            <a:ext cx="4176464" cy="54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0152" y="1412776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0152" y="2276872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0152" y="3140968"/>
            <a:ext cx="504056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16/38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>
                <a:effectLst/>
              </a:rPr>
              <a:t>Modeling of mass effect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412776"/>
            <a:ext cx="5653261" cy="515947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Power on the distal to the core volume of the tumor tissue</a:t>
            </a:r>
          </a:p>
          <a:p>
            <a:r>
              <a:rPr lang="en-US" sz="2400" dirty="0">
                <a:latin typeface="+mj-lt"/>
              </a:rPr>
              <a:t>The occurring symptoms occur due to the increased pressure.</a:t>
            </a:r>
          </a:p>
          <a:p>
            <a:r>
              <a:rPr lang="en-US" sz="2400" dirty="0" smtClean="0">
                <a:latin typeface="+mj-lt"/>
              </a:rPr>
              <a:t>Lymphatic </a:t>
            </a:r>
            <a:r>
              <a:rPr lang="en-US" sz="2400" dirty="0">
                <a:latin typeface="+mj-lt"/>
              </a:rPr>
              <a:t>vessels, ventricular and bloodstream are </a:t>
            </a:r>
            <a:r>
              <a:rPr lang="en-US" sz="2400" dirty="0" smtClean="0">
                <a:latin typeface="+mj-lt"/>
              </a:rPr>
              <a:t>deformable.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Brain </a:t>
            </a:r>
            <a:r>
              <a:rPr lang="en-US" sz="2400" dirty="0">
                <a:latin typeface="+mj-lt"/>
              </a:rPr>
              <a:t>tissue is limited by the difficult deformable skull.</a:t>
            </a:r>
          </a:p>
          <a:p>
            <a:r>
              <a:rPr lang="en-US" sz="2400" dirty="0" smtClean="0">
                <a:latin typeface="+mj-lt"/>
              </a:rPr>
              <a:t>This </a:t>
            </a:r>
            <a:r>
              <a:rPr lang="en-US" sz="2400" dirty="0">
                <a:latin typeface="+mj-lt"/>
              </a:rPr>
              <a:t>eventually leads to the death of healthy cells</a:t>
            </a:r>
            <a:r>
              <a:rPr lang="en-US" sz="2400" dirty="0" smtClean="0">
                <a:latin typeface="+mj-lt"/>
              </a:rPr>
              <a:t>.</a:t>
            </a:r>
            <a:endParaRPr lang="de-DE" sz="2400" dirty="0">
              <a:latin typeface="+mj-lt"/>
            </a:endParaRPr>
          </a:p>
        </p:txBody>
      </p:sp>
      <p:pic>
        <p:nvPicPr>
          <p:cNvPr id="8" name="Inhaltsplatzhalter 3" descr="meningeo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6136" y="1268760"/>
            <a:ext cx="2592288" cy="284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96136" y="4293096"/>
            <a:ext cx="2592288" cy="205426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17/38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Deformation </a:t>
            </a:r>
            <a:r>
              <a:rPr lang="de-DE" sz="3600" dirty="0"/>
              <a:t>models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357313"/>
            <a:ext cx="8858250" cy="775543"/>
          </a:xfrm>
        </p:spPr>
        <p:txBody>
          <a:bodyPr>
            <a:normAutofit fontScale="70000" lnSpcReduction="20000"/>
          </a:bodyPr>
          <a:lstStyle/>
          <a:p>
            <a:endParaRPr lang="de-DE" dirty="0" smtClean="0"/>
          </a:p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="" xmlns:p14="http://schemas.microsoft.com/office/powerpoint/2010/main" val="2844257006"/>
              </p:ext>
            </p:extLst>
          </p:nvPr>
        </p:nvGraphicFramePr>
        <p:xfrm>
          <a:off x="1427285" y="1052736"/>
          <a:ext cx="628943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511660" y="5301208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TPS: </a:t>
            </a:r>
            <a:r>
              <a:rPr lang="de-DE" dirty="0" err="1" smtClean="0">
                <a:latin typeface="+mn-lt"/>
              </a:rPr>
              <a:t>Thin</a:t>
            </a:r>
            <a:r>
              <a:rPr lang="de-DE" dirty="0" smtClean="0">
                <a:latin typeface="+mn-lt"/>
              </a:rPr>
              <a:t> Plate </a:t>
            </a:r>
            <a:r>
              <a:rPr lang="de-DE" dirty="0" err="1" smtClean="0">
                <a:latin typeface="+mn-lt"/>
              </a:rPr>
              <a:t>Spline</a:t>
            </a: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FFD: Free Form Deformation</a:t>
            </a:r>
          </a:p>
          <a:p>
            <a:r>
              <a:rPr lang="de-DE" dirty="0" smtClean="0">
                <a:latin typeface="+mn-lt"/>
              </a:rPr>
              <a:t>DMFFD: Direct-Manipulation Free-Form-Deformation</a:t>
            </a:r>
          </a:p>
          <a:p>
            <a:r>
              <a:rPr lang="de-DE" dirty="0" err="1" smtClean="0">
                <a:latin typeface="+mn-lt"/>
              </a:rPr>
              <a:t>FEM</a:t>
            </a:r>
            <a:r>
              <a:rPr lang="de-DE" dirty="0" smtClean="0">
                <a:latin typeface="+mn-lt"/>
              </a:rPr>
              <a:t>: Finite Element </a:t>
            </a:r>
            <a:r>
              <a:rPr lang="de-DE" dirty="0" err="1" smtClean="0">
                <a:latin typeface="+mn-lt"/>
              </a:rPr>
              <a:t>Method</a:t>
            </a:r>
            <a:r>
              <a:rPr lang="de-DE" dirty="0" smtClean="0">
                <a:latin typeface="+mn-lt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18/38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 smtClean="0"/>
              <a:t>Meningioma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357313"/>
            <a:ext cx="8677597" cy="4735983"/>
          </a:xfrm>
        </p:spPr>
        <p:txBody>
          <a:bodyPr anchor="ctr"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B</a:t>
            </a:r>
            <a:r>
              <a:rPr lang="en-US" dirty="0" smtClean="0"/>
              <a:t>enign </a:t>
            </a:r>
            <a:r>
              <a:rPr lang="en-US" dirty="0" smtClean="0"/>
              <a:t>tumor of the meninges</a:t>
            </a:r>
            <a:endParaRPr lang="de-DE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S</a:t>
            </a:r>
            <a:r>
              <a:rPr lang="en-US" dirty="0" smtClean="0"/>
              <a:t>low </a:t>
            </a:r>
            <a:r>
              <a:rPr lang="en-US" dirty="0" smtClean="0"/>
              <a:t>and displacing growth</a:t>
            </a:r>
            <a:endParaRPr lang="de-DE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N</a:t>
            </a:r>
            <a:r>
              <a:rPr lang="en-US" dirty="0" smtClean="0"/>
              <a:t>o </a:t>
            </a:r>
            <a:r>
              <a:rPr lang="en-US" dirty="0" smtClean="0"/>
              <a:t>metastases</a:t>
            </a:r>
            <a:endParaRPr lang="de-DE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late complaints </a:t>
            </a:r>
            <a:endParaRPr lang="de-DE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20 - 30% of all primary tumors of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the central nervous system</a:t>
            </a:r>
            <a:endParaRPr lang="de-DE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Risk factors </a:t>
            </a:r>
            <a:r>
              <a:rPr lang="de-DE" dirty="0" smtClean="0"/>
              <a:t>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radiotherapy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female hormones</a:t>
            </a:r>
            <a:endParaRPr lang="de-DE" dirty="0" smtClean="0"/>
          </a:p>
          <a:p>
            <a:pPr lvl="1">
              <a:spcBef>
                <a:spcPts val="1200"/>
              </a:spcBef>
            </a:pPr>
            <a:r>
              <a:rPr lang="de-DE" dirty="0" smtClean="0"/>
              <a:t>Hereditary </a:t>
            </a:r>
            <a:endParaRPr lang="en-US" dirty="0" smtClean="0"/>
          </a:p>
        </p:txBody>
      </p:sp>
      <p:pic>
        <p:nvPicPr>
          <p:cNvPr id="4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56176" y="1412776"/>
            <a:ext cx="2592288" cy="2054267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39552" y="6320353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Provided</a:t>
            </a:r>
            <a:r>
              <a:rPr lang="de-DE" sz="1200" dirty="0" smtClean="0"/>
              <a:t> </a:t>
            </a:r>
            <a:r>
              <a:rPr lang="de-DE" sz="1200" dirty="0"/>
              <a:t>by </a:t>
            </a:r>
            <a:r>
              <a:rPr lang="de-DE" sz="1200" dirty="0" smtClean="0">
                <a:latin typeface="+mn-lt"/>
              </a:rPr>
              <a:t>: helios-kliniken.de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DMFFD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7198" y="1357313"/>
            <a:ext cx="8749605" cy="214369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Based on </a:t>
            </a:r>
            <a:r>
              <a:rPr lang="en-US" sz="2400" dirty="0" err="1">
                <a:latin typeface="+mj-lt"/>
              </a:rPr>
              <a:t>FFD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The deformation of an object is specified directly by a number of landmarks</a:t>
            </a:r>
          </a:p>
          <a:p>
            <a:r>
              <a:rPr lang="en-US" sz="2400" dirty="0">
                <a:latin typeface="+mj-lt"/>
              </a:rPr>
              <a:t>L</a:t>
            </a:r>
            <a:r>
              <a:rPr lang="en-US" sz="2400" dirty="0" smtClean="0">
                <a:latin typeface="+mj-lt"/>
              </a:rPr>
              <a:t>andmark shift </a:t>
            </a:r>
            <a:r>
              <a:rPr lang="de-DE" sz="2400" dirty="0" smtClean="0">
                <a:latin typeface="+mj-lt"/>
              </a:rPr>
              <a:t>ΔX is given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Calculate the new positions of the control </a:t>
            </a:r>
            <a:r>
              <a:rPr lang="en-US" sz="2400" dirty="0" smtClean="0">
                <a:latin typeface="+mj-lt"/>
              </a:rPr>
              <a:t>points: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129533"/>
            <a:ext cx="14097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725" y="3883496"/>
            <a:ext cx="59245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19/38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/>
              <a:t>R</a:t>
            </a:r>
            <a:r>
              <a:rPr lang="de-DE" sz="3600" dirty="0" err="1" smtClean="0"/>
              <a:t>esults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</a:t>
            </a:r>
            <a:r>
              <a:rPr lang="de-DE" sz="3600" dirty="0"/>
              <a:t>DMFFD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 bwMode="auto">
          <a:xfrm>
            <a:off x="323528" y="6237312"/>
            <a:ext cx="74809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1800 Iterations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2995" name="Picture 3" descr="E:\SAGITTAL_meningeo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933057"/>
            <a:ext cx="3096344" cy="2232248"/>
          </a:xfrm>
          <a:prstGeom prst="rect">
            <a:avLst/>
          </a:prstGeom>
          <a:noFill/>
        </p:spPr>
      </p:pic>
      <p:pic>
        <p:nvPicPr>
          <p:cNvPr id="10" name="Picture 2" descr="E:\TRANSVERSAL_meningeo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816424" cy="4680520"/>
          </a:xfrm>
          <a:prstGeom prst="rect">
            <a:avLst/>
          </a:prstGeom>
          <a:noFill/>
        </p:spPr>
      </p:pic>
      <p:pic>
        <p:nvPicPr>
          <p:cNvPr id="11" name="Picture 1" descr="E:\meningeom_wachstu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484784"/>
            <a:ext cx="3096344" cy="2376264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20/38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VariationD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268760"/>
            <a:ext cx="4648849" cy="532290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44000" y="712800"/>
            <a:ext cx="88583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I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nfluence </a:t>
            </a:r>
            <a:r>
              <a:rPr lang="en-US" sz="3600" dirty="0">
                <a:latin typeface="+mj-lt"/>
                <a:ea typeface="+mj-ea"/>
                <a:cs typeface="+mj-cs"/>
              </a:rPr>
              <a:t>of the growth parameters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21/38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600" dirty="0"/>
              <a:t>Influence of the growth parameters</a:t>
            </a:r>
            <a:endParaRPr lang="de-DE" sz="3600" dirty="0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916832"/>
            <a:ext cx="66865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22/38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Flow diagram</a:t>
            </a:r>
          </a:p>
        </p:txBody>
      </p:sp>
      <p:pic>
        <p:nvPicPr>
          <p:cNvPr id="136237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63" y="1340768"/>
            <a:ext cx="4190045" cy="526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6136" y="1412776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6136" y="2276872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6136" y="3068960"/>
            <a:ext cx="50405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6136" y="3933056"/>
            <a:ext cx="504056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23/38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Integration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radiotherapy</a:t>
            </a:r>
            <a:endParaRPr lang="de-DE" sz="3600" dirty="0"/>
          </a:p>
        </p:txBody>
      </p:sp>
      <p:pic>
        <p:nvPicPr>
          <p:cNvPr id="5" name="Grafik 4" descr="Therapie1impl.png"/>
          <p:cNvPicPr>
            <a:picLocks noChangeAspect="1"/>
          </p:cNvPicPr>
          <p:nvPr/>
        </p:nvPicPr>
        <p:blipFill>
          <a:blip r:embed="rId3" cstate="print"/>
          <a:srcRect l="720" t="4015" r="2131"/>
          <a:stretch>
            <a:fillRect/>
          </a:stretch>
        </p:blipFill>
        <p:spPr>
          <a:xfrm>
            <a:off x="271985" y="3212976"/>
            <a:ext cx="8687807" cy="720080"/>
          </a:xfrm>
          <a:prstGeom prst="rect">
            <a:avLst/>
          </a:prstGeom>
        </p:spPr>
      </p:pic>
      <p:sp>
        <p:nvSpPr>
          <p:cNvPr id="8" name="Inhaltsplatzhalter 6"/>
          <p:cNvSpPr txBox="1">
            <a:spLocks/>
          </p:cNvSpPr>
          <p:nvPr/>
        </p:nvSpPr>
        <p:spPr bwMode="auto">
          <a:xfrm>
            <a:off x="1979712" y="4293096"/>
            <a:ext cx="69847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err="1" smtClean="0">
                <a:latin typeface="+mn-lt"/>
                <a:cs typeface="+mn-cs"/>
              </a:rPr>
              <a:t>Radiosensitivity</a:t>
            </a:r>
            <a:r>
              <a:rPr lang="en-US" sz="2400" dirty="0" smtClean="0">
                <a:latin typeface="+mn-lt"/>
                <a:cs typeface="+mn-cs"/>
              </a:rPr>
              <a:t> of tumor tissue 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 bwMode="auto">
          <a:xfrm>
            <a:off x="1979712" y="5085184"/>
            <a:ext cx="30963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400" dirty="0" smtClean="0">
                <a:latin typeface="+mn-lt"/>
              </a:rPr>
              <a:t>Dose per </a:t>
            </a:r>
            <a:r>
              <a:rPr lang="de-DE" sz="2400" dirty="0" err="1" smtClean="0">
                <a:latin typeface="+mn-lt"/>
              </a:rPr>
              <a:t>fraction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131840" y="2564904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Grafik 17" descr="Therapie1implalphabe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289" y="4281609"/>
            <a:ext cx="1600423" cy="371527"/>
          </a:xfrm>
          <a:prstGeom prst="rect">
            <a:avLst/>
          </a:prstGeom>
        </p:spPr>
      </p:pic>
      <p:pic>
        <p:nvPicPr>
          <p:cNvPr id="19" name="Grafik 18" descr="Therapie1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5085184"/>
            <a:ext cx="1019317" cy="362001"/>
          </a:xfrm>
          <a:prstGeom prst="rect">
            <a:avLst/>
          </a:prstGeom>
        </p:spPr>
      </p:pic>
      <p:pic>
        <p:nvPicPr>
          <p:cNvPr id="2611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592" y="1484784"/>
            <a:ext cx="5943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24/38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Integration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radiotherapy</a:t>
            </a:r>
            <a:endParaRPr lang="de-DE" sz="360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94395" y="1772816"/>
            <a:ext cx="8749605" cy="864095"/>
          </a:xfrm>
        </p:spPr>
        <p:txBody>
          <a:bodyPr/>
          <a:lstStyle/>
          <a:p>
            <a:pPr marL="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400" dirty="0" smtClean="0"/>
              <a:t>Irradiation </a:t>
            </a:r>
            <a:r>
              <a:rPr lang="de-DE" sz="2400" dirty="0" err="1" smtClean="0"/>
              <a:t>effect</a:t>
            </a:r>
            <a:endParaRPr lang="de-DE" dirty="0" smtClean="0"/>
          </a:p>
        </p:txBody>
      </p:sp>
      <p:sp>
        <p:nvSpPr>
          <p:cNvPr id="6" name="Inhaltsplatzhalter 6"/>
          <p:cNvSpPr txBox="1">
            <a:spLocks/>
          </p:cNvSpPr>
          <p:nvPr/>
        </p:nvSpPr>
        <p:spPr bwMode="auto">
          <a:xfrm>
            <a:off x="251520" y="3645024"/>
            <a:ext cx="8892480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The probability of survival S is calculated by means of the                                    	generalized linear quadratic model.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224158"/>
            <a:ext cx="1981477" cy="5811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nhaltsplatzhalter 6"/>
          <p:cNvSpPr txBox="1">
            <a:spLocks/>
          </p:cNvSpPr>
          <p:nvPr/>
        </p:nvSpPr>
        <p:spPr bwMode="auto">
          <a:xfrm>
            <a:off x="3059832" y="5334690"/>
            <a:ext cx="5112568" cy="68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>
                <a:latin typeface="+mj-lt"/>
              </a:rPr>
              <a:t>n	</a:t>
            </a:r>
            <a:r>
              <a:rPr lang="en-US" dirty="0" smtClean="0">
                <a:latin typeface="+mj-lt"/>
              </a:rPr>
              <a:t>number of therapy sessions per day</a:t>
            </a:r>
            <a:endParaRPr lang="de-DE" dirty="0" smtClean="0">
              <a:latin typeface="+mj-lt"/>
            </a:endParaRPr>
          </a:p>
          <a:p>
            <a:pPr marL="0" lvl="1" indent="-28575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>
                <a:latin typeface="+mj-lt"/>
              </a:rPr>
              <a:t>g	</a:t>
            </a:r>
            <a:r>
              <a:rPr lang="de-DE" dirty="0" err="1" smtClean="0">
                <a:latin typeface="+mj-lt"/>
              </a:rPr>
              <a:t>repair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term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59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" y="2420888"/>
            <a:ext cx="77914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25/38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en-US" sz="3600" dirty="0" smtClean="0"/>
              <a:t>Description of the low dose effect</a:t>
            </a:r>
            <a:endParaRPr lang="de-DE" sz="3600" dirty="0"/>
          </a:p>
        </p:txBody>
      </p:sp>
      <p:pic>
        <p:nvPicPr>
          <p:cNvPr id="10" name="Grafik 9" descr="s_alpha.png"/>
          <p:cNvPicPr>
            <a:picLocks noChangeAspect="1"/>
          </p:cNvPicPr>
          <p:nvPr/>
        </p:nvPicPr>
        <p:blipFill>
          <a:blip r:embed="rId3" cstate="print"/>
          <a:srcRect r="3317"/>
          <a:stretch>
            <a:fillRect/>
          </a:stretch>
        </p:blipFill>
        <p:spPr>
          <a:xfrm>
            <a:off x="395536" y="2564904"/>
            <a:ext cx="4468110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Inhaltsplatzhalter 6"/>
          <p:cNvSpPr txBox="1">
            <a:spLocks/>
          </p:cNvSpPr>
          <p:nvPr/>
        </p:nvSpPr>
        <p:spPr bwMode="auto">
          <a:xfrm>
            <a:off x="1835696" y="3645025"/>
            <a:ext cx="3456384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+mn-lt"/>
              </a:rPr>
              <a:t>Radiation sensitivity for high doses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Grafik 14" descr="d_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42236"/>
            <a:ext cx="866896" cy="342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Inhaltsplatzhalter 6"/>
          <p:cNvSpPr txBox="1">
            <a:spLocks/>
          </p:cNvSpPr>
          <p:nvPr/>
        </p:nvSpPr>
        <p:spPr bwMode="auto">
          <a:xfrm>
            <a:off x="1835696" y="4653137"/>
            <a:ext cx="3456384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+mn-lt"/>
              </a:rPr>
              <a:t>Transition between the low and                high dose range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Grafik 7" descr="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700808"/>
            <a:ext cx="1981477" cy="58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Freihand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4072" y="2277798"/>
            <a:ext cx="19080" cy="24480"/>
          </a:xfrm>
          <a:prstGeom prst="rect">
            <a:avLst/>
          </a:prstGeom>
        </p:spPr>
      </p:pic>
      <p:pic>
        <p:nvPicPr>
          <p:cNvPr id="22" name="Bild 2" descr="Ueberlebenskurve.pd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9822" y="4581128"/>
            <a:ext cx="3116197" cy="1944216"/>
          </a:xfrm>
          <a:prstGeom prst="rect">
            <a:avLst/>
          </a:prstGeom>
        </p:spPr>
      </p:pic>
      <p:pic>
        <p:nvPicPr>
          <p:cNvPr id="23" name="Bild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22" y="1700807"/>
            <a:ext cx="3088031" cy="195936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35696" y="406778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Radiation sensitivity for low doses</a:t>
            </a:r>
            <a:endParaRPr lang="de-DE" dirty="0" smtClean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04248" y="1268760"/>
            <a:ext cx="459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+mn-lt"/>
              </a:rPr>
              <a:t>LQ</a:t>
            </a:r>
            <a:endParaRPr lang="de-DE" sz="2000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76256" y="4149080"/>
            <a:ext cx="621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+mn-lt"/>
              </a:rPr>
              <a:t>GLQ</a:t>
            </a:r>
            <a:endParaRPr lang="de-DE" sz="2000" dirty="0">
              <a:latin typeface="+mn-lt"/>
            </a:endParaRPr>
          </a:p>
        </p:txBody>
      </p:sp>
      <p:pic>
        <p:nvPicPr>
          <p:cNvPr id="17" name="Grafik 16" descr="alph_ahig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3633537"/>
            <a:ext cx="1343213" cy="371527"/>
          </a:xfrm>
          <a:prstGeom prst="rect">
            <a:avLst/>
          </a:prstGeom>
        </p:spPr>
      </p:pic>
      <p:pic>
        <p:nvPicPr>
          <p:cNvPr id="19" name="Grafik 18" descr="alph_low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4075111"/>
            <a:ext cx="1324160" cy="362001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26/38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 smtClean="0"/>
              <a:t>Cell</a:t>
            </a:r>
            <a:r>
              <a:rPr lang="de-DE" sz="3600" dirty="0" smtClean="0"/>
              <a:t> </a:t>
            </a:r>
            <a:r>
              <a:rPr lang="de-DE" sz="3600" dirty="0" err="1" smtClean="0"/>
              <a:t>repair</a:t>
            </a:r>
            <a:r>
              <a:rPr lang="de-DE" sz="3600" dirty="0" smtClean="0"/>
              <a:t> </a:t>
            </a:r>
            <a:r>
              <a:rPr lang="de-DE" sz="3600" dirty="0" err="1" smtClean="0"/>
              <a:t>mechanisms</a:t>
            </a:r>
            <a:endParaRPr lang="de-DE" sz="3600" dirty="0">
              <a:latin typeface="+mn-lt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51520" y="2204865"/>
            <a:ext cx="8749605" cy="5760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Cell repair during radiation treatment</a:t>
            </a:r>
            <a:endParaRPr lang="de-DE" sz="2400" dirty="0" smtClean="0"/>
          </a:p>
        </p:txBody>
      </p:sp>
      <p:pic>
        <p:nvPicPr>
          <p:cNvPr id="4" name="Grafik 3" descr="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12" y="2711444"/>
            <a:ext cx="3334216" cy="933580"/>
          </a:xfrm>
          <a:prstGeom prst="rect">
            <a:avLst/>
          </a:prstGeom>
        </p:spPr>
      </p:pic>
      <p:sp>
        <p:nvSpPr>
          <p:cNvPr id="5" name="Inhaltsplatzhalter 6"/>
          <p:cNvSpPr txBox="1">
            <a:spLocks/>
          </p:cNvSpPr>
          <p:nvPr/>
        </p:nvSpPr>
        <p:spPr bwMode="auto">
          <a:xfrm>
            <a:off x="251520" y="3573017"/>
            <a:ext cx="889248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+mn-lt"/>
              </a:rPr>
              <a:t>Incomplete repair between the </a:t>
            </a:r>
            <a:r>
              <a:rPr lang="de-DE" sz="2400" dirty="0" err="1" smtClean="0">
                <a:latin typeface="+mn-lt"/>
              </a:rPr>
              <a:t>fractions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 descr="p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185" y="5229200"/>
            <a:ext cx="1581371" cy="342948"/>
          </a:xfrm>
          <a:prstGeom prst="rect">
            <a:avLst/>
          </a:prstGeom>
        </p:spPr>
      </p:pic>
      <p:pic>
        <p:nvPicPr>
          <p:cNvPr id="11" name="Grafik 10" descr="deltata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033" y="6230028"/>
            <a:ext cx="547466" cy="223308"/>
          </a:xfrm>
          <a:prstGeom prst="rect">
            <a:avLst/>
          </a:prstGeom>
        </p:spPr>
      </p:pic>
      <p:pic>
        <p:nvPicPr>
          <p:cNvPr id="12" name="Grafik 11" descr="tau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685" y="5761810"/>
            <a:ext cx="648072" cy="245820"/>
          </a:xfrm>
          <a:prstGeom prst="rect">
            <a:avLst/>
          </a:prstGeom>
        </p:spPr>
      </p:pic>
      <p:sp>
        <p:nvSpPr>
          <p:cNvPr id="13" name="Inhaltsplatzhalter 6"/>
          <p:cNvSpPr txBox="1">
            <a:spLocks/>
          </p:cNvSpPr>
          <p:nvPr/>
        </p:nvSpPr>
        <p:spPr bwMode="auto">
          <a:xfrm>
            <a:off x="2123728" y="5704700"/>
            <a:ext cx="32758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e-DE" dirty="0" smtClean="0">
                <a:latin typeface="+mn-lt"/>
              </a:rPr>
              <a:t>Irradiation time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Inhaltsplatzhalter 6"/>
          <p:cNvSpPr txBox="1">
            <a:spLocks/>
          </p:cNvSpPr>
          <p:nvPr/>
        </p:nvSpPr>
        <p:spPr bwMode="auto">
          <a:xfrm>
            <a:off x="2123728" y="5517233"/>
            <a:ext cx="252028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Inhaltsplatzhalter 6"/>
          <p:cNvSpPr txBox="1">
            <a:spLocks/>
          </p:cNvSpPr>
          <p:nvPr/>
        </p:nvSpPr>
        <p:spPr bwMode="auto">
          <a:xfrm>
            <a:off x="2123728" y="6161662"/>
            <a:ext cx="396044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e-DE" dirty="0" smtClean="0">
                <a:latin typeface="+mn-lt"/>
              </a:rPr>
              <a:t>Time </a:t>
            </a:r>
            <a:r>
              <a:rPr lang="de-DE" dirty="0" err="1" smtClean="0">
                <a:latin typeface="+mn-lt"/>
              </a:rPr>
              <a:t>interval</a:t>
            </a:r>
            <a:r>
              <a:rPr lang="de-DE" dirty="0" smtClean="0">
                <a:latin typeface="+mn-lt"/>
              </a:rPr>
              <a:t> between </a:t>
            </a:r>
            <a:r>
              <a:rPr lang="de-DE" dirty="0" err="1" smtClean="0">
                <a:latin typeface="+mn-lt"/>
              </a:rPr>
              <a:t>sessions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Grafik 15" descr="gam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052" y="1268760"/>
            <a:ext cx="4906060" cy="9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77" name="Picture 1" descr="C:\Users\NM85\Desktop\Kolloquium\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302" y="4347567"/>
            <a:ext cx="4173537" cy="809625"/>
          </a:xfrm>
          <a:prstGeom prst="rect">
            <a:avLst/>
          </a:prstGeom>
          <a:noFill/>
        </p:spPr>
      </p:pic>
      <p:sp>
        <p:nvSpPr>
          <p:cNvPr id="18" name="Textfeld 17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27/38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Dose </a:t>
            </a:r>
            <a:r>
              <a:rPr lang="de-DE" sz="3600" dirty="0" err="1" smtClean="0"/>
              <a:t>distribution</a:t>
            </a:r>
            <a:endParaRPr lang="de-DE" sz="3600" dirty="0"/>
          </a:p>
        </p:txBody>
      </p:sp>
      <p:pic>
        <p:nvPicPr>
          <p:cNvPr id="5" name="Picture 3" descr="C:\Users\BIGLARI\Desktop\saum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562" y="2060848"/>
            <a:ext cx="2083197" cy="2083197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1115616" y="586798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DPF</a:t>
            </a:r>
            <a:r>
              <a:rPr lang="de-DE" dirty="0" smtClean="0">
                <a:latin typeface="+mn-lt"/>
              </a:rPr>
              <a:t>: Dosis pro Fraktion</a:t>
            </a:r>
          </a:p>
          <a:p>
            <a:r>
              <a:rPr lang="de-DE" dirty="0" err="1" smtClean="0">
                <a:latin typeface="+mn-lt"/>
              </a:rPr>
              <a:t>TCV</a:t>
            </a:r>
            <a:r>
              <a:rPr lang="de-DE" dirty="0" smtClean="0">
                <a:latin typeface="+mn-lt"/>
              </a:rPr>
              <a:t>: </a:t>
            </a:r>
            <a:r>
              <a:rPr lang="de-DE" dirty="0" smtClean="0"/>
              <a:t>Tumor </a:t>
            </a:r>
            <a:r>
              <a:rPr lang="de-DE" dirty="0" err="1" smtClean="0"/>
              <a:t>core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endParaRPr lang="de-DE" dirty="0">
              <a:latin typeface="+mn-lt"/>
            </a:endParaRPr>
          </a:p>
        </p:txBody>
      </p:sp>
      <p:pic>
        <p:nvPicPr>
          <p:cNvPr id="12" name="Grafik 11" descr="Safety marg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060848"/>
            <a:ext cx="2105319" cy="2114845"/>
          </a:xfrm>
          <a:prstGeom prst="rect">
            <a:avLst/>
          </a:prstGeom>
        </p:spPr>
      </p:pic>
      <p:sp>
        <p:nvSpPr>
          <p:cNvPr id="252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5293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3" y="4653136"/>
            <a:ext cx="6912769" cy="792088"/>
          </a:xfrm>
          <a:prstGeom prst="rect">
            <a:avLst/>
          </a:prstGeom>
          <a:noFill/>
        </p:spPr>
      </p:pic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Grafik 12" descr="ctv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1700808"/>
            <a:ext cx="2466667" cy="291428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28/38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Motivation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1520" y="5829071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 smtClean="0">
              <a:latin typeface="+mn-lt"/>
            </a:endParaRPr>
          </a:p>
          <a:p>
            <a:endParaRPr lang="de-DE" sz="1200" dirty="0" smtClean="0">
              <a:latin typeface="+mn-lt"/>
            </a:endParaRPr>
          </a:p>
          <a:p>
            <a:r>
              <a:rPr lang="de-DE" sz="1200" dirty="0" smtClean="0">
                <a:latin typeface="+mn-lt"/>
              </a:rPr>
              <a:t>Provided by : sankt-gertrauden.de, helios-kliniken.de</a:t>
            </a:r>
          </a:p>
          <a:p>
            <a:endParaRPr lang="de-DE" sz="1200" dirty="0">
              <a:latin typeface="+mn-lt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4355976" y="198884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Tools to assist in the analysis of </a:t>
            </a:r>
          </a:p>
          <a:p>
            <a:pPr algn="ctr"/>
            <a:r>
              <a:rPr lang="en-US" sz="2000" dirty="0" smtClean="0">
                <a:latin typeface="+mn-lt"/>
              </a:rPr>
              <a:t>patient data</a:t>
            </a:r>
            <a:endParaRPr lang="de-DE" sz="2000" dirty="0" smtClean="0">
              <a:latin typeface="+mn-lt"/>
            </a:endParaRPr>
          </a:p>
        </p:txBody>
      </p:sp>
      <p:pic>
        <p:nvPicPr>
          <p:cNvPr id="8" name="Picture 13" descr="dupdownarrow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2787752"/>
            <a:ext cx="452623" cy="8640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95936" y="4725144"/>
            <a:ext cx="514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Improvement and prediction of</a:t>
            </a:r>
          </a:p>
          <a:p>
            <a:pPr algn="ctr"/>
            <a:r>
              <a:rPr lang="en-US" sz="2000" dirty="0" smtClean="0">
                <a:latin typeface="+mn-lt"/>
              </a:rPr>
              <a:t> therapeutic response</a:t>
            </a:r>
            <a:endParaRPr lang="de-DE" sz="2000" dirty="0" smtClean="0">
              <a:latin typeface="+mn-lt"/>
            </a:endParaRPr>
          </a:p>
        </p:txBody>
      </p:sp>
      <p:pic>
        <p:nvPicPr>
          <p:cNvPr id="13" name="Inhaltsplatzhalter 3" descr="meningeom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519" y="3645024"/>
            <a:ext cx="194421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95736" y="3645024"/>
            <a:ext cx="1944216" cy="201622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9512" y="126876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Meningioma</a:t>
            </a:r>
            <a:r>
              <a:rPr lang="de-DE" sz="1400" dirty="0"/>
              <a:t>, transverse and sagittal view</a:t>
            </a:r>
            <a:endParaRPr lang="de-DE" sz="1400" dirty="0">
              <a:latin typeface="+mn-lt"/>
            </a:endParaRPr>
          </a:p>
        </p:txBody>
      </p:sp>
      <p:pic>
        <p:nvPicPr>
          <p:cNvPr id="15" name="Grafik 14" descr="Unbenan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19" y="1556792"/>
            <a:ext cx="3886787" cy="20900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23150" y="3742874"/>
            <a:ext cx="2905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err="1" smtClean="0">
                <a:latin typeface="+mn-lt"/>
              </a:rPr>
              <a:t>Planning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of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radiotherapy</a:t>
            </a:r>
            <a:endParaRPr lang="de-DE" sz="2000" dirty="0" smtClean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0014" y="4234010"/>
            <a:ext cx="3679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 err="1" smtClean="0">
                <a:latin typeface="+mn-lt"/>
              </a:rPr>
              <a:t>Compared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functional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atlases</a:t>
            </a:r>
            <a:endParaRPr lang="de-DE" sz="2000" dirty="0" smtClean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Standard </a:t>
            </a:r>
            <a:r>
              <a:rPr lang="de-DE" sz="3600" dirty="0" err="1" smtClean="0"/>
              <a:t>radiation</a:t>
            </a:r>
            <a:r>
              <a:rPr lang="de-DE" sz="3600" dirty="0" smtClean="0"/>
              <a:t> </a:t>
            </a:r>
            <a:r>
              <a:rPr lang="de-DE" sz="3600" dirty="0" err="1" smtClean="0"/>
              <a:t>data</a:t>
            </a:r>
            <a:endParaRPr lang="de-DE" sz="36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906877" y="1916832"/>
          <a:ext cx="5330246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5000"/>
                <a:gridCol w="825246"/>
              </a:tblGrid>
              <a:tr h="488444">
                <a:tc>
                  <a:txBody>
                    <a:bodyPr/>
                    <a:lstStyle/>
                    <a:p>
                      <a:pPr algn="l"/>
                      <a:r>
                        <a:rPr lang="de-DE" sz="20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 dose</a:t>
                      </a:r>
                      <a:endParaRPr lang="de-DE" sz="2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latin typeface="+mn-lt"/>
                        </a:rPr>
                        <a:t>60 </a:t>
                      </a:r>
                      <a:r>
                        <a:rPr lang="de-DE" sz="2000" b="0" dirty="0" err="1" smtClean="0">
                          <a:latin typeface="+mn-lt"/>
                        </a:rPr>
                        <a:t>Gy</a:t>
                      </a:r>
                      <a:endParaRPr lang="de-DE" sz="2000" b="0" dirty="0">
                        <a:latin typeface="+mn-lt"/>
                      </a:endParaRPr>
                    </a:p>
                  </a:txBody>
                  <a:tcPr anchor="ctr"/>
                </a:tc>
              </a:tr>
              <a:tr h="488444">
                <a:tc>
                  <a:txBody>
                    <a:bodyPr/>
                    <a:lstStyle/>
                    <a:p>
                      <a:pPr algn="l"/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Radiation per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  <a:endParaRPr lang="de-DE" sz="2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latin typeface="+mn-lt"/>
                        </a:rPr>
                        <a:t>2 </a:t>
                      </a:r>
                      <a:r>
                        <a:rPr lang="de-DE" sz="2000" b="0" dirty="0" err="1" smtClean="0">
                          <a:latin typeface="+mn-lt"/>
                        </a:rPr>
                        <a:t>Gy</a:t>
                      </a:r>
                      <a:endParaRPr lang="de-DE" sz="2000" b="0" dirty="0">
                        <a:latin typeface="+mn-lt"/>
                      </a:endParaRPr>
                    </a:p>
                  </a:txBody>
                  <a:tcPr anchor="ctr"/>
                </a:tc>
              </a:tr>
              <a:tr h="843067">
                <a:tc>
                  <a:txBody>
                    <a:bodyPr/>
                    <a:lstStyle/>
                    <a:p>
                      <a:pPr algn="l"/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radiation</a:t>
                      </a:r>
                      <a:endParaRPr lang="de-DE" sz="2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latin typeface="+mn-lt"/>
                        </a:rPr>
                        <a:t>1</a:t>
                      </a:r>
                      <a:endParaRPr lang="de-DE" sz="2000" b="0" dirty="0">
                        <a:latin typeface="+mn-lt"/>
                      </a:endParaRPr>
                    </a:p>
                  </a:txBody>
                  <a:tcPr anchor="ctr"/>
                </a:tc>
              </a:tr>
              <a:tr h="1204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weekly</a:t>
                      </a:r>
                      <a:r>
                        <a:rPr lang="de-DE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radiation</a:t>
                      </a:r>
                      <a:endParaRPr lang="de-DE" sz="2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0" dirty="0" smtClean="0">
                          <a:latin typeface="+mn-lt"/>
                        </a:rPr>
                        <a:t>5</a:t>
                      </a:r>
                      <a:endParaRPr lang="de-DE" sz="2000" b="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29/38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Radiation </a:t>
            </a:r>
            <a:r>
              <a:rPr lang="de-DE" sz="3600" dirty="0" err="1" smtClean="0"/>
              <a:t>therapy</a:t>
            </a:r>
            <a:r>
              <a:rPr lang="de-DE" sz="3600" dirty="0" smtClean="0"/>
              <a:t> </a:t>
            </a:r>
            <a:r>
              <a:rPr lang="de-DE" sz="3600" dirty="0" err="1" smtClean="0"/>
              <a:t>results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21235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Tumor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8032" y="4078813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latin typeface="+mn-lt"/>
              </a:rPr>
              <a:t>Apoptotic</a:t>
            </a:r>
            <a:endParaRPr lang="de-DE" dirty="0" smtClean="0">
              <a:latin typeface="+mn-lt"/>
            </a:endParaRPr>
          </a:p>
          <a:p>
            <a:pPr algn="ctr"/>
            <a:r>
              <a:rPr lang="de-DE" dirty="0" err="1" smtClean="0">
                <a:latin typeface="+mn-lt"/>
              </a:rPr>
              <a:t>cells</a:t>
            </a:r>
            <a:endParaRPr lang="de-DE" dirty="0">
              <a:latin typeface="+mn-lt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55576" y="6156012"/>
            <a:ext cx="7491994" cy="441340"/>
            <a:chOff x="1190786" y="6156012"/>
            <a:chExt cx="7491994" cy="441340"/>
          </a:xfrm>
        </p:grpSpPr>
        <p:sp>
          <p:nvSpPr>
            <p:cNvPr id="4" name="TextBox 3"/>
            <p:cNvSpPr txBox="1"/>
            <p:nvPr/>
          </p:nvSpPr>
          <p:spPr>
            <a:xfrm>
              <a:off x="1190786" y="615601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Parameter </a:t>
              </a:r>
              <a:r>
                <a:rPr lang="de-DE" dirty="0" err="1" smtClean="0">
                  <a:latin typeface="+mn-lt"/>
                </a:rPr>
                <a:t>values</a:t>
              </a:r>
              <a:r>
                <a:rPr lang="de-DE" dirty="0" smtClean="0">
                  <a:latin typeface="+mn-lt"/>
                </a:rPr>
                <a:t>:</a:t>
              </a:r>
              <a:endParaRPr lang="de-DE" dirty="0">
                <a:latin typeface="+mn-lt"/>
              </a:endParaRPr>
            </a:p>
          </p:txBody>
        </p:sp>
        <p:pic>
          <p:nvPicPr>
            <p:cNvPr id="8" name="Grafik 7" descr="alpha_high_alpha_l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0661" y="6165304"/>
              <a:ext cx="5652119" cy="432048"/>
            </a:xfrm>
            <a:prstGeom prst="rect">
              <a:avLst/>
            </a:prstGeom>
          </p:spPr>
        </p:pic>
      </p:grp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8348" y="1596355"/>
            <a:ext cx="68961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30/38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en-US" sz="3600" dirty="0" smtClean="0"/>
              <a:t>Variation of the safety margin</a:t>
            </a:r>
            <a:endParaRPr lang="de-DE" sz="3600" dirty="0"/>
          </a:p>
        </p:txBody>
      </p:sp>
      <p:pic>
        <p:nvPicPr>
          <p:cNvPr id="4" name="Grafik 3" descr="Unbenan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151" y="1286983"/>
            <a:ext cx="8211697" cy="53823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31/38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722313" y="4406900"/>
            <a:ext cx="6441975" cy="19744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auto">
              <a:spcAft>
                <a:spcPts val="0"/>
              </a:spcAft>
            </a:pPr>
            <a:r>
              <a:rPr lang="de-DE" sz="4400" dirty="0" smtClean="0">
                <a:latin typeface="+mj-lt"/>
              </a:rPr>
              <a:t>PATIENT- </a:t>
            </a:r>
            <a:r>
              <a:rPr lang="de-DE" sz="4400" dirty="0" err="1" smtClean="0">
                <a:latin typeface="+mj-lt"/>
              </a:rPr>
              <a:t>SPECIFIC</a:t>
            </a:r>
            <a:r>
              <a:rPr lang="de-DE" sz="4400" dirty="0" smtClean="0">
                <a:latin typeface="+mj-lt"/>
              </a:rPr>
              <a:t> SIMULATION</a:t>
            </a:r>
            <a:endParaRPr kumimoji="0" lang="de-DE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32/38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 smtClean="0"/>
              <a:t>Comparison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simulation</a:t>
            </a:r>
            <a:r>
              <a:rPr lang="de-DE" sz="3600" dirty="0" smtClean="0"/>
              <a:t> </a:t>
            </a:r>
            <a:r>
              <a:rPr lang="de-DE" sz="3600" dirty="0" err="1" smtClean="0"/>
              <a:t>results</a:t>
            </a:r>
            <a:endParaRPr lang="de-DE" sz="3600" dirty="0"/>
          </a:p>
        </p:txBody>
      </p:sp>
      <p:pic>
        <p:nvPicPr>
          <p:cNvPr id="8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9552" y="2564904"/>
            <a:ext cx="2726016" cy="2160240"/>
          </a:xfrm>
          <a:prstGeom prst="rect">
            <a:avLst/>
          </a:prstGeom>
          <a:noFill/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5220072" y="6093296"/>
            <a:ext cx="26642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noProof="0" dirty="0" err="1" smtClean="0">
                <a:latin typeface="+mn-lt"/>
                <a:cs typeface="+mn-cs"/>
              </a:rPr>
              <a:t>simulator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 descr="SAGITTAL(74, 90, 31)_step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991127"/>
            <a:ext cx="2664000" cy="2101936"/>
          </a:xfrm>
          <a:prstGeom prst="rect">
            <a:avLst/>
          </a:prstGeom>
        </p:spPr>
      </p:pic>
      <p:pic>
        <p:nvPicPr>
          <p:cNvPr id="13" name="Grafik 12" descr="SAGITTAL(74, 90, 31)_step_36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556792"/>
            <a:ext cx="2664296" cy="2088232"/>
          </a:xfrm>
          <a:prstGeom prst="rect">
            <a:avLst/>
          </a:prstGeom>
        </p:spPr>
      </p:pic>
      <p:sp>
        <p:nvSpPr>
          <p:cNvPr id="11" name="Untertitel 2"/>
          <p:cNvSpPr txBox="1">
            <a:spLocks/>
          </p:cNvSpPr>
          <p:nvPr/>
        </p:nvSpPr>
        <p:spPr bwMode="auto">
          <a:xfrm>
            <a:off x="7884368" y="2350800"/>
            <a:ext cx="11521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after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 1 </a:t>
            </a:r>
            <a:r>
              <a:rPr lang="de-DE" sz="2000" dirty="0" err="1" smtClean="0">
                <a:latin typeface="+mn-lt"/>
                <a:cs typeface="+mn-cs"/>
              </a:rPr>
              <a:t>year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Untertitel 2"/>
          <p:cNvSpPr txBox="1">
            <a:spLocks/>
          </p:cNvSpPr>
          <p:nvPr/>
        </p:nvSpPr>
        <p:spPr bwMode="auto">
          <a:xfrm>
            <a:off x="7884368" y="4798800"/>
            <a:ext cx="11521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after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 2 </a:t>
            </a:r>
            <a:r>
              <a:rPr lang="de-DE" sz="2000" dirty="0" err="1" smtClean="0">
                <a:latin typeface="+mn-lt"/>
                <a:cs typeface="+mn-cs"/>
              </a:rPr>
              <a:t>year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Untertitel 2"/>
          <p:cNvSpPr txBox="1">
            <a:spLocks/>
          </p:cNvSpPr>
          <p:nvPr/>
        </p:nvSpPr>
        <p:spPr bwMode="auto">
          <a:xfrm>
            <a:off x="503926" y="6093296"/>
            <a:ext cx="277192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err="1" smtClean="0">
                <a:solidFill>
                  <a:schemeClr val="tx2"/>
                </a:solidFill>
                <a:latin typeface="+mn-lt"/>
                <a:cs typeface="+mn-cs"/>
              </a:rPr>
              <a:t>patient</a:t>
            </a:r>
            <a:r>
              <a:rPr lang="de-DE" sz="2400" dirty="0" smtClean="0">
                <a:solidFill>
                  <a:schemeClr val="tx2"/>
                </a:solidFill>
                <a:latin typeface="+mn-lt"/>
                <a:cs typeface="+mn-cs"/>
              </a:rPr>
              <a:t> 1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Down Arrow 13"/>
          <p:cNvSpPr/>
          <p:nvPr/>
        </p:nvSpPr>
        <p:spPr>
          <a:xfrm rot="16200000">
            <a:off x="3933640" y="3006664"/>
            <a:ext cx="484632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err="1" smtClean="0"/>
              <a:t>Comparison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33/38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 smtClean="0"/>
              <a:t>Comparison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simulation</a:t>
            </a:r>
            <a:r>
              <a:rPr lang="de-DE" sz="3600" dirty="0" smtClean="0"/>
              <a:t> </a:t>
            </a:r>
            <a:r>
              <a:rPr lang="de-DE" sz="3600" dirty="0" err="1" smtClean="0"/>
              <a:t>results</a:t>
            </a:r>
            <a:endParaRPr lang="de-DE" sz="3600" dirty="0"/>
          </a:p>
        </p:txBody>
      </p:sp>
      <p:pic>
        <p:nvPicPr>
          <p:cNvPr id="12" name="Grafik 11" descr="SAGITTAL(74, 90, 31)_step_16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005064"/>
            <a:ext cx="2664296" cy="2088232"/>
          </a:xfrm>
          <a:prstGeom prst="rect">
            <a:avLst/>
          </a:prstGeom>
        </p:spPr>
      </p:pic>
      <p:pic>
        <p:nvPicPr>
          <p:cNvPr id="13" name="Grafik 12" descr="SAGITTAL(74, 90, 31)_step_10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2664296" cy="2088232"/>
          </a:xfrm>
          <a:prstGeom prst="rect">
            <a:avLst/>
          </a:prstGeom>
        </p:spPr>
      </p:pic>
      <p:pic>
        <p:nvPicPr>
          <p:cNvPr id="11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9552" y="2564904"/>
            <a:ext cx="2726016" cy="2160240"/>
          </a:xfrm>
          <a:prstGeom prst="rect">
            <a:avLst/>
          </a:prstGeom>
          <a:noFill/>
        </p:spPr>
      </p:pic>
      <p:sp>
        <p:nvSpPr>
          <p:cNvPr id="16" name="Untertitel 2"/>
          <p:cNvSpPr txBox="1">
            <a:spLocks/>
          </p:cNvSpPr>
          <p:nvPr/>
        </p:nvSpPr>
        <p:spPr bwMode="auto">
          <a:xfrm>
            <a:off x="7884368" y="2348880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after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3 </a:t>
            </a:r>
            <a:r>
              <a:rPr lang="de-DE" sz="2000" dirty="0" err="1" smtClean="0">
                <a:latin typeface="+mn-lt"/>
                <a:cs typeface="+mn-cs"/>
              </a:rPr>
              <a:t>years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Untertitel 2"/>
          <p:cNvSpPr txBox="1">
            <a:spLocks/>
          </p:cNvSpPr>
          <p:nvPr/>
        </p:nvSpPr>
        <p:spPr bwMode="auto">
          <a:xfrm>
            <a:off x="7884368" y="4797152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after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4 </a:t>
            </a:r>
            <a:r>
              <a:rPr lang="de-DE" sz="2000" dirty="0" err="1" smtClean="0">
                <a:latin typeface="+mn-lt"/>
                <a:cs typeface="+mn-cs"/>
              </a:rPr>
              <a:t>years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Untertitel 2"/>
          <p:cNvSpPr txBox="1">
            <a:spLocks/>
          </p:cNvSpPr>
          <p:nvPr/>
        </p:nvSpPr>
        <p:spPr bwMode="auto">
          <a:xfrm>
            <a:off x="5220072" y="6093296"/>
            <a:ext cx="26642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noProof="0" dirty="0" err="1" smtClean="0">
                <a:latin typeface="+mn-lt"/>
                <a:cs typeface="+mn-cs"/>
              </a:rPr>
              <a:t>simulator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Untertitel 2"/>
          <p:cNvSpPr txBox="1">
            <a:spLocks/>
          </p:cNvSpPr>
          <p:nvPr/>
        </p:nvSpPr>
        <p:spPr bwMode="auto">
          <a:xfrm>
            <a:off x="503926" y="6093296"/>
            <a:ext cx="277192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err="1" smtClean="0">
                <a:solidFill>
                  <a:schemeClr val="tx2"/>
                </a:solidFill>
                <a:latin typeface="+mn-lt"/>
                <a:cs typeface="+mn-cs"/>
              </a:rPr>
              <a:t>patient</a:t>
            </a:r>
            <a:r>
              <a:rPr lang="de-DE" sz="2400" dirty="0" smtClean="0">
                <a:solidFill>
                  <a:schemeClr val="tx2"/>
                </a:solidFill>
                <a:latin typeface="+mn-lt"/>
                <a:cs typeface="+mn-cs"/>
              </a:rPr>
              <a:t> 1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Down Arrow 13"/>
          <p:cNvSpPr/>
          <p:nvPr/>
        </p:nvSpPr>
        <p:spPr>
          <a:xfrm rot="16200000">
            <a:off x="3933640" y="3006664"/>
            <a:ext cx="484632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err="1" smtClean="0"/>
              <a:t>Comparison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34/38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err="1" smtClean="0"/>
              <a:t>Comparison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simulation</a:t>
            </a:r>
            <a:r>
              <a:rPr lang="de-DE" sz="3600" dirty="0" smtClean="0"/>
              <a:t> </a:t>
            </a:r>
            <a:r>
              <a:rPr lang="de-DE" sz="3600" dirty="0" err="1" smtClean="0"/>
              <a:t>results</a:t>
            </a:r>
            <a:endParaRPr lang="de-DE" sz="3600" dirty="0"/>
          </a:p>
        </p:txBody>
      </p:sp>
      <p:pic>
        <p:nvPicPr>
          <p:cNvPr id="8" name="Grafik 7" descr="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360295"/>
            <a:ext cx="2520280" cy="2796897"/>
          </a:xfrm>
          <a:prstGeom prst="rect">
            <a:avLst/>
          </a:prstGeom>
        </p:spPr>
      </p:pic>
      <p:pic>
        <p:nvPicPr>
          <p:cNvPr id="11" name="Grafik 10" descr="Sp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310" y="1268760"/>
            <a:ext cx="2116650" cy="2448272"/>
          </a:xfrm>
          <a:prstGeom prst="rect">
            <a:avLst/>
          </a:prstGeom>
        </p:spPr>
      </p:pic>
      <p:sp>
        <p:nvSpPr>
          <p:cNvPr id="9" name="Untertitel 2"/>
          <p:cNvSpPr txBox="1">
            <a:spLocks/>
          </p:cNvSpPr>
          <p:nvPr/>
        </p:nvSpPr>
        <p:spPr bwMode="auto">
          <a:xfrm>
            <a:off x="7524328" y="2060848"/>
            <a:ext cx="11521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after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3 </a:t>
            </a:r>
            <a:r>
              <a:rPr lang="de-DE" sz="2000" dirty="0" err="1" smtClean="0">
                <a:latin typeface="+mn-lt"/>
                <a:cs typeface="+mn-cs"/>
              </a:rPr>
              <a:t>years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Untertitel 2"/>
          <p:cNvSpPr txBox="1">
            <a:spLocks/>
          </p:cNvSpPr>
          <p:nvPr/>
        </p:nvSpPr>
        <p:spPr bwMode="auto">
          <a:xfrm>
            <a:off x="7308304" y="4581128"/>
            <a:ext cx="15121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Simulation</a:t>
            </a:r>
          </a:p>
          <a:p>
            <a:pPr marL="342900" lvl="0" indent="-342900" algn="ctr">
              <a:lnSpc>
                <a:spcPts val="1200"/>
              </a:lnSpc>
              <a:spcBef>
                <a:spcPct val="20000"/>
              </a:spcBef>
              <a:defRPr/>
            </a:pPr>
            <a:r>
              <a:rPr lang="de-DE" sz="2000" dirty="0" smtClean="0">
                <a:latin typeface="+mn-lt"/>
                <a:cs typeface="+mn-cs"/>
              </a:rPr>
              <a:t> </a:t>
            </a:r>
            <a:r>
              <a:rPr lang="de-DE" sz="2000" dirty="0" err="1" smtClean="0">
                <a:latin typeface="+mn-lt"/>
                <a:cs typeface="+mn-cs"/>
              </a:rPr>
              <a:t>over</a:t>
            </a:r>
            <a:r>
              <a:rPr lang="de-DE" sz="2000" dirty="0" smtClean="0">
                <a:latin typeface="+mn-lt"/>
                <a:cs typeface="+mn-cs"/>
              </a:rPr>
              <a:t> 5 </a:t>
            </a:r>
            <a:r>
              <a:rPr lang="de-DE" sz="2000" dirty="0" err="1" smtClean="0">
                <a:latin typeface="+mn-lt"/>
                <a:cs typeface="+mn-cs"/>
              </a:rPr>
              <a:t>years</a:t>
            </a: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Untertitel 2"/>
          <p:cNvSpPr txBox="1">
            <a:spLocks/>
          </p:cNvSpPr>
          <p:nvPr/>
        </p:nvSpPr>
        <p:spPr bwMode="auto">
          <a:xfrm>
            <a:off x="683568" y="6093296"/>
            <a:ext cx="24482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err="1" smtClean="0">
                <a:solidFill>
                  <a:schemeClr val="tx2"/>
                </a:solidFill>
                <a:latin typeface="+mn-lt"/>
                <a:cs typeface="+mn-cs"/>
              </a:rPr>
              <a:t>patient</a:t>
            </a:r>
            <a:r>
              <a:rPr lang="de-DE" sz="2400" dirty="0" smtClean="0">
                <a:solidFill>
                  <a:schemeClr val="tx2"/>
                </a:solidFill>
                <a:latin typeface="+mn-lt"/>
                <a:cs typeface="+mn-cs"/>
              </a:rPr>
              <a:t> 2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Untertitel 2"/>
          <p:cNvSpPr txBox="1">
            <a:spLocks/>
          </p:cNvSpPr>
          <p:nvPr/>
        </p:nvSpPr>
        <p:spPr bwMode="auto">
          <a:xfrm>
            <a:off x="5139680" y="6237312"/>
            <a:ext cx="2096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noProof="0" dirty="0" err="1" smtClean="0">
                <a:latin typeface="+mn-lt"/>
                <a:cs typeface="+mn-cs"/>
              </a:rPr>
              <a:t>simulator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7329" name="Picture 1" descr="E:\TRANSVERSALp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310" y="3754560"/>
            <a:ext cx="2116800" cy="2554760"/>
          </a:xfrm>
          <a:prstGeom prst="rect">
            <a:avLst/>
          </a:prstGeom>
          <a:noFill/>
        </p:spPr>
      </p:pic>
      <p:sp>
        <p:nvSpPr>
          <p:cNvPr id="12" name="Down Arrow 13"/>
          <p:cNvSpPr/>
          <p:nvPr/>
        </p:nvSpPr>
        <p:spPr>
          <a:xfrm rot="16200000">
            <a:off x="3933640" y="3006664"/>
            <a:ext cx="484632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err="1" smtClean="0"/>
              <a:t>Comparison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35/38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p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3458058" cy="3172268"/>
          </a:xfrm>
          <a:prstGeom prst="rect">
            <a:avLst/>
          </a:prstGeom>
        </p:spPr>
      </p:pic>
      <p:pic>
        <p:nvPicPr>
          <p:cNvPr id="11" name="Grafik 10" descr="S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062806"/>
            <a:ext cx="3456384" cy="3168353"/>
          </a:xfrm>
          <a:prstGeom prst="rect">
            <a:avLst/>
          </a:prstGeom>
        </p:spPr>
      </p:pic>
      <p:sp>
        <p:nvSpPr>
          <p:cNvPr id="12" name="Untertitel 2"/>
          <p:cNvSpPr txBox="1">
            <a:spLocks/>
          </p:cNvSpPr>
          <p:nvPr/>
        </p:nvSpPr>
        <p:spPr bwMode="auto">
          <a:xfrm>
            <a:off x="5436096" y="5301208"/>
            <a:ext cx="34563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smtClean="0">
                <a:latin typeface="+mn-lt"/>
                <a:cs typeface="+mn-cs"/>
              </a:rPr>
              <a:t>after 2 </a:t>
            </a:r>
            <a:r>
              <a:rPr lang="de-DE" sz="2400" dirty="0" err="1" smtClean="0">
                <a:latin typeface="+mn-lt"/>
                <a:cs typeface="+mn-cs"/>
              </a:rPr>
              <a:t>years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Untertitel 2"/>
          <p:cNvSpPr txBox="1">
            <a:spLocks/>
          </p:cNvSpPr>
          <p:nvPr/>
        </p:nvSpPr>
        <p:spPr bwMode="auto">
          <a:xfrm>
            <a:off x="323528" y="6093296"/>
            <a:ext cx="34563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err="1" smtClean="0">
                <a:solidFill>
                  <a:schemeClr val="tx2"/>
                </a:solidFill>
                <a:latin typeface="+mn-lt"/>
                <a:cs typeface="+mn-cs"/>
              </a:rPr>
              <a:t>patient</a:t>
            </a:r>
            <a:r>
              <a:rPr lang="de-DE" sz="2400" dirty="0" smtClean="0">
                <a:solidFill>
                  <a:schemeClr val="tx2"/>
                </a:solidFill>
                <a:latin typeface="+mn-lt"/>
                <a:cs typeface="+mn-cs"/>
              </a:rPr>
              <a:t> 3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Untertitel 2"/>
          <p:cNvSpPr txBox="1">
            <a:spLocks/>
          </p:cNvSpPr>
          <p:nvPr/>
        </p:nvSpPr>
        <p:spPr bwMode="auto">
          <a:xfrm>
            <a:off x="5436096" y="6093296"/>
            <a:ext cx="34563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sz="2400" dirty="0" smtClean="0">
                <a:latin typeface="+mn-lt"/>
                <a:cs typeface="+mn-cs"/>
              </a:rPr>
              <a:t>s</a:t>
            </a:r>
            <a:r>
              <a:rPr lang="de-DE" sz="2400" noProof="0" dirty="0" err="1" smtClean="0">
                <a:latin typeface="+mn-lt"/>
                <a:cs typeface="+mn-cs"/>
              </a:rPr>
              <a:t>imulator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own Arrow 13"/>
          <p:cNvSpPr/>
          <p:nvPr/>
        </p:nvSpPr>
        <p:spPr>
          <a:xfrm rot="16200000">
            <a:off x="4365688" y="3006664"/>
            <a:ext cx="484632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err="1" smtClean="0"/>
              <a:t>Comparison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54868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 smtClean="0">
                <a:latin typeface="+mj-lt"/>
              </a:rPr>
              <a:t>Comparison</a:t>
            </a:r>
            <a:r>
              <a:rPr lang="de-DE" sz="3600" dirty="0" smtClean="0">
                <a:latin typeface="+mj-lt"/>
              </a:rPr>
              <a:t> </a:t>
            </a:r>
            <a:r>
              <a:rPr lang="de-DE" sz="3600" dirty="0" err="1" smtClean="0">
                <a:latin typeface="+mj-lt"/>
              </a:rPr>
              <a:t>of</a:t>
            </a:r>
            <a:r>
              <a:rPr lang="de-DE" sz="3600" dirty="0" smtClean="0">
                <a:latin typeface="+mj-lt"/>
              </a:rPr>
              <a:t> </a:t>
            </a:r>
            <a:r>
              <a:rPr lang="de-DE" sz="3600" dirty="0" err="1" smtClean="0">
                <a:latin typeface="+mj-lt"/>
              </a:rPr>
              <a:t>simulation</a:t>
            </a:r>
            <a:r>
              <a:rPr lang="de-DE" sz="3600" dirty="0" smtClean="0">
                <a:latin typeface="+mj-lt"/>
              </a:rPr>
              <a:t> </a:t>
            </a:r>
            <a:r>
              <a:rPr lang="de-DE" sz="3600" dirty="0" err="1" smtClean="0">
                <a:latin typeface="+mj-lt"/>
              </a:rPr>
              <a:t>results</a:t>
            </a:r>
            <a:endParaRPr lang="de-DE" sz="3600" dirty="0"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36/38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Future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75" y="1357313"/>
            <a:ext cx="5725269" cy="5214937"/>
          </a:xfrm>
        </p:spPr>
        <p:txBody>
          <a:bodyPr anchor="t"/>
          <a:lstStyle/>
          <a:p>
            <a:pPr>
              <a:spcBef>
                <a:spcPts val="1800"/>
              </a:spcBef>
            </a:pPr>
            <a:r>
              <a:rPr lang="en-US" dirty="0" smtClean="0"/>
              <a:t>V</a:t>
            </a:r>
            <a:r>
              <a:rPr lang="en-US" dirty="0" smtClean="0"/>
              <a:t>alidation</a:t>
            </a:r>
            <a:endParaRPr lang="en-US" dirty="0" smtClean="0"/>
          </a:p>
          <a:p>
            <a:pPr>
              <a:spcBef>
                <a:spcPts val="1800"/>
              </a:spcBef>
            </a:pPr>
            <a:r>
              <a:rPr lang="en-US" dirty="0" smtClean="0"/>
              <a:t>P</a:t>
            </a:r>
            <a:r>
              <a:rPr lang="en-US" dirty="0" smtClean="0"/>
              <a:t>hysical </a:t>
            </a:r>
            <a:r>
              <a:rPr lang="en-US" dirty="0" smtClean="0"/>
              <a:t>deformation model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M</a:t>
            </a:r>
            <a:r>
              <a:rPr lang="en-US" dirty="0" smtClean="0"/>
              <a:t>odel </a:t>
            </a:r>
            <a:r>
              <a:rPr lang="en-US" dirty="0" smtClean="0"/>
              <a:t>extensions (for example angiogenesis)</a:t>
            </a:r>
          </a:p>
          <a:p>
            <a:pPr>
              <a:spcBef>
                <a:spcPts val="1800"/>
              </a:spcBef>
            </a:pPr>
            <a:r>
              <a:rPr lang="en-US" dirty="0" err="1" smtClean="0"/>
              <a:t>M</a:t>
            </a:r>
            <a:r>
              <a:rPr lang="en-US" dirty="0" err="1" smtClean="0"/>
              <a:t>ultiscale</a:t>
            </a:r>
            <a:r>
              <a:rPr lang="en-US" dirty="0" smtClean="0"/>
              <a:t> </a:t>
            </a:r>
            <a:r>
              <a:rPr lang="en-US" dirty="0" smtClean="0"/>
              <a:t>model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I</a:t>
            </a:r>
            <a:r>
              <a:rPr lang="en-US" dirty="0" smtClean="0"/>
              <a:t>ntegration </a:t>
            </a:r>
            <a:r>
              <a:rPr lang="en-US" dirty="0" smtClean="0"/>
              <a:t>of functional atlases</a:t>
            </a:r>
            <a:endParaRPr lang="de-DE" dirty="0" smtClean="0"/>
          </a:p>
        </p:txBody>
      </p:sp>
      <p:pic>
        <p:nvPicPr>
          <p:cNvPr id="6" name="Inhaltsplatzhalter 3" descr="meningeo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0152" y="1340768"/>
            <a:ext cx="2592288" cy="284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sankt-gertrauden.de/assets/images/neurochirurgie/Abb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40152" y="4365104"/>
            <a:ext cx="2592288" cy="2054267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8532440" y="664961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37/38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1194" y="2365425"/>
            <a:ext cx="8821613" cy="2647751"/>
          </a:xfrm>
        </p:spPr>
        <p:txBody>
          <a:bodyPr anchor="t">
            <a:normAutofit/>
          </a:bodyPr>
          <a:lstStyle/>
          <a:p>
            <a:pPr algn="ctr">
              <a:spcBef>
                <a:spcPts val="1800"/>
              </a:spcBef>
              <a:buNone/>
            </a:pPr>
            <a:r>
              <a:rPr lang="de-DE" sz="4000" b="1" dirty="0" smtClean="0">
                <a:latin typeface="Andalus" pitchFamily="18" charset="-78"/>
                <a:cs typeface="Andalus" pitchFamily="18" charset="-78"/>
              </a:rPr>
              <a:t>Tank you</a:t>
            </a:r>
          </a:p>
          <a:p>
            <a:pPr algn="ctr">
              <a:spcBef>
                <a:spcPts val="1800"/>
              </a:spcBef>
              <a:buNone/>
            </a:pPr>
            <a:r>
              <a:rPr lang="de-DE" sz="4000" b="1" dirty="0" smtClean="0">
                <a:latin typeface="Andalus" pitchFamily="18" charset="-78"/>
                <a:cs typeface="Andalus" pitchFamily="18" charset="-78"/>
              </a:rPr>
              <a:t> for</a:t>
            </a:r>
          </a:p>
          <a:p>
            <a:pPr algn="ctr">
              <a:spcBef>
                <a:spcPts val="1800"/>
              </a:spcBef>
              <a:buNone/>
            </a:pPr>
            <a:r>
              <a:rPr lang="de-DE" sz="4000" b="1" dirty="0" smtClean="0">
                <a:latin typeface="Andalus" pitchFamily="18" charset="-78"/>
                <a:cs typeface="Andalus" pitchFamily="18" charset="-78"/>
              </a:rPr>
              <a:t>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O</a:t>
            </a:r>
            <a:r>
              <a:rPr lang="de-DE" sz="3600" dirty="0" smtClean="0"/>
              <a:t>verview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560" y="2708920"/>
            <a:ext cx="7994154" cy="2088232"/>
          </a:xfrm>
        </p:spPr>
        <p:txBody>
          <a:bodyPr anchor="t"/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en-US" sz="2000" dirty="0"/>
              <a:t>Modeling of tumor </a:t>
            </a:r>
            <a:r>
              <a:rPr lang="en-US" sz="2000" dirty="0" smtClean="0"/>
              <a:t>progression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en-US" sz="2000" dirty="0" smtClean="0"/>
              <a:t>Integration </a:t>
            </a:r>
            <a:r>
              <a:rPr lang="en-US" sz="2000" dirty="0"/>
              <a:t>of the tumor mass </a:t>
            </a:r>
            <a:r>
              <a:rPr lang="en-US" sz="2000" dirty="0" smtClean="0"/>
              <a:t>effect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Symbol" pitchFamily="18" charset="2"/>
              <a:buChar char="-"/>
            </a:pPr>
            <a:r>
              <a:rPr lang="en-US" sz="2000" dirty="0" smtClean="0"/>
              <a:t>Integration </a:t>
            </a:r>
            <a:r>
              <a:rPr lang="en-US" sz="2000" dirty="0"/>
              <a:t>of radiotherapy</a:t>
            </a:r>
            <a:endParaRPr lang="de-DE" sz="2000" dirty="0" smtClean="0"/>
          </a:p>
        </p:txBody>
      </p:sp>
      <p:sp>
        <p:nvSpPr>
          <p:cNvPr id="6" name="Inhaltsplatzhalter 6"/>
          <p:cNvSpPr txBox="1">
            <a:spLocks/>
          </p:cNvSpPr>
          <p:nvPr/>
        </p:nvSpPr>
        <p:spPr bwMode="auto">
          <a:xfrm>
            <a:off x="107379" y="1340769"/>
            <a:ext cx="900112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Data </a:t>
            </a:r>
            <a:r>
              <a:rPr lang="en-US" sz="2400" dirty="0" smtClean="0"/>
              <a:t>pre-processing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Extension </a:t>
            </a:r>
            <a:r>
              <a:rPr lang="en-US" sz="2400" dirty="0"/>
              <a:t>of an existing simulation environment for </a:t>
            </a:r>
            <a:r>
              <a:rPr lang="en-US" sz="2400" dirty="0" err="1"/>
              <a:t>gliomas</a:t>
            </a:r>
            <a:r>
              <a:rPr lang="en-US" sz="2400" dirty="0"/>
              <a:t>:</a:t>
            </a:r>
            <a:endParaRPr lang="de-DE" sz="2400" dirty="0" smtClean="0">
              <a:latin typeface="+mn-lt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 bwMode="auto">
          <a:xfrm>
            <a:off x="107504" y="4869160"/>
            <a:ext cx="900112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Application to patient-specific </a:t>
            </a:r>
            <a:r>
              <a:rPr lang="en-US" sz="2400" dirty="0" smtClean="0"/>
              <a:t>data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Outlook</a:t>
            </a:r>
            <a:endParaRPr lang="de-DE" sz="2400" dirty="0" smtClean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3/38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Definitionen der Volumen zum Zeitpunkt t</a:t>
            </a:r>
            <a:endParaRPr lang="de-DE" dirty="0"/>
          </a:p>
        </p:txBody>
      </p:sp>
      <p:sp>
        <p:nvSpPr>
          <p:cNvPr id="4" name="Inhaltsplatzhalter 6"/>
          <p:cNvSpPr txBox="1">
            <a:spLocks/>
          </p:cNvSpPr>
          <p:nvPr/>
        </p:nvSpPr>
        <p:spPr bwMode="auto">
          <a:xfrm>
            <a:off x="251520" y="4869160"/>
            <a:ext cx="8892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 dirty="0" err="1" smtClean="0">
                <a:latin typeface="+mn-lt"/>
              </a:rPr>
              <a:t>CTV</a:t>
            </a:r>
            <a:r>
              <a:rPr lang="de-DE" sz="2400" dirty="0" smtClean="0">
                <a:latin typeface="+mn-lt"/>
              </a:rPr>
              <a:t>: komplettes Tumorvolumen </a:t>
            </a:r>
          </a:p>
          <a:p>
            <a:r>
              <a:rPr lang="de-DE" sz="2400" dirty="0" err="1" smtClean="0">
                <a:latin typeface="+mn-lt"/>
              </a:rPr>
              <a:t>DTV</a:t>
            </a:r>
            <a:r>
              <a:rPr lang="de-DE" sz="2400" dirty="0" smtClean="0">
                <a:latin typeface="+mn-lt"/>
              </a:rPr>
              <a:t>: detektierbares Tumorvolumen </a:t>
            </a:r>
          </a:p>
          <a:p>
            <a:r>
              <a:rPr lang="de-DE" sz="2400" dirty="0" err="1" smtClean="0">
                <a:latin typeface="+mn-lt"/>
              </a:rPr>
              <a:t>GTV</a:t>
            </a:r>
            <a:r>
              <a:rPr lang="de-DE" sz="2400" dirty="0" smtClean="0">
                <a:latin typeface="+mn-lt"/>
              </a:rPr>
              <a:t>: Tumorkernvolumen 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61" name="Picture 1" descr="C:\Users\NM85\Desktop\Kolloquium\Tumorvolumi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569" y="1988840"/>
            <a:ext cx="8678863" cy="271462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1/40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en-US" dirty="0" smtClean="0"/>
              <a:t>Definition of the volume at the time t</a:t>
            </a:r>
            <a:endParaRPr lang="de-DE" dirty="0"/>
          </a:p>
        </p:txBody>
      </p:sp>
      <p:pic>
        <p:nvPicPr>
          <p:cNvPr id="263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340768"/>
            <a:ext cx="74295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4000" dirty="0" smtClean="0"/>
              <a:t>Flow </a:t>
            </a:r>
            <a:r>
              <a:rPr lang="de-DE" sz="4000" dirty="0"/>
              <a:t>diagram</a:t>
            </a:r>
          </a:p>
        </p:txBody>
      </p:sp>
      <p:pic>
        <p:nvPicPr>
          <p:cNvPr id="265218" name="Picture 2" descr="C:\Users\NM85\Desktop\Kolloquium\Ablauplan_englis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72" y="1268760"/>
            <a:ext cx="4210468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4/38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556792"/>
            <a:ext cx="51239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smtClean="0"/>
              <a:t>Data </a:t>
            </a:r>
            <a:r>
              <a:rPr lang="de-DE" dirty="0"/>
              <a:t>i</a:t>
            </a:r>
            <a:r>
              <a:rPr lang="de-DE" dirty="0" smtClean="0"/>
              <a:t>mport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5/38</a:t>
            </a:r>
            <a:endParaRPr lang="de-DE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4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22"/>
          <p:cNvGrpSpPr>
            <a:grpSpLocks noChangeAspect="1"/>
          </p:cNvGrpSpPr>
          <p:nvPr/>
        </p:nvGrpSpPr>
        <p:grpSpPr>
          <a:xfrm>
            <a:off x="7237246" y="1755672"/>
            <a:ext cx="1440155" cy="1817344"/>
            <a:chOff x="2975560" y="4060533"/>
            <a:chExt cx="1512000" cy="1908000"/>
          </a:xfrm>
          <a:effectLst/>
        </p:grpSpPr>
        <p:pic>
          <p:nvPicPr>
            <p:cNvPr id="5" name="Picture 6" descr="brainweb-csf-transverse.pd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5560" y="4060533"/>
              <a:ext cx="1512000" cy="1908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xtBox 164"/>
            <p:cNvSpPr txBox="1"/>
            <p:nvPr/>
          </p:nvSpPr>
          <p:spPr>
            <a:xfrm>
              <a:off x="2975560" y="5299716"/>
              <a:ext cx="1512000" cy="3877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dk1"/>
                  </a:solidFill>
                  <a:cs typeface="Arial"/>
                </a:rPr>
                <a:t>CSF </a:t>
              </a:r>
            </a:p>
          </p:txBody>
        </p:sp>
      </p:grpSp>
      <p:grpSp>
        <p:nvGrpSpPr>
          <p:cNvPr id="7" name="Gruppieren 34"/>
          <p:cNvGrpSpPr>
            <a:grpSpLocks noChangeAspect="1"/>
          </p:cNvGrpSpPr>
          <p:nvPr/>
        </p:nvGrpSpPr>
        <p:grpSpPr>
          <a:xfrm>
            <a:off x="7238261" y="3717032"/>
            <a:ext cx="1439140" cy="1817344"/>
            <a:chOff x="7524303" y="4869160"/>
            <a:chExt cx="855848" cy="1080000"/>
          </a:xfrm>
          <a:effectLst/>
        </p:grpSpPr>
        <p:pic>
          <p:nvPicPr>
            <p:cNvPr id="8" name="Picture 160" descr="brainweb-whitematter-transverse.pdf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4304" y="4869160"/>
              <a:ext cx="855847" cy="1080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TextBox 164"/>
            <p:cNvSpPr txBox="1"/>
            <p:nvPr/>
          </p:nvSpPr>
          <p:spPr>
            <a:xfrm>
              <a:off x="7524303" y="5569778"/>
              <a:ext cx="855848" cy="32922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3" algn="ctr"/>
              <a:r>
                <a:rPr lang="en-US" dirty="0"/>
                <a:t>white matter</a:t>
              </a:r>
            </a:p>
            <a:p>
              <a:pPr marL="0" lvl="3" algn="ctr"/>
              <a:endParaRPr lang="de-DE" baseline="-25000" dirty="0" smtClean="0">
                <a:latin typeface="Arial"/>
                <a:cs typeface="Arial"/>
              </a:endParaRPr>
            </a:p>
          </p:txBody>
        </p:sp>
      </p:grp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179512" y="1628800"/>
            <a:ext cx="54726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Tissue </a:t>
            </a:r>
            <a:r>
              <a:rPr lang="en-US" sz="2400" dirty="0"/>
              <a:t>classes in </a:t>
            </a:r>
            <a:r>
              <a:rPr lang="en-US" sz="2400" dirty="0" smtClean="0"/>
              <a:t>modeling of </a:t>
            </a:r>
            <a:r>
              <a:rPr lang="en-US" sz="2400" dirty="0" err="1" smtClean="0"/>
              <a:t>gliomas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 smtClean="0"/>
              <a:t>G</a:t>
            </a:r>
            <a:r>
              <a:rPr lang="en-US" sz="2400" dirty="0" smtClean="0"/>
              <a:t>ray </a:t>
            </a:r>
            <a:r>
              <a:rPr lang="en-US" sz="2400" dirty="0" smtClean="0"/>
              <a:t>matter</a:t>
            </a:r>
          </a:p>
          <a:p>
            <a:endParaRPr lang="en-US" sz="2400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/>
              <a:t>W</a:t>
            </a:r>
            <a:r>
              <a:rPr lang="en-US" sz="2400" dirty="0" smtClean="0"/>
              <a:t>hite </a:t>
            </a:r>
            <a:r>
              <a:rPr lang="en-US" sz="2400" dirty="0" smtClean="0"/>
              <a:t>matter</a:t>
            </a:r>
          </a:p>
          <a:p>
            <a:endParaRPr lang="en-US" sz="2400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 smtClean="0"/>
              <a:t>Skull</a:t>
            </a:r>
          </a:p>
          <a:p>
            <a:endParaRPr lang="en-US" sz="2400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US" sz="2400" dirty="0" smtClean="0"/>
              <a:t>CSF</a:t>
            </a:r>
            <a:endParaRPr lang="de-DE" sz="2400" dirty="0">
              <a:latin typeface="+mn-lt"/>
            </a:endParaRPr>
          </a:p>
        </p:txBody>
      </p:sp>
      <p:grpSp>
        <p:nvGrpSpPr>
          <p:cNvPr id="11" name="Group 169"/>
          <p:cNvGrpSpPr>
            <a:grpSpLocks noChangeAspect="1"/>
          </p:cNvGrpSpPr>
          <p:nvPr/>
        </p:nvGrpSpPr>
        <p:grpSpPr>
          <a:xfrm>
            <a:off x="5652120" y="3717032"/>
            <a:ext cx="1512168" cy="1817343"/>
            <a:chOff x="24266328" y="15482711"/>
            <a:chExt cx="1512008" cy="1907999"/>
          </a:xfrm>
          <a:effectLst/>
        </p:grpSpPr>
        <p:pic>
          <p:nvPicPr>
            <p:cNvPr id="12" name="Picture 159" descr="brainweb-graymatter-transverse.pdf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66336" y="15482711"/>
              <a:ext cx="1512000" cy="190799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TextBox 164"/>
            <p:cNvSpPr txBox="1"/>
            <p:nvPr/>
          </p:nvSpPr>
          <p:spPr>
            <a:xfrm>
              <a:off x="24266328" y="16720478"/>
              <a:ext cx="1511999" cy="58163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lvl="3" algn="ctr"/>
              <a:r>
                <a:rPr lang="en-US" dirty="0" smtClean="0"/>
                <a:t>gray </a:t>
              </a:r>
              <a:r>
                <a:rPr lang="en-US" dirty="0"/>
                <a:t>matter</a:t>
              </a:r>
            </a:p>
            <a:p>
              <a:pPr marL="0" lvl="3" algn="ctr"/>
              <a:endParaRPr lang="de-DE" baseline="-25000" dirty="0" smtClean="0">
                <a:solidFill>
                  <a:schemeClr val="dk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4" name="Picture 2" descr="C:\Users\BIGLARI\Desktop\sku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772816"/>
            <a:ext cx="1513118" cy="1818000"/>
          </a:xfrm>
          <a:prstGeom prst="rect">
            <a:avLst/>
          </a:prstGeom>
          <a:noFill/>
        </p:spPr>
      </p:pic>
      <p:sp>
        <p:nvSpPr>
          <p:cNvPr id="15" name="TextBox 164"/>
          <p:cNvSpPr txBox="1"/>
          <p:nvPr/>
        </p:nvSpPr>
        <p:spPr>
          <a:xfrm>
            <a:off x="5652120" y="2924944"/>
            <a:ext cx="1512168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dk1"/>
                </a:solidFill>
                <a:cs typeface="Arial"/>
              </a:rPr>
              <a:t>Skull</a:t>
            </a:r>
            <a:endParaRPr lang="de-DE" baseline="-25000" dirty="0" smtClean="0">
              <a:solidFill>
                <a:schemeClr val="dk1"/>
              </a:solidFill>
              <a:cs typeface="Arial"/>
            </a:endParaRPr>
          </a:p>
        </p:txBody>
      </p:sp>
      <p:sp>
        <p:nvSpPr>
          <p:cNvPr id="16" name="Title 5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D</a:t>
            </a:r>
            <a:r>
              <a:rPr lang="de-DE" sz="3600" dirty="0" smtClean="0"/>
              <a:t>ata import </a:t>
            </a:r>
            <a:endParaRPr lang="de-DE" sz="3600" dirty="0"/>
          </a:p>
        </p:txBody>
      </p:sp>
      <p:sp>
        <p:nvSpPr>
          <p:cNvPr id="18" name="Textfeld 17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6/38</a:t>
            </a:r>
            <a:endParaRPr lang="de-DE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27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 smtClean="0"/>
              <a:t>Data </a:t>
            </a:r>
            <a:r>
              <a:rPr lang="de-DE" sz="3600" dirty="0" err="1" smtClean="0"/>
              <a:t>import</a:t>
            </a:r>
            <a:endParaRPr lang="de-DE" sz="3600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95537" y="1357313"/>
            <a:ext cx="8605588" cy="631527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79512" y="1268760"/>
            <a:ext cx="5904656" cy="473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For </a:t>
            </a:r>
            <a:r>
              <a:rPr lang="en-US" sz="2400" dirty="0" err="1">
                <a:latin typeface="+mn-lt"/>
                <a:cs typeface="+mn-cs"/>
              </a:rPr>
              <a:t>meningiomas</a:t>
            </a:r>
            <a:r>
              <a:rPr lang="en-US" sz="2400" dirty="0">
                <a:latin typeface="+mn-lt"/>
                <a:cs typeface="+mn-cs"/>
              </a:rPr>
              <a:t> you need in addition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2400" dirty="0" err="1" smtClean="0">
                <a:latin typeface="+mn-lt"/>
                <a:cs typeface="+mn-cs"/>
              </a:rPr>
              <a:t>M</a:t>
            </a:r>
            <a:r>
              <a:rPr lang="de-DE" sz="2400" dirty="0" err="1" smtClean="0">
                <a:latin typeface="+mn-lt"/>
                <a:cs typeface="+mn-cs"/>
              </a:rPr>
              <a:t>eninges</a:t>
            </a:r>
            <a:endParaRPr lang="de-DE" sz="2400" dirty="0"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2400" dirty="0" err="1">
                <a:latin typeface="+mn-lt"/>
                <a:cs typeface="+mn-cs"/>
              </a:rPr>
              <a:t>V</a:t>
            </a:r>
            <a:r>
              <a:rPr lang="de-DE" sz="2400" dirty="0" err="1" smtClean="0">
                <a:latin typeface="+mn-lt"/>
                <a:cs typeface="+mn-cs"/>
              </a:rPr>
              <a:t>entricle</a:t>
            </a:r>
            <a:endParaRPr lang="de-DE" sz="2400" dirty="0">
              <a:latin typeface="+mn-lt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2400" dirty="0">
                <a:latin typeface="+mn-lt"/>
                <a:cs typeface="+mn-cs"/>
              </a:rPr>
              <a:t>Skull</a:t>
            </a:r>
          </a:p>
          <a:p>
            <a:pPr marL="800100" lvl="1" indent="-34290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2400" dirty="0" err="1" smtClean="0">
                <a:latin typeface="+mn-lt"/>
                <a:cs typeface="+mn-cs"/>
              </a:rPr>
              <a:t>S</a:t>
            </a:r>
            <a:r>
              <a:rPr lang="de-DE" sz="2400" dirty="0" err="1" smtClean="0">
                <a:latin typeface="+mn-lt"/>
                <a:cs typeface="+mn-cs"/>
              </a:rPr>
              <a:t>esidual</a:t>
            </a:r>
            <a:endParaRPr kumimoji="0" lang="de-DE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5" name="Inhaltsplatzhalter 6"/>
          <p:cNvSpPr txBox="1">
            <a:spLocks/>
          </p:cNvSpPr>
          <p:nvPr/>
        </p:nvSpPr>
        <p:spPr bwMode="auto">
          <a:xfrm>
            <a:off x="4860032" y="4509120"/>
            <a:ext cx="4032448" cy="149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de-DE" sz="1600" dirty="0" smtClean="0"/>
              <a:t>Dura mater 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de-DE" sz="1600" dirty="0" smtClean="0"/>
              <a:t>Arachnoidea 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-"/>
            </a:pPr>
            <a:r>
              <a:rPr lang="de-DE" sz="1600" dirty="0" smtClean="0"/>
              <a:t>Pia mater </a:t>
            </a:r>
            <a:endParaRPr lang="de-DE" sz="160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496" y="6320353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1200" dirty="0"/>
              <a:t>Provided by : </a:t>
            </a:r>
            <a:r>
              <a:rPr lang="de-DE" sz="1200" dirty="0" smtClean="0"/>
              <a:t>ims.uni-stuttgart.de</a:t>
            </a:r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14" y="2348880"/>
            <a:ext cx="37909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7/38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42844" y="714356"/>
            <a:ext cx="8858312" cy="428628"/>
          </a:xfrm>
        </p:spPr>
        <p:txBody>
          <a:bodyPr>
            <a:noAutofit/>
          </a:bodyPr>
          <a:lstStyle/>
          <a:p>
            <a:r>
              <a:rPr lang="de-DE" sz="3600" dirty="0"/>
              <a:t>Segmentation of the meninges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95537" y="1357313"/>
            <a:ext cx="8605588" cy="631527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006" y="2009774"/>
            <a:ext cx="743598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nhaltsplatzhalter 6"/>
          <p:cNvSpPr txBox="1">
            <a:spLocks/>
          </p:cNvSpPr>
          <p:nvPr/>
        </p:nvSpPr>
        <p:spPr bwMode="auto">
          <a:xfrm>
            <a:off x="755576" y="1429321"/>
            <a:ext cx="7560840" cy="55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e-DE" sz="3000" dirty="0">
                <a:latin typeface="+mn-lt"/>
              </a:rPr>
              <a:t>Existing segmentation: without meninges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604448" y="664961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itchFamily="34" charset="0"/>
              </a:rPr>
              <a:t>8/38</a:t>
            </a:r>
            <a:endParaRPr lang="de-DE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KNOPP@OKII9FVF81V8GRBC" val="3044"/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1121</Words>
  <Application>Microsoft Office PowerPoint</Application>
  <PresentationFormat>Bildschirmpräsentation (4:3)</PresentationFormat>
  <Paragraphs>350</Paragraphs>
  <Slides>41</Slides>
  <Notes>25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Andalus</vt:lpstr>
      <vt:lpstr>Office Theme</vt:lpstr>
      <vt:lpstr>Folie 1</vt:lpstr>
      <vt:lpstr>Meningioma</vt:lpstr>
      <vt:lpstr>Motivation</vt:lpstr>
      <vt:lpstr>Overview</vt:lpstr>
      <vt:lpstr>Flow diagram</vt:lpstr>
      <vt:lpstr>Folie 6</vt:lpstr>
      <vt:lpstr>Data import </vt:lpstr>
      <vt:lpstr>Data import</vt:lpstr>
      <vt:lpstr>Segmentation of the meninges</vt:lpstr>
      <vt:lpstr>Segmentation of the meninges</vt:lpstr>
      <vt:lpstr>Segmentation of the meninges</vt:lpstr>
      <vt:lpstr>Folie 12</vt:lpstr>
      <vt:lpstr>Simulation environment</vt:lpstr>
      <vt:lpstr>Description of the tumor growth</vt:lpstr>
      <vt:lpstr>Development of the tumor cell concentration </vt:lpstr>
      <vt:lpstr>Results</vt:lpstr>
      <vt:lpstr>Flow diagram</vt:lpstr>
      <vt:lpstr>Modeling of mass effect</vt:lpstr>
      <vt:lpstr>Deformation models</vt:lpstr>
      <vt:lpstr>DMFFD</vt:lpstr>
      <vt:lpstr>Results with DMFFD</vt:lpstr>
      <vt:lpstr>Folie 22</vt:lpstr>
      <vt:lpstr>Influence of the growth parameters</vt:lpstr>
      <vt:lpstr>Flow diagram</vt:lpstr>
      <vt:lpstr>Integration of radiotherapy</vt:lpstr>
      <vt:lpstr>Integration of radiotherapy</vt:lpstr>
      <vt:lpstr>Description of the low dose effect</vt:lpstr>
      <vt:lpstr>Cell repair mechanisms</vt:lpstr>
      <vt:lpstr>Dose distribution</vt:lpstr>
      <vt:lpstr>Standard radiation data</vt:lpstr>
      <vt:lpstr>Radiation therapy results</vt:lpstr>
      <vt:lpstr>Variation of the safety margin</vt:lpstr>
      <vt:lpstr>Folie 33</vt:lpstr>
      <vt:lpstr>Comparison of simulation results</vt:lpstr>
      <vt:lpstr>Comparison of simulation results</vt:lpstr>
      <vt:lpstr>Comparison of simulation results</vt:lpstr>
      <vt:lpstr>Folie 37</vt:lpstr>
      <vt:lpstr>Future</vt:lpstr>
      <vt:lpstr>Folie 39</vt:lpstr>
      <vt:lpstr>Definitionen der Volumen zum Zeitpunkt t</vt:lpstr>
      <vt:lpstr>Definition of the volume at the time 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BIGLARI</dc:creator>
  <cp:lastModifiedBy>NM85</cp:lastModifiedBy>
  <cp:revision>887</cp:revision>
  <cp:lastPrinted>2010-02-11T13:22:22Z</cp:lastPrinted>
  <dcterms:created xsi:type="dcterms:W3CDTF">2012-05-29T13:53:18Z</dcterms:created>
  <dcterms:modified xsi:type="dcterms:W3CDTF">2013-10-27T21:39:12Z</dcterms:modified>
</cp:coreProperties>
</file>