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6" r:id="rId1"/>
  </p:sldMasterIdLst>
  <p:handoutMasterIdLst>
    <p:handoutMasterId r:id="rId41"/>
  </p:handout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97" r:id="rId9"/>
    <p:sldId id="263" r:id="rId10"/>
    <p:sldId id="264" r:id="rId11"/>
    <p:sldId id="265" r:id="rId12"/>
    <p:sldId id="292" r:id="rId13"/>
    <p:sldId id="293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73" r:id="rId29"/>
    <p:sldId id="281" r:id="rId30"/>
    <p:sldId id="284" r:id="rId31"/>
    <p:sldId id="285" r:id="rId32"/>
    <p:sldId id="286" r:id="rId33"/>
    <p:sldId id="287" r:id="rId34"/>
    <p:sldId id="288" r:id="rId35"/>
    <p:sldId id="289" r:id="rId36"/>
    <p:sldId id="296" r:id="rId37"/>
    <p:sldId id="295" r:id="rId38"/>
    <p:sldId id="290" r:id="rId39"/>
    <p:sldId id="291" r:id="rId40"/>
  </p:sldIdLst>
  <p:sldSz cx="9144000" cy="6858000" type="screen4x3"/>
  <p:notesSz cx="6781800" cy="9926638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 autoAdjust="0"/>
    <p:restoredTop sz="94628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3338" y="0"/>
            <a:ext cx="29384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384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fld id="{13807539-2420-4236-97AB-9C9F466F3063}" type="datetimeFigureOut">
              <a:rPr lang="fa-IR"/>
              <a:pPr/>
              <a:t>1436/02/07</a:t>
            </a:fld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43338" y="9428163"/>
            <a:ext cx="29384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28163"/>
            <a:ext cx="29384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fld id="{D264277D-2AE7-498A-8B7C-AF0E2E699991}" type="slidenum">
              <a:rPr lang="fa-IR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E47356-35D5-416D-8377-768F7409D6FC}" type="slidenum">
              <a:rPr lang="fa-IR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20087-61C5-4591-AE1C-161D187A7EAB}" type="slidenum">
              <a:rPr lang="fa-IR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18CEF-16D1-467E-8196-2F4AF6C9A7D8}" type="slidenum">
              <a:rPr lang="fa-IR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F87D4-7301-48A9-9E79-E026D14BED28}" type="slidenum">
              <a:rPr lang="fa-IR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7ED65-D3E8-49EB-AE3F-C7B24DE5FAD3}" type="slidenum">
              <a:rPr lang="fa-IR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3409A-14FF-4DB1-9A23-0E3E92A498E5}" type="slidenum">
              <a:rPr lang="fa-IR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866F-6141-4B98-8DDD-CF056DF6A35A}" type="slidenum">
              <a:rPr lang="fa-IR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7EDB0-A146-470C-842B-5B376035CB1F}" type="slidenum">
              <a:rPr lang="fa-IR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051CF-6BAC-463A-B21F-A652BF2A8F20}" type="slidenum">
              <a:rPr lang="fa-IR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4AB56-60B9-4AFF-8954-FB2D32FFC272}" type="slidenum">
              <a:rPr lang="fa-IR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CD584-0176-4AE3-BE5B-D39C42A1F447}" type="slidenum">
              <a:rPr lang="fa-IR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 smtClean="0"/>
            </a:lvl1pPr>
          </a:lstStyle>
          <a:p>
            <a:pPr>
              <a:defRPr/>
            </a:pPr>
            <a:fld id="{FDA4485C-361A-4F2B-B8C5-DA9FCFD247F8}" type="slidenum">
              <a:rPr lang="fa-IR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77" r:id="rId3"/>
    <p:sldLayoutId id="2147483676" r:id="rId4"/>
    <p:sldLayoutId id="2147483675" r:id="rId5"/>
    <p:sldLayoutId id="2147483674" r:id="rId6"/>
    <p:sldLayoutId id="2147483673" r:id="rId7"/>
    <p:sldLayoutId id="2147483672" r:id="rId8"/>
    <p:sldLayoutId id="2147483671" r:id="rId9"/>
    <p:sldLayoutId id="2147483670" r:id="rId10"/>
    <p:sldLayoutId id="2147483669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l" rtl="1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r" rtl="1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r" rtl="1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r" rtl="1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r" rtl="1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sz="36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 the Name of God</a:t>
            </a:r>
            <a:br>
              <a:rPr lang="en-US" sz="36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4400" smtClean="0"/>
              <a:t>Overview of Hypertension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Mahboob Lessan Pezeshki MD</a:t>
            </a:r>
          </a:p>
          <a:p>
            <a:pPr eaLnBrk="1" hangingPunct="1"/>
            <a:r>
              <a:rPr lang="en-US" sz="2800" smtClean="0"/>
              <a:t>Tehran University of Medical Sciences</a:t>
            </a:r>
          </a:p>
          <a:p>
            <a:pPr eaLnBrk="1" hangingPunct="1"/>
            <a:r>
              <a:rPr lang="en-US" sz="2800" smtClean="0"/>
              <a:t>Aban 1392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7848600" cy="1295400"/>
          </a:xfrm>
        </p:spPr>
        <p:txBody>
          <a:bodyPr/>
          <a:lstStyle/>
          <a:p>
            <a:pPr rtl="0" eaLnBrk="1" hangingPunct="1"/>
            <a:r>
              <a:rPr lang="en-US" sz="3600" smtClean="0"/>
              <a:t>Controlled Resistant Hypertension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Patients who meet the definition of Resistant Hypertension but whose blood pressure is </a:t>
            </a:r>
            <a:r>
              <a:rPr lang="en-US" sz="3400" b="1" smtClean="0"/>
              <a:t>controlled</a:t>
            </a:r>
            <a:r>
              <a:rPr lang="en-US" smtClean="0"/>
              <a:t> on maximal tolerated doses of four or more antihypertensive medications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smtClean="0"/>
              <a:t>Refractory Hypertension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Patients who meet the definition of Resistant Hypertension but whose blood pressure is </a:t>
            </a:r>
            <a:r>
              <a:rPr lang="en-US" sz="3400" b="1" smtClean="0"/>
              <a:t>not controlled</a:t>
            </a:r>
            <a:r>
              <a:rPr lang="en-US" smtClean="0"/>
              <a:t> on maximal tolerated doses of four or more antihypertensive medications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22238"/>
            <a:ext cx="7786688" cy="1295400"/>
          </a:xfrm>
        </p:spPr>
        <p:txBody>
          <a:bodyPr/>
          <a:lstStyle/>
          <a:p>
            <a:pPr eaLnBrk="1" hangingPunct="1"/>
            <a:r>
              <a:rPr lang="en-US" smtClean="0"/>
              <a:t>Isolated Diastolic Hypertension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l" rtl="0" eaLnBrk="1" hangingPunct="1"/>
            <a:r>
              <a:rPr lang="en-US" smtClean="0"/>
              <a:t>More common in men</a:t>
            </a:r>
          </a:p>
          <a:p>
            <a:pPr algn="l" rtl="0" eaLnBrk="1" hangingPunct="1"/>
            <a:r>
              <a:rPr lang="en-US" smtClean="0"/>
              <a:t>Associated with metabolic syndrome</a:t>
            </a:r>
          </a:p>
          <a:p>
            <a:pPr algn="l" rtl="0" eaLnBrk="1" hangingPunct="1"/>
            <a:r>
              <a:rPr lang="en-US" smtClean="0"/>
              <a:t>Elevated systemic vascular resistance</a:t>
            </a:r>
          </a:p>
          <a:p>
            <a:pPr algn="l" rtl="0" eaLnBrk="1" hangingPunct="1"/>
            <a:r>
              <a:rPr lang="en-US" smtClean="0"/>
              <a:t>Vasoconstriction of resistant arterioles</a:t>
            </a:r>
          </a:p>
          <a:p>
            <a:pPr algn="l" rtl="0" eaLnBrk="1" hangingPunct="1"/>
            <a:r>
              <a:rPr lang="en-US" smtClean="0"/>
              <a:t>Inappropriately normal cardiac output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Isolated Systolic Hypertension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l" rtl="0" eaLnBrk="1" hangingPunct="1"/>
            <a:r>
              <a:rPr lang="en-US" smtClean="0"/>
              <a:t>Common in elderly hypertensives</a:t>
            </a:r>
          </a:p>
          <a:p>
            <a:pPr algn="l" rtl="0" eaLnBrk="1" hangingPunct="1"/>
            <a:r>
              <a:rPr lang="en-US" smtClean="0"/>
              <a:t>Diminished arterial compliance</a:t>
            </a:r>
          </a:p>
          <a:p>
            <a:pPr algn="l" rtl="0" eaLnBrk="1" hangingPunct="1"/>
            <a:r>
              <a:rPr lang="en-US" smtClean="0"/>
              <a:t>Elevated pulse pressure</a:t>
            </a:r>
          </a:p>
          <a:p>
            <a:pPr algn="l" rtl="0" eaLnBrk="1" hangingPunct="1"/>
            <a:r>
              <a:rPr lang="en-US" smtClean="0"/>
              <a:t>High risk of:</a:t>
            </a:r>
          </a:p>
          <a:p>
            <a:pPr lvl="1" algn="l" rtl="0" eaLnBrk="1" hangingPunct="1"/>
            <a:r>
              <a:rPr lang="en-US" smtClean="0"/>
              <a:t>MI</a:t>
            </a:r>
          </a:p>
          <a:p>
            <a:pPr lvl="1" algn="l" rtl="0" eaLnBrk="1" hangingPunct="1"/>
            <a:r>
              <a:rPr lang="en-US" smtClean="0"/>
              <a:t>LVH</a:t>
            </a:r>
          </a:p>
          <a:p>
            <a:pPr lvl="1" algn="l" rtl="0" eaLnBrk="1" hangingPunct="1"/>
            <a:r>
              <a:rPr lang="en-US" smtClean="0"/>
              <a:t>Stroke</a:t>
            </a:r>
          </a:p>
          <a:p>
            <a:pPr lvl="1" algn="l" rtl="0" eaLnBrk="1" hangingPunct="1"/>
            <a:r>
              <a:rPr lang="en-US" smtClean="0"/>
              <a:t>Renal dysfunction</a:t>
            </a:r>
          </a:p>
          <a:p>
            <a:pPr lvl="1" algn="l" rtl="0" eaLnBrk="1" hangingPunct="1"/>
            <a:endParaRPr lang="en-US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smtClean="0"/>
              <a:t>Primary Hypertension 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Pathogenesis :</a:t>
            </a:r>
          </a:p>
          <a:p>
            <a:pPr lvl="1" algn="l" rtl="0" eaLnBrk="1" hangingPunct="1"/>
            <a:r>
              <a:rPr lang="en-US" smtClean="0"/>
              <a:t>Genetic factors</a:t>
            </a:r>
          </a:p>
          <a:p>
            <a:pPr lvl="1" algn="l" rtl="0" eaLnBrk="1" hangingPunct="1"/>
            <a:r>
              <a:rPr lang="en-US" smtClean="0"/>
              <a:t>Increased sympathetic neural activity</a:t>
            </a:r>
          </a:p>
          <a:p>
            <a:pPr lvl="1" algn="l" rtl="0" eaLnBrk="1" hangingPunct="1"/>
            <a:r>
              <a:rPr lang="en-US" smtClean="0"/>
              <a:t>Increased angiotensin 2 actvity and mineralocorticoid excess</a:t>
            </a:r>
          </a:p>
          <a:p>
            <a:pPr lvl="1" algn="l" rtl="0" eaLnBrk="1" hangingPunct="1"/>
            <a:r>
              <a:rPr lang="en-US" smtClean="0"/>
              <a:t>Reduced adult nephron mass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Primary Hypertension (2)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/>
              <a:t>Risk factors:</a:t>
            </a:r>
          </a:p>
          <a:p>
            <a:pPr lvl="1" algn="l" rtl="0" eaLnBrk="1" hangingPunct="1"/>
            <a:r>
              <a:rPr lang="en-US" smtClean="0"/>
              <a:t>Excess sodium intake</a:t>
            </a:r>
            <a:endParaRPr lang="fa-IR" smtClean="0"/>
          </a:p>
          <a:p>
            <a:pPr lvl="1" algn="l" rtl="0" eaLnBrk="1" hangingPunct="1"/>
            <a:r>
              <a:rPr lang="en-US" smtClean="0"/>
              <a:t>Excess alcohol intake</a:t>
            </a:r>
          </a:p>
          <a:p>
            <a:pPr lvl="1" algn="l" rtl="0" eaLnBrk="1" hangingPunct="1"/>
            <a:r>
              <a:rPr lang="en-US" smtClean="0"/>
              <a:t>Obesity and weight gain</a:t>
            </a:r>
          </a:p>
          <a:p>
            <a:pPr lvl="1" algn="l" rtl="0" eaLnBrk="1" hangingPunct="1"/>
            <a:r>
              <a:rPr lang="en-US" smtClean="0"/>
              <a:t>Physical inactivity</a:t>
            </a:r>
          </a:p>
          <a:p>
            <a:pPr lvl="1" algn="l" rtl="0" eaLnBrk="1" hangingPunct="1"/>
            <a:r>
              <a:rPr lang="en-US" smtClean="0"/>
              <a:t>Dyslipidemia</a:t>
            </a:r>
          </a:p>
          <a:p>
            <a:pPr lvl="1" algn="l" rtl="0" eaLnBrk="1" hangingPunct="1"/>
            <a:r>
              <a:rPr lang="en-US" smtClean="0"/>
              <a:t>Certain personality traits</a:t>
            </a:r>
          </a:p>
          <a:p>
            <a:pPr lvl="1" algn="l" rtl="0" eaLnBrk="1" hangingPunct="1"/>
            <a:r>
              <a:rPr lang="en-US" smtClean="0"/>
              <a:t>Vitamin D deficiency</a:t>
            </a:r>
          </a:p>
          <a:p>
            <a:pPr lvl="1" algn="l" rtl="0" eaLnBrk="1" hangingPunct="1"/>
            <a:endParaRPr lang="en-US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Secondary Hypertension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/>
              <a:t>Primary renal disease</a:t>
            </a:r>
          </a:p>
          <a:p>
            <a:pPr algn="l" rtl="0" eaLnBrk="1" hangingPunct="1"/>
            <a:r>
              <a:rPr lang="en-US" smtClean="0"/>
              <a:t>Oral contraceptives</a:t>
            </a:r>
          </a:p>
          <a:p>
            <a:pPr algn="l" rtl="0" eaLnBrk="1" hangingPunct="1"/>
            <a:r>
              <a:rPr lang="en-US" smtClean="0"/>
              <a:t>Drug induced</a:t>
            </a:r>
          </a:p>
          <a:p>
            <a:pPr algn="l" rtl="0" eaLnBrk="1" hangingPunct="1"/>
            <a:r>
              <a:rPr lang="en-US" smtClean="0"/>
              <a:t>Renovascular disease</a:t>
            </a:r>
          </a:p>
          <a:p>
            <a:pPr algn="l" rtl="0" eaLnBrk="1" hangingPunct="1"/>
            <a:r>
              <a:rPr lang="en-US" smtClean="0"/>
              <a:t>Obstructive sleep apnea</a:t>
            </a:r>
          </a:p>
          <a:p>
            <a:pPr algn="l" rtl="0" eaLnBrk="1" hangingPunct="1"/>
            <a:r>
              <a:rPr lang="en-US" smtClean="0"/>
              <a:t>Coarctation of aorta</a:t>
            </a:r>
          </a:p>
          <a:p>
            <a:pPr algn="l" rtl="0" eaLnBrk="1" hangingPunct="1"/>
            <a:r>
              <a:rPr lang="en-US" smtClean="0"/>
              <a:t>Endocrine disorders( primary aldosteronism, pheochromocytoma….)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Complications of Hypertension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Ischemic stroke</a:t>
            </a:r>
          </a:p>
          <a:p>
            <a:pPr algn="l" rtl="0" eaLnBrk="1" hangingPunct="1"/>
            <a:r>
              <a:rPr lang="en-US" smtClean="0"/>
              <a:t>Intracerebral hemorrhage</a:t>
            </a:r>
          </a:p>
          <a:p>
            <a:pPr algn="l" rtl="0" eaLnBrk="1" hangingPunct="1"/>
            <a:r>
              <a:rPr lang="en-US" smtClean="0"/>
              <a:t>Chronic kidney disease</a:t>
            </a:r>
          </a:p>
          <a:p>
            <a:pPr algn="l" rtl="0" eaLnBrk="1" hangingPunct="1"/>
            <a:r>
              <a:rPr lang="en-US" smtClean="0"/>
              <a:t>Left ventricular hypertrophy</a:t>
            </a:r>
          </a:p>
          <a:p>
            <a:pPr algn="l" rtl="0" eaLnBrk="1" hangingPunct="1"/>
            <a:r>
              <a:rPr lang="en-US" smtClean="0"/>
              <a:t>Heart failure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Masked Hypertension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Normotensive by conventional clinic measurement</a:t>
            </a:r>
          </a:p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Hypertensive by ABPM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White coat Hypertension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Average </a:t>
            </a:r>
            <a:r>
              <a:rPr lang="en-US" sz="3400" b="1" smtClean="0"/>
              <a:t>office</a:t>
            </a:r>
            <a:r>
              <a:rPr lang="en-US" smtClean="0"/>
              <a:t> readings </a:t>
            </a:r>
            <a:r>
              <a:rPr lang="en-US" u="sng" smtClean="0"/>
              <a:t>&gt;</a:t>
            </a:r>
            <a:r>
              <a:rPr lang="en-US" smtClean="0"/>
              <a:t> 140/90 mmHg</a:t>
            </a:r>
          </a:p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Average </a:t>
            </a:r>
            <a:r>
              <a:rPr lang="en-US" sz="3400" b="1" smtClean="0"/>
              <a:t>out of office</a:t>
            </a:r>
            <a:r>
              <a:rPr lang="en-US" smtClean="0"/>
              <a:t> &lt; 140/90 mmHg</a:t>
            </a:r>
          </a:p>
          <a:p>
            <a:pPr algn="l" rtl="0" eaLnBrk="1" hangingPunct="1"/>
            <a:endParaRPr lang="en-US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smtClean="0"/>
              <a:t>Definitions (1)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/>
              <a:t>Normal blood pressure: </a:t>
            </a:r>
          </a:p>
          <a:p>
            <a:pPr lvl="1" algn="l" rtl="0" eaLnBrk="1" hangingPunct="1"/>
            <a:r>
              <a:rPr lang="en-US" smtClean="0"/>
              <a:t>systolic&lt; 120 &amp; diastolic &lt;80 mmHg</a:t>
            </a:r>
          </a:p>
          <a:p>
            <a:pPr algn="l" rtl="0" eaLnBrk="1" hangingPunct="1"/>
            <a:r>
              <a:rPr lang="en-US" smtClean="0"/>
              <a:t>Prehypertension: </a:t>
            </a:r>
          </a:p>
          <a:p>
            <a:pPr lvl="1" algn="l" rtl="0" eaLnBrk="1" hangingPunct="1"/>
            <a:r>
              <a:rPr lang="en-US" smtClean="0"/>
              <a:t>systolic 120-139 or diastolic 80-85 mmHg</a:t>
            </a:r>
          </a:p>
          <a:p>
            <a:pPr algn="l" rtl="0" eaLnBrk="1" hangingPunct="1"/>
            <a:r>
              <a:rPr lang="en-US" smtClean="0"/>
              <a:t>Hypertension:</a:t>
            </a:r>
          </a:p>
          <a:p>
            <a:pPr lvl="1" algn="l" rtl="0" eaLnBrk="1" hangingPunct="1"/>
            <a:r>
              <a:rPr lang="en-US" smtClean="0"/>
              <a:t>Stage 1: systolic 140-159 or diastolic 90-99 </a:t>
            </a:r>
          </a:p>
          <a:p>
            <a:pPr lvl="1" algn="l" rtl="0" eaLnBrk="1" hangingPunct="1"/>
            <a:r>
              <a:rPr lang="en-US" smtClean="0"/>
              <a:t>Stage 2: systolic </a:t>
            </a:r>
            <a:r>
              <a:rPr lang="en-US" u="sng" smtClean="0"/>
              <a:t>&gt;</a:t>
            </a:r>
            <a:r>
              <a:rPr lang="en-US" smtClean="0"/>
              <a:t>160 or diastolic </a:t>
            </a:r>
            <a:r>
              <a:rPr lang="en-US" u="sng" smtClean="0"/>
              <a:t>&gt;</a:t>
            </a:r>
            <a:r>
              <a:rPr lang="en-US" smtClean="0"/>
              <a:t> 100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Screening of Hypertension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Normal BP </a:t>
            </a:r>
          </a:p>
          <a:p>
            <a:pPr lvl="1" algn="l" rtl="0" eaLnBrk="1" hangingPunct="1"/>
            <a:r>
              <a:rPr lang="en-US" smtClean="0"/>
              <a:t>Every 2 years</a:t>
            </a:r>
          </a:p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Prehypertension </a:t>
            </a:r>
          </a:p>
          <a:p>
            <a:pPr lvl="1" algn="l" rtl="0" eaLnBrk="1" hangingPunct="1"/>
            <a:r>
              <a:rPr lang="en-US" smtClean="0"/>
              <a:t>Yearly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Indications for ABPM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/>
              <a:t>Suspected white coat Hypertension</a:t>
            </a:r>
            <a:endParaRPr lang="fa-IR" smtClean="0"/>
          </a:p>
          <a:p>
            <a:pPr algn="l" rtl="0" eaLnBrk="1" hangingPunct="1"/>
            <a:r>
              <a:rPr lang="en-US" smtClean="0"/>
              <a:t>Suspected episodic Hypertension</a:t>
            </a:r>
          </a:p>
          <a:p>
            <a:pPr algn="l" rtl="0" eaLnBrk="1" hangingPunct="1"/>
            <a:r>
              <a:rPr lang="en-US" smtClean="0"/>
              <a:t>Hypertension resistant to increasing medications</a:t>
            </a:r>
          </a:p>
          <a:p>
            <a:pPr algn="l" rtl="0" eaLnBrk="1" hangingPunct="1"/>
            <a:r>
              <a:rPr lang="en-US" smtClean="0"/>
              <a:t>Hypotensive symptoms while taking antihypertensive medications</a:t>
            </a:r>
          </a:p>
          <a:p>
            <a:pPr algn="l" rtl="0" eaLnBrk="1" hangingPunct="1"/>
            <a:r>
              <a:rPr lang="en-US" smtClean="0"/>
              <a:t>Autonomic dysfunction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Goals of Systolic Blood Pressure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Lower than 140 mmHg</a:t>
            </a:r>
          </a:p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No J shaped systolic curve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859713" cy="1295400"/>
          </a:xfrm>
        </p:spPr>
        <p:txBody>
          <a:bodyPr/>
          <a:lstStyle/>
          <a:p>
            <a:pPr eaLnBrk="1" hangingPunct="1"/>
            <a:r>
              <a:rPr lang="en-US" sz="3600" smtClean="0"/>
              <a:t>Goals of Diastolic Blood Pressure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/>
              <a:t>Lower than 90 mmHg</a:t>
            </a:r>
          </a:p>
          <a:p>
            <a:pPr algn="l" rtl="0" eaLnBrk="1" hangingPunct="1"/>
            <a:r>
              <a:rPr lang="en-US" smtClean="0"/>
              <a:t>The goal may be lower in:</a:t>
            </a:r>
          </a:p>
          <a:p>
            <a:pPr lvl="1" algn="l" rtl="0" eaLnBrk="1" hangingPunct="1"/>
            <a:r>
              <a:rPr lang="en-US" smtClean="0"/>
              <a:t>Atherosclerotic cardiovascular disease</a:t>
            </a:r>
          </a:p>
          <a:p>
            <a:pPr lvl="1" algn="l" rtl="0" eaLnBrk="1" hangingPunct="1"/>
            <a:r>
              <a:rPr lang="en-US" smtClean="0"/>
              <a:t>Diabetes mellitus</a:t>
            </a:r>
          </a:p>
          <a:p>
            <a:pPr lvl="1" algn="l" rtl="0" eaLnBrk="1" hangingPunct="1"/>
            <a:r>
              <a:rPr lang="en-US" smtClean="0"/>
              <a:t>Chronic kidney disease</a:t>
            </a:r>
          </a:p>
          <a:p>
            <a:pPr lvl="1" algn="l" rtl="0" eaLnBrk="1" hangingPunct="1"/>
            <a:r>
              <a:rPr lang="en-US" smtClean="0"/>
              <a:t>Heart failure</a:t>
            </a:r>
          </a:p>
          <a:p>
            <a:pPr algn="l" rtl="0" eaLnBrk="1" hangingPunct="1"/>
            <a:r>
              <a:rPr lang="en-US" smtClean="0"/>
              <a:t>J shaped Diastolic curve</a:t>
            </a:r>
          </a:p>
          <a:p>
            <a:pPr algn="l" rtl="0" eaLnBrk="1" hangingPunct="1"/>
            <a:endParaRPr lang="en-US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Methods of Diagnosis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Office-based measurement (AHA)</a:t>
            </a:r>
          </a:p>
          <a:p>
            <a:pPr algn="l" rtl="0" eaLnBrk="1" hangingPunct="1"/>
            <a:r>
              <a:rPr lang="en-US" smtClean="0"/>
              <a:t>ABPM (NICE)</a:t>
            </a:r>
          </a:p>
          <a:p>
            <a:pPr algn="l" rtl="0" eaLnBrk="1" hangingPunct="1"/>
            <a:r>
              <a:rPr lang="en-US" smtClean="0"/>
              <a:t>Home blood monitoring:</a:t>
            </a:r>
          </a:p>
          <a:p>
            <a:pPr lvl="1" algn="l" rtl="0" eaLnBrk="1" hangingPunct="1"/>
            <a:r>
              <a:rPr lang="en-US" smtClean="0"/>
              <a:t>12-14 measurements</a:t>
            </a:r>
          </a:p>
          <a:p>
            <a:pPr lvl="1" algn="l" rtl="0" eaLnBrk="1" hangingPunct="1"/>
            <a:r>
              <a:rPr lang="en-US" smtClean="0"/>
              <a:t>Over a period of one week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Cuff Inflation Hypertension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Effect of muscular activity</a:t>
            </a:r>
          </a:p>
          <a:p>
            <a:pPr algn="l" rtl="0" eaLnBrk="1" hangingPunct="1"/>
            <a:endParaRPr lang="en-US" smtClean="0"/>
          </a:p>
          <a:p>
            <a:pPr lvl="1" algn="l" rtl="0" eaLnBrk="1" hangingPunct="1"/>
            <a:r>
              <a:rPr lang="en-US" smtClean="0"/>
              <a:t>Raise the blood pressure 12/9 mmHg</a:t>
            </a:r>
          </a:p>
          <a:p>
            <a:pPr lvl="1" algn="l" rtl="0" eaLnBrk="1" hangingPunct="1"/>
            <a:r>
              <a:rPr lang="en-US" smtClean="0"/>
              <a:t>Dissipates within 5-20 seconds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Office-based measurement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/>
              <a:t>Time of measurement</a:t>
            </a:r>
          </a:p>
          <a:p>
            <a:pPr algn="l" rtl="0" eaLnBrk="1" hangingPunct="1"/>
            <a:r>
              <a:rPr lang="en-US" smtClean="0"/>
              <a:t>Type of measurement device</a:t>
            </a:r>
          </a:p>
          <a:p>
            <a:pPr algn="l" rtl="0" eaLnBrk="1" hangingPunct="1"/>
            <a:r>
              <a:rPr lang="en-US" smtClean="0"/>
              <a:t>Cuff size</a:t>
            </a:r>
          </a:p>
          <a:p>
            <a:pPr algn="l" rtl="0" eaLnBrk="1" hangingPunct="1"/>
            <a:r>
              <a:rPr lang="en-US" smtClean="0"/>
              <a:t>Patient position</a:t>
            </a:r>
          </a:p>
          <a:p>
            <a:pPr algn="l" rtl="0" eaLnBrk="1" hangingPunct="1"/>
            <a:r>
              <a:rPr lang="en-US" smtClean="0"/>
              <a:t>Cuff placement</a:t>
            </a:r>
          </a:p>
          <a:p>
            <a:pPr algn="l" rtl="0" eaLnBrk="1" hangingPunct="1"/>
            <a:r>
              <a:rPr lang="en-US" smtClean="0"/>
              <a:t>Technique of measurement</a:t>
            </a:r>
          </a:p>
          <a:p>
            <a:pPr algn="l" rtl="0" eaLnBrk="1" hangingPunct="1"/>
            <a:r>
              <a:rPr lang="en-US" smtClean="0"/>
              <a:t>Number of measurements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Pseudohypertension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Stiff vessels due to marked arterial calcification</a:t>
            </a:r>
            <a:endParaRPr lang="fa-IR" smtClean="0"/>
          </a:p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10 mmHg or more higher systolic and Diastolic pressures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49275"/>
            <a:ext cx="7543800" cy="1295400"/>
          </a:xfrm>
        </p:spPr>
        <p:txBody>
          <a:bodyPr/>
          <a:lstStyle/>
          <a:p>
            <a:pPr eaLnBrk="1" hangingPunct="1"/>
            <a:r>
              <a:rPr lang="en-US" sz="3600" smtClean="0"/>
              <a:t>Measurement of Blood Pressure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Mild Hypertension: three to six visits (over a period of weeks to months)</a:t>
            </a:r>
          </a:p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Measurements should be in both arms</a:t>
            </a:r>
          </a:p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Detection of postural hypotension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22238"/>
            <a:ext cx="8281988" cy="1295400"/>
          </a:xfrm>
        </p:spPr>
        <p:txBody>
          <a:bodyPr/>
          <a:lstStyle/>
          <a:p>
            <a:pPr eaLnBrk="1" hangingPunct="1"/>
            <a:r>
              <a:rPr lang="en-US" sz="3600" smtClean="0"/>
              <a:t>Alternative sites for measurement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Leg blood pressure</a:t>
            </a:r>
          </a:p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Wrist blood pressure</a:t>
            </a:r>
          </a:p>
          <a:p>
            <a:pPr algn="l" rtl="0" eaLnBrk="1" hangingPunct="1"/>
            <a:endParaRPr lang="en-US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smtClean="0"/>
              <a:t>Definitions (2)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/>
              <a:t>Isolated systolic hypertension:</a:t>
            </a:r>
          </a:p>
          <a:p>
            <a:pPr lvl="1" algn="l" rtl="0" eaLnBrk="1" hangingPunct="1"/>
            <a:r>
              <a:rPr lang="en-US" smtClean="0"/>
              <a:t>systolic </a:t>
            </a:r>
            <a:r>
              <a:rPr lang="en-US" u="sng" smtClean="0"/>
              <a:t>&gt;</a:t>
            </a:r>
            <a:r>
              <a:rPr lang="en-US" smtClean="0"/>
              <a:t>140 and diastolic &lt; 90 mmHg</a:t>
            </a:r>
          </a:p>
          <a:p>
            <a:pPr lvl="1"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Isolated diastolic hypertension:</a:t>
            </a:r>
          </a:p>
          <a:p>
            <a:pPr lvl="1" algn="l" rtl="0" eaLnBrk="1" hangingPunct="1"/>
            <a:r>
              <a:rPr lang="en-US" smtClean="0"/>
              <a:t> systolic &lt;140 and diastolic </a:t>
            </a:r>
            <a:r>
              <a:rPr lang="en-US" u="sng" smtClean="0"/>
              <a:t>&gt;</a:t>
            </a:r>
            <a:r>
              <a:rPr lang="en-US" smtClean="0"/>
              <a:t> 90 mmHg</a:t>
            </a:r>
          </a:p>
          <a:p>
            <a:pPr lvl="1" algn="l" rtl="0" eaLnBrk="1" hangingPunct="1"/>
            <a:endParaRPr lang="en-US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 Pharmacologic Therapy(1)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/>
              <a:t>Dietary Salt Restriction</a:t>
            </a:r>
          </a:p>
          <a:p>
            <a:pPr algn="l" rtl="0" eaLnBrk="1" hangingPunct="1"/>
            <a:r>
              <a:rPr lang="en-US" smtClean="0"/>
              <a:t>Weight loss</a:t>
            </a:r>
          </a:p>
          <a:p>
            <a:pPr algn="l" rtl="0" eaLnBrk="1" hangingPunct="1"/>
            <a:r>
              <a:rPr lang="en-US" smtClean="0"/>
              <a:t>DASH Diet</a:t>
            </a:r>
          </a:p>
          <a:p>
            <a:pPr algn="l" rtl="0" eaLnBrk="1" hangingPunct="1"/>
            <a:r>
              <a:rPr lang="en-US" smtClean="0"/>
              <a:t>Exercise </a:t>
            </a:r>
          </a:p>
          <a:p>
            <a:pPr algn="l" rtl="0" eaLnBrk="1" hangingPunct="1"/>
            <a:r>
              <a:rPr lang="en-US" smtClean="0"/>
              <a:t>Vit D supplement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Non Pharmacologic Therapy(2)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mtClean="0"/>
              <a:t>Adequate Potassium intake</a:t>
            </a:r>
          </a:p>
          <a:p>
            <a:pPr algn="l" rtl="0"/>
            <a:r>
              <a:rPr lang="en-US" smtClean="0"/>
              <a:t>Cessation of Smoking</a:t>
            </a:r>
            <a:endParaRPr lang="fa-IR" smtClean="0"/>
          </a:p>
          <a:p>
            <a:pPr algn="l" rtl="0"/>
            <a:r>
              <a:rPr lang="en-US" smtClean="0"/>
              <a:t>Limiting the use of NSAIDs</a:t>
            </a:r>
          </a:p>
          <a:p>
            <a:pPr algn="l" rtl="0"/>
            <a:r>
              <a:rPr lang="en-US" smtClean="0"/>
              <a:t>Patient education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Drug Treatment(1)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smtClean="0"/>
          </a:p>
          <a:p>
            <a:pPr algn="l" rtl="0"/>
            <a:r>
              <a:rPr lang="en-US" smtClean="0"/>
              <a:t>Monotherapy in uncomplicated hypertension</a:t>
            </a:r>
          </a:p>
          <a:p>
            <a:pPr algn="l" rtl="0"/>
            <a:endParaRPr lang="en-US" smtClean="0"/>
          </a:p>
          <a:p>
            <a:pPr lvl="1" algn="l" rtl="0"/>
            <a:r>
              <a:rPr lang="en-US" smtClean="0"/>
              <a:t>Thiazide Diurtics</a:t>
            </a:r>
          </a:p>
          <a:p>
            <a:pPr lvl="1" algn="l" rtl="0"/>
            <a:r>
              <a:rPr lang="en-US" smtClean="0"/>
              <a:t>Calcium Channel Blockers</a:t>
            </a:r>
          </a:p>
          <a:p>
            <a:pPr lvl="1" algn="l" rtl="0"/>
            <a:r>
              <a:rPr lang="en-US" smtClean="0"/>
              <a:t>ACEIs or ARBs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Drug Treatment(2)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smtClean="0"/>
          </a:p>
          <a:p>
            <a:pPr algn="l" rtl="0"/>
            <a:r>
              <a:rPr lang="en-US" smtClean="0"/>
              <a:t>First Line Combination therapy</a:t>
            </a:r>
          </a:p>
          <a:p>
            <a:pPr algn="l" rtl="0"/>
            <a:endParaRPr lang="en-US" smtClean="0"/>
          </a:p>
          <a:p>
            <a:pPr lvl="1" algn="l" rtl="0"/>
            <a:r>
              <a:rPr lang="en-US" smtClean="0"/>
              <a:t>BP is more than 20/10 mmHg above the goal</a:t>
            </a:r>
          </a:p>
          <a:p>
            <a:pPr lvl="1" algn="l" rtl="0"/>
            <a:r>
              <a:rPr lang="en-US" smtClean="0"/>
              <a:t>Calcium Channel Blockers plus a long acting ACEI/ARB (ACCOMPLISH Trial)</a:t>
            </a:r>
          </a:p>
          <a:p>
            <a:pPr algn="l" rtl="0"/>
            <a:endParaRPr lang="en-US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Drug Treatment(3)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mtClean="0"/>
              <a:t>CCB or ACEI/ARB</a:t>
            </a:r>
          </a:p>
          <a:p>
            <a:pPr algn="l" rtl="0"/>
            <a:r>
              <a:rPr lang="en-US" smtClean="0"/>
              <a:t>Discontinuing the thiazide and starting combination therapy</a:t>
            </a:r>
          </a:p>
          <a:p>
            <a:pPr algn="l" rtl="0"/>
            <a:r>
              <a:rPr lang="en-US" smtClean="0"/>
              <a:t>In all patients on beta blockers the preferred second drug:</a:t>
            </a:r>
          </a:p>
          <a:p>
            <a:pPr lvl="1" algn="l" rtl="0"/>
            <a:r>
              <a:rPr lang="en-US" smtClean="0"/>
              <a:t>Thiazide diuretics</a:t>
            </a:r>
          </a:p>
          <a:p>
            <a:pPr lvl="1" algn="l" rtl="0"/>
            <a:r>
              <a:rPr lang="en-US" smtClean="0"/>
              <a:t>Dihydropyridine CCB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075613" cy="1295400"/>
          </a:xfrm>
        </p:spPr>
        <p:txBody>
          <a:bodyPr/>
          <a:lstStyle/>
          <a:p>
            <a:r>
              <a:rPr lang="en-US" smtClean="0"/>
              <a:t>Bed time versus morning dosing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smtClean="0"/>
          </a:p>
          <a:p>
            <a:pPr algn="l" rtl="0"/>
            <a:r>
              <a:rPr lang="en-US" smtClean="0"/>
              <a:t>Shifting at least one medication to the evening in nondippers</a:t>
            </a:r>
          </a:p>
          <a:p>
            <a:pPr algn="l" rtl="0"/>
            <a:endParaRPr lang="en-US" smtClean="0"/>
          </a:p>
          <a:p>
            <a:pPr algn="l" rtl="0"/>
            <a:r>
              <a:rPr lang="en-US" smtClean="0"/>
              <a:t>Restores normal nocturnal blood pressure dip</a:t>
            </a:r>
          </a:p>
          <a:p>
            <a:pPr algn="l" rtl="0"/>
            <a:endParaRPr lang="en-US" smtClean="0"/>
          </a:p>
          <a:p>
            <a:pPr algn="l" rtl="0"/>
            <a:r>
              <a:rPr lang="en-US" smtClean="0"/>
              <a:t>Reduces 24 hour mean blood pressure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22238"/>
            <a:ext cx="8208963" cy="1295400"/>
          </a:xfrm>
        </p:spPr>
        <p:txBody>
          <a:bodyPr/>
          <a:lstStyle/>
          <a:p>
            <a:r>
              <a:rPr lang="en-US" sz="3200" smtClean="0"/>
              <a:t>Treatment of Hypertensive Emergency(1)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smtClean="0"/>
          </a:p>
          <a:p>
            <a:pPr algn="l" rtl="0"/>
            <a:r>
              <a:rPr lang="en-US" smtClean="0"/>
              <a:t>Nitroprusside</a:t>
            </a:r>
          </a:p>
          <a:p>
            <a:pPr algn="l" rtl="0"/>
            <a:r>
              <a:rPr lang="en-US" smtClean="0"/>
              <a:t>Nitroglycerin</a:t>
            </a:r>
          </a:p>
          <a:p>
            <a:pPr algn="l" rtl="0"/>
            <a:r>
              <a:rPr lang="en-US" smtClean="0"/>
              <a:t>Calcium Channel Blockers</a:t>
            </a:r>
          </a:p>
          <a:p>
            <a:pPr algn="l" rtl="0"/>
            <a:r>
              <a:rPr lang="en-US" smtClean="0"/>
              <a:t>Labetalol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9144000" cy="1295400"/>
          </a:xfrm>
        </p:spPr>
        <p:txBody>
          <a:bodyPr/>
          <a:lstStyle/>
          <a:p>
            <a:pPr rtl="0"/>
            <a:r>
              <a:rPr lang="en-US" sz="3200" smtClean="0"/>
              <a:t>Treatment of Hypertensive Emergency(2)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smtClean="0"/>
          </a:p>
          <a:p>
            <a:pPr algn="l" rtl="0"/>
            <a:r>
              <a:rPr lang="en-US" smtClean="0"/>
              <a:t>Fenoldopam</a:t>
            </a:r>
          </a:p>
          <a:p>
            <a:pPr algn="l" rtl="0"/>
            <a:r>
              <a:rPr lang="en-US" smtClean="0"/>
              <a:t>Esmolol </a:t>
            </a:r>
          </a:p>
          <a:p>
            <a:pPr algn="l" rtl="0"/>
            <a:r>
              <a:rPr lang="en-US" smtClean="0"/>
              <a:t>Hydralazine</a:t>
            </a:r>
          </a:p>
          <a:p>
            <a:pPr algn="l" rtl="0"/>
            <a:r>
              <a:rPr lang="en-US" smtClean="0"/>
              <a:t>Enalaprilat</a:t>
            </a:r>
          </a:p>
          <a:p>
            <a:pPr algn="l" rtl="0"/>
            <a:r>
              <a:rPr lang="en-US" smtClean="0"/>
              <a:t>Phentolamine</a:t>
            </a:r>
          </a:p>
          <a:p>
            <a:pPr algn="l" rtl="0"/>
            <a:endParaRPr lang="en-US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22238"/>
            <a:ext cx="8208963" cy="1295400"/>
          </a:xfrm>
        </p:spPr>
        <p:txBody>
          <a:bodyPr/>
          <a:lstStyle/>
          <a:p>
            <a:r>
              <a:rPr lang="en-US" sz="3200" smtClean="0"/>
              <a:t>Treatment of Resistant Hypertension(1)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smtClean="0"/>
          </a:p>
          <a:p>
            <a:pPr algn="l" rtl="0"/>
            <a:r>
              <a:rPr lang="en-US" smtClean="0"/>
              <a:t>ACE or ARB(long acting) </a:t>
            </a:r>
            <a:r>
              <a:rPr lang="en-US" sz="4000" b="1" smtClean="0"/>
              <a:t>+</a:t>
            </a:r>
            <a:r>
              <a:rPr lang="en-US" smtClean="0"/>
              <a:t> 		      				CCB(dehydropyridine) </a:t>
            </a:r>
            <a:r>
              <a:rPr lang="en-US" sz="4000" b="1" smtClean="0"/>
              <a:t>+</a:t>
            </a:r>
            <a:r>
              <a:rPr lang="en-US" smtClean="0"/>
              <a:t> 						Thiazide diuretic</a:t>
            </a:r>
            <a:endParaRPr lang="fa-IR" smtClean="0"/>
          </a:p>
          <a:p>
            <a:pPr algn="l" rtl="0"/>
            <a:r>
              <a:rPr lang="en-US" smtClean="0"/>
              <a:t>Add spironolactone if patients remained uncontrolled</a:t>
            </a:r>
            <a:endParaRPr lang="fa-IR" smtClean="0"/>
          </a:p>
          <a:p>
            <a:pPr algn="l" rtl="0"/>
            <a:r>
              <a:rPr lang="en-US" smtClean="0"/>
              <a:t>Direct vasodilators (hydralazine or minoxidil)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002587" cy="1295400"/>
          </a:xfrm>
        </p:spPr>
        <p:txBody>
          <a:bodyPr/>
          <a:lstStyle/>
          <a:p>
            <a:r>
              <a:rPr lang="en-US" sz="3200" smtClean="0"/>
              <a:t>Treatment of Resistant Hypertension(2)</a:t>
            </a:r>
            <a:br>
              <a:rPr lang="en-US" sz="3200" smtClean="0"/>
            </a:br>
            <a:r>
              <a:rPr lang="en-US" sz="3200" smtClean="0"/>
              <a:t>Experimental therapies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smtClean="0"/>
          </a:p>
          <a:p>
            <a:pPr algn="l" rtl="0"/>
            <a:r>
              <a:rPr lang="en-US" smtClean="0"/>
              <a:t>Ablation of renal sympathetic nerves</a:t>
            </a:r>
          </a:p>
          <a:p>
            <a:pPr algn="l" rtl="0"/>
            <a:endParaRPr lang="en-US" smtClean="0"/>
          </a:p>
          <a:p>
            <a:pPr algn="l" rtl="0"/>
            <a:r>
              <a:rPr lang="en-US" smtClean="0"/>
              <a:t>Electrical stimulation of carotid sinus baroreceptors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341438"/>
            <a:ext cx="7612063" cy="534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100" smtClean="0">
                <a:latin typeface="Times New Roman" pitchFamily="18" charset="0"/>
                <a:cs typeface="Times New Roman" pitchFamily="18" charset="0"/>
              </a:rPr>
              <a:t>Definitions and classification of office blood pressure levels (mmHg)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785225" cy="1143000"/>
          </a:xfrm>
        </p:spPr>
        <p:txBody>
          <a:bodyPr/>
          <a:lstStyle/>
          <a:p>
            <a:pPr rtl="0" eaLnBrk="1" hangingPunct="1"/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Hypertension based upon ABPM </a:t>
            </a:r>
            <a:br>
              <a:rPr lang="en-US" sz="36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and home readings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z="2600" b="1" smtClean="0">
                <a:latin typeface="Times New Roman" pitchFamily="18" charset="0"/>
                <a:cs typeface="Times New Roman" pitchFamily="18" charset="0"/>
              </a:rPr>
              <a:t>ABPM:</a:t>
            </a:r>
          </a:p>
          <a:p>
            <a:pPr lvl="1" algn="l" rtl="0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A 24 hour average above 135/85 mmHg</a:t>
            </a:r>
          </a:p>
          <a:p>
            <a:pPr lvl="1" algn="l" rtl="0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Daytime (awake) average above 140/90 mmHg</a:t>
            </a:r>
          </a:p>
          <a:p>
            <a:pPr lvl="1" algn="l" rtl="0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Nighttime (asleep) average above 125/75 mmHg</a:t>
            </a:r>
          </a:p>
          <a:p>
            <a:pPr algn="l" rtl="0" eaLnBrk="1" hangingPunct="1"/>
            <a:r>
              <a:rPr lang="en-US" sz="2600" b="1" smtClean="0">
                <a:latin typeface="Times New Roman" pitchFamily="18" charset="0"/>
                <a:cs typeface="Times New Roman" pitchFamily="18" charset="0"/>
              </a:rPr>
              <a:t>Home readings: </a:t>
            </a:r>
          </a:p>
          <a:p>
            <a:pPr lvl="1" algn="l" rtl="0"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The same as for daytime ambulatory blood pressure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smtClean="0"/>
              <a:t>Malignant Hypertension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Marked hypertension with retinal hemorrhages, exudates or papilledema</a:t>
            </a:r>
          </a:p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Diastolic hypertension usually &gt;120 mmHg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smtClean="0"/>
              <a:t>Hypertensive Urgency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endParaRPr lang="en-US" smtClean="0"/>
          </a:p>
          <a:p>
            <a:pPr algn="l" rtl="0" eaLnBrk="1" hangingPunct="1"/>
            <a:endParaRPr lang="en-US" smtClean="0"/>
          </a:p>
          <a:p>
            <a:pPr algn="l" rtl="0" eaLnBrk="1" hangingPunct="1"/>
            <a:r>
              <a:rPr lang="en-US" smtClean="0"/>
              <a:t>Diastolic blood pressure above 120 mmHg in asymptomatic patients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Hypertensive Emergency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mtClean="0"/>
              <a:t>Acute severe hypertension, generally</a:t>
            </a:r>
            <a:r>
              <a:rPr lang="en-US" u="sng" smtClean="0"/>
              <a:t>&gt;</a:t>
            </a:r>
            <a:r>
              <a:rPr lang="en-US" smtClean="0"/>
              <a:t>180/120 mmHg</a:t>
            </a:r>
          </a:p>
          <a:p>
            <a:pPr algn="l" rtl="0"/>
            <a:endParaRPr lang="en-US" smtClean="0"/>
          </a:p>
          <a:p>
            <a:pPr lvl="1" algn="l" rtl="0"/>
            <a:r>
              <a:rPr lang="en-US" smtClean="0"/>
              <a:t>Malignant hypertension with end organ damage</a:t>
            </a:r>
          </a:p>
          <a:p>
            <a:pPr lvl="1" algn="l" rtl="0"/>
            <a:endParaRPr lang="en-US" smtClean="0"/>
          </a:p>
          <a:p>
            <a:pPr lvl="1" algn="l" rtl="0"/>
            <a:r>
              <a:rPr lang="en-US" smtClean="0"/>
              <a:t>Hypertensive encephalopathy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smtClean="0"/>
              <a:t>Resistant Hypertension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smtClean="0"/>
              <a:t>Failure to achieve goal blood pressure(&lt;140/90 mmHg) using: </a:t>
            </a:r>
          </a:p>
          <a:p>
            <a:pPr algn="l" rtl="0" eaLnBrk="1" hangingPunct="1"/>
            <a:endParaRPr lang="en-US" smtClean="0"/>
          </a:p>
          <a:p>
            <a:pPr lvl="1" algn="l" rtl="0" eaLnBrk="1" hangingPunct="1"/>
            <a:r>
              <a:rPr lang="en-US" smtClean="0"/>
              <a:t>A minimum of three antihypertensive drugs </a:t>
            </a:r>
          </a:p>
          <a:p>
            <a:pPr lvl="1" algn="l" rtl="0" eaLnBrk="1" hangingPunct="1"/>
            <a:r>
              <a:rPr lang="en-US" smtClean="0"/>
              <a:t>At maximal tolerated doses, </a:t>
            </a:r>
          </a:p>
          <a:p>
            <a:pPr lvl="1" algn="l" rtl="0" eaLnBrk="1" hangingPunct="1"/>
            <a:r>
              <a:rPr lang="en-US" smtClean="0"/>
              <a:t>one of which must be a diuretic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349</TotalTime>
  <Words>806</Words>
  <Application>Microsoft Office PowerPoint</Application>
  <PresentationFormat>On-screen Show (4:3)</PresentationFormat>
  <Paragraphs>233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Wingdings</vt:lpstr>
      <vt:lpstr>Calibri</vt:lpstr>
      <vt:lpstr>Times New Roman</vt:lpstr>
      <vt:lpstr>Network</vt:lpstr>
      <vt:lpstr>In the Name of God Overview of Hypertension </vt:lpstr>
      <vt:lpstr>Definitions (1)</vt:lpstr>
      <vt:lpstr>Definitions (2)</vt:lpstr>
      <vt:lpstr>Definitions and classification of office blood pressure levels (mmHg)</vt:lpstr>
      <vt:lpstr>Hypertension based upon ABPM  and home readings</vt:lpstr>
      <vt:lpstr>Malignant Hypertension</vt:lpstr>
      <vt:lpstr>Hypertensive Urgency</vt:lpstr>
      <vt:lpstr>Hypertensive Emergency</vt:lpstr>
      <vt:lpstr>Resistant Hypertension</vt:lpstr>
      <vt:lpstr>Controlled Resistant Hypertension</vt:lpstr>
      <vt:lpstr>Refractory Hypertension</vt:lpstr>
      <vt:lpstr>Isolated Diastolic Hypertension</vt:lpstr>
      <vt:lpstr>Isolated Systolic Hypertension</vt:lpstr>
      <vt:lpstr>Primary Hypertension (1)</vt:lpstr>
      <vt:lpstr>Primary Hypertension (2)</vt:lpstr>
      <vt:lpstr>Secondary Hypertension</vt:lpstr>
      <vt:lpstr>Complications of Hypertension</vt:lpstr>
      <vt:lpstr>Masked Hypertension</vt:lpstr>
      <vt:lpstr>White coat Hypertension</vt:lpstr>
      <vt:lpstr>Screening of Hypertension </vt:lpstr>
      <vt:lpstr>Indications for ABPM</vt:lpstr>
      <vt:lpstr>Goals of Systolic Blood Pressure</vt:lpstr>
      <vt:lpstr>Goals of Diastolic Blood Pressure</vt:lpstr>
      <vt:lpstr>Methods of Diagnosis</vt:lpstr>
      <vt:lpstr>Cuff Inflation Hypertension</vt:lpstr>
      <vt:lpstr>Office-based measurement</vt:lpstr>
      <vt:lpstr>Pseudohypertension </vt:lpstr>
      <vt:lpstr>Measurement of Blood Pressure</vt:lpstr>
      <vt:lpstr>Alternative sites for measurement</vt:lpstr>
      <vt:lpstr>Non Pharmacologic Therapy(1)</vt:lpstr>
      <vt:lpstr>Non Pharmacologic Therapy(2)</vt:lpstr>
      <vt:lpstr>Drug Treatment(1)</vt:lpstr>
      <vt:lpstr>Drug Treatment(2)</vt:lpstr>
      <vt:lpstr>Drug Treatment(3)</vt:lpstr>
      <vt:lpstr>Bed time versus morning dosing</vt:lpstr>
      <vt:lpstr>Treatment of Hypertensive Emergency(1)</vt:lpstr>
      <vt:lpstr>Treatment of Hypertensive Emergency(2)</vt:lpstr>
      <vt:lpstr>Treatment of Resistant Hypertension(1)</vt:lpstr>
      <vt:lpstr>Treatment of Resistant Hypertension(2) Experimental therapies</vt:lpstr>
    </vt:vector>
  </TitlesOfParts>
  <Company>vortex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Name of God Overview of Hypertension</dc:title>
  <dc:creator>pcV</dc:creator>
  <cp:lastModifiedBy>alumni</cp:lastModifiedBy>
  <cp:revision>11</cp:revision>
  <dcterms:created xsi:type="dcterms:W3CDTF">2013-10-17T17:59:18Z</dcterms:created>
  <dcterms:modified xsi:type="dcterms:W3CDTF">2014-11-29T07:06:05Z</dcterms:modified>
</cp:coreProperties>
</file>