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6" r:id="rId2"/>
    <p:sldId id="333" r:id="rId3"/>
    <p:sldId id="334" r:id="rId4"/>
    <p:sldId id="335" r:id="rId5"/>
    <p:sldId id="336" r:id="rId6"/>
    <p:sldId id="337" r:id="rId7"/>
    <p:sldId id="338" r:id="rId8"/>
    <p:sldId id="339" r:id="rId9"/>
    <p:sldId id="340" r:id="rId10"/>
    <p:sldId id="341" r:id="rId11"/>
    <p:sldId id="342" r:id="rId12"/>
    <p:sldId id="343" r:id="rId13"/>
    <p:sldId id="344" r:id="rId14"/>
    <p:sldId id="345" r:id="rId15"/>
    <p:sldId id="277" r:id="rId16"/>
    <p:sldId id="278" r:id="rId17"/>
    <p:sldId id="279" r:id="rId18"/>
    <p:sldId id="280" r:id="rId19"/>
    <p:sldId id="281" r:id="rId20"/>
    <p:sldId id="282" r:id="rId21"/>
    <p:sldId id="264" r:id="rId22"/>
    <p:sldId id="285" r:id="rId23"/>
    <p:sldId id="350" r:id="rId24"/>
    <p:sldId id="347" r:id="rId25"/>
    <p:sldId id="262" r:id="rId26"/>
    <p:sldId id="287" r:id="rId27"/>
    <p:sldId id="261" r:id="rId28"/>
    <p:sldId id="260" r:id="rId29"/>
    <p:sldId id="297" r:id="rId30"/>
    <p:sldId id="298" r:id="rId31"/>
    <p:sldId id="299" r:id="rId32"/>
    <p:sldId id="300" r:id="rId33"/>
    <p:sldId id="301" r:id="rId34"/>
    <p:sldId id="303" r:id="rId35"/>
    <p:sldId id="304" r:id="rId36"/>
    <p:sldId id="305" r:id="rId37"/>
    <p:sldId id="313" r:id="rId38"/>
    <p:sldId id="319" r:id="rId39"/>
    <p:sldId id="318" r:id="rId40"/>
    <p:sldId id="317" r:id="rId41"/>
    <p:sldId id="315" r:id="rId42"/>
    <p:sldId id="321" r:id="rId43"/>
    <p:sldId id="327" r:id="rId44"/>
    <p:sldId id="328" r:id="rId45"/>
    <p:sldId id="332" r:id="rId46"/>
    <p:sldId id="331" r:id="rId47"/>
    <p:sldId id="330" r:id="rId48"/>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572" y="-4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3F1DE61B-32B0-45B0-A7E5-677892C43468}" type="datetimeFigureOut">
              <a:rPr lang="de-DE"/>
              <a:pPr>
                <a:defRPr/>
              </a:pPr>
              <a:t>25.11.2014</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512EEAC4-4AC6-4209-8DF1-CD34FE758A08}"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58372" name="Foliennummernplatzhalt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804763" indent="-309524">
              <a:defRPr>
                <a:solidFill>
                  <a:schemeClr val="tx1"/>
                </a:solidFill>
                <a:latin typeface="Calibri" pitchFamily="34" charset="0"/>
              </a:defRPr>
            </a:lvl2pPr>
            <a:lvl3pPr marL="1238098" indent="-247620">
              <a:defRPr>
                <a:solidFill>
                  <a:schemeClr val="tx1"/>
                </a:solidFill>
                <a:latin typeface="Calibri" pitchFamily="34" charset="0"/>
              </a:defRPr>
            </a:lvl3pPr>
            <a:lvl4pPr marL="1733337" indent="-247620">
              <a:defRPr>
                <a:solidFill>
                  <a:schemeClr val="tx1"/>
                </a:solidFill>
                <a:latin typeface="Calibri" pitchFamily="34" charset="0"/>
              </a:defRPr>
            </a:lvl4pPr>
            <a:lvl5pPr marL="2228576" indent="-247620">
              <a:defRPr>
                <a:solidFill>
                  <a:schemeClr val="tx1"/>
                </a:solidFill>
                <a:latin typeface="Calibri" pitchFamily="34" charset="0"/>
              </a:defRPr>
            </a:lvl5pPr>
            <a:lvl6pPr marL="2723815" indent="-247620" fontAlgn="base">
              <a:spcBef>
                <a:spcPct val="0"/>
              </a:spcBef>
              <a:spcAft>
                <a:spcPct val="0"/>
              </a:spcAft>
              <a:defRPr>
                <a:solidFill>
                  <a:schemeClr val="tx1"/>
                </a:solidFill>
                <a:latin typeface="Calibri" pitchFamily="34" charset="0"/>
              </a:defRPr>
            </a:lvl6pPr>
            <a:lvl7pPr marL="3219054" indent="-247620" fontAlgn="base">
              <a:spcBef>
                <a:spcPct val="0"/>
              </a:spcBef>
              <a:spcAft>
                <a:spcPct val="0"/>
              </a:spcAft>
              <a:defRPr>
                <a:solidFill>
                  <a:schemeClr val="tx1"/>
                </a:solidFill>
                <a:latin typeface="Calibri" pitchFamily="34" charset="0"/>
              </a:defRPr>
            </a:lvl7pPr>
            <a:lvl8pPr marL="3714293" indent="-247620" fontAlgn="base">
              <a:spcBef>
                <a:spcPct val="0"/>
              </a:spcBef>
              <a:spcAft>
                <a:spcPct val="0"/>
              </a:spcAft>
              <a:defRPr>
                <a:solidFill>
                  <a:schemeClr val="tx1"/>
                </a:solidFill>
                <a:latin typeface="Calibri" pitchFamily="34" charset="0"/>
              </a:defRPr>
            </a:lvl8pPr>
            <a:lvl9pPr marL="4209532" indent="-24762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2B38C2-46DB-4242-B5F7-694664E3D273}" type="slidenum">
              <a:rPr lang="de-DE" altLang="de-DE" smtClean="0"/>
              <a:pPr fontAlgn="base">
                <a:spcBef>
                  <a:spcPct val="0"/>
                </a:spcBef>
                <a:spcAft>
                  <a:spcPct val="0"/>
                </a:spcAft>
                <a:defRPr/>
              </a:pPr>
              <a:t>3</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804763" indent="-309524">
              <a:defRPr>
                <a:solidFill>
                  <a:schemeClr val="tx1"/>
                </a:solidFill>
                <a:latin typeface="Calibri" pitchFamily="34" charset="0"/>
              </a:defRPr>
            </a:lvl2pPr>
            <a:lvl3pPr marL="1238098" indent="-247620">
              <a:defRPr>
                <a:solidFill>
                  <a:schemeClr val="tx1"/>
                </a:solidFill>
                <a:latin typeface="Calibri" pitchFamily="34" charset="0"/>
              </a:defRPr>
            </a:lvl3pPr>
            <a:lvl4pPr marL="1733337" indent="-247620">
              <a:defRPr>
                <a:solidFill>
                  <a:schemeClr val="tx1"/>
                </a:solidFill>
                <a:latin typeface="Calibri" pitchFamily="34" charset="0"/>
              </a:defRPr>
            </a:lvl4pPr>
            <a:lvl5pPr marL="2228576" indent="-247620">
              <a:defRPr>
                <a:solidFill>
                  <a:schemeClr val="tx1"/>
                </a:solidFill>
                <a:latin typeface="Calibri" pitchFamily="34" charset="0"/>
              </a:defRPr>
            </a:lvl5pPr>
            <a:lvl6pPr marL="2723815" indent="-247620" fontAlgn="base">
              <a:spcBef>
                <a:spcPct val="0"/>
              </a:spcBef>
              <a:spcAft>
                <a:spcPct val="0"/>
              </a:spcAft>
              <a:defRPr>
                <a:solidFill>
                  <a:schemeClr val="tx1"/>
                </a:solidFill>
                <a:latin typeface="Calibri" pitchFamily="34" charset="0"/>
              </a:defRPr>
            </a:lvl6pPr>
            <a:lvl7pPr marL="3219054" indent="-247620" fontAlgn="base">
              <a:spcBef>
                <a:spcPct val="0"/>
              </a:spcBef>
              <a:spcAft>
                <a:spcPct val="0"/>
              </a:spcAft>
              <a:defRPr>
                <a:solidFill>
                  <a:schemeClr val="tx1"/>
                </a:solidFill>
                <a:latin typeface="Calibri" pitchFamily="34" charset="0"/>
              </a:defRPr>
            </a:lvl7pPr>
            <a:lvl8pPr marL="3714293" indent="-247620" fontAlgn="base">
              <a:spcBef>
                <a:spcPct val="0"/>
              </a:spcBef>
              <a:spcAft>
                <a:spcPct val="0"/>
              </a:spcAft>
              <a:defRPr>
                <a:solidFill>
                  <a:schemeClr val="tx1"/>
                </a:solidFill>
                <a:latin typeface="Calibri" pitchFamily="34" charset="0"/>
              </a:defRPr>
            </a:lvl8pPr>
            <a:lvl9pPr marL="4209532" indent="-24762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15E05A-88E5-4A30-A10D-10C8A308B1BB}" type="slidenum">
              <a:rPr lang="de-DE" altLang="de-DE" smtClean="0">
                <a:latin typeface="Arial" charset="0"/>
              </a:rPr>
              <a:pPr fontAlgn="base">
                <a:spcBef>
                  <a:spcPct val="0"/>
                </a:spcBef>
                <a:spcAft>
                  <a:spcPct val="0"/>
                </a:spcAft>
                <a:defRPr/>
              </a:pPr>
              <a:t>22</a:t>
            </a:fld>
            <a:endParaRPr lang="de-DE" altLang="de-DE" smtClean="0">
              <a:latin typeface="Arial"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ltLang="de-DE" smtClean="0"/>
          </a:p>
          <a:p>
            <a:pPr eaLnBrk="1" hangingPunct="1">
              <a:spcBef>
                <a:spcPct val="0"/>
              </a:spcBef>
            </a:pPr>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52388" y="39688"/>
            <a:ext cx="9248776" cy="725487"/>
          </a:xfrm>
          <a:prstGeom prst="rect">
            <a:avLst/>
          </a:prstGeom>
          <a:noFill/>
          <a:ln w="9525">
            <a:noFill/>
            <a:miter lim="800000"/>
            <a:headEnd/>
            <a:tailEnd/>
          </a:ln>
        </p:spPr>
      </p:pic>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5" name="Datumsplatzhalter 3"/>
          <p:cNvSpPr>
            <a:spLocks noGrp="1"/>
          </p:cNvSpPr>
          <p:nvPr>
            <p:ph type="dt" sz="half" idx="10"/>
          </p:nvPr>
        </p:nvSpPr>
        <p:spPr/>
        <p:txBody>
          <a:bodyPr/>
          <a:lstStyle>
            <a:lvl1pPr>
              <a:defRPr/>
            </a:lvl1pPr>
          </a:lstStyle>
          <a:p>
            <a:pPr>
              <a:defRPr/>
            </a:pPr>
            <a:fld id="{DD1A3D3F-0B5C-49DB-9FE9-383436D142FC}" type="datetimeFigureOut">
              <a:rPr lang="de-DE"/>
              <a:pPr>
                <a:defRPr/>
              </a:pPr>
              <a:t>25.11.2014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FFBEF7F-6602-450C-A155-752E5F2E449C}"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F2A0176-C3E1-4E3C-9A5C-4DBD8CE444CD}" type="datetimeFigureOut">
              <a:rPr lang="de-DE"/>
              <a:pPr>
                <a:defRPr/>
              </a:pPr>
              <a:t>25.11.2014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6658BC7-0125-4A5F-BE3D-900C42F3A7A7}"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CA82FFB-A4CB-47F4-A8C1-9CDF85345166}" type="datetimeFigureOut">
              <a:rPr lang="de-DE"/>
              <a:pPr>
                <a:defRPr/>
              </a:pPr>
              <a:t>25.11.2014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849830F-9666-4966-BD46-6F06D8C852D4}"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774705C-864B-453E-B024-878DB592E53D}" type="datetimeFigureOut">
              <a:rPr lang="de-DE"/>
              <a:pPr>
                <a:defRPr/>
              </a:pPr>
              <a:t>25.11.2014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A87B413-6703-46D4-9EDA-6B45B3312B73}"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5D913FF8-9C6C-4997-A61C-8D665E73E991}" type="datetimeFigureOut">
              <a:rPr lang="de-DE"/>
              <a:pPr>
                <a:defRPr/>
              </a:pPr>
              <a:t>25.11.2014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8D0884A-DF77-4387-A2D3-966D081445D8}"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AA8F71D-92DA-4B5E-983D-0268D584F5D9}" type="datetimeFigureOut">
              <a:rPr lang="de-DE"/>
              <a:pPr>
                <a:defRPr/>
              </a:pPr>
              <a:t>25.11.2014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D90564DC-A1C0-4436-BD2B-1399A2E15706}"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22CE705-DFD2-4751-9E70-CC5942BE13F6}" type="datetimeFigureOut">
              <a:rPr lang="de-DE"/>
              <a:pPr>
                <a:defRPr/>
              </a:pPr>
              <a:t>25.11.2014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A6A5F3B3-04EF-4A43-BE49-B3ACE8DA681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DDF8F132-EEE9-46DD-9BE1-E5279988111C}" type="datetimeFigureOut">
              <a:rPr lang="de-DE"/>
              <a:pPr>
                <a:defRPr/>
              </a:pPr>
              <a:t>25.11.2014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B821E453-2F7F-4ADE-AB7D-AC3AE3D1123B}"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677A179A-92AA-44BB-8245-B8DE0C8EC75C}" type="datetimeFigureOut">
              <a:rPr lang="de-DE"/>
              <a:pPr>
                <a:defRPr/>
              </a:pPr>
              <a:t>25.11.2014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D1FC73AC-14B4-4B24-BF60-B1C261056F46}"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C6A37363-3393-459D-9CA5-B045ADFED5C6}" type="datetimeFigureOut">
              <a:rPr lang="de-DE"/>
              <a:pPr>
                <a:defRPr/>
              </a:pPr>
              <a:t>25.11.2014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165AE1EB-4BA4-4C58-89DA-B23576C72CDC}"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B33F9851-4770-45FA-A98B-7198714E0255}" type="datetimeFigureOut">
              <a:rPr lang="de-DE"/>
              <a:pPr>
                <a:defRPr/>
              </a:pPr>
              <a:t>25.11.2014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CE71ED2-9EB3-4DE4-B776-AF329BD9B330}"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D560EC-F8B1-4B81-90B8-1EDF411DC523}" type="datetimeFigureOut">
              <a:rPr lang="de-DE"/>
              <a:pPr>
                <a:defRPr/>
              </a:pPr>
              <a:t>25.11.2014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499163-5B75-4679-A523-A1CC6B46F323}"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porphyrie.de/" TargetMode="External"/><Relationship Id="rId7" Type="http://schemas.openxmlformats.org/officeDocument/2006/relationships/hyperlink" Target="http://www.doss-porphyrie.de/"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www.porphyria-europe.com/" TargetMode="External"/><Relationship Id="rId5" Type="http://schemas.openxmlformats.org/officeDocument/2006/relationships/hyperlink" Target="http://www.hgmd.cf.ac.uk/ac/index.php" TargetMode="External"/><Relationship Id="rId4" Type="http://schemas.openxmlformats.org/officeDocument/2006/relationships/hyperlink" Target="http://www.drugs-porphyria.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179388" y="836613"/>
            <a:ext cx="8642350" cy="5256212"/>
          </a:xfrm>
        </p:spPr>
        <p:txBody>
          <a:bodyPr/>
          <a:lstStyle/>
          <a:p>
            <a:pPr algn="l" eaLnBrk="1" hangingPunct="1"/>
            <a:r>
              <a:rPr lang="en-US" sz="3200" b="1" smtClean="0"/>
              <a:t>Disorders of heme biosynthesis, clinical features and laboratory findings in p</a:t>
            </a:r>
            <a:r>
              <a:rPr lang="de-DE" sz="3200" b="1" smtClean="0"/>
              <a:t>rophyrias</a:t>
            </a:r>
            <a:br>
              <a:rPr lang="de-DE" sz="3200" b="1" smtClean="0"/>
            </a:br>
            <a:r>
              <a:rPr lang="de-DE" sz="3200" b="1" smtClean="0"/>
              <a:t/>
            </a:r>
            <a:br>
              <a:rPr lang="de-DE" sz="3200" b="1" smtClean="0"/>
            </a:br>
            <a:r>
              <a:rPr lang="de-DE" sz="3600" b="1" smtClean="0"/>
              <a:t/>
            </a:r>
            <a:br>
              <a:rPr lang="de-DE" sz="3600" b="1" smtClean="0"/>
            </a:br>
            <a:r>
              <a:rPr lang="de-DE" sz="3600" b="1" smtClean="0"/>
              <a:t/>
            </a:r>
            <a:br>
              <a:rPr lang="de-DE" sz="3600" b="1" smtClean="0"/>
            </a:br>
            <a:r>
              <a:rPr lang="de-DE" sz="3600" b="1" smtClean="0"/>
              <a:t/>
            </a:r>
            <a:br>
              <a:rPr lang="de-DE" sz="3600" b="1" smtClean="0"/>
            </a:br>
            <a:r>
              <a:rPr lang="de-DE" b="1" i="1" smtClean="0"/>
              <a:t/>
            </a:r>
            <a:br>
              <a:rPr lang="de-DE" b="1" i="1" smtClean="0"/>
            </a:br>
            <a:r>
              <a:rPr lang="de-DE" sz="2400" b="1" i="1" smtClean="0"/>
              <a:t>Dr. Saman Hosseini</a:t>
            </a:r>
            <a:br>
              <a:rPr lang="de-DE" sz="2400" b="1" i="1" smtClean="0"/>
            </a:br>
            <a:r>
              <a:rPr lang="de-DE" sz="2400" b="1" i="1" smtClean="0"/>
              <a:t>29.10.2013, Imam Khomeini University Hospital</a:t>
            </a:r>
            <a:endParaRPr lang="de-DE" sz="4000" smtClean="0"/>
          </a:p>
        </p:txBody>
      </p:sp>
      <p:pic>
        <p:nvPicPr>
          <p:cNvPr id="3075" name="Picture 3"/>
          <p:cNvPicPr>
            <a:picLocks noChangeAspect="1" noChangeArrowheads="1"/>
          </p:cNvPicPr>
          <p:nvPr/>
        </p:nvPicPr>
        <p:blipFill>
          <a:blip r:embed="rId2"/>
          <a:srcRect/>
          <a:stretch>
            <a:fillRect/>
          </a:stretch>
        </p:blipFill>
        <p:spPr bwMode="auto">
          <a:xfrm>
            <a:off x="250825" y="2492375"/>
            <a:ext cx="8482013" cy="1441450"/>
          </a:xfrm>
          <a:prstGeom prst="rect">
            <a:avLst/>
          </a:prstGeom>
          <a:noFill/>
          <a:ln w="9525">
            <a:noFill/>
            <a:miter lim="800000"/>
            <a:headEnd/>
            <a:tailEnd/>
          </a:ln>
        </p:spPr>
      </p:pic>
      <p:pic>
        <p:nvPicPr>
          <p:cNvPr id="3076" name="Picture 6" descr="http://upload.wikimedia.org/wikipedia/commons/thumb/b/be/Heme_b.svg/226px-Heme_b.svg.png"/>
          <p:cNvPicPr>
            <a:picLocks noChangeAspect="1" noChangeArrowheads="1"/>
          </p:cNvPicPr>
          <p:nvPr/>
        </p:nvPicPr>
        <p:blipFill>
          <a:blip r:embed="rId3"/>
          <a:srcRect/>
          <a:stretch>
            <a:fillRect/>
          </a:stretch>
        </p:blipFill>
        <p:spPr bwMode="auto">
          <a:xfrm>
            <a:off x="6811963" y="4287838"/>
            <a:ext cx="21526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07950" y="908050"/>
            <a:ext cx="8964613" cy="5761038"/>
          </a:xfrm>
        </p:spPr>
        <p:txBody>
          <a:bodyPr rtlCol="0">
            <a:normAutofit fontScale="90000"/>
          </a:bodyPr>
          <a:lstStyle/>
          <a:p>
            <a:pPr algn="l" eaLnBrk="1" fontAlgn="auto" hangingPunct="1">
              <a:spcAft>
                <a:spcPts val="0"/>
              </a:spcAft>
              <a:defRPr/>
            </a:pPr>
            <a:r>
              <a:rPr lang="en-US" sz="4000" b="1" dirty="0"/>
              <a:t>Case </a:t>
            </a:r>
            <a:r>
              <a:rPr lang="en-US" sz="4000" b="1" dirty="0" smtClean="0"/>
              <a:t>2: </a:t>
            </a:r>
            <a:r>
              <a:rPr lang="en-US" sz="4000" b="1" dirty="0"/>
              <a:t>continued </a:t>
            </a:r>
            <a:r>
              <a:rPr lang="en-US" sz="3600" b="1" dirty="0"/>
              <a:t/>
            </a:r>
            <a:br>
              <a:rPr lang="en-US" sz="3600" b="1" dirty="0"/>
            </a:br>
            <a:r>
              <a:rPr lang="en-US" sz="3600" b="1" dirty="0" smtClean="0"/>
              <a:t>				Day 3 - 4</a:t>
            </a:r>
            <a:br>
              <a:rPr lang="en-US" sz="3600" b="1" dirty="0" smtClean="0"/>
            </a:br>
            <a:r>
              <a:rPr lang="en-US" sz="4000" b="1" dirty="0" smtClean="0"/>
              <a:t>Looking for differential diagnosis:</a:t>
            </a:r>
            <a:r>
              <a:rPr lang="en-US" sz="3100" b="1" dirty="0" smtClean="0"/>
              <a:t/>
            </a:r>
            <a:br>
              <a:rPr lang="en-US" sz="3100" b="1" dirty="0" smtClean="0"/>
            </a:br>
            <a:r>
              <a:rPr lang="en-US" sz="3100" b="1" dirty="0" smtClean="0"/>
              <a:t>	</a:t>
            </a:r>
            <a:r>
              <a:rPr lang="en-US" sz="2800" dirty="0" smtClean="0"/>
              <a:t>● Referred to gynecologist</a:t>
            </a:r>
            <a:r>
              <a:rPr lang="en-US" sz="2800" dirty="0"/>
              <a:t/>
            </a:r>
            <a:br>
              <a:rPr lang="en-US" sz="2800" dirty="0"/>
            </a:br>
            <a:r>
              <a:rPr lang="en-US" sz="2800" dirty="0"/>
              <a:t>	</a:t>
            </a:r>
            <a:r>
              <a:rPr lang="en-US" sz="2800" b="1" i="1" dirty="0" smtClean="0"/>
              <a:t>   Diagnosis : “Abdominal pain”</a:t>
            </a:r>
            <a:r>
              <a:rPr lang="en-US" sz="2700" dirty="0" smtClean="0"/>
              <a:t/>
            </a:r>
            <a:br>
              <a:rPr lang="en-US" sz="2700" dirty="0" smtClean="0"/>
            </a:br>
            <a:r>
              <a:rPr lang="en-US" sz="3200" dirty="0"/>
              <a:t> </a:t>
            </a:r>
            <a:r>
              <a:rPr lang="en-US" sz="3200" dirty="0" smtClean="0"/>
              <a:t>	</a:t>
            </a:r>
            <a:r>
              <a:rPr lang="en-US" sz="2800" dirty="0" smtClean="0"/>
              <a:t>● Referred to surgeon</a:t>
            </a:r>
            <a:br>
              <a:rPr lang="en-US" sz="2800" dirty="0" smtClean="0"/>
            </a:br>
            <a:r>
              <a:rPr lang="en-US" sz="2800" dirty="0" smtClean="0"/>
              <a:t>	   </a:t>
            </a:r>
            <a:r>
              <a:rPr lang="en-US" sz="2800" dirty="0" err="1" smtClean="0"/>
              <a:t>Hyponatremia</a:t>
            </a:r>
            <a:r>
              <a:rPr lang="en-US" sz="2800" dirty="0" smtClean="0"/>
              <a:t> is observed</a:t>
            </a:r>
            <a:br>
              <a:rPr lang="en-US" sz="2800" dirty="0" smtClean="0"/>
            </a:br>
            <a:r>
              <a:rPr lang="en-US" sz="2800" dirty="0" smtClean="0"/>
              <a:t>	   </a:t>
            </a:r>
            <a:r>
              <a:rPr lang="en-US" sz="2800" b="1" i="1" dirty="0" smtClean="0"/>
              <a:t>Diagnosis </a:t>
            </a:r>
            <a:r>
              <a:rPr lang="en-US" sz="2800" b="1" i="1" dirty="0"/>
              <a:t>: </a:t>
            </a:r>
            <a:r>
              <a:rPr lang="en-US" sz="2800" b="1" i="1" dirty="0" smtClean="0"/>
              <a:t>“Obstipation”</a:t>
            </a:r>
            <a:r>
              <a:rPr lang="en-US" sz="2700" dirty="0"/>
              <a:t/>
            </a:r>
            <a:br>
              <a:rPr lang="en-US" sz="2700" dirty="0"/>
            </a:br>
            <a:r>
              <a:rPr lang="en-US" sz="2800" dirty="0" smtClean="0"/>
              <a:t/>
            </a:r>
            <a:br>
              <a:rPr lang="en-US" sz="2800" dirty="0" smtClean="0"/>
            </a:br>
            <a:r>
              <a:rPr lang="en-US" sz="2800" dirty="0" smtClean="0"/>
              <a:t>	●</a:t>
            </a:r>
            <a:r>
              <a:rPr lang="en-US" sz="2800" b="1" dirty="0" smtClean="0"/>
              <a:t>Urine sample taken</a:t>
            </a:r>
            <a:r>
              <a:rPr lang="en-US" sz="3200" b="1" dirty="0"/>
              <a:t/>
            </a:r>
            <a:br>
              <a:rPr lang="en-US" sz="3200" b="1" dirty="0"/>
            </a:br>
            <a:r>
              <a:rPr lang="en-US" sz="3100" b="1" dirty="0" smtClean="0"/>
              <a:t/>
            </a:r>
            <a:br>
              <a:rPr lang="en-US" sz="3100" b="1" dirty="0" smtClean="0"/>
            </a:br>
            <a:r>
              <a:rPr lang="en-US" sz="3200" b="1" dirty="0" smtClean="0"/>
              <a:t>Laboratory workup : high PBG excretion</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09550" y="1770063"/>
            <a:ext cx="8724900" cy="4972050"/>
          </a:xfrm>
          <a:prstGeom prst="rect">
            <a:avLst/>
          </a:prstGeom>
          <a:noFill/>
          <a:ln w="9525">
            <a:noFill/>
            <a:miter lim="800000"/>
            <a:headEnd/>
            <a:tailEnd/>
          </a:ln>
        </p:spPr>
      </p:pic>
      <p:sp>
        <p:nvSpPr>
          <p:cNvPr id="9" name="Titel 1"/>
          <p:cNvSpPr txBox="1">
            <a:spLocks/>
          </p:cNvSpPr>
          <p:nvPr/>
        </p:nvSpPr>
        <p:spPr>
          <a:xfrm>
            <a:off x="128588" y="836613"/>
            <a:ext cx="8964612" cy="79216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4000" b="1" dirty="0" smtClean="0"/>
              <a:t>Case 2: continued </a:t>
            </a:r>
            <a:r>
              <a:rPr lang="en-US" sz="3600" b="1" dirty="0" smtClean="0"/>
              <a:t/>
            </a:r>
            <a:br>
              <a:rPr lang="en-US" sz="3600" b="1" dirty="0" smtClean="0"/>
            </a:br>
            <a:r>
              <a:rPr lang="en-US" sz="3600" b="1" dirty="0" smtClean="0"/>
              <a:t>			</a:t>
            </a:r>
            <a:r>
              <a:rPr lang="en-US" sz="3600" b="1" dirty="0"/>
              <a:t>	</a:t>
            </a:r>
            <a:r>
              <a:rPr lang="en-US" sz="3600" b="1" dirty="0" smtClean="0"/>
              <a:t>Day 4 - 8</a:t>
            </a:r>
            <a:endParaRPr lang="de-DE"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p:cNvSpPr>
            <a:spLocks noGrp="1"/>
          </p:cNvSpPr>
          <p:nvPr>
            <p:ph type="ctrTitle"/>
          </p:nvPr>
        </p:nvSpPr>
        <p:spPr>
          <a:xfrm>
            <a:off x="198438" y="836613"/>
            <a:ext cx="8963025" cy="5905500"/>
          </a:xfrm>
        </p:spPr>
        <p:txBody>
          <a:bodyPr rtlCol="0">
            <a:normAutofit fontScale="90000"/>
          </a:bodyPr>
          <a:lstStyle/>
          <a:p>
            <a:pPr algn="l" eaLnBrk="1" fontAlgn="auto" hangingPunct="1">
              <a:spcAft>
                <a:spcPts val="0"/>
              </a:spcAft>
              <a:defRPr/>
            </a:pPr>
            <a:r>
              <a:rPr lang="en-US" sz="4000" b="1" dirty="0"/>
              <a:t>Case </a:t>
            </a:r>
            <a:r>
              <a:rPr lang="en-US" sz="4000" b="1" dirty="0" smtClean="0"/>
              <a:t>3: the known porphyria family – undiagnosed patient</a:t>
            </a:r>
            <a:r>
              <a:rPr lang="en-US" sz="3600" b="1" dirty="0"/>
              <a:t/>
            </a:r>
            <a:br>
              <a:rPr lang="en-US" sz="3600" b="1" dirty="0"/>
            </a:br>
            <a:r>
              <a:rPr lang="en-US" sz="3100" b="1" dirty="0" smtClean="0"/>
              <a:t>	</a:t>
            </a:r>
            <a:r>
              <a:rPr lang="en-US" sz="2400" dirty="0" smtClean="0"/>
              <a:t>● 39 years, kidney disease since age 25</a:t>
            </a:r>
            <a:r>
              <a:rPr lang="en-US" sz="2400" dirty="0"/>
              <a:t/>
            </a:r>
            <a:br>
              <a:rPr lang="en-US" sz="2400" dirty="0"/>
            </a:br>
            <a:r>
              <a:rPr lang="en-US" sz="2400" dirty="0"/>
              <a:t>	</a:t>
            </a:r>
            <a:r>
              <a:rPr lang="en-US" sz="2400" dirty="0" smtClean="0"/>
              <a:t>● Stable GFR until age 36</a:t>
            </a:r>
            <a:br>
              <a:rPr lang="en-US" sz="2400" dirty="0" smtClean="0"/>
            </a:br>
            <a:r>
              <a:rPr lang="en-US" sz="2400" dirty="0" smtClean="0"/>
              <a:t>	</a:t>
            </a:r>
            <a:r>
              <a:rPr lang="en-US" sz="2400" dirty="0"/>
              <a:t>● At age 39 hypertension and hyperlipidemia were diagnosed</a:t>
            </a:r>
            <a:br>
              <a:rPr lang="en-US" sz="2400" dirty="0"/>
            </a:br>
            <a:r>
              <a:rPr lang="en-US" sz="2400" dirty="0"/>
              <a:t>	● </a:t>
            </a:r>
            <a:r>
              <a:rPr lang="en-US" sz="3100" b="1" dirty="0" err="1" smtClean="0"/>
              <a:t>Atorvastatin</a:t>
            </a:r>
            <a:r>
              <a:rPr lang="en-US" sz="2400" dirty="0"/>
              <a:t/>
            </a:r>
            <a:br>
              <a:rPr lang="en-US" sz="2400" dirty="0"/>
            </a:br>
            <a:r>
              <a:rPr lang="en-US" sz="2800" dirty="0"/>
              <a:t>	</a:t>
            </a:r>
            <a:r>
              <a:rPr lang="en-US" sz="2800" dirty="0" smtClean="0"/>
              <a:t>● 1 month later admitted to hospital due to:</a:t>
            </a:r>
            <a:br>
              <a:rPr lang="en-US" sz="2800" dirty="0" smtClean="0"/>
            </a:br>
            <a:r>
              <a:rPr lang="en-US" sz="2800" dirty="0" smtClean="0"/>
              <a:t>		 → Abdominal pain since 2-3 days</a:t>
            </a:r>
            <a:br>
              <a:rPr lang="en-US" sz="2800" dirty="0" smtClean="0"/>
            </a:br>
            <a:r>
              <a:rPr lang="en-US" sz="2800" dirty="0" smtClean="0"/>
              <a:t>		 → </a:t>
            </a:r>
            <a:r>
              <a:rPr lang="en-US" sz="2800" dirty="0" err="1" smtClean="0"/>
              <a:t>Paratesia</a:t>
            </a:r>
            <a:r>
              <a:rPr lang="en-US" sz="2800" dirty="0" smtClean="0"/>
              <a:t> in lower extremities</a:t>
            </a:r>
            <a:br>
              <a:rPr lang="en-US" sz="2800" dirty="0" smtClean="0"/>
            </a:br>
            <a:r>
              <a:rPr lang="en-US" sz="2800" dirty="0" smtClean="0"/>
              <a:t>		 → Nausea, vomiting</a:t>
            </a:r>
            <a:br>
              <a:rPr lang="en-US" sz="2800" dirty="0" smtClean="0"/>
            </a:br>
            <a:r>
              <a:rPr lang="en-US" sz="2800" dirty="0" smtClean="0"/>
              <a:t>	● </a:t>
            </a:r>
            <a:r>
              <a:rPr lang="en-US" sz="2800" dirty="0"/>
              <a:t>Diagnosis:</a:t>
            </a:r>
            <a:r>
              <a:rPr lang="en-US" sz="2800" b="1" dirty="0"/>
              <a:t> Peripheral </a:t>
            </a:r>
            <a:r>
              <a:rPr lang="en-US" sz="2800" b="1" dirty="0" err="1"/>
              <a:t>neuropaty</a:t>
            </a:r>
            <a:r>
              <a:rPr lang="en-US" sz="2800" dirty="0"/>
              <a:t/>
            </a:r>
            <a:br>
              <a:rPr lang="en-US" sz="2800" dirty="0"/>
            </a:br>
            <a:r>
              <a:rPr lang="en-US" sz="2800" dirty="0" smtClean="0"/>
              <a:t>		→ </a:t>
            </a:r>
            <a:r>
              <a:rPr lang="en-US" sz="2800" b="1" dirty="0" err="1" smtClean="0"/>
              <a:t>Amitriptylin</a:t>
            </a:r>
            <a:r>
              <a:rPr lang="en-US" sz="2800" dirty="0" smtClean="0"/>
              <a:t> and gabapentin</a:t>
            </a:r>
            <a:r>
              <a:rPr lang="en-US" sz="2800" dirty="0"/>
              <a:t/>
            </a:r>
            <a:br>
              <a:rPr lang="en-US" sz="2800" dirty="0"/>
            </a:br>
            <a:r>
              <a:rPr lang="en-US" sz="2800" dirty="0"/>
              <a:t>		</a:t>
            </a:r>
            <a:r>
              <a:rPr lang="en-US" sz="2800" dirty="0" smtClean="0"/>
              <a:t>→ </a:t>
            </a:r>
            <a:r>
              <a:rPr lang="en-US" sz="2800" b="1" dirty="0" err="1" smtClean="0"/>
              <a:t>Dexofen</a:t>
            </a:r>
            <a:r>
              <a:rPr lang="en-US" sz="2800" dirty="0" smtClean="0"/>
              <a:t> and </a:t>
            </a:r>
            <a:r>
              <a:rPr lang="en-US" sz="2800" dirty="0" err="1" smtClean="0"/>
              <a:t>paracetamol</a:t>
            </a:r>
            <a:r>
              <a:rPr lang="en-US" sz="2800" b="1" dirty="0"/>
              <a:t/>
            </a:r>
            <a:br>
              <a:rPr lang="en-US" sz="2800" b="1" dirty="0"/>
            </a:br>
            <a:r>
              <a:rPr lang="en-US" sz="3100" b="1" dirty="0" smtClean="0">
                <a:solidFill>
                  <a:srgbClr val="FF0000"/>
                </a:solidFill>
              </a:rPr>
              <a:t>Released </a:t>
            </a:r>
            <a:r>
              <a:rPr lang="en-US" sz="3100" b="1" dirty="0">
                <a:solidFill>
                  <a:srgbClr val="FF0000"/>
                </a:solidFill>
              </a:rPr>
              <a:t>from Hospital</a:t>
            </a:r>
            <a:endParaRPr lang="de-DE" sz="3100" b="1"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p:cNvSpPr>
            <a:spLocks noGrp="1"/>
          </p:cNvSpPr>
          <p:nvPr>
            <p:ph type="ctrTitle"/>
          </p:nvPr>
        </p:nvSpPr>
        <p:spPr>
          <a:xfrm>
            <a:off x="107950" y="908050"/>
            <a:ext cx="8964613" cy="5761038"/>
          </a:xfrm>
        </p:spPr>
        <p:txBody>
          <a:bodyPr rtlCol="0">
            <a:normAutofit fontScale="90000"/>
          </a:bodyPr>
          <a:lstStyle/>
          <a:p>
            <a:pPr algn="l" eaLnBrk="1" fontAlgn="auto" hangingPunct="1">
              <a:spcAft>
                <a:spcPts val="0"/>
              </a:spcAft>
              <a:defRPr/>
            </a:pPr>
            <a:r>
              <a:rPr lang="en-US" sz="4000" b="1" dirty="0"/>
              <a:t>Case 3</a:t>
            </a:r>
            <a:r>
              <a:rPr lang="en-US" sz="4000" b="1" dirty="0" smtClean="0"/>
              <a:t>: </a:t>
            </a:r>
            <a:r>
              <a:rPr lang="en-US" sz="4000" b="1" dirty="0"/>
              <a:t>continued </a:t>
            </a:r>
            <a:r>
              <a:rPr lang="en-US" sz="3600" b="1" dirty="0"/>
              <a:t/>
            </a:r>
            <a:br>
              <a:rPr lang="en-US" sz="3600" b="1" dirty="0"/>
            </a:br>
            <a:r>
              <a:rPr lang="en-US" sz="3600" b="1" dirty="0" smtClean="0"/>
              <a:t>				1 – 3 months later</a:t>
            </a:r>
            <a:br>
              <a:rPr lang="en-US" sz="3600" b="1" dirty="0" smtClean="0"/>
            </a:br>
            <a:r>
              <a:rPr lang="en-US" sz="3100" dirty="0"/>
              <a:t>	</a:t>
            </a:r>
            <a:r>
              <a:rPr lang="en-US" sz="2800" dirty="0" smtClean="0"/>
              <a:t>● Loss of weight</a:t>
            </a:r>
            <a:r>
              <a:rPr lang="en-US" sz="2800" dirty="0"/>
              <a:t/>
            </a:r>
            <a:br>
              <a:rPr lang="en-US" sz="2800" dirty="0"/>
            </a:br>
            <a:r>
              <a:rPr lang="en-US" sz="2800" dirty="0"/>
              <a:t>	</a:t>
            </a:r>
            <a:r>
              <a:rPr lang="en-US" sz="2800" dirty="0" smtClean="0"/>
              <a:t>● Nausea, vomiting</a:t>
            </a:r>
            <a:br>
              <a:rPr lang="en-US" sz="2800" dirty="0" smtClean="0"/>
            </a:br>
            <a:r>
              <a:rPr lang="en-US" sz="2800" dirty="0" smtClean="0"/>
              <a:t>	● Readmitted to hospital</a:t>
            </a:r>
            <a:br>
              <a:rPr lang="en-US" sz="2800" dirty="0" smtClean="0"/>
            </a:br>
            <a:r>
              <a:rPr lang="en-US" sz="2800" dirty="0" smtClean="0"/>
              <a:t>		 →muscle numbness</a:t>
            </a:r>
            <a:br>
              <a:rPr lang="en-US" sz="2800" dirty="0" smtClean="0"/>
            </a:br>
            <a:r>
              <a:rPr lang="en-US" sz="2800" dirty="0" smtClean="0"/>
              <a:t>		 →CPK 176 </a:t>
            </a:r>
            <a:r>
              <a:rPr lang="el-GR" sz="2800" dirty="0" smtClean="0"/>
              <a:t>μ</a:t>
            </a:r>
            <a:r>
              <a:rPr lang="de-DE" sz="2800" dirty="0" err="1" smtClean="0"/>
              <a:t>kat</a:t>
            </a:r>
            <a:r>
              <a:rPr lang="de-DE" sz="2800" dirty="0" smtClean="0"/>
              <a:t>/L (&lt;2,5 </a:t>
            </a:r>
            <a:r>
              <a:rPr lang="el-GR" sz="2800" dirty="0" smtClean="0"/>
              <a:t>μ </a:t>
            </a:r>
            <a:r>
              <a:rPr lang="de-DE" sz="2800" dirty="0" err="1" smtClean="0"/>
              <a:t>kat</a:t>
            </a:r>
            <a:r>
              <a:rPr lang="de-DE" sz="2800" dirty="0" smtClean="0"/>
              <a:t>/L)</a:t>
            </a:r>
            <a:r>
              <a:rPr lang="en-US" sz="2800" dirty="0" smtClean="0"/>
              <a:t/>
            </a:r>
            <a:br>
              <a:rPr lang="en-US" sz="2800" dirty="0" smtClean="0"/>
            </a:br>
            <a:r>
              <a:rPr lang="en-US" sz="2800" dirty="0" smtClean="0"/>
              <a:t>		 →</a:t>
            </a:r>
            <a:r>
              <a:rPr lang="en-US" sz="2800" dirty="0" err="1" smtClean="0"/>
              <a:t>atorvastatin</a:t>
            </a:r>
            <a:r>
              <a:rPr lang="en-US" sz="2800" dirty="0" smtClean="0"/>
              <a:t> </a:t>
            </a:r>
            <a:r>
              <a:rPr lang="en-US" sz="2800" dirty="0" err="1" smtClean="0"/>
              <a:t>seponated</a:t>
            </a:r>
            <a:r>
              <a:rPr lang="en-US" sz="2700" dirty="0"/>
              <a:t/>
            </a:r>
            <a:br>
              <a:rPr lang="en-US" sz="2700" dirty="0"/>
            </a:br>
            <a:r>
              <a:rPr lang="en-US" sz="2800" dirty="0" smtClean="0"/>
              <a:t/>
            </a:r>
            <a:br>
              <a:rPr lang="en-US" sz="2800" dirty="0" smtClean="0"/>
            </a:br>
            <a:r>
              <a:rPr lang="en-US" sz="2800" dirty="0" smtClean="0"/>
              <a:t>	●MRI, </a:t>
            </a:r>
            <a:r>
              <a:rPr lang="en-US" sz="2800" dirty="0" err="1" smtClean="0"/>
              <a:t>neurography</a:t>
            </a:r>
            <a:r>
              <a:rPr lang="en-US" sz="2800" dirty="0" smtClean="0"/>
              <a:t>, </a:t>
            </a:r>
            <a:r>
              <a:rPr lang="en-US" sz="2800" dirty="0" err="1" smtClean="0"/>
              <a:t>myography</a:t>
            </a:r>
            <a:r>
              <a:rPr lang="en-US" sz="2800" dirty="0" smtClean="0"/>
              <a:t> and muscle biopsy</a:t>
            </a:r>
            <a:br>
              <a:rPr lang="en-US" sz="2800" dirty="0" smtClean="0"/>
            </a:br>
            <a:r>
              <a:rPr lang="en-US" sz="2800" dirty="0" smtClean="0"/>
              <a:t>	● Progressive abdominal and muscle pain also in upper limbs</a:t>
            </a:r>
            <a:r>
              <a:rPr lang="en-US" sz="3200" b="1" dirty="0"/>
              <a:t/>
            </a:r>
            <a:br>
              <a:rPr lang="en-US" sz="3200" b="1" dirty="0"/>
            </a:br>
            <a:r>
              <a:rPr lang="en-US" sz="3100" b="1" dirty="0" smtClean="0"/>
              <a:t/>
            </a:r>
            <a:br>
              <a:rPr lang="en-US" sz="3100" b="1" dirty="0" smtClean="0"/>
            </a:br>
            <a:r>
              <a:rPr lang="en-US" sz="3200" b="1" dirty="0" smtClean="0">
                <a:solidFill>
                  <a:srgbClr val="FF0000"/>
                </a:solidFill>
              </a:rPr>
              <a:t>Hereditary disease in the family !</a:t>
            </a:r>
            <a:endParaRPr lang="de-DE" dirty="0">
              <a:solidFill>
                <a:srgbClr val="FF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79216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4000" b="1" dirty="0" smtClean="0"/>
              <a:t>Case 3: continued </a:t>
            </a:r>
            <a:r>
              <a:rPr lang="en-US" sz="3600" b="1" dirty="0" smtClean="0"/>
              <a:t/>
            </a:r>
            <a:br>
              <a:rPr lang="en-US" sz="3600" b="1" dirty="0" smtClean="0"/>
            </a:br>
            <a:r>
              <a:rPr lang="en-US" sz="3600" b="1" dirty="0" smtClean="0"/>
              <a:t>			</a:t>
            </a:r>
            <a:r>
              <a:rPr lang="en-US" sz="3600" b="1" dirty="0"/>
              <a:t>	</a:t>
            </a:r>
            <a:r>
              <a:rPr lang="en-US" sz="3600" b="1" dirty="0" smtClean="0"/>
              <a:t>4 months</a:t>
            </a:r>
            <a:endParaRPr lang="de-DE" dirty="0"/>
          </a:p>
        </p:txBody>
      </p:sp>
      <p:pic>
        <p:nvPicPr>
          <p:cNvPr id="16387" name="Picture 2"/>
          <p:cNvPicPr>
            <a:picLocks noChangeAspect="1" noChangeArrowheads="1"/>
          </p:cNvPicPr>
          <p:nvPr/>
        </p:nvPicPr>
        <p:blipFill>
          <a:blip r:embed="rId2"/>
          <a:srcRect/>
          <a:stretch>
            <a:fillRect/>
          </a:stretch>
        </p:blipFill>
        <p:spPr bwMode="auto">
          <a:xfrm>
            <a:off x="34925" y="1806575"/>
            <a:ext cx="9009063" cy="428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US" dirty="0"/>
              <a:t>Human </a:t>
            </a:r>
            <a:r>
              <a:rPr lang="en-US" dirty="0" err="1"/>
              <a:t>Porphyrias</a:t>
            </a:r>
            <a:endParaRPr lang="en-US" dirty="0"/>
          </a:p>
          <a:p>
            <a:pPr marL="0" indent="0" eaLnBrk="1" fontAlgn="auto" hangingPunct="1">
              <a:spcAft>
                <a:spcPts val="0"/>
              </a:spcAft>
              <a:buFont typeface="Arial" pitchFamily="34" charset="0"/>
              <a:buNone/>
              <a:defRPr/>
            </a:pPr>
            <a:r>
              <a:rPr lang="en-US" dirty="0"/>
              <a:t>“Obscure diseases with confusing names</a:t>
            </a:r>
          </a:p>
          <a:p>
            <a:pPr marL="0" indent="0" eaLnBrk="1" fontAlgn="auto" hangingPunct="1">
              <a:spcAft>
                <a:spcPts val="0"/>
              </a:spcAft>
              <a:buFont typeface="Arial" pitchFamily="34" charset="0"/>
              <a:buNone/>
              <a:defRPr/>
            </a:pPr>
            <a:r>
              <a:rPr lang="en-US" dirty="0"/>
              <a:t>considered only when the need for </a:t>
            </a:r>
            <a:r>
              <a:rPr lang="en-US" dirty="0" smtClean="0"/>
              <a:t>a diagnosis </a:t>
            </a:r>
            <a:r>
              <a:rPr lang="en-US" dirty="0"/>
              <a:t>is desperate”</a:t>
            </a:r>
          </a:p>
          <a:p>
            <a:pPr marL="0" indent="0" eaLnBrk="1" fontAlgn="auto" hangingPunct="1">
              <a:spcAft>
                <a:spcPts val="0"/>
              </a:spcAft>
              <a:buFont typeface="Arial" pitchFamily="34" charset="0"/>
              <a:buNone/>
              <a:defRPr/>
            </a:pPr>
            <a:r>
              <a:rPr lang="en-US" dirty="0"/>
              <a:t>(Antony </a:t>
            </a:r>
            <a:r>
              <a:rPr lang="en-US" dirty="0" err="1"/>
              <a:t>McDonagh</a:t>
            </a:r>
            <a:r>
              <a:rPr lang="en-US" dirty="0"/>
              <a:t>, 1997)</a:t>
            </a:r>
          </a:p>
          <a:p>
            <a:pPr eaLnBrk="1" fontAlgn="auto" hangingPunct="1">
              <a:spcAft>
                <a:spcPts val="0"/>
              </a:spcAft>
              <a:buFont typeface="Arial" pitchFamily="34" charset="0"/>
              <a:buChar char="•"/>
              <a:defRPr/>
            </a:pPr>
            <a:endParaRPr lang="de-DE" dirty="0"/>
          </a:p>
        </p:txBody>
      </p:sp>
      <p:pic>
        <p:nvPicPr>
          <p:cNvPr id="17411" name="Picture 2"/>
          <p:cNvPicPr>
            <a:picLocks noChangeAspect="1" noChangeArrowheads="1"/>
          </p:cNvPicPr>
          <p:nvPr/>
        </p:nvPicPr>
        <p:blipFill>
          <a:blip r:embed="rId2"/>
          <a:srcRect/>
          <a:stretch>
            <a:fillRect/>
          </a:stretch>
        </p:blipFill>
        <p:spPr bwMode="auto">
          <a:xfrm>
            <a:off x="-52388" y="39688"/>
            <a:ext cx="9248776" cy="72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1019175"/>
            <a:ext cx="8229600" cy="5362575"/>
          </a:xfrm>
        </p:spPr>
        <p:txBody>
          <a:bodyPr rtlCol="0">
            <a:normAutofit fontScale="55000" lnSpcReduction="20000"/>
          </a:bodyPr>
          <a:lstStyle/>
          <a:p>
            <a:pPr marL="0" indent="0" eaLnBrk="1" fontAlgn="auto" hangingPunct="1">
              <a:spcAft>
                <a:spcPts val="0"/>
              </a:spcAft>
              <a:buFont typeface="Arial" pitchFamily="34" charset="0"/>
              <a:buNone/>
              <a:defRPr/>
            </a:pPr>
            <a:r>
              <a:rPr lang="de-DE" sz="4500" dirty="0" err="1"/>
              <a:t>Why</a:t>
            </a:r>
            <a:r>
              <a:rPr lang="de-DE" sz="4500" dirty="0"/>
              <a:t> </a:t>
            </a:r>
            <a:r>
              <a:rPr lang="de-DE" sz="4500" dirty="0" err="1"/>
              <a:t>are</a:t>
            </a:r>
            <a:r>
              <a:rPr lang="de-DE" sz="4500" dirty="0"/>
              <a:t> </a:t>
            </a:r>
            <a:r>
              <a:rPr lang="de-DE" sz="4500" dirty="0" err="1"/>
              <a:t>the</a:t>
            </a:r>
            <a:r>
              <a:rPr lang="de-DE" sz="4500" dirty="0"/>
              <a:t> </a:t>
            </a:r>
            <a:r>
              <a:rPr lang="de-DE" sz="4500" dirty="0" err="1"/>
              <a:t>porphyrias</a:t>
            </a:r>
            <a:r>
              <a:rPr lang="de-DE" sz="4500" dirty="0"/>
              <a:t> </a:t>
            </a:r>
            <a:r>
              <a:rPr lang="de-DE" sz="4500" dirty="0" err="1"/>
              <a:t>nevertheless</a:t>
            </a:r>
            <a:r>
              <a:rPr lang="de-DE" sz="4500" dirty="0"/>
              <a:t> </a:t>
            </a:r>
            <a:r>
              <a:rPr lang="de-DE" sz="4500" dirty="0" err="1"/>
              <a:t>important</a:t>
            </a:r>
            <a:r>
              <a:rPr lang="de-DE" sz="4500" dirty="0"/>
              <a:t> </a:t>
            </a:r>
            <a:r>
              <a:rPr lang="de-DE" sz="4500" dirty="0" err="1"/>
              <a:t>for</a:t>
            </a:r>
            <a:r>
              <a:rPr lang="de-DE" sz="4500" dirty="0"/>
              <a:t> </a:t>
            </a:r>
            <a:r>
              <a:rPr lang="de-DE" sz="4500" dirty="0" err="1"/>
              <a:t>the</a:t>
            </a:r>
            <a:r>
              <a:rPr lang="de-DE" sz="4500" dirty="0"/>
              <a:t> lab?</a:t>
            </a:r>
            <a:br>
              <a:rPr lang="de-DE" sz="4500" dirty="0"/>
            </a:br>
            <a:r>
              <a:rPr lang="de-DE" sz="4500" dirty="0"/>
              <a:t/>
            </a:r>
            <a:br>
              <a:rPr lang="de-DE" sz="4500" dirty="0"/>
            </a:br>
            <a:r>
              <a:rPr lang="de-DE" sz="4500" dirty="0"/>
              <a:t>1) porpyhrias can be diagnosed (and excluded) by biochemical means only (the diagnosis is based on lab results exclusively</a:t>
            </a:r>
            <a:r>
              <a:rPr lang="de-DE" sz="4500" dirty="0" smtClean="0"/>
              <a:t>).</a:t>
            </a:r>
          </a:p>
          <a:p>
            <a:pPr marL="0" indent="0" eaLnBrk="1" fontAlgn="auto" hangingPunct="1">
              <a:spcAft>
                <a:spcPts val="0"/>
              </a:spcAft>
              <a:buFont typeface="Arial" pitchFamily="34" charset="0"/>
              <a:buNone/>
              <a:defRPr/>
            </a:pPr>
            <a:r>
              <a:rPr lang="de-DE" sz="4500" dirty="0"/>
              <a:t/>
            </a:r>
            <a:br>
              <a:rPr lang="de-DE" sz="4500" dirty="0"/>
            </a:br>
            <a:r>
              <a:rPr lang="de-DE" sz="4500" dirty="0"/>
              <a:t>2) </a:t>
            </a:r>
            <a:r>
              <a:rPr lang="de-DE" sz="4500" dirty="0" err="1"/>
              <a:t>clinical</a:t>
            </a:r>
            <a:r>
              <a:rPr lang="de-DE" sz="4500" dirty="0"/>
              <a:t> </a:t>
            </a:r>
            <a:r>
              <a:rPr lang="de-DE" sz="4500" dirty="0" err="1"/>
              <a:t>chemists</a:t>
            </a:r>
            <a:r>
              <a:rPr lang="de-DE" sz="4500" dirty="0"/>
              <a:t> </a:t>
            </a:r>
            <a:r>
              <a:rPr lang="de-DE" sz="4500" dirty="0" err="1"/>
              <a:t>and</a:t>
            </a:r>
            <a:r>
              <a:rPr lang="de-DE" sz="4500" dirty="0"/>
              <a:t> </a:t>
            </a:r>
            <a:r>
              <a:rPr lang="de-DE" sz="4500" dirty="0" err="1"/>
              <a:t>specialists</a:t>
            </a:r>
            <a:r>
              <a:rPr lang="de-DE" sz="4500" dirty="0"/>
              <a:t> in </a:t>
            </a:r>
            <a:r>
              <a:rPr lang="de-DE" sz="4500" dirty="0" err="1"/>
              <a:t>laboratory</a:t>
            </a:r>
            <a:r>
              <a:rPr lang="de-DE" sz="4500" dirty="0"/>
              <a:t> </a:t>
            </a:r>
            <a:r>
              <a:rPr lang="de-DE" sz="4500" dirty="0" err="1"/>
              <a:t>medicine</a:t>
            </a:r>
            <a:r>
              <a:rPr lang="de-DE" sz="4500" dirty="0"/>
              <a:t> </a:t>
            </a:r>
            <a:r>
              <a:rPr lang="de-DE" sz="4500" dirty="0" err="1"/>
              <a:t>are</a:t>
            </a:r>
            <a:r>
              <a:rPr lang="de-DE" sz="4500" dirty="0"/>
              <a:t> </a:t>
            </a:r>
            <a:r>
              <a:rPr lang="de-DE" sz="4500" dirty="0" err="1"/>
              <a:t>regularly</a:t>
            </a:r>
            <a:r>
              <a:rPr lang="de-DE" sz="4500" dirty="0"/>
              <a:t> </a:t>
            </a:r>
            <a:r>
              <a:rPr lang="de-DE" sz="4500" dirty="0" err="1"/>
              <a:t>asked</a:t>
            </a:r>
            <a:r>
              <a:rPr lang="de-DE" sz="4500" dirty="0"/>
              <a:t> </a:t>
            </a:r>
            <a:r>
              <a:rPr lang="de-DE" sz="4500" dirty="0" err="1"/>
              <a:t>for</a:t>
            </a:r>
            <a:r>
              <a:rPr lang="de-DE" sz="4500" dirty="0"/>
              <a:t> </a:t>
            </a:r>
            <a:r>
              <a:rPr lang="de-DE" sz="4500" dirty="0" err="1"/>
              <a:t>information</a:t>
            </a:r>
            <a:r>
              <a:rPr lang="de-DE" sz="4500" dirty="0"/>
              <a:t> </a:t>
            </a:r>
            <a:r>
              <a:rPr lang="de-DE" sz="4500" dirty="0" err="1"/>
              <a:t>about</a:t>
            </a:r>
            <a:r>
              <a:rPr lang="de-DE" sz="4500" dirty="0"/>
              <a:t> </a:t>
            </a:r>
            <a:r>
              <a:rPr lang="de-DE" sz="4500" dirty="0" err="1"/>
              <a:t>porphyria</a:t>
            </a:r>
            <a:r>
              <a:rPr lang="de-DE" sz="4500" dirty="0"/>
              <a:t>. Important differential diagnosis. </a:t>
            </a:r>
            <a:endParaRPr lang="de-DE" sz="4500" dirty="0" smtClean="0"/>
          </a:p>
          <a:p>
            <a:pPr marL="0" indent="0" eaLnBrk="1" fontAlgn="auto" hangingPunct="1">
              <a:spcAft>
                <a:spcPts val="0"/>
              </a:spcAft>
              <a:buFont typeface="Arial" pitchFamily="34" charset="0"/>
              <a:buNone/>
              <a:defRPr/>
            </a:pPr>
            <a:endParaRPr lang="de-DE" sz="4500" dirty="0" smtClean="0"/>
          </a:p>
          <a:p>
            <a:pPr marL="0" indent="0" eaLnBrk="1" fontAlgn="auto" hangingPunct="1">
              <a:spcAft>
                <a:spcPts val="0"/>
              </a:spcAft>
              <a:buFont typeface="Arial" pitchFamily="34" charset="0"/>
              <a:buNone/>
              <a:defRPr/>
            </a:pPr>
            <a:r>
              <a:rPr lang="de-DE" sz="4500" dirty="0" smtClean="0"/>
              <a:t>3</a:t>
            </a:r>
            <a:r>
              <a:rPr lang="de-DE" sz="4500" dirty="0"/>
              <a:t>) There is no clinical </a:t>
            </a:r>
            <a:r>
              <a:rPr lang="de-DE" sz="4500" dirty="0" smtClean="0"/>
              <a:t>discipline to </a:t>
            </a:r>
            <a:r>
              <a:rPr lang="de-DE" sz="4500" dirty="0"/>
              <a:t>which the porphyrias are clearly allocated</a:t>
            </a:r>
            <a:r>
              <a:rPr lang="de-DE" sz="4500" dirty="0" smtClean="0"/>
              <a:t>.</a:t>
            </a:r>
          </a:p>
          <a:p>
            <a:pPr marL="0" indent="0" eaLnBrk="1" fontAlgn="auto" hangingPunct="1">
              <a:spcAft>
                <a:spcPts val="0"/>
              </a:spcAft>
              <a:buFont typeface="Arial" pitchFamily="34" charset="0"/>
              <a:buNone/>
              <a:defRPr/>
            </a:pPr>
            <a:r>
              <a:rPr lang="de-DE" sz="4500" dirty="0"/>
              <a:t/>
            </a:r>
            <a:br>
              <a:rPr lang="de-DE" sz="4500" dirty="0"/>
            </a:br>
            <a:r>
              <a:rPr lang="de-DE" sz="4500" dirty="0"/>
              <a:t>4) </a:t>
            </a:r>
            <a:r>
              <a:rPr lang="de-DE" sz="4500" dirty="0" smtClean="0"/>
              <a:t>Porphyrias </a:t>
            </a:r>
            <a:r>
              <a:rPr lang="de-DE" sz="4500" dirty="0"/>
              <a:t>can run undetected </a:t>
            </a:r>
            <a:r>
              <a:rPr lang="de-DE" sz="4500" dirty="0" smtClean="0"/>
              <a:t>while life-threatening.</a:t>
            </a:r>
          </a:p>
          <a:p>
            <a:pPr marL="0" indent="0" eaLnBrk="1" fontAlgn="auto" hangingPunct="1">
              <a:spcAft>
                <a:spcPts val="0"/>
              </a:spcAft>
              <a:buFont typeface="Arial" pitchFamily="34" charset="0"/>
              <a:buNone/>
              <a:defRPr/>
            </a:pPr>
            <a:r>
              <a:rPr lang="de-DE" sz="4500" dirty="0"/>
              <a:t/>
            </a:r>
            <a:br>
              <a:rPr lang="de-DE" sz="4500" dirty="0"/>
            </a:br>
            <a:r>
              <a:rPr lang="de-DE" sz="4500" dirty="0"/>
              <a:t>5) </a:t>
            </a:r>
            <a:r>
              <a:rPr lang="de-DE" sz="4500" dirty="0" smtClean="0"/>
              <a:t>Rare diseases </a:t>
            </a:r>
            <a:r>
              <a:rPr lang="de-DE" sz="4500" dirty="0">
                <a:sym typeface="Wingdings"/>
              </a:rPr>
              <a:t></a:t>
            </a:r>
            <a:r>
              <a:rPr lang="de-DE" sz="4500" dirty="0" smtClean="0"/>
              <a:t> </a:t>
            </a:r>
            <a:r>
              <a:rPr lang="de-DE" sz="4500" dirty="0"/>
              <a:t>usually less personal </a:t>
            </a:r>
            <a:r>
              <a:rPr lang="de-DE" sz="4500" dirty="0" smtClean="0"/>
              <a:t>clinical experience of </a:t>
            </a:r>
            <a:r>
              <a:rPr lang="de-DE" sz="4500" dirty="0"/>
              <a:t>the individual </a:t>
            </a:r>
            <a:r>
              <a:rPr lang="de-DE" sz="4500" dirty="0" smtClean="0"/>
              <a:t>clinician</a:t>
            </a:r>
            <a:endParaRPr lang="de-DE" dirty="0"/>
          </a:p>
        </p:txBody>
      </p:sp>
      <p:pic>
        <p:nvPicPr>
          <p:cNvPr id="18435" name="Picture 2"/>
          <p:cNvPicPr>
            <a:picLocks noChangeAspect="1" noChangeArrowheads="1"/>
          </p:cNvPicPr>
          <p:nvPr/>
        </p:nvPicPr>
        <p:blipFill>
          <a:blip r:embed="rId2"/>
          <a:srcRect/>
          <a:stretch>
            <a:fillRect/>
          </a:stretch>
        </p:blipFill>
        <p:spPr bwMode="auto">
          <a:xfrm>
            <a:off x="-68263" y="39688"/>
            <a:ext cx="9248776" cy="72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36613"/>
            <a:ext cx="8229600" cy="5688012"/>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Human </a:t>
            </a:r>
            <a:r>
              <a:rPr lang="en-US" dirty="0" err="1" smtClean="0"/>
              <a:t>Porphyrias</a:t>
            </a:r>
            <a:r>
              <a:rPr lang="en-US" dirty="0" smtClean="0"/>
              <a:t>: </a:t>
            </a:r>
          </a:p>
          <a:p>
            <a:pPr marL="0" indent="0" eaLnBrk="1" fontAlgn="auto" hangingPunct="1">
              <a:spcAft>
                <a:spcPts val="0"/>
              </a:spcAft>
              <a:buFont typeface="Arial" pitchFamily="34" charset="0"/>
              <a:buNone/>
              <a:defRPr/>
            </a:pPr>
            <a:r>
              <a:rPr lang="en-US" dirty="0"/>
              <a:t>……..from </a:t>
            </a:r>
            <a:r>
              <a:rPr lang="en-US" dirty="0" smtClean="0"/>
              <a:t>Greek: </a:t>
            </a:r>
            <a:r>
              <a:rPr lang="el-GR" i="1" dirty="0"/>
              <a:t>πορφυρά</a:t>
            </a:r>
            <a:r>
              <a:rPr lang="de-DE" i="1" dirty="0"/>
              <a:t> (</a:t>
            </a:r>
            <a:r>
              <a:rPr lang="en-US" dirty="0" err="1"/>
              <a:t>porphyrá</a:t>
            </a:r>
            <a:r>
              <a:rPr lang="en-US" dirty="0"/>
              <a:t>): purple </a:t>
            </a:r>
            <a:r>
              <a:rPr lang="en-US" dirty="0" err="1"/>
              <a:t>colour</a:t>
            </a:r>
            <a:endParaRPr lang="en-US" dirty="0"/>
          </a:p>
          <a:p>
            <a:pPr marL="0" indent="0" eaLnBrk="1" fontAlgn="auto" hangingPunct="1">
              <a:spcAft>
                <a:spcPts val="0"/>
              </a:spcAft>
              <a:buFont typeface="Arial" pitchFamily="34" charset="0"/>
              <a:buNone/>
              <a:defRPr/>
            </a:pPr>
            <a:r>
              <a:rPr lang="en-US" dirty="0" smtClean="0"/>
              <a:t>• 8 rare, mainly genetic diseases(prevalence ~ 1/75 000)</a:t>
            </a:r>
          </a:p>
          <a:p>
            <a:pPr marL="0" indent="0" eaLnBrk="1" fontAlgn="auto" hangingPunct="1">
              <a:spcAft>
                <a:spcPts val="0"/>
              </a:spcAft>
              <a:buFont typeface="Arial" pitchFamily="34" charset="0"/>
              <a:buNone/>
              <a:defRPr/>
            </a:pPr>
            <a:r>
              <a:rPr lang="en-US" dirty="0" smtClean="0"/>
              <a:t> Due </a:t>
            </a:r>
            <a:r>
              <a:rPr lang="en-US" dirty="0"/>
              <a:t>to a </a:t>
            </a:r>
            <a:r>
              <a:rPr lang="en-US" dirty="0" smtClean="0"/>
              <a:t>partial or total  </a:t>
            </a:r>
            <a:r>
              <a:rPr lang="en-US" dirty="0"/>
              <a:t>deficiency in one of </a:t>
            </a:r>
            <a:r>
              <a:rPr lang="en-US" dirty="0" smtClean="0"/>
              <a:t>the enzymes </a:t>
            </a:r>
            <a:r>
              <a:rPr lang="en-US" dirty="0"/>
              <a:t>of the </a:t>
            </a:r>
            <a:r>
              <a:rPr lang="en-US" dirty="0" err="1"/>
              <a:t>heme</a:t>
            </a:r>
            <a:r>
              <a:rPr lang="en-US" dirty="0"/>
              <a:t> biosynthetic </a:t>
            </a:r>
            <a:r>
              <a:rPr lang="en-US" dirty="0" smtClean="0"/>
              <a:t>pathway caused by specific </a:t>
            </a:r>
            <a:r>
              <a:rPr lang="en-US" dirty="0"/>
              <a:t>gene mutations</a:t>
            </a:r>
          </a:p>
          <a:p>
            <a:pPr marL="0" indent="0" eaLnBrk="1" fontAlgn="auto" hangingPunct="1">
              <a:spcAft>
                <a:spcPts val="0"/>
              </a:spcAft>
              <a:buFont typeface="Arial" pitchFamily="34" charset="0"/>
              <a:buNone/>
              <a:defRPr/>
            </a:pPr>
            <a:r>
              <a:rPr lang="en-US" dirty="0"/>
              <a:t>• Abnormal accumulation and excretion of </a:t>
            </a:r>
            <a:r>
              <a:rPr lang="en-US" dirty="0" err="1" smtClean="0"/>
              <a:t>porphyrins</a:t>
            </a:r>
            <a:r>
              <a:rPr lang="en-US" dirty="0" smtClean="0"/>
              <a:t> and </a:t>
            </a:r>
            <a:r>
              <a:rPr lang="en-US" dirty="0"/>
              <a:t>precursors  </a:t>
            </a:r>
            <a:r>
              <a:rPr lang="en-US" dirty="0" smtClean="0"/>
              <a:t>ALA and PBG(urine</a:t>
            </a:r>
            <a:r>
              <a:rPr lang="en-US" dirty="0"/>
              <a:t>, </a:t>
            </a:r>
            <a:r>
              <a:rPr lang="en-US" dirty="0" err="1"/>
              <a:t>faeces</a:t>
            </a:r>
            <a:r>
              <a:rPr lang="en-US" dirty="0"/>
              <a:t>, blood, organs…)</a:t>
            </a:r>
          </a:p>
          <a:p>
            <a:pPr marL="0" indent="0" eaLnBrk="1" fontAlgn="auto" hangingPunct="1">
              <a:spcAft>
                <a:spcPts val="0"/>
              </a:spcAft>
              <a:buFont typeface="Arial" pitchFamily="34" charset="0"/>
              <a:buNone/>
              <a:defRPr/>
            </a:pPr>
            <a:r>
              <a:rPr lang="en-US" dirty="0"/>
              <a:t>• Acute </a:t>
            </a:r>
            <a:r>
              <a:rPr lang="en-US" dirty="0" err="1"/>
              <a:t>neurovisceral</a:t>
            </a:r>
            <a:r>
              <a:rPr lang="en-US" dirty="0"/>
              <a:t> attacks and/or skin </a:t>
            </a:r>
            <a:r>
              <a:rPr lang="en-US" dirty="0" smtClean="0"/>
              <a:t>lesions</a:t>
            </a:r>
          </a:p>
          <a:p>
            <a:pPr marL="0" indent="0" eaLnBrk="1" fontAlgn="auto" hangingPunct="1">
              <a:spcAft>
                <a:spcPts val="0"/>
              </a:spcAft>
              <a:buFont typeface="Arial" pitchFamily="34" charset="0"/>
              <a:buNone/>
              <a:defRPr/>
            </a:pPr>
            <a:r>
              <a:rPr lang="en-US" dirty="0" smtClean="0"/>
              <a:t>• Anemia present in only 2</a:t>
            </a:r>
          </a:p>
          <a:p>
            <a:pPr marL="0" indent="0" eaLnBrk="1" fontAlgn="auto" hangingPunct="1">
              <a:spcAft>
                <a:spcPts val="0"/>
              </a:spcAft>
              <a:buFont typeface="Arial" pitchFamily="34" charset="0"/>
              <a:buNone/>
              <a:defRPr/>
            </a:pPr>
            <a:r>
              <a:rPr lang="en-US" dirty="0" smtClean="0"/>
              <a:t>• red urine in most</a:t>
            </a:r>
            <a:endParaRPr lang="en-US" dirty="0"/>
          </a:p>
          <a:p>
            <a:pPr marL="0" indent="0" eaLnBrk="1" fontAlgn="auto" hangingPunct="1">
              <a:spcAft>
                <a:spcPts val="0"/>
              </a:spcAft>
              <a:buFont typeface="Arial" pitchFamily="34" charset="0"/>
              <a:buNone/>
              <a:defRPr/>
            </a:pPr>
            <a:r>
              <a:rPr lang="en-US" dirty="0" smtClean="0"/>
              <a:t>• </a:t>
            </a:r>
            <a:r>
              <a:rPr lang="en-US" dirty="0"/>
              <a:t>Pathophysiology </a:t>
            </a:r>
            <a:r>
              <a:rPr lang="en-US" dirty="0" smtClean="0"/>
              <a:t>only partially understood</a:t>
            </a:r>
            <a:endParaRPr lang="de-DE" dirty="0"/>
          </a:p>
        </p:txBody>
      </p:sp>
      <p:pic>
        <p:nvPicPr>
          <p:cNvPr id="19459" name="Picture 2"/>
          <p:cNvPicPr>
            <a:picLocks noChangeAspect="1" noChangeArrowheads="1"/>
          </p:cNvPicPr>
          <p:nvPr/>
        </p:nvPicPr>
        <p:blipFill>
          <a:blip r:embed="rId2"/>
          <a:srcRect/>
          <a:stretch>
            <a:fillRect/>
          </a:stretch>
        </p:blipFill>
        <p:spPr bwMode="auto">
          <a:xfrm>
            <a:off x="-52388" y="39688"/>
            <a:ext cx="9248776" cy="72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6" descr="http://upload.wikimedia.org/wikipedia/commons/thumb/b/be/Heme_b.svg/226px-Heme_b.svg.png"/>
          <p:cNvPicPr>
            <a:picLocks noGrp="1" noChangeAspect="1" noChangeArrowheads="1"/>
          </p:cNvPicPr>
          <p:nvPr>
            <p:ph idx="1"/>
          </p:nvPr>
        </p:nvPicPr>
        <p:blipFill>
          <a:blip r:embed="rId2"/>
          <a:srcRect/>
          <a:stretch>
            <a:fillRect/>
          </a:stretch>
        </p:blipFill>
        <p:spPr>
          <a:xfrm>
            <a:off x="539750" y="1916113"/>
            <a:ext cx="2152650" cy="2381250"/>
          </a:xfrm>
          <a:noFill/>
        </p:spPr>
      </p:pic>
      <p:sp>
        <p:nvSpPr>
          <p:cNvPr id="20483" name="Rechteck 4"/>
          <p:cNvSpPr>
            <a:spLocks noChangeArrowheads="1"/>
          </p:cNvSpPr>
          <p:nvPr/>
        </p:nvSpPr>
        <p:spPr bwMode="auto">
          <a:xfrm>
            <a:off x="179388" y="4797425"/>
            <a:ext cx="2736850" cy="646113"/>
          </a:xfrm>
          <a:prstGeom prst="rect">
            <a:avLst/>
          </a:prstGeom>
          <a:noFill/>
          <a:ln w="9525">
            <a:noFill/>
            <a:miter lim="800000"/>
            <a:headEnd/>
            <a:tailEnd/>
          </a:ln>
        </p:spPr>
        <p:txBody>
          <a:bodyPr>
            <a:spAutoFit/>
          </a:bodyPr>
          <a:lstStyle/>
          <a:p>
            <a:pPr algn="ctr"/>
            <a:r>
              <a:rPr lang="de-DE" altLang="de-DE" b="1"/>
              <a:t>Heme</a:t>
            </a:r>
          </a:p>
          <a:p>
            <a:pPr algn="ctr"/>
            <a:r>
              <a:rPr lang="de-DE" altLang="de-DE"/>
              <a:t>= Ferriprotoporphyrin IX</a:t>
            </a:r>
          </a:p>
        </p:txBody>
      </p:sp>
      <p:pic>
        <p:nvPicPr>
          <p:cNvPr id="20484" name="Picture 2"/>
          <p:cNvPicPr>
            <a:picLocks noChangeAspect="1" noChangeArrowheads="1"/>
          </p:cNvPicPr>
          <p:nvPr/>
        </p:nvPicPr>
        <p:blipFill>
          <a:blip r:embed="rId3"/>
          <a:srcRect/>
          <a:stretch>
            <a:fillRect/>
          </a:stretch>
        </p:blipFill>
        <p:spPr bwMode="auto">
          <a:xfrm>
            <a:off x="3276600" y="1700213"/>
            <a:ext cx="4724400" cy="4321175"/>
          </a:xfrm>
          <a:prstGeom prst="rect">
            <a:avLst/>
          </a:prstGeom>
          <a:noFill/>
          <a:ln w="9525">
            <a:noFill/>
            <a:miter lim="800000"/>
            <a:headEnd/>
            <a:tailEnd/>
          </a:ln>
        </p:spPr>
      </p:pic>
      <p:pic>
        <p:nvPicPr>
          <p:cNvPr id="20485" name="Picture 2"/>
          <p:cNvPicPr>
            <a:picLocks noChangeAspect="1" noChangeArrowheads="1"/>
          </p:cNvPicPr>
          <p:nvPr/>
        </p:nvPicPr>
        <p:blipFill>
          <a:blip r:embed="rId4"/>
          <a:srcRect/>
          <a:stretch>
            <a:fillRect/>
          </a:stretch>
        </p:blipFill>
        <p:spPr bwMode="auto">
          <a:xfrm>
            <a:off x="-52388" y="39688"/>
            <a:ext cx="9248776" cy="725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420688" y="908050"/>
            <a:ext cx="8229600" cy="854075"/>
          </a:xfrm>
        </p:spPr>
        <p:txBody>
          <a:bodyPr/>
          <a:lstStyle/>
          <a:p>
            <a:pPr eaLnBrk="1" hangingPunct="1"/>
            <a:r>
              <a:rPr lang="de-DE" smtClean="0"/>
              <a:t>Heme-Biosynthese</a:t>
            </a:r>
          </a:p>
        </p:txBody>
      </p:sp>
      <p:sp>
        <p:nvSpPr>
          <p:cNvPr id="3" name="Inhaltsplatzhalter 2"/>
          <p:cNvSpPr>
            <a:spLocks noGrp="1"/>
          </p:cNvSpPr>
          <p:nvPr>
            <p:ph idx="1"/>
          </p:nvPr>
        </p:nvSpPr>
        <p:spPr/>
        <p:txBody>
          <a:bodyPr rtlCol="0">
            <a:normAutofit/>
          </a:bodyPr>
          <a:lstStyle/>
          <a:p>
            <a:pPr marL="0" indent="0" algn="ctr" eaLnBrk="1" fontAlgn="auto" hangingPunct="1">
              <a:spcAft>
                <a:spcPts val="0"/>
              </a:spcAft>
              <a:buFont typeface="Arial" pitchFamily="34" charset="0"/>
              <a:buNone/>
              <a:defRPr/>
            </a:pPr>
            <a:endParaRPr lang="de-DE" dirty="0" smtClean="0"/>
          </a:p>
          <a:p>
            <a:pPr eaLnBrk="1" fontAlgn="auto" hangingPunct="1">
              <a:spcAft>
                <a:spcPts val="0"/>
              </a:spcAft>
              <a:buFont typeface="Arial" pitchFamily="34" charset="0"/>
              <a:buChar char="•"/>
              <a:defRPr/>
            </a:pPr>
            <a:endParaRPr lang="de-DE" dirty="0"/>
          </a:p>
        </p:txBody>
      </p:sp>
      <p:pic>
        <p:nvPicPr>
          <p:cNvPr id="21508" name="Picture 3"/>
          <p:cNvPicPr>
            <a:picLocks noChangeAspect="1" noChangeArrowheads="1"/>
          </p:cNvPicPr>
          <p:nvPr/>
        </p:nvPicPr>
        <p:blipFill>
          <a:blip r:embed="rId2"/>
          <a:srcRect/>
          <a:stretch>
            <a:fillRect/>
          </a:stretch>
        </p:blipFill>
        <p:spPr bwMode="auto">
          <a:xfrm>
            <a:off x="758825" y="1773238"/>
            <a:ext cx="7553325" cy="4438650"/>
          </a:xfrm>
          <a:prstGeom prst="rect">
            <a:avLst/>
          </a:prstGeom>
          <a:noFill/>
          <a:ln w="9525">
            <a:noFill/>
            <a:miter lim="800000"/>
            <a:headEnd/>
            <a:tailEnd/>
          </a:ln>
        </p:spPr>
      </p:pic>
      <p:pic>
        <p:nvPicPr>
          <p:cNvPr id="21509" name="Picture 2"/>
          <p:cNvPicPr>
            <a:picLocks noChangeAspect="1" noChangeArrowheads="1"/>
          </p:cNvPicPr>
          <p:nvPr/>
        </p:nvPicPr>
        <p:blipFill>
          <a:blip r:embed="rId3"/>
          <a:srcRect/>
          <a:stretch>
            <a:fillRect/>
          </a:stretch>
        </p:blipFill>
        <p:spPr bwMode="auto">
          <a:xfrm>
            <a:off x="-52388" y="39688"/>
            <a:ext cx="9248776" cy="72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844675"/>
            <a:ext cx="7772400" cy="1755775"/>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Clinical </a:t>
            </a:r>
            <a:r>
              <a:rPr lang="en-US" dirty="0"/>
              <a:t>aspects of the acute attack</a:t>
            </a:r>
            <a:br>
              <a:rPr lang="en-US" dirty="0"/>
            </a:br>
            <a:r>
              <a:rPr lang="en-US" dirty="0"/>
              <a:t>illustrated by </a:t>
            </a:r>
            <a:r>
              <a:rPr lang="en-US" dirty="0" smtClean="0"/>
              <a:t>two </a:t>
            </a:r>
            <a:r>
              <a:rPr lang="en-US" dirty="0"/>
              <a:t>different cases</a:t>
            </a:r>
            <a:br>
              <a:rPr lang="en-US" dirty="0"/>
            </a:b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9400" y="1062038"/>
            <a:ext cx="8229600" cy="854075"/>
          </a:xfrm>
        </p:spPr>
        <p:txBody>
          <a:bodyPr rtlCol="0">
            <a:normAutofit fontScale="90000"/>
          </a:bodyPr>
          <a:lstStyle/>
          <a:p>
            <a:pPr eaLnBrk="1" fontAlgn="auto" hangingPunct="1">
              <a:spcAft>
                <a:spcPts val="0"/>
              </a:spcAft>
              <a:defRPr/>
            </a:pPr>
            <a:r>
              <a:rPr lang="de-DE" dirty="0" err="1"/>
              <a:t>Heme</a:t>
            </a:r>
            <a:r>
              <a:rPr lang="de-DE" dirty="0"/>
              <a:t> Biosynthesis</a:t>
            </a:r>
            <a:br>
              <a:rPr lang="de-DE" dirty="0"/>
            </a:br>
            <a:endParaRPr lang="de-DE" dirty="0"/>
          </a:p>
        </p:txBody>
      </p:sp>
      <p:sp>
        <p:nvSpPr>
          <p:cNvPr id="3" name="Inhaltsplatzhalter 2"/>
          <p:cNvSpPr>
            <a:spLocks noGrp="1"/>
          </p:cNvSpPr>
          <p:nvPr>
            <p:ph idx="1"/>
          </p:nvPr>
        </p:nvSpPr>
        <p:spPr/>
        <p:txBody>
          <a:bodyPr rtlCol="0">
            <a:normAutofit/>
          </a:bodyPr>
          <a:lstStyle/>
          <a:p>
            <a:pPr marL="0" indent="0" algn="ctr" eaLnBrk="1" fontAlgn="auto" hangingPunct="1">
              <a:spcAft>
                <a:spcPts val="0"/>
              </a:spcAft>
              <a:buFont typeface="Arial" pitchFamily="34" charset="0"/>
              <a:buNone/>
              <a:defRPr/>
            </a:pPr>
            <a:endParaRPr lang="de-DE" dirty="0" smtClean="0"/>
          </a:p>
          <a:p>
            <a:pPr eaLnBrk="1" fontAlgn="auto" hangingPunct="1">
              <a:spcAft>
                <a:spcPts val="0"/>
              </a:spcAft>
              <a:buFont typeface="Arial" pitchFamily="34" charset="0"/>
              <a:buChar char="•"/>
              <a:defRPr/>
            </a:pPr>
            <a:endParaRPr lang="de-DE" dirty="0"/>
          </a:p>
        </p:txBody>
      </p:sp>
      <p:pic>
        <p:nvPicPr>
          <p:cNvPr id="22532" name="Picture 2"/>
          <p:cNvPicPr>
            <a:picLocks noChangeAspect="1" noChangeArrowheads="1"/>
          </p:cNvPicPr>
          <p:nvPr/>
        </p:nvPicPr>
        <p:blipFill>
          <a:blip r:embed="rId2"/>
          <a:srcRect/>
          <a:stretch>
            <a:fillRect/>
          </a:stretch>
        </p:blipFill>
        <p:spPr bwMode="auto">
          <a:xfrm>
            <a:off x="1187450" y="1773238"/>
            <a:ext cx="6989763" cy="4157662"/>
          </a:xfrm>
          <a:prstGeom prst="rect">
            <a:avLst/>
          </a:prstGeom>
          <a:noFill/>
          <a:ln w="9525">
            <a:noFill/>
            <a:miter lim="800000"/>
            <a:headEnd/>
            <a:tailEnd/>
          </a:ln>
        </p:spPr>
      </p:pic>
      <p:pic>
        <p:nvPicPr>
          <p:cNvPr id="22533" name="Picture 2"/>
          <p:cNvPicPr>
            <a:picLocks noChangeAspect="1" noChangeArrowheads="1"/>
          </p:cNvPicPr>
          <p:nvPr/>
        </p:nvPicPr>
        <p:blipFill>
          <a:blip r:embed="rId3"/>
          <a:srcRect/>
          <a:stretch>
            <a:fillRect/>
          </a:stretch>
        </p:blipFill>
        <p:spPr bwMode="auto">
          <a:xfrm>
            <a:off x="-36513" y="39688"/>
            <a:ext cx="9248776" cy="72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a:xfrm>
            <a:off x="312738" y="1125538"/>
            <a:ext cx="8796337" cy="5256212"/>
          </a:xfrm>
        </p:spPr>
        <p:txBody>
          <a:bodyPr>
            <a:normAutofit fontScale="90000"/>
          </a:bodyPr>
          <a:lstStyle/>
          <a:p>
            <a:pPr algn="l" eaLnBrk="1" hangingPunct="1">
              <a:defRPr/>
            </a:pPr>
            <a:r>
              <a:rPr lang="de-DE" sz="4800" dirty="0" smtClean="0"/>
              <a:t>Tissue specific heme synthesis</a:t>
            </a:r>
            <a:r>
              <a:rPr lang="de-DE" altLang="de-DE" sz="4900" dirty="0" smtClean="0"/>
              <a:t/>
            </a:r>
            <a:br>
              <a:rPr lang="de-DE" altLang="de-DE" sz="4900" dirty="0" smtClean="0"/>
            </a:br>
            <a:r>
              <a:rPr lang="de-DE" altLang="de-DE" sz="2700" b="1" dirty="0" smtClean="0"/>
              <a:t>1. Erythroid Heme Synthesis</a:t>
            </a:r>
            <a:r>
              <a:rPr lang="de-DE" altLang="de-DE" sz="3100" dirty="0" smtClean="0"/>
              <a:t>: </a:t>
            </a:r>
            <a:r>
              <a:rPr lang="de-DE" altLang="de-DE" sz="2700" dirty="0" smtClean="0"/>
              <a:t>in Bonne Marrow 85% of body heme production ; Regulation: Fe,EPO</a:t>
            </a:r>
            <a:br>
              <a:rPr lang="de-DE" altLang="de-DE" sz="2700" dirty="0" smtClean="0"/>
            </a:br>
            <a:r>
              <a:rPr lang="de-DE" altLang="de-DE" sz="2700" dirty="0" smtClean="0"/>
              <a:t>(continuous)</a:t>
            </a:r>
            <a:br>
              <a:rPr lang="de-DE" altLang="de-DE" sz="2700" dirty="0" smtClean="0"/>
            </a:br>
            <a:r>
              <a:rPr lang="de-DE" altLang="de-DE" sz="2700" dirty="0" smtClean="0"/>
              <a:t>	disregulation : </a:t>
            </a:r>
            <a:r>
              <a:rPr lang="de-DE" altLang="de-DE" sz="2700" b="1" dirty="0" smtClean="0"/>
              <a:t>Erythropoeitic porphyrias</a:t>
            </a:r>
            <a:r>
              <a:rPr lang="de-DE" altLang="de-DE" sz="2700" dirty="0" smtClean="0"/>
              <a:t/>
            </a:r>
            <a:br>
              <a:rPr lang="de-DE" altLang="de-DE" sz="2700" dirty="0" smtClean="0"/>
            </a:br>
            <a:r>
              <a:rPr lang="de-DE" altLang="de-DE" sz="2700" dirty="0" smtClean="0"/>
              <a:t/>
            </a:r>
            <a:br>
              <a:rPr lang="de-DE" altLang="de-DE" sz="2700" dirty="0" smtClean="0"/>
            </a:br>
            <a:r>
              <a:rPr lang="de-DE" altLang="de-DE" sz="2700" dirty="0" smtClean="0"/>
              <a:t>2. H</a:t>
            </a:r>
            <a:r>
              <a:rPr lang="de-DE" altLang="de-DE" sz="2700" b="1" dirty="0" smtClean="0"/>
              <a:t>epatic Hem Synthesis</a:t>
            </a:r>
            <a:r>
              <a:rPr lang="de-DE" altLang="de-DE" sz="2700" dirty="0" smtClean="0"/>
              <a:t>: in Liver 14% of body heme Production</a:t>
            </a:r>
            <a:r>
              <a:rPr lang="de-DE" sz="2800" dirty="0" smtClean="0"/>
              <a:t> ; Cytochromes Liver (on demand) </a:t>
            </a:r>
            <a:r>
              <a:rPr lang="de-DE" altLang="de-DE" sz="2700" dirty="0" smtClean="0"/>
              <a:t/>
            </a:r>
            <a:br>
              <a:rPr lang="de-DE" altLang="de-DE" sz="2700" dirty="0" smtClean="0"/>
            </a:br>
            <a:r>
              <a:rPr lang="de-DE" altLang="de-DE" sz="2700" dirty="0" smtClean="0"/>
              <a:t>	Regulation: Heme (</a:t>
            </a:r>
            <a:r>
              <a:rPr lang="de-DE" sz="2400" i="1" dirty="0" smtClean="0"/>
              <a:t>feedback</a:t>
            </a:r>
            <a:r>
              <a:rPr lang="de-DE" sz="2400" dirty="0" smtClean="0"/>
              <a:t> inhibitor )</a:t>
            </a:r>
            <a:r>
              <a:rPr lang="de-DE" altLang="de-DE" sz="2700" dirty="0" smtClean="0"/>
              <a:t/>
            </a:r>
            <a:br>
              <a:rPr lang="de-DE" altLang="de-DE" sz="2700" dirty="0" smtClean="0"/>
            </a:br>
            <a:r>
              <a:rPr lang="de-DE" altLang="de-DE" sz="2700" dirty="0" smtClean="0"/>
              <a:t> 	disregulation : </a:t>
            </a:r>
            <a:r>
              <a:rPr lang="de-DE" altLang="de-DE" sz="2700" b="1" dirty="0" smtClean="0"/>
              <a:t>Hepatic porphyrias</a:t>
            </a:r>
            <a:br>
              <a:rPr lang="de-DE" altLang="de-DE" sz="2700" b="1" dirty="0" smtClean="0"/>
            </a:br>
            <a:r>
              <a:rPr lang="de-DE" altLang="de-DE" sz="2700" b="1" dirty="0" smtClean="0"/>
              <a:t/>
            </a:r>
            <a:br>
              <a:rPr lang="de-DE" altLang="de-DE" sz="2700" b="1" dirty="0" smtClean="0"/>
            </a:br>
            <a:r>
              <a:rPr lang="de-DE" sz="2700" dirty="0" smtClean="0"/>
              <a:t>A single biosynthetic pathway that needs 2 tissue-specific regulations:</a:t>
            </a:r>
            <a:br>
              <a:rPr lang="de-DE" sz="2700" dirty="0" smtClean="0"/>
            </a:br>
            <a:r>
              <a:rPr lang="de-DE" sz="2700" dirty="0" smtClean="0"/>
              <a:t>	At the level of the first step: ALA-Synthase</a:t>
            </a:r>
            <a:br>
              <a:rPr lang="de-DE" sz="2700" dirty="0" smtClean="0"/>
            </a:br>
            <a:r>
              <a:rPr lang="de-DE" sz="2700" dirty="0" smtClean="0"/>
              <a:t>	Two ALAS genes : </a:t>
            </a:r>
            <a:r>
              <a:rPr lang="de-DE" sz="2700" b="1" dirty="0" smtClean="0"/>
              <a:t>ALAS1</a:t>
            </a:r>
            <a:r>
              <a:rPr lang="de-DE" sz="2700" dirty="0" smtClean="0"/>
              <a:t> ubiquitous(Liver)</a:t>
            </a:r>
            <a:br>
              <a:rPr lang="de-DE" sz="2700" dirty="0" smtClean="0"/>
            </a:br>
            <a:r>
              <a:rPr lang="de-DE" sz="2700" dirty="0" smtClean="0"/>
              <a:t>			     </a:t>
            </a:r>
            <a:r>
              <a:rPr lang="de-DE" sz="2700" b="1" dirty="0" smtClean="0"/>
              <a:t>ALAS2</a:t>
            </a:r>
            <a:r>
              <a:rPr lang="de-DE" sz="2700" dirty="0" smtClean="0"/>
              <a:t> erythroid specific (BM)</a:t>
            </a:r>
            <a:endParaRPr lang="de-DE" altLang="de-DE"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5"/>
          <p:cNvSpPr>
            <a:spLocks noChangeArrowheads="1"/>
          </p:cNvSpPr>
          <p:nvPr/>
        </p:nvSpPr>
        <p:spPr bwMode="auto">
          <a:xfrm>
            <a:off x="1258888" y="836613"/>
            <a:ext cx="3887787" cy="3168650"/>
          </a:xfrm>
          <a:prstGeom prst="ellipse">
            <a:avLst/>
          </a:prstGeom>
          <a:solidFill>
            <a:srgbClr val="F32D40"/>
          </a:solidFill>
          <a:ln w="9525">
            <a:solidFill>
              <a:schemeClr val="tx1"/>
            </a:solidFill>
            <a:round/>
            <a:headEnd/>
            <a:tailEnd/>
          </a:ln>
        </p:spPr>
        <p:txBody>
          <a:bodyPr wrap="none" anchor="ctr"/>
          <a:lstStyle/>
          <a:p>
            <a:pPr algn="ctr"/>
            <a:r>
              <a:rPr lang="de-DE" altLang="de-DE" b="1">
                <a:latin typeface="Arial" charset="0"/>
              </a:rPr>
              <a:t>Acute attacks </a:t>
            </a:r>
          </a:p>
          <a:p>
            <a:pPr algn="ctr"/>
            <a:endParaRPr lang="de-DE" altLang="de-DE">
              <a:latin typeface="Arial" charset="0"/>
            </a:endParaRPr>
          </a:p>
          <a:p>
            <a:pPr algn="ctr"/>
            <a:r>
              <a:rPr lang="de-DE" altLang="de-DE">
                <a:latin typeface="Arial" charset="0"/>
              </a:rPr>
              <a:t>→ life-threatening !</a:t>
            </a:r>
          </a:p>
        </p:txBody>
      </p:sp>
      <p:sp>
        <p:nvSpPr>
          <p:cNvPr id="24579" name="Oval 6"/>
          <p:cNvSpPr>
            <a:spLocks noChangeArrowheads="1"/>
          </p:cNvSpPr>
          <p:nvPr/>
        </p:nvSpPr>
        <p:spPr bwMode="auto">
          <a:xfrm>
            <a:off x="4313238" y="1196975"/>
            <a:ext cx="4105275" cy="3095625"/>
          </a:xfrm>
          <a:prstGeom prst="ellipse">
            <a:avLst/>
          </a:prstGeom>
          <a:solidFill>
            <a:srgbClr val="D4904C">
              <a:alpha val="45490"/>
            </a:srgbClr>
          </a:solidFill>
          <a:ln w="9525">
            <a:solidFill>
              <a:schemeClr val="tx1"/>
            </a:solidFill>
            <a:round/>
            <a:headEnd/>
            <a:tailEnd/>
          </a:ln>
        </p:spPr>
        <p:txBody>
          <a:bodyPr wrap="none" anchor="ctr"/>
          <a:lstStyle/>
          <a:p>
            <a:pPr algn="ctr"/>
            <a:r>
              <a:rPr lang="de-DE" altLang="de-DE" b="1">
                <a:latin typeface="Arial" charset="0"/>
              </a:rPr>
              <a:t>Chronic Porphyrias</a:t>
            </a:r>
          </a:p>
          <a:p>
            <a:pPr algn="ctr"/>
            <a:endParaRPr lang="de-DE" altLang="de-DE">
              <a:latin typeface="Arial" charset="0"/>
            </a:endParaRPr>
          </a:p>
          <a:p>
            <a:pPr algn="ctr"/>
            <a:r>
              <a:rPr lang="de-DE" altLang="de-DE">
                <a:latin typeface="Arial" charset="0"/>
              </a:rPr>
              <a:t>→ Bullous Skin Lesionen</a:t>
            </a:r>
          </a:p>
          <a:p>
            <a:pPr algn="ctr"/>
            <a:r>
              <a:rPr lang="de-DE" altLang="de-DE">
                <a:latin typeface="Arial" charset="0"/>
              </a:rPr>
              <a:t> Photo sensitivity</a:t>
            </a:r>
          </a:p>
          <a:p>
            <a:pPr algn="ctr"/>
            <a:r>
              <a:rPr lang="de-DE" altLang="de-DE">
                <a:latin typeface="Arial" charset="0"/>
              </a:rPr>
              <a:t>                   </a:t>
            </a:r>
          </a:p>
        </p:txBody>
      </p:sp>
      <p:sp>
        <p:nvSpPr>
          <p:cNvPr id="24580" name="Textfeld 1"/>
          <p:cNvSpPr txBox="1">
            <a:spLocks noChangeArrowheads="1"/>
          </p:cNvSpPr>
          <p:nvPr/>
        </p:nvSpPr>
        <p:spPr bwMode="auto">
          <a:xfrm>
            <a:off x="4500563" y="2109788"/>
            <a:ext cx="492125" cy="369887"/>
          </a:xfrm>
          <a:prstGeom prst="rect">
            <a:avLst/>
          </a:prstGeom>
          <a:noFill/>
          <a:ln w="9525">
            <a:noFill/>
            <a:miter lim="800000"/>
            <a:headEnd/>
            <a:tailEnd/>
          </a:ln>
        </p:spPr>
        <p:txBody>
          <a:bodyPr wrap="none">
            <a:spAutoFit/>
          </a:bodyPr>
          <a:lstStyle/>
          <a:p>
            <a:r>
              <a:rPr lang="de-DE" altLang="de-DE">
                <a:latin typeface="Arial" charset="0"/>
              </a:rPr>
              <a:t>VP</a:t>
            </a:r>
          </a:p>
        </p:txBody>
      </p:sp>
      <p:sp>
        <p:nvSpPr>
          <p:cNvPr id="24581" name="Textfeld 2"/>
          <p:cNvSpPr txBox="1">
            <a:spLocks noChangeArrowheads="1"/>
          </p:cNvSpPr>
          <p:nvPr/>
        </p:nvSpPr>
        <p:spPr bwMode="auto">
          <a:xfrm>
            <a:off x="4313238" y="2600325"/>
            <a:ext cx="517525" cy="369888"/>
          </a:xfrm>
          <a:prstGeom prst="rect">
            <a:avLst/>
          </a:prstGeom>
          <a:noFill/>
          <a:ln w="9525">
            <a:noFill/>
            <a:miter lim="800000"/>
            <a:headEnd/>
            <a:tailEnd/>
          </a:ln>
        </p:spPr>
        <p:txBody>
          <a:bodyPr wrap="none">
            <a:spAutoFit/>
          </a:bodyPr>
          <a:lstStyle/>
          <a:p>
            <a:r>
              <a:rPr lang="de-DE" altLang="de-DE">
                <a:latin typeface="Arial" charset="0"/>
              </a:rPr>
              <a:t>HC</a:t>
            </a:r>
          </a:p>
        </p:txBody>
      </p:sp>
      <p:sp>
        <p:nvSpPr>
          <p:cNvPr id="24582" name="Textfeld 4"/>
          <p:cNvSpPr txBox="1">
            <a:spLocks noChangeArrowheads="1"/>
          </p:cNvSpPr>
          <p:nvPr/>
        </p:nvSpPr>
        <p:spPr bwMode="auto">
          <a:xfrm>
            <a:off x="2643188" y="3354388"/>
            <a:ext cx="568325" cy="369887"/>
          </a:xfrm>
          <a:prstGeom prst="rect">
            <a:avLst/>
          </a:prstGeom>
          <a:noFill/>
          <a:ln w="9525">
            <a:noFill/>
            <a:miter lim="800000"/>
            <a:headEnd/>
            <a:tailEnd/>
          </a:ln>
        </p:spPr>
        <p:txBody>
          <a:bodyPr wrap="none">
            <a:spAutoFit/>
          </a:bodyPr>
          <a:lstStyle/>
          <a:p>
            <a:r>
              <a:rPr lang="de-DE" altLang="de-DE" b="1" i="1">
                <a:latin typeface="Arial" charset="0"/>
              </a:rPr>
              <a:t>AIP</a:t>
            </a:r>
          </a:p>
        </p:txBody>
      </p:sp>
      <p:sp>
        <p:nvSpPr>
          <p:cNvPr id="24583" name="Textfeld 5"/>
          <p:cNvSpPr txBox="1">
            <a:spLocks noChangeArrowheads="1"/>
          </p:cNvSpPr>
          <p:nvPr/>
        </p:nvSpPr>
        <p:spPr bwMode="auto">
          <a:xfrm>
            <a:off x="5848350" y="3556000"/>
            <a:ext cx="1219200" cy="646113"/>
          </a:xfrm>
          <a:prstGeom prst="rect">
            <a:avLst/>
          </a:prstGeom>
          <a:noFill/>
          <a:ln w="9525">
            <a:noFill/>
            <a:miter lim="800000"/>
            <a:headEnd/>
            <a:tailEnd/>
          </a:ln>
        </p:spPr>
        <p:txBody>
          <a:bodyPr wrap="none">
            <a:spAutoFit/>
          </a:bodyPr>
          <a:lstStyle/>
          <a:p>
            <a:r>
              <a:rPr lang="de-DE" altLang="de-DE" b="1" i="1">
                <a:latin typeface="Arial" charset="0"/>
              </a:rPr>
              <a:t>PCT</a:t>
            </a:r>
          </a:p>
          <a:p>
            <a:r>
              <a:rPr lang="de-DE" altLang="de-DE">
                <a:latin typeface="Arial" charset="0"/>
              </a:rPr>
              <a:t>CEP, </a:t>
            </a:r>
            <a:r>
              <a:rPr lang="de-DE" altLang="de-DE" b="1" i="1">
                <a:latin typeface="Arial" charset="0"/>
              </a:rPr>
              <a:t>EPP</a:t>
            </a:r>
          </a:p>
        </p:txBody>
      </p:sp>
      <p:sp>
        <p:nvSpPr>
          <p:cNvPr id="24584" name="Textfeld 8"/>
          <p:cNvSpPr txBox="1">
            <a:spLocks noChangeArrowheads="1"/>
          </p:cNvSpPr>
          <p:nvPr/>
        </p:nvSpPr>
        <p:spPr bwMode="auto">
          <a:xfrm>
            <a:off x="5411788" y="823913"/>
            <a:ext cx="2852737" cy="369887"/>
          </a:xfrm>
          <a:prstGeom prst="rect">
            <a:avLst/>
          </a:prstGeom>
          <a:noFill/>
          <a:ln w="9525">
            <a:noFill/>
            <a:miter lim="800000"/>
            <a:headEnd/>
            <a:tailEnd/>
          </a:ln>
        </p:spPr>
        <p:txBody>
          <a:bodyPr wrap="none">
            <a:spAutoFit/>
          </a:bodyPr>
          <a:lstStyle/>
          <a:p>
            <a:r>
              <a:rPr lang="de-DE" altLang="de-DE" i="1">
                <a:latin typeface="Arial" charset="0"/>
              </a:rPr>
              <a:t>symptomatic classification</a:t>
            </a:r>
            <a:endParaRPr lang="de-DE" altLang="de-DE" b="1">
              <a:latin typeface="Arial" charset="0"/>
            </a:endParaRPr>
          </a:p>
        </p:txBody>
      </p:sp>
      <p:sp>
        <p:nvSpPr>
          <p:cNvPr id="24585" name="Textfeld 1"/>
          <p:cNvSpPr txBox="1">
            <a:spLocks noChangeArrowheads="1"/>
          </p:cNvSpPr>
          <p:nvPr/>
        </p:nvSpPr>
        <p:spPr bwMode="auto">
          <a:xfrm>
            <a:off x="4763" y="3767138"/>
            <a:ext cx="6727825" cy="3108325"/>
          </a:xfrm>
          <a:prstGeom prst="rect">
            <a:avLst/>
          </a:prstGeom>
          <a:noFill/>
          <a:ln w="9525">
            <a:noFill/>
            <a:miter lim="800000"/>
            <a:headEnd/>
            <a:tailEnd/>
          </a:ln>
        </p:spPr>
        <p:txBody>
          <a:bodyPr>
            <a:spAutoFit/>
          </a:bodyPr>
          <a:lstStyle/>
          <a:p>
            <a:r>
              <a:rPr lang="de-DE" altLang="de-DE" b="1">
                <a:latin typeface="Arial" charset="0"/>
              </a:rPr>
              <a:t>Acute Porphyrias:</a:t>
            </a:r>
          </a:p>
          <a:p>
            <a:r>
              <a:rPr lang="de-DE" altLang="de-DE" sz="1600" b="1">
                <a:latin typeface="Arial" charset="0"/>
              </a:rPr>
              <a:t>        Hepatic Porphyrias (adult):</a:t>
            </a:r>
          </a:p>
          <a:p>
            <a:r>
              <a:rPr lang="de-DE" altLang="de-DE" sz="1600" b="1">
                <a:latin typeface="Arial" charset="0"/>
              </a:rPr>
              <a:t>	ADP - ALAD Deficiency Porphyria (Doss-porphyria)</a:t>
            </a:r>
          </a:p>
          <a:p>
            <a:r>
              <a:rPr lang="de-DE" altLang="de-DE" sz="1600" b="1">
                <a:latin typeface="Arial" charset="0"/>
              </a:rPr>
              <a:t>	AIP – acute Intermittent Porphyria</a:t>
            </a:r>
          </a:p>
          <a:p>
            <a:r>
              <a:rPr lang="de-DE" altLang="de-DE" sz="1600" b="1">
                <a:latin typeface="Arial" charset="0"/>
              </a:rPr>
              <a:t>	VP –  Variegate Porphyria</a:t>
            </a:r>
          </a:p>
          <a:p>
            <a:r>
              <a:rPr lang="de-DE" altLang="de-DE" sz="1600" b="1">
                <a:latin typeface="Arial" charset="0"/>
              </a:rPr>
              <a:t>	HCP – Hereditary Coproporphyria</a:t>
            </a:r>
          </a:p>
          <a:p>
            <a:r>
              <a:rPr lang="de-DE" altLang="de-DE" b="1">
                <a:latin typeface="Arial" charset="0"/>
              </a:rPr>
              <a:t>None – Acute Porphyrias:</a:t>
            </a:r>
          </a:p>
          <a:p>
            <a:r>
              <a:rPr lang="de-DE" altLang="de-DE" sz="1600" b="1">
                <a:latin typeface="Arial" charset="0"/>
              </a:rPr>
              <a:t>	PCT – Porphyria cutanea tarda</a:t>
            </a:r>
          </a:p>
          <a:p>
            <a:r>
              <a:rPr lang="de-DE" altLang="de-DE" sz="1600" b="1">
                <a:latin typeface="Arial" charset="0"/>
              </a:rPr>
              <a:t>         Erythropoietic porphyrias (child):</a:t>
            </a:r>
          </a:p>
          <a:p>
            <a:r>
              <a:rPr lang="de-DE" altLang="de-DE" sz="1600" b="1">
                <a:latin typeface="Arial" charset="0"/>
              </a:rPr>
              <a:t>	CEP – Congenital Erythropoietic Poprhyria</a:t>
            </a:r>
          </a:p>
          <a:p>
            <a:r>
              <a:rPr lang="de-DE" altLang="de-DE" sz="1600" b="1">
                <a:latin typeface="Arial" charset="0"/>
              </a:rPr>
              <a:t>	EPP – Erythropoietic Protoporphyriea </a:t>
            </a:r>
          </a:p>
          <a:p>
            <a:r>
              <a:rPr lang="de-DE" altLang="de-DE" sz="1600" b="1">
                <a:latin typeface="Arial" charset="0"/>
              </a:rPr>
              <a:t>	X linked Dominant Protoporphyria, XLDPP</a:t>
            </a:r>
          </a:p>
        </p:txBody>
      </p:sp>
      <p:pic>
        <p:nvPicPr>
          <p:cNvPr id="24586" name="Picture 2"/>
          <p:cNvPicPr>
            <a:picLocks noChangeAspect="1" noChangeArrowheads="1"/>
          </p:cNvPicPr>
          <p:nvPr/>
        </p:nvPicPr>
        <p:blipFill>
          <a:blip r:embed="rId3"/>
          <a:srcRect/>
          <a:stretch>
            <a:fillRect/>
          </a:stretch>
        </p:blipFill>
        <p:spPr bwMode="auto">
          <a:xfrm>
            <a:off x="-52388" y="39688"/>
            <a:ext cx="9248776" cy="7254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ctrTitle"/>
          </p:nvPr>
        </p:nvSpPr>
        <p:spPr>
          <a:xfrm>
            <a:off x="684213" y="519113"/>
            <a:ext cx="7772400" cy="1470025"/>
          </a:xfrm>
        </p:spPr>
        <p:txBody>
          <a:bodyPr/>
          <a:lstStyle/>
          <a:p>
            <a:r>
              <a:rPr lang="de-DE" sz="3200" b="1" smtClean="0"/>
              <a:t>Skin lesions in Variegate Porphyria similar in PCT – bullous photodermatitis</a:t>
            </a:r>
          </a:p>
        </p:txBody>
      </p:sp>
      <p:pic>
        <p:nvPicPr>
          <p:cNvPr id="25603" name="Picture 2"/>
          <p:cNvPicPr>
            <a:picLocks noChangeAspect="1" noChangeArrowheads="1"/>
          </p:cNvPicPr>
          <p:nvPr/>
        </p:nvPicPr>
        <p:blipFill>
          <a:blip r:embed="rId2"/>
          <a:srcRect/>
          <a:stretch>
            <a:fillRect/>
          </a:stretch>
        </p:blipFill>
        <p:spPr bwMode="auto">
          <a:xfrm>
            <a:off x="323850" y="1916113"/>
            <a:ext cx="84963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ctrTitle"/>
          </p:nvPr>
        </p:nvSpPr>
        <p:spPr>
          <a:xfrm>
            <a:off x="684213" y="836613"/>
            <a:ext cx="7772400" cy="647700"/>
          </a:xfrm>
        </p:spPr>
        <p:txBody>
          <a:bodyPr/>
          <a:lstStyle/>
          <a:p>
            <a:r>
              <a:rPr lang="de-DE" altLang="de-DE" sz="3200" b="1" smtClean="0">
                <a:latin typeface="Arial" charset="0"/>
              </a:rPr>
              <a:t>Acute Hepatic Porphyrias</a:t>
            </a:r>
            <a:endParaRPr lang="de-DE" sz="3200" smtClean="0"/>
          </a:p>
        </p:txBody>
      </p:sp>
      <p:pic>
        <p:nvPicPr>
          <p:cNvPr id="26627" name="Picture 2"/>
          <p:cNvPicPr>
            <a:picLocks noChangeAspect="1" noChangeArrowheads="1"/>
          </p:cNvPicPr>
          <p:nvPr/>
        </p:nvPicPr>
        <p:blipFill>
          <a:blip r:embed="rId2"/>
          <a:srcRect/>
          <a:stretch>
            <a:fillRect/>
          </a:stretch>
        </p:blipFill>
        <p:spPr bwMode="auto">
          <a:xfrm>
            <a:off x="611188" y="1543050"/>
            <a:ext cx="7921625"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ctrTitle"/>
          </p:nvPr>
        </p:nvSpPr>
        <p:spPr>
          <a:xfrm>
            <a:off x="568325" y="836613"/>
            <a:ext cx="7772400" cy="5688012"/>
          </a:xfrm>
        </p:spPr>
        <p:txBody>
          <a:bodyPr/>
          <a:lstStyle/>
          <a:p>
            <a:pPr algn="l" eaLnBrk="1" hangingPunct="1"/>
            <a:r>
              <a:rPr lang="de-DE" altLang="de-DE" smtClean="0"/>
              <a:t>Acute Hepatic Porpyrias</a:t>
            </a:r>
            <a:br>
              <a:rPr lang="de-DE" altLang="de-DE" smtClean="0"/>
            </a:br>
            <a:r>
              <a:rPr lang="de-DE" altLang="de-DE" sz="2200" smtClean="0"/>
              <a:t>ALA dehydrase Deficiency Porphyria (ADP) </a:t>
            </a:r>
            <a:r>
              <a:rPr lang="de-DE" altLang="de-DE" sz="2000" smtClean="0"/>
              <a:t>(Doss-porphyria) </a:t>
            </a:r>
            <a:r>
              <a:rPr lang="de-DE" altLang="de-DE" sz="2200" smtClean="0"/>
              <a:t/>
            </a:r>
            <a:br>
              <a:rPr lang="de-DE" altLang="de-DE" sz="2200" smtClean="0"/>
            </a:br>
            <a:r>
              <a:rPr lang="de-DE" altLang="de-DE" sz="2200" smtClean="0"/>
              <a:t>	is a very rare </a:t>
            </a:r>
            <a:r>
              <a:rPr lang="de-DE" altLang="de-DE" sz="2200" smtClean="0">
                <a:solidFill>
                  <a:srgbClr val="0070C0"/>
                </a:solidFill>
              </a:rPr>
              <a:t>autosomal recessive </a:t>
            </a:r>
            <a:r>
              <a:rPr lang="de-DE" altLang="de-DE" sz="2200" smtClean="0"/>
              <a:t>disorder that presents with 	acute attacks.</a:t>
            </a:r>
            <a:br>
              <a:rPr lang="de-DE" altLang="de-DE" sz="2200" smtClean="0"/>
            </a:br>
            <a:r>
              <a:rPr lang="de-DE" altLang="de-DE" sz="2400" b="1" smtClean="0"/>
              <a:t>AIP  acute Intermittent Porphyria, AD common</a:t>
            </a:r>
            <a:br>
              <a:rPr lang="de-DE" altLang="de-DE" sz="2400" b="1" smtClean="0"/>
            </a:br>
            <a:r>
              <a:rPr lang="de-DE" altLang="de-DE" sz="2400" b="1" smtClean="0"/>
              <a:t>HCP  Hereditary Coproporphyria, AD rare</a:t>
            </a:r>
            <a:br>
              <a:rPr lang="de-DE" altLang="de-DE" sz="2400" b="1" smtClean="0"/>
            </a:br>
            <a:r>
              <a:rPr lang="de-DE" altLang="de-DE" sz="2400" b="1" smtClean="0"/>
              <a:t>VP  Variegate Porphyria, AD common</a:t>
            </a:r>
            <a:br>
              <a:rPr lang="de-DE" altLang="de-DE" sz="2400" b="1" smtClean="0"/>
            </a:br>
            <a:r>
              <a:rPr lang="de-DE" altLang="de-DE" sz="2400" b="1" smtClean="0"/>
              <a:t> </a:t>
            </a:r>
            <a:br>
              <a:rPr lang="de-DE" altLang="de-DE" sz="2400" b="1" smtClean="0"/>
            </a:br>
            <a:r>
              <a:rPr lang="de-DE" altLang="de-DE" sz="2400" b="1" smtClean="0"/>
              <a:t>The </a:t>
            </a:r>
            <a:r>
              <a:rPr lang="de-DE" altLang="de-DE" sz="2400" b="1" smtClean="0">
                <a:solidFill>
                  <a:srgbClr val="0070C0"/>
                </a:solidFill>
              </a:rPr>
              <a:t>autosomal dominant </a:t>
            </a:r>
            <a:r>
              <a:rPr lang="de-DE" altLang="de-DE" sz="2400" b="1" smtClean="0"/>
              <a:t>acute porphyrias are low penetrant disorders that are characterised by acute neurovisceral attacks wich may be life threatening.</a:t>
            </a:r>
            <a:br>
              <a:rPr lang="de-DE" altLang="de-DE" sz="2400" b="1" smtClean="0"/>
            </a:br>
            <a:r>
              <a:rPr lang="de-DE" altLang="de-DE" sz="2400" b="1" smtClean="0"/>
              <a:t>Acute attacks affect &lt; 10% of gene carriers.</a:t>
            </a:r>
            <a:r>
              <a:rPr lang="de-DE" altLang="de-DE" sz="2200" smtClean="0"/>
              <a:t/>
            </a:r>
            <a:br>
              <a:rPr lang="de-DE" altLang="de-DE" sz="2200" smtClean="0"/>
            </a:br>
            <a:endParaRPr lang="de-DE" altLang="de-DE" sz="2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ctrTitle"/>
          </p:nvPr>
        </p:nvSpPr>
        <p:spPr>
          <a:xfrm>
            <a:off x="685800" y="765175"/>
            <a:ext cx="7772400" cy="1150938"/>
          </a:xfrm>
        </p:spPr>
        <p:txBody>
          <a:bodyPr/>
          <a:lstStyle/>
          <a:p>
            <a:pPr algn="l" eaLnBrk="1" hangingPunct="1"/>
            <a:r>
              <a:rPr lang="de-DE" altLang="de-DE" smtClean="0"/>
              <a:t>Pathophysiology of acute attacks</a:t>
            </a:r>
          </a:p>
        </p:txBody>
      </p:sp>
      <p:sp>
        <p:nvSpPr>
          <p:cNvPr id="4" name="Untertitel 3"/>
          <p:cNvSpPr>
            <a:spLocks noGrp="1"/>
          </p:cNvSpPr>
          <p:nvPr>
            <p:ph type="subTitle" idx="1"/>
          </p:nvPr>
        </p:nvSpPr>
        <p:spPr>
          <a:xfrm>
            <a:off x="684213" y="2060575"/>
            <a:ext cx="8135937" cy="4248150"/>
          </a:xfrm>
        </p:spPr>
        <p:txBody>
          <a:bodyPr rtlCol="0">
            <a:normAutofit fontScale="77500" lnSpcReduction="20000"/>
          </a:bodyPr>
          <a:lstStyle/>
          <a:p>
            <a:pPr marL="514350" indent="-514350" algn="l" eaLnBrk="1" fontAlgn="auto" hangingPunct="1">
              <a:spcAft>
                <a:spcPts val="0"/>
              </a:spcAft>
              <a:buFont typeface="+mj-lt"/>
              <a:buAutoNum type="arabicPeriod"/>
              <a:defRPr/>
            </a:pPr>
            <a:r>
              <a:rPr lang="en-US" dirty="0">
                <a:solidFill>
                  <a:schemeClr val="tx1"/>
                </a:solidFill>
              </a:rPr>
              <a:t>reduced </a:t>
            </a:r>
            <a:r>
              <a:rPr lang="en-US" dirty="0" err="1">
                <a:solidFill>
                  <a:schemeClr val="tx1"/>
                </a:solidFill>
              </a:rPr>
              <a:t>heme</a:t>
            </a:r>
            <a:r>
              <a:rPr lang="en-US" dirty="0">
                <a:solidFill>
                  <a:schemeClr val="tx1"/>
                </a:solidFill>
              </a:rPr>
              <a:t> pool in the liver </a:t>
            </a:r>
            <a:r>
              <a:rPr lang="en-US" dirty="0" err="1">
                <a:solidFill>
                  <a:schemeClr val="tx1"/>
                </a:solidFill>
              </a:rPr>
              <a:t>heme</a:t>
            </a:r>
            <a:r>
              <a:rPr lang="en-US" dirty="0">
                <a:solidFill>
                  <a:schemeClr val="tx1"/>
                </a:solidFill>
              </a:rPr>
              <a:t> </a:t>
            </a:r>
            <a:endParaRPr lang="en-US" dirty="0" smtClean="0">
              <a:solidFill>
                <a:schemeClr val="tx1"/>
              </a:solidFill>
            </a:endParaRPr>
          </a:p>
          <a:p>
            <a:pPr marL="514350" indent="-514350" algn="l" eaLnBrk="1" fontAlgn="auto" hangingPunct="1">
              <a:spcAft>
                <a:spcPts val="0"/>
              </a:spcAft>
              <a:buFont typeface="+mj-lt"/>
              <a:buAutoNum type="arabicPeriod"/>
              <a:defRPr/>
            </a:pPr>
            <a:r>
              <a:rPr lang="en-US" dirty="0" smtClean="0">
                <a:solidFill>
                  <a:schemeClr val="tx1"/>
                </a:solidFill>
              </a:rPr>
              <a:t>Markedly increased activity of ALA-Synthase1 in the liver</a:t>
            </a:r>
          </a:p>
          <a:p>
            <a:pPr marL="514350" indent="-514350" algn="l" eaLnBrk="1" fontAlgn="auto" hangingPunct="1">
              <a:spcAft>
                <a:spcPts val="0"/>
              </a:spcAft>
              <a:buFont typeface="+mj-lt"/>
              <a:buAutoNum type="arabicPeriod"/>
              <a:defRPr/>
            </a:pPr>
            <a:r>
              <a:rPr lang="en-US" dirty="0" smtClean="0">
                <a:solidFill>
                  <a:schemeClr val="tx1"/>
                </a:solidFill>
              </a:rPr>
              <a:t>Increased production, accumulation </a:t>
            </a:r>
            <a:r>
              <a:rPr lang="en-US" dirty="0">
                <a:solidFill>
                  <a:schemeClr val="tx1"/>
                </a:solidFill>
              </a:rPr>
              <a:t>and excretion of precursors </a:t>
            </a:r>
            <a:r>
              <a:rPr lang="en-US" dirty="0" smtClean="0">
                <a:solidFill>
                  <a:schemeClr val="tx1"/>
                </a:solidFill>
              </a:rPr>
              <a:t>(ALA and PBG)</a:t>
            </a:r>
          </a:p>
          <a:p>
            <a:pPr marL="514350" indent="-514350" algn="l" eaLnBrk="1" fontAlgn="auto" hangingPunct="1">
              <a:spcAft>
                <a:spcPts val="0"/>
              </a:spcAft>
              <a:buFont typeface="+mj-lt"/>
              <a:buAutoNum type="arabicPeriod"/>
              <a:defRPr/>
            </a:pPr>
            <a:r>
              <a:rPr lang="en-US" dirty="0" smtClean="0">
                <a:solidFill>
                  <a:schemeClr val="tx1"/>
                </a:solidFill>
              </a:rPr>
              <a:t>Specific </a:t>
            </a:r>
            <a:r>
              <a:rPr lang="en-US" dirty="0" err="1" smtClean="0">
                <a:solidFill>
                  <a:schemeClr val="tx1"/>
                </a:solidFill>
              </a:rPr>
              <a:t>porphyrin</a:t>
            </a:r>
            <a:r>
              <a:rPr lang="en-US" dirty="0" smtClean="0">
                <a:solidFill>
                  <a:schemeClr val="tx1"/>
                </a:solidFill>
              </a:rPr>
              <a:t> excretion profile depending on the location of the enzymatic defect</a:t>
            </a:r>
          </a:p>
          <a:p>
            <a:pPr marL="514350" indent="-514350" algn="l" eaLnBrk="1" fontAlgn="auto" hangingPunct="1">
              <a:spcAft>
                <a:spcPts val="0"/>
              </a:spcAft>
              <a:buFont typeface="+mj-lt"/>
              <a:buAutoNum type="arabicPeriod"/>
              <a:defRPr/>
            </a:pPr>
            <a:r>
              <a:rPr lang="en-US" dirty="0" smtClean="0">
                <a:solidFill>
                  <a:schemeClr val="tx1"/>
                </a:solidFill>
              </a:rPr>
              <a:t>The release of ALA from liver results in neuronal toxicity.</a:t>
            </a:r>
            <a:br>
              <a:rPr lang="en-US" dirty="0" smtClean="0">
                <a:solidFill>
                  <a:schemeClr val="tx1"/>
                </a:solidFill>
              </a:rPr>
            </a:br>
            <a:r>
              <a:rPr lang="en-US" dirty="0" smtClean="0">
                <a:solidFill>
                  <a:schemeClr val="tx1"/>
                </a:solidFill>
              </a:rPr>
              <a:t>Neuronal damage to the autonomic, motor and central nervous system results in axonal degeneration and patchy demyelination</a:t>
            </a:r>
            <a:endParaRPr lang="de-DE"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ctrTitle"/>
          </p:nvPr>
        </p:nvSpPr>
        <p:spPr>
          <a:xfrm>
            <a:off x="685800" y="765175"/>
            <a:ext cx="7772400" cy="792163"/>
          </a:xfrm>
        </p:spPr>
        <p:txBody>
          <a:bodyPr/>
          <a:lstStyle/>
          <a:p>
            <a:pPr eaLnBrk="1" hangingPunct="1"/>
            <a:r>
              <a:rPr lang="de-DE" altLang="de-DE" smtClean="0"/>
              <a:t>Acute porphoria</a:t>
            </a:r>
          </a:p>
        </p:txBody>
      </p:sp>
      <p:sp>
        <p:nvSpPr>
          <p:cNvPr id="3" name="Untertitel 2"/>
          <p:cNvSpPr>
            <a:spLocks noGrp="1"/>
          </p:cNvSpPr>
          <p:nvPr>
            <p:ph type="subTitle" idx="1"/>
          </p:nvPr>
        </p:nvSpPr>
        <p:spPr>
          <a:xfrm>
            <a:off x="971550" y="4797425"/>
            <a:ext cx="6400800" cy="1752600"/>
          </a:xfrm>
        </p:spPr>
        <p:txBody>
          <a:bodyPr rtlCol="0">
            <a:normAutofit/>
          </a:bodyPr>
          <a:lstStyle/>
          <a:p>
            <a:pPr eaLnBrk="1" fontAlgn="auto" hangingPunct="1">
              <a:spcAft>
                <a:spcPts val="0"/>
              </a:spcAft>
              <a:buFont typeface="Arial" pitchFamily="34" charset="0"/>
              <a:buNone/>
              <a:defRPr/>
            </a:pPr>
            <a:endParaRPr lang="de-DE"/>
          </a:p>
        </p:txBody>
      </p:sp>
      <p:pic>
        <p:nvPicPr>
          <p:cNvPr id="29700" name="Picture 2"/>
          <p:cNvPicPr>
            <a:picLocks noChangeAspect="1" noChangeArrowheads="1"/>
          </p:cNvPicPr>
          <p:nvPr/>
        </p:nvPicPr>
        <p:blipFill>
          <a:blip r:embed="rId2"/>
          <a:srcRect t="18520"/>
          <a:stretch>
            <a:fillRect/>
          </a:stretch>
        </p:blipFill>
        <p:spPr bwMode="auto">
          <a:xfrm>
            <a:off x="95250" y="1989138"/>
            <a:ext cx="9048750" cy="4105275"/>
          </a:xfrm>
          <a:prstGeom prst="rect">
            <a:avLst/>
          </a:prstGeom>
          <a:noFill/>
          <a:ln w="9525">
            <a:noFill/>
            <a:miter lim="800000"/>
            <a:headEnd/>
            <a:tailEnd/>
          </a:ln>
        </p:spPr>
      </p:pic>
      <p:sp>
        <p:nvSpPr>
          <p:cNvPr id="29701" name="Rechteck 3"/>
          <p:cNvSpPr>
            <a:spLocks noChangeArrowheads="1"/>
          </p:cNvSpPr>
          <p:nvPr/>
        </p:nvSpPr>
        <p:spPr bwMode="auto">
          <a:xfrm>
            <a:off x="7596188" y="6481763"/>
            <a:ext cx="944562" cy="369887"/>
          </a:xfrm>
          <a:prstGeom prst="rect">
            <a:avLst/>
          </a:prstGeom>
          <a:noFill/>
          <a:ln w="9525">
            <a:noFill/>
            <a:miter lim="800000"/>
            <a:headEnd/>
            <a:tailEnd/>
          </a:ln>
        </p:spPr>
        <p:txBody>
          <a:bodyPr wrap="none">
            <a:spAutoFit/>
          </a:bodyPr>
          <a:lstStyle/>
          <a:p>
            <a:r>
              <a:rPr lang="de-DE" altLang="de-DE"/>
              <a:t>E. Sardh</a:t>
            </a:r>
          </a:p>
        </p:txBody>
      </p:sp>
      <p:sp>
        <p:nvSpPr>
          <p:cNvPr id="6" name="Rectangle 5"/>
          <p:cNvSpPr/>
          <p:nvPr/>
        </p:nvSpPr>
        <p:spPr>
          <a:xfrm>
            <a:off x="827088" y="1628775"/>
            <a:ext cx="2376487" cy="115252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de-DE" dirty="0"/>
              <a:t>feedback inhibitor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ctrTitle"/>
          </p:nvPr>
        </p:nvSpPr>
        <p:spPr>
          <a:xfrm>
            <a:off x="179388" y="909638"/>
            <a:ext cx="8785225" cy="5688012"/>
          </a:xfrm>
        </p:spPr>
        <p:txBody>
          <a:bodyPr/>
          <a:lstStyle/>
          <a:p>
            <a:pPr algn="l" eaLnBrk="1" hangingPunct="1"/>
            <a:r>
              <a:rPr lang="de-DE" altLang="de-DE" sz="2400" b="1" smtClean="0"/>
              <a:t>The Clinical Symptoms of Acute Potphyria:</a:t>
            </a:r>
            <a:br>
              <a:rPr lang="de-DE" altLang="de-DE" sz="2400" b="1" smtClean="0"/>
            </a:br>
            <a:r>
              <a:rPr lang="de-DE" altLang="de-DE" sz="2400" b="1" smtClean="0"/>
              <a:t/>
            </a:r>
            <a:br>
              <a:rPr lang="de-DE" altLang="de-DE" sz="2400" b="1" smtClean="0"/>
            </a:br>
            <a:r>
              <a:rPr lang="de-DE" altLang="de-DE" sz="2000" u="sng" smtClean="0"/>
              <a:t>Autonomous Nervous System:		Peripheral Nervous System:</a:t>
            </a:r>
            <a:r>
              <a:rPr lang="de-DE" altLang="de-DE" sz="2000" smtClean="0"/>
              <a:t/>
            </a:r>
            <a:br>
              <a:rPr lang="de-DE" altLang="de-DE" sz="2000" smtClean="0"/>
            </a:br>
            <a:r>
              <a:rPr lang="de-DE" altLang="de-DE" sz="2000" smtClean="0"/>
              <a:t> </a:t>
            </a:r>
            <a:r>
              <a:rPr lang="de-DE" altLang="de-DE" sz="2000" b="1" smtClean="0"/>
              <a:t>Abdominal</a:t>
            </a:r>
            <a:r>
              <a:rPr lang="de-DE" altLang="de-DE" sz="2000" smtClean="0"/>
              <a:t> </a:t>
            </a:r>
            <a:r>
              <a:rPr lang="de-DE" altLang="de-DE" sz="2000" b="1" smtClean="0"/>
              <a:t>pain (without peritoneal signs) &gt;80%</a:t>
            </a:r>
            <a:r>
              <a:rPr lang="de-DE" altLang="de-DE" sz="2000" smtClean="0"/>
              <a:t>	 Muscle weakness</a:t>
            </a:r>
            <a:br>
              <a:rPr lang="de-DE" altLang="de-DE" sz="2000" smtClean="0"/>
            </a:br>
            <a:r>
              <a:rPr lang="de-DE" altLang="de-DE" sz="2000" b="1" smtClean="0"/>
              <a:t>Constipation</a:t>
            </a:r>
            <a:r>
              <a:rPr lang="de-DE" altLang="de-DE" sz="2000" smtClean="0"/>
              <a:t> 					Areflexia</a:t>
            </a:r>
            <a:br>
              <a:rPr lang="de-DE" altLang="de-DE" sz="2000" smtClean="0"/>
            </a:br>
            <a:r>
              <a:rPr lang="de-DE" altLang="de-DE" sz="2000" b="1" smtClean="0"/>
              <a:t>Vomiting &gt;80%</a:t>
            </a:r>
            <a:r>
              <a:rPr lang="de-DE" altLang="de-DE" sz="2000" smtClean="0"/>
              <a:t>					Sensory neuropathy</a:t>
            </a:r>
            <a:br>
              <a:rPr lang="de-DE" altLang="de-DE" sz="2000" smtClean="0"/>
            </a:br>
            <a:r>
              <a:rPr lang="de-DE" altLang="de-DE" sz="2000" b="1" smtClean="0"/>
              <a:t>Hypertension</a:t>
            </a:r>
            <a:r>
              <a:rPr lang="de-DE" altLang="de-DE" sz="2000" smtClean="0"/>
              <a:t>					Respiratory paralysis</a:t>
            </a:r>
            <a:br>
              <a:rPr lang="de-DE" altLang="de-DE" sz="2000" smtClean="0"/>
            </a:br>
            <a:r>
              <a:rPr lang="de-DE" altLang="de-DE" sz="2000" b="1" smtClean="0"/>
              <a:t>Tachycardia &gt;80%</a:t>
            </a:r>
            <a:r>
              <a:rPr lang="de-DE" altLang="de-DE" sz="2000" smtClean="0"/>
              <a:t>				Hemi / tetraparesis</a:t>
            </a:r>
            <a:br>
              <a:rPr lang="de-DE" altLang="de-DE" sz="2000" smtClean="0"/>
            </a:br>
            <a:r>
              <a:rPr lang="de-DE" altLang="de-DE" sz="2000" smtClean="0"/>
              <a:t>						Muskel pain(Back &amp; thigh)</a:t>
            </a:r>
            <a:br>
              <a:rPr lang="de-DE" altLang="de-DE" sz="2000" smtClean="0"/>
            </a:br>
            <a:r>
              <a:rPr lang="de-DE" altLang="de-DE" sz="2000" smtClean="0"/>
              <a:t>						</a:t>
            </a:r>
            <a:r>
              <a:rPr lang="en-US" sz="2000" smtClean="0"/>
              <a:t> complete paralysis </a:t>
            </a:r>
            <a:r>
              <a:rPr lang="de-DE" altLang="de-DE" sz="2000" smtClean="0"/>
              <a:t/>
            </a:r>
            <a:br>
              <a:rPr lang="de-DE" altLang="de-DE" sz="2000" smtClean="0"/>
            </a:br>
            <a:r>
              <a:rPr lang="de-DE" altLang="de-DE" sz="2000" u="sng" smtClean="0"/>
              <a:t>Centrale Nervus System:</a:t>
            </a:r>
            <a:br>
              <a:rPr lang="de-DE" altLang="de-DE" sz="2000" u="sng" smtClean="0"/>
            </a:br>
            <a:r>
              <a:rPr lang="en-US" sz="2000" smtClean="0"/>
              <a:t> </a:t>
            </a:r>
            <a:r>
              <a:rPr lang="en-US" sz="2000" b="1" smtClean="0"/>
              <a:t>Psychiatric symptoms </a:t>
            </a:r>
            <a:r>
              <a:rPr lang="de-DE" sz="2000" smtClean="0"/>
              <a:t>: </a:t>
            </a:r>
            <a:r>
              <a:rPr lang="de-DE" altLang="de-DE" sz="2000" b="1" smtClean="0"/>
              <a:t>(Anxiety, Hallucinations, Agitation) 40-60%</a:t>
            </a:r>
            <a:br>
              <a:rPr lang="de-DE" altLang="de-DE" sz="2000" b="1" smtClean="0"/>
            </a:br>
            <a:r>
              <a:rPr lang="de-DE" altLang="de-DE" sz="2000" b="1" smtClean="0"/>
              <a:t>	-&gt;</a:t>
            </a:r>
            <a:r>
              <a:rPr lang="en-US" sz="2000" smtClean="0"/>
              <a:t> this does not result in chronic psychiatric illness </a:t>
            </a:r>
            <a:r>
              <a:rPr lang="de-DE" altLang="de-DE" sz="2000" smtClean="0"/>
              <a:t/>
            </a:r>
            <a:br>
              <a:rPr lang="de-DE" altLang="de-DE" sz="2000" smtClean="0"/>
            </a:br>
            <a:r>
              <a:rPr lang="de-DE" altLang="de-DE" sz="2000" smtClean="0"/>
              <a:t>Convulsions(Epilepsy) </a:t>
            </a:r>
            <a:br>
              <a:rPr lang="de-DE" altLang="de-DE" sz="2000" smtClean="0"/>
            </a:br>
            <a:r>
              <a:rPr lang="de-DE" altLang="de-DE" sz="2000" smtClean="0"/>
              <a:t>	-&gt; </a:t>
            </a:r>
            <a:r>
              <a:rPr lang="en-US" sz="2000" smtClean="0"/>
              <a:t>a rapid onset of profound hyponatraemia </a:t>
            </a:r>
            <a:r>
              <a:rPr lang="de-DE" altLang="de-DE" sz="2000" smtClean="0"/>
              <a:t/>
            </a:r>
            <a:br>
              <a:rPr lang="de-DE" altLang="de-DE" sz="2000" smtClean="0"/>
            </a:br>
            <a:r>
              <a:rPr lang="de-DE" altLang="de-DE" sz="2000" smtClean="0"/>
              <a:t/>
            </a:r>
            <a:br>
              <a:rPr lang="de-DE" altLang="de-DE" sz="2000" smtClean="0"/>
            </a:br>
            <a:r>
              <a:rPr lang="de-DE" altLang="de-DE" sz="2000" u="sng" smtClean="0"/>
              <a:t>Metabolic changes:</a:t>
            </a:r>
            <a:r>
              <a:rPr lang="de-DE" altLang="de-DE" sz="2000" smtClean="0"/>
              <a:t/>
            </a:r>
            <a:br>
              <a:rPr lang="de-DE" altLang="de-DE" sz="2000" smtClean="0"/>
            </a:br>
            <a:r>
              <a:rPr lang="de-DE" altLang="de-DE" sz="2000" b="1" smtClean="0"/>
              <a:t>Hyponatremia &gt;60%</a:t>
            </a:r>
            <a:r>
              <a:rPr lang="de-DE" altLang="de-DE" sz="2000" smtClean="0"/>
              <a:t/>
            </a:r>
            <a:br>
              <a:rPr lang="de-DE" altLang="de-DE" sz="2000" smtClean="0"/>
            </a:br>
            <a:r>
              <a:rPr lang="de-DE" altLang="de-DE" sz="2000" smtClean="0"/>
              <a:t>Hypomagnesemia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6000" b="1" dirty="0"/>
              <a:t>Acute Porphyria’s </a:t>
            </a:r>
            <a:r>
              <a:rPr lang="en-US" sz="6000" b="1" dirty="0" smtClean="0"/>
              <a:t>Neuropathy</a:t>
            </a:r>
          </a:p>
          <a:p>
            <a:pPr algn="l" fontAlgn="auto">
              <a:spcAft>
                <a:spcPts val="0"/>
              </a:spcAft>
              <a:defRPr/>
            </a:pPr>
            <a:r>
              <a:rPr lang="en-US" sz="8000" dirty="0"/>
              <a:t/>
            </a:r>
            <a:br>
              <a:rPr lang="en-US" sz="8000" dirty="0"/>
            </a:br>
            <a:r>
              <a:rPr lang="en-US" sz="4000" dirty="0"/>
              <a:t>• More common in females than males (5:1)</a:t>
            </a:r>
            <a:br>
              <a:rPr lang="en-US" sz="4000" dirty="0"/>
            </a:br>
            <a:r>
              <a:rPr lang="en-US" sz="4000" dirty="0"/>
              <a:t>• Acute attacks are very rare before puberty and less common after</a:t>
            </a:r>
            <a:br>
              <a:rPr lang="en-US" sz="4000" dirty="0"/>
            </a:br>
            <a:r>
              <a:rPr lang="en-US" sz="4000" dirty="0"/>
              <a:t>menopause.</a:t>
            </a:r>
            <a:br>
              <a:rPr lang="en-US" sz="4000" dirty="0"/>
            </a:br>
            <a:r>
              <a:rPr lang="en-US" sz="4000" dirty="0"/>
              <a:t>• The peak incidence is in the 3rd &amp; 4th decade</a:t>
            </a:r>
            <a:r>
              <a:rPr lang="en-US" sz="4000" dirty="0" smtClean="0"/>
              <a:t>.</a:t>
            </a:r>
          </a:p>
          <a:p>
            <a:pPr algn="l" fontAlgn="auto">
              <a:spcAft>
                <a:spcPts val="0"/>
              </a:spcAft>
              <a:defRPr/>
            </a:pPr>
            <a:r>
              <a:rPr lang="en-US" sz="4000" dirty="0"/>
              <a:t/>
            </a:r>
            <a:br>
              <a:rPr lang="en-US" sz="4000" dirty="0"/>
            </a:br>
            <a:r>
              <a:rPr lang="en-US" sz="4000" dirty="0" smtClean="0"/>
              <a:t>• </a:t>
            </a:r>
            <a:r>
              <a:rPr lang="en-US" sz="4700" b="1" dirty="0" smtClean="0"/>
              <a:t>Symptoms/signs</a:t>
            </a:r>
            <a:r>
              <a:rPr lang="en-US" sz="4000" dirty="0" smtClean="0"/>
              <a:t/>
            </a:r>
            <a:br>
              <a:rPr lang="en-US" sz="4000" dirty="0" smtClean="0"/>
            </a:br>
            <a:r>
              <a:rPr lang="en-US" sz="4000" dirty="0" smtClean="0"/>
              <a:t>	• Severe abdominal pain mimicking acute abdomen without localizing 	features is almost universal.</a:t>
            </a:r>
          </a:p>
          <a:p>
            <a:pPr algn="l" fontAlgn="auto">
              <a:spcAft>
                <a:spcPts val="0"/>
              </a:spcAft>
              <a:defRPr/>
            </a:pPr>
            <a:r>
              <a:rPr lang="en-US" sz="4000" dirty="0" smtClean="0"/>
              <a:t/>
            </a:r>
            <a:br>
              <a:rPr lang="en-US" sz="4000" dirty="0" smtClean="0"/>
            </a:br>
            <a:r>
              <a:rPr lang="en-US" sz="4000" dirty="0" smtClean="0"/>
              <a:t>	• Vomiting, constipation</a:t>
            </a:r>
            <a:br>
              <a:rPr lang="en-US" sz="4000" dirty="0" smtClean="0"/>
            </a:br>
            <a:r>
              <a:rPr lang="en-US" sz="4000" dirty="0" smtClean="0"/>
              <a:t>	• Psychiatric symptoms include anxiety, confusion, hallucinations occur 	during an attack but this does not result in chronic psychiatric illness</a:t>
            </a:r>
          </a:p>
          <a:p>
            <a:pPr algn="l" fontAlgn="auto">
              <a:spcAft>
                <a:spcPts val="0"/>
              </a:spcAft>
              <a:defRPr/>
            </a:pPr>
            <a:r>
              <a:rPr lang="en-US" sz="4000" dirty="0" smtClean="0"/>
              <a:t/>
            </a:r>
            <a:br>
              <a:rPr lang="en-US" sz="4000" dirty="0" smtClean="0"/>
            </a:br>
            <a:r>
              <a:rPr lang="en-US" sz="4000" dirty="0" smtClean="0"/>
              <a:t>	• Hypertension, tachycardia, due to autonomic dysfunction</a:t>
            </a:r>
            <a:br>
              <a:rPr lang="en-US" sz="4000" dirty="0" smtClean="0"/>
            </a:br>
            <a:r>
              <a:rPr lang="en-US" sz="4000" dirty="0" smtClean="0"/>
              <a:t>	• Convulsions: may be primary or secondary to a rapid onset of 	profound </a:t>
            </a:r>
            <a:r>
              <a:rPr lang="en-US" sz="4000" dirty="0" err="1" smtClean="0"/>
              <a:t>hyponatraemia</a:t>
            </a:r>
            <a:r>
              <a:rPr lang="en-US" sz="4000" dirty="0" smtClean="0"/>
              <a:t/>
            </a:r>
            <a:br>
              <a:rPr lang="en-US" sz="4000" dirty="0" smtClean="0"/>
            </a:br>
            <a:r>
              <a:rPr lang="en-US" sz="4000" dirty="0" smtClean="0"/>
              <a:t>	• Motor neuropathy may progress from a mild initial presentation to 	progressive, severe with complete paralysis</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0513" y="1484313"/>
            <a:ext cx="8745537" cy="5229225"/>
          </a:xfrm>
        </p:spPr>
        <p:txBody>
          <a:bodyPr rtlCol="0">
            <a:normAutofit fontScale="90000"/>
          </a:bodyPr>
          <a:lstStyle/>
          <a:p>
            <a:pPr algn="l" eaLnBrk="1" fontAlgn="auto" hangingPunct="1">
              <a:spcAft>
                <a:spcPts val="0"/>
              </a:spcAft>
              <a:defRPr/>
            </a:pPr>
            <a:r>
              <a:rPr lang="en-US" sz="3600" b="1" dirty="0"/>
              <a:t>Case 1: The unknown AIP gene carrier</a:t>
            </a:r>
            <a:r>
              <a:rPr lang="en-US" sz="3600" dirty="0" smtClean="0"/>
              <a:t/>
            </a:r>
            <a:br>
              <a:rPr lang="en-US" sz="3600" dirty="0" smtClean="0"/>
            </a:br>
            <a:r>
              <a:rPr lang="en-US" sz="3600" dirty="0" smtClean="0"/>
              <a:t>	</a:t>
            </a:r>
            <a:r>
              <a:rPr lang="en-US" sz="2800" dirty="0" smtClean="0"/>
              <a:t>•</a:t>
            </a:r>
            <a:r>
              <a:rPr lang="en-US" sz="3600" dirty="0" smtClean="0"/>
              <a:t> </a:t>
            </a:r>
            <a:r>
              <a:rPr lang="en-US" sz="2700" dirty="0" smtClean="0"/>
              <a:t>Stress</a:t>
            </a:r>
            <a:br>
              <a:rPr lang="en-US" sz="2700" dirty="0" smtClean="0"/>
            </a:br>
            <a:r>
              <a:rPr lang="en-US" sz="2700" dirty="0" smtClean="0"/>
              <a:t>	</a:t>
            </a:r>
            <a:r>
              <a:rPr lang="en-US" sz="2800" dirty="0" smtClean="0"/>
              <a:t>• </a:t>
            </a:r>
            <a:r>
              <a:rPr lang="en-US" sz="2700" dirty="0" smtClean="0"/>
              <a:t>Lack of sleep</a:t>
            </a:r>
            <a:br>
              <a:rPr lang="en-US" sz="2700" dirty="0" smtClean="0"/>
            </a:br>
            <a:r>
              <a:rPr lang="en-US" sz="2700" dirty="0" smtClean="0"/>
              <a:t>	</a:t>
            </a:r>
            <a:r>
              <a:rPr lang="en-US" sz="2800" dirty="0" smtClean="0"/>
              <a:t>• </a:t>
            </a:r>
            <a:r>
              <a:rPr lang="en-US" sz="2700" dirty="0" smtClean="0"/>
              <a:t>Alcohol</a:t>
            </a:r>
            <a:r>
              <a:rPr lang="en-US" sz="4000" dirty="0" smtClean="0"/>
              <a:t/>
            </a:r>
            <a:br>
              <a:rPr lang="en-US" sz="4000" dirty="0" smtClean="0"/>
            </a:br>
            <a:r>
              <a:rPr lang="en-US" sz="3600" b="1" dirty="0"/>
              <a:t>At admission to emergency ward:</a:t>
            </a:r>
            <a:r>
              <a:rPr lang="en-US" dirty="0"/>
              <a:t/>
            </a:r>
            <a:br>
              <a:rPr lang="en-US" dirty="0"/>
            </a:br>
            <a:r>
              <a:rPr lang="en-US" dirty="0" smtClean="0"/>
              <a:t>	</a:t>
            </a:r>
            <a:r>
              <a:rPr lang="en-US" sz="2800" dirty="0" smtClean="0"/>
              <a:t> • </a:t>
            </a:r>
            <a:r>
              <a:rPr lang="en-US" sz="2700" dirty="0" smtClean="0"/>
              <a:t>2 days history of abdominal pain</a:t>
            </a:r>
            <a:br>
              <a:rPr lang="en-US" sz="2700" dirty="0" smtClean="0"/>
            </a:br>
            <a:r>
              <a:rPr lang="en-US" sz="2700" dirty="0" smtClean="0"/>
              <a:t>	</a:t>
            </a:r>
            <a:r>
              <a:rPr lang="en-US" sz="2800" dirty="0" smtClean="0"/>
              <a:t> • </a:t>
            </a:r>
            <a:r>
              <a:rPr lang="en-US" sz="2700" dirty="0" smtClean="0"/>
              <a:t>Constipation</a:t>
            </a:r>
            <a:br>
              <a:rPr lang="en-US" sz="2700" dirty="0" smtClean="0"/>
            </a:br>
            <a:r>
              <a:rPr lang="en-US" sz="2700" dirty="0" smtClean="0"/>
              <a:t>	</a:t>
            </a:r>
            <a:r>
              <a:rPr lang="en-US" sz="2800" dirty="0" smtClean="0"/>
              <a:t> • </a:t>
            </a:r>
            <a:r>
              <a:rPr lang="en-US" sz="2700" dirty="0" smtClean="0"/>
              <a:t>Circulatory stable</a:t>
            </a:r>
            <a:br>
              <a:rPr lang="en-US" sz="2700" dirty="0" smtClean="0"/>
            </a:br>
            <a:r>
              <a:rPr lang="en-US" sz="2700" dirty="0" smtClean="0"/>
              <a:t>	</a:t>
            </a:r>
            <a:r>
              <a:rPr lang="en-US" sz="2800" dirty="0" smtClean="0"/>
              <a:t> • </a:t>
            </a:r>
            <a:r>
              <a:rPr lang="en-US" sz="2700" dirty="0" smtClean="0"/>
              <a:t>Free from fever</a:t>
            </a:r>
            <a:br>
              <a:rPr lang="en-US" sz="2700" dirty="0" smtClean="0"/>
            </a:br>
            <a:r>
              <a:rPr lang="en-US" sz="2700" dirty="0" smtClean="0"/>
              <a:t>	</a:t>
            </a:r>
            <a:r>
              <a:rPr lang="en-US" sz="2800" dirty="0" smtClean="0"/>
              <a:t> • </a:t>
            </a:r>
            <a:r>
              <a:rPr lang="en-US" sz="2700" dirty="0" smtClean="0"/>
              <a:t>Laboratory workup:</a:t>
            </a:r>
            <a:r>
              <a:rPr lang="en-US" sz="2700" dirty="0"/>
              <a:t/>
            </a:r>
            <a:br>
              <a:rPr lang="en-US" sz="2700" dirty="0"/>
            </a:br>
            <a:r>
              <a:rPr lang="en-US" sz="2700" dirty="0" smtClean="0"/>
              <a:t>		→ </a:t>
            </a:r>
            <a:r>
              <a:rPr lang="en-US" sz="2700" dirty="0" err="1" smtClean="0"/>
              <a:t>CRP,Creatinine</a:t>
            </a:r>
            <a:r>
              <a:rPr lang="en-US" sz="2700" dirty="0"/>
              <a:t>, B-</a:t>
            </a:r>
            <a:r>
              <a:rPr lang="en-US" sz="2700" dirty="0" err="1"/>
              <a:t>Hb</a:t>
            </a:r>
            <a:r>
              <a:rPr lang="en-US" sz="2700" dirty="0"/>
              <a:t> – within normal </a:t>
            </a:r>
            <a:r>
              <a:rPr lang="en-US" sz="2700" dirty="0" smtClean="0"/>
              <a:t>range</a:t>
            </a:r>
            <a:br>
              <a:rPr lang="en-US" sz="2700" dirty="0" smtClean="0"/>
            </a:br>
            <a:r>
              <a:rPr lang="en-US" sz="2700" dirty="0" smtClean="0"/>
              <a:t>		 → </a:t>
            </a:r>
            <a:r>
              <a:rPr lang="en-US" sz="2700" dirty="0" err="1" smtClean="0"/>
              <a:t>Hyponatremia</a:t>
            </a:r>
            <a:r>
              <a:rPr lang="en-US" sz="2700" dirty="0" smtClean="0"/>
              <a:t> 126-130 </a:t>
            </a:r>
            <a:r>
              <a:rPr lang="en-US" sz="2700" dirty="0" err="1"/>
              <a:t>mmol</a:t>
            </a:r>
            <a:r>
              <a:rPr lang="en-US" sz="2700" dirty="0"/>
              <a:t>/L (137-147 </a:t>
            </a:r>
            <a:r>
              <a:rPr lang="en-US" sz="2700" dirty="0" err="1"/>
              <a:t>mmol</a:t>
            </a:r>
            <a:r>
              <a:rPr lang="en-US" sz="2700" dirty="0"/>
              <a:t>/L)</a:t>
            </a:r>
            <a:br>
              <a:rPr lang="en-US" sz="2700" dirty="0"/>
            </a:br>
            <a:r>
              <a:rPr lang="en-US" sz="2700" dirty="0" smtClean="0"/>
              <a:t>		 → ALT </a:t>
            </a:r>
            <a:r>
              <a:rPr lang="en-US" sz="2700" dirty="0"/>
              <a:t>2,0 µ</a:t>
            </a:r>
            <a:r>
              <a:rPr lang="en-US" sz="2700" dirty="0" err="1"/>
              <a:t>kat</a:t>
            </a:r>
            <a:r>
              <a:rPr lang="en-US" sz="2700" dirty="0"/>
              <a:t>/L (&lt;0,76); AST 3,2 µ</a:t>
            </a:r>
            <a:r>
              <a:rPr lang="en-US" sz="2700" dirty="0" err="1"/>
              <a:t>kat</a:t>
            </a:r>
            <a:r>
              <a:rPr lang="en-US" sz="2700" dirty="0"/>
              <a:t>/L (&lt;0,61</a:t>
            </a:r>
            <a:r>
              <a:rPr lang="en-US" sz="2700" dirty="0" smtClean="0"/>
              <a:t>)</a:t>
            </a:r>
            <a:br>
              <a:rPr lang="en-US" sz="2700" dirty="0" smtClean="0"/>
            </a:br>
            <a:r>
              <a:rPr lang="en-US" sz="4000" b="1" dirty="0">
                <a:solidFill>
                  <a:srgbClr val="FF0000"/>
                </a:solidFill>
              </a:rPr>
              <a:t>Sent home</a:t>
            </a:r>
            <a:r>
              <a:rPr lang="en-US" sz="2700" dirty="0"/>
              <a:t/>
            </a:r>
            <a:br>
              <a:rPr lang="en-US" sz="2700" dirty="0"/>
            </a:br>
            <a:r>
              <a:rPr lang="en-US" sz="2700" dirty="0"/>
              <a:t/>
            </a:r>
            <a:br>
              <a:rPr lang="en-US" sz="2700" dirty="0"/>
            </a:br>
            <a:endParaRPr lang="de-DE" sz="27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6000" b="1" u="sng" dirty="0" smtClean="0"/>
              <a:t>Precipitants (Triggers):</a:t>
            </a:r>
          </a:p>
          <a:p>
            <a:pPr algn="l" fontAlgn="auto">
              <a:spcAft>
                <a:spcPts val="0"/>
              </a:spcAft>
              <a:defRPr/>
            </a:pPr>
            <a:endParaRPr lang="en-US" sz="6000" u="sng" dirty="0"/>
          </a:p>
          <a:p>
            <a:pPr algn="l" fontAlgn="auto">
              <a:spcAft>
                <a:spcPts val="0"/>
              </a:spcAft>
              <a:defRPr/>
            </a:pPr>
            <a:r>
              <a:rPr lang="en-US" sz="6000" dirty="0"/>
              <a:t>• Hormonal fluctuations (e.g. menstrual cycle) - particularly </a:t>
            </a:r>
            <a:r>
              <a:rPr lang="en-US" sz="6000" dirty="0" smtClean="0"/>
              <a:t>the pre </a:t>
            </a:r>
            <a:r>
              <a:rPr lang="en-US" sz="6000" dirty="0"/>
              <a:t>menstrual phase correlating with progesterone levels</a:t>
            </a:r>
          </a:p>
          <a:p>
            <a:pPr algn="l" fontAlgn="auto">
              <a:spcAft>
                <a:spcPts val="0"/>
              </a:spcAft>
              <a:defRPr/>
            </a:pPr>
            <a:r>
              <a:rPr lang="en-US" sz="6000" dirty="0"/>
              <a:t>• Prescription Drugs (e.g. carbamazepine, </a:t>
            </a:r>
            <a:r>
              <a:rPr lang="en-US" sz="6000" dirty="0" err="1"/>
              <a:t>barbitutates</a:t>
            </a:r>
            <a:r>
              <a:rPr lang="en-US" sz="6000" dirty="0"/>
              <a:t>, P450 inducers..)</a:t>
            </a:r>
          </a:p>
          <a:p>
            <a:pPr algn="l" fontAlgn="auto">
              <a:spcAft>
                <a:spcPts val="0"/>
              </a:spcAft>
              <a:defRPr/>
            </a:pPr>
            <a:r>
              <a:rPr lang="en-US" sz="6000" dirty="0"/>
              <a:t>• Infection</a:t>
            </a:r>
          </a:p>
          <a:p>
            <a:pPr algn="l" fontAlgn="auto">
              <a:spcAft>
                <a:spcPts val="0"/>
              </a:spcAft>
              <a:defRPr/>
            </a:pPr>
            <a:r>
              <a:rPr lang="en-US" sz="6000" dirty="0"/>
              <a:t>• Dieting, weight loss and stress</a:t>
            </a:r>
          </a:p>
          <a:p>
            <a:pPr algn="l" fontAlgn="auto">
              <a:spcAft>
                <a:spcPts val="0"/>
              </a:spcAft>
              <a:defRPr/>
            </a:pPr>
            <a:r>
              <a:rPr lang="en-US" sz="6000" dirty="0"/>
              <a:t>• Alcohol (particularly binge drinking), smoking, illicit </a:t>
            </a:r>
            <a:r>
              <a:rPr lang="en-US" sz="6000" dirty="0" smtClean="0"/>
              <a:t>drugs</a:t>
            </a:r>
          </a:p>
          <a:p>
            <a:pPr algn="l" fontAlgn="auto">
              <a:spcAft>
                <a:spcPts val="0"/>
              </a:spcAft>
              <a:defRPr/>
            </a:pPr>
            <a:endParaRPr lang="en-US" sz="6000" b="1" dirty="0"/>
          </a:p>
          <a:p>
            <a:pPr algn="l" fontAlgn="auto">
              <a:spcAft>
                <a:spcPts val="0"/>
              </a:spcAft>
              <a:defRPr/>
            </a:pPr>
            <a:r>
              <a:rPr lang="en-US" sz="6000" b="1" u="sng" dirty="0"/>
              <a:t>Pathophysiology of acute </a:t>
            </a:r>
            <a:r>
              <a:rPr lang="en-US" sz="6000" b="1" u="sng" dirty="0" smtClean="0"/>
              <a:t>attacks</a:t>
            </a:r>
          </a:p>
          <a:p>
            <a:pPr algn="l" fontAlgn="auto">
              <a:spcAft>
                <a:spcPts val="0"/>
              </a:spcAft>
              <a:defRPr/>
            </a:pPr>
            <a:endParaRPr lang="en-US" sz="6000" b="1" u="sng" dirty="0"/>
          </a:p>
          <a:p>
            <a:pPr algn="l" fontAlgn="auto">
              <a:spcAft>
                <a:spcPts val="0"/>
              </a:spcAft>
              <a:defRPr/>
            </a:pPr>
            <a:r>
              <a:rPr lang="en-US" sz="6000" dirty="0"/>
              <a:t>The release of ALA from liver results in neuronal toxicity.</a:t>
            </a:r>
          </a:p>
          <a:p>
            <a:pPr algn="l" fontAlgn="auto">
              <a:spcAft>
                <a:spcPts val="0"/>
              </a:spcAft>
              <a:defRPr/>
            </a:pPr>
            <a:r>
              <a:rPr lang="en-US" sz="6000" dirty="0"/>
              <a:t>Neuronal damage to the autonomic, motor and central </a:t>
            </a:r>
            <a:r>
              <a:rPr lang="en-US" sz="6000" dirty="0" smtClean="0"/>
              <a:t>nervous system </a:t>
            </a:r>
            <a:r>
              <a:rPr lang="en-US" sz="6000" dirty="0"/>
              <a:t>results in axonal degeneration and patchy demyelination</a:t>
            </a: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79388" y="827088"/>
            <a:ext cx="8856662" cy="5910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6480175" y="765175"/>
            <a:ext cx="2628900" cy="3816350"/>
          </a:xfrm>
          <a:prstGeom prst="rect">
            <a:avLst/>
          </a:prstGeom>
          <a:noFill/>
          <a:ln w="9525">
            <a:noFill/>
            <a:miter lim="800000"/>
            <a:headEnd/>
            <a:tailEnd/>
          </a:ln>
        </p:spPr>
      </p:pic>
      <p:sp>
        <p:nvSpPr>
          <p:cNvPr id="9" name="Titel 1"/>
          <p:cNvSpPr txBox="1">
            <a:spLocks/>
          </p:cNvSpPr>
          <p:nvPr/>
        </p:nvSpPr>
        <p:spPr>
          <a:xfrm>
            <a:off x="128588" y="836613"/>
            <a:ext cx="8964612" cy="5832475"/>
          </a:xfrm>
          <a:prstGeom prst="rect">
            <a:avLst/>
          </a:prstGeom>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dirty="0" smtClean="0"/>
              <a:t>Diagnosis</a:t>
            </a:r>
          </a:p>
          <a:p>
            <a:pPr algn="l" fontAlgn="auto">
              <a:spcAft>
                <a:spcPts val="0"/>
              </a:spcAft>
              <a:defRPr/>
            </a:pPr>
            <a:r>
              <a:rPr lang="en-US" sz="3200" b="1" u="sng" dirty="0" smtClean="0"/>
              <a:t>First Line- Acute </a:t>
            </a:r>
            <a:r>
              <a:rPr lang="en-US" sz="3200" b="1" u="sng" dirty="0" err="1" smtClean="0"/>
              <a:t>porphyric</a:t>
            </a:r>
            <a:r>
              <a:rPr lang="en-US" sz="3200" b="1" u="sng" dirty="0" smtClean="0"/>
              <a:t> attack</a:t>
            </a:r>
            <a:r>
              <a:rPr lang="en-US" sz="3200" u="sng" dirty="0" smtClean="0"/>
              <a:t/>
            </a:r>
            <a:br>
              <a:rPr lang="en-US" sz="3200" u="sng" dirty="0" smtClean="0"/>
            </a:br>
            <a:r>
              <a:rPr lang="en-US" sz="3200" b="1" dirty="0" smtClean="0"/>
              <a:t>Urine </a:t>
            </a:r>
            <a:r>
              <a:rPr lang="en-US" sz="3200" b="1" dirty="0" err="1" smtClean="0"/>
              <a:t>porphobilinogen</a:t>
            </a:r>
            <a:endParaRPr lang="en-US" sz="3200" b="1" dirty="0" smtClean="0"/>
          </a:p>
          <a:p>
            <a:pPr algn="l" fontAlgn="auto">
              <a:spcAft>
                <a:spcPts val="0"/>
              </a:spcAft>
              <a:defRPr/>
            </a:pPr>
            <a:endParaRPr lang="en-US" sz="3200" dirty="0" smtClean="0"/>
          </a:p>
          <a:p>
            <a:pPr algn="l" fontAlgn="auto">
              <a:spcAft>
                <a:spcPts val="0"/>
              </a:spcAft>
              <a:buFont typeface="Arial" pitchFamily="34" charset="0"/>
              <a:buChar char="•"/>
              <a:defRPr/>
            </a:pPr>
            <a:r>
              <a:rPr lang="en-US" sz="2900" dirty="0" smtClean="0"/>
              <a:t>protected from light, spontaneous urine</a:t>
            </a:r>
          </a:p>
          <a:p>
            <a:pPr algn="l" fontAlgn="auto">
              <a:spcAft>
                <a:spcPts val="0"/>
              </a:spcAft>
              <a:buFont typeface="Arial" pitchFamily="34" charset="0"/>
              <a:buChar char="•"/>
              <a:defRPr/>
            </a:pPr>
            <a:r>
              <a:rPr lang="en-US" sz="2900" dirty="0" smtClean="0"/>
              <a:t>Normal is &lt;2mg/L ~ &lt; 2 mg/g </a:t>
            </a:r>
            <a:r>
              <a:rPr lang="en-US" sz="2900" dirty="0" err="1" smtClean="0"/>
              <a:t>Kreatinin</a:t>
            </a:r>
            <a:endParaRPr lang="en-US" sz="2900" dirty="0" smtClean="0"/>
          </a:p>
          <a:p>
            <a:pPr algn="l" fontAlgn="auto">
              <a:spcAft>
                <a:spcPts val="0"/>
              </a:spcAft>
              <a:buFont typeface="Arial" pitchFamily="34" charset="0"/>
              <a:buChar char="•"/>
              <a:defRPr/>
            </a:pPr>
            <a:r>
              <a:rPr lang="en-US" sz="2900" dirty="0" smtClean="0"/>
              <a:t>Mainly over 20 times increase in attack</a:t>
            </a:r>
          </a:p>
          <a:p>
            <a:pPr algn="l" fontAlgn="auto">
              <a:spcAft>
                <a:spcPts val="0"/>
              </a:spcAft>
              <a:buFont typeface="Arial" pitchFamily="34" charset="0"/>
              <a:buChar char="•"/>
              <a:defRPr/>
            </a:pPr>
            <a:r>
              <a:rPr lang="en-US" sz="2900" dirty="0" smtClean="0"/>
              <a:t>Increase of ALA ( </a:t>
            </a:r>
            <a:r>
              <a:rPr lang="el-GR" sz="2900" dirty="0" smtClean="0"/>
              <a:t>δ</a:t>
            </a:r>
            <a:r>
              <a:rPr lang="de-DE" sz="2900" dirty="0" smtClean="0"/>
              <a:t> </a:t>
            </a:r>
            <a:r>
              <a:rPr lang="en-US" sz="2900" dirty="0" err="1" smtClean="0"/>
              <a:t>Aminolevulinic</a:t>
            </a:r>
            <a:r>
              <a:rPr lang="en-US" sz="2900" dirty="0" smtClean="0"/>
              <a:t> acid)</a:t>
            </a:r>
          </a:p>
          <a:p>
            <a:pPr algn="l" fontAlgn="auto">
              <a:spcAft>
                <a:spcPts val="0"/>
              </a:spcAft>
              <a:buFont typeface="Arial" pitchFamily="34" charset="0"/>
              <a:buChar char="•"/>
              <a:defRPr/>
            </a:pPr>
            <a:r>
              <a:rPr lang="en-US" sz="2900" dirty="0" err="1" smtClean="0"/>
              <a:t>Hyponatraemia</a:t>
            </a:r>
            <a:endParaRPr lang="en-US" sz="2900" dirty="0" smtClean="0"/>
          </a:p>
          <a:p>
            <a:pPr algn="l" fontAlgn="auto">
              <a:spcAft>
                <a:spcPts val="0"/>
              </a:spcAft>
              <a:buFont typeface="Arial" pitchFamily="34" charset="0"/>
              <a:buChar char="•"/>
              <a:defRPr/>
            </a:pPr>
            <a:r>
              <a:rPr lang="en-US" sz="2900" dirty="0" smtClean="0"/>
              <a:t> CRP ?</a:t>
            </a:r>
          </a:p>
          <a:p>
            <a:pPr algn="l" fontAlgn="auto">
              <a:spcAft>
                <a:spcPts val="0"/>
              </a:spcAft>
              <a:defRPr/>
            </a:pPr>
            <a:endParaRPr lang="en-US" sz="3600" dirty="0" smtClean="0"/>
          </a:p>
          <a:p>
            <a:pPr algn="l" fontAlgn="auto">
              <a:spcAft>
                <a:spcPts val="0"/>
              </a:spcAft>
              <a:defRPr/>
            </a:pPr>
            <a:r>
              <a:rPr lang="en-US" sz="3600" u="sng" dirty="0" smtClean="0"/>
              <a:t>Exception :</a:t>
            </a:r>
          </a:p>
          <a:p>
            <a:pPr algn="l" fontAlgn="auto">
              <a:spcAft>
                <a:spcPts val="0"/>
              </a:spcAft>
              <a:defRPr/>
            </a:pPr>
            <a:r>
              <a:rPr lang="en-US" sz="3600" dirty="0" smtClean="0"/>
              <a:t>ADP - ALAD Deficiency </a:t>
            </a:r>
            <a:r>
              <a:rPr lang="en-US" sz="3600" dirty="0" err="1" smtClean="0"/>
              <a:t>Porphyria</a:t>
            </a:r>
            <a:r>
              <a:rPr lang="en-US" sz="3600" dirty="0" smtClean="0"/>
              <a:t> (Doss-</a:t>
            </a:r>
            <a:r>
              <a:rPr lang="en-US" sz="3600" dirty="0" err="1" smtClean="0"/>
              <a:t>Porphyria</a:t>
            </a:r>
            <a:r>
              <a:rPr lang="en-US" sz="3600" dirty="0" smtClean="0"/>
              <a:t>):</a:t>
            </a:r>
          </a:p>
          <a:p>
            <a:pPr algn="l" fontAlgn="auto">
              <a:spcAft>
                <a:spcPts val="0"/>
              </a:spcAft>
              <a:defRPr/>
            </a:pPr>
            <a:r>
              <a:rPr lang="en-US" sz="3200" dirty="0" smtClean="0"/>
              <a:t>	• </a:t>
            </a:r>
            <a:r>
              <a:rPr lang="en-US" sz="3100" dirty="0" smtClean="0"/>
              <a:t>acute </a:t>
            </a:r>
            <a:r>
              <a:rPr lang="en-US" sz="3100" dirty="0" err="1" smtClean="0"/>
              <a:t>Porphyric</a:t>
            </a:r>
            <a:r>
              <a:rPr lang="en-US" sz="3100" dirty="0" smtClean="0"/>
              <a:t> with normal PBG and increased ALA </a:t>
            </a:r>
          </a:p>
          <a:p>
            <a:pPr algn="l" fontAlgn="auto">
              <a:spcAft>
                <a:spcPts val="0"/>
              </a:spcAft>
              <a:defRPr/>
            </a:pPr>
            <a:r>
              <a:rPr lang="en-US" sz="3100" dirty="0" smtClean="0"/>
              <a:t>	 • &lt; 10 cases</a:t>
            </a:r>
            <a:endParaRPr lang="en-US" sz="2700" dirty="0" smtClean="0"/>
          </a:p>
          <a:p>
            <a:pPr algn="l" fontAlgn="auto">
              <a:spcAft>
                <a:spcPts val="0"/>
              </a:spcAft>
              <a:buFont typeface="Arial" pitchFamily="34" charset="0"/>
              <a:buChar char="•"/>
              <a:defRPr/>
            </a:pPr>
            <a:r>
              <a:rPr lang="en-US" sz="2900" dirty="0" smtClean="0"/>
              <a:t>24 hours urine collection is not required</a:t>
            </a:r>
            <a:endParaRPr lang="en-US" sz="37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3200" b="1" dirty="0" smtClean="0"/>
              <a:t>Diagnosis</a:t>
            </a:r>
          </a:p>
          <a:p>
            <a:pPr algn="l" fontAlgn="auto">
              <a:spcAft>
                <a:spcPts val="0"/>
              </a:spcAft>
              <a:defRPr/>
            </a:pPr>
            <a:endParaRPr lang="en-US" sz="3200" b="1" dirty="0" smtClean="0"/>
          </a:p>
          <a:p>
            <a:pPr algn="l" fontAlgn="auto">
              <a:spcAft>
                <a:spcPts val="0"/>
              </a:spcAft>
              <a:defRPr/>
            </a:pPr>
            <a:r>
              <a:rPr lang="en-US" sz="2900" b="1" u="sng" dirty="0" smtClean="0"/>
              <a:t>Second Line - Establish Type of Porphyria</a:t>
            </a:r>
            <a:r>
              <a:rPr lang="en-US" sz="2900" dirty="0" smtClean="0"/>
              <a:t/>
            </a:r>
            <a:br>
              <a:rPr lang="en-US" sz="2900" dirty="0" smtClean="0"/>
            </a:br>
            <a:r>
              <a:rPr lang="en-US" sz="2900" dirty="0" smtClean="0"/>
              <a:t>Total Urine and </a:t>
            </a:r>
            <a:r>
              <a:rPr lang="en-US" sz="2900" dirty="0" err="1" smtClean="0"/>
              <a:t>faecal</a:t>
            </a:r>
            <a:r>
              <a:rPr lang="en-US" sz="2900" dirty="0" smtClean="0"/>
              <a:t> </a:t>
            </a:r>
            <a:r>
              <a:rPr lang="en-US" sz="2900" dirty="0" err="1" smtClean="0"/>
              <a:t>porphyrin</a:t>
            </a:r>
            <a:r>
              <a:rPr lang="en-US" sz="2900" dirty="0" smtClean="0"/>
              <a:t> and individual</a:t>
            </a:r>
            <a:br>
              <a:rPr lang="en-US" sz="2900" dirty="0" smtClean="0"/>
            </a:br>
            <a:r>
              <a:rPr lang="en-US" sz="2900" dirty="0" err="1" smtClean="0"/>
              <a:t>porphyrins</a:t>
            </a:r>
            <a:r>
              <a:rPr lang="en-US" sz="2900" dirty="0" smtClean="0"/>
              <a:t> measured by HPLC as well as a plasma</a:t>
            </a:r>
            <a:br>
              <a:rPr lang="en-US" sz="2900" dirty="0" smtClean="0"/>
            </a:br>
            <a:r>
              <a:rPr lang="en-US" sz="2900" dirty="0" err="1" smtClean="0"/>
              <a:t>porphyrin</a:t>
            </a:r>
            <a:r>
              <a:rPr lang="en-US" sz="2900" dirty="0" smtClean="0"/>
              <a:t> scan allows an unequivocal biochemical</a:t>
            </a:r>
            <a:br>
              <a:rPr lang="en-US" sz="2900" dirty="0" smtClean="0"/>
            </a:br>
            <a:r>
              <a:rPr lang="en-US" sz="2900" dirty="0" smtClean="0"/>
              <a:t>diagnosis in symptomatic patients.</a:t>
            </a:r>
          </a:p>
          <a:p>
            <a:pPr algn="l" fontAlgn="auto">
              <a:spcAft>
                <a:spcPts val="0"/>
              </a:spcAft>
              <a:defRPr/>
            </a:pPr>
            <a:endParaRPr lang="en-US" sz="2900" dirty="0"/>
          </a:p>
          <a:p>
            <a:pPr algn="l" fontAlgn="auto">
              <a:spcAft>
                <a:spcPts val="0"/>
              </a:spcAft>
              <a:defRPr/>
            </a:pPr>
            <a:endParaRPr lang="en-US" sz="2900" dirty="0" smtClean="0"/>
          </a:p>
          <a:p>
            <a:pPr algn="l" fontAlgn="auto">
              <a:spcAft>
                <a:spcPts val="0"/>
              </a:spcAft>
              <a:defRPr/>
            </a:pPr>
            <a:endParaRPr lang="en-US" sz="3200" dirty="0"/>
          </a:p>
          <a:p>
            <a:pPr algn="l" fontAlgn="auto">
              <a:spcAft>
                <a:spcPts val="0"/>
              </a:spcAft>
              <a:defRPr/>
            </a:pPr>
            <a:endParaRPr lang="en-US" sz="3200" dirty="0" smtClean="0"/>
          </a:p>
          <a:p>
            <a:pPr algn="l" fontAlgn="auto">
              <a:spcAft>
                <a:spcPts val="0"/>
              </a:spcAft>
              <a:defRPr/>
            </a:pPr>
            <a:endParaRPr lang="en-US" sz="3200" dirty="0"/>
          </a:p>
          <a:p>
            <a:pPr algn="l" fontAlgn="auto">
              <a:spcAft>
                <a:spcPts val="0"/>
              </a:spcAft>
              <a:defRPr/>
            </a:pPr>
            <a:endParaRPr lang="en-US" sz="3200" dirty="0" smtClean="0"/>
          </a:p>
        </p:txBody>
      </p:sp>
      <p:pic>
        <p:nvPicPr>
          <p:cNvPr id="35843" name="Picture 3"/>
          <p:cNvPicPr>
            <a:picLocks noChangeAspect="1" noChangeArrowheads="1"/>
          </p:cNvPicPr>
          <p:nvPr/>
        </p:nvPicPr>
        <p:blipFill>
          <a:blip r:embed="rId2"/>
          <a:srcRect/>
          <a:stretch>
            <a:fillRect/>
          </a:stretch>
        </p:blipFill>
        <p:spPr bwMode="auto">
          <a:xfrm>
            <a:off x="179388" y="4076700"/>
            <a:ext cx="8575675"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4800" b="1" dirty="0"/>
              <a:t>Management of acute porphyria </a:t>
            </a:r>
            <a:r>
              <a:rPr lang="en-US" sz="4800" b="1" dirty="0" smtClean="0"/>
              <a:t>attack</a:t>
            </a:r>
          </a:p>
          <a:p>
            <a:pPr algn="l" fontAlgn="auto">
              <a:spcAft>
                <a:spcPts val="0"/>
              </a:spcAft>
              <a:defRPr/>
            </a:pPr>
            <a:r>
              <a:rPr lang="en-US" sz="3200" dirty="0"/>
              <a:t/>
            </a:r>
            <a:br>
              <a:rPr lang="en-US" sz="3200" dirty="0"/>
            </a:br>
            <a:r>
              <a:rPr lang="en-US" sz="4300" b="1" u="sng" dirty="0" smtClean="0"/>
              <a:t>General:</a:t>
            </a:r>
            <a:r>
              <a:rPr lang="en-US" sz="3200" dirty="0"/>
              <a:t/>
            </a:r>
            <a:br>
              <a:rPr lang="en-US" sz="3200" dirty="0"/>
            </a:br>
            <a:r>
              <a:rPr lang="en-US" sz="3200" dirty="0"/>
              <a:t>• Remove/treat precipitating factors such as drugs, infection</a:t>
            </a:r>
            <a:br>
              <a:rPr lang="en-US" sz="3200" dirty="0"/>
            </a:br>
            <a:r>
              <a:rPr lang="en-US" sz="3200" dirty="0"/>
              <a:t>• Symptomatic relief with analgesics (opiates), </a:t>
            </a:r>
            <a:r>
              <a:rPr lang="en-US" sz="3200" dirty="0" smtClean="0"/>
              <a:t>control of fluid and electrolyte balance</a:t>
            </a:r>
          </a:p>
          <a:p>
            <a:pPr algn="l" fontAlgn="auto">
              <a:spcAft>
                <a:spcPts val="0"/>
              </a:spcAft>
              <a:defRPr/>
            </a:pPr>
            <a:r>
              <a:rPr lang="en-US" sz="3200" dirty="0" smtClean="0"/>
              <a:t>• </a:t>
            </a:r>
            <a:r>
              <a:rPr lang="en-US" sz="3200" dirty="0"/>
              <a:t>Specific :</a:t>
            </a:r>
            <a:br>
              <a:rPr lang="en-US" sz="3200" dirty="0"/>
            </a:br>
            <a:r>
              <a:rPr lang="en-US" sz="3200" dirty="0" smtClean="0"/>
              <a:t>	 • </a:t>
            </a:r>
            <a:r>
              <a:rPr lang="en-US" sz="3200" dirty="0" err="1" smtClean="0"/>
              <a:t>heme</a:t>
            </a:r>
            <a:r>
              <a:rPr lang="en-US" sz="3200" dirty="0" smtClean="0"/>
              <a:t> </a:t>
            </a:r>
            <a:r>
              <a:rPr lang="en-US" sz="3200" dirty="0" err="1" smtClean="0"/>
              <a:t>arginate</a:t>
            </a:r>
            <a:r>
              <a:rPr lang="en-US" sz="3200" dirty="0" smtClean="0"/>
              <a:t> (</a:t>
            </a:r>
            <a:r>
              <a:rPr lang="en-US" sz="3200" dirty="0" err="1" smtClean="0"/>
              <a:t>Normosang</a:t>
            </a:r>
            <a:r>
              <a:rPr lang="en-US" sz="3200" dirty="0" smtClean="0"/>
              <a:t>®) in albumin solution, </a:t>
            </a:r>
            <a:r>
              <a:rPr lang="en-US" sz="3200" dirty="0"/>
              <a:t>is </a:t>
            </a:r>
            <a:r>
              <a:rPr lang="en-US" sz="3200" dirty="0" smtClean="0"/>
              <a:t>taken up by 	the </a:t>
            </a:r>
            <a:r>
              <a:rPr lang="en-US" sz="3200" dirty="0"/>
              <a:t>liver and suppresses the metabolic </a:t>
            </a:r>
            <a:r>
              <a:rPr lang="en-US" sz="3200" dirty="0" smtClean="0"/>
              <a:t>pathway by down regulating 	ALA Synthase</a:t>
            </a:r>
          </a:p>
          <a:p>
            <a:pPr algn="l" fontAlgn="auto">
              <a:spcAft>
                <a:spcPts val="0"/>
              </a:spcAft>
              <a:defRPr/>
            </a:pPr>
            <a:r>
              <a:rPr lang="en-US" sz="3200" dirty="0" smtClean="0"/>
              <a:t>	 • </a:t>
            </a:r>
            <a:r>
              <a:rPr lang="en-US" sz="3200" b="1" dirty="0" smtClean="0"/>
              <a:t>3 – 4 mg/kg body weight for four consecutive days</a:t>
            </a:r>
          </a:p>
          <a:p>
            <a:pPr algn="l" fontAlgn="auto">
              <a:spcAft>
                <a:spcPts val="0"/>
              </a:spcAft>
              <a:defRPr/>
            </a:pPr>
            <a:r>
              <a:rPr lang="en-US" sz="3200" dirty="0"/>
              <a:t>	</a:t>
            </a:r>
            <a:r>
              <a:rPr lang="en-US" sz="3200" dirty="0" smtClean="0"/>
              <a:t> • carbohydrates 300 – 500 g per day</a:t>
            </a:r>
          </a:p>
          <a:p>
            <a:pPr algn="l" fontAlgn="auto">
              <a:spcAft>
                <a:spcPts val="0"/>
              </a:spcAft>
              <a:defRPr/>
            </a:pPr>
            <a:r>
              <a:rPr lang="en-US" sz="3200" dirty="0"/>
              <a:t>	</a:t>
            </a:r>
            <a:r>
              <a:rPr lang="en-US" sz="3200" dirty="0" smtClean="0"/>
              <a:t> • Glucose infusion 10 % in saline, 2.000 mL/day</a:t>
            </a:r>
          </a:p>
          <a:p>
            <a:pPr algn="l" fontAlgn="auto">
              <a:spcAft>
                <a:spcPts val="0"/>
              </a:spcAft>
              <a:defRPr/>
            </a:pPr>
            <a:r>
              <a:rPr lang="en-US" sz="3200" dirty="0"/>
              <a:t/>
            </a:r>
            <a:br>
              <a:rPr lang="en-US" sz="3200" dirty="0"/>
            </a:br>
            <a:r>
              <a:rPr lang="en-US" sz="4300" b="1" u="sng" dirty="0"/>
              <a:t>Prevention:</a:t>
            </a:r>
            <a:r>
              <a:rPr lang="en-US" sz="3200" dirty="0"/>
              <a:t/>
            </a:r>
            <a:br>
              <a:rPr lang="en-US" sz="3200" dirty="0"/>
            </a:br>
            <a:r>
              <a:rPr lang="en-US" sz="3200" dirty="0" smtClean="0"/>
              <a:t> • Identify </a:t>
            </a:r>
            <a:r>
              <a:rPr lang="en-US" sz="3200" dirty="0"/>
              <a:t>relatives at risk through family studies.</a:t>
            </a:r>
            <a:br>
              <a:rPr lang="en-US" sz="3200" dirty="0"/>
            </a:br>
            <a:r>
              <a:rPr lang="en-US" sz="3200" dirty="0" smtClean="0"/>
              <a:t> • This </a:t>
            </a:r>
            <a:r>
              <a:rPr lang="en-US" sz="3200" dirty="0"/>
              <a:t>requires mutation screening of the </a:t>
            </a:r>
            <a:r>
              <a:rPr lang="en-US" sz="3200" dirty="0" err="1"/>
              <a:t>proband</a:t>
            </a:r>
            <a:r>
              <a:rPr lang="en-US" sz="3200" dirty="0"/>
              <a:t> first and </a:t>
            </a:r>
            <a:r>
              <a:rPr lang="en-US" sz="3200" dirty="0" smtClean="0"/>
              <a:t>then mutation         testing </a:t>
            </a:r>
            <a:r>
              <a:rPr lang="en-US" sz="3200" dirty="0"/>
              <a:t>in relatives.</a:t>
            </a:r>
            <a:br>
              <a:rPr lang="en-US" sz="3200" dirty="0"/>
            </a:br>
            <a:r>
              <a:rPr lang="en-US" sz="3200" dirty="0" smtClean="0"/>
              <a:t> • Affected </a:t>
            </a:r>
            <a:r>
              <a:rPr lang="en-US" sz="3200" dirty="0"/>
              <a:t>relatives are then advised to avoid known precipitants</a:t>
            </a:r>
            <a:endParaRPr lang="en-US" sz="3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4100" b="1" dirty="0"/>
              <a:t>Genetics and epidemiology of Acute </a:t>
            </a:r>
            <a:r>
              <a:rPr lang="en-US" sz="4100" b="1" dirty="0" smtClean="0"/>
              <a:t>Hepatic </a:t>
            </a:r>
            <a:r>
              <a:rPr lang="en-US" sz="4100" b="1" dirty="0" err="1" smtClean="0"/>
              <a:t>Porphyrias</a:t>
            </a:r>
            <a:endParaRPr lang="en-US" sz="4100" b="1" dirty="0" smtClean="0"/>
          </a:p>
          <a:p>
            <a:pPr algn="l" fontAlgn="auto">
              <a:spcAft>
                <a:spcPts val="0"/>
              </a:spcAft>
              <a:defRPr/>
            </a:pPr>
            <a:endParaRPr lang="en-US" sz="3300" b="1" dirty="0"/>
          </a:p>
          <a:p>
            <a:pPr algn="l" fontAlgn="auto">
              <a:spcAft>
                <a:spcPts val="0"/>
              </a:spcAft>
              <a:defRPr/>
            </a:pPr>
            <a:r>
              <a:rPr lang="en-US" sz="2800" b="1" dirty="0"/>
              <a:t>• Autosomal dominant</a:t>
            </a:r>
          </a:p>
          <a:p>
            <a:pPr algn="l" fontAlgn="auto">
              <a:spcAft>
                <a:spcPts val="0"/>
              </a:spcAft>
              <a:defRPr/>
            </a:pPr>
            <a:r>
              <a:rPr lang="en-US" sz="2800" b="1" dirty="0"/>
              <a:t>• Low penetrance (1-5%)</a:t>
            </a:r>
          </a:p>
          <a:p>
            <a:pPr algn="l" fontAlgn="auto">
              <a:spcAft>
                <a:spcPts val="0"/>
              </a:spcAft>
              <a:defRPr/>
            </a:pPr>
            <a:r>
              <a:rPr lang="en-US" sz="2800" b="1" dirty="0"/>
              <a:t>• Prevalence : 1/100 000 ?</a:t>
            </a:r>
          </a:p>
          <a:p>
            <a:pPr algn="l" fontAlgn="auto">
              <a:spcAft>
                <a:spcPts val="0"/>
              </a:spcAft>
              <a:defRPr/>
            </a:pPr>
            <a:r>
              <a:rPr lang="en-US" sz="2800" b="1" dirty="0"/>
              <a:t>• Mutated gene (AIP) : 1/1600</a:t>
            </a:r>
          </a:p>
          <a:p>
            <a:pPr algn="l" fontAlgn="auto">
              <a:spcAft>
                <a:spcPts val="0"/>
              </a:spcAft>
              <a:defRPr/>
            </a:pPr>
            <a:r>
              <a:rPr lang="en-US" sz="2800" b="1" dirty="0"/>
              <a:t>• Molecular defect : wide allelic heterogeneity</a:t>
            </a:r>
          </a:p>
          <a:p>
            <a:pPr algn="l" fontAlgn="auto">
              <a:spcAft>
                <a:spcPts val="0"/>
              </a:spcAft>
              <a:defRPr/>
            </a:pPr>
            <a:r>
              <a:rPr lang="en-US" sz="2800" b="1" dirty="0"/>
              <a:t>• Low rate of de novo mutation (3%)</a:t>
            </a:r>
          </a:p>
          <a:p>
            <a:pPr algn="l" fontAlgn="auto">
              <a:spcAft>
                <a:spcPts val="0"/>
              </a:spcAft>
              <a:defRPr/>
            </a:pPr>
            <a:r>
              <a:rPr lang="en-US" sz="2800" b="1" dirty="0"/>
              <a:t>• No phenotype – genotype relationship</a:t>
            </a:r>
          </a:p>
          <a:p>
            <a:pPr algn="l" fontAlgn="auto">
              <a:spcAft>
                <a:spcPts val="0"/>
              </a:spcAft>
              <a:defRPr/>
            </a:pPr>
            <a:r>
              <a:rPr lang="en-US" sz="2800" b="1" dirty="0"/>
              <a:t>• Incidence EU countries : 0.12 new case/106/year</a:t>
            </a:r>
          </a:p>
          <a:p>
            <a:pPr algn="l" fontAlgn="auto">
              <a:spcAft>
                <a:spcPts val="0"/>
              </a:spcAft>
              <a:defRPr/>
            </a:pPr>
            <a:r>
              <a:rPr lang="en-US" sz="2800" b="1" dirty="0"/>
              <a:t>• Sweden : 0.52 (founder effect </a:t>
            </a:r>
            <a:r>
              <a:rPr lang="en-US" sz="2800" b="1" dirty="0" smtClean="0"/>
              <a:t>?)</a:t>
            </a:r>
          </a:p>
          <a:p>
            <a:pPr algn="l" fontAlgn="auto">
              <a:spcAft>
                <a:spcPts val="0"/>
              </a:spcAft>
              <a:defRPr/>
            </a:pPr>
            <a:endParaRPr lang="en-US" sz="18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6000" b="1" dirty="0" smtClean="0"/>
              <a:t>Acute Hepatic Porphyria: Natural history</a:t>
            </a:r>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a:p>
          <a:p>
            <a:pPr algn="l" fontAlgn="auto">
              <a:spcAft>
                <a:spcPts val="0"/>
              </a:spcAft>
              <a:defRPr/>
            </a:pPr>
            <a:r>
              <a:rPr lang="en-US" sz="3700" b="1" dirty="0" smtClean="0"/>
              <a:t>In severe cases, it is necessary to proceed with liver transplantation ?</a:t>
            </a:r>
          </a:p>
          <a:p>
            <a:pPr algn="l" fontAlgn="auto">
              <a:spcAft>
                <a:spcPts val="0"/>
              </a:spcAft>
              <a:defRPr/>
            </a:pPr>
            <a:endParaRPr lang="en-US" sz="1800" dirty="0"/>
          </a:p>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pic>
        <p:nvPicPr>
          <p:cNvPr id="38915" name="Picture 2"/>
          <p:cNvPicPr>
            <a:picLocks noChangeAspect="1" noChangeArrowheads="1"/>
          </p:cNvPicPr>
          <p:nvPr/>
        </p:nvPicPr>
        <p:blipFill>
          <a:blip r:embed="rId2"/>
          <a:srcRect/>
          <a:stretch>
            <a:fillRect/>
          </a:stretch>
        </p:blipFill>
        <p:spPr bwMode="auto">
          <a:xfrm>
            <a:off x="1470025" y="1412875"/>
            <a:ext cx="622935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57163" y="2636838"/>
            <a:ext cx="8964612" cy="3671887"/>
          </a:xfrm>
          <a:prstGeom prst="rect">
            <a:avLst/>
          </a:prstGeom>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7500" b="1" dirty="0" smtClean="0"/>
              <a:t>Non-acute </a:t>
            </a:r>
            <a:r>
              <a:rPr lang="en-US" sz="7500" b="1" dirty="0" err="1" smtClean="0"/>
              <a:t>porphyrias</a:t>
            </a:r>
            <a:r>
              <a:rPr lang="en-US" sz="7500" b="1" dirty="0" smtClean="0"/>
              <a:t>(</a:t>
            </a:r>
            <a:r>
              <a:rPr lang="en-US" sz="7500" b="1" dirty="0" err="1" smtClean="0"/>
              <a:t>Cutane</a:t>
            </a:r>
            <a:r>
              <a:rPr lang="en-US" sz="7500" b="1" dirty="0" smtClean="0"/>
              <a:t> </a:t>
            </a:r>
            <a:r>
              <a:rPr lang="en-US" sz="7500" b="1" dirty="0" err="1" smtClean="0"/>
              <a:t>porphyrias</a:t>
            </a:r>
            <a:r>
              <a:rPr lang="en-US" sz="7500" b="1" dirty="0" smtClean="0"/>
              <a:t>):</a:t>
            </a:r>
          </a:p>
          <a:p>
            <a:pPr algn="l" fontAlgn="auto">
              <a:spcAft>
                <a:spcPts val="0"/>
              </a:spcAft>
              <a:defRPr/>
            </a:pPr>
            <a:r>
              <a:rPr lang="en-US" sz="7500" dirty="0" err="1" smtClean="0"/>
              <a:t>Porpyria</a:t>
            </a:r>
            <a:r>
              <a:rPr lang="en-US" sz="7500" dirty="0" smtClean="0"/>
              <a:t> </a:t>
            </a:r>
            <a:r>
              <a:rPr lang="en-US" sz="7500" dirty="0" err="1" smtClean="0"/>
              <a:t>cutanea</a:t>
            </a:r>
            <a:r>
              <a:rPr lang="en-US" sz="7500" dirty="0" smtClean="0"/>
              <a:t> </a:t>
            </a:r>
            <a:r>
              <a:rPr lang="en-US" sz="7500" dirty="0" err="1" smtClean="0"/>
              <a:t>tarda</a:t>
            </a:r>
            <a:r>
              <a:rPr lang="en-US" sz="7500" dirty="0" smtClean="0"/>
              <a:t>(PCT)</a:t>
            </a:r>
          </a:p>
          <a:p>
            <a:pPr algn="l" fontAlgn="auto">
              <a:spcAft>
                <a:spcPts val="0"/>
              </a:spcAft>
              <a:defRPr/>
            </a:pPr>
            <a:endParaRPr lang="en-US" sz="7500" dirty="0" smtClean="0"/>
          </a:p>
          <a:p>
            <a:pPr algn="l" fontAlgn="auto">
              <a:spcAft>
                <a:spcPts val="0"/>
              </a:spcAft>
              <a:defRPr/>
            </a:pPr>
            <a:r>
              <a:rPr lang="de-DE" altLang="de-DE" sz="7500" b="1" dirty="0" err="1"/>
              <a:t>Erythropoietic</a:t>
            </a:r>
            <a:r>
              <a:rPr lang="de-DE" altLang="de-DE" sz="7500" b="1" dirty="0"/>
              <a:t> </a:t>
            </a:r>
            <a:r>
              <a:rPr lang="de-DE" altLang="de-DE" sz="7500" b="1" dirty="0" err="1" smtClean="0"/>
              <a:t>porphyrias</a:t>
            </a:r>
            <a:r>
              <a:rPr lang="de-DE" altLang="de-DE" sz="7500" b="1" dirty="0" smtClean="0"/>
              <a:t>:</a:t>
            </a:r>
            <a:endParaRPr lang="en-US" sz="7500" dirty="0" smtClean="0"/>
          </a:p>
          <a:p>
            <a:pPr algn="l" fontAlgn="auto">
              <a:spcAft>
                <a:spcPts val="0"/>
              </a:spcAft>
              <a:defRPr/>
            </a:pPr>
            <a:r>
              <a:rPr lang="en-US" sz="7500" dirty="0" err="1" smtClean="0"/>
              <a:t>Erythropoietic</a:t>
            </a:r>
            <a:r>
              <a:rPr lang="en-US" sz="7500" dirty="0" smtClean="0"/>
              <a:t> </a:t>
            </a:r>
            <a:r>
              <a:rPr lang="en-US" sz="7500" dirty="0" err="1" smtClean="0"/>
              <a:t>protoporphyria</a:t>
            </a:r>
            <a:r>
              <a:rPr lang="en-US" sz="7500" dirty="0" smtClean="0"/>
              <a:t>(EPP)</a:t>
            </a:r>
          </a:p>
          <a:p>
            <a:pPr algn="l" fontAlgn="auto">
              <a:spcAft>
                <a:spcPts val="0"/>
              </a:spcAft>
              <a:defRPr/>
            </a:pPr>
            <a:r>
              <a:rPr lang="en-US" sz="7500" dirty="0" smtClean="0"/>
              <a:t>Congenital </a:t>
            </a:r>
            <a:r>
              <a:rPr lang="en-US" sz="7500" dirty="0" err="1" smtClean="0"/>
              <a:t>erythropoietic</a:t>
            </a:r>
            <a:r>
              <a:rPr lang="en-US" sz="7500" dirty="0" smtClean="0"/>
              <a:t> porphyria(CEP, </a:t>
            </a:r>
            <a:r>
              <a:rPr lang="en-US" sz="7500" dirty="0" err="1" smtClean="0"/>
              <a:t>Günther´s</a:t>
            </a:r>
            <a:r>
              <a:rPr lang="en-US" sz="7500" dirty="0" smtClean="0"/>
              <a:t> disease)</a:t>
            </a:r>
          </a:p>
          <a:p>
            <a:pPr algn="l" fontAlgn="auto">
              <a:spcAft>
                <a:spcPts val="0"/>
              </a:spcAft>
              <a:defRPr/>
            </a:pPr>
            <a:endParaRPr lang="en-US" sz="7500" dirty="0"/>
          </a:p>
          <a:p>
            <a:pPr algn="l" fontAlgn="auto">
              <a:spcAft>
                <a:spcPts val="0"/>
              </a:spcAft>
              <a:defRPr/>
            </a:pPr>
            <a:r>
              <a:rPr lang="en-US" sz="7500" dirty="0" smtClean="0"/>
              <a:t>	-&gt;</a:t>
            </a:r>
            <a:r>
              <a:rPr lang="en-US" sz="7500" b="1" dirty="0" smtClean="0"/>
              <a:t>Bullous skin lesions </a:t>
            </a:r>
            <a:r>
              <a:rPr lang="en-US" sz="7500" dirty="0"/>
              <a:t>o</a:t>
            </a:r>
            <a:r>
              <a:rPr lang="en-US" sz="7500" dirty="0" smtClean="0"/>
              <a:t>ccur in CEP also the cute hepatic </a:t>
            </a:r>
            <a:r>
              <a:rPr lang="en-US" sz="7500" dirty="0" err="1" smtClean="0"/>
              <a:t>porphyrias</a:t>
            </a:r>
            <a:r>
              <a:rPr lang="en-US" sz="7500" dirty="0" smtClean="0"/>
              <a:t>, HCP and VP</a:t>
            </a:r>
          </a:p>
          <a:p>
            <a:pPr algn="l" fontAlgn="auto">
              <a:spcAft>
                <a:spcPts val="0"/>
              </a:spcAft>
              <a:defRPr/>
            </a:pPr>
            <a:endParaRPr lang="en-US" sz="7500" dirty="0"/>
          </a:p>
          <a:p>
            <a:pPr algn="l" fontAlgn="auto">
              <a:spcAft>
                <a:spcPts val="0"/>
              </a:spcAft>
              <a:defRPr/>
            </a:pPr>
            <a:endParaRPr lang="en-US" sz="7500" dirty="0" smtClean="0"/>
          </a:p>
          <a:p>
            <a:pPr algn="l" fontAlgn="auto">
              <a:spcAft>
                <a:spcPts val="0"/>
              </a:spcAft>
              <a:defRPr/>
            </a:pPr>
            <a:r>
              <a:rPr lang="en-US" sz="7500" dirty="0" smtClean="0"/>
              <a:t>	-&gt;</a:t>
            </a:r>
            <a:r>
              <a:rPr lang="en-US" sz="7500" b="1" dirty="0" smtClean="0"/>
              <a:t>Acute painful photosensitivity </a:t>
            </a:r>
            <a:r>
              <a:rPr lang="en-US" sz="7500" dirty="0" smtClean="0"/>
              <a:t>occurs in EPP </a:t>
            </a:r>
          </a:p>
          <a:p>
            <a:pPr algn="l" fontAlgn="auto">
              <a:spcAft>
                <a:spcPts val="0"/>
              </a:spcAft>
              <a:defRPr/>
            </a:pPr>
            <a:endParaRPr lang="en-US" sz="7500" dirty="0" smtClean="0"/>
          </a:p>
          <a:p>
            <a:pPr algn="l" fontAlgn="auto">
              <a:spcAft>
                <a:spcPts val="0"/>
              </a:spcAft>
              <a:defRPr/>
            </a:pPr>
            <a:r>
              <a:rPr lang="en-US" sz="8000" dirty="0" smtClean="0"/>
              <a:t>Pathophysiology:</a:t>
            </a:r>
            <a:r>
              <a:rPr lang="en-US" sz="8000" dirty="0"/>
              <a:t/>
            </a:r>
            <a:br>
              <a:rPr lang="en-US" sz="8000" dirty="0"/>
            </a:br>
            <a:r>
              <a:rPr lang="en-US" sz="8000" dirty="0"/>
              <a:t>Circulating </a:t>
            </a:r>
            <a:r>
              <a:rPr lang="en-US" sz="8000" dirty="0" err="1"/>
              <a:t>porphyrins</a:t>
            </a:r>
            <a:r>
              <a:rPr lang="en-US" sz="8000" dirty="0"/>
              <a:t> absorb light (400-410nm) within the dermis of</a:t>
            </a:r>
            <a:br>
              <a:rPr lang="en-US" sz="8000" dirty="0"/>
            </a:br>
            <a:r>
              <a:rPr lang="en-US" sz="8000" dirty="0"/>
              <a:t>exposed skin and enter an energy enhanced or ‘Excited state’ . The release</a:t>
            </a:r>
            <a:br>
              <a:rPr lang="en-US" sz="8000" dirty="0"/>
            </a:br>
            <a:r>
              <a:rPr lang="en-US" sz="8000" dirty="0"/>
              <a:t>of this energy results in the formation of reactive oxygen species which</a:t>
            </a:r>
            <a:br>
              <a:rPr lang="en-US" sz="8000" dirty="0"/>
            </a:br>
            <a:r>
              <a:rPr lang="en-US" sz="8000" dirty="0"/>
              <a:t>damages proteins, lipids and DNA</a:t>
            </a:r>
            <a:br>
              <a:rPr lang="en-US" sz="8000" dirty="0"/>
            </a:br>
            <a:r>
              <a:rPr lang="en-US" sz="8000" dirty="0"/>
              <a:t>Lipid membrane peroxidation results in release of inflammatory</a:t>
            </a:r>
            <a:br>
              <a:rPr lang="en-US" sz="8000" dirty="0"/>
            </a:br>
            <a:r>
              <a:rPr lang="en-US" sz="8000" dirty="0"/>
              <a:t>mediators from mast cells, neutrophils</a:t>
            </a:r>
            <a:endParaRPr lang="en-US" sz="8000"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a:p>
          <a:p>
            <a:pPr algn="l" fontAlgn="auto">
              <a:spcAft>
                <a:spcPts val="0"/>
              </a:spcAft>
              <a:defRPr/>
            </a:pPr>
            <a:endParaRPr lang="en-US" sz="1800" dirty="0"/>
          </a:p>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39939"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1125538"/>
            <a:ext cx="8964612" cy="554355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2" name="Rechteck 1"/>
          <p:cNvSpPr/>
          <p:nvPr/>
        </p:nvSpPr>
        <p:spPr>
          <a:xfrm>
            <a:off x="250825" y="1703388"/>
            <a:ext cx="8353425" cy="4246562"/>
          </a:xfrm>
          <a:prstGeom prst="rect">
            <a:avLst/>
          </a:prstGeom>
        </p:spPr>
        <p:txBody>
          <a:bodyPr>
            <a:spAutoFit/>
          </a:bodyPr>
          <a:lstStyle/>
          <a:p>
            <a:pPr fontAlgn="auto">
              <a:spcBef>
                <a:spcPts val="0"/>
              </a:spcBef>
              <a:spcAft>
                <a:spcPts val="0"/>
              </a:spcAft>
              <a:defRPr/>
            </a:pPr>
            <a:r>
              <a:rPr lang="de-DE" b="1" dirty="0" err="1">
                <a:latin typeface="+mn-lt"/>
                <a:cs typeface="+mn-cs"/>
              </a:rPr>
              <a:t>Bullous</a:t>
            </a:r>
            <a:r>
              <a:rPr lang="de-DE" b="1" dirty="0">
                <a:latin typeface="+mn-lt"/>
                <a:cs typeface="+mn-cs"/>
              </a:rPr>
              <a:t> </a:t>
            </a:r>
            <a:r>
              <a:rPr lang="de-DE" b="1" dirty="0" err="1">
                <a:latin typeface="+mn-lt"/>
                <a:cs typeface="+mn-cs"/>
              </a:rPr>
              <a:t>skin</a:t>
            </a:r>
            <a:r>
              <a:rPr lang="de-DE" b="1" dirty="0">
                <a:latin typeface="+mn-lt"/>
                <a:cs typeface="+mn-cs"/>
              </a:rPr>
              <a:t> </a:t>
            </a:r>
            <a:r>
              <a:rPr lang="de-DE" b="1" dirty="0" err="1">
                <a:latin typeface="+mn-lt"/>
                <a:cs typeface="+mn-cs"/>
              </a:rPr>
              <a:t>lesion</a:t>
            </a:r>
            <a:r>
              <a:rPr lang="de-DE" b="1" dirty="0">
                <a:latin typeface="+mn-lt"/>
                <a:cs typeface="+mn-cs"/>
              </a:rPr>
              <a:t>:</a:t>
            </a:r>
          </a:p>
          <a:p>
            <a:pPr fontAlgn="auto">
              <a:spcBef>
                <a:spcPts val="0"/>
              </a:spcBef>
              <a:spcAft>
                <a:spcPts val="0"/>
              </a:spcAft>
              <a:defRPr/>
            </a:pPr>
            <a:endParaRPr lang="en-US" b="1" dirty="0">
              <a:latin typeface="+mn-lt"/>
              <a:cs typeface="+mn-cs"/>
            </a:endParaRPr>
          </a:p>
          <a:p>
            <a:pPr marL="285750" indent="-285750" fontAlgn="auto">
              <a:spcBef>
                <a:spcPts val="0"/>
              </a:spcBef>
              <a:spcAft>
                <a:spcPts val="0"/>
              </a:spcAft>
              <a:buFont typeface="Arial" panose="020B0604020202020204" pitchFamily="34" charset="0"/>
              <a:buChar char="•"/>
              <a:defRPr/>
            </a:pPr>
            <a:r>
              <a:rPr lang="de-DE" dirty="0" err="1">
                <a:latin typeface="+mn-lt"/>
                <a:cs typeface="+mn-cs"/>
              </a:rPr>
              <a:t>Chronic</a:t>
            </a:r>
            <a:r>
              <a:rPr lang="de-DE" dirty="0">
                <a:latin typeface="+mn-lt"/>
                <a:cs typeface="+mn-cs"/>
              </a:rPr>
              <a:t> </a:t>
            </a:r>
            <a:r>
              <a:rPr lang="de-DE" dirty="0" err="1">
                <a:latin typeface="+mn-lt"/>
                <a:cs typeface="+mn-cs"/>
              </a:rPr>
              <a:t>damage</a:t>
            </a:r>
            <a:r>
              <a:rPr lang="de-DE" dirty="0">
                <a:latin typeface="+mn-lt"/>
                <a:cs typeface="+mn-cs"/>
              </a:rPr>
              <a:t> </a:t>
            </a:r>
            <a:r>
              <a:rPr lang="de-DE" dirty="0" err="1">
                <a:latin typeface="+mn-lt"/>
                <a:cs typeface="+mn-cs"/>
              </a:rPr>
              <a:t>to</a:t>
            </a:r>
            <a:r>
              <a:rPr lang="de-DE" dirty="0">
                <a:latin typeface="+mn-lt"/>
                <a:cs typeface="+mn-cs"/>
              </a:rPr>
              <a:t> </a:t>
            </a:r>
            <a:r>
              <a:rPr lang="de-DE" dirty="0" err="1">
                <a:latin typeface="+mn-lt"/>
                <a:cs typeface="+mn-cs"/>
              </a:rPr>
              <a:t>the</a:t>
            </a:r>
            <a:r>
              <a:rPr lang="de-DE" dirty="0">
                <a:latin typeface="+mn-lt"/>
                <a:cs typeface="+mn-cs"/>
              </a:rPr>
              <a:t> dermal epidermal </a:t>
            </a:r>
            <a:r>
              <a:rPr lang="de-DE" dirty="0" err="1">
                <a:latin typeface="+mn-lt"/>
                <a:cs typeface="+mn-cs"/>
              </a:rPr>
              <a:t>border</a:t>
            </a:r>
            <a:r>
              <a:rPr lang="de-DE" dirty="0">
                <a:latin typeface="+mn-lt"/>
                <a:cs typeface="+mn-cs"/>
              </a:rPr>
              <a:t> </a:t>
            </a:r>
            <a:r>
              <a:rPr lang="de-DE" dirty="0" err="1">
                <a:latin typeface="+mn-lt"/>
                <a:cs typeface="+mn-cs"/>
              </a:rPr>
              <a:t>by</a:t>
            </a:r>
            <a:r>
              <a:rPr lang="de-DE" dirty="0">
                <a:latin typeface="+mn-lt"/>
                <a:cs typeface="+mn-cs"/>
              </a:rPr>
              <a:t> </a:t>
            </a:r>
            <a:r>
              <a:rPr lang="de-DE" dirty="0" err="1">
                <a:latin typeface="+mn-lt"/>
                <a:cs typeface="+mn-cs"/>
              </a:rPr>
              <a:t>porphyrins</a:t>
            </a:r>
            <a:r>
              <a:rPr lang="de-DE" dirty="0">
                <a:latin typeface="+mn-lt"/>
                <a:cs typeface="+mn-cs"/>
              </a:rPr>
              <a:t> </a:t>
            </a:r>
            <a:r>
              <a:rPr lang="de-DE" dirty="0" err="1">
                <a:latin typeface="+mn-lt"/>
                <a:cs typeface="+mn-cs"/>
              </a:rPr>
              <a:t>absorbing</a:t>
            </a:r>
            <a:r>
              <a:rPr lang="de-DE" dirty="0">
                <a:latin typeface="+mn-lt"/>
                <a:cs typeface="+mn-cs"/>
              </a:rPr>
              <a:t/>
            </a:r>
            <a:br>
              <a:rPr lang="de-DE" dirty="0">
                <a:latin typeface="+mn-lt"/>
                <a:cs typeface="+mn-cs"/>
              </a:rPr>
            </a:br>
            <a:r>
              <a:rPr lang="de-DE" dirty="0">
                <a:latin typeface="+mn-lt"/>
                <a:cs typeface="+mn-cs"/>
              </a:rPr>
              <a:t>light (</a:t>
            </a:r>
            <a:r>
              <a:rPr lang="de-DE" dirty="0" err="1">
                <a:latin typeface="+mn-lt"/>
                <a:cs typeface="+mn-cs"/>
              </a:rPr>
              <a:t>energy</a:t>
            </a:r>
            <a:r>
              <a:rPr lang="de-DE" dirty="0">
                <a:latin typeface="+mn-lt"/>
                <a:cs typeface="+mn-cs"/>
              </a:rPr>
              <a:t>) </a:t>
            </a:r>
            <a:r>
              <a:rPr lang="de-DE" dirty="0" err="1">
                <a:latin typeface="+mn-lt"/>
                <a:cs typeface="+mn-cs"/>
              </a:rPr>
              <a:t>leading</a:t>
            </a:r>
            <a:r>
              <a:rPr lang="de-DE" dirty="0">
                <a:latin typeface="+mn-lt"/>
                <a:cs typeface="+mn-cs"/>
              </a:rPr>
              <a:t> </a:t>
            </a:r>
            <a:r>
              <a:rPr lang="de-DE" dirty="0" err="1">
                <a:latin typeface="+mn-lt"/>
                <a:cs typeface="+mn-cs"/>
              </a:rPr>
              <a:t>to</a:t>
            </a:r>
            <a:r>
              <a:rPr lang="de-DE" dirty="0">
                <a:latin typeface="+mn-lt"/>
                <a:cs typeface="+mn-cs"/>
              </a:rPr>
              <a:t> </a:t>
            </a:r>
            <a:r>
              <a:rPr lang="de-DE" dirty="0" err="1">
                <a:latin typeface="+mn-lt"/>
                <a:cs typeface="+mn-cs"/>
              </a:rPr>
              <a:t>reactive</a:t>
            </a:r>
            <a:r>
              <a:rPr lang="de-DE" dirty="0">
                <a:latin typeface="+mn-lt"/>
                <a:cs typeface="+mn-cs"/>
              </a:rPr>
              <a:t> </a:t>
            </a:r>
            <a:r>
              <a:rPr lang="de-DE" dirty="0" err="1">
                <a:latin typeface="+mn-lt"/>
                <a:cs typeface="+mn-cs"/>
              </a:rPr>
              <a:t>oxygen</a:t>
            </a:r>
            <a:r>
              <a:rPr lang="de-DE" dirty="0">
                <a:latin typeface="+mn-lt"/>
                <a:cs typeface="+mn-cs"/>
              </a:rPr>
              <a:t> </a:t>
            </a:r>
            <a:r>
              <a:rPr lang="de-DE" dirty="0" err="1">
                <a:latin typeface="+mn-lt"/>
                <a:cs typeface="+mn-cs"/>
              </a:rPr>
              <a:t>species</a:t>
            </a:r>
            <a:r>
              <a:rPr lang="de-DE" dirty="0">
                <a:latin typeface="+mn-lt"/>
                <a:cs typeface="+mn-cs"/>
              </a:rPr>
              <a:t/>
            </a:r>
            <a:br>
              <a:rPr lang="de-DE" dirty="0">
                <a:latin typeface="+mn-lt"/>
                <a:cs typeface="+mn-cs"/>
              </a:rPr>
            </a:br>
            <a:endParaRPr lang="de-DE" dirty="0">
              <a:latin typeface="+mn-lt"/>
              <a:cs typeface="+mn-cs"/>
            </a:endParaRPr>
          </a:p>
          <a:p>
            <a:pPr marL="285750" indent="-285750" fontAlgn="auto">
              <a:spcBef>
                <a:spcPts val="0"/>
              </a:spcBef>
              <a:spcAft>
                <a:spcPts val="0"/>
              </a:spcAft>
              <a:buFont typeface="Arial" panose="020B0604020202020204" pitchFamily="34" charset="0"/>
              <a:buChar char="•"/>
              <a:defRPr/>
            </a:pPr>
            <a:r>
              <a:rPr lang="de-DE" dirty="0">
                <a:latin typeface="+mn-lt"/>
                <a:cs typeface="+mn-cs"/>
              </a:rPr>
              <a:t>This </a:t>
            </a:r>
            <a:r>
              <a:rPr lang="de-DE" dirty="0" err="1">
                <a:latin typeface="+mn-lt"/>
                <a:cs typeface="+mn-cs"/>
              </a:rPr>
              <a:t>results</a:t>
            </a:r>
            <a:r>
              <a:rPr lang="de-DE" dirty="0">
                <a:latin typeface="+mn-lt"/>
                <a:cs typeface="+mn-cs"/>
              </a:rPr>
              <a:t> in fragile </a:t>
            </a:r>
            <a:r>
              <a:rPr lang="de-DE" dirty="0" err="1">
                <a:latin typeface="+mn-lt"/>
                <a:cs typeface="+mn-cs"/>
              </a:rPr>
              <a:t>skin</a:t>
            </a:r>
            <a:r>
              <a:rPr lang="de-DE" dirty="0">
                <a:latin typeface="+mn-lt"/>
                <a:cs typeface="+mn-cs"/>
              </a:rPr>
              <a:t>, </a:t>
            </a:r>
            <a:r>
              <a:rPr lang="de-DE" dirty="0" err="1">
                <a:latin typeface="+mn-lt"/>
                <a:cs typeface="+mn-cs"/>
              </a:rPr>
              <a:t>blisters</a:t>
            </a:r>
            <a:r>
              <a:rPr lang="de-DE" dirty="0">
                <a:latin typeface="+mn-lt"/>
                <a:cs typeface="+mn-cs"/>
              </a:rPr>
              <a:t> (</a:t>
            </a:r>
            <a:r>
              <a:rPr lang="de-DE" dirty="0" err="1">
                <a:latin typeface="+mn-lt"/>
                <a:cs typeface="+mn-cs"/>
              </a:rPr>
              <a:t>bullae</a:t>
            </a:r>
            <a:r>
              <a:rPr lang="de-DE" dirty="0">
                <a:latin typeface="+mn-lt"/>
                <a:cs typeface="+mn-cs"/>
              </a:rPr>
              <a:t>) </a:t>
            </a:r>
            <a:r>
              <a:rPr lang="de-DE" dirty="0" err="1">
                <a:latin typeface="+mn-lt"/>
                <a:cs typeface="+mn-cs"/>
              </a:rPr>
              <a:t>which</a:t>
            </a:r>
            <a:r>
              <a:rPr lang="de-DE" dirty="0">
                <a:latin typeface="+mn-lt"/>
                <a:cs typeface="+mn-cs"/>
              </a:rPr>
              <a:t> </a:t>
            </a:r>
            <a:r>
              <a:rPr lang="de-DE" dirty="0" err="1">
                <a:latin typeface="+mn-lt"/>
                <a:cs typeface="+mn-cs"/>
              </a:rPr>
              <a:t>rupture</a:t>
            </a:r>
            <a:r>
              <a:rPr lang="de-DE" dirty="0">
                <a:latin typeface="+mn-lt"/>
                <a:cs typeface="+mn-cs"/>
              </a:rPr>
              <a:t>, </a:t>
            </a:r>
            <a:r>
              <a:rPr lang="de-DE" dirty="0" err="1">
                <a:latin typeface="+mn-lt"/>
                <a:cs typeface="+mn-cs"/>
              </a:rPr>
              <a:t>crust</a:t>
            </a:r>
            <a:r>
              <a:rPr lang="de-DE" dirty="0">
                <a:latin typeface="+mn-lt"/>
                <a:cs typeface="+mn-cs"/>
              </a:rPr>
              <a:t> </a:t>
            </a:r>
            <a:r>
              <a:rPr lang="de-DE" dirty="0" err="1">
                <a:latin typeface="+mn-lt"/>
                <a:cs typeface="+mn-cs"/>
              </a:rPr>
              <a:t>and</a:t>
            </a:r>
            <a:r>
              <a:rPr lang="de-DE" dirty="0">
                <a:latin typeface="+mn-lt"/>
                <a:cs typeface="+mn-cs"/>
              </a:rPr>
              <a:t> </a:t>
            </a:r>
            <a:r>
              <a:rPr lang="de-DE" dirty="0" err="1">
                <a:latin typeface="+mn-lt"/>
                <a:cs typeface="+mn-cs"/>
              </a:rPr>
              <a:t>heal</a:t>
            </a:r>
            <a:r>
              <a:rPr lang="de-DE" dirty="0">
                <a:latin typeface="+mn-lt"/>
                <a:cs typeface="+mn-cs"/>
              </a:rPr>
              <a:t/>
            </a:r>
            <a:br>
              <a:rPr lang="de-DE" dirty="0">
                <a:latin typeface="+mn-lt"/>
                <a:cs typeface="+mn-cs"/>
              </a:rPr>
            </a:br>
            <a:r>
              <a:rPr lang="de-DE" dirty="0" err="1">
                <a:latin typeface="+mn-lt"/>
                <a:cs typeface="+mn-cs"/>
              </a:rPr>
              <a:t>poorly</a:t>
            </a:r>
            <a:r>
              <a:rPr lang="de-DE" dirty="0">
                <a:latin typeface="+mn-lt"/>
                <a:cs typeface="+mn-cs"/>
              </a:rPr>
              <a:t> </a:t>
            </a:r>
            <a:r>
              <a:rPr lang="de-DE" dirty="0" err="1">
                <a:latin typeface="+mn-lt"/>
                <a:cs typeface="+mn-cs"/>
              </a:rPr>
              <a:t>leaving</a:t>
            </a:r>
            <a:r>
              <a:rPr lang="de-DE" dirty="0">
                <a:latin typeface="+mn-lt"/>
                <a:cs typeface="+mn-cs"/>
              </a:rPr>
              <a:t> permanent </a:t>
            </a:r>
            <a:r>
              <a:rPr lang="de-DE" dirty="0" err="1">
                <a:latin typeface="+mn-lt"/>
                <a:cs typeface="+mn-cs"/>
              </a:rPr>
              <a:t>scarring</a:t>
            </a:r>
            <a:r>
              <a:rPr lang="de-DE" dirty="0">
                <a:latin typeface="+mn-lt"/>
                <a:cs typeface="+mn-cs"/>
              </a:rPr>
              <a:t/>
            </a:r>
            <a:br>
              <a:rPr lang="de-DE" dirty="0">
                <a:latin typeface="+mn-lt"/>
                <a:cs typeface="+mn-cs"/>
              </a:rPr>
            </a:br>
            <a:endParaRPr lang="de-DE" dirty="0">
              <a:latin typeface="+mn-lt"/>
              <a:cs typeface="+mn-cs"/>
            </a:endParaRPr>
          </a:p>
          <a:p>
            <a:pPr marL="285750" indent="-285750" fontAlgn="auto">
              <a:spcBef>
                <a:spcPts val="0"/>
              </a:spcBef>
              <a:spcAft>
                <a:spcPts val="0"/>
              </a:spcAft>
              <a:buFont typeface="Arial" panose="020B0604020202020204" pitchFamily="34" charset="0"/>
              <a:buChar char="•"/>
              <a:defRPr/>
            </a:pPr>
            <a:r>
              <a:rPr lang="de-DE" dirty="0" err="1">
                <a:latin typeface="+mn-lt"/>
                <a:cs typeface="+mn-cs"/>
              </a:rPr>
              <a:t>Hypertrichosis</a:t>
            </a:r>
            <a:r>
              <a:rPr lang="de-DE" dirty="0">
                <a:latin typeface="+mn-lt"/>
                <a:cs typeface="+mn-cs"/>
              </a:rPr>
              <a:t> (</a:t>
            </a:r>
            <a:r>
              <a:rPr lang="de-DE" dirty="0" err="1">
                <a:latin typeface="+mn-lt"/>
                <a:cs typeface="+mn-cs"/>
              </a:rPr>
              <a:t>excess</a:t>
            </a:r>
            <a:r>
              <a:rPr lang="de-DE" dirty="0">
                <a:latin typeface="+mn-lt"/>
                <a:cs typeface="+mn-cs"/>
              </a:rPr>
              <a:t> </a:t>
            </a:r>
            <a:r>
              <a:rPr lang="de-DE" dirty="0" err="1">
                <a:latin typeface="+mn-lt"/>
                <a:cs typeface="+mn-cs"/>
              </a:rPr>
              <a:t>hair</a:t>
            </a:r>
            <a:r>
              <a:rPr lang="de-DE" dirty="0">
                <a:latin typeface="+mn-lt"/>
                <a:cs typeface="+mn-cs"/>
              </a:rPr>
              <a:t>) in </a:t>
            </a:r>
            <a:r>
              <a:rPr lang="de-DE" dirty="0" err="1">
                <a:latin typeface="+mn-lt"/>
                <a:cs typeface="+mn-cs"/>
              </a:rPr>
              <a:t>areas</a:t>
            </a:r>
            <a:r>
              <a:rPr lang="de-DE" dirty="0">
                <a:latin typeface="+mn-lt"/>
                <a:cs typeface="+mn-cs"/>
              </a:rPr>
              <a:t> </a:t>
            </a:r>
            <a:r>
              <a:rPr lang="de-DE" dirty="0" err="1">
                <a:latin typeface="+mn-lt"/>
                <a:cs typeface="+mn-cs"/>
              </a:rPr>
              <a:t>exposed</a:t>
            </a:r>
            <a:r>
              <a:rPr lang="de-DE" dirty="0">
                <a:latin typeface="+mn-lt"/>
                <a:cs typeface="+mn-cs"/>
              </a:rPr>
              <a:t> </a:t>
            </a:r>
            <a:r>
              <a:rPr lang="de-DE" dirty="0" err="1">
                <a:latin typeface="+mn-lt"/>
                <a:cs typeface="+mn-cs"/>
              </a:rPr>
              <a:t>to</a:t>
            </a:r>
            <a:r>
              <a:rPr lang="de-DE" dirty="0">
                <a:latin typeface="+mn-lt"/>
                <a:cs typeface="+mn-cs"/>
              </a:rPr>
              <a:t> </a:t>
            </a:r>
            <a:r>
              <a:rPr lang="de-DE" dirty="0" err="1">
                <a:latin typeface="+mn-lt"/>
                <a:cs typeface="+mn-cs"/>
              </a:rPr>
              <a:t>the</a:t>
            </a:r>
            <a:r>
              <a:rPr lang="de-DE" dirty="0">
                <a:latin typeface="+mn-lt"/>
                <a:cs typeface="+mn-cs"/>
              </a:rPr>
              <a:t> </a:t>
            </a:r>
            <a:r>
              <a:rPr lang="de-DE" dirty="0" err="1">
                <a:latin typeface="+mn-lt"/>
                <a:cs typeface="+mn-cs"/>
              </a:rPr>
              <a:t>sun</a:t>
            </a:r>
            <a:r>
              <a:rPr lang="de-DE" dirty="0">
                <a:latin typeface="+mn-lt"/>
                <a:cs typeface="+mn-cs"/>
              </a:rPr>
              <a:t> </a:t>
            </a:r>
            <a:r>
              <a:rPr lang="de-DE" dirty="0" err="1">
                <a:latin typeface="+mn-lt"/>
                <a:cs typeface="+mn-cs"/>
              </a:rPr>
              <a:t>and</a:t>
            </a:r>
            <a:r>
              <a:rPr lang="de-DE" dirty="0">
                <a:latin typeface="+mn-lt"/>
                <a:cs typeface="+mn-cs"/>
              </a:rPr>
              <a:t> non-androgen</a:t>
            </a:r>
            <a:br>
              <a:rPr lang="de-DE" dirty="0">
                <a:latin typeface="+mn-lt"/>
                <a:cs typeface="+mn-cs"/>
              </a:rPr>
            </a:br>
            <a:r>
              <a:rPr lang="de-DE" dirty="0" err="1">
                <a:latin typeface="+mn-lt"/>
                <a:cs typeface="+mn-cs"/>
              </a:rPr>
              <a:t>dependent</a:t>
            </a:r>
            <a:r>
              <a:rPr lang="de-DE" dirty="0">
                <a:latin typeface="+mn-lt"/>
                <a:cs typeface="+mn-cs"/>
              </a:rPr>
              <a:t> </a:t>
            </a:r>
            <a:r>
              <a:rPr lang="de-DE" dirty="0" err="1">
                <a:latin typeface="+mn-lt"/>
                <a:cs typeface="+mn-cs"/>
              </a:rPr>
              <a:t>skin</a:t>
            </a:r>
            <a:r>
              <a:rPr lang="de-DE" dirty="0">
                <a:latin typeface="+mn-lt"/>
                <a:cs typeface="+mn-cs"/>
              </a:rPr>
              <a:t>.</a:t>
            </a:r>
            <a:br>
              <a:rPr lang="de-DE" dirty="0">
                <a:latin typeface="+mn-lt"/>
                <a:cs typeface="+mn-cs"/>
              </a:rPr>
            </a:br>
            <a:endParaRPr lang="de-DE" dirty="0">
              <a:latin typeface="+mn-lt"/>
              <a:cs typeface="+mn-cs"/>
            </a:endParaRPr>
          </a:p>
          <a:p>
            <a:pPr marL="285750" indent="-285750" fontAlgn="auto">
              <a:spcBef>
                <a:spcPts val="0"/>
              </a:spcBef>
              <a:spcAft>
                <a:spcPts val="0"/>
              </a:spcAft>
              <a:buFont typeface="Arial" panose="020B0604020202020204" pitchFamily="34" charset="0"/>
              <a:buChar char="•"/>
              <a:defRPr/>
            </a:pPr>
            <a:r>
              <a:rPr lang="de-DE" dirty="0">
                <a:latin typeface="+mn-lt"/>
                <a:cs typeface="+mn-cs"/>
              </a:rPr>
              <a:t>Other </a:t>
            </a:r>
            <a:r>
              <a:rPr lang="de-DE" dirty="0" err="1">
                <a:latin typeface="+mn-lt"/>
                <a:cs typeface="+mn-cs"/>
              </a:rPr>
              <a:t>skin</a:t>
            </a:r>
            <a:r>
              <a:rPr lang="de-DE" dirty="0">
                <a:latin typeface="+mn-lt"/>
                <a:cs typeface="+mn-cs"/>
              </a:rPr>
              <a:t> </a:t>
            </a:r>
            <a:r>
              <a:rPr lang="de-DE" dirty="0" err="1">
                <a:latin typeface="+mn-lt"/>
                <a:cs typeface="+mn-cs"/>
              </a:rPr>
              <a:t>features</a:t>
            </a:r>
            <a:r>
              <a:rPr lang="de-DE" dirty="0">
                <a:latin typeface="+mn-lt"/>
                <a:cs typeface="+mn-cs"/>
              </a:rPr>
              <a:t> </a:t>
            </a:r>
            <a:r>
              <a:rPr lang="de-DE" dirty="0" err="1">
                <a:latin typeface="+mn-lt"/>
                <a:cs typeface="+mn-cs"/>
              </a:rPr>
              <a:t>include</a:t>
            </a:r>
            <a:r>
              <a:rPr lang="de-DE" dirty="0">
                <a:latin typeface="+mn-lt"/>
                <a:cs typeface="+mn-cs"/>
              </a:rPr>
              <a:t>: Milia (</a:t>
            </a:r>
            <a:r>
              <a:rPr lang="de-DE" dirty="0" err="1">
                <a:latin typeface="+mn-lt"/>
                <a:cs typeface="+mn-cs"/>
              </a:rPr>
              <a:t>epidermoid</a:t>
            </a:r>
            <a:r>
              <a:rPr lang="de-DE" dirty="0">
                <a:latin typeface="+mn-lt"/>
                <a:cs typeface="+mn-cs"/>
              </a:rPr>
              <a:t> </a:t>
            </a:r>
            <a:r>
              <a:rPr lang="de-DE" dirty="0" err="1">
                <a:latin typeface="+mn-lt"/>
                <a:cs typeface="+mn-cs"/>
              </a:rPr>
              <a:t>cysts</a:t>
            </a:r>
            <a:r>
              <a:rPr lang="de-DE" dirty="0">
                <a:latin typeface="+mn-lt"/>
                <a:cs typeface="+mn-cs"/>
              </a:rPr>
              <a:t>),</a:t>
            </a:r>
            <a:br>
              <a:rPr lang="de-DE" dirty="0">
                <a:latin typeface="+mn-lt"/>
                <a:cs typeface="+mn-cs"/>
              </a:rPr>
            </a:br>
            <a:endParaRPr lang="de-DE" dirty="0">
              <a:latin typeface="+mn-lt"/>
              <a:cs typeface="+mn-cs"/>
            </a:endParaRPr>
          </a:p>
          <a:p>
            <a:pPr marL="285750" indent="-285750" fontAlgn="auto">
              <a:spcBef>
                <a:spcPts val="0"/>
              </a:spcBef>
              <a:spcAft>
                <a:spcPts val="0"/>
              </a:spcAft>
              <a:buFont typeface="Arial" panose="020B0604020202020204" pitchFamily="34" charset="0"/>
              <a:buChar char="•"/>
              <a:defRPr/>
            </a:pPr>
            <a:r>
              <a:rPr lang="de-DE" dirty="0" err="1">
                <a:latin typeface="+mn-lt"/>
                <a:cs typeface="+mn-cs"/>
              </a:rPr>
              <a:t>hyper</a:t>
            </a:r>
            <a:r>
              <a:rPr lang="de-DE" dirty="0">
                <a:latin typeface="+mn-lt"/>
                <a:cs typeface="+mn-cs"/>
              </a:rPr>
              <a:t>/</a:t>
            </a:r>
            <a:r>
              <a:rPr lang="de-DE" dirty="0" err="1">
                <a:latin typeface="+mn-lt"/>
                <a:cs typeface="+mn-cs"/>
              </a:rPr>
              <a:t>hypopigmentation</a:t>
            </a:r>
            <a:r>
              <a:rPr lang="de-DE" dirty="0">
                <a:latin typeface="+mn-lt"/>
                <a:cs typeface="+mn-cs"/>
              </a:rPr>
              <a:t>, </a:t>
            </a:r>
            <a:r>
              <a:rPr lang="de-DE" dirty="0" err="1">
                <a:latin typeface="+mn-lt"/>
                <a:cs typeface="+mn-cs"/>
              </a:rPr>
              <a:t>scarring</a:t>
            </a:r>
            <a:r>
              <a:rPr lang="de-DE" dirty="0">
                <a:latin typeface="+mn-lt"/>
                <a:cs typeface="+mn-cs"/>
              </a:rPr>
              <a:t> </a:t>
            </a:r>
            <a:r>
              <a:rPr lang="de-DE" dirty="0" err="1">
                <a:latin typeface="+mn-lt"/>
                <a:cs typeface="+mn-cs"/>
              </a:rPr>
              <a:t>alopecia</a:t>
            </a:r>
            <a:r>
              <a:rPr lang="de-DE" dirty="0">
                <a:latin typeface="+mn-lt"/>
                <a:cs typeface="+mn-cs"/>
              </a:rPr>
              <a:t> </a:t>
            </a:r>
            <a:r>
              <a:rPr lang="de-DE" dirty="0" err="1">
                <a:latin typeface="+mn-lt"/>
                <a:cs typeface="+mn-cs"/>
              </a:rPr>
              <a:t>and</a:t>
            </a:r>
            <a:r>
              <a:rPr lang="de-DE" dirty="0">
                <a:latin typeface="+mn-lt"/>
                <a:cs typeface="+mn-cs"/>
              </a:rPr>
              <a:t> </a:t>
            </a:r>
            <a:r>
              <a:rPr lang="de-DE" dirty="0" err="1">
                <a:latin typeface="+mn-lt"/>
                <a:cs typeface="+mn-cs"/>
              </a:rPr>
              <a:t>sclerodermoid</a:t>
            </a:r>
            <a:r>
              <a:rPr lang="de-DE" dirty="0">
                <a:latin typeface="+mn-lt"/>
                <a:cs typeface="+mn-cs"/>
              </a:rPr>
              <a:t> </a:t>
            </a:r>
            <a:r>
              <a:rPr lang="de-DE" dirty="0" err="1">
                <a:latin typeface="+mn-lt"/>
                <a:cs typeface="+mn-cs"/>
              </a:rPr>
              <a:t>plaques</a:t>
            </a:r>
            <a:r>
              <a:rPr lang="de-DE" dirty="0">
                <a:latin typeface="+mn-lt"/>
                <a:cs typeface="+mn-cs"/>
              </a:rPr>
              <a:t/>
            </a:r>
            <a:br>
              <a:rPr lang="de-DE" dirty="0">
                <a:latin typeface="+mn-lt"/>
                <a:cs typeface="+mn-cs"/>
              </a:rPr>
            </a:br>
            <a:r>
              <a:rPr lang="de-DE" dirty="0" err="1">
                <a:latin typeface="+mn-lt"/>
                <a:cs typeface="+mn-cs"/>
              </a:rPr>
              <a:t>which</a:t>
            </a:r>
            <a:r>
              <a:rPr lang="de-DE" dirty="0">
                <a:latin typeface="+mn-lt"/>
                <a:cs typeface="+mn-cs"/>
              </a:rPr>
              <a:t> </a:t>
            </a:r>
            <a:r>
              <a:rPr lang="de-DE" dirty="0" err="1">
                <a:latin typeface="+mn-lt"/>
                <a:cs typeface="+mn-cs"/>
              </a:rPr>
              <a:t>can</a:t>
            </a:r>
            <a:r>
              <a:rPr lang="de-DE" dirty="0">
                <a:latin typeface="+mn-lt"/>
                <a:cs typeface="+mn-cs"/>
              </a:rPr>
              <a:t> </a:t>
            </a:r>
            <a:r>
              <a:rPr lang="de-DE" dirty="0" err="1">
                <a:latin typeface="+mn-lt"/>
                <a:cs typeface="+mn-cs"/>
              </a:rPr>
              <a:t>affect</a:t>
            </a:r>
            <a:r>
              <a:rPr lang="de-DE" dirty="0">
                <a:latin typeface="+mn-lt"/>
                <a:cs typeface="+mn-cs"/>
              </a:rPr>
              <a:t> large </a:t>
            </a:r>
            <a:r>
              <a:rPr lang="de-DE" dirty="0" err="1">
                <a:latin typeface="+mn-lt"/>
                <a:cs typeface="+mn-cs"/>
              </a:rPr>
              <a:t>areas</a:t>
            </a:r>
            <a:r>
              <a:rPr lang="de-DE" dirty="0">
                <a:latin typeface="+mn-lt"/>
                <a:cs typeface="+mn-cs"/>
              </a:rPr>
              <a:t> </a:t>
            </a:r>
            <a:r>
              <a:rPr lang="de-DE" dirty="0" err="1">
                <a:latin typeface="+mn-lt"/>
                <a:cs typeface="+mn-cs"/>
              </a:rPr>
              <a:t>of</a:t>
            </a:r>
            <a:r>
              <a:rPr lang="de-DE" dirty="0">
                <a:latin typeface="+mn-lt"/>
                <a:cs typeface="+mn-cs"/>
              </a:rPr>
              <a:t> </a:t>
            </a:r>
            <a:r>
              <a:rPr lang="de-DE" dirty="0" err="1">
                <a:latin typeface="+mn-lt"/>
                <a:cs typeface="+mn-cs"/>
              </a:rPr>
              <a:t>the</a:t>
            </a:r>
            <a:r>
              <a:rPr lang="de-DE" dirty="0">
                <a:latin typeface="+mn-lt"/>
                <a:cs typeface="+mn-cs"/>
              </a:rPr>
              <a:t> </a:t>
            </a:r>
            <a:r>
              <a:rPr lang="de-DE" dirty="0" err="1">
                <a:latin typeface="+mn-lt"/>
                <a:cs typeface="+mn-cs"/>
              </a:rPr>
              <a:t>skin</a:t>
            </a:r>
            <a:endParaRPr lang="en-US" b="1" dirty="0">
              <a:latin typeface="+mn-lt"/>
              <a:cs typeface="+mn-cs"/>
            </a:endParaRPr>
          </a:p>
        </p:txBody>
      </p:sp>
      <p:sp>
        <p:nvSpPr>
          <p:cNvPr id="40964"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41987" name="Rechteck 1"/>
          <p:cNvSpPr>
            <a:spLocks noChangeArrowheads="1"/>
          </p:cNvSpPr>
          <p:nvPr/>
        </p:nvSpPr>
        <p:spPr bwMode="auto">
          <a:xfrm>
            <a:off x="201613" y="1751013"/>
            <a:ext cx="4679950" cy="3692525"/>
          </a:xfrm>
          <a:prstGeom prst="rect">
            <a:avLst/>
          </a:prstGeom>
          <a:noFill/>
          <a:ln w="9525">
            <a:noFill/>
            <a:miter lim="800000"/>
            <a:headEnd/>
            <a:tailEnd/>
          </a:ln>
        </p:spPr>
        <p:txBody>
          <a:bodyPr>
            <a:spAutoFit/>
          </a:bodyPr>
          <a:lstStyle/>
          <a:p>
            <a:r>
              <a:rPr lang="de-DE" altLang="de-DE" b="1"/>
              <a:t>Congenital Erythropoietic Porphyria</a:t>
            </a:r>
          </a:p>
          <a:p>
            <a:r>
              <a:rPr lang="de-DE" altLang="de-DE"/>
              <a:t/>
            </a:r>
            <a:br>
              <a:rPr lang="de-DE" altLang="de-DE"/>
            </a:br>
            <a:r>
              <a:rPr lang="de-DE" altLang="de-DE" b="1"/>
              <a:t>Clinical manifestations</a:t>
            </a:r>
            <a:r>
              <a:rPr lang="de-DE" altLang="de-DE"/>
              <a:t/>
            </a:r>
            <a:br>
              <a:rPr lang="de-DE" altLang="de-DE"/>
            </a:br>
            <a:r>
              <a:rPr lang="de-DE" altLang="de-DE"/>
              <a:t>Usually at birth, some late onset</a:t>
            </a:r>
            <a:br>
              <a:rPr lang="de-DE" altLang="de-DE"/>
            </a:br>
            <a:r>
              <a:rPr lang="de-DE" altLang="de-DE" b="1"/>
              <a:t>Severe mutilating bullous</a:t>
            </a:r>
            <a:br>
              <a:rPr lang="de-DE" altLang="de-DE" b="1"/>
            </a:br>
            <a:r>
              <a:rPr lang="de-DE" altLang="de-DE" b="1"/>
              <a:t>photosensitivity</a:t>
            </a:r>
            <a:br>
              <a:rPr lang="de-DE" altLang="de-DE" b="1"/>
            </a:br>
            <a:r>
              <a:rPr lang="de-DE" altLang="de-DE"/>
              <a:t>Erythrodontia</a:t>
            </a:r>
            <a:br>
              <a:rPr lang="de-DE" altLang="de-DE"/>
            </a:br>
            <a:r>
              <a:rPr lang="de-DE" altLang="de-DE"/>
              <a:t>Hypertrichosis</a:t>
            </a:r>
            <a:br>
              <a:rPr lang="de-DE" altLang="de-DE"/>
            </a:br>
            <a:r>
              <a:rPr lang="de-DE" altLang="de-DE"/>
              <a:t>Redish-coloured urine</a:t>
            </a:r>
            <a:br>
              <a:rPr lang="de-DE" altLang="de-DE"/>
            </a:br>
            <a:r>
              <a:rPr lang="de-DE" altLang="de-DE"/>
              <a:t>Splenomegaly</a:t>
            </a:r>
            <a:br>
              <a:rPr lang="de-DE" altLang="de-DE"/>
            </a:br>
            <a:r>
              <a:rPr lang="de-DE" altLang="de-DE"/>
              <a:t>Osteopenia</a:t>
            </a:r>
            <a:br>
              <a:rPr lang="de-DE" altLang="de-DE"/>
            </a:br>
            <a:r>
              <a:rPr lang="de-DE" altLang="de-DE"/>
              <a:t>Extreme poor quality of life</a:t>
            </a:r>
            <a:br>
              <a:rPr lang="de-DE" altLang="de-DE"/>
            </a:br>
            <a:r>
              <a:rPr lang="de-DE" altLang="de-DE"/>
              <a:t>Shortened life expectancy for severe cases</a:t>
            </a:r>
          </a:p>
        </p:txBody>
      </p:sp>
      <p:pic>
        <p:nvPicPr>
          <p:cNvPr id="41988" name="Picture 2"/>
          <p:cNvPicPr>
            <a:picLocks noChangeAspect="1" noChangeArrowheads="1"/>
          </p:cNvPicPr>
          <p:nvPr/>
        </p:nvPicPr>
        <p:blipFill>
          <a:blip r:embed="rId2"/>
          <a:srcRect/>
          <a:stretch>
            <a:fillRect/>
          </a:stretch>
        </p:blipFill>
        <p:spPr bwMode="auto">
          <a:xfrm>
            <a:off x="5003800" y="1751013"/>
            <a:ext cx="3616325" cy="4967287"/>
          </a:xfrm>
          <a:prstGeom prst="rect">
            <a:avLst/>
          </a:prstGeom>
          <a:noFill/>
          <a:ln w="9525">
            <a:noFill/>
            <a:miter lim="800000"/>
            <a:headEnd/>
            <a:tailEnd/>
          </a:ln>
        </p:spPr>
      </p:pic>
      <p:sp>
        <p:nvSpPr>
          <p:cNvPr id="41989"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388" y="1052513"/>
            <a:ext cx="8964612" cy="5329237"/>
          </a:xfrm>
        </p:spPr>
        <p:txBody>
          <a:bodyPr rtlCol="0">
            <a:normAutofit fontScale="90000"/>
          </a:bodyPr>
          <a:lstStyle/>
          <a:p>
            <a:pPr algn="l" eaLnBrk="1" fontAlgn="auto" hangingPunct="1">
              <a:spcAft>
                <a:spcPts val="0"/>
              </a:spcAft>
              <a:defRPr/>
            </a:pPr>
            <a:r>
              <a:rPr lang="en-US" sz="4000" b="1" dirty="0"/>
              <a:t>Case 1: continued </a:t>
            </a:r>
            <a:r>
              <a:rPr lang="en-US" sz="3600" b="1" dirty="0"/>
              <a:t/>
            </a:r>
            <a:br>
              <a:rPr lang="en-US" sz="3600" b="1" dirty="0"/>
            </a:br>
            <a:r>
              <a:rPr lang="en-US" sz="3600" b="1" dirty="0" smtClean="0"/>
              <a:t>			Day </a:t>
            </a:r>
            <a:r>
              <a:rPr lang="en-US" sz="3600" b="1" dirty="0"/>
              <a:t>2 -</a:t>
            </a:r>
            <a:r>
              <a:rPr lang="en-US" sz="3600" b="1" dirty="0" smtClean="0"/>
              <a:t>3</a:t>
            </a:r>
            <a:br>
              <a:rPr lang="en-US" sz="3600" b="1" dirty="0" smtClean="0"/>
            </a:br>
            <a:r>
              <a:rPr lang="en-US" sz="4000" b="1" dirty="0" smtClean="0"/>
              <a:t>Readmission to emergency ward:</a:t>
            </a:r>
            <a:r>
              <a:rPr lang="en-US" sz="3100" b="1" dirty="0" smtClean="0"/>
              <a:t/>
            </a:r>
            <a:br>
              <a:rPr lang="en-US" sz="3100" b="1" dirty="0" smtClean="0"/>
            </a:br>
            <a:r>
              <a:rPr lang="en-US" sz="3100" b="1" dirty="0" smtClean="0"/>
              <a:t>	</a:t>
            </a:r>
            <a:r>
              <a:rPr lang="en-US" sz="2800" b="1" dirty="0"/>
              <a:t> </a:t>
            </a:r>
            <a:r>
              <a:rPr lang="en-US" sz="2800" dirty="0"/>
              <a:t>● </a:t>
            </a:r>
            <a:r>
              <a:rPr lang="en-US" sz="2700" dirty="0" smtClean="0"/>
              <a:t>sever abdominal pain</a:t>
            </a:r>
            <a:br>
              <a:rPr lang="en-US" sz="2700" dirty="0" smtClean="0"/>
            </a:br>
            <a:r>
              <a:rPr lang="en-US" sz="2700" dirty="0" smtClean="0"/>
              <a:t>	</a:t>
            </a:r>
            <a:r>
              <a:rPr lang="en-US" sz="2800" dirty="0"/>
              <a:t> ● </a:t>
            </a:r>
            <a:r>
              <a:rPr lang="en-US" sz="2700" dirty="0" smtClean="0"/>
              <a:t>CT scan “atypical appendicitis” or “</a:t>
            </a:r>
            <a:r>
              <a:rPr lang="en-US" sz="2700" dirty="0" err="1" smtClean="0"/>
              <a:t>Meckel’s</a:t>
            </a:r>
            <a:r>
              <a:rPr lang="en-US" sz="2700" dirty="0" smtClean="0"/>
              <a:t> diverticulitis”</a:t>
            </a:r>
            <a:r>
              <a:rPr lang="en-US" sz="2700" b="1" dirty="0" smtClean="0"/>
              <a:t/>
            </a:r>
            <a:br>
              <a:rPr lang="en-US" sz="2700" b="1" dirty="0" smtClean="0"/>
            </a:br>
            <a:r>
              <a:rPr lang="en-US" sz="3100" b="1" dirty="0" smtClean="0"/>
              <a:t/>
            </a:r>
            <a:br>
              <a:rPr lang="en-US" sz="3100" b="1" dirty="0" smtClean="0"/>
            </a:br>
            <a:r>
              <a:rPr lang="en-US" sz="3100" b="1" dirty="0" smtClean="0">
                <a:solidFill>
                  <a:srgbClr val="FF0000"/>
                </a:solidFill>
              </a:rPr>
              <a:t>Admitted to surgical ward for observation</a:t>
            </a:r>
            <a:br>
              <a:rPr lang="en-US" sz="3100" b="1" dirty="0" smtClean="0">
                <a:solidFill>
                  <a:srgbClr val="FF0000"/>
                </a:solidFill>
              </a:rPr>
            </a:br>
            <a:r>
              <a:rPr lang="en-US" sz="3100" b="1" dirty="0" smtClean="0">
                <a:solidFill>
                  <a:srgbClr val="00B0F0"/>
                </a:solidFill>
              </a:rPr>
              <a:t/>
            </a:r>
            <a:br>
              <a:rPr lang="en-US" sz="3100" b="1" dirty="0" smtClean="0">
                <a:solidFill>
                  <a:srgbClr val="00B0F0"/>
                </a:solidFill>
              </a:rPr>
            </a:br>
            <a:r>
              <a:rPr lang="en-US" sz="3100" b="1" dirty="0" err="1" smtClean="0">
                <a:solidFill>
                  <a:srgbClr val="FF0000"/>
                </a:solidFill>
              </a:rPr>
              <a:t>Laparascopic</a:t>
            </a:r>
            <a:r>
              <a:rPr lang="en-US" sz="3100" b="1" dirty="0" smtClean="0">
                <a:solidFill>
                  <a:srgbClr val="FF0000"/>
                </a:solidFill>
              </a:rPr>
              <a:t> appendectomy</a:t>
            </a:r>
            <a:r>
              <a:rPr lang="en-US" sz="3100" b="1" dirty="0" smtClean="0"/>
              <a:t/>
            </a:r>
            <a:br>
              <a:rPr lang="en-US" sz="3100" b="1" dirty="0" smtClean="0"/>
            </a:br>
            <a:r>
              <a:rPr lang="en-US" sz="3100" b="1" dirty="0" smtClean="0"/>
              <a:t>● Anesthesia: </a:t>
            </a:r>
            <a:r>
              <a:rPr lang="en-US" sz="2700" b="1" u="sng" dirty="0" smtClean="0"/>
              <a:t>Thiopental</a:t>
            </a:r>
            <a:r>
              <a:rPr lang="en-US" sz="2700" b="1" dirty="0" smtClean="0"/>
              <a:t>, </a:t>
            </a:r>
            <a:r>
              <a:rPr lang="en-US" sz="2700" b="1" dirty="0" err="1" smtClean="0"/>
              <a:t>Sevoflurane</a:t>
            </a:r>
            <a:r>
              <a:rPr lang="en-US" sz="2700" b="1" dirty="0" smtClean="0"/>
              <a:t>, fentanyl, </a:t>
            </a:r>
            <a:r>
              <a:rPr lang="en-US" sz="2700" b="1" dirty="0" err="1" smtClean="0"/>
              <a:t>Suxamethonium</a:t>
            </a:r>
            <a:r>
              <a:rPr lang="en-US" sz="2700" b="1" dirty="0" smtClean="0"/>
              <a:t/>
            </a:r>
            <a:br>
              <a:rPr lang="en-US" sz="2700" b="1" dirty="0" smtClean="0"/>
            </a:br>
            <a:r>
              <a:rPr lang="en-US" sz="3100" b="1" dirty="0" smtClean="0"/>
              <a:t/>
            </a:r>
            <a:br>
              <a:rPr lang="en-US" sz="3100" b="1" dirty="0" smtClean="0"/>
            </a:br>
            <a:r>
              <a:rPr lang="en-US" sz="3100" b="1" dirty="0"/>
              <a:t>● </a:t>
            </a:r>
            <a:r>
              <a:rPr lang="en-US" sz="3100" dirty="0" err="1" smtClean="0"/>
              <a:t>Patholigist</a:t>
            </a:r>
            <a:r>
              <a:rPr lang="en-US" sz="3100" dirty="0" smtClean="0"/>
              <a:t> assessment:</a:t>
            </a:r>
            <a:r>
              <a:rPr lang="en-US" sz="3100" b="1" dirty="0" smtClean="0"/>
              <a:t> No appendicitis</a:t>
            </a:r>
            <a:r>
              <a:rPr lang="en-US" dirty="0"/>
              <a:t/>
            </a:r>
            <a:br>
              <a:rPr lang="en-US" dirty="0"/>
            </a:b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43011" name="Rechteck 2"/>
          <p:cNvSpPr>
            <a:spLocks noChangeArrowheads="1"/>
          </p:cNvSpPr>
          <p:nvPr/>
        </p:nvSpPr>
        <p:spPr bwMode="auto">
          <a:xfrm>
            <a:off x="395288" y="1582738"/>
            <a:ext cx="8137525" cy="4800600"/>
          </a:xfrm>
          <a:prstGeom prst="rect">
            <a:avLst/>
          </a:prstGeom>
          <a:noFill/>
          <a:ln w="9525">
            <a:noFill/>
            <a:miter lim="800000"/>
            <a:headEnd/>
            <a:tailEnd/>
          </a:ln>
        </p:spPr>
        <p:txBody>
          <a:bodyPr>
            <a:spAutoFit/>
          </a:bodyPr>
          <a:lstStyle/>
          <a:p>
            <a:r>
              <a:rPr lang="de-DE" altLang="de-DE" b="1"/>
              <a:t>Congenital Erythropoietic Porphyria</a:t>
            </a:r>
            <a:br>
              <a:rPr lang="de-DE" altLang="de-DE" b="1"/>
            </a:br>
            <a:r>
              <a:rPr lang="de-DE" altLang="de-DE" b="1"/>
              <a:t>Diagnosis</a:t>
            </a:r>
            <a:r>
              <a:rPr lang="de-DE" altLang="de-DE"/>
              <a:t/>
            </a:r>
            <a:br>
              <a:rPr lang="de-DE" altLang="de-DE"/>
            </a:br>
            <a:r>
              <a:rPr lang="de-DE" altLang="de-DE"/>
              <a:t>• Massive production and accumulation of type I porphyrins</a:t>
            </a:r>
            <a:br>
              <a:rPr lang="de-DE" altLang="de-DE"/>
            </a:br>
            <a:r>
              <a:rPr lang="de-DE" altLang="de-DE"/>
              <a:t>in most tissues :</a:t>
            </a:r>
            <a:br>
              <a:rPr lang="de-DE" altLang="de-DE"/>
            </a:br>
            <a:r>
              <a:rPr lang="de-DE" altLang="de-DE"/>
              <a:t>		Bone marrow, red cells, plasma, spleen, liver, skin,</a:t>
            </a:r>
            <a:br>
              <a:rPr lang="de-DE" altLang="de-DE"/>
            </a:br>
            <a:r>
              <a:rPr lang="de-DE" altLang="de-DE"/>
              <a:t>		teeth, bones</a:t>
            </a:r>
          </a:p>
          <a:p>
            <a:r>
              <a:rPr lang="de-DE" altLang="de-DE"/>
              <a:t/>
            </a:r>
            <a:br>
              <a:rPr lang="de-DE" altLang="de-DE"/>
            </a:br>
            <a:r>
              <a:rPr lang="de-DE" altLang="de-DE"/>
              <a:t>• Massive excretion of Uroporphyrin I and Coproporphyrin I</a:t>
            </a:r>
            <a:br>
              <a:rPr lang="de-DE" altLang="de-DE"/>
            </a:br>
            <a:r>
              <a:rPr lang="de-DE" altLang="de-DE"/>
              <a:t>in urine, feces (red urine, pink colored diapers)</a:t>
            </a:r>
          </a:p>
          <a:p>
            <a:endParaRPr lang="de-DE" altLang="de-DE"/>
          </a:p>
          <a:p>
            <a:r>
              <a:rPr lang="de-DE" altLang="de-DE"/>
              <a:t/>
            </a:r>
            <a:br>
              <a:rPr lang="de-DE" altLang="de-DE"/>
            </a:br>
            <a:r>
              <a:rPr lang="de-DE" altLang="de-DE"/>
              <a:t>• 80 to 99 % deficiency in UROS activity in erythrocytes</a:t>
            </a:r>
          </a:p>
          <a:p>
            <a:endParaRPr lang="de-DE" altLang="de-DE"/>
          </a:p>
          <a:p>
            <a:r>
              <a:rPr lang="de-DE" altLang="de-DE"/>
              <a:t>Molecular aspects</a:t>
            </a:r>
          </a:p>
          <a:p>
            <a:r>
              <a:rPr lang="de-DE" altLang="de-DE"/>
              <a:t>	Autosomalrecessive</a:t>
            </a:r>
          </a:p>
          <a:p>
            <a:r>
              <a:rPr lang="de-DE" altLang="de-DE"/>
              <a:t>	Marked defect in UROS activity</a:t>
            </a:r>
          </a:p>
          <a:p>
            <a:r>
              <a:rPr lang="de-DE" altLang="de-DE"/>
              <a:t>	Compound heterozygotes- poor phenotyp-genotype correlation</a:t>
            </a:r>
          </a:p>
        </p:txBody>
      </p:sp>
      <p:sp>
        <p:nvSpPr>
          <p:cNvPr id="43012"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44035" name="Rechteck 1"/>
          <p:cNvSpPr>
            <a:spLocks noChangeArrowheads="1"/>
          </p:cNvSpPr>
          <p:nvPr/>
        </p:nvSpPr>
        <p:spPr bwMode="auto">
          <a:xfrm>
            <a:off x="684213" y="1700213"/>
            <a:ext cx="6729412" cy="3970337"/>
          </a:xfrm>
          <a:prstGeom prst="rect">
            <a:avLst/>
          </a:prstGeom>
          <a:noFill/>
          <a:ln w="9525">
            <a:noFill/>
            <a:miter lim="800000"/>
            <a:headEnd/>
            <a:tailEnd/>
          </a:ln>
        </p:spPr>
        <p:txBody>
          <a:bodyPr>
            <a:spAutoFit/>
          </a:bodyPr>
          <a:lstStyle/>
          <a:p>
            <a:r>
              <a:rPr lang="de-DE" altLang="de-DE" b="1"/>
              <a:t>Congenital Erythropoietic Porphyria</a:t>
            </a:r>
          </a:p>
          <a:p>
            <a:endParaRPr lang="de-DE" altLang="de-DE"/>
          </a:p>
          <a:p>
            <a:r>
              <a:rPr lang="de-DE" altLang="de-DE" b="1"/>
              <a:t>Therapeutic options</a:t>
            </a:r>
            <a:r>
              <a:rPr lang="de-DE" altLang="de-DE"/>
              <a:t/>
            </a:r>
            <a:br>
              <a:rPr lang="de-DE" altLang="de-DE"/>
            </a:br>
            <a:r>
              <a:rPr lang="de-DE" altLang="de-DE"/>
              <a:t>1. Symptomatic treatment</a:t>
            </a:r>
            <a:br>
              <a:rPr lang="de-DE" altLang="de-DE"/>
            </a:br>
            <a:r>
              <a:rPr lang="de-DE" altLang="de-DE"/>
              <a:t>	- sunscreen lotions and skin care +++</a:t>
            </a:r>
            <a:br>
              <a:rPr lang="de-DE" altLang="de-DE"/>
            </a:br>
            <a:r>
              <a:rPr lang="de-DE" altLang="de-DE"/>
              <a:t>	- b-carotene, oral charcoal, hydroxyurea</a:t>
            </a:r>
            <a:br>
              <a:rPr lang="de-DE" altLang="de-DE"/>
            </a:br>
            <a:r>
              <a:rPr lang="de-DE" altLang="de-DE"/>
              <a:t>	- splenectomy</a:t>
            </a:r>
            <a:br>
              <a:rPr lang="de-DE" altLang="de-DE"/>
            </a:br>
            <a:r>
              <a:rPr lang="de-DE" altLang="de-DE"/>
              <a:t>	- repeated transfusions &amp; iron chelators</a:t>
            </a:r>
          </a:p>
          <a:p>
            <a:r>
              <a:rPr lang="de-DE" altLang="de-DE"/>
              <a:t/>
            </a:r>
            <a:br>
              <a:rPr lang="de-DE" altLang="de-DE"/>
            </a:br>
            <a:r>
              <a:rPr lang="de-DE" altLang="de-DE"/>
              <a:t>2. Curative treatment</a:t>
            </a:r>
            <a:br>
              <a:rPr lang="de-DE" altLang="de-DE"/>
            </a:br>
            <a:r>
              <a:rPr lang="de-DE" altLang="de-DE"/>
              <a:t>	- Allogenic Hematopoietic Stem Cell Transplantation,</a:t>
            </a:r>
            <a:br>
              <a:rPr lang="de-DE" altLang="de-DE"/>
            </a:br>
            <a:r>
              <a:rPr lang="de-DE" altLang="de-DE"/>
              <a:t>	(severe case in children)</a:t>
            </a:r>
            <a:br>
              <a:rPr lang="de-DE" altLang="de-DE"/>
            </a:br>
            <a:r>
              <a:rPr lang="de-DE" altLang="de-DE"/>
              <a:t/>
            </a:r>
            <a:br>
              <a:rPr lang="de-DE" altLang="de-DE"/>
            </a:br>
            <a:endParaRPr lang="de-DE" altLang="de-DE"/>
          </a:p>
        </p:txBody>
      </p:sp>
      <p:sp>
        <p:nvSpPr>
          <p:cNvPr id="44036"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a:p>
          <a:p>
            <a:pPr algn="l" fontAlgn="auto">
              <a:spcAft>
                <a:spcPts val="0"/>
              </a:spcAft>
              <a:defRPr/>
            </a:pPr>
            <a:endParaRPr lang="en-US" sz="1800" dirty="0"/>
          </a:p>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pic>
        <p:nvPicPr>
          <p:cNvPr id="45059" name="Picture 2"/>
          <p:cNvPicPr>
            <a:picLocks noChangeAspect="1" noChangeArrowheads="1"/>
          </p:cNvPicPr>
          <p:nvPr/>
        </p:nvPicPr>
        <p:blipFill>
          <a:blip r:embed="rId2"/>
          <a:srcRect/>
          <a:stretch>
            <a:fillRect/>
          </a:stretch>
        </p:blipFill>
        <p:spPr bwMode="auto">
          <a:xfrm>
            <a:off x="623888" y="3529013"/>
            <a:ext cx="2981325" cy="2924175"/>
          </a:xfrm>
          <a:prstGeom prst="rect">
            <a:avLst/>
          </a:prstGeom>
          <a:noFill/>
          <a:ln w="9525">
            <a:noFill/>
            <a:miter lim="800000"/>
            <a:headEnd/>
            <a:tailEnd/>
          </a:ln>
        </p:spPr>
      </p:pic>
      <p:pic>
        <p:nvPicPr>
          <p:cNvPr id="45060" name="Picture 2"/>
          <p:cNvPicPr>
            <a:picLocks noChangeAspect="1" noChangeArrowheads="1"/>
          </p:cNvPicPr>
          <p:nvPr/>
        </p:nvPicPr>
        <p:blipFill>
          <a:blip r:embed="rId3"/>
          <a:srcRect/>
          <a:stretch>
            <a:fillRect/>
          </a:stretch>
        </p:blipFill>
        <p:spPr bwMode="auto">
          <a:xfrm>
            <a:off x="4729163" y="3573463"/>
            <a:ext cx="3371850" cy="2838450"/>
          </a:xfrm>
          <a:prstGeom prst="rect">
            <a:avLst/>
          </a:prstGeom>
          <a:noFill/>
          <a:ln w="9525">
            <a:noFill/>
            <a:miter lim="800000"/>
            <a:headEnd/>
            <a:tailEnd/>
          </a:ln>
        </p:spPr>
      </p:pic>
      <p:sp>
        <p:nvSpPr>
          <p:cNvPr id="45061" name="Rechteck 2"/>
          <p:cNvSpPr>
            <a:spLocks noChangeArrowheads="1"/>
          </p:cNvSpPr>
          <p:nvPr/>
        </p:nvSpPr>
        <p:spPr bwMode="auto">
          <a:xfrm>
            <a:off x="539750" y="1592263"/>
            <a:ext cx="7332663" cy="1476375"/>
          </a:xfrm>
          <a:prstGeom prst="rect">
            <a:avLst/>
          </a:prstGeom>
          <a:noFill/>
          <a:ln w="9525">
            <a:noFill/>
            <a:miter lim="800000"/>
            <a:headEnd/>
            <a:tailEnd/>
          </a:ln>
        </p:spPr>
        <p:txBody>
          <a:bodyPr>
            <a:spAutoFit/>
          </a:bodyPr>
          <a:lstStyle/>
          <a:p>
            <a:r>
              <a:rPr lang="de-DE" altLang="de-DE" b="1"/>
              <a:t>Congenital Erythropoietic Porphyria</a:t>
            </a:r>
          </a:p>
          <a:p>
            <a:r>
              <a:rPr lang="de-DE" altLang="de-DE"/>
              <a:t/>
            </a:r>
            <a:br>
              <a:rPr lang="de-DE" altLang="de-DE"/>
            </a:br>
            <a:r>
              <a:rPr lang="de-DE" altLang="de-DE"/>
              <a:t>Allogenic Hematopoietic Stem Cells Transplantation</a:t>
            </a:r>
            <a:br>
              <a:rPr lang="de-DE" altLang="de-DE"/>
            </a:br>
            <a:r>
              <a:rPr lang="de-DE" altLang="de-DE"/>
              <a:t>&gt;20 patients</a:t>
            </a:r>
            <a:br>
              <a:rPr lang="de-DE" altLang="de-DE"/>
            </a:br>
            <a:r>
              <a:rPr lang="de-DE" altLang="de-DE"/>
              <a:t>&gt;5 years follow-up</a:t>
            </a:r>
          </a:p>
        </p:txBody>
      </p:sp>
      <p:sp>
        <p:nvSpPr>
          <p:cNvPr id="45062"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4824413" y="3573463"/>
            <a:ext cx="4356100" cy="3279775"/>
          </a:xfrm>
          <a:prstGeom prst="rect">
            <a:avLst/>
          </a:prstGeom>
          <a:noFill/>
          <a:ln w="9525">
            <a:noFill/>
            <a:miter lim="800000"/>
            <a:headEnd/>
            <a:tailEnd/>
          </a:ln>
        </p:spPr>
      </p:pic>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a:p>
          <a:p>
            <a:pPr algn="l" fontAlgn="auto">
              <a:spcAft>
                <a:spcPts val="0"/>
              </a:spcAft>
              <a:defRPr/>
            </a:pPr>
            <a:endParaRPr lang="en-US" sz="1800" dirty="0"/>
          </a:p>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46084" name="Rechteck 1"/>
          <p:cNvSpPr>
            <a:spLocks noChangeArrowheads="1"/>
          </p:cNvSpPr>
          <p:nvPr/>
        </p:nvSpPr>
        <p:spPr bwMode="auto">
          <a:xfrm>
            <a:off x="125413" y="1341438"/>
            <a:ext cx="6534150" cy="3694112"/>
          </a:xfrm>
          <a:prstGeom prst="rect">
            <a:avLst/>
          </a:prstGeom>
          <a:noFill/>
          <a:ln w="9525">
            <a:noFill/>
            <a:miter lim="800000"/>
            <a:headEnd/>
            <a:tailEnd/>
          </a:ln>
        </p:spPr>
        <p:txBody>
          <a:bodyPr>
            <a:spAutoFit/>
          </a:bodyPr>
          <a:lstStyle/>
          <a:p>
            <a:r>
              <a:rPr lang="de-DE" altLang="de-DE" b="1"/>
              <a:t>Erythropoietic ProtoPorphyria: A distressing skin pain…</a:t>
            </a:r>
          </a:p>
          <a:p>
            <a:endParaRPr lang="de-DE" altLang="de-DE" b="1"/>
          </a:p>
          <a:p>
            <a:r>
              <a:rPr lang="de-DE" altLang="de-DE" b="1"/>
              <a:t>Extreme intolerance to sun, wind and Temperature variation </a:t>
            </a:r>
          </a:p>
          <a:p>
            <a:r>
              <a:rPr lang="de-DE" altLang="de-DE"/>
              <a:t>• Early childhood</a:t>
            </a:r>
          </a:p>
          <a:p>
            <a:r>
              <a:rPr lang="de-DE" altLang="de-DE"/>
              <a:t>• Minutes of exposure</a:t>
            </a:r>
          </a:p>
          <a:p>
            <a:r>
              <a:rPr lang="de-DE" altLang="de-DE"/>
              <a:t>• Painful: needles stuck into the skin</a:t>
            </a:r>
          </a:p>
          <a:p>
            <a:r>
              <a:rPr lang="de-DE" altLang="de-DE"/>
              <a:t>• Relief by cold material, sleep disrupted</a:t>
            </a:r>
          </a:p>
          <a:p>
            <a:r>
              <a:rPr lang="de-DE" altLang="de-DE"/>
              <a:t>• Burning, itching, swelling, </a:t>
            </a:r>
            <a:r>
              <a:rPr lang="de-DE" altLang="de-DE" b="1"/>
              <a:t>oedema</a:t>
            </a:r>
            <a:r>
              <a:rPr lang="de-DE" altLang="de-DE"/>
              <a:t>, </a:t>
            </a:r>
            <a:r>
              <a:rPr lang="de-DE" altLang="de-DE" b="1"/>
              <a:t>erythema</a:t>
            </a:r>
            <a:r>
              <a:rPr lang="de-DE" altLang="de-DE"/>
              <a:t>, purpura, vesicles</a:t>
            </a:r>
          </a:p>
          <a:p>
            <a:r>
              <a:rPr lang="de-DE" altLang="de-DE"/>
              <a:t>• Chronic lesions : thickened waxy skin, linear scars</a:t>
            </a:r>
          </a:p>
          <a:p>
            <a:endParaRPr lang="de-DE" altLang="de-DE"/>
          </a:p>
          <a:p>
            <a:r>
              <a:rPr lang="de-DE" altLang="de-DE"/>
              <a:t>• </a:t>
            </a:r>
            <a:r>
              <a:rPr lang="de-DE" altLang="de-DE" b="1"/>
              <a:t>Diagnosis often delayed</a:t>
            </a:r>
          </a:p>
          <a:p>
            <a:r>
              <a:rPr lang="de-DE" altLang="de-DE" b="1"/>
              <a:t>• Major impairment of quality of life</a:t>
            </a:r>
          </a:p>
          <a:p>
            <a:r>
              <a:rPr lang="de-DE" altLang="de-DE" b="1"/>
              <a:t>• Psychosocial complications</a:t>
            </a:r>
          </a:p>
        </p:txBody>
      </p:sp>
      <p:sp>
        <p:nvSpPr>
          <p:cNvPr id="46085"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a:p>
          <a:p>
            <a:pPr algn="l" fontAlgn="auto">
              <a:spcAft>
                <a:spcPts val="0"/>
              </a:spcAft>
              <a:defRPr/>
            </a:pPr>
            <a:endParaRPr lang="en-US" sz="1800" dirty="0"/>
          </a:p>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47107" name="Rechteck 1"/>
          <p:cNvSpPr>
            <a:spLocks noChangeArrowheads="1"/>
          </p:cNvSpPr>
          <p:nvPr/>
        </p:nvSpPr>
        <p:spPr bwMode="auto">
          <a:xfrm>
            <a:off x="179388" y="1436688"/>
            <a:ext cx="8913812" cy="5016500"/>
          </a:xfrm>
          <a:prstGeom prst="rect">
            <a:avLst/>
          </a:prstGeom>
          <a:noFill/>
          <a:ln w="9525">
            <a:noFill/>
            <a:miter lim="800000"/>
            <a:headEnd/>
            <a:tailEnd/>
          </a:ln>
        </p:spPr>
        <p:txBody>
          <a:bodyPr>
            <a:spAutoFit/>
          </a:bodyPr>
          <a:lstStyle/>
          <a:p>
            <a:r>
              <a:rPr lang="de-DE" altLang="de-DE" sz="2000" b="1"/>
              <a:t>EPP a multi organ disease</a:t>
            </a:r>
            <a:r>
              <a:rPr lang="de-DE" altLang="de-DE" sz="2000"/>
              <a:t/>
            </a:r>
            <a:br>
              <a:rPr lang="de-DE" altLang="de-DE" sz="2000"/>
            </a:br>
            <a:r>
              <a:rPr lang="de-DE" altLang="de-DE" sz="2000"/>
              <a:t>A syndrome of life-long skin photosensitivity</a:t>
            </a:r>
          </a:p>
          <a:p>
            <a:r>
              <a:rPr lang="de-DE" altLang="de-DE" sz="2000"/>
              <a:t/>
            </a:r>
            <a:br>
              <a:rPr lang="de-DE" altLang="de-DE" sz="2000"/>
            </a:br>
            <a:r>
              <a:rPr lang="de-DE" altLang="de-DE" sz="2000"/>
              <a:t>• Prevalence ≈ 1/100 000, incidence = 0.12/106</a:t>
            </a:r>
          </a:p>
          <a:p>
            <a:r>
              <a:rPr lang="de-DE" altLang="de-DE" sz="2000"/>
              <a:t/>
            </a:r>
            <a:br>
              <a:rPr lang="de-DE" altLang="de-DE" sz="2000"/>
            </a:br>
            <a:r>
              <a:rPr lang="de-DE" altLang="de-DE" sz="2000"/>
              <a:t>• Excess PPIX (Protoporphyrine IX)in bone marrow, erythrocytes, plasma, skin and liver</a:t>
            </a:r>
          </a:p>
          <a:p>
            <a:r>
              <a:rPr lang="de-DE" altLang="de-DE" sz="2000"/>
              <a:t/>
            </a:r>
            <a:br>
              <a:rPr lang="de-DE" altLang="de-DE" sz="2000"/>
            </a:br>
            <a:r>
              <a:rPr lang="de-DE" altLang="de-DE" sz="2000"/>
              <a:t>• Altered hematopoiesis: common mild microcytic anaemia and thrombocytopenia (30-50% cases)</a:t>
            </a:r>
          </a:p>
          <a:p>
            <a:r>
              <a:rPr lang="de-DE" altLang="de-DE" sz="2000"/>
              <a:t/>
            </a:r>
            <a:br>
              <a:rPr lang="de-DE" altLang="de-DE" sz="2000"/>
            </a:br>
            <a:r>
              <a:rPr lang="de-DE" altLang="de-DE" sz="2000"/>
              <a:t>• Cholelithiasis, moderate liver damage in 30% of patients</a:t>
            </a:r>
          </a:p>
          <a:p>
            <a:r>
              <a:rPr lang="de-DE" altLang="de-DE" sz="2000"/>
              <a:t/>
            </a:r>
            <a:br>
              <a:rPr lang="de-DE" altLang="de-DE" sz="2000"/>
            </a:br>
            <a:r>
              <a:rPr lang="de-DE" altLang="de-DE" sz="2000"/>
              <a:t>• PPIX induced chronic liver disease and cirrhosis</a:t>
            </a:r>
          </a:p>
          <a:p>
            <a:r>
              <a:rPr lang="de-DE" altLang="de-DE" sz="2000"/>
              <a:t/>
            </a:r>
            <a:br>
              <a:rPr lang="de-DE" altLang="de-DE" sz="2000"/>
            </a:br>
            <a:r>
              <a:rPr lang="de-DE" altLang="de-DE" sz="2000"/>
              <a:t>• Fulminant cholestatic liver failure in less than 2%</a:t>
            </a:r>
          </a:p>
        </p:txBody>
      </p:sp>
      <p:sp>
        <p:nvSpPr>
          <p:cNvPr id="47108"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a:p>
          <a:p>
            <a:pPr algn="l" fontAlgn="auto">
              <a:spcAft>
                <a:spcPts val="0"/>
              </a:spcAft>
              <a:defRPr/>
            </a:pPr>
            <a:endParaRPr lang="en-US" sz="1800" dirty="0"/>
          </a:p>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48131" name="Rechteck 1"/>
          <p:cNvSpPr>
            <a:spLocks noChangeArrowheads="1"/>
          </p:cNvSpPr>
          <p:nvPr/>
        </p:nvSpPr>
        <p:spPr bwMode="auto">
          <a:xfrm>
            <a:off x="128588" y="1412875"/>
            <a:ext cx="8964612" cy="4524375"/>
          </a:xfrm>
          <a:prstGeom prst="rect">
            <a:avLst/>
          </a:prstGeom>
          <a:noFill/>
          <a:ln w="9525">
            <a:noFill/>
            <a:miter lim="800000"/>
            <a:headEnd/>
            <a:tailEnd/>
          </a:ln>
        </p:spPr>
        <p:txBody>
          <a:bodyPr>
            <a:spAutoFit/>
          </a:bodyPr>
          <a:lstStyle/>
          <a:p>
            <a:r>
              <a:rPr lang="de-DE" altLang="de-DE" sz="2400"/>
              <a:t>Molecular genetics of protoporphyria</a:t>
            </a:r>
          </a:p>
          <a:p>
            <a:r>
              <a:rPr lang="de-DE" altLang="de-DE" sz="2400"/>
              <a:t/>
            </a:r>
            <a:br>
              <a:rPr lang="de-DE" altLang="de-DE" sz="2400"/>
            </a:br>
            <a:r>
              <a:rPr lang="de-DE" altLang="de-DE" sz="2400"/>
              <a:t>Two distinct causes:</a:t>
            </a:r>
            <a:br>
              <a:rPr lang="de-DE" altLang="de-DE" sz="2400"/>
            </a:br>
            <a:r>
              <a:rPr lang="de-DE" altLang="de-DE" sz="2400"/>
              <a:t>I. </a:t>
            </a:r>
            <a:r>
              <a:rPr lang="de-DE" altLang="de-DE" sz="2400" b="1"/>
              <a:t>Erythropoietic protoporphyria (EPP) </a:t>
            </a:r>
            <a:r>
              <a:rPr lang="de-DE" altLang="de-DE" sz="2400"/>
              <a:t>due to deficiency of ferrochelatase</a:t>
            </a:r>
          </a:p>
          <a:p>
            <a:r>
              <a:rPr lang="de-DE" altLang="de-DE" sz="2400"/>
              <a:t/>
            </a:r>
            <a:br>
              <a:rPr lang="de-DE" altLang="de-DE" sz="2400"/>
            </a:br>
            <a:r>
              <a:rPr lang="de-DE" altLang="de-DE" sz="2400"/>
              <a:t>Autosomal recessive, with mutation of both alleles</a:t>
            </a:r>
          </a:p>
          <a:p>
            <a:r>
              <a:rPr lang="de-DE" altLang="de-DE" sz="2400"/>
              <a:t/>
            </a:r>
            <a:br>
              <a:rPr lang="de-DE" altLang="de-DE" sz="2400"/>
            </a:br>
            <a:r>
              <a:rPr lang="de-DE" altLang="de-DE" sz="2400"/>
              <a:t>II. </a:t>
            </a:r>
            <a:r>
              <a:rPr lang="de-DE" altLang="de-DE" sz="2400" b="1"/>
              <a:t>X-linked dominant protoporphyria (XLDPP)</a:t>
            </a:r>
            <a:r>
              <a:rPr lang="de-DE" altLang="de-DE" sz="2400"/>
              <a:t> due to gain of function mutations in ALA Synthetase 2 (ALAS2) (the erythroid specific enzyme) Deletions in the C-terminus appear to interfere with regulation of enzyme activity</a:t>
            </a:r>
          </a:p>
        </p:txBody>
      </p:sp>
      <p:sp>
        <p:nvSpPr>
          <p:cNvPr id="48132" name="TextBox 1"/>
          <p:cNvSpPr txBox="1">
            <a:spLocks noChangeArrowheads="1"/>
          </p:cNvSpPr>
          <p:nvPr/>
        </p:nvSpPr>
        <p:spPr bwMode="auto">
          <a:xfrm>
            <a:off x="0" y="692150"/>
            <a:ext cx="9144000" cy="523875"/>
          </a:xfrm>
          <a:prstGeom prst="rect">
            <a:avLst/>
          </a:prstGeom>
          <a:solidFill>
            <a:srgbClr val="FF0000"/>
          </a:solidFill>
          <a:ln w="9525">
            <a:solidFill>
              <a:schemeClr val="tx1"/>
            </a:solidFill>
            <a:miter lim="800000"/>
            <a:headEnd/>
            <a:tailEnd/>
          </a:ln>
        </p:spPr>
        <p:txBody>
          <a:bodyPr>
            <a:spAutoFit/>
          </a:bodyPr>
          <a:lstStyle/>
          <a:p>
            <a:pPr algn="ctr"/>
            <a:r>
              <a:rPr lang="en-GB" altLang="de-DE" sz="2800">
                <a:solidFill>
                  <a:schemeClr val="bg1"/>
                </a:solidFill>
              </a:rPr>
              <a:t>Cutaneous porphyrias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6300788" y="2997200"/>
            <a:ext cx="2628900" cy="3816350"/>
          </a:xfrm>
          <a:prstGeom prst="rect">
            <a:avLst/>
          </a:prstGeom>
          <a:noFill/>
          <a:ln w="9525">
            <a:noFill/>
            <a:miter lim="800000"/>
            <a:headEnd/>
            <a:tailEnd/>
          </a:ln>
        </p:spPr>
      </p:pic>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a:p>
          <a:p>
            <a:pPr algn="l" fontAlgn="auto">
              <a:spcAft>
                <a:spcPts val="0"/>
              </a:spcAft>
              <a:defRPr/>
            </a:pPr>
            <a:endParaRPr lang="en-US" sz="1800" dirty="0"/>
          </a:p>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49156" name="Rechteck 2"/>
          <p:cNvSpPr>
            <a:spLocks noChangeArrowheads="1"/>
          </p:cNvSpPr>
          <p:nvPr/>
        </p:nvSpPr>
        <p:spPr bwMode="auto">
          <a:xfrm>
            <a:off x="179388" y="763588"/>
            <a:ext cx="8569325" cy="6586537"/>
          </a:xfrm>
          <a:prstGeom prst="rect">
            <a:avLst/>
          </a:prstGeom>
          <a:noFill/>
          <a:ln w="9525">
            <a:noFill/>
            <a:miter lim="800000"/>
            <a:headEnd/>
            <a:tailEnd/>
          </a:ln>
        </p:spPr>
        <p:txBody>
          <a:bodyPr>
            <a:spAutoFit/>
          </a:bodyPr>
          <a:lstStyle/>
          <a:p>
            <a:r>
              <a:rPr lang="en-US" altLang="de-DE" sz="2800" b="1" i="1" u="sng"/>
              <a:t>Cave: </a:t>
            </a:r>
          </a:p>
          <a:p>
            <a:r>
              <a:rPr lang="de-DE" altLang="de-DE" sz="2800"/>
              <a:t>To recognize acute porphyria attacks</a:t>
            </a:r>
          </a:p>
          <a:p>
            <a:r>
              <a:rPr lang="de-DE" altLang="de-DE" sz="2800"/>
              <a:t>Diagnosis: PBG in Urine Sample</a:t>
            </a:r>
            <a:endParaRPr lang="en-US" altLang="de-DE" sz="2800"/>
          </a:p>
          <a:p>
            <a:endParaRPr lang="en-US" altLang="de-DE" sz="2800"/>
          </a:p>
          <a:p>
            <a:r>
              <a:rPr lang="en-US" sz="2800" b="1" i="1" u="sng"/>
              <a:t>Recommendations: </a:t>
            </a:r>
          </a:p>
          <a:p>
            <a:r>
              <a:rPr lang="en-US" sz="2800"/>
              <a:t>known patients with hepatic porphyria </a:t>
            </a:r>
          </a:p>
          <a:p>
            <a:r>
              <a:rPr lang="en-US" sz="2800" b="1"/>
              <a:t>to</a:t>
            </a:r>
            <a:r>
              <a:rPr lang="en-US" sz="2800"/>
              <a:t> </a:t>
            </a:r>
            <a:r>
              <a:rPr lang="en-US" sz="2800" b="1"/>
              <a:t>carry medical alert cards</a:t>
            </a:r>
            <a:r>
              <a:rPr lang="en-US" sz="2800"/>
              <a:t>.</a:t>
            </a:r>
          </a:p>
          <a:p>
            <a:endParaRPr lang="en-US" altLang="de-DE" sz="2800"/>
          </a:p>
          <a:p>
            <a:r>
              <a:rPr lang="en-US" altLang="de-DE" sz="2400" b="1" i="1" u="sng"/>
              <a:t>Useful links:</a:t>
            </a:r>
            <a:endParaRPr lang="de-DE" altLang="de-DE" sz="2400" b="1" i="1" u="sng"/>
          </a:p>
          <a:p>
            <a:r>
              <a:rPr lang="en-US" altLang="de-DE" sz="2400" u="sng">
                <a:hlinkClick r:id="rId3"/>
              </a:rPr>
              <a:t>http://www.porphyrie.de</a:t>
            </a:r>
            <a:endParaRPr lang="de-DE" altLang="de-DE" sz="2400"/>
          </a:p>
          <a:p>
            <a:r>
              <a:rPr lang="en-US" altLang="de-DE" sz="2400" u="sng">
                <a:hlinkClick r:id="rId4"/>
              </a:rPr>
              <a:t>http://www.drugs-porphyria.org</a:t>
            </a:r>
            <a:endParaRPr lang="de-DE" altLang="de-DE" sz="2400"/>
          </a:p>
          <a:p>
            <a:r>
              <a:rPr lang="en-US" altLang="de-DE" sz="2400" u="sng">
                <a:hlinkClick r:id="rId5"/>
              </a:rPr>
              <a:t>http://www.hgmd.cf.ac.uk/ac/index.php</a:t>
            </a:r>
            <a:endParaRPr lang="de-DE" altLang="de-DE" sz="2400"/>
          </a:p>
          <a:p>
            <a:r>
              <a:rPr lang="en-US" altLang="de-DE" sz="2400" u="sng">
                <a:hlinkClick r:id="rId6"/>
              </a:rPr>
              <a:t>http://www.porphyria-europe.com</a:t>
            </a:r>
            <a:endParaRPr lang="de-DE" altLang="de-DE" sz="2400"/>
          </a:p>
          <a:p>
            <a:r>
              <a:rPr lang="en-US" altLang="de-DE" sz="2400" u="sng">
                <a:hlinkClick r:id="rId7"/>
              </a:rPr>
              <a:t>http://www.doss-porphyrie.de</a:t>
            </a:r>
            <a:endParaRPr lang="en-US" altLang="de-DE" sz="2400" u="sng"/>
          </a:p>
          <a:p>
            <a:endParaRPr lang="en-US" altLang="de-DE" u="sng"/>
          </a:p>
          <a:p>
            <a:endParaRPr lang="en-US" altLang="de-DE" u="sng"/>
          </a:p>
          <a:p>
            <a:endParaRPr lang="de-DE" alt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28588" y="836613"/>
            <a:ext cx="8964612" cy="5832475"/>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smtClean="0"/>
          </a:p>
          <a:p>
            <a:pPr algn="l" fontAlgn="auto">
              <a:spcAft>
                <a:spcPts val="0"/>
              </a:spcAft>
              <a:defRPr/>
            </a:pPr>
            <a:endParaRPr lang="en-US" sz="3700" b="1" dirty="0"/>
          </a:p>
          <a:p>
            <a:pPr algn="l" fontAlgn="auto">
              <a:spcAft>
                <a:spcPts val="0"/>
              </a:spcAft>
              <a:defRPr/>
            </a:pPr>
            <a:endParaRPr lang="en-US" sz="3700" b="1" dirty="0"/>
          </a:p>
          <a:p>
            <a:pPr algn="l" fontAlgn="auto">
              <a:spcAft>
                <a:spcPts val="0"/>
              </a:spcAft>
              <a:defRPr/>
            </a:pPr>
            <a:endParaRPr lang="en-US" sz="1800" dirty="0"/>
          </a:p>
          <a:p>
            <a:pPr algn="l" fontAlgn="auto">
              <a:spcAft>
                <a:spcPts val="0"/>
              </a:spcAft>
              <a:defRPr/>
            </a:pPr>
            <a:endParaRPr lang="en-US" sz="1800" dirty="0" smtClean="0"/>
          </a:p>
          <a:p>
            <a:pPr algn="l" fontAlgn="auto">
              <a:spcAft>
                <a:spcPts val="0"/>
              </a:spcAft>
              <a:defRPr/>
            </a:pPr>
            <a:endParaRPr lang="en-US" sz="1800" dirty="0"/>
          </a:p>
          <a:p>
            <a:pPr algn="l" fontAlgn="auto">
              <a:spcAft>
                <a:spcPts val="0"/>
              </a:spcAft>
              <a:defRPr/>
            </a:pPr>
            <a:endParaRPr lang="en-US" sz="1800" dirty="0" smtClean="0"/>
          </a:p>
        </p:txBody>
      </p:sp>
      <p:sp>
        <p:nvSpPr>
          <p:cNvPr id="50179" name="Rechteck 1"/>
          <p:cNvSpPr>
            <a:spLocks noChangeArrowheads="1"/>
          </p:cNvSpPr>
          <p:nvPr/>
        </p:nvSpPr>
        <p:spPr bwMode="auto">
          <a:xfrm>
            <a:off x="250825" y="1196975"/>
            <a:ext cx="8713788" cy="4646613"/>
          </a:xfrm>
          <a:prstGeom prst="rect">
            <a:avLst/>
          </a:prstGeom>
          <a:noFill/>
          <a:ln w="9525">
            <a:noFill/>
            <a:miter lim="800000"/>
            <a:headEnd/>
            <a:tailEnd/>
          </a:ln>
        </p:spPr>
        <p:txBody>
          <a:bodyPr>
            <a:spAutoFit/>
          </a:bodyPr>
          <a:lstStyle/>
          <a:p>
            <a:r>
              <a:rPr lang="en-US" altLang="de-DE" sz="3600"/>
              <a:t>I would like to address my special acknowledgment to </a:t>
            </a:r>
            <a:r>
              <a:rPr lang="de-DE" altLang="de-DE" sz="3600"/>
              <a:t>Dr. Thomas Stauch Labor PD Dr. Volkmann, Karlsruhe, Germany.</a:t>
            </a:r>
          </a:p>
          <a:p>
            <a:endParaRPr lang="de-DE" altLang="de-DE" sz="3600"/>
          </a:p>
          <a:p>
            <a:endParaRPr lang="de-DE" altLang="de-DE" sz="3600"/>
          </a:p>
          <a:p>
            <a:endParaRPr lang="de-DE" altLang="de-DE" sz="3600"/>
          </a:p>
          <a:p>
            <a:r>
              <a:rPr lang="de-DE" altLang="de-DE" sz="3600" b="1" i="1"/>
              <a:t>Thanks for your attention!</a:t>
            </a:r>
          </a:p>
          <a:p>
            <a:endParaRPr lang="de-DE" altLang="de-DE" sz="2400"/>
          </a:p>
          <a:p>
            <a:endParaRPr lang="de-DE" altLang="de-DE"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388" y="836613"/>
            <a:ext cx="8964612" cy="5329237"/>
          </a:xfrm>
        </p:spPr>
        <p:txBody>
          <a:bodyPr rtlCol="0">
            <a:normAutofit fontScale="90000"/>
          </a:bodyPr>
          <a:lstStyle/>
          <a:p>
            <a:pPr algn="l" eaLnBrk="1" fontAlgn="auto" hangingPunct="1">
              <a:spcAft>
                <a:spcPts val="0"/>
              </a:spcAft>
              <a:defRPr/>
            </a:pPr>
            <a:r>
              <a:rPr lang="en-US" sz="4000" b="1" dirty="0"/>
              <a:t>Case 1: continued </a:t>
            </a:r>
            <a:r>
              <a:rPr lang="en-US" sz="3600" b="1" dirty="0"/>
              <a:t/>
            </a:r>
            <a:br>
              <a:rPr lang="en-US" sz="3600" b="1" dirty="0"/>
            </a:br>
            <a:r>
              <a:rPr lang="en-US" sz="3600" b="1" dirty="0" smtClean="0"/>
              <a:t>			Day </a:t>
            </a:r>
            <a:r>
              <a:rPr lang="en-US" sz="3600" b="1" dirty="0"/>
              <a:t>3</a:t>
            </a:r>
            <a:r>
              <a:rPr lang="en-US" sz="3600" b="1" dirty="0" smtClean="0"/>
              <a:t> -6</a:t>
            </a:r>
            <a:br>
              <a:rPr lang="en-US" sz="3600" b="1" dirty="0" smtClean="0"/>
            </a:br>
            <a:r>
              <a:rPr lang="en-US" sz="3600" b="1" dirty="0" smtClean="0"/>
              <a:t>	</a:t>
            </a:r>
            <a:r>
              <a:rPr lang="en-US" sz="4000" b="1" dirty="0" smtClean="0"/>
              <a:t>Sever </a:t>
            </a:r>
            <a:r>
              <a:rPr lang="en-US" sz="4000" b="1" dirty="0"/>
              <a:t>abdominal pain </a:t>
            </a:r>
            <a:r>
              <a:rPr lang="en-US" sz="4000" b="1" dirty="0" smtClean="0"/>
              <a:t>:</a:t>
            </a:r>
            <a:r>
              <a:rPr lang="en-US" sz="3100" b="1" dirty="0" smtClean="0"/>
              <a:t/>
            </a:r>
            <a:br>
              <a:rPr lang="en-US" sz="3100" b="1" dirty="0" smtClean="0"/>
            </a:br>
            <a:r>
              <a:rPr lang="en-US" sz="3100" b="1" dirty="0" smtClean="0"/>
              <a:t>	</a:t>
            </a:r>
            <a:r>
              <a:rPr lang="en-US" sz="2800" b="1" dirty="0" smtClean="0"/>
              <a:t>● </a:t>
            </a:r>
            <a:r>
              <a:rPr lang="en-US" sz="2800" dirty="0"/>
              <a:t>Postoperative bleeding</a:t>
            </a:r>
            <a:br>
              <a:rPr lang="en-US" sz="2800" dirty="0"/>
            </a:br>
            <a:r>
              <a:rPr lang="en-US" sz="2800" dirty="0"/>
              <a:t>	</a:t>
            </a:r>
            <a:r>
              <a:rPr lang="en-US" sz="2800" dirty="0" smtClean="0"/>
              <a:t>● </a:t>
            </a:r>
            <a:r>
              <a:rPr lang="en-US" sz="2800" dirty="0" err="1"/>
              <a:t>Reoperated</a:t>
            </a:r>
            <a:r>
              <a:rPr lang="en-US" sz="2800" dirty="0"/>
              <a:t> (</a:t>
            </a:r>
            <a:r>
              <a:rPr lang="en-US" sz="2800" u="sng" dirty="0"/>
              <a:t>thiopental</a:t>
            </a:r>
            <a:r>
              <a:rPr lang="en-US" sz="2800" dirty="0"/>
              <a:t>, </a:t>
            </a:r>
            <a:r>
              <a:rPr lang="en-US" sz="2800" dirty="0" err="1"/>
              <a:t>sevoflurane</a:t>
            </a:r>
            <a:r>
              <a:rPr lang="en-US" sz="2800" dirty="0"/>
              <a:t>)</a:t>
            </a:r>
            <a:r>
              <a:rPr lang="en-US" sz="2700" dirty="0" smtClean="0"/>
              <a:t/>
            </a:r>
            <a:br>
              <a:rPr lang="en-US" sz="2700" dirty="0" smtClean="0"/>
            </a:br>
            <a:r>
              <a:rPr lang="en-US" sz="3200" dirty="0"/>
              <a:t> </a:t>
            </a:r>
            <a:r>
              <a:rPr lang="en-US" sz="3200" dirty="0" smtClean="0"/>
              <a:t>	</a:t>
            </a:r>
            <a:r>
              <a:rPr lang="en-US" sz="2800" dirty="0" smtClean="0"/>
              <a:t>● </a:t>
            </a:r>
            <a:r>
              <a:rPr lang="en-US" sz="2800" dirty="0" err="1"/>
              <a:t>H</a:t>
            </a:r>
            <a:r>
              <a:rPr lang="en-US" sz="2800" dirty="0" err="1" smtClean="0"/>
              <a:t>yponatremia</a:t>
            </a:r>
            <a:r>
              <a:rPr lang="en-US" sz="2800" dirty="0" smtClean="0"/>
              <a:t> 113 – 106 </a:t>
            </a:r>
            <a:r>
              <a:rPr lang="en-US" sz="2800" dirty="0" err="1" smtClean="0"/>
              <a:t>mmol</a:t>
            </a:r>
            <a:r>
              <a:rPr lang="en-US" sz="2800" dirty="0" smtClean="0"/>
              <a:t>/L (137-147)</a:t>
            </a:r>
            <a:br>
              <a:rPr lang="en-US" sz="2800" dirty="0" smtClean="0"/>
            </a:br>
            <a:r>
              <a:rPr lang="en-US" sz="2800" dirty="0" smtClean="0"/>
              <a:t>	● Agitation and confusion</a:t>
            </a:r>
            <a:br>
              <a:rPr lang="en-US" sz="2800" dirty="0" smtClean="0"/>
            </a:br>
            <a:r>
              <a:rPr lang="en-US" sz="2800" dirty="0" smtClean="0"/>
              <a:t>	</a:t>
            </a:r>
            <a:r>
              <a:rPr lang="en-US" sz="3200" dirty="0" smtClean="0"/>
              <a:t>● </a:t>
            </a:r>
            <a:r>
              <a:rPr lang="en-US" sz="2800" dirty="0" smtClean="0"/>
              <a:t>Hypertension </a:t>
            </a:r>
            <a:r>
              <a:rPr lang="en-US" sz="2800" dirty="0"/>
              <a:t>and tachycardia</a:t>
            </a:r>
            <a:r>
              <a:rPr lang="en-US" sz="3200" b="1" dirty="0"/>
              <a:t/>
            </a:r>
            <a:br>
              <a:rPr lang="en-US" sz="3200" b="1" dirty="0"/>
            </a:br>
            <a:r>
              <a:rPr lang="en-US" sz="3100" b="1" dirty="0" smtClean="0"/>
              <a:t/>
            </a:r>
            <a:br>
              <a:rPr lang="en-US" sz="3100" b="1" dirty="0" smtClean="0"/>
            </a:br>
            <a:r>
              <a:rPr lang="en-US" sz="4900" b="1" dirty="0" smtClean="0">
                <a:solidFill>
                  <a:srgbClr val="FF0000"/>
                </a:solidFill>
              </a:rPr>
              <a:t>Diagnosis??</a:t>
            </a:r>
            <a:r>
              <a:rPr lang="en-US" dirty="0"/>
              <a:t/>
            </a:r>
            <a:br>
              <a:rPr lang="en-US" dirty="0"/>
            </a:b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79388" y="1628775"/>
            <a:ext cx="8696325" cy="4933950"/>
          </a:xfrm>
          <a:prstGeom prst="rect">
            <a:avLst/>
          </a:prstGeom>
          <a:noFill/>
          <a:ln w="9525">
            <a:noFill/>
            <a:miter lim="800000"/>
            <a:headEnd/>
            <a:tailEnd/>
          </a:ln>
        </p:spPr>
      </p:pic>
      <p:sp>
        <p:nvSpPr>
          <p:cNvPr id="9" name="Titel 1"/>
          <p:cNvSpPr txBox="1">
            <a:spLocks/>
          </p:cNvSpPr>
          <p:nvPr/>
        </p:nvSpPr>
        <p:spPr>
          <a:xfrm>
            <a:off x="128588" y="836613"/>
            <a:ext cx="8964612" cy="79216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4000" b="1" dirty="0" smtClean="0"/>
              <a:t>Case 1: continued </a:t>
            </a:r>
            <a:r>
              <a:rPr lang="en-US" sz="3600" b="1" dirty="0" smtClean="0"/>
              <a:t/>
            </a:r>
            <a:br>
              <a:rPr lang="en-US" sz="3600" b="1" dirty="0" smtClean="0"/>
            </a:br>
            <a:r>
              <a:rPr lang="en-US" sz="3600" b="1" dirty="0" smtClean="0"/>
              <a:t>			</a:t>
            </a:r>
            <a:r>
              <a:rPr lang="en-US" sz="3600" b="1" dirty="0"/>
              <a:t>	</a:t>
            </a:r>
            <a:r>
              <a:rPr lang="en-US" sz="3600" b="1" dirty="0" smtClean="0"/>
              <a:t>Day 7</a:t>
            </a:r>
            <a:endParaRPr lang="de-DE"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79388" y="836613"/>
            <a:ext cx="8964612" cy="5905500"/>
          </a:xfrm>
        </p:spPr>
        <p:txBody>
          <a:bodyPr rtlCol="0">
            <a:normAutofit fontScale="90000"/>
          </a:bodyPr>
          <a:lstStyle/>
          <a:p>
            <a:pPr algn="l" eaLnBrk="1" fontAlgn="auto" hangingPunct="1">
              <a:spcAft>
                <a:spcPts val="0"/>
              </a:spcAft>
              <a:defRPr/>
            </a:pPr>
            <a:r>
              <a:rPr lang="en-US" sz="4000" b="1" dirty="0"/>
              <a:t>Case </a:t>
            </a:r>
            <a:r>
              <a:rPr lang="en-US" sz="4000" b="1" dirty="0" smtClean="0"/>
              <a:t>2: the known AIP gene carrier</a:t>
            </a:r>
            <a:r>
              <a:rPr lang="en-US" sz="3600" b="1" dirty="0"/>
              <a:t/>
            </a:r>
            <a:br>
              <a:rPr lang="en-US" sz="3600" b="1" dirty="0"/>
            </a:br>
            <a:r>
              <a:rPr lang="en-US" sz="3100" b="1" dirty="0" smtClean="0"/>
              <a:t>	</a:t>
            </a:r>
            <a:r>
              <a:rPr lang="en-US" sz="2800" dirty="0" smtClean="0"/>
              <a:t>● two pregnancies (at age 32 and 35)</a:t>
            </a:r>
            <a:r>
              <a:rPr lang="en-US" sz="2800" dirty="0"/>
              <a:t/>
            </a:r>
            <a:br>
              <a:rPr lang="en-US" sz="2800" dirty="0"/>
            </a:br>
            <a:r>
              <a:rPr lang="en-US" sz="2800" dirty="0"/>
              <a:t>	</a:t>
            </a:r>
            <a:r>
              <a:rPr lang="en-US" sz="2800" dirty="0" smtClean="0"/>
              <a:t>● asymptomatic high </a:t>
            </a:r>
            <a:r>
              <a:rPr lang="en-US" sz="2800" dirty="0" err="1" smtClean="0"/>
              <a:t>excretor</a:t>
            </a:r>
            <a:r>
              <a:rPr lang="en-US" sz="2800" dirty="0" smtClean="0"/>
              <a:t> since first pregnancy</a:t>
            </a:r>
            <a:r>
              <a:rPr lang="en-US" sz="2700" b="1" dirty="0" smtClean="0"/>
              <a:t/>
            </a:r>
            <a:br>
              <a:rPr lang="en-US" sz="2700" b="1" dirty="0" smtClean="0"/>
            </a:br>
            <a:r>
              <a:rPr lang="en-US" sz="3200" b="1" dirty="0"/>
              <a:t> </a:t>
            </a:r>
            <a:br>
              <a:rPr lang="en-US" sz="3200" b="1" dirty="0"/>
            </a:br>
            <a:r>
              <a:rPr lang="en-US" sz="3100" b="1" dirty="0" smtClean="0">
                <a:solidFill>
                  <a:srgbClr val="FF0000"/>
                </a:solidFill>
              </a:rPr>
              <a:t>At admission to emergency ward:</a:t>
            </a:r>
            <a:r>
              <a:rPr lang="en-US" sz="3100" b="1" dirty="0" smtClean="0">
                <a:solidFill>
                  <a:srgbClr val="00B0F0"/>
                </a:solidFill>
              </a:rPr>
              <a:t/>
            </a:r>
            <a:br>
              <a:rPr lang="en-US" sz="3100" b="1" dirty="0" smtClean="0">
                <a:solidFill>
                  <a:srgbClr val="00B0F0"/>
                </a:solidFill>
              </a:rPr>
            </a:br>
            <a:r>
              <a:rPr lang="en-US" sz="3100" b="1" dirty="0" smtClean="0">
                <a:solidFill>
                  <a:srgbClr val="00B0F0"/>
                </a:solidFill>
              </a:rPr>
              <a:t> </a:t>
            </a:r>
            <a:r>
              <a:rPr lang="en-US" sz="4800" b="1" dirty="0"/>
              <a:t>	</a:t>
            </a:r>
            <a:r>
              <a:rPr lang="en-US" sz="2800" dirty="0" smtClean="0"/>
              <a:t>● 3.5 </a:t>
            </a:r>
            <a:r>
              <a:rPr lang="en-US" sz="2800" dirty="0"/>
              <a:t>days with acute abdominal pain</a:t>
            </a:r>
            <a:br>
              <a:rPr lang="en-US" sz="2800" dirty="0"/>
            </a:br>
            <a:r>
              <a:rPr lang="en-US" sz="2800" dirty="0"/>
              <a:t>	● constipation</a:t>
            </a:r>
            <a:br>
              <a:rPr lang="en-US" sz="2800" dirty="0"/>
            </a:br>
            <a:r>
              <a:rPr lang="en-US" sz="2800" dirty="0"/>
              <a:t>	● circulatory stable</a:t>
            </a:r>
            <a:br>
              <a:rPr lang="en-US" sz="2800" dirty="0"/>
            </a:br>
            <a:r>
              <a:rPr lang="en-US" sz="2800" dirty="0"/>
              <a:t>	● free from fever</a:t>
            </a:r>
            <a:br>
              <a:rPr lang="en-US" sz="2800" dirty="0"/>
            </a:br>
            <a:r>
              <a:rPr lang="en-US" sz="2800" dirty="0"/>
              <a:t>	● Laboratory workup:</a:t>
            </a:r>
            <a:r>
              <a:rPr lang="en-US" dirty="0" smtClean="0"/>
              <a:t/>
            </a:r>
            <a:br>
              <a:rPr lang="en-US" dirty="0" smtClean="0"/>
            </a:br>
            <a:r>
              <a:rPr lang="en-US" dirty="0" smtClean="0"/>
              <a:t>		</a:t>
            </a:r>
            <a:r>
              <a:rPr lang="en-US" sz="2800" dirty="0" smtClean="0"/>
              <a:t>CRP, </a:t>
            </a:r>
            <a:r>
              <a:rPr lang="en-US" sz="2800" dirty="0" err="1" smtClean="0"/>
              <a:t>Creatinine</a:t>
            </a:r>
            <a:r>
              <a:rPr lang="en-US" sz="2800" dirty="0" smtClean="0"/>
              <a:t>, B-</a:t>
            </a:r>
            <a:r>
              <a:rPr lang="en-US" sz="2800" dirty="0" err="1" smtClean="0"/>
              <a:t>Hb</a:t>
            </a:r>
            <a:r>
              <a:rPr lang="en-US" sz="2800" dirty="0" smtClean="0"/>
              <a:t> – within normal range</a:t>
            </a:r>
            <a:br>
              <a:rPr lang="en-US" sz="2800" dirty="0" smtClean="0"/>
            </a:br>
            <a:r>
              <a:rPr lang="en-US" sz="2800" dirty="0" smtClean="0"/>
              <a:t>		U-HCG </a:t>
            </a:r>
            <a:r>
              <a:rPr lang="en-US" sz="2800" dirty="0" err="1" smtClean="0"/>
              <a:t>neg</a:t>
            </a:r>
            <a:r>
              <a:rPr lang="en-US" sz="2800" dirty="0" smtClean="0"/>
              <a:t/>
            </a:r>
            <a:br>
              <a:rPr lang="en-US" sz="2800" dirty="0" smtClean="0"/>
            </a:br>
            <a:r>
              <a:rPr lang="en-US" sz="2800" dirty="0"/>
              <a:t>	</a:t>
            </a:r>
            <a:r>
              <a:rPr lang="en-US" sz="2800" dirty="0" smtClean="0"/>
              <a:t>● CT </a:t>
            </a:r>
            <a:r>
              <a:rPr lang="en-US" sz="2800" dirty="0"/>
              <a:t>scan: obstipation</a:t>
            </a:r>
            <a:endParaRPr lang="de-DE"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a:xfrm>
            <a:off x="179388" y="836613"/>
            <a:ext cx="8964612" cy="5905500"/>
          </a:xfrm>
        </p:spPr>
        <p:txBody>
          <a:bodyPr/>
          <a:lstStyle/>
          <a:p>
            <a:pPr algn="l" eaLnBrk="1" hangingPunct="1"/>
            <a:r>
              <a:rPr lang="en-US" altLang="de-DE" sz="4000" b="1" smtClean="0"/>
              <a:t>Case 2: the known AIP gene carrier</a:t>
            </a:r>
            <a:r>
              <a:rPr lang="en-US" altLang="de-DE" sz="3600" b="1" smtClean="0"/>
              <a:t/>
            </a:r>
            <a:br>
              <a:rPr lang="en-US" altLang="de-DE" sz="3600" b="1" smtClean="0"/>
            </a:br>
            <a:r>
              <a:rPr lang="en-US" altLang="de-DE" sz="3100" smtClean="0"/>
              <a:t>	</a:t>
            </a:r>
            <a:r>
              <a:rPr lang="en-US" altLang="de-DE" sz="2800" smtClean="0"/>
              <a:t>● two pregnancies (at age 32 and 35)</a:t>
            </a:r>
            <a:br>
              <a:rPr lang="en-US" altLang="de-DE" sz="2800" smtClean="0"/>
            </a:br>
            <a:r>
              <a:rPr lang="en-US" altLang="de-DE" sz="2800" smtClean="0"/>
              <a:t>	● asymptomatic high excretor since first pregnancy</a:t>
            </a:r>
            <a:r>
              <a:rPr lang="en-US" altLang="de-DE" sz="2700" b="1" smtClean="0"/>
              <a:t/>
            </a:r>
            <a:br>
              <a:rPr lang="en-US" altLang="de-DE" sz="2700" b="1" smtClean="0"/>
            </a:br>
            <a:r>
              <a:rPr lang="en-US" altLang="de-DE" sz="3200" b="1" smtClean="0"/>
              <a:t> </a:t>
            </a:r>
            <a:br>
              <a:rPr lang="en-US" altLang="de-DE" sz="3200" b="1" smtClean="0"/>
            </a:br>
            <a:r>
              <a:rPr lang="en-US" altLang="de-DE" sz="3100" b="1" smtClean="0">
                <a:solidFill>
                  <a:srgbClr val="FF0000"/>
                </a:solidFill>
              </a:rPr>
              <a:t>At admission to emergency ward:</a:t>
            </a:r>
            <a:r>
              <a:rPr lang="en-US" altLang="de-DE" sz="3100" b="1" smtClean="0">
                <a:solidFill>
                  <a:srgbClr val="00B0F0"/>
                </a:solidFill>
              </a:rPr>
              <a:t/>
            </a:r>
            <a:br>
              <a:rPr lang="en-US" altLang="de-DE" sz="3100" b="1" smtClean="0">
                <a:solidFill>
                  <a:srgbClr val="00B0F0"/>
                </a:solidFill>
              </a:rPr>
            </a:br>
            <a:r>
              <a:rPr lang="en-US" altLang="de-DE" sz="3100" b="1" smtClean="0">
                <a:solidFill>
                  <a:srgbClr val="00B0F0"/>
                </a:solidFill>
              </a:rPr>
              <a:t> </a:t>
            </a:r>
            <a:r>
              <a:rPr lang="en-US" altLang="de-DE" sz="4800" b="1" smtClean="0"/>
              <a:t>	</a:t>
            </a:r>
            <a:r>
              <a:rPr lang="en-US" altLang="de-DE" sz="2800" smtClean="0"/>
              <a:t>● color of urine? Slightly pink</a:t>
            </a:r>
            <a:br>
              <a:rPr lang="en-US" altLang="de-DE" sz="2800" smtClean="0"/>
            </a:br>
            <a:r>
              <a:rPr lang="en-US" altLang="de-DE" sz="2800" smtClean="0"/>
              <a:t>	● treated successfully with ketobemidon </a:t>
            </a:r>
            <a:r>
              <a:rPr lang="en-US" altLang="de-DE" sz="2800" b="1" smtClean="0"/>
              <a:t/>
            </a:r>
            <a:br>
              <a:rPr lang="en-US" altLang="de-DE" sz="2800" b="1" smtClean="0"/>
            </a:br>
            <a:r>
              <a:rPr lang="en-US" altLang="de-DE" sz="2800" b="1" smtClean="0"/>
              <a:t/>
            </a:r>
            <a:br>
              <a:rPr lang="en-US" altLang="de-DE" sz="2800" b="1" smtClean="0"/>
            </a:br>
            <a:r>
              <a:rPr lang="en-US" altLang="de-DE" sz="2800" b="1" smtClean="0">
                <a:solidFill>
                  <a:srgbClr val="FF0000"/>
                </a:solidFill>
              </a:rPr>
              <a:t>Diagnosis Obstipation</a:t>
            </a:r>
            <a:br>
              <a:rPr lang="en-US" altLang="de-DE" sz="2800" b="1" smtClean="0">
                <a:solidFill>
                  <a:srgbClr val="FF0000"/>
                </a:solidFill>
              </a:rPr>
            </a:br>
            <a:r>
              <a:rPr lang="en-US" altLang="de-DE" sz="2800" b="1" smtClean="0">
                <a:solidFill>
                  <a:srgbClr val="FF0000"/>
                </a:solidFill>
              </a:rPr>
              <a:t/>
            </a:r>
            <a:br>
              <a:rPr lang="en-US" altLang="de-DE" sz="2800" b="1" smtClean="0">
                <a:solidFill>
                  <a:srgbClr val="FF0000"/>
                </a:solidFill>
              </a:rPr>
            </a:br>
            <a:r>
              <a:rPr lang="en-US" altLang="de-DE" sz="2800" b="1" smtClean="0">
                <a:solidFill>
                  <a:srgbClr val="FF0000"/>
                </a:solidFill>
              </a:rPr>
              <a:t>Sent home</a:t>
            </a:r>
            <a:endParaRPr lang="de-DE" altLang="de-DE" sz="2800" b="1"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07950" y="1196975"/>
            <a:ext cx="8964613" cy="5761038"/>
          </a:xfrm>
        </p:spPr>
        <p:txBody>
          <a:bodyPr rtlCol="0">
            <a:normAutofit fontScale="90000"/>
          </a:bodyPr>
          <a:lstStyle/>
          <a:p>
            <a:pPr algn="l" eaLnBrk="1" fontAlgn="auto" hangingPunct="1">
              <a:spcAft>
                <a:spcPts val="0"/>
              </a:spcAft>
              <a:defRPr/>
            </a:pPr>
            <a:r>
              <a:rPr lang="en-US" sz="4000" b="1" dirty="0"/>
              <a:t>Case </a:t>
            </a:r>
            <a:r>
              <a:rPr lang="en-US" sz="4000" b="1" dirty="0" smtClean="0"/>
              <a:t>2: </a:t>
            </a:r>
            <a:r>
              <a:rPr lang="en-US" sz="4000" b="1" dirty="0"/>
              <a:t>continued </a:t>
            </a:r>
            <a:r>
              <a:rPr lang="en-US" sz="3600" b="1" dirty="0"/>
              <a:t/>
            </a:r>
            <a:br>
              <a:rPr lang="en-US" sz="3600" b="1" dirty="0"/>
            </a:br>
            <a:r>
              <a:rPr lang="en-US" sz="3600" b="1" dirty="0" smtClean="0"/>
              <a:t>				Day 2</a:t>
            </a:r>
            <a:br>
              <a:rPr lang="en-US" sz="3600" b="1" dirty="0" smtClean="0"/>
            </a:br>
            <a:r>
              <a:rPr lang="en-US" sz="4000" b="1" dirty="0" smtClean="0"/>
              <a:t>Readmission to emergency ward:</a:t>
            </a:r>
            <a:r>
              <a:rPr lang="en-US" sz="3100" b="1" dirty="0" smtClean="0"/>
              <a:t/>
            </a:r>
            <a:br>
              <a:rPr lang="en-US" sz="3100" b="1" dirty="0" smtClean="0"/>
            </a:br>
            <a:r>
              <a:rPr lang="en-US" sz="3100" dirty="0" smtClean="0"/>
              <a:t>	</a:t>
            </a:r>
            <a:r>
              <a:rPr lang="en-US" sz="2800" dirty="0" smtClean="0"/>
              <a:t>● severe abdominal pain</a:t>
            </a:r>
            <a:r>
              <a:rPr lang="en-US" sz="2800" dirty="0"/>
              <a:t/>
            </a:r>
            <a:br>
              <a:rPr lang="en-US" sz="2800" dirty="0"/>
            </a:br>
            <a:r>
              <a:rPr lang="en-US" sz="2800" dirty="0"/>
              <a:t>	</a:t>
            </a:r>
            <a:r>
              <a:rPr lang="en-US" sz="2800" dirty="0" smtClean="0"/>
              <a:t>● dark urine</a:t>
            </a:r>
            <a:r>
              <a:rPr lang="en-US" sz="2700" dirty="0" smtClean="0"/>
              <a:t/>
            </a:r>
            <a:br>
              <a:rPr lang="en-US" sz="2700" dirty="0" smtClean="0"/>
            </a:br>
            <a:r>
              <a:rPr lang="en-US" sz="3200" dirty="0"/>
              <a:t> </a:t>
            </a:r>
            <a:r>
              <a:rPr lang="en-US" sz="3200" dirty="0" smtClean="0"/>
              <a:t>	</a:t>
            </a:r>
            <a:r>
              <a:rPr lang="en-US" sz="2800" dirty="0" smtClean="0"/>
              <a:t>● circulatory stable</a:t>
            </a:r>
            <a:br>
              <a:rPr lang="en-US" sz="2800" dirty="0" smtClean="0"/>
            </a:br>
            <a:r>
              <a:rPr lang="en-US" sz="2800" dirty="0" smtClean="0"/>
              <a:t>	● fever</a:t>
            </a:r>
            <a:br>
              <a:rPr lang="en-US" sz="2800" dirty="0" smtClean="0"/>
            </a:br>
            <a:r>
              <a:rPr lang="en-US" sz="2800" dirty="0" smtClean="0"/>
              <a:t>	</a:t>
            </a:r>
            <a:r>
              <a:rPr lang="en-US" sz="3200" dirty="0" smtClean="0"/>
              <a:t>● </a:t>
            </a:r>
            <a:r>
              <a:rPr lang="en-US" sz="2800" dirty="0" smtClean="0"/>
              <a:t>laboratory workup:</a:t>
            </a:r>
            <a:br>
              <a:rPr lang="en-US" sz="2800" dirty="0" smtClean="0"/>
            </a:br>
            <a:r>
              <a:rPr lang="en-US" sz="2800" dirty="0" smtClean="0"/>
              <a:t>			→ Routine tests normal</a:t>
            </a:r>
            <a:r>
              <a:rPr lang="en-US" sz="3200" b="1" dirty="0"/>
              <a:t/>
            </a:r>
            <a:br>
              <a:rPr lang="en-US" sz="3200" b="1" dirty="0"/>
            </a:br>
            <a:r>
              <a:rPr lang="en-US" sz="3200" b="1" dirty="0" smtClean="0"/>
              <a:t>Referred to Internal Medicine ward:</a:t>
            </a:r>
            <a:br>
              <a:rPr lang="en-US" sz="3200" b="1" dirty="0" smtClean="0"/>
            </a:br>
            <a:r>
              <a:rPr lang="en-US" sz="3200" b="1" dirty="0" smtClean="0"/>
              <a:t>	</a:t>
            </a:r>
            <a:r>
              <a:rPr lang="en-US" sz="2800" b="1" dirty="0" smtClean="0"/>
              <a:t>● </a:t>
            </a:r>
            <a:r>
              <a:rPr lang="en-US" sz="2800" dirty="0" smtClean="0"/>
              <a:t>glucose infusion</a:t>
            </a:r>
            <a:r>
              <a:rPr lang="en-US" sz="2800" dirty="0"/>
              <a:t/>
            </a:r>
            <a:br>
              <a:rPr lang="en-US" sz="2800" dirty="0"/>
            </a:br>
            <a:r>
              <a:rPr lang="en-US" sz="2800" dirty="0"/>
              <a:t>	● </a:t>
            </a:r>
            <a:r>
              <a:rPr lang="en-US" sz="2800" dirty="0" err="1" smtClean="0"/>
              <a:t>ketobemidon</a:t>
            </a:r>
            <a:r>
              <a:rPr lang="en-US" sz="2800" dirty="0"/>
              <a:t/>
            </a:r>
            <a:br>
              <a:rPr lang="en-US" sz="2800" dirty="0"/>
            </a:br>
            <a:r>
              <a:rPr lang="en-US" sz="2800" dirty="0"/>
              <a:t> 	● </a:t>
            </a:r>
            <a:r>
              <a:rPr lang="en-US" sz="2800" b="1" dirty="0" smtClean="0"/>
              <a:t>Acute attack discussed – no sample taken</a:t>
            </a:r>
            <a:r>
              <a:rPr lang="en-US" dirty="0"/>
              <a:t/>
            </a:r>
            <a:br>
              <a:rPr lang="en-US" dirty="0"/>
            </a:b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760</Words>
  <Application>Microsoft Office PowerPoint</Application>
  <PresentationFormat>On-screen Show (4:3)</PresentationFormat>
  <Paragraphs>378</Paragraphs>
  <Slides>47</Slides>
  <Notes>2</Notes>
  <HiddenSlides>17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Arial</vt:lpstr>
      <vt:lpstr>Wingdings</vt:lpstr>
      <vt:lpstr>Larissa</vt:lpstr>
      <vt:lpstr>Disorders of heme biosynthesis, clinical features and laboratory findings in prophyrias      Dr. Saman Hosseini 29.10.2013, Imam Khomeini University Hospital</vt:lpstr>
      <vt:lpstr>  Clinical aspects of the acute attack illustrated by two different cases </vt:lpstr>
      <vt:lpstr>Case 1: The unknown AIP gene carrier  • Stress  • Lack of sleep  • Alcohol At admission to emergency ward:   • 2 days history of abdominal pain   • Constipation   • Circulatory stable   • Free from fever   • Laboratory workup:   → CRP,Creatinine, B-Hb – within normal range    → Hyponatremia 126-130 mmol/L (137-147 mmol/L)    → ALT 2,0 µkat/L (&lt;0,76); AST 3,2 µkat/L (&lt;0,61) Sent home  </vt:lpstr>
      <vt:lpstr>Case 1: continued     Day 2 -3 Readmission to emergency ward:   ● sever abdominal pain   ● CT scan “atypical appendicitis” or “Meckel’s diverticulitis”  Admitted to surgical ward for observation  Laparascopic appendectomy ● Anesthesia: Thiopental, Sevoflurane, fentanyl, Suxamethonium  ● Patholigist assessment: No appendicitis </vt:lpstr>
      <vt:lpstr>Case 1: continued     Day 3 -6  Sever abdominal pain :  ● Postoperative bleeding  ● Reoperated (thiopental, sevoflurane)   ● Hyponatremia 113 – 106 mmol/L (137-147)  ● Agitation and confusion  ● Hypertension and tachycardia  Diagnosis?? </vt:lpstr>
      <vt:lpstr>Slide 6</vt:lpstr>
      <vt:lpstr>Case 2: the known AIP gene carrier  ● two pregnancies (at age 32 and 35)  ● asymptomatic high excretor since first pregnancy   At admission to emergency ward:   ● 3.5 days with acute abdominal pain  ● constipation  ● circulatory stable  ● free from fever  ● Laboratory workup:   CRP, Creatinine, B-Hb – within normal range   U-HCG neg  ● CT scan: obstipation</vt:lpstr>
      <vt:lpstr>Case 2: the known AIP gene carrier  ● two pregnancies (at age 32 and 35)  ● asymptomatic high excretor since first pregnancy   At admission to emergency ward:   ● color of urine? Slightly pink  ● treated successfully with ketobemidon   Diagnosis Obstipation  Sent home</vt:lpstr>
      <vt:lpstr>Case 2: continued      Day 2 Readmission to emergency ward:  ● severe abdominal pain  ● dark urine   ● circulatory stable  ● fever  ● laboratory workup:    → Routine tests normal Referred to Internal Medicine ward:  ● glucose infusion  ● ketobemidon   ● Acute attack discussed – no sample taken </vt:lpstr>
      <vt:lpstr>Case 2: continued      Day 3 - 4 Looking for differential diagnosis:  ● Referred to gynecologist     Diagnosis : “Abdominal pain”   ● Referred to surgeon     Hyponatremia is observed     Diagnosis : “Obstipation”   ●Urine sample taken  Laboratory workup : high PBG excretion</vt:lpstr>
      <vt:lpstr>Slide 11</vt:lpstr>
      <vt:lpstr>Case 3: the known porphyria family – undiagnosed patient  ● 39 years, kidney disease since age 25  ● Stable GFR until age 36  ● At age 39 hypertension and hyperlipidemia were diagnosed  ● Atorvastatin  ● 1 month later admitted to hospital due to:    → Abdominal pain since 2-3 days    → Paratesia in lower extremities    → Nausea, vomiting  ● Diagnosis: Peripheral neuropaty   → Amitriptylin and gabapentin   → Dexofen and paracetamol Released from Hospital</vt:lpstr>
      <vt:lpstr>Case 3: continued      1 – 3 months later  ● Loss of weight  ● Nausea, vomiting  ● Readmitted to hospital    →muscle numbness    →CPK 176 μkat/L (&lt;2,5 μ kat/L)    →atorvastatin seponated   ●MRI, neurography, myography and muscle biopsy  ● Progressive abdominal and muscle pain also in upper limbs  Hereditary disease in the family !</vt:lpstr>
      <vt:lpstr>Slide 14</vt:lpstr>
      <vt:lpstr>Slide 15</vt:lpstr>
      <vt:lpstr>Slide 16</vt:lpstr>
      <vt:lpstr>Slide 17</vt:lpstr>
      <vt:lpstr>Slide 18</vt:lpstr>
      <vt:lpstr>Heme-Biosynthese</vt:lpstr>
      <vt:lpstr>Heme Biosynthesis </vt:lpstr>
      <vt:lpstr>Tissue specific heme synthesis 1. Erythroid Heme Synthesis: in Bonne Marrow 85% of body heme production ; Regulation: Fe,EPO (continuous)  disregulation : Erythropoeitic porphyrias  2. Hepatic Hem Synthesis: in Liver 14% of body heme Production ; Cytochromes Liver (on demand)   Regulation: Heme (feedback inhibitor )   disregulation : Hepatic porphyrias  A single biosynthetic pathway that needs 2 tissue-specific regulations:  At the level of the first step: ALA-Synthase  Two ALAS genes : ALAS1 ubiquitous(Liver)         ALAS2 erythroid specific (BM)</vt:lpstr>
      <vt:lpstr>Slide 22</vt:lpstr>
      <vt:lpstr>Skin lesions in Variegate Porphyria similar in PCT – bullous photodermatitis</vt:lpstr>
      <vt:lpstr>Acute Hepatic Porphyrias</vt:lpstr>
      <vt:lpstr>Acute Hepatic Porpyrias ALA dehydrase Deficiency Porphyria (ADP) (Doss-porphyria)   is a very rare autosomal recessive disorder that presents with  acute attacks. AIP  acute Intermittent Porphyria, AD common HCP  Hereditary Coproporphyria, AD rare VP  Variegate Porphyria, AD common   The autosomal dominant acute porphyrias are low penetrant disorders that are characterised by acute neurovisceral attacks wich may be life threatening. Acute attacks affect &lt; 10% of gene carriers. </vt:lpstr>
      <vt:lpstr>Pathophysiology of acute attacks</vt:lpstr>
      <vt:lpstr>Acute porphoria</vt:lpstr>
      <vt:lpstr>The Clinical Symptoms of Acute Potphyria:  Autonomous Nervous System:  Peripheral Nervous System:  Abdominal pain (without peritoneal signs) &gt;80%  Muscle weakness Constipation      Areflexia Vomiting &gt;80%     Sensory neuropathy Hypertension     Respiratory paralysis Tachycardia &gt;80%    Hemi / tetraparesis       Muskel pain(Back &amp; thigh)        complete paralysis  Centrale Nervus System:  Psychiatric symptoms : (Anxiety, Hallucinations, Agitation) 40-60%  -&gt; this does not result in chronic psychiatric illness  Convulsions(Epilepsy)   -&gt; a rapid onset of profound hyponatraemia   Metabolic changes: Hyponatremia &gt;60% Hypomagnesemia</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muc-admin</dc:creator>
  <cp:lastModifiedBy>alumni</cp:lastModifiedBy>
  <cp:revision>231</cp:revision>
  <dcterms:created xsi:type="dcterms:W3CDTF">2012-11-19T11:54:02Z</dcterms:created>
  <dcterms:modified xsi:type="dcterms:W3CDTF">2014-11-25T07:55:53Z</dcterms:modified>
</cp:coreProperties>
</file>