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FC5D-8CF8-46FC-84B6-6034EAE40953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EBA6-ADBF-4042-A09E-5B68C14DA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FC5D-8CF8-46FC-84B6-6034EAE40953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EBA6-ADBF-4042-A09E-5B68C14DA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FC5D-8CF8-46FC-84B6-6034EAE40953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EBA6-ADBF-4042-A09E-5B68C14DABE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FC5D-8CF8-46FC-84B6-6034EAE40953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EBA6-ADBF-4042-A09E-5B68C14DAB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FC5D-8CF8-46FC-84B6-6034EAE40953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EBA6-ADBF-4042-A09E-5B68C14DA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FC5D-8CF8-46FC-84B6-6034EAE40953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EBA6-ADBF-4042-A09E-5B68C14DAB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FC5D-8CF8-46FC-84B6-6034EAE40953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EBA6-ADBF-4042-A09E-5B68C14DA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FC5D-8CF8-46FC-84B6-6034EAE40953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EBA6-ADBF-4042-A09E-5B68C14DA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FC5D-8CF8-46FC-84B6-6034EAE40953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EBA6-ADBF-4042-A09E-5B68C14DA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FC5D-8CF8-46FC-84B6-6034EAE40953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EBA6-ADBF-4042-A09E-5B68C14DABE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FC5D-8CF8-46FC-84B6-6034EAE40953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EBA6-ADBF-4042-A09E-5B68C14DAB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6E5FC5D-8CF8-46FC-84B6-6034EAE40953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0BBEBA6-ADBF-4042-A09E-5B68C14DAB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3280015" TargetMode="External"/><Relationship Id="rId2" Type="http://schemas.openxmlformats.org/officeDocument/2006/relationships/hyperlink" Target="http://www.ncbi.nlm.nih.gov/pubmed?term=Medina%20J%5bAuthor%5d&amp;cauthor=true&amp;cauthor_uid=23280015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Tsang%20HW%5bAuthor%5d&amp;cauthor=true&amp;cauthor_uid=23241586" TargetMode="External"/><Relationship Id="rId2" Type="http://schemas.openxmlformats.org/officeDocument/2006/relationships/hyperlink" Target="http://www.ncbi.nlm.nih.gov/pubmed?term=Wong%20IS%5bAuthor%5d&amp;cauthor=true&amp;cauthor_uid=2324158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23241586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application of </a:t>
            </a:r>
            <a:r>
              <a:rPr lang="en-US" dirty="0" err="1" smtClean="0"/>
              <a:t>rTMS</a:t>
            </a:r>
            <a:r>
              <a:rPr lang="en-US" dirty="0" smtClean="0"/>
              <a:t> in treatment of neurological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Abbas </a:t>
            </a:r>
            <a:r>
              <a:rPr lang="en-US" dirty="0" err="1" smtClean="0"/>
              <a:t>Tafakhori</a:t>
            </a:r>
            <a:endParaRPr lang="en-US" dirty="0" smtClean="0"/>
          </a:p>
          <a:p>
            <a:r>
              <a:rPr lang="en-US" dirty="0" smtClean="0"/>
              <a:t>Assistant professor of neurology</a:t>
            </a:r>
          </a:p>
          <a:p>
            <a:r>
              <a:rPr lang="en-US" dirty="0" smtClean="0"/>
              <a:t>Tehran university of Medical Sciences</a:t>
            </a:r>
          </a:p>
          <a:p>
            <a:r>
              <a:rPr lang="en-US" dirty="0" smtClean="0"/>
              <a:t>Imam </a:t>
            </a:r>
            <a:r>
              <a:rPr lang="en-US" dirty="0" err="1" smtClean="0"/>
              <a:t>khomeini</a:t>
            </a:r>
            <a:r>
              <a:rPr lang="en-US" dirty="0" smtClean="0"/>
              <a:t> Hospital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 an study: repetitive </a:t>
            </a:r>
            <a:r>
              <a:rPr lang="en-US" dirty="0" err="1" smtClean="0"/>
              <a:t>transcranial</a:t>
            </a:r>
            <a:r>
              <a:rPr lang="en-US" dirty="0" smtClean="0"/>
              <a:t> magnetic </a:t>
            </a:r>
            <a:r>
              <a:rPr lang="en-US" dirty="0"/>
              <a:t>stimulation daily (ten 10 s trains of 3 </a:t>
            </a:r>
            <a:r>
              <a:rPr lang="en-US" dirty="0" smtClean="0"/>
              <a:t>Hz stimulation </a:t>
            </a:r>
            <a:r>
              <a:rPr lang="en-US" dirty="0"/>
              <a:t>with 50 s between each train) combined </a:t>
            </a:r>
            <a:r>
              <a:rPr lang="en-US" dirty="0" smtClean="0"/>
              <a:t>with customary </a:t>
            </a:r>
            <a:r>
              <a:rPr lang="en-US" dirty="0"/>
              <a:t>rehabilitative treatment for 10 days within </a:t>
            </a:r>
            <a:r>
              <a:rPr lang="en-US" dirty="0" smtClean="0"/>
              <a:t>the first </a:t>
            </a:r>
            <a:r>
              <a:rPr lang="en-US" dirty="0"/>
              <a:t>2 weeks after stroke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Motor improvements </a:t>
            </a:r>
            <a:r>
              <a:rPr lang="en-US" dirty="0"/>
              <a:t>with repetitive </a:t>
            </a:r>
            <a:r>
              <a:rPr lang="en-US" dirty="0" err="1"/>
              <a:t>transcranial</a:t>
            </a:r>
            <a:r>
              <a:rPr lang="en-US" dirty="0"/>
              <a:t> </a:t>
            </a:r>
            <a:r>
              <a:rPr lang="en-US" dirty="0" smtClean="0"/>
              <a:t>magnetic stimulation </a:t>
            </a:r>
            <a:r>
              <a:rPr lang="en-US" dirty="0"/>
              <a:t>relative to sham lasting for at least 10 </a:t>
            </a:r>
            <a:r>
              <a:rPr lang="en-US" dirty="0" smtClean="0"/>
              <a:t>days.</a:t>
            </a:r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were </a:t>
            </a:r>
            <a:r>
              <a:rPr lang="en-US" dirty="0" smtClean="0"/>
              <a:t>no complications </a:t>
            </a:r>
            <a:r>
              <a:rPr lang="en-US" dirty="0"/>
              <a:t>with either interventions and </a:t>
            </a:r>
            <a:r>
              <a:rPr lang="en-US" dirty="0" smtClean="0"/>
              <a:t>the researchers </a:t>
            </a:r>
            <a:r>
              <a:rPr lang="en-US" dirty="0"/>
              <a:t>proposed that repetitive stimulation </a:t>
            </a:r>
            <a:r>
              <a:rPr lang="en-US" dirty="0" smtClean="0"/>
              <a:t>sessions could </a:t>
            </a:r>
            <a:r>
              <a:rPr lang="en-US" dirty="0"/>
              <a:t>elicit longer-lasting </a:t>
            </a:r>
            <a:r>
              <a:rPr lang="en-US" dirty="0" smtClean="0"/>
              <a:t>effects </a:t>
            </a:r>
            <a:r>
              <a:rPr lang="en-US" dirty="0"/>
              <a:t>than </a:t>
            </a:r>
            <a:r>
              <a:rPr lang="en-US" dirty="0" smtClean="0"/>
              <a:t>single applications.</a:t>
            </a:r>
          </a:p>
          <a:p>
            <a:r>
              <a:rPr lang="en-US" sz="1600" dirty="0" err="1"/>
              <a:t>Khedr</a:t>
            </a:r>
            <a:r>
              <a:rPr lang="en-US" sz="1600" dirty="0"/>
              <a:t> EM, </a:t>
            </a:r>
            <a:r>
              <a:rPr lang="en-US" sz="1600" dirty="0" smtClean="0"/>
              <a:t>et al. </a:t>
            </a:r>
            <a:r>
              <a:rPr lang="en-US" sz="1600" dirty="0"/>
              <a:t>Therapeutic trial </a:t>
            </a:r>
            <a:r>
              <a:rPr lang="en-US" sz="1600" dirty="0" smtClean="0"/>
              <a:t>of repetitive </a:t>
            </a:r>
            <a:r>
              <a:rPr lang="en-US" sz="1600" dirty="0" err="1"/>
              <a:t>transcranial</a:t>
            </a:r>
            <a:r>
              <a:rPr lang="en-US" sz="1600" dirty="0"/>
              <a:t> magnetic stimulation after acute </a:t>
            </a:r>
            <a:r>
              <a:rPr lang="en-US" sz="1600" dirty="0" smtClean="0"/>
              <a:t>ischemic  stroke</a:t>
            </a:r>
            <a:r>
              <a:rPr lang="en-US" sz="1600" dirty="0"/>
              <a:t>. </a:t>
            </a:r>
            <a:r>
              <a:rPr lang="en-US" sz="1600" i="1" dirty="0"/>
              <a:t>Neurology </a:t>
            </a:r>
            <a:r>
              <a:rPr lang="en-US" sz="1600" dirty="0"/>
              <a:t>2005; </a:t>
            </a:r>
            <a:r>
              <a:rPr lang="en-US" sz="1600" b="1" dirty="0"/>
              <a:t>65: </a:t>
            </a:r>
            <a:r>
              <a:rPr lang="en-US" sz="1600" dirty="0"/>
              <a:t>466–68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alternative approach that could </a:t>
            </a:r>
            <a:r>
              <a:rPr lang="en-US" dirty="0" smtClean="0"/>
              <a:t>theoretically improve motor </a:t>
            </a:r>
            <a:r>
              <a:rPr lang="en-US" dirty="0"/>
              <a:t>function in the paretic hand is </a:t>
            </a:r>
            <a:r>
              <a:rPr lang="en-US" dirty="0" err="1"/>
              <a:t>downregulation</a:t>
            </a:r>
            <a:r>
              <a:rPr lang="en-US" dirty="0"/>
              <a:t> </a:t>
            </a:r>
            <a:r>
              <a:rPr lang="en-US" dirty="0" smtClean="0"/>
              <a:t>of excitability </a:t>
            </a:r>
            <a:r>
              <a:rPr lang="en-US" dirty="0"/>
              <a:t>in </a:t>
            </a:r>
            <a:r>
              <a:rPr lang="en-US" dirty="0" smtClean="0"/>
              <a:t>M1(intact hemisphere), </a:t>
            </a:r>
            <a:r>
              <a:rPr lang="en-US" dirty="0"/>
              <a:t>possibly through </a:t>
            </a:r>
            <a:r>
              <a:rPr lang="en-US" dirty="0" smtClean="0"/>
              <a:t>modulation of </a:t>
            </a:r>
            <a:r>
              <a:rPr lang="en-US" dirty="0"/>
              <a:t>inappropriate </a:t>
            </a:r>
            <a:r>
              <a:rPr lang="en-US" dirty="0" err="1"/>
              <a:t>interhemispheric</a:t>
            </a:r>
            <a:r>
              <a:rPr lang="en-US" dirty="0"/>
              <a:t> inhibition.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Downregulation</a:t>
            </a:r>
            <a:r>
              <a:rPr lang="en-US" b="1" dirty="0"/>
              <a:t> of excitability in the intact hemisphere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studies </a:t>
            </a:r>
            <a:r>
              <a:rPr lang="en-US" dirty="0"/>
              <a:t>in healthy volunteers showed that </a:t>
            </a:r>
            <a:r>
              <a:rPr lang="en-US" dirty="0" err="1" smtClean="0"/>
              <a:t>downregulation</a:t>
            </a:r>
            <a:r>
              <a:rPr lang="en-US" dirty="0" smtClean="0"/>
              <a:t> of </a:t>
            </a:r>
            <a:r>
              <a:rPr lang="en-US" dirty="0"/>
              <a:t>excitability in one motor cortex results in </a:t>
            </a:r>
            <a:r>
              <a:rPr lang="en-US" dirty="0" smtClean="0"/>
              <a:t>increased excitability </a:t>
            </a:r>
            <a:r>
              <a:rPr lang="en-US" dirty="0"/>
              <a:t>in the opposite motor </a:t>
            </a:r>
            <a:r>
              <a:rPr lang="en-US" dirty="0" smtClean="0"/>
              <a:t>cortex and performance </a:t>
            </a:r>
            <a:r>
              <a:rPr lang="en-US" dirty="0"/>
              <a:t>improvements in motor functions of </a:t>
            </a:r>
            <a:r>
              <a:rPr lang="en-US" dirty="0" smtClean="0"/>
              <a:t>the </a:t>
            </a:r>
            <a:r>
              <a:rPr lang="en-US" dirty="0" err="1" smtClean="0"/>
              <a:t>ipsilateral</a:t>
            </a:r>
            <a:r>
              <a:rPr lang="en-US" dirty="0" smtClean="0"/>
              <a:t> </a:t>
            </a:r>
            <a:r>
              <a:rPr lang="en-US" dirty="0"/>
              <a:t>hand</a:t>
            </a:r>
            <a:r>
              <a:rPr lang="en-US" dirty="0" smtClean="0"/>
              <a:t>, </a:t>
            </a:r>
            <a:r>
              <a:rPr lang="en-US" dirty="0"/>
              <a:t>a mechanism proposed to rely </a:t>
            </a:r>
            <a:r>
              <a:rPr lang="en-US" dirty="0" smtClean="0"/>
              <a:t>on modulation </a:t>
            </a:r>
            <a:r>
              <a:rPr lang="en-US" dirty="0"/>
              <a:t>of </a:t>
            </a:r>
            <a:r>
              <a:rPr lang="en-US" dirty="0" err="1"/>
              <a:t>interhemispheric</a:t>
            </a:r>
            <a:r>
              <a:rPr lang="en-US" dirty="0"/>
              <a:t> inhibition between </a:t>
            </a:r>
            <a:r>
              <a:rPr lang="en-US" dirty="0" smtClean="0"/>
              <a:t>both primary </a:t>
            </a:r>
            <a:r>
              <a:rPr lang="en-US" dirty="0"/>
              <a:t>motor cortices</a:t>
            </a:r>
            <a:r>
              <a:rPr lang="en-US" dirty="0" smtClean="0"/>
              <a:t>.</a:t>
            </a:r>
          </a:p>
          <a:p>
            <a:r>
              <a:rPr lang="en-US" sz="1100" dirty="0"/>
              <a:t>Kobayashi </a:t>
            </a:r>
            <a:r>
              <a:rPr lang="en-US" sz="1100" dirty="0" smtClean="0"/>
              <a:t>Met al </a:t>
            </a:r>
            <a:r>
              <a:rPr lang="en-US" sz="1100" dirty="0" err="1" smtClean="0"/>
              <a:t>Ipsilateral</a:t>
            </a:r>
            <a:r>
              <a:rPr lang="en-US" sz="1100" dirty="0" smtClean="0"/>
              <a:t> </a:t>
            </a:r>
            <a:r>
              <a:rPr lang="en-US" sz="1100" dirty="0"/>
              <a:t>motor cortex activation on functional </a:t>
            </a:r>
            <a:r>
              <a:rPr lang="en-US" sz="1100" dirty="0" smtClean="0"/>
              <a:t>magnetic resonance </a:t>
            </a:r>
            <a:r>
              <a:rPr lang="en-US" sz="1100" dirty="0"/>
              <a:t>imaging during unilateral hand movements is related </a:t>
            </a:r>
            <a:r>
              <a:rPr lang="en-US" sz="1100" dirty="0" smtClean="0"/>
              <a:t>to </a:t>
            </a:r>
            <a:r>
              <a:rPr lang="en-US" sz="1100" dirty="0" err="1" smtClean="0"/>
              <a:t>interhemispheric</a:t>
            </a:r>
            <a:r>
              <a:rPr lang="en-US" sz="1100" dirty="0" smtClean="0"/>
              <a:t> </a:t>
            </a:r>
            <a:r>
              <a:rPr lang="en-US" sz="1100" dirty="0"/>
              <a:t>interactions. </a:t>
            </a:r>
            <a:r>
              <a:rPr lang="en-US" sz="1100" i="1" dirty="0" err="1"/>
              <a:t>Neuroimage</a:t>
            </a:r>
            <a:r>
              <a:rPr lang="en-US" sz="1100" i="1" dirty="0"/>
              <a:t> </a:t>
            </a:r>
            <a:r>
              <a:rPr lang="en-US" sz="1100" dirty="0"/>
              <a:t>2003; </a:t>
            </a:r>
            <a:r>
              <a:rPr lang="en-US" sz="1100" b="1" dirty="0"/>
              <a:t>20: </a:t>
            </a:r>
            <a:r>
              <a:rPr lang="en-US" sz="1100" dirty="0"/>
              <a:t>2259–70.</a:t>
            </a:r>
            <a:endParaRPr lang="en-US" sz="11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6781800" cy="6299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rTMS</a:t>
            </a:r>
            <a:r>
              <a:rPr lang="en-US" dirty="0" smtClean="0"/>
              <a:t> can </a:t>
            </a:r>
            <a:r>
              <a:rPr lang="en-US" dirty="0"/>
              <a:t>relieve tinnitus by modulating the excitability of neurons in the auditory cortex to decrease the </a:t>
            </a:r>
            <a:r>
              <a:rPr lang="en-US" dirty="0" err="1" smtClean="0"/>
              <a:t>hyperexcitability</a:t>
            </a:r>
            <a:r>
              <a:rPr lang="en-US" dirty="0" smtClean="0"/>
              <a:t> that </a:t>
            </a:r>
            <a:r>
              <a:rPr lang="en-US" dirty="0"/>
              <a:t>is associated with generating the neural activity that causes some form of tinnitus.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tinnitus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increasing evidence that expression </a:t>
            </a:r>
            <a:r>
              <a:rPr lang="en-US" dirty="0" smtClean="0"/>
              <a:t>of neural </a:t>
            </a:r>
            <a:r>
              <a:rPr lang="en-US" dirty="0"/>
              <a:t>plasticity is involved in </a:t>
            </a:r>
            <a:r>
              <a:rPr lang="en-US" dirty="0" smtClean="0"/>
              <a:t>tinnitus.</a:t>
            </a:r>
          </a:p>
          <a:p>
            <a:r>
              <a:rPr lang="en-US" dirty="0" smtClean="0"/>
              <a:t>Many forms </a:t>
            </a:r>
            <a:r>
              <a:rPr lang="en-US" dirty="0"/>
              <a:t>of chronic tinnitus are auditory </a:t>
            </a:r>
            <a:r>
              <a:rPr lang="en-US" dirty="0" smtClean="0"/>
              <a:t>phantom perceptions.</a:t>
            </a:r>
          </a:p>
          <a:p>
            <a:r>
              <a:rPr lang="en-US" dirty="0" smtClean="0"/>
              <a:t>That </a:t>
            </a:r>
            <a:r>
              <a:rPr lang="en-US" dirty="0"/>
              <a:t>might be </a:t>
            </a:r>
            <a:r>
              <a:rPr lang="en-US" dirty="0" smtClean="0"/>
              <a:t>a result </a:t>
            </a:r>
            <a:r>
              <a:rPr lang="en-US" dirty="0"/>
              <a:t>of maladaptive attempts at cortical </a:t>
            </a:r>
            <a:r>
              <a:rPr lang="en-US" dirty="0" smtClean="0"/>
              <a:t>reorganization due </a:t>
            </a:r>
            <a:r>
              <a:rPr lang="en-US" dirty="0"/>
              <a:t>to distorted sensory input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results </a:t>
            </a:r>
            <a:r>
              <a:rPr lang="en-US" dirty="0" smtClean="0"/>
              <a:t>of positron </a:t>
            </a:r>
            <a:r>
              <a:rPr lang="en-US" dirty="0"/>
              <a:t>emission tomography (PET) have </a:t>
            </a:r>
            <a:r>
              <a:rPr lang="en-US" dirty="0" smtClean="0"/>
              <a:t>shown signs </a:t>
            </a:r>
            <a:r>
              <a:rPr lang="en-US" dirty="0"/>
              <a:t>of an abnormal asymmetry in the </a:t>
            </a:r>
            <a:r>
              <a:rPr lang="en-US" dirty="0" smtClean="0"/>
              <a:t>auditory cortices </a:t>
            </a:r>
            <a:r>
              <a:rPr lang="en-US" dirty="0"/>
              <a:t>of some individuals with tinnitus </a:t>
            </a:r>
            <a:r>
              <a:rPr lang="en-US" dirty="0" smtClean="0"/>
              <a:t>indicating higher </a:t>
            </a:r>
            <a:r>
              <a:rPr lang="en-US" dirty="0"/>
              <a:t>levels of spontaneous activity on </a:t>
            </a:r>
            <a:r>
              <a:rPr lang="en-US" dirty="0" smtClean="0"/>
              <a:t>the left </a:t>
            </a:r>
            <a:r>
              <a:rPr lang="en-US" dirty="0"/>
              <a:t>side, independent on the side to which </a:t>
            </a:r>
            <a:r>
              <a:rPr lang="en-US" dirty="0" smtClean="0"/>
              <a:t>the tinnitus </a:t>
            </a:r>
            <a:r>
              <a:rPr lang="en-US" dirty="0"/>
              <a:t>is </a:t>
            </a:r>
            <a:r>
              <a:rPr lang="en-US" dirty="0" smtClean="0"/>
              <a:t>referred.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</a:t>
            </a:r>
            <a:r>
              <a:rPr lang="en-US" dirty="0" err="1"/>
              <a:t>rTMS</a:t>
            </a:r>
            <a:r>
              <a:rPr lang="en-US" dirty="0"/>
              <a:t> has the ability to modulate </a:t>
            </a:r>
            <a:r>
              <a:rPr lang="en-US" dirty="0" smtClean="0"/>
              <a:t>cortical activity </a:t>
            </a:r>
            <a:r>
              <a:rPr lang="en-US" dirty="0"/>
              <a:t>focally, it seems likely to assume </a:t>
            </a:r>
            <a:r>
              <a:rPr lang="en-US" dirty="0" smtClean="0"/>
              <a:t>that application </a:t>
            </a:r>
            <a:r>
              <a:rPr lang="en-US" dirty="0"/>
              <a:t>of </a:t>
            </a:r>
            <a:r>
              <a:rPr lang="en-US" dirty="0" err="1"/>
              <a:t>rTMS</a:t>
            </a:r>
            <a:r>
              <a:rPr lang="en-US" dirty="0"/>
              <a:t> to cortical auditory </a:t>
            </a:r>
            <a:r>
              <a:rPr lang="en-US" dirty="0" smtClean="0"/>
              <a:t>areas can </a:t>
            </a:r>
            <a:r>
              <a:rPr lang="en-US" dirty="0"/>
              <a:t>alleviate </a:t>
            </a:r>
            <a:r>
              <a:rPr lang="en-US" dirty="0" smtClean="0"/>
              <a:t>tinnitus.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has been shown that trains of </a:t>
            </a:r>
            <a:r>
              <a:rPr lang="en-US" dirty="0" smtClean="0"/>
              <a:t>high-frequency </a:t>
            </a:r>
            <a:r>
              <a:rPr lang="en-US" dirty="0" err="1" smtClean="0"/>
              <a:t>rTMS</a:t>
            </a:r>
            <a:r>
              <a:rPr lang="en-US" dirty="0" smtClean="0"/>
              <a:t> </a:t>
            </a:r>
            <a:r>
              <a:rPr lang="en-US" dirty="0"/>
              <a:t>(10–20 Hz) can induce an immediate, </a:t>
            </a:r>
            <a:r>
              <a:rPr lang="en-US" dirty="0" err="1" smtClean="0"/>
              <a:t>shortlasting</a:t>
            </a:r>
            <a:r>
              <a:rPr lang="en-US" dirty="0" smtClean="0"/>
              <a:t> interruption </a:t>
            </a:r>
            <a:r>
              <a:rPr lang="en-US" dirty="0"/>
              <a:t>of tinnitus perception, </a:t>
            </a:r>
            <a:r>
              <a:rPr lang="en-US" dirty="0" smtClean="0"/>
              <a:t>whereas repeated </a:t>
            </a:r>
            <a:r>
              <a:rPr lang="en-US" dirty="0"/>
              <a:t>stimulations with low-frequency (1 </a:t>
            </a:r>
            <a:r>
              <a:rPr lang="en-US" dirty="0" smtClean="0"/>
              <a:t>Hz) </a:t>
            </a:r>
            <a:r>
              <a:rPr lang="en-US" dirty="0" err="1" smtClean="0"/>
              <a:t>rTMS</a:t>
            </a:r>
            <a:r>
              <a:rPr lang="en-US" dirty="0" smtClean="0"/>
              <a:t> </a:t>
            </a:r>
            <a:r>
              <a:rPr lang="en-US" dirty="0"/>
              <a:t>on several consecutive days can have a </a:t>
            </a:r>
            <a:r>
              <a:rPr lang="en-US" dirty="0" smtClean="0"/>
              <a:t>lasting beneficial </a:t>
            </a:r>
            <a:r>
              <a:rPr lang="en-US" dirty="0"/>
              <a:t>effect on tinnitus and thus </a:t>
            </a:r>
            <a:r>
              <a:rPr lang="en-US" dirty="0" smtClean="0"/>
              <a:t>represent a </a:t>
            </a:r>
            <a:r>
              <a:rPr lang="en-US" dirty="0"/>
              <a:t>potential therapeutic method.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Transcranial</a:t>
            </a:r>
            <a:r>
              <a:rPr lang="en-US" dirty="0" smtClean="0"/>
              <a:t> magnetic stimulation (TMS) is a safe and non-invasive method of stimulating cortical neurons.</a:t>
            </a:r>
          </a:p>
          <a:p>
            <a:r>
              <a:rPr lang="en-US" dirty="0"/>
              <a:t>The procedure involves a short </a:t>
            </a:r>
            <a:r>
              <a:rPr lang="en-US" dirty="0" smtClean="0"/>
              <a:t>strong electrical </a:t>
            </a:r>
            <a:r>
              <a:rPr lang="en-US" dirty="0"/>
              <a:t>current that is delivered through an </a:t>
            </a:r>
            <a:r>
              <a:rPr lang="en-US" dirty="0" smtClean="0"/>
              <a:t>insulated coil </a:t>
            </a:r>
            <a:r>
              <a:rPr lang="en-US" dirty="0"/>
              <a:t>of wire placed over the scalp (magnetic coil).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7933837" cy="49831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614159" cy="5211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7" y="990600"/>
            <a:ext cx="8857183" cy="51355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Sixty-four patients with refractory focal </a:t>
            </a:r>
            <a:r>
              <a:rPr lang="en-US" dirty="0" smtClean="0"/>
              <a:t>epilepsy were </a:t>
            </a:r>
            <a:r>
              <a:rPr lang="en-US" dirty="0"/>
              <a:t>screened and 60 patients were randomly </a:t>
            </a:r>
            <a:r>
              <a:rPr lang="en-US" dirty="0" smtClean="0"/>
              <a:t>divided into two </a:t>
            </a:r>
            <a:r>
              <a:rPr lang="en-US" dirty="0"/>
              <a:t>groups by stimulation intensity: 90% (group 1) or 20</a:t>
            </a:r>
            <a:r>
              <a:rPr lang="en-US" dirty="0" smtClean="0"/>
              <a:t>% (</a:t>
            </a:r>
            <a:r>
              <a:rPr lang="en-US" dirty="0"/>
              <a:t>group 2) of resting motor threshold (</a:t>
            </a:r>
            <a:r>
              <a:rPr lang="en-US" dirty="0" err="1"/>
              <a:t>rMT</a:t>
            </a:r>
            <a:r>
              <a:rPr lang="en-US" dirty="0"/>
              <a:t>). </a:t>
            </a:r>
            <a:r>
              <a:rPr lang="en-US" dirty="0" smtClean="0"/>
              <a:t>Seizure frequency </a:t>
            </a:r>
            <a:r>
              <a:rPr lang="en-US" dirty="0"/>
              <a:t>and </a:t>
            </a:r>
            <a:r>
              <a:rPr lang="en-US" dirty="0" err="1"/>
              <a:t>interictal</a:t>
            </a:r>
            <a:r>
              <a:rPr lang="en-US" dirty="0"/>
              <a:t> EEG epileptic discharges </a:t>
            </a:r>
            <a:r>
              <a:rPr lang="en-US" dirty="0" smtClean="0"/>
              <a:t>were compared </a:t>
            </a:r>
            <a:r>
              <a:rPr lang="en-US" dirty="0"/>
              <a:t>between the baseline and follow-up periods.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Seizures significantly decreased </a:t>
            </a:r>
            <a:r>
              <a:rPr lang="en-US" dirty="0" smtClean="0"/>
              <a:t>following 2-weeks </a:t>
            </a:r>
            <a:r>
              <a:rPr lang="en-US" dirty="0"/>
              <a:t>high intensity (90% </a:t>
            </a:r>
            <a:r>
              <a:rPr lang="en-US" dirty="0" err="1"/>
              <a:t>rMT</a:t>
            </a:r>
            <a:r>
              <a:rPr lang="en-US" dirty="0"/>
              <a:t>) </a:t>
            </a:r>
            <a:r>
              <a:rPr lang="en-US" dirty="0" err="1"/>
              <a:t>rTMS</a:t>
            </a:r>
            <a:r>
              <a:rPr lang="en-US" dirty="0"/>
              <a:t> </a:t>
            </a:r>
            <a:r>
              <a:rPr lang="en-US" dirty="0" smtClean="0"/>
              <a:t>treatment compared </a:t>
            </a:r>
            <a:r>
              <a:rPr lang="en-US" dirty="0"/>
              <a:t>with baseline level (p &lt; 0.05). </a:t>
            </a:r>
            <a:r>
              <a:rPr lang="en-US" dirty="0" err="1"/>
              <a:t>rTMS</a:t>
            </a:r>
            <a:r>
              <a:rPr lang="en-US" dirty="0"/>
              <a:t> </a:t>
            </a:r>
            <a:r>
              <a:rPr lang="en-US" dirty="0" smtClean="0"/>
              <a:t>also decreased </a:t>
            </a:r>
            <a:r>
              <a:rPr lang="en-US" dirty="0" err="1"/>
              <a:t>interictal</a:t>
            </a:r>
            <a:r>
              <a:rPr lang="en-US" dirty="0"/>
              <a:t> epilepsy discharges and improved </a:t>
            </a:r>
            <a:r>
              <a:rPr lang="en-US" dirty="0" smtClean="0"/>
              <a:t>the  scales of Symptom Checklist-90 significantly (p &lt; 0.05).</a:t>
            </a:r>
          </a:p>
          <a:p>
            <a:r>
              <a:rPr lang="en-US" dirty="0" smtClean="0"/>
              <a:t>Seizures </a:t>
            </a:r>
            <a:r>
              <a:rPr lang="en-US" dirty="0"/>
              <a:t>and spikes in the follow-up period in the </a:t>
            </a:r>
            <a:r>
              <a:rPr lang="en-US" dirty="0" smtClean="0"/>
              <a:t>patients who </a:t>
            </a:r>
            <a:r>
              <a:rPr lang="en-US" dirty="0"/>
              <a:t>received low intensity (20% </a:t>
            </a:r>
            <a:r>
              <a:rPr lang="en-US" dirty="0" err="1"/>
              <a:t>rMT</a:t>
            </a:r>
            <a:r>
              <a:rPr lang="en-US" dirty="0"/>
              <a:t>) </a:t>
            </a:r>
            <a:r>
              <a:rPr lang="en-US" dirty="0" err="1"/>
              <a:t>rTMS</a:t>
            </a:r>
            <a:r>
              <a:rPr lang="en-US" dirty="0"/>
              <a:t> did not </a:t>
            </a:r>
            <a:r>
              <a:rPr lang="en-US" dirty="0" smtClean="0"/>
              <a:t>show any </a:t>
            </a:r>
            <a:r>
              <a:rPr lang="en-US" dirty="0"/>
              <a:t>difference compared with baseline data (p &gt; </a:t>
            </a:r>
            <a:r>
              <a:rPr lang="en-US" dirty="0" smtClean="0"/>
              <a:t>0.05,respectively</a:t>
            </a:r>
            <a:r>
              <a:rPr lang="en-US" dirty="0"/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Low-frequency high intensity </a:t>
            </a:r>
            <a:r>
              <a:rPr lang="en-US" dirty="0" err="1"/>
              <a:t>rTMS</a:t>
            </a:r>
            <a:r>
              <a:rPr lang="en-US" dirty="0"/>
              <a:t> (</a:t>
            </a:r>
            <a:r>
              <a:rPr lang="en-US" dirty="0" smtClean="0"/>
              <a:t>90% </a:t>
            </a:r>
            <a:r>
              <a:rPr lang="en-US" dirty="0" err="1" smtClean="0"/>
              <a:t>rMT</a:t>
            </a:r>
            <a:r>
              <a:rPr lang="en-US" dirty="0"/>
              <a:t>) delivered into the epileptogenic zone had a </a:t>
            </a:r>
            <a:r>
              <a:rPr lang="en-US" dirty="0" smtClean="0"/>
              <a:t>significant antiepileptic </a:t>
            </a:r>
            <a:r>
              <a:rPr lang="en-US" dirty="0"/>
              <a:t>effect on patients with refractory </a:t>
            </a:r>
            <a:r>
              <a:rPr lang="en-US" dirty="0" smtClean="0"/>
              <a:t>partial seizures</a:t>
            </a:r>
            <a:r>
              <a:rPr lang="en-US" dirty="0"/>
              <a:t>. </a:t>
            </a:r>
            <a:r>
              <a:rPr lang="en-US" dirty="0" err="1"/>
              <a:t>rTMS</a:t>
            </a:r>
            <a:r>
              <a:rPr lang="en-US" dirty="0"/>
              <a:t> treatment can also reduce the </a:t>
            </a:r>
            <a:r>
              <a:rPr lang="en-US" dirty="0" err="1" smtClean="0"/>
              <a:t>interictal</a:t>
            </a:r>
            <a:r>
              <a:rPr lang="en-US" dirty="0" smtClean="0"/>
              <a:t> epileptic </a:t>
            </a:r>
            <a:r>
              <a:rPr lang="en-US" dirty="0"/>
              <a:t>discharge frequency and improve </a:t>
            </a:r>
            <a:r>
              <a:rPr lang="en-US" dirty="0" smtClean="0"/>
              <a:t>the </a:t>
            </a:r>
            <a:r>
              <a:rPr lang="en-US" dirty="0" err="1" smtClean="0"/>
              <a:t>sychological</a:t>
            </a:r>
            <a:r>
              <a:rPr lang="en-US" smtClean="0"/>
              <a:t> condition </a:t>
            </a:r>
            <a:r>
              <a:rPr lang="en-US" dirty="0"/>
              <a:t>of these patients.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all the movement disorders, PD has received the </a:t>
            </a:r>
            <a:r>
              <a:rPr lang="en-US" dirty="0" smtClean="0"/>
              <a:t>most attention </a:t>
            </a:r>
            <a:r>
              <a:rPr lang="en-US" dirty="0"/>
              <a:t>with regard to </a:t>
            </a:r>
            <a:r>
              <a:rPr lang="en-US" dirty="0" err="1"/>
              <a:t>rTMS</a:t>
            </a:r>
            <a:r>
              <a:rPr lang="en-US" dirty="0"/>
              <a:t> therapeutic studies.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Parkinson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pathological process that underlies PD </a:t>
            </a:r>
            <a:r>
              <a:rPr lang="en-US" dirty="0" smtClean="0"/>
              <a:t>causes widespread </a:t>
            </a:r>
            <a:r>
              <a:rPr lang="en-US" dirty="0"/>
              <a:t>dysfunction of the brain and that </a:t>
            </a:r>
            <a:r>
              <a:rPr lang="en-US" dirty="0" smtClean="0"/>
              <a:t>particularly affects </a:t>
            </a:r>
            <a:r>
              <a:rPr lang="en-US" dirty="0"/>
              <a:t>processing in the </a:t>
            </a:r>
            <a:r>
              <a:rPr lang="en-US" dirty="0" err="1"/>
              <a:t>cortico</a:t>
            </a:r>
            <a:r>
              <a:rPr lang="en-US" dirty="0"/>
              <a:t>–basal </a:t>
            </a:r>
            <a:r>
              <a:rPr lang="en-US" dirty="0" err="1"/>
              <a:t>ganglial</a:t>
            </a:r>
            <a:r>
              <a:rPr lang="en-US" dirty="0"/>
              <a:t> loops</a:t>
            </a:r>
            <a:r>
              <a:rPr lang="en-US" dirty="0" smtClean="0"/>
              <a:t>.</a:t>
            </a:r>
          </a:p>
          <a:p>
            <a:r>
              <a:rPr lang="en-US" dirty="0"/>
              <a:t>Functional imaging studies have, in general, </a:t>
            </a:r>
            <a:r>
              <a:rPr lang="en-US" dirty="0" smtClean="0"/>
              <a:t>identified </a:t>
            </a:r>
            <a:r>
              <a:rPr lang="en-US" dirty="0" err="1" smtClean="0"/>
              <a:t>hypometabolism</a:t>
            </a:r>
            <a:r>
              <a:rPr lang="en-US" dirty="0" smtClean="0"/>
              <a:t> </a:t>
            </a:r>
            <a:r>
              <a:rPr lang="en-US" dirty="0"/>
              <a:t>within the </a:t>
            </a:r>
            <a:r>
              <a:rPr lang="en-US" dirty="0" smtClean="0"/>
              <a:t>supplementary </a:t>
            </a:r>
            <a:r>
              <a:rPr lang="en-US" dirty="0"/>
              <a:t>motor </a:t>
            </a:r>
            <a:r>
              <a:rPr lang="en-US" dirty="0" smtClean="0"/>
              <a:t>area (SMA</a:t>
            </a:r>
            <a:r>
              <a:rPr lang="en-US" dirty="0"/>
              <a:t>) and the prefrontal cortex during movement </a:t>
            </a:r>
            <a:r>
              <a:rPr lang="en-US" dirty="0" smtClean="0"/>
              <a:t>in patients </a:t>
            </a:r>
            <a:r>
              <a:rPr lang="en-US" dirty="0"/>
              <a:t>with </a:t>
            </a:r>
            <a:r>
              <a:rPr lang="en-US" dirty="0" smtClean="0"/>
              <a:t>PD that </a:t>
            </a:r>
            <a:r>
              <a:rPr lang="en-US" dirty="0"/>
              <a:t>are thought to be caused </a:t>
            </a:r>
            <a:r>
              <a:rPr lang="en-US" dirty="0" smtClean="0"/>
              <a:t>by the </a:t>
            </a:r>
            <a:r>
              <a:rPr lang="en-US" dirty="0"/>
              <a:t>primary dysfunction in the basal </a:t>
            </a:r>
            <a:r>
              <a:rPr lang="en-US" dirty="0" smtClean="0"/>
              <a:t>ganglia.</a:t>
            </a:r>
          </a:p>
          <a:p>
            <a:r>
              <a:rPr lang="en-US" sz="1200" dirty="0" err="1"/>
              <a:t>Jahanshahi</a:t>
            </a:r>
            <a:r>
              <a:rPr lang="en-US" sz="1200" dirty="0"/>
              <a:t> </a:t>
            </a:r>
            <a:r>
              <a:rPr lang="en-US" sz="1200" dirty="0" smtClean="0"/>
              <a:t>Met al. </a:t>
            </a:r>
            <a:r>
              <a:rPr lang="en-US" sz="1200" dirty="0"/>
              <a:t>Self-initiated versus </a:t>
            </a:r>
            <a:r>
              <a:rPr lang="en-US" sz="1200" dirty="0" smtClean="0"/>
              <a:t>externally triggered </a:t>
            </a:r>
            <a:r>
              <a:rPr lang="en-US" sz="1200" dirty="0"/>
              <a:t>movements. I. An investigation using measurement </a:t>
            </a:r>
            <a:r>
              <a:rPr lang="en-US" sz="1200" dirty="0" smtClean="0"/>
              <a:t>of regional </a:t>
            </a:r>
            <a:r>
              <a:rPr lang="en-US" sz="1200" dirty="0"/>
              <a:t>cerebral blood </a:t>
            </a:r>
            <a:r>
              <a:rPr lang="en-US" sz="1200" dirty="0" err="1"/>
              <a:t>fl</a:t>
            </a:r>
            <a:r>
              <a:rPr lang="en-US" sz="1200" dirty="0"/>
              <a:t> </a:t>
            </a:r>
            <a:r>
              <a:rPr lang="en-US" sz="1200" dirty="0" err="1"/>
              <a:t>ow</a:t>
            </a:r>
            <a:r>
              <a:rPr lang="en-US" sz="1200" dirty="0"/>
              <a:t> with PET and </a:t>
            </a:r>
            <a:r>
              <a:rPr lang="en-US" sz="1200" dirty="0" smtClean="0"/>
              <a:t>movement-related potentials </a:t>
            </a:r>
            <a:r>
              <a:rPr lang="en-US" sz="1200" dirty="0"/>
              <a:t>in normal and Parkinson’s disease subjects. </a:t>
            </a:r>
            <a:r>
              <a:rPr lang="en-US" sz="1200" i="1" dirty="0"/>
              <a:t>Brain </a:t>
            </a:r>
            <a:r>
              <a:rPr lang="en-US" sz="1200" dirty="0" smtClean="0"/>
              <a:t>1995; </a:t>
            </a:r>
            <a:r>
              <a:rPr lang="en-US" sz="1200" b="1" dirty="0" smtClean="0"/>
              <a:t>118</a:t>
            </a:r>
            <a:r>
              <a:rPr lang="en-US" sz="1200" b="1" dirty="0"/>
              <a:t>: </a:t>
            </a:r>
            <a:r>
              <a:rPr lang="en-US" sz="1200" dirty="0"/>
              <a:t>913–33.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evidence for </a:t>
            </a:r>
            <a:r>
              <a:rPr lang="en-US" dirty="0" err="1" smtClean="0"/>
              <a:t>rTMS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Therapy </a:t>
            </a:r>
            <a:r>
              <a:rPr lang="en-US" dirty="0" smtClean="0"/>
              <a:t>for PD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levodopa) can, to a certain extent, reverse </a:t>
            </a:r>
            <a:r>
              <a:rPr lang="en-US" dirty="0" smtClean="0"/>
              <a:t>such changes </a:t>
            </a:r>
            <a:r>
              <a:rPr lang="en-US" dirty="0"/>
              <a:t>in both human beings and animals</a:t>
            </a:r>
            <a:r>
              <a:rPr lang="en-US" dirty="0" smtClean="0"/>
              <a:t>. Therefore, excitatory </a:t>
            </a:r>
            <a:r>
              <a:rPr lang="en-US" dirty="0" err="1"/>
              <a:t>rTMS</a:t>
            </a:r>
            <a:r>
              <a:rPr lang="en-US" dirty="0"/>
              <a:t> might have a similar </a:t>
            </a:r>
            <a:r>
              <a:rPr lang="en-US" dirty="0" smtClean="0"/>
              <a:t>effect</a:t>
            </a:r>
            <a:r>
              <a:rPr lang="en-US" dirty="0"/>
              <a:t>, which </a:t>
            </a:r>
            <a:r>
              <a:rPr lang="en-US" dirty="0" smtClean="0"/>
              <a:t>might be </a:t>
            </a:r>
            <a:r>
              <a:rPr lang="en-US" dirty="0"/>
              <a:t>translated into an improvement in clinical (</a:t>
            </a:r>
            <a:r>
              <a:rPr lang="en-US" dirty="0" smtClean="0"/>
              <a:t>motor) symptoms.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rTMS</a:t>
            </a:r>
            <a:r>
              <a:rPr lang="en-US" dirty="0"/>
              <a:t> is also capable of inducing </a:t>
            </a:r>
            <a:r>
              <a:rPr lang="en-US" dirty="0" smtClean="0"/>
              <a:t>dopamine release </a:t>
            </a:r>
            <a:r>
              <a:rPr lang="en-US" dirty="0"/>
              <a:t>from the basal ganglia: in healthy </a:t>
            </a:r>
            <a:r>
              <a:rPr lang="en-US" dirty="0" smtClean="0"/>
              <a:t>individuals, application </a:t>
            </a:r>
            <a:r>
              <a:rPr lang="en-US" dirty="0"/>
              <a:t>of 10 Hz of </a:t>
            </a:r>
            <a:r>
              <a:rPr lang="en-US" dirty="0" err="1"/>
              <a:t>rTMS</a:t>
            </a:r>
            <a:r>
              <a:rPr lang="en-US" dirty="0"/>
              <a:t> over the motor cortex (</a:t>
            </a:r>
            <a:r>
              <a:rPr lang="en-US" dirty="0" smtClean="0"/>
              <a:t>M1) </a:t>
            </a:r>
            <a:r>
              <a:rPr lang="en-US" dirty="0" smtClean="0"/>
              <a:t>or </a:t>
            </a:r>
            <a:r>
              <a:rPr lang="en-US" dirty="0"/>
              <a:t>the dorsolateral prefrontal cortex (</a:t>
            </a:r>
            <a:r>
              <a:rPr lang="en-US" dirty="0" smtClean="0"/>
              <a:t>DLPFC) </a:t>
            </a:r>
            <a:r>
              <a:rPr lang="en-US" dirty="0" smtClean="0"/>
              <a:t>induced </a:t>
            </a:r>
            <a:r>
              <a:rPr lang="en-US" dirty="0" err="1" smtClean="0"/>
              <a:t>ipsilateral</a:t>
            </a:r>
            <a:r>
              <a:rPr lang="en-US" dirty="0" smtClean="0"/>
              <a:t> </a:t>
            </a:r>
            <a:r>
              <a:rPr lang="en-US" dirty="0"/>
              <a:t>dopamine release from the putamen </a:t>
            </a:r>
            <a:r>
              <a:rPr lang="en-US" dirty="0" smtClean="0"/>
              <a:t>and caudate</a:t>
            </a:r>
            <a:r>
              <a:rPr lang="en-US" dirty="0"/>
              <a:t>, </a:t>
            </a:r>
            <a:r>
              <a:rPr lang="en-US" dirty="0" smtClean="0"/>
              <a:t>respectively.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induced </a:t>
            </a:r>
            <a:r>
              <a:rPr lang="en-US" dirty="0"/>
              <a:t>electrical currents modulate neuronal </a:t>
            </a:r>
            <a:r>
              <a:rPr lang="en-US" dirty="0" smtClean="0"/>
              <a:t>excitability at </a:t>
            </a:r>
            <a:r>
              <a:rPr lang="en-US" dirty="0"/>
              <a:t>the stimulated sites. Depending on </a:t>
            </a:r>
            <a:r>
              <a:rPr lang="en-US" dirty="0" smtClean="0"/>
              <a:t>stimulation parameters</a:t>
            </a:r>
            <a:r>
              <a:rPr lang="en-US" dirty="0"/>
              <a:t>, </a:t>
            </a:r>
            <a:r>
              <a:rPr lang="en-US" dirty="0" err="1"/>
              <a:t>transcranial</a:t>
            </a:r>
            <a:r>
              <a:rPr lang="en-US" dirty="0"/>
              <a:t> magnetic stimulation </a:t>
            </a:r>
            <a:r>
              <a:rPr lang="en-US" dirty="0" smtClean="0"/>
              <a:t>can </a:t>
            </a:r>
            <a:r>
              <a:rPr lang="en-US" dirty="0" err="1" smtClean="0"/>
              <a:t>upregulate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down regulate </a:t>
            </a:r>
            <a:r>
              <a:rPr lang="en-US" dirty="0"/>
              <a:t>excitability to </a:t>
            </a:r>
            <a:r>
              <a:rPr lang="en-US" dirty="0" smtClean="0"/>
              <a:t>different extents </a:t>
            </a:r>
            <a:r>
              <a:rPr lang="en-US" dirty="0"/>
              <a:t>in the neural structures under the </a:t>
            </a:r>
            <a:r>
              <a:rPr lang="en-US" dirty="0" smtClean="0"/>
              <a:t>stimulating coil.</a:t>
            </a:r>
          </a:p>
          <a:p>
            <a:pPr marL="0" indent="0" algn="r">
              <a:buNone/>
            </a:pPr>
            <a:r>
              <a:rPr lang="en-US" sz="1800" dirty="0"/>
              <a:t>Maeda </a:t>
            </a:r>
            <a:r>
              <a:rPr lang="en-US" sz="1800" dirty="0" err="1" smtClean="0"/>
              <a:t>F,et</a:t>
            </a:r>
            <a:r>
              <a:rPr lang="en-US" sz="1800" dirty="0" smtClean="0"/>
              <a:t> al</a:t>
            </a:r>
            <a:r>
              <a:rPr lang="fr-FR" sz="1800" i="1" dirty="0" err="1" smtClean="0"/>
              <a:t>Exp</a:t>
            </a:r>
            <a:r>
              <a:rPr lang="fr-FR" sz="1800" i="1" dirty="0" smtClean="0"/>
              <a:t> </a:t>
            </a:r>
            <a:r>
              <a:rPr lang="fr-FR" sz="1800" i="1" dirty="0" err="1"/>
              <a:t>Brain</a:t>
            </a:r>
            <a:r>
              <a:rPr lang="fr-FR" sz="1800" i="1" dirty="0"/>
              <a:t> </a:t>
            </a:r>
            <a:r>
              <a:rPr lang="fr-FR" sz="1800" i="1" dirty="0" err="1"/>
              <a:t>Res</a:t>
            </a:r>
            <a:r>
              <a:rPr lang="fr-FR" sz="1800" i="1" dirty="0"/>
              <a:t> </a:t>
            </a:r>
            <a:r>
              <a:rPr lang="fr-FR" sz="1800" dirty="0"/>
              <a:t>2000; </a:t>
            </a:r>
            <a:r>
              <a:rPr lang="fr-FR" sz="1800" b="1" dirty="0"/>
              <a:t>133: </a:t>
            </a:r>
            <a:r>
              <a:rPr lang="fr-FR" sz="1800" dirty="0"/>
              <a:t>425–30.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is evidence, at least in </a:t>
            </a:r>
            <a:r>
              <a:rPr lang="en-US" dirty="0" smtClean="0"/>
              <a:t>animal models </a:t>
            </a:r>
            <a:r>
              <a:rPr lang="en-US" dirty="0"/>
              <a:t>of PD</a:t>
            </a:r>
            <a:r>
              <a:rPr lang="en-US" dirty="0" smtClean="0"/>
              <a:t>, </a:t>
            </a:r>
            <a:r>
              <a:rPr lang="en-US" dirty="0"/>
              <a:t>that levodopa-induced dyskinesia </a:t>
            </a:r>
            <a:r>
              <a:rPr lang="en-US" dirty="0" smtClean="0"/>
              <a:t>might represent </a:t>
            </a:r>
            <a:r>
              <a:rPr lang="en-US" dirty="0"/>
              <a:t>abnormal plasticity in the motor </a:t>
            </a:r>
            <a:r>
              <a:rPr lang="en-US" dirty="0" smtClean="0"/>
              <a:t> system</a:t>
            </a:r>
            <a:r>
              <a:rPr lang="en-US" dirty="0"/>
              <a:t>. </a:t>
            </a:r>
            <a:r>
              <a:rPr lang="en-US" dirty="0" smtClean="0"/>
              <a:t>In light </a:t>
            </a:r>
            <a:r>
              <a:rPr lang="en-US" dirty="0"/>
              <a:t>of this, some studies with </a:t>
            </a:r>
            <a:r>
              <a:rPr lang="en-US" dirty="0" err="1"/>
              <a:t>rTMS</a:t>
            </a:r>
            <a:r>
              <a:rPr lang="en-US" dirty="0"/>
              <a:t> have </a:t>
            </a:r>
            <a:r>
              <a:rPr lang="en-US" dirty="0" smtClean="0"/>
              <a:t>specifically looked </a:t>
            </a:r>
            <a:r>
              <a:rPr lang="en-US" dirty="0"/>
              <a:t>at the potential application of brain stimulation </a:t>
            </a:r>
            <a:r>
              <a:rPr lang="en-US" dirty="0" smtClean="0"/>
              <a:t>in PD </a:t>
            </a:r>
            <a:r>
              <a:rPr lang="en-US" dirty="0"/>
              <a:t>patients with </a:t>
            </a:r>
            <a:r>
              <a:rPr lang="en-US" dirty="0" smtClean="0"/>
              <a:t>dyskinesia.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i="1" dirty="0"/>
              <a:t> single-session </a:t>
            </a:r>
            <a:r>
              <a:rPr lang="en-US" i="1" dirty="0" smtClean="0"/>
              <a:t>studies</a:t>
            </a:r>
          </a:p>
          <a:p>
            <a:r>
              <a:rPr lang="en-US" i="1" dirty="0" smtClean="0"/>
              <a:t>2.</a:t>
            </a:r>
            <a:r>
              <a:rPr lang="en-US" i="1" dirty="0"/>
              <a:t> multiple-session studies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Therapeutic trials of motor symptoms</a:t>
            </a:r>
          </a:p>
        </p:txBody>
      </p:sp>
    </p:spTree>
    <p:extLst>
      <p:ext uri="{BB962C8B-B14F-4D97-AF65-F5344CB8AC3E}">
        <p14:creationId xmlns:p14="http://schemas.microsoft.com/office/powerpoint/2010/main" val="33325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studies of the potential therapeutic application </a:t>
            </a:r>
            <a:r>
              <a:rPr lang="en-US" dirty="0" smtClean="0"/>
              <a:t>of </a:t>
            </a:r>
            <a:r>
              <a:rPr lang="en-US" dirty="0" err="1" smtClean="0"/>
              <a:t>rTMS</a:t>
            </a:r>
            <a:r>
              <a:rPr lang="en-US" dirty="0" smtClean="0"/>
              <a:t> </a:t>
            </a:r>
            <a:r>
              <a:rPr lang="en-US" dirty="0"/>
              <a:t>in PD investigated changes in </a:t>
            </a:r>
            <a:r>
              <a:rPr lang="en-US" dirty="0" err="1"/>
              <a:t>parkinsonian</a:t>
            </a:r>
            <a:r>
              <a:rPr lang="en-US" dirty="0"/>
              <a:t> </a:t>
            </a:r>
            <a:r>
              <a:rPr lang="en-US" dirty="0" smtClean="0"/>
              <a:t>motor symptoms </a:t>
            </a:r>
            <a:r>
              <a:rPr lang="en-US" dirty="0"/>
              <a:t>during a high-frequency (5 Hz), </a:t>
            </a:r>
            <a:r>
              <a:rPr lang="en-US" dirty="0" smtClean="0"/>
              <a:t>low-intensity </a:t>
            </a:r>
            <a:r>
              <a:rPr lang="en-US" dirty="0" err="1" smtClean="0"/>
              <a:t>rTMS</a:t>
            </a:r>
            <a:r>
              <a:rPr lang="en-US" dirty="0" smtClean="0"/>
              <a:t> </a:t>
            </a:r>
            <a:r>
              <a:rPr lang="en-US" dirty="0"/>
              <a:t>protocol delivered once over the M1, with the </a:t>
            </a:r>
            <a:r>
              <a:rPr lang="en-US" dirty="0" smtClean="0"/>
              <a:t>aim to </a:t>
            </a:r>
            <a:r>
              <a:rPr lang="en-US" dirty="0"/>
              <a:t>increase </a:t>
            </a:r>
            <a:r>
              <a:rPr lang="en-US" dirty="0" smtClean="0"/>
              <a:t>excitability.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single-session </a:t>
            </a:r>
            <a:r>
              <a:rPr lang="en-US" i="1" dirty="0"/>
              <a:t>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all applications of real </a:t>
            </a:r>
            <a:r>
              <a:rPr lang="en-US" dirty="0" err="1"/>
              <a:t>rTMS</a:t>
            </a:r>
            <a:r>
              <a:rPr lang="en-US" dirty="0"/>
              <a:t>, </a:t>
            </a:r>
            <a:r>
              <a:rPr lang="en-US" dirty="0" smtClean="0"/>
              <a:t>a 10–30</a:t>
            </a:r>
            <a:r>
              <a:rPr lang="en-US" dirty="0"/>
              <a:t>% improvement was shown in most studies </a:t>
            </a:r>
            <a:r>
              <a:rPr lang="en-US" dirty="0" smtClean="0"/>
              <a:t>for almost </a:t>
            </a:r>
            <a:r>
              <a:rPr lang="en-US" dirty="0"/>
              <a:t>all outcome measures, with no </a:t>
            </a:r>
            <a:r>
              <a:rPr lang="en-US" dirty="0" smtClean="0"/>
              <a:t>effects </a:t>
            </a:r>
            <a:r>
              <a:rPr lang="en-US" dirty="0"/>
              <a:t>after </a:t>
            </a:r>
            <a:r>
              <a:rPr lang="en-US" dirty="0" smtClean="0"/>
              <a:t>sham stimulation.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the inconsistency of the single-session </a:t>
            </a:r>
            <a:r>
              <a:rPr lang="en-US" dirty="0" smtClean="0"/>
              <a:t>results, the </a:t>
            </a:r>
            <a:r>
              <a:rPr lang="en-US" dirty="0"/>
              <a:t>transient clinical gains seen in some studies after </a:t>
            </a:r>
            <a:r>
              <a:rPr lang="en-US" dirty="0" smtClean="0"/>
              <a:t>a single </a:t>
            </a:r>
            <a:r>
              <a:rPr lang="en-US" dirty="0"/>
              <a:t>session of </a:t>
            </a:r>
            <a:r>
              <a:rPr lang="en-US" dirty="0" err="1"/>
              <a:t>rTMS</a:t>
            </a:r>
            <a:r>
              <a:rPr lang="en-US" dirty="0"/>
              <a:t> have encouraged </a:t>
            </a:r>
            <a:r>
              <a:rPr lang="en-US" dirty="0" smtClean="0"/>
              <a:t>long-term treatment </a:t>
            </a:r>
            <a:r>
              <a:rPr lang="en-US" dirty="0"/>
              <a:t>studies in patients with PD.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multiple-session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Despite </a:t>
            </a:r>
            <a:r>
              <a:rPr lang="en-US" dirty="0" smtClean="0"/>
              <a:t>the methodological </a:t>
            </a:r>
            <a:r>
              <a:rPr lang="en-US" dirty="0" smtClean="0"/>
              <a:t>differences</a:t>
            </a:r>
            <a:r>
              <a:rPr lang="en-US" dirty="0"/>
              <a:t>, excitatory (</a:t>
            </a:r>
            <a:r>
              <a:rPr lang="en-US" dirty="0" smtClean="0"/>
              <a:t>high-frequency) </a:t>
            </a:r>
            <a:r>
              <a:rPr lang="en-US" dirty="0" err="1" smtClean="0"/>
              <a:t>rTMS</a:t>
            </a:r>
            <a:r>
              <a:rPr lang="en-US" dirty="0" smtClean="0"/>
              <a:t> </a:t>
            </a:r>
            <a:r>
              <a:rPr lang="en-US" dirty="0"/>
              <a:t>can improve upper-limb </a:t>
            </a:r>
            <a:r>
              <a:rPr lang="en-US" dirty="0" err="1"/>
              <a:t>bradykinesia</a:t>
            </a:r>
            <a:r>
              <a:rPr lang="en-US" dirty="0"/>
              <a:t>, gait </a:t>
            </a:r>
            <a:r>
              <a:rPr lang="en-US" dirty="0" smtClean="0"/>
              <a:t>speed, and </a:t>
            </a:r>
            <a:r>
              <a:rPr lang="en-US" dirty="0"/>
              <a:t>the score in the motor section of the </a:t>
            </a:r>
            <a:r>
              <a:rPr lang="en-US" dirty="0" smtClean="0"/>
              <a:t>unified Parkinson’s </a:t>
            </a:r>
            <a:r>
              <a:rPr lang="en-US" dirty="0"/>
              <a:t>disease rating scale (UPDRS); </a:t>
            </a:r>
            <a:r>
              <a:rPr lang="en-US" dirty="0" smtClean="0"/>
              <a:t>these improvements </a:t>
            </a:r>
            <a:r>
              <a:rPr lang="en-US" dirty="0"/>
              <a:t>range from 15% to an impressive 50% </a:t>
            </a:r>
            <a:r>
              <a:rPr lang="en-US" dirty="0" smtClean="0"/>
              <a:t>for some </a:t>
            </a:r>
            <a:r>
              <a:rPr lang="en-US" dirty="0"/>
              <a:t>of the outcome measures.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some </a:t>
            </a:r>
            <a:r>
              <a:rPr lang="en-US" dirty="0" smtClean="0"/>
              <a:t>occasions, improvements </a:t>
            </a:r>
            <a:r>
              <a:rPr lang="en-US" dirty="0"/>
              <a:t>were shown to last for up to 1 </a:t>
            </a:r>
            <a:r>
              <a:rPr lang="en-US" dirty="0" smtClean="0"/>
              <a:t>month after </a:t>
            </a:r>
            <a:r>
              <a:rPr lang="en-US" dirty="0"/>
              <a:t>the end of the stimulation regimen</a:t>
            </a:r>
            <a:r>
              <a:rPr lang="en-US" dirty="0" smtClean="0"/>
              <a:t>, </a:t>
            </a:r>
            <a:r>
              <a:rPr lang="en-US" dirty="0"/>
              <a:t>but </a:t>
            </a:r>
            <a:r>
              <a:rPr lang="en-US" dirty="0" smtClean="0"/>
              <a:t>were gradually lost.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err="1"/>
              <a:t>Khedr</a:t>
            </a:r>
            <a:r>
              <a:rPr lang="en-US" sz="1400" dirty="0"/>
              <a:t> EM, </a:t>
            </a:r>
            <a:r>
              <a:rPr lang="en-US" sz="1400" dirty="0" err="1"/>
              <a:t>Rothwell</a:t>
            </a:r>
            <a:r>
              <a:rPr lang="en-US" sz="1400" dirty="0"/>
              <a:t> JC, </a:t>
            </a:r>
            <a:r>
              <a:rPr lang="en-US" sz="1400" dirty="0" err="1"/>
              <a:t>Shawky</a:t>
            </a:r>
            <a:r>
              <a:rPr lang="en-US" sz="1400" dirty="0"/>
              <a:t> OA, Ahmed MA, </a:t>
            </a:r>
            <a:r>
              <a:rPr lang="en-US" sz="1400" dirty="0" err="1"/>
              <a:t>Hamdy</a:t>
            </a:r>
            <a:r>
              <a:rPr lang="en-US" sz="1400" dirty="0"/>
              <a:t> </a:t>
            </a:r>
            <a:r>
              <a:rPr lang="en-US" sz="1400" dirty="0" smtClean="0"/>
              <a:t>A. </a:t>
            </a:r>
            <a:r>
              <a:rPr lang="en-US" sz="1400" dirty="0" err="1" smtClean="0"/>
              <a:t>Eff</a:t>
            </a:r>
            <a:r>
              <a:rPr lang="en-US" sz="1400" dirty="0" smtClean="0"/>
              <a:t> </a:t>
            </a:r>
            <a:r>
              <a:rPr lang="en-US" sz="1400" dirty="0" err="1"/>
              <a:t>ect</a:t>
            </a:r>
            <a:r>
              <a:rPr lang="en-US" sz="1400" dirty="0"/>
              <a:t> of daily repetitive </a:t>
            </a:r>
            <a:r>
              <a:rPr lang="en-US" sz="1400" dirty="0" err="1"/>
              <a:t>transcranial</a:t>
            </a:r>
            <a:r>
              <a:rPr lang="en-US" sz="1400" dirty="0"/>
              <a:t> magnetic stimulation on </a:t>
            </a:r>
            <a:r>
              <a:rPr lang="en-US" sz="1400" dirty="0" smtClean="0"/>
              <a:t>motor performance </a:t>
            </a:r>
            <a:r>
              <a:rPr lang="en-US" sz="1400" dirty="0"/>
              <a:t>in Parkinson’s disease. </a:t>
            </a:r>
            <a:r>
              <a:rPr lang="en-US" sz="1400" i="1" dirty="0" err="1"/>
              <a:t>Mov</a:t>
            </a:r>
            <a:r>
              <a:rPr lang="en-US" sz="1400" i="1" dirty="0"/>
              <a:t> </a:t>
            </a:r>
            <a:r>
              <a:rPr lang="en-US" sz="1400" i="1" dirty="0" err="1"/>
              <a:t>Disord</a:t>
            </a:r>
            <a:r>
              <a:rPr lang="en-US" sz="1400" i="1" dirty="0"/>
              <a:t> </a:t>
            </a:r>
            <a:r>
              <a:rPr lang="en-US" sz="1400" dirty="0"/>
              <a:t>2006; </a:t>
            </a:r>
            <a:r>
              <a:rPr lang="en-US" sz="1400" b="1" dirty="0"/>
              <a:t>21: </a:t>
            </a:r>
            <a:r>
              <a:rPr lang="en-US" sz="1400" dirty="0"/>
              <a:t>2201–05.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Three small studies have </a:t>
            </a:r>
            <a:r>
              <a:rPr lang="en-US" dirty="0" err="1"/>
              <a:t>specifi</a:t>
            </a:r>
            <a:r>
              <a:rPr lang="en-US" dirty="0"/>
              <a:t> </a:t>
            </a:r>
            <a:r>
              <a:rPr lang="en-US" dirty="0" err="1"/>
              <a:t>cally</a:t>
            </a:r>
            <a:r>
              <a:rPr lang="en-US" dirty="0"/>
              <a:t> investigated </a:t>
            </a:r>
            <a:r>
              <a:rPr lang="en-US" dirty="0" smtClean="0"/>
              <a:t>the effect of </a:t>
            </a:r>
            <a:r>
              <a:rPr lang="en-US" dirty="0" err="1"/>
              <a:t>rTMS</a:t>
            </a:r>
            <a:r>
              <a:rPr lang="en-US" dirty="0"/>
              <a:t> protocols on the severity of </a:t>
            </a:r>
            <a:r>
              <a:rPr lang="en-US" dirty="0" smtClean="0"/>
              <a:t>levodopa induced dyskinesia.</a:t>
            </a:r>
          </a:p>
          <a:p>
            <a:r>
              <a:rPr lang="en-US" dirty="0"/>
              <a:t>Koch and </a:t>
            </a:r>
            <a:r>
              <a:rPr lang="en-US" dirty="0" smtClean="0"/>
              <a:t>colleagues </a:t>
            </a:r>
            <a:r>
              <a:rPr lang="en-US" dirty="0"/>
              <a:t>found that </a:t>
            </a:r>
            <a:r>
              <a:rPr lang="en-US" dirty="0" smtClean="0"/>
              <a:t>a single </a:t>
            </a:r>
            <a:r>
              <a:rPr lang="en-US" dirty="0"/>
              <a:t>session of </a:t>
            </a:r>
            <a:r>
              <a:rPr lang="en-US" dirty="0" err="1"/>
              <a:t>rTMS</a:t>
            </a:r>
            <a:r>
              <a:rPr lang="en-US" dirty="0"/>
              <a:t> at 1 Hz to the SMA </a:t>
            </a:r>
            <a:r>
              <a:rPr lang="en-US" dirty="0" smtClean="0"/>
              <a:t>bilaterally lowered </a:t>
            </a:r>
            <a:r>
              <a:rPr lang="en-US" dirty="0"/>
              <a:t>the severity of dyskinesia for 30 min </a:t>
            </a:r>
            <a:r>
              <a:rPr lang="en-US" dirty="0" smtClean="0"/>
              <a:t>after stimulation.</a:t>
            </a:r>
            <a:r>
              <a:rPr lang="en-US" dirty="0"/>
              <a:t> </a:t>
            </a:r>
            <a:r>
              <a:rPr lang="en-US" dirty="0" smtClean="0"/>
              <a:t>No effect </a:t>
            </a:r>
            <a:r>
              <a:rPr lang="en-US" dirty="0"/>
              <a:t>was seen after sham stimulation. </a:t>
            </a:r>
            <a:r>
              <a:rPr lang="en-US" dirty="0" smtClean="0"/>
              <a:t>Dyskinesia worsened </a:t>
            </a:r>
            <a:r>
              <a:rPr lang="en-US" dirty="0"/>
              <a:t>after stimulation with 5 Hz.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Therapeutic trials of levodopa-induced dyskinesia</a:t>
            </a:r>
          </a:p>
        </p:txBody>
      </p:sp>
    </p:spTree>
    <p:extLst>
      <p:ext uri="{BB962C8B-B14F-4D97-AF65-F5344CB8AC3E}">
        <p14:creationId xmlns:p14="http://schemas.microsoft.com/office/powerpoint/2010/main" val="42149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 follow-up </a:t>
            </a:r>
            <a:r>
              <a:rPr lang="en-US" dirty="0" smtClean="0"/>
              <a:t>paper, </a:t>
            </a:r>
            <a:r>
              <a:rPr lang="en-US" dirty="0"/>
              <a:t>a transient </a:t>
            </a:r>
            <a:r>
              <a:rPr lang="en-US" dirty="0" smtClean="0"/>
              <a:t>effect </a:t>
            </a:r>
            <a:r>
              <a:rPr lang="en-US" dirty="0"/>
              <a:t>of a </a:t>
            </a:r>
            <a:r>
              <a:rPr lang="en-US" dirty="0" smtClean="0"/>
              <a:t>single session </a:t>
            </a:r>
            <a:r>
              <a:rPr lang="en-US" dirty="0"/>
              <a:t>of 1 Hz stimulation over the SMA was </a:t>
            </a:r>
            <a:r>
              <a:rPr lang="en-US" dirty="0" smtClean="0"/>
              <a:t>again seen</a:t>
            </a:r>
            <a:r>
              <a:rPr lang="en-US" dirty="0"/>
              <a:t>, by contrast with sham stimulation</a:t>
            </a:r>
            <a:r>
              <a:rPr lang="en-US" dirty="0" smtClean="0"/>
              <a:t>.</a:t>
            </a:r>
          </a:p>
          <a:p>
            <a:r>
              <a:rPr lang="en-US" dirty="0" err="1"/>
              <a:t>Rektorova</a:t>
            </a:r>
            <a:r>
              <a:rPr lang="en-US" dirty="0"/>
              <a:t> and </a:t>
            </a:r>
            <a:r>
              <a:rPr lang="en-US" dirty="0" smtClean="0"/>
              <a:t>colleagues </a:t>
            </a:r>
            <a:r>
              <a:rPr lang="en-US" dirty="0"/>
              <a:t>assessed the </a:t>
            </a:r>
            <a:r>
              <a:rPr lang="en-US" dirty="0" smtClean="0"/>
              <a:t>effect </a:t>
            </a:r>
            <a:r>
              <a:rPr lang="en-US" dirty="0"/>
              <a:t>of </a:t>
            </a:r>
            <a:r>
              <a:rPr lang="en-US" dirty="0" smtClean="0"/>
              <a:t>high frequency (10 </a:t>
            </a:r>
            <a:r>
              <a:rPr lang="en-US" dirty="0"/>
              <a:t>Hz) stimulation of the DLPFC or </a:t>
            </a:r>
            <a:r>
              <a:rPr lang="en-US" dirty="0" smtClean="0"/>
              <a:t>motor cortex</a:t>
            </a:r>
            <a:r>
              <a:rPr lang="en-US" dirty="0"/>
              <a:t>, given as daily sessions for 5 days, on gait </a:t>
            </a:r>
            <a:r>
              <a:rPr lang="en-US" dirty="0" smtClean="0"/>
              <a:t>and </a:t>
            </a:r>
            <a:r>
              <a:rPr lang="en-US" dirty="0" err="1" smtClean="0"/>
              <a:t>bradykinesia</a:t>
            </a:r>
            <a:r>
              <a:rPr lang="en-US" dirty="0" smtClean="0"/>
              <a:t> </a:t>
            </a:r>
            <a:r>
              <a:rPr lang="en-US" dirty="0"/>
              <a:t>in patients with PD</a:t>
            </a:r>
            <a:r>
              <a:rPr lang="en-US" dirty="0" smtClean="0"/>
              <a:t>. </a:t>
            </a:r>
            <a:r>
              <a:rPr lang="en-US" dirty="0"/>
              <a:t>The intervention </a:t>
            </a:r>
            <a:r>
              <a:rPr lang="en-US" dirty="0" smtClean="0"/>
              <a:t>did not </a:t>
            </a:r>
            <a:r>
              <a:rPr lang="en-US" dirty="0"/>
              <a:t>show </a:t>
            </a:r>
            <a:r>
              <a:rPr lang="en-US"/>
              <a:t>any </a:t>
            </a:r>
            <a:r>
              <a:rPr lang="en-US" smtClean="0"/>
              <a:t>benefit </a:t>
            </a:r>
            <a:r>
              <a:rPr lang="en-US" dirty="0"/>
              <a:t>and the study was terminated early.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Painful neuropathy is associated with plasticity changes in </a:t>
            </a:r>
            <a:r>
              <a:rPr lang="en-US" dirty="0" smtClean="0"/>
              <a:t>the nervous </a:t>
            </a:r>
            <a:r>
              <a:rPr lang="en-US" dirty="0"/>
              <a:t>system</a:t>
            </a:r>
            <a:r>
              <a:rPr lang="en-US" dirty="0" smtClean="0"/>
              <a:t>.</a:t>
            </a:r>
          </a:p>
          <a:p>
            <a:r>
              <a:rPr lang="en-US" dirty="0"/>
              <a:t>Deep </a:t>
            </a:r>
            <a:r>
              <a:rPr lang="en-US" dirty="0" err="1"/>
              <a:t>rTMS</a:t>
            </a:r>
            <a:r>
              <a:rPr lang="en-US" dirty="0"/>
              <a:t> is a newer development that allows </a:t>
            </a:r>
            <a:r>
              <a:rPr lang="en-US" dirty="0" smtClean="0"/>
              <a:t>direct activation </a:t>
            </a:r>
            <a:r>
              <a:rPr lang="en-US" dirty="0"/>
              <a:t>of deeper neuronal populations, by a unique coil design termed </a:t>
            </a:r>
            <a:r>
              <a:rPr lang="en-US" dirty="0" smtClean="0"/>
              <a:t>the H-coil.</a:t>
            </a:r>
          </a:p>
          <a:p>
            <a:r>
              <a:rPr lang="en-US" dirty="0"/>
              <a:t>Deep H-coil </a:t>
            </a:r>
            <a:r>
              <a:rPr lang="en-US" dirty="0" err="1"/>
              <a:t>rTMS</a:t>
            </a:r>
            <a:r>
              <a:rPr lang="en-US" dirty="0"/>
              <a:t> provides pain relief in patients </a:t>
            </a:r>
          </a:p>
          <a:p>
            <a:r>
              <a:rPr lang="en-US" dirty="0"/>
              <a:t>with diabetic neuropathy. This </a:t>
            </a:r>
            <a:r>
              <a:rPr lang="en-US" dirty="0" smtClean="0"/>
              <a:t>technique </a:t>
            </a:r>
            <a:r>
              <a:rPr lang="en-US" dirty="0"/>
              <a:t>can induce a </a:t>
            </a:r>
            <a:r>
              <a:rPr lang="en-US" dirty="0" smtClean="0"/>
              <a:t>therapeutic effect </a:t>
            </a:r>
            <a:r>
              <a:rPr lang="en-US" dirty="0"/>
              <a:t>on brain areas that otherwise remain difficult to target</a:t>
            </a:r>
            <a:r>
              <a:rPr lang="en-US" dirty="0" smtClean="0"/>
              <a:t>.</a:t>
            </a:r>
          </a:p>
          <a:p>
            <a:r>
              <a:rPr lang="en-US" sz="1500" dirty="0" err="1"/>
              <a:t>Onesti</a:t>
            </a:r>
            <a:r>
              <a:rPr lang="en-US" sz="1500" dirty="0"/>
              <a:t> E, et al, H-coil repetitive </a:t>
            </a:r>
            <a:r>
              <a:rPr lang="en-US" sz="1500" dirty="0" err="1"/>
              <a:t>transcranial</a:t>
            </a:r>
            <a:r>
              <a:rPr lang="en-US" sz="1500" dirty="0"/>
              <a:t> magnetic stimulation for pain relief in patients</a:t>
            </a:r>
          </a:p>
          <a:p>
            <a:r>
              <a:rPr lang="en-US" sz="1500" dirty="0"/>
              <a:t>with diabetic neuropathy, </a:t>
            </a:r>
            <a:r>
              <a:rPr lang="en-US" sz="1500" dirty="0" err="1"/>
              <a:t>Eur</a:t>
            </a:r>
            <a:r>
              <a:rPr lang="en-US" sz="1500" dirty="0"/>
              <a:t> J Pain.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Painful diabetic neuropathy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Recovery of motor function after stroke is </a:t>
            </a:r>
            <a:r>
              <a:rPr lang="en-US" dirty="0" smtClean="0"/>
              <a:t>typically incomplete.</a:t>
            </a:r>
          </a:p>
          <a:p>
            <a:r>
              <a:rPr lang="en-US" dirty="0"/>
              <a:t>6 months after the episode, two-thirds </a:t>
            </a:r>
            <a:r>
              <a:rPr lang="en-US" dirty="0" smtClean="0"/>
              <a:t>of stroke </a:t>
            </a:r>
            <a:r>
              <a:rPr lang="en-US" dirty="0"/>
              <a:t>survivors are unable to take part in activities </a:t>
            </a:r>
            <a:r>
              <a:rPr lang="en-US" dirty="0" smtClean="0"/>
              <a:t>of daily </a:t>
            </a:r>
            <a:r>
              <a:rPr lang="en-US" dirty="0"/>
              <a:t>living with their paretic hand to the extent they </a:t>
            </a:r>
            <a:r>
              <a:rPr lang="en-US" dirty="0" smtClean="0"/>
              <a:t>were </a:t>
            </a:r>
            <a:r>
              <a:rPr lang="en-US" dirty="0" smtClean="0"/>
              <a:t>before </a:t>
            </a:r>
            <a:r>
              <a:rPr lang="en-US" dirty="0"/>
              <a:t>and only a few are able to </a:t>
            </a:r>
            <a:r>
              <a:rPr lang="en-US" dirty="0" smtClean="0"/>
              <a:t>carry </a:t>
            </a:r>
            <a:r>
              <a:rPr lang="en-US" dirty="0"/>
              <a:t>out </a:t>
            </a:r>
            <a:r>
              <a:rPr lang="en-US" dirty="0" smtClean="0"/>
              <a:t>professional work.</a:t>
            </a:r>
          </a:p>
          <a:p>
            <a:r>
              <a:rPr lang="en-US" sz="1200" dirty="0" err="1"/>
              <a:t>Kolominsky-Rabas</a:t>
            </a:r>
            <a:r>
              <a:rPr lang="en-US" sz="1200" dirty="0"/>
              <a:t> </a:t>
            </a:r>
            <a:r>
              <a:rPr lang="en-US" sz="1200" dirty="0" err="1" smtClean="0"/>
              <a:t>Plet</a:t>
            </a:r>
            <a:r>
              <a:rPr lang="en-US" sz="1200" dirty="0" smtClean="0"/>
              <a:t> </a:t>
            </a:r>
            <a:r>
              <a:rPr lang="en-US" sz="1200" dirty="0" err="1" smtClean="0"/>
              <a:t>alEpidemiology</a:t>
            </a:r>
            <a:r>
              <a:rPr lang="en-US" sz="1200" dirty="0" smtClean="0"/>
              <a:t> </a:t>
            </a:r>
            <a:r>
              <a:rPr lang="en-US" sz="1200" dirty="0"/>
              <a:t>of ischemic stroke </a:t>
            </a:r>
            <a:r>
              <a:rPr lang="en-US" sz="1200" dirty="0" smtClean="0"/>
              <a:t>subtypes according </a:t>
            </a:r>
            <a:r>
              <a:rPr lang="en-US" sz="1200" dirty="0"/>
              <a:t>to TOAST criteria: incidence, recurrence, and </a:t>
            </a:r>
            <a:r>
              <a:rPr lang="en-US" sz="1200" dirty="0" smtClean="0"/>
              <a:t>long-term survival </a:t>
            </a:r>
            <a:r>
              <a:rPr lang="en-US" sz="1200" dirty="0"/>
              <a:t>in ischemic stroke subtypes: a population-based </a:t>
            </a:r>
            <a:r>
              <a:rPr lang="en-US" sz="1200" dirty="0" smtClean="0"/>
              <a:t>study. </a:t>
            </a:r>
            <a:r>
              <a:rPr lang="en-US" sz="1200" i="1" dirty="0" smtClean="0"/>
              <a:t>Stroke </a:t>
            </a:r>
            <a:r>
              <a:rPr lang="en-US" sz="1200" dirty="0"/>
              <a:t>2001; </a:t>
            </a:r>
            <a:r>
              <a:rPr lang="en-US" sz="1200" b="1" dirty="0"/>
              <a:t>32: </a:t>
            </a:r>
            <a:r>
              <a:rPr lang="en-US" sz="1200" dirty="0"/>
              <a:t>2735–40.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function in stroke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In an study efficacy </a:t>
            </a:r>
            <a:r>
              <a:rPr lang="en-US" dirty="0"/>
              <a:t>and safety of 10 daily </a:t>
            </a:r>
            <a:r>
              <a:rPr lang="en-US" dirty="0" err="1"/>
              <a:t>rTMS</a:t>
            </a:r>
            <a:r>
              <a:rPr lang="en-US" dirty="0"/>
              <a:t> </a:t>
            </a:r>
            <a:r>
              <a:rPr lang="en-US" dirty="0" smtClean="0"/>
              <a:t>was evaluated in NP patients</a:t>
            </a:r>
            <a:r>
              <a:rPr lang="en-US" dirty="0"/>
              <a:t>. </a:t>
            </a:r>
            <a:r>
              <a:rPr lang="en-US" dirty="0" smtClean="0"/>
              <a:t>In this randomized, double-blind</a:t>
            </a:r>
            <a:r>
              <a:rPr lang="en-US" dirty="0"/>
              <a:t>, sham-controlled, </a:t>
            </a:r>
            <a:r>
              <a:rPr lang="en-US" dirty="0" smtClean="0"/>
              <a:t>crossover study </a:t>
            </a:r>
            <a:r>
              <a:rPr lang="en-US" dirty="0"/>
              <a:t>at 7 </a:t>
            </a:r>
            <a:r>
              <a:rPr lang="en-US" dirty="0" smtClean="0"/>
              <a:t>centers:</a:t>
            </a:r>
          </a:p>
          <a:p>
            <a:r>
              <a:rPr lang="en-US" dirty="0"/>
              <a:t>The real </a:t>
            </a:r>
            <a:r>
              <a:rPr lang="en-US" dirty="0" err="1"/>
              <a:t>rTMS</a:t>
            </a:r>
            <a:r>
              <a:rPr lang="en-US" dirty="0"/>
              <a:t>, compared with </a:t>
            </a:r>
            <a:r>
              <a:rPr lang="en-US" dirty="0" smtClean="0"/>
              <a:t>the sham</a:t>
            </a:r>
            <a:r>
              <a:rPr lang="en-US" dirty="0"/>
              <a:t>, showed significant short-term improvements in VAS. No serious adverse events were observed</a:t>
            </a:r>
            <a:r>
              <a:rPr lang="en-US" dirty="0" smtClean="0"/>
              <a:t>.</a:t>
            </a:r>
          </a:p>
          <a:p>
            <a:r>
              <a:rPr lang="en-US" sz="1800" dirty="0" err="1"/>
              <a:t>Hosomi</a:t>
            </a:r>
            <a:r>
              <a:rPr lang="en-US" sz="1800" dirty="0"/>
              <a:t> K, et al, Daily repetitive </a:t>
            </a:r>
            <a:r>
              <a:rPr lang="en-US" sz="1800" dirty="0" err="1"/>
              <a:t>transcranial</a:t>
            </a:r>
            <a:r>
              <a:rPr lang="en-US" sz="1800" dirty="0"/>
              <a:t> magnetic stimulation of primary motor cortex </a:t>
            </a:r>
            <a:r>
              <a:rPr lang="en-US" sz="1800" dirty="0" smtClean="0"/>
              <a:t>for neuropathic </a:t>
            </a:r>
            <a:r>
              <a:rPr lang="en-US" sz="1800" dirty="0"/>
              <a:t>pain: A randomized, multicenter, double-blind, </a:t>
            </a:r>
            <a:r>
              <a:rPr lang="en-US" sz="1800" dirty="0" err="1" smtClean="0"/>
              <a:t>crossover,sham</a:t>
            </a:r>
            <a:r>
              <a:rPr lang="en-US" sz="1800" dirty="0" smtClean="0"/>
              <a:t>-controlled </a:t>
            </a:r>
            <a:r>
              <a:rPr lang="en-US" sz="1800" dirty="0"/>
              <a:t>trial. Pain. 2013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Neuropathic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Effect </a:t>
            </a:r>
            <a:r>
              <a:rPr lang="en-US" dirty="0"/>
              <a:t>of high rate repetitive </a:t>
            </a:r>
            <a:r>
              <a:rPr lang="en-US" dirty="0" err="1"/>
              <a:t>transcranial</a:t>
            </a:r>
            <a:r>
              <a:rPr lang="en-US" dirty="0"/>
              <a:t> </a:t>
            </a:r>
            <a:r>
              <a:rPr lang="en-US" dirty="0" smtClean="0"/>
              <a:t>magnetic stimulation </a:t>
            </a:r>
            <a:r>
              <a:rPr lang="en-US" dirty="0"/>
              <a:t>(</a:t>
            </a:r>
            <a:r>
              <a:rPr lang="en-US" dirty="0" err="1"/>
              <a:t>rTMS</a:t>
            </a:r>
            <a:r>
              <a:rPr lang="en-US" dirty="0"/>
              <a:t>) in migraine prophylaxis in medically refractory </a:t>
            </a:r>
            <a:r>
              <a:rPr lang="en-US" dirty="0" smtClean="0"/>
              <a:t>patients:</a:t>
            </a:r>
          </a:p>
          <a:p>
            <a:r>
              <a:rPr lang="en-US" dirty="0" smtClean="0"/>
              <a:t>98% </a:t>
            </a:r>
            <a:r>
              <a:rPr lang="en-US" dirty="0"/>
              <a:t>patients had more than 50% reduction of headache frequency at the end and </a:t>
            </a:r>
            <a:r>
              <a:rPr lang="en-US" dirty="0" smtClean="0"/>
              <a:t>1 week </a:t>
            </a:r>
            <a:r>
              <a:rPr lang="en-US" dirty="0"/>
              <a:t>after </a:t>
            </a:r>
            <a:r>
              <a:rPr lang="en-US" dirty="0" err="1"/>
              <a:t>rTMS</a:t>
            </a:r>
            <a:r>
              <a:rPr lang="en-US" dirty="0"/>
              <a:t> and the improvement persisted till the fourth week in </a:t>
            </a:r>
            <a:r>
              <a:rPr lang="en-US" dirty="0" smtClean="0"/>
              <a:t>80.4% patients</a:t>
            </a:r>
            <a:r>
              <a:rPr lang="en-US" dirty="0"/>
              <a:t>. The headache frequency, severity, functional disability, </a:t>
            </a:r>
            <a:r>
              <a:rPr lang="en-US" dirty="0" smtClean="0"/>
              <a:t>migraine index</a:t>
            </a:r>
            <a:r>
              <a:rPr lang="en-US" dirty="0"/>
              <a:t>, and rescue medications significantly reduced at all time points, but </a:t>
            </a:r>
            <a:r>
              <a:rPr lang="en-US" dirty="0" smtClean="0"/>
              <a:t>the maximum </a:t>
            </a:r>
            <a:r>
              <a:rPr lang="en-US" dirty="0"/>
              <a:t>benefit was observed in the first 2 weeks. There were no serious adverse </a:t>
            </a:r>
            <a:r>
              <a:rPr lang="en-US" dirty="0" smtClean="0"/>
              <a:t> events.</a:t>
            </a:r>
          </a:p>
          <a:p>
            <a:r>
              <a:rPr lang="en-US" sz="1900" dirty="0" err="1"/>
              <a:t>Misra</a:t>
            </a:r>
            <a:r>
              <a:rPr lang="en-US" sz="1900" dirty="0"/>
              <a:t> UK, et al, </a:t>
            </a:r>
            <a:r>
              <a:rPr lang="en-US" sz="1900" dirty="0" err="1"/>
              <a:t>Neurol</a:t>
            </a:r>
            <a:r>
              <a:rPr lang="en-US" sz="1900" dirty="0"/>
              <a:t> Res. 2012 Jul;34(6):547-51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27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Low-frequency </a:t>
            </a:r>
            <a:r>
              <a:rPr lang="en-US" dirty="0" err="1"/>
              <a:t>rTMS</a:t>
            </a:r>
            <a:r>
              <a:rPr lang="en-US" dirty="0"/>
              <a:t> of the vertex in the prophylactic treatment of </a:t>
            </a:r>
            <a:r>
              <a:rPr lang="en-US" dirty="0" smtClean="0"/>
              <a:t>migraine.</a:t>
            </a:r>
          </a:p>
          <a:p>
            <a:r>
              <a:rPr lang="en-US" dirty="0"/>
              <a:t>The </a:t>
            </a:r>
            <a:r>
              <a:rPr lang="en-US" dirty="0" err="1" smtClean="0"/>
              <a:t>rTMS</a:t>
            </a:r>
            <a:r>
              <a:rPr lang="en-US" dirty="0" smtClean="0"/>
              <a:t> treatment </a:t>
            </a:r>
            <a:r>
              <a:rPr lang="en-US" dirty="0"/>
              <a:t>was tolerated well. </a:t>
            </a:r>
            <a:r>
              <a:rPr lang="en-US" dirty="0" err="1"/>
              <a:t>rTMS</a:t>
            </a:r>
            <a:r>
              <a:rPr lang="en-US" dirty="0"/>
              <a:t> stimulation over vertex with 1 Hz was </a:t>
            </a:r>
            <a:r>
              <a:rPr lang="en-US" dirty="0" smtClean="0"/>
              <a:t>not effective </a:t>
            </a:r>
            <a:r>
              <a:rPr lang="en-US" dirty="0"/>
              <a:t>in migraine prophylaxis when compared with placebo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1400" dirty="0" err="1"/>
              <a:t>Teepker</a:t>
            </a:r>
            <a:r>
              <a:rPr lang="en-US" sz="1400" dirty="0"/>
              <a:t> </a:t>
            </a:r>
            <a:r>
              <a:rPr lang="en-US" sz="1400" dirty="0" smtClean="0"/>
              <a:t>M, et al</a:t>
            </a:r>
            <a:r>
              <a:rPr lang="en-US" sz="1400" dirty="0"/>
              <a:t>. </a:t>
            </a:r>
            <a:r>
              <a:rPr lang="en-US" sz="1400" dirty="0" err="1"/>
              <a:t>Cephalalgia</a:t>
            </a:r>
            <a:r>
              <a:rPr lang="en-US" sz="1400" dirty="0"/>
              <a:t>. 2010 Feb;30(2):137-44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49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dirty="0"/>
              <a:t>Loss of fluency is a significant source of functional impairment in many individuals with aphasia. Repetitive </a:t>
            </a:r>
            <a:r>
              <a:rPr lang="en-US" dirty="0" err="1"/>
              <a:t>transcranial</a:t>
            </a:r>
            <a:r>
              <a:rPr lang="en-US" dirty="0"/>
              <a:t> magnetic stimulation (</a:t>
            </a:r>
            <a:r>
              <a:rPr lang="en-US" dirty="0" err="1"/>
              <a:t>rTMS</a:t>
            </a:r>
            <a:r>
              <a:rPr lang="en-US" dirty="0"/>
              <a:t>) administered to the right inferior frontal </a:t>
            </a:r>
            <a:r>
              <a:rPr lang="en-US" dirty="0" err="1"/>
              <a:t>gyrus</a:t>
            </a:r>
            <a:r>
              <a:rPr lang="en-US" dirty="0"/>
              <a:t> (IFG) has been shown to facilitate naming in persons with chronic left hemisphere stroke and non-fluent aphasia</a:t>
            </a:r>
            <a:r>
              <a:rPr lang="en-US" dirty="0" smtClean="0"/>
              <a:t>.</a:t>
            </a:r>
          </a:p>
          <a:p>
            <a:r>
              <a:rPr lang="en-US" sz="1600" dirty="0">
                <a:hlinkClick r:id="rId2"/>
              </a:rPr>
              <a:t>Medina </a:t>
            </a:r>
            <a:r>
              <a:rPr lang="en-US" sz="1600" dirty="0" smtClean="0">
                <a:hlinkClick r:id="rId2"/>
              </a:rPr>
              <a:t>J</a:t>
            </a:r>
            <a:r>
              <a:rPr lang="en-US" sz="1600" dirty="0" smtClean="0"/>
              <a:t>,</a:t>
            </a:r>
            <a:r>
              <a:rPr lang="en-US" sz="1600" dirty="0">
                <a:hlinkClick r:id="rId3" tooltip="Aphasiology."/>
              </a:rPr>
              <a:t> </a:t>
            </a:r>
            <a:r>
              <a:rPr lang="en-US" sz="1600" dirty="0" err="1">
                <a:hlinkClick r:id="rId3" tooltip="Aphasiology."/>
              </a:rPr>
              <a:t>Aphasiology</a:t>
            </a:r>
            <a:r>
              <a:rPr lang="en-US" sz="1600" dirty="0">
                <a:hlinkClick r:id="rId3" tooltip="Aphasiology."/>
              </a:rPr>
              <a:t>.</a:t>
            </a:r>
            <a:r>
              <a:rPr lang="en-US" sz="1600" dirty="0"/>
              <a:t> 2012 Sep 1;26(9):1153-1168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Aphasia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82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rTMS</a:t>
            </a:r>
            <a:r>
              <a:rPr lang="en-US" dirty="0"/>
              <a:t> with or without conventional rehabilitation has positive effects on post-stroke aphasia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1600" dirty="0">
                <a:solidFill>
                  <a:schemeClr val="tx1"/>
                </a:solidFill>
                <a:hlinkClick r:id="rId2"/>
              </a:rPr>
              <a:t>Wong IS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Tsang 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HW</a:t>
            </a:r>
            <a:r>
              <a:rPr lang="en-US" sz="1600" dirty="0" smtClean="0">
                <a:solidFill>
                  <a:schemeClr val="tx1"/>
                </a:solidFill>
              </a:rPr>
              <a:t>,</a:t>
            </a:r>
            <a:r>
              <a:rPr lang="en-US" sz="1600" dirty="0">
                <a:hlinkClick r:id="rId4" tooltip="Reviews in the neurosciences."/>
              </a:rPr>
              <a:t> Rev </a:t>
            </a:r>
            <a:r>
              <a:rPr lang="en-US" sz="1600" dirty="0" err="1">
                <a:hlinkClick r:id="rId4" tooltip="Reviews in the neurosciences."/>
              </a:rPr>
              <a:t>Neurosci</a:t>
            </a:r>
            <a:r>
              <a:rPr lang="en-US" sz="1600" dirty="0">
                <a:hlinkClick r:id="rId4" tooltip="Reviews in the neurosciences."/>
              </a:rPr>
              <a:t>.</a:t>
            </a:r>
            <a:r>
              <a:rPr lang="en-US" sz="1600" dirty="0"/>
              <a:t> 2013;24(1):105-14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072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572499" cy="5715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5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remains a desirable goal to develop strategies </a:t>
            </a:r>
            <a:r>
              <a:rPr lang="en-US" dirty="0" smtClean="0"/>
              <a:t>to improve </a:t>
            </a:r>
            <a:r>
              <a:rPr lang="en-US" dirty="0"/>
              <a:t>the </a:t>
            </a:r>
            <a:r>
              <a:rPr lang="en-US" dirty="0" smtClean="0"/>
              <a:t>beneficial effects </a:t>
            </a:r>
            <a:r>
              <a:rPr lang="en-US" dirty="0"/>
              <a:t>of </a:t>
            </a:r>
            <a:r>
              <a:rPr lang="en-US" dirty="0" err="1" smtClean="0"/>
              <a:t>neurorehabilitative</a:t>
            </a:r>
            <a:r>
              <a:rPr lang="en-US" dirty="0" smtClean="0"/>
              <a:t> treatments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Neuroimaging studies showed increased </a:t>
            </a:r>
            <a:r>
              <a:rPr lang="en-US" dirty="0" smtClean="0"/>
              <a:t>activity of M1(intact hemisphere) </a:t>
            </a:r>
            <a:r>
              <a:rPr lang="en-US" dirty="0"/>
              <a:t>with movements of the paretic hand </a:t>
            </a:r>
            <a:r>
              <a:rPr lang="en-US" dirty="0" smtClean="0"/>
              <a:t>in patients </a:t>
            </a:r>
            <a:r>
              <a:rPr lang="en-US" dirty="0"/>
              <a:t>with motor impairment</a:t>
            </a:r>
            <a:r>
              <a:rPr lang="en-US" dirty="0" smtClean="0"/>
              <a:t>.</a:t>
            </a:r>
          </a:p>
          <a:p>
            <a:r>
              <a:rPr lang="en-US" dirty="0"/>
              <a:t>purposeful modulation of excitability in </a:t>
            </a:r>
            <a:r>
              <a:rPr lang="en-US" dirty="0" smtClean="0"/>
              <a:t>motor regions </a:t>
            </a:r>
            <a:r>
              <a:rPr lang="en-US" dirty="0"/>
              <a:t>of the intact and </a:t>
            </a:r>
            <a:r>
              <a:rPr lang="en-US" dirty="0" smtClean="0"/>
              <a:t>affected </a:t>
            </a:r>
            <a:r>
              <a:rPr lang="en-US" dirty="0"/>
              <a:t>hemisphere </a:t>
            </a:r>
            <a:r>
              <a:rPr lang="en-US" dirty="0" smtClean="0"/>
              <a:t>may contribute </a:t>
            </a:r>
            <a:r>
              <a:rPr lang="en-US" dirty="0"/>
              <a:t>to improvements in motor function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studies in animals showed that motor </a:t>
            </a:r>
            <a:r>
              <a:rPr lang="en-US" dirty="0" smtClean="0"/>
              <a:t>recovery after </a:t>
            </a:r>
            <a:r>
              <a:rPr lang="en-US" dirty="0"/>
              <a:t>focal lesions in the hand motor representation </a:t>
            </a:r>
            <a:r>
              <a:rPr lang="en-US" dirty="0" smtClean="0"/>
              <a:t>can improve </a:t>
            </a:r>
            <a:r>
              <a:rPr lang="en-US" dirty="0"/>
              <a:t>with direct epidural cortical stimulation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Alternative </a:t>
            </a:r>
            <a:r>
              <a:rPr lang="en-US" dirty="0"/>
              <a:t>approach is </a:t>
            </a:r>
            <a:r>
              <a:rPr lang="en-US" dirty="0" smtClean="0"/>
              <a:t>the use </a:t>
            </a:r>
            <a:r>
              <a:rPr lang="en-US" dirty="0"/>
              <a:t>of non-invasive cortical stimulation</a:t>
            </a:r>
            <a:r>
              <a:rPr lang="en-US" dirty="0" smtClean="0"/>
              <a:t>.</a:t>
            </a:r>
          </a:p>
          <a:p>
            <a:r>
              <a:rPr lang="en-US" sz="2000" dirty="0"/>
              <a:t>Brown JA, </a:t>
            </a:r>
            <a:r>
              <a:rPr lang="en-US" sz="2000" dirty="0" smtClean="0"/>
              <a:t>et al. </a:t>
            </a:r>
            <a:r>
              <a:rPr lang="en-US" sz="2000" dirty="0"/>
              <a:t>Motor </a:t>
            </a:r>
            <a:r>
              <a:rPr lang="en-US" sz="2000" dirty="0" smtClean="0"/>
              <a:t>cortex stimulation </a:t>
            </a:r>
            <a:r>
              <a:rPr lang="en-US" sz="2000" dirty="0"/>
              <a:t>for the enhancement of recovery from stroke: </a:t>
            </a:r>
            <a:r>
              <a:rPr lang="en-US" sz="2000" dirty="0" smtClean="0"/>
              <a:t>a prospective</a:t>
            </a:r>
            <a:r>
              <a:rPr lang="en-US" sz="2000" dirty="0"/>
              <a:t>, multicenter safety study. </a:t>
            </a:r>
            <a:r>
              <a:rPr lang="en-US" sz="2000" i="1" dirty="0"/>
              <a:t>Neurosurgery </a:t>
            </a:r>
            <a:r>
              <a:rPr lang="en-US" sz="2000" dirty="0" smtClean="0"/>
              <a:t>2006;</a:t>
            </a:r>
            <a:r>
              <a:rPr lang="en-US" sz="2000" b="1" dirty="0" smtClean="0"/>
              <a:t>58</a:t>
            </a:r>
            <a:r>
              <a:rPr lang="en-US" sz="2000" b="1" dirty="0"/>
              <a:t>: </a:t>
            </a:r>
            <a:r>
              <a:rPr lang="en-US" sz="2000" dirty="0"/>
              <a:t>464–73.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frequency (&lt;=1 Hz): inhibitory effect</a:t>
            </a:r>
          </a:p>
          <a:p>
            <a:r>
              <a:rPr lang="en-US" dirty="0" smtClean="0"/>
              <a:t>High frequency (&gt;5Hz): excitability effect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non invasive strategies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Transcranial</a:t>
            </a:r>
            <a:r>
              <a:rPr lang="en-US" dirty="0" smtClean="0"/>
              <a:t> direct current stimulation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rTMS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/>
              <a:t>Upregulation</a:t>
            </a:r>
            <a:r>
              <a:rPr lang="en-US" sz="2800" b="1" dirty="0"/>
              <a:t> of excitability in the </a:t>
            </a:r>
            <a:r>
              <a:rPr lang="en-US" sz="2800" b="1" dirty="0" smtClean="0"/>
              <a:t>affected </a:t>
            </a:r>
            <a:r>
              <a:rPr lang="en-US" sz="2800" b="1" dirty="0"/>
              <a:t>hemisphere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63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367</TotalTime>
  <Words>2033</Words>
  <Application>Microsoft Office PowerPoint</Application>
  <PresentationFormat>On-screen Show (4:3)</PresentationFormat>
  <Paragraphs>98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Waveform</vt:lpstr>
      <vt:lpstr>Clinical application of rTMS in treatment of neurological disorders</vt:lpstr>
      <vt:lpstr>PowerPoint Presentation</vt:lpstr>
      <vt:lpstr>PowerPoint Presentation</vt:lpstr>
      <vt:lpstr>Motor function in stroke</vt:lpstr>
      <vt:lpstr>PowerPoint Presentation</vt:lpstr>
      <vt:lpstr>PowerPoint Presentation</vt:lpstr>
      <vt:lpstr>PowerPoint Presentation</vt:lpstr>
      <vt:lpstr>PowerPoint Presentation</vt:lpstr>
      <vt:lpstr>Upregulation of excitability in the affected hemisphere</vt:lpstr>
      <vt:lpstr>PowerPoint Presentation</vt:lpstr>
      <vt:lpstr>PowerPoint Presentation</vt:lpstr>
      <vt:lpstr>Downregulation of excitability in the intact hemisphere</vt:lpstr>
      <vt:lpstr>PowerPoint Presentation</vt:lpstr>
      <vt:lpstr>PowerPoint Presentation</vt:lpstr>
      <vt:lpstr>Chronic tinnitus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Parkinson disease</vt:lpstr>
      <vt:lpstr>Physiological evidence for rTMS</vt:lpstr>
      <vt:lpstr>PowerPoint Presentation</vt:lpstr>
      <vt:lpstr>PowerPoint Presentation</vt:lpstr>
      <vt:lpstr>PowerPoint Presentation</vt:lpstr>
      <vt:lpstr>Therapeutic trials of motor symptoms</vt:lpstr>
      <vt:lpstr>single-session studies</vt:lpstr>
      <vt:lpstr>PowerPoint Presentation</vt:lpstr>
      <vt:lpstr>multiple-session studies</vt:lpstr>
      <vt:lpstr>PowerPoint Presentation</vt:lpstr>
      <vt:lpstr>PowerPoint Presentation</vt:lpstr>
      <vt:lpstr>Therapeutic trials of levodopa-induced dyskinesia</vt:lpstr>
      <vt:lpstr>PowerPoint Presentation</vt:lpstr>
      <vt:lpstr>Painful diabetic neuropathy</vt:lpstr>
      <vt:lpstr>Neuropathic pain</vt:lpstr>
      <vt:lpstr>Migraine</vt:lpstr>
      <vt:lpstr>PowerPoint Presentation</vt:lpstr>
      <vt:lpstr>Aphasia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2013-05-01T14:31:10Z</dcterms:created>
  <dcterms:modified xsi:type="dcterms:W3CDTF">2013-10-28T16:30:17Z</dcterms:modified>
</cp:coreProperties>
</file>