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8"/>
  </p:notesMasterIdLst>
  <p:sldIdLst>
    <p:sldId id="1383" r:id="rId2"/>
    <p:sldId id="2062" r:id="rId3"/>
    <p:sldId id="2024" r:id="rId4"/>
    <p:sldId id="2027" r:id="rId5"/>
    <p:sldId id="2021" r:id="rId6"/>
    <p:sldId id="2040" r:id="rId7"/>
    <p:sldId id="2045" r:id="rId8"/>
    <p:sldId id="2075" r:id="rId9"/>
    <p:sldId id="2077" r:id="rId10"/>
    <p:sldId id="2076" r:id="rId11"/>
    <p:sldId id="2073" r:id="rId12"/>
    <p:sldId id="2033" r:id="rId13"/>
    <p:sldId id="2043" r:id="rId14"/>
    <p:sldId id="2069" r:id="rId15"/>
    <p:sldId id="2065" r:id="rId16"/>
    <p:sldId id="2058" r:id="rId17"/>
    <p:sldId id="2067" r:id="rId18"/>
    <p:sldId id="2066" r:id="rId19"/>
    <p:sldId id="2057" r:id="rId20"/>
    <p:sldId id="2044" r:id="rId21"/>
    <p:sldId id="2048" r:id="rId22"/>
    <p:sldId id="2050" r:id="rId23"/>
    <p:sldId id="2068" r:id="rId24"/>
    <p:sldId id="2052" r:id="rId25"/>
    <p:sldId id="2046" r:id="rId26"/>
    <p:sldId id="20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karyotyping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newborns</c:v>
                </c:pt>
                <c:pt idx="1">
                  <c:v>stillborn</c:v>
                </c:pt>
                <c:pt idx="2">
                  <c:v>spontaneous abortions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3.0000000000000048E-3</c:v>
                </c:pt>
                <c:pt idx="1">
                  <c:v>4.0000000000000022E-2</c:v>
                </c:pt>
                <c:pt idx="2">
                  <c:v>0.35000000000000031</c:v>
                </c:pt>
              </c:numCache>
            </c:numRef>
          </c:val>
        </c:ser>
        <c:shape val="box"/>
        <c:axId val="130399616"/>
        <c:axId val="131687552"/>
        <c:axId val="0"/>
      </c:bar3DChart>
      <c:catAx>
        <c:axId val="130399616"/>
        <c:scaling>
          <c:orientation val="minMax"/>
        </c:scaling>
        <c:axPos val="b"/>
        <c:tickLblPos val="nextTo"/>
        <c:crossAx val="131687552"/>
        <c:crosses val="autoZero"/>
        <c:auto val="1"/>
        <c:lblAlgn val="ctr"/>
        <c:lblOffset val="100"/>
      </c:catAx>
      <c:valAx>
        <c:axId val="131687552"/>
        <c:scaling>
          <c:orientation val="minMax"/>
        </c:scaling>
        <c:axPos val="l"/>
        <c:majorGridlines/>
        <c:numFmt formatCode="0.00%" sourceLinked="1"/>
        <c:tickLblPos val="nextTo"/>
        <c:crossAx val="13039961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fa-I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style val="34"/>
  <c:chart>
    <c:view3D>
      <c:rAngAx val="1"/>
    </c:view3D>
    <c:plotArea>
      <c:layout>
        <c:manualLayout>
          <c:layoutTarget val="inner"/>
          <c:xMode val="edge"/>
          <c:yMode val="edge"/>
          <c:x val="8.860429211054538E-2"/>
          <c:y val="2.2321471179738869E-2"/>
          <c:w val="0.72972492409037293"/>
          <c:h val="0.82079353717149206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karyotype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preimplantation embryos</c:v>
                </c:pt>
                <c:pt idx="1">
                  <c:v>eggs or polar bodies</c:v>
                </c:pt>
                <c:pt idx="2">
                  <c:v>sperm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0.35000000000000031</c:v>
                </c:pt>
                <c:pt idx="2">
                  <c:v>4.0000000000000022E-2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FISH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preimplantation embryos</c:v>
                </c:pt>
                <c:pt idx="1">
                  <c:v>eggs or polar bodies</c:v>
                </c:pt>
                <c:pt idx="2">
                  <c:v>sperm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0.70000000000000062</c:v>
                </c:pt>
                <c:pt idx="1">
                  <c:v>0.70000000000000062</c:v>
                </c:pt>
                <c:pt idx="2">
                  <c:v>3.0000000000000002E-2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CMA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preimplantation embryos</c:v>
                </c:pt>
                <c:pt idx="1">
                  <c:v>eggs or polar bodies</c:v>
                </c:pt>
                <c:pt idx="2">
                  <c:v>sperm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0.60000000000000064</c:v>
                </c:pt>
                <c:pt idx="1">
                  <c:v>0.70000000000000062</c:v>
                </c:pt>
              </c:numCache>
            </c:numRef>
          </c:val>
        </c:ser>
        <c:shape val="box"/>
        <c:axId val="131738624"/>
        <c:axId val="131748608"/>
        <c:axId val="0"/>
      </c:bar3DChart>
      <c:catAx>
        <c:axId val="131738624"/>
        <c:scaling>
          <c:orientation val="minMax"/>
        </c:scaling>
        <c:axPos val="b"/>
        <c:tickLblPos val="nextTo"/>
        <c:crossAx val="131748608"/>
        <c:crosses val="autoZero"/>
        <c:auto val="1"/>
        <c:lblAlgn val="ctr"/>
        <c:lblOffset val="100"/>
      </c:catAx>
      <c:valAx>
        <c:axId val="131748608"/>
        <c:scaling>
          <c:orientation val="minMax"/>
        </c:scaling>
        <c:axPos val="l"/>
        <c:majorGridlines/>
        <c:numFmt formatCode="0%" sourceLinked="1"/>
        <c:tickLblPos val="nextTo"/>
        <c:crossAx val="13173862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fa-I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karyotype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preimplantation embryos</c:v>
                </c:pt>
                <c:pt idx="1">
                  <c:v>eggs or polar bodies</c:v>
                </c:pt>
                <c:pt idx="2">
                  <c:v>sperm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</c:v>
                </c:pt>
                <c:pt idx="1">
                  <c:v>0.1</c:v>
                </c:pt>
                <c:pt idx="2">
                  <c:v>1.0000000000000005E-2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FISH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preimplantation embryos</c:v>
                </c:pt>
                <c:pt idx="1">
                  <c:v>eggs or polar bodies</c:v>
                </c:pt>
                <c:pt idx="2">
                  <c:v>sperm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0.25</c:v>
                </c:pt>
                <c:pt idx="1">
                  <c:v>0.2</c:v>
                </c:pt>
                <c:pt idx="2">
                  <c:v>1.0000000000000005E-2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CMA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preimplantation embryos</c:v>
                </c:pt>
                <c:pt idx="1">
                  <c:v>eggs or polar bodies</c:v>
                </c:pt>
                <c:pt idx="2">
                  <c:v>sperm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0.30000000000000032</c:v>
                </c:pt>
                <c:pt idx="1">
                  <c:v>0.30000000000000032</c:v>
                </c:pt>
              </c:numCache>
            </c:numRef>
          </c:val>
        </c:ser>
        <c:shape val="box"/>
        <c:axId val="131872640"/>
        <c:axId val="131874176"/>
        <c:axId val="0"/>
      </c:bar3DChart>
      <c:catAx>
        <c:axId val="131872640"/>
        <c:scaling>
          <c:orientation val="minMax"/>
        </c:scaling>
        <c:delete val="1"/>
        <c:axPos val="b"/>
        <c:tickLblPos val="nextTo"/>
        <c:crossAx val="131874176"/>
        <c:crosses val="autoZero"/>
        <c:auto val="1"/>
        <c:lblAlgn val="ctr"/>
        <c:lblOffset val="100"/>
      </c:catAx>
      <c:valAx>
        <c:axId val="131874176"/>
        <c:scaling>
          <c:orientation val="minMax"/>
        </c:scaling>
        <c:delete val="1"/>
        <c:axPos val="l"/>
        <c:numFmt formatCode="0%" sourceLinked="1"/>
        <c:tickLblPos val="nextTo"/>
        <c:crossAx val="1318726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a-I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autoTitleDeleted val="1"/>
    <c:plotArea>
      <c:layout>
        <c:manualLayout>
          <c:layoutTarget val="inner"/>
          <c:xMode val="edge"/>
          <c:yMode val="edge"/>
          <c:x val="0.2080858206677654"/>
          <c:y val="6.3844324146981685E-2"/>
          <c:w val="0.6457614600500523"/>
          <c:h val="0.76763435039370165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results</c:v>
                </c:pt>
              </c:strCache>
            </c:strRef>
          </c:tx>
          <c:dLbls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51%</a:t>
                    </a:r>
                    <a:endParaRPr lang="en-US"/>
                  </a:p>
                </c:rich>
              </c:tx>
              <c:dLblPos val="outEnd"/>
              <c:showPercent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49%</a:t>
                    </a:r>
                    <a:endParaRPr lang="en-US"/>
                  </a:p>
                </c:rich>
              </c:tx>
              <c:dLblPos val="outEnd"/>
              <c:showPercent val="1"/>
            </c:dLbl>
            <c:dLblPos val="outEnd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trisomy</c:v>
                </c:pt>
                <c:pt idx="1">
                  <c:v>monosomy</c:v>
                </c:pt>
                <c:pt idx="2">
                  <c:v>multiple</c:v>
                </c:pt>
                <c:pt idx="3">
                  <c:v>inconclusive</c:v>
                </c:pt>
                <c:pt idx="4">
                  <c:v>male </c:v>
                </c:pt>
                <c:pt idx="5">
                  <c:v>female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</c:v>
                </c:pt>
                <c:pt idx="1">
                  <c:v>16</c:v>
                </c:pt>
                <c:pt idx="2">
                  <c:v>26</c:v>
                </c:pt>
                <c:pt idx="3">
                  <c:v>2</c:v>
                </c:pt>
                <c:pt idx="4">
                  <c:v>17</c:v>
                </c:pt>
                <c:pt idx="5">
                  <c:v>16</c:v>
                </c:pt>
              </c:numCache>
            </c:numRef>
          </c:val>
        </c:ser>
        <c:dLbls>
          <c:showVal val="1"/>
        </c:dLbls>
        <c:gapWidth val="150"/>
        <c:secondPieSize val="75"/>
        <c:serLines/>
      </c:ofPieChart>
    </c:plotArea>
    <c:legend>
      <c:legendPos val="r"/>
      <c:layout>
        <c:manualLayout>
          <c:xMode val="edge"/>
          <c:yMode val="edge"/>
          <c:x val="0.48828969053286941"/>
          <c:y val="0.63623835301837284"/>
          <c:w val="0.20163279008728571"/>
          <c:h val="0.33023425196850392"/>
        </c:manualLayout>
      </c:layout>
    </c:legend>
    <c:plotVisOnly val="1"/>
  </c:chart>
  <c:txPr>
    <a:bodyPr/>
    <a:lstStyle/>
    <a:p>
      <a:pPr>
        <a:defRPr sz="1800"/>
      </a:pPr>
      <a:endParaRPr lang="fa-I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Pos val="outEnd"/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13,18,21</c:v>
                </c:pt>
                <c:pt idx="1">
                  <c:v>not 13,18,21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0.28000000000000008</c:v>
                </c:pt>
                <c:pt idx="1">
                  <c:v>0.72000000000000053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410036387497017"/>
          <c:y val="0.81367317366579184"/>
          <c:w val="0.42848574325936539"/>
          <c:h val="0.18632682633420822"/>
        </c:manualLayout>
      </c:layout>
    </c:legend>
    <c:plotVisOnly val="1"/>
  </c:chart>
  <c:txPr>
    <a:bodyPr/>
    <a:lstStyle/>
    <a:p>
      <a:pPr>
        <a:defRPr sz="1800"/>
      </a:pPr>
      <a:endParaRPr lang="fa-I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CC6EC-D61B-4636-9905-97050F76B3A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352A7-7FD0-4748-9A9C-ACDD50C5D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52A7-7FD0-4748-9A9C-ACDD50C5D1B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en.wikipedia.org/wiki/Oldham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en.wikipedia.org/wiki/Oldham_General_Hospita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en.wikipedia.org/wiki/England" TargetMode="Externa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686800" cy="2119862"/>
          </a:xfrm>
        </p:spPr>
        <p:txBody>
          <a:bodyPr>
            <a:normAutofit/>
          </a:bodyPr>
          <a:lstStyle/>
          <a:p>
            <a:r>
              <a:rPr lang="en-US" dirty="0" smtClean="0"/>
              <a:t>Roxana </a:t>
            </a:r>
            <a:r>
              <a:rPr lang="en-US" dirty="0" err="1" smtClean="0"/>
              <a:t>Kariminejad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Kariminejad</a:t>
            </a:r>
            <a:r>
              <a:rPr lang="en-US" dirty="0" smtClean="0"/>
              <a:t> </a:t>
            </a:r>
            <a:r>
              <a:rPr lang="en-US" dirty="0" err="1" smtClean="0"/>
              <a:t>Najmabadi</a:t>
            </a:r>
            <a:r>
              <a:rPr lang="en-US" dirty="0" smtClean="0"/>
              <a:t> Pathology &amp; Genetics Center, Tehran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dirty="0" smtClean="0"/>
              <a:t>Array Comparative Genomic </a:t>
            </a:r>
            <a:r>
              <a:rPr lang="fa-IR" dirty="0" smtClean="0"/>
              <a:t>  </a:t>
            </a:r>
            <a:r>
              <a:rPr lang="en-US" dirty="0" smtClean="0"/>
              <a:t>Hybridization by 24 SURE in PGS </a:t>
            </a:r>
            <a:endParaRPr lang="en-US" dirty="0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029200" y="6397625"/>
            <a:ext cx="342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1600" b="1">
                <a:latin typeface="IranNastaliq" pitchFamily="18" charset="0"/>
              </a:rPr>
              <a:t>مركز پاتولو‍ژي و ژنتيك كريمي نژاد – نجم آبادي  </a:t>
            </a:r>
          </a:p>
        </p:txBody>
      </p:sp>
      <p:pic>
        <p:nvPicPr>
          <p:cNvPr id="5" name="Picture 8" descr="center arm-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5791200"/>
            <a:ext cx="4873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657600"/>
            <a:ext cx="3810000" cy="10572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762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Aneuploidy</a:t>
            </a:r>
            <a:r>
              <a:rPr lang="en-US" dirty="0" smtClean="0"/>
              <a:t> in </a:t>
            </a:r>
            <a:r>
              <a:rPr lang="en-US" dirty="0" err="1" smtClean="0"/>
              <a:t>oocytes</a:t>
            </a:r>
            <a:r>
              <a:rPr lang="en-US" dirty="0" smtClean="0"/>
              <a:t>, affect on implantation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endParaRPr lang="fa-IR" dirty="0" smtClean="0"/>
          </a:p>
          <a:p>
            <a:pPr algn="l" rtl="0"/>
            <a:endParaRPr lang="fa-IR" dirty="0" smtClean="0"/>
          </a:p>
          <a:p>
            <a:pPr algn="l" rtl="0"/>
            <a:endParaRPr lang="fa-IR" dirty="0" smtClean="0"/>
          </a:p>
          <a:p>
            <a:pPr algn="l" rtl="0"/>
            <a:endParaRPr lang="fa-IR" dirty="0" smtClean="0"/>
          </a:p>
          <a:p>
            <a:pPr algn="l" rtl="0"/>
            <a:endParaRPr lang="fa-IR" dirty="0" smtClean="0"/>
          </a:p>
          <a:p>
            <a:pPr algn="l" rtl="0"/>
            <a:endParaRPr lang="fa-IR" dirty="0" smtClean="0"/>
          </a:p>
          <a:p>
            <a:pPr algn="l" rtl="0"/>
            <a:endParaRPr lang="fa-IR" dirty="0" smtClean="0"/>
          </a:p>
          <a:p>
            <a:pPr algn="l" rtl="0"/>
            <a:endParaRPr lang="fa-IR" dirty="0" smtClean="0"/>
          </a:p>
          <a:p>
            <a:pPr algn="l" rtl="0"/>
            <a:endParaRPr lang="fa-IR" dirty="0" smtClean="0"/>
          </a:p>
          <a:p>
            <a:pPr algn="l" rtl="0"/>
            <a:endParaRPr lang="fa-IR" dirty="0" smtClean="0"/>
          </a:p>
          <a:p>
            <a:pPr algn="l" rtl="0"/>
            <a:r>
              <a:rPr lang="fa-IR" dirty="0" smtClean="0"/>
              <a:t>]ئحقخرث هئحمشفدشفهخد</a:t>
            </a:r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744154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7"/>
          <p:cNvGrpSpPr/>
          <p:nvPr/>
        </p:nvGrpSpPr>
        <p:grpSpPr>
          <a:xfrm>
            <a:off x="-7162800" y="3810000"/>
            <a:ext cx="14935200" cy="2667000"/>
            <a:chOff x="-7162800" y="3733800"/>
            <a:chExt cx="14935200" cy="2667000"/>
          </a:xfrm>
        </p:grpSpPr>
        <p:sp>
          <p:nvSpPr>
            <p:cNvPr id="20" name="Arc 19"/>
            <p:cNvSpPr/>
            <p:nvPr/>
          </p:nvSpPr>
          <p:spPr>
            <a:xfrm>
              <a:off x="-7162800" y="3733800"/>
              <a:ext cx="12801600" cy="2667000"/>
            </a:xfrm>
            <a:prstGeom prst="arc">
              <a:avLst>
                <a:gd name="adj1" fmla="val 20504382"/>
                <a:gd name="adj2" fmla="val 21502924"/>
              </a:avLst>
            </a:prstGeom>
            <a:ln w="412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7400" y="4419600"/>
              <a:ext cx="19050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/>
                <a:t>Implantation</a:t>
              </a:r>
              <a:endParaRPr lang="fa-IR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6858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0" y="3352800"/>
          <a:ext cx="7772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5867400" y="6000704"/>
            <a:ext cx="3399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Nagaoka</a:t>
            </a:r>
            <a:r>
              <a:rPr lang="en-US" dirty="0" smtClean="0"/>
              <a:t> 2012 Nat Rev Genet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52400"/>
            <a:ext cx="7772400" cy="6705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Chromosomal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aneuploidies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600" dirty="0" smtClean="0"/>
              <a:t>High rate of chromosomal aberration in embryos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oxana\Pictures\pgd 13, 21, 18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5029200" cy="2640604"/>
          </a:xfrm>
          <a:prstGeom prst="rect">
            <a:avLst/>
          </a:prstGeom>
          <a:noFill/>
        </p:spPr>
      </p:pic>
      <p:pic>
        <p:nvPicPr>
          <p:cNvPr id="4" name="Picture 3" descr="C:\Users\Roxana\Pictures\pgd Y,13,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2904591" cy="3849008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4572000"/>
            <a:ext cx="8534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&lt;25% of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aneuploid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embryos  as normal because the abnormal chromosomes were not analyzed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10% of cells removed for screening yield no or inconclusive results.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95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362200"/>
            <a:ext cx="44862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810000"/>
            <a:ext cx="771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Microarray technology 24 sure</a:t>
            </a:r>
            <a:endParaRPr lang="fa-I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51720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352800"/>
            <a:ext cx="4495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5943600"/>
            <a:ext cx="86106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Simultaneous screening and diagnostic testing on DNA sample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67400" y="5105400"/>
            <a:ext cx="2819400" cy="381000"/>
          </a:xfrm>
          <a:prstGeom prst="rect">
            <a:avLst/>
          </a:prstGeom>
        </p:spPr>
        <p:txBody>
          <a:bodyPr bIns="91440" anchor="b" anchorCtr="0">
            <a:normAutofit fontScale="47500" lnSpcReduction="2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Male, -9,+22</a:t>
            </a:r>
            <a:endParaRPr kumimoji="0" lang="fa-I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Within 24 hours</a:t>
            </a:r>
          </a:p>
          <a:p>
            <a:pPr algn="l" rtl="0"/>
            <a:r>
              <a:rPr lang="en-US" dirty="0" smtClean="0"/>
              <a:t>98% of samples were successfully studied</a:t>
            </a:r>
          </a:p>
          <a:p>
            <a:pPr algn="l" rtl="0"/>
            <a:r>
              <a:rPr lang="en-US" dirty="0" smtClean="0"/>
              <a:t>23 cycles</a:t>
            </a:r>
          </a:p>
          <a:p>
            <a:pPr algn="l" rtl="0"/>
            <a:r>
              <a:rPr lang="en-US" dirty="0" smtClean="0"/>
              <a:t>1-7 embryos from each cycle</a:t>
            </a:r>
          </a:p>
          <a:p>
            <a:pPr algn="l" rtl="0"/>
            <a:r>
              <a:rPr lang="en-US" dirty="0" smtClean="0"/>
              <a:t>At least 1 embryo appropriate for transfer in 20/23 cycles</a:t>
            </a:r>
          </a:p>
          <a:p>
            <a:pPr algn="l" rtl="0"/>
            <a:r>
              <a:rPr lang="en-US" dirty="0" smtClean="0"/>
              <a:t>Transfer in 11 cycles because of embryo loss (3)  or sex selection  (6)</a:t>
            </a:r>
          </a:p>
          <a:p>
            <a:pPr algn="l" rtl="0"/>
            <a:r>
              <a:rPr lang="en-US" dirty="0" smtClean="0"/>
              <a:t>3 unsuccessful cycles:  1, 4, 5 embryos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study: 100 embryos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590800" y="533400"/>
          <a:ext cx="65532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1600200"/>
            <a:ext cx="3048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21" name="Group 20"/>
          <p:cNvGrpSpPr/>
          <p:nvPr/>
        </p:nvGrpSpPr>
        <p:grpSpPr>
          <a:xfrm>
            <a:off x="533400" y="1524000"/>
            <a:ext cx="4267200" cy="3657600"/>
            <a:chOff x="533400" y="1524000"/>
            <a:chExt cx="4267200" cy="3657600"/>
          </a:xfrm>
        </p:grpSpPr>
        <p:graphicFrame>
          <p:nvGraphicFramePr>
            <p:cNvPr id="14" name="Chart 13"/>
            <p:cNvGraphicFramePr/>
            <p:nvPr/>
          </p:nvGraphicFramePr>
          <p:xfrm>
            <a:off x="533400" y="1524000"/>
            <a:ext cx="3352800" cy="365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 rot="10800000" flipV="1">
              <a:off x="1600200" y="2438400"/>
              <a:ext cx="3200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1752600" y="4114800"/>
              <a:ext cx="3048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Female, +2,+9q,-11,-12,+19,+21</a:t>
            </a:r>
            <a:endParaRPr lang="fa-IR" smtClean="0"/>
          </a:p>
        </p:txBody>
      </p:sp>
      <p:pic>
        <p:nvPicPr>
          <p:cNvPr id="133123" name="Content Placeholder 3" descr="G:\embryo63.TIF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90713"/>
            <a:ext cx="8229600" cy="3944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Female, -11,+16</a:t>
            </a:r>
            <a:endParaRPr lang="fa-IR" smtClean="0"/>
          </a:p>
        </p:txBody>
      </p:sp>
      <p:sp>
        <p:nvSpPr>
          <p:cNvPr id="1310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131076" name="Picture 3" descr="G:\embryo6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4225"/>
            <a:ext cx="80010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Male, +11</a:t>
            </a:r>
            <a:endParaRPr lang="fa-IR" smtClean="0"/>
          </a:p>
        </p:txBody>
      </p:sp>
      <p:sp>
        <p:nvSpPr>
          <p:cNvPr id="134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134148" name="Picture 3" descr="G:\embryo6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Male,-2,-15</a:t>
            </a:r>
            <a:endParaRPr lang="fa-IR" smtClean="0"/>
          </a:p>
        </p:txBody>
      </p:sp>
      <p:pic>
        <p:nvPicPr>
          <p:cNvPr id="132099" name="Content Placeholder 3" descr="G:\embryo62.TIF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90713"/>
            <a:ext cx="8229600" cy="3944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0"/>
            <a:ext cx="77724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Louise Joy Brown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Born25 July 1978 (age 36)</a:t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tooltip="Oldham General Hospital"/>
              </a:rPr>
              <a:t>Oldham General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tooltip="Oldham General Hospital"/>
              </a:rPr>
              <a:t>Hospital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Oldham"/>
              </a:rPr>
              <a:t>Oldham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 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England"/>
              </a:rPr>
              <a:t>England</a:t>
            </a: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:\Users\Roxana\Pictures\leslie joy brown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228600"/>
            <a:ext cx="2058026" cy="1364561"/>
          </a:xfrm>
          <a:prstGeom prst="rect">
            <a:avLst/>
          </a:prstGeom>
          <a:noFill/>
        </p:spPr>
      </p:pic>
      <p:pic>
        <p:nvPicPr>
          <p:cNvPr id="6" name="Picture 3" descr="C:\Users\Roxana\Pictures\leslie joy brow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1295400"/>
            <a:ext cx="1905000" cy="1296186"/>
          </a:xfrm>
          <a:prstGeom prst="rect">
            <a:avLst/>
          </a:prstGeom>
          <a:noFill/>
        </p:spPr>
      </p:pic>
      <p:pic>
        <p:nvPicPr>
          <p:cNvPr id="7" name="Picture 2" descr="C:\Users\Roxana\Pictures\embryo transfe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1600200"/>
            <a:ext cx="5385435" cy="4895850"/>
          </a:xfrm>
          <a:prstGeom prst="rect">
            <a:avLst/>
          </a:prstGeom>
          <a:noFill/>
        </p:spPr>
      </p:pic>
      <p:pic>
        <p:nvPicPr>
          <p:cNvPr id="8" name="Picture 5" descr="C:\Users\Roxana\Pictures\test tube baby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1295400"/>
            <a:ext cx="1905000" cy="1494312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5334000" y="2819400"/>
            <a:ext cx="3505200" cy="3581400"/>
            <a:chOff x="4724400" y="1981200"/>
            <a:chExt cx="3505200" cy="3581400"/>
          </a:xfrm>
        </p:grpSpPr>
        <p:pic>
          <p:nvPicPr>
            <p:cNvPr id="9" name="Picture 2" descr="http://upload.wikimedia.org/wikipedia/en/7/77/Patrick_Steptoe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24400" y="1981200"/>
              <a:ext cx="3429000" cy="2238376"/>
            </a:xfrm>
            <a:prstGeom prst="rect">
              <a:avLst/>
            </a:prstGeom>
            <a:noFill/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4724400" y="4419600"/>
              <a:ext cx="3505200" cy="1143000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>
              <a:normAutofit fontScale="92500"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Char char="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Patrick Steptoe</a:t>
              </a: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Char char="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Gynecologist/Obstetrician</a:t>
              </a: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Char char=""/>
                <a:tabLst/>
                <a:defRPr/>
              </a:pP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Char char=""/>
                <a:tabLst/>
                <a:defRPr/>
              </a:pP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" y="2819400"/>
            <a:ext cx="3467100" cy="3733800"/>
            <a:chOff x="381000" y="1981200"/>
            <a:chExt cx="3467100" cy="3733800"/>
          </a:xfrm>
        </p:grpSpPr>
        <p:pic>
          <p:nvPicPr>
            <p:cNvPr id="12" name="Picture 4" descr="https://encrypted-tbn0.gstatic.com/images?q=tbn:ANd9GcQ0-aDyVL2yyUfy6j2Km9jcYwYRjVOFGPzWA1SLrhiaeRIP2LurgllY1Q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7200" y="1981200"/>
              <a:ext cx="3390900" cy="2260600"/>
            </a:xfrm>
            <a:prstGeom prst="rect">
              <a:avLst/>
            </a:prstGeom>
            <a:noFill/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81000" y="4495800"/>
              <a:ext cx="3429000" cy="1219200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>
              <a:norm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Char char="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Sir Robert Hayes </a:t>
              </a: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Char char="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Physiologist</a:t>
              </a: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Char char=""/>
                <a:tabLst/>
                <a:defRPr/>
              </a:pP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Char char=""/>
                <a:tabLst/>
                <a:defRPr/>
              </a:pP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Char char=""/>
                <a:tabLst/>
                <a:defRPr/>
              </a:pP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Char char=""/>
                <a:tabLst/>
                <a:defRPr/>
              </a:pP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Selection of single </a:t>
            </a:r>
            <a:r>
              <a:rPr lang="en-US" sz="3600" dirty="0" err="1" smtClean="0"/>
              <a:t>blastocysts</a:t>
            </a:r>
            <a:r>
              <a:rPr lang="en-US" sz="3600" dirty="0" smtClean="0"/>
              <a:t> for transfer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4250669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10800000" flipV="1">
            <a:off x="3352800" y="3733800"/>
            <a:ext cx="2582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Yang 2012 Mol </a:t>
            </a:r>
            <a:r>
              <a:rPr lang="en-US" dirty="0" err="1" smtClean="0"/>
              <a:t>Cytogenet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5909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Polar body biopsy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0"/>
            <a:ext cx="7772400" cy="2590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Limited to female chromosomal disorders</a:t>
            </a:r>
          </a:p>
          <a:p>
            <a:pPr algn="l" rtl="0"/>
            <a:r>
              <a:rPr lang="en-US" dirty="0" smtClean="0"/>
              <a:t>No information regarding the chromosomal constitution of the subsequent embryo, 93% (</a:t>
            </a:r>
            <a:r>
              <a:rPr lang="en-US" dirty="0" err="1" smtClean="0"/>
              <a:t>Christopikou</a:t>
            </a:r>
            <a:r>
              <a:rPr lang="en-US" dirty="0" smtClean="0"/>
              <a:t> et al. 2013), 94% (</a:t>
            </a:r>
            <a:r>
              <a:rPr lang="en-US" dirty="0" err="1" smtClean="0"/>
              <a:t>Geraedts</a:t>
            </a:r>
            <a:r>
              <a:rPr lang="en-US" dirty="0" smtClean="0"/>
              <a:t> et al. 2014) concordance</a:t>
            </a:r>
          </a:p>
          <a:p>
            <a:pPr algn="l" rtl="0"/>
            <a:r>
              <a:rPr lang="en-US" dirty="0" smtClean="0"/>
              <a:t>Limited damage to embryo</a:t>
            </a:r>
          </a:p>
          <a:p>
            <a:pPr algn="l" rtl="0"/>
            <a:r>
              <a:rPr lang="en-US" dirty="0" smtClean="0"/>
              <a:t>Increased number of testing for all ova</a:t>
            </a:r>
          </a:p>
          <a:p>
            <a:pPr algn="l" rtl="0"/>
            <a:endParaRPr lang="en-US" dirty="0" smtClean="0"/>
          </a:p>
          <a:p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27908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524000"/>
            <a:ext cx="30194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447800"/>
            <a:ext cx="27908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Cleavage-stage embryo biopsy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0"/>
            <a:ext cx="8382000" cy="35814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most common approach </a:t>
            </a:r>
          </a:p>
          <a:p>
            <a:pPr algn="l" rtl="0"/>
            <a:r>
              <a:rPr lang="en-US" dirty="0" smtClean="0"/>
              <a:t>Single </a:t>
            </a:r>
            <a:r>
              <a:rPr lang="en-US" dirty="0" err="1" smtClean="0"/>
              <a:t>blastomere</a:t>
            </a:r>
            <a:r>
              <a:rPr lang="en-US" dirty="0" smtClean="0"/>
              <a:t> from day 3 embryos </a:t>
            </a:r>
          </a:p>
          <a:p>
            <a:pPr algn="l" rtl="0"/>
            <a:r>
              <a:rPr lang="en-US" dirty="0" smtClean="0"/>
              <a:t>Technically challenging procedure</a:t>
            </a:r>
          </a:p>
          <a:p>
            <a:pPr algn="l" rtl="0"/>
            <a:r>
              <a:rPr lang="en-US" dirty="0" smtClean="0"/>
              <a:t>May not be representative of entire embryo </a:t>
            </a:r>
          </a:p>
          <a:p>
            <a:pPr algn="l" rtl="0"/>
            <a:r>
              <a:rPr lang="en-US" dirty="0" err="1" smtClean="0"/>
              <a:t>Mosaicism</a:t>
            </a:r>
            <a:endParaRPr lang="en-US" dirty="0" smtClean="0"/>
          </a:p>
          <a:p>
            <a:pPr algn="l" rtl="0"/>
            <a:r>
              <a:rPr lang="en-US" dirty="0" smtClean="0"/>
              <a:t>Self repair</a:t>
            </a:r>
          </a:p>
          <a:p>
            <a:pPr algn="l" rtl="0">
              <a:buNone/>
            </a:pPr>
            <a:endParaRPr lang="en-US" dirty="0" smtClean="0"/>
          </a:p>
          <a:p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30194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Blastocyst</a:t>
            </a:r>
            <a:r>
              <a:rPr lang="en-US" b="1" dirty="0" smtClean="0"/>
              <a:t> biopsy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819400"/>
            <a:ext cx="8763000" cy="3886200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Blastocyst</a:t>
            </a:r>
            <a:r>
              <a:rPr lang="en-US" dirty="0" smtClean="0"/>
              <a:t> formation begins on day 5 post-egg retrieval </a:t>
            </a:r>
          </a:p>
          <a:p>
            <a:pPr algn="l" rtl="0"/>
            <a:r>
              <a:rPr lang="en-US" dirty="0" smtClean="0"/>
              <a:t>Presence of an inner cell mass and the outer cell mass or </a:t>
            </a:r>
            <a:r>
              <a:rPr lang="en-US" dirty="0" err="1" smtClean="0"/>
              <a:t>trophectoderm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More than 100 cells, up to 5 cells for testing</a:t>
            </a:r>
          </a:p>
          <a:p>
            <a:pPr algn="l" rtl="0"/>
            <a:r>
              <a:rPr lang="en-US" dirty="0" err="1" smtClean="0"/>
              <a:t>Mosaicism</a:t>
            </a:r>
            <a:r>
              <a:rPr lang="en-US" dirty="0" smtClean="0"/>
              <a:t>  is reduced, and may be detected</a:t>
            </a:r>
          </a:p>
          <a:p>
            <a:pPr algn="l" rtl="0"/>
            <a:r>
              <a:rPr lang="en-US" dirty="0" smtClean="0"/>
              <a:t>Day 5 sampling , viability in vitro (≤6 d after egg retrieval)</a:t>
            </a:r>
          </a:p>
          <a:p>
            <a:pPr algn="l" rtl="0"/>
            <a:r>
              <a:rPr lang="en-US" dirty="0" smtClean="0"/>
              <a:t>Biopsied </a:t>
            </a:r>
            <a:r>
              <a:rPr lang="en-US" dirty="0" err="1" smtClean="0"/>
              <a:t>blastocysts</a:t>
            </a:r>
            <a:r>
              <a:rPr lang="en-US" dirty="0" smtClean="0"/>
              <a:t>  day 6 transfer or frozen</a:t>
            </a:r>
          </a:p>
          <a:p>
            <a:pPr algn="l" rtl="0"/>
            <a:r>
              <a:rPr lang="en-US" dirty="0" smtClean="0"/>
              <a:t>Possible loss of viable embryos</a:t>
            </a:r>
          </a:p>
          <a:p>
            <a:endParaRPr lang="fa-IR" dirty="0"/>
          </a:p>
        </p:txBody>
      </p:sp>
      <p:pic>
        <p:nvPicPr>
          <p:cNvPr id="60418" name="Picture 2" descr="https://encrypted-tbn0.gstatic.com/images?q=tbn:ANd9GcS7oLHAE6d0EWatjOrNuPk5L-xLBi5dO2XM-A2ohbk-jfWQXW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396408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comparison among </a:t>
            </a:r>
            <a:br>
              <a:rPr lang="en-US" dirty="0" smtClean="0"/>
            </a:br>
            <a:r>
              <a:rPr lang="en-US" dirty="0" smtClean="0"/>
              <a:t>different </a:t>
            </a:r>
            <a:r>
              <a:rPr lang="en-US" dirty="0" err="1" smtClean="0"/>
              <a:t>preimplantation</a:t>
            </a:r>
            <a:r>
              <a:rPr lang="en-US" dirty="0" smtClean="0"/>
              <a:t> stages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619625" cy="429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90816" y="5943600"/>
            <a:ext cx="547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 smtClean="0"/>
              <a:t>Fragouli</a:t>
            </a:r>
            <a:r>
              <a:rPr lang="en-US" dirty="0" smtClean="0"/>
              <a:t> 2013 Hum Genet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candidates for PGS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Can include the following:</a:t>
            </a:r>
          </a:p>
          <a:p>
            <a:pPr algn="l" rtl="0"/>
            <a:r>
              <a:rPr lang="en-US" dirty="0" smtClean="0"/>
              <a:t>Women of advanced maternal age, </a:t>
            </a:r>
          </a:p>
          <a:p>
            <a:pPr algn="l" rtl="0"/>
            <a:r>
              <a:rPr lang="en-US" dirty="0" smtClean="0"/>
              <a:t>Couples with history of recurrent pregnancy loss</a:t>
            </a:r>
          </a:p>
          <a:p>
            <a:pPr algn="l" rtl="0"/>
            <a:r>
              <a:rPr lang="en-US" dirty="0" smtClean="0"/>
              <a:t>Couples with repeated IVF failure</a:t>
            </a:r>
          </a:p>
          <a:p>
            <a:pPr algn="l" rtl="0"/>
            <a:r>
              <a:rPr lang="en-US" dirty="0" smtClean="0"/>
              <a:t>Good prognosis patient</a:t>
            </a:r>
          </a:p>
          <a:p>
            <a:pPr algn="l" rtl="0"/>
            <a:r>
              <a:rPr lang="en-US" dirty="0" smtClean="0"/>
              <a:t>Male partner with severe male factor infertility</a:t>
            </a:r>
          </a:p>
          <a:p>
            <a:endParaRPr lang="fa-IR" dirty="0"/>
          </a:p>
        </p:txBody>
      </p:sp>
      <p:pic>
        <p:nvPicPr>
          <p:cNvPr id="47106" name="Picture 2" descr="http://www.babycenter.com/i/m/fetal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029200"/>
            <a:ext cx="1333500" cy="1304926"/>
          </a:xfrm>
          <a:prstGeom prst="rect">
            <a:avLst/>
          </a:prstGeom>
          <a:noFill/>
        </p:spPr>
      </p:pic>
      <p:pic>
        <p:nvPicPr>
          <p:cNvPr id="47108" name="Picture 4" descr="C:\Users\Roxana\Pictures\implant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953000"/>
            <a:ext cx="2018504" cy="1371600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800600"/>
            <a:ext cx="135974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0" name="Picture 6" descr="C:\Users\Roxana\Pictures\cleav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5029200"/>
            <a:ext cx="1899357" cy="1290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PGS offer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Achieve high efficiency embryo selection</a:t>
            </a:r>
          </a:p>
          <a:p>
            <a:pPr algn="l" rtl="0"/>
            <a:r>
              <a:rPr lang="en-US" dirty="0" smtClean="0"/>
              <a:t> Increase pregnancy rate per cycle</a:t>
            </a:r>
          </a:p>
          <a:p>
            <a:pPr algn="l" rtl="0"/>
            <a:r>
              <a:rPr lang="en-US" dirty="0" smtClean="0"/>
              <a:t>Faster time to pregnancy</a:t>
            </a:r>
          </a:p>
          <a:p>
            <a:pPr algn="l" rtl="0"/>
            <a:r>
              <a:rPr lang="en-US" dirty="0" smtClean="0"/>
              <a:t>Avoid unnecessary embryo transfer</a:t>
            </a:r>
          </a:p>
          <a:p>
            <a:pPr algn="l" rtl="0"/>
            <a:r>
              <a:rPr lang="en-US" dirty="0" smtClean="0"/>
              <a:t>Avoid cryopreservation of non viable embryos</a:t>
            </a:r>
          </a:p>
          <a:p>
            <a:pPr algn="l" rtl="0"/>
            <a:r>
              <a:rPr lang="en-US" dirty="0" smtClean="0"/>
              <a:t>Reduce miscarriage</a:t>
            </a:r>
          </a:p>
          <a:p>
            <a:pPr algn="l" rtl="0"/>
            <a:r>
              <a:rPr lang="en-US" dirty="0" smtClean="0"/>
              <a:t>Reduce Down syndrome</a:t>
            </a:r>
          </a:p>
          <a:p>
            <a:pPr algn="l" rtl="0"/>
            <a:r>
              <a:rPr lang="en-US" dirty="0" smtClean="0"/>
              <a:t>Prognostic information</a:t>
            </a:r>
          </a:p>
          <a:p>
            <a:pPr algn="l" rtl="0"/>
            <a:endParaRPr lang="fa-IR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14600"/>
            <a:ext cx="8639423" cy="647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200400"/>
            <a:ext cx="35052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0"/>
            <a:ext cx="7772400" cy="11430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457200"/>
            <a:ext cx="7772400" cy="1600200"/>
          </a:xfrm>
        </p:spPr>
        <p:txBody>
          <a:bodyPr/>
          <a:lstStyle/>
          <a:p>
            <a:pPr algn="l" rtl="0"/>
            <a:r>
              <a:rPr lang="en-US" dirty="0" smtClean="0"/>
              <a:t>First PGD</a:t>
            </a:r>
          </a:p>
          <a:p>
            <a:pPr algn="l" rtl="0"/>
            <a:r>
              <a:rPr lang="en-US" dirty="0" smtClean="0"/>
              <a:t>– Richard Gardner &amp; Robert Edwards (1967)</a:t>
            </a:r>
          </a:p>
          <a:p>
            <a:pPr algn="l" rtl="0"/>
            <a:r>
              <a:rPr lang="en-US" dirty="0" smtClean="0"/>
              <a:t>– Sexing rabbit </a:t>
            </a:r>
            <a:r>
              <a:rPr lang="en-US" dirty="0" err="1" smtClean="0"/>
              <a:t>blastocysts</a:t>
            </a:r>
            <a:endParaRPr lang="fa-I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524000"/>
            <a:ext cx="34004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4495800"/>
            <a:ext cx="77724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Handyside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Robert Winston, Elena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Kontogianni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Amplification of Y chromosome by PCR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twin and one singleton pregnancy resulted</a:t>
            </a: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33600"/>
            <a:ext cx="13239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Roxana\Pictures\handysid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057400"/>
            <a:ext cx="2314575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3340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62400"/>
            <a:ext cx="58769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378" y="533400"/>
            <a:ext cx="3668622" cy="279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 descr="C:\Users\Roxana\Pictures\pgd process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7772400" cy="2659888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2286000"/>
            <a:ext cx="7772400" cy="3962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PGD: Diagnosis of known disease in embryo prior to implantation, for example b-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thalassemia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connexin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DMD etc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PGS: Selection of most viable embryo for implantation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PGS/PGD: Diagnosis of known disease and selection of embryo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Primary candidates for PGD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191000"/>
            <a:ext cx="2438400" cy="1066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25% risk of affected embryo</a:t>
            </a:r>
            <a:endParaRPr lang="fa-IR" dirty="0"/>
          </a:p>
        </p:txBody>
      </p:sp>
      <p:pic>
        <p:nvPicPr>
          <p:cNvPr id="144386" name="Picture 2" descr="http://bionews-tx.com/wp-content/uploads/2013/10/Autosomal-recessive-diseas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2608321" cy="2947166"/>
          </a:xfrm>
          <a:prstGeom prst="rect">
            <a:avLst/>
          </a:prstGeom>
          <a:noFill/>
        </p:spPr>
      </p:pic>
      <p:sp>
        <p:nvSpPr>
          <p:cNvPr id="144392" name="AutoShape 8" descr="Image result for X linked  recessive image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44394" name="AutoShape 10" descr="Image result for X linked  recessive image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44396" name="AutoShape 12" descr="Image result for X linked  recessive image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44398" name="Picture 14" descr="https://encrypted-tbn0.gstatic.com/images?q=tbn:ANd9GcQoSv-cd--osWs2QwvPsc4cZoDRnBjaHnNrHEfCk-ZNNN2FQZt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219200"/>
            <a:ext cx="2438400" cy="2761979"/>
          </a:xfrm>
          <a:prstGeom prst="rect">
            <a:avLst/>
          </a:prstGeom>
          <a:noFill/>
        </p:spPr>
      </p:pic>
      <p:pic>
        <p:nvPicPr>
          <p:cNvPr id="144400" name="Picture 16" descr="https://encrypted-tbn0.gstatic.com/images?q=tbn:ANd9GcSlIcrqoTEoBxd9_PLOsh6Ry6YmO0Q5KKILDZXNx7Ljv6byE6m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219200"/>
            <a:ext cx="2236582" cy="2533379"/>
          </a:xfrm>
          <a:prstGeom prst="rect">
            <a:avLst/>
          </a:prstGeom>
          <a:noFill/>
        </p:spPr>
      </p:pic>
      <p:pic>
        <p:nvPicPr>
          <p:cNvPr id="144402" name="Picture 18" descr="http://disorders.eyes.arizona.edu/sites/disorders.eyes.arizona.edu/files/XLinked_R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295400"/>
            <a:ext cx="2312597" cy="2613025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858000" y="4191000"/>
            <a:ext cx="2286000" cy="1066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25% risk of affected embryo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/>
              <a:t>50% of males</a:t>
            </a: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438400" y="4191000"/>
            <a:ext cx="2438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risk of affected embryo</a:t>
            </a: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495800" y="4191000"/>
            <a:ext cx="2438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risk of affected embryo</a:t>
            </a: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Roxana\Pictures\pgd FIS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8600"/>
            <a:ext cx="8708798" cy="6454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Human leukocyte antigen (HLA) matching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Provide a potential donor for stem cell or bone marrow transplantation </a:t>
            </a:r>
          </a:p>
          <a:p>
            <a:pPr algn="l" rtl="0"/>
            <a:r>
              <a:rPr lang="en-US" dirty="0" smtClean="0"/>
              <a:t>Recessive diseases, including </a:t>
            </a:r>
            <a:r>
              <a:rPr lang="en-US" dirty="0" err="1" smtClean="0"/>
              <a:t>thalassemias</a:t>
            </a:r>
            <a:r>
              <a:rPr lang="en-US" dirty="0" smtClean="0"/>
              <a:t> or acquired malignancies such as leukemia.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Preimplantation</a:t>
            </a:r>
            <a:r>
              <a:rPr lang="en-US" dirty="0" smtClean="0"/>
              <a:t> Genetic Screening</a:t>
            </a:r>
            <a:br>
              <a:rPr lang="en-US" dirty="0" smtClean="0"/>
            </a:br>
            <a:r>
              <a:rPr lang="en-US" dirty="0" smtClean="0"/>
              <a:t>WHY?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81200"/>
            <a:ext cx="7772400" cy="4572000"/>
          </a:xfrm>
        </p:spPr>
        <p:txBody>
          <a:bodyPr/>
          <a:lstStyle/>
          <a:p>
            <a:pPr algn="l" rtl="0"/>
            <a:r>
              <a:rPr lang="en-US" dirty="0" smtClean="0"/>
              <a:t>30% of IVF cycles lead to babies by morphological screening</a:t>
            </a:r>
          </a:p>
          <a:p>
            <a:pPr algn="l" rtl="0"/>
            <a:r>
              <a:rPr lang="en-US" dirty="0" smtClean="0"/>
              <a:t>Increase rate of implantation, only 15% of  transferred embryos implant</a:t>
            </a:r>
          </a:p>
          <a:p>
            <a:pPr algn="l" rtl="0"/>
            <a:r>
              <a:rPr lang="en-US" dirty="0" smtClean="0"/>
              <a:t>Increase pregnancy rate</a:t>
            </a:r>
          </a:p>
          <a:p>
            <a:pPr algn="l" rtl="0"/>
            <a:r>
              <a:rPr lang="en-US" dirty="0" smtClean="0"/>
              <a:t>Decreased rate of abortion, increased risk of abortion with advancing maternal age</a:t>
            </a:r>
          </a:p>
          <a:p>
            <a:pPr algn="l" rtl="0"/>
            <a:r>
              <a:rPr lang="en-US" dirty="0" smtClean="0"/>
              <a:t>Possibility of transfer of single embryo instead of multiple embryos,  ¼ multiple pregnancies associated with risk to mother and child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Indications for </a:t>
            </a:r>
            <a:r>
              <a:rPr lang="en-US" b="1" dirty="0" err="1" smtClean="0"/>
              <a:t>Preimplantation</a:t>
            </a:r>
            <a:r>
              <a:rPr lang="en-US" b="1" dirty="0" smtClean="0"/>
              <a:t> Genetic Screening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1600200"/>
          </a:xfrm>
        </p:spPr>
        <p:txBody>
          <a:bodyPr/>
          <a:lstStyle/>
          <a:p>
            <a:pPr algn="l" rtl="0"/>
            <a:r>
              <a:rPr lang="en-US" dirty="0" smtClean="0"/>
              <a:t>Most early pregnancy losses attributed to </a:t>
            </a:r>
            <a:r>
              <a:rPr lang="en-US" dirty="0" err="1" smtClean="0"/>
              <a:t>aneuploidy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62000" y="19050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657</Words>
  <Application>Microsoft Office PowerPoint</Application>
  <PresentationFormat>On-screen Show (4:3)</PresentationFormat>
  <Paragraphs>139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Array Comparative Genomic   Hybridization by 24 SURE in PGS </vt:lpstr>
      <vt:lpstr>Slide 2</vt:lpstr>
      <vt:lpstr>Slide 3</vt:lpstr>
      <vt:lpstr>Slide 4</vt:lpstr>
      <vt:lpstr>Slide 5</vt:lpstr>
      <vt:lpstr>Primary candidates for PGD</vt:lpstr>
      <vt:lpstr>Human leukocyte antigen (HLA) matching</vt:lpstr>
      <vt:lpstr>Preimplantation Genetic Screening WHY?</vt:lpstr>
      <vt:lpstr>Indications for Preimplantation Genetic Screening</vt:lpstr>
      <vt:lpstr>Aneuploidy in oocytes, affect on implantation</vt:lpstr>
      <vt:lpstr>Slide 11</vt:lpstr>
      <vt:lpstr>Slide 12</vt:lpstr>
      <vt:lpstr>Microarray technology 24 sure</vt:lpstr>
      <vt:lpstr>Results</vt:lpstr>
      <vt:lpstr>Pilot study: 100 embryos</vt:lpstr>
      <vt:lpstr>Female, +2,+9q,-11,-12,+19,+21</vt:lpstr>
      <vt:lpstr>Female, -11,+16</vt:lpstr>
      <vt:lpstr>Male, +11</vt:lpstr>
      <vt:lpstr>Male,-2,-15</vt:lpstr>
      <vt:lpstr>Selection of single blastocysts for transfer</vt:lpstr>
      <vt:lpstr>Polar body biopsy</vt:lpstr>
      <vt:lpstr>Cleavage-stage embryo biopsy</vt:lpstr>
      <vt:lpstr>Blastocyst biopsy</vt:lpstr>
      <vt:lpstr>Results of comparison among  different preimplantation stages </vt:lpstr>
      <vt:lpstr>Primary candidates for PGS</vt:lpstr>
      <vt:lpstr>What can PGS offer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applications in cytogenetics</dc:title>
  <dc:creator>Roxana</dc:creator>
  <cp:lastModifiedBy>Roxana</cp:lastModifiedBy>
  <cp:revision>196</cp:revision>
  <dcterms:created xsi:type="dcterms:W3CDTF">2006-08-16T00:00:00Z</dcterms:created>
  <dcterms:modified xsi:type="dcterms:W3CDTF">2014-10-06T10:15:03Z</dcterms:modified>
</cp:coreProperties>
</file>