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92" r:id="rId2"/>
    <p:sldId id="542" r:id="rId3"/>
    <p:sldId id="543" r:id="rId4"/>
    <p:sldId id="298" r:id="rId5"/>
    <p:sldId id="376" r:id="rId6"/>
    <p:sldId id="399" r:id="rId7"/>
    <p:sldId id="545" r:id="rId8"/>
    <p:sldId id="538" r:id="rId9"/>
    <p:sldId id="337" r:id="rId10"/>
    <p:sldId id="534" r:id="rId11"/>
    <p:sldId id="305" r:id="rId12"/>
    <p:sldId id="367" r:id="rId13"/>
    <p:sldId id="397" r:id="rId14"/>
    <p:sldId id="529" r:id="rId15"/>
    <p:sldId id="513" r:id="rId16"/>
    <p:sldId id="539" r:id="rId17"/>
    <p:sldId id="523" r:id="rId18"/>
    <p:sldId id="491" r:id="rId19"/>
    <p:sldId id="366" r:id="rId20"/>
    <p:sldId id="496" r:id="rId21"/>
    <p:sldId id="497" r:id="rId22"/>
    <p:sldId id="494" r:id="rId23"/>
    <p:sldId id="495" r:id="rId24"/>
    <p:sldId id="540" r:id="rId25"/>
    <p:sldId id="532" r:id="rId26"/>
    <p:sldId id="541" r:id="rId27"/>
    <p:sldId id="514" r:id="rId28"/>
    <p:sldId id="503" r:id="rId29"/>
    <p:sldId id="504" r:id="rId30"/>
    <p:sldId id="505" r:id="rId31"/>
    <p:sldId id="506" r:id="rId32"/>
    <p:sldId id="345" r:id="rId33"/>
    <p:sldId id="507" r:id="rId34"/>
    <p:sldId id="478" r:id="rId35"/>
    <p:sldId id="479" r:id="rId36"/>
    <p:sldId id="440" r:id="rId37"/>
    <p:sldId id="359" r:id="rId38"/>
    <p:sldId id="358" r:id="rId39"/>
    <p:sldId id="361" r:id="rId40"/>
    <p:sldId id="528" r:id="rId41"/>
    <p:sldId id="544" r:id="rId42"/>
    <p:sldId id="386" r:id="rId43"/>
    <p:sldId id="502" r:id="rId44"/>
    <p:sldId id="463" r:id="rId45"/>
    <p:sldId id="464" r:id="rId46"/>
    <p:sldId id="458" r:id="rId47"/>
    <p:sldId id="489" r:id="rId48"/>
    <p:sldId id="490" r:id="rId49"/>
    <p:sldId id="472" r:id="rId50"/>
    <p:sldId id="468" r:id="rId51"/>
    <p:sldId id="516" r:id="rId52"/>
    <p:sldId id="421" r:id="rId53"/>
    <p:sldId id="405" r:id="rId54"/>
    <p:sldId id="462" r:id="rId55"/>
    <p:sldId id="480" r:id="rId56"/>
    <p:sldId id="459" r:id="rId57"/>
    <p:sldId id="377" r:id="rId58"/>
    <p:sldId id="453" r:id="rId59"/>
    <p:sldId id="456" r:id="rId60"/>
    <p:sldId id="375" r:id="rId61"/>
    <p:sldId id="425" r:id="rId62"/>
    <p:sldId id="526" r:id="rId63"/>
    <p:sldId id="407" r:id="rId64"/>
    <p:sldId id="527" r:id="rId65"/>
    <p:sldId id="465" r:id="rId66"/>
    <p:sldId id="470" r:id="rId67"/>
    <p:sldId id="471" r:id="rId68"/>
    <p:sldId id="460" r:id="rId69"/>
    <p:sldId id="449" r:id="rId70"/>
    <p:sldId id="446" r:id="rId71"/>
    <p:sldId id="400" r:id="rId72"/>
    <p:sldId id="469" r:id="rId73"/>
    <p:sldId id="466" r:id="rId74"/>
    <p:sldId id="324" r:id="rId75"/>
    <p:sldId id="547" r:id="rId76"/>
    <p:sldId id="548" r:id="rId77"/>
    <p:sldId id="549" r:id="rId78"/>
    <p:sldId id="546" r:id="rId79"/>
    <p:sldId id="525" r:id="rId80"/>
    <p:sldId id="535" r:id="rId81"/>
    <p:sldId id="484" r:id="rId82"/>
    <p:sldId id="481" r:id="rId83"/>
    <p:sldId id="482" r:id="rId84"/>
    <p:sldId id="474" r:id="rId85"/>
    <p:sldId id="483" r:id="rId86"/>
    <p:sldId id="500" r:id="rId87"/>
    <p:sldId id="499" r:id="rId88"/>
    <p:sldId id="508" r:id="rId89"/>
    <p:sldId id="524" r:id="rId9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66"/>
    <a:srgbClr val="FF99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49" autoAdjust="0"/>
    <p:restoredTop sz="94586" autoAdjust="0"/>
  </p:normalViewPr>
  <p:slideViewPr>
    <p:cSldViewPr>
      <p:cViewPr varScale="1">
        <p:scale>
          <a:sx n="86" d="100"/>
          <a:sy n="86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02"/>
    </p:cViewPr>
  </p:sorterViewPr>
  <p:notesViewPr>
    <p:cSldViewPr>
      <p:cViewPr varScale="1">
        <p:scale>
          <a:sx n="57" d="100"/>
          <a:sy n="57" d="100"/>
        </p:scale>
        <p:origin x="-2550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9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E4FE71-2F2C-4034-927D-1FA0BCD97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CAB3EE-B62F-4E38-8BBB-6608BA93C40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B813A6-1287-499F-B7F7-682EDF24345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8EFBFF-213E-434A-B3DB-E046D11478B4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44054-58AE-4E6C-922C-981E0076DA4A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3986FD-203B-4AAE-AB90-BD29CFBDDBCA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E63B8A-80F4-4A43-9B81-1DBC174EB0B4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7925C-B125-4C9F-97CF-EB32E4E0DBF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8C5647-03F9-48F2-87F2-91EB3979D16B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0FF12-4AD6-4972-AE74-120FD40F782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425211-B06C-4A15-B058-4DCE6F0E863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D8276F-2249-436B-9622-946F55EBD5BC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DB532A-F205-41FB-AA58-ACB138E0C98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AA13EE-5F87-465B-AA5B-B1D96D39135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2044B-C34D-415F-BED4-1618FFAC55C5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9FA1B-DF5A-46FA-AF35-FD91CF0746A2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5B0668-CA2B-4651-8E04-1BDB01D6AA84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BE0F5-CB4D-485E-853E-423C01619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A3C6C-EAFC-48EF-9733-30BB3EF84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2C4A6-6F8D-4589-9C03-F616E9BDD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4C11A-B14A-42F1-A690-F3743B9D9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183FD-F340-4738-94DA-2BABE45B5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5560C-7E5D-4CBC-9EDA-124779BEE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C047D-3984-4A27-93F3-60031E223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AB4AD-1D49-40F5-85FE-6F89DFDE6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47A9-9AAD-403F-A269-A115A6E0A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1BA6E-707C-4CAA-92B1-C34B9BCC6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30B2-193B-46AB-8956-4E6516EC3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8005EDF-CC3A-4A48-B0D4-6B46AB641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hyperlink" Target="mailto:iranian@interport.net" TargetMode="External"/><Relationship Id="rId18" Type="http://schemas.openxmlformats.org/officeDocument/2006/relationships/image" Target="../media/image61.png"/><Relationship Id="rId3" Type="http://schemas.openxmlformats.org/officeDocument/2006/relationships/hyperlink" Target="http://www.iranian.com/July96/Arts/BabaTaher/BabaTaher1.html" TargetMode="External"/><Relationship Id="rId7" Type="http://schemas.openxmlformats.org/officeDocument/2006/relationships/hyperlink" Target="http://www.iranian.com/July96/Arts/BabaTaher/BabaTaher4.html" TargetMode="External"/><Relationship Id="rId12" Type="http://schemas.openxmlformats.org/officeDocument/2006/relationships/image" Target="../media/image58.png"/><Relationship Id="rId17" Type="http://schemas.openxmlformats.org/officeDocument/2006/relationships/image" Target="../media/image60.jpeg"/><Relationship Id="rId2" Type="http://schemas.openxmlformats.org/officeDocument/2006/relationships/image" Target="../media/image43.png"/><Relationship Id="rId16" Type="http://schemas.openxmlformats.org/officeDocument/2006/relationships/hyperlink" Target="http://rds.yahoo.com/_ylt=A0Je5mga4ntEnjMAa7aJzbkF;_ylu=X3oDMTBwaXQ1MWg2BHBvcwMxBHNlYwNzcgR2dGlkA0kwNjJfODQ-/SIG=1hbp4omnk/EXP=1149055898/**http%3a/images.search.yahoo.com/search/images/view%3fback=http%253A%252F%252Fimages.search.yahoo.com%252Fsearch%252Fimages%253Fei%253DUTF-8%2526fr%253Dsfp%2526p%253DBaba%252BTaher%26w=250%26h=330%26imgurl=www.caroun.com%252FCountries%252FAsia%252FIran%252FHamadan%252FPictures%252FMausoleumBabaTaher1-P.jpg%26rurl=http%253A%252F%252Fwww.caroun.com%252FCountries%252FAsia%252FIran%252FHamadan%252FPictures%252FMausoleumBabaTaher1.html%26size=17.8kB%26name=MausoleumBabaTaher1-P.jpg%26p=Baba%2bTaher%26type=jpeg%26no=1%26tt=154%26ei=UTF-8" TargetMode="Externa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hyperlink" Target="http://www.iranian.com/July96/Arts/Behnoud/Behnoud.html" TargetMode="External"/><Relationship Id="rId5" Type="http://schemas.openxmlformats.org/officeDocument/2006/relationships/hyperlink" Target="http://www.iranian.com/July96/Arts/BabaTaher/BabaTaher5.html" TargetMode="External"/><Relationship Id="rId15" Type="http://schemas.openxmlformats.org/officeDocument/2006/relationships/hyperlink" Target="http://multimediainc.com/" TargetMode="External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openxmlformats.org/officeDocument/2006/relationships/hyperlink" Target="http://www.iranian.com/July96/Arts/Doust/Doust1.html" TargetMode="External"/><Relationship Id="rId1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7.jpe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ganjoor.net/saadi/divan/" TargetMode="External"/><Relationship Id="rId2" Type="http://schemas.openxmlformats.org/officeDocument/2006/relationships/hyperlink" Target="http://ganjoor.net/saad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anjoor.net/babataher/2beytiha/" TargetMode="External"/><Relationship Id="rId5" Type="http://schemas.openxmlformats.org/officeDocument/2006/relationships/hyperlink" Target="http://ganjoor.net/babataher/" TargetMode="External"/><Relationship Id="rId4" Type="http://schemas.openxmlformats.org/officeDocument/2006/relationships/hyperlink" Target="http://ganjoor.net/saadi/divan/ghazals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ph type="subTitle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867400" cy="3787775"/>
          </a:xfrm>
          <a:noFill/>
        </p:spPr>
      </p:pic>
      <p:pic>
        <p:nvPicPr>
          <p:cNvPr id="2051" name="Picture 3" descr="baba-tah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9525"/>
            <a:ext cx="58674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943600" y="2362200"/>
            <a:ext cx="2971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Near Hamedan, Iran</a:t>
            </a:r>
          </a:p>
          <a:p>
            <a:pPr>
              <a:spcBef>
                <a:spcPct val="50000"/>
              </a:spcBef>
            </a:pPr>
            <a:r>
              <a:rPr lang="en-US" sz="3200"/>
              <a:t>Nearly 900 years ago</a:t>
            </a:r>
          </a:p>
          <a:p>
            <a:pPr>
              <a:spcBef>
                <a:spcPct val="50000"/>
              </a:spcBef>
            </a:pPr>
            <a:r>
              <a:rPr lang="en-US" sz="3200"/>
              <a:t>Mehr 1393</a:t>
            </a:r>
          </a:p>
          <a:p>
            <a:pPr algn="ctr">
              <a:spcBef>
                <a:spcPct val="50000"/>
              </a:spcBef>
            </a:pPr>
            <a:r>
              <a:rPr lang="en-US" sz="800"/>
              <a:t>9</a:t>
            </a:r>
            <a:r>
              <a:rPr lang="en-US" sz="800" baseline="30000"/>
              <a:t>th</a:t>
            </a:r>
            <a:r>
              <a:rPr lang="en-US" sz="800"/>
              <a:t> Mehr 1388</a:t>
            </a:r>
            <a:r>
              <a:rPr lang="en-US" sz="2400"/>
              <a:t>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76200"/>
            <a:ext cx="20574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8738" y="0"/>
            <a:ext cx="920273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0513" y="1828800"/>
            <a:ext cx="37734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152400"/>
            <a:ext cx="21336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136775"/>
            <a:ext cx="3429000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8229600" cy="32305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5" name="Picture 4" descr="Saadie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362200"/>
            <a:ext cx="50292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260350"/>
            <a:ext cx="5992813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338388"/>
            <a:ext cx="42672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>
            <p:ph type="title"/>
          </p:nvPr>
        </p:nvPicPr>
        <p:blipFill>
          <a:blip r:embed="rId6"/>
          <a:srcRect/>
          <a:stretch>
            <a:fillRect/>
          </a:stretch>
        </p:blipFill>
        <p:spPr>
          <a:xfrm>
            <a:off x="228600" y="685800"/>
            <a:ext cx="1271588" cy="860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81000"/>
            <a:ext cx="14478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19200"/>
            <a:ext cx="91440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5029200"/>
            <a:ext cx="7256463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" y="1524000"/>
            <a:ext cx="892175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533400"/>
            <a:ext cx="208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8001000" cy="1554163"/>
          </a:xfrm>
          <a:ln w="5715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The One Thousand &amp; One Night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Sindbad the Sailor &amp; drowning of the ship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/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371600" y="152400"/>
            <a:ext cx="65532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Contentment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Traveling Lightly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295400"/>
            <a:ext cx="572452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0"/>
            <a:ext cx="72390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5172075"/>
            <a:ext cx="54102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Orian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has 2 aspects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1.. 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Orian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as not wanting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2. 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Orian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as being transparent before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Doost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5" name="Picture 7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248400" y="0"/>
            <a:ext cx="2895600" cy="2173288"/>
          </a:xfrm>
          <a:noFill/>
        </p:spPr>
      </p:pic>
      <p:pic>
        <p:nvPicPr>
          <p:cNvPr id="1843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48400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2875"/>
            <a:ext cx="62484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algn="ctr" eaLnBrk="1" hangingPunct="1">
              <a:buFontTx/>
              <a:buNone/>
            </a:pPr>
            <a:r>
              <a:rPr lang="en-US" smtClean="0">
                <a:solidFill>
                  <a:srgbClr val="FFFF00"/>
                </a:solidFill>
              </a:rPr>
              <a:t>If BaBa Taher was here today:</a:t>
            </a:r>
          </a:p>
          <a:p>
            <a:pPr eaLnBrk="1" hangingPunct="1"/>
            <a:r>
              <a:rPr lang="en-US" smtClean="0"/>
              <a:t>What would he say</a:t>
            </a:r>
          </a:p>
          <a:p>
            <a:pPr eaLnBrk="1" hangingPunct="1"/>
            <a:r>
              <a:rPr lang="en-US" smtClean="0"/>
              <a:t>What would he think</a:t>
            </a:r>
          </a:p>
          <a:p>
            <a:pPr eaLnBrk="1" hangingPunct="1"/>
            <a:r>
              <a:rPr lang="en-US" smtClean="0"/>
              <a:t>What would be his advice to us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04800"/>
            <a:ext cx="26670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smtClean="0"/>
              <a:t>Metaphor, Esteareh</a:t>
            </a: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1295400"/>
          </a:xfrm>
        </p:spPr>
        <p:txBody>
          <a:bodyPr/>
          <a:lstStyle/>
          <a:p>
            <a:pPr eaLnBrk="1" hangingPunct="1"/>
            <a:r>
              <a:rPr lang="en-US" smtClean="0"/>
              <a:t>Metaphors were used to describe some indescribable thoughts/concepts</a:t>
            </a:r>
          </a:p>
        </p:txBody>
      </p:sp>
      <p:pic>
        <p:nvPicPr>
          <p:cNvPr id="20484" name="Picture 4" descr="baba-tah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794000"/>
            <a:ext cx="883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352800" y="2743200"/>
            <a:ext cx="426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Tomb of BaBa Taher, Hamadan, Iran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Picture 2" descr="http://www.eslam.de/begriffe/b/images/baba_tah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359025"/>
            <a:ext cx="3810000" cy="4498975"/>
          </a:xfrm>
          <a:noFill/>
        </p:spPr>
      </p:pic>
      <p:pic>
        <p:nvPicPr>
          <p:cNvPr id="3076" name="Picture 4" descr="http://www.eslam.de/images/sponsoring/baba_tahe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9525" y="3724275"/>
            <a:ext cx="53244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Why Do We Need Erfan?</a:t>
            </a:r>
            <a:br>
              <a:rPr lang="en-US" sz="3200" smtClean="0"/>
            </a:br>
            <a:endParaRPr lang="en-US" sz="320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rgbClr val="FFFF00"/>
                </a:solidFill>
              </a:rPr>
              <a:t>In This World:</a:t>
            </a:r>
            <a:endParaRPr lang="en-US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Man is in pain &amp; agony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Man seeks happiness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Man feels enslaved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Man, ultimately, has 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>	choice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Man wants to be free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And, ultimately, Man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>	seeks ways to free himself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377950"/>
            <a:ext cx="71628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0"/>
            <a:ext cx="8229600" cy="2316163"/>
          </a:xfrm>
        </p:spPr>
        <p:txBody>
          <a:bodyPr/>
          <a:lstStyle/>
          <a:p>
            <a:pPr eaLnBrk="1" hangingPunct="1"/>
            <a:r>
              <a:rPr lang="en-US" smtClean="0"/>
              <a:t>Man is in pain because he is separated from its origin</a:t>
            </a:r>
          </a:p>
          <a:p>
            <a:pPr eaLnBrk="1" hangingPunct="1"/>
            <a:endParaRPr lang="en-US" sz="1600" smtClean="0"/>
          </a:p>
          <a:p>
            <a:pPr eaLnBrk="1" hangingPunct="1"/>
            <a:r>
              <a:rPr lang="en-US" smtClean="0"/>
              <a:t>Man is a traveler on a path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This World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371600"/>
            <a:ext cx="59817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371600"/>
            <a:ext cx="990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1447800"/>
            <a:ext cx="11239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8078788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505200"/>
            <a:ext cx="4418013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Mysticism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44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Way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How to go there.</a:t>
            </a:r>
          </a:p>
          <a:p>
            <a:r>
              <a:rPr lang="en-US" smtClean="0"/>
              <a:t>How to get there.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3"/>
          <p:cNvSpPr>
            <a:spLocks noChangeShapeType="1"/>
          </p:cNvSpPr>
          <p:nvPr/>
        </p:nvSpPr>
        <p:spPr bwMode="auto">
          <a:xfrm>
            <a:off x="838200" y="4572000"/>
            <a:ext cx="7772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 flipV="1">
            <a:off x="838200" y="0"/>
            <a:ext cx="0" cy="457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838200" y="152400"/>
            <a:ext cx="7848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 flipV="1">
            <a:off x="8610600" y="0"/>
            <a:ext cx="0" cy="457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Attar, The Seven Cities of Love</a:t>
            </a:r>
            <a:br>
              <a:rPr lang="en-US" sz="3200" smtClean="0"/>
            </a:br>
            <a:r>
              <a:rPr lang="en-US" sz="3200" smtClean="0"/>
              <a:t>Variations In Mystisism</a:t>
            </a:r>
            <a:br>
              <a:rPr lang="en-US" sz="3200" smtClean="0"/>
            </a:br>
            <a:endParaRPr lang="en-US" sz="3200" smtClean="0"/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19200"/>
            <a:ext cx="61722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283075"/>
            <a:ext cx="48006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Rostam%26Rakh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952750"/>
            <a:ext cx="42672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077200" cy="2438400"/>
          </a:xfrm>
        </p:spPr>
        <p:txBody>
          <a:bodyPr/>
          <a:lstStyle/>
          <a:p>
            <a:pPr eaLnBrk="1" hangingPunct="1"/>
            <a:r>
              <a:rPr lang="en-US" sz="2800" smtClean="0"/>
              <a:t>1. The one thousand and one night:</a:t>
            </a:r>
          </a:p>
          <a:p>
            <a:pPr lvl="2" eaLnBrk="1" hangingPunct="1"/>
            <a:r>
              <a:rPr lang="en-US" sz="2000" smtClean="0"/>
              <a:t>The seven journeys of Sinbad, the Sailor</a:t>
            </a:r>
          </a:p>
          <a:p>
            <a:pPr eaLnBrk="1" hangingPunct="1"/>
            <a:r>
              <a:rPr lang="en-US" sz="2800" smtClean="0"/>
              <a:t>2. Haft Khan Rostam.</a:t>
            </a:r>
          </a:p>
          <a:p>
            <a:pPr eaLnBrk="1" hangingPunct="1"/>
            <a:r>
              <a:rPr lang="en-US" sz="2800" smtClean="0"/>
              <a:t>3. Haft Gonbad Nezami Ganjavi.</a:t>
            </a:r>
          </a:p>
          <a:p>
            <a:pPr eaLnBrk="1" hangingPunct="1"/>
            <a:r>
              <a:rPr lang="en-US" sz="2800" smtClean="0"/>
              <a:t>4. Seven days of the week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962400"/>
            <a:ext cx="19383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457200" y="457200"/>
            <a:ext cx="822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</a:rPr>
              <a:t>Seven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0"/>
            <a:ext cx="9144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447800"/>
            <a:ext cx="12192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143000" y="6858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First: Talab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24200"/>
            <a:ext cx="548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3188"/>
            <a:ext cx="7877175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1475" y="2286000"/>
            <a:ext cx="36925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152775"/>
            <a:ext cx="89058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9" name="Picture 6" descr="http://rds.yahoo.com/_ylt=A0S020veLPdK9cEA7uijzbkF/SIG=11pekv1o4/EXP=1257799262/**http%3A/geology.com/world/iran-map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176213"/>
            <a:ext cx="6627813" cy="6681787"/>
          </a:xfrm>
          <a:noFill/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4343400" y="2362200"/>
            <a:ext cx="381000" cy="152400"/>
          </a:xfrm>
          <a:prstGeom prst="straightConnector1">
            <a:avLst/>
          </a:prstGeom>
          <a:ln w="25400" cap="rnd" cmpd="thickThin">
            <a:solidFill>
              <a:schemeClr val="bg2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3238500" y="2476500"/>
            <a:ext cx="381000" cy="152400"/>
          </a:xfrm>
          <a:prstGeom prst="straightConnector1">
            <a:avLst/>
          </a:prstGeom>
          <a:ln w="25400" cap="rnd" cmpd="thickThin">
            <a:solidFill>
              <a:schemeClr val="bg2"/>
            </a:solidFill>
            <a:headEnd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57400"/>
            <a:ext cx="85534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0"/>
            <a:ext cx="2647950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038600" y="1444625"/>
            <a:ext cx="962025" cy="688975"/>
          </a:xfrm>
          <a:noFill/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3048000"/>
            <a:ext cx="24257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5950" y="0"/>
            <a:ext cx="4718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4" descr="baba tah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51054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381000"/>
            <a:ext cx="12192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943600"/>
            <a:ext cx="208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65438"/>
            <a:ext cx="91440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Page 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75" y="-1001713"/>
            <a:ext cx="7143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Page 5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375" y="-1001713"/>
            <a:ext cx="714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Page 4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3375" y="-1001713"/>
            <a:ext cx="7239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Doust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3375" y="-1001713"/>
            <a:ext cx="8858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Beh Yad-e Siyavash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3375" y="-1001713"/>
            <a:ext cx="8858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Send us your comments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3375" y="-1001713"/>
            <a:ext cx="8858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333375" y="7292975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333375" y="7308850"/>
            <a:ext cx="10398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600"/>
              <a:t>Last Updated: 12-Jul-96</a:t>
            </a:r>
            <a:r>
              <a:rPr lang="en-US" sz="1100"/>
              <a:t> </a:t>
            </a:r>
            <a:endParaRPr lang="en-US"/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333375" y="7569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333375" y="7585075"/>
            <a:ext cx="3970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600"/>
              <a:t>Web Site Design by: </a:t>
            </a:r>
            <a:r>
              <a:rPr lang="en-US" sz="600">
                <a:hlinkClick r:id="rId15"/>
                <a:hlinkMouseOver r:id="" action="ppaction://noaction"/>
              </a:rPr>
              <a:t>Multimedia Internet Services, Inc.</a:t>
            </a:r>
            <a:r>
              <a:rPr lang="en-US" sz="600"/>
              <a:t> Send your Comments to: </a:t>
            </a:r>
            <a:r>
              <a:rPr lang="en-US" sz="600">
                <a:hlinkClick r:id="rId13"/>
                <a:hlinkMouseOver r:id="" action="ppaction://noaction"/>
              </a:rPr>
              <a:t>iranian@interport.net.</a:t>
            </a:r>
            <a:r>
              <a:rPr lang="en-US" sz="600"/>
              <a:t> </a:t>
            </a:r>
            <a:br>
              <a:rPr lang="en-US" sz="600"/>
            </a:br>
            <a:r>
              <a:rPr lang="en-US" sz="600"/>
              <a:t>Copyright © 1996 Abadan Publishing Co. All Rights Reserved. May not be duplicated or distributed in any form. </a:t>
            </a:r>
            <a:endParaRPr lang="en-US"/>
          </a:p>
        </p:txBody>
      </p:sp>
      <p:pic>
        <p:nvPicPr>
          <p:cNvPr id="33805" name="Picture 13" descr="Go to fullsize image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21859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14"/>
          <p:cNvPicPr>
            <a:picLocks noChangeAspect="1" noChangeArrowheads="1"/>
          </p:cNvPicPr>
          <p:nvPr>
            <p:ph type="body" idx="1"/>
          </p:nvPr>
        </p:nvPicPr>
        <p:blipFill>
          <a:blip r:embed="rId18"/>
          <a:srcRect/>
          <a:stretch>
            <a:fillRect/>
          </a:stretch>
        </p:blipFill>
        <p:spPr>
          <a:xfrm>
            <a:off x="0" y="3810000"/>
            <a:ext cx="9144000" cy="2073275"/>
          </a:xfrm>
          <a:noFill/>
        </p:spPr>
      </p:pic>
      <p:pic>
        <p:nvPicPr>
          <p:cNvPr id="33807" name="Picture 2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324225" y="3038475"/>
            <a:ext cx="24955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5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657600" y="533400"/>
            <a:ext cx="208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7963" y="0"/>
            <a:ext cx="5126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229600" cy="45259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4" descr="baba tah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46325"/>
            <a:ext cx="38100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0"/>
            <a:ext cx="15335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81725"/>
            <a:ext cx="208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91440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Life Is Not Forever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865438"/>
            <a:ext cx="8620125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81725"/>
            <a:ext cx="208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5181600" cy="2590800"/>
          </a:xfrm>
        </p:spPr>
        <p:txBody>
          <a:bodyPr/>
          <a:lstStyle/>
          <a:p>
            <a:pPr eaLnBrk="1" hangingPunct="1"/>
            <a:r>
              <a:rPr lang="en-US" sz="3200" smtClean="0"/>
              <a:t>Life Is Not Forever</a:t>
            </a:r>
            <a:br>
              <a:rPr lang="en-US" sz="3200" smtClean="0"/>
            </a:br>
            <a:r>
              <a:rPr lang="en-US" sz="3200" smtClean="0"/>
              <a:t>Realization of Mortality</a:t>
            </a:r>
            <a:br>
              <a:rPr lang="en-US" sz="3200" smtClean="0"/>
            </a:br>
            <a:r>
              <a:rPr lang="en-US" sz="3200" smtClean="0"/>
              <a:t>No Permanency</a:t>
            </a:r>
            <a:br>
              <a:rPr lang="en-US" sz="3200" smtClean="0"/>
            </a:br>
            <a:r>
              <a:rPr lang="en-US" sz="2400" smtClean="0">
                <a:solidFill>
                  <a:schemeClr val="tx1"/>
                </a:solidFill>
              </a:rPr>
              <a:t>So true especially on a day like today.</a:t>
            </a:r>
            <a:endParaRPr lang="en-US" sz="3200" smtClean="0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7600"/>
            <a:ext cx="914400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Baba_Ph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6913" y="0"/>
            <a:ext cx="33670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81725"/>
            <a:ext cx="208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65438"/>
            <a:ext cx="91440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91000"/>
            <a:ext cx="91440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 descr="Baba_Ph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9700" y="0"/>
            <a:ext cx="36464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mtClean="0"/>
              <a:t>The Worth of Materialistic Existence</a:t>
            </a:r>
          </a:p>
        </p:txBody>
      </p:sp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1044575"/>
            <a:ext cx="28194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181725"/>
            <a:ext cx="208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Origins of Erfan (Mysticism)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 descr="Neely Shiraz 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422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371600"/>
            <a:ext cx="40767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In The Name if Ahooramazda</a:t>
            </a:r>
            <a:br>
              <a:rPr lang="en-US" sz="3200" smtClean="0"/>
            </a:br>
            <a:r>
              <a:rPr lang="en-US" sz="3200" smtClean="0"/>
              <a:t>Kooroshe Kabir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1295400"/>
            <a:ext cx="50165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91440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mtClean="0"/>
              <a:t>Sydney, Ausralia</a:t>
            </a:r>
          </a:p>
        </p:txBody>
      </p:sp>
      <p:sp>
        <p:nvSpPr>
          <p:cNvPr id="41987" name="AutoShape 5" descr="detach"/>
          <p:cNvSpPr>
            <a:spLocks noChangeAspect="1" noChangeArrowheads="1"/>
          </p:cNvSpPr>
          <p:nvPr/>
        </p:nvSpPr>
        <p:spPr bwMode="auto">
          <a:xfrm>
            <a:off x="2605088" y="804863"/>
            <a:ext cx="39338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AutoShape 7" descr="detach"/>
          <p:cNvSpPr>
            <a:spLocks noChangeAspect="1" noChangeArrowheads="1"/>
          </p:cNvSpPr>
          <p:nvPr/>
        </p:nvSpPr>
        <p:spPr bwMode="auto">
          <a:xfrm>
            <a:off x="155575" y="46038"/>
            <a:ext cx="39338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198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1219200"/>
            <a:ext cx="422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219200"/>
            <a:ext cx="392271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3962400"/>
          </a:xfrm>
        </p:spPr>
        <p:txBody>
          <a:bodyPr/>
          <a:lstStyle/>
          <a:p>
            <a:pPr rtl="1"/>
            <a:r>
              <a:rPr lang="ar-AE" sz="2000" smtClean="0">
                <a:hlinkClick r:id="rId2"/>
              </a:rPr>
              <a:t>سعدی</a:t>
            </a:r>
            <a:r>
              <a:rPr lang="ar-AE" sz="2000" smtClean="0"/>
              <a:t> » </a:t>
            </a:r>
            <a:r>
              <a:rPr lang="ar-AE" sz="2000" smtClean="0">
                <a:hlinkClick r:id="rId3"/>
              </a:rPr>
              <a:t>دیوان اشعار</a:t>
            </a:r>
            <a:r>
              <a:rPr lang="ar-AE" sz="2000" smtClean="0"/>
              <a:t> » </a:t>
            </a:r>
            <a:r>
              <a:rPr lang="ar-AE" sz="2000" smtClean="0">
                <a:hlinkClick r:id="rId4"/>
              </a:rPr>
              <a:t>غزلیات</a:t>
            </a:r>
            <a:r>
              <a:rPr lang="ar-AE" sz="2000" smtClean="0"/>
              <a:t/>
            </a:r>
            <a:br>
              <a:rPr lang="ar-AE" sz="2000" smtClean="0"/>
            </a:br>
            <a:r>
              <a:rPr lang="ar-AE" sz="2400" smtClean="0"/>
              <a:t> </a:t>
            </a:r>
          </a:p>
          <a:p>
            <a:pPr rtl="1"/>
            <a:r>
              <a:rPr lang="ar-AE" sz="2400" smtClean="0"/>
              <a:t>اگر سروی به بالای تو باشد</a:t>
            </a:r>
          </a:p>
          <a:p>
            <a:pPr rtl="1"/>
            <a:r>
              <a:rPr lang="ar-AE" sz="2400" smtClean="0"/>
              <a:t>نه چون بشن دلارای تو باشد</a:t>
            </a:r>
          </a:p>
          <a:p>
            <a:pPr rtl="1"/>
            <a:endParaRPr lang="en-US" sz="2400" smtClean="0"/>
          </a:p>
          <a:p>
            <a:pPr rtl="1"/>
            <a:r>
              <a:rPr lang="ar-AE" sz="2400" smtClean="0"/>
              <a:t>برای خود نشاید در تو پیوست</a:t>
            </a:r>
          </a:p>
          <a:p>
            <a:pPr rtl="1"/>
            <a:r>
              <a:rPr lang="ar-AE" sz="2400" smtClean="0"/>
              <a:t>همی‌سازیم تا رای تو باشد</a:t>
            </a:r>
          </a:p>
          <a:p>
            <a:pPr rtl="1"/>
            <a:endParaRPr lang="en-US" sz="2400" smtClean="0"/>
          </a:p>
          <a:p>
            <a:pPr rtl="1"/>
            <a:r>
              <a:rPr lang="ar-AE" sz="2400" smtClean="0"/>
              <a:t>سر سعدی چو خواهد رفتن از دست</a:t>
            </a:r>
          </a:p>
          <a:p>
            <a:pPr rtl="1"/>
            <a:r>
              <a:rPr lang="ar-AE" sz="2400" smtClean="0"/>
              <a:t>همان بهتر که در پای تو باشد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4343400" y="2133600"/>
            <a:ext cx="4572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ar-AE" sz="2400">
                <a:hlinkClick r:id="rId5"/>
              </a:rPr>
              <a:t>باباطاهر</a:t>
            </a:r>
            <a:r>
              <a:rPr lang="ar-AE" sz="2400"/>
              <a:t> » </a:t>
            </a:r>
            <a:r>
              <a:rPr lang="ar-AE" sz="2400">
                <a:hlinkClick r:id="rId6"/>
              </a:rPr>
              <a:t>دوبیتی‌ها</a:t>
            </a:r>
            <a:endParaRPr lang="ar-AE" sz="2400"/>
          </a:p>
          <a:p>
            <a:pPr rtl="1"/>
            <a:r>
              <a:rPr lang="ar-AE" sz="2400"/>
              <a:t> </a:t>
            </a:r>
          </a:p>
          <a:p>
            <a:pPr rtl="1"/>
            <a:r>
              <a:rPr lang="ar-AE" sz="2400"/>
              <a:t>چه خوش بی‌مهربانی هر دو سر بی</a:t>
            </a:r>
          </a:p>
          <a:p>
            <a:pPr rtl="1"/>
            <a:r>
              <a:rPr lang="ar-AE" sz="2400"/>
              <a:t>که یکسر مهربانی دردسر بی</a:t>
            </a:r>
          </a:p>
          <a:p>
            <a:pPr rtl="1"/>
            <a:endParaRPr lang="en-US" sz="2000"/>
          </a:p>
          <a:p>
            <a:pPr rtl="1"/>
            <a:r>
              <a:rPr lang="ar-AE" sz="2400"/>
              <a:t>اگر مجنون دل شوریده‌ای داشت</a:t>
            </a:r>
          </a:p>
          <a:p>
            <a:pPr rtl="1"/>
            <a:r>
              <a:rPr lang="ar-AE" sz="2400"/>
              <a:t>دل لیلی از آن شوریده تر بی</a:t>
            </a:r>
            <a:endParaRPr lang="en-US" sz="2400"/>
          </a:p>
          <a:p>
            <a:pPr rtl="1"/>
            <a:r>
              <a:rPr lang="en-US" sz="2400"/>
              <a:t>Az sare rah chand to bardashti</a:t>
            </a:r>
          </a:p>
          <a:p>
            <a:pPr rtl="1"/>
            <a:r>
              <a:rPr lang="en-US" sz="2400"/>
              <a:t>Ta yar kera khahado meilash be ke bashad</a:t>
            </a:r>
            <a:endParaRPr lang="ar-AE"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Mysticism Worldwide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6" name="Picture 4" descr="world_flat_map_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65238"/>
            <a:ext cx="8382000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11675"/>
            <a:ext cx="9144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>
            <a:spLocks noChangeArrowheads="1"/>
          </p:cNvSpPr>
          <p:nvPr>
            <p:ph type="body" idx="1"/>
          </p:nvPr>
        </p:nvSpPr>
        <p:spPr>
          <a:xfrm>
            <a:off x="457200" y="304800"/>
            <a:ext cx="8229600" cy="22098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mtClean="0">
                <a:solidFill>
                  <a:srgbClr val="FFFF00"/>
                </a:solidFill>
              </a:rPr>
              <a:t>Contributions of Iranian Mystiques</a:t>
            </a:r>
          </a:p>
          <a:p>
            <a:pPr algn="ctr" eaLnBrk="1" hangingPunct="1">
              <a:buFontTx/>
              <a:buNone/>
            </a:pPr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r>
              <a:rPr lang="en-US" smtClean="0"/>
              <a:t>Shortcuts</a:t>
            </a:r>
          </a:p>
          <a:p>
            <a:pPr eaLnBrk="1" hangingPunct="1"/>
            <a:r>
              <a:rPr lang="en-US" smtClean="0"/>
              <a:t>A Bridge</a:t>
            </a:r>
          </a:p>
          <a:p>
            <a:pPr eaLnBrk="1" hangingPunct="1"/>
            <a:r>
              <a:rPr lang="en-US" smtClean="0"/>
              <a:t>Life as a Privilege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65438"/>
            <a:ext cx="91440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Baba_Ph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7213" y="0"/>
            <a:ext cx="350678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5334000" cy="1143000"/>
          </a:xfrm>
        </p:spPr>
        <p:txBody>
          <a:bodyPr/>
          <a:lstStyle/>
          <a:p>
            <a:pPr eaLnBrk="1" hangingPunct="1"/>
            <a:r>
              <a:rPr lang="en-US" smtClean="0"/>
              <a:t>Tarighat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114800"/>
            <a:ext cx="85344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209800" cy="944562"/>
          </a:xfrm>
        </p:spPr>
        <p:txBody>
          <a:bodyPr/>
          <a:lstStyle/>
          <a:p>
            <a:pPr eaLnBrk="1" hangingPunct="1"/>
            <a:r>
              <a:rPr lang="en-US" smtClean="0"/>
              <a:t>Tarighat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76200"/>
            <a:ext cx="512921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38313"/>
            <a:ext cx="9144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914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15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46672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209800"/>
            <a:ext cx="6162675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4572000"/>
            <a:ext cx="381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mtClean="0"/>
              <a:t>Permanency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FF00"/>
                </a:solidFill>
              </a:rPr>
              <a:t>Confucius:  </a:t>
            </a:r>
            <a:r>
              <a:rPr lang="en-US" sz="2800" smtClean="0"/>
              <a:t>Definition of a gentleman</a:t>
            </a:r>
          </a:p>
          <a:p>
            <a:pPr eaLnBrk="1" hangingPunct="1"/>
            <a:r>
              <a:rPr lang="en-US" sz="2800" smtClean="0">
                <a:solidFill>
                  <a:srgbClr val="FFFF00"/>
                </a:solidFill>
              </a:rPr>
              <a:t>Saadi:  </a:t>
            </a:r>
            <a:r>
              <a:rPr lang="en-US" sz="2800" smtClean="0"/>
              <a:t>Drown &amp; drowning</a:t>
            </a:r>
          </a:p>
          <a:p>
            <a:pPr eaLnBrk="1" hangingPunct="1">
              <a:buFontTx/>
              <a:buNone/>
            </a:pPr>
            <a:endParaRPr lang="en-US" sz="1000" smtClean="0"/>
          </a:p>
          <a:p>
            <a:pPr eaLnBrk="1" hangingPunct="1"/>
            <a:r>
              <a:rPr lang="fa-IR" sz="2800" i="1" smtClean="0"/>
              <a:t>صاحبدلی به مدرسه آمد ز خانقاه</a:t>
            </a:r>
            <a:r>
              <a:rPr lang="fa-IR" sz="2800" smtClean="0"/>
              <a:t>      </a:t>
            </a:r>
            <a:endParaRPr lang="en-US" sz="2800" smtClean="0"/>
          </a:p>
          <a:p>
            <a:pPr eaLnBrk="1" hangingPunct="1"/>
            <a:r>
              <a:rPr lang="fa-IR" sz="2800" smtClean="0"/>
              <a:t> </a:t>
            </a:r>
            <a:r>
              <a:rPr lang="fa-IR" sz="2800" i="1" smtClean="0"/>
              <a:t>بشکست عهد صحبت اهل طریق را</a:t>
            </a:r>
            <a:r>
              <a:rPr lang="fa-IR" sz="2800" smtClean="0"/>
              <a:t> </a:t>
            </a:r>
            <a:endParaRPr lang="en-US" sz="2800" smtClean="0"/>
          </a:p>
          <a:p>
            <a:pPr eaLnBrk="1" hangingPunct="1"/>
            <a:r>
              <a:rPr lang="fa-IR" sz="2800" i="1" smtClean="0"/>
              <a:t>گفتم میان عالم و عابد چه فرق بود</a:t>
            </a:r>
            <a:r>
              <a:rPr lang="fa-IR" sz="2800" smtClean="0"/>
              <a:t>      </a:t>
            </a:r>
            <a:endParaRPr lang="en-US" sz="2800" smtClean="0"/>
          </a:p>
          <a:p>
            <a:pPr eaLnBrk="1" hangingPunct="1"/>
            <a:r>
              <a:rPr lang="fa-IR" sz="2800" smtClean="0"/>
              <a:t> </a:t>
            </a:r>
            <a:r>
              <a:rPr lang="fa-IR" sz="2800" i="1" smtClean="0"/>
              <a:t>تا اختیار کردی از آن این فریق را</a:t>
            </a:r>
            <a:r>
              <a:rPr lang="fa-IR" sz="2800" smtClean="0"/>
              <a:t> </a:t>
            </a:r>
            <a:endParaRPr lang="en-US" sz="2800" smtClean="0"/>
          </a:p>
          <a:p>
            <a:pPr eaLnBrk="1" hangingPunct="1"/>
            <a:r>
              <a:rPr lang="fa-IR" sz="2800" i="1" smtClean="0"/>
              <a:t>گفت آن گلیم خویش بدر می‌برد ز موج</a:t>
            </a:r>
            <a:r>
              <a:rPr lang="fa-IR" sz="2800" smtClean="0"/>
              <a:t>       </a:t>
            </a:r>
            <a:endParaRPr lang="en-US" sz="2800" smtClean="0"/>
          </a:p>
          <a:p>
            <a:pPr eaLnBrk="1" hangingPunct="1"/>
            <a:r>
              <a:rPr lang="fa-IR" sz="2800" i="1" smtClean="0"/>
              <a:t>وین جهد می‌کند که بگیرد غریق را</a:t>
            </a:r>
            <a:endParaRPr lang="en-US" sz="2800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0386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51203" name="Picture 3" descr="Saadie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762375"/>
            <a:ext cx="50292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51263"/>
            <a:ext cx="411480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0"/>
            <a:ext cx="5943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600200"/>
            <a:ext cx="765968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5867400"/>
            <a:ext cx="11430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7400"/>
            <a:ext cx="914400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62400"/>
            <a:ext cx="41910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457200"/>
            <a:ext cx="915511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9" descr="Neely Shiraz2 0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97180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2229" name="Picture 8" descr="Baba_Ph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971800"/>
            <a:ext cx="35067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7200"/>
            <a:ext cx="158115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2863"/>
            <a:ext cx="7086600" cy="67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52400"/>
            <a:ext cx="4191000" cy="45259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Akhlaghe Hamideh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Safaie sineh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Khalvat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Marefat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Halavat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Vajd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Eshgh</a:t>
            </a:r>
          </a:p>
        </p:txBody>
      </p:sp>
      <p:pic>
        <p:nvPicPr>
          <p:cNvPr id="5427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276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208963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40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Torment, Anguish</a:t>
            </a:r>
          </a:p>
        </p:txBody>
      </p:sp>
      <p:sp>
        <p:nvSpPr>
          <p:cNvPr id="56324" name="Picture 4"/>
          <p:cNvSpPr>
            <a:spLocks noChangeAspect="1" noChangeArrowheads="1"/>
          </p:cNvSpPr>
          <p:nvPr/>
        </p:nvSpPr>
        <p:spPr bwMode="auto">
          <a:xfrm>
            <a:off x="304800" y="2895600"/>
            <a:ext cx="84296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Torment, Anguish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35075"/>
            <a:ext cx="8534400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Bewilderment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0200"/>
            <a:ext cx="73914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72390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1143000"/>
          </a:xfrm>
        </p:spPr>
        <p:txBody>
          <a:bodyPr/>
          <a:lstStyle/>
          <a:p>
            <a:pPr eaLnBrk="1" hangingPunct="1"/>
            <a:r>
              <a:rPr lang="en-US" smtClean="0"/>
              <a:t>Torment, Anguish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Torment, Anguish, Bewilderment, Love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247775"/>
            <a:ext cx="4337050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Torment, Anguish, Bewilderment, Love</a:t>
            </a: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9400"/>
            <a:ext cx="91440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6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819400"/>
            <a:ext cx="1019175" cy="688975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Types of Attention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Carlos Castaneda.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91440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4188"/>
            <a:ext cx="61722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12"/>
          <p:cNvSpPr>
            <a:spLocks noChangeArrowheads="1"/>
          </p:cNvSpPr>
          <p:nvPr/>
        </p:nvSpPr>
        <p:spPr bwMode="auto">
          <a:xfrm>
            <a:off x="1752600" y="381000"/>
            <a:ext cx="5351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Torment, Anguish, Bewilderment</a:t>
            </a:r>
          </a:p>
        </p:txBody>
      </p:sp>
      <p:pic>
        <p:nvPicPr>
          <p:cNvPr id="62468" name="Picture 13" descr="Hafezieh, Shr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8538" y="2514600"/>
            <a:ext cx="306546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/>
          <p:cNvPicPr>
            <a:picLocks noChangeAspect="1" noChangeArrowheads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6934200" y="1758950"/>
            <a:ext cx="1219200" cy="755650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smtClean="0"/>
              <a:t>Bewilderment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5413" y="1247775"/>
            <a:ext cx="6354762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553200" y="476250"/>
            <a:ext cx="1323975" cy="895350"/>
          </a:xfrm>
          <a:noFill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192588"/>
            <a:ext cx="76200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685800"/>
          </a:xfrm>
        </p:spPr>
        <p:txBody>
          <a:bodyPr/>
          <a:lstStyle/>
          <a:p>
            <a:pPr eaLnBrk="1" hangingPunct="1"/>
            <a:r>
              <a:rPr lang="en-US" smtClean="0"/>
              <a:t>Bewilderment</a:t>
            </a:r>
          </a:p>
        </p:txBody>
      </p:sp>
      <p:pic>
        <p:nvPicPr>
          <p:cNvPr id="64518" name="Picture 6" descr="Saadie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1552575"/>
            <a:ext cx="4038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77000" y="609600"/>
            <a:ext cx="1323975" cy="895350"/>
          </a:xfrm>
          <a:noFill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4349750"/>
            <a:ext cx="68580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 descr="Saadie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1676400"/>
            <a:ext cx="4038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743200" y="4575175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Tahhayor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Bewilderment</a:t>
            </a:r>
          </a:p>
        </p:txBody>
      </p:sp>
      <p:pic>
        <p:nvPicPr>
          <p:cNvPr id="67587" name="Picture 3" descr="baba ta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3124200"/>
            <a:ext cx="28194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57350"/>
            <a:ext cx="6172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smtClean="0"/>
              <a:t>Tavakkol, Tavassol &amp; Tasslim</a:t>
            </a:r>
            <a:br>
              <a:rPr lang="en-US" sz="3200" smtClean="0"/>
            </a:br>
            <a:r>
              <a:rPr lang="en-US" sz="3200" smtClean="0"/>
              <a:t>Faith, Acceptance &amp; Yeilding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2332038"/>
            <a:ext cx="8229600" cy="452596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59050"/>
            <a:ext cx="91440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5334000" cy="1447800"/>
          </a:xfrm>
        </p:spPr>
        <p:txBody>
          <a:bodyPr/>
          <a:lstStyle/>
          <a:p>
            <a:pPr eaLnBrk="1" hangingPunct="1"/>
            <a:endParaRPr lang="en-US" sz="4800" smtClean="0"/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057400"/>
            <a:ext cx="8202613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533400"/>
            <a:ext cx="2295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Universal Unity</a:t>
            </a:r>
            <a:br>
              <a:rPr lang="en-US" sz="2800" smtClean="0"/>
            </a:br>
            <a:r>
              <a:rPr lang="en-US" sz="2800" smtClean="0"/>
              <a:t>A Cosmic Affection</a:t>
            </a:r>
            <a:br>
              <a:rPr lang="en-US" sz="2800" smtClean="0"/>
            </a:br>
            <a:r>
              <a:rPr lang="en-US" sz="2800" smtClean="0"/>
              <a:t>Tawheed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9144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33400" y="457200"/>
            <a:ext cx="6629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Was BaBa Taher truly orian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Was he a nudist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Was that just a nickname by which the people called him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Or was he orian of bad characters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72575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457200" y="427038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200">
                <a:solidFill>
                  <a:srgbClr val="FFFF00"/>
                </a:solidFill>
              </a:rPr>
              <a:t>Universal Unity</a:t>
            </a:r>
            <a:br>
              <a:rPr lang="en-US" sz="3200">
                <a:solidFill>
                  <a:srgbClr val="FFFF00"/>
                </a:solidFill>
              </a:rPr>
            </a:br>
            <a:r>
              <a:rPr lang="en-US" sz="3200">
                <a:solidFill>
                  <a:srgbClr val="FFFF00"/>
                </a:solidFill>
              </a:rPr>
              <a:t>A Cosmic Affection</a:t>
            </a:r>
            <a:br>
              <a:rPr lang="en-US" sz="3200">
                <a:solidFill>
                  <a:srgbClr val="FFFF00"/>
                </a:solidFill>
              </a:rPr>
            </a:br>
            <a:r>
              <a:rPr lang="en-US" sz="3200">
                <a:solidFill>
                  <a:srgbClr val="FFFF00"/>
                </a:solidFill>
              </a:rPr>
              <a:t>Tawheed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Universal Unity</a:t>
            </a:r>
            <a:br>
              <a:rPr lang="en-US" sz="2800" smtClean="0"/>
            </a:br>
            <a:r>
              <a:rPr lang="en-US" sz="2800" smtClean="0"/>
              <a:t>A Cosmic Affection</a:t>
            </a:r>
            <a:br>
              <a:rPr lang="en-US" sz="2800" smtClean="0"/>
            </a:br>
            <a:r>
              <a:rPr lang="en-US" sz="2800" smtClean="0"/>
              <a:t>Tawheed</a:t>
            </a: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40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Me or You</a:t>
            </a:r>
            <a:br>
              <a:rPr lang="en-US" sz="3200" smtClean="0"/>
            </a:br>
            <a:r>
              <a:rPr lang="en-US" sz="3200" smtClean="0"/>
              <a:t>The Same?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Molana: Story of the man who goes to the house of his beloved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Unification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8875" y="1371600"/>
            <a:ext cx="41751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90850"/>
            <a:ext cx="53340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0"/>
            <a:ext cx="6705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3" y="4171950"/>
            <a:ext cx="9031287" cy="2686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0"/>
            <a:ext cx="2387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Line 7"/>
          <p:cNvSpPr>
            <a:spLocks noChangeShapeType="1"/>
          </p:cNvSpPr>
          <p:nvPr/>
        </p:nvSpPr>
        <p:spPr bwMode="auto">
          <a:xfrm>
            <a:off x="-3810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78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163" y="1981200"/>
            <a:ext cx="8918575" cy="2182813"/>
          </a:xfr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88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722438"/>
            <a:ext cx="7081838" cy="2822575"/>
          </a:xfr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9875" name="Picture 2" descr="C:\Users\GAM\Desktop\100_03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81000"/>
            <a:ext cx="3276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FFFF00"/>
                </a:solidFill>
              </a:rPr>
              <a:t>Thanks For Listening</a:t>
            </a:r>
          </a:p>
          <a:p>
            <a:pPr algn="ctr" eaLnBrk="1" hangingPunct="1">
              <a:buFontTx/>
              <a:buNone/>
            </a:pPr>
            <a:endParaRPr lang="en-US" sz="160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smtClean="0"/>
              <a:t>AlsoThanks to: </a:t>
            </a:r>
          </a:p>
          <a:p>
            <a:pPr eaLnBrk="1" hangingPunct="1">
              <a:buFontTx/>
              <a:buNone/>
            </a:pPr>
            <a:r>
              <a:rPr lang="en-US" sz="2800" smtClean="0"/>
              <a:t>Dr. Osatd Moslem Bahadori</a:t>
            </a:r>
          </a:p>
          <a:p>
            <a:pPr eaLnBrk="1" hangingPunct="1">
              <a:buFontTx/>
              <a:buNone/>
            </a:pPr>
            <a:r>
              <a:rPr lang="en-US" sz="2800" smtClean="0"/>
              <a:t>Dr. Osatd Alireza Ranjbar</a:t>
            </a:r>
          </a:p>
          <a:p>
            <a:pPr eaLnBrk="1" hangingPunct="1">
              <a:buFontTx/>
              <a:buNone/>
            </a:pPr>
            <a:r>
              <a:rPr lang="en-US" sz="2800" smtClean="0"/>
              <a:t>Dr. Osatd Zia Norouzi</a:t>
            </a:r>
          </a:p>
          <a:p>
            <a:pPr eaLnBrk="1" hangingPunct="1">
              <a:buFontTx/>
              <a:buNone/>
            </a:pPr>
            <a:r>
              <a:rPr lang="en-US" sz="2800" smtClean="0"/>
              <a:t>And many others.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pic>
        <p:nvPicPr>
          <p:cNvPr id="80900" name="Picture 5" descr="babataher_mus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9213" y="2514600"/>
            <a:ext cx="386238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0"/>
            <a:ext cx="66294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Jokes about orian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Saadi, Bozorgash nakhanand ahle kherad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Ke name bozorgan be zeshti barad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Name nke rftegan zaie nakon  Ta bamanad ame nkat yadegar</a:t>
            </a:r>
          </a:p>
        </p:txBody>
      </p:sp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3288" y="0"/>
            <a:ext cx="3160712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FFFF00"/>
                </a:solidFill>
              </a:rPr>
              <a:t>Thanks For Listening</a:t>
            </a:r>
          </a:p>
          <a:p>
            <a:pPr algn="ctr" eaLnBrk="1" hangingPunct="1">
              <a:buFontTx/>
              <a:buNone/>
            </a:pPr>
            <a:endParaRPr lang="en-US" sz="160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smtClean="0"/>
              <a:t>AlsoThanks to: </a:t>
            </a:r>
          </a:p>
          <a:p>
            <a:pPr eaLnBrk="1" hangingPunct="1">
              <a:buFontTx/>
              <a:buNone/>
            </a:pPr>
            <a:r>
              <a:rPr lang="en-US" sz="2800" smtClean="0"/>
              <a:t>Dr. Khademi</a:t>
            </a:r>
          </a:p>
          <a:p>
            <a:pPr eaLnBrk="1" hangingPunct="1">
              <a:buFontTx/>
              <a:buNone/>
            </a:pPr>
            <a:r>
              <a:rPr lang="en-US" sz="2800" smtClean="0"/>
              <a:t>Dr. Khalighi</a:t>
            </a:r>
          </a:p>
          <a:p>
            <a:pPr eaLnBrk="1" hangingPunct="1">
              <a:buFontTx/>
              <a:buNone/>
            </a:pPr>
            <a:r>
              <a:rPr lang="en-US" sz="2800" smtClean="0"/>
              <a:t>Mr. Mahboobzadeh</a:t>
            </a:r>
          </a:p>
        </p:txBody>
      </p:sp>
      <p:pic>
        <p:nvPicPr>
          <p:cNvPr id="82948" name="Picture 5" descr="babataher_mus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200400"/>
            <a:ext cx="32067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123950"/>
            <a:ext cx="35052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971800"/>
            <a:ext cx="18764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4996" name="Picture 4" descr="Neely Shiraz2 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0" y="-8763000"/>
            <a:ext cx="18288000" cy="243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6020" name="Picture 4" descr="Neely Shiraz2 0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7044" name="Picture 4" descr="Neely Shiraz2 0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685800"/>
            <a:ext cx="41719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505200"/>
            <a:ext cx="22669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9092" name="Picture 4" descr="shahname_ferdow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5108575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 descr="Rostam%26Rakh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381000"/>
            <a:ext cx="4048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0116" name="Picture 4" descr="khaju_bridge_isfahan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607695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7075" y="2343150"/>
            <a:ext cx="26098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6" descr="Saadi Stat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2088" y="2524125"/>
            <a:ext cx="1143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7" descr="Saadie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5338" y="2667000"/>
            <a:ext cx="2476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733800"/>
            <a:ext cx="38957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86200"/>
            <a:ext cx="2724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438400"/>
            <a:ext cx="3000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590800"/>
            <a:ext cx="36385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5105400"/>
            <a:ext cx="59912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457200"/>
            <a:ext cx="52006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304800" y="4191000"/>
            <a:ext cx="7086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</a:rPr>
              <a:t>Budah:</a:t>
            </a:r>
          </a:p>
          <a:p>
            <a:r>
              <a:rPr lang="en-US" sz="3600">
                <a:solidFill>
                  <a:srgbClr val="FFC000"/>
                </a:solidFill>
              </a:rPr>
              <a:t>Wants are the source of suffering</a:t>
            </a:r>
          </a:p>
          <a:p>
            <a:r>
              <a:rPr lang="en-US" sz="3600">
                <a:solidFill>
                  <a:srgbClr val="FFC000"/>
                </a:solidFill>
              </a:rPr>
              <a:t>Naked of Wants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4529</TotalTime>
  <Words>488</Words>
  <Application>Microsoft Office PowerPoint</Application>
  <PresentationFormat>On-screen Show (4:3)</PresentationFormat>
  <Paragraphs>168</Paragraphs>
  <Slides>89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1" baseType="lpstr">
      <vt:lpstr>Arial</vt:lpstr>
      <vt:lpstr>Default Design</vt:lpstr>
      <vt:lpstr>Slide 1</vt:lpstr>
      <vt:lpstr>Slide 2</vt:lpstr>
      <vt:lpstr>Slide 3</vt:lpstr>
      <vt:lpstr>Slide 4</vt:lpstr>
      <vt:lpstr>Slide 5</vt:lpstr>
      <vt:lpstr>Types of Attention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Metaphor, Esteareh</vt:lpstr>
      <vt:lpstr>Why Do We Need Erfan? </vt:lpstr>
      <vt:lpstr>In This World</vt:lpstr>
      <vt:lpstr>Slide 22</vt:lpstr>
      <vt:lpstr>Mysticism</vt:lpstr>
      <vt:lpstr>The Way</vt:lpstr>
      <vt:lpstr>Slide 25</vt:lpstr>
      <vt:lpstr>Attar, The Seven Cities of Love Variations In Mystisism 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Life Is Not Forever</vt:lpstr>
      <vt:lpstr>Life Is Not Forever Realization of Mortality No Permanency So true especially on a day like today.</vt:lpstr>
      <vt:lpstr>The Worth of Materialistic Existence</vt:lpstr>
      <vt:lpstr>The Origins of Erfan (Mysticism)</vt:lpstr>
      <vt:lpstr>Slide 38</vt:lpstr>
      <vt:lpstr>In The Name if Ahooramazda Kooroshe Kabir</vt:lpstr>
      <vt:lpstr>Sydney, Ausralia</vt:lpstr>
      <vt:lpstr>Slide 41</vt:lpstr>
      <vt:lpstr>Mysticism Worldwide</vt:lpstr>
      <vt:lpstr>Slide 43</vt:lpstr>
      <vt:lpstr>Tarighat</vt:lpstr>
      <vt:lpstr>Tarighat</vt:lpstr>
      <vt:lpstr>Slide 46</vt:lpstr>
      <vt:lpstr>Slide 47</vt:lpstr>
      <vt:lpstr>Permanency</vt:lpstr>
      <vt:lpstr>Slide 49</vt:lpstr>
      <vt:lpstr>Slide 50</vt:lpstr>
      <vt:lpstr>Slide 51</vt:lpstr>
      <vt:lpstr>Slide 52</vt:lpstr>
      <vt:lpstr>Slide 53</vt:lpstr>
      <vt:lpstr>Torment, Anguish</vt:lpstr>
      <vt:lpstr>Torment, Anguish</vt:lpstr>
      <vt:lpstr>Bewilderment</vt:lpstr>
      <vt:lpstr>Torment, Anguish</vt:lpstr>
      <vt:lpstr>Torment, Anguish, Bewilderment, Love</vt:lpstr>
      <vt:lpstr>Torment, Anguish, Bewilderment, Love</vt:lpstr>
      <vt:lpstr>Slide 60</vt:lpstr>
      <vt:lpstr>Bewilderment</vt:lpstr>
      <vt:lpstr>Bewilderment</vt:lpstr>
      <vt:lpstr>Slide 63</vt:lpstr>
      <vt:lpstr>Slide 64</vt:lpstr>
      <vt:lpstr>Bewilderment</vt:lpstr>
      <vt:lpstr>Tavakkol, Tavassol &amp; Tasslim Faith, Acceptance &amp; Yeilding</vt:lpstr>
      <vt:lpstr>Slide 67</vt:lpstr>
      <vt:lpstr>Slide 68</vt:lpstr>
      <vt:lpstr>Universal Unity A Cosmic Affection Tawheed</vt:lpstr>
      <vt:lpstr>Slide 70</vt:lpstr>
      <vt:lpstr>Universal Unity A Cosmic Affection Tawheed</vt:lpstr>
      <vt:lpstr>Me or You The Same?</vt:lpstr>
      <vt:lpstr>Unification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</vt:vector>
  </TitlesOfParts>
  <Company>so &amp; so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 &amp; so</dc:creator>
  <cp:lastModifiedBy>alumni</cp:lastModifiedBy>
  <cp:revision>150</cp:revision>
  <dcterms:created xsi:type="dcterms:W3CDTF">2006-05-21T16:43:18Z</dcterms:created>
  <dcterms:modified xsi:type="dcterms:W3CDTF">2014-11-23T05:38:28Z</dcterms:modified>
</cp:coreProperties>
</file>