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88" r:id="rId2"/>
    <p:sldId id="256" r:id="rId3"/>
    <p:sldId id="281" r:id="rId4"/>
    <p:sldId id="257" r:id="rId5"/>
    <p:sldId id="259" r:id="rId6"/>
    <p:sldId id="290" r:id="rId7"/>
    <p:sldId id="298" r:id="rId8"/>
    <p:sldId id="283" r:id="rId9"/>
    <p:sldId id="284" r:id="rId10"/>
    <p:sldId id="280" r:id="rId11"/>
    <p:sldId id="275" r:id="rId12"/>
    <p:sldId id="263" r:id="rId13"/>
    <p:sldId id="265" r:id="rId14"/>
    <p:sldId id="264" r:id="rId15"/>
    <p:sldId id="260" r:id="rId16"/>
    <p:sldId id="278" r:id="rId17"/>
    <p:sldId id="292" r:id="rId18"/>
    <p:sldId id="293" r:id="rId19"/>
    <p:sldId id="294" r:id="rId20"/>
    <p:sldId id="295" r:id="rId21"/>
    <p:sldId id="296" r:id="rId22"/>
    <p:sldId id="297" r:id="rId23"/>
    <p:sldId id="261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B0D"/>
    <a:srgbClr val="040107"/>
    <a:srgbClr val="D60093"/>
    <a:srgbClr val="660033"/>
    <a:srgbClr val="280A26"/>
    <a:srgbClr val="21083A"/>
    <a:srgbClr val="0C0C0C"/>
    <a:srgbClr val="000510"/>
    <a:srgbClr val="000E2A"/>
    <a:srgbClr val="080F6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5520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2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ADIOPHARMACEUTICAL\Scandium\TL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RADIOPHARMACEUTICAL\Scandium\TL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ADIOPHARMACEUTICAL\Scandium\Sc-HED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B\RHENIUM1\ra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ADIOPHARMACEUTICAL\Scandium\Sc-HED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HEDP!$Z$6</c:f>
              <c:strCache>
                <c:ptCount val="1"/>
                <c:pt idx="0">
                  <c:v>%</c:v>
                </c:pt>
              </c:strCache>
            </c:strRef>
          </c:tx>
          <c:val>
            <c:numRef>
              <c:f>HEDP!$Z$7:$Z$13</c:f>
              <c:numCache>
                <c:formatCode>General</c:formatCode>
                <c:ptCount val="7"/>
                <c:pt idx="0">
                  <c:v>91.881686595343012</c:v>
                </c:pt>
                <c:pt idx="1">
                  <c:v>2.3285084959093769</c:v>
                </c:pt>
                <c:pt idx="2">
                  <c:v>0.56639395846444329</c:v>
                </c:pt>
                <c:pt idx="3">
                  <c:v>0.31466331025802391</c:v>
                </c:pt>
                <c:pt idx="4">
                  <c:v>1.4474512271869098</c:v>
                </c:pt>
                <c:pt idx="5">
                  <c:v>3.146633102580239</c:v>
                </c:pt>
                <c:pt idx="6">
                  <c:v>0.31466331025802391</c:v>
                </c:pt>
              </c:numCache>
            </c:numRef>
          </c:val>
        </c:ser>
        <c:axId val="113190400"/>
        <c:axId val="78115200"/>
      </c:barChart>
      <c:catAx>
        <c:axId val="113190400"/>
        <c:scaling>
          <c:orientation val="minMax"/>
        </c:scaling>
        <c:axPos val="b"/>
        <c:tickLblPos val="nextTo"/>
        <c:crossAx val="78115200"/>
        <c:crosses val="autoZero"/>
        <c:auto val="1"/>
        <c:lblAlgn val="ctr"/>
        <c:lblOffset val="100"/>
      </c:catAx>
      <c:valAx>
        <c:axId val="78115200"/>
        <c:scaling>
          <c:orientation val="minMax"/>
        </c:scaling>
        <c:axPos val="l"/>
        <c:majorGridlines/>
        <c:numFmt formatCode="General" sourceLinked="1"/>
        <c:tickLblPos val="nextTo"/>
        <c:crossAx val="1131904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plotArea>
      <c:layout/>
      <c:barChart>
        <c:barDir val="col"/>
        <c:grouping val="clustered"/>
        <c:ser>
          <c:idx val="0"/>
          <c:order val="0"/>
          <c:tx>
            <c:strRef>
              <c:f>HEDP!$B$7</c:f>
              <c:strCache>
                <c:ptCount val="1"/>
                <c:pt idx="0">
                  <c:v>%(30min-beta)</c:v>
                </c:pt>
              </c:strCache>
            </c:strRef>
          </c:tx>
          <c:val>
            <c:numRef>
              <c:f>HEDP!$B$8:$B$13</c:f>
              <c:numCache>
                <c:formatCode>General</c:formatCode>
                <c:ptCount val="6"/>
                <c:pt idx="0">
                  <c:v>15.19434628975265</c:v>
                </c:pt>
                <c:pt idx="1">
                  <c:v>6.5959952885747928</c:v>
                </c:pt>
                <c:pt idx="2">
                  <c:v>9.7762073027090697</c:v>
                </c:pt>
                <c:pt idx="3">
                  <c:v>15.312131919905774</c:v>
                </c:pt>
                <c:pt idx="4">
                  <c:v>43.698468786808014</c:v>
                </c:pt>
                <c:pt idx="5">
                  <c:v>9.4228504122497068</c:v>
                </c:pt>
              </c:numCache>
            </c:numRef>
          </c:val>
        </c:ser>
        <c:ser>
          <c:idx val="1"/>
          <c:order val="1"/>
          <c:tx>
            <c:strRef>
              <c:f>HEDP!$C$7</c:f>
              <c:strCache>
                <c:ptCount val="1"/>
                <c:pt idx="0">
                  <c:v>%(60min-beta)</c:v>
                </c:pt>
              </c:strCache>
            </c:strRef>
          </c:tx>
          <c:val>
            <c:numRef>
              <c:f>HEDP!$C$8:$C$13</c:f>
              <c:numCache>
                <c:formatCode>General</c:formatCode>
                <c:ptCount val="6"/>
                <c:pt idx="0">
                  <c:v>3.6683785766691126</c:v>
                </c:pt>
                <c:pt idx="1">
                  <c:v>0.22010271460014666</c:v>
                </c:pt>
                <c:pt idx="2">
                  <c:v>0.25678650036683781</c:v>
                </c:pt>
                <c:pt idx="3">
                  <c:v>0.25678650036683781</c:v>
                </c:pt>
                <c:pt idx="4">
                  <c:v>0.22010271460014666</c:v>
                </c:pt>
                <c:pt idx="5">
                  <c:v>24.578136463683052</c:v>
                </c:pt>
              </c:numCache>
            </c:numRef>
          </c:val>
        </c:ser>
        <c:ser>
          <c:idx val="2"/>
          <c:order val="2"/>
          <c:tx>
            <c:strRef>
              <c:f>HEDP!$D$7</c:f>
              <c:strCache>
                <c:ptCount val="1"/>
                <c:pt idx="0">
                  <c:v>%(24h-beta)</c:v>
                </c:pt>
              </c:strCache>
            </c:strRef>
          </c:tx>
          <c:val>
            <c:numRef>
              <c:f>HEDP!$D$8:$D$13</c:f>
              <c:numCache>
                <c:formatCode>General</c:formatCode>
                <c:ptCount val="6"/>
                <c:pt idx="0">
                  <c:v>18.841911764705888</c:v>
                </c:pt>
                <c:pt idx="1">
                  <c:v>6.3419117647058814</c:v>
                </c:pt>
                <c:pt idx="2">
                  <c:v>8.8235294117647065</c:v>
                </c:pt>
                <c:pt idx="3">
                  <c:v>59.375</c:v>
                </c:pt>
                <c:pt idx="4">
                  <c:v>6.617647058823529</c:v>
                </c:pt>
              </c:numCache>
            </c:numRef>
          </c:val>
        </c:ser>
        <c:ser>
          <c:idx val="3"/>
          <c:order val="3"/>
          <c:tx>
            <c:strRef>
              <c:f>HEDP!$E$7</c:f>
              <c:strCache>
                <c:ptCount val="1"/>
                <c:pt idx="0">
                  <c:v>%(48h-gama)</c:v>
                </c:pt>
              </c:strCache>
            </c:strRef>
          </c:tx>
          <c:val>
            <c:numRef>
              <c:f>HEDP!$E$8:$E$13</c:f>
              <c:numCache>
                <c:formatCode>General</c:formatCode>
                <c:ptCount val="6"/>
                <c:pt idx="0">
                  <c:v>2.7027027027027031</c:v>
                </c:pt>
                <c:pt idx="1">
                  <c:v>20.270270270270267</c:v>
                </c:pt>
                <c:pt idx="2">
                  <c:v>77.027027027027017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axId val="78731136"/>
        <c:axId val="78732672"/>
      </c:barChart>
      <c:catAx>
        <c:axId val="78731136"/>
        <c:scaling>
          <c:orientation val="minMax"/>
        </c:scaling>
        <c:axPos val="b"/>
        <c:tickLblPos val="nextTo"/>
        <c:crossAx val="78732672"/>
        <c:crosses val="autoZero"/>
        <c:auto val="1"/>
        <c:lblAlgn val="ctr"/>
        <c:lblOffset val="100"/>
      </c:catAx>
      <c:valAx>
        <c:axId val="78732672"/>
        <c:scaling>
          <c:orientation val="minMax"/>
        </c:scaling>
        <c:axPos val="l"/>
        <c:majorGridlines/>
        <c:numFmt formatCode="General" sourceLinked="1"/>
        <c:tickLblPos val="nextTo"/>
        <c:crossAx val="787311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plotArea>
      <c:layout/>
      <c:barChart>
        <c:barDir val="col"/>
        <c:grouping val="clustered"/>
        <c:ser>
          <c:idx val="0"/>
          <c:order val="0"/>
          <c:tx>
            <c:strRef>
              <c:f>'HEDP-DOSE'!$B$28</c:f>
              <c:strCache>
                <c:ptCount val="1"/>
                <c:pt idx="0">
                  <c:v>%ID/g(4h)</c:v>
                </c:pt>
              </c:strCache>
            </c:strRef>
          </c:tx>
          <c:cat>
            <c:strRef>
              <c:f>'HEDP-DOSE'!$A$29:$A$42</c:f>
              <c:strCache>
                <c:ptCount val="14"/>
                <c:pt idx="0">
                  <c:v>blood</c:v>
                </c:pt>
                <c:pt idx="1">
                  <c:v>heart</c:v>
                </c:pt>
                <c:pt idx="2">
                  <c:v>lung</c:v>
                </c:pt>
                <c:pt idx="3">
                  <c:v>stomach</c:v>
                </c:pt>
                <c:pt idx="4">
                  <c:v>intestine</c:v>
                </c:pt>
                <c:pt idx="5">
                  <c:v>liver</c:v>
                </c:pt>
                <c:pt idx="6">
                  <c:v>spleen</c:v>
                </c:pt>
                <c:pt idx="7">
                  <c:v>kidney</c:v>
                </c:pt>
                <c:pt idx="8">
                  <c:v>bone</c:v>
                </c:pt>
                <c:pt idx="9">
                  <c:v>muscle</c:v>
                </c:pt>
                <c:pt idx="10">
                  <c:v>brain</c:v>
                </c:pt>
                <c:pt idx="11">
                  <c:v>skin</c:v>
                </c:pt>
                <c:pt idx="12">
                  <c:v>skul</c:v>
                </c:pt>
                <c:pt idx="13">
                  <c:v>Sternum</c:v>
                </c:pt>
              </c:strCache>
            </c:strRef>
          </c:cat>
          <c:val>
            <c:numRef>
              <c:f>'HEDP-DOSE'!$B$29:$B$42</c:f>
              <c:numCache>
                <c:formatCode>0.000</c:formatCode>
                <c:ptCount val="14"/>
                <c:pt idx="0">
                  <c:v>1.686758217642587</c:v>
                </c:pt>
                <c:pt idx="1">
                  <c:v>0.13414571981251797</c:v>
                </c:pt>
                <c:pt idx="2">
                  <c:v>0.71600277949931446</c:v>
                </c:pt>
                <c:pt idx="3">
                  <c:v>0.6041406032038461</c:v>
                </c:pt>
                <c:pt idx="4">
                  <c:v>0.92560546670637389</c:v>
                </c:pt>
                <c:pt idx="5">
                  <c:v>1.1978559347384841</c:v>
                </c:pt>
                <c:pt idx="6">
                  <c:v>0.58261925127664016</c:v>
                </c:pt>
                <c:pt idx="7">
                  <c:v>1.4759807932047739</c:v>
                </c:pt>
                <c:pt idx="8">
                  <c:v>6.7016377497916881</c:v>
                </c:pt>
                <c:pt idx="9">
                  <c:v>8.803312862696494E-2</c:v>
                </c:pt>
                <c:pt idx="10">
                  <c:v>0.70426502901572019</c:v>
                </c:pt>
                <c:pt idx="11">
                  <c:v>0.93902003868762485</c:v>
                </c:pt>
                <c:pt idx="12">
                  <c:v>1.6538869068498179</c:v>
                </c:pt>
                <c:pt idx="13">
                  <c:v>0.49298552031100396</c:v>
                </c:pt>
              </c:numCache>
            </c:numRef>
          </c:val>
        </c:ser>
        <c:ser>
          <c:idx val="1"/>
          <c:order val="1"/>
          <c:tx>
            <c:strRef>
              <c:f>'HEDP-DOSE'!$C$28</c:f>
              <c:strCache>
                <c:ptCount val="1"/>
                <c:pt idx="0">
                  <c:v>%ID/g(24h)</c:v>
                </c:pt>
              </c:strCache>
            </c:strRef>
          </c:tx>
          <c:cat>
            <c:strRef>
              <c:f>'HEDP-DOSE'!$A$29:$A$42</c:f>
              <c:strCache>
                <c:ptCount val="14"/>
                <c:pt idx="0">
                  <c:v>blood</c:v>
                </c:pt>
                <c:pt idx="1">
                  <c:v>heart</c:v>
                </c:pt>
                <c:pt idx="2">
                  <c:v>lung</c:v>
                </c:pt>
                <c:pt idx="3">
                  <c:v>stomach</c:v>
                </c:pt>
                <c:pt idx="4">
                  <c:v>intestine</c:v>
                </c:pt>
                <c:pt idx="5">
                  <c:v>liver</c:v>
                </c:pt>
                <c:pt idx="6">
                  <c:v>spleen</c:v>
                </c:pt>
                <c:pt idx="7">
                  <c:v>kidney</c:v>
                </c:pt>
                <c:pt idx="8">
                  <c:v>bone</c:v>
                </c:pt>
                <c:pt idx="9">
                  <c:v>muscle</c:v>
                </c:pt>
                <c:pt idx="10">
                  <c:v>brain</c:v>
                </c:pt>
                <c:pt idx="11">
                  <c:v>skin</c:v>
                </c:pt>
                <c:pt idx="12">
                  <c:v>skul</c:v>
                </c:pt>
                <c:pt idx="13">
                  <c:v>Sternum</c:v>
                </c:pt>
              </c:strCache>
            </c:strRef>
          </c:cat>
          <c:val>
            <c:numRef>
              <c:f>'HEDP-DOSE'!$C$29:$C$42</c:f>
              <c:numCache>
                <c:formatCode>0.000</c:formatCode>
                <c:ptCount val="14"/>
                <c:pt idx="0">
                  <c:v>0.22007180628650841</c:v>
                </c:pt>
                <c:pt idx="1">
                  <c:v>0.7148197016223431</c:v>
                </c:pt>
                <c:pt idx="2">
                  <c:v>0.96535699900468319</c:v>
                </c:pt>
                <c:pt idx="3">
                  <c:v>0.46815275155493585</c:v>
                </c:pt>
                <c:pt idx="4">
                  <c:v>1.1561138305698604</c:v>
                </c:pt>
                <c:pt idx="5">
                  <c:v>2.5451374782473799</c:v>
                </c:pt>
                <c:pt idx="6">
                  <c:v>0.87179024420833007</c:v>
                </c:pt>
                <c:pt idx="7">
                  <c:v>3.0400616961438582</c:v>
                </c:pt>
                <c:pt idx="8">
                  <c:v>3.318661524339888</c:v>
                </c:pt>
                <c:pt idx="9">
                  <c:v>1.5562220587403077</c:v>
                </c:pt>
                <c:pt idx="10">
                  <c:v>0.43008318714277632</c:v>
                </c:pt>
                <c:pt idx="11">
                  <c:v>2.056099447305376</c:v>
                </c:pt>
                <c:pt idx="12">
                  <c:v>5.7948050478184596</c:v>
                </c:pt>
                <c:pt idx="13">
                  <c:v>1.7102723231408641</c:v>
                </c:pt>
              </c:numCache>
            </c:numRef>
          </c:val>
        </c:ser>
        <c:ser>
          <c:idx val="2"/>
          <c:order val="2"/>
          <c:tx>
            <c:strRef>
              <c:f>'HEDP-DOSE'!$D$28</c:f>
              <c:strCache>
                <c:ptCount val="1"/>
                <c:pt idx="0">
                  <c:v>%ID/g(48h)</c:v>
                </c:pt>
              </c:strCache>
            </c:strRef>
          </c:tx>
          <c:cat>
            <c:strRef>
              <c:f>'HEDP-DOSE'!$A$29:$A$42</c:f>
              <c:strCache>
                <c:ptCount val="14"/>
                <c:pt idx="0">
                  <c:v>blood</c:v>
                </c:pt>
                <c:pt idx="1">
                  <c:v>heart</c:v>
                </c:pt>
                <c:pt idx="2">
                  <c:v>lung</c:v>
                </c:pt>
                <c:pt idx="3">
                  <c:v>stomach</c:v>
                </c:pt>
                <c:pt idx="4">
                  <c:v>intestine</c:v>
                </c:pt>
                <c:pt idx="5">
                  <c:v>liver</c:v>
                </c:pt>
                <c:pt idx="6">
                  <c:v>spleen</c:v>
                </c:pt>
                <c:pt idx="7">
                  <c:v>kidney</c:v>
                </c:pt>
                <c:pt idx="8">
                  <c:v>bone</c:v>
                </c:pt>
                <c:pt idx="9">
                  <c:v>muscle</c:v>
                </c:pt>
                <c:pt idx="10">
                  <c:v>brain</c:v>
                </c:pt>
                <c:pt idx="11">
                  <c:v>skin</c:v>
                </c:pt>
                <c:pt idx="12">
                  <c:v>skul</c:v>
                </c:pt>
                <c:pt idx="13">
                  <c:v>Sternum</c:v>
                </c:pt>
              </c:strCache>
            </c:strRef>
          </c:cat>
          <c:val>
            <c:numRef>
              <c:f>'HEDP-DOSE'!$D$29:$D$42</c:f>
              <c:numCache>
                <c:formatCode>0.000</c:formatCode>
                <c:ptCount val="14"/>
                <c:pt idx="0">
                  <c:v>0.72758433915131338</c:v>
                </c:pt>
                <c:pt idx="1">
                  <c:v>0.59568308468528597</c:v>
                </c:pt>
                <c:pt idx="2">
                  <c:v>0.56589893045102124</c:v>
                </c:pt>
                <c:pt idx="3">
                  <c:v>0.89600663988078377</c:v>
                </c:pt>
                <c:pt idx="4">
                  <c:v>1.1542839111186398</c:v>
                </c:pt>
                <c:pt idx="5">
                  <c:v>2.1188811098185192</c:v>
                </c:pt>
                <c:pt idx="6">
                  <c:v>0.94990177611421456</c:v>
                </c:pt>
                <c:pt idx="7">
                  <c:v>2.0879719158020444</c:v>
                </c:pt>
                <c:pt idx="8">
                  <c:v>2.5834516390155331</c:v>
                </c:pt>
                <c:pt idx="9">
                  <c:v>0.62444019911836834</c:v>
                </c:pt>
                <c:pt idx="10">
                  <c:v>0.23416507466938813</c:v>
                </c:pt>
                <c:pt idx="11">
                  <c:v>0.45271914436081678</c:v>
                </c:pt>
                <c:pt idx="12">
                  <c:v>5.0930903740592166</c:v>
                </c:pt>
                <c:pt idx="13">
                  <c:v>0.66021541885952451</c:v>
                </c:pt>
              </c:numCache>
            </c:numRef>
          </c:val>
        </c:ser>
        <c:ser>
          <c:idx val="3"/>
          <c:order val="3"/>
          <c:tx>
            <c:strRef>
              <c:f>'HEDP-DOSE'!$E$28</c:f>
              <c:strCache>
                <c:ptCount val="1"/>
                <c:pt idx="0">
                  <c:v>%ID/g(144h)</c:v>
                </c:pt>
              </c:strCache>
            </c:strRef>
          </c:tx>
          <c:cat>
            <c:strRef>
              <c:f>'HEDP-DOSE'!$A$29:$A$42</c:f>
              <c:strCache>
                <c:ptCount val="14"/>
                <c:pt idx="0">
                  <c:v>blood</c:v>
                </c:pt>
                <c:pt idx="1">
                  <c:v>heart</c:v>
                </c:pt>
                <c:pt idx="2">
                  <c:v>lung</c:v>
                </c:pt>
                <c:pt idx="3">
                  <c:v>stomach</c:v>
                </c:pt>
                <c:pt idx="4">
                  <c:v>intestine</c:v>
                </c:pt>
                <c:pt idx="5">
                  <c:v>liver</c:v>
                </c:pt>
                <c:pt idx="6">
                  <c:v>spleen</c:v>
                </c:pt>
                <c:pt idx="7">
                  <c:v>kidney</c:v>
                </c:pt>
                <c:pt idx="8">
                  <c:v>bone</c:v>
                </c:pt>
                <c:pt idx="9">
                  <c:v>muscle</c:v>
                </c:pt>
                <c:pt idx="10">
                  <c:v>brain</c:v>
                </c:pt>
                <c:pt idx="11">
                  <c:v>skin</c:v>
                </c:pt>
                <c:pt idx="12">
                  <c:v>skul</c:v>
                </c:pt>
                <c:pt idx="13">
                  <c:v>Sternum</c:v>
                </c:pt>
              </c:strCache>
            </c:strRef>
          </c:cat>
          <c:val>
            <c:numRef>
              <c:f>'HEDP-DOSE'!$E$29:$E$42</c:f>
              <c:numCache>
                <c:formatCode>0.000</c:formatCode>
                <c:ptCount val="14"/>
                <c:pt idx="0">
                  <c:v>0.43858434207731978</c:v>
                </c:pt>
                <c:pt idx="1">
                  <c:v>1.4731397518577947</c:v>
                </c:pt>
                <c:pt idx="2">
                  <c:v>1.8005041411595275</c:v>
                </c:pt>
                <c:pt idx="3">
                  <c:v>0.11090061739026058</c:v>
                </c:pt>
                <c:pt idx="4">
                  <c:v>0.3035652766997497</c:v>
                </c:pt>
                <c:pt idx="5">
                  <c:v>2.7124782439082944</c:v>
                </c:pt>
                <c:pt idx="6">
                  <c:v>1.4448490021650504</c:v>
                </c:pt>
                <c:pt idx="7">
                  <c:v>1.9205377505701597</c:v>
                </c:pt>
                <c:pt idx="8">
                  <c:v>0.77309782332273358</c:v>
                </c:pt>
                <c:pt idx="9">
                  <c:v>0.88824870963869884</c:v>
                </c:pt>
                <c:pt idx="10">
                  <c:v>1.0288595092340147</c:v>
                </c:pt>
                <c:pt idx="11">
                  <c:v>0</c:v>
                </c:pt>
                <c:pt idx="12">
                  <c:v>6.3290448598334619</c:v>
                </c:pt>
                <c:pt idx="13">
                  <c:v>2.1561592801539984</c:v>
                </c:pt>
              </c:numCache>
            </c:numRef>
          </c:val>
        </c:ser>
        <c:ser>
          <c:idx val="4"/>
          <c:order val="4"/>
          <c:tx>
            <c:strRef>
              <c:f>'HEDP-DOSE'!$F$28</c:f>
              <c:strCache>
                <c:ptCount val="1"/>
                <c:pt idx="0">
                  <c:v>%ID/g(216h)</c:v>
                </c:pt>
              </c:strCache>
            </c:strRef>
          </c:tx>
          <c:cat>
            <c:strRef>
              <c:f>'HEDP-DOSE'!$A$29:$A$42</c:f>
              <c:strCache>
                <c:ptCount val="14"/>
                <c:pt idx="0">
                  <c:v>blood</c:v>
                </c:pt>
                <c:pt idx="1">
                  <c:v>heart</c:v>
                </c:pt>
                <c:pt idx="2">
                  <c:v>lung</c:v>
                </c:pt>
                <c:pt idx="3">
                  <c:v>stomach</c:v>
                </c:pt>
                <c:pt idx="4">
                  <c:v>intestine</c:v>
                </c:pt>
                <c:pt idx="5">
                  <c:v>liver</c:v>
                </c:pt>
                <c:pt idx="6">
                  <c:v>spleen</c:v>
                </c:pt>
                <c:pt idx="7">
                  <c:v>kidney</c:v>
                </c:pt>
                <c:pt idx="8">
                  <c:v>bone</c:v>
                </c:pt>
                <c:pt idx="9">
                  <c:v>muscle</c:v>
                </c:pt>
                <c:pt idx="10">
                  <c:v>brain</c:v>
                </c:pt>
                <c:pt idx="11">
                  <c:v>skin</c:v>
                </c:pt>
                <c:pt idx="12">
                  <c:v>skul</c:v>
                </c:pt>
                <c:pt idx="13">
                  <c:v>Sternum</c:v>
                </c:pt>
              </c:strCache>
            </c:strRef>
          </c:cat>
          <c:val>
            <c:numRef>
              <c:f>'HEDP-DOSE'!$F$29:$F$42</c:f>
              <c:numCache>
                <c:formatCode>0.000</c:formatCode>
                <c:ptCount val="14"/>
                <c:pt idx="0">
                  <c:v>0.43289756450946737</c:v>
                </c:pt>
                <c:pt idx="1">
                  <c:v>0.70932893089064641</c:v>
                </c:pt>
                <c:pt idx="2">
                  <c:v>0.89450772258333822</c:v>
                </c:pt>
                <c:pt idx="3">
                  <c:v>0.34537718915080012</c:v>
                </c:pt>
                <c:pt idx="4">
                  <c:v>0.36496266345928441</c:v>
                </c:pt>
                <c:pt idx="5">
                  <c:v>1.7384690227069732</c:v>
                </c:pt>
                <c:pt idx="6">
                  <c:v>1.2622668635881533</c:v>
                </c:pt>
                <c:pt idx="7">
                  <c:v>1.4770476277667195</c:v>
                </c:pt>
                <c:pt idx="8">
                  <c:v>0.74887910054805473</c:v>
                </c:pt>
                <c:pt idx="9">
                  <c:v>1.1628600393583388</c:v>
                </c:pt>
                <c:pt idx="10">
                  <c:v>0.50677848996174446</c:v>
                </c:pt>
                <c:pt idx="11">
                  <c:v>0.950595774377753</c:v>
                </c:pt>
                <c:pt idx="12">
                  <c:v>4.3151715135733193</c:v>
                </c:pt>
                <c:pt idx="13">
                  <c:v>1.8786870835293521</c:v>
                </c:pt>
              </c:numCache>
            </c:numRef>
          </c:val>
        </c:ser>
        <c:axId val="255591552"/>
        <c:axId val="255594880"/>
      </c:barChart>
      <c:catAx>
        <c:axId val="255591552"/>
        <c:scaling>
          <c:orientation val="minMax"/>
        </c:scaling>
        <c:axPos val="b"/>
        <c:tickLblPos val="nextTo"/>
        <c:crossAx val="255594880"/>
        <c:crosses val="autoZero"/>
        <c:auto val="1"/>
        <c:lblAlgn val="ctr"/>
        <c:lblOffset val="100"/>
      </c:catAx>
      <c:valAx>
        <c:axId val="255594880"/>
        <c:scaling>
          <c:orientation val="minMax"/>
        </c:scaling>
        <c:axPos val="l"/>
        <c:majorGridlines/>
        <c:numFmt formatCode="0.000" sourceLinked="1"/>
        <c:tickLblPos val="nextTo"/>
        <c:crossAx val="2555915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plotArea>
      <c:layout>
        <c:manualLayout>
          <c:layoutTarget val="inner"/>
          <c:xMode val="edge"/>
          <c:yMode val="edge"/>
          <c:x val="0.13350559479288801"/>
          <c:y val="5.8338503562253015E-2"/>
          <c:w val="0.83120859010478365"/>
          <c:h val="0.72273173473282082"/>
        </c:manualLayout>
      </c:layout>
      <c:barChart>
        <c:barDir val="col"/>
        <c:grouping val="clustered"/>
        <c:ser>
          <c:idx val="0"/>
          <c:order val="0"/>
          <c:tx>
            <c:strRef>
              <c:f>Sheet1!$B$121</c:f>
              <c:strCache>
                <c:ptCount val="1"/>
                <c:pt idx="0">
                  <c:v>4h </c:v>
                </c:pt>
              </c:strCache>
            </c:strRef>
          </c:tx>
          <c:cat>
            <c:strRef>
              <c:f>Sheet1!$A$122:$A$134</c:f>
              <c:strCache>
                <c:ptCount val="13"/>
                <c:pt idx="0">
                  <c:v>liver</c:v>
                </c:pt>
                <c:pt idx="1">
                  <c:v>kidney</c:v>
                </c:pt>
                <c:pt idx="2">
                  <c:v>stomach</c:v>
                </c:pt>
                <c:pt idx="3">
                  <c:v>intestine</c:v>
                </c:pt>
                <c:pt idx="4">
                  <c:v>lung</c:v>
                </c:pt>
                <c:pt idx="5">
                  <c:v>bone</c:v>
                </c:pt>
                <c:pt idx="6">
                  <c:v>spleen</c:v>
                </c:pt>
                <c:pt idx="7">
                  <c:v>muscle</c:v>
                </c:pt>
                <c:pt idx="8">
                  <c:v>bladder</c:v>
                </c:pt>
                <c:pt idx="9">
                  <c:v>heart</c:v>
                </c:pt>
                <c:pt idx="10">
                  <c:v>blood</c:v>
                </c:pt>
                <c:pt idx="11">
                  <c:v>brain</c:v>
                </c:pt>
                <c:pt idx="12">
                  <c:v>skull</c:v>
                </c:pt>
              </c:strCache>
            </c:strRef>
          </c:cat>
          <c:val>
            <c:numRef>
              <c:f>Sheet1!$B$122:$B$134</c:f>
              <c:numCache>
                <c:formatCode>General</c:formatCode>
                <c:ptCount val="13"/>
                <c:pt idx="0">
                  <c:v>7.6590441052714758E-2</c:v>
                </c:pt>
                <c:pt idx="1">
                  <c:v>0.56349028951768676</c:v>
                </c:pt>
                <c:pt idx="2">
                  <c:v>0.49236585394718252</c:v>
                </c:pt>
                <c:pt idx="3">
                  <c:v>9.1287839832414883E-2</c:v>
                </c:pt>
                <c:pt idx="4">
                  <c:v>0.11259179396252751</c:v>
                </c:pt>
                <c:pt idx="5">
                  <c:v>1.0078704808345358</c:v>
                </c:pt>
                <c:pt idx="6">
                  <c:v>0.10443406765976881</c:v>
                </c:pt>
                <c:pt idx="7">
                  <c:v>3.8592070464580436E-2</c:v>
                </c:pt>
                <c:pt idx="8">
                  <c:v>0.24779470313807622</c:v>
                </c:pt>
                <c:pt idx="9">
                  <c:v>8.9488094027801682E-2</c:v>
                </c:pt>
                <c:pt idx="10">
                  <c:v>8.8728314820024967E-2</c:v>
                </c:pt>
              </c:numCache>
            </c:numRef>
          </c:val>
        </c:ser>
        <c:ser>
          <c:idx val="1"/>
          <c:order val="1"/>
          <c:tx>
            <c:strRef>
              <c:f>Sheet1!$C$121</c:f>
              <c:strCache>
                <c:ptCount val="1"/>
                <c:pt idx="0">
                  <c:v>24h</c:v>
                </c:pt>
              </c:strCache>
            </c:strRef>
          </c:tx>
          <c:cat>
            <c:strRef>
              <c:f>Sheet1!$A$122:$A$134</c:f>
              <c:strCache>
                <c:ptCount val="13"/>
                <c:pt idx="0">
                  <c:v>liver</c:v>
                </c:pt>
                <c:pt idx="1">
                  <c:v>kidney</c:v>
                </c:pt>
                <c:pt idx="2">
                  <c:v>stomach</c:v>
                </c:pt>
                <c:pt idx="3">
                  <c:v>intestine</c:v>
                </c:pt>
                <c:pt idx="4">
                  <c:v>lung</c:v>
                </c:pt>
                <c:pt idx="5">
                  <c:v>bone</c:v>
                </c:pt>
                <c:pt idx="6">
                  <c:v>spleen</c:v>
                </c:pt>
                <c:pt idx="7">
                  <c:v>muscle</c:v>
                </c:pt>
                <c:pt idx="8">
                  <c:v>bladder</c:v>
                </c:pt>
                <c:pt idx="9">
                  <c:v>heart</c:v>
                </c:pt>
                <c:pt idx="10">
                  <c:v>blood</c:v>
                </c:pt>
                <c:pt idx="11">
                  <c:v>brain</c:v>
                </c:pt>
                <c:pt idx="12">
                  <c:v>skull</c:v>
                </c:pt>
              </c:strCache>
            </c:strRef>
          </c:cat>
          <c:val>
            <c:numRef>
              <c:f>Sheet1!$C$122:$C$134</c:f>
              <c:numCache>
                <c:formatCode>General</c:formatCode>
                <c:ptCount val="13"/>
                <c:pt idx="0">
                  <c:v>2.4731251772624842E-2</c:v>
                </c:pt>
                <c:pt idx="1">
                  <c:v>0.45299959558454345</c:v>
                </c:pt>
                <c:pt idx="2">
                  <c:v>6.9533454470999498E-2</c:v>
                </c:pt>
                <c:pt idx="3">
                  <c:v>3.0783737706836962E-2</c:v>
                </c:pt>
                <c:pt idx="4">
                  <c:v>2.0805047610943098E-2</c:v>
                </c:pt>
                <c:pt idx="5">
                  <c:v>0.89817433491986887</c:v>
                </c:pt>
                <c:pt idx="6">
                  <c:v>0.13942174700633389</c:v>
                </c:pt>
                <c:pt idx="7">
                  <c:v>9.7201938707527468E-4</c:v>
                </c:pt>
                <c:pt idx="8">
                  <c:v>8.0737075771090076E-3</c:v>
                </c:pt>
                <c:pt idx="9">
                  <c:v>1.135792971476059E-2</c:v>
                </c:pt>
                <c:pt idx="10">
                  <c:v>3.8186764131508473E-3</c:v>
                </c:pt>
                <c:pt idx="11">
                  <c:v>1.267431641524147E-3</c:v>
                </c:pt>
                <c:pt idx="12">
                  <c:v>0.35947155875629028</c:v>
                </c:pt>
              </c:numCache>
            </c:numRef>
          </c:val>
        </c:ser>
        <c:ser>
          <c:idx val="2"/>
          <c:order val="2"/>
          <c:tx>
            <c:strRef>
              <c:f>Sheet1!$D$121</c:f>
              <c:strCache>
                <c:ptCount val="1"/>
                <c:pt idx="0">
                  <c:v>48h</c:v>
                </c:pt>
              </c:strCache>
            </c:strRef>
          </c:tx>
          <c:cat>
            <c:strRef>
              <c:f>Sheet1!$A$122:$A$134</c:f>
              <c:strCache>
                <c:ptCount val="13"/>
                <c:pt idx="0">
                  <c:v>liver</c:v>
                </c:pt>
                <c:pt idx="1">
                  <c:v>kidney</c:v>
                </c:pt>
                <c:pt idx="2">
                  <c:v>stomach</c:v>
                </c:pt>
                <c:pt idx="3">
                  <c:v>intestine</c:v>
                </c:pt>
                <c:pt idx="4">
                  <c:v>lung</c:v>
                </c:pt>
                <c:pt idx="5">
                  <c:v>bone</c:v>
                </c:pt>
                <c:pt idx="6">
                  <c:v>spleen</c:v>
                </c:pt>
                <c:pt idx="7">
                  <c:v>muscle</c:v>
                </c:pt>
                <c:pt idx="8">
                  <c:v>bladder</c:v>
                </c:pt>
                <c:pt idx="9">
                  <c:v>heart</c:v>
                </c:pt>
                <c:pt idx="10">
                  <c:v>blood</c:v>
                </c:pt>
                <c:pt idx="11">
                  <c:v>brain</c:v>
                </c:pt>
                <c:pt idx="12">
                  <c:v>skull</c:v>
                </c:pt>
              </c:strCache>
            </c:strRef>
          </c:cat>
          <c:val>
            <c:numRef>
              <c:f>Sheet1!$D$122:$D$134</c:f>
              <c:numCache>
                <c:formatCode>General</c:formatCode>
                <c:ptCount val="13"/>
                <c:pt idx="0">
                  <c:v>2.3066653189213887E-2</c:v>
                </c:pt>
                <c:pt idx="1">
                  <c:v>0.2662709399815143</c:v>
                </c:pt>
                <c:pt idx="2">
                  <c:v>6.1015177132185544E-2</c:v>
                </c:pt>
                <c:pt idx="3">
                  <c:v>2.1282953038510792E-2</c:v>
                </c:pt>
                <c:pt idx="4">
                  <c:v>6.2625004909277263E-2</c:v>
                </c:pt>
                <c:pt idx="5">
                  <c:v>0.54735743739966569</c:v>
                </c:pt>
                <c:pt idx="6">
                  <c:v>0.11001350051571912</c:v>
                </c:pt>
                <c:pt idx="7">
                  <c:v>2.8564117610093802E-2</c:v>
                </c:pt>
                <c:pt idx="8">
                  <c:v>6.3557748065744754E-2</c:v>
                </c:pt>
                <c:pt idx="9">
                  <c:v>0.15534769657513398</c:v>
                </c:pt>
                <c:pt idx="10">
                  <c:v>2.8418140518792694E-2</c:v>
                </c:pt>
                <c:pt idx="11">
                  <c:v>6.608577996544053E-2</c:v>
                </c:pt>
                <c:pt idx="12">
                  <c:v>0.49875600561494676</c:v>
                </c:pt>
              </c:numCache>
            </c:numRef>
          </c:val>
        </c:ser>
        <c:axId val="78177408"/>
        <c:axId val="78178944"/>
      </c:barChart>
      <c:catAx>
        <c:axId val="78177408"/>
        <c:scaling>
          <c:orientation val="minMax"/>
        </c:scaling>
        <c:axPos val="b"/>
        <c:tickLblPos val="nextTo"/>
        <c:crossAx val="78178944"/>
        <c:crosses val="autoZero"/>
        <c:auto val="1"/>
        <c:lblAlgn val="ctr"/>
        <c:lblOffset val="100"/>
      </c:catAx>
      <c:valAx>
        <c:axId val="78178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ID%/g</a:t>
                </a:r>
              </a:p>
            </c:rich>
          </c:tx>
          <c:layout>
            <c:manualLayout>
              <c:xMode val="edge"/>
              <c:yMode val="edge"/>
              <c:x val="2.4982502187226599E-2"/>
              <c:y val="0.23782867825645976"/>
            </c:manualLayout>
          </c:layout>
        </c:title>
        <c:numFmt formatCode="General" sourceLinked="1"/>
        <c:tickLblPos val="nextTo"/>
        <c:crossAx val="7817740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2163896179644216"/>
          <c:y val="0.16747778424348225"/>
          <c:w val="0.25072615923009622"/>
          <c:h val="0.18055037794063272"/>
        </c:manualLayout>
      </c:layout>
      <c:overlay val="1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title>
      <c:tx>
        <c:rich>
          <a:bodyPr/>
          <a:lstStyle/>
          <a:p>
            <a:pPr>
              <a:defRPr/>
            </a:pPr>
            <a:r>
              <a:rPr lang="en-US"/>
              <a:t>Estimated human %ID</a:t>
            </a:r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'HEDP-DOSE'!$B$73</c:f>
              <c:strCache>
                <c:ptCount val="1"/>
                <c:pt idx="0">
                  <c:v>4h</c:v>
                </c:pt>
              </c:strCache>
            </c:strRef>
          </c:tx>
          <c:cat>
            <c:strRef>
              <c:f>'HEDP-DOSE'!$A$74:$A$82</c:f>
              <c:strCache>
                <c:ptCount val="9"/>
                <c:pt idx="0">
                  <c:v>blood</c:v>
                </c:pt>
                <c:pt idx="1">
                  <c:v>heart</c:v>
                </c:pt>
                <c:pt idx="2">
                  <c:v>lung</c:v>
                </c:pt>
                <c:pt idx="3">
                  <c:v>stomach</c:v>
                </c:pt>
                <c:pt idx="4">
                  <c:v> intestine</c:v>
                </c:pt>
                <c:pt idx="5">
                  <c:v>liver</c:v>
                </c:pt>
                <c:pt idx="6">
                  <c:v>spleen</c:v>
                </c:pt>
                <c:pt idx="7">
                  <c:v>kidney</c:v>
                </c:pt>
                <c:pt idx="8">
                  <c:v>Bone</c:v>
                </c:pt>
              </c:strCache>
            </c:strRef>
          </c:cat>
          <c:val>
            <c:numRef>
              <c:f>'HEDP-DOSE'!$B$74:$B$82</c:f>
              <c:numCache>
                <c:formatCode>0.00</c:formatCode>
                <c:ptCount val="9"/>
                <c:pt idx="0">
                  <c:v>5.8594006201267383</c:v>
                </c:pt>
                <c:pt idx="1">
                  <c:v>6.9898593553794672E-2</c:v>
                </c:pt>
                <c:pt idx="2">
                  <c:v>0.53297677584768433</c:v>
                </c:pt>
                <c:pt idx="3">
                  <c:v>0.14990300786235489</c:v>
                </c:pt>
                <c:pt idx="4">
                  <c:v>0.3846919023799914</c:v>
                </c:pt>
                <c:pt idx="5">
                  <c:v>1.3374865551640136</c:v>
                </c:pt>
                <c:pt idx="6">
                  <c:v>5.4211125114164593E-2</c:v>
                </c:pt>
                <c:pt idx="7">
                  <c:v>0.28382766931773223</c:v>
                </c:pt>
                <c:pt idx="8">
                  <c:v>43.649832237672321</c:v>
                </c:pt>
              </c:numCache>
            </c:numRef>
          </c:val>
        </c:ser>
        <c:ser>
          <c:idx val="1"/>
          <c:order val="1"/>
          <c:tx>
            <c:strRef>
              <c:f>'HEDP-DOSE'!$C$73</c:f>
              <c:strCache>
                <c:ptCount val="1"/>
                <c:pt idx="0">
                  <c:v>24h</c:v>
                </c:pt>
              </c:strCache>
            </c:strRef>
          </c:tx>
          <c:cat>
            <c:strRef>
              <c:f>'HEDP-DOSE'!$A$74:$A$82</c:f>
              <c:strCache>
                <c:ptCount val="9"/>
                <c:pt idx="0">
                  <c:v>blood</c:v>
                </c:pt>
                <c:pt idx="1">
                  <c:v>heart</c:v>
                </c:pt>
                <c:pt idx="2">
                  <c:v>lung</c:v>
                </c:pt>
                <c:pt idx="3">
                  <c:v>stomach</c:v>
                </c:pt>
                <c:pt idx="4">
                  <c:v> intestine</c:v>
                </c:pt>
                <c:pt idx="5">
                  <c:v>liver</c:v>
                </c:pt>
                <c:pt idx="6">
                  <c:v>spleen</c:v>
                </c:pt>
                <c:pt idx="7">
                  <c:v>kidney</c:v>
                </c:pt>
                <c:pt idx="8">
                  <c:v>Bone</c:v>
                </c:pt>
              </c:strCache>
            </c:strRef>
          </c:cat>
          <c:val>
            <c:numRef>
              <c:f>'HEDP-DOSE'!$C$74:$C$82</c:f>
              <c:numCache>
                <c:formatCode>0.00</c:formatCode>
                <c:ptCount val="9"/>
                <c:pt idx="0">
                  <c:v>0.59442299282669275</c:v>
                </c:pt>
                <c:pt idx="1">
                  <c:v>0.28961360853511048</c:v>
                </c:pt>
                <c:pt idx="2">
                  <c:v>0.55874334139651882</c:v>
                </c:pt>
                <c:pt idx="3">
                  <c:v>9.0321415793146786E-2</c:v>
                </c:pt>
                <c:pt idx="4">
                  <c:v>0.37361006223047127</c:v>
                </c:pt>
                <c:pt idx="5">
                  <c:v>2.2096674396761977</c:v>
                </c:pt>
                <c:pt idx="6">
                  <c:v>6.3073427051867068E-2</c:v>
                </c:pt>
                <c:pt idx="7">
                  <c:v>0.45455585506273732</c:v>
                </c:pt>
                <c:pt idx="8">
                  <c:v>16.80720217611066</c:v>
                </c:pt>
              </c:numCache>
            </c:numRef>
          </c:val>
        </c:ser>
        <c:ser>
          <c:idx val="2"/>
          <c:order val="2"/>
          <c:tx>
            <c:strRef>
              <c:f>'HEDP-DOSE'!$D$73</c:f>
              <c:strCache>
                <c:ptCount val="1"/>
                <c:pt idx="0">
                  <c:v>48h</c:v>
                </c:pt>
              </c:strCache>
            </c:strRef>
          </c:tx>
          <c:cat>
            <c:strRef>
              <c:f>'HEDP-DOSE'!$A$74:$A$82</c:f>
              <c:strCache>
                <c:ptCount val="9"/>
                <c:pt idx="0">
                  <c:v>blood</c:v>
                </c:pt>
                <c:pt idx="1">
                  <c:v>heart</c:v>
                </c:pt>
                <c:pt idx="2">
                  <c:v>lung</c:v>
                </c:pt>
                <c:pt idx="3">
                  <c:v>stomach</c:v>
                </c:pt>
                <c:pt idx="4">
                  <c:v> intestine</c:v>
                </c:pt>
                <c:pt idx="5">
                  <c:v>liver</c:v>
                </c:pt>
                <c:pt idx="6">
                  <c:v>spleen</c:v>
                </c:pt>
                <c:pt idx="7">
                  <c:v>kidney</c:v>
                </c:pt>
                <c:pt idx="8">
                  <c:v>Bone</c:v>
                </c:pt>
              </c:strCache>
            </c:strRef>
          </c:cat>
          <c:val>
            <c:numRef>
              <c:f>'HEDP-DOSE'!$D$74:$D$82</c:f>
              <c:numCache>
                <c:formatCode>0.00</c:formatCode>
                <c:ptCount val="9"/>
                <c:pt idx="0">
                  <c:v>1.9652352007739635</c:v>
                </c:pt>
                <c:pt idx="1">
                  <c:v>0.24134467377925875</c:v>
                </c:pt>
                <c:pt idx="2">
                  <c:v>0.32753920012899385</c:v>
                </c:pt>
                <c:pt idx="3">
                  <c:v>0.1728679111791912</c:v>
                </c:pt>
                <c:pt idx="4">
                  <c:v>0.37301870495926709</c:v>
                </c:pt>
                <c:pt idx="5">
                  <c:v>1.8395951640832615</c:v>
                </c:pt>
                <c:pt idx="6">
                  <c:v>6.8724742884208545E-2</c:v>
                </c:pt>
                <c:pt idx="7">
                  <c:v>0.31219756518042324</c:v>
                </c:pt>
                <c:pt idx="8">
                  <c:v>13.083766961674488</c:v>
                </c:pt>
              </c:numCache>
            </c:numRef>
          </c:val>
        </c:ser>
        <c:ser>
          <c:idx val="3"/>
          <c:order val="3"/>
          <c:tx>
            <c:strRef>
              <c:f>'HEDP-DOSE'!$E$73</c:f>
              <c:strCache>
                <c:ptCount val="1"/>
                <c:pt idx="0">
                  <c:v>144H</c:v>
                </c:pt>
              </c:strCache>
            </c:strRef>
          </c:tx>
          <c:cat>
            <c:strRef>
              <c:f>'HEDP-DOSE'!$A$74:$A$82</c:f>
              <c:strCache>
                <c:ptCount val="9"/>
                <c:pt idx="0">
                  <c:v>blood</c:v>
                </c:pt>
                <c:pt idx="1">
                  <c:v>heart</c:v>
                </c:pt>
                <c:pt idx="2">
                  <c:v>lung</c:v>
                </c:pt>
                <c:pt idx="3">
                  <c:v>stomach</c:v>
                </c:pt>
                <c:pt idx="4">
                  <c:v> intestine</c:v>
                </c:pt>
                <c:pt idx="5">
                  <c:v>liver</c:v>
                </c:pt>
                <c:pt idx="6">
                  <c:v>spleen</c:v>
                </c:pt>
                <c:pt idx="7">
                  <c:v>kidney</c:v>
                </c:pt>
                <c:pt idx="8">
                  <c:v>Bone</c:v>
                </c:pt>
              </c:strCache>
            </c:strRef>
          </c:cat>
          <c:val>
            <c:numRef>
              <c:f>'HEDP-DOSE'!$E$74:$E$82</c:f>
              <c:numCache>
                <c:formatCode>0.00</c:formatCode>
                <c:ptCount val="9"/>
                <c:pt idx="0">
                  <c:v>1.3340173604773709</c:v>
                </c:pt>
                <c:pt idx="1">
                  <c:v>0.6721149667859686</c:v>
                </c:pt>
                <c:pt idx="2">
                  <c:v>1.1735340689913742</c:v>
                </c:pt>
                <c:pt idx="3">
                  <c:v>2.4094298517938803E-2</c:v>
                </c:pt>
                <c:pt idx="4" formatCode="0.0000">
                  <c:v>0.11047073093379726</c:v>
                </c:pt>
                <c:pt idx="5">
                  <c:v>2.6519119488730816</c:v>
                </c:pt>
                <c:pt idx="6">
                  <c:v>0.11771560877228271</c:v>
                </c:pt>
                <c:pt idx="7">
                  <c:v>0.32337383234428929</c:v>
                </c:pt>
                <c:pt idx="8">
                  <c:v>4.4090404286963985</c:v>
                </c:pt>
              </c:numCache>
            </c:numRef>
          </c:val>
        </c:ser>
        <c:ser>
          <c:idx val="4"/>
          <c:order val="4"/>
          <c:tx>
            <c:strRef>
              <c:f>'HEDP-DOSE'!$F$73</c:f>
              <c:strCache>
                <c:ptCount val="1"/>
                <c:pt idx="0">
                  <c:v>216h</c:v>
                </c:pt>
              </c:strCache>
            </c:strRef>
          </c:tx>
          <c:cat>
            <c:strRef>
              <c:f>'HEDP-DOSE'!$A$74:$A$82</c:f>
              <c:strCache>
                <c:ptCount val="9"/>
                <c:pt idx="0">
                  <c:v>blood</c:v>
                </c:pt>
                <c:pt idx="1">
                  <c:v>heart</c:v>
                </c:pt>
                <c:pt idx="2">
                  <c:v>lung</c:v>
                </c:pt>
                <c:pt idx="3">
                  <c:v>stomach</c:v>
                </c:pt>
                <c:pt idx="4">
                  <c:v> intestine</c:v>
                </c:pt>
                <c:pt idx="5">
                  <c:v>liver</c:v>
                </c:pt>
                <c:pt idx="6">
                  <c:v>spleen</c:v>
                </c:pt>
                <c:pt idx="7">
                  <c:v>kidney</c:v>
                </c:pt>
                <c:pt idx="8">
                  <c:v>Bone</c:v>
                </c:pt>
              </c:strCache>
            </c:strRef>
          </c:cat>
          <c:val>
            <c:numRef>
              <c:f>'HEDP-DOSE'!$F$74:$F$82</c:f>
              <c:numCache>
                <c:formatCode>0.00</c:formatCode>
                <c:ptCount val="9"/>
                <c:pt idx="0">
                  <c:v>1.1845500589848645</c:v>
                </c:pt>
                <c:pt idx="1">
                  <c:v>0.2911435738423323</c:v>
                </c:pt>
                <c:pt idx="2">
                  <c:v>0.52450011722544132</c:v>
                </c:pt>
                <c:pt idx="3">
                  <c:v>6.7504681298679661E-2</c:v>
                </c:pt>
                <c:pt idx="4" formatCode="0.0000">
                  <c:v>0.11948227668146702</c:v>
                </c:pt>
                <c:pt idx="5">
                  <c:v>1.5290430420811496</c:v>
                </c:pt>
                <c:pt idx="6">
                  <c:v>9.2517244570252261E-2</c:v>
                </c:pt>
                <c:pt idx="7">
                  <c:v>0.22373629525419253</c:v>
                </c:pt>
                <c:pt idx="8">
                  <c:v>3.8422114236132288</c:v>
                </c:pt>
              </c:numCache>
            </c:numRef>
          </c:val>
        </c:ser>
        <c:axId val="239323392"/>
        <c:axId val="239816704"/>
      </c:barChart>
      <c:catAx>
        <c:axId val="239323392"/>
        <c:scaling>
          <c:orientation val="minMax"/>
        </c:scaling>
        <c:axPos val="b"/>
        <c:tickLblPos val="nextTo"/>
        <c:crossAx val="239816704"/>
        <c:crosses val="autoZero"/>
        <c:auto val="1"/>
        <c:lblAlgn val="ctr"/>
        <c:lblOffset val="100"/>
      </c:catAx>
      <c:valAx>
        <c:axId val="239816704"/>
        <c:scaling>
          <c:orientation val="minMax"/>
        </c:scaling>
        <c:axPos val="l"/>
        <c:majorGridlines/>
        <c:numFmt formatCode="0.00" sourceLinked="1"/>
        <c:tickLblPos val="nextTo"/>
        <c:crossAx val="2393233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58ACE-6404-4D2A-89F3-7491361CD8C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687C2E-D52E-4D99-AB2A-8791BCA1433D}">
      <dgm:prSet custT="1"/>
      <dgm:spPr>
        <a:solidFill>
          <a:srgbClr val="280A26"/>
        </a:solidFill>
      </dgm:spPr>
      <dgm:t>
        <a:bodyPr/>
        <a:lstStyle/>
        <a:p>
          <a:pPr rtl="1"/>
          <a:r>
            <a:rPr lang="en-US" sz="1800" b="1" baseline="0" dirty="0" smtClean="0">
              <a:solidFill>
                <a:srgbClr val="FFC000"/>
              </a:solidFill>
              <a:cs typeface="B Nazanin" panose="00000400000000000000" pitchFamily="2" charset="-78"/>
            </a:rPr>
            <a:t>Types of </a:t>
          </a:r>
          <a:r>
            <a:rPr lang="en-US" sz="1800" b="1" baseline="0" dirty="0" err="1" smtClean="0">
              <a:solidFill>
                <a:srgbClr val="FFC000"/>
              </a:solidFill>
              <a:cs typeface="B Nazanin" panose="00000400000000000000" pitchFamily="2" charset="-78"/>
            </a:rPr>
            <a:t>Dosimetry</a:t>
          </a:r>
          <a:endParaRPr lang="en-US" sz="1800" b="1" dirty="0">
            <a:solidFill>
              <a:srgbClr val="FFC000"/>
            </a:solidFill>
            <a:cs typeface="B Nazanin" panose="00000400000000000000" pitchFamily="2" charset="-78"/>
          </a:endParaRPr>
        </a:p>
      </dgm:t>
    </dgm:pt>
    <dgm:pt modelId="{6DAD7020-C10B-41D7-82D9-FAAA31211A8A}" type="parTrans" cxnId="{188FD20D-8AAA-4571-82A8-80F872531C12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7E42E59C-6F73-4DDD-AFF1-3BE928E848E0}" type="sibTrans" cxnId="{188FD20D-8AAA-4571-82A8-80F872531C12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DC5E59F-5DAF-4B95-A569-23DA6C192EC5}">
      <dgm:prSet custT="1"/>
      <dgm:spPr>
        <a:solidFill>
          <a:srgbClr val="660033"/>
        </a:solidFill>
      </dgm:spPr>
      <dgm:t>
        <a:bodyPr/>
        <a:lstStyle/>
        <a:p>
          <a:pPr rtl="1"/>
          <a:r>
            <a:rPr lang="en-US" sz="1800" b="1" cap="none" dirty="0" err="1" smtClean="0">
              <a:solidFill>
                <a:srgbClr val="FFC000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Marinelli</a:t>
          </a:r>
          <a:r>
            <a:rPr lang="en-US" sz="1800" b="1" cap="none" dirty="0" smtClean="0">
              <a:solidFill>
                <a:srgbClr val="FFC000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/</a:t>
          </a:r>
          <a:r>
            <a:rPr lang="en-US" sz="1800" b="1" cap="none" dirty="0" err="1" smtClean="0">
              <a:solidFill>
                <a:srgbClr val="FFC000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Quimby</a:t>
          </a:r>
          <a:endParaRPr lang="en-US" sz="1800" b="1" dirty="0">
            <a:solidFill>
              <a:srgbClr val="FFC000"/>
            </a:solidFill>
            <a:cs typeface="B Nazanin" panose="00000400000000000000" pitchFamily="2" charset="-78"/>
          </a:endParaRPr>
        </a:p>
      </dgm:t>
    </dgm:pt>
    <dgm:pt modelId="{A0A986EE-262E-4781-A47B-C19FF80960EE}" type="parTrans" cxnId="{C8041D4A-87F0-438E-95B0-B51E7F4302F1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BDFE374A-6B7B-4490-BD54-6C4956690CB9}" type="sibTrans" cxnId="{C8041D4A-87F0-438E-95B0-B51E7F4302F1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2A589338-4837-452C-BB0F-3F2029A1284A}">
      <dgm:prSet custT="1"/>
      <dgm:spPr>
        <a:solidFill>
          <a:srgbClr val="660033"/>
        </a:solidFill>
      </dgm:spPr>
      <dgm:t>
        <a:bodyPr/>
        <a:lstStyle/>
        <a:p>
          <a:pPr rtl="1"/>
          <a:r>
            <a:rPr lang="en-US" sz="1800" b="1" dirty="0" smtClean="0">
              <a:solidFill>
                <a:srgbClr val="FFC000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ICRP</a:t>
          </a:r>
          <a:endParaRPr lang="en-US" sz="1800" b="1" dirty="0">
            <a:solidFill>
              <a:srgbClr val="FFC000"/>
            </a:solidFill>
            <a:cs typeface="B Nazanin" panose="00000400000000000000" pitchFamily="2" charset="-78"/>
          </a:endParaRPr>
        </a:p>
      </dgm:t>
    </dgm:pt>
    <dgm:pt modelId="{C1DB8EC5-E733-4293-BA4C-B786A4B81ACE}" type="parTrans" cxnId="{32983A05-86CE-4C8E-BAA2-DB4CB5D1BF91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1FD2535-A226-44E0-A008-876EA26AF40C}" type="sibTrans" cxnId="{32983A05-86CE-4C8E-BAA2-DB4CB5D1BF91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A4B3CCCA-D1FD-4298-A6B2-9DD2DC8351A4}">
      <dgm:prSet custT="1"/>
      <dgm:spPr>
        <a:solidFill>
          <a:srgbClr val="660033"/>
        </a:solidFill>
      </dgm:spPr>
      <dgm:t>
        <a:bodyPr/>
        <a:lstStyle/>
        <a:p>
          <a:pPr rtl="1"/>
          <a:r>
            <a:rPr lang="en-US" sz="1800" b="1" dirty="0" smtClean="0">
              <a:solidFill>
                <a:srgbClr val="FFC000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RADAR</a:t>
          </a:r>
          <a:endParaRPr lang="en-US" sz="1800" b="1" dirty="0">
            <a:solidFill>
              <a:srgbClr val="FFC000"/>
            </a:solidFill>
            <a:cs typeface="B Nazanin" panose="00000400000000000000" pitchFamily="2" charset="-78"/>
          </a:endParaRPr>
        </a:p>
      </dgm:t>
    </dgm:pt>
    <dgm:pt modelId="{F4D8D9E8-F379-4D69-8B26-CA3E219A2ADE}" type="parTrans" cxnId="{4FE48A77-7210-4170-8951-7E8840B04474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4BEB09E-102B-4FA7-A85C-AECE764E2656}" type="sibTrans" cxnId="{4FE48A77-7210-4170-8951-7E8840B04474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2A835CAC-C47E-409C-BD69-3D6199C488BD}">
      <dgm:prSet custT="1"/>
      <dgm:spPr>
        <a:solidFill>
          <a:srgbClr val="D60093"/>
        </a:solidFill>
      </dgm:spPr>
      <dgm:t>
        <a:bodyPr/>
        <a:lstStyle/>
        <a:p>
          <a:r>
            <a:rPr lang="en-US" sz="1800" b="1" dirty="0" smtClean="0">
              <a:solidFill>
                <a:srgbClr val="FFC000"/>
              </a:solidFill>
              <a:cs typeface="B Nazanin" panose="00000400000000000000" pitchFamily="2" charset="-78"/>
            </a:rPr>
            <a:t>Dose Calculation for Staff and Patients</a:t>
          </a:r>
          <a:endParaRPr lang="en-US" sz="1800" b="1" dirty="0">
            <a:solidFill>
              <a:srgbClr val="FFC000"/>
            </a:solidFill>
            <a:cs typeface="B Nazanin" panose="00000400000000000000" pitchFamily="2" charset="-78"/>
          </a:endParaRPr>
        </a:p>
      </dgm:t>
    </dgm:pt>
    <dgm:pt modelId="{5FBF8D7A-8255-4B46-AFCC-2556702BB293}" type="parTrans" cxnId="{3AA52292-84EA-4F30-98D9-8BC013D5DF3D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2ECF9F3-D162-49CB-AF84-D476E7651F5A}" type="sibTrans" cxnId="{3AA52292-84EA-4F30-98D9-8BC013D5DF3D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5D9FCE6-6105-4A1C-8A03-715EF9CF082E}">
      <dgm:prSet custT="1"/>
      <dgm:spPr>
        <a:solidFill>
          <a:srgbClr val="D60093"/>
        </a:solidFill>
      </dgm:spPr>
      <dgm:t>
        <a:bodyPr/>
        <a:lstStyle/>
        <a:p>
          <a:r>
            <a:rPr lang="en-US" sz="1800" b="1" dirty="0" smtClean="0">
              <a:solidFill>
                <a:srgbClr val="FFC000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ICRPII</a:t>
          </a:r>
        </a:p>
        <a:p>
          <a:r>
            <a:rPr lang="en-US" sz="1800" b="1" dirty="0" smtClean="0">
              <a:solidFill>
                <a:srgbClr val="FFC000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 ICRP30</a:t>
          </a:r>
          <a:endParaRPr lang="en-US" sz="1800" b="1" dirty="0">
            <a:solidFill>
              <a:srgbClr val="FFC000"/>
            </a:solidFill>
            <a:cs typeface="B Nazanin" panose="00000400000000000000" pitchFamily="2" charset="-78"/>
          </a:endParaRPr>
        </a:p>
      </dgm:t>
    </dgm:pt>
    <dgm:pt modelId="{0315189D-FC15-44F5-925F-47B7EA455CE4}" type="parTrans" cxnId="{12038273-52AB-4F2B-82BE-8BEB3824ED95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25AA523-6F0F-4EA7-9512-C995D3D7F3E4}" type="sibTrans" cxnId="{12038273-52AB-4F2B-82BE-8BEB3824ED95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CBCB273-64EF-4B1B-BA18-22BC54ACE683}">
      <dgm:prSet custT="1"/>
      <dgm:spPr>
        <a:solidFill>
          <a:srgbClr val="D60093"/>
        </a:solidFill>
      </dgm:spPr>
      <dgm:t>
        <a:bodyPr/>
        <a:lstStyle/>
        <a:p>
          <a:r>
            <a:rPr lang="en-US" sz="1800" b="1" dirty="0" smtClean="0">
              <a:solidFill>
                <a:srgbClr val="FFC000"/>
              </a:solidFill>
              <a:cs typeface="B Nazanin" panose="00000400000000000000" pitchFamily="2" charset="-78"/>
            </a:rPr>
            <a:t>Electronic Source</a:t>
          </a:r>
          <a:endParaRPr lang="en-US" sz="1800" b="1" dirty="0">
            <a:solidFill>
              <a:srgbClr val="FFC000"/>
            </a:solidFill>
            <a:cs typeface="B Nazanin" panose="00000400000000000000" pitchFamily="2" charset="-78"/>
          </a:endParaRPr>
        </a:p>
      </dgm:t>
    </dgm:pt>
    <dgm:pt modelId="{259290B3-A222-4B92-882B-08CF15604E26}" type="parTrans" cxnId="{2763FFCC-E035-410D-87A2-12D8F8465CCB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98A37AF5-F2DF-41C0-8934-D697AA65A0E5}" type="sibTrans" cxnId="{2763FFCC-E035-410D-87A2-12D8F8465CCB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C45C305D-5FEA-43A9-BA67-0EC0AB7FF818}">
      <dgm:prSet custT="1"/>
      <dgm:spPr>
        <a:solidFill>
          <a:srgbClr val="D60093"/>
        </a:solidFill>
      </dgm:spPr>
      <dgm:t>
        <a:bodyPr/>
        <a:lstStyle/>
        <a:p>
          <a:r>
            <a:rPr lang="en-US" sz="1800" b="1" dirty="0" smtClean="0">
              <a:solidFill>
                <a:srgbClr val="FFC000"/>
              </a:solidFill>
              <a:cs typeface="B Nazanin" panose="00000400000000000000" pitchFamily="2" charset="-78"/>
            </a:rPr>
            <a:t>Software </a:t>
          </a:r>
          <a:r>
            <a:rPr lang="en-US" sz="1800" b="1" dirty="0" smtClean="0">
              <a:solidFill>
                <a:srgbClr val="FFC000"/>
              </a:solidFill>
              <a:latin typeface="Times New Roman" panose="02020603050405020304" pitchFamily="18" charset="0"/>
              <a:cs typeface="B Nazanin" panose="00000400000000000000" pitchFamily="2" charset="-78"/>
            </a:rPr>
            <a:t>OLINDA/EXM </a:t>
          </a:r>
          <a:endParaRPr lang="en-US" sz="1800" b="1" dirty="0">
            <a:solidFill>
              <a:srgbClr val="FFC000"/>
            </a:solidFill>
            <a:cs typeface="B Nazanin" panose="00000400000000000000" pitchFamily="2" charset="-78"/>
          </a:endParaRPr>
        </a:p>
      </dgm:t>
    </dgm:pt>
    <dgm:pt modelId="{7051D7BE-779C-4D84-8E60-75726F3C4BB0}" type="parTrans" cxnId="{0ADE8734-DEFB-46A7-B6AD-6BC6C9A1A768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9C39627-107D-4071-9D3E-D9C4B255C797}" type="sibTrans" cxnId="{0ADE8734-DEFB-46A7-B6AD-6BC6C9A1A768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DCB8F1B-D0FA-4EA3-894B-FC4D6671D74D}">
      <dgm:prSet custT="1"/>
      <dgm:spPr>
        <a:solidFill>
          <a:srgbClr val="D60093"/>
        </a:solidFill>
      </dgm:spPr>
      <dgm:t>
        <a:bodyPr/>
        <a:lstStyle/>
        <a:p>
          <a:r>
            <a:rPr lang="en-US" sz="1800" b="1" dirty="0" smtClean="0">
              <a:solidFill>
                <a:srgbClr val="FFC000"/>
              </a:solidFill>
              <a:cs typeface="B Nazanin" panose="00000400000000000000" pitchFamily="2" charset="-78"/>
            </a:rPr>
            <a:t>Dose Calculation for Staff and Patients</a:t>
          </a:r>
          <a:endParaRPr lang="en-US" sz="1800" b="1" dirty="0">
            <a:solidFill>
              <a:srgbClr val="FFC000"/>
            </a:solidFill>
            <a:cs typeface="B Nazanin" panose="00000400000000000000" pitchFamily="2" charset="-78"/>
          </a:endParaRPr>
        </a:p>
      </dgm:t>
    </dgm:pt>
    <dgm:pt modelId="{F4211E65-227A-4A93-932D-04209519C3D9}" type="parTrans" cxnId="{751F1156-F49B-465D-95B7-6D5A2AD272BE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2A20CA72-B28D-4BFF-858A-2BBF78E228DC}" type="sibTrans" cxnId="{751F1156-F49B-465D-95B7-6D5A2AD272BE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0F5BB455-A2C3-4D17-B17C-C2D4A5409690}">
      <dgm:prSet custT="1"/>
      <dgm:spPr>
        <a:solidFill>
          <a:srgbClr val="660033"/>
        </a:solidFill>
      </dgm:spPr>
      <dgm:t>
        <a:bodyPr/>
        <a:lstStyle/>
        <a:p>
          <a:pPr algn="ctr" rtl="1"/>
          <a:r>
            <a:rPr lang="en-US" sz="18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MIRD</a:t>
          </a:r>
          <a:endParaRPr lang="en-US" sz="1800" b="1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ADBBC-FDAB-4F38-81C9-A862366ECEDC}" type="parTrans" cxnId="{206DF6F8-78DE-473F-848F-D4A1145BCC99}">
      <dgm:prSet/>
      <dgm:spPr/>
      <dgm:t>
        <a:bodyPr/>
        <a:lstStyle/>
        <a:p>
          <a:endParaRPr lang="en-US"/>
        </a:p>
      </dgm:t>
    </dgm:pt>
    <dgm:pt modelId="{A586F1CC-9109-43B2-BB80-44DAB91CF39B}" type="sibTrans" cxnId="{206DF6F8-78DE-473F-848F-D4A1145BCC99}">
      <dgm:prSet/>
      <dgm:spPr/>
      <dgm:t>
        <a:bodyPr/>
        <a:lstStyle/>
        <a:p>
          <a:endParaRPr lang="en-US"/>
        </a:p>
      </dgm:t>
    </dgm:pt>
    <dgm:pt modelId="{177BB0BF-944F-4319-BBC2-A1D39524D1C7}" type="pres">
      <dgm:prSet presAssocID="{F9F58ACE-6404-4D2A-89F3-7491361CD8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D4FEA8-D3B3-4ECE-8F33-F0B1B7DCED35}" type="pres">
      <dgm:prSet presAssocID="{44687C2E-D52E-4D99-AB2A-8791BCA1433D}" presName="hierRoot1" presStyleCnt="0">
        <dgm:presLayoutVars>
          <dgm:hierBranch val="init"/>
        </dgm:presLayoutVars>
      </dgm:prSet>
      <dgm:spPr/>
    </dgm:pt>
    <dgm:pt modelId="{4E041303-3D6F-4CA9-8B5A-44735A2C3F86}" type="pres">
      <dgm:prSet presAssocID="{44687C2E-D52E-4D99-AB2A-8791BCA1433D}" presName="rootComposite1" presStyleCnt="0"/>
      <dgm:spPr/>
    </dgm:pt>
    <dgm:pt modelId="{D8592BFE-9AD0-43B7-B726-40C952BA6FDE}" type="pres">
      <dgm:prSet presAssocID="{44687C2E-D52E-4D99-AB2A-8791BCA1433D}" presName="rootText1" presStyleLbl="node0" presStyleIdx="0" presStyleCnt="1" custLinFactNeighborX="-20602" custLinFactNeighborY="92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D78140-A62E-4DDD-95A7-65ECAE319D9C}" type="pres">
      <dgm:prSet presAssocID="{44687C2E-D52E-4D99-AB2A-8791BCA1433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EBC514E-B192-482D-A616-CDADE20325BB}" type="pres">
      <dgm:prSet presAssocID="{44687C2E-D52E-4D99-AB2A-8791BCA1433D}" presName="hierChild2" presStyleCnt="0"/>
      <dgm:spPr/>
    </dgm:pt>
    <dgm:pt modelId="{C13171D0-9A50-4AC6-8692-EDF96D04D4C5}" type="pres">
      <dgm:prSet presAssocID="{A0A986EE-262E-4781-A47B-C19FF80960EE}" presName="Name64" presStyleLbl="parChTrans1D2" presStyleIdx="0" presStyleCnt="4"/>
      <dgm:spPr/>
      <dgm:t>
        <a:bodyPr/>
        <a:lstStyle/>
        <a:p>
          <a:endParaRPr lang="en-US"/>
        </a:p>
      </dgm:t>
    </dgm:pt>
    <dgm:pt modelId="{062CF0D5-CB30-4FBE-A187-9633FB939AF8}" type="pres">
      <dgm:prSet presAssocID="{1DC5E59F-5DAF-4B95-A569-23DA6C192EC5}" presName="hierRoot2" presStyleCnt="0">
        <dgm:presLayoutVars>
          <dgm:hierBranch val="init"/>
        </dgm:presLayoutVars>
      </dgm:prSet>
      <dgm:spPr/>
    </dgm:pt>
    <dgm:pt modelId="{B33ECC5B-79F5-4311-9A46-6E4EBCDA865B}" type="pres">
      <dgm:prSet presAssocID="{1DC5E59F-5DAF-4B95-A569-23DA6C192EC5}" presName="rootComposite" presStyleCnt="0"/>
      <dgm:spPr/>
    </dgm:pt>
    <dgm:pt modelId="{ECA76820-FC25-4369-98B7-3F486A3FE08F}" type="pres">
      <dgm:prSet presAssocID="{1DC5E59F-5DAF-4B95-A569-23DA6C192EC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1E4947-66BD-4AA9-A77E-17836FF96B38}" type="pres">
      <dgm:prSet presAssocID="{1DC5E59F-5DAF-4B95-A569-23DA6C192EC5}" presName="rootConnector" presStyleLbl="node2" presStyleIdx="0" presStyleCnt="4"/>
      <dgm:spPr/>
      <dgm:t>
        <a:bodyPr/>
        <a:lstStyle/>
        <a:p>
          <a:endParaRPr lang="en-US"/>
        </a:p>
      </dgm:t>
    </dgm:pt>
    <dgm:pt modelId="{2DA8D8DE-7B40-4560-9537-1736CDE18A62}" type="pres">
      <dgm:prSet presAssocID="{1DC5E59F-5DAF-4B95-A569-23DA6C192EC5}" presName="hierChild4" presStyleCnt="0"/>
      <dgm:spPr/>
    </dgm:pt>
    <dgm:pt modelId="{6AB508C8-A143-4493-9B54-2514EE926E36}" type="pres">
      <dgm:prSet presAssocID="{1DC5E59F-5DAF-4B95-A569-23DA6C192EC5}" presName="hierChild5" presStyleCnt="0"/>
      <dgm:spPr/>
    </dgm:pt>
    <dgm:pt modelId="{2BC59BB0-2043-47D9-B2E2-C3A872DECCE5}" type="pres">
      <dgm:prSet presAssocID="{C1DB8EC5-E733-4293-BA4C-B786A4B81ACE}" presName="Name64" presStyleLbl="parChTrans1D2" presStyleIdx="1" presStyleCnt="4"/>
      <dgm:spPr/>
      <dgm:t>
        <a:bodyPr/>
        <a:lstStyle/>
        <a:p>
          <a:endParaRPr lang="en-US"/>
        </a:p>
      </dgm:t>
    </dgm:pt>
    <dgm:pt modelId="{DDA4CECC-1525-4ED9-AD21-6281F6090800}" type="pres">
      <dgm:prSet presAssocID="{2A589338-4837-452C-BB0F-3F2029A1284A}" presName="hierRoot2" presStyleCnt="0">
        <dgm:presLayoutVars>
          <dgm:hierBranch val="init"/>
        </dgm:presLayoutVars>
      </dgm:prSet>
      <dgm:spPr/>
    </dgm:pt>
    <dgm:pt modelId="{26E5D6BD-998A-4309-B04F-02BCC549F439}" type="pres">
      <dgm:prSet presAssocID="{2A589338-4837-452C-BB0F-3F2029A1284A}" presName="rootComposite" presStyleCnt="0"/>
      <dgm:spPr/>
    </dgm:pt>
    <dgm:pt modelId="{F7073F73-9C7B-450A-A47F-124F4F848CF6}" type="pres">
      <dgm:prSet presAssocID="{2A589338-4837-452C-BB0F-3F2029A1284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32F2FE-39DD-44B3-BFB1-1B926378CDC8}" type="pres">
      <dgm:prSet presAssocID="{2A589338-4837-452C-BB0F-3F2029A1284A}" presName="rootConnector" presStyleLbl="node2" presStyleIdx="1" presStyleCnt="4"/>
      <dgm:spPr/>
      <dgm:t>
        <a:bodyPr/>
        <a:lstStyle/>
        <a:p>
          <a:endParaRPr lang="en-US"/>
        </a:p>
      </dgm:t>
    </dgm:pt>
    <dgm:pt modelId="{9C7E9610-9B2F-4D13-A201-1E110339D920}" type="pres">
      <dgm:prSet presAssocID="{2A589338-4837-452C-BB0F-3F2029A1284A}" presName="hierChild4" presStyleCnt="0"/>
      <dgm:spPr/>
    </dgm:pt>
    <dgm:pt modelId="{F52FF33A-A849-4877-A77B-EC03A0762546}" type="pres">
      <dgm:prSet presAssocID="{5FBF8D7A-8255-4B46-AFCC-2556702BB293}" presName="Name64" presStyleLbl="parChTrans1D3" presStyleIdx="0" presStyleCnt="5"/>
      <dgm:spPr/>
      <dgm:t>
        <a:bodyPr/>
        <a:lstStyle/>
        <a:p>
          <a:endParaRPr lang="en-US"/>
        </a:p>
      </dgm:t>
    </dgm:pt>
    <dgm:pt modelId="{3D849CC1-72FB-4731-B9F6-194D8F3AA241}" type="pres">
      <dgm:prSet presAssocID="{2A835CAC-C47E-409C-BD69-3D6199C488BD}" presName="hierRoot2" presStyleCnt="0">
        <dgm:presLayoutVars>
          <dgm:hierBranch val="init"/>
        </dgm:presLayoutVars>
      </dgm:prSet>
      <dgm:spPr/>
    </dgm:pt>
    <dgm:pt modelId="{B0E227D3-DEA5-4712-90EE-9A16068CD60E}" type="pres">
      <dgm:prSet presAssocID="{2A835CAC-C47E-409C-BD69-3D6199C488BD}" presName="rootComposite" presStyleCnt="0"/>
      <dgm:spPr/>
    </dgm:pt>
    <dgm:pt modelId="{92A35009-C65E-4334-A796-DD59622BFEF1}" type="pres">
      <dgm:prSet presAssocID="{2A835CAC-C47E-409C-BD69-3D6199C488BD}" presName="rootText" presStyleLbl="node3" presStyleIdx="0" presStyleCnt="5" custScaleX="165895" custScaleY="1568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820938-4974-43DD-A861-098C7F2A114F}" type="pres">
      <dgm:prSet presAssocID="{2A835CAC-C47E-409C-BD69-3D6199C488BD}" presName="rootConnector" presStyleLbl="node3" presStyleIdx="0" presStyleCnt="5"/>
      <dgm:spPr/>
      <dgm:t>
        <a:bodyPr/>
        <a:lstStyle/>
        <a:p>
          <a:endParaRPr lang="en-US"/>
        </a:p>
      </dgm:t>
    </dgm:pt>
    <dgm:pt modelId="{1DF8E8FA-F660-4470-AEAB-341D8841D251}" type="pres">
      <dgm:prSet presAssocID="{2A835CAC-C47E-409C-BD69-3D6199C488BD}" presName="hierChild4" presStyleCnt="0"/>
      <dgm:spPr/>
    </dgm:pt>
    <dgm:pt modelId="{E06FD8BC-C9E0-43F9-9024-FFF0468BB5B5}" type="pres">
      <dgm:prSet presAssocID="{2A835CAC-C47E-409C-BD69-3D6199C488BD}" presName="hierChild5" presStyleCnt="0"/>
      <dgm:spPr/>
    </dgm:pt>
    <dgm:pt modelId="{F8A7D0D7-7626-4C8B-BD08-D993475E2D38}" type="pres">
      <dgm:prSet presAssocID="{0315189D-FC15-44F5-925F-47B7EA455CE4}" presName="Name64" presStyleLbl="parChTrans1D3" presStyleIdx="1" presStyleCnt="5"/>
      <dgm:spPr/>
      <dgm:t>
        <a:bodyPr/>
        <a:lstStyle/>
        <a:p>
          <a:endParaRPr lang="en-US"/>
        </a:p>
      </dgm:t>
    </dgm:pt>
    <dgm:pt modelId="{F27DAAB3-E477-46C3-8C34-39039889E1C0}" type="pres">
      <dgm:prSet presAssocID="{05D9FCE6-6105-4A1C-8A03-715EF9CF082E}" presName="hierRoot2" presStyleCnt="0">
        <dgm:presLayoutVars>
          <dgm:hierBranch val="init"/>
        </dgm:presLayoutVars>
      </dgm:prSet>
      <dgm:spPr/>
    </dgm:pt>
    <dgm:pt modelId="{53844735-6D7E-4918-BCE1-CF6D52542104}" type="pres">
      <dgm:prSet presAssocID="{05D9FCE6-6105-4A1C-8A03-715EF9CF082E}" presName="rootComposite" presStyleCnt="0"/>
      <dgm:spPr/>
    </dgm:pt>
    <dgm:pt modelId="{AEDDB123-C6C4-4C93-8AAB-066BF4487F85}" type="pres">
      <dgm:prSet presAssocID="{05D9FCE6-6105-4A1C-8A03-715EF9CF082E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4637E6-A890-4515-91CB-D2DB9677261A}" type="pres">
      <dgm:prSet presAssocID="{05D9FCE6-6105-4A1C-8A03-715EF9CF082E}" presName="rootConnector" presStyleLbl="node3" presStyleIdx="1" presStyleCnt="5"/>
      <dgm:spPr/>
      <dgm:t>
        <a:bodyPr/>
        <a:lstStyle/>
        <a:p>
          <a:endParaRPr lang="en-US"/>
        </a:p>
      </dgm:t>
    </dgm:pt>
    <dgm:pt modelId="{3FC2F838-B87B-4D70-A8AF-33E7E9D77018}" type="pres">
      <dgm:prSet presAssocID="{05D9FCE6-6105-4A1C-8A03-715EF9CF082E}" presName="hierChild4" presStyleCnt="0"/>
      <dgm:spPr/>
    </dgm:pt>
    <dgm:pt modelId="{EA73C4ED-9A2E-4C3A-B57D-AFB869F276FB}" type="pres">
      <dgm:prSet presAssocID="{05D9FCE6-6105-4A1C-8A03-715EF9CF082E}" presName="hierChild5" presStyleCnt="0"/>
      <dgm:spPr/>
    </dgm:pt>
    <dgm:pt modelId="{83B17801-A659-458C-B528-77F126059831}" type="pres">
      <dgm:prSet presAssocID="{2A589338-4837-452C-BB0F-3F2029A1284A}" presName="hierChild5" presStyleCnt="0"/>
      <dgm:spPr/>
    </dgm:pt>
    <dgm:pt modelId="{EAA9210B-2E86-4A70-9A1B-7F0FD420DB85}" type="pres">
      <dgm:prSet presAssocID="{F4D8D9E8-F379-4D69-8B26-CA3E219A2ADE}" presName="Name64" presStyleLbl="parChTrans1D2" presStyleIdx="2" presStyleCnt="4"/>
      <dgm:spPr/>
      <dgm:t>
        <a:bodyPr/>
        <a:lstStyle/>
        <a:p>
          <a:endParaRPr lang="en-US"/>
        </a:p>
      </dgm:t>
    </dgm:pt>
    <dgm:pt modelId="{BEE1E870-F6FC-4A49-A959-7C3CF4DBF04E}" type="pres">
      <dgm:prSet presAssocID="{A4B3CCCA-D1FD-4298-A6B2-9DD2DC8351A4}" presName="hierRoot2" presStyleCnt="0">
        <dgm:presLayoutVars>
          <dgm:hierBranch val="init"/>
        </dgm:presLayoutVars>
      </dgm:prSet>
      <dgm:spPr/>
    </dgm:pt>
    <dgm:pt modelId="{55B2CC46-8C3F-43C3-BE97-343342E2EFE0}" type="pres">
      <dgm:prSet presAssocID="{A4B3CCCA-D1FD-4298-A6B2-9DD2DC8351A4}" presName="rootComposite" presStyleCnt="0"/>
      <dgm:spPr/>
    </dgm:pt>
    <dgm:pt modelId="{ABBDA3E4-7250-4D78-A722-9EDF73C95E28}" type="pres">
      <dgm:prSet presAssocID="{A4B3CCCA-D1FD-4298-A6B2-9DD2DC8351A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90B05B-0A7B-4A50-9D17-65B943FE24BA}" type="pres">
      <dgm:prSet presAssocID="{A4B3CCCA-D1FD-4298-A6B2-9DD2DC8351A4}" presName="rootConnector" presStyleLbl="node2" presStyleIdx="2" presStyleCnt="4"/>
      <dgm:spPr/>
      <dgm:t>
        <a:bodyPr/>
        <a:lstStyle/>
        <a:p>
          <a:endParaRPr lang="en-US"/>
        </a:p>
      </dgm:t>
    </dgm:pt>
    <dgm:pt modelId="{AC2D0A33-60FE-4E06-A78E-EDF2F7B3B679}" type="pres">
      <dgm:prSet presAssocID="{A4B3CCCA-D1FD-4298-A6B2-9DD2DC8351A4}" presName="hierChild4" presStyleCnt="0"/>
      <dgm:spPr/>
    </dgm:pt>
    <dgm:pt modelId="{D388608E-80D2-490E-9458-63A7D1067E75}" type="pres">
      <dgm:prSet presAssocID="{259290B3-A222-4B92-882B-08CF15604E26}" presName="Name64" presStyleLbl="parChTrans1D3" presStyleIdx="2" presStyleCnt="5"/>
      <dgm:spPr/>
      <dgm:t>
        <a:bodyPr/>
        <a:lstStyle/>
        <a:p>
          <a:endParaRPr lang="en-US"/>
        </a:p>
      </dgm:t>
    </dgm:pt>
    <dgm:pt modelId="{E1A8722E-38CF-4A74-ADF7-7902D03077AC}" type="pres">
      <dgm:prSet presAssocID="{3CBCB273-64EF-4B1B-BA18-22BC54ACE683}" presName="hierRoot2" presStyleCnt="0">
        <dgm:presLayoutVars>
          <dgm:hierBranch val="init"/>
        </dgm:presLayoutVars>
      </dgm:prSet>
      <dgm:spPr/>
    </dgm:pt>
    <dgm:pt modelId="{0672D2EC-331E-4DAB-824B-DEE100A3C8A6}" type="pres">
      <dgm:prSet presAssocID="{3CBCB273-64EF-4B1B-BA18-22BC54ACE683}" presName="rootComposite" presStyleCnt="0"/>
      <dgm:spPr/>
    </dgm:pt>
    <dgm:pt modelId="{3C39AFA4-E6E0-4EF7-975B-B67D65A682F3}" type="pres">
      <dgm:prSet presAssocID="{3CBCB273-64EF-4B1B-BA18-22BC54ACE683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2A084E-02DD-418A-89BD-D6207AF9823B}" type="pres">
      <dgm:prSet presAssocID="{3CBCB273-64EF-4B1B-BA18-22BC54ACE683}" presName="rootConnector" presStyleLbl="node3" presStyleIdx="2" presStyleCnt="5"/>
      <dgm:spPr/>
      <dgm:t>
        <a:bodyPr/>
        <a:lstStyle/>
        <a:p>
          <a:endParaRPr lang="en-US"/>
        </a:p>
      </dgm:t>
    </dgm:pt>
    <dgm:pt modelId="{4B24EE02-1B84-463B-823D-725061CE3101}" type="pres">
      <dgm:prSet presAssocID="{3CBCB273-64EF-4B1B-BA18-22BC54ACE683}" presName="hierChild4" presStyleCnt="0"/>
      <dgm:spPr/>
    </dgm:pt>
    <dgm:pt modelId="{30C1EDC6-44F7-4998-9ADC-3978DA6219C1}" type="pres">
      <dgm:prSet presAssocID="{3CBCB273-64EF-4B1B-BA18-22BC54ACE683}" presName="hierChild5" presStyleCnt="0"/>
      <dgm:spPr/>
    </dgm:pt>
    <dgm:pt modelId="{DDE245CC-C955-4102-84AC-CF878A26C79D}" type="pres">
      <dgm:prSet presAssocID="{7051D7BE-779C-4D84-8E60-75726F3C4BB0}" presName="Name64" presStyleLbl="parChTrans1D3" presStyleIdx="3" presStyleCnt="5"/>
      <dgm:spPr/>
      <dgm:t>
        <a:bodyPr/>
        <a:lstStyle/>
        <a:p>
          <a:endParaRPr lang="en-US"/>
        </a:p>
      </dgm:t>
    </dgm:pt>
    <dgm:pt modelId="{39CF73AC-2740-4619-8101-4FE9BB6AE453}" type="pres">
      <dgm:prSet presAssocID="{C45C305D-5FEA-43A9-BA67-0EC0AB7FF818}" presName="hierRoot2" presStyleCnt="0">
        <dgm:presLayoutVars>
          <dgm:hierBranch val="init"/>
        </dgm:presLayoutVars>
      </dgm:prSet>
      <dgm:spPr/>
    </dgm:pt>
    <dgm:pt modelId="{7BAEEA37-32AA-46AA-867F-64854271FAA3}" type="pres">
      <dgm:prSet presAssocID="{C45C305D-5FEA-43A9-BA67-0EC0AB7FF818}" presName="rootComposite" presStyleCnt="0"/>
      <dgm:spPr/>
    </dgm:pt>
    <dgm:pt modelId="{F54DB3C5-1114-4BF9-82E4-C01C1A9472BA}" type="pres">
      <dgm:prSet presAssocID="{C45C305D-5FEA-43A9-BA67-0EC0AB7FF818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79CD95-EB99-4C2B-9121-63B4046611F3}" type="pres">
      <dgm:prSet presAssocID="{C45C305D-5FEA-43A9-BA67-0EC0AB7FF818}" presName="rootConnector" presStyleLbl="node3" presStyleIdx="3" presStyleCnt="5"/>
      <dgm:spPr/>
      <dgm:t>
        <a:bodyPr/>
        <a:lstStyle/>
        <a:p>
          <a:endParaRPr lang="en-US"/>
        </a:p>
      </dgm:t>
    </dgm:pt>
    <dgm:pt modelId="{13F458A8-7D16-4937-BD84-46DD6FEC9AD8}" type="pres">
      <dgm:prSet presAssocID="{C45C305D-5FEA-43A9-BA67-0EC0AB7FF818}" presName="hierChild4" presStyleCnt="0"/>
      <dgm:spPr/>
    </dgm:pt>
    <dgm:pt modelId="{F2C7B229-9B9D-4DA6-BFED-DCD15DE4F07A}" type="pres">
      <dgm:prSet presAssocID="{C45C305D-5FEA-43A9-BA67-0EC0AB7FF818}" presName="hierChild5" presStyleCnt="0"/>
      <dgm:spPr/>
    </dgm:pt>
    <dgm:pt modelId="{0515BC5C-FEBA-4BD9-B632-76CC2260342B}" type="pres">
      <dgm:prSet presAssocID="{F4211E65-227A-4A93-932D-04209519C3D9}" presName="Name64" presStyleLbl="parChTrans1D3" presStyleIdx="4" presStyleCnt="5"/>
      <dgm:spPr/>
      <dgm:t>
        <a:bodyPr/>
        <a:lstStyle/>
        <a:p>
          <a:endParaRPr lang="en-US"/>
        </a:p>
      </dgm:t>
    </dgm:pt>
    <dgm:pt modelId="{939DE347-75FA-4D48-9119-5420F7197045}" type="pres">
      <dgm:prSet presAssocID="{8DCB8F1B-D0FA-4EA3-894B-FC4D6671D74D}" presName="hierRoot2" presStyleCnt="0">
        <dgm:presLayoutVars>
          <dgm:hierBranch val="init"/>
        </dgm:presLayoutVars>
      </dgm:prSet>
      <dgm:spPr/>
    </dgm:pt>
    <dgm:pt modelId="{9737E1D6-9BC1-4426-9AAF-3A367B9D70D7}" type="pres">
      <dgm:prSet presAssocID="{8DCB8F1B-D0FA-4EA3-894B-FC4D6671D74D}" presName="rootComposite" presStyleCnt="0"/>
      <dgm:spPr/>
    </dgm:pt>
    <dgm:pt modelId="{506B3AC1-82B9-41A2-8A86-7FCCEE04CEF8}" type="pres">
      <dgm:prSet presAssocID="{8DCB8F1B-D0FA-4EA3-894B-FC4D6671D74D}" presName="rootText" presStyleLbl="node3" presStyleIdx="4" presStyleCnt="5" custScaleX="195979" custScaleY="138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01749E-07D0-4A81-B6E1-1EA7E0887357}" type="pres">
      <dgm:prSet presAssocID="{8DCB8F1B-D0FA-4EA3-894B-FC4D6671D74D}" presName="rootConnector" presStyleLbl="node3" presStyleIdx="4" presStyleCnt="5"/>
      <dgm:spPr/>
      <dgm:t>
        <a:bodyPr/>
        <a:lstStyle/>
        <a:p>
          <a:endParaRPr lang="en-US"/>
        </a:p>
      </dgm:t>
    </dgm:pt>
    <dgm:pt modelId="{9A282E80-C4F2-4607-B6CA-703335AC77DC}" type="pres">
      <dgm:prSet presAssocID="{8DCB8F1B-D0FA-4EA3-894B-FC4D6671D74D}" presName="hierChild4" presStyleCnt="0"/>
      <dgm:spPr/>
    </dgm:pt>
    <dgm:pt modelId="{0A216F14-ADFB-4E30-91CA-2A23EBBF5596}" type="pres">
      <dgm:prSet presAssocID="{8DCB8F1B-D0FA-4EA3-894B-FC4D6671D74D}" presName="hierChild5" presStyleCnt="0"/>
      <dgm:spPr/>
    </dgm:pt>
    <dgm:pt modelId="{C2E1051D-6F3D-4D63-AB2D-EF34F5F95763}" type="pres">
      <dgm:prSet presAssocID="{A4B3CCCA-D1FD-4298-A6B2-9DD2DC8351A4}" presName="hierChild5" presStyleCnt="0"/>
      <dgm:spPr/>
    </dgm:pt>
    <dgm:pt modelId="{5DF19B7A-CB7C-4F7E-A271-D4951BCAE3FA}" type="pres">
      <dgm:prSet presAssocID="{F06ADBBC-FDAB-4F38-81C9-A862366ECEDC}" presName="Name64" presStyleLbl="parChTrans1D2" presStyleIdx="3" presStyleCnt="4"/>
      <dgm:spPr/>
      <dgm:t>
        <a:bodyPr/>
        <a:lstStyle/>
        <a:p>
          <a:endParaRPr lang="en-US"/>
        </a:p>
      </dgm:t>
    </dgm:pt>
    <dgm:pt modelId="{D1ACFD37-9692-4905-B4EA-B3FCAD911EAF}" type="pres">
      <dgm:prSet presAssocID="{0F5BB455-A2C3-4D17-B17C-C2D4A5409690}" presName="hierRoot2" presStyleCnt="0">
        <dgm:presLayoutVars>
          <dgm:hierBranch val="init"/>
        </dgm:presLayoutVars>
      </dgm:prSet>
      <dgm:spPr/>
    </dgm:pt>
    <dgm:pt modelId="{614B7561-C8D3-43FC-BB17-9DA75BC35673}" type="pres">
      <dgm:prSet presAssocID="{0F5BB455-A2C3-4D17-B17C-C2D4A5409690}" presName="rootComposite" presStyleCnt="0"/>
      <dgm:spPr/>
    </dgm:pt>
    <dgm:pt modelId="{D9C8E029-E354-4109-BA97-F5702601BB22}" type="pres">
      <dgm:prSet presAssocID="{0F5BB455-A2C3-4D17-B17C-C2D4A5409690}" presName="rootText" presStyleLbl="node2" presStyleIdx="3" presStyleCnt="4" custLinFactNeighborY="7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CA714D-9051-47EC-8AA1-F16E36E2D272}" type="pres">
      <dgm:prSet presAssocID="{0F5BB455-A2C3-4D17-B17C-C2D4A5409690}" presName="rootConnector" presStyleLbl="node2" presStyleIdx="3" presStyleCnt="4"/>
      <dgm:spPr/>
      <dgm:t>
        <a:bodyPr/>
        <a:lstStyle/>
        <a:p>
          <a:endParaRPr lang="en-US"/>
        </a:p>
      </dgm:t>
    </dgm:pt>
    <dgm:pt modelId="{F0BCC1BE-7C5C-497D-B2E4-6F737EB1E033}" type="pres">
      <dgm:prSet presAssocID="{0F5BB455-A2C3-4D17-B17C-C2D4A5409690}" presName="hierChild4" presStyleCnt="0"/>
      <dgm:spPr/>
    </dgm:pt>
    <dgm:pt modelId="{32D82AD6-2B39-4CFC-8E7D-031D26C92C1F}" type="pres">
      <dgm:prSet presAssocID="{0F5BB455-A2C3-4D17-B17C-C2D4A5409690}" presName="hierChild5" presStyleCnt="0"/>
      <dgm:spPr/>
    </dgm:pt>
    <dgm:pt modelId="{913CF1FB-B157-4C2F-A24C-7D67A8A72949}" type="pres">
      <dgm:prSet presAssocID="{44687C2E-D52E-4D99-AB2A-8791BCA1433D}" presName="hierChild3" presStyleCnt="0"/>
      <dgm:spPr/>
    </dgm:pt>
  </dgm:ptLst>
  <dgm:cxnLst>
    <dgm:cxn modelId="{4FE48A77-7210-4170-8951-7E8840B04474}" srcId="{44687C2E-D52E-4D99-AB2A-8791BCA1433D}" destId="{A4B3CCCA-D1FD-4298-A6B2-9DD2DC8351A4}" srcOrd="2" destOrd="0" parTransId="{F4D8D9E8-F379-4D69-8B26-CA3E219A2ADE}" sibTransId="{14BEB09E-102B-4FA7-A85C-AECE764E2656}"/>
    <dgm:cxn modelId="{206DF6F8-78DE-473F-848F-D4A1145BCC99}" srcId="{44687C2E-D52E-4D99-AB2A-8791BCA1433D}" destId="{0F5BB455-A2C3-4D17-B17C-C2D4A5409690}" srcOrd="3" destOrd="0" parTransId="{F06ADBBC-FDAB-4F38-81C9-A862366ECEDC}" sibTransId="{A586F1CC-9109-43B2-BB80-44DAB91CF39B}"/>
    <dgm:cxn modelId="{751F1156-F49B-465D-95B7-6D5A2AD272BE}" srcId="{A4B3CCCA-D1FD-4298-A6B2-9DD2DC8351A4}" destId="{8DCB8F1B-D0FA-4EA3-894B-FC4D6671D74D}" srcOrd="2" destOrd="0" parTransId="{F4211E65-227A-4A93-932D-04209519C3D9}" sibTransId="{2A20CA72-B28D-4BFF-858A-2BBF78E228DC}"/>
    <dgm:cxn modelId="{188FD20D-8AAA-4571-82A8-80F872531C12}" srcId="{F9F58ACE-6404-4D2A-89F3-7491361CD8C8}" destId="{44687C2E-D52E-4D99-AB2A-8791BCA1433D}" srcOrd="0" destOrd="0" parTransId="{6DAD7020-C10B-41D7-82D9-FAAA31211A8A}" sibTransId="{7E42E59C-6F73-4DDD-AFF1-3BE928E848E0}"/>
    <dgm:cxn modelId="{EE614B37-6398-46DB-A68C-38048E9AF2F4}" type="presOf" srcId="{5FBF8D7A-8255-4B46-AFCC-2556702BB293}" destId="{F52FF33A-A849-4877-A77B-EC03A0762546}" srcOrd="0" destOrd="0" presId="urn:microsoft.com/office/officeart/2009/3/layout/HorizontalOrganizationChart"/>
    <dgm:cxn modelId="{3F089161-768A-4E20-8903-EA3EEB2634EC}" type="presOf" srcId="{C1DB8EC5-E733-4293-BA4C-B786A4B81ACE}" destId="{2BC59BB0-2043-47D9-B2E2-C3A872DECCE5}" srcOrd="0" destOrd="0" presId="urn:microsoft.com/office/officeart/2009/3/layout/HorizontalOrganizationChart"/>
    <dgm:cxn modelId="{10BF6EAF-8820-47CD-B981-E12CC7C02E80}" type="presOf" srcId="{3CBCB273-64EF-4B1B-BA18-22BC54ACE683}" destId="{3C39AFA4-E6E0-4EF7-975B-B67D65A682F3}" srcOrd="0" destOrd="0" presId="urn:microsoft.com/office/officeart/2009/3/layout/HorizontalOrganizationChart"/>
    <dgm:cxn modelId="{43DB8A55-41B8-488F-A1E8-1DF80F30DA74}" type="presOf" srcId="{C45C305D-5FEA-43A9-BA67-0EC0AB7FF818}" destId="{C379CD95-EB99-4C2B-9121-63B4046611F3}" srcOrd="1" destOrd="0" presId="urn:microsoft.com/office/officeart/2009/3/layout/HorizontalOrganizationChart"/>
    <dgm:cxn modelId="{CB2E5D52-1EDD-4A17-A100-075348756E39}" type="presOf" srcId="{7051D7BE-779C-4D84-8E60-75726F3C4BB0}" destId="{DDE245CC-C955-4102-84AC-CF878A26C79D}" srcOrd="0" destOrd="0" presId="urn:microsoft.com/office/officeart/2009/3/layout/HorizontalOrganizationChart"/>
    <dgm:cxn modelId="{08309F27-6551-4F12-AF13-A561C41E46F1}" type="presOf" srcId="{A4B3CCCA-D1FD-4298-A6B2-9DD2DC8351A4}" destId="{D290B05B-0A7B-4A50-9D17-65B943FE24BA}" srcOrd="1" destOrd="0" presId="urn:microsoft.com/office/officeart/2009/3/layout/HorizontalOrganizationChart"/>
    <dgm:cxn modelId="{20A64CF7-24F2-4937-AF26-31EB3404B4D1}" type="presOf" srcId="{0315189D-FC15-44F5-925F-47B7EA455CE4}" destId="{F8A7D0D7-7626-4C8B-BD08-D993475E2D38}" srcOrd="0" destOrd="0" presId="urn:microsoft.com/office/officeart/2009/3/layout/HorizontalOrganizationChart"/>
    <dgm:cxn modelId="{9C334234-6DD5-4B60-A60F-3326886DE6DA}" type="presOf" srcId="{2A835CAC-C47E-409C-BD69-3D6199C488BD}" destId="{39820938-4974-43DD-A861-098C7F2A114F}" srcOrd="1" destOrd="0" presId="urn:microsoft.com/office/officeart/2009/3/layout/HorizontalOrganizationChart"/>
    <dgm:cxn modelId="{F9023F17-E090-4437-8BC9-0BD269CC8F4C}" type="presOf" srcId="{A4B3CCCA-D1FD-4298-A6B2-9DD2DC8351A4}" destId="{ABBDA3E4-7250-4D78-A722-9EDF73C95E28}" srcOrd="0" destOrd="0" presId="urn:microsoft.com/office/officeart/2009/3/layout/HorizontalOrganizationChart"/>
    <dgm:cxn modelId="{32983A05-86CE-4C8E-BAA2-DB4CB5D1BF91}" srcId="{44687C2E-D52E-4D99-AB2A-8791BCA1433D}" destId="{2A589338-4837-452C-BB0F-3F2029A1284A}" srcOrd="1" destOrd="0" parTransId="{C1DB8EC5-E733-4293-BA4C-B786A4B81ACE}" sibTransId="{01FD2535-A226-44E0-A008-876EA26AF40C}"/>
    <dgm:cxn modelId="{357328BB-3F4D-4DDA-BEC5-CD67ED6AB471}" type="presOf" srcId="{05D9FCE6-6105-4A1C-8A03-715EF9CF082E}" destId="{AEDDB123-C6C4-4C93-8AAB-066BF4487F85}" srcOrd="0" destOrd="0" presId="urn:microsoft.com/office/officeart/2009/3/layout/HorizontalOrganizationChart"/>
    <dgm:cxn modelId="{8CEBCA50-A6BB-4B44-AE24-EDD38074A14F}" type="presOf" srcId="{F9F58ACE-6404-4D2A-89F3-7491361CD8C8}" destId="{177BB0BF-944F-4319-BBC2-A1D39524D1C7}" srcOrd="0" destOrd="0" presId="urn:microsoft.com/office/officeart/2009/3/layout/HorizontalOrganizationChart"/>
    <dgm:cxn modelId="{E6EB1A18-2D51-4AAC-A69A-1BAFE69600B8}" type="presOf" srcId="{44687C2E-D52E-4D99-AB2A-8791BCA1433D}" destId="{56D78140-A62E-4DDD-95A7-65ECAE319D9C}" srcOrd="1" destOrd="0" presId="urn:microsoft.com/office/officeart/2009/3/layout/HorizontalOrganizationChart"/>
    <dgm:cxn modelId="{FA802D9F-E30D-405D-8C97-8297F8328842}" type="presOf" srcId="{2A835CAC-C47E-409C-BD69-3D6199C488BD}" destId="{92A35009-C65E-4334-A796-DD59622BFEF1}" srcOrd="0" destOrd="0" presId="urn:microsoft.com/office/officeart/2009/3/layout/HorizontalOrganizationChart"/>
    <dgm:cxn modelId="{0ADE8734-DEFB-46A7-B6AD-6BC6C9A1A768}" srcId="{A4B3CCCA-D1FD-4298-A6B2-9DD2DC8351A4}" destId="{C45C305D-5FEA-43A9-BA67-0EC0AB7FF818}" srcOrd="1" destOrd="0" parTransId="{7051D7BE-779C-4D84-8E60-75726F3C4BB0}" sibTransId="{39C39627-107D-4071-9D3E-D9C4B255C797}"/>
    <dgm:cxn modelId="{F060063D-EA40-42D9-9717-AF5E01EFCC45}" type="presOf" srcId="{F4D8D9E8-F379-4D69-8B26-CA3E219A2ADE}" destId="{EAA9210B-2E86-4A70-9A1B-7F0FD420DB85}" srcOrd="0" destOrd="0" presId="urn:microsoft.com/office/officeart/2009/3/layout/HorizontalOrganizationChart"/>
    <dgm:cxn modelId="{000AC9FC-314D-479F-9591-4462C9FAEAFF}" type="presOf" srcId="{1DC5E59F-5DAF-4B95-A569-23DA6C192EC5}" destId="{ECA76820-FC25-4369-98B7-3F486A3FE08F}" srcOrd="0" destOrd="0" presId="urn:microsoft.com/office/officeart/2009/3/layout/HorizontalOrganizationChart"/>
    <dgm:cxn modelId="{3AA52292-84EA-4F30-98D9-8BC013D5DF3D}" srcId="{2A589338-4837-452C-BB0F-3F2029A1284A}" destId="{2A835CAC-C47E-409C-BD69-3D6199C488BD}" srcOrd="0" destOrd="0" parTransId="{5FBF8D7A-8255-4B46-AFCC-2556702BB293}" sibTransId="{02ECF9F3-D162-49CB-AF84-D476E7651F5A}"/>
    <dgm:cxn modelId="{31B8098E-90F0-470C-AF40-268B150C3738}" type="presOf" srcId="{F4211E65-227A-4A93-932D-04209519C3D9}" destId="{0515BC5C-FEBA-4BD9-B632-76CC2260342B}" srcOrd="0" destOrd="0" presId="urn:microsoft.com/office/officeart/2009/3/layout/HorizontalOrganizationChart"/>
    <dgm:cxn modelId="{6C393F2F-61AA-49AB-A264-1BF676FC7DED}" type="presOf" srcId="{8DCB8F1B-D0FA-4EA3-894B-FC4D6671D74D}" destId="{9101749E-07D0-4A81-B6E1-1EA7E0887357}" srcOrd="1" destOrd="0" presId="urn:microsoft.com/office/officeart/2009/3/layout/HorizontalOrganizationChart"/>
    <dgm:cxn modelId="{C470EBB5-5366-4EBB-885D-DE7EDBE81569}" type="presOf" srcId="{44687C2E-D52E-4D99-AB2A-8791BCA1433D}" destId="{D8592BFE-9AD0-43B7-B726-40C952BA6FDE}" srcOrd="0" destOrd="0" presId="urn:microsoft.com/office/officeart/2009/3/layout/HorizontalOrganizationChart"/>
    <dgm:cxn modelId="{DADA700D-B1BC-4275-B6F2-940C79C33A2D}" type="presOf" srcId="{A0A986EE-262E-4781-A47B-C19FF80960EE}" destId="{C13171D0-9A50-4AC6-8692-EDF96D04D4C5}" srcOrd="0" destOrd="0" presId="urn:microsoft.com/office/officeart/2009/3/layout/HorizontalOrganizationChart"/>
    <dgm:cxn modelId="{C6AB28F3-9AE4-46AA-B1EE-ADBFB0CF6E54}" type="presOf" srcId="{8DCB8F1B-D0FA-4EA3-894B-FC4D6671D74D}" destId="{506B3AC1-82B9-41A2-8A86-7FCCEE04CEF8}" srcOrd="0" destOrd="0" presId="urn:microsoft.com/office/officeart/2009/3/layout/HorizontalOrganizationChart"/>
    <dgm:cxn modelId="{0F515D29-8335-49E3-9801-49F6F224C63A}" type="presOf" srcId="{2A589338-4837-452C-BB0F-3F2029A1284A}" destId="{F7073F73-9C7B-450A-A47F-124F4F848CF6}" srcOrd="0" destOrd="0" presId="urn:microsoft.com/office/officeart/2009/3/layout/HorizontalOrganizationChart"/>
    <dgm:cxn modelId="{2285901F-834D-4613-A5EF-B84FFCC62519}" type="presOf" srcId="{3CBCB273-64EF-4B1B-BA18-22BC54ACE683}" destId="{AA2A084E-02DD-418A-89BD-D6207AF9823B}" srcOrd="1" destOrd="0" presId="urn:microsoft.com/office/officeart/2009/3/layout/HorizontalOrganizationChart"/>
    <dgm:cxn modelId="{C8041D4A-87F0-438E-95B0-B51E7F4302F1}" srcId="{44687C2E-D52E-4D99-AB2A-8791BCA1433D}" destId="{1DC5E59F-5DAF-4B95-A569-23DA6C192EC5}" srcOrd="0" destOrd="0" parTransId="{A0A986EE-262E-4781-A47B-C19FF80960EE}" sibTransId="{BDFE374A-6B7B-4490-BD54-6C4956690CB9}"/>
    <dgm:cxn modelId="{CA46971E-D9C0-4D09-885A-85CD2057B5E8}" type="presOf" srcId="{F06ADBBC-FDAB-4F38-81C9-A862366ECEDC}" destId="{5DF19B7A-CB7C-4F7E-A271-D4951BCAE3FA}" srcOrd="0" destOrd="0" presId="urn:microsoft.com/office/officeart/2009/3/layout/HorizontalOrganizationChart"/>
    <dgm:cxn modelId="{74C68F69-0EF8-4068-A109-C115050B4701}" type="presOf" srcId="{0F5BB455-A2C3-4D17-B17C-C2D4A5409690}" destId="{1CCA714D-9051-47EC-8AA1-F16E36E2D272}" srcOrd="1" destOrd="0" presId="urn:microsoft.com/office/officeart/2009/3/layout/HorizontalOrganizationChart"/>
    <dgm:cxn modelId="{7333072D-CA11-4751-860E-DCF2DC868E6A}" type="presOf" srcId="{1DC5E59F-5DAF-4B95-A569-23DA6C192EC5}" destId="{0E1E4947-66BD-4AA9-A77E-17836FF96B38}" srcOrd="1" destOrd="0" presId="urn:microsoft.com/office/officeart/2009/3/layout/HorizontalOrganizationChart"/>
    <dgm:cxn modelId="{8FFD2F71-AB36-4346-9DA8-A03FF794D89C}" type="presOf" srcId="{0F5BB455-A2C3-4D17-B17C-C2D4A5409690}" destId="{D9C8E029-E354-4109-BA97-F5702601BB22}" srcOrd="0" destOrd="0" presId="urn:microsoft.com/office/officeart/2009/3/layout/HorizontalOrganizationChart"/>
    <dgm:cxn modelId="{7F00C337-5D9F-4C47-BBD8-029DB85DFE95}" type="presOf" srcId="{C45C305D-5FEA-43A9-BA67-0EC0AB7FF818}" destId="{F54DB3C5-1114-4BF9-82E4-C01C1A9472BA}" srcOrd="0" destOrd="0" presId="urn:microsoft.com/office/officeart/2009/3/layout/HorizontalOrganizationChart"/>
    <dgm:cxn modelId="{68EE8B91-F63A-44AA-B87E-A4FBE5DD6A0F}" type="presOf" srcId="{05D9FCE6-6105-4A1C-8A03-715EF9CF082E}" destId="{9C4637E6-A890-4515-91CB-D2DB9677261A}" srcOrd="1" destOrd="0" presId="urn:microsoft.com/office/officeart/2009/3/layout/HorizontalOrganizationChart"/>
    <dgm:cxn modelId="{2763FFCC-E035-410D-87A2-12D8F8465CCB}" srcId="{A4B3CCCA-D1FD-4298-A6B2-9DD2DC8351A4}" destId="{3CBCB273-64EF-4B1B-BA18-22BC54ACE683}" srcOrd="0" destOrd="0" parTransId="{259290B3-A222-4B92-882B-08CF15604E26}" sibTransId="{98A37AF5-F2DF-41C0-8934-D697AA65A0E5}"/>
    <dgm:cxn modelId="{DD924BF1-6BA3-42B3-AE92-6D267B044CAA}" type="presOf" srcId="{2A589338-4837-452C-BB0F-3F2029A1284A}" destId="{7432F2FE-39DD-44B3-BFB1-1B926378CDC8}" srcOrd="1" destOrd="0" presId="urn:microsoft.com/office/officeart/2009/3/layout/HorizontalOrganizationChart"/>
    <dgm:cxn modelId="{AAB4A507-E81C-4418-9476-7B9B0F829F96}" type="presOf" srcId="{259290B3-A222-4B92-882B-08CF15604E26}" destId="{D388608E-80D2-490E-9458-63A7D1067E75}" srcOrd="0" destOrd="0" presId="urn:microsoft.com/office/officeart/2009/3/layout/HorizontalOrganizationChart"/>
    <dgm:cxn modelId="{12038273-52AB-4F2B-82BE-8BEB3824ED95}" srcId="{2A589338-4837-452C-BB0F-3F2029A1284A}" destId="{05D9FCE6-6105-4A1C-8A03-715EF9CF082E}" srcOrd="1" destOrd="0" parTransId="{0315189D-FC15-44F5-925F-47B7EA455CE4}" sibTransId="{025AA523-6F0F-4EA7-9512-C995D3D7F3E4}"/>
    <dgm:cxn modelId="{A7F2B9F0-F586-407A-952F-642F39BFD459}" type="presParOf" srcId="{177BB0BF-944F-4319-BBC2-A1D39524D1C7}" destId="{6DD4FEA8-D3B3-4ECE-8F33-F0B1B7DCED35}" srcOrd="0" destOrd="0" presId="urn:microsoft.com/office/officeart/2009/3/layout/HorizontalOrganizationChart"/>
    <dgm:cxn modelId="{65577D06-C642-4DFE-BF2C-AE5453F5D5C3}" type="presParOf" srcId="{6DD4FEA8-D3B3-4ECE-8F33-F0B1B7DCED35}" destId="{4E041303-3D6F-4CA9-8B5A-44735A2C3F86}" srcOrd="0" destOrd="0" presId="urn:microsoft.com/office/officeart/2009/3/layout/HorizontalOrganizationChart"/>
    <dgm:cxn modelId="{A279ADF3-0936-4864-A091-81B786466C74}" type="presParOf" srcId="{4E041303-3D6F-4CA9-8B5A-44735A2C3F86}" destId="{D8592BFE-9AD0-43B7-B726-40C952BA6FDE}" srcOrd="0" destOrd="0" presId="urn:microsoft.com/office/officeart/2009/3/layout/HorizontalOrganizationChart"/>
    <dgm:cxn modelId="{BA1E249B-4B92-4F25-879D-444CA4FF5C98}" type="presParOf" srcId="{4E041303-3D6F-4CA9-8B5A-44735A2C3F86}" destId="{56D78140-A62E-4DDD-95A7-65ECAE319D9C}" srcOrd="1" destOrd="0" presId="urn:microsoft.com/office/officeart/2009/3/layout/HorizontalOrganizationChart"/>
    <dgm:cxn modelId="{25562637-1D26-4D27-AFC9-D13B8E71EB18}" type="presParOf" srcId="{6DD4FEA8-D3B3-4ECE-8F33-F0B1B7DCED35}" destId="{1EBC514E-B192-482D-A616-CDADE20325BB}" srcOrd="1" destOrd="0" presId="urn:microsoft.com/office/officeart/2009/3/layout/HorizontalOrganizationChart"/>
    <dgm:cxn modelId="{D4F7A5F1-F748-4C24-9C9F-6E17F66AD77A}" type="presParOf" srcId="{1EBC514E-B192-482D-A616-CDADE20325BB}" destId="{C13171D0-9A50-4AC6-8692-EDF96D04D4C5}" srcOrd="0" destOrd="0" presId="urn:microsoft.com/office/officeart/2009/3/layout/HorizontalOrganizationChart"/>
    <dgm:cxn modelId="{B995E9AC-23A8-4995-8C5F-96E20A1B8A28}" type="presParOf" srcId="{1EBC514E-B192-482D-A616-CDADE20325BB}" destId="{062CF0D5-CB30-4FBE-A187-9633FB939AF8}" srcOrd="1" destOrd="0" presId="urn:microsoft.com/office/officeart/2009/3/layout/HorizontalOrganizationChart"/>
    <dgm:cxn modelId="{B26B9CBC-BDB2-4EB0-84AA-20BD5E388F15}" type="presParOf" srcId="{062CF0D5-CB30-4FBE-A187-9633FB939AF8}" destId="{B33ECC5B-79F5-4311-9A46-6E4EBCDA865B}" srcOrd="0" destOrd="0" presId="urn:microsoft.com/office/officeart/2009/3/layout/HorizontalOrganizationChart"/>
    <dgm:cxn modelId="{037E042E-2E68-4791-BBEE-9CA65647536B}" type="presParOf" srcId="{B33ECC5B-79F5-4311-9A46-6E4EBCDA865B}" destId="{ECA76820-FC25-4369-98B7-3F486A3FE08F}" srcOrd="0" destOrd="0" presId="urn:microsoft.com/office/officeart/2009/3/layout/HorizontalOrganizationChart"/>
    <dgm:cxn modelId="{5B843903-317D-436F-92E9-76C0DC5A01E0}" type="presParOf" srcId="{B33ECC5B-79F5-4311-9A46-6E4EBCDA865B}" destId="{0E1E4947-66BD-4AA9-A77E-17836FF96B38}" srcOrd="1" destOrd="0" presId="urn:microsoft.com/office/officeart/2009/3/layout/HorizontalOrganizationChart"/>
    <dgm:cxn modelId="{48B36F2C-5E89-4BCF-86C9-07B8391B50B8}" type="presParOf" srcId="{062CF0D5-CB30-4FBE-A187-9633FB939AF8}" destId="{2DA8D8DE-7B40-4560-9537-1736CDE18A62}" srcOrd="1" destOrd="0" presId="urn:microsoft.com/office/officeart/2009/3/layout/HorizontalOrganizationChart"/>
    <dgm:cxn modelId="{D7E631A7-C7BA-49AF-8BF6-D4D042B83585}" type="presParOf" srcId="{062CF0D5-CB30-4FBE-A187-9633FB939AF8}" destId="{6AB508C8-A143-4493-9B54-2514EE926E36}" srcOrd="2" destOrd="0" presId="urn:microsoft.com/office/officeart/2009/3/layout/HorizontalOrganizationChart"/>
    <dgm:cxn modelId="{00394070-8248-417F-9E37-774E3579F7CD}" type="presParOf" srcId="{1EBC514E-B192-482D-A616-CDADE20325BB}" destId="{2BC59BB0-2043-47D9-B2E2-C3A872DECCE5}" srcOrd="2" destOrd="0" presId="urn:microsoft.com/office/officeart/2009/3/layout/HorizontalOrganizationChart"/>
    <dgm:cxn modelId="{BFDDD7AA-CC92-4C80-9885-65D0492A98FB}" type="presParOf" srcId="{1EBC514E-B192-482D-A616-CDADE20325BB}" destId="{DDA4CECC-1525-4ED9-AD21-6281F6090800}" srcOrd="3" destOrd="0" presId="urn:microsoft.com/office/officeart/2009/3/layout/HorizontalOrganizationChart"/>
    <dgm:cxn modelId="{DF8DE7BE-3DB3-4889-B05D-CFA093609987}" type="presParOf" srcId="{DDA4CECC-1525-4ED9-AD21-6281F6090800}" destId="{26E5D6BD-998A-4309-B04F-02BCC549F439}" srcOrd="0" destOrd="0" presId="urn:microsoft.com/office/officeart/2009/3/layout/HorizontalOrganizationChart"/>
    <dgm:cxn modelId="{A7A6C963-5B1F-46D3-863B-EC2768AAC1ED}" type="presParOf" srcId="{26E5D6BD-998A-4309-B04F-02BCC549F439}" destId="{F7073F73-9C7B-450A-A47F-124F4F848CF6}" srcOrd="0" destOrd="0" presId="urn:microsoft.com/office/officeart/2009/3/layout/HorizontalOrganizationChart"/>
    <dgm:cxn modelId="{4D691C94-4A27-4AFA-8604-D48DA541F0CC}" type="presParOf" srcId="{26E5D6BD-998A-4309-B04F-02BCC549F439}" destId="{7432F2FE-39DD-44B3-BFB1-1B926378CDC8}" srcOrd="1" destOrd="0" presId="urn:microsoft.com/office/officeart/2009/3/layout/HorizontalOrganizationChart"/>
    <dgm:cxn modelId="{C5BD1A28-25B6-427C-B050-89623D677077}" type="presParOf" srcId="{DDA4CECC-1525-4ED9-AD21-6281F6090800}" destId="{9C7E9610-9B2F-4D13-A201-1E110339D920}" srcOrd="1" destOrd="0" presId="urn:microsoft.com/office/officeart/2009/3/layout/HorizontalOrganizationChart"/>
    <dgm:cxn modelId="{52626734-EA4A-4E5A-A202-B7D3A2F30C80}" type="presParOf" srcId="{9C7E9610-9B2F-4D13-A201-1E110339D920}" destId="{F52FF33A-A849-4877-A77B-EC03A0762546}" srcOrd="0" destOrd="0" presId="urn:microsoft.com/office/officeart/2009/3/layout/HorizontalOrganizationChart"/>
    <dgm:cxn modelId="{D8D1C9F2-82B3-44E2-9552-23CC254D5C21}" type="presParOf" srcId="{9C7E9610-9B2F-4D13-A201-1E110339D920}" destId="{3D849CC1-72FB-4731-B9F6-194D8F3AA241}" srcOrd="1" destOrd="0" presId="urn:microsoft.com/office/officeart/2009/3/layout/HorizontalOrganizationChart"/>
    <dgm:cxn modelId="{D8161E8C-0EDE-4683-9B51-36223B123832}" type="presParOf" srcId="{3D849CC1-72FB-4731-B9F6-194D8F3AA241}" destId="{B0E227D3-DEA5-4712-90EE-9A16068CD60E}" srcOrd="0" destOrd="0" presId="urn:microsoft.com/office/officeart/2009/3/layout/HorizontalOrganizationChart"/>
    <dgm:cxn modelId="{81242551-9AB5-4ED0-9427-5BEE8EA4F085}" type="presParOf" srcId="{B0E227D3-DEA5-4712-90EE-9A16068CD60E}" destId="{92A35009-C65E-4334-A796-DD59622BFEF1}" srcOrd="0" destOrd="0" presId="urn:microsoft.com/office/officeart/2009/3/layout/HorizontalOrganizationChart"/>
    <dgm:cxn modelId="{CB9D678F-D688-4191-A9E2-379AA6E475D9}" type="presParOf" srcId="{B0E227D3-DEA5-4712-90EE-9A16068CD60E}" destId="{39820938-4974-43DD-A861-098C7F2A114F}" srcOrd="1" destOrd="0" presId="urn:microsoft.com/office/officeart/2009/3/layout/HorizontalOrganizationChart"/>
    <dgm:cxn modelId="{8D1ED95E-F07A-4CAE-A02F-9BFC5462FFC0}" type="presParOf" srcId="{3D849CC1-72FB-4731-B9F6-194D8F3AA241}" destId="{1DF8E8FA-F660-4470-AEAB-341D8841D251}" srcOrd="1" destOrd="0" presId="urn:microsoft.com/office/officeart/2009/3/layout/HorizontalOrganizationChart"/>
    <dgm:cxn modelId="{A330E52F-0ADE-4D6F-A8E9-A1404A16C715}" type="presParOf" srcId="{3D849CC1-72FB-4731-B9F6-194D8F3AA241}" destId="{E06FD8BC-C9E0-43F9-9024-FFF0468BB5B5}" srcOrd="2" destOrd="0" presId="urn:microsoft.com/office/officeart/2009/3/layout/HorizontalOrganizationChart"/>
    <dgm:cxn modelId="{7D56941C-CE56-4943-AFC7-A13EDEB15706}" type="presParOf" srcId="{9C7E9610-9B2F-4D13-A201-1E110339D920}" destId="{F8A7D0D7-7626-4C8B-BD08-D993475E2D38}" srcOrd="2" destOrd="0" presId="urn:microsoft.com/office/officeart/2009/3/layout/HorizontalOrganizationChart"/>
    <dgm:cxn modelId="{98D80B43-9AD6-4CEF-830E-258D9CA97CF6}" type="presParOf" srcId="{9C7E9610-9B2F-4D13-A201-1E110339D920}" destId="{F27DAAB3-E477-46C3-8C34-39039889E1C0}" srcOrd="3" destOrd="0" presId="urn:microsoft.com/office/officeart/2009/3/layout/HorizontalOrganizationChart"/>
    <dgm:cxn modelId="{BBD7C1EA-3005-46F9-80A1-92C61D75B4FF}" type="presParOf" srcId="{F27DAAB3-E477-46C3-8C34-39039889E1C0}" destId="{53844735-6D7E-4918-BCE1-CF6D52542104}" srcOrd="0" destOrd="0" presId="urn:microsoft.com/office/officeart/2009/3/layout/HorizontalOrganizationChart"/>
    <dgm:cxn modelId="{DA6BD1C0-5395-4A52-9C62-6303EB85C154}" type="presParOf" srcId="{53844735-6D7E-4918-BCE1-CF6D52542104}" destId="{AEDDB123-C6C4-4C93-8AAB-066BF4487F85}" srcOrd="0" destOrd="0" presId="urn:microsoft.com/office/officeart/2009/3/layout/HorizontalOrganizationChart"/>
    <dgm:cxn modelId="{A1681151-9A75-4534-BA17-70EF2E01A7C5}" type="presParOf" srcId="{53844735-6D7E-4918-BCE1-CF6D52542104}" destId="{9C4637E6-A890-4515-91CB-D2DB9677261A}" srcOrd="1" destOrd="0" presId="urn:microsoft.com/office/officeart/2009/3/layout/HorizontalOrganizationChart"/>
    <dgm:cxn modelId="{BA3DBC89-798F-423E-8840-68BF05F35614}" type="presParOf" srcId="{F27DAAB3-E477-46C3-8C34-39039889E1C0}" destId="{3FC2F838-B87B-4D70-A8AF-33E7E9D77018}" srcOrd="1" destOrd="0" presId="urn:microsoft.com/office/officeart/2009/3/layout/HorizontalOrganizationChart"/>
    <dgm:cxn modelId="{8B3C8159-0FA7-442B-928F-FC87A817B3C9}" type="presParOf" srcId="{F27DAAB3-E477-46C3-8C34-39039889E1C0}" destId="{EA73C4ED-9A2E-4C3A-B57D-AFB869F276FB}" srcOrd="2" destOrd="0" presId="urn:microsoft.com/office/officeart/2009/3/layout/HorizontalOrganizationChart"/>
    <dgm:cxn modelId="{747F5DFE-258D-484C-AB45-FEC26EADCD71}" type="presParOf" srcId="{DDA4CECC-1525-4ED9-AD21-6281F6090800}" destId="{83B17801-A659-458C-B528-77F126059831}" srcOrd="2" destOrd="0" presId="urn:microsoft.com/office/officeart/2009/3/layout/HorizontalOrganizationChart"/>
    <dgm:cxn modelId="{080B1395-6B61-46B2-AA83-A97E97B38EC2}" type="presParOf" srcId="{1EBC514E-B192-482D-A616-CDADE20325BB}" destId="{EAA9210B-2E86-4A70-9A1B-7F0FD420DB85}" srcOrd="4" destOrd="0" presId="urn:microsoft.com/office/officeart/2009/3/layout/HorizontalOrganizationChart"/>
    <dgm:cxn modelId="{84056BF7-FA49-47A3-B12E-5A6921534924}" type="presParOf" srcId="{1EBC514E-B192-482D-A616-CDADE20325BB}" destId="{BEE1E870-F6FC-4A49-A959-7C3CF4DBF04E}" srcOrd="5" destOrd="0" presId="urn:microsoft.com/office/officeart/2009/3/layout/HorizontalOrganizationChart"/>
    <dgm:cxn modelId="{04999AF6-36E3-4648-A27E-541E6F573AA5}" type="presParOf" srcId="{BEE1E870-F6FC-4A49-A959-7C3CF4DBF04E}" destId="{55B2CC46-8C3F-43C3-BE97-343342E2EFE0}" srcOrd="0" destOrd="0" presId="urn:microsoft.com/office/officeart/2009/3/layout/HorizontalOrganizationChart"/>
    <dgm:cxn modelId="{8DADD448-B355-4A61-83BC-7DF40F837457}" type="presParOf" srcId="{55B2CC46-8C3F-43C3-BE97-343342E2EFE0}" destId="{ABBDA3E4-7250-4D78-A722-9EDF73C95E28}" srcOrd="0" destOrd="0" presId="urn:microsoft.com/office/officeart/2009/3/layout/HorizontalOrganizationChart"/>
    <dgm:cxn modelId="{63C789B8-46C1-44E5-A5FF-455B31CCB41D}" type="presParOf" srcId="{55B2CC46-8C3F-43C3-BE97-343342E2EFE0}" destId="{D290B05B-0A7B-4A50-9D17-65B943FE24BA}" srcOrd="1" destOrd="0" presId="urn:microsoft.com/office/officeart/2009/3/layout/HorizontalOrganizationChart"/>
    <dgm:cxn modelId="{A99835D0-E7DA-4548-B2B0-754F289927D4}" type="presParOf" srcId="{BEE1E870-F6FC-4A49-A959-7C3CF4DBF04E}" destId="{AC2D0A33-60FE-4E06-A78E-EDF2F7B3B679}" srcOrd="1" destOrd="0" presId="urn:microsoft.com/office/officeart/2009/3/layout/HorizontalOrganizationChart"/>
    <dgm:cxn modelId="{989679A9-2FCD-4436-88AC-578055785623}" type="presParOf" srcId="{AC2D0A33-60FE-4E06-A78E-EDF2F7B3B679}" destId="{D388608E-80D2-490E-9458-63A7D1067E75}" srcOrd="0" destOrd="0" presId="urn:microsoft.com/office/officeart/2009/3/layout/HorizontalOrganizationChart"/>
    <dgm:cxn modelId="{D69168BD-9992-4F2D-BC1F-A95E04C44FED}" type="presParOf" srcId="{AC2D0A33-60FE-4E06-A78E-EDF2F7B3B679}" destId="{E1A8722E-38CF-4A74-ADF7-7902D03077AC}" srcOrd="1" destOrd="0" presId="urn:microsoft.com/office/officeart/2009/3/layout/HorizontalOrganizationChart"/>
    <dgm:cxn modelId="{3B5E9D09-6DBF-414E-BFFB-30DE8020C9E4}" type="presParOf" srcId="{E1A8722E-38CF-4A74-ADF7-7902D03077AC}" destId="{0672D2EC-331E-4DAB-824B-DEE100A3C8A6}" srcOrd="0" destOrd="0" presId="urn:microsoft.com/office/officeart/2009/3/layout/HorizontalOrganizationChart"/>
    <dgm:cxn modelId="{991E08CA-D357-4608-8964-A8E6F61F8273}" type="presParOf" srcId="{0672D2EC-331E-4DAB-824B-DEE100A3C8A6}" destId="{3C39AFA4-E6E0-4EF7-975B-B67D65A682F3}" srcOrd="0" destOrd="0" presId="urn:microsoft.com/office/officeart/2009/3/layout/HorizontalOrganizationChart"/>
    <dgm:cxn modelId="{F16B1000-1DB6-4705-8333-3E57BBC18EF5}" type="presParOf" srcId="{0672D2EC-331E-4DAB-824B-DEE100A3C8A6}" destId="{AA2A084E-02DD-418A-89BD-D6207AF9823B}" srcOrd="1" destOrd="0" presId="urn:microsoft.com/office/officeart/2009/3/layout/HorizontalOrganizationChart"/>
    <dgm:cxn modelId="{05E0802F-57A4-4B09-A2AD-7BBDA6D2A195}" type="presParOf" srcId="{E1A8722E-38CF-4A74-ADF7-7902D03077AC}" destId="{4B24EE02-1B84-463B-823D-725061CE3101}" srcOrd="1" destOrd="0" presId="urn:microsoft.com/office/officeart/2009/3/layout/HorizontalOrganizationChart"/>
    <dgm:cxn modelId="{0D65B206-DB30-4CEA-BCEC-ED0371D7FCAF}" type="presParOf" srcId="{E1A8722E-38CF-4A74-ADF7-7902D03077AC}" destId="{30C1EDC6-44F7-4998-9ADC-3978DA6219C1}" srcOrd="2" destOrd="0" presId="urn:microsoft.com/office/officeart/2009/3/layout/HorizontalOrganizationChart"/>
    <dgm:cxn modelId="{EE7529FC-3F7C-47C5-9C09-DFAABDB64F3A}" type="presParOf" srcId="{AC2D0A33-60FE-4E06-A78E-EDF2F7B3B679}" destId="{DDE245CC-C955-4102-84AC-CF878A26C79D}" srcOrd="2" destOrd="0" presId="urn:microsoft.com/office/officeart/2009/3/layout/HorizontalOrganizationChart"/>
    <dgm:cxn modelId="{1E41B6E7-38EF-49F1-8BED-0C0AF3E602D0}" type="presParOf" srcId="{AC2D0A33-60FE-4E06-A78E-EDF2F7B3B679}" destId="{39CF73AC-2740-4619-8101-4FE9BB6AE453}" srcOrd="3" destOrd="0" presId="urn:microsoft.com/office/officeart/2009/3/layout/HorizontalOrganizationChart"/>
    <dgm:cxn modelId="{64D92D21-28B9-401C-B14B-3D05FA4DFED1}" type="presParOf" srcId="{39CF73AC-2740-4619-8101-4FE9BB6AE453}" destId="{7BAEEA37-32AA-46AA-867F-64854271FAA3}" srcOrd="0" destOrd="0" presId="urn:microsoft.com/office/officeart/2009/3/layout/HorizontalOrganizationChart"/>
    <dgm:cxn modelId="{B2C1587A-B5C9-4E91-B382-1C6DD4FFE88C}" type="presParOf" srcId="{7BAEEA37-32AA-46AA-867F-64854271FAA3}" destId="{F54DB3C5-1114-4BF9-82E4-C01C1A9472BA}" srcOrd="0" destOrd="0" presId="urn:microsoft.com/office/officeart/2009/3/layout/HorizontalOrganizationChart"/>
    <dgm:cxn modelId="{A58A7F55-C4A0-4909-AD43-9B75C35CC369}" type="presParOf" srcId="{7BAEEA37-32AA-46AA-867F-64854271FAA3}" destId="{C379CD95-EB99-4C2B-9121-63B4046611F3}" srcOrd="1" destOrd="0" presId="urn:microsoft.com/office/officeart/2009/3/layout/HorizontalOrganizationChart"/>
    <dgm:cxn modelId="{E612B7AA-3821-43A4-BC63-33FD4F1896AF}" type="presParOf" srcId="{39CF73AC-2740-4619-8101-4FE9BB6AE453}" destId="{13F458A8-7D16-4937-BD84-46DD6FEC9AD8}" srcOrd="1" destOrd="0" presId="urn:microsoft.com/office/officeart/2009/3/layout/HorizontalOrganizationChart"/>
    <dgm:cxn modelId="{57530106-EED7-4102-B26F-7F0DFC46DE32}" type="presParOf" srcId="{39CF73AC-2740-4619-8101-4FE9BB6AE453}" destId="{F2C7B229-9B9D-4DA6-BFED-DCD15DE4F07A}" srcOrd="2" destOrd="0" presId="urn:microsoft.com/office/officeart/2009/3/layout/HorizontalOrganizationChart"/>
    <dgm:cxn modelId="{85410B73-BE3A-4E66-AAC7-8DDC23CBD4D3}" type="presParOf" srcId="{AC2D0A33-60FE-4E06-A78E-EDF2F7B3B679}" destId="{0515BC5C-FEBA-4BD9-B632-76CC2260342B}" srcOrd="4" destOrd="0" presId="urn:microsoft.com/office/officeart/2009/3/layout/HorizontalOrganizationChart"/>
    <dgm:cxn modelId="{E0716E3A-F881-4B1C-8926-1B3D591F9B73}" type="presParOf" srcId="{AC2D0A33-60FE-4E06-A78E-EDF2F7B3B679}" destId="{939DE347-75FA-4D48-9119-5420F7197045}" srcOrd="5" destOrd="0" presId="urn:microsoft.com/office/officeart/2009/3/layout/HorizontalOrganizationChart"/>
    <dgm:cxn modelId="{447D60FC-314C-445E-86DF-A0043B257C6D}" type="presParOf" srcId="{939DE347-75FA-4D48-9119-5420F7197045}" destId="{9737E1D6-9BC1-4426-9AAF-3A367B9D70D7}" srcOrd="0" destOrd="0" presId="urn:microsoft.com/office/officeart/2009/3/layout/HorizontalOrganizationChart"/>
    <dgm:cxn modelId="{31E3AB1B-FF5D-4B82-A5CB-8B86F632C64B}" type="presParOf" srcId="{9737E1D6-9BC1-4426-9AAF-3A367B9D70D7}" destId="{506B3AC1-82B9-41A2-8A86-7FCCEE04CEF8}" srcOrd="0" destOrd="0" presId="urn:microsoft.com/office/officeart/2009/3/layout/HorizontalOrganizationChart"/>
    <dgm:cxn modelId="{3A5CB783-7A96-4490-8919-6C633E20448C}" type="presParOf" srcId="{9737E1D6-9BC1-4426-9AAF-3A367B9D70D7}" destId="{9101749E-07D0-4A81-B6E1-1EA7E0887357}" srcOrd="1" destOrd="0" presId="urn:microsoft.com/office/officeart/2009/3/layout/HorizontalOrganizationChart"/>
    <dgm:cxn modelId="{B5903402-3E6E-4B6C-AE38-4D85CD4657E1}" type="presParOf" srcId="{939DE347-75FA-4D48-9119-5420F7197045}" destId="{9A282E80-C4F2-4607-B6CA-703335AC77DC}" srcOrd="1" destOrd="0" presId="urn:microsoft.com/office/officeart/2009/3/layout/HorizontalOrganizationChart"/>
    <dgm:cxn modelId="{AF3CA9B2-8A17-4C4B-99A4-B2FCBF71E9A0}" type="presParOf" srcId="{939DE347-75FA-4D48-9119-5420F7197045}" destId="{0A216F14-ADFB-4E30-91CA-2A23EBBF5596}" srcOrd="2" destOrd="0" presId="urn:microsoft.com/office/officeart/2009/3/layout/HorizontalOrganizationChart"/>
    <dgm:cxn modelId="{0A704D20-C1D3-4A2C-B36C-650446D2DE9C}" type="presParOf" srcId="{BEE1E870-F6FC-4A49-A959-7C3CF4DBF04E}" destId="{C2E1051D-6F3D-4D63-AB2D-EF34F5F95763}" srcOrd="2" destOrd="0" presId="urn:microsoft.com/office/officeart/2009/3/layout/HorizontalOrganizationChart"/>
    <dgm:cxn modelId="{24295CA4-A2D0-4D64-88DE-E2393F6FCC70}" type="presParOf" srcId="{1EBC514E-B192-482D-A616-CDADE20325BB}" destId="{5DF19B7A-CB7C-4F7E-A271-D4951BCAE3FA}" srcOrd="6" destOrd="0" presId="urn:microsoft.com/office/officeart/2009/3/layout/HorizontalOrganizationChart"/>
    <dgm:cxn modelId="{F2E8EB75-4B79-4D5D-9FD3-F4841ABB37F7}" type="presParOf" srcId="{1EBC514E-B192-482D-A616-CDADE20325BB}" destId="{D1ACFD37-9692-4905-B4EA-B3FCAD911EAF}" srcOrd="7" destOrd="0" presId="urn:microsoft.com/office/officeart/2009/3/layout/HorizontalOrganizationChart"/>
    <dgm:cxn modelId="{DD30EFCC-0587-47A2-9268-F222EC8A7F6A}" type="presParOf" srcId="{D1ACFD37-9692-4905-B4EA-B3FCAD911EAF}" destId="{614B7561-C8D3-43FC-BB17-9DA75BC35673}" srcOrd="0" destOrd="0" presId="urn:microsoft.com/office/officeart/2009/3/layout/HorizontalOrganizationChart"/>
    <dgm:cxn modelId="{281699FE-520A-4159-98CF-76FDD48F085C}" type="presParOf" srcId="{614B7561-C8D3-43FC-BB17-9DA75BC35673}" destId="{D9C8E029-E354-4109-BA97-F5702601BB22}" srcOrd="0" destOrd="0" presId="urn:microsoft.com/office/officeart/2009/3/layout/HorizontalOrganizationChart"/>
    <dgm:cxn modelId="{F01D60DB-CBA2-435A-91F3-A3EC5B3E69A3}" type="presParOf" srcId="{614B7561-C8D3-43FC-BB17-9DA75BC35673}" destId="{1CCA714D-9051-47EC-8AA1-F16E36E2D272}" srcOrd="1" destOrd="0" presId="urn:microsoft.com/office/officeart/2009/3/layout/HorizontalOrganizationChart"/>
    <dgm:cxn modelId="{8CB02E40-CB3B-49BD-874C-8BEC25B7919F}" type="presParOf" srcId="{D1ACFD37-9692-4905-B4EA-B3FCAD911EAF}" destId="{F0BCC1BE-7C5C-497D-B2E4-6F737EB1E033}" srcOrd="1" destOrd="0" presId="urn:microsoft.com/office/officeart/2009/3/layout/HorizontalOrganizationChart"/>
    <dgm:cxn modelId="{BC33F59E-B51E-429B-B157-BFCC5A7E0761}" type="presParOf" srcId="{D1ACFD37-9692-4905-B4EA-B3FCAD911EAF}" destId="{32D82AD6-2B39-4CFC-8E7D-031D26C92C1F}" srcOrd="2" destOrd="0" presId="urn:microsoft.com/office/officeart/2009/3/layout/HorizontalOrganizationChart"/>
    <dgm:cxn modelId="{2509DE05-2F36-47D4-B74B-8225DD9371C2}" type="presParOf" srcId="{6DD4FEA8-D3B3-4ECE-8F33-F0B1B7DCED35}" destId="{913CF1FB-B157-4C2F-A24C-7D67A8A72949}" srcOrd="2" destOrd="0" presId="urn:microsoft.com/office/officeart/2009/3/layout/HorizontalOrganizationChar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9ABE2-D896-4715-88ED-BCFCD8524EDC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FA8E1-8C6D-49B8-82B0-88DC68D3F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330D-4CAB-4013-92DA-1C88EA448BF0}" type="datetime1">
              <a:rPr lang="en-US" smtClean="0"/>
              <a:t>10/9/2014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46Sc-HEDP &amp;  Dosimetry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BFD3-4888-4E4B-A9AC-3B8E1FA1D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EF0D-DC3D-4AA8-8F66-90E87A616707}" type="datetime1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46Sc-HEDP &amp;  Dosimetry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BFD3-4888-4E4B-A9AC-3B8E1FA1D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2FE-2E5D-4B3C-996C-8638095D66D9}" type="datetime1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46Sc-HEDP &amp;  Dosimetry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BFD3-4888-4E4B-A9AC-3B8E1FA1D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818C-3D03-4E8D-9BF2-7F77F21C9E36}" type="datetime1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46Sc-HEDP &amp;  Dosimetry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BFD3-4888-4E4B-A9AC-3B8E1FA1D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6E5-17AC-472F-9904-B78AF7A31456}" type="datetime1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46Sc-HEDP &amp;  Dosimetry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BFD3-4888-4E4B-A9AC-3B8E1FA1D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BCB5-3213-4CC8-88C6-0CB82D55375D}" type="datetime1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46Sc-HEDP &amp;  Dosimetry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BFD3-4888-4E4B-A9AC-3B8E1FA1D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D29-BB6C-4497-85BB-737677E9BE8F}" type="datetime1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46Sc-HEDP &amp;  Dosimetry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BFD3-4888-4E4B-A9AC-3B8E1FA1D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4FE-B7B4-44C8-9364-A0F6C79EC0CC}" type="datetime1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46Sc-HEDP &amp;  Dosimetry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BFD3-4888-4E4B-A9AC-3B8E1FA1D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1632-EF85-4CEC-8486-406DA4579723}" type="datetime1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46Sc-HEDP &amp;  Dosimetry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BFD3-4888-4E4B-A9AC-3B8E1FA1D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2163-9556-48F4-8FC8-34C95E5BB459}" type="datetime1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46Sc-HEDP &amp;  Dosimetry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BFD3-4888-4E4B-A9AC-3B8E1FA1D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BE5A-38DE-4CC0-A5CD-95C6980E1430}" type="datetime1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46Sc-HEDP &amp;  Dosimetry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80BFD3-4888-4E4B-A9AC-3B8E1FA1D1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0">
              <a:srgbClr val="000000"/>
            </a:gs>
            <a:gs pos="39999">
              <a:srgbClr val="0A128C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706CD8-A595-4C71-8BA7-F4DF03FD0640}" type="datetime1">
              <a:rPr lang="en-US" smtClean="0"/>
              <a:t>10/9/2014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46Sc-HEDP &amp;  Dosimetry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80BFD3-4888-4E4B-A9AC-3B8E1FA1D1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5" descr="besmellah__72_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>
          <a:xfrm>
            <a:off x="2590800" y="1143000"/>
            <a:ext cx="4267200" cy="53340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Scandium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057400"/>
          <a:ext cx="8915400" cy="3596112"/>
        </p:xfrm>
        <a:graphic>
          <a:graphicData uri="http://schemas.openxmlformats.org/drawingml/2006/table">
            <a:tbl>
              <a:tblPr rtl="1">
                <a:tableStyleId>{793D81CF-94F2-401A-BA57-92F5A7B2D0C5}</a:tableStyleId>
              </a:tblPr>
              <a:tblGrid>
                <a:gridCol w="1240404"/>
                <a:gridCol w="1007828"/>
                <a:gridCol w="1007828"/>
                <a:gridCol w="2945959"/>
                <a:gridCol w="2713381"/>
              </a:tblGrid>
              <a:tr h="899028"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 dirty="0">
                          <a:cs typeface="B Lotus" pitchFamily="2" charset="-78"/>
                        </a:rPr>
                        <a:t>رادیونوکلئید</a:t>
                      </a:r>
                      <a:endParaRPr lang="fa-IR" sz="2000" kern="1400" dirty="0">
                        <a:solidFill>
                          <a:srgbClr val="FF00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 dirty="0">
                          <a:cs typeface="B Lotus" pitchFamily="2" charset="-78"/>
                        </a:rPr>
                        <a:t>نیمه عمر</a:t>
                      </a:r>
                      <a:endParaRPr lang="fa-IR" sz="2000" kern="1400" dirty="0">
                        <a:solidFill>
                          <a:srgbClr val="FF00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 dirty="0">
                          <a:cs typeface="B Lotus" pitchFamily="2" charset="-78"/>
                        </a:rPr>
                        <a:t>حالت واپاشی</a:t>
                      </a:r>
                      <a:endParaRPr lang="fa-IR" sz="2000" kern="1400" dirty="0">
                        <a:solidFill>
                          <a:srgbClr val="FF00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 dirty="0">
                          <a:cs typeface="B Lotus" pitchFamily="2" charset="-78"/>
                        </a:rPr>
                        <a:t>انرژی گاما</a:t>
                      </a:r>
                      <a:r>
                        <a:rPr lang="fa-IR" sz="2000" kern="1400" dirty="0" smtClean="0">
                          <a:cs typeface="B Lotus" pitchFamily="2" charset="-78"/>
                        </a:rPr>
                        <a:t>(</a:t>
                      </a:r>
                      <a:r>
                        <a:rPr lang="en-US" sz="2000" kern="1400" dirty="0" smtClean="0">
                          <a:cs typeface="B Lotus" pitchFamily="2" charset="-78"/>
                        </a:rPr>
                        <a:t>(</a:t>
                      </a:r>
                      <a:r>
                        <a:rPr lang="en-US" sz="2000" kern="1400" dirty="0" err="1" smtClean="0">
                          <a:cs typeface="B Lotus" pitchFamily="2" charset="-78"/>
                        </a:rPr>
                        <a:t>keV</a:t>
                      </a:r>
                      <a:endParaRPr lang="fa-IR" sz="2000" b="1" kern="1400" dirty="0" smtClean="0">
                        <a:solidFill>
                          <a:srgbClr val="FF00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 dirty="0">
                          <a:cs typeface="B Lotus" pitchFamily="2" charset="-78"/>
                        </a:rPr>
                        <a:t>متوسط انرژی بتا</a:t>
                      </a:r>
                      <a:r>
                        <a:rPr lang="fa-IR" sz="2000" kern="1400" dirty="0" smtClean="0">
                          <a:cs typeface="B Lotus" pitchFamily="2" charset="-78"/>
                        </a:rPr>
                        <a:t>(</a:t>
                      </a:r>
                      <a:r>
                        <a:rPr lang="en-US" sz="2000" kern="1400" dirty="0" smtClean="0">
                          <a:cs typeface="B Lotus" pitchFamily="2" charset="-78"/>
                        </a:rPr>
                        <a:t>(</a:t>
                      </a:r>
                      <a:r>
                        <a:rPr lang="en-US" sz="2000" kern="1400" dirty="0" err="1" smtClean="0">
                          <a:cs typeface="B Lotus" pitchFamily="2" charset="-78"/>
                        </a:rPr>
                        <a:t>keV</a:t>
                      </a:r>
                      <a:endParaRPr lang="en-US" sz="2000" kern="1400" dirty="0">
                        <a:solidFill>
                          <a:srgbClr val="FF00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</a:tr>
              <a:tr h="899028"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 dirty="0">
                          <a:cs typeface="B Lotus" pitchFamily="2" charset="-78"/>
                        </a:rPr>
                        <a:t>اسکاندیوم-46</a:t>
                      </a:r>
                      <a:endParaRPr lang="fa-IR" sz="2000" kern="1400" dirty="0">
                        <a:solidFill>
                          <a:srgbClr val="FFFF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 dirty="0">
                          <a:cs typeface="B Lotus" pitchFamily="2" charset="-78"/>
                        </a:rPr>
                        <a:t>83/9 روز</a:t>
                      </a:r>
                      <a:endParaRPr lang="fa-IR" sz="2000" kern="1400" dirty="0">
                        <a:solidFill>
                          <a:srgbClr val="FFFF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 dirty="0">
                          <a:cs typeface="B Lotus" pitchFamily="2" charset="-78"/>
                        </a:rPr>
                        <a:t>بتا منفی</a:t>
                      </a:r>
                      <a:endParaRPr lang="fa-IR" sz="2000" kern="1400" dirty="0">
                        <a:solidFill>
                          <a:srgbClr val="FFFF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 dirty="0">
                          <a:cs typeface="B Lotus" pitchFamily="2" charset="-78"/>
                        </a:rPr>
                        <a:t>(99/98%)</a:t>
                      </a:r>
                      <a:r>
                        <a:rPr lang="fa-IR" sz="2000" kern="1400" dirty="0" smtClean="0">
                          <a:cs typeface="B Lotus" pitchFamily="2" charset="-78"/>
                        </a:rPr>
                        <a:t>889/28 (</a:t>
                      </a:r>
                      <a:r>
                        <a:rPr lang="fa-IR" sz="2000" kern="1400" dirty="0">
                          <a:cs typeface="B Lotus" pitchFamily="2" charset="-78"/>
                        </a:rPr>
                        <a:t>99/99%)1120/55</a:t>
                      </a:r>
                      <a:endParaRPr lang="fa-IR" sz="2000" kern="1400" dirty="0">
                        <a:solidFill>
                          <a:srgbClr val="FFFF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 dirty="0">
                          <a:cs typeface="B Lotus" pitchFamily="2" charset="-78"/>
                        </a:rPr>
                        <a:t>(99/99%)112</a:t>
                      </a:r>
                      <a:endParaRPr lang="fa-IR" sz="2000" kern="1400" dirty="0">
                        <a:solidFill>
                          <a:srgbClr val="FFFF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</a:tr>
              <a:tr h="899028"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>
                          <a:cs typeface="B Lotus" pitchFamily="2" charset="-78"/>
                        </a:rPr>
                        <a:t>اسکاندیوم-47</a:t>
                      </a:r>
                      <a:endParaRPr lang="fa-IR" sz="2000" kern="1400">
                        <a:solidFill>
                          <a:srgbClr val="FFFF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>
                          <a:cs typeface="B Lotus" pitchFamily="2" charset="-78"/>
                        </a:rPr>
                        <a:t>3/35روز</a:t>
                      </a:r>
                      <a:endParaRPr lang="fa-IR" sz="2000" kern="1400">
                        <a:solidFill>
                          <a:srgbClr val="FFFF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>
                          <a:cs typeface="B Lotus" pitchFamily="2" charset="-78"/>
                        </a:rPr>
                        <a:t>بتا منفی</a:t>
                      </a:r>
                      <a:endParaRPr lang="fa-IR" sz="2000" kern="1400">
                        <a:solidFill>
                          <a:srgbClr val="FFFF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 dirty="0">
                          <a:cs typeface="B Lotus" pitchFamily="2" charset="-78"/>
                        </a:rPr>
                        <a:t>(68%)159</a:t>
                      </a:r>
                      <a:endParaRPr lang="fa-IR" sz="2000" kern="1400" dirty="0">
                        <a:solidFill>
                          <a:srgbClr val="FFFF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 dirty="0">
                          <a:cs typeface="B Lotus" pitchFamily="2" charset="-78"/>
                        </a:rPr>
                        <a:t>(68%)142-(32%)204</a:t>
                      </a:r>
                      <a:endParaRPr lang="fa-IR" sz="2000" kern="1400" dirty="0">
                        <a:solidFill>
                          <a:srgbClr val="FFFF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</a:tr>
              <a:tr h="899028"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>
                          <a:cs typeface="B Lotus" pitchFamily="2" charset="-78"/>
                        </a:rPr>
                        <a:t>اسکاندیوم-48</a:t>
                      </a:r>
                      <a:endParaRPr lang="fa-IR" sz="2000" kern="1400">
                        <a:solidFill>
                          <a:srgbClr val="FFFF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 dirty="0">
                          <a:cs typeface="B Lotus" pitchFamily="2" charset="-78"/>
                        </a:rPr>
                        <a:t>1/82روز</a:t>
                      </a:r>
                      <a:endParaRPr lang="fa-IR" sz="2000" kern="1400" dirty="0">
                        <a:solidFill>
                          <a:srgbClr val="FFFF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>
                          <a:cs typeface="B Lotus" pitchFamily="2" charset="-78"/>
                        </a:rPr>
                        <a:t>بتا منفی</a:t>
                      </a:r>
                      <a:endParaRPr lang="fa-IR" sz="2000" kern="1400">
                        <a:solidFill>
                          <a:srgbClr val="FFFF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 dirty="0">
                          <a:cs typeface="B Lotus" pitchFamily="2" charset="-78"/>
                        </a:rPr>
                        <a:t>(100%)1312-(100%)</a:t>
                      </a:r>
                      <a:r>
                        <a:rPr lang="fa-IR" sz="2000" kern="1400" dirty="0" smtClean="0">
                          <a:cs typeface="B Lotus" pitchFamily="2" charset="-78"/>
                        </a:rPr>
                        <a:t>983 (</a:t>
                      </a:r>
                      <a:r>
                        <a:rPr lang="fa-IR" sz="2000" kern="1400" dirty="0">
                          <a:cs typeface="B Lotus" pitchFamily="2" charset="-78"/>
                        </a:rPr>
                        <a:t>97%)1037</a:t>
                      </a:r>
                      <a:endParaRPr lang="fa-IR" sz="2000" kern="1400" dirty="0">
                        <a:solidFill>
                          <a:srgbClr val="FFFF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a-IR" sz="2000" kern="1400" dirty="0">
                          <a:cs typeface="B Lotus" pitchFamily="2" charset="-78"/>
                        </a:rPr>
                        <a:t>(100%)157-(89%)226</a:t>
                      </a:r>
                      <a:endParaRPr lang="fa-IR" sz="2000" kern="1400" dirty="0">
                        <a:solidFill>
                          <a:srgbClr val="FFFF00"/>
                        </a:solidFill>
                        <a:latin typeface="Calibri"/>
                        <a:cs typeface="B Lotus" pitchFamily="2" charset="-78"/>
                      </a:endParaRPr>
                    </a:p>
                  </a:txBody>
                  <a:tcPr marL="10602" marR="10602" marT="10602" marB="10602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46Sc-HEDP &amp;  Dosimetry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600" dirty="0" err="1" smtClean="0">
                <a:solidFill>
                  <a:srgbClr val="FF0000"/>
                </a:solidFill>
              </a:rPr>
              <a:t>HPGe</a:t>
            </a:r>
            <a:r>
              <a:rPr lang="en-US" sz="3600" dirty="0" smtClean="0">
                <a:solidFill>
                  <a:srgbClr val="FF0000"/>
                </a:solidFill>
              </a:rPr>
              <a:t> spectrum for SC-46 chloride solution used in this study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133813"/>
            <a:ext cx="8229600" cy="399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46Sc-HEDP &amp;  Dosimetry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36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TLC of ScCl3 by NH4OH:CH3OH:H2O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46Sc-HEDP &amp;  Dosimetry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TLC of  </a:t>
            </a:r>
            <a:r>
              <a:rPr lang="en-US" sz="5400" baseline="30000" dirty="0" smtClean="0">
                <a:solidFill>
                  <a:srgbClr val="FF0000"/>
                </a:solidFill>
              </a:rPr>
              <a:t>46</a:t>
            </a:r>
            <a:r>
              <a:rPr lang="en-US" sz="5400" dirty="0" smtClean="0">
                <a:solidFill>
                  <a:srgbClr val="FF0000"/>
                </a:solidFill>
              </a:rPr>
              <a:t>Sc-HEDP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46Sc-HEDP &amp;  Dosimetry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Biodistribution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sz="4800" baseline="30000" dirty="0" smtClean="0">
                <a:solidFill>
                  <a:srgbClr val="FF0000"/>
                </a:solidFill>
              </a:rPr>
              <a:t>46</a:t>
            </a:r>
            <a:r>
              <a:rPr lang="en-US" sz="4800" dirty="0" smtClean="0">
                <a:solidFill>
                  <a:srgbClr val="FF0000"/>
                </a:solidFill>
              </a:rPr>
              <a:t>Sc-HEDP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46Sc-HEDP &amp;  Dosimetry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524001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Biodistribution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sz="4800" baseline="30000" dirty="0" smtClean="0">
                <a:solidFill>
                  <a:srgbClr val="FF0000"/>
                </a:solidFill>
              </a:rPr>
              <a:t>186</a:t>
            </a:r>
            <a:r>
              <a:rPr lang="en-US" sz="4800" dirty="0" smtClean="0">
                <a:solidFill>
                  <a:srgbClr val="FF0000"/>
                </a:solidFill>
              </a:rPr>
              <a:t>Re-HEDP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46Sc-HEDP &amp;  Dosimetry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Spect</a:t>
            </a:r>
            <a:r>
              <a:rPr lang="en-US" sz="4000" dirty="0" smtClean="0">
                <a:solidFill>
                  <a:srgbClr val="FF0000"/>
                </a:solidFill>
              </a:rPr>
              <a:t> of Rat 24h after Re-HEDP injection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Re-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5432" y="1935163"/>
            <a:ext cx="2653135" cy="438943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46Sc-HEDP &amp;  Dosimetry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4264025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Spect</a:t>
            </a:r>
            <a:r>
              <a:rPr lang="en-US" sz="4000" dirty="0" smtClean="0">
                <a:solidFill>
                  <a:srgbClr val="FF0000"/>
                </a:solidFill>
              </a:rPr>
              <a:t> of Rat 4h after </a:t>
            </a:r>
            <a:r>
              <a:rPr lang="en-US" sz="4000" baseline="30000" dirty="0" smtClean="0">
                <a:solidFill>
                  <a:srgbClr val="FF0000"/>
                </a:solidFill>
              </a:rPr>
              <a:t>46</a:t>
            </a:r>
            <a:r>
              <a:rPr lang="en-US" sz="4000" dirty="0" smtClean="0">
                <a:solidFill>
                  <a:srgbClr val="FF0000"/>
                </a:solidFill>
              </a:rPr>
              <a:t>Sc-HEDP injection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46Sc-HEDP &amp;  Dosimetry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010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aseline="30000" dirty="0" smtClean="0">
                <a:solidFill>
                  <a:srgbClr val="FF0000"/>
                </a:solidFill>
              </a:rPr>
              <a:t>186</a:t>
            </a:r>
            <a:r>
              <a:rPr lang="en-US" sz="2800" dirty="0" smtClean="0">
                <a:solidFill>
                  <a:srgbClr val="FF0000"/>
                </a:solidFill>
              </a:rPr>
              <a:t>Re-HEDP </a:t>
            </a:r>
            <a:r>
              <a:rPr lang="en-US" sz="2800" dirty="0" err="1" smtClean="0">
                <a:solidFill>
                  <a:srgbClr val="FF0000"/>
                </a:solidFill>
              </a:rPr>
              <a:t>scintigraphy</a:t>
            </a:r>
            <a:r>
              <a:rPr lang="en-US" sz="2800" dirty="0" smtClean="0">
                <a:solidFill>
                  <a:srgbClr val="FF0000"/>
                </a:solidFill>
              </a:rPr>
              <a:t> 48 h after the treatment infusion.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re-hed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8960" y="2187696"/>
            <a:ext cx="2926080" cy="388437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46Sc-HEDP &amp;  Dosimetry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Dosimetry</a:t>
            </a:r>
            <a:r>
              <a:rPr lang="en-US" dirty="0" smtClean="0">
                <a:solidFill>
                  <a:srgbClr val="FF0000"/>
                </a:solidFill>
              </a:rPr>
              <a:t> Methods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46Sc-HEDP &amp;  Dosimetry</a:t>
            </a:r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56183792"/>
              </p:ext>
            </p:extLst>
          </p:nvPr>
        </p:nvGraphicFramePr>
        <p:xfrm>
          <a:off x="457200" y="1524001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592BFE-9AD0-43B7-B726-40C952BA6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8592BFE-9AD0-43B7-B726-40C952BA6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3171D0-9A50-4AC6-8692-EDF96D04D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13171D0-9A50-4AC6-8692-EDF96D04D4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A76820-FC25-4369-98B7-3F486A3FE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CA76820-FC25-4369-98B7-3F486A3FE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C59BB0-2043-47D9-B2E2-C3A872DEC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2BC59BB0-2043-47D9-B2E2-C3A872DEC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073F73-9C7B-450A-A47F-124F4F848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7073F73-9C7B-450A-A47F-124F4F848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2FF33A-A849-4877-A77B-EC03A0762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52FF33A-A849-4877-A77B-EC03A0762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A35009-C65E-4334-A796-DD59622BF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92A35009-C65E-4334-A796-DD59622BF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A7D0D7-7626-4C8B-BD08-D993475E2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F8A7D0D7-7626-4C8B-BD08-D993475E2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DDB123-C6C4-4C93-8AAB-066BF4487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AEDDB123-C6C4-4C93-8AAB-066BF4487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A9210B-2E86-4A70-9A1B-7F0FD420D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EAA9210B-2E86-4A70-9A1B-7F0FD420D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BDA3E4-7250-4D78-A722-9EDF73C95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ABBDA3E4-7250-4D78-A722-9EDF73C95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88608E-80D2-490E-9458-63A7D1067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D388608E-80D2-490E-9458-63A7D1067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39AFA4-E6E0-4EF7-975B-B67D65A68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3C39AFA4-E6E0-4EF7-975B-B67D65A68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E245CC-C955-4102-84AC-CF878A26C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DDE245CC-C955-4102-84AC-CF878A26C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4DB3C5-1114-4BF9-82E4-C01C1A947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F54DB3C5-1114-4BF9-82E4-C01C1A947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15BC5C-FEBA-4BD9-B632-76CC22603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0515BC5C-FEBA-4BD9-B632-76CC22603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6B3AC1-82B9-41A2-8A86-7FCCEE04C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506B3AC1-82B9-41A2-8A86-7FCCEE04C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F19B7A-CB7C-4F7E-A271-D4951BCAE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5DF19B7A-CB7C-4F7E-A271-D4951BCAE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C8E029-E354-4109-BA97-F5702601B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D9C8E029-E354-4109-BA97-F5702601B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Development and </a:t>
            </a:r>
            <a:r>
              <a:rPr lang="en-US" dirty="0" err="1" smtClean="0">
                <a:solidFill>
                  <a:srgbClr val="FFFF00"/>
                </a:solidFill>
              </a:rPr>
              <a:t>Dosimetry</a:t>
            </a:r>
            <a:r>
              <a:rPr lang="en-US" dirty="0" smtClean="0">
                <a:solidFill>
                  <a:srgbClr val="FFFF00"/>
                </a:solidFill>
              </a:rPr>
              <a:t> of </a:t>
            </a:r>
            <a:r>
              <a:rPr lang="en-US" baseline="30000" dirty="0" smtClean="0">
                <a:solidFill>
                  <a:srgbClr val="FFFF00"/>
                </a:solidFill>
              </a:rPr>
              <a:t>46</a:t>
            </a:r>
            <a:r>
              <a:rPr lang="en-US" dirty="0" smtClean="0">
                <a:solidFill>
                  <a:srgbClr val="FFFF00"/>
                </a:solidFill>
              </a:rPr>
              <a:t>Sc-HEDP </a:t>
            </a:r>
            <a:r>
              <a:rPr lang="en-US" dirty="0" smtClean="0">
                <a:solidFill>
                  <a:srgbClr val="FFFF00"/>
                </a:solidFill>
              </a:rPr>
              <a:t>as a bone-Seeker Radiopharmaceutical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800600"/>
            <a:ext cx="64008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Leila </a:t>
            </a:r>
            <a:r>
              <a:rPr lang="en-US" dirty="0" err="1" smtClean="0">
                <a:solidFill>
                  <a:srgbClr val="FFC000"/>
                </a:solidFill>
              </a:rPr>
              <a:t>Moghaddam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Banaem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Dose Calculation-MIRD method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46Sc-HEDP &amp;  Dosimetry</a:t>
            </a:r>
            <a:endParaRPr lang="en-US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>
            <p:ph idx="1"/>
          </p:nvPr>
        </p:nvGraphicFramePr>
        <p:xfrm>
          <a:off x="457200" y="4876800"/>
          <a:ext cx="7161213" cy="885825"/>
        </p:xfrm>
        <a:graphic>
          <a:graphicData uri="http://schemas.openxmlformats.org/presentationml/2006/ole">
            <p:oleObj spid="_x0000_s50182" name="Equation" r:id="rId3" imgW="3797280" imgH="4698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2133600"/>
            <a:ext cx="3962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40107"/>
                </a:solidFill>
              </a:rPr>
              <a:t>A(t)=a</a:t>
            </a:r>
            <a:r>
              <a:rPr lang="en-US" sz="3200" baseline="-25000" dirty="0" smtClean="0">
                <a:solidFill>
                  <a:srgbClr val="040107"/>
                </a:solidFill>
              </a:rPr>
              <a:t>1</a:t>
            </a:r>
            <a:r>
              <a:rPr lang="en-US" sz="3200" dirty="0" smtClean="0">
                <a:solidFill>
                  <a:srgbClr val="040107"/>
                </a:solidFill>
              </a:rPr>
              <a:t>e</a:t>
            </a:r>
            <a:r>
              <a:rPr lang="en-US" sz="3200" baseline="30000" dirty="0" smtClean="0">
                <a:solidFill>
                  <a:srgbClr val="040107"/>
                </a:solidFill>
              </a:rPr>
              <a:t>-b</a:t>
            </a:r>
            <a:r>
              <a:rPr lang="en-US" sz="3200" baseline="20000" dirty="0" smtClean="0">
                <a:solidFill>
                  <a:srgbClr val="040107"/>
                </a:solidFill>
              </a:rPr>
              <a:t>1</a:t>
            </a:r>
            <a:r>
              <a:rPr lang="en-US" sz="3200" baseline="30000" dirty="0" smtClean="0">
                <a:solidFill>
                  <a:srgbClr val="040107"/>
                </a:solidFill>
              </a:rPr>
              <a:t>t</a:t>
            </a:r>
            <a:r>
              <a:rPr lang="en-US" sz="3200" dirty="0" smtClean="0">
                <a:solidFill>
                  <a:srgbClr val="040107"/>
                </a:solidFill>
              </a:rPr>
              <a:t>+a</a:t>
            </a:r>
            <a:r>
              <a:rPr lang="en-US" sz="3200" baseline="-25000" dirty="0" smtClean="0">
                <a:solidFill>
                  <a:srgbClr val="040107"/>
                </a:solidFill>
              </a:rPr>
              <a:t>2</a:t>
            </a:r>
            <a:r>
              <a:rPr lang="en-US" sz="3200" dirty="0" smtClean="0">
                <a:solidFill>
                  <a:srgbClr val="040107"/>
                </a:solidFill>
              </a:rPr>
              <a:t>e</a:t>
            </a:r>
            <a:r>
              <a:rPr lang="en-US" sz="3200" baseline="30000" dirty="0" smtClean="0">
                <a:solidFill>
                  <a:srgbClr val="040107"/>
                </a:solidFill>
              </a:rPr>
              <a:t>-b</a:t>
            </a:r>
            <a:r>
              <a:rPr lang="en-US" sz="3200" baseline="20000" dirty="0" smtClean="0">
                <a:solidFill>
                  <a:srgbClr val="040107"/>
                </a:solidFill>
              </a:rPr>
              <a:t>2</a:t>
            </a:r>
            <a:r>
              <a:rPr lang="en-US" sz="3200" baseline="30000" dirty="0" smtClean="0">
                <a:solidFill>
                  <a:srgbClr val="040107"/>
                </a:solidFill>
              </a:rPr>
              <a:t>t</a:t>
            </a:r>
            <a:r>
              <a:rPr lang="en-US" sz="3200" dirty="0" smtClean="0">
                <a:solidFill>
                  <a:srgbClr val="040107"/>
                </a:solidFill>
              </a:rPr>
              <a:t>+….</a:t>
            </a:r>
            <a:endParaRPr lang="en-US" sz="3200" dirty="0">
              <a:solidFill>
                <a:srgbClr val="040107"/>
              </a:solidFill>
            </a:endParaRPr>
          </a:p>
        </p:txBody>
      </p:sp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98488" y="3200400"/>
          <a:ext cx="2994025" cy="1314450"/>
        </p:xfrm>
        <a:graphic>
          <a:graphicData uri="http://schemas.openxmlformats.org/presentationml/2006/ole">
            <p:oleObj spid="_x0000_s50183" name="Equation" r:id="rId4" imgW="2044440" imgH="81252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0" y="29718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ICRP89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International </a:t>
            </a:r>
            <a:r>
              <a:rPr lang="en-US" sz="2400" dirty="0" smtClean="0">
                <a:solidFill>
                  <a:srgbClr val="FFFF00"/>
                </a:solidFill>
              </a:rPr>
              <a:t> Commission </a:t>
            </a:r>
            <a:r>
              <a:rPr lang="en-US" sz="2400" dirty="0" smtClean="0">
                <a:solidFill>
                  <a:srgbClr val="FFFF00"/>
                </a:solidFill>
              </a:rPr>
              <a:t>on Radiological </a:t>
            </a:r>
            <a:r>
              <a:rPr lang="en-US" sz="2400" dirty="0" smtClean="0">
                <a:solidFill>
                  <a:srgbClr val="FFFF00"/>
                </a:solidFill>
              </a:rPr>
              <a:t>Protection)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Estimated human %ID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46Sc-HEDP &amp;  Dosimetry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Estimated Human Absorbed Dose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Organ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Accumulated </a:t>
                      </a:r>
                      <a:r>
                        <a:rPr lang="en-US" dirty="0" err="1" smtClean="0"/>
                        <a:t>Acivity</a:t>
                      </a:r>
                      <a:r>
                        <a:rPr lang="en-US" dirty="0" smtClean="0"/>
                        <a:t> (µ</a:t>
                      </a:r>
                      <a:r>
                        <a:rPr lang="en-US" dirty="0" err="1" smtClean="0"/>
                        <a:t>Ci</a:t>
                      </a:r>
                      <a:r>
                        <a:rPr lang="en-US" dirty="0" smtClean="0"/>
                        <a:t>-h)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Absorbed Dose (</a:t>
                      </a:r>
                      <a:r>
                        <a:rPr lang="en-US" dirty="0" err="1" smtClean="0"/>
                        <a:t>mGy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MBq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L-Intestine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C0B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0.133</a:t>
                      </a:r>
                      <a:endParaRPr lang="en-US" sz="1600" b="0" dirty="0">
                        <a:solidFill>
                          <a:srgbClr val="0C0B0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H-Intestine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C0B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0.273</a:t>
                      </a:r>
                      <a:endParaRPr lang="en-US" sz="1600" b="0" dirty="0">
                        <a:solidFill>
                          <a:srgbClr val="0C0B0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Stomach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C0B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en-US" sz="1600" b="0" dirty="0">
                        <a:solidFill>
                          <a:srgbClr val="0C0B0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Kidney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C0B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0.109</a:t>
                      </a:r>
                      <a:endParaRPr lang="en-US" sz="1600" b="0" dirty="0">
                        <a:solidFill>
                          <a:srgbClr val="0C0B0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Liver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241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C0B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0.168</a:t>
                      </a:r>
                      <a:endParaRPr lang="en-US" sz="1600" b="0" dirty="0">
                        <a:solidFill>
                          <a:srgbClr val="0C0B0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C0B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0.078</a:t>
                      </a:r>
                      <a:endParaRPr lang="en-US" sz="1600" b="0" dirty="0">
                        <a:solidFill>
                          <a:srgbClr val="0C0B0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Spleen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C0B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0.113</a:t>
                      </a:r>
                      <a:endParaRPr lang="en-US" sz="1600" b="0" dirty="0">
                        <a:solidFill>
                          <a:srgbClr val="0C0B0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Bone-Surface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5946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Red-Marrow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Body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2295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C0B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0.254</a:t>
                      </a:r>
                      <a:endParaRPr lang="en-US" sz="1600" b="0" dirty="0">
                        <a:solidFill>
                          <a:srgbClr val="0C0B0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46Sc-HEDP &amp;  Dosimetry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</a:rPr>
                        <a:t>186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Re-HEDP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</a:rPr>
                        <a:t>47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Sc-HEDP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0F6C"/>
                          </a:solidFill>
                        </a:rPr>
                        <a:t>Stability</a:t>
                      </a:r>
                      <a:endParaRPr lang="en-US" dirty="0">
                        <a:solidFill>
                          <a:srgbClr val="080F6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48h in room Temp.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48h in room Temp.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80F6C"/>
                          </a:solidFill>
                        </a:rPr>
                        <a:t>Biodistribution</a:t>
                      </a:r>
                      <a:endParaRPr lang="en-US" dirty="0">
                        <a:solidFill>
                          <a:srgbClr val="080F6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4 h maximum %2.4in bone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4h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maximum &amp;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%6.31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in bone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80F6C"/>
                          </a:solidFill>
                        </a:rPr>
                        <a:t>Performing</a:t>
                      </a:r>
                      <a:endParaRPr lang="en-US" dirty="0">
                        <a:solidFill>
                          <a:srgbClr val="080F6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/>
                      <a:r>
                        <a:rPr lang="en-US" sz="1800" dirty="0" smtClean="0">
                          <a:solidFill>
                            <a:srgbClr val="C00000"/>
                          </a:solidFill>
                          <a:cs typeface="Majalla UI"/>
                        </a:rPr>
                        <a:t>Simple Target preparation</a:t>
                      </a:r>
                      <a:endParaRPr lang="fa-IR" sz="18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457200" indent="-457200"/>
                      <a:r>
                        <a:rPr lang="en-US" sz="1800" dirty="0" smtClean="0">
                          <a:solidFill>
                            <a:srgbClr val="C00000"/>
                          </a:solidFill>
                          <a:cs typeface="Majalla UI"/>
                        </a:rPr>
                        <a:t>Equal product expense</a:t>
                      </a:r>
                      <a:endParaRPr lang="fa-IR" sz="18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457200" indent="-457200"/>
                      <a:r>
                        <a:rPr lang="en-US" sz="1800" dirty="0" smtClean="0">
                          <a:solidFill>
                            <a:srgbClr val="C00000"/>
                          </a:solidFill>
                          <a:cs typeface="Majalla UI"/>
                        </a:rPr>
                        <a:t>With impurity</a:t>
                      </a:r>
                    </a:p>
                    <a:p>
                      <a:pPr marL="457200" indent="-457200"/>
                      <a:endParaRPr lang="en-US" sz="1800" dirty="0" smtClean="0">
                        <a:solidFill>
                          <a:srgbClr val="FFFFFF"/>
                        </a:solidFill>
                        <a:cs typeface="Majalla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/>
                      <a:r>
                        <a:rPr lang="en-US" sz="1800" dirty="0" smtClean="0">
                          <a:solidFill>
                            <a:srgbClr val="C00000"/>
                          </a:solidFill>
                          <a:cs typeface="Majalla UI"/>
                        </a:rPr>
                        <a:t>Simple Target preparation</a:t>
                      </a:r>
                      <a:endParaRPr lang="fa-IR" sz="18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457200" indent="-457200"/>
                      <a:r>
                        <a:rPr lang="en-US" sz="1800" dirty="0" smtClean="0">
                          <a:solidFill>
                            <a:srgbClr val="C00000"/>
                          </a:solidFill>
                          <a:cs typeface="Majalla UI"/>
                        </a:rPr>
                        <a:t>Needs</a:t>
                      </a:r>
                      <a:r>
                        <a:rPr lang="en-US" sz="1800" baseline="0" dirty="0" smtClean="0">
                          <a:solidFill>
                            <a:srgbClr val="C00000"/>
                          </a:solidFill>
                          <a:cs typeface="Majalla UI"/>
                        </a:rPr>
                        <a:t> separation</a:t>
                      </a:r>
                    </a:p>
                    <a:p>
                      <a:pPr marL="457200" indent="-457200"/>
                      <a:r>
                        <a:rPr lang="en-US" sz="1800" dirty="0" smtClean="0">
                          <a:solidFill>
                            <a:srgbClr val="C00000"/>
                          </a:solidFill>
                          <a:cs typeface="Majalla UI"/>
                        </a:rPr>
                        <a:t>Equal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  <a:cs typeface="Majalla UI"/>
                        </a:rPr>
                        <a:t>product expense</a:t>
                      </a:r>
                      <a:endParaRPr lang="fa-IR" sz="18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457200" indent="-457200"/>
                      <a:r>
                        <a:rPr lang="en-US" sz="1800" dirty="0" smtClean="0">
                          <a:solidFill>
                            <a:srgbClr val="C00000"/>
                          </a:solidFill>
                          <a:cs typeface="Majalla UI"/>
                        </a:rPr>
                        <a:t>Without impurity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46Sc-HEDP &amp;  Dosimetry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Traditional Arabic" pitchFamily="2" charset="-78"/>
            </a:endParaRPr>
          </a:p>
        </p:txBody>
      </p:sp>
      <p:pic>
        <p:nvPicPr>
          <p:cNvPr id="34819" name="Content Placeholder 12" descr="P10003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46Sc-HEDP &amp;  Dosimetry</a:t>
            </a:r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57200" y="1143000"/>
            <a:ext cx="4191000" cy="4572000"/>
          </a:xfrm>
        </p:spPr>
        <p:txBody>
          <a:bodyPr>
            <a:normAutofit/>
          </a:bodyPr>
          <a:lstStyle/>
          <a:p>
            <a:pPr algn="justLow"/>
            <a:r>
              <a:rPr lang="en-US" sz="2000" dirty="0" smtClean="0">
                <a:solidFill>
                  <a:srgbClr val="FF9900"/>
                </a:solidFill>
              </a:rPr>
              <a:t>In diagnosis radiopharmaceuticals produce images that enable the function and living chemistry of the body to be evaluated. </a:t>
            </a:r>
          </a:p>
          <a:p>
            <a:pPr algn="justLow"/>
            <a:r>
              <a:rPr lang="en-US" sz="2000" dirty="0" smtClean="0">
                <a:solidFill>
                  <a:srgbClr val="FF9900"/>
                </a:solidFill>
              </a:rPr>
              <a:t>Radiopharmaceuticals are designed for internal radiotherapy, because they accumulate in </a:t>
            </a:r>
            <a:r>
              <a:rPr lang="en-US" sz="2000" dirty="0" err="1" smtClean="0">
                <a:solidFill>
                  <a:srgbClr val="FF9900"/>
                </a:solidFill>
              </a:rPr>
              <a:t>tumours</a:t>
            </a:r>
            <a:r>
              <a:rPr lang="en-US" sz="2000" dirty="0" smtClean="0">
                <a:solidFill>
                  <a:srgbClr val="FF9900"/>
                </a:solidFill>
              </a:rPr>
              <a:t> and eliminate cancerous cells by selective targeting, without harming healthy cells.</a:t>
            </a:r>
          </a:p>
          <a:p>
            <a:pPr algn="justLow"/>
            <a:r>
              <a:rPr lang="en-US" sz="2000" dirty="0" smtClean="0">
                <a:solidFill>
                  <a:srgbClr val="FF9900"/>
                </a:solidFill>
              </a:rPr>
              <a:t>Bone-seeking radiopharmaceuticals are used for the palliative treatment of bone pain resulting from skeletal metastases.</a:t>
            </a:r>
            <a:endParaRPr lang="en-US" sz="2000" dirty="0">
              <a:solidFill>
                <a:srgbClr val="FF9900"/>
              </a:solidFill>
            </a:endParaRPr>
          </a:p>
        </p:txBody>
      </p:sp>
      <p:graphicFrame>
        <p:nvGraphicFramePr>
          <p:cNvPr id="1026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953000" y="1295400"/>
          <a:ext cx="3733800" cy="4292600"/>
        </p:xfrm>
        <a:graphic>
          <a:graphicData uri="http://schemas.openxmlformats.org/presentationml/2006/ole">
            <p:oleObj spid="_x0000_s1026" name="Worksheet" r:id="rId4" imgW="6067425" imgH="5095875" progId="Excel.Sheet.8">
              <p:embed/>
            </p:oleObj>
          </a:graphicData>
        </a:graphic>
      </p:graphicFrame>
      <p:sp>
        <p:nvSpPr>
          <p:cNvPr id="102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46Sc-HEDP &amp;  Dosimetry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Mechanisms of Localization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Compartmental localization and leakage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Cell sequestration</a:t>
            </a:r>
          </a:p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Phagocytosis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Passive diffusion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Metabolism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Active transport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46Sc-HEDP &amp;  Dosimetry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Localization (cont.)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Capillary blockade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Perfusion</a:t>
            </a:r>
          </a:p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Chemotaxis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Antibody-antigen </a:t>
            </a:r>
            <a:r>
              <a:rPr lang="en-US" dirty="0" err="1" smtClean="0">
                <a:solidFill>
                  <a:srgbClr val="FFFF00"/>
                </a:solidFill>
              </a:rPr>
              <a:t>complexation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Receptor binding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Physiochemical adsorption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46Sc-HEDP &amp;  </a:t>
            </a:r>
            <a:r>
              <a:rPr lang="en-US" dirty="0" err="1" smtClean="0">
                <a:solidFill>
                  <a:srgbClr val="FFFF00"/>
                </a:solidFill>
              </a:rPr>
              <a:t>Dosimetry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24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3300"/>
                </a:solidFill>
              </a:rPr>
              <a:t>Ligand</a:t>
            </a:r>
            <a:r>
              <a:rPr lang="en-US" dirty="0"/>
              <a:t> from Latin </a:t>
            </a:r>
            <a:r>
              <a:rPr lang="en-US" i="1" dirty="0" err="1"/>
              <a:t>ligare</a:t>
            </a:r>
            <a:r>
              <a:rPr lang="en-US" dirty="0"/>
              <a:t> “to bind”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228600" y="1828801"/>
            <a:ext cx="8458200" cy="43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	“a molecule or anion with an unshared pair</a:t>
            </a:r>
          </a:p>
          <a:p>
            <a:pPr>
              <a:buNone/>
            </a:pPr>
            <a:r>
              <a:rPr lang="en-US" sz="2400" dirty="0" smtClean="0"/>
              <a:t>             of </a:t>
            </a:r>
            <a:r>
              <a:rPr lang="en-US" sz="2400" dirty="0"/>
              <a:t>electrons donating a lone pair to a metal</a:t>
            </a:r>
          </a:p>
          <a:p>
            <a:pPr>
              <a:buNone/>
            </a:pPr>
            <a:r>
              <a:rPr lang="en-US" sz="2400" dirty="0" smtClean="0"/>
              <a:t>         </a:t>
            </a:r>
            <a:r>
              <a:rPr lang="en-US" sz="2400" dirty="0"/>
              <a:t>	</a:t>
            </a:r>
            <a:r>
              <a:rPr lang="en-US" sz="2400" dirty="0" err="1"/>
              <a:t>cation</a:t>
            </a:r>
            <a:r>
              <a:rPr lang="en-US" sz="2400" dirty="0"/>
              <a:t> to form a coordinate covalent bond”</a:t>
            </a:r>
          </a:p>
          <a:p>
            <a:r>
              <a:rPr lang="en-US" sz="2400" dirty="0" smtClean="0"/>
              <a:t>Elements </a:t>
            </a:r>
            <a:r>
              <a:rPr lang="en-US" sz="2400" dirty="0"/>
              <a:t>with unshared pairs of electrons capable of being </a:t>
            </a:r>
            <a:r>
              <a:rPr lang="en-US" sz="2400" dirty="0" err="1"/>
              <a:t>ligands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	C, N, O, S, F. </a:t>
            </a:r>
            <a:r>
              <a:rPr lang="en-US" sz="2400" dirty="0" err="1"/>
              <a:t>Cl</a:t>
            </a:r>
            <a:r>
              <a:rPr lang="en-US" sz="2400" dirty="0"/>
              <a:t>, Br, I</a:t>
            </a:r>
          </a:p>
          <a:p>
            <a:r>
              <a:rPr lang="en-US" sz="2400" dirty="0" smtClean="0"/>
              <a:t>Molecules </a:t>
            </a:r>
            <a:r>
              <a:rPr lang="en-US" sz="2400" dirty="0"/>
              <a:t>acting as </a:t>
            </a:r>
            <a:r>
              <a:rPr lang="en-US" sz="2400" dirty="0" err="1"/>
              <a:t>ligands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 smtClean="0"/>
              <a:t>  </a:t>
            </a:r>
            <a:r>
              <a:rPr lang="en-US" sz="2400" dirty="0"/>
              <a:t>	:NH</a:t>
            </a:r>
            <a:r>
              <a:rPr lang="en-US" sz="2400" baseline="-25000" dirty="0"/>
              <a:t>3</a:t>
            </a:r>
            <a:r>
              <a:rPr lang="en-US" sz="2400" dirty="0"/>
              <a:t>; :OH</a:t>
            </a:r>
            <a:r>
              <a:rPr lang="en-US" sz="2400" baseline="-25000" dirty="0"/>
              <a:t>2</a:t>
            </a:r>
          </a:p>
          <a:p>
            <a:r>
              <a:rPr lang="en-US" sz="2400" dirty="0" smtClean="0"/>
              <a:t>Ions </a:t>
            </a:r>
            <a:r>
              <a:rPr lang="en-US" sz="2400" dirty="0"/>
              <a:t>acting as </a:t>
            </a:r>
            <a:r>
              <a:rPr lang="en-US" sz="2400" dirty="0" err="1"/>
              <a:t>ligands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Cl</a:t>
            </a:r>
            <a:r>
              <a:rPr lang="en-US" sz="2400" baseline="30000" dirty="0"/>
              <a:t>-</a:t>
            </a:r>
            <a:r>
              <a:rPr lang="en-US" sz="2400" dirty="0"/>
              <a:t>, Br</a:t>
            </a:r>
            <a:r>
              <a:rPr lang="en-US" sz="2400" baseline="30000" dirty="0"/>
              <a:t>-</a:t>
            </a:r>
            <a:r>
              <a:rPr lang="en-US" sz="2400" dirty="0"/>
              <a:t>, I</a:t>
            </a:r>
            <a:r>
              <a:rPr lang="en-US" sz="2400" baseline="30000" dirty="0"/>
              <a:t>-</a:t>
            </a:r>
            <a:r>
              <a:rPr lang="en-US" sz="2400" dirty="0"/>
              <a:t>,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46Sc-HEDP &amp;  Dosimetry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Ideal Radiopharmaceuticals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46Sc-HEDP &amp;  Dosimetry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Low radiation dose</a:t>
            </a: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High target/</a:t>
            </a:r>
            <a:r>
              <a:rPr lang="en-US" sz="3200" dirty="0" err="1" smtClean="0">
                <a:solidFill>
                  <a:srgbClr val="FFFF00"/>
                </a:solidFill>
              </a:rPr>
              <a:t>nontarget</a:t>
            </a:r>
            <a:r>
              <a:rPr lang="en-US" sz="3200" dirty="0" smtClean="0">
                <a:solidFill>
                  <a:srgbClr val="FFFF00"/>
                </a:solidFill>
              </a:rPr>
              <a:t> activity</a:t>
            </a: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Safety</a:t>
            </a: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Convenience</a:t>
            </a:r>
          </a:p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Cost-effectiveness</a:t>
            </a:r>
          </a:p>
          <a:p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rgbClr val="FFFF00"/>
                </a:solidFill>
                <a:cs typeface="Traditional Arabic" pitchFamily="2" charset="-78"/>
              </a:rPr>
              <a:t>Therapy isotopes for bone pain palliation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7467599" cy="428870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93520"/>
                <a:gridCol w="1493520"/>
                <a:gridCol w="1493520"/>
                <a:gridCol w="1418843"/>
                <a:gridCol w="1568196"/>
              </a:tblGrid>
              <a:tr h="141645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9900"/>
                          </a:solidFill>
                        </a:rPr>
                        <a:t>Isotope</a:t>
                      </a:r>
                      <a:endParaRPr lang="en-US" sz="2000" dirty="0">
                        <a:solidFill>
                          <a:srgbClr val="FF99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9900"/>
                          </a:solidFill>
                        </a:rPr>
                        <a:t>t</a:t>
                      </a:r>
                      <a:r>
                        <a:rPr lang="en-US" sz="2000" baseline="-30000" dirty="0">
                          <a:solidFill>
                            <a:srgbClr val="FF9900"/>
                          </a:solidFill>
                        </a:rPr>
                        <a:t>1/2</a:t>
                      </a:r>
                      <a:r>
                        <a:rPr lang="en-US" sz="2000" dirty="0">
                          <a:solidFill>
                            <a:srgbClr val="FF9900"/>
                          </a:solidFill>
                        </a:rPr>
                        <a:t>(days)</a:t>
                      </a:r>
                      <a:endParaRPr lang="en-US" sz="2000" dirty="0">
                        <a:solidFill>
                          <a:srgbClr val="FF99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9900"/>
                          </a:solidFill>
                        </a:rPr>
                        <a:t>E</a:t>
                      </a:r>
                      <a:r>
                        <a:rPr lang="el-GR" sz="2000" baseline="-20000" dirty="0" smtClean="0">
                          <a:solidFill>
                            <a:srgbClr val="FF9900"/>
                          </a:solidFill>
                        </a:rPr>
                        <a:t>β</a:t>
                      </a:r>
                      <a:r>
                        <a:rPr lang="en-US" sz="2000" baseline="-20000" dirty="0" smtClean="0">
                          <a:solidFill>
                            <a:srgbClr val="FF9900"/>
                          </a:solidFill>
                        </a:rPr>
                        <a:t> </a:t>
                      </a:r>
                      <a:r>
                        <a:rPr lang="en-US" sz="2000" baseline="-30000" dirty="0" smtClean="0">
                          <a:solidFill>
                            <a:srgbClr val="FF9900"/>
                          </a:solidFill>
                        </a:rPr>
                        <a:t>(max)</a:t>
                      </a: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9900"/>
                          </a:solidFill>
                        </a:rPr>
                        <a:t>(</a:t>
                      </a:r>
                      <a:r>
                        <a:rPr lang="en-US" sz="2000" dirty="0" err="1" smtClean="0">
                          <a:solidFill>
                            <a:srgbClr val="FF9900"/>
                          </a:solidFill>
                        </a:rPr>
                        <a:t>MeV</a:t>
                      </a:r>
                      <a:r>
                        <a:rPr lang="en-US" sz="2000" dirty="0" smtClean="0">
                          <a:solidFill>
                            <a:srgbClr val="FF9900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rgbClr val="FF99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9900"/>
                          </a:solidFill>
                        </a:rPr>
                        <a:t>γ Emission </a:t>
                      </a:r>
                      <a:r>
                        <a:rPr lang="en-US" sz="2000" dirty="0">
                          <a:solidFill>
                            <a:srgbClr val="FF9900"/>
                          </a:solidFill>
                        </a:rPr>
                        <a:t>(</a:t>
                      </a:r>
                      <a:r>
                        <a:rPr lang="en-US" sz="2000" dirty="0" err="1">
                          <a:solidFill>
                            <a:srgbClr val="FF9900"/>
                          </a:solidFill>
                        </a:rPr>
                        <a:t>keV</a:t>
                      </a:r>
                      <a:r>
                        <a:rPr lang="en-US" sz="2000" dirty="0">
                          <a:solidFill>
                            <a:srgbClr val="FF9900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rgbClr val="FF99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9900"/>
                          </a:solidFill>
                        </a:rPr>
                        <a:t>Abundance</a:t>
                      </a: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9900"/>
                          </a:solidFill>
                        </a:rPr>
                        <a:t>%</a:t>
                      </a:r>
                      <a:endParaRPr lang="en-US" sz="2000" dirty="0">
                        <a:solidFill>
                          <a:srgbClr val="FF99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</a:tr>
              <a:tr h="47870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30000" dirty="0"/>
                        <a:t>32</a:t>
                      </a:r>
                      <a:r>
                        <a:rPr lang="en-US" sz="2400" dirty="0"/>
                        <a:t>P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14.3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1.7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Yagut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400">
                        <a:latin typeface="Times New Roman"/>
                        <a:ea typeface="Times New Roman"/>
                        <a:cs typeface="B Yagut"/>
                      </a:endParaRPr>
                    </a:p>
                  </a:txBody>
                  <a:tcPr marL="72614" marR="72614" marT="0" marB="0" anchor="ctr"/>
                </a:tc>
              </a:tr>
              <a:tr h="47870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30000" dirty="0"/>
                        <a:t>89</a:t>
                      </a:r>
                      <a:r>
                        <a:rPr lang="en-US" sz="2400" dirty="0"/>
                        <a:t>Sr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50.5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1.46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Yagut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400" dirty="0">
                        <a:latin typeface="Times New Roman"/>
                        <a:ea typeface="Times New Roman"/>
                        <a:cs typeface="B Yagut"/>
                      </a:endParaRPr>
                    </a:p>
                  </a:txBody>
                  <a:tcPr marL="72614" marR="72614" marT="0" marB="0" anchor="ctr"/>
                </a:tc>
              </a:tr>
              <a:tr h="478709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30000" dirty="0"/>
                        <a:t>153</a:t>
                      </a:r>
                      <a:r>
                        <a:rPr lang="en-US" sz="2400" dirty="0"/>
                        <a:t>Sm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1.9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0.81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103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29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</a:tr>
              <a:tr h="478709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30000" dirty="0"/>
                        <a:t>186</a:t>
                      </a:r>
                      <a:r>
                        <a:rPr lang="en-US" sz="2400" dirty="0"/>
                        <a:t>Re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3.8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/>
                        <a:t>1.07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137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9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</a:tr>
              <a:tr h="478709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30000" dirty="0"/>
                        <a:t>117</a:t>
                      </a:r>
                      <a:r>
                        <a:rPr lang="en-US" sz="2400" dirty="0"/>
                        <a:t>Sn</a:t>
                      </a:r>
                      <a:r>
                        <a:rPr lang="en-US" sz="2400" baseline="34000" dirty="0"/>
                        <a:t>m</a:t>
                      </a:r>
                      <a:endParaRPr lang="en-US" sz="2400" baseline="34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13.6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0.13,0.16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158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87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</a:tr>
              <a:tr h="478709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34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47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Sc</a:t>
                      </a:r>
                      <a:endParaRPr lang="en-US" sz="2400" baseline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3.35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.441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159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72614" marR="72614" marT="0" marB="0" anchor="ctr"/>
                </a:tc>
                <a:tc>
                  <a:txBody>
                    <a:bodyPr/>
                    <a:lstStyle/>
                    <a:p>
                      <a:pPr marR="0" indent="0" algn="ctr" rtl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</a:t>
                      </a:r>
                      <a:endParaRPr lang="fa-IR" sz="2000" kern="140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602" marR="10602" marT="10602" marB="10602"/>
                </a:tc>
              </a:tr>
            </a:tbl>
          </a:graphicData>
        </a:graphic>
      </p:graphicFrame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46Sc-HEDP &amp;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Dosimetry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  <a:cs typeface="Traditional Arabic" pitchFamily="2" charset="-78"/>
              </a:rPr>
              <a:t>Bone Seeker Carrier</a:t>
            </a:r>
          </a:p>
        </p:txBody>
      </p:sp>
      <p:sp>
        <p:nvSpPr>
          <p:cNvPr id="2662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00"/>
                </a:solidFill>
              </a:rPr>
              <a:t>46Sc-HEDP &amp;  Dosimetry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533400" y="51054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1"/>
            <a:r>
              <a:rPr lang="en-US" sz="48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4800">
                <a:solidFill>
                  <a:schemeClr val="tx2"/>
                </a:solidFill>
                <a:latin typeface="Times New Roman" pitchFamily="18" charset="0"/>
              </a:rPr>
            </a:br>
            <a:endParaRPr lang="en-US" sz="480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81000" y="2590800"/>
            <a:ext cx="4038600" cy="2185988"/>
            <a:chOff x="1488" y="1440"/>
            <a:chExt cx="2544" cy="1328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488" y="1440"/>
              <a:ext cx="2544" cy="1328"/>
              <a:chOff x="1488" y="1440"/>
              <a:chExt cx="2544" cy="1328"/>
            </a:xfrm>
          </p:grpSpPr>
          <p:sp>
            <p:nvSpPr>
              <p:cNvPr id="24588" name="Line 14"/>
              <p:cNvSpPr>
                <a:spLocks noChangeShapeType="1"/>
              </p:cNvSpPr>
              <p:nvPr/>
            </p:nvSpPr>
            <p:spPr bwMode="auto">
              <a:xfrm>
                <a:off x="2784" y="211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9" name="Text Box 15"/>
              <p:cNvSpPr txBox="1">
                <a:spLocks noChangeArrowheads="1"/>
              </p:cNvSpPr>
              <p:nvPr/>
            </p:nvSpPr>
            <p:spPr bwMode="auto">
              <a:xfrm>
                <a:off x="3264" y="1440"/>
                <a:ext cx="24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9900"/>
                    </a:solidFill>
                  </a:rPr>
                  <a:t>O</a:t>
                </a:r>
              </a:p>
            </p:txBody>
          </p:sp>
          <p:sp>
            <p:nvSpPr>
              <p:cNvPr id="24590" name="Text Box 16"/>
              <p:cNvSpPr txBox="1">
                <a:spLocks noChangeArrowheads="1"/>
              </p:cNvSpPr>
              <p:nvPr/>
            </p:nvSpPr>
            <p:spPr bwMode="auto">
              <a:xfrm>
                <a:off x="1968" y="1872"/>
                <a:ext cx="24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9900"/>
                    </a:solidFill>
                  </a:rPr>
                  <a:t>P</a:t>
                </a:r>
              </a:p>
            </p:txBody>
          </p:sp>
          <p:sp>
            <p:nvSpPr>
              <p:cNvPr id="24591" name="Text Box 17"/>
              <p:cNvSpPr txBox="1">
                <a:spLocks noChangeArrowheads="1"/>
              </p:cNvSpPr>
              <p:nvPr/>
            </p:nvSpPr>
            <p:spPr bwMode="auto">
              <a:xfrm>
                <a:off x="3264" y="1872"/>
                <a:ext cx="24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9900"/>
                    </a:solidFill>
                  </a:rPr>
                  <a:t>P</a:t>
                </a:r>
              </a:p>
            </p:txBody>
          </p:sp>
          <p:sp>
            <p:nvSpPr>
              <p:cNvPr id="24592" name="Text Box 18"/>
              <p:cNvSpPr txBox="1">
                <a:spLocks noChangeArrowheads="1"/>
              </p:cNvSpPr>
              <p:nvPr/>
            </p:nvSpPr>
            <p:spPr bwMode="auto">
              <a:xfrm>
                <a:off x="1968" y="1488"/>
                <a:ext cx="24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9900"/>
                    </a:solidFill>
                  </a:rPr>
                  <a:t>O</a:t>
                </a:r>
              </a:p>
            </p:txBody>
          </p:sp>
          <p:sp>
            <p:nvSpPr>
              <p:cNvPr id="24593" name="Text Box 19"/>
              <p:cNvSpPr txBox="1">
                <a:spLocks noChangeArrowheads="1"/>
              </p:cNvSpPr>
              <p:nvPr/>
            </p:nvSpPr>
            <p:spPr bwMode="auto">
              <a:xfrm>
                <a:off x="1488" y="1872"/>
                <a:ext cx="336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rtl="1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9900"/>
                    </a:solidFill>
                  </a:rPr>
                  <a:t>O</a:t>
                </a:r>
                <a:r>
                  <a:rPr lang="en-US" sz="2000" b="1" baseline="50000">
                    <a:solidFill>
                      <a:srgbClr val="FF9900"/>
                    </a:solidFill>
                  </a:rPr>
                  <a:t>-</a:t>
                </a:r>
              </a:p>
            </p:txBody>
          </p:sp>
          <p:sp>
            <p:nvSpPr>
              <p:cNvPr id="24594" name="Text Box 20"/>
              <p:cNvSpPr txBox="1">
                <a:spLocks noChangeArrowheads="1"/>
              </p:cNvSpPr>
              <p:nvPr/>
            </p:nvSpPr>
            <p:spPr bwMode="auto">
              <a:xfrm>
                <a:off x="3744" y="1872"/>
                <a:ext cx="288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9900"/>
                    </a:solidFill>
                  </a:rPr>
                  <a:t>O</a:t>
                </a:r>
                <a:r>
                  <a:rPr lang="en-US" sz="2000" b="1" baseline="50000">
                    <a:solidFill>
                      <a:srgbClr val="FF9900"/>
                    </a:solidFill>
                  </a:rPr>
                  <a:t>-</a:t>
                </a:r>
              </a:p>
            </p:txBody>
          </p:sp>
          <p:sp>
            <p:nvSpPr>
              <p:cNvPr id="24595" name="Text Box 21"/>
              <p:cNvSpPr txBox="1">
                <a:spLocks noChangeArrowheads="1"/>
              </p:cNvSpPr>
              <p:nvPr/>
            </p:nvSpPr>
            <p:spPr bwMode="auto">
              <a:xfrm>
                <a:off x="3216" y="2544"/>
                <a:ext cx="288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9900"/>
                    </a:solidFill>
                  </a:rPr>
                  <a:t>O</a:t>
                </a:r>
                <a:r>
                  <a:rPr lang="en-US" sz="2000" b="1" baseline="50000">
                    <a:solidFill>
                      <a:srgbClr val="FF9900"/>
                    </a:solidFill>
                  </a:rPr>
                  <a:t>-</a:t>
                </a:r>
              </a:p>
            </p:txBody>
          </p:sp>
          <p:sp>
            <p:nvSpPr>
              <p:cNvPr id="24596" name="Text Box 22"/>
              <p:cNvSpPr txBox="1">
                <a:spLocks noChangeArrowheads="1"/>
              </p:cNvSpPr>
              <p:nvPr/>
            </p:nvSpPr>
            <p:spPr bwMode="auto">
              <a:xfrm>
                <a:off x="1968" y="2544"/>
                <a:ext cx="336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rtl="1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9900"/>
                    </a:solidFill>
                  </a:rPr>
                  <a:t>O</a:t>
                </a:r>
                <a:r>
                  <a:rPr lang="en-US" sz="2000" b="1" baseline="50000">
                    <a:solidFill>
                      <a:srgbClr val="FF9900"/>
                    </a:solidFill>
                  </a:rPr>
                  <a:t>-</a:t>
                </a:r>
              </a:p>
            </p:txBody>
          </p:sp>
          <p:sp>
            <p:nvSpPr>
              <p:cNvPr id="24597" name="Line 23"/>
              <p:cNvSpPr>
                <a:spLocks noChangeShapeType="1"/>
              </p:cNvSpPr>
              <p:nvPr/>
            </p:nvSpPr>
            <p:spPr bwMode="auto">
              <a:xfrm>
                <a:off x="2064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4"/>
              <p:cNvSpPr>
                <a:spLocks noChangeShapeType="1"/>
              </p:cNvSpPr>
              <p:nvPr/>
            </p:nvSpPr>
            <p:spPr bwMode="auto">
              <a:xfrm>
                <a:off x="2112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5"/>
              <p:cNvSpPr>
                <a:spLocks noChangeShapeType="1"/>
              </p:cNvSpPr>
              <p:nvPr/>
            </p:nvSpPr>
            <p:spPr bwMode="auto">
              <a:xfrm flipH="1">
                <a:off x="1680" y="1968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6"/>
              <p:cNvSpPr>
                <a:spLocks noChangeShapeType="1"/>
              </p:cNvSpPr>
              <p:nvPr/>
            </p:nvSpPr>
            <p:spPr bwMode="auto">
              <a:xfrm flipV="1">
                <a:off x="3360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7"/>
              <p:cNvSpPr>
                <a:spLocks noChangeShapeType="1"/>
              </p:cNvSpPr>
              <p:nvPr/>
            </p:nvSpPr>
            <p:spPr bwMode="auto">
              <a:xfrm flipV="1">
                <a:off x="3408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8"/>
              <p:cNvSpPr>
                <a:spLocks noChangeShapeType="1"/>
              </p:cNvSpPr>
              <p:nvPr/>
            </p:nvSpPr>
            <p:spPr bwMode="auto">
              <a:xfrm>
                <a:off x="3552" y="196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Text Box 29"/>
              <p:cNvSpPr txBox="1">
                <a:spLocks noChangeArrowheads="1"/>
              </p:cNvSpPr>
              <p:nvPr/>
            </p:nvSpPr>
            <p:spPr bwMode="auto">
              <a:xfrm>
                <a:off x="2640" y="1872"/>
                <a:ext cx="24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FF9900"/>
                    </a:solidFill>
                  </a:rPr>
                  <a:t>C</a:t>
                </a:r>
              </a:p>
            </p:txBody>
          </p:sp>
          <p:sp>
            <p:nvSpPr>
              <p:cNvPr id="24604" name="Line 30"/>
              <p:cNvSpPr>
                <a:spLocks noChangeShapeType="1"/>
              </p:cNvSpPr>
              <p:nvPr/>
            </p:nvSpPr>
            <p:spPr bwMode="auto">
              <a:xfrm>
                <a:off x="2256" y="196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Line 31"/>
              <p:cNvSpPr>
                <a:spLocks noChangeShapeType="1"/>
              </p:cNvSpPr>
              <p:nvPr/>
            </p:nvSpPr>
            <p:spPr bwMode="auto">
              <a:xfrm flipV="1">
                <a:off x="2880" y="1968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Line 32"/>
              <p:cNvSpPr>
                <a:spLocks noChangeShapeType="1"/>
              </p:cNvSpPr>
              <p:nvPr/>
            </p:nvSpPr>
            <p:spPr bwMode="auto">
              <a:xfrm flipV="1">
                <a:off x="2784" y="168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7" name="Line 33"/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8" name="Line 34"/>
              <p:cNvSpPr>
                <a:spLocks noChangeShapeType="1"/>
              </p:cNvSpPr>
              <p:nvPr/>
            </p:nvSpPr>
            <p:spPr bwMode="auto">
              <a:xfrm flipV="1">
                <a:off x="3360" y="2112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6" name="Text Box 43"/>
            <p:cNvSpPr txBox="1">
              <a:spLocks noChangeArrowheads="1"/>
            </p:cNvSpPr>
            <p:nvPr/>
          </p:nvSpPr>
          <p:spPr bwMode="auto">
            <a:xfrm>
              <a:off x="2592" y="2400"/>
              <a:ext cx="38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800" b="1" dirty="0">
                  <a:solidFill>
                    <a:srgbClr val="FF9900"/>
                  </a:solidFill>
                </a:rPr>
                <a:t>R1</a:t>
              </a:r>
            </a:p>
          </p:txBody>
        </p:sp>
        <p:sp>
          <p:nvSpPr>
            <p:cNvPr id="24587" name="Text Box 44"/>
            <p:cNvSpPr txBox="1">
              <a:spLocks noChangeArrowheads="1"/>
            </p:cNvSpPr>
            <p:nvPr/>
          </p:nvSpPr>
          <p:spPr bwMode="auto">
            <a:xfrm>
              <a:off x="2592" y="1440"/>
              <a:ext cx="336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800" b="1">
                  <a:solidFill>
                    <a:srgbClr val="FF9900"/>
                  </a:solidFill>
                </a:rPr>
                <a:t>R2</a:t>
              </a:r>
            </a:p>
          </p:txBody>
        </p:sp>
      </p:grp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228600" y="5181600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800" b="1" dirty="0"/>
              <a:t>Molecular structure of </a:t>
            </a:r>
            <a:r>
              <a:rPr lang="en-US" sz="1800" b="1" dirty="0" err="1"/>
              <a:t>Bisphosphonate</a:t>
            </a:r>
            <a:endParaRPr lang="en-US" sz="1800" b="1" dirty="0"/>
          </a:p>
        </p:txBody>
      </p:sp>
      <p:grpSp>
        <p:nvGrpSpPr>
          <p:cNvPr id="31" name="Group 56"/>
          <p:cNvGrpSpPr>
            <a:grpSpLocks/>
          </p:cNvGrpSpPr>
          <p:nvPr/>
        </p:nvGrpSpPr>
        <p:grpSpPr bwMode="auto">
          <a:xfrm>
            <a:off x="4876800" y="2057400"/>
            <a:ext cx="4038600" cy="2884488"/>
            <a:chOff x="1488" y="960"/>
            <a:chExt cx="2544" cy="1817"/>
          </a:xfrm>
        </p:grpSpPr>
        <p:grpSp>
          <p:nvGrpSpPr>
            <p:cNvPr id="32" name="Group 54"/>
            <p:cNvGrpSpPr>
              <a:grpSpLocks/>
            </p:cNvGrpSpPr>
            <p:nvPr/>
          </p:nvGrpSpPr>
          <p:grpSpPr bwMode="auto">
            <a:xfrm>
              <a:off x="1488" y="960"/>
              <a:ext cx="2544" cy="1817"/>
              <a:chOff x="1488" y="960"/>
              <a:chExt cx="2544" cy="1817"/>
            </a:xfrm>
          </p:grpSpPr>
          <p:grpSp>
            <p:nvGrpSpPr>
              <p:cNvPr id="34" name="Group 46"/>
              <p:cNvGrpSpPr>
                <a:grpSpLocks/>
              </p:cNvGrpSpPr>
              <p:nvPr/>
            </p:nvGrpSpPr>
            <p:grpSpPr bwMode="auto">
              <a:xfrm>
                <a:off x="1488" y="1440"/>
                <a:ext cx="2544" cy="1337"/>
                <a:chOff x="1488" y="1440"/>
                <a:chExt cx="2544" cy="1337"/>
              </a:xfrm>
            </p:grpSpPr>
            <p:sp>
              <p:nvSpPr>
                <p:cNvPr id="43" name="Line 37"/>
                <p:cNvSpPr>
                  <a:spLocks noChangeShapeType="1"/>
                </p:cNvSpPr>
                <p:nvPr/>
              </p:nvSpPr>
              <p:spPr bwMode="auto">
                <a:xfrm>
                  <a:off x="2784" y="2112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264" y="1440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 rtl="1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FFFF00"/>
                      </a:solidFill>
                    </a:rPr>
                    <a:t>O</a:t>
                  </a:r>
                </a:p>
              </p:txBody>
            </p:sp>
            <p:sp>
              <p:nvSpPr>
                <p:cNvPr id="4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68" y="1872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 rtl="1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FFFF00"/>
                      </a:solidFill>
                    </a:rPr>
                    <a:t>P</a:t>
                  </a:r>
                </a:p>
              </p:txBody>
            </p:sp>
            <p:sp>
              <p:nvSpPr>
                <p:cNvPr id="4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264" y="1872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 rtl="1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FFFF00"/>
                      </a:solidFill>
                    </a:rPr>
                    <a:t>P</a:t>
                  </a:r>
                </a:p>
              </p:txBody>
            </p:sp>
            <p:sp>
              <p:nvSpPr>
                <p:cNvPr id="4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968" y="1488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 rtl="1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FFFF00"/>
                      </a:solidFill>
                    </a:rPr>
                    <a:t>O</a:t>
                  </a:r>
                </a:p>
              </p:txBody>
            </p:sp>
            <p:sp>
              <p:nvSpPr>
                <p:cNvPr id="4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488" y="1872"/>
                  <a:ext cx="33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rtl="1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FFFF00"/>
                      </a:solidFill>
                    </a:rPr>
                    <a:t>O</a:t>
                  </a:r>
                  <a:r>
                    <a:rPr lang="en-US" sz="2000" b="1" baseline="50000">
                      <a:solidFill>
                        <a:srgbClr val="FFFF00"/>
                      </a:solidFill>
                    </a:rPr>
                    <a:t>-</a:t>
                  </a:r>
                </a:p>
              </p:txBody>
            </p:sp>
            <p:sp>
              <p:nvSpPr>
                <p:cNvPr id="4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744" y="1872"/>
                  <a:ext cx="288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 rtl="1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FFFF00"/>
                      </a:solidFill>
                    </a:rPr>
                    <a:t>O</a:t>
                  </a:r>
                  <a:r>
                    <a:rPr lang="en-US" sz="2000" b="1" baseline="50000">
                      <a:solidFill>
                        <a:srgbClr val="FFFF00"/>
                      </a:solidFill>
                    </a:rPr>
                    <a:t>-</a:t>
                  </a:r>
                </a:p>
              </p:txBody>
            </p:sp>
            <p:sp>
              <p:nvSpPr>
                <p:cNvPr id="5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216" y="2544"/>
                  <a:ext cx="288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 rtl="1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FFFF00"/>
                      </a:solidFill>
                    </a:rPr>
                    <a:t>O</a:t>
                  </a:r>
                  <a:r>
                    <a:rPr lang="en-US" sz="2000" b="1" baseline="50000">
                      <a:solidFill>
                        <a:srgbClr val="FFFF00"/>
                      </a:solidFill>
                    </a:rPr>
                    <a:t>-</a:t>
                  </a:r>
                </a:p>
              </p:txBody>
            </p:sp>
            <p:sp>
              <p:nvSpPr>
                <p:cNvPr id="5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968" y="2544"/>
                  <a:ext cx="33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rtl="1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FFFF00"/>
                      </a:solidFill>
                    </a:rPr>
                    <a:t>O</a:t>
                  </a:r>
                  <a:r>
                    <a:rPr lang="en-US" sz="2000" b="1" baseline="50000">
                      <a:solidFill>
                        <a:srgbClr val="FFFF00"/>
                      </a:solidFill>
                    </a:rPr>
                    <a:t>-</a:t>
                  </a:r>
                </a:p>
              </p:txBody>
            </p:sp>
            <p:sp>
              <p:nvSpPr>
                <p:cNvPr id="52" name="Line 24"/>
                <p:cNvSpPr>
                  <a:spLocks noChangeShapeType="1"/>
                </p:cNvSpPr>
                <p:nvPr/>
              </p:nvSpPr>
              <p:spPr bwMode="auto">
                <a:xfrm>
                  <a:off x="2064" y="168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5"/>
                <p:cNvSpPr>
                  <a:spLocks noChangeShapeType="1"/>
                </p:cNvSpPr>
                <p:nvPr/>
              </p:nvSpPr>
              <p:spPr bwMode="auto">
                <a:xfrm>
                  <a:off x="2112" y="168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680" y="1968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360" y="1632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408" y="1632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34"/>
                <p:cNvSpPr>
                  <a:spLocks noChangeShapeType="1"/>
                </p:cNvSpPr>
                <p:nvPr/>
              </p:nvSpPr>
              <p:spPr bwMode="auto">
                <a:xfrm>
                  <a:off x="3552" y="196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640" y="1872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 rtl="1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FFFF00"/>
                      </a:solidFill>
                    </a:rPr>
                    <a:t>C</a:t>
                  </a:r>
                </a:p>
              </p:txBody>
            </p:sp>
            <p:sp>
              <p:nvSpPr>
                <p:cNvPr id="59" name="Line 26"/>
                <p:cNvSpPr>
                  <a:spLocks noChangeShapeType="1"/>
                </p:cNvSpPr>
                <p:nvPr/>
              </p:nvSpPr>
              <p:spPr bwMode="auto">
                <a:xfrm>
                  <a:off x="2256" y="196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80" y="1968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784" y="168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36"/>
                <p:cNvSpPr>
                  <a:spLocks noChangeShapeType="1"/>
                </p:cNvSpPr>
                <p:nvPr/>
              </p:nvSpPr>
              <p:spPr bwMode="auto">
                <a:xfrm>
                  <a:off x="2064" y="2112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360" y="211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52"/>
              <p:cNvGrpSpPr>
                <a:grpSpLocks/>
              </p:cNvGrpSpPr>
              <p:nvPr/>
            </p:nvGrpSpPr>
            <p:grpSpPr bwMode="auto">
              <a:xfrm>
                <a:off x="2304" y="960"/>
                <a:ext cx="912" cy="713"/>
                <a:chOff x="3744" y="2064"/>
                <a:chExt cx="912" cy="713"/>
              </a:xfrm>
            </p:grpSpPr>
            <p:sp>
              <p:nvSpPr>
                <p:cNvPr id="3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984" y="2544"/>
                  <a:ext cx="43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rtl="1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FFFF00"/>
                      </a:solidFill>
                    </a:rPr>
                    <a:t>C</a:t>
                  </a:r>
                </a:p>
              </p:txBody>
            </p:sp>
            <p:sp>
              <p:nvSpPr>
                <p:cNvPr id="3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744" y="2208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 rtl="1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FFFF00"/>
                      </a:solidFill>
                    </a:rPr>
                    <a:t>H</a:t>
                  </a:r>
                </a:p>
              </p:txBody>
            </p:sp>
            <p:sp>
              <p:nvSpPr>
                <p:cNvPr id="3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416" y="2208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 rtl="1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FFFF00"/>
                      </a:solidFill>
                    </a:rPr>
                    <a:t>H</a:t>
                  </a:r>
                </a:p>
              </p:txBody>
            </p:sp>
            <p:sp>
              <p:nvSpPr>
                <p:cNvPr id="3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080" y="2064"/>
                  <a:ext cx="240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r" rtl="1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FFFF00"/>
                      </a:solidFill>
                    </a:rPr>
                    <a:t>H</a:t>
                  </a: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984" y="2400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4224" y="2304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4320" y="2400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2592" y="2400"/>
              <a:ext cx="3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800" b="1">
                  <a:solidFill>
                    <a:srgbClr val="FFFF00"/>
                  </a:solidFill>
                </a:rPr>
                <a:t>OH</a:t>
              </a:r>
            </a:p>
          </p:txBody>
        </p:sp>
      </p:grpSp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4953000" y="5029200"/>
            <a:ext cx="3810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800" dirty="0">
                <a:solidFill>
                  <a:srgbClr val="FF9900"/>
                </a:solidFill>
              </a:rPr>
              <a:t>Molecular structure of HEDP  </a:t>
            </a:r>
            <a:r>
              <a:rPr lang="fa-IR" sz="1800" dirty="0">
                <a:solidFill>
                  <a:srgbClr val="FF9900"/>
                </a:solidFill>
              </a:rPr>
              <a:t> </a:t>
            </a:r>
          </a:p>
          <a:p>
            <a:pPr algn="ctr" rtl="1">
              <a:spcBef>
                <a:spcPct val="50000"/>
              </a:spcBef>
            </a:pPr>
            <a:r>
              <a:rPr lang="en-US" sz="1800" dirty="0">
                <a:solidFill>
                  <a:srgbClr val="FF9900"/>
                </a:solidFill>
              </a:rPr>
              <a:t>C</a:t>
            </a:r>
            <a:r>
              <a:rPr lang="en-US" sz="1800" baseline="-25000" dirty="0">
                <a:solidFill>
                  <a:srgbClr val="FF9900"/>
                </a:solidFill>
              </a:rPr>
              <a:t>2</a:t>
            </a:r>
            <a:r>
              <a:rPr lang="en-US" sz="1800" dirty="0">
                <a:solidFill>
                  <a:srgbClr val="FF9900"/>
                </a:solidFill>
              </a:rPr>
              <a:t>H</a:t>
            </a:r>
            <a:r>
              <a:rPr lang="en-US" sz="1800" baseline="-25000" dirty="0">
                <a:solidFill>
                  <a:srgbClr val="FF9900"/>
                </a:solidFill>
              </a:rPr>
              <a:t>4</a:t>
            </a:r>
            <a:r>
              <a:rPr lang="en-US" sz="1800" dirty="0">
                <a:solidFill>
                  <a:srgbClr val="FF9900"/>
                </a:solidFill>
              </a:rPr>
              <a:t>Na</a:t>
            </a:r>
            <a:r>
              <a:rPr lang="en-US" sz="1800" baseline="-25000" dirty="0">
                <a:solidFill>
                  <a:srgbClr val="FF9900"/>
                </a:solidFill>
              </a:rPr>
              <a:t>4</a:t>
            </a:r>
            <a:r>
              <a:rPr lang="en-US" sz="1800" dirty="0">
                <a:solidFill>
                  <a:srgbClr val="FF9900"/>
                </a:solidFill>
              </a:rPr>
              <a:t>O</a:t>
            </a:r>
            <a:r>
              <a:rPr lang="en-US" sz="1800" baseline="-25000" dirty="0">
                <a:solidFill>
                  <a:srgbClr val="FF9900"/>
                </a:solidFill>
              </a:rPr>
              <a:t>7</a:t>
            </a:r>
            <a:r>
              <a:rPr lang="en-US" sz="1800" dirty="0">
                <a:solidFill>
                  <a:srgbClr val="FF9900"/>
                </a:solidFill>
              </a:rPr>
              <a:t>P</a:t>
            </a:r>
            <a:r>
              <a:rPr lang="en-US" sz="1800" baseline="-25000" dirty="0">
                <a:solidFill>
                  <a:srgbClr val="FF9900"/>
                </a:solidFill>
              </a:rPr>
              <a:t>2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8" grpId="0"/>
      <p:bldP spid="6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4">
      <a:dk1>
        <a:srgbClr val="381750"/>
      </a:dk1>
      <a:lt1>
        <a:sysClr val="window" lastClr="FFFFFF"/>
      </a:lt1>
      <a:dk2>
        <a:srgbClr val="002D89"/>
      </a:dk2>
      <a:lt2>
        <a:srgbClr val="DBF5F9"/>
      </a:lt2>
      <a:accent1>
        <a:srgbClr val="041A2E"/>
      </a:accent1>
      <a:accent2>
        <a:srgbClr val="542378"/>
      </a:accent2>
      <a:accent3>
        <a:srgbClr val="002D89"/>
      </a:accent3>
      <a:accent4>
        <a:srgbClr val="062328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525</Words>
  <Application>Microsoft Office PowerPoint</Application>
  <PresentationFormat>On-screen Show (4:3)</PresentationFormat>
  <Paragraphs>220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Flow</vt:lpstr>
      <vt:lpstr>Worksheet</vt:lpstr>
      <vt:lpstr>Microsoft Equation 3.0</vt:lpstr>
      <vt:lpstr>Slide 1</vt:lpstr>
      <vt:lpstr>Development and Dosimetry of 46Sc-HEDP as a bone-Seeker Radiopharmaceutical</vt:lpstr>
      <vt:lpstr> </vt:lpstr>
      <vt:lpstr>Mechanisms of Localization</vt:lpstr>
      <vt:lpstr>Localization (cont.)</vt:lpstr>
      <vt:lpstr>Ligand from Latin ligare “to bind”</vt:lpstr>
      <vt:lpstr>Ideal Radiopharmaceuticals</vt:lpstr>
      <vt:lpstr>Therapy isotopes for bone pain palliation</vt:lpstr>
      <vt:lpstr>Bone Seeker Carrier</vt:lpstr>
      <vt:lpstr>Scandium</vt:lpstr>
      <vt:lpstr>     HPGe spectrum for SC-46 chloride solution used in this study</vt:lpstr>
      <vt:lpstr>TLC of ScCl3 by NH4OH:CH3OH:H2O</vt:lpstr>
      <vt:lpstr>TLC of  46Sc-HEDP</vt:lpstr>
      <vt:lpstr>Biodistribution of 46Sc-HEDP</vt:lpstr>
      <vt:lpstr>Biodistribution of 186Re-HEDP</vt:lpstr>
      <vt:lpstr>Spect of Rat 24h after Re-HEDP injection</vt:lpstr>
      <vt:lpstr>Spect of Rat 4h after 46Sc-HEDP injection</vt:lpstr>
      <vt:lpstr>186Re-HEDP scintigraphy 48 h after the treatment infusion. </vt:lpstr>
      <vt:lpstr>Dosimetry Methods</vt:lpstr>
      <vt:lpstr>Dose Calculation-MIRD method</vt:lpstr>
      <vt:lpstr>Estimated human %ID</vt:lpstr>
      <vt:lpstr>Estimated Human Absorbed Dose</vt:lpstr>
      <vt:lpstr>Conclusion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and Comparison of 46Sc-Hedp and 186Re-HEDP</dc:title>
  <dc:creator>ASUS</dc:creator>
  <cp:lastModifiedBy>8parsian</cp:lastModifiedBy>
  <cp:revision>49</cp:revision>
  <dcterms:created xsi:type="dcterms:W3CDTF">2013-12-24T10:39:44Z</dcterms:created>
  <dcterms:modified xsi:type="dcterms:W3CDTF">2014-10-09T21:58:01Z</dcterms:modified>
</cp:coreProperties>
</file>