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theme/themeOverride4.xml" ContentType="application/vnd.openxmlformats-officedocument.themeOverr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Override3.xml" ContentType="application/vnd.openxmlformats-officedocument.themeOverride+xml"/>
  <Default Extension="xls" ContentType="application/vnd.ms-exce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72"/>
  </p:notesMasterIdLst>
  <p:sldIdLst>
    <p:sldId id="613" r:id="rId2"/>
    <p:sldId id="404" r:id="rId3"/>
    <p:sldId id="402" r:id="rId4"/>
    <p:sldId id="607" r:id="rId5"/>
    <p:sldId id="608" r:id="rId6"/>
    <p:sldId id="429" r:id="rId7"/>
    <p:sldId id="431" r:id="rId8"/>
    <p:sldId id="618" r:id="rId9"/>
    <p:sldId id="619" r:id="rId10"/>
    <p:sldId id="620" r:id="rId11"/>
    <p:sldId id="583" r:id="rId12"/>
    <p:sldId id="623" r:id="rId13"/>
    <p:sldId id="621" r:id="rId14"/>
    <p:sldId id="439" r:id="rId15"/>
    <p:sldId id="444" r:id="rId16"/>
    <p:sldId id="447" r:id="rId17"/>
    <p:sldId id="435" r:id="rId18"/>
    <p:sldId id="436" r:id="rId19"/>
    <p:sldId id="453" r:id="rId20"/>
    <p:sldId id="449" r:id="rId21"/>
    <p:sldId id="451" r:id="rId22"/>
    <p:sldId id="455" r:id="rId23"/>
    <p:sldId id="610" r:id="rId24"/>
    <p:sldId id="456" r:id="rId25"/>
    <p:sldId id="457" r:id="rId26"/>
    <p:sldId id="464" r:id="rId27"/>
    <p:sldId id="475" r:id="rId28"/>
    <p:sldId id="477" r:id="rId29"/>
    <p:sldId id="480" r:id="rId30"/>
    <p:sldId id="481" r:id="rId31"/>
    <p:sldId id="568" r:id="rId32"/>
    <p:sldId id="483" r:id="rId33"/>
    <p:sldId id="484" r:id="rId34"/>
    <p:sldId id="490" r:id="rId35"/>
    <p:sldId id="491" r:id="rId36"/>
    <p:sldId id="494" r:id="rId37"/>
    <p:sldId id="496" r:id="rId38"/>
    <p:sldId id="502" r:id="rId39"/>
    <p:sldId id="506" r:id="rId40"/>
    <p:sldId id="505" r:id="rId41"/>
    <p:sldId id="501" r:id="rId42"/>
    <p:sldId id="611" r:id="rId43"/>
    <p:sldId id="570" r:id="rId44"/>
    <p:sldId id="571" r:id="rId45"/>
    <p:sldId id="514" r:id="rId46"/>
    <p:sldId id="572" r:id="rId47"/>
    <p:sldId id="577" r:id="rId48"/>
    <p:sldId id="578" r:id="rId49"/>
    <p:sldId id="581" r:id="rId50"/>
    <p:sldId id="582" r:id="rId51"/>
    <p:sldId id="573" r:id="rId52"/>
    <p:sldId id="515" r:id="rId53"/>
    <p:sldId id="519" r:id="rId54"/>
    <p:sldId id="522" r:id="rId55"/>
    <p:sldId id="520" r:id="rId56"/>
    <p:sldId id="521" r:id="rId57"/>
    <p:sldId id="516" r:id="rId58"/>
    <p:sldId id="530" r:id="rId59"/>
    <p:sldId id="531" r:id="rId60"/>
    <p:sldId id="532" r:id="rId61"/>
    <p:sldId id="534" r:id="rId62"/>
    <p:sldId id="535" r:id="rId63"/>
    <p:sldId id="536" r:id="rId64"/>
    <p:sldId id="540" r:id="rId65"/>
    <p:sldId id="614" r:id="rId66"/>
    <p:sldId id="541" r:id="rId67"/>
    <p:sldId id="544" r:id="rId68"/>
    <p:sldId id="605" r:id="rId69"/>
    <p:sldId id="617" r:id="rId70"/>
    <p:sldId id="615" r:id="rId7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007F"/>
    <a:srgbClr val="1E0000"/>
    <a:srgbClr val="A4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2787"/>
    <p:restoredTop sz="90929"/>
  </p:normalViewPr>
  <p:slideViewPr>
    <p:cSldViewPr>
      <p:cViewPr varScale="1">
        <p:scale>
          <a:sx n="83" d="100"/>
          <a:sy n="83" d="100"/>
        </p:scale>
        <p:origin x="-9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3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1264129483814526"/>
          <c:y val="0.13473388743073791"/>
          <c:w val="0.8401364829396325"/>
          <c:h val="0.63022564887722354"/>
        </c:manualLayout>
      </c:layout>
      <c:lineChart>
        <c:grouping val="standard"/>
        <c:ser>
          <c:idx val="0"/>
          <c:order val="0"/>
          <c:tx>
            <c:strRef>
              <c:f>Sheet2!$A$3</c:f>
              <c:strCache>
                <c:ptCount val="1"/>
                <c:pt idx="0">
                  <c:v>Laser</c:v>
                </c:pt>
              </c:strCache>
            </c:strRef>
          </c:tx>
          <c:errBars>
            <c:errDir val="y"/>
            <c:errBarType val="both"/>
            <c:errValType val="cust"/>
            <c:plus>
              <c:numRef>
                <c:f>Sheet2!$L$4:$T$4</c:f>
                <c:numCache>
                  <c:formatCode>General</c:formatCode>
                  <c:ptCount val="9"/>
                  <c:pt idx="0">
                    <c:v>1.5</c:v>
                  </c:pt>
                  <c:pt idx="1">
                    <c:v>1.2</c:v>
                  </c:pt>
                  <c:pt idx="2">
                    <c:v>1.5</c:v>
                  </c:pt>
                  <c:pt idx="3">
                    <c:v>1.5</c:v>
                  </c:pt>
                  <c:pt idx="4">
                    <c:v>1.5</c:v>
                  </c:pt>
                  <c:pt idx="5">
                    <c:v>1.4</c:v>
                  </c:pt>
                  <c:pt idx="6">
                    <c:v>1.7000000000000028</c:v>
                  </c:pt>
                  <c:pt idx="7">
                    <c:v>1.7000000000000028</c:v>
                  </c:pt>
                  <c:pt idx="8">
                    <c:v>1.7000000000000028</c:v>
                  </c:pt>
                </c:numCache>
              </c:numRef>
            </c:plus>
            <c:minus>
              <c:numRef>
                <c:f>Sheet2!$L$4:$T$4</c:f>
                <c:numCache>
                  <c:formatCode>General</c:formatCode>
                  <c:ptCount val="9"/>
                  <c:pt idx="0">
                    <c:v>1.5</c:v>
                  </c:pt>
                  <c:pt idx="1">
                    <c:v>1.2</c:v>
                  </c:pt>
                  <c:pt idx="2">
                    <c:v>1.5</c:v>
                  </c:pt>
                  <c:pt idx="3">
                    <c:v>1.5</c:v>
                  </c:pt>
                  <c:pt idx="4">
                    <c:v>1.5</c:v>
                  </c:pt>
                  <c:pt idx="5">
                    <c:v>1.4</c:v>
                  </c:pt>
                  <c:pt idx="6">
                    <c:v>1.7000000000000028</c:v>
                  </c:pt>
                  <c:pt idx="7">
                    <c:v>1.7000000000000028</c:v>
                  </c:pt>
                  <c:pt idx="8">
                    <c:v>1.7000000000000028</c:v>
                  </c:pt>
                </c:numCache>
              </c:numRef>
            </c:minus>
          </c:errBars>
          <c:cat>
            <c:strRef>
              <c:f>Sheet2!$B$2:$J$2</c:f>
              <c:strCache>
                <c:ptCount val="9"/>
                <c:pt idx="0">
                  <c:v>before</c:v>
                </c:pt>
                <c:pt idx="1">
                  <c:v>immed. After</c:v>
                </c:pt>
                <c:pt idx="2">
                  <c:v>4 hr</c:v>
                </c:pt>
                <c:pt idx="3">
                  <c:v>8 hr</c:v>
                </c:pt>
                <c:pt idx="4">
                  <c:v>12 hr</c:v>
                </c:pt>
                <c:pt idx="5">
                  <c:v>24 hr</c:v>
                </c:pt>
                <c:pt idx="6">
                  <c:v>48 hr </c:v>
                </c:pt>
                <c:pt idx="7">
                  <c:v>72 hr</c:v>
                </c:pt>
                <c:pt idx="8">
                  <c:v>96 hr</c:v>
                </c:pt>
              </c:strCache>
            </c:strRef>
          </c:cat>
          <c:val>
            <c:numRef>
              <c:f>Sheet2!$B$3:$J$3</c:f>
              <c:numCache>
                <c:formatCode>General</c:formatCode>
                <c:ptCount val="9"/>
                <c:pt idx="0">
                  <c:v>8.4</c:v>
                </c:pt>
                <c:pt idx="1">
                  <c:v>0.70000000000000062</c:v>
                </c:pt>
                <c:pt idx="2">
                  <c:v>1.5</c:v>
                </c:pt>
                <c:pt idx="3">
                  <c:v>1.6</c:v>
                </c:pt>
                <c:pt idx="4">
                  <c:v>2.1</c:v>
                </c:pt>
                <c:pt idx="5">
                  <c:v>1.5</c:v>
                </c:pt>
                <c:pt idx="6">
                  <c:v>1.3</c:v>
                </c:pt>
                <c:pt idx="7">
                  <c:v>0.9</c:v>
                </c:pt>
                <c:pt idx="8">
                  <c:v>0.70000000000000062</c:v>
                </c:pt>
              </c:numCache>
            </c:numRef>
          </c:val>
        </c:ser>
        <c:ser>
          <c:idx val="1"/>
          <c:order val="1"/>
          <c:tx>
            <c:strRef>
              <c:f>Sheet2!$A$4</c:f>
              <c:strCache>
                <c:ptCount val="1"/>
                <c:pt idx="0">
                  <c:v>Control</c:v>
                </c:pt>
              </c:strCache>
            </c:strRef>
          </c:tx>
          <c:errBars>
            <c:errDir val="y"/>
            <c:errBarType val="both"/>
            <c:errValType val="cust"/>
            <c:plus>
              <c:numRef>
                <c:f>Sheet2!$L$3:$T$3</c:f>
                <c:numCache>
                  <c:formatCode>General</c:formatCode>
                  <c:ptCount val="9"/>
                  <c:pt idx="0">
                    <c:v>1.2</c:v>
                  </c:pt>
                  <c:pt idx="1">
                    <c:v>0.8</c:v>
                  </c:pt>
                  <c:pt idx="2">
                    <c:v>2</c:v>
                  </c:pt>
                  <c:pt idx="3">
                    <c:v>2</c:v>
                  </c:pt>
                  <c:pt idx="4">
                    <c:v>2.6</c:v>
                  </c:pt>
                  <c:pt idx="5">
                    <c:v>2.2999999999999998</c:v>
                  </c:pt>
                  <c:pt idx="6">
                    <c:v>2.2000000000000002</c:v>
                  </c:pt>
                  <c:pt idx="7">
                    <c:v>1.9</c:v>
                  </c:pt>
                  <c:pt idx="8">
                    <c:v>1.8</c:v>
                  </c:pt>
                </c:numCache>
              </c:numRef>
            </c:plus>
            <c:minus>
              <c:numRef>
                <c:f>Sheet2!$L$3:$T$3</c:f>
                <c:numCache>
                  <c:formatCode>General</c:formatCode>
                  <c:ptCount val="9"/>
                  <c:pt idx="0">
                    <c:v>1.2</c:v>
                  </c:pt>
                  <c:pt idx="1">
                    <c:v>0.8</c:v>
                  </c:pt>
                  <c:pt idx="2">
                    <c:v>2</c:v>
                  </c:pt>
                  <c:pt idx="3">
                    <c:v>2</c:v>
                  </c:pt>
                  <c:pt idx="4">
                    <c:v>2.6</c:v>
                  </c:pt>
                  <c:pt idx="5">
                    <c:v>2.2999999999999998</c:v>
                  </c:pt>
                  <c:pt idx="6">
                    <c:v>2.2000000000000002</c:v>
                  </c:pt>
                  <c:pt idx="7">
                    <c:v>1.9</c:v>
                  </c:pt>
                  <c:pt idx="8">
                    <c:v>1.8</c:v>
                  </c:pt>
                </c:numCache>
              </c:numRef>
            </c:minus>
          </c:errBars>
          <c:cat>
            <c:strRef>
              <c:f>Sheet2!$B$2:$J$2</c:f>
              <c:strCache>
                <c:ptCount val="9"/>
                <c:pt idx="0">
                  <c:v>before</c:v>
                </c:pt>
                <c:pt idx="1">
                  <c:v>immed. After</c:v>
                </c:pt>
                <c:pt idx="2">
                  <c:v>4 hr</c:v>
                </c:pt>
                <c:pt idx="3">
                  <c:v>8 hr</c:v>
                </c:pt>
                <c:pt idx="4">
                  <c:v>12 hr</c:v>
                </c:pt>
                <c:pt idx="5">
                  <c:v>24 hr</c:v>
                </c:pt>
                <c:pt idx="6">
                  <c:v>48 hr </c:v>
                </c:pt>
                <c:pt idx="7">
                  <c:v>72 hr</c:v>
                </c:pt>
                <c:pt idx="8">
                  <c:v>96 hr</c:v>
                </c:pt>
              </c:strCache>
            </c:strRef>
          </c:cat>
          <c:val>
            <c:numRef>
              <c:f>Sheet2!$B$4:$J$4</c:f>
              <c:numCache>
                <c:formatCode>General</c:formatCode>
                <c:ptCount val="9"/>
                <c:pt idx="0">
                  <c:v>7.4</c:v>
                </c:pt>
                <c:pt idx="1">
                  <c:v>7.2</c:v>
                </c:pt>
                <c:pt idx="2">
                  <c:v>7.4</c:v>
                </c:pt>
                <c:pt idx="3">
                  <c:v>7.4</c:v>
                </c:pt>
                <c:pt idx="4">
                  <c:v>7.4</c:v>
                </c:pt>
                <c:pt idx="5">
                  <c:v>7.8</c:v>
                </c:pt>
                <c:pt idx="6">
                  <c:v>7.1</c:v>
                </c:pt>
                <c:pt idx="7">
                  <c:v>6.1</c:v>
                </c:pt>
                <c:pt idx="8">
                  <c:v>5.3</c:v>
                </c:pt>
              </c:numCache>
            </c:numRef>
          </c:val>
        </c:ser>
        <c:marker val="1"/>
        <c:axId val="79140736"/>
        <c:axId val="79142272"/>
      </c:lineChart>
      <c:catAx>
        <c:axId val="79140736"/>
        <c:scaling>
          <c:orientation val="minMax"/>
        </c:scaling>
        <c:axPos val="b"/>
        <c:tickLblPos val="nextTo"/>
        <c:crossAx val="79142272"/>
        <c:crosses val="autoZero"/>
        <c:auto val="1"/>
        <c:lblAlgn val="ctr"/>
        <c:lblOffset val="100"/>
      </c:catAx>
      <c:valAx>
        <c:axId val="79142272"/>
        <c:scaling>
          <c:orientation val="minMax"/>
          <c:min val="0"/>
        </c:scaling>
        <c:axPos val="l"/>
        <c:title>
          <c:tx>
            <c:rich>
              <a:bodyPr rot="-5400000" vert="horz"/>
              <a:lstStyle/>
              <a:p>
                <a:pPr>
                  <a:defRPr/>
                </a:pPr>
                <a:r>
                  <a:rPr lang="en-US"/>
                  <a:t>Contact</a:t>
                </a:r>
                <a:r>
                  <a:rPr lang="en-US" baseline="0"/>
                  <a:t> </a:t>
                </a:r>
                <a:r>
                  <a:rPr lang="en-US"/>
                  <a:t>Pain (mean ±SD)</a:t>
                </a:r>
              </a:p>
            </c:rich>
          </c:tx>
        </c:title>
        <c:numFmt formatCode="General" sourceLinked="1"/>
        <c:tickLblPos val="nextTo"/>
        <c:crossAx val="79140736"/>
        <c:crosses val="autoZero"/>
        <c:crossBetween val="between"/>
      </c:valAx>
    </c:plotArea>
    <c:legend>
      <c:legendPos val="b"/>
      <c:layout>
        <c:manualLayout>
          <c:xMode val="edge"/>
          <c:yMode val="edge"/>
          <c:x val="0.63950546806649533"/>
          <c:y val="4.5912438028580145E-2"/>
          <c:w val="0.33210017497812788"/>
          <c:h val="8.3717191601050067E-2"/>
        </c:manualLayout>
      </c:layout>
      <c:spPr>
        <a:ln>
          <a:noFill/>
        </a:ln>
      </c:spPr>
    </c:legend>
    <c:plotVisOnly val="1"/>
  </c:chart>
  <c:spPr>
    <a:noFill/>
    <a:ln>
      <a:noFill/>
    </a:ln>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1264129483814524"/>
          <c:y val="0.13473388743073791"/>
          <c:w val="0.8401364829396325"/>
          <c:h val="0.63022564887722354"/>
        </c:manualLayout>
      </c:layout>
      <c:lineChart>
        <c:grouping val="standard"/>
        <c:ser>
          <c:idx val="0"/>
          <c:order val="0"/>
          <c:tx>
            <c:strRef>
              <c:f>Sheet2!$A$3</c:f>
              <c:strCache>
                <c:ptCount val="1"/>
                <c:pt idx="0">
                  <c:v>Laser</c:v>
                </c:pt>
              </c:strCache>
            </c:strRef>
          </c:tx>
          <c:errBars>
            <c:errDir val="y"/>
            <c:errBarType val="both"/>
            <c:errValType val="cust"/>
            <c:plus>
              <c:numRef>
                <c:f>Sheet2!$L$4:$T$4</c:f>
                <c:numCache>
                  <c:formatCode>General</c:formatCode>
                  <c:ptCount val="9"/>
                  <c:pt idx="0">
                    <c:v>1.5</c:v>
                  </c:pt>
                  <c:pt idx="1">
                    <c:v>1.2</c:v>
                  </c:pt>
                  <c:pt idx="2">
                    <c:v>1.5</c:v>
                  </c:pt>
                  <c:pt idx="3">
                    <c:v>1.5</c:v>
                  </c:pt>
                  <c:pt idx="4">
                    <c:v>1.5</c:v>
                  </c:pt>
                  <c:pt idx="5">
                    <c:v>1.4</c:v>
                  </c:pt>
                  <c:pt idx="6">
                    <c:v>1.7</c:v>
                  </c:pt>
                  <c:pt idx="7">
                    <c:v>1.7</c:v>
                  </c:pt>
                  <c:pt idx="8">
                    <c:v>1.7</c:v>
                  </c:pt>
                </c:numCache>
              </c:numRef>
            </c:plus>
            <c:minus>
              <c:numRef>
                <c:f>Sheet2!$L$4:$T$4</c:f>
                <c:numCache>
                  <c:formatCode>General</c:formatCode>
                  <c:ptCount val="9"/>
                  <c:pt idx="0">
                    <c:v>1.5</c:v>
                  </c:pt>
                  <c:pt idx="1">
                    <c:v>1.2</c:v>
                  </c:pt>
                  <c:pt idx="2">
                    <c:v>1.5</c:v>
                  </c:pt>
                  <c:pt idx="3">
                    <c:v>1.5</c:v>
                  </c:pt>
                  <c:pt idx="4">
                    <c:v>1.5</c:v>
                  </c:pt>
                  <c:pt idx="5">
                    <c:v>1.4</c:v>
                  </c:pt>
                  <c:pt idx="6">
                    <c:v>1.7</c:v>
                  </c:pt>
                  <c:pt idx="7">
                    <c:v>1.7</c:v>
                  </c:pt>
                  <c:pt idx="8">
                    <c:v>1.7</c:v>
                  </c:pt>
                </c:numCache>
              </c:numRef>
            </c:minus>
          </c:errBars>
          <c:cat>
            <c:strRef>
              <c:f>Sheet2!$B$2:$J$2</c:f>
              <c:strCache>
                <c:ptCount val="9"/>
                <c:pt idx="0">
                  <c:v>before</c:v>
                </c:pt>
                <c:pt idx="1">
                  <c:v>immed. After</c:v>
                </c:pt>
                <c:pt idx="2">
                  <c:v>4 hr</c:v>
                </c:pt>
                <c:pt idx="3">
                  <c:v>8 hr</c:v>
                </c:pt>
                <c:pt idx="4">
                  <c:v>12 hr</c:v>
                </c:pt>
                <c:pt idx="5">
                  <c:v>24 hr</c:v>
                </c:pt>
                <c:pt idx="6">
                  <c:v>48 hr </c:v>
                </c:pt>
                <c:pt idx="7">
                  <c:v>72 hr</c:v>
                </c:pt>
                <c:pt idx="8">
                  <c:v>96 hr</c:v>
                </c:pt>
              </c:strCache>
            </c:strRef>
          </c:cat>
          <c:val>
            <c:numRef>
              <c:f>Sheet2!$B$3:$J$3</c:f>
              <c:numCache>
                <c:formatCode>General</c:formatCode>
                <c:ptCount val="9"/>
                <c:pt idx="0">
                  <c:v>8.4</c:v>
                </c:pt>
                <c:pt idx="1">
                  <c:v>0.70000000000000062</c:v>
                </c:pt>
                <c:pt idx="2">
                  <c:v>1.5</c:v>
                </c:pt>
                <c:pt idx="3">
                  <c:v>1.6</c:v>
                </c:pt>
                <c:pt idx="4">
                  <c:v>2.1</c:v>
                </c:pt>
                <c:pt idx="5">
                  <c:v>1.5</c:v>
                </c:pt>
                <c:pt idx="6">
                  <c:v>1.3</c:v>
                </c:pt>
                <c:pt idx="7">
                  <c:v>0.9</c:v>
                </c:pt>
                <c:pt idx="8">
                  <c:v>0.70000000000000062</c:v>
                </c:pt>
              </c:numCache>
            </c:numRef>
          </c:val>
        </c:ser>
        <c:ser>
          <c:idx val="1"/>
          <c:order val="1"/>
          <c:tx>
            <c:strRef>
              <c:f>Sheet2!$A$4</c:f>
              <c:strCache>
                <c:ptCount val="1"/>
                <c:pt idx="0">
                  <c:v>Control</c:v>
                </c:pt>
              </c:strCache>
            </c:strRef>
          </c:tx>
          <c:errBars>
            <c:errDir val="y"/>
            <c:errBarType val="both"/>
            <c:errValType val="cust"/>
            <c:plus>
              <c:numRef>
                <c:f>Sheet2!$L$3:$T$3</c:f>
                <c:numCache>
                  <c:formatCode>General</c:formatCode>
                  <c:ptCount val="9"/>
                  <c:pt idx="0">
                    <c:v>1.2</c:v>
                  </c:pt>
                  <c:pt idx="1">
                    <c:v>0.8</c:v>
                  </c:pt>
                  <c:pt idx="2">
                    <c:v>2</c:v>
                  </c:pt>
                  <c:pt idx="3">
                    <c:v>2</c:v>
                  </c:pt>
                  <c:pt idx="4">
                    <c:v>2.6</c:v>
                  </c:pt>
                  <c:pt idx="5">
                    <c:v>2.2999999999999998</c:v>
                  </c:pt>
                  <c:pt idx="6">
                    <c:v>2.2000000000000002</c:v>
                  </c:pt>
                  <c:pt idx="7">
                    <c:v>1.9000000000000001</c:v>
                  </c:pt>
                  <c:pt idx="8">
                    <c:v>1.8</c:v>
                  </c:pt>
                </c:numCache>
              </c:numRef>
            </c:plus>
            <c:minus>
              <c:numRef>
                <c:f>Sheet2!$L$3:$T$3</c:f>
                <c:numCache>
                  <c:formatCode>General</c:formatCode>
                  <c:ptCount val="9"/>
                  <c:pt idx="0">
                    <c:v>1.2</c:v>
                  </c:pt>
                  <c:pt idx="1">
                    <c:v>0.8</c:v>
                  </c:pt>
                  <c:pt idx="2">
                    <c:v>2</c:v>
                  </c:pt>
                  <c:pt idx="3">
                    <c:v>2</c:v>
                  </c:pt>
                  <c:pt idx="4">
                    <c:v>2.6</c:v>
                  </c:pt>
                  <c:pt idx="5">
                    <c:v>2.2999999999999998</c:v>
                  </c:pt>
                  <c:pt idx="6">
                    <c:v>2.2000000000000002</c:v>
                  </c:pt>
                  <c:pt idx="7">
                    <c:v>1.9000000000000001</c:v>
                  </c:pt>
                  <c:pt idx="8">
                    <c:v>1.8</c:v>
                  </c:pt>
                </c:numCache>
              </c:numRef>
            </c:minus>
          </c:errBars>
          <c:cat>
            <c:strRef>
              <c:f>Sheet2!$B$2:$J$2</c:f>
              <c:strCache>
                <c:ptCount val="9"/>
                <c:pt idx="0">
                  <c:v>before</c:v>
                </c:pt>
                <c:pt idx="1">
                  <c:v>immed. After</c:v>
                </c:pt>
                <c:pt idx="2">
                  <c:v>4 hr</c:v>
                </c:pt>
                <c:pt idx="3">
                  <c:v>8 hr</c:v>
                </c:pt>
                <c:pt idx="4">
                  <c:v>12 hr</c:v>
                </c:pt>
                <c:pt idx="5">
                  <c:v>24 hr</c:v>
                </c:pt>
                <c:pt idx="6">
                  <c:v>48 hr </c:v>
                </c:pt>
                <c:pt idx="7">
                  <c:v>72 hr</c:v>
                </c:pt>
                <c:pt idx="8">
                  <c:v>96 hr</c:v>
                </c:pt>
              </c:strCache>
            </c:strRef>
          </c:cat>
          <c:val>
            <c:numRef>
              <c:f>Sheet2!$B$4:$J$4</c:f>
              <c:numCache>
                <c:formatCode>General</c:formatCode>
                <c:ptCount val="9"/>
                <c:pt idx="0">
                  <c:v>7.4</c:v>
                </c:pt>
                <c:pt idx="1">
                  <c:v>7.2</c:v>
                </c:pt>
                <c:pt idx="2">
                  <c:v>7.4</c:v>
                </c:pt>
                <c:pt idx="3">
                  <c:v>7.4</c:v>
                </c:pt>
                <c:pt idx="4">
                  <c:v>7.4</c:v>
                </c:pt>
                <c:pt idx="5">
                  <c:v>7.8</c:v>
                </c:pt>
                <c:pt idx="6">
                  <c:v>7.1</c:v>
                </c:pt>
                <c:pt idx="7">
                  <c:v>6.1</c:v>
                </c:pt>
                <c:pt idx="8">
                  <c:v>5.3</c:v>
                </c:pt>
              </c:numCache>
            </c:numRef>
          </c:val>
        </c:ser>
        <c:marker val="1"/>
        <c:axId val="79151872"/>
        <c:axId val="79153408"/>
      </c:lineChart>
      <c:catAx>
        <c:axId val="79151872"/>
        <c:scaling>
          <c:orientation val="minMax"/>
        </c:scaling>
        <c:axPos val="b"/>
        <c:tickLblPos val="nextTo"/>
        <c:crossAx val="79153408"/>
        <c:crosses val="autoZero"/>
        <c:auto val="1"/>
        <c:lblAlgn val="ctr"/>
        <c:lblOffset val="100"/>
      </c:catAx>
      <c:valAx>
        <c:axId val="79153408"/>
        <c:scaling>
          <c:orientation val="minMax"/>
          <c:min val="0"/>
        </c:scaling>
        <c:axPos val="l"/>
        <c:title>
          <c:tx>
            <c:rich>
              <a:bodyPr rot="-5400000" vert="horz"/>
              <a:lstStyle/>
              <a:p>
                <a:pPr>
                  <a:defRPr/>
                </a:pPr>
                <a:r>
                  <a:rPr lang="en-US"/>
                  <a:t>Contact</a:t>
                </a:r>
                <a:r>
                  <a:rPr lang="en-US" baseline="0"/>
                  <a:t> </a:t>
                </a:r>
                <a:r>
                  <a:rPr lang="en-US"/>
                  <a:t>Pain (mean ±SD)</a:t>
                </a:r>
              </a:p>
            </c:rich>
          </c:tx>
        </c:title>
        <c:numFmt formatCode="General" sourceLinked="1"/>
        <c:tickLblPos val="nextTo"/>
        <c:crossAx val="79151872"/>
        <c:crosses val="autoZero"/>
        <c:crossBetween val="between"/>
      </c:valAx>
    </c:plotArea>
    <c:legend>
      <c:legendPos val="b"/>
      <c:layout>
        <c:manualLayout>
          <c:xMode val="edge"/>
          <c:yMode val="edge"/>
          <c:x val="0.63950546806649533"/>
          <c:y val="4.5912438028579923E-2"/>
          <c:w val="0.33210017497812788"/>
          <c:h val="8.3717191601050026E-2"/>
        </c:manualLayout>
      </c:layout>
      <c:spPr>
        <a:ln>
          <a:noFill/>
        </a:ln>
      </c:spPr>
    </c:legend>
    <c:plotVisOnly val="1"/>
  </c:chart>
  <c:spPr>
    <a:noFill/>
    <a:ln>
      <a:noFill/>
    </a:ln>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errBars>
            <c:errBarType val="plus"/>
            <c:errValType val="cust"/>
            <c:plus>
              <c:numRef>
                <c:f>Sheet1!$D$2:$D$3</c:f>
                <c:numCache>
                  <c:formatCode>General</c:formatCode>
                  <c:ptCount val="2"/>
                  <c:pt idx="0">
                    <c:v>2.8</c:v>
                  </c:pt>
                  <c:pt idx="1">
                    <c:v>3</c:v>
                  </c:pt>
                </c:numCache>
              </c:numRef>
            </c:plus>
            <c:minus>
              <c:numLit>
                <c:formatCode>General</c:formatCode>
                <c:ptCount val="1"/>
                <c:pt idx="0">
                  <c:v>1</c:v>
                </c:pt>
              </c:numLit>
            </c:minus>
          </c:errBars>
          <c:cat>
            <c:strRef>
              <c:f>Sheet1!$A$2:$A$3</c:f>
              <c:strCache>
                <c:ptCount val="2"/>
                <c:pt idx="0">
                  <c:v>Laser</c:v>
                </c:pt>
                <c:pt idx="1">
                  <c:v>Control</c:v>
                </c:pt>
              </c:strCache>
            </c:strRef>
          </c:cat>
          <c:val>
            <c:numRef>
              <c:f>Sheet1!$B$2:$B$3</c:f>
              <c:numCache>
                <c:formatCode>General</c:formatCode>
                <c:ptCount val="2"/>
                <c:pt idx="0">
                  <c:v>5.4</c:v>
                </c:pt>
                <c:pt idx="1">
                  <c:v>7.9</c:v>
                </c:pt>
              </c:numCache>
            </c:numRef>
          </c:val>
        </c:ser>
        <c:axId val="79186176"/>
        <c:axId val="79204352"/>
      </c:barChart>
      <c:catAx>
        <c:axId val="79186176"/>
        <c:scaling>
          <c:orientation val="minMax"/>
        </c:scaling>
        <c:axPos val="b"/>
        <c:tickLblPos val="nextTo"/>
        <c:crossAx val="79204352"/>
        <c:crosses val="autoZero"/>
        <c:auto val="1"/>
        <c:lblAlgn val="ctr"/>
        <c:lblOffset val="100"/>
      </c:catAx>
      <c:valAx>
        <c:axId val="79204352"/>
        <c:scaling>
          <c:orientation val="minMax"/>
        </c:scaling>
        <c:axPos val="l"/>
        <c:title>
          <c:tx>
            <c:rich>
              <a:bodyPr rot="-5400000" vert="horz"/>
              <a:lstStyle/>
              <a:p>
                <a:pPr>
                  <a:defRPr/>
                </a:pPr>
                <a:r>
                  <a:rPr lang="en-US"/>
                  <a:t>healing time after treatment (days) (SD)</a:t>
                </a:r>
              </a:p>
            </c:rich>
          </c:tx>
        </c:title>
        <c:numFmt formatCode="General" sourceLinked="1"/>
        <c:tickLblPos val="nextTo"/>
        <c:crossAx val="79186176"/>
        <c:crosses val="autoZero"/>
        <c:crossBetween val="between"/>
      </c:valAx>
    </c:plotArea>
    <c:plotVisOnly val="1"/>
  </c:chart>
  <c:spPr>
    <a:ln>
      <a:solidFill>
        <a:schemeClr val="bg1"/>
      </a:solidFill>
    </a:ln>
  </c:spPr>
  <c:externalData r:id="rId2"/>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drawing1.xml><?xml version="1.0" encoding="utf-8"?>
<c:userShapes xmlns:c="http://schemas.openxmlformats.org/drawingml/2006/chart">
  <cdr:relSizeAnchor xmlns:cdr="http://schemas.openxmlformats.org/drawingml/2006/chartDrawing">
    <cdr:from>
      <cdr:x>0.31458</cdr:x>
      <cdr:y>0.17014</cdr:y>
    </cdr:from>
    <cdr:to>
      <cdr:x>0.51458</cdr:x>
      <cdr:y>0.27083</cdr:y>
    </cdr:to>
    <cdr:sp macro="" textlink="">
      <cdr:nvSpPr>
        <cdr:cNvPr id="2" name="TextBox 1"/>
        <cdr:cNvSpPr txBox="1"/>
      </cdr:nvSpPr>
      <cdr:spPr>
        <a:xfrm xmlns:a="http://schemas.openxmlformats.org/drawingml/2006/main">
          <a:off x="1438275" y="466725"/>
          <a:ext cx="914400" cy="27622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a:t>p-value</a:t>
          </a:r>
          <a:r>
            <a:rPr lang="en-US" sz="1100" baseline="0"/>
            <a:t> = 0.02</a:t>
          </a:r>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419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7475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9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419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409D725B-3AD1-4B6F-B889-7F6843DD4AD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75780" name="Slide Number Placeholder 3"/>
          <p:cNvSpPr>
            <a:spLocks noGrp="1"/>
          </p:cNvSpPr>
          <p:nvPr>
            <p:ph type="sldNum" sz="quarter" idx="5"/>
          </p:nvPr>
        </p:nvSpPr>
        <p:spPr>
          <a:noFill/>
        </p:spPr>
        <p:txBody>
          <a:bodyPr/>
          <a:lstStyle/>
          <a:p>
            <a:fld id="{B208E4A7-FCC2-4BD7-976A-95A2EAC3F129}" type="slidenum">
              <a:rPr lang="en-US" smtClean="0">
                <a:latin typeface="Times New Roman" pitchFamily="18" charset="0"/>
              </a:rPr>
              <a:pPr/>
              <a:t>53</a:t>
            </a:fld>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a:defRPr/>
            </a:pPr>
            <a:endParaRPr kumimoji="1" lang="en-US">
              <a:latin typeface="Times New Roman" charset="0"/>
            </a:endParaRPr>
          </a:p>
        </p:txBody>
      </p:sp>
      <p:pic>
        <p:nvPicPr>
          <p:cNvPr id="5" name="Picture 3" descr="D:\FRONTPAGE THEMES\NATURE\ANABNR2.PNG"/>
          <p:cNvPicPr>
            <a:picLocks noChangeAspect="1" noChangeArrowheads="1"/>
          </p:cNvPicPr>
          <p:nvPr/>
        </p:nvPicPr>
        <p:blipFill>
          <a:blip r:embed="rId2"/>
          <a:srcRect l="-900" t="-1314" r="-2" b="-36961"/>
          <a:stretch>
            <a:fillRect/>
          </a:stretch>
        </p:blipFill>
        <p:spPr bwMode="auto">
          <a:xfrm>
            <a:off x="533400" y="3200400"/>
            <a:ext cx="8458200" cy="1158875"/>
          </a:xfrm>
          <a:prstGeom prst="rect">
            <a:avLst/>
          </a:prstGeom>
          <a:noFill/>
          <a:ln w="9525">
            <a:noFill/>
            <a:miter lim="800000"/>
            <a:headEnd/>
            <a:tailEnd/>
          </a:ln>
        </p:spPr>
      </p:pic>
      <p:sp>
        <p:nvSpPr>
          <p:cNvPr id="6" name="Rectangle 4"/>
          <p:cNvSpPr>
            <a:spLocks noChangeArrowheads="1"/>
          </p:cNvSpPr>
          <p:nvPr/>
        </p:nvSpPr>
        <p:spPr bwMode="hidden">
          <a:xfrm>
            <a:off x="795338" y="2895600"/>
            <a:ext cx="304800" cy="990600"/>
          </a:xfrm>
          <a:prstGeom prst="rect">
            <a:avLst/>
          </a:prstGeom>
          <a:solidFill>
            <a:schemeClr val="accent2">
              <a:alpha val="50000"/>
            </a:schemeClr>
          </a:solidFill>
          <a:ln w="9525">
            <a:noFill/>
            <a:miter lim="800000"/>
            <a:headEnd/>
            <a:tailEnd/>
          </a:ln>
          <a:effectLst/>
        </p:spPr>
        <p:txBody>
          <a:bodyPr wrap="none" anchor="ctr"/>
          <a:lstStyle/>
          <a:p>
            <a:pPr algn="ctr">
              <a:defRPr/>
            </a:pPr>
            <a:endParaRPr kumimoji="1" lang="en-US">
              <a:latin typeface="Times New Roman" charset="0"/>
            </a:endParaRPr>
          </a:p>
        </p:txBody>
      </p:sp>
      <p:sp>
        <p:nvSpPr>
          <p:cNvPr id="15365"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366"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A63E06F1-8455-4F97-99B4-EA4F4AD7A95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BE57333-8C22-46DC-8988-ED8C2BDD62F1}" type="slidenum">
              <a:rPr lang="en-US"/>
              <a:pPr>
                <a:defRPr/>
              </a:pPr>
              <a:t>‹#›</a:t>
            </a:fld>
            <a:endParaRPr lang="en-US"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9766C5B-4CE4-4144-97AE-1FA6444B83E9}" type="slidenum">
              <a:rPr lang="en-US"/>
              <a:pPr>
                <a:defRPr/>
              </a:pPr>
              <a:t>‹#›</a:t>
            </a:fld>
            <a:endParaRPr lang="en-US" sz="14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D5DEAEC-3584-4A73-9EB5-A61E94E9B0FF}" type="slidenum">
              <a:rPr lang="en-US"/>
              <a:pPr>
                <a:defRPr/>
              </a:pPr>
              <a:t>‹#›</a:t>
            </a:fld>
            <a:endParaRPr lang="en-US"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31D6A55-B3A8-4A81-9E07-36BEA695C9D0}" type="slidenum">
              <a:rPr lang="en-US"/>
              <a:pPr>
                <a:defRPr/>
              </a:pPr>
              <a:t>‹#›</a:t>
            </a:fld>
            <a:endParaRPr lang="en-US"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7F80406-07D0-4EF7-B1F9-E908650D962C}" type="slidenum">
              <a:rPr lang="en-US"/>
              <a:pPr>
                <a:defRPr/>
              </a:pPr>
              <a:t>‹#›</a:t>
            </a:fld>
            <a:endParaRPr lang="en-US"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E4EEB65-4EF2-4D47-9017-5033E72D226C}" type="slidenum">
              <a:rPr lang="en-US"/>
              <a:pPr>
                <a:defRPr/>
              </a:pPr>
              <a:t>‹#›</a:t>
            </a:fld>
            <a:endParaRPr lang="en-US"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F49AFEE4-A1F6-4956-A153-96A1841138EA}" type="slidenum">
              <a:rPr lang="en-US"/>
              <a:pPr>
                <a:defRPr/>
              </a:pPr>
              <a:t>‹#›</a:t>
            </a:fld>
            <a:endParaRPr lang="en-US" sz="1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BC718706-3C64-46F0-BA7D-3A54CDED311D}" type="slidenum">
              <a:rPr lang="en-US"/>
              <a:pPr>
                <a:defRPr/>
              </a:pPr>
              <a:t>‹#›</a:t>
            </a:fld>
            <a:endParaRPr lang="en-US"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A0382CEE-6E93-4446-AA68-B3CE38C3F542}" type="slidenum">
              <a:rPr lang="en-US"/>
              <a:pPr>
                <a:defRPr/>
              </a:pPr>
              <a:t>‹#›</a:t>
            </a:fld>
            <a:endParaRPr lang="en-US" sz="1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9C361026-83FE-4EAA-8A58-0E3E2E85B496}" type="slidenum">
              <a:rPr lang="en-US"/>
              <a:pPr>
                <a:defRPr/>
              </a:pPr>
              <a:t>‹#›</a:t>
            </a:fld>
            <a:endParaRPr lang="en-US" sz="14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B143E0-8670-4EA7-8865-6991258DDCF1}" type="slidenum">
              <a:rPr lang="en-US"/>
              <a:pPr>
                <a:defRPr/>
              </a:pPr>
              <a:t>‹#›</a:t>
            </a:fld>
            <a:endParaRPr lang="en-US"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a:latin typeface="Times New Roman" charset="0"/>
            </a:endParaRPr>
          </a:p>
        </p:txBody>
      </p:sp>
      <p:sp>
        <p:nvSpPr>
          <p:cNvPr id="14339"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a:defRPr/>
            </a:pPr>
            <a:endParaRPr kumimoji="1" lang="en-US">
              <a:latin typeface="Times New Roman" charset="0"/>
            </a:endParaRPr>
          </a:p>
        </p:txBody>
      </p:sp>
      <p:sp>
        <p:nvSpPr>
          <p:cNvPr id="14340" name="Rectangle 4" descr="Stationery"/>
          <p:cNvSpPr>
            <a:spLocks noChangeArrowheads="1"/>
          </p:cNvSpPr>
          <p:nvPr/>
        </p:nvSpPr>
        <p:spPr bwMode="auto">
          <a:xfrm>
            <a:off x="457200" y="0"/>
            <a:ext cx="1219200" cy="762000"/>
          </a:xfrm>
          <a:prstGeom prst="rect">
            <a:avLst/>
          </a:prstGeom>
          <a:blipFill dpi="0" rotWithShape="0">
            <a:blip r:embed="rId14" cstate="print"/>
            <a:srcRect/>
            <a:tile tx="0" ty="0" sx="100000" sy="100000" flip="none" algn="tl"/>
          </a:blipFill>
          <a:ln w="9525">
            <a:noFill/>
            <a:miter lim="800000"/>
            <a:headEnd/>
            <a:tailEnd/>
          </a:ln>
          <a:effectLst/>
        </p:spPr>
        <p:txBody>
          <a:bodyPr wrap="none" anchor="ctr"/>
          <a:lstStyle/>
          <a:p>
            <a:pPr algn="ctr">
              <a:defRPr/>
            </a:pPr>
            <a:endParaRPr kumimoji="1" lang="en-US">
              <a:latin typeface="Times New Roman" charset="0"/>
            </a:endParaRPr>
          </a:p>
        </p:txBody>
      </p:sp>
      <p:sp>
        <p:nvSpPr>
          <p:cNvPr id="14341" name="Rectangle 5" descr="Stationery"/>
          <p:cNvSpPr>
            <a:spLocks noChangeArrowheads="1"/>
          </p:cNvSpPr>
          <p:nvPr/>
        </p:nvSpPr>
        <p:spPr bwMode="auto">
          <a:xfrm>
            <a:off x="0" y="0"/>
            <a:ext cx="457200" cy="6858000"/>
          </a:xfrm>
          <a:prstGeom prst="rect">
            <a:avLst/>
          </a:prstGeom>
          <a:blipFill dpi="0" rotWithShape="0">
            <a:blip r:embed="rId14" cstate="print"/>
            <a:srcRect/>
            <a:tile tx="0" ty="0" sx="100000" sy="100000" flip="none" algn="tl"/>
          </a:blipFill>
          <a:ln w="9525">
            <a:noFill/>
            <a:miter lim="800000"/>
            <a:headEnd/>
            <a:tailEnd/>
          </a:ln>
          <a:effectLst/>
        </p:spPr>
        <p:txBody>
          <a:bodyPr wrap="none" anchor="ctr"/>
          <a:lstStyle/>
          <a:p>
            <a:pPr algn="ctr">
              <a:defRPr/>
            </a:pPr>
            <a:endParaRPr kumimoji="1" lang="en-US">
              <a:latin typeface="Times New Roman" charset="0"/>
            </a:endParaRPr>
          </a:p>
        </p:txBody>
      </p:sp>
      <p:sp>
        <p:nvSpPr>
          <p:cNvPr id="5126" name="Rectangle 6"/>
          <p:cNvSpPr>
            <a:spLocks noGrp="1" noChangeArrowheads="1"/>
          </p:cNvSpPr>
          <p:nvPr>
            <p:ph type="title"/>
          </p:nvPr>
        </p:nvSpPr>
        <p:spPr bwMode="auto">
          <a:xfrm>
            <a:off x="1066800" y="838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343"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charset="0"/>
              </a:defRPr>
            </a:lvl1pPr>
          </a:lstStyle>
          <a:p>
            <a:pPr>
              <a:defRPr/>
            </a:pPr>
            <a:endParaRPr lang="en-US"/>
          </a:p>
        </p:txBody>
      </p:sp>
      <p:sp>
        <p:nvSpPr>
          <p:cNvPr id="14344"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charset="0"/>
              </a:defRPr>
            </a:lvl1pPr>
          </a:lstStyle>
          <a:p>
            <a:pPr>
              <a:defRPr/>
            </a:pPr>
            <a:endParaRPr lang="en-US"/>
          </a:p>
        </p:txBody>
      </p:sp>
      <p:pic>
        <p:nvPicPr>
          <p:cNvPr id="5129" name="Picture 9" descr="C:\Wendy\anabnr2.GIF"/>
          <p:cNvPicPr>
            <a:picLocks noChangeAspect="1" noChangeArrowheads="1"/>
          </p:cNvPicPr>
          <p:nvPr/>
        </p:nvPicPr>
        <p:blipFill>
          <a:blip r:embed="rId15"/>
          <a:srcRect/>
          <a:stretch>
            <a:fillRect/>
          </a:stretch>
        </p:blipFill>
        <p:spPr bwMode="auto">
          <a:xfrm>
            <a:off x="1228725" y="0"/>
            <a:ext cx="7915275" cy="754063"/>
          </a:xfrm>
          <a:prstGeom prst="rect">
            <a:avLst/>
          </a:prstGeom>
          <a:noFill/>
          <a:ln w="9525">
            <a:noFill/>
            <a:miter lim="800000"/>
            <a:headEnd/>
            <a:tailEnd/>
          </a:ln>
        </p:spPr>
      </p:pic>
      <p:sp>
        <p:nvSpPr>
          <p:cNvPr id="14346" name="Rectangle 10"/>
          <p:cNvSpPr>
            <a:spLocks noChangeArrowheads="1"/>
          </p:cNvSpPr>
          <p:nvPr/>
        </p:nvSpPr>
        <p:spPr bwMode="auto">
          <a:xfrm>
            <a:off x="304800" y="457200"/>
            <a:ext cx="2514600" cy="304800"/>
          </a:xfrm>
          <a:prstGeom prst="rect">
            <a:avLst/>
          </a:prstGeom>
          <a:solidFill>
            <a:schemeClr val="accent2">
              <a:alpha val="50000"/>
            </a:schemeClr>
          </a:solidFill>
          <a:ln w="9525">
            <a:noFill/>
            <a:miter lim="800000"/>
            <a:headEnd/>
            <a:tailEnd/>
          </a:ln>
          <a:effectLst/>
        </p:spPr>
        <p:txBody>
          <a:bodyPr wrap="none" anchor="ctr"/>
          <a:lstStyle/>
          <a:p>
            <a:pPr algn="ctr">
              <a:defRPr/>
            </a:pPr>
            <a:endParaRPr kumimoji="1" lang="en-US">
              <a:latin typeface="Times New Roman" charset="0"/>
            </a:endParaRPr>
          </a:p>
        </p:txBody>
      </p:sp>
      <p:sp>
        <p:nvSpPr>
          <p:cNvPr id="14347"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latin typeface="Times New Roman" charset="0"/>
              </a:defRPr>
            </a:lvl1pPr>
          </a:lstStyle>
          <a:p>
            <a:pPr>
              <a:defRPr/>
            </a:pPr>
            <a:fld id="{3CD82DDA-334F-443A-951C-DF2906120029}" type="slidenum">
              <a:rPr lang="en-US"/>
              <a:pPr>
                <a:defRPr/>
              </a:pPr>
              <a:t>‹#›</a:t>
            </a:fld>
            <a:endParaRPr lang="en-US" sz="1400"/>
          </a:p>
        </p:txBody>
      </p:sp>
      <p:sp>
        <p:nvSpPr>
          <p:cNvPr id="5132" name="Rectangle 12"/>
          <p:cNvSpPr>
            <a:spLocks noGrp="1" noChangeArrowheads="1"/>
          </p:cNvSpPr>
          <p:nvPr>
            <p:ph type="body" idx="1"/>
          </p:nvPr>
        </p:nvSpPr>
        <p:spPr bwMode="auto">
          <a:xfrm>
            <a:off x="1066800" y="210185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89"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Microsoft_Office_Excel_Chart1.xl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Microsoft_Office_Excel_Chart2.xls"/><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Office_Excel_Chart3.xls"/><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H:\Farshchian\1318613371982670_orig.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228600" y="2895600"/>
            <a:ext cx="6553200" cy="1107996"/>
          </a:xfrm>
          <a:prstGeom prst="rect">
            <a:avLst/>
          </a:prstGeom>
        </p:spPr>
        <p:txBody>
          <a:bodyPr>
            <a:spAutoFit/>
          </a:bodyPr>
          <a:lstStyle/>
          <a:p>
            <a:pPr algn="ctr" rtl="1">
              <a:defRPr/>
            </a:pPr>
            <a:r>
              <a:rPr lang="fa-IR" sz="6600" b="1" kern="10" dirty="0">
                <a:ln w="12700">
                  <a:solidFill>
                    <a:srgbClr val="B2B2B2"/>
                  </a:solidFill>
                  <a:round/>
                  <a:headEnd/>
                  <a:tailEnd/>
                </a:ln>
                <a:solidFill>
                  <a:srgbClr val="002060"/>
                </a:solidFill>
                <a:latin typeface="IranNastaliq"/>
              </a:rPr>
              <a:t>بسم الله النور </a:t>
            </a:r>
            <a:endParaRPr lang="en-US" sz="6600" b="1" kern="10" dirty="0">
              <a:ln w="12700">
                <a:solidFill>
                  <a:srgbClr val="B2B2B2"/>
                </a:solidFill>
                <a:round/>
                <a:headEnd/>
                <a:tailEnd/>
              </a:ln>
              <a:solidFill>
                <a:srgbClr val="002060"/>
              </a:solidFill>
              <a:latin typeface="IranNastaliq"/>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16387" name="Picture 3" descr="IMG_3953"/>
          <p:cNvPicPr>
            <a:picLocks noChangeAspect="1" noChangeArrowheads="1"/>
          </p:cNvPicPr>
          <p:nvPr/>
        </p:nvPicPr>
        <p:blipFill>
          <a:blip r:embed="rId3"/>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b="1" smtClean="0">
                <a:solidFill>
                  <a:srgbClr val="990033"/>
                </a:solidFill>
              </a:rPr>
              <a:t>Case report- </a:t>
            </a:r>
            <a:r>
              <a:rPr lang="en-US" sz="3200" b="1" smtClean="0">
                <a:solidFill>
                  <a:srgbClr val="990033"/>
                </a:solidFill>
              </a:rPr>
              <a:t>(Buller ,2004)</a:t>
            </a:r>
            <a:endParaRPr lang="en-US" smtClean="0"/>
          </a:p>
        </p:txBody>
      </p:sp>
      <p:sp>
        <p:nvSpPr>
          <p:cNvPr id="17411" name="Content Placeholder 2"/>
          <p:cNvSpPr>
            <a:spLocks noGrp="1"/>
          </p:cNvSpPr>
          <p:nvPr>
            <p:ph idx="1"/>
          </p:nvPr>
        </p:nvSpPr>
        <p:spPr/>
        <p:txBody>
          <a:bodyPr/>
          <a:lstStyle/>
          <a:p>
            <a:pPr>
              <a:lnSpc>
                <a:spcPct val="90000"/>
              </a:lnSpc>
              <a:buFont typeface="Wingdings" pitchFamily="2" charset="2"/>
              <a:buNone/>
            </a:pPr>
            <a:r>
              <a:rPr lang="en-US" sz="2800" smtClean="0">
                <a:solidFill>
                  <a:srgbClr val="000066"/>
                </a:solidFill>
              </a:rPr>
              <a:t>Two patients with aphthous ulcers</a:t>
            </a:r>
          </a:p>
          <a:p>
            <a:pPr>
              <a:lnSpc>
                <a:spcPct val="90000"/>
              </a:lnSpc>
              <a:buFont typeface="Wingdings" pitchFamily="2" charset="2"/>
              <a:buNone/>
            </a:pPr>
            <a:r>
              <a:rPr lang="en-US" sz="2800" smtClean="0">
                <a:solidFill>
                  <a:srgbClr val="000066"/>
                </a:solidFill>
              </a:rPr>
              <a:t>Before laser irradiation: Elmex gel</a:t>
            </a:r>
          </a:p>
          <a:p>
            <a:pPr>
              <a:lnSpc>
                <a:spcPct val="90000"/>
              </a:lnSpc>
              <a:buFont typeface="Wingdings" pitchFamily="2" charset="2"/>
              <a:buNone/>
            </a:pPr>
            <a:r>
              <a:rPr lang="en-US" sz="2800" smtClean="0">
                <a:solidFill>
                  <a:srgbClr val="000066"/>
                </a:solidFill>
              </a:rPr>
              <a:t>CO2 laser: Power out put : 1-1.5 w</a:t>
            </a:r>
          </a:p>
          <a:p>
            <a:pPr>
              <a:lnSpc>
                <a:spcPct val="90000"/>
              </a:lnSpc>
              <a:buFont typeface="Wingdings" pitchFamily="2" charset="2"/>
              <a:buNone/>
            </a:pPr>
            <a:r>
              <a:rPr lang="en-US" sz="2800" smtClean="0">
                <a:solidFill>
                  <a:srgbClr val="000066"/>
                </a:solidFill>
              </a:rPr>
              <a:t>                   Defocused hand piece</a:t>
            </a:r>
          </a:p>
          <a:p>
            <a:pPr>
              <a:lnSpc>
                <a:spcPct val="90000"/>
              </a:lnSpc>
              <a:buFont typeface="Wingdings" pitchFamily="2" charset="2"/>
              <a:buNone/>
            </a:pPr>
            <a:r>
              <a:rPr lang="en-US" sz="2800" smtClean="0">
                <a:solidFill>
                  <a:srgbClr val="000066"/>
                </a:solidFill>
              </a:rPr>
              <a:t>                   Irradiation time: 5 sec</a:t>
            </a:r>
          </a:p>
          <a:p>
            <a:pPr>
              <a:lnSpc>
                <a:spcPct val="90000"/>
              </a:lnSpc>
              <a:buFont typeface="Wingdings" pitchFamily="2" charset="2"/>
              <a:buNone/>
            </a:pPr>
            <a:r>
              <a:rPr lang="en-US" sz="2800" smtClean="0">
                <a:solidFill>
                  <a:srgbClr val="000066"/>
                </a:solidFill>
              </a:rPr>
              <a:t>Immediate pain relief</a:t>
            </a:r>
          </a:p>
          <a:p>
            <a:pPr>
              <a:lnSpc>
                <a:spcPct val="90000"/>
              </a:lnSpc>
              <a:buFont typeface="Wingdings" pitchFamily="2" charset="2"/>
              <a:buNone/>
            </a:pPr>
            <a:r>
              <a:rPr lang="en-US" sz="2800" smtClean="0">
                <a:solidFill>
                  <a:srgbClr val="000066"/>
                </a:solidFill>
              </a:rPr>
              <a:t>Procedure: pain free</a:t>
            </a:r>
          </a:p>
          <a:p>
            <a:pPr>
              <a:lnSpc>
                <a:spcPct val="90000"/>
              </a:lnSpc>
              <a:buFont typeface="Wingdings" pitchFamily="2" charset="2"/>
              <a:buNone/>
            </a:pPr>
            <a:r>
              <a:rPr lang="en-US" sz="2800" smtClean="0">
                <a:solidFill>
                  <a:srgbClr val="000066"/>
                </a:solidFill>
              </a:rPr>
              <a:t>No visual effects of mucosal damage </a:t>
            </a:r>
          </a:p>
          <a:p>
            <a:pPr eaLnBrk="1" hangingPunct="1">
              <a:lnSpc>
                <a:spcPct val="90000"/>
              </a:lnSpc>
            </a:pPr>
            <a:endParaRPr lang="en-US" smtClean="0"/>
          </a:p>
          <a:p>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solidFill>
                  <a:srgbClr val="000066"/>
                </a:solidFill>
              </a:rPr>
              <a:t>However,</a:t>
            </a:r>
            <a:r>
              <a:rPr lang="en-US" smtClean="0"/>
              <a:t> </a:t>
            </a:r>
          </a:p>
        </p:txBody>
      </p:sp>
      <p:sp>
        <p:nvSpPr>
          <p:cNvPr id="3" name="Content Placeholder 2"/>
          <p:cNvSpPr>
            <a:spLocks noGrp="1"/>
          </p:cNvSpPr>
          <p:nvPr>
            <p:ph idx="1"/>
          </p:nvPr>
        </p:nvSpPr>
        <p:spPr/>
        <p:txBody>
          <a:bodyPr/>
          <a:lstStyle/>
          <a:p>
            <a:pPr eaLnBrk="1" hangingPunct="1">
              <a:buFont typeface="Wingdings" pitchFamily="2" charset="2"/>
              <a:buNone/>
              <a:defRPr/>
            </a:pPr>
            <a:r>
              <a:rPr lang="en-US" dirty="0" smtClean="0">
                <a:solidFill>
                  <a:srgbClr val="000066"/>
                </a:solidFill>
              </a:rPr>
              <a:t>No control group </a:t>
            </a:r>
          </a:p>
          <a:p>
            <a:pPr eaLnBrk="1" hangingPunct="1">
              <a:buFont typeface="Wingdings" pitchFamily="2" charset="2"/>
              <a:buNone/>
              <a:defRPr/>
            </a:pPr>
            <a:r>
              <a:rPr lang="en-US" dirty="0" smtClean="0">
                <a:solidFill>
                  <a:srgbClr val="000066"/>
                </a:solidFill>
              </a:rPr>
              <a:t>Small sample size</a:t>
            </a:r>
            <a:endParaRPr lang="en-US" dirty="0" smtClean="0"/>
          </a:p>
          <a:p>
            <a:pPr>
              <a:spcBef>
                <a:spcPct val="50000"/>
              </a:spcBef>
              <a:buFont typeface="Wingdings" pitchFamily="2" charset="2"/>
              <a:buNone/>
              <a:defRPr/>
            </a:pPr>
            <a:r>
              <a:rPr lang="en-US" dirty="0" smtClean="0">
                <a:solidFill>
                  <a:srgbClr val="000066"/>
                </a:solidFill>
                <a:effectLst>
                  <a:outerShdw blurRad="38100" dist="38100" dir="2700000" algn="tl">
                    <a:srgbClr val="C0C0C0"/>
                  </a:outerShdw>
                </a:effectLst>
              </a:rPr>
              <a:t>So,</a:t>
            </a:r>
            <a:r>
              <a:rPr lang="en-US" sz="2000" dirty="0" smtClean="0">
                <a:solidFill>
                  <a:srgbClr val="000066"/>
                </a:solidFill>
              </a:rPr>
              <a:t> </a:t>
            </a:r>
          </a:p>
          <a:p>
            <a:pPr>
              <a:spcBef>
                <a:spcPct val="50000"/>
              </a:spcBef>
              <a:buFont typeface="Wingdings" pitchFamily="2" charset="2"/>
              <a:buNone/>
              <a:defRPr/>
            </a:pPr>
            <a:r>
              <a:rPr lang="en-US" dirty="0" smtClean="0">
                <a:solidFill>
                  <a:srgbClr val="000066"/>
                </a:solidFill>
                <a:effectLst>
                  <a:outerShdw blurRad="38100" dist="38100" dir="2700000" algn="tl">
                    <a:srgbClr val="C0C0C0"/>
                  </a:outerShdw>
                </a:effectLst>
              </a:rPr>
              <a:t>     </a:t>
            </a:r>
            <a:r>
              <a:rPr lang="en-US" sz="2800" dirty="0" smtClean="0">
                <a:solidFill>
                  <a:srgbClr val="000066"/>
                </a:solidFill>
              </a:rPr>
              <a:t>We designed an RCT to evaluate the effects of CO2 laser in non ablative manner in reducing pain and promoting wound healing  in RAS as a prototype of painful oral mucosal lesions.</a:t>
            </a:r>
            <a:endParaRPr lang="en-US"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hart 3"/>
          <p:cNvPicPr>
            <a:picLocks noChangeArrowheads="1"/>
          </p:cNvPicPr>
          <p:nvPr/>
        </p:nvPicPr>
        <p:blipFill>
          <a:blip r:embed="rId2"/>
          <a:srcRect/>
          <a:stretch>
            <a:fillRect/>
          </a:stretch>
        </p:blipFill>
        <p:spPr bwMode="auto">
          <a:xfrm>
            <a:off x="762000" y="609600"/>
            <a:ext cx="7848600" cy="5638800"/>
          </a:xfrm>
          <a:prstGeom prst="rect">
            <a:avLst/>
          </a:prstGeom>
          <a:solidFill>
            <a:schemeClr val="bg1"/>
          </a:solid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idx="4294967295"/>
          </p:nvPr>
        </p:nvSpPr>
        <p:spPr>
          <a:xfrm>
            <a:off x="457200" y="1676400"/>
            <a:ext cx="8458200" cy="1600200"/>
          </a:xfrm>
        </p:spPr>
        <p:txBody>
          <a:bodyPr/>
          <a:lstStyle/>
          <a:p>
            <a:pPr eaLnBrk="1" hangingPunct="1"/>
            <a:r>
              <a:rPr lang="en-US" smtClean="0">
                <a:solidFill>
                  <a:srgbClr val="A40000"/>
                </a:solidFill>
              </a:rPr>
              <a:t>Recurrent Aphthous Stomititis</a:t>
            </a:r>
            <a:br>
              <a:rPr lang="en-US" smtClean="0">
                <a:solidFill>
                  <a:srgbClr val="A40000"/>
                </a:solidFill>
              </a:rPr>
            </a:br>
            <a:endParaRPr lang="en-US" smtClean="0">
              <a:solidFill>
                <a:srgbClr val="A40000"/>
              </a:solidFill>
            </a:endParaRPr>
          </a:p>
        </p:txBody>
      </p:sp>
      <p:sp>
        <p:nvSpPr>
          <p:cNvPr id="20483" name="Rectangle 3"/>
          <p:cNvSpPr>
            <a:spLocks noGrp="1" noChangeArrowheads="1"/>
          </p:cNvSpPr>
          <p:nvPr>
            <p:ph type="subTitle" idx="4294967295"/>
          </p:nvPr>
        </p:nvSpPr>
        <p:spPr>
          <a:xfrm>
            <a:off x="2038350" y="4351338"/>
            <a:ext cx="6400800" cy="1371600"/>
          </a:xfrm>
        </p:spPr>
        <p:txBody>
          <a:bodyPr/>
          <a:lstStyle/>
          <a:p>
            <a:pPr algn="r" eaLnBrk="1" hangingPunct="1">
              <a:spcBef>
                <a:spcPct val="0"/>
              </a:spcBef>
              <a:buFont typeface="Wingdings" pitchFamily="2" charset="2"/>
              <a:buNone/>
            </a:pPr>
            <a:r>
              <a:rPr lang="en-US" sz="2800" smtClean="0">
                <a:solidFill>
                  <a:schemeClr val="tx2"/>
                </a:solidFill>
              </a:rPr>
              <a:t>Randomized controlled clinical trial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solidFill>
                  <a:srgbClr val="A40000"/>
                </a:solidFill>
              </a:rPr>
              <a:t>Patient selection</a:t>
            </a:r>
          </a:p>
        </p:txBody>
      </p:sp>
      <p:sp>
        <p:nvSpPr>
          <p:cNvPr id="3" name="Content Placeholder 2"/>
          <p:cNvSpPr>
            <a:spLocks noGrp="1"/>
          </p:cNvSpPr>
          <p:nvPr>
            <p:ph idx="1"/>
          </p:nvPr>
        </p:nvSpPr>
        <p:spPr>
          <a:xfrm>
            <a:off x="1066800" y="2514600"/>
            <a:ext cx="7772400" cy="3702050"/>
          </a:xfrm>
        </p:spPr>
        <p:txBody>
          <a:bodyPr/>
          <a:lstStyle/>
          <a:p>
            <a:pPr marL="609600" indent="-609600" eaLnBrk="1" hangingPunct="1">
              <a:defRPr/>
            </a:pPr>
            <a:r>
              <a:rPr lang="en-US" dirty="0" smtClean="0">
                <a:solidFill>
                  <a:srgbClr val="000066"/>
                </a:solidFill>
              </a:rPr>
              <a:t>Careful examination by: Dermatologist </a:t>
            </a:r>
          </a:p>
          <a:p>
            <a:pPr marL="609600" indent="-609600" eaLnBrk="1" hangingPunct="1">
              <a:buFont typeface="Wingdings" pitchFamily="2" charset="2"/>
              <a:buNone/>
              <a:defRPr/>
            </a:pPr>
            <a:r>
              <a:rPr lang="en-US" dirty="0" smtClean="0">
                <a:solidFill>
                  <a:srgbClr val="000066"/>
                </a:solidFill>
              </a:rPr>
              <a:t>                                            Ophthalmologist </a:t>
            </a:r>
          </a:p>
          <a:p>
            <a:pPr marL="609600" indent="-609600" eaLnBrk="1" hangingPunct="1">
              <a:defRPr/>
            </a:pPr>
            <a:r>
              <a:rPr lang="en-US" dirty="0" err="1" smtClean="0">
                <a:solidFill>
                  <a:srgbClr val="000066"/>
                </a:solidFill>
              </a:rPr>
              <a:t>Pathergy</a:t>
            </a:r>
            <a:r>
              <a:rPr lang="en-US" dirty="0" smtClean="0">
                <a:solidFill>
                  <a:srgbClr val="000066"/>
                </a:solidFill>
              </a:rPr>
              <a:t> test </a:t>
            </a:r>
          </a:p>
          <a:p>
            <a:pPr marL="609600" indent="-609600" eaLnBrk="1" hangingPunct="1">
              <a:defRPr/>
            </a:pPr>
            <a:r>
              <a:rPr lang="en-US" dirty="0" smtClean="0">
                <a:solidFill>
                  <a:srgbClr val="000066"/>
                </a:solidFill>
              </a:rPr>
              <a:t>Lab tests: CBC, ESR, CRP, serum </a:t>
            </a:r>
            <a:r>
              <a:rPr lang="en-US" dirty="0" err="1" smtClean="0">
                <a:solidFill>
                  <a:srgbClr val="000066"/>
                </a:solidFill>
              </a:rPr>
              <a:t>ferritin</a:t>
            </a:r>
            <a:r>
              <a:rPr lang="en-US" dirty="0" smtClean="0">
                <a:solidFill>
                  <a:srgbClr val="000066"/>
                </a:solidFill>
              </a:rPr>
              <a:t>, B12, Folic Acid, Ca, P. </a:t>
            </a:r>
          </a:p>
          <a:p>
            <a:pPr marL="609600" indent="-609600" eaLnBrk="1" hangingPunct="1">
              <a:buFont typeface="Wingdings" pitchFamily="2" charset="2"/>
              <a:buNone/>
              <a:defRPr/>
            </a:pPr>
            <a:endParaRPr lang="en-US" dirty="0" smtClean="0">
              <a:solidFill>
                <a:srgbClr val="000066"/>
              </a:solidFill>
            </a:endParaRPr>
          </a:p>
          <a:p>
            <a:pPr>
              <a:defRPr/>
            </a:pP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066800" y="762000"/>
            <a:ext cx="7772400" cy="1143000"/>
          </a:xfrm>
        </p:spPr>
        <p:txBody>
          <a:bodyPr/>
          <a:lstStyle/>
          <a:p>
            <a:r>
              <a:rPr lang="en-US" smtClean="0">
                <a:solidFill>
                  <a:srgbClr val="A40000"/>
                </a:solidFill>
              </a:rPr>
              <a:t>Inclusion Criteria</a:t>
            </a:r>
          </a:p>
        </p:txBody>
      </p:sp>
      <p:sp>
        <p:nvSpPr>
          <p:cNvPr id="3" name="Content Placeholder 2"/>
          <p:cNvSpPr>
            <a:spLocks noGrp="1"/>
          </p:cNvSpPr>
          <p:nvPr>
            <p:ph idx="1"/>
          </p:nvPr>
        </p:nvSpPr>
        <p:spPr/>
        <p:txBody>
          <a:bodyPr/>
          <a:lstStyle/>
          <a:p>
            <a:pPr marL="609600" indent="-609600" eaLnBrk="1" hangingPunct="1">
              <a:defRPr/>
            </a:pPr>
            <a:r>
              <a:rPr lang="en-US" dirty="0" smtClean="0">
                <a:solidFill>
                  <a:srgbClr val="000066"/>
                </a:solidFill>
              </a:rPr>
              <a:t>Reliable history of RAS</a:t>
            </a:r>
          </a:p>
          <a:p>
            <a:pPr marL="609600" indent="-609600" eaLnBrk="1" hangingPunct="1">
              <a:defRPr/>
            </a:pPr>
            <a:endParaRPr lang="en-US" dirty="0" smtClean="0">
              <a:solidFill>
                <a:srgbClr val="000066"/>
              </a:solidFill>
            </a:endParaRPr>
          </a:p>
          <a:p>
            <a:pPr marL="609600" indent="-609600" eaLnBrk="1" hangingPunct="1">
              <a:defRPr/>
            </a:pPr>
            <a:r>
              <a:rPr lang="en-US" dirty="0" smtClean="0">
                <a:solidFill>
                  <a:srgbClr val="000066"/>
                </a:solidFill>
              </a:rPr>
              <a:t>Presence of 2 similar discrete painful </a:t>
            </a:r>
            <a:r>
              <a:rPr lang="en-US" dirty="0" err="1" smtClean="0">
                <a:solidFill>
                  <a:srgbClr val="000066"/>
                </a:solidFill>
              </a:rPr>
              <a:t>aphthous</a:t>
            </a:r>
            <a:r>
              <a:rPr lang="en-US" dirty="0" smtClean="0">
                <a:solidFill>
                  <a:srgbClr val="000066"/>
                </a:solidFill>
              </a:rPr>
              <a:t> ulcers at the same time</a:t>
            </a:r>
          </a:p>
          <a:p>
            <a:pPr marL="609600" indent="-609600" eaLnBrk="1" hangingPunct="1">
              <a:buFont typeface="Wingdings" pitchFamily="2" charset="2"/>
              <a:buNone/>
              <a:defRPr/>
            </a:pPr>
            <a:r>
              <a:rPr lang="en-US" dirty="0" smtClean="0">
                <a:solidFill>
                  <a:srgbClr val="000066"/>
                </a:solidFill>
              </a:rPr>
              <a:t> </a:t>
            </a:r>
          </a:p>
          <a:p>
            <a:pPr marL="609600" indent="-609600" eaLnBrk="1" hangingPunct="1">
              <a:defRPr/>
            </a:pPr>
            <a:r>
              <a:rPr lang="en-US" dirty="0" smtClean="0">
                <a:solidFill>
                  <a:srgbClr val="000066"/>
                </a:solidFill>
              </a:rPr>
              <a:t>Age of the ulcers less than 3 days for </a:t>
            </a:r>
            <a:r>
              <a:rPr lang="en-US" dirty="0" err="1" smtClean="0">
                <a:solidFill>
                  <a:srgbClr val="000066"/>
                </a:solidFill>
              </a:rPr>
              <a:t>miRAS</a:t>
            </a:r>
            <a:r>
              <a:rPr lang="en-US" dirty="0" smtClean="0">
                <a:solidFill>
                  <a:srgbClr val="000066"/>
                </a:solidFill>
              </a:rPr>
              <a:t> and 5 days for </a:t>
            </a:r>
            <a:r>
              <a:rPr lang="en-US" dirty="0" err="1" smtClean="0">
                <a:solidFill>
                  <a:srgbClr val="000066"/>
                </a:solidFill>
              </a:rPr>
              <a:t>maRAS</a:t>
            </a:r>
            <a:endParaRPr lang="en-US" dirty="0" smtClean="0"/>
          </a:p>
          <a:p>
            <a:pPr>
              <a:defRPr/>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solidFill>
                  <a:srgbClr val="A40000"/>
                </a:solidFill>
              </a:rPr>
              <a:t>Exclusion Criteria</a:t>
            </a:r>
          </a:p>
        </p:txBody>
      </p:sp>
      <p:sp>
        <p:nvSpPr>
          <p:cNvPr id="23555" name="Content Placeholder 2"/>
          <p:cNvSpPr>
            <a:spLocks noGrp="1"/>
          </p:cNvSpPr>
          <p:nvPr>
            <p:ph idx="1"/>
          </p:nvPr>
        </p:nvSpPr>
        <p:spPr/>
        <p:txBody>
          <a:bodyPr/>
          <a:lstStyle/>
          <a:p>
            <a:pPr marL="609600" indent="-609600" eaLnBrk="1" hangingPunct="1">
              <a:lnSpc>
                <a:spcPct val="90000"/>
              </a:lnSpc>
            </a:pPr>
            <a:r>
              <a:rPr lang="en-US" smtClean="0">
                <a:solidFill>
                  <a:srgbClr val="000066"/>
                </a:solidFill>
              </a:rPr>
              <a:t>Age less than 18 years</a:t>
            </a:r>
          </a:p>
          <a:p>
            <a:pPr marL="609600" indent="-609600" eaLnBrk="1" hangingPunct="1">
              <a:lnSpc>
                <a:spcPct val="90000"/>
              </a:lnSpc>
              <a:buFont typeface="Wingdings" pitchFamily="2" charset="2"/>
              <a:buNone/>
            </a:pPr>
            <a:r>
              <a:rPr lang="en-US" smtClean="0">
                <a:solidFill>
                  <a:srgbClr val="000066"/>
                </a:solidFill>
              </a:rPr>
              <a:t> </a:t>
            </a:r>
          </a:p>
          <a:p>
            <a:pPr marL="609600" indent="-609600" eaLnBrk="1" hangingPunct="1">
              <a:lnSpc>
                <a:spcPct val="90000"/>
              </a:lnSpc>
            </a:pPr>
            <a:r>
              <a:rPr lang="en-US" smtClean="0">
                <a:solidFill>
                  <a:srgbClr val="000066"/>
                </a:solidFill>
              </a:rPr>
              <a:t>Pregnancy</a:t>
            </a:r>
          </a:p>
          <a:p>
            <a:pPr marL="609600" indent="-609600" eaLnBrk="1" hangingPunct="1">
              <a:lnSpc>
                <a:spcPct val="90000"/>
              </a:lnSpc>
            </a:pPr>
            <a:endParaRPr lang="en-US" smtClean="0">
              <a:solidFill>
                <a:srgbClr val="000066"/>
              </a:solidFill>
            </a:endParaRPr>
          </a:p>
          <a:p>
            <a:pPr marL="609600" indent="-609600" eaLnBrk="1" hangingPunct="1">
              <a:lnSpc>
                <a:spcPct val="90000"/>
              </a:lnSpc>
            </a:pPr>
            <a:r>
              <a:rPr lang="en-US" smtClean="0">
                <a:solidFill>
                  <a:srgbClr val="000066"/>
                </a:solidFill>
              </a:rPr>
              <a:t>Lactation</a:t>
            </a:r>
          </a:p>
          <a:p>
            <a:pPr marL="609600" indent="-609600" eaLnBrk="1" hangingPunct="1">
              <a:lnSpc>
                <a:spcPct val="90000"/>
              </a:lnSpc>
            </a:pPr>
            <a:endParaRPr lang="en-US" smtClean="0">
              <a:solidFill>
                <a:srgbClr val="000066"/>
              </a:solidFill>
            </a:endParaRPr>
          </a:p>
          <a:p>
            <a:pPr marL="609600" indent="-609600" eaLnBrk="1" hangingPunct="1">
              <a:lnSpc>
                <a:spcPct val="90000"/>
              </a:lnSpc>
            </a:pPr>
            <a:r>
              <a:rPr lang="en-US" smtClean="0">
                <a:solidFill>
                  <a:srgbClr val="000066"/>
                </a:solidFill>
              </a:rPr>
              <a:t>Any systemic disease predisposing the patient to aphthous like lesion</a:t>
            </a:r>
          </a:p>
          <a:p>
            <a:pPr marL="609600" indent="-609600" eaLnBrk="1" hangingPunct="1"/>
            <a:endParaRPr lang="en-US" smtClean="0">
              <a:solidFill>
                <a:srgbClr val="000066"/>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solidFill>
                  <a:srgbClr val="A40000"/>
                </a:solidFill>
              </a:rPr>
              <a:t>Study procedure</a:t>
            </a:r>
          </a:p>
        </p:txBody>
      </p:sp>
      <p:sp>
        <p:nvSpPr>
          <p:cNvPr id="24579" name="Content Placeholder 2"/>
          <p:cNvSpPr>
            <a:spLocks noGrp="1"/>
          </p:cNvSpPr>
          <p:nvPr>
            <p:ph idx="1"/>
          </p:nvPr>
        </p:nvSpPr>
        <p:spPr/>
        <p:txBody>
          <a:bodyPr/>
          <a:lstStyle/>
          <a:p>
            <a:pPr eaLnBrk="1" hangingPunct="1">
              <a:lnSpc>
                <a:spcPct val="90000"/>
              </a:lnSpc>
            </a:pPr>
            <a:r>
              <a:rPr lang="en-US" sz="2800" smtClean="0">
                <a:solidFill>
                  <a:srgbClr val="000066"/>
                </a:solidFill>
              </a:rPr>
              <a:t>Random allocation (laser/ control) </a:t>
            </a:r>
          </a:p>
          <a:p>
            <a:pPr eaLnBrk="1" hangingPunct="1">
              <a:lnSpc>
                <a:spcPct val="90000"/>
              </a:lnSpc>
            </a:pPr>
            <a:r>
              <a:rPr lang="en-US" sz="2800" smtClean="0">
                <a:solidFill>
                  <a:srgbClr val="000066"/>
                </a:solidFill>
              </a:rPr>
              <a:t>Placing gel on both the laser and control lesions. </a:t>
            </a:r>
          </a:p>
          <a:p>
            <a:pPr eaLnBrk="1" hangingPunct="1">
              <a:lnSpc>
                <a:spcPct val="90000"/>
              </a:lnSpc>
            </a:pPr>
            <a:r>
              <a:rPr lang="en-US" sz="2800" smtClean="0">
                <a:solidFill>
                  <a:srgbClr val="000066"/>
                </a:solidFill>
              </a:rPr>
              <a:t>CO2 laser: (10600nm/ lancet 2/ Russia)</a:t>
            </a:r>
          </a:p>
          <a:p>
            <a:pPr eaLnBrk="1" hangingPunct="1">
              <a:lnSpc>
                <a:spcPct val="90000"/>
              </a:lnSpc>
              <a:buFont typeface="Wingdings" pitchFamily="2" charset="2"/>
              <a:buNone/>
            </a:pPr>
            <a:r>
              <a:rPr lang="en-US" sz="2800" smtClean="0">
                <a:solidFill>
                  <a:srgbClr val="000066"/>
                </a:solidFill>
              </a:rPr>
              <a:t>         		Power out put: 1W</a:t>
            </a:r>
          </a:p>
          <a:p>
            <a:pPr eaLnBrk="1" hangingPunct="1">
              <a:lnSpc>
                <a:spcPct val="90000"/>
              </a:lnSpc>
              <a:buFont typeface="Wingdings" pitchFamily="2" charset="2"/>
              <a:buNone/>
            </a:pPr>
            <a:r>
              <a:rPr lang="en-US" sz="2800" smtClean="0">
                <a:solidFill>
                  <a:srgbClr val="000066"/>
                </a:solidFill>
              </a:rPr>
              <a:t>			Defocused handpiece</a:t>
            </a:r>
          </a:p>
          <a:p>
            <a:pPr eaLnBrk="1" hangingPunct="1">
              <a:lnSpc>
                <a:spcPct val="90000"/>
              </a:lnSpc>
              <a:buFont typeface="Wingdings" pitchFamily="2" charset="2"/>
              <a:buNone/>
            </a:pPr>
            <a:r>
              <a:rPr lang="en-US" sz="2800" smtClean="0">
                <a:solidFill>
                  <a:srgbClr val="000066"/>
                </a:solidFill>
              </a:rPr>
              <a:t>			Continuous mode</a:t>
            </a:r>
          </a:p>
          <a:p>
            <a:pPr eaLnBrk="1" hangingPunct="1">
              <a:lnSpc>
                <a:spcPct val="90000"/>
              </a:lnSpc>
              <a:buFont typeface="Wingdings" pitchFamily="2" charset="2"/>
              <a:buNone/>
            </a:pPr>
            <a:r>
              <a:rPr lang="en-US" sz="2800" smtClean="0">
                <a:solidFill>
                  <a:srgbClr val="000066"/>
                </a:solidFill>
              </a:rPr>
              <a:t>			Circular  motion</a:t>
            </a:r>
          </a:p>
          <a:p>
            <a:pPr eaLnBrk="1" hangingPunct="1">
              <a:lnSpc>
                <a:spcPct val="90000"/>
              </a:lnSpc>
              <a:buFont typeface="Wingdings" pitchFamily="2" charset="2"/>
              <a:buNone/>
            </a:pPr>
            <a:r>
              <a:rPr lang="en-US" sz="2800" smtClean="0">
                <a:solidFill>
                  <a:srgbClr val="000066"/>
                </a:solidFill>
              </a:rPr>
              <a:t>			5-10 sec / pass</a:t>
            </a:r>
          </a:p>
          <a:p>
            <a:pPr eaLnBrk="1" hangingPunct="1">
              <a:lnSpc>
                <a:spcPct val="90000"/>
              </a:lnSpc>
            </a:pPr>
            <a:r>
              <a:rPr lang="en-US" sz="2800" smtClean="0">
                <a:solidFill>
                  <a:srgbClr val="000066"/>
                </a:solidFill>
              </a:rPr>
              <a:t>Procedure: pain free                        </a:t>
            </a:r>
          </a:p>
          <a:p>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25603" name="Picture 3" descr="IMG_1119"/>
          <p:cNvPicPr>
            <a:picLocks noChangeAspect="1" noChangeArrowheads="1"/>
          </p:cNvPicPr>
          <p:nvPr/>
        </p:nvPicPr>
        <p:blipFill>
          <a:blip r:embed="rId3"/>
          <a:srcRect/>
          <a:stretch>
            <a:fillRect/>
          </a:stretch>
        </p:blipFill>
        <p:spPr bwMode="auto">
          <a:xfrm>
            <a:off x="-630238" y="-471488"/>
            <a:ext cx="10404476" cy="7802563"/>
          </a:xfrm>
          <a:prstGeom prst="rect">
            <a:avLst/>
          </a:prstGeom>
          <a:noFill/>
          <a:ln w="9525">
            <a:noFill/>
            <a:miter lim="800000"/>
            <a:headEnd/>
            <a:tailEnd/>
          </a:ln>
        </p:spPr>
      </p:pic>
      <p:pic>
        <p:nvPicPr>
          <p:cNvPr id="25604" name="Picture 4" descr="IMG_1490"/>
          <p:cNvPicPr>
            <a:picLocks noChangeAspect="1" noChangeArrowheads="1"/>
          </p:cNvPicPr>
          <p:nvPr/>
        </p:nvPicPr>
        <p:blipFill>
          <a:blip r:embed="rId4"/>
          <a:srcRect/>
          <a:stretch>
            <a:fillRect/>
          </a:stretch>
        </p:blipFill>
        <p:spPr bwMode="auto">
          <a:xfrm>
            <a:off x="-2579688" y="-1935163"/>
            <a:ext cx="14304963" cy="10728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idx="4294967295"/>
          </p:nvPr>
        </p:nvSpPr>
        <p:spPr>
          <a:xfrm>
            <a:off x="457200" y="381000"/>
            <a:ext cx="8458200" cy="2743200"/>
          </a:xfrm>
        </p:spPr>
        <p:txBody>
          <a:bodyPr/>
          <a:lstStyle/>
          <a:p>
            <a:pPr algn="ctr">
              <a:lnSpc>
                <a:spcPct val="120000"/>
              </a:lnSpc>
              <a:defRPr/>
            </a:pPr>
            <a:r>
              <a:rPr lang="en-US" sz="2800" b="1" dirty="0" smtClean="0">
                <a:solidFill>
                  <a:srgbClr val="990033"/>
                </a:solidFill>
                <a:effectLst>
                  <a:outerShdw blurRad="38100" dist="38100" dir="2700000" algn="tl">
                    <a:srgbClr val="C0C0C0"/>
                  </a:outerShdw>
                </a:effectLst>
              </a:rPr>
              <a:t>NON-ABLATIVE CO2 LASER THERAPY</a:t>
            </a:r>
            <a:br>
              <a:rPr lang="en-US" sz="2800" b="1" dirty="0" smtClean="0">
                <a:solidFill>
                  <a:srgbClr val="990033"/>
                </a:solidFill>
                <a:effectLst>
                  <a:outerShdw blurRad="38100" dist="38100" dir="2700000" algn="tl">
                    <a:srgbClr val="C0C0C0"/>
                  </a:outerShdw>
                </a:effectLst>
              </a:rPr>
            </a:br>
            <a:r>
              <a:rPr lang="en-US" sz="2800" b="1" dirty="0" smtClean="0">
                <a:solidFill>
                  <a:srgbClr val="990033"/>
                </a:solidFill>
                <a:effectLst>
                  <a:outerShdw blurRad="38100" dist="38100" dir="2700000" algn="tl">
                    <a:srgbClr val="C0C0C0"/>
                  </a:outerShdw>
                </a:effectLst>
              </a:rPr>
              <a:t>(NACLT)</a:t>
            </a:r>
            <a:br>
              <a:rPr lang="en-US" sz="2800" b="1" dirty="0" smtClean="0">
                <a:solidFill>
                  <a:srgbClr val="990033"/>
                </a:solidFill>
                <a:effectLst>
                  <a:outerShdw blurRad="38100" dist="38100" dir="2700000" algn="tl">
                    <a:srgbClr val="C0C0C0"/>
                  </a:outerShdw>
                </a:effectLst>
              </a:rPr>
            </a:br>
            <a:r>
              <a:rPr lang="en-US" sz="2800" b="1" dirty="0" smtClean="0">
                <a:solidFill>
                  <a:srgbClr val="990033"/>
                </a:solidFill>
                <a:effectLst>
                  <a:outerShdw blurRad="38100" dist="38100" dir="2700000" algn="tl">
                    <a:srgbClr val="C0C0C0"/>
                  </a:outerShdw>
                </a:effectLst>
              </a:rPr>
              <a:t>A NEW APPROACH </a:t>
            </a:r>
            <a:br>
              <a:rPr lang="en-US" sz="2800" b="1" dirty="0" smtClean="0">
                <a:solidFill>
                  <a:srgbClr val="990033"/>
                </a:solidFill>
                <a:effectLst>
                  <a:outerShdw blurRad="38100" dist="38100" dir="2700000" algn="tl">
                    <a:srgbClr val="C0C0C0"/>
                  </a:outerShdw>
                </a:effectLst>
              </a:rPr>
            </a:br>
            <a:r>
              <a:rPr lang="en-US" sz="2800" b="1" dirty="0" smtClean="0">
                <a:solidFill>
                  <a:srgbClr val="990033"/>
                </a:solidFill>
                <a:effectLst>
                  <a:outerShdw blurRad="38100" dist="38100" dir="2700000" algn="tl">
                    <a:srgbClr val="C0C0C0"/>
                  </a:outerShdw>
                </a:effectLst>
              </a:rPr>
              <a:t>TO RELIEVE PAIN IN PAINFUL</a:t>
            </a:r>
            <a:br>
              <a:rPr lang="en-US" sz="2800" b="1" dirty="0" smtClean="0">
                <a:solidFill>
                  <a:srgbClr val="990033"/>
                </a:solidFill>
                <a:effectLst>
                  <a:outerShdw blurRad="38100" dist="38100" dir="2700000" algn="tl">
                    <a:srgbClr val="C0C0C0"/>
                  </a:outerShdw>
                </a:effectLst>
              </a:rPr>
            </a:br>
            <a:r>
              <a:rPr lang="en-US" sz="2800" b="1" dirty="0" smtClean="0">
                <a:solidFill>
                  <a:srgbClr val="990033"/>
                </a:solidFill>
                <a:effectLst>
                  <a:outerShdw blurRad="38100" dist="38100" dir="2700000" algn="tl">
                    <a:srgbClr val="C0C0C0"/>
                  </a:outerShdw>
                </a:effectLst>
              </a:rPr>
              <a:t> ORAL MUCOSAL LESIONS</a:t>
            </a:r>
            <a:endParaRPr lang="en-US" sz="2800" dirty="0" smtClean="0">
              <a:solidFill>
                <a:srgbClr val="A40000"/>
              </a:solidFill>
            </a:endParaRPr>
          </a:p>
        </p:txBody>
      </p:sp>
      <p:sp>
        <p:nvSpPr>
          <p:cNvPr id="112643" name="Rectangle 3"/>
          <p:cNvSpPr>
            <a:spLocks noGrp="1" noChangeArrowheads="1"/>
          </p:cNvSpPr>
          <p:nvPr>
            <p:ph type="subTitle" idx="4294967295"/>
          </p:nvPr>
        </p:nvSpPr>
        <p:spPr>
          <a:xfrm>
            <a:off x="838200" y="4191000"/>
            <a:ext cx="7772400" cy="2133600"/>
          </a:xfrm>
        </p:spPr>
        <p:txBody>
          <a:bodyPr/>
          <a:lstStyle/>
          <a:p>
            <a:pPr marL="0" indent="0" algn="ctr">
              <a:buFont typeface="Wingdings" pitchFamily="2" charset="2"/>
              <a:buNone/>
              <a:defRPr/>
            </a:pPr>
            <a:r>
              <a:rPr lang="en-US" sz="2800" dirty="0" err="1" smtClean="0">
                <a:solidFill>
                  <a:schemeClr val="tx2"/>
                </a:solidFill>
              </a:rPr>
              <a:t>Nasrin</a:t>
            </a:r>
            <a:r>
              <a:rPr lang="en-US" sz="2800" dirty="0" smtClean="0">
                <a:solidFill>
                  <a:schemeClr val="tx2"/>
                </a:solidFill>
              </a:rPr>
              <a:t> </a:t>
            </a:r>
            <a:r>
              <a:rPr lang="en-US" sz="2800" dirty="0" err="1" smtClean="0">
                <a:solidFill>
                  <a:schemeClr val="tx2"/>
                </a:solidFill>
              </a:rPr>
              <a:t>Zand</a:t>
            </a:r>
            <a:r>
              <a:rPr lang="en-US" sz="2800" dirty="0" smtClean="0">
                <a:solidFill>
                  <a:schemeClr val="tx2"/>
                </a:solidFill>
              </a:rPr>
              <a:t>, MD</a:t>
            </a:r>
            <a:r>
              <a:rPr lang="fa-IR" sz="4400" dirty="0" smtClean="0">
                <a:solidFill>
                  <a:srgbClr val="01FF01"/>
                </a:solidFill>
              </a:rPr>
              <a:t> </a:t>
            </a:r>
          </a:p>
          <a:p>
            <a:pPr marL="0" indent="0" algn="ctr">
              <a:buFont typeface="Wingdings" pitchFamily="2" charset="2"/>
              <a:buNone/>
              <a:defRPr/>
            </a:pPr>
            <a:r>
              <a:rPr lang="en-US" sz="2000" dirty="0" smtClean="0">
                <a:solidFill>
                  <a:srgbClr val="A40000"/>
                </a:solidFill>
                <a:effectLst>
                  <a:outerShdw blurRad="38100" dist="38100" dir="2700000" algn="tl">
                    <a:srgbClr val="C0C0C0"/>
                  </a:outerShdw>
                </a:effectLst>
              </a:rPr>
              <a:t>Dermatologist, Assistant Professor of Dermatology,</a:t>
            </a:r>
          </a:p>
          <a:p>
            <a:pPr marL="0" indent="0" algn="ctr">
              <a:buFont typeface="Wingdings" pitchFamily="2" charset="2"/>
              <a:buNone/>
              <a:defRPr/>
            </a:pPr>
            <a:r>
              <a:rPr lang="en-US" sz="2000" dirty="0" smtClean="0">
                <a:solidFill>
                  <a:srgbClr val="A40000"/>
                </a:solidFill>
                <a:effectLst>
                  <a:outerShdw blurRad="38100" dist="38100" dir="2700000" algn="tl">
                    <a:srgbClr val="C0C0C0"/>
                  </a:outerShdw>
                </a:effectLst>
              </a:rPr>
              <a:t> Iranian Center for Medical Laser (ICML),ACECR, Tehran, Iran</a:t>
            </a:r>
          </a:p>
          <a:p>
            <a:pPr marL="0" indent="0" eaLnBrk="1" hangingPunct="1">
              <a:buFont typeface="Wingdings" pitchFamily="2" charset="2"/>
              <a:buNone/>
              <a:defRPr/>
            </a:pPr>
            <a:endParaRPr lang="en-US" sz="2000" dirty="0" smtClean="0">
              <a:solidFill>
                <a:srgbClr val="A4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smtClean="0"/>
          </a:p>
        </p:txBody>
      </p:sp>
      <p:sp>
        <p:nvSpPr>
          <p:cNvPr id="26627" name="Content Placeholder 2"/>
          <p:cNvSpPr>
            <a:spLocks noGrp="1"/>
          </p:cNvSpPr>
          <p:nvPr>
            <p:ph idx="1"/>
          </p:nvPr>
        </p:nvSpPr>
        <p:spPr/>
        <p:txBody>
          <a:bodyPr/>
          <a:lstStyle/>
          <a:p>
            <a:endParaRPr lang="en-US" smtClean="0"/>
          </a:p>
        </p:txBody>
      </p:sp>
      <p:pic>
        <p:nvPicPr>
          <p:cNvPr id="26628" name="Picture 2" descr="G:\NACLT pictures\RAS 1.JPG"/>
          <p:cNvPicPr>
            <a:picLocks noChangeAspect="1" noChangeArrowheads="1"/>
          </p:cNvPicPr>
          <p:nvPr/>
        </p:nvPicPr>
        <p:blipFill>
          <a:blip r:embed="rId2"/>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G:\NACLT pictures\RAS 2.jpg"/>
          <p:cNvPicPr>
            <a:picLocks noChangeAspect="1" noChangeArrowheads="1"/>
          </p:cNvPicPr>
          <p:nvPr/>
        </p:nvPicPr>
        <p:blipFill>
          <a:blip r:embed="rId2"/>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idx="4294967295"/>
          </p:nvPr>
        </p:nvSpPr>
        <p:spPr>
          <a:xfrm>
            <a:off x="457200" y="1676400"/>
            <a:ext cx="8458200" cy="1600200"/>
          </a:xfrm>
        </p:spPr>
        <p:txBody>
          <a:bodyPr/>
          <a:lstStyle/>
          <a:p>
            <a:pPr>
              <a:defRPr/>
            </a:pPr>
            <a:r>
              <a:rPr lang="en-US" dirty="0" smtClean="0">
                <a:solidFill>
                  <a:srgbClr val="990033"/>
                </a:solidFill>
                <a:effectLst>
                  <a:outerShdw blurRad="38100" dist="38100" dir="2700000" algn="tl">
                    <a:srgbClr val="C0C0C0"/>
                  </a:outerShdw>
                </a:effectLst>
              </a:rPr>
              <a:t>Results</a:t>
            </a:r>
            <a:endParaRPr lang="en-US" dirty="0">
              <a:solidFill>
                <a:srgbClr val="990033"/>
              </a:solidFill>
              <a:effectLst>
                <a:outerShdw blurRad="38100" dist="38100" dir="2700000" algn="tl">
                  <a:srgbClr val="C0C0C0"/>
                </a:outerShdw>
              </a:effectLst>
            </a:endParaRPr>
          </a:p>
        </p:txBody>
      </p:sp>
      <p:sp>
        <p:nvSpPr>
          <p:cNvPr id="114691" name="Rectangle 3"/>
          <p:cNvSpPr>
            <a:spLocks noGrp="1" noChangeArrowheads="1"/>
          </p:cNvSpPr>
          <p:nvPr>
            <p:ph type="subTitle" idx="4294967295"/>
          </p:nvPr>
        </p:nvSpPr>
        <p:spPr>
          <a:xfrm>
            <a:off x="2038350" y="4351338"/>
            <a:ext cx="6400800" cy="1371600"/>
          </a:xfrm>
        </p:spPr>
        <p:txBody>
          <a:bodyPr/>
          <a:lstStyle/>
          <a:p>
            <a:pPr marL="0" indent="0" algn="ctr" eaLnBrk="1" hangingPunct="1">
              <a:buFont typeface="Wingdings" pitchFamily="2" charset="2"/>
              <a:buNone/>
              <a:defRPr/>
            </a:pPr>
            <a:r>
              <a:rPr lang="en-US" sz="4400" dirty="0" smtClean="0">
                <a:solidFill>
                  <a:srgbClr val="A40000"/>
                </a:solidFill>
                <a:latin typeface="+mj-lt"/>
                <a:ea typeface="+mj-ea"/>
                <a:cs typeface="+mj-cs"/>
              </a:rPr>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924800" cy="1295400"/>
          </a:xfrm>
        </p:spPr>
        <p:txBody>
          <a:bodyPr/>
          <a:lstStyle/>
          <a:p>
            <a:pPr>
              <a:defRPr/>
            </a:pPr>
            <a:r>
              <a:rPr lang="en-US" dirty="0" smtClean="0">
                <a:solidFill>
                  <a:srgbClr val="990033"/>
                </a:solidFill>
                <a:effectLst>
                  <a:outerShdw blurRad="38100" dist="38100" dir="2700000" algn="tl">
                    <a:srgbClr val="C0C0C0"/>
                  </a:outerShdw>
                </a:effectLst>
              </a:rPr>
              <a:t/>
            </a:r>
            <a:br>
              <a:rPr lang="en-US" dirty="0" smtClean="0">
                <a:solidFill>
                  <a:srgbClr val="990033"/>
                </a:solidFill>
                <a:effectLst>
                  <a:outerShdw blurRad="38100" dist="38100" dir="2700000" algn="tl">
                    <a:srgbClr val="C0C0C0"/>
                  </a:outerShdw>
                </a:effectLst>
              </a:rPr>
            </a:br>
            <a:r>
              <a:rPr lang="en-US" sz="4800" kern="1200" dirty="0" smtClean="0">
                <a:solidFill>
                  <a:srgbClr val="990033"/>
                </a:solidFill>
                <a:ea typeface="+mn-ea"/>
                <a:cs typeface="+mn-cs"/>
              </a:rPr>
              <a:t>Results</a:t>
            </a:r>
            <a:endParaRPr lang="en-US" sz="4800" kern="1200" dirty="0">
              <a:solidFill>
                <a:srgbClr val="990033"/>
              </a:solidFill>
              <a:ea typeface="+mn-ea"/>
              <a:cs typeface="+mn-cs"/>
            </a:endParaRPr>
          </a:p>
        </p:txBody>
      </p:sp>
      <p:sp>
        <p:nvSpPr>
          <p:cNvPr id="29699" name="Content Placeholder 2"/>
          <p:cNvSpPr>
            <a:spLocks noGrp="1"/>
          </p:cNvSpPr>
          <p:nvPr>
            <p:ph idx="1"/>
          </p:nvPr>
        </p:nvSpPr>
        <p:spPr/>
        <p:txBody>
          <a:bodyPr/>
          <a:lstStyle/>
          <a:p>
            <a:pPr algn="ctr" eaLnBrk="1" hangingPunct="1">
              <a:lnSpc>
                <a:spcPct val="90000"/>
              </a:lnSpc>
              <a:buFont typeface="Wingdings" pitchFamily="2" charset="2"/>
              <a:buNone/>
            </a:pPr>
            <a:r>
              <a:rPr lang="en-US" sz="2800" smtClean="0">
                <a:solidFill>
                  <a:srgbClr val="000066"/>
                </a:solidFill>
              </a:rPr>
              <a:t>24 patients with MiRAS</a:t>
            </a:r>
          </a:p>
          <a:p>
            <a:pPr algn="ctr" eaLnBrk="1" hangingPunct="1">
              <a:lnSpc>
                <a:spcPct val="90000"/>
              </a:lnSpc>
              <a:buFont typeface="Wingdings" pitchFamily="2" charset="2"/>
              <a:buNone/>
            </a:pPr>
            <a:r>
              <a:rPr lang="en-US" sz="2800" smtClean="0">
                <a:solidFill>
                  <a:srgbClr val="000066"/>
                </a:solidFill>
              </a:rPr>
              <a:t>6  patients with MaRAS    </a:t>
            </a:r>
          </a:p>
          <a:p>
            <a:pPr eaLnBrk="1" hangingPunct="1">
              <a:lnSpc>
                <a:spcPct val="90000"/>
              </a:lnSpc>
            </a:pPr>
            <a:r>
              <a:rPr lang="en-US" sz="2800" smtClean="0">
                <a:solidFill>
                  <a:srgbClr val="000066"/>
                </a:solidFill>
              </a:rPr>
              <a:t>Immediate, dramatic and sustained pain relief (p-value&lt;0.001)</a:t>
            </a:r>
          </a:p>
          <a:p>
            <a:pPr eaLnBrk="1" hangingPunct="1">
              <a:lnSpc>
                <a:spcPct val="90000"/>
              </a:lnSpc>
            </a:pPr>
            <a:r>
              <a:rPr lang="en-US" sz="2800" smtClean="0">
                <a:solidFill>
                  <a:srgbClr val="000066"/>
                </a:solidFill>
              </a:rPr>
              <a:t>Accelerate wound healing (p-value&lt;0.05)</a:t>
            </a:r>
          </a:p>
          <a:p>
            <a:pPr eaLnBrk="1" hangingPunct="1">
              <a:lnSpc>
                <a:spcPct val="90000"/>
              </a:lnSpc>
            </a:pPr>
            <a:r>
              <a:rPr lang="en-US" sz="2800" smtClean="0">
                <a:solidFill>
                  <a:srgbClr val="000066"/>
                </a:solidFill>
              </a:rPr>
              <a:t>No pain during laser therapy</a:t>
            </a:r>
          </a:p>
          <a:p>
            <a:pPr eaLnBrk="1" hangingPunct="1">
              <a:lnSpc>
                <a:spcPct val="90000"/>
              </a:lnSpc>
            </a:pPr>
            <a:r>
              <a:rPr lang="en-US" sz="2800" smtClean="0">
                <a:solidFill>
                  <a:srgbClr val="000066"/>
                </a:solidFill>
              </a:rPr>
              <a:t>No warmth sensation </a:t>
            </a:r>
          </a:p>
          <a:p>
            <a:pPr eaLnBrk="1" hangingPunct="1">
              <a:lnSpc>
                <a:spcPct val="90000"/>
              </a:lnSpc>
            </a:pPr>
            <a:r>
              <a:rPr lang="en-US" sz="2800" smtClean="0">
                <a:solidFill>
                  <a:srgbClr val="000066"/>
                </a:solidFill>
              </a:rPr>
              <a:t>No visual effect of damage to oral mucosa</a:t>
            </a:r>
            <a:endParaRPr lang="fa-IR" sz="2800" smtClean="0">
              <a:solidFill>
                <a:srgbClr val="000066"/>
              </a:solidFill>
            </a:endParaRPr>
          </a:p>
          <a:p>
            <a:pPr eaLnBrk="1" hangingPunct="1">
              <a:lnSpc>
                <a:spcPct val="90000"/>
              </a:lnSpc>
            </a:pPr>
            <a:r>
              <a:rPr lang="en-US" sz="2800" smtClean="0">
                <a:solidFill>
                  <a:srgbClr val="000066"/>
                </a:solidFill>
              </a:rPr>
              <a:t>No smoke</a:t>
            </a:r>
          </a:p>
          <a:p>
            <a:pPr eaLnBrk="1" hangingPunct="1">
              <a:lnSpc>
                <a:spcPct val="90000"/>
              </a:lnSpc>
            </a:pPr>
            <a:endParaRPr lang="en-US" sz="2800" smtClean="0">
              <a:solidFill>
                <a:srgbClr val="000066"/>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4800" smtClean="0">
                <a:solidFill>
                  <a:srgbClr val="990033"/>
                </a:solidFill>
              </a:rPr>
              <a:t>Non-contact pain</a:t>
            </a:r>
          </a:p>
        </p:txBody>
      </p:sp>
      <p:graphicFrame>
        <p:nvGraphicFramePr>
          <p:cNvPr id="2" name="Chart 1"/>
          <p:cNvGraphicFramePr/>
          <p:nvPr/>
        </p:nvGraphicFramePr>
        <p:xfrm>
          <a:off x="1066800" y="2286000"/>
          <a:ext cx="6894411" cy="407384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909623" y="2209800"/>
          <a:ext cx="6846917"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31747" name="Text Box 3"/>
          <p:cNvSpPr txBox="1">
            <a:spLocks noChangeArrowheads="1"/>
          </p:cNvSpPr>
          <p:nvPr/>
        </p:nvSpPr>
        <p:spPr bwMode="auto">
          <a:xfrm>
            <a:off x="1143000" y="1295400"/>
            <a:ext cx="5184775" cy="830263"/>
          </a:xfrm>
          <a:prstGeom prst="rect">
            <a:avLst/>
          </a:prstGeom>
          <a:noFill/>
          <a:ln w="9525" algn="ctr">
            <a:noFill/>
            <a:miter lim="800000"/>
            <a:headEnd/>
            <a:tailEnd/>
          </a:ln>
        </p:spPr>
        <p:txBody>
          <a:bodyPr>
            <a:spAutoFit/>
          </a:bodyPr>
          <a:lstStyle/>
          <a:p>
            <a:r>
              <a:rPr lang="en-US" sz="4800">
                <a:solidFill>
                  <a:srgbClr val="990033"/>
                </a:solidFill>
              </a:rPr>
              <a:t>Contact pain</a:t>
            </a:r>
          </a:p>
        </p:txBody>
      </p:sp>
      <p:sp>
        <p:nvSpPr>
          <p:cNvPr id="31748" name="Text Box 4"/>
          <p:cNvSpPr txBox="1">
            <a:spLocks noChangeArrowheads="1"/>
          </p:cNvSpPr>
          <p:nvPr/>
        </p:nvSpPr>
        <p:spPr bwMode="auto">
          <a:xfrm>
            <a:off x="914400" y="1371600"/>
            <a:ext cx="5856288" cy="369888"/>
          </a:xfrm>
          <a:prstGeom prst="rect">
            <a:avLst/>
          </a:prstGeom>
          <a:noFill/>
          <a:ln w="9525">
            <a:noFill/>
            <a:miter lim="800000"/>
            <a:headEnd/>
            <a:tailEnd/>
          </a:ln>
        </p:spPr>
        <p:txBody>
          <a:bodyPr>
            <a:spAutoFit/>
          </a:bodyPr>
          <a:lstStyle/>
          <a:p>
            <a:endParaRPr lang="en-US" sz="1800"/>
          </a:p>
        </p:txBody>
      </p:sp>
      <p:sp>
        <p:nvSpPr>
          <p:cNvPr id="31749" name="Text Box 5"/>
          <p:cNvSpPr txBox="1">
            <a:spLocks noChangeArrowheads="1"/>
          </p:cNvSpPr>
          <p:nvPr/>
        </p:nvSpPr>
        <p:spPr bwMode="auto">
          <a:xfrm>
            <a:off x="2268538" y="692150"/>
            <a:ext cx="3384550" cy="366713"/>
          </a:xfrm>
          <a:prstGeom prst="rect">
            <a:avLst/>
          </a:prstGeom>
          <a:noFill/>
          <a:ln w="9525">
            <a:noFill/>
            <a:miter lim="800000"/>
            <a:headEnd/>
            <a:tailEnd/>
          </a:ln>
        </p:spPr>
        <p:txBody>
          <a:bodyPr>
            <a:spAutoFit/>
          </a:bodyPr>
          <a:lstStyle/>
          <a:p>
            <a:pPr>
              <a:spcBef>
                <a:spcPct val="50000"/>
              </a:spcBef>
            </a:pPr>
            <a:endParaRPr lang="en-US" sz="18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219200" y="2057400"/>
          <a:ext cx="7088495"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32771" name="Text Box 3"/>
          <p:cNvSpPr txBox="1">
            <a:spLocks noChangeArrowheads="1"/>
          </p:cNvSpPr>
          <p:nvPr/>
        </p:nvSpPr>
        <p:spPr bwMode="auto">
          <a:xfrm>
            <a:off x="1600200" y="1143000"/>
            <a:ext cx="5040313" cy="830263"/>
          </a:xfrm>
          <a:prstGeom prst="rect">
            <a:avLst/>
          </a:prstGeom>
          <a:noFill/>
          <a:ln w="9525">
            <a:noFill/>
            <a:miter lim="800000"/>
            <a:headEnd/>
            <a:tailEnd/>
          </a:ln>
        </p:spPr>
        <p:txBody>
          <a:bodyPr>
            <a:spAutoFit/>
          </a:bodyPr>
          <a:lstStyle/>
          <a:p>
            <a:r>
              <a:rPr lang="en-US" sz="4800">
                <a:solidFill>
                  <a:srgbClr val="990033"/>
                </a:solidFill>
              </a:rPr>
              <a:t>Wound healing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066800" y="914400"/>
            <a:ext cx="7772400" cy="1066800"/>
          </a:xfrm>
        </p:spPr>
        <p:txBody>
          <a:bodyPr/>
          <a:lstStyle/>
          <a:p>
            <a:r>
              <a:rPr lang="en-US" smtClean="0">
                <a:solidFill>
                  <a:srgbClr val="990033"/>
                </a:solidFill>
              </a:rPr>
              <a:t>Powermetery</a:t>
            </a:r>
            <a:endParaRPr lang="en-US" smtClean="0"/>
          </a:p>
        </p:txBody>
      </p:sp>
      <p:sp>
        <p:nvSpPr>
          <p:cNvPr id="33795" name="Content Placeholder 2"/>
          <p:cNvSpPr>
            <a:spLocks noGrp="1"/>
          </p:cNvSpPr>
          <p:nvPr>
            <p:ph idx="1"/>
          </p:nvPr>
        </p:nvSpPr>
        <p:spPr>
          <a:xfrm>
            <a:off x="1066800" y="2209800"/>
            <a:ext cx="7772400" cy="4114800"/>
          </a:xfrm>
        </p:spPr>
        <p:txBody>
          <a:bodyPr/>
          <a:lstStyle/>
          <a:p>
            <a:pPr algn="ctr">
              <a:buFont typeface="Wingdings" pitchFamily="2" charset="2"/>
              <a:buNone/>
            </a:pPr>
            <a:r>
              <a:rPr lang="en-US" sz="2800" b="1" smtClean="0">
                <a:solidFill>
                  <a:srgbClr val="000066"/>
                </a:solidFill>
              </a:rPr>
              <a:t>1 Watt</a:t>
            </a:r>
          </a:p>
          <a:p>
            <a:pPr>
              <a:buFont typeface="Wingdings" pitchFamily="2" charset="2"/>
              <a:buNone/>
            </a:pPr>
            <a:endParaRPr lang="en-US" smtClean="0"/>
          </a:p>
        </p:txBody>
      </p:sp>
      <p:sp>
        <p:nvSpPr>
          <p:cNvPr id="33796" name="Line 8"/>
          <p:cNvSpPr>
            <a:spLocks noChangeShapeType="1"/>
          </p:cNvSpPr>
          <p:nvPr/>
        </p:nvSpPr>
        <p:spPr bwMode="auto">
          <a:xfrm flipH="1" flipV="1">
            <a:off x="8763000" y="152400"/>
            <a:ext cx="152400" cy="228600"/>
          </a:xfrm>
          <a:prstGeom prst="line">
            <a:avLst/>
          </a:prstGeom>
          <a:noFill/>
          <a:ln w="76200">
            <a:solidFill>
              <a:srgbClr val="993366"/>
            </a:solidFill>
            <a:round/>
            <a:headEnd/>
            <a:tailEnd type="triangle" w="lg" len="lg"/>
          </a:ln>
        </p:spPr>
        <p:txBody>
          <a:bodyPr/>
          <a:lstStyle/>
          <a:p>
            <a:endParaRPr lang="en-US"/>
          </a:p>
        </p:txBody>
      </p:sp>
      <p:sp>
        <p:nvSpPr>
          <p:cNvPr id="33797" name="Oval 7"/>
          <p:cNvSpPr>
            <a:spLocks noChangeArrowheads="1"/>
          </p:cNvSpPr>
          <p:nvPr/>
        </p:nvSpPr>
        <p:spPr bwMode="auto">
          <a:xfrm>
            <a:off x="3352800" y="3505200"/>
            <a:ext cx="3352800" cy="839788"/>
          </a:xfrm>
          <a:prstGeom prst="ellipse">
            <a:avLst/>
          </a:prstGeom>
          <a:solidFill>
            <a:srgbClr val="333399">
              <a:alpha val="0"/>
            </a:srgbClr>
          </a:solidFill>
          <a:ln w="9525">
            <a:solidFill>
              <a:srgbClr val="000080"/>
            </a:solidFill>
            <a:round/>
            <a:headEnd/>
            <a:tailEnd/>
          </a:ln>
        </p:spPr>
        <p:txBody>
          <a:bodyPr wrap="none" anchor="ctr"/>
          <a:lstStyle/>
          <a:p>
            <a:pPr algn="ctr">
              <a:spcBef>
                <a:spcPct val="50000"/>
              </a:spcBef>
            </a:pPr>
            <a:r>
              <a:rPr lang="en-US" b="1">
                <a:solidFill>
                  <a:srgbClr val="000066"/>
                </a:solidFill>
              </a:rPr>
              <a:t>Gel</a:t>
            </a:r>
            <a:r>
              <a:rPr lang="en-US" sz="1800">
                <a:solidFill>
                  <a:srgbClr val="000066"/>
                </a:solidFill>
              </a:rPr>
              <a:t> </a:t>
            </a:r>
          </a:p>
        </p:txBody>
      </p:sp>
      <p:sp>
        <p:nvSpPr>
          <p:cNvPr id="33798" name="Text Box 10"/>
          <p:cNvSpPr txBox="1">
            <a:spLocks noChangeArrowheads="1"/>
          </p:cNvSpPr>
          <p:nvPr/>
        </p:nvSpPr>
        <p:spPr bwMode="auto">
          <a:xfrm>
            <a:off x="2819400" y="5257800"/>
            <a:ext cx="4103688" cy="931863"/>
          </a:xfrm>
          <a:prstGeom prst="rect">
            <a:avLst/>
          </a:prstGeom>
          <a:noFill/>
          <a:ln w="9525">
            <a:noFill/>
            <a:miter lim="800000"/>
            <a:headEnd/>
            <a:tailEnd/>
          </a:ln>
        </p:spPr>
        <p:txBody>
          <a:bodyPr>
            <a:spAutoFit/>
          </a:bodyPr>
          <a:lstStyle/>
          <a:p>
            <a:pPr algn="ctr">
              <a:lnSpc>
                <a:spcPct val="90000"/>
              </a:lnSpc>
              <a:spcBef>
                <a:spcPct val="50000"/>
              </a:spcBef>
            </a:pPr>
            <a:r>
              <a:rPr lang="en-US" b="1">
                <a:solidFill>
                  <a:srgbClr val="000066"/>
                </a:solidFill>
              </a:rPr>
              <a:t>2-5 mW</a:t>
            </a:r>
          </a:p>
          <a:p>
            <a:pPr algn="ctr">
              <a:lnSpc>
                <a:spcPct val="90000"/>
              </a:lnSpc>
              <a:spcBef>
                <a:spcPct val="50000"/>
              </a:spcBef>
            </a:pPr>
            <a:r>
              <a:rPr lang="en-US" b="1">
                <a:solidFill>
                  <a:srgbClr val="990033"/>
                </a:solidFill>
              </a:rPr>
              <a:t>(In the range of LLLT)</a:t>
            </a:r>
          </a:p>
        </p:txBody>
      </p:sp>
      <p:sp>
        <p:nvSpPr>
          <p:cNvPr id="33799" name="Down Arrow 9"/>
          <p:cNvSpPr>
            <a:spLocks noChangeArrowheads="1"/>
          </p:cNvSpPr>
          <p:nvPr/>
        </p:nvSpPr>
        <p:spPr bwMode="auto">
          <a:xfrm>
            <a:off x="4724400" y="4495800"/>
            <a:ext cx="304800" cy="609600"/>
          </a:xfrm>
          <a:prstGeom prst="downArrow">
            <a:avLst>
              <a:gd name="adj1" fmla="val 50000"/>
              <a:gd name="adj2" fmla="val 50000"/>
            </a:avLst>
          </a:prstGeom>
          <a:solidFill>
            <a:schemeClr val="accent1"/>
          </a:solidFill>
          <a:ln w="9525" algn="ctr">
            <a:solidFill>
              <a:schemeClr val="tx1"/>
            </a:solidFill>
            <a:miter lim="800000"/>
            <a:headEnd/>
            <a:tailEnd/>
          </a:ln>
        </p:spPr>
        <p:txBody>
          <a:bodyPr wrap="none"/>
          <a:lstStyle/>
          <a:p>
            <a:endParaRPr lang="en-US"/>
          </a:p>
        </p:txBody>
      </p:sp>
      <p:sp>
        <p:nvSpPr>
          <p:cNvPr id="33800" name="Down Arrow 10"/>
          <p:cNvSpPr>
            <a:spLocks noChangeArrowheads="1"/>
          </p:cNvSpPr>
          <p:nvPr/>
        </p:nvSpPr>
        <p:spPr bwMode="auto">
          <a:xfrm>
            <a:off x="4724400" y="2743200"/>
            <a:ext cx="304800" cy="609600"/>
          </a:xfrm>
          <a:prstGeom prst="downArrow">
            <a:avLst>
              <a:gd name="adj1" fmla="val 50000"/>
              <a:gd name="adj2" fmla="val 50000"/>
            </a:avLst>
          </a:prstGeom>
          <a:solidFill>
            <a:schemeClr val="accent1"/>
          </a:solidFill>
          <a:ln w="9525" algn="ctr">
            <a:solidFill>
              <a:schemeClr val="tx1"/>
            </a:solidFill>
            <a:miter lim="800000"/>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1066800" y="2057400"/>
            <a:ext cx="7086600" cy="3563938"/>
          </a:xfrm>
          <a:prstGeom prst="rect">
            <a:avLst/>
          </a:prstGeom>
          <a:noFill/>
          <a:ln w="9525">
            <a:noFill/>
            <a:miter lim="800000"/>
            <a:headEnd/>
            <a:tailEnd/>
          </a:ln>
        </p:spPr>
        <p:txBody>
          <a:bodyPr>
            <a:spAutoFit/>
          </a:bodyPr>
          <a:lstStyle/>
          <a:p>
            <a:pPr algn="ctr">
              <a:spcBef>
                <a:spcPct val="20000"/>
              </a:spcBef>
            </a:pPr>
            <a:r>
              <a:rPr lang="en-US" b="1" i="1">
                <a:solidFill>
                  <a:srgbClr val="000066"/>
                </a:solidFill>
                <a:cs typeface="Times New Roman" pitchFamily="18" charset="0"/>
              </a:rPr>
              <a:t>In fact by using a transparent gel </a:t>
            </a:r>
          </a:p>
          <a:p>
            <a:pPr algn="ctr">
              <a:spcBef>
                <a:spcPct val="20000"/>
              </a:spcBef>
            </a:pPr>
            <a:r>
              <a:rPr lang="en-US" b="1" i="1">
                <a:solidFill>
                  <a:srgbClr val="000066"/>
                </a:solidFill>
                <a:cs typeface="Times New Roman" pitchFamily="18" charset="0"/>
              </a:rPr>
              <a:t>with high water content, we can use CO2 laser</a:t>
            </a:r>
          </a:p>
          <a:p>
            <a:pPr algn="ctr">
              <a:spcBef>
                <a:spcPct val="20000"/>
              </a:spcBef>
            </a:pPr>
            <a:r>
              <a:rPr lang="en-US" b="1" i="1">
                <a:solidFill>
                  <a:srgbClr val="000066"/>
                </a:solidFill>
                <a:cs typeface="Times New Roman" pitchFamily="18" charset="0"/>
              </a:rPr>
              <a:t> as a non ablative, low power laser</a:t>
            </a:r>
          </a:p>
          <a:p>
            <a:pPr algn="ctr">
              <a:spcBef>
                <a:spcPct val="20000"/>
              </a:spcBef>
            </a:pPr>
            <a:r>
              <a:rPr lang="en-US" b="1" i="1">
                <a:solidFill>
                  <a:srgbClr val="000066"/>
                </a:solidFill>
                <a:cs typeface="Times New Roman" pitchFamily="18" charset="0"/>
              </a:rPr>
              <a:t> </a:t>
            </a:r>
            <a:r>
              <a:rPr lang="en-US" b="1" i="1">
                <a:solidFill>
                  <a:srgbClr val="C00000"/>
                </a:solidFill>
                <a:cs typeface="Times New Roman" pitchFamily="18" charset="0"/>
              </a:rPr>
              <a:t>(NACLT)</a:t>
            </a:r>
          </a:p>
          <a:p>
            <a:pPr algn="ctr">
              <a:spcBef>
                <a:spcPct val="20000"/>
              </a:spcBef>
            </a:pPr>
            <a:r>
              <a:rPr lang="en-US" b="1" i="1">
                <a:solidFill>
                  <a:srgbClr val="000066"/>
                </a:solidFill>
                <a:cs typeface="Times New Roman" pitchFamily="18" charset="0"/>
              </a:rPr>
              <a:t>to relieve pain immediately and dramatically, and </a:t>
            </a:r>
          </a:p>
          <a:p>
            <a:pPr algn="ctr">
              <a:spcBef>
                <a:spcPct val="20000"/>
              </a:spcBef>
            </a:pPr>
            <a:r>
              <a:rPr lang="en-US" b="1" i="1">
                <a:solidFill>
                  <a:srgbClr val="000066"/>
                </a:solidFill>
                <a:cs typeface="Times New Roman" pitchFamily="18" charset="0"/>
              </a:rPr>
              <a:t>accelerate  wound healing</a:t>
            </a:r>
          </a:p>
          <a:p>
            <a:pPr algn="ctr">
              <a:spcBef>
                <a:spcPct val="20000"/>
              </a:spcBef>
            </a:pPr>
            <a:r>
              <a:rPr lang="en-US" b="1" i="1">
                <a:solidFill>
                  <a:srgbClr val="000066"/>
                </a:solidFill>
                <a:cs typeface="Times New Roman" pitchFamily="18" charset="0"/>
              </a:rPr>
              <a:t>in recurrent aphthous stomatitis</a:t>
            </a:r>
          </a:p>
          <a:p>
            <a:pPr algn="ctr">
              <a:spcBef>
                <a:spcPct val="20000"/>
              </a:spcBef>
            </a:pPr>
            <a:r>
              <a:rPr lang="en-US" b="1" i="1">
                <a:solidFill>
                  <a:srgbClr val="000066"/>
                </a:solidFill>
                <a:cs typeface="Times New Roman" pitchFamily="18" charset="0"/>
              </a:rPr>
              <a:t>without visible side effects.</a:t>
            </a:r>
            <a:r>
              <a:rPr lang="en-US" sz="2000" b="1" i="1">
                <a:solidFill>
                  <a:srgbClr val="000066"/>
                </a:solidFill>
                <a:cs typeface="Times New Roman" pitchFamily="18" charset="0"/>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66800" y="838200"/>
            <a:ext cx="7772400" cy="990600"/>
          </a:xfrm>
        </p:spPr>
        <p:txBody>
          <a:bodyPr/>
          <a:lstStyle/>
          <a:p>
            <a:r>
              <a:rPr lang="en-US" smtClean="0">
                <a:solidFill>
                  <a:srgbClr val="990033"/>
                </a:solidFill>
              </a:rPr>
              <a:t>Articles &amp; Presentations</a:t>
            </a:r>
            <a:endParaRPr lang="en-US" smtClean="0"/>
          </a:p>
        </p:txBody>
      </p:sp>
      <p:sp>
        <p:nvSpPr>
          <p:cNvPr id="35843" name="Content Placeholder 2"/>
          <p:cNvSpPr>
            <a:spLocks noGrp="1"/>
          </p:cNvSpPr>
          <p:nvPr>
            <p:ph idx="1"/>
          </p:nvPr>
        </p:nvSpPr>
        <p:spPr>
          <a:xfrm>
            <a:off x="1066800" y="1905000"/>
            <a:ext cx="7772400" cy="4311650"/>
          </a:xfrm>
        </p:spPr>
        <p:txBody>
          <a:bodyPr/>
          <a:lstStyle/>
          <a:p>
            <a:pPr algn="just" eaLnBrk="1" hangingPunct="1"/>
            <a:r>
              <a:rPr lang="en-US" sz="1600" b="1" smtClean="0">
                <a:solidFill>
                  <a:srgbClr val="000066"/>
                </a:solidFill>
              </a:rPr>
              <a:t>Zand N</a:t>
            </a:r>
            <a:r>
              <a:rPr lang="en-US" sz="1600" smtClean="0">
                <a:solidFill>
                  <a:srgbClr val="000066"/>
                </a:solidFill>
              </a:rPr>
              <a:t>, Ataie-Fashtami L, Djavid GE, Fateh M, Alinaghizadeh MR, Fatemi SM, Arbabi-Kalati F. Relieving pain in minor aphthous stomatitis by a single session of non-thermal carbon dioxide laser irradiation. Lasers Med Sci. 2009 Jul; 24(4):515-20. </a:t>
            </a:r>
          </a:p>
          <a:p>
            <a:pPr algn="just" eaLnBrk="1" hangingPunct="1"/>
            <a:endParaRPr lang="en-US" sz="1600" smtClean="0">
              <a:solidFill>
                <a:srgbClr val="000066"/>
              </a:solidFill>
            </a:endParaRPr>
          </a:p>
          <a:p>
            <a:pPr algn="just" eaLnBrk="1" hangingPunct="1"/>
            <a:r>
              <a:rPr lang="en-US" sz="1600" smtClean="0">
                <a:solidFill>
                  <a:srgbClr val="002060"/>
                </a:solidFill>
              </a:rPr>
              <a:t> </a:t>
            </a:r>
            <a:r>
              <a:rPr lang="en-US" sz="1600" b="1" smtClean="0">
                <a:solidFill>
                  <a:srgbClr val="000066"/>
                </a:solidFill>
              </a:rPr>
              <a:t>Zand N</a:t>
            </a:r>
            <a:r>
              <a:rPr lang="en-US" sz="1600" smtClean="0">
                <a:solidFill>
                  <a:srgbClr val="000066"/>
                </a:solidFill>
              </a:rPr>
              <a:t>, Ataie-Fashtami L, Fateh M,  Djavid GE, , Fatemi S, Shirkavand A.  Promoting wound healing in minor recurrent aphthous stomatitis by non thermal, Non-Ablative CO2 Laser Therapy. Photomed Laser Surg. 2012</a:t>
            </a:r>
          </a:p>
          <a:p>
            <a:pPr algn="just" eaLnBrk="1" hangingPunct="1"/>
            <a:endParaRPr lang="en-US" sz="1600" smtClean="0">
              <a:solidFill>
                <a:srgbClr val="000066"/>
              </a:solidFill>
            </a:endParaRPr>
          </a:p>
          <a:p>
            <a:pPr algn="just" eaLnBrk="1" hangingPunct="1"/>
            <a:r>
              <a:rPr lang="en-US" sz="1600" b="1" smtClean="0">
                <a:solidFill>
                  <a:srgbClr val="000066"/>
                </a:solidFill>
              </a:rPr>
              <a:t>Zand N, </a:t>
            </a:r>
            <a:r>
              <a:rPr lang="en-US" sz="1600" smtClean="0">
                <a:solidFill>
                  <a:srgbClr val="000066"/>
                </a:solidFill>
              </a:rPr>
              <a:t>Ataie-Fashtami L, Fateh M, Mansouri P, Djavid GE, Fatemi S, Alinaghizadeh M. Analgesic effects of single session of Non-Ablative, CO2 Laser Therapy (NACLT) in major aphthous ulcers (A preliminary study). Lasers in medicine 2010; 6(4): 6-12.</a:t>
            </a:r>
          </a:p>
          <a:p>
            <a:pPr algn="just" eaLnBrk="1" hangingPunct="1"/>
            <a:endParaRPr lang="en-US" sz="1600" smtClean="0">
              <a:solidFill>
                <a:srgbClr val="000066"/>
              </a:solidFill>
            </a:endParaRPr>
          </a:p>
          <a:p>
            <a:pPr algn="just" eaLnBrk="1" hangingPunct="1"/>
            <a:r>
              <a:rPr lang="en-US" sz="1600" smtClean="0">
                <a:solidFill>
                  <a:srgbClr val="002060"/>
                </a:solidFill>
              </a:rPr>
              <a:t>"Non-ablative, CO2 laser Therapy (NACLT): A new approach to relieve pain in oral mucosal lesions" accepted for oral presentation at WALT-2010 (World Association for Laser Therapy) congress, Bergen, Norway, 25-28th September 2010</a:t>
            </a:r>
          </a:p>
          <a:p>
            <a:pPr eaLnBrk="1" hangingPunct="1"/>
            <a:endParaRPr lang="en-US" sz="1600" smtClean="0">
              <a:solidFill>
                <a:srgbClr val="000066"/>
              </a:solidFill>
            </a:endParaRPr>
          </a:p>
          <a:p>
            <a:pPr eaLnBrk="1" hangingPunct="1"/>
            <a:endParaRPr lang="en-US" sz="1600" smtClean="0">
              <a:solidFill>
                <a:srgbClr val="000066"/>
              </a:solidFill>
            </a:endParaRPr>
          </a:p>
          <a:p>
            <a:pPr eaLnBrk="1" hangingPunct="1"/>
            <a:endParaRPr lang="en-US" sz="1600" smtClean="0">
              <a:solidFill>
                <a:srgbClr val="000066"/>
              </a:solidFill>
            </a:endParaRPr>
          </a:p>
          <a:p>
            <a:pPr eaLnBrk="1" hangingPunct="1"/>
            <a:endParaRPr lang="en-US" sz="1600" smtClean="0">
              <a:solidFill>
                <a:srgbClr val="000066"/>
              </a:solidFill>
            </a:endParaRPr>
          </a:p>
          <a:p>
            <a:pPr eaLnBrk="1" hangingPunct="1"/>
            <a:endParaRPr lang="en-US" sz="1600" smtClean="0">
              <a:solidFill>
                <a:srgbClr val="000066"/>
              </a:solidFill>
            </a:endParaRPr>
          </a:p>
          <a:p>
            <a:pPr eaLnBrk="1" hangingPunct="1"/>
            <a:endParaRPr lang="en-US" sz="1600" smtClean="0">
              <a:solidFill>
                <a:srgbClr val="000066"/>
              </a:solidFill>
            </a:endParaRPr>
          </a:p>
          <a:p>
            <a:pPr eaLnBrk="1" hangingPunct="1"/>
            <a:endParaRPr lang="en-US" sz="1600" smtClean="0">
              <a:solidFill>
                <a:srgbClr val="000066"/>
              </a:solidFill>
            </a:endParaRPr>
          </a:p>
          <a:p>
            <a:pPr eaLnBrk="1" hangingPunct="1">
              <a:buFont typeface="Wingdings" pitchFamily="2" charset="2"/>
              <a:buNone/>
            </a:pPr>
            <a:r>
              <a:rPr lang="en-US" sz="1600" smtClean="0">
                <a:solidFill>
                  <a:srgbClr val="000066"/>
                </a:solidFill>
              </a:rPr>
              <a:t> </a:t>
            </a:r>
          </a:p>
          <a:p>
            <a:pPr eaLnBrk="1" hangingPunct="1"/>
            <a:endParaRPr lang="en-US" sz="1600" smtClean="0">
              <a:solidFill>
                <a:srgbClr val="000066"/>
              </a:solidFill>
            </a:endParaRPr>
          </a:p>
          <a:p>
            <a:pPr eaLnBrk="1" hangingPunct="1"/>
            <a:endParaRPr lang="en-US" sz="1600" smtClean="0">
              <a:solidFill>
                <a:srgbClr val="00006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auto">
          <a:xfrm>
            <a:off x="457200" y="914400"/>
            <a:ext cx="8207375" cy="6180138"/>
          </a:xfrm>
          <a:prstGeom prst="rect">
            <a:avLst/>
          </a:prstGeom>
          <a:noFill/>
          <a:ln w="9525">
            <a:noFill/>
            <a:miter lim="800000"/>
            <a:headEnd/>
            <a:tailEnd/>
          </a:ln>
          <a:effectLst/>
        </p:spPr>
        <p:txBody>
          <a:bodyPr>
            <a:spAutoFit/>
          </a:bodyPr>
          <a:lstStyle/>
          <a:p>
            <a:pPr>
              <a:defRPr/>
            </a:pPr>
            <a:r>
              <a:rPr lang="en-US" sz="1600" b="1" dirty="0" err="1">
                <a:solidFill>
                  <a:srgbClr val="990033"/>
                </a:solidFill>
                <a:effectLst>
                  <a:outerShdw blurRad="38100" dist="38100" dir="2700000" algn="tl">
                    <a:srgbClr val="C0C0C0"/>
                  </a:outerShdw>
                </a:effectLst>
              </a:rPr>
              <a:t>Parvin</a:t>
            </a:r>
            <a:r>
              <a:rPr lang="en-US" sz="1600" b="1" dirty="0">
                <a:solidFill>
                  <a:srgbClr val="990033"/>
                </a:solidFill>
                <a:effectLst>
                  <a:outerShdw blurRad="38100" dist="38100" dir="2700000" algn="tl">
                    <a:srgbClr val="C0C0C0"/>
                  </a:outerShdw>
                </a:effectLst>
              </a:rPr>
              <a:t> </a:t>
            </a:r>
            <a:r>
              <a:rPr lang="en-US" sz="1600" b="1" dirty="0" err="1">
                <a:solidFill>
                  <a:srgbClr val="990033"/>
                </a:solidFill>
                <a:effectLst>
                  <a:outerShdw blurRad="38100" dist="38100" dir="2700000" algn="tl">
                    <a:srgbClr val="C0C0C0"/>
                  </a:outerShdw>
                </a:effectLst>
              </a:rPr>
              <a:t>Mansouri</a:t>
            </a:r>
            <a:r>
              <a:rPr lang="en-US" sz="1600" b="1" dirty="0">
                <a:solidFill>
                  <a:srgbClr val="990033"/>
                </a:solidFill>
                <a:effectLst>
                  <a:outerShdw blurRad="38100" dist="38100" dir="2700000" algn="tl">
                    <a:srgbClr val="C0C0C0"/>
                  </a:outerShdw>
                </a:effectLst>
              </a:rPr>
              <a:t>, MD</a:t>
            </a:r>
          </a:p>
          <a:p>
            <a:pPr>
              <a:defRPr/>
            </a:pPr>
            <a:r>
              <a:rPr lang="en-US" sz="1600" dirty="0">
                <a:solidFill>
                  <a:srgbClr val="000066"/>
                </a:solidFill>
                <a:effectLst>
                  <a:outerShdw blurRad="38100" dist="38100" dir="2700000" algn="tl">
                    <a:srgbClr val="C0C0C0"/>
                  </a:outerShdw>
                </a:effectLst>
              </a:rPr>
              <a:t>Dermatologist, Professor of Dermatology, Imam Khomeini hospital, Tehran  University of Medical Sciences</a:t>
            </a:r>
          </a:p>
          <a:p>
            <a:pPr>
              <a:defRPr/>
            </a:pPr>
            <a:endParaRPr lang="en-US" sz="1600" dirty="0">
              <a:solidFill>
                <a:srgbClr val="000066"/>
              </a:solidFill>
              <a:effectLst>
                <a:outerShdw blurRad="38100" dist="38100" dir="2700000" algn="tl">
                  <a:srgbClr val="C0C0C0"/>
                </a:outerShdw>
              </a:effectLst>
            </a:endParaRPr>
          </a:p>
          <a:p>
            <a:pPr>
              <a:defRPr/>
            </a:pPr>
            <a:r>
              <a:rPr lang="en-US" sz="1600" b="1" dirty="0">
                <a:solidFill>
                  <a:srgbClr val="990033"/>
                </a:solidFill>
                <a:effectLst>
                  <a:outerShdw blurRad="38100" dist="38100" dir="2700000" algn="tl">
                    <a:srgbClr val="C0C0C0"/>
                  </a:outerShdw>
                </a:effectLst>
              </a:rPr>
              <a:t>Leila </a:t>
            </a:r>
            <a:r>
              <a:rPr lang="en-US" sz="1600" b="1" dirty="0" err="1">
                <a:solidFill>
                  <a:srgbClr val="990033"/>
                </a:solidFill>
                <a:effectLst>
                  <a:outerShdw blurRad="38100" dist="38100" dir="2700000" algn="tl">
                    <a:srgbClr val="C0C0C0"/>
                  </a:outerShdw>
                </a:effectLst>
              </a:rPr>
              <a:t>Ataie-Fashtami</a:t>
            </a:r>
            <a:r>
              <a:rPr lang="en-US" sz="1600" b="1" dirty="0">
                <a:solidFill>
                  <a:srgbClr val="990033"/>
                </a:solidFill>
                <a:effectLst>
                  <a:outerShdw blurRad="38100" dist="38100" dir="2700000" algn="tl">
                    <a:srgbClr val="C0C0C0"/>
                  </a:outerShdw>
                </a:effectLst>
              </a:rPr>
              <a:t>, MD</a:t>
            </a:r>
            <a:endParaRPr lang="en-US" sz="1600" dirty="0">
              <a:solidFill>
                <a:srgbClr val="990033"/>
              </a:solidFill>
              <a:effectLst>
                <a:outerShdw blurRad="38100" dist="38100" dir="2700000" algn="tl">
                  <a:srgbClr val="C0C0C0"/>
                </a:outerShdw>
              </a:effectLst>
            </a:endParaRPr>
          </a:p>
          <a:p>
            <a:pPr>
              <a:defRPr/>
            </a:pPr>
            <a:r>
              <a:rPr lang="en-US" sz="1600" dirty="0">
                <a:solidFill>
                  <a:srgbClr val="000066"/>
                </a:solidFill>
                <a:effectLst>
                  <a:outerShdw blurRad="38100" dist="38100" dir="2700000" algn="tl">
                    <a:srgbClr val="C0C0C0"/>
                  </a:outerShdw>
                </a:effectLst>
              </a:rPr>
              <a:t>Dermatologist, Assistant Professor of Dermatology, Iranian Center for Medical Laser (ICML)</a:t>
            </a:r>
            <a:r>
              <a:rPr lang="en-US" sz="1600" dirty="0">
                <a:solidFill>
                  <a:srgbClr val="990033"/>
                </a:solidFill>
                <a:effectLst>
                  <a:outerShdw blurRad="38100" dist="38100" dir="2700000" algn="tl">
                    <a:srgbClr val="C0C0C0"/>
                  </a:outerShdw>
                </a:effectLst>
              </a:rPr>
              <a:t> </a:t>
            </a:r>
            <a:endParaRPr lang="en-US" sz="1600" dirty="0">
              <a:solidFill>
                <a:srgbClr val="000066"/>
              </a:solidFill>
              <a:effectLst>
                <a:outerShdw blurRad="38100" dist="38100" dir="2700000" algn="tl">
                  <a:srgbClr val="C0C0C0"/>
                </a:outerShdw>
              </a:effectLst>
            </a:endParaRPr>
          </a:p>
          <a:p>
            <a:pPr>
              <a:defRPr/>
            </a:pPr>
            <a:r>
              <a:rPr lang="en-US" sz="1600" dirty="0">
                <a:solidFill>
                  <a:srgbClr val="000066"/>
                </a:solidFill>
                <a:effectLst>
                  <a:outerShdw blurRad="38100" dist="38100" dir="2700000" algn="tl">
                    <a:srgbClr val="C0C0C0"/>
                  </a:outerShdw>
                </a:effectLst>
              </a:rPr>
              <a:t> </a:t>
            </a:r>
          </a:p>
          <a:p>
            <a:pPr>
              <a:defRPr/>
            </a:pPr>
            <a:r>
              <a:rPr lang="en-US" sz="1600" b="1" dirty="0" err="1">
                <a:solidFill>
                  <a:srgbClr val="990033"/>
                </a:solidFill>
                <a:effectLst>
                  <a:outerShdw blurRad="38100" dist="38100" dir="2700000" algn="tl">
                    <a:srgbClr val="C0C0C0"/>
                  </a:outerShdw>
                </a:effectLst>
              </a:rPr>
              <a:t>Mohsen</a:t>
            </a:r>
            <a:r>
              <a:rPr lang="en-US" sz="1600" b="1" dirty="0">
                <a:solidFill>
                  <a:srgbClr val="990033"/>
                </a:solidFill>
                <a:effectLst>
                  <a:outerShdw blurRad="38100" dist="38100" dir="2700000" algn="tl">
                    <a:srgbClr val="C0C0C0"/>
                  </a:outerShdw>
                </a:effectLst>
              </a:rPr>
              <a:t> </a:t>
            </a:r>
            <a:r>
              <a:rPr lang="en-US" sz="1600" b="1" dirty="0" err="1">
                <a:solidFill>
                  <a:srgbClr val="990033"/>
                </a:solidFill>
                <a:effectLst>
                  <a:outerShdw blurRad="38100" dist="38100" dir="2700000" algn="tl">
                    <a:srgbClr val="C0C0C0"/>
                  </a:outerShdw>
                </a:effectLst>
              </a:rPr>
              <a:t>Fateh</a:t>
            </a:r>
            <a:r>
              <a:rPr lang="en-US" sz="1600" b="1" dirty="0">
                <a:solidFill>
                  <a:srgbClr val="990033"/>
                </a:solidFill>
                <a:effectLst>
                  <a:outerShdw blurRad="38100" dist="38100" dir="2700000" algn="tl">
                    <a:srgbClr val="C0C0C0"/>
                  </a:outerShdw>
                </a:effectLst>
              </a:rPr>
              <a:t>, MD, MPH</a:t>
            </a:r>
            <a:endParaRPr lang="en-US" sz="1600" dirty="0">
              <a:solidFill>
                <a:srgbClr val="990033"/>
              </a:solidFill>
              <a:effectLst>
                <a:outerShdw blurRad="38100" dist="38100" dir="2700000" algn="tl">
                  <a:srgbClr val="C0C0C0"/>
                </a:outerShdw>
              </a:effectLst>
            </a:endParaRPr>
          </a:p>
          <a:p>
            <a:pPr>
              <a:defRPr/>
            </a:pPr>
            <a:r>
              <a:rPr lang="en-US" sz="1600" dirty="0">
                <a:solidFill>
                  <a:srgbClr val="000066"/>
                </a:solidFill>
                <a:effectLst>
                  <a:outerShdw blurRad="38100" dist="38100" dir="2700000" algn="tl">
                    <a:srgbClr val="C0C0C0"/>
                  </a:outerShdw>
                </a:effectLst>
              </a:rPr>
              <a:t>Research Fellow, Iranian Center for Medical Laser (ICML)</a:t>
            </a:r>
            <a:endParaRPr lang="en-US" sz="1600" b="1" dirty="0">
              <a:solidFill>
                <a:srgbClr val="990033"/>
              </a:solidFill>
              <a:effectLst>
                <a:outerShdw blurRad="38100" dist="38100" dir="2700000" algn="tl">
                  <a:srgbClr val="C0C0C0"/>
                </a:outerShdw>
              </a:effectLst>
            </a:endParaRPr>
          </a:p>
          <a:p>
            <a:pPr>
              <a:defRPr/>
            </a:pPr>
            <a:r>
              <a:rPr lang="en-US" sz="1600" dirty="0">
                <a:solidFill>
                  <a:srgbClr val="990033"/>
                </a:solidFill>
                <a:effectLst>
                  <a:outerShdw blurRad="38100" dist="38100" dir="2700000" algn="tl">
                    <a:srgbClr val="C0C0C0"/>
                  </a:outerShdw>
                </a:effectLst>
              </a:rPr>
              <a:t> </a:t>
            </a:r>
            <a:endParaRPr lang="en-US" sz="1600" b="1" dirty="0">
              <a:solidFill>
                <a:srgbClr val="990033"/>
              </a:solidFill>
              <a:effectLst>
                <a:outerShdw blurRad="38100" dist="38100" dir="2700000" algn="tl">
                  <a:srgbClr val="C0C0C0"/>
                </a:outerShdw>
              </a:effectLst>
            </a:endParaRPr>
          </a:p>
          <a:p>
            <a:pPr>
              <a:defRPr/>
            </a:pPr>
            <a:r>
              <a:rPr lang="en-US" sz="1600" b="1" dirty="0" err="1">
                <a:solidFill>
                  <a:srgbClr val="990033"/>
                </a:solidFill>
                <a:effectLst>
                  <a:outerShdw blurRad="38100" dist="38100" dir="2700000" algn="tl">
                    <a:srgbClr val="C0C0C0"/>
                  </a:outerShdw>
                </a:effectLst>
              </a:rPr>
              <a:t>Gholamreza</a:t>
            </a:r>
            <a:r>
              <a:rPr lang="en-US" sz="1600" b="1" dirty="0">
                <a:solidFill>
                  <a:srgbClr val="990033"/>
                </a:solidFill>
                <a:effectLst>
                  <a:outerShdw blurRad="38100" dist="38100" dir="2700000" algn="tl">
                    <a:srgbClr val="C0C0C0"/>
                  </a:outerShdw>
                </a:effectLst>
              </a:rPr>
              <a:t> </a:t>
            </a:r>
            <a:r>
              <a:rPr lang="en-US" sz="1600" b="1" dirty="0" err="1">
                <a:solidFill>
                  <a:srgbClr val="990033"/>
                </a:solidFill>
                <a:effectLst>
                  <a:outerShdw blurRad="38100" dist="38100" dir="2700000" algn="tl">
                    <a:srgbClr val="C0C0C0"/>
                  </a:outerShdw>
                </a:effectLst>
              </a:rPr>
              <a:t>Esmaeeli</a:t>
            </a:r>
            <a:r>
              <a:rPr lang="en-US" sz="1600" b="1" dirty="0">
                <a:solidFill>
                  <a:srgbClr val="990033"/>
                </a:solidFill>
                <a:effectLst>
                  <a:outerShdw blurRad="38100" dist="38100" dir="2700000" algn="tl">
                    <a:srgbClr val="C0C0C0"/>
                  </a:outerShdw>
                </a:effectLst>
              </a:rPr>
              <a:t> </a:t>
            </a:r>
            <a:r>
              <a:rPr lang="en-US" sz="1600" b="1" dirty="0" err="1">
                <a:solidFill>
                  <a:srgbClr val="990033"/>
                </a:solidFill>
                <a:effectLst>
                  <a:outerShdw blurRad="38100" dist="38100" dir="2700000" algn="tl">
                    <a:srgbClr val="C0C0C0"/>
                  </a:outerShdw>
                </a:effectLst>
              </a:rPr>
              <a:t>Djavid</a:t>
            </a:r>
            <a:r>
              <a:rPr lang="en-US" sz="1600" b="1" dirty="0">
                <a:solidFill>
                  <a:srgbClr val="990033"/>
                </a:solidFill>
                <a:effectLst>
                  <a:outerShdw blurRad="38100" dist="38100" dir="2700000" algn="tl">
                    <a:srgbClr val="C0C0C0"/>
                  </a:outerShdw>
                </a:effectLst>
              </a:rPr>
              <a:t>, MD</a:t>
            </a:r>
            <a:endParaRPr lang="en-US" sz="1600" dirty="0">
              <a:solidFill>
                <a:srgbClr val="990033"/>
              </a:solidFill>
              <a:effectLst>
                <a:outerShdw blurRad="38100" dist="38100" dir="2700000" algn="tl">
                  <a:srgbClr val="C0C0C0"/>
                </a:outerShdw>
              </a:effectLst>
            </a:endParaRPr>
          </a:p>
          <a:p>
            <a:pPr>
              <a:defRPr/>
            </a:pPr>
            <a:r>
              <a:rPr lang="en-US" sz="1600" dirty="0">
                <a:solidFill>
                  <a:srgbClr val="000066"/>
                </a:solidFill>
                <a:effectLst>
                  <a:outerShdw blurRad="38100" dist="38100" dir="2700000" algn="tl">
                    <a:srgbClr val="C0C0C0"/>
                  </a:outerShdw>
                </a:effectLst>
              </a:rPr>
              <a:t>Research Fellow, Iranian Center for Medical Laser (ICML)</a:t>
            </a:r>
          </a:p>
          <a:p>
            <a:pPr>
              <a:defRPr/>
            </a:pPr>
            <a:endParaRPr lang="en-US" sz="1600" dirty="0">
              <a:solidFill>
                <a:srgbClr val="000066"/>
              </a:solidFill>
              <a:effectLst>
                <a:outerShdw blurRad="38100" dist="38100" dir="2700000" algn="tl">
                  <a:srgbClr val="C0C0C0"/>
                </a:outerShdw>
              </a:effectLst>
            </a:endParaRPr>
          </a:p>
          <a:p>
            <a:pPr>
              <a:defRPr/>
            </a:pPr>
            <a:r>
              <a:rPr lang="en-US" sz="1600" b="1" dirty="0" err="1">
                <a:solidFill>
                  <a:srgbClr val="990033"/>
                </a:solidFill>
                <a:effectLst>
                  <a:outerShdw blurRad="38100" dist="38100" dir="2700000" algn="tl">
                    <a:srgbClr val="C0C0C0"/>
                  </a:outerShdw>
                </a:effectLst>
              </a:rPr>
              <a:t>Safa</a:t>
            </a:r>
            <a:r>
              <a:rPr lang="en-US" sz="1600" b="1" dirty="0">
                <a:solidFill>
                  <a:srgbClr val="990033"/>
                </a:solidFill>
                <a:effectLst>
                  <a:outerShdw blurRad="38100" dist="38100" dir="2700000" algn="tl">
                    <a:srgbClr val="C0C0C0"/>
                  </a:outerShdw>
                </a:effectLst>
              </a:rPr>
              <a:t> </a:t>
            </a:r>
            <a:r>
              <a:rPr lang="en-US" sz="1600" b="1" dirty="0" err="1">
                <a:solidFill>
                  <a:srgbClr val="990033"/>
                </a:solidFill>
                <a:effectLst>
                  <a:outerShdw blurRad="38100" dist="38100" dir="2700000" algn="tl">
                    <a:srgbClr val="C0C0C0"/>
                  </a:outerShdw>
                </a:effectLst>
              </a:rPr>
              <a:t>Najafi</a:t>
            </a:r>
            <a:endParaRPr lang="en-US" sz="1600" dirty="0">
              <a:solidFill>
                <a:srgbClr val="000066"/>
              </a:solidFill>
              <a:effectLst>
                <a:outerShdw blurRad="38100" dist="38100" dir="2700000" algn="tl">
                  <a:srgbClr val="C0C0C0"/>
                </a:outerShdw>
              </a:effectLst>
            </a:endParaRPr>
          </a:p>
          <a:p>
            <a:pPr>
              <a:lnSpc>
                <a:spcPct val="80000"/>
              </a:lnSpc>
              <a:defRPr/>
            </a:pPr>
            <a:r>
              <a:rPr lang="en-US" sz="1600" dirty="0">
                <a:solidFill>
                  <a:srgbClr val="000066"/>
                </a:solidFill>
                <a:effectLst>
                  <a:outerShdw blurRad="38100" dist="38100" dir="2700000" algn="tl">
                    <a:srgbClr val="C0C0C0"/>
                  </a:outerShdw>
                </a:effectLst>
              </a:rPr>
              <a:t>Internist, Medical Oncologist, Assistant Professor of Oncology, Iranian Center for Breast Cancer (ICBC),ACECR</a:t>
            </a:r>
          </a:p>
          <a:p>
            <a:pPr>
              <a:defRPr/>
            </a:pPr>
            <a:endParaRPr lang="en-US" sz="1600" b="1" dirty="0">
              <a:solidFill>
                <a:srgbClr val="000066"/>
              </a:solidFill>
              <a:effectLst>
                <a:outerShdw blurRad="38100" dist="38100" dir="2700000" algn="tl">
                  <a:srgbClr val="C0C0C0"/>
                </a:outerShdw>
              </a:effectLst>
            </a:endParaRPr>
          </a:p>
          <a:p>
            <a:pPr>
              <a:defRPr/>
            </a:pPr>
            <a:r>
              <a:rPr lang="en-US" sz="1600" b="1" dirty="0">
                <a:solidFill>
                  <a:srgbClr val="990033"/>
                </a:solidFill>
                <a:effectLst>
                  <a:outerShdw blurRad="38100" dist="38100" dir="2700000" algn="tl">
                    <a:srgbClr val="C0C0C0"/>
                  </a:outerShdw>
                </a:effectLst>
              </a:rPr>
              <a:t>Mohammad-Reza </a:t>
            </a:r>
            <a:r>
              <a:rPr lang="en-US" sz="1600" b="1" dirty="0" err="1">
                <a:solidFill>
                  <a:srgbClr val="990033"/>
                </a:solidFill>
                <a:effectLst>
                  <a:outerShdw blurRad="38100" dist="38100" dir="2700000" algn="tl">
                    <a:srgbClr val="C0C0C0"/>
                  </a:outerShdw>
                </a:effectLst>
              </a:rPr>
              <a:t>Alinaghizadeh</a:t>
            </a:r>
            <a:r>
              <a:rPr lang="en-US" sz="1600" b="1" dirty="0">
                <a:solidFill>
                  <a:srgbClr val="990033"/>
                </a:solidFill>
                <a:effectLst>
                  <a:outerShdw blurRad="38100" dist="38100" dir="2700000" algn="tl">
                    <a:srgbClr val="C0C0C0"/>
                  </a:outerShdw>
                </a:effectLst>
              </a:rPr>
              <a:t>, </a:t>
            </a:r>
            <a:r>
              <a:rPr lang="en-US" sz="1600" b="1" dirty="0" err="1">
                <a:solidFill>
                  <a:srgbClr val="990033"/>
                </a:solidFill>
                <a:effectLst>
                  <a:outerShdw blurRad="38100" dist="38100" dir="2700000" algn="tl">
                    <a:srgbClr val="C0C0C0"/>
                  </a:outerShdw>
                </a:effectLst>
              </a:rPr>
              <a:t>MSc</a:t>
            </a:r>
            <a:endParaRPr lang="en-US" sz="1600" dirty="0">
              <a:solidFill>
                <a:srgbClr val="990033"/>
              </a:solidFill>
              <a:effectLst>
                <a:outerShdw blurRad="38100" dist="38100" dir="2700000" algn="tl">
                  <a:srgbClr val="C0C0C0"/>
                </a:outerShdw>
              </a:effectLst>
            </a:endParaRPr>
          </a:p>
          <a:p>
            <a:pPr>
              <a:defRPr/>
            </a:pPr>
            <a:r>
              <a:rPr lang="en-US" sz="1600" dirty="0">
                <a:solidFill>
                  <a:srgbClr val="000066"/>
                </a:solidFill>
                <a:effectLst>
                  <a:outerShdw blurRad="38100" dist="38100" dir="2700000" algn="tl">
                    <a:srgbClr val="C0C0C0"/>
                  </a:outerShdw>
                </a:effectLst>
              </a:rPr>
              <a:t>Researcher, Medical Physicist</a:t>
            </a:r>
            <a:endParaRPr lang="en-US" sz="1600" b="1" dirty="0">
              <a:solidFill>
                <a:srgbClr val="0070C0"/>
              </a:solidFill>
              <a:effectLst>
                <a:outerShdw blurRad="38100" dist="38100" dir="2700000" algn="tl">
                  <a:srgbClr val="C0C0C0"/>
                </a:outerShdw>
              </a:effectLst>
            </a:endParaRPr>
          </a:p>
          <a:p>
            <a:pPr>
              <a:defRPr/>
            </a:pPr>
            <a:endParaRPr lang="en-US" sz="1600" b="1" dirty="0">
              <a:solidFill>
                <a:srgbClr val="0070C0"/>
              </a:solidFill>
              <a:effectLst>
                <a:outerShdw blurRad="38100" dist="38100" dir="2700000" algn="tl">
                  <a:srgbClr val="C0C0C0"/>
                </a:outerShdw>
              </a:effectLst>
            </a:endParaRPr>
          </a:p>
          <a:p>
            <a:pPr>
              <a:defRPr/>
            </a:pPr>
            <a:endParaRPr lang="en-US" sz="1600" b="1" dirty="0">
              <a:solidFill>
                <a:srgbClr val="0070C0"/>
              </a:solidFill>
              <a:effectLst>
                <a:outerShdw blurRad="38100" dist="38100" dir="2700000" algn="tl">
                  <a:srgbClr val="C0C0C0"/>
                </a:outerShdw>
              </a:effectLst>
            </a:endParaRPr>
          </a:p>
          <a:p>
            <a:pPr>
              <a:defRPr/>
            </a:pPr>
            <a:endParaRPr lang="en-US" sz="1800" b="1" dirty="0">
              <a:solidFill>
                <a:srgbClr val="990033"/>
              </a:solidFill>
              <a:effectLst>
                <a:outerShdw blurRad="38100" dist="38100" dir="2700000" algn="tl">
                  <a:srgbClr val="C0C0C0"/>
                </a:outerShdw>
              </a:effectLst>
            </a:endParaRPr>
          </a:p>
          <a:p>
            <a:pPr>
              <a:defRPr/>
            </a:pPr>
            <a:endParaRPr lang="en-US" dirty="0"/>
          </a:p>
          <a:p>
            <a:pPr>
              <a:defRPr/>
            </a:pPr>
            <a:endParaRPr lang="en-US" dirty="0">
              <a:solidFill>
                <a:srgbClr val="A4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990600" y="1066800"/>
            <a:ext cx="7772400" cy="762000"/>
          </a:xfrm>
        </p:spPr>
        <p:txBody>
          <a:bodyPr/>
          <a:lstStyle/>
          <a:p>
            <a:r>
              <a:rPr lang="en-US" smtClean="0">
                <a:solidFill>
                  <a:srgbClr val="990033"/>
                </a:solidFill>
              </a:rPr>
              <a:t>Articles &amp; Presentations, cont…</a:t>
            </a:r>
          </a:p>
        </p:txBody>
      </p:sp>
      <p:sp>
        <p:nvSpPr>
          <p:cNvPr id="36867" name="Content Placeholder 2"/>
          <p:cNvSpPr>
            <a:spLocks noGrp="1"/>
          </p:cNvSpPr>
          <p:nvPr>
            <p:ph idx="1"/>
          </p:nvPr>
        </p:nvSpPr>
        <p:spPr>
          <a:xfrm>
            <a:off x="1066800" y="1981200"/>
            <a:ext cx="7772400" cy="5029200"/>
          </a:xfrm>
        </p:spPr>
        <p:txBody>
          <a:bodyPr/>
          <a:lstStyle/>
          <a:p>
            <a:pPr algn="just" eaLnBrk="1" hangingPunct="1"/>
            <a:r>
              <a:rPr lang="en-US" sz="1600" smtClean="0">
                <a:solidFill>
                  <a:srgbClr val="000066"/>
                </a:solidFill>
              </a:rPr>
              <a:t> CO2 laser reduces pain in a non-ablative manner in minor recurrent aphthous stomatitis. A randomized clinical trial. (oral presentation) Razi hospital , Tehran, Iran, 1386, </a:t>
            </a:r>
            <a:r>
              <a:rPr lang="en-US" sz="1600" b="1" smtClean="0">
                <a:solidFill>
                  <a:srgbClr val="000066"/>
                </a:solidFill>
              </a:rPr>
              <a:t>Zand N,</a:t>
            </a:r>
            <a:r>
              <a:rPr lang="en-US" sz="1600" smtClean="0">
                <a:solidFill>
                  <a:srgbClr val="000066"/>
                </a:solidFill>
              </a:rPr>
              <a:t> Ataie-Fashtami L, Djavid GE, Fateh M, Alinaghizadeh MR, Fatemi SM, Arbabi-Kalati F.</a:t>
            </a:r>
          </a:p>
          <a:p>
            <a:pPr algn="just" eaLnBrk="1" hangingPunct="1">
              <a:buFont typeface="Wingdings" pitchFamily="2" charset="2"/>
              <a:buNone/>
            </a:pPr>
            <a:r>
              <a:rPr lang="en-US" sz="1600" smtClean="0">
                <a:solidFill>
                  <a:srgbClr val="000066"/>
                </a:solidFill>
              </a:rPr>
              <a:t> </a:t>
            </a:r>
          </a:p>
          <a:p>
            <a:pPr algn="just" eaLnBrk="1" hangingPunct="1"/>
            <a:r>
              <a:rPr lang="en-US" sz="1600" smtClean="0">
                <a:solidFill>
                  <a:srgbClr val="000066"/>
                </a:solidFill>
              </a:rPr>
              <a:t>Non-ablative, CO2 laser Therapy (NACLT): A new approach to relieve pain in oral mucosal lesions. 50th International Annual Congress of The Iranian Dental Association, Tehran, Iran,2010. </a:t>
            </a:r>
          </a:p>
          <a:p>
            <a:pPr algn="just" eaLnBrk="1" hangingPunct="1"/>
            <a:endParaRPr lang="en-US" sz="1600" smtClean="0">
              <a:solidFill>
                <a:srgbClr val="000066"/>
              </a:solidFill>
            </a:endParaRPr>
          </a:p>
          <a:p>
            <a:pPr algn="just"/>
            <a:r>
              <a:rPr lang="en-US" sz="1600" smtClean="0">
                <a:solidFill>
                  <a:srgbClr val="000066"/>
                </a:solidFill>
              </a:rPr>
              <a:t> Relieving pain and promoting wound healing in minor recurrent aphthous stomatitis by a single session, non-thermal CO2 laser irradiation. The 28th annual conference of the American society for laser in medicine and surgery (ASLMS), April 2008 Florida, USA. (accepted for oral presentation)</a:t>
            </a:r>
          </a:p>
          <a:p>
            <a:pPr algn="just"/>
            <a:endParaRPr lang="en-US" sz="1600" smtClean="0">
              <a:solidFill>
                <a:srgbClr val="000066"/>
              </a:solidFill>
            </a:endParaRPr>
          </a:p>
          <a:p>
            <a:pPr algn="just"/>
            <a:r>
              <a:rPr lang="en-US" sz="1600" smtClean="0">
                <a:solidFill>
                  <a:srgbClr val="002060"/>
                </a:solidFill>
              </a:rPr>
              <a:t>CO2 laser reduces pain in minor recurrent aphthous stomatitis: A randomized controlled clinical trial. (accepted for oral presentation in laser Florence 2006 international congress)</a:t>
            </a:r>
            <a:endParaRPr lang="en-US" sz="1600" b="1" smtClean="0">
              <a:solidFill>
                <a:srgbClr val="002060"/>
              </a:solidFill>
            </a:endParaRPr>
          </a:p>
          <a:p>
            <a:pPr algn="just"/>
            <a:endParaRPr lang="en-US" sz="1600" smtClean="0">
              <a:solidFill>
                <a:srgbClr val="000066"/>
              </a:solidFill>
            </a:endParaRPr>
          </a:p>
          <a:p>
            <a:endParaRPr lang="en-US" sz="1600" smtClean="0">
              <a:solidFill>
                <a:srgbClr val="000066"/>
              </a:solidFill>
            </a:endParaRPr>
          </a:p>
          <a:p>
            <a:endParaRPr lang="en-US" sz="1600" smtClean="0">
              <a:solidFill>
                <a:srgbClr val="000066"/>
              </a:solidFill>
            </a:endParaRPr>
          </a:p>
          <a:p>
            <a:endParaRPr lang="en-US" sz="160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idx="4294967295"/>
          </p:nvPr>
        </p:nvSpPr>
        <p:spPr>
          <a:xfrm>
            <a:off x="457200" y="1676400"/>
            <a:ext cx="8458200" cy="1600200"/>
          </a:xfrm>
        </p:spPr>
        <p:txBody>
          <a:bodyPr/>
          <a:lstStyle/>
          <a:p>
            <a:pPr eaLnBrk="1" hangingPunct="1"/>
            <a:r>
              <a:rPr lang="en-US" smtClean="0">
                <a:solidFill>
                  <a:srgbClr val="A40000"/>
                </a:solidFill>
              </a:rPr>
              <a:t>Pemphigus vulgaris</a:t>
            </a:r>
          </a:p>
        </p:txBody>
      </p:sp>
      <p:sp>
        <p:nvSpPr>
          <p:cNvPr id="114691" name="Rectangle 3"/>
          <p:cNvSpPr>
            <a:spLocks noGrp="1" noChangeArrowheads="1"/>
          </p:cNvSpPr>
          <p:nvPr>
            <p:ph type="subTitle" idx="4294967295"/>
          </p:nvPr>
        </p:nvSpPr>
        <p:spPr>
          <a:xfrm>
            <a:off x="2038350" y="4351338"/>
            <a:ext cx="6400800" cy="1371600"/>
          </a:xfrm>
        </p:spPr>
        <p:txBody>
          <a:bodyPr/>
          <a:lstStyle/>
          <a:p>
            <a:pPr marL="0" indent="0" algn="r" eaLnBrk="1" hangingPunct="1">
              <a:spcBef>
                <a:spcPct val="0"/>
              </a:spcBef>
              <a:buFont typeface="Wingdings" pitchFamily="2" charset="2"/>
              <a:buNone/>
              <a:defRPr/>
            </a:pPr>
            <a:r>
              <a:rPr lang="en-US" dirty="0" smtClean="0">
                <a:solidFill>
                  <a:schemeClr val="tx2"/>
                </a:solidFill>
                <a:latin typeface="+mj-lt"/>
                <a:ea typeface="+mj-ea"/>
                <a:cs typeface="+mj-cs"/>
              </a:rPr>
              <a:t>Before-after clinical trial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066800" y="762000"/>
            <a:ext cx="7772400" cy="1143000"/>
          </a:xfrm>
        </p:spPr>
        <p:txBody>
          <a:bodyPr/>
          <a:lstStyle/>
          <a:p>
            <a:r>
              <a:rPr lang="en-US" smtClean="0">
                <a:solidFill>
                  <a:srgbClr val="A40000"/>
                </a:solidFill>
              </a:rPr>
              <a:t>Inclusion Criteria</a:t>
            </a:r>
          </a:p>
        </p:txBody>
      </p:sp>
      <p:sp>
        <p:nvSpPr>
          <p:cNvPr id="3" name="Content Placeholder 2"/>
          <p:cNvSpPr>
            <a:spLocks noGrp="1"/>
          </p:cNvSpPr>
          <p:nvPr>
            <p:ph idx="1"/>
          </p:nvPr>
        </p:nvSpPr>
        <p:spPr/>
        <p:txBody>
          <a:bodyPr/>
          <a:lstStyle/>
          <a:p>
            <a:pPr marL="609600" indent="-609600" eaLnBrk="1" hangingPunct="1">
              <a:lnSpc>
                <a:spcPct val="90000"/>
              </a:lnSpc>
              <a:defRPr/>
            </a:pPr>
            <a:r>
              <a:rPr lang="en-US" dirty="0" smtClean="0">
                <a:solidFill>
                  <a:srgbClr val="000066"/>
                </a:solidFill>
              </a:rPr>
              <a:t>Established diagnosis of PV based on histological and </a:t>
            </a:r>
            <a:r>
              <a:rPr lang="en-US" dirty="0" err="1" smtClean="0">
                <a:solidFill>
                  <a:srgbClr val="000066"/>
                </a:solidFill>
              </a:rPr>
              <a:t>immunofluorescence</a:t>
            </a:r>
            <a:r>
              <a:rPr lang="en-US" dirty="0" smtClean="0">
                <a:solidFill>
                  <a:srgbClr val="000066"/>
                </a:solidFill>
              </a:rPr>
              <a:t> findings</a:t>
            </a:r>
          </a:p>
          <a:p>
            <a:pPr marL="609600" indent="-609600" eaLnBrk="1" hangingPunct="1">
              <a:lnSpc>
                <a:spcPct val="90000"/>
              </a:lnSpc>
              <a:buFont typeface="Wingdings" pitchFamily="2" charset="2"/>
              <a:buNone/>
              <a:defRPr/>
            </a:pPr>
            <a:endParaRPr lang="en-US" dirty="0" smtClean="0">
              <a:solidFill>
                <a:srgbClr val="000066"/>
              </a:solidFill>
            </a:endParaRPr>
          </a:p>
          <a:p>
            <a:pPr marL="609600" indent="-609600" eaLnBrk="1" hangingPunct="1">
              <a:lnSpc>
                <a:spcPct val="90000"/>
              </a:lnSpc>
              <a:defRPr/>
            </a:pPr>
            <a:r>
              <a:rPr lang="en-US" dirty="0" err="1" smtClean="0">
                <a:solidFill>
                  <a:srgbClr val="000066"/>
                </a:solidFill>
              </a:rPr>
              <a:t>Existance</a:t>
            </a:r>
            <a:r>
              <a:rPr lang="en-US" dirty="0" smtClean="0">
                <a:solidFill>
                  <a:srgbClr val="000066"/>
                </a:solidFill>
              </a:rPr>
              <a:t> of painful oral </a:t>
            </a:r>
            <a:r>
              <a:rPr lang="en-US" dirty="0" err="1" smtClean="0">
                <a:solidFill>
                  <a:srgbClr val="000066"/>
                </a:solidFill>
              </a:rPr>
              <a:t>pemphigus</a:t>
            </a:r>
            <a:r>
              <a:rPr lang="en-US" dirty="0" smtClean="0">
                <a:solidFill>
                  <a:srgbClr val="000066"/>
                </a:solidFill>
              </a:rPr>
              <a:t> lesions interfering with eating</a:t>
            </a:r>
          </a:p>
          <a:p>
            <a:pPr marL="609600" indent="-609600" eaLnBrk="1" hangingPunct="1">
              <a:lnSpc>
                <a:spcPct val="90000"/>
              </a:lnSpc>
              <a:defRPr/>
            </a:pPr>
            <a:endParaRPr lang="en-US" dirty="0" smtClean="0">
              <a:solidFill>
                <a:srgbClr val="000066"/>
              </a:solidFill>
            </a:endParaRPr>
          </a:p>
          <a:p>
            <a:pPr marL="609600" indent="-609600" eaLnBrk="1" hangingPunct="1">
              <a:lnSpc>
                <a:spcPct val="90000"/>
              </a:lnSpc>
              <a:defRPr/>
            </a:pPr>
            <a:r>
              <a:rPr lang="en-US" dirty="0" smtClean="0">
                <a:solidFill>
                  <a:srgbClr val="000066"/>
                </a:solidFill>
              </a:rPr>
              <a:t> </a:t>
            </a:r>
            <a:r>
              <a:rPr lang="en-US" dirty="0" err="1" smtClean="0">
                <a:solidFill>
                  <a:srgbClr val="000066"/>
                </a:solidFill>
              </a:rPr>
              <a:t>Continuating</a:t>
            </a:r>
            <a:r>
              <a:rPr lang="en-US" dirty="0" smtClean="0">
                <a:solidFill>
                  <a:srgbClr val="000066"/>
                </a:solidFill>
              </a:rPr>
              <a:t> the systemic treatment of </a:t>
            </a:r>
            <a:r>
              <a:rPr lang="en-US" dirty="0" err="1" smtClean="0">
                <a:solidFill>
                  <a:srgbClr val="000066"/>
                </a:solidFill>
              </a:rPr>
              <a:t>pemphigus</a:t>
            </a:r>
            <a:r>
              <a:rPr lang="en-US" dirty="0" smtClean="0">
                <a:solidFill>
                  <a:srgbClr val="000066"/>
                </a:solidFill>
              </a:rPr>
              <a:t> disease. </a:t>
            </a:r>
          </a:p>
          <a:p>
            <a:pPr>
              <a:defRPr/>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solidFill>
                  <a:srgbClr val="A40000"/>
                </a:solidFill>
              </a:rPr>
              <a:t>Exclusion Criteria</a:t>
            </a:r>
          </a:p>
        </p:txBody>
      </p:sp>
      <p:sp>
        <p:nvSpPr>
          <p:cNvPr id="39939" name="Content Placeholder 2"/>
          <p:cNvSpPr>
            <a:spLocks noGrp="1"/>
          </p:cNvSpPr>
          <p:nvPr>
            <p:ph idx="1"/>
          </p:nvPr>
        </p:nvSpPr>
        <p:spPr/>
        <p:txBody>
          <a:bodyPr/>
          <a:lstStyle/>
          <a:p>
            <a:pPr marL="609600" indent="-609600" eaLnBrk="1" hangingPunct="1">
              <a:lnSpc>
                <a:spcPct val="90000"/>
              </a:lnSpc>
            </a:pPr>
            <a:r>
              <a:rPr lang="en-US" smtClean="0">
                <a:solidFill>
                  <a:srgbClr val="000066"/>
                </a:solidFill>
              </a:rPr>
              <a:t>Age less than 18 years </a:t>
            </a:r>
          </a:p>
          <a:p>
            <a:pPr marL="609600" indent="-609600" eaLnBrk="1" hangingPunct="1">
              <a:lnSpc>
                <a:spcPct val="90000"/>
              </a:lnSpc>
            </a:pPr>
            <a:endParaRPr lang="en-US" smtClean="0">
              <a:solidFill>
                <a:srgbClr val="000066"/>
              </a:solidFill>
            </a:endParaRPr>
          </a:p>
          <a:p>
            <a:pPr marL="609600" indent="-609600" eaLnBrk="1" hangingPunct="1">
              <a:lnSpc>
                <a:spcPct val="90000"/>
              </a:lnSpc>
            </a:pPr>
            <a:r>
              <a:rPr lang="en-US" smtClean="0">
                <a:solidFill>
                  <a:srgbClr val="000066"/>
                </a:solidFill>
              </a:rPr>
              <a:t>Pregnancy</a:t>
            </a:r>
          </a:p>
          <a:p>
            <a:pPr marL="609600" indent="-609600" eaLnBrk="1" hangingPunct="1">
              <a:lnSpc>
                <a:spcPct val="90000"/>
              </a:lnSpc>
            </a:pPr>
            <a:endParaRPr lang="en-US" smtClean="0">
              <a:solidFill>
                <a:srgbClr val="000066"/>
              </a:solidFill>
            </a:endParaRPr>
          </a:p>
          <a:p>
            <a:pPr marL="609600" indent="-609600" eaLnBrk="1" hangingPunct="1">
              <a:lnSpc>
                <a:spcPct val="90000"/>
              </a:lnSpc>
            </a:pPr>
            <a:r>
              <a:rPr lang="en-US" smtClean="0">
                <a:solidFill>
                  <a:srgbClr val="000066"/>
                </a:solidFill>
              </a:rPr>
              <a:t>lactation</a:t>
            </a:r>
          </a:p>
          <a:p>
            <a:pPr marL="609600" indent="-609600" eaLnBrk="1" hangingPunct="1"/>
            <a:endParaRPr lang="en-US" smtClean="0">
              <a:solidFill>
                <a:srgbClr val="000066"/>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4211638" y="4149725"/>
            <a:ext cx="2736850" cy="366713"/>
          </a:xfrm>
          <a:prstGeom prst="rect">
            <a:avLst/>
          </a:prstGeom>
          <a:noFill/>
          <a:ln w="9525">
            <a:noFill/>
            <a:miter lim="800000"/>
            <a:headEnd/>
            <a:tailEnd/>
          </a:ln>
        </p:spPr>
        <p:txBody>
          <a:bodyPr>
            <a:spAutoFit/>
          </a:bodyPr>
          <a:lstStyle/>
          <a:p>
            <a:pPr>
              <a:spcBef>
                <a:spcPct val="50000"/>
              </a:spcBef>
            </a:pPr>
            <a:endParaRPr lang="en-US" sz="1800"/>
          </a:p>
        </p:txBody>
      </p:sp>
      <p:sp>
        <p:nvSpPr>
          <p:cNvPr id="40963" name="Text Box 3"/>
          <p:cNvSpPr txBox="1">
            <a:spLocks noChangeArrowheads="1"/>
          </p:cNvSpPr>
          <p:nvPr/>
        </p:nvSpPr>
        <p:spPr bwMode="auto">
          <a:xfrm>
            <a:off x="4572000" y="4149725"/>
            <a:ext cx="2952750" cy="366713"/>
          </a:xfrm>
          <a:prstGeom prst="rect">
            <a:avLst/>
          </a:prstGeom>
          <a:noFill/>
          <a:ln w="9525">
            <a:noFill/>
            <a:miter lim="800000"/>
            <a:headEnd/>
            <a:tailEnd/>
          </a:ln>
        </p:spPr>
        <p:txBody>
          <a:bodyPr>
            <a:spAutoFit/>
          </a:bodyPr>
          <a:lstStyle/>
          <a:p>
            <a:pPr>
              <a:spcBef>
                <a:spcPct val="50000"/>
              </a:spcBef>
            </a:pPr>
            <a:endParaRPr lang="en-US" sz="1800"/>
          </a:p>
        </p:txBody>
      </p:sp>
      <p:sp>
        <p:nvSpPr>
          <p:cNvPr id="40964" name="Text Box 4"/>
          <p:cNvSpPr txBox="1">
            <a:spLocks noChangeArrowheads="1"/>
          </p:cNvSpPr>
          <p:nvPr/>
        </p:nvSpPr>
        <p:spPr bwMode="auto">
          <a:xfrm>
            <a:off x="3492500" y="4005263"/>
            <a:ext cx="4248150" cy="366712"/>
          </a:xfrm>
          <a:prstGeom prst="rect">
            <a:avLst/>
          </a:prstGeom>
          <a:noFill/>
          <a:ln w="9525">
            <a:noFill/>
            <a:miter lim="800000"/>
            <a:headEnd/>
            <a:tailEnd/>
          </a:ln>
        </p:spPr>
        <p:txBody>
          <a:bodyPr>
            <a:spAutoFit/>
          </a:bodyPr>
          <a:lstStyle/>
          <a:p>
            <a:pPr>
              <a:spcBef>
                <a:spcPct val="50000"/>
              </a:spcBef>
            </a:pPr>
            <a:endParaRPr lang="en-US" sz="1800"/>
          </a:p>
        </p:txBody>
      </p:sp>
      <p:sp>
        <p:nvSpPr>
          <p:cNvPr id="40965" name="Text Box 5"/>
          <p:cNvSpPr txBox="1">
            <a:spLocks noChangeArrowheads="1"/>
          </p:cNvSpPr>
          <p:nvPr/>
        </p:nvSpPr>
        <p:spPr bwMode="auto">
          <a:xfrm>
            <a:off x="4948238" y="4714875"/>
            <a:ext cx="184150" cy="366713"/>
          </a:xfrm>
          <a:prstGeom prst="rect">
            <a:avLst/>
          </a:prstGeom>
          <a:noFill/>
          <a:ln w="9525">
            <a:noFill/>
            <a:miter lim="800000"/>
            <a:headEnd/>
            <a:tailEnd/>
          </a:ln>
        </p:spPr>
        <p:txBody>
          <a:bodyPr>
            <a:spAutoFit/>
          </a:bodyPr>
          <a:lstStyle/>
          <a:p>
            <a:pPr>
              <a:spcBef>
                <a:spcPct val="50000"/>
              </a:spcBef>
            </a:pPr>
            <a:endParaRPr lang="en-US" sz="1800"/>
          </a:p>
        </p:txBody>
      </p:sp>
      <p:sp>
        <p:nvSpPr>
          <p:cNvPr id="443398" name="Text Box 6"/>
          <p:cNvSpPr txBox="1">
            <a:spLocks noChangeArrowheads="1"/>
          </p:cNvSpPr>
          <p:nvPr/>
        </p:nvSpPr>
        <p:spPr bwMode="auto">
          <a:xfrm>
            <a:off x="4356100" y="3573463"/>
            <a:ext cx="4787900" cy="823912"/>
          </a:xfrm>
          <a:prstGeom prst="rect">
            <a:avLst/>
          </a:prstGeom>
          <a:noFill/>
          <a:ln w="9525" algn="ctr">
            <a:noFill/>
            <a:miter lim="800000"/>
            <a:headEnd/>
            <a:tailEnd/>
          </a:ln>
          <a:effectLst/>
        </p:spPr>
        <p:txBody>
          <a:bodyPr/>
          <a:lstStyle/>
          <a:p>
            <a:pPr>
              <a:spcBef>
                <a:spcPct val="50000"/>
              </a:spcBef>
              <a:defRPr/>
            </a:pPr>
            <a:endParaRPr lang="en-US" sz="4800" b="1" i="1">
              <a:solidFill>
                <a:srgbClr val="990033"/>
              </a:solidFill>
              <a:effectLst>
                <a:outerShdw blurRad="38100" dist="38100" dir="2700000" algn="tl">
                  <a:srgbClr val="C0C0C0"/>
                </a:outerShdw>
              </a:effectLst>
            </a:endParaRPr>
          </a:p>
        </p:txBody>
      </p:sp>
      <p:sp>
        <p:nvSpPr>
          <p:cNvPr id="40967" name="Rectangle 7"/>
          <p:cNvSpPr>
            <a:spLocks noChangeArrowheads="1"/>
          </p:cNvSpPr>
          <p:nvPr>
            <p:ph type="title"/>
          </p:nvPr>
        </p:nvSpPr>
        <p:spPr>
          <a:xfrm>
            <a:off x="381000" y="1219200"/>
            <a:ext cx="8229600" cy="5410200"/>
          </a:xfrm>
          <a:noFill/>
        </p:spPr>
        <p:txBody>
          <a:bodyPr anchor="t"/>
          <a:lstStyle/>
          <a:p>
            <a:r>
              <a:rPr lang="en-US" sz="4000" b="1" i="1" smtClean="0">
                <a:solidFill>
                  <a:srgbClr val="FF9900"/>
                </a:solidFill>
              </a:rPr>
              <a:t>NACLT</a:t>
            </a:r>
            <a:r>
              <a:rPr lang="en-US" sz="4000" smtClean="0">
                <a:solidFill>
                  <a:srgbClr val="FF9900"/>
                </a:solidFill>
              </a:rPr>
              <a:t/>
            </a:r>
            <a:br>
              <a:rPr lang="en-US" sz="4000" smtClean="0">
                <a:solidFill>
                  <a:srgbClr val="FF9900"/>
                </a:solidFill>
              </a:rPr>
            </a:br>
            <a:r>
              <a:rPr lang="en-US" sz="4000" smtClean="0">
                <a:solidFill>
                  <a:srgbClr val="FF9900"/>
                </a:solidFill>
              </a:rPr>
              <a:t/>
            </a:r>
            <a:br>
              <a:rPr lang="en-US" sz="4000" smtClean="0">
                <a:solidFill>
                  <a:srgbClr val="FF9900"/>
                </a:solidFill>
              </a:rPr>
            </a:br>
            <a:r>
              <a:rPr lang="en-US" sz="4000" smtClean="0">
                <a:solidFill>
                  <a:srgbClr val="FF9900"/>
                </a:solidFill>
              </a:rPr>
              <a:t/>
            </a:r>
            <a:br>
              <a:rPr lang="en-US" sz="4000" smtClean="0">
                <a:solidFill>
                  <a:srgbClr val="FF9900"/>
                </a:solidFill>
              </a:rPr>
            </a:br>
            <a:endParaRPr lang="en-US" sz="4000" smtClean="0">
              <a:solidFill>
                <a:srgbClr val="FF9900"/>
              </a:solidFill>
            </a:endParaRPr>
          </a:p>
        </p:txBody>
      </p:sp>
      <p:sp>
        <p:nvSpPr>
          <p:cNvPr id="40968" name="Text Box 8"/>
          <p:cNvSpPr txBox="1">
            <a:spLocks noChangeArrowheads="1"/>
          </p:cNvSpPr>
          <p:nvPr/>
        </p:nvSpPr>
        <p:spPr bwMode="auto">
          <a:xfrm flipV="1">
            <a:off x="1066800" y="381000"/>
            <a:ext cx="6096000" cy="366713"/>
          </a:xfrm>
          <a:prstGeom prst="rect">
            <a:avLst/>
          </a:prstGeom>
          <a:noFill/>
          <a:ln w="9525">
            <a:noFill/>
            <a:miter lim="800000"/>
            <a:headEnd/>
            <a:tailEnd/>
          </a:ln>
        </p:spPr>
        <p:txBody>
          <a:bodyPr rot="10800000">
            <a:spAutoFit/>
          </a:bodyPr>
          <a:lstStyle/>
          <a:p>
            <a:pPr>
              <a:spcBef>
                <a:spcPct val="50000"/>
              </a:spcBef>
            </a:pPr>
            <a:endParaRPr lang="en-US" sz="1800"/>
          </a:p>
        </p:txBody>
      </p:sp>
      <p:sp>
        <p:nvSpPr>
          <p:cNvPr id="40969" name="Text Box 9"/>
          <p:cNvSpPr txBox="1">
            <a:spLocks noChangeArrowheads="1"/>
          </p:cNvSpPr>
          <p:nvPr/>
        </p:nvSpPr>
        <p:spPr bwMode="auto">
          <a:xfrm>
            <a:off x="3352800" y="381000"/>
            <a:ext cx="3657600" cy="366713"/>
          </a:xfrm>
          <a:prstGeom prst="rect">
            <a:avLst/>
          </a:prstGeom>
          <a:noFill/>
          <a:ln w="9525">
            <a:noFill/>
            <a:miter lim="800000"/>
            <a:headEnd/>
            <a:tailEnd/>
          </a:ln>
        </p:spPr>
        <p:txBody>
          <a:bodyPr>
            <a:spAutoFit/>
          </a:bodyPr>
          <a:lstStyle/>
          <a:p>
            <a:endParaRPr lang="en-US" sz="1800"/>
          </a:p>
        </p:txBody>
      </p:sp>
      <p:sp>
        <p:nvSpPr>
          <p:cNvPr id="40970" name="Rectangle 10"/>
          <p:cNvSpPr>
            <a:spLocks noChangeArrowheads="1"/>
          </p:cNvSpPr>
          <p:nvPr/>
        </p:nvSpPr>
        <p:spPr bwMode="auto">
          <a:xfrm>
            <a:off x="990600" y="3048000"/>
            <a:ext cx="9229725" cy="701675"/>
          </a:xfrm>
          <a:prstGeom prst="rect">
            <a:avLst/>
          </a:prstGeom>
          <a:noFill/>
          <a:ln w="9525">
            <a:noFill/>
            <a:miter lim="800000"/>
            <a:headEnd/>
            <a:tailEnd/>
          </a:ln>
        </p:spPr>
        <p:txBody>
          <a:bodyPr>
            <a:spAutoFit/>
          </a:bodyPr>
          <a:lstStyle/>
          <a:p>
            <a:r>
              <a:rPr lang="en-US" sz="4000" b="1" i="1">
                <a:solidFill>
                  <a:srgbClr val="01FF01"/>
                </a:solidFill>
              </a:rPr>
              <a:t>Recurrent Aphthous Stomatitis</a:t>
            </a:r>
          </a:p>
        </p:txBody>
      </p:sp>
      <p:sp>
        <p:nvSpPr>
          <p:cNvPr id="443403" name="Rectangle 11"/>
          <p:cNvSpPr>
            <a:spLocks noChangeArrowheads="1"/>
          </p:cNvSpPr>
          <p:nvPr/>
        </p:nvSpPr>
        <p:spPr bwMode="auto">
          <a:xfrm>
            <a:off x="2286000" y="3962400"/>
            <a:ext cx="4572000" cy="1554163"/>
          </a:xfrm>
          <a:prstGeom prst="rect">
            <a:avLst/>
          </a:prstGeom>
          <a:noFill/>
          <a:ln w="9525">
            <a:noFill/>
            <a:miter lim="800000"/>
            <a:headEnd/>
            <a:tailEnd/>
          </a:ln>
          <a:effectLst/>
        </p:spPr>
        <p:txBody>
          <a:bodyPr>
            <a:spAutoFit/>
          </a:bodyPr>
          <a:lstStyle/>
          <a:p>
            <a:pPr>
              <a:defRPr/>
            </a:pPr>
            <a:r>
              <a:rPr lang="it-IT" b="1">
                <a:solidFill>
                  <a:srgbClr val="00FF00"/>
                </a:solidFill>
                <a:effectLst>
                  <a:outerShdw blurRad="38100" dist="38100" dir="2700000" algn="tl">
                    <a:srgbClr val="C0C0C0"/>
                  </a:outerShdw>
                </a:effectLst>
              </a:rPr>
              <a:t>A randomized controlled clinical </a:t>
            </a:r>
          </a:p>
          <a:p>
            <a:pPr>
              <a:defRPr/>
            </a:pPr>
            <a:r>
              <a:rPr lang="it-IT" b="1">
                <a:solidFill>
                  <a:srgbClr val="00FF00"/>
                </a:solidFill>
                <a:effectLst>
                  <a:outerShdw blurRad="38100" dist="38100" dir="2700000" algn="tl">
                    <a:srgbClr val="C0C0C0"/>
                  </a:outerShdw>
                </a:effectLst>
              </a:rPr>
              <a:t>  clinical</a:t>
            </a:r>
            <a:endParaRPr lang="en-US" b="1">
              <a:solidFill>
                <a:srgbClr val="00FF00"/>
              </a:solidFill>
              <a:effectLst>
                <a:outerShdw blurRad="38100" dist="38100" dir="2700000" algn="tl">
                  <a:srgbClr val="C0C0C0"/>
                </a:outerShdw>
              </a:effectLst>
            </a:endParaRPr>
          </a:p>
        </p:txBody>
      </p:sp>
      <p:pic>
        <p:nvPicPr>
          <p:cNvPr id="40972" name="Picture 12" descr="IMG_2719"/>
          <p:cNvPicPr>
            <a:picLocks noChangeAspect="1" noChangeArrowheads="1"/>
          </p:cNvPicPr>
          <p:nvPr/>
        </p:nvPicPr>
        <p:blipFill>
          <a:blip r:embed="rId2"/>
          <a:srcRect/>
          <a:stretch>
            <a:fillRect/>
          </a:stretch>
        </p:blipFill>
        <p:spPr bwMode="auto">
          <a:xfrm>
            <a:off x="-2579688" y="-1935163"/>
            <a:ext cx="14304963" cy="10728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41987" name="Picture 3" descr="IMG_4220"/>
          <p:cNvPicPr>
            <a:picLocks noChangeAspect="1" noChangeArrowheads="1"/>
          </p:cNvPicPr>
          <p:nvPr/>
        </p:nvPicPr>
        <p:blipFill>
          <a:blip r:embed="rId3"/>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211638" y="4149725"/>
            <a:ext cx="2736850" cy="366713"/>
          </a:xfrm>
          <a:prstGeom prst="rect">
            <a:avLst/>
          </a:prstGeom>
          <a:noFill/>
          <a:ln w="9525">
            <a:noFill/>
            <a:miter lim="800000"/>
            <a:headEnd/>
            <a:tailEnd/>
          </a:ln>
        </p:spPr>
        <p:txBody>
          <a:bodyPr>
            <a:spAutoFit/>
          </a:bodyPr>
          <a:lstStyle/>
          <a:p>
            <a:pPr>
              <a:spcBef>
                <a:spcPct val="50000"/>
              </a:spcBef>
            </a:pPr>
            <a:endParaRPr lang="en-US" sz="1800"/>
          </a:p>
        </p:txBody>
      </p:sp>
      <p:sp>
        <p:nvSpPr>
          <p:cNvPr id="43011" name="Text Box 3"/>
          <p:cNvSpPr txBox="1">
            <a:spLocks noChangeArrowheads="1"/>
          </p:cNvSpPr>
          <p:nvPr/>
        </p:nvSpPr>
        <p:spPr bwMode="auto">
          <a:xfrm>
            <a:off x="4572000" y="4149725"/>
            <a:ext cx="2952750" cy="366713"/>
          </a:xfrm>
          <a:prstGeom prst="rect">
            <a:avLst/>
          </a:prstGeom>
          <a:noFill/>
          <a:ln w="9525">
            <a:noFill/>
            <a:miter lim="800000"/>
            <a:headEnd/>
            <a:tailEnd/>
          </a:ln>
        </p:spPr>
        <p:txBody>
          <a:bodyPr>
            <a:spAutoFit/>
          </a:bodyPr>
          <a:lstStyle/>
          <a:p>
            <a:pPr>
              <a:spcBef>
                <a:spcPct val="50000"/>
              </a:spcBef>
            </a:pPr>
            <a:endParaRPr lang="en-US" sz="1800"/>
          </a:p>
        </p:txBody>
      </p:sp>
      <p:sp>
        <p:nvSpPr>
          <p:cNvPr id="43012" name="Text Box 4"/>
          <p:cNvSpPr txBox="1">
            <a:spLocks noChangeArrowheads="1"/>
          </p:cNvSpPr>
          <p:nvPr/>
        </p:nvSpPr>
        <p:spPr bwMode="auto">
          <a:xfrm>
            <a:off x="4948238" y="4714875"/>
            <a:ext cx="184150" cy="366713"/>
          </a:xfrm>
          <a:prstGeom prst="rect">
            <a:avLst/>
          </a:prstGeom>
          <a:noFill/>
          <a:ln w="9525">
            <a:noFill/>
            <a:miter lim="800000"/>
            <a:headEnd/>
            <a:tailEnd/>
          </a:ln>
        </p:spPr>
        <p:txBody>
          <a:bodyPr>
            <a:spAutoFit/>
          </a:bodyPr>
          <a:lstStyle/>
          <a:p>
            <a:pPr>
              <a:spcBef>
                <a:spcPct val="50000"/>
              </a:spcBef>
            </a:pPr>
            <a:endParaRPr lang="en-US" sz="1800"/>
          </a:p>
        </p:txBody>
      </p:sp>
      <p:sp>
        <p:nvSpPr>
          <p:cNvPr id="440325" name="Text Box 5"/>
          <p:cNvSpPr txBox="1">
            <a:spLocks noChangeArrowheads="1"/>
          </p:cNvSpPr>
          <p:nvPr/>
        </p:nvSpPr>
        <p:spPr bwMode="auto">
          <a:xfrm>
            <a:off x="4356100" y="3573463"/>
            <a:ext cx="4787900" cy="823912"/>
          </a:xfrm>
          <a:prstGeom prst="rect">
            <a:avLst/>
          </a:prstGeom>
          <a:noFill/>
          <a:ln w="9525" algn="ctr">
            <a:noFill/>
            <a:miter lim="800000"/>
            <a:headEnd/>
            <a:tailEnd/>
          </a:ln>
          <a:effectLst/>
        </p:spPr>
        <p:txBody>
          <a:bodyPr/>
          <a:lstStyle/>
          <a:p>
            <a:pPr>
              <a:spcBef>
                <a:spcPct val="50000"/>
              </a:spcBef>
              <a:defRPr/>
            </a:pPr>
            <a:r>
              <a:rPr lang="en-US" sz="4800" b="1" i="1">
                <a:solidFill>
                  <a:srgbClr val="990033"/>
                </a:solidFill>
                <a:effectLst>
                  <a:outerShdw blurRad="38100" dist="38100" dir="2700000" algn="tl">
                    <a:srgbClr val="C0C0C0"/>
                  </a:outerShdw>
                </a:effectLst>
              </a:rPr>
              <a:t> </a:t>
            </a:r>
          </a:p>
        </p:txBody>
      </p:sp>
      <p:pic>
        <p:nvPicPr>
          <p:cNvPr id="43014" name="Picture 6" descr="IMG_4246"/>
          <p:cNvPicPr>
            <a:picLocks noChangeAspect="1" noChangeArrowheads="1"/>
          </p:cNvPicPr>
          <p:nvPr/>
        </p:nvPicPr>
        <p:blipFill>
          <a:blip r:embed="rId2"/>
          <a:srcRect/>
          <a:stretch>
            <a:fillRect/>
          </a:stretch>
        </p:blipFill>
        <p:spPr bwMode="auto">
          <a:xfrm>
            <a:off x="-1198563" y="-898525"/>
            <a:ext cx="11541126" cy="865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44035" name="Picture 3" descr="IMG_2723"/>
          <p:cNvPicPr>
            <a:picLocks noChangeAspect="1" noChangeArrowheads="1"/>
          </p:cNvPicPr>
          <p:nvPr/>
        </p:nvPicPr>
        <p:blipFill>
          <a:blip r:embed="rId3"/>
          <a:srcRect/>
          <a:stretch>
            <a:fillRect/>
          </a:stretch>
        </p:blipFill>
        <p:spPr bwMode="auto">
          <a:xfrm>
            <a:off x="-2579688" y="-1935163"/>
            <a:ext cx="14304963" cy="10728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45059" name="Picture 3" descr="IMG_3183"/>
          <p:cNvPicPr>
            <a:picLocks noChangeAspect="1" noChangeArrowheads="1"/>
          </p:cNvPicPr>
          <p:nvPr/>
        </p:nvPicPr>
        <p:blipFill>
          <a:blip r:embed="rId3"/>
          <a:srcRect/>
          <a:stretch>
            <a:fillRect/>
          </a:stretch>
        </p:blipFill>
        <p:spPr bwMode="auto">
          <a:xfrm>
            <a:off x="-2579688" y="-1935163"/>
            <a:ext cx="14304963" cy="10728326"/>
          </a:xfrm>
          <a:prstGeom prst="rect">
            <a:avLst/>
          </a:prstGeom>
          <a:noFill/>
          <a:ln w="9525">
            <a:noFill/>
            <a:miter lim="800000"/>
            <a:headEnd/>
            <a:tailEnd/>
          </a:ln>
        </p:spPr>
      </p:pic>
      <p:pic>
        <p:nvPicPr>
          <p:cNvPr id="45060" name="Picture 4" descr="IMG_2892"/>
          <p:cNvPicPr>
            <a:picLocks noChangeAspect="1" noChangeArrowheads="1"/>
          </p:cNvPicPr>
          <p:nvPr/>
        </p:nvPicPr>
        <p:blipFill>
          <a:blip r:embed="rId4"/>
          <a:srcRect/>
          <a:stretch>
            <a:fillRect/>
          </a:stretch>
        </p:blipFill>
        <p:spPr bwMode="auto">
          <a:xfrm>
            <a:off x="-2579688" y="-1935163"/>
            <a:ext cx="14304963" cy="10728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46083" name="Picture 3" descr="IMG_3776"/>
          <p:cNvPicPr>
            <a:picLocks noChangeAspect="1" noChangeArrowheads="1"/>
          </p:cNvPicPr>
          <p:nvPr/>
        </p:nvPicPr>
        <p:blipFill>
          <a:blip r:embed="rId3"/>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solidFill>
                  <a:srgbClr val="A40000"/>
                </a:solidFill>
              </a:rPr>
              <a:t>Low- Vs. High-Power Lasers</a:t>
            </a:r>
            <a:endParaRPr lang="en-US" smtClean="0"/>
          </a:p>
        </p:txBody>
      </p:sp>
      <p:sp>
        <p:nvSpPr>
          <p:cNvPr id="10243" name="Content Placeholder 2"/>
          <p:cNvSpPr>
            <a:spLocks noGrp="1"/>
          </p:cNvSpPr>
          <p:nvPr>
            <p:ph idx="1"/>
          </p:nvPr>
        </p:nvSpPr>
        <p:spPr/>
        <p:txBody>
          <a:bodyPr/>
          <a:lstStyle/>
          <a:p>
            <a:r>
              <a:rPr lang="en-US" smtClean="0">
                <a:solidFill>
                  <a:srgbClr val="002060"/>
                </a:solidFill>
              </a:rPr>
              <a:t>High power lasers</a:t>
            </a:r>
          </a:p>
          <a:p>
            <a:pPr lvl="1">
              <a:lnSpc>
                <a:spcPct val="90000"/>
              </a:lnSpc>
              <a:buClr>
                <a:srgbClr val="A40000"/>
              </a:buClr>
              <a:buFont typeface="Wingdings" pitchFamily="2" charset="2"/>
              <a:buChar char="Ø"/>
            </a:pPr>
            <a:r>
              <a:rPr lang="en-US" smtClean="0">
                <a:solidFill>
                  <a:srgbClr val="002060"/>
                </a:solidFill>
                <a:latin typeface="New York"/>
              </a:rPr>
              <a:t> </a:t>
            </a:r>
            <a:r>
              <a:rPr lang="en-US" sz="2400" smtClean="0">
                <a:solidFill>
                  <a:srgbClr val="002060"/>
                </a:solidFill>
              </a:rPr>
              <a:t>Photothermal effects</a:t>
            </a:r>
          </a:p>
          <a:p>
            <a:pPr lvl="1">
              <a:lnSpc>
                <a:spcPct val="90000"/>
              </a:lnSpc>
              <a:buClr>
                <a:srgbClr val="A40000"/>
              </a:buClr>
              <a:buFont typeface="Wingdings" pitchFamily="2" charset="2"/>
              <a:buNone/>
            </a:pPr>
            <a:r>
              <a:rPr lang="en-US" sz="2400" smtClean="0">
                <a:solidFill>
                  <a:srgbClr val="002060"/>
                </a:solidFill>
              </a:rPr>
              <a:t>Used in medicine for</a:t>
            </a:r>
          </a:p>
          <a:p>
            <a:pPr lvl="1">
              <a:lnSpc>
                <a:spcPct val="90000"/>
              </a:lnSpc>
              <a:buClr>
                <a:srgbClr val="A40000"/>
              </a:buClr>
              <a:buFont typeface="Wingdings" pitchFamily="2" charset="2"/>
              <a:buChar char="Ø"/>
            </a:pPr>
            <a:r>
              <a:rPr lang="en-US" sz="2400" smtClean="0">
                <a:solidFill>
                  <a:srgbClr val="002060"/>
                </a:solidFill>
              </a:rPr>
              <a:t>Surgical cutting , ablation, coagulation</a:t>
            </a:r>
          </a:p>
          <a:p>
            <a:pPr lvl="1">
              <a:lnSpc>
                <a:spcPct val="90000"/>
              </a:lnSpc>
              <a:buClr>
                <a:srgbClr val="A40000"/>
              </a:buClr>
              <a:buFont typeface="Wingdings" pitchFamily="2" charset="2"/>
              <a:buChar char="Ø"/>
            </a:pPr>
            <a:r>
              <a:rPr lang="en-US" sz="2400" smtClean="0">
                <a:solidFill>
                  <a:srgbClr val="002060"/>
                </a:solidFill>
              </a:rPr>
              <a:t>Laser hair reduction</a:t>
            </a:r>
          </a:p>
          <a:p>
            <a:pPr lvl="1">
              <a:lnSpc>
                <a:spcPct val="90000"/>
              </a:lnSpc>
              <a:buClr>
                <a:srgbClr val="A40000"/>
              </a:buClr>
              <a:buFont typeface="Wingdings" pitchFamily="2" charset="2"/>
              <a:buChar char="Ø"/>
            </a:pPr>
            <a:r>
              <a:rPr lang="en-US" sz="2400" smtClean="0">
                <a:solidFill>
                  <a:srgbClr val="002060"/>
                </a:solidFill>
              </a:rPr>
              <a:t>Resurfacing</a:t>
            </a:r>
          </a:p>
          <a:p>
            <a:pPr lvl="1">
              <a:lnSpc>
                <a:spcPct val="90000"/>
              </a:lnSpc>
              <a:buClr>
                <a:srgbClr val="A40000"/>
              </a:buClr>
              <a:buFont typeface="Wingdings" pitchFamily="2" charset="2"/>
              <a:buChar char="Ø"/>
            </a:pPr>
            <a:r>
              <a:rPr lang="en-US" sz="2400" smtClean="0">
                <a:solidFill>
                  <a:srgbClr val="002060"/>
                </a:solidFill>
              </a:rPr>
              <a:t>Vascular lesions</a:t>
            </a:r>
          </a:p>
          <a:p>
            <a:pPr lvl="1">
              <a:lnSpc>
                <a:spcPct val="90000"/>
              </a:lnSpc>
              <a:buClr>
                <a:srgbClr val="A40000"/>
              </a:buClr>
              <a:buFont typeface="Wingdings" pitchFamily="2" charset="2"/>
              <a:buChar char="Ø"/>
            </a:pPr>
            <a:r>
              <a:rPr lang="en-US" sz="2400" smtClean="0">
                <a:solidFill>
                  <a:srgbClr val="002060"/>
                </a:solidFill>
              </a:rPr>
              <a:t>Pigmented lesions, tatoo removal</a:t>
            </a:r>
          </a:p>
          <a:p>
            <a:pPr lvl="1">
              <a:lnSpc>
                <a:spcPct val="90000"/>
              </a:lnSpc>
              <a:buClr>
                <a:srgbClr val="A40000"/>
              </a:buClr>
              <a:buFont typeface="Wingdings" pitchFamily="2" charset="2"/>
              <a:buChar char="Ø"/>
            </a:pPr>
            <a:r>
              <a:rPr lang="en-US" sz="2400" smtClean="0">
                <a:solidFill>
                  <a:srgbClr val="002060"/>
                </a:solidFill>
              </a:rPr>
              <a:t>etc.</a:t>
            </a:r>
          </a:p>
          <a:p>
            <a:pPr lvl="1">
              <a:lnSpc>
                <a:spcPct val="90000"/>
              </a:lnSpc>
              <a:buClr>
                <a:srgbClr val="A40000"/>
              </a:buClr>
              <a:buFont typeface="Wingdings" pitchFamily="2" charset="2"/>
              <a:buChar char="Ø"/>
            </a:pPr>
            <a:endParaRPr lang="en-US" sz="2400" smtClean="0">
              <a:solidFill>
                <a:srgbClr val="002060"/>
              </a:solidFill>
            </a:endParaRPr>
          </a:p>
          <a:p>
            <a:pPr lvl="1">
              <a:lnSpc>
                <a:spcPct val="90000"/>
              </a:lnSpc>
              <a:buClr>
                <a:srgbClr val="A40000"/>
              </a:buClr>
              <a:buFont typeface="Wingdings" pitchFamily="2" charset="2"/>
              <a:buChar char="Ø"/>
            </a:pPr>
            <a:endParaRPr lang="en-US" sz="2400" smtClean="0">
              <a:solidFill>
                <a:srgbClr val="002060"/>
              </a:solidFill>
            </a:endParaRPr>
          </a:p>
          <a:p>
            <a:pPr lvl="1">
              <a:lnSpc>
                <a:spcPct val="90000"/>
              </a:lnSpc>
              <a:buClr>
                <a:srgbClr val="A40000"/>
              </a:buClr>
              <a:buFont typeface="Wingdings" pitchFamily="2" charset="2"/>
              <a:buChar char="Ø"/>
            </a:pPr>
            <a:endParaRPr lang="en-US" sz="2400" smtClean="0">
              <a:solidFill>
                <a:srgbClr val="00206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47107" name="Picture 3" descr="IMG_2919"/>
          <p:cNvPicPr>
            <a:picLocks noChangeAspect="1" noChangeArrowheads="1"/>
          </p:cNvPicPr>
          <p:nvPr/>
        </p:nvPicPr>
        <p:blipFill>
          <a:blip r:embed="rId3"/>
          <a:srcRect/>
          <a:stretch>
            <a:fillRect/>
          </a:stretch>
        </p:blipFill>
        <p:spPr bwMode="auto">
          <a:xfrm>
            <a:off x="-2579688" y="-1935163"/>
            <a:ext cx="14304963" cy="10728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48131" name="Picture 3" descr="IMG_3780"/>
          <p:cNvPicPr>
            <a:picLocks noChangeAspect="1" noChangeArrowheads="1"/>
          </p:cNvPicPr>
          <p:nvPr/>
        </p:nvPicPr>
        <p:blipFill>
          <a:blip r:embed="rId3"/>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924800" cy="1295400"/>
          </a:xfrm>
        </p:spPr>
        <p:txBody>
          <a:bodyPr/>
          <a:lstStyle/>
          <a:p>
            <a:pPr>
              <a:defRPr/>
            </a:pPr>
            <a:r>
              <a:rPr lang="en-US" dirty="0" smtClean="0">
                <a:solidFill>
                  <a:srgbClr val="990033"/>
                </a:solidFill>
                <a:effectLst>
                  <a:outerShdw blurRad="38100" dist="38100" dir="2700000" algn="tl">
                    <a:srgbClr val="C0C0C0"/>
                  </a:outerShdw>
                </a:effectLst>
              </a:rPr>
              <a:t/>
            </a:r>
            <a:br>
              <a:rPr lang="en-US" dirty="0" smtClean="0">
                <a:solidFill>
                  <a:srgbClr val="990033"/>
                </a:solidFill>
                <a:effectLst>
                  <a:outerShdw blurRad="38100" dist="38100" dir="2700000" algn="tl">
                    <a:srgbClr val="C0C0C0"/>
                  </a:outerShdw>
                </a:effectLst>
              </a:rPr>
            </a:br>
            <a:r>
              <a:rPr lang="en-US" sz="4800" kern="1200" dirty="0" smtClean="0">
                <a:solidFill>
                  <a:srgbClr val="990033"/>
                </a:solidFill>
                <a:ea typeface="+mn-ea"/>
                <a:cs typeface="+mn-cs"/>
              </a:rPr>
              <a:t>Results</a:t>
            </a:r>
            <a:endParaRPr lang="en-US" sz="4800" kern="1200" dirty="0">
              <a:solidFill>
                <a:srgbClr val="990033"/>
              </a:solidFill>
              <a:ea typeface="+mn-ea"/>
              <a:cs typeface="+mn-cs"/>
            </a:endParaRPr>
          </a:p>
        </p:txBody>
      </p:sp>
      <p:sp>
        <p:nvSpPr>
          <p:cNvPr id="3" name="Content Placeholder 2"/>
          <p:cNvSpPr>
            <a:spLocks noGrp="1"/>
          </p:cNvSpPr>
          <p:nvPr>
            <p:ph idx="1"/>
          </p:nvPr>
        </p:nvSpPr>
        <p:spPr/>
        <p:txBody>
          <a:bodyPr/>
          <a:lstStyle/>
          <a:p>
            <a:pPr marL="609600" indent="-609600" eaLnBrk="1" hangingPunct="1">
              <a:lnSpc>
                <a:spcPct val="90000"/>
              </a:lnSpc>
              <a:defRPr/>
            </a:pPr>
            <a:r>
              <a:rPr lang="en-US" dirty="0" smtClean="0">
                <a:solidFill>
                  <a:srgbClr val="000066"/>
                </a:solidFill>
              </a:rPr>
              <a:t>14 patients with 50 areas of  painful oral PV</a:t>
            </a:r>
          </a:p>
          <a:p>
            <a:pPr marL="609600" indent="-609600" eaLnBrk="1" hangingPunct="1">
              <a:lnSpc>
                <a:spcPct val="90000"/>
              </a:lnSpc>
              <a:defRPr/>
            </a:pPr>
            <a:r>
              <a:rPr lang="en-US" dirty="0" smtClean="0">
                <a:solidFill>
                  <a:srgbClr val="000066"/>
                </a:solidFill>
              </a:rPr>
              <a:t>Immediate, dramatic and sustained pain relief (p-value&lt;0.001)</a:t>
            </a:r>
          </a:p>
          <a:p>
            <a:pPr marL="609600" indent="-609600" eaLnBrk="1" hangingPunct="1">
              <a:lnSpc>
                <a:spcPct val="90000"/>
              </a:lnSpc>
              <a:defRPr/>
            </a:pPr>
            <a:r>
              <a:rPr lang="en-US" dirty="0" smtClean="0">
                <a:solidFill>
                  <a:srgbClr val="000066"/>
                </a:solidFill>
              </a:rPr>
              <a:t>No pain during laser therapy </a:t>
            </a:r>
          </a:p>
          <a:p>
            <a:pPr marL="609600" indent="-609600" eaLnBrk="1" hangingPunct="1">
              <a:lnSpc>
                <a:spcPct val="90000"/>
              </a:lnSpc>
              <a:defRPr/>
            </a:pPr>
            <a:r>
              <a:rPr lang="en-US" dirty="0" smtClean="0">
                <a:solidFill>
                  <a:srgbClr val="000066"/>
                </a:solidFill>
              </a:rPr>
              <a:t>No visual effect of damage to oral mucosa</a:t>
            </a:r>
          </a:p>
          <a:p>
            <a:pPr marL="609600" indent="-609600" eaLnBrk="1" hangingPunct="1">
              <a:lnSpc>
                <a:spcPct val="90000"/>
              </a:lnSpc>
              <a:defRPr/>
            </a:pPr>
            <a:r>
              <a:rPr lang="en-US" dirty="0" smtClean="0">
                <a:solidFill>
                  <a:srgbClr val="000066"/>
                </a:solidFill>
              </a:rPr>
              <a:t>No plume formation </a:t>
            </a:r>
          </a:p>
          <a:p>
            <a:pPr eaLnBrk="1" hangingPunct="1">
              <a:lnSpc>
                <a:spcPct val="90000"/>
              </a:lnSpc>
              <a:defRPr/>
            </a:pPr>
            <a:endParaRPr lang="en-US" sz="2800" dirty="0" smtClean="0">
              <a:solidFill>
                <a:srgbClr val="000066"/>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2"/>
          <a:srcRect/>
          <a:stretch>
            <a:fillRect/>
          </a:stretch>
        </p:blipFill>
        <p:spPr bwMode="auto">
          <a:xfrm>
            <a:off x="1676400" y="2054225"/>
            <a:ext cx="5991225" cy="4803775"/>
          </a:xfrm>
          <a:prstGeom prst="rect">
            <a:avLst/>
          </a:prstGeom>
          <a:noFill/>
          <a:ln w="9525">
            <a:noFill/>
            <a:miter lim="800000"/>
            <a:headEnd/>
            <a:tailEnd/>
          </a:ln>
        </p:spPr>
      </p:pic>
      <p:sp>
        <p:nvSpPr>
          <p:cNvPr id="50179" name="Rectangle 2"/>
          <p:cNvSpPr>
            <a:spLocks noChangeArrowheads="1"/>
          </p:cNvSpPr>
          <p:nvPr/>
        </p:nvSpPr>
        <p:spPr bwMode="auto">
          <a:xfrm>
            <a:off x="3124200" y="1066800"/>
            <a:ext cx="3505200" cy="523875"/>
          </a:xfrm>
          <a:prstGeom prst="rect">
            <a:avLst/>
          </a:prstGeom>
          <a:noFill/>
          <a:ln w="9525">
            <a:noFill/>
            <a:miter lim="800000"/>
            <a:headEnd/>
            <a:tailEnd/>
          </a:ln>
        </p:spPr>
        <p:txBody>
          <a:bodyPr>
            <a:spAutoFit/>
          </a:bodyPr>
          <a:lstStyle/>
          <a:p>
            <a:r>
              <a:rPr lang="en-US" sz="2800">
                <a:solidFill>
                  <a:srgbClr val="990033"/>
                </a:solidFill>
              </a:rPr>
              <a:t>Non-Contact pain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2"/>
          <a:srcRect/>
          <a:stretch>
            <a:fillRect/>
          </a:stretch>
        </p:blipFill>
        <p:spPr bwMode="auto">
          <a:xfrm>
            <a:off x="1447800" y="1828800"/>
            <a:ext cx="5991225" cy="4803775"/>
          </a:xfrm>
          <a:prstGeom prst="rect">
            <a:avLst/>
          </a:prstGeom>
          <a:noFill/>
          <a:ln w="9525">
            <a:noFill/>
            <a:miter lim="800000"/>
            <a:headEnd/>
            <a:tailEnd/>
          </a:ln>
        </p:spPr>
      </p:pic>
      <p:sp>
        <p:nvSpPr>
          <p:cNvPr id="51203" name="Rectangle 2"/>
          <p:cNvSpPr>
            <a:spLocks noChangeArrowheads="1"/>
          </p:cNvSpPr>
          <p:nvPr/>
        </p:nvSpPr>
        <p:spPr bwMode="auto">
          <a:xfrm>
            <a:off x="3352800" y="1066800"/>
            <a:ext cx="2005013" cy="523875"/>
          </a:xfrm>
          <a:prstGeom prst="rect">
            <a:avLst/>
          </a:prstGeom>
          <a:noFill/>
          <a:ln w="9525">
            <a:noFill/>
            <a:miter lim="800000"/>
            <a:headEnd/>
            <a:tailEnd/>
          </a:ln>
        </p:spPr>
        <p:txBody>
          <a:bodyPr wrap="none">
            <a:spAutoFit/>
          </a:bodyPr>
          <a:lstStyle/>
          <a:p>
            <a:r>
              <a:rPr lang="en-US" sz="2800">
                <a:solidFill>
                  <a:srgbClr val="990033"/>
                </a:solidFill>
              </a:rPr>
              <a:t>Contact pain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066800" y="838200"/>
            <a:ext cx="7772400" cy="990600"/>
          </a:xfrm>
        </p:spPr>
        <p:txBody>
          <a:bodyPr/>
          <a:lstStyle/>
          <a:p>
            <a:r>
              <a:rPr lang="en-US" smtClean="0">
                <a:solidFill>
                  <a:srgbClr val="990033"/>
                </a:solidFill>
              </a:rPr>
              <a:t>Articles &amp; Presentations</a:t>
            </a:r>
            <a:endParaRPr lang="en-US" smtClean="0"/>
          </a:p>
        </p:txBody>
      </p:sp>
      <p:sp>
        <p:nvSpPr>
          <p:cNvPr id="52227" name="Content Placeholder 2"/>
          <p:cNvSpPr>
            <a:spLocks noGrp="1"/>
          </p:cNvSpPr>
          <p:nvPr>
            <p:ph idx="1"/>
          </p:nvPr>
        </p:nvSpPr>
        <p:spPr>
          <a:xfrm>
            <a:off x="1066800" y="1905000"/>
            <a:ext cx="7772400" cy="4311650"/>
          </a:xfrm>
        </p:spPr>
        <p:txBody>
          <a:bodyPr/>
          <a:lstStyle/>
          <a:p>
            <a:r>
              <a:rPr lang="en-US" sz="1800" smtClean="0">
                <a:solidFill>
                  <a:srgbClr val="000066"/>
                </a:solidFill>
              </a:rPr>
              <a:t>Evaluating the efficacy of non-thermal CO</a:t>
            </a:r>
            <a:r>
              <a:rPr lang="en-US" sz="1800" baseline="-25000" smtClean="0">
                <a:solidFill>
                  <a:srgbClr val="000066"/>
                </a:solidFill>
              </a:rPr>
              <a:t>2</a:t>
            </a:r>
            <a:r>
              <a:rPr lang="en-US" sz="1800" smtClean="0">
                <a:solidFill>
                  <a:srgbClr val="000066"/>
                </a:solidFill>
              </a:rPr>
              <a:t> laser therapy (NACLT) to relieve pain in oral lesions of pemphigus vulgaris. Oral presentation in the 29th annual conference of the American society for laser in medicine and surgery (ASLMS), and printed in supplementary ASLMS, Sanfrancisco, USA, 2009</a:t>
            </a:r>
            <a:r>
              <a:rPr lang="en-US" sz="1800" b="1" smtClean="0">
                <a:solidFill>
                  <a:srgbClr val="000066"/>
                </a:solidFill>
              </a:rPr>
              <a:t> . Zand N.</a:t>
            </a:r>
            <a:r>
              <a:rPr lang="en-US" sz="1800" smtClean="0">
                <a:solidFill>
                  <a:srgbClr val="000066"/>
                </a:solidFill>
              </a:rPr>
              <a:t>, Mansouri P., Ataie-Fashtami L., Fateh M.  , Esmaeeli Djavid G., Alinaghizadeh M.</a:t>
            </a:r>
          </a:p>
          <a:p>
            <a:pPr>
              <a:buFont typeface="Wingdings" pitchFamily="2" charset="2"/>
              <a:buNone/>
            </a:pPr>
            <a:r>
              <a:rPr lang="en-US" sz="1800" smtClean="0">
                <a:solidFill>
                  <a:srgbClr val="000066"/>
                </a:solidFill>
              </a:rPr>
              <a:t> </a:t>
            </a:r>
          </a:p>
          <a:p>
            <a:r>
              <a:rPr lang="en-US" sz="1800" smtClean="0">
                <a:solidFill>
                  <a:srgbClr val="000066"/>
                </a:solidFill>
              </a:rPr>
              <a:t>Non-ablative CO2 laser therapy (NACLT): A new approach to relieve pain in oral lesions of pemphigus vulgaris. (Under publish) </a:t>
            </a:r>
            <a:r>
              <a:rPr lang="en-US" sz="1800" b="1" smtClean="0">
                <a:solidFill>
                  <a:srgbClr val="000066"/>
                </a:solidFill>
              </a:rPr>
              <a:t>Zand N.</a:t>
            </a:r>
            <a:r>
              <a:rPr lang="en-US" sz="1800" smtClean="0">
                <a:solidFill>
                  <a:srgbClr val="000066"/>
                </a:solidFill>
              </a:rPr>
              <a:t>, Mansouri P., Fateh M., Rezaie Khiabanloo S., Ataie-Fashtami L., Djavid GE, Safar F., Aghazadeh A., Alinaghizadeh A.</a:t>
            </a:r>
          </a:p>
          <a:p>
            <a:endParaRPr lang="en-US" sz="1800" smtClean="0">
              <a:solidFill>
                <a:srgbClr val="000066"/>
              </a:solidFill>
            </a:endParaRPr>
          </a:p>
          <a:p>
            <a:r>
              <a:rPr lang="en-US" sz="1800" smtClean="0">
                <a:solidFill>
                  <a:srgbClr val="000066"/>
                </a:solidFill>
              </a:rPr>
              <a:t>“Evaluating the analgesic effect(s) of single session of Non-ablative, CO2 laser Therapy (NACLT) in painful oral lesions of pemphigus vulgaris”. August 2009. The Iranian society of dermatology conference. August 2009. </a:t>
            </a:r>
          </a:p>
          <a:p>
            <a:endParaRPr lang="en-US" sz="1800" smtClean="0">
              <a:solidFill>
                <a:srgbClr val="000066"/>
              </a:solidFill>
            </a:endParaRPr>
          </a:p>
          <a:p>
            <a:pPr eaLnBrk="1" hangingPunct="1"/>
            <a:endParaRPr lang="en-US" sz="1800" smtClean="0">
              <a:solidFill>
                <a:srgbClr val="000066"/>
              </a:solidFill>
            </a:endParaRPr>
          </a:p>
          <a:p>
            <a:endParaRPr lang="en-US" sz="18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idx="4294967295"/>
          </p:nvPr>
        </p:nvSpPr>
        <p:spPr>
          <a:xfrm>
            <a:off x="457200" y="1676400"/>
            <a:ext cx="8458200" cy="1600200"/>
          </a:xfrm>
        </p:spPr>
        <p:txBody>
          <a:bodyPr/>
          <a:lstStyle/>
          <a:p>
            <a:r>
              <a:rPr lang="en-US" sz="4000" smtClean="0">
                <a:solidFill>
                  <a:srgbClr val="990033"/>
                </a:solidFill>
              </a:rPr>
              <a:t>Aphthous Ulcers in  Behcet’s Disease</a:t>
            </a:r>
          </a:p>
        </p:txBody>
      </p:sp>
      <p:sp>
        <p:nvSpPr>
          <p:cNvPr id="114691" name="Rectangle 3"/>
          <p:cNvSpPr>
            <a:spLocks noGrp="1" noChangeArrowheads="1"/>
          </p:cNvSpPr>
          <p:nvPr>
            <p:ph type="subTitle" idx="4294967295"/>
          </p:nvPr>
        </p:nvSpPr>
        <p:spPr>
          <a:xfrm>
            <a:off x="2038350" y="3810000"/>
            <a:ext cx="6400800" cy="3048000"/>
          </a:xfrm>
        </p:spPr>
        <p:txBody>
          <a:bodyPr/>
          <a:lstStyle/>
          <a:p>
            <a:pPr marL="0" indent="0" algn="r" eaLnBrk="1" hangingPunct="1">
              <a:spcBef>
                <a:spcPct val="0"/>
              </a:spcBef>
              <a:buFont typeface="Wingdings" pitchFamily="2" charset="2"/>
              <a:buNone/>
              <a:defRPr/>
            </a:pPr>
            <a:endParaRPr lang="en-US" dirty="0" smtClean="0">
              <a:solidFill>
                <a:schemeClr val="tx2"/>
              </a:solidFill>
              <a:latin typeface="+mj-lt"/>
              <a:ea typeface="+mj-ea"/>
              <a:cs typeface="+mj-cs"/>
            </a:endParaRPr>
          </a:p>
          <a:p>
            <a:pPr marL="0" indent="0" algn="r" eaLnBrk="1" hangingPunct="1">
              <a:spcBef>
                <a:spcPct val="0"/>
              </a:spcBef>
              <a:buFont typeface="Wingdings" pitchFamily="2" charset="2"/>
              <a:buNone/>
              <a:defRPr/>
            </a:pPr>
            <a:r>
              <a:rPr lang="en-US" dirty="0" smtClean="0">
                <a:solidFill>
                  <a:schemeClr val="tx2"/>
                </a:solidFill>
                <a:latin typeface="+mj-lt"/>
                <a:ea typeface="+mj-ea"/>
                <a:cs typeface="+mj-cs"/>
              </a:rPr>
              <a:t>Before-after clinical trial</a:t>
            </a:r>
          </a:p>
          <a:p>
            <a:pPr marL="0" indent="0" algn="r" eaLnBrk="1" hangingPunct="1">
              <a:spcBef>
                <a:spcPct val="0"/>
              </a:spcBef>
              <a:buFont typeface="Wingdings" pitchFamily="2" charset="2"/>
              <a:buNone/>
              <a:defRPr/>
            </a:pPr>
            <a:r>
              <a:rPr lang="en-US" dirty="0" smtClean="0">
                <a:solidFill>
                  <a:schemeClr val="tx2"/>
                </a:solidFill>
              </a:rPr>
              <a:t>Pilot study</a:t>
            </a:r>
            <a:endParaRPr lang="en-US" dirty="0" smtClean="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066800" y="762000"/>
            <a:ext cx="7772400" cy="1143000"/>
          </a:xfrm>
        </p:spPr>
        <p:txBody>
          <a:bodyPr/>
          <a:lstStyle/>
          <a:p>
            <a:r>
              <a:rPr lang="en-US" smtClean="0">
                <a:solidFill>
                  <a:srgbClr val="A40000"/>
                </a:solidFill>
              </a:rPr>
              <a:t>Inclusion criteria</a:t>
            </a:r>
          </a:p>
        </p:txBody>
      </p:sp>
      <p:sp>
        <p:nvSpPr>
          <p:cNvPr id="54275" name="Content Placeholder 2"/>
          <p:cNvSpPr>
            <a:spLocks noGrp="1"/>
          </p:cNvSpPr>
          <p:nvPr>
            <p:ph idx="1"/>
          </p:nvPr>
        </p:nvSpPr>
        <p:spPr/>
        <p:txBody>
          <a:bodyPr/>
          <a:lstStyle/>
          <a:p>
            <a:pPr marL="609600" indent="-609600" eaLnBrk="1" hangingPunct="1"/>
            <a:r>
              <a:rPr lang="en-US" smtClean="0">
                <a:solidFill>
                  <a:srgbClr val="000066"/>
                </a:solidFill>
              </a:rPr>
              <a:t>Established diagnosis of BD </a:t>
            </a:r>
          </a:p>
          <a:p>
            <a:pPr marL="609600" indent="-609600" eaLnBrk="1" hangingPunct="1"/>
            <a:r>
              <a:rPr lang="en-US" smtClean="0">
                <a:solidFill>
                  <a:srgbClr val="000066"/>
                </a:solidFill>
              </a:rPr>
              <a:t>Existence of painful oral aphthous ulcers interfering with eating </a:t>
            </a:r>
          </a:p>
          <a:p>
            <a:pPr marL="609600" indent="-609600" eaLnBrk="1" hangingPunct="1"/>
            <a:r>
              <a:rPr lang="en-US" smtClean="0">
                <a:solidFill>
                  <a:srgbClr val="000066"/>
                </a:solidFill>
              </a:rPr>
              <a:t>Continuation of the systemic treatment of BD</a:t>
            </a:r>
          </a:p>
          <a:p>
            <a:pPr marL="609600" indent="-609600" eaLnBrk="1" hangingPunct="1">
              <a:buFont typeface="Wingdings" pitchFamily="2" charset="2"/>
              <a:buNone/>
            </a:pPr>
            <a:r>
              <a:rPr lang="en-US" smtClean="0">
                <a:solidFill>
                  <a:srgbClr val="000066"/>
                </a:solidFill>
              </a:rPr>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solidFill>
                  <a:srgbClr val="A40000"/>
                </a:solidFill>
              </a:rPr>
              <a:t>Exclusion criteria</a:t>
            </a:r>
          </a:p>
        </p:txBody>
      </p:sp>
      <p:sp>
        <p:nvSpPr>
          <p:cNvPr id="55299" name="Content Placeholder 2"/>
          <p:cNvSpPr>
            <a:spLocks noGrp="1"/>
          </p:cNvSpPr>
          <p:nvPr>
            <p:ph idx="1"/>
          </p:nvPr>
        </p:nvSpPr>
        <p:spPr/>
        <p:txBody>
          <a:bodyPr/>
          <a:lstStyle/>
          <a:p>
            <a:pPr marL="609600" indent="-609600" eaLnBrk="1" hangingPunct="1"/>
            <a:r>
              <a:rPr lang="en-US" smtClean="0">
                <a:solidFill>
                  <a:srgbClr val="000066"/>
                </a:solidFill>
              </a:rPr>
              <a:t>Age less than 18 years</a:t>
            </a:r>
          </a:p>
          <a:p>
            <a:pPr marL="609600" indent="-609600" eaLnBrk="1" hangingPunct="1"/>
            <a:r>
              <a:rPr lang="en-US" smtClean="0">
                <a:solidFill>
                  <a:srgbClr val="000066"/>
                </a:solidFill>
              </a:rPr>
              <a:t>Pregnancy </a:t>
            </a:r>
          </a:p>
          <a:p>
            <a:pPr marL="609600" indent="-609600" eaLnBrk="1" hangingPunct="1"/>
            <a:r>
              <a:rPr lang="en-US" smtClean="0">
                <a:solidFill>
                  <a:srgbClr val="000066"/>
                </a:solidFill>
              </a:rPr>
              <a:t>Lactation </a:t>
            </a:r>
          </a:p>
          <a:p>
            <a:pPr marL="609600" indent="-609600" eaLnBrk="1" hangingPunct="1"/>
            <a:r>
              <a:rPr lang="en-US" smtClean="0">
                <a:solidFill>
                  <a:srgbClr val="000066"/>
                </a:solidFill>
              </a:rPr>
              <a:t>Photosensitivity</a:t>
            </a:r>
          </a:p>
          <a:p>
            <a:pPr marL="609600" indent="-609600" eaLnBrk="1" hangingPunct="1"/>
            <a:r>
              <a:rPr lang="en-US" smtClean="0">
                <a:solidFill>
                  <a:srgbClr val="000066"/>
                </a:solidFill>
              </a:rPr>
              <a:t>Taking analgesics before, during, and five days after the procedure</a:t>
            </a:r>
          </a:p>
          <a:p>
            <a:pPr marL="609600" indent="-609600" eaLnBrk="1" hangingPunct="1"/>
            <a:r>
              <a:rPr lang="en-US" smtClean="0">
                <a:solidFill>
                  <a:srgbClr val="000066"/>
                </a:solidFill>
              </a:rPr>
              <a:t>Treatment of the current ulcers with any form of topical medications. </a:t>
            </a:r>
          </a:p>
          <a:p>
            <a:pPr marL="609600" indent="-609600" eaLnBrk="1" hangingPunct="1"/>
            <a:endParaRPr lang="en-US" smtClean="0">
              <a:solidFill>
                <a:srgbClr val="000066"/>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924800" cy="1295400"/>
          </a:xfrm>
        </p:spPr>
        <p:txBody>
          <a:bodyPr/>
          <a:lstStyle/>
          <a:p>
            <a:pPr>
              <a:defRPr/>
            </a:pPr>
            <a:r>
              <a:rPr lang="en-US" dirty="0" smtClean="0">
                <a:solidFill>
                  <a:srgbClr val="990033"/>
                </a:solidFill>
                <a:effectLst>
                  <a:outerShdw blurRad="38100" dist="38100" dir="2700000" algn="tl">
                    <a:srgbClr val="C0C0C0"/>
                  </a:outerShdw>
                </a:effectLst>
              </a:rPr>
              <a:t/>
            </a:r>
            <a:br>
              <a:rPr lang="en-US" dirty="0" smtClean="0">
                <a:solidFill>
                  <a:srgbClr val="990033"/>
                </a:solidFill>
                <a:effectLst>
                  <a:outerShdw blurRad="38100" dist="38100" dir="2700000" algn="tl">
                    <a:srgbClr val="C0C0C0"/>
                  </a:outerShdw>
                </a:effectLst>
              </a:rPr>
            </a:br>
            <a:r>
              <a:rPr lang="en-US" sz="4800" kern="1200" dirty="0" smtClean="0">
                <a:solidFill>
                  <a:srgbClr val="990033"/>
                </a:solidFill>
                <a:ea typeface="+mn-ea"/>
                <a:cs typeface="+mn-cs"/>
              </a:rPr>
              <a:t>Results</a:t>
            </a:r>
            <a:endParaRPr lang="en-US" sz="4800" kern="1200" dirty="0">
              <a:solidFill>
                <a:srgbClr val="990033"/>
              </a:solidFill>
              <a:ea typeface="+mn-ea"/>
              <a:cs typeface="+mn-cs"/>
            </a:endParaRPr>
          </a:p>
        </p:txBody>
      </p:sp>
      <p:sp>
        <p:nvSpPr>
          <p:cNvPr id="3" name="Content Placeholder 2"/>
          <p:cNvSpPr>
            <a:spLocks noGrp="1"/>
          </p:cNvSpPr>
          <p:nvPr>
            <p:ph idx="1"/>
          </p:nvPr>
        </p:nvSpPr>
        <p:spPr/>
        <p:txBody>
          <a:bodyPr/>
          <a:lstStyle/>
          <a:p>
            <a:pPr marL="609600" indent="-609600" eaLnBrk="1" hangingPunct="1">
              <a:lnSpc>
                <a:spcPct val="90000"/>
              </a:lnSpc>
              <a:defRPr/>
            </a:pPr>
            <a:r>
              <a:rPr lang="en-US" dirty="0" smtClean="0">
                <a:solidFill>
                  <a:srgbClr val="000066"/>
                </a:solidFill>
              </a:rPr>
              <a:t>Up to now 4 patients with 5 painful oral aphthous ulcers of </a:t>
            </a:r>
            <a:r>
              <a:rPr lang="en-US" dirty="0" err="1" smtClean="0">
                <a:solidFill>
                  <a:srgbClr val="000066"/>
                </a:solidFill>
              </a:rPr>
              <a:t>Behcet’s</a:t>
            </a:r>
            <a:r>
              <a:rPr lang="en-US" dirty="0" smtClean="0">
                <a:solidFill>
                  <a:srgbClr val="000066"/>
                </a:solidFill>
              </a:rPr>
              <a:t> disease have completed the trial </a:t>
            </a:r>
          </a:p>
          <a:p>
            <a:pPr marL="609600" indent="-609600" eaLnBrk="1" hangingPunct="1">
              <a:lnSpc>
                <a:spcPct val="90000"/>
              </a:lnSpc>
              <a:defRPr/>
            </a:pPr>
            <a:r>
              <a:rPr lang="en-US" dirty="0" smtClean="0">
                <a:solidFill>
                  <a:srgbClr val="000066"/>
                </a:solidFill>
              </a:rPr>
              <a:t>Immediate, dramatic and sustained pain relief (p-value&lt;0.001)</a:t>
            </a:r>
          </a:p>
          <a:p>
            <a:pPr marL="609600" indent="-609600" eaLnBrk="1" hangingPunct="1">
              <a:lnSpc>
                <a:spcPct val="90000"/>
              </a:lnSpc>
              <a:defRPr/>
            </a:pPr>
            <a:r>
              <a:rPr lang="en-US" dirty="0" smtClean="0">
                <a:solidFill>
                  <a:srgbClr val="000066"/>
                </a:solidFill>
              </a:rPr>
              <a:t>No pain during laser therapy </a:t>
            </a:r>
          </a:p>
          <a:p>
            <a:pPr marL="609600" indent="-609600" eaLnBrk="1" hangingPunct="1">
              <a:lnSpc>
                <a:spcPct val="90000"/>
              </a:lnSpc>
              <a:defRPr/>
            </a:pPr>
            <a:r>
              <a:rPr lang="en-US" dirty="0" smtClean="0">
                <a:solidFill>
                  <a:srgbClr val="000066"/>
                </a:solidFill>
              </a:rPr>
              <a:t>No visual effect of damage to oral mucosa</a:t>
            </a:r>
          </a:p>
          <a:p>
            <a:pPr marL="609600" indent="-609600" eaLnBrk="1" hangingPunct="1">
              <a:lnSpc>
                <a:spcPct val="90000"/>
              </a:lnSpc>
              <a:defRPr/>
            </a:pPr>
            <a:r>
              <a:rPr lang="en-US" dirty="0" smtClean="0">
                <a:solidFill>
                  <a:srgbClr val="000066"/>
                </a:solidFill>
              </a:rPr>
              <a:t>No plume formation </a:t>
            </a:r>
          </a:p>
          <a:p>
            <a:pPr eaLnBrk="1" hangingPunct="1">
              <a:lnSpc>
                <a:spcPct val="90000"/>
              </a:lnSpc>
              <a:defRPr/>
            </a:pPr>
            <a:endParaRPr lang="en-US" sz="2800" dirty="0" smtClean="0">
              <a:solidFill>
                <a:srgbClr val="000066"/>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solidFill>
                  <a:srgbClr val="A40000"/>
                </a:solidFill>
              </a:rPr>
              <a:t>Low- Vs. High-Power Lasers</a:t>
            </a:r>
            <a:endParaRPr lang="en-US" smtClean="0"/>
          </a:p>
        </p:txBody>
      </p:sp>
      <p:sp>
        <p:nvSpPr>
          <p:cNvPr id="11267" name="Content Placeholder 2"/>
          <p:cNvSpPr>
            <a:spLocks noGrp="1"/>
          </p:cNvSpPr>
          <p:nvPr>
            <p:ph idx="1"/>
          </p:nvPr>
        </p:nvSpPr>
        <p:spPr/>
        <p:txBody>
          <a:bodyPr/>
          <a:lstStyle/>
          <a:p>
            <a:r>
              <a:rPr lang="en-US" smtClean="0">
                <a:solidFill>
                  <a:srgbClr val="002060"/>
                </a:solidFill>
              </a:rPr>
              <a:t>Low power lasers</a:t>
            </a:r>
          </a:p>
          <a:p>
            <a:pPr lvl="1">
              <a:lnSpc>
                <a:spcPct val="90000"/>
              </a:lnSpc>
              <a:buClr>
                <a:srgbClr val="A40000"/>
              </a:buClr>
              <a:buFont typeface="Wingdings" pitchFamily="2" charset="2"/>
              <a:buChar char="Ø"/>
            </a:pPr>
            <a:r>
              <a:rPr lang="en-US" smtClean="0">
                <a:solidFill>
                  <a:srgbClr val="002060"/>
                </a:solidFill>
                <a:latin typeface="New York"/>
              </a:rPr>
              <a:t> </a:t>
            </a:r>
            <a:r>
              <a:rPr lang="en-US" sz="2400" smtClean="0">
                <a:solidFill>
                  <a:srgbClr val="002060"/>
                </a:solidFill>
              </a:rPr>
              <a:t>Photochemical effects </a:t>
            </a:r>
          </a:p>
          <a:p>
            <a:pPr lvl="1">
              <a:lnSpc>
                <a:spcPct val="90000"/>
              </a:lnSpc>
              <a:buClr>
                <a:srgbClr val="A40000"/>
              </a:buClr>
              <a:buFont typeface="Wingdings" pitchFamily="2" charset="2"/>
              <a:buNone/>
            </a:pPr>
            <a:r>
              <a:rPr lang="en-US" sz="2400" smtClean="0">
                <a:solidFill>
                  <a:srgbClr val="002060"/>
                </a:solidFill>
              </a:rPr>
              <a:t>Used in medicine for:</a:t>
            </a:r>
          </a:p>
          <a:p>
            <a:pPr lvl="1">
              <a:lnSpc>
                <a:spcPct val="90000"/>
              </a:lnSpc>
              <a:buClr>
                <a:srgbClr val="A40000"/>
              </a:buClr>
              <a:buFont typeface="Wingdings" pitchFamily="2" charset="2"/>
              <a:buChar char="Ø"/>
            </a:pPr>
            <a:r>
              <a:rPr lang="en-US" sz="2400" smtClean="0">
                <a:solidFill>
                  <a:srgbClr val="002060"/>
                </a:solidFill>
              </a:rPr>
              <a:t>Promoting wound healing and tissue repair and prevention of tissue death</a:t>
            </a:r>
          </a:p>
          <a:p>
            <a:pPr lvl="1">
              <a:lnSpc>
                <a:spcPct val="90000"/>
              </a:lnSpc>
              <a:buClr>
                <a:srgbClr val="A40000"/>
              </a:buClr>
              <a:buFont typeface="Wingdings" pitchFamily="2" charset="2"/>
              <a:buChar char="Ø"/>
            </a:pPr>
            <a:r>
              <a:rPr lang="en-US" sz="2400" smtClean="0">
                <a:solidFill>
                  <a:srgbClr val="002060"/>
                </a:solidFill>
              </a:rPr>
              <a:t>Relief of inflammation</a:t>
            </a:r>
          </a:p>
          <a:p>
            <a:pPr lvl="1">
              <a:lnSpc>
                <a:spcPct val="90000"/>
              </a:lnSpc>
              <a:buClr>
                <a:srgbClr val="A40000"/>
              </a:buClr>
              <a:buFont typeface="Wingdings" pitchFamily="2" charset="2"/>
              <a:buChar char="Ø"/>
            </a:pPr>
            <a:r>
              <a:rPr lang="en-US" sz="2400" smtClean="0">
                <a:solidFill>
                  <a:srgbClr val="002060"/>
                </a:solidFill>
              </a:rPr>
              <a:t>Pain relief</a:t>
            </a:r>
          </a:p>
          <a:p>
            <a:pPr lvl="1">
              <a:lnSpc>
                <a:spcPct val="90000"/>
              </a:lnSpc>
              <a:buClr>
                <a:srgbClr val="A40000"/>
              </a:buClr>
              <a:buFont typeface="Wingdings" pitchFamily="2" charset="2"/>
              <a:buChar char="Ø"/>
            </a:pPr>
            <a:endParaRPr lang="en-US" sz="2400" smtClean="0">
              <a:solidFill>
                <a:srgbClr val="002060"/>
              </a:solidFill>
            </a:endParaRPr>
          </a:p>
          <a:p>
            <a:pPr lvl="1">
              <a:lnSpc>
                <a:spcPct val="90000"/>
              </a:lnSpc>
              <a:buClr>
                <a:srgbClr val="A40000"/>
              </a:buClr>
              <a:buFont typeface="Wingdings" pitchFamily="2" charset="2"/>
              <a:buChar char="Ø"/>
            </a:pPr>
            <a:endParaRPr lang="en-US" sz="2400" smtClean="0">
              <a:solidFill>
                <a:srgbClr val="002060"/>
              </a:solidFill>
            </a:endParaRPr>
          </a:p>
          <a:p>
            <a:pPr lvl="1">
              <a:lnSpc>
                <a:spcPct val="90000"/>
              </a:lnSpc>
              <a:buClr>
                <a:srgbClr val="A40000"/>
              </a:buClr>
              <a:buFont typeface="Wingdings" pitchFamily="2" charset="2"/>
              <a:buChar char="Ø"/>
            </a:pPr>
            <a:endParaRPr lang="en-US" sz="2400" smtClean="0">
              <a:solidFill>
                <a:srgbClr val="002060"/>
              </a:solidFill>
            </a:endParaRPr>
          </a:p>
          <a:p>
            <a:pPr lvl="1">
              <a:lnSpc>
                <a:spcPct val="90000"/>
              </a:lnSpc>
              <a:buClr>
                <a:srgbClr val="A40000"/>
              </a:buClr>
              <a:buFont typeface="Wingdings" pitchFamily="2" charset="2"/>
              <a:buChar char="Ø"/>
            </a:pPr>
            <a:endParaRPr lang="en-US" sz="2400" smtClean="0">
              <a:solidFill>
                <a:srgbClr val="00206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533400" y="1219200"/>
          <a:ext cx="8610600" cy="5254625"/>
        </p:xfrm>
        <a:graphic>
          <a:graphicData uri="http://schemas.openxmlformats.org/presentationml/2006/ole">
            <p:oleObj spid="_x0000_s1026" name="Chart" r:id="rId3" imgW="5619647" imgH="3228866" progId="Excel.Chart.8">
              <p:embed/>
            </p:oleObj>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57347" name="Picture 3" descr="IMG_1117"/>
          <p:cNvPicPr>
            <a:picLocks noChangeAspect="1" noChangeArrowheads="1"/>
          </p:cNvPicPr>
          <p:nvPr/>
        </p:nvPicPr>
        <p:blipFill>
          <a:blip r:embed="rId3"/>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81200"/>
            <a:ext cx="7772400" cy="1219200"/>
          </a:xfrm>
        </p:spPr>
        <p:txBody>
          <a:bodyPr/>
          <a:lstStyle/>
          <a:p>
            <a:pPr>
              <a:spcBef>
                <a:spcPct val="20000"/>
              </a:spcBef>
              <a:buClr>
                <a:srgbClr val="A50021"/>
              </a:buClr>
              <a:buSzPct val="75000"/>
              <a:defRPr/>
            </a:pPr>
            <a:r>
              <a:rPr lang="en-US" sz="2800" dirty="0" smtClean="0">
                <a:solidFill>
                  <a:srgbClr val="990033"/>
                </a:solidFill>
                <a:latin typeface="+mn-lt"/>
                <a:ea typeface="+mn-ea"/>
                <a:cs typeface="+mn-cs"/>
              </a:rPr>
              <a:t>ORAL MUCOSITIS  FOLLOWING </a:t>
            </a:r>
            <a:br>
              <a:rPr lang="en-US" sz="2800" dirty="0" smtClean="0">
                <a:solidFill>
                  <a:srgbClr val="990033"/>
                </a:solidFill>
                <a:latin typeface="+mn-lt"/>
                <a:ea typeface="+mn-ea"/>
                <a:cs typeface="+mn-cs"/>
              </a:rPr>
            </a:br>
            <a:endParaRPr lang="en-US" sz="2800" dirty="0" smtClean="0">
              <a:solidFill>
                <a:srgbClr val="990033"/>
              </a:solidFill>
              <a:latin typeface="+mn-lt"/>
              <a:ea typeface="+mn-ea"/>
              <a:cs typeface="+mn-cs"/>
            </a:endParaRPr>
          </a:p>
        </p:txBody>
      </p:sp>
      <p:sp>
        <p:nvSpPr>
          <p:cNvPr id="3" name="Subtitle 2"/>
          <p:cNvSpPr>
            <a:spLocks noGrp="1"/>
          </p:cNvSpPr>
          <p:nvPr>
            <p:ph type="subTitle" idx="1"/>
          </p:nvPr>
        </p:nvSpPr>
        <p:spPr>
          <a:xfrm>
            <a:off x="2895600" y="4343400"/>
            <a:ext cx="6400800" cy="1371600"/>
          </a:xfrm>
        </p:spPr>
        <p:txBody>
          <a:bodyPr/>
          <a:lstStyle/>
          <a:p>
            <a:pPr>
              <a:defRPr/>
            </a:pPr>
            <a:r>
              <a:rPr lang="en-US" sz="2400" dirty="0" smtClean="0">
                <a:solidFill>
                  <a:srgbClr val="990033"/>
                </a:solidFill>
                <a:effectLst>
                  <a:outerShdw blurRad="38100" dist="38100" dir="2700000" algn="tl">
                    <a:srgbClr val="C0C0C0"/>
                  </a:outerShdw>
                </a:effectLst>
              </a:rPr>
              <a:t>BREAST CANCER CHEMOTHERAPY </a:t>
            </a:r>
            <a:br>
              <a:rPr lang="en-US" sz="2400" dirty="0" smtClean="0">
                <a:solidFill>
                  <a:srgbClr val="990033"/>
                </a:solidFill>
                <a:effectLst>
                  <a:outerShdw blurRad="38100" dist="38100" dir="2700000" algn="tl">
                    <a:srgbClr val="C0C0C0"/>
                  </a:outerShdw>
                </a:effectLst>
              </a:rPr>
            </a:br>
            <a:endParaRPr lang="en-US"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pPr eaLnBrk="1" hangingPunct="1"/>
            <a:r>
              <a:rPr lang="en-US" smtClean="0">
                <a:solidFill>
                  <a:srgbClr val="A40000"/>
                </a:solidFill>
              </a:rPr>
              <a:t>Study design</a:t>
            </a:r>
          </a:p>
        </p:txBody>
      </p:sp>
      <p:sp>
        <p:nvSpPr>
          <p:cNvPr id="3075" name="Rectangle 3"/>
          <p:cNvSpPr>
            <a:spLocks noGrp="1" noChangeArrowheads="1"/>
          </p:cNvSpPr>
          <p:nvPr>
            <p:ph type="subTitle" idx="1"/>
          </p:nvPr>
        </p:nvSpPr>
        <p:spPr>
          <a:xfrm>
            <a:off x="1295400" y="4343400"/>
            <a:ext cx="7391400" cy="1371600"/>
          </a:xfrm>
        </p:spPr>
        <p:txBody>
          <a:bodyPr/>
          <a:lstStyle/>
          <a:p>
            <a:pPr algn="r" eaLnBrk="1" hangingPunct="1">
              <a:spcBef>
                <a:spcPct val="0"/>
              </a:spcBef>
              <a:defRPr/>
            </a:pPr>
            <a:r>
              <a:rPr lang="en-US" dirty="0" smtClean="0">
                <a:solidFill>
                  <a:schemeClr val="tx2"/>
                </a:solidFill>
                <a:latin typeface="+mj-lt"/>
                <a:ea typeface="+mj-ea"/>
                <a:cs typeface="+mj-cs"/>
              </a:rPr>
              <a:t>Before-after clinical trial</a:t>
            </a:r>
          </a:p>
          <a:p>
            <a:pPr algn="r" eaLnBrk="1" hangingPunct="1">
              <a:spcBef>
                <a:spcPct val="0"/>
              </a:spcBef>
              <a:defRPr/>
            </a:pPr>
            <a:r>
              <a:rPr lang="en-US" dirty="0" smtClean="0">
                <a:solidFill>
                  <a:schemeClr val="tx2"/>
                </a:solidFill>
              </a:rPr>
              <a:t>Pilot study</a:t>
            </a:r>
          </a:p>
          <a:p>
            <a:pPr algn="r" eaLnBrk="1" hangingPunct="1">
              <a:spcBef>
                <a:spcPct val="0"/>
              </a:spcBef>
              <a:defRPr/>
            </a:pPr>
            <a:endParaRPr lang="en-US" dirty="0" smtClean="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2" descr="rainbow"/>
          <p:cNvPicPr>
            <a:picLocks noChangeAspect="1" noChangeArrowheads="1"/>
          </p:cNvPicPr>
          <p:nvPr/>
        </p:nvPicPr>
        <p:blipFill>
          <a:blip r:embed="rId3"/>
          <a:srcRect/>
          <a:stretch>
            <a:fillRect/>
          </a:stretch>
        </p:blipFill>
        <p:spPr bwMode="auto">
          <a:xfrm>
            <a:off x="0" y="0"/>
            <a:ext cx="9144000" cy="6848475"/>
          </a:xfrm>
          <a:prstGeom prst="rect">
            <a:avLst/>
          </a:prstGeom>
          <a:noFill/>
          <a:ln w="9525">
            <a:noFill/>
            <a:miter lim="800000"/>
            <a:headEnd/>
            <a:tailEnd/>
          </a:ln>
        </p:spPr>
      </p:pic>
      <p:sp>
        <p:nvSpPr>
          <p:cNvPr id="2055" name="Text Box 3"/>
          <p:cNvSpPr txBox="1">
            <a:spLocks noChangeArrowheads="1"/>
          </p:cNvSpPr>
          <p:nvPr/>
        </p:nvSpPr>
        <p:spPr bwMode="auto">
          <a:xfrm>
            <a:off x="4211638" y="4149725"/>
            <a:ext cx="2736850" cy="366713"/>
          </a:xfrm>
          <a:prstGeom prst="rect">
            <a:avLst/>
          </a:prstGeom>
          <a:noFill/>
          <a:ln w="9525">
            <a:noFill/>
            <a:miter lim="800000"/>
            <a:headEnd/>
            <a:tailEnd/>
          </a:ln>
        </p:spPr>
        <p:txBody>
          <a:bodyPr>
            <a:spAutoFit/>
          </a:bodyPr>
          <a:lstStyle/>
          <a:p>
            <a:pPr>
              <a:spcBef>
                <a:spcPct val="50000"/>
              </a:spcBef>
            </a:pPr>
            <a:endParaRPr lang="fa-IR"/>
          </a:p>
        </p:txBody>
      </p:sp>
      <p:sp>
        <p:nvSpPr>
          <p:cNvPr id="2056" name="Text Box 4"/>
          <p:cNvSpPr txBox="1">
            <a:spLocks noChangeArrowheads="1"/>
          </p:cNvSpPr>
          <p:nvPr/>
        </p:nvSpPr>
        <p:spPr bwMode="auto">
          <a:xfrm>
            <a:off x="4572000" y="4149725"/>
            <a:ext cx="2952750" cy="366713"/>
          </a:xfrm>
          <a:prstGeom prst="rect">
            <a:avLst/>
          </a:prstGeom>
          <a:noFill/>
          <a:ln w="9525">
            <a:noFill/>
            <a:miter lim="800000"/>
            <a:headEnd/>
            <a:tailEnd/>
          </a:ln>
        </p:spPr>
        <p:txBody>
          <a:bodyPr>
            <a:spAutoFit/>
          </a:bodyPr>
          <a:lstStyle/>
          <a:p>
            <a:pPr>
              <a:spcBef>
                <a:spcPct val="50000"/>
              </a:spcBef>
            </a:pPr>
            <a:endParaRPr lang="fa-IR"/>
          </a:p>
        </p:txBody>
      </p:sp>
      <p:sp>
        <p:nvSpPr>
          <p:cNvPr id="2057" name="Text Box 5"/>
          <p:cNvSpPr txBox="1">
            <a:spLocks noChangeArrowheads="1"/>
          </p:cNvSpPr>
          <p:nvPr/>
        </p:nvSpPr>
        <p:spPr bwMode="auto">
          <a:xfrm>
            <a:off x="3492500" y="4005263"/>
            <a:ext cx="4248150" cy="366712"/>
          </a:xfrm>
          <a:prstGeom prst="rect">
            <a:avLst/>
          </a:prstGeom>
          <a:noFill/>
          <a:ln w="9525">
            <a:noFill/>
            <a:miter lim="800000"/>
            <a:headEnd/>
            <a:tailEnd/>
          </a:ln>
        </p:spPr>
        <p:txBody>
          <a:bodyPr>
            <a:spAutoFit/>
          </a:bodyPr>
          <a:lstStyle/>
          <a:p>
            <a:pPr>
              <a:spcBef>
                <a:spcPct val="50000"/>
              </a:spcBef>
            </a:pPr>
            <a:endParaRPr lang="fa-IR"/>
          </a:p>
        </p:txBody>
      </p:sp>
      <p:sp>
        <p:nvSpPr>
          <p:cNvPr id="2058" name="Text Box 6"/>
          <p:cNvSpPr txBox="1">
            <a:spLocks noChangeArrowheads="1"/>
          </p:cNvSpPr>
          <p:nvPr/>
        </p:nvSpPr>
        <p:spPr bwMode="auto">
          <a:xfrm>
            <a:off x="4948238" y="4714875"/>
            <a:ext cx="184150" cy="366713"/>
          </a:xfrm>
          <a:prstGeom prst="rect">
            <a:avLst/>
          </a:prstGeom>
          <a:noFill/>
          <a:ln w="9525">
            <a:noFill/>
            <a:miter lim="800000"/>
            <a:headEnd/>
            <a:tailEnd/>
          </a:ln>
        </p:spPr>
        <p:txBody>
          <a:bodyPr>
            <a:spAutoFit/>
          </a:bodyPr>
          <a:lstStyle/>
          <a:p>
            <a:pPr>
              <a:spcBef>
                <a:spcPct val="50000"/>
              </a:spcBef>
            </a:pPr>
            <a:endParaRPr lang="fa-IR"/>
          </a:p>
        </p:txBody>
      </p:sp>
      <p:sp>
        <p:nvSpPr>
          <p:cNvPr id="92167" name="Text Box 7"/>
          <p:cNvSpPr txBox="1">
            <a:spLocks noChangeArrowheads="1"/>
          </p:cNvSpPr>
          <p:nvPr/>
        </p:nvSpPr>
        <p:spPr bwMode="auto">
          <a:xfrm>
            <a:off x="4356100" y="3573463"/>
            <a:ext cx="4787900" cy="823912"/>
          </a:xfrm>
          <a:prstGeom prst="rect">
            <a:avLst/>
          </a:prstGeom>
          <a:noFill/>
          <a:ln w="9525" algn="ctr">
            <a:noFill/>
            <a:miter lim="800000"/>
            <a:headEnd/>
            <a:tailEnd/>
          </a:ln>
          <a:effectLst/>
        </p:spPr>
        <p:txBody>
          <a:bodyPr/>
          <a:lstStyle/>
          <a:p>
            <a:pPr>
              <a:spcBef>
                <a:spcPct val="50000"/>
              </a:spcBef>
              <a:defRPr/>
            </a:pPr>
            <a:endParaRPr lang="fa-IR" sz="4800" b="1" i="1">
              <a:solidFill>
                <a:srgbClr val="990033"/>
              </a:solidFill>
              <a:effectLst>
                <a:outerShdw blurRad="38100" dist="38100" dir="2700000" algn="tl">
                  <a:srgbClr val="C0C0C0"/>
                </a:outerShdw>
              </a:effectLst>
              <a:latin typeface="Arial" pitchFamily="34" charset="0"/>
              <a:cs typeface="Arial" pitchFamily="34" charset="0"/>
            </a:endParaRPr>
          </a:p>
        </p:txBody>
      </p:sp>
      <p:sp>
        <p:nvSpPr>
          <p:cNvPr id="2060" name="Rectangle 8"/>
          <p:cNvSpPr>
            <a:spLocks noGrp="1" noChangeArrowheads="1"/>
          </p:cNvSpPr>
          <p:nvPr>
            <p:ph type="ctrTitle" idx="4294967295"/>
          </p:nvPr>
        </p:nvSpPr>
        <p:spPr>
          <a:xfrm>
            <a:off x="685800" y="2130425"/>
            <a:ext cx="7772400" cy="1470025"/>
          </a:xfrm>
        </p:spPr>
        <p:txBody>
          <a:bodyPr/>
          <a:lstStyle/>
          <a:p>
            <a:pPr eaLnBrk="1" hangingPunct="1"/>
            <a:r>
              <a:rPr lang="en-US" smtClean="0"/>
              <a:t/>
            </a:r>
            <a:br>
              <a:rPr lang="en-US" smtClean="0"/>
            </a:br>
            <a:endParaRPr lang="en-US" smtClean="0"/>
          </a:p>
        </p:txBody>
      </p:sp>
      <p:sp>
        <p:nvSpPr>
          <p:cNvPr id="2061" name="Text Box 9"/>
          <p:cNvSpPr txBox="1">
            <a:spLocks noChangeArrowheads="1"/>
          </p:cNvSpPr>
          <p:nvPr/>
        </p:nvSpPr>
        <p:spPr bwMode="auto">
          <a:xfrm>
            <a:off x="1219200" y="2667000"/>
            <a:ext cx="1295400" cy="1295400"/>
          </a:xfrm>
          <a:prstGeom prst="rect">
            <a:avLst/>
          </a:prstGeom>
          <a:solidFill>
            <a:srgbClr val="FFCC99"/>
          </a:solidFill>
          <a:ln w="9525">
            <a:solidFill>
              <a:schemeClr val="tx1"/>
            </a:solidFill>
            <a:miter lim="800000"/>
            <a:headEnd/>
            <a:tailEnd/>
          </a:ln>
        </p:spPr>
        <p:txBody>
          <a:bodyPr wrap="none" anchor="ctr" anchorCtr="1"/>
          <a:lstStyle/>
          <a:p>
            <a:pPr>
              <a:spcBef>
                <a:spcPct val="50000"/>
              </a:spcBef>
            </a:pPr>
            <a:r>
              <a:rPr lang="en-US" sz="1300" b="1">
                <a:solidFill>
                  <a:srgbClr val="000000"/>
                </a:solidFill>
              </a:rPr>
              <a:t>Soreness</a:t>
            </a:r>
            <a:br>
              <a:rPr lang="en-US" sz="1300" b="1">
                <a:solidFill>
                  <a:srgbClr val="000000"/>
                </a:solidFill>
              </a:rPr>
            </a:br>
            <a:r>
              <a:rPr lang="en-US" sz="1300" b="1">
                <a:solidFill>
                  <a:srgbClr val="000000"/>
                </a:solidFill>
              </a:rPr>
              <a:t>± erythema</a:t>
            </a:r>
          </a:p>
        </p:txBody>
      </p:sp>
      <p:sp>
        <p:nvSpPr>
          <p:cNvPr id="2062" name="Text Box 10"/>
          <p:cNvSpPr txBox="1">
            <a:spLocks noChangeArrowheads="1"/>
          </p:cNvSpPr>
          <p:nvPr/>
        </p:nvSpPr>
        <p:spPr bwMode="auto">
          <a:xfrm>
            <a:off x="2971800" y="2667000"/>
            <a:ext cx="1295400" cy="1295400"/>
          </a:xfrm>
          <a:prstGeom prst="rect">
            <a:avLst/>
          </a:prstGeom>
          <a:solidFill>
            <a:srgbClr val="FFCC00"/>
          </a:solidFill>
          <a:ln w="9525">
            <a:solidFill>
              <a:schemeClr val="tx1"/>
            </a:solidFill>
            <a:miter lim="800000"/>
            <a:headEnd/>
            <a:tailEnd/>
          </a:ln>
        </p:spPr>
        <p:txBody>
          <a:bodyPr wrap="none" anchor="ctr" anchorCtr="1"/>
          <a:lstStyle/>
          <a:p>
            <a:pPr>
              <a:spcBef>
                <a:spcPct val="50000"/>
              </a:spcBef>
            </a:pPr>
            <a:r>
              <a:rPr lang="en-US" sz="1300" b="1">
                <a:solidFill>
                  <a:srgbClr val="000000"/>
                </a:solidFill>
              </a:rPr>
              <a:t>Erythema,</a:t>
            </a:r>
            <a:br>
              <a:rPr lang="en-US" sz="1300" b="1">
                <a:solidFill>
                  <a:srgbClr val="000000"/>
                </a:solidFill>
              </a:rPr>
            </a:br>
            <a:r>
              <a:rPr lang="en-US" sz="1300" b="1">
                <a:solidFill>
                  <a:srgbClr val="000000"/>
                </a:solidFill>
              </a:rPr>
              <a:t>ulcers; </a:t>
            </a:r>
            <a:br>
              <a:rPr lang="en-US" sz="1300" b="1">
                <a:solidFill>
                  <a:srgbClr val="000000"/>
                </a:solidFill>
              </a:rPr>
            </a:br>
            <a:r>
              <a:rPr lang="en-US" sz="1300" b="1">
                <a:solidFill>
                  <a:srgbClr val="000000"/>
                </a:solidFill>
              </a:rPr>
              <a:t>patient can</a:t>
            </a:r>
            <a:br>
              <a:rPr lang="en-US" sz="1300" b="1">
                <a:solidFill>
                  <a:srgbClr val="000000"/>
                </a:solidFill>
              </a:rPr>
            </a:br>
            <a:r>
              <a:rPr lang="en-US" sz="1300" b="1">
                <a:solidFill>
                  <a:srgbClr val="000000"/>
                </a:solidFill>
              </a:rPr>
              <a:t>swallow</a:t>
            </a:r>
            <a:br>
              <a:rPr lang="en-US" sz="1300" b="1">
                <a:solidFill>
                  <a:srgbClr val="000000"/>
                </a:solidFill>
              </a:rPr>
            </a:br>
            <a:r>
              <a:rPr lang="en-US" sz="1300" b="1">
                <a:solidFill>
                  <a:srgbClr val="000000"/>
                </a:solidFill>
              </a:rPr>
              <a:t>solid food</a:t>
            </a:r>
          </a:p>
        </p:txBody>
      </p:sp>
      <p:sp>
        <p:nvSpPr>
          <p:cNvPr id="2063" name="Text Box 11"/>
          <p:cNvSpPr txBox="1">
            <a:spLocks noChangeArrowheads="1"/>
          </p:cNvSpPr>
          <p:nvPr/>
        </p:nvSpPr>
        <p:spPr bwMode="auto">
          <a:xfrm>
            <a:off x="6477000" y="2667000"/>
            <a:ext cx="1295400" cy="1295400"/>
          </a:xfrm>
          <a:prstGeom prst="rect">
            <a:avLst/>
          </a:prstGeom>
          <a:solidFill>
            <a:srgbClr val="FF6600"/>
          </a:solidFill>
          <a:ln w="9525">
            <a:solidFill>
              <a:schemeClr val="tx1"/>
            </a:solidFill>
            <a:miter lim="800000"/>
            <a:headEnd/>
            <a:tailEnd/>
          </a:ln>
        </p:spPr>
        <p:txBody>
          <a:bodyPr anchor="ctr" anchorCtr="1"/>
          <a:lstStyle/>
          <a:p>
            <a:pPr>
              <a:spcBef>
                <a:spcPct val="50000"/>
              </a:spcBef>
            </a:pPr>
            <a:r>
              <a:rPr lang="en-US" sz="1300" b="1">
                <a:solidFill>
                  <a:srgbClr val="000000"/>
                </a:solidFill>
              </a:rPr>
              <a:t>Mucositis</a:t>
            </a:r>
            <a:br>
              <a:rPr lang="en-US" sz="1300" b="1">
                <a:solidFill>
                  <a:srgbClr val="000000"/>
                </a:solidFill>
              </a:rPr>
            </a:br>
            <a:r>
              <a:rPr lang="en-US" sz="1300" b="1">
                <a:solidFill>
                  <a:srgbClr val="000000"/>
                </a:solidFill>
              </a:rPr>
              <a:t>to the extent</a:t>
            </a:r>
            <a:br>
              <a:rPr lang="en-US" sz="1300" b="1">
                <a:solidFill>
                  <a:srgbClr val="000000"/>
                </a:solidFill>
              </a:rPr>
            </a:br>
            <a:r>
              <a:rPr lang="en-US" sz="1300" b="1">
                <a:solidFill>
                  <a:srgbClr val="000000"/>
                </a:solidFill>
              </a:rPr>
              <a:t>that alimentation</a:t>
            </a:r>
            <a:br>
              <a:rPr lang="en-US" sz="1300" b="1">
                <a:solidFill>
                  <a:srgbClr val="000000"/>
                </a:solidFill>
              </a:rPr>
            </a:br>
            <a:r>
              <a:rPr lang="en-US" sz="1300" b="1">
                <a:solidFill>
                  <a:srgbClr val="000000"/>
                </a:solidFill>
              </a:rPr>
              <a:t>is not possible</a:t>
            </a:r>
          </a:p>
        </p:txBody>
      </p:sp>
      <p:sp>
        <p:nvSpPr>
          <p:cNvPr id="2064" name="Text Box 12"/>
          <p:cNvSpPr txBox="1">
            <a:spLocks noChangeArrowheads="1"/>
          </p:cNvSpPr>
          <p:nvPr/>
        </p:nvSpPr>
        <p:spPr bwMode="auto">
          <a:xfrm>
            <a:off x="4724400" y="2667000"/>
            <a:ext cx="1295400" cy="1295400"/>
          </a:xfrm>
          <a:prstGeom prst="rect">
            <a:avLst/>
          </a:prstGeom>
          <a:solidFill>
            <a:srgbClr val="FF9900"/>
          </a:solidFill>
          <a:ln w="9525">
            <a:solidFill>
              <a:schemeClr val="tx1"/>
            </a:solidFill>
            <a:miter lim="800000"/>
            <a:headEnd/>
            <a:tailEnd/>
          </a:ln>
        </p:spPr>
        <p:txBody>
          <a:bodyPr anchor="ctr" anchorCtr="1"/>
          <a:lstStyle/>
          <a:p>
            <a:pPr>
              <a:spcBef>
                <a:spcPct val="50000"/>
              </a:spcBef>
            </a:pPr>
            <a:r>
              <a:rPr lang="en-US" sz="1300" b="1">
                <a:solidFill>
                  <a:srgbClr val="000000"/>
                </a:solidFill>
              </a:rPr>
              <a:t>Ulcers with extensive erythema; patient cannot swallow food</a:t>
            </a:r>
          </a:p>
        </p:txBody>
      </p:sp>
      <p:sp>
        <p:nvSpPr>
          <p:cNvPr id="2065" name="AutoShape 13"/>
          <p:cNvSpPr>
            <a:spLocks noChangeArrowheads="1"/>
          </p:cNvSpPr>
          <p:nvPr/>
        </p:nvSpPr>
        <p:spPr bwMode="auto">
          <a:xfrm>
            <a:off x="2514600" y="3124200"/>
            <a:ext cx="457200" cy="457200"/>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fa-IR"/>
          </a:p>
        </p:txBody>
      </p:sp>
      <p:sp>
        <p:nvSpPr>
          <p:cNvPr id="2066" name="AutoShape 14"/>
          <p:cNvSpPr>
            <a:spLocks noChangeArrowheads="1"/>
          </p:cNvSpPr>
          <p:nvPr/>
        </p:nvSpPr>
        <p:spPr bwMode="auto">
          <a:xfrm>
            <a:off x="6019800" y="3124200"/>
            <a:ext cx="457200" cy="457200"/>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fa-IR"/>
          </a:p>
        </p:txBody>
      </p:sp>
      <p:sp>
        <p:nvSpPr>
          <p:cNvPr id="2067" name="AutoShape 15"/>
          <p:cNvSpPr>
            <a:spLocks noChangeArrowheads="1"/>
          </p:cNvSpPr>
          <p:nvPr/>
        </p:nvSpPr>
        <p:spPr bwMode="auto">
          <a:xfrm>
            <a:off x="4267200" y="3124200"/>
            <a:ext cx="457200" cy="457200"/>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fa-IR"/>
          </a:p>
        </p:txBody>
      </p:sp>
      <p:sp>
        <p:nvSpPr>
          <p:cNvPr id="2068" name="Text Box 16"/>
          <p:cNvSpPr txBox="1">
            <a:spLocks noChangeArrowheads="1"/>
          </p:cNvSpPr>
          <p:nvPr/>
        </p:nvSpPr>
        <p:spPr bwMode="auto">
          <a:xfrm>
            <a:off x="2590800" y="2362200"/>
            <a:ext cx="2133600" cy="304800"/>
          </a:xfrm>
          <a:prstGeom prst="rect">
            <a:avLst/>
          </a:prstGeom>
          <a:noFill/>
          <a:ln w="9525">
            <a:noFill/>
            <a:miter lim="800000"/>
            <a:headEnd/>
            <a:tailEnd/>
          </a:ln>
        </p:spPr>
        <p:txBody>
          <a:bodyPr>
            <a:spAutoFit/>
          </a:bodyPr>
          <a:lstStyle/>
          <a:p>
            <a:pPr algn="ctr">
              <a:spcBef>
                <a:spcPct val="50000"/>
              </a:spcBef>
            </a:pPr>
            <a:r>
              <a:rPr lang="en-US" sz="1400" b="1">
                <a:cs typeface="Times New Roman" pitchFamily="18" charset="0"/>
              </a:rPr>
              <a:t>Grade 2</a:t>
            </a:r>
          </a:p>
        </p:txBody>
      </p:sp>
      <p:sp>
        <p:nvSpPr>
          <p:cNvPr id="2069" name="Text Box 17"/>
          <p:cNvSpPr txBox="1">
            <a:spLocks noChangeArrowheads="1"/>
          </p:cNvSpPr>
          <p:nvPr/>
        </p:nvSpPr>
        <p:spPr bwMode="auto">
          <a:xfrm>
            <a:off x="4343400" y="2362200"/>
            <a:ext cx="2133600" cy="304800"/>
          </a:xfrm>
          <a:prstGeom prst="rect">
            <a:avLst/>
          </a:prstGeom>
          <a:noFill/>
          <a:ln w="9525">
            <a:noFill/>
            <a:miter lim="800000"/>
            <a:headEnd/>
            <a:tailEnd/>
          </a:ln>
        </p:spPr>
        <p:txBody>
          <a:bodyPr>
            <a:spAutoFit/>
          </a:bodyPr>
          <a:lstStyle/>
          <a:p>
            <a:pPr algn="ctr">
              <a:spcBef>
                <a:spcPct val="50000"/>
              </a:spcBef>
            </a:pPr>
            <a:r>
              <a:rPr lang="en-US" sz="1400" b="1">
                <a:cs typeface="Times New Roman" pitchFamily="18" charset="0"/>
              </a:rPr>
              <a:t>Grade 3</a:t>
            </a:r>
          </a:p>
        </p:txBody>
      </p:sp>
      <p:sp>
        <p:nvSpPr>
          <p:cNvPr id="2070" name="Text Box 18"/>
          <p:cNvSpPr txBox="1">
            <a:spLocks noChangeArrowheads="1"/>
          </p:cNvSpPr>
          <p:nvPr/>
        </p:nvSpPr>
        <p:spPr bwMode="auto">
          <a:xfrm>
            <a:off x="5334000" y="1828800"/>
            <a:ext cx="2133600" cy="304800"/>
          </a:xfrm>
          <a:prstGeom prst="rect">
            <a:avLst/>
          </a:prstGeom>
          <a:noFill/>
          <a:ln w="9525">
            <a:noFill/>
            <a:miter lim="800000"/>
            <a:headEnd/>
            <a:tailEnd/>
          </a:ln>
        </p:spPr>
        <p:txBody>
          <a:bodyPr>
            <a:spAutoFit/>
          </a:bodyPr>
          <a:lstStyle/>
          <a:p>
            <a:pPr algn="ctr">
              <a:spcBef>
                <a:spcPct val="50000"/>
              </a:spcBef>
            </a:pPr>
            <a:r>
              <a:rPr lang="en-US" sz="1400" b="1">
                <a:cs typeface="Times New Roman" pitchFamily="18" charset="0"/>
              </a:rPr>
              <a:t>Severe Mucositis</a:t>
            </a:r>
          </a:p>
        </p:txBody>
      </p:sp>
      <p:sp>
        <p:nvSpPr>
          <p:cNvPr id="2071" name="Text Box 19"/>
          <p:cNvSpPr txBox="1">
            <a:spLocks noChangeArrowheads="1"/>
          </p:cNvSpPr>
          <p:nvPr/>
        </p:nvSpPr>
        <p:spPr bwMode="auto">
          <a:xfrm>
            <a:off x="838200" y="2362200"/>
            <a:ext cx="2133600" cy="304800"/>
          </a:xfrm>
          <a:prstGeom prst="rect">
            <a:avLst/>
          </a:prstGeom>
          <a:noFill/>
          <a:ln w="9525">
            <a:noFill/>
            <a:miter lim="800000"/>
            <a:headEnd/>
            <a:tailEnd/>
          </a:ln>
        </p:spPr>
        <p:txBody>
          <a:bodyPr>
            <a:spAutoFit/>
          </a:bodyPr>
          <a:lstStyle/>
          <a:p>
            <a:pPr algn="ctr">
              <a:spcBef>
                <a:spcPct val="50000"/>
              </a:spcBef>
            </a:pPr>
            <a:r>
              <a:rPr lang="en-US" sz="1400" b="1">
                <a:cs typeface="Times New Roman" pitchFamily="18" charset="0"/>
              </a:rPr>
              <a:t>Grade 1</a:t>
            </a:r>
          </a:p>
        </p:txBody>
      </p:sp>
      <p:sp>
        <p:nvSpPr>
          <p:cNvPr id="2072" name="Text Box 20"/>
          <p:cNvSpPr txBox="1">
            <a:spLocks noChangeArrowheads="1"/>
          </p:cNvSpPr>
          <p:nvPr/>
        </p:nvSpPr>
        <p:spPr bwMode="auto">
          <a:xfrm>
            <a:off x="6096000" y="2362200"/>
            <a:ext cx="2133600" cy="304800"/>
          </a:xfrm>
          <a:prstGeom prst="rect">
            <a:avLst/>
          </a:prstGeom>
          <a:noFill/>
          <a:ln w="9525">
            <a:noFill/>
            <a:miter lim="800000"/>
            <a:headEnd/>
            <a:tailEnd/>
          </a:ln>
        </p:spPr>
        <p:txBody>
          <a:bodyPr>
            <a:spAutoFit/>
          </a:bodyPr>
          <a:lstStyle/>
          <a:p>
            <a:pPr algn="ctr">
              <a:spcBef>
                <a:spcPct val="50000"/>
              </a:spcBef>
            </a:pPr>
            <a:r>
              <a:rPr lang="en-US" sz="1400" b="1">
                <a:cs typeface="Times New Roman" pitchFamily="18" charset="0"/>
              </a:rPr>
              <a:t>Grade 4</a:t>
            </a:r>
          </a:p>
        </p:txBody>
      </p:sp>
      <p:sp>
        <p:nvSpPr>
          <p:cNvPr id="2073" name="Text Box 21"/>
          <p:cNvSpPr txBox="1">
            <a:spLocks noChangeArrowheads="1"/>
          </p:cNvSpPr>
          <p:nvPr/>
        </p:nvSpPr>
        <p:spPr bwMode="auto">
          <a:xfrm>
            <a:off x="1752600" y="1447800"/>
            <a:ext cx="5334000" cy="336550"/>
          </a:xfrm>
          <a:prstGeom prst="rect">
            <a:avLst/>
          </a:prstGeom>
          <a:noFill/>
          <a:ln w="9525">
            <a:noFill/>
            <a:miter lim="800000"/>
            <a:headEnd/>
            <a:tailEnd/>
          </a:ln>
        </p:spPr>
        <p:txBody>
          <a:bodyPr>
            <a:spAutoFit/>
          </a:bodyPr>
          <a:lstStyle/>
          <a:p>
            <a:pPr algn="ctr">
              <a:spcBef>
                <a:spcPct val="50000"/>
              </a:spcBef>
            </a:pPr>
            <a:r>
              <a:rPr lang="en-US" sz="1600" b="1">
                <a:cs typeface="Times New Roman" pitchFamily="18" charset="0"/>
              </a:rPr>
              <a:t>World Health Organization’s Oral Toxicity Scale</a:t>
            </a:r>
          </a:p>
        </p:txBody>
      </p:sp>
      <p:graphicFrame>
        <p:nvGraphicFramePr>
          <p:cNvPr id="2050" name="Object 22"/>
          <p:cNvGraphicFramePr>
            <a:graphicFrameLocks noChangeAspect="1"/>
          </p:cNvGraphicFramePr>
          <p:nvPr/>
        </p:nvGraphicFramePr>
        <p:xfrm>
          <a:off x="457200" y="4191000"/>
          <a:ext cx="1752600" cy="1676400"/>
        </p:xfrm>
        <a:graphic>
          <a:graphicData uri="http://schemas.openxmlformats.org/presentationml/2006/ole">
            <p:oleObj spid="_x0000_s2050" name="Photo Editor Photo" r:id="rId4" imgW="4142857" imgH="2752381" progId="MSPhotoEd.3">
              <p:embed/>
            </p:oleObj>
          </a:graphicData>
        </a:graphic>
      </p:graphicFrame>
      <p:graphicFrame>
        <p:nvGraphicFramePr>
          <p:cNvPr id="2051" name="Object 23"/>
          <p:cNvGraphicFramePr>
            <a:graphicFrameLocks noChangeAspect="1"/>
          </p:cNvGraphicFramePr>
          <p:nvPr/>
        </p:nvGraphicFramePr>
        <p:xfrm>
          <a:off x="2667000" y="4267200"/>
          <a:ext cx="1752600" cy="1600200"/>
        </p:xfrm>
        <a:graphic>
          <a:graphicData uri="http://schemas.openxmlformats.org/presentationml/2006/ole">
            <p:oleObj spid="_x0000_s2051" name="Photo Editor Photo" r:id="rId5" imgW="4210638" imgH="2800741" progId="MSPhotoEd.3">
              <p:embed/>
            </p:oleObj>
          </a:graphicData>
        </a:graphic>
      </p:graphicFrame>
      <p:graphicFrame>
        <p:nvGraphicFramePr>
          <p:cNvPr id="2052" name="Object 24"/>
          <p:cNvGraphicFramePr>
            <a:graphicFrameLocks noChangeAspect="1"/>
          </p:cNvGraphicFramePr>
          <p:nvPr/>
        </p:nvGraphicFramePr>
        <p:xfrm>
          <a:off x="4648200" y="4267200"/>
          <a:ext cx="1905000" cy="1600200"/>
        </p:xfrm>
        <a:graphic>
          <a:graphicData uri="http://schemas.openxmlformats.org/presentationml/2006/ole">
            <p:oleObj spid="_x0000_s2052" name="Photo Editor Photo" r:id="rId6" imgW="4210638" imgH="2800741" progId="MSPhotoEd.3">
              <p:embed/>
            </p:oleObj>
          </a:graphicData>
        </a:graphic>
      </p:graphicFrame>
      <p:graphicFrame>
        <p:nvGraphicFramePr>
          <p:cNvPr id="2053" name="Object 25"/>
          <p:cNvGraphicFramePr>
            <a:graphicFrameLocks noChangeAspect="1"/>
          </p:cNvGraphicFramePr>
          <p:nvPr/>
        </p:nvGraphicFramePr>
        <p:xfrm>
          <a:off x="6858000" y="4267200"/>
          <a:ext cx="1981200" cy="1600200"/>
        </p:xfrm>
        <a:graphic>
          <a:graphicData uri="http://schemas.openxmlformats.org/presentationml/2006/ole">
            <p:oleObj spid="_x0000_s2053" name="Photo Editor Photo" r:id="rId7" imgW="4238095" imgH="2723810" progId="MSPhotoEd.3">
              <p:embed/>
            </p:oleObj>
          </a:graphicData>
        </a:graphic>
      </p:graphicFrame>
      <p:sp>
        <p:nvSpPr>
          <p:cNvPr id="2074" name="Rectangle 26"/>
          <p:cNvSpPr>
            <a:spLocks noChangeArrowheads="1"/>
          </p:cNvSpPr>
          <p:nvPr/>
        </p:nvSpPr>
        <p:spPr bwMode="auto">
          <a:xfrm>
            <a:off x="609600" y="381000"/>
            <a:ext cx="7772400" cy="838200"/>
          </a:xfrm>
          <a:prstGeom prst="rect">
            <a:avLst/>
          </a:prstGeom>
          <a:noFill/>
          <a:ln w="9525">
            <a:noFill/>
            <a:miter lim="800000"/>
            <a:headEnd/>
            <a:tailEnd/>
          </a:ln>
        </p:spPr>
        <p:txBody>
          <a:bodyPr anchor="b"/>
          <a:lstStyle/>
          <a:p>
            <a:pPr algn="ctr"/>
            <a:r>
              <a:rPr lang="en-US">
                <a:solidFill>
                  <a:schemeClr val="tx2"/>
                </a:solidFill>
              </a:rPr>
              <a:t>WHO’s Oral Toxicity Scale </a:t>
            </a:r>
          </a:p>
        </p:txBody>
      </p:sp>
      <p:sp>
        <p:nvSpPr>
          <p:cNvPr id="2075" name="AutoShape 27"/>
          <p:cNvSpPr>
            <a:spLocks/>
          </p:cNvSpPr>
          <p:nvPr/>
        </p:nvSpPr>
        <p:spPr bwMode="auto">
          <a:xfrm rot="5386746">
            <a:off x="6211093" y="1180307"/>
            <a:ext cx="227013" cy="2133600"/>
          </a:xfrm>
          <a:prstGeom prst="leftBrace">
            <a:avLst>
              <a:gd name="adj1" fmla="val 78322"/>
              <a:gd name="adj2" fmla="val 50000"/>
            </a:avLst>
          </a:prstGeom>
          <a:noFill/>
          <a:ln w="9525">
            <a:solidFill>
              <a:schemeClr val="tx1"/>
            </a:solidFill>
            <a:round/>
            <a:headEnd/>
            <a:tailEnd/>
          </a:ln>
        </p:spPr>
        <p:txBody>
          <a:bodyPr wrap="none" anchor="ctr"/>
          <a:lstStyle/>
          <a:p>
            <a:endParaRPr lang="fa-I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kern="1200" dirty="0" smtClean="0">
                <a:solidFill>
                  <a:srgbClr val="990033"/>
                </a:solidFill>
              </a:rPr>
              <a:t>Results</a:t>
            </a:r>
            <a:endParaRPr lang="en-US" dirty="0"/>
          </a:p>
        </p:txBody>
      </p:sp>
      <p:sp>
        <p:nvSpPr>
          <p:cNvPr id="3" name="Content Placeholder 2"/>
          <p:cNvSpPr>
            <a:spLocks noGrp="1"/>
          </p:cNvSpPr>
          <p:nvPr>
            <p:ph idx="1"/>
          </p:nvPr>
        </p:nvSpPr>
        <p:spPr/>
        <p:txBody>
          <a:bodyPr/>
          <a:lstStyle/>
          <a:p>
            <a:pPr>
              <a:lnSpc>
                <a:spcPct val="130000"/>
              </a:lnSpc>
              <a:defRPr/>
            </a:pPr>
            <a:r>
              <a:rPr lang="en-US" sz="2800" dirty="0" smtClean="0">
                <a:solidFill>
                  <a:srgbClr val="000066"/>
                </a:solidFill>
                <a:effectLst>
                  <a:outerShdw blurRad="38100" dist="38100" dir="2700000" algn="tl">
                    <a:srgbClr val="C0C0C0"/>
                  </a:outerShdw>
                </a:effectLst>
              </a:rPr>
              <a:t>Up to now 6 patients with painful OM following breast cancer chemotherapy, grade ≤ 3</a:t>
            </a:r>
            <a:endParaRPr lang="en-US" sz="2800" dirty="0" smtClean="0">
              <a:solidFill>
                <a:srgbClr val="990033"/>
              </a:solidFill>
            </a:endParaRPr>
          </a:p>
          <a:p>
            <a:pPr>
              <a:lnSpc>
                <a:spcPct val="130000"/>
              </a:lnSpc>
              <a:defRPr/>
            </a:pPr>
            <a:r>
              <a:rPr lang="en-US" sz="2800" dirty="0" smtClean="0">
                <a:solidFill>
                  <a:srgbClr val="000066"/>
                </a:solidFill>
                <a:effectLst>
                  <a:outerShdw blurRad="38100" dist="38100" dir="2700000" algn="tl">
                    <a:srgbClr val="C0C0C0"/>
                  </a:outerShdw>
                </a:effectLst>
              </a:rPr>
              <a:t>Immediate, dramatic and sustained pain relief (p-value&lt;0.001)</a:t>
            </a:r>
          </a:p>
          <a:p>
            <a:pPr>
              <a:lnSpc>
                <a:spcPct val="130000"/>
              </a:lnSpc>
              <a:defRPr/>
            </a:pPr>
            <a:r>
              <a:rPr lang="en-US" sz="2800" dirty="0" smtClean="0">
                <a:solidFill>
                  <a:srgbClr val="000066"/>
                </a:solidFill>
                <a:effectLst>
                  <a:outerShdw blurRad="38100" dist="38100" dir="2700000" algn="tl">
                    <a:srgbClr val="C0C0C0"/>
                  </a:outerShdw>
                </a:effectLst>
              </a:rPr>
              <a:t>No pain during laser therapy </a:t>
            </a:r>
          </a:p>
          <a:p>
            <a:pPr>
              <a:lnSpc>
                <a:spcPct val="130000"/>
              </a:lnSpc>
              <a:defRPr/>
            </a:pPr>
            <a:r>
              <a:rPr lang="en-US" sz="2800" dirty="0" smtClean="0">
                <a:solidFill>
                  <a:srgbClr val="000066"/>
                </a:solidFill>
                <a:effectLst>
                  <a:outerShdw blurRad="38100" dist="38100" dir="2700000" algn="tl">
                    <a:srgbClr val="C0C0C0"/>
                  </a:outerShdw>
                </a:effectLst>
              </a:rPr>
              <a:t>No visual effect of damage to oral mucosa</a:t>
            </a:r>
          </a:p>
          <a:p>
            <a:pPr>
              <a:lnSpc>
                <a:spcPct val="130000"/>
              </a:lnSpc>
              <a:defRPr/>
            </a:pPr>
            <a:r>
              <a:rPr lang="en-US" sz="2800" dirty="0" smtClean="0">
                <a:solidFill>
                  <a:srgbClr val="000066"/>
                </a:solidFill>
                <a:effectLst>
                  <a:outerShdw blurRad="38100" dist="38100" dir="2700000" algn="tl">
                    <a:srgbClr val="C0C0C0"/>
                  </a:outerShdw>
                </a:effectLst>
              </a:rPr>
              <a:t>No further neurological complications</a:t>
            </a:r>
          </a:p>
          <a:p>
            <a:pPr>
              <a:defRPr/>
            </a:pPr>
            <a:endParaRPr lang="en-US" sz="28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990600" y="1066800"/>
          <a:ext cx="8001000" cy="5562600"/>
        </p:xfrm>
        <a:graphic>
          <a:graphicData uri="http://schemas.openxmlformats.org/presentationml/2006/ole">
            <p:oleObj spid="_x0000_s3074" name="Chart" r:id="rId3" imgW="5676910" imgH="3181476" progId="Excel.Chart.8">
              <p:embed/>
            </p:oleObj>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066800" y="1143000"/>
          <a:ext cx="7924800" cy="5254625"/>
        </p:xfrm>
        <a:graphic>
          <a:graphicData uri="http://schemas.openxmlformats.org/presentationml/2006/ole">
            <p:oleObj spid="_x0000_s4098" name="Chart" r:id="rId3" imgW="5619647" imgH="3228866" progId="Excel.Chart.8">
              <p:embed/>
            </p:oleObj>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61443" name="Picture 3" descr="IMG_4299"/>
          <p:cNvPicPr>
            <a:picLocks noChangeAspect="1" noChangeArrowheads="1"/>
          </p:cNvPicPr>
          <p:nvPr/>
        </p:nvPicPr>
        <p:blipFill>
          <a:blip r:embed="rId3"/>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endParaRPr lang="en-US" smtClean="0"/>
          </a:p>
        </p:txBody>
      </p:sp>
      <p:sp>
        <p:nvSpPr>
          <p:cNvPr id="62467" name="Rectangle 3"/>
          <p:cNvSpPr>
            <a:spLocks noGrp="1" noChangeArrowheads="1"/>
          </p:cNvSpPr>
          <p:nvPr>
            <p:ph type="body" idx="1"/>
          </p:nvPr>
        </p:nvSpPr>
        <p:spPr/>
        <p:txBody>
          <a:bodyPr/>
          <a:lstStyle/>
          <a:p>
            <a:endParaRPr lang="en-US" smtClean="0"/>
          </a:p>
        </p:txBody>
      </p:sp>
      <p:pic>
        <p:nvPicPr>
          <p:cNvPr id="62468" name="Picture 4" descr="IMG_4400"/>
          <p:cNvPicPr>
            <a:picLocks noChangeAspect="1" noChangeArrowheads="1"/>
          </p:cNvPicPr>
          <p:nvPr/>
        </p:nvPicPr>
        <p:blipFill>
          <a:blip r:embed="rId2"/>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066800" y="1295400"/>
            <a:ext cx="7772400" cy="4343400"/>
          </a:xfrm>
        </p:spPr>
        <p:txBody>
          <a:bodyPr/>
          <a:lstStyle/>
          <a:p>
            <a:pPr algn="ctr">
              <a:spcBef>
                <a:spcPct val="50000"/>
              </a:spcBef>
            </a:pPr>
            <a:r>
              <a:rPr lang="en-US" sz="4000" b="1" i="1" smtClean="0">
                <a:solidFill>
                  <a:srgbClr val="000066"/>
                </a:solidFill>
              </a:rPr>
              <a:t>High power CO2</a:t>
            </a:r>
            <a:r>
              <a:rPr lang="en-US" sz="4000" i="1" smtClean="0">
                <a:solidFill>
                  <a:srgbClr val="000066"/>
                </a:solidFill>
              </a:rPr>
              <a:t> </a:t>
            </a:r>
            <a:r>
              <a:rPr lang="en-US" sz="4000" b="1" i="1" smtClean="0">
                <a:solidFill>
                  <a:srgbClr val="000066"/>
                </a:solidFill>
              </a:rPr>
              <a:t>laser</a:t>
            </a:r>
            <a:br>
              <a:rPr lang="en-US" sz="4000" b="1" i="1" smtClean="0">
                <a:solidFill>
                  <a:srgbClr val="000066"/>
                </a:solidFill>
              </a:rPr>
            </a:br>
            <a:r>
              <a:rPr lang="en-US" i="1" smtClean="0">
                <a:solidFill>
                  <a:srgbClr val="000066"/>
                </a:solidFill>
              </a:rPr>
              <a:t>Has been used as ablative, coagulative and cutting device successfully.</a:t>
            </a:r>
            <a:br>
              <a:rPr lang="en-US" i="1" smtClean="0">
                <a:solidFill>
                  <a:srgbClr val="000066"/>
                </a:solidFill>
              </a:rPr>
            </a:br>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63491" name="Picture 3" descr="IMG_4253"/>
          <p:cNvPicPr>
            <a:picLocks noChangeAspect="1" noChangeArrowheads="1"/>
          </p:cNvPicPr>
          <p:nvPr/>
        </p:nvPicPr>
        <p:blipFill>
          <a:blip r:embed="rId3"/>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64515" name="Picture 3" descr="IMG_4259"/>
          <p:cNvPicPr>
            <a:picLocks noChangeAspect="1" noChangeArrowheads="1"/>
          </p:cNvPicPr>
          <p:nvPr/>
        </p:nvPicPr>
        <p:blipFill>
          <a:blip r:embed="rId3"/>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65539" name="Picture 3" descr="IMG_4257"/>
          <p:cNvPicPr>
            <a:picLocks noChangeAspect="1" noChangeArrowheads="1"/>
          </p:cNvPicPr>
          <p:nvPr/>
        </p:nvPicPr>
        <p:blipFill>
          <a:blip r:embed="rId3"/>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66563" name="Picture 3" descr="IMG_4257"/>
          <p:cNvPicPr>
            <a:picLocks noChangeAspect="1" noChangeArrowheads="1"/>
          </p:cNvPicPr>
          <p:nvPr/>
        </p:nvPicPr>
        <p:blipFill>
          <a:blip r:embed="rId3"/>
          <a:srcRect/>
          <a:stretch>
            <a:fillRect/>
          </a:stretch>
        </p:blipFill>
        <p:spPr bwMode="auto">
          <a:xfrm>
            <a:off x="-630238" y="-471488"/>
            <a:ext cx="10404476" cy="7802563"/>
          </a:xfrm>
          <a:prstGeom prst="rect">
            <a:avLst/>
          </a:prstGeom>
          <a:noFill/>
          <a:ln w="9525">
            <a:noFill/>
            <a:miter lim="800000"/>
            <a:headEnd/>
            <a:tailEnd/>
          </a:ln>
        </p:spPr>
      </p:pic>
      <p:pic>
        <p:nvPicPr>
          <p:cNvPr id="66564" name="Picture 4" descr="IMG_4403"/>
          <p:cNvPicPr>
            <a:picLocks noChangeAspect="1" noChangeArrowheads="1"/>
          </p:cNvPicPr>
          <p:nvPr/>
        </p:nvPicPr>
        <p:blipFill>
          <a:blip r:embed="rId4"/>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066800" y="838200"/>
            <a:ext cx="7772400" cy="914400"/>
          </a:xfrm>
        </p:spPr>
        <p:txBody>
          <a:bodyPr/>
          <a:lstStyle/>
          <a:p>
            <a:r>
              <a:rPr lang="en-US" smtClean="0">
                <a:solidFill>
                  <a:srgbClr val="990033"/>
                </a:solidFill>
              </a:rPr>
              <a:t>Articles &amp; Presentations</a:t>
            </a:r>
            <a:endParaRPr lang="en-US" smtClean="0"/>
          </a:p>
        </p:txBody>
      </p:sp>
      <p:sp>
        <p:nvSpPr>
          <p:cNvPr id="67587" name="Content Placeholder 2"/>
          <p:cNvSpPr>
            <a:spLocks noGrp="1"/>
          </p:cNvSpPr>
          <p:nvPr>
            <p:ph idx="1"/>
          </p:nvPr>
        </p:nvSpPr>
        <p:spPr>
          <a:xfrm>
            <a:off x="1066800" y="1905000"/>
            <a:ext cx="7772400" cy="4311650"/>
          </a:xfrm>
        </p:spPr>
        <p:txBody>
          <a:bodyPr/>
          <a:lstStyle/>
          <a:p>
            <a:pPr algn="just"/>
            <a:r>
              <a:rPr lang="en-US" sz="1800" smtClean="0">
                <a:solidFill>
                  <a:srgbClr val="002060"/>
                </a:solidFill>
              </a:rPr>
              <a:t> NACLT (Non-ablative CO</a:t>
            </a:r>
            <a:r>
              <a:rPr lang="en-US" sz="1800" baseline="-25000" smtClean="0">
                <a:solidFill>
                  <a:srgbClr val="002060"/>
                </a:solidFill>
              </a:rPr>
              <a:t>2</a:t>
            </a:r>
            <a:r>
              <a:rPr lang="en-US" sz="1800" smtClean="0">
                <a:solidFill>
                  <a:srgbClr val="002060"/>
                </a:solidFill>
              </a:rPr>
              <a:t> laser therapy): A new approach to relieve pain in mild to moderate oral mucositis following breast cancer chemotherapy :(a pilot study), Poster presentation, EBCC7, Barcelona, Spain, published in EJC supplements 3, 3, March, 2010.N. Zand, S. Najafi, P. Mansouri, M.Fateh,  L. Ataie Fashtami, G. Esmaeeli Djavid, A. Aghazadeh. </a:t>
            </a:r>
          </a:p>
          <a:p>
            <a:pPr algn="just"/>
            <a:endParaRPr lang="en-US" sz="1800" smtClean="0">
              <a:solidFill>
                <a:srgbClr val="002060"/>
              </a:solidFill>
            </a:endParaRPr>
          </a:p>
          <a:p>
            <a:pPr algn="just"/>
            <a:r>
              <a:rPr lang="en-US" sz="1800" smtClean="0">
                <a:solidFill>
                  <a:srgbClr val="002060"/>
                </a:solidFill>
              </a:rPr>
              <a:t>Relieving pain in mild/moderate oral mucositis following breast cancer chemotherapy by a single session, non-ablative CO2 laser 10600nm therapy (NACLT). The 4th International Iranian breast cancer congress, Tehran, Iran, March 2009</a:t>
            </a:r>
            <a:r>
              <a:rPr lang="ar-SA" sz="1800" smtClean="0">
                <a:solidFill>
                  <a:srgbClr val="002060"/>
                </a:solidFill>
              </a:rPr>
              <a:t>.</a:t>
            </a:r>
            <a:r>
              <a:rPr lang="en-US" sz="1800" smtClean="0">
                <a:solidFill>
                  <a:srgbClr val="002060"/>
                </a:solidFill>
              </a:rPr>
              <a:t> N. Zand, S.Najafi, P. Mansouri, M.Fateh,  L. Ataie Fashtami, G.E Djavid, MR Alinaghizadeh.</a:t>
            </a:r>
          </a:p>
          <a:p>
            <a:pPr algn="just"/>
            <a:endParaRPr lang="en-US" sz="1800" smtClean="0">
              <a:solidFill>
                <a:srgbClr val="002060"/>
              </a:solidFill>
            </a:endParaRPr>
          </a:p>
          <a:p>
            <a:pPr algn="just"/>
            <a:r>
              <a:rPr lang="en-US" sz="1800" smtClean="0">
                <a:solidFill>
                  <a:srgbClr val="002060"/>
                </a:solidFill>
              </a:rPr>
              <a:t>“Evaluating the analgesic effect(s) of single session of Non-ablative, CO2 laser Therapy (NACLT) in reducing the pain of mild to moderate chemotherapy-induced oral mucositis”. The 2</a:t>
            </a:r>
            <a:r>
              <a:rPr lang="en-US" sz="1800" baseline="30000" smtClean="0">
                <a:solidFill>
                  <a:srgbClr val="002060"/>
                </a:solidFill>
              </a:rPr>
              <a:t>nd </a:t>
            </a:r>
            <a:r>
              <a:rPr lang="en-US" sz="1800" smtClean="0">
                <a:solidFill>
                  <a:srgbClr val="002060"/>
                </a:solidFill>
              </a:rPr>
              <a:t>cancer palliative care congress. April 2009.</a:t>
            </a:r>
          </a:p>
          <a:p>
            <a:endParaRPr lang="en-US" sz="1800" smtClean="0">
              <a:solidFill>
                <a:srgbClr val="000066"/>
              </a:solidFill>
            </a:endParaRPr>
          </a:p>
          <a:p>
            <a:endParaRPr lang="en-US" sz="1800" smtClean="0">
              <a:solidFill>
                <a:srgbClr val="000066"/>
              </a:solidFill>
            </a:endParaRPr>
          </a:p>
          <a:p>
            <a:pPr>
              <a:buFont typeface="Wingdings" pitchFamily="2" charset="2"/>
              <a:buNone/>
            </a:pPr>
            <a:r>
              <a:rPr lang="en-US" sz="1800" smtClean="0">
                <a:solidFill>
                  <a:srgbClr val="000066"/>
                </a:solidFill>
              </a:rPr>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ctrTitle"/>
          </p:nvPr>
        </p:nvSpPr>
        <p:spPr/>
        <p:txBody>
          <a:bodyPr/>
          <a:lstStyle/>
          <a:p>
            <a:r>
              <a:rPr lang="en-US" smtClean="0">
                <a:solidFill>
                  <a:srgbClr val="C00000"/>
                </a:solidFill>
              </a:rPr>
              <a:t>Case reports</a:t>
            </a:r>
          </a:p>
        </p:txBody>
      </p:sp>
      <p:sp>
        <p:nvSpPr>
          <p:cNvPr id="68611" name="Subtitle 2"/>
          <p:cNvSpPr>
            <a:spLocks noGrp="1"/>
          </p:cNvSpPr>
          <p:nvPr>
            <p:ph type="subTitle" idx="1"/>
          </p:nvPr>
        </p:nvSpPr>
        <p:spPr/>
        <p:txBody>
          <a:bodyPr/>
          <a:lstStyle/>
          <a:p>
            <a:endParaRPr 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smtClean="0"/>
          </a:p>
        </p:txBody>
      </p:sp>
      <p:sp>
        <p:nvSpPr>
          <p:cNvPr id="69635" name="Text Placeholder 2"/>
          <p:cNvSpPr>
            <a:spLocks noGrp="1"/>
          </p:cNvSpPr>
          <p:nvPr>
            <p:ph type="body" idx="1"/>
          </p:nvPr>
        </p:nvSpPr>
        <p:spPr>
          <a:xfrm>
            <a:off x="457200" y="1524000"/>
            <a:ext cx="4040188" cy="1219200"/>
          </a:xfrm>
        </p:spPr>
        <p:txBody>
          <a:bodyPr/>
          <a:lstStyle/>
          <a:p>
            <a:pPr algn="ctr" rtl="1" eaLnBrk="1" hangingPunct="1">
              <a:buClrTx/>
              <a:buSzTx/>
            </a:pPr>
            <a:r>
              <a:rPr lang="en-US" b="0" smtClean="0">
                <a:solidFill>
                  <a:srgbClr val="990033"/>
                </a:solidFill>
                <a:latin typeface="Arial" pitchFamily="34" charset="0"/>
                <a:cs typeface="Arial" pitchFamily="34" charset="0"/>
              </a:rPr>
              <a:t>Non-ablative CO2 laser treatment </a:t>
            </a:r>
          </a:p>
          <a:p>
            <a:pPr algn="ctr" rtl="1" eaLnBrk="1" hangingPunct="1">
              <a:buClrTx/>
              <a:buSzTx/>
            </a:pPr>
            <a:r>
              <a:rPr lang="en-US" b="0" smtClean="0">
                <a:solidFill>
                  <a:srgbClr val="990033"/>
                </a:solidFill>
                <a:latin typeface="Arial" pitchFamily="34" charset="0"/>
                <a:cs typeface="Arial" pitchFamily="34" charset="0"/>
              </a:rPr>
              <a:t>(NACLT)</a:t>
            </a:r>
            <a:endParaRPr lang="en-US" smtClean="0"/>
          </a:p>
        </p:txBody>
      </p:sp>
      <p:sp>
        <p:nvSpPr>
          <p:cNvPr id="69636" name="Content Placeholder 3"/>
          <p:cNvSpPr>
            <a:spLocks noGrp="1"/>
          </p:cNvSpPr>
          <p:nvPr>
            <p:ph sz="half" idx="2"/>
          </p:nvPr>
        </p:nvSpPr>
        <p:spPr>
          <a:xfrm>
            <a:off x="457200" y="2971800"/>
            <a:ext cx="4040188" cy="3276600"/>
          </a:xfrm>
        </p:spPr>
        <p:txBody>
          <a:bodyPr/>
          <a:lstStyle/>
          <a:p>
            <a:endParaRPr lang="en-US" smtClean="0">
              <a:solidFill>
                <a:srgbClr val="000066"/>
              </a:solidFill>
              <a:latin typeface="Arial" pitchFamily="34" charset="0"/>
              <a:cs typeface="Arial" pitchFamily="34" charset="0"/>
            </a:endParaRPr>
          </a:p>
          <a:p>
            <a:r>
              <a:rPr lang="en-US" smtClean="0">
                <a:solidFill>
                  <a:srgbClr val="000066"/>
                </a:solidFill>
                <a:latin typeface="Arial" pitchFamily="34" charset="0"/>
                <a:cs typeface="Arial" pitchFamily="34" charset="0"/>
              </a:rPr>
              <a:t>Single session </a:t>
            </a:r>
          </a:p>
          <a:p>
            <a:r>
              <a:rPr lang="en-US" smtClean="0">
                <a:solidFill>
                  <a:srgbClr val="000066"/>
                </a:solidFill>
                <a:latin typeface="Arial" pitchFamily="34" charset="0"/>
                <a:cs typeface="Arial" pitchFamily="34" charset="0"/>
              </a:rPr>
              <a:t>Immediate and dramatic</a:t>
            </a:r>
          </a:p>
          <a:p>
            <a:endParaRPr lang="en-US" smtClean="0"/>
          </a:p>
        </p:txBody>
      </p:sp>
      <p:sp>
        <p:nvSpPr>
          <p:cNvPr id="69637" name="Text Placeholder 4"/>
          <p:cNvSpPr>
            <a:spLocks noGrp="1"/>
          </p:cNvSpPr>
          <p:nvPr>
            <p:ph type="body" sz="quarter" idx="3"/>
          </p:nvPr>
        </p:nvSpPr>
        <p:spPr>
          <a:xfrm>
            <a:off x="4645025" y="1535113"/>
            <a:ext cx="4041775" cy="1284287"/>
          </a:xfrm>
        </p:spPr>
        <p:txBody>
          <a:bodyPr/>
          <a:lstStyle/>
          <a:p>
            <a:pPr algn="ctr" rtl="1" eaLnBrk="1" hangingPunct="1">
              <a:buClrTx/>
              <a:buSzTx/>
            </a:pPr>
            <a:r>
              <a:rPr lang="en-US" b="0" smtClean="0">
                <a:solidFill>
                  <a:srgbClr val="990033"/>
                </a:solidFill>
                <a:latin typeface="Arial" pitchFamily="34" charset="0"/>
                <a:cs typeface="Arial" pitchFamily="34" charset="0"/>
              </a:rPr>
              <a:t>Low power laser </a:t>
            </a:r>
          </a:p>
          <a:p>
            <a:pPr algn="ctr" rtl="1" eaLnBrk="1" hangingPunct="1">
              <a:buClrTx/>
              <a:buSzTx/>
            </a:pPr>
            <a:r>
              <a:rPr lang="en-US" b="0" smtClean="0">
                <a:solidFill>
                  <a:srgbClr val="990033"/>
                </a:solidFill>
                <a:latin typeface="Arial" pitchFamily="34" charset="0"/>
                <a:cs typeface="Arial" pitchFamily="34" charset="0"/>
              </a:rPr>
              <a:t>treatment</a:t>
            </a:r>
          </a:p>
          <a:p>
            <a:pPr algn="ctr" rtl="1" eaLnBrk="1" hangingPunct="1">
              <a:buClrTx/>
              <a:buSzTx/>
            </a:pPr>
            <a:r>
              <a:rPr lang="en-US" b="0" smtClean="0">
                <a:solidFill>
                  <a:srgbClr val="990033"/>
                </a:solidFill>
                <a:latin typeface="Arial" pitchFamily="34" charset="0"/>
                <a:cs typeface="Arial" pitchFamily="34" charset="0"/>
              </a:rPr>
              <a:t>(LLLT)</a:t>
            </a:r>
            <a:endParaRPr lang="en-US" smtClean="0"/>
          </a:p>
        </p:txBody>
      </p:sp>
      <p:sp>
        <p:nvSpPr>
          <p:cNvPr id="69638" name="Content Placeholder 5"/>
          <p:cNvSpPr>
            <a:spLocks noGrp="1"/>
          </p:cNvSpPr>
          <p:nvPr>
            <p:ph sz="quarter" idx="4"/>
          </p:nvPr>
        </p:nvSpPr>
        <p:spPr>
          <a:xfrm>
            <a:off x="5105400" y="2971800"/>
            <a:ext cx="4038600" cy="3265488"/>
          </a:xfrm>
        </p:spPr>
        <p:txBody>
          <a:bodyPr/>
          <a:lstStyle/>
          <a:p>
            <a:endParaRPr lang="en-US" smtClean="0">
              <a:solidFill>
                <a:srgbClr val="000066"/>
              </a:solidFill>
              <a:latin typeface="Arial" pitchFamily="34" charset="0"/>
              <a:cs typeface="Arial" pitchFamily="34" charset="0"/>
            </a:endParaRPr>
          </a:p>
          <a:p>
            <a:r>
              <a:rPr lang="en-US" smtClean="0">
                <a:solidFill>
                  <a:srgbClr val="000066"/>
                </a:solidFill>
                <a:latin typeface="Arial" pitchFamily="34" charset="0"/>
                <a:cs typeface="Arial" pitchFamily="34" charset="0"/>
              </a:rPr>
              <a:t>Multi session </a:t>
            </a:r>
          </a:p>
          <a:p>
            <a:r>
              <a:rPr lang="en-US" smtClean="0">
                <a:solidFill>
                  <a:srgbClr val="000066"/>
                </a:solidFill>
                <a:latin typeface="Arial" pitchFamily="34" charset="0"/>
                <a:cs typeface="Arial" pitchFamily="34" charset="0"/>
              </a:rPr>
              <a:t>Gradual and cumulative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a:spcBef>
                <a:spcPct val="50000"/>
              </a:spcBef>
            </a:pPr>
            <a:r>
              <a:rPr lang="en-US" smtClean="0">
                <a:solidFill>
                  <a:srgbClr val="990033"/>
                </a:solidFill>
              </a:rPr>
              <a:t/>
            </a:r>
            <a:br>
              <a:rPr lang="en-US" smtClean="0">
                <a:solidFill>
                  <a:srgbClr val="990033"/>
                </a:solidFill>
              </a:rPr>
            </a:br>
            <a:r>
              <a:rPr lang="en-US" smtClean="0">
                <a:solidFill>
                  <a:srgbClr val="990033"/>
                </a:solidFill>
              </a:rPr>
              <a:t/>
            </a:r>
            <a:br>
              <a:rPr lang="en-US" smtClean="0">
                <a:solidFill>
                  <a:srgbClr val="990033"/>
                </a:solidFill>
              </a:rPr>
            </a:br>
            <a:r>
              <a:rPr lang="en-US" smtClean="0">
                <a:solidFill>
                  <a:srgbClr val="990033"/>
                </a:solidFill>
              </a:rPr>
              <a:t> </a:t>
            </a:r>
            <a:r>
              <a:rPr lang="en-US" sz="4000" smtClean="0">
                <a:solidFill>
                  <a:srgbClr val="990033"/>
                </a:solidFill>
              </a:rPr>
              <a:t>Mechanisms of analgesic effect of NACLT?</a:t>
            </a:r>
            <a:endParaRPr lang="en-US" sz="4000" smtClean="0"/>
          </a:p>
        </p:txBody>
      </p:sp>
      <p:sp>
        <p:nvSpPr>
          <p:cNvPr id="3" name="Content Placeholder 2"/>
          <p:cNvSpPr>
            <a:spLocks noGrp="1"/>
          </p:cNvSpPr>
          <p:nvPr>
            <p:ph idx="1"/>
          </p:nvPr>
        </p:nvSpPr>
        <p:spPr/>
        <p:txBody>
          <a:bodyPr/>
          <a:lstStyle/>
          <a:p>
            <a:pPr lvl="1">
              <a:lnSpc>
                <a:spcPct val="150000"/>
              </a:lnSpc>
              <a:buFont typeface="Wingdings" pitchFamily="2" charset="2"/>
              <a:buNone/>
              <a:defRPr/>
            </a:pPr>
            <a:r>
              <a:rPr lang="en-US" sz="2400" b="1" dirty="0" smtClean="0">
                <a:solidFill>
                  <a:srgbClr val="990033"/>
                </a:solidFill>
              </a:rPr>
              <a:t>May be these mechanisms involved?</a:t>
            </a:r>
          </a:p>
          <a:p>
            <a:pPr marL="609600" lvl="1" indent="-609600" eaLnBrk="1" hangingPunct="1">
              <a:lnSpc>
                <a:spcPct val="90000"/>
              </a:lnSpc>
              <a:buClr>
                <a:srgbClr val="A50021"/>
              </a:buClr>
              <a:defRPr/>
            </a:pPr>
            <a:r>
              <a:rPr lang="en-US" sz="2400" dirty="0" smtClean="0">
                <a:solidFill>
                  <a:srgbClr val="000066"/>
                </a:solidFill>
                <a:ea typeface="+mn-ea"/>
                <a:cs typeface="+mn-cs"/>
              </a:rPr>
              <a:t>Producing physiological changes in neural tissue, like: </a:t>
            </a:r>
          </a:p>
          <a:p>
            <a:pPr marL="609600" lvl="1" indent="-609600" eaLnBrk="1" hangingPunct="1">
              <a:lnSpc>
                <a:spcPct val="90000"/>
              </a:lnSpc>
              <a:buClr>
                <a:srgbClr val="A50021"/>
              </a:buClr>
              <a:defRPr/>
            </a:pPr>
            <a:r>
              <a:rPr lang="en-US" sz="2400" dirty="0" smtClean="0">
                <a:solidFill>
                  <a:srgbClr val="000066"/>
                </a:solidFill>
                <a:ea typeface="+mn-ea"/>
                <a:cs typeface="+mn-cs"/>
              </a:rPr>
              <a:t>Blockage of action potential generation/ conduction of signals in C/ A</a:t>
            </a:r>
            <a:r>
              <a:rPr lang="el-GR" sz="2400" dirty="0" smtClean="0">
                <a:solidFill>
                  <a:srgbClr val="000066"/>
                </a:solidFill>
                <a:ea typeface="+mn-ea"/>
                <a:cs typeface="+mn-cs"/>
              </a:rPr>
              <a:t>δ</a:t>
            </a:r>
            <a:r>
              <a:rPr lang="en-US" sz="2400" dirty="0" smtClean="0">
                <a:solidFill>
                  <a:srgbClr val="000066"/>
                </a:solidFill>
                <a:ea typeface="+mn-ea"/>
                <a:cs typeface="+mn-cs"/>
              </a:rPr>
              <a:t> fibers?   </a:t>
            </a:r>
          </a:p>
          <a:p>
            <a:pPr marL="609600" lvl="1" indent="-609600" eaLnBrk="1" hangingPunct="1">
              <a:lnSpc>
                <a:spcPct val="90000"/>
              </a:lnSpc>
              <a:buClr>
                <a:srgbClr val="A50021"/>
              </a:buClr>
              <a:defRPr/>
            </a:pPr>
            <a:r>
              <a:rPr lang="en-US" sz="2400" dirty="0" smtClean="0">
                <a:solidFill>
                  <a:srgbClr val="000066"/>
                </a:solidFill>
                <a:ea typeface="+mn-ea"/>
                <a:cs typeface="+mn-cs"/>
              </a:rPr>
              <a:t>Activation of pain inhibitory pathways?</a:t>
            </a:r>
          </a:p>
          <a:p>
            <a:pPr marL="609600" lvl="1" indent="-609600" eaLnBrk="1" hangingPunct="1">
              <a:lnSpc>
                <a:spcPct val="90000"/>
              </a:lnSpc>
              <a:buClr>
                <a:srgbClr val="A50021"/>
              </a:buClr>
              <a:defRPr/>
            </a:pPr>
            <a:r>
              <a:rPr lang="en-US" sz="2400" dirty="0" smtClean="0">
                <a:solidFill>
                  <a:srgbClr val="000066"/>
                </a:solidFill>
                <a:ea typeface="+mn-ea"/>
                <a:cs typeface="+mn-cs"/>
              </a:rPr>
              <a:t>Producing beta-endorphins and </a:t>
            </a:r>
            <a:r>
              <a:rPr lang="en-US" sz="2400" dirty="0" err="1" smtClean="0">
                <a:solidFill>
                  <a:srgbClr val="000066"/>
                </a:solidFill>
                <a:ea typeface="+mn-ea"/>
                <a:cs typeface="+mn-cs"/>
              </a:rPr>
              <a:t>opioid</a:t>
            </a:r>
            <a:r>
              <a:rPr lang="en-US" sz="2400" dirty="0" smtClean="0">
                <a:solidFill>
                  <a:srgbClr val="000066"/>
                </a:solidFill>
                <a:ea typeface="+mn-ea"/>
                <a:cs typeface="+mn-cs"/>
              </a:rPr>
              <a:t> peptides changes?</a:t>
            </a:r>
          </a:p>
          <a:p>
            <a:pPr marL="609600" lvl="1" indent="-609600" eaLnBrk="1" hangingPunct="1">
              <a:lnSpc>
                <a:spcPct val="90000"/>
              </a:lnSpc>
              <a:buClr>
                <a:srgbClr val="A50021"/>
              </a:buClr>
              <a:defRPr/>
            </a:pPr>
            <a:r>
              <a:rPr lang="en-US" sz="2400" dirty="0" smtClean="0">
                <a:solidFill>
                  <a:srgbClr val="000066"/>
                </a:solidFill>
                <a:ea typeface="+mn-ea"/>
                <a:cs typeface="+mn-cs"/>
              </a:rPr>
              <a:t>Producing changes in mediators like substance P, </a:t>
            </a:r>
            <a:r>
              <a:rPr lang="en-US" sz="2400" dirty="0" err="1" smtClean="0">
                <a:solidFill>
                  <a:srgbClr val="000066"/>
                </a:solidFill>
                <a:ea typeface="+mn-ea"/>
                <a:cs typeface="+mn-cs"/>
              </a:rPr>
              <a:t>bradykinin</a:t>
            </a:r>
            <a:r>
              <a:rPr lang="en-US" sz="2400" dirty="0" smtClean="0">
                <a:solidFill>
                  <a:srgbClr val="000066"/>
                </a:solidFill>
                <a:ea typeface="+mn-ea"/>
                <a:cs typeface="+mn-cs"/>
              </a:rPr>
              <a:t>,</a:t>
            </a:r>
            <a:r>
              <a:rPr lang="en-US" sz="2400" dirty="0" smtClean="0">
                <a:solidFill>
                  <a:srgbClr val="000066"/>
                </a:solidFill>
              </a:rPr>
              <a:t> </a:t>
            </a:r>
            <a:r>
              <a:rPr lang="en-US" sz="2400" dirty="0" err="1" smtClean="0">
                <a:solidFill>
                  <a:srgbClr val="000066"/>
                </a:solidFill>
              </a:rPr>
              <a:t>histamin</a:t>
            </a:r>
            <a:r>
              <a:rPr lang="en-US" sz="2400" dirty="0" smtClean="0">
                <a:solidFill>
                  <a:srgbClr val="000066"/>
                </a:solidFill>
              </a:rPr>
              <a:t>, serotonin, prostaglandins especially PGE2,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pic>
        <p:nvPicPr>
          <p:cNvPr id="71683" name="Picture 2"/>
          <p:cNvPicPr>
            <a:picLocks noGrp="1" noChangeAspect="1" noChangeArrowheads="1"/>
          </p:cNvPicPr>
          <p:nvPr>
            <p:ph sz="half" idx="1"/>
          </p:nvPr>
        </p:nvPicPr>
        <p:blipFill>
          <a:blip r:embed="rId2"/>
          <a:srcRect/>
          <a:stretch>
            <a:fillRect/>
          </a:stretch>
        </p:blipFill>
        <p:spPr>
          <a:xfrm>
            <a:off x="533400" y="838200"/>
            <a:ext cx="4038600" cy="5715000"/>
          </a:xfrm>
        </p:spPr>
      </p:pic>
      <p:pic>
        <p:nvPicPr>
          <p:cNvPr id="71684" name="Picture 2"/>
          <p:cNvPicPr>
            <a:picLocks noGrp="1" noChangeAspect="1" noChangeArrowheads="1"/>
          </p:cNvPicPr>
          <p:nvPr>
            <p:ph sz="half" idx="2"/>
          </p:nvPr>
        </p:nvPicPr>
        <p:blipFill>
          <a:blip r:embed="rId3"/>
          <a:srcRect/>
          <a:stretch>
            <a:fillRect/>
          </a:stretch>
        </p:blipFill>
        <p:spPr>
          <a:xfrm>
            <a:off x="4572000" y="838200"/>
            <a:ext cx="4343400" cy="5715000"/>
          </a:xfr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p:txBody>
          <a:bodyPr/>
          <a:lstStyle/>
          <a:p>
            <a:r>
              <a:rPr lang="en-US" smtClean="0">
                <a:solidFill>
                  <a:srgbClr val="C00000"/>
                </a:solidFill>
              </a:rPr>
              <a:t>Future studies</a:t>
            </a:r>
            <a:r>
              <a:rPr lang="fa-IR" smtClean="0">
                <a:solidFill>
                  <a:srgbClr val="C00000"/>
                </a:solidFill>
              </a:rPr>
              <a:t>... </a:t>
            </a:r>
            <a:endParaRPr lang="en-US" smtClean="0"/>
          </a:p>
        </p:txBody>
      </p:sp>
      <p:sp>
        <p:nvSpPr>
          <p:cNvPr id="72707" name="Subtitle 2"/>
          <p:cNvSpPr>
            <a:spLocks noGrp="1"/>
          </p:cNvSpPr>
          <p:nvPr>
            <p:ph type="subTitle" idx="1"/>
          </p:nvPr>
        </p:nvSpPr>
        <p:spPr/>
        <p:txBody>
          <a:bodyPr/>
          <a:lstStyle/>
          <a:p>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066800" y="838200"/>
            <a:ext cx="7772400" cy="1752600"/>
          </a:xfrm>
        </p:spPr>
        <p:txBody>
          <a:bodyPr/>
          <a:lstStyle/>
          <a:p>
            <a:pPr algn="ctr"/>
            <a:r>
              <a:rPr lang="en-US" b="1" i="1" smtClean="0">
                <a:solidFill>
                  <a:srgbClr val="990033"/>
                </a:solidFill>
              </a:rPr>
              <a:t/>
            </a:r>
            <a:br>
              <a:rPr lang="en-US" b="1" i="1" smtClean="0">
                <a:solidFill>
                  <a:srgbClr val="990033"/>
                </a:solidFill>
              </a:rPr>
            </a:br>
            <a:r>
              <a:rPr lang="en-US" b="1" i="1" smtClean="0">
                <a:solidFill>
                  <a:srgbClr val="990033"/>
                </a:solidFill>
              </a:rPr>
              <a:t> </a:t>
            </a:r>
            <a:r>
              <a:rPr lang="en-US" sz="3200" smtClean="0">
                <a:solidFill>
                  <a:srgbClr val="990033"/>
                </a:solidFill>
              </a:rPr>
              <a:t>NON-ABLATIVE CO2 LASER THERAPY</a:t>
            </a:r>
            <a:br>
              <a:rPr lang="en-US" sz="3200" smtClean="0">
                <a:solidFill>
                  <a:srgbClr val="990033"/>
                </a:solidFill>
              </a:rPr>
            </a:br>
            <a:r>
              <a:rPr lang="en-US" sz="3200" smtClean="0">
                <a:solidFill>
                  <a:srgbClr val="990033"/>
                </a:solidFill>
              </a:rPr>
              <a:t>(NACLT)</a:t>
            </a:r>
            <a:endParaRPr lang="en-US" sz="3200" smtClean="0"/>
          </a:p>
        </p:txBody>
      </p:sp>
      <p:sp>
        <p:nvSpPr>
          <p:cNvPr id="13315" name="Content Placeholder 2"/>
          <p:cNvSpPr>
            <a:spLocks noGrp="1"/>
          </p:cNvSpPr>
          <p:nvPr>
            <p:ph idx="1"/>
          </p:nvPr>
        </p:nvSpPr>
        <p:spPr>
          <a:xfrm>
            <a:off x="1066800" y="2971800"/>
            <a:ext cx="7772400" cy="3886200"/>
          </a:xfrm>
        </p:spPr>
        <p:txBody>
          <a:bodyPr/>
          <a:lstStyle/>
          <a:p>
            <a:pPr eaLnBrk="1" hangingPunct="1">
              <a:lnSpc>
                <a:spcPct val="90000"/>
              </a:lnSpc>
            </a:pPr>
            <a:r>
              <a:rPr lang="en-US" u="sng" smtClean="0">
                <a:solidFill>
                  <a:srgbClr val="000066"/>
                </a:solidFill>
              </a:rPr>
              <a:t>Immediate pain relief</a:t>
            </a:r>
          </a:p>
          <a:p>
            <a:pPr eaLnBrk="1" hangingPunct="1">
              <a:lnSpc>
                <a:spcPct val="90000"/>
              </a:lnSpc>
            </a:pPr>
            <a:endParaRPr lang="en-US" smtClean="0">
              <a:solidFill>
                <a:srgbClr val="000066"/>
              </a:solidFill>
            </a:endParaRPr>
          </a:p>
          <a:p>
            <a:pPr eaLnBrk="1" hangingPunct="1">
              <a:lnSpc>
                <a:spcPct val="90000"/>
              </a:lnSpc>
            </a:pPr>
            <a:r>
              <a:rPr lang="en-US" smtClean="0">
                <a:solidFill>
                  <a:srgbClr val="000066"/>
                </a:solidFill>
              </a:rPr>
              <a:t>Procedure: pain free, no need to anesthesia</a:t>
            </a:r>
          </a:p>
          <a:p>
            <a:pPr eaLnBrk="1" hangingPunct="1">
              <a:lnSpc>
                <a:spcPct val="90000"/>
              </a:lnSpc>
            </a:pPr>
            <a:endParaRPr lang="en-US" smtClean="0">
              <a:solidFill>
                <a:srgbClr val="000066"/>
              </a:solidFill>
            </a:endParaRPr>
          </a:p>
          <a:p>
            <a:pPr eaLnBrk="1" hangingPunct="1">
              <a:lnSpc>
                <a:spcPct val="90000"/>
              </a:lnSpc>
            </a:pPr>
            <a:r>
              <a:rPr lang="en-US" smtClean="0">
                <a:solidFill>
                  <a:srgbClr val="000066"/>
                </a:solidFill>
              </a:rPr>
              <a:t>No visual effects of mucosal damage </a:t>
            </a:r>
          </a:p>
          <a:p>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descr="H:\Farshchian\1318613371982670_orig.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533400" y="2895600"/>
            <a:ext cx="6934200" cy="830997"/>
          </a:xfrm>
          <a:prstGeom prst="rect">
            <a:avLst/>
          </a:prstGeom>
        </p:spPr>
        <p:txBody>
          <a:bodyPr>
            <a:spAutoFit/>
          </a:bodyPr>
          <a:lstStyle/>
          <a:p>
            <a:pPr algn="ctr" rtl="1">
              <a:defRPr/>
            </a:pPr>
            <a:r>
              <a:rPr lang="fa-IR" sz="4800" b="1" kern="10" dirty="0">
                <a:ln w="12700">
                  <a:solidFill>
                    <a:srgbClr val="B2B2B2"/>
                  </a:solidFill>
                  <a:round/>
                  <a:headEnd/>
                  <a:tailEnd/>
                </a:ln>
                <a:solidFill>
                  <a:srgbClr val="002060"/>
                </a:solidFill>
                <a:latin typeface="IranNastaliq"/>
              </a:rPr>
              <a:t>از توجه شما متشکرم</a:t>
            </a:r>
            <a:endParaRPr lang="en-US" sz="4800" b="1" kern="10" dirty="0">
              <a:ln w="12700">
                <a:solidFill>
                  <a:srgbClr val="B2B2B2"/>
                </a:solidFill>
                <a:round/>
                <a:headEnd/>
                <a:tailEnd/>
              </a:ln>
              <a:solidFill>
                <a:srgbClr val="002060"/>
              </a:solidFill>
              <a:latin typeface="IranNastaliq"/>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G_3952"/>
          <p:cNvPicPr>
            <a:picLocks noChangeAspect="1" noChangeArrowheads="1"/>
          </p:cNvPicPr>
          <p:nvPr/>
        </p:nvPicPr>
        <p:blipFill>
          <a:blip r:embed="rId2"/>
          <a:srcRect/>
          <a:stretch>
            <a:fillRect/>
          </a:stretch>
        </p:blipFill>
        <p:spPr bwMode="auto">
          <a:xfrm>
            <a:off x="-630238" y="-471488"/>
            <a:ext cx="10404476" cy="780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ainbow"/>
          <p:cNvPicPr>
            <a:picLocks noChangeAspect="1" noChangeArrowheads="1"/>
          </p:cNvPicPr>
          <p:nvPr/>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15363" name="Picture 3" descr="IMG_3946"/>
          <p:cNvPicPr>
            <a:picLocks noChangeAspect="1" noChangeArrowheads="1"/>
          </p:cNvPicPr>
          <p:nvPr/>
        </p:nvPicPr>
        <p:blipFill>
          <a:blip r:embed="rId3"/>
          <a:srcRect/>
          <a:stretch>
            <a:fillRect/>
          </a:stretch>
        </p:blipFill>
        <p:spPr bwMode="auto">
          <a:xfrm>
            <a:off x="0" y="0"/>
            <a:ext cx="9372600" cy="7027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themeOverride>
</file>

<file path=ppt/theme/themeOverride2.xml><?xml version="1.0" encoding="utf-8"?>
<a:themeOverride xmlns:a="http://schemas.openxmlformats.org/drawingml/2006/main">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2852</TotalTime>
  <Words>1477</Words>
  <Application>Microsoft Office PowerPoint</Application>
  <PresentationFormat>On-screen Show (4:3)</PresentationFormat>
  <Paragraphs>264</Paragraphs>
  <Slides>70</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77" baseType="lpstr">
      <vt:lpstr>Times New Roman</vt:lpstr>
      <vt:lpstr>Arial</vt:lpstr>
      <vt:lpstr>Wingdings</vt:lpstr>
      <vt:lpstr>New York</vt:lpstr>
      <vt:lpstr>Nature</vt:lpstr>
      <vt:lpstr>Microsoft Office Excel Chart</vt:lpstr>
      <vt:lpstr>Microsoft Photo Editor 3.0 Photo</vt:lpstr>
      <vt:lpstr>Slide 1</vt:lpstr>
      <vt:lpstr>NON-ABLATIVE CO2 LASER THERAPY (NACLT) A NEW APPROACH  TO RELIEVE PAIN IN PAINFUL  ORAL MUCOSAL LESIONS</vt:lpstr>
      <vt:lpstr>Slide 3</vt:lpstr>
      <vt:lpstr>Low- Vs. High-Power Lasers</vt:lpstr>
      <vt:lpstr>Low- Vs. High-Power Lasers</vt:lpstr>
      <vt:lpstr>High power CO2 laser Has been used as ablative, coagulative and cutting device successfully. </vt:lpstr>
      <vt:lpstr>  NON-ABLATIVE CO2 LASER THERAPY (NACLT)</vt:lpstr>
      <vt:lpstr>Slide 8</vt:lpstr>
      <vt:lpstr>Slide 9</vt:lpstr>
      <vt:lpstr>Slide 10</vt:lpstr>
      <vt:lpstr>Case report- (Buller ,2004)</vt:lpstr>
      <vt:lpstr>However, </vt:lpstr>
      <vt:lpstr>Slide 13</vt:lpstr>
      <vt:lpstr>Recurrent Aphthous Stomititis </vt:lpstr>
      <vt:lpstr>Patient selection</vt:lpstr>
      <vt:lpstr>Inclusion Criteria</vt:lpstr>
      <vt:lpstr>Exclusion Criteria</vt:lpstr>
      <vt:lpstr>Study procedure</vt:lpstr>
      <vt:lpstr>Slide 19</vt:lpstr>
      <vt:lpstr>Slide 20</vt:lpstr>
      <vt:lpstr>Slide 21</vt:lpstr>
      <vt:lpstr>Results</vt:lpstr>
      <vt:lpstr> Results</vt:lpstr>
      <vt:lpstr>Non-contact pain</vt:lpstr>
      <vt:lpstr>Slide 25</vt:lpstr>
      <vt:lpstr>Slide 26</vt:lpstr>
      <vt:lpstr>Powermetery</vt:lpstr>
      <vt:lpstr>Slide 28</vt:lpstr>
      <vt:lpstr>Articles &amp; Presentations</vt:lpstr>
      <vt:lpstr>Articles &amp; Presentations, cont…</vt:lpstr>
      <vt:lpstr>Pemphigus vulgaris</vt:lpstr>
      <vt:lpstr>Inclusion Criteria</vt:lpstr>
      <vt:lpstr>Exclusion Criteria</vt:lpstr>
      <vt:lpstr>NACLT   </vt:lpstr>
      <vt:lpstr>Slide 35</vt:lpstr>
      <vt:lpstr>Slide 36</vt:lpstr>
      <vt:lpstr>Slide 37</vt:lpstr>
      <vt:lpstr>Slide 38</vt:lpstr>
      <vt:lpstr>Slide 39</vt:lpstr>
      <vt:lpstr>Slide 40</vt:lpstr>
      <vt:lpstr>Slide 41</vt:lpstr>
      <vt:lpstr> Results</vt:lpstr>
      <vt:lpstr>Slide 43</vt:lpstr>
      <vt:lpstr>Slide 44</vt:lpstr>
      <vt:lpstr>Articles &amp; Presentations</vt:lpstr>
      <vt:lpstr>Aphthous Ulcers in  Behcet’s Disease</vt:lpstr>
      <vt:lpstr>Inclusion criteria</vt:lpstr>
      <vt:lpstr>Exclusion criteria</vt:lpstr>
      <vt:lpstr> Results</vt:lpstr>
      <vt:lpstr>Slide 50</vt:lpstr>
      <vt:lpstr>Slide 51</vt:lpstr>
      <vt:lpstr>ORAL MUCOSITIS  FOLLOWING  </vt:lpstr>
      <vt:lpstr>Study design</vt:lpstr>
      <vt:lpstr> </vt:lpstr>
      <vt:lpstr>Results</vt:lpstr>
      <vt:lpstr>Slide 56</vt:lpstr>
      <vt:lpstr>Slide 57</vt:lpstr>
      <vt:lpstr>Slide 58</vt:lpstr>
      <vt:lpstr>Slide 59</vt:lpstr>
      <vt:lpstr>Slide 60</vt:lpstr>
      <vt:lpstr>Slide 61</vt:lpstr>
      <vt:lpstr>Slide 62</vt:lpstr>
      <vt:lpstr>Slide 63</vt:lpstr>
      <vt:lpstr>Articles &amp; Presentations</vt:lpstr>
      <vt:lpstr>Case reports</vt:lpstr>
      <vt:lpstr>Slide 66</vt:lpstr>
      <vt:lpstr>   Mechanisms of analgesic effect of NACLT?</vt:lpstr>
      <vt:lpstr>Slide 68</vt:lpstr>
      <vt:lpstr>Future studies... </vt:lpstr>
      <vt:lpstr>Slide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N.Zand</dc:creator>
  <cp:lastModifiedBy>alumni</cp:lastModifiedBy>
  <cp:revision>947</cp:revision>
  <dcterms:created xsi:type="dcterms:W3CDTF">1601-01-01T00:00:00Z</dcterms:created>
  <dcterms:modified xsi:type="dcterms:W3CDTF">2014-11-23T11:35:21Z</dcterms:modified>
</cp:coreProperties>
</file>