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hart9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843" r:id="rId1"/>
  </p:sldMasterIdLst>
  <p:notesMasterIdLst>
    <p:notesMasterId r:id="rId44"/>
  </p:notesMasterIdLst>
  <p:sldIdLst>
    <p:sldId id="434" r:id="rId2"/>
    <p:sldId id="508" r:id="rId3"/>
    <p:sldId id="256" r:id="rId4"/>
    <p:sldId id="477" r:id="rId5"/>
    <p:sldId id="504" r:id="rId6"/>
    <p:sldId id="454" r:id="rId7"/>
    <p:sldId id="380" r:id="rId8"/>
    <p:sldId id="430" r:id="rId9"/>
    <p:sldId id="503" r:id="rId10"/>
    <p:sldId id="449" r:id="rId11"/>
    <p:sldId id="419" r:id="rId12"/>
    <p:sldId id="443" r:id="rId13"/>
    <p:sldId id="412" r:id="rId14"/>
    <p:sldId id="424" r:id="rId15"/>
    <p:sldId id="444" r:id="rId16"/>
    <p:sldId id="438" r:id="rId17"/>
    <p:sldId id="497" r:id="rId18"/>
    <p:sldId id="461" r:id="rId19"/>
    <p:sldId id="439" r:id="rId20"/>
    <p:sldId id="440" r:id="rId21"/>
    <p:sldId id="414" r:id="rId22"/>
    <p:sldId id="418" r:id="rId23"/>
    <p:sldId id="437" r:id="rId24"/>
    <p:sldId id="478" r:id="rId25"/>
    <p:sldId id="384" r:id="rId26"/>
    <p:sldId id="490" r:id="rId27"/>
    <p:sldId id="509" r:id="rId28"/>
    <p:sldId id="483" r:id="rId29"/>
    <p:sldId id="479" r:id="rId30"/>
    <p:sldId id="480" r:id="rId31"/>
    <p:sldId id="481" r:id="rId32"/>
    <p:sldId id="511" r:id="rId33"/>
    <p:sldId id="459" r:id="rId34"/>
    <p:sldId id="502" r:id="rId35"/>
    <p:sldId id="386" r:id="rId36"/>
    <p:sldId id="445" r:id="rId37"/>
    <p:sldId id="505" r:id="rId38"/>
    <p:sldId id="512" r:id="rId39"/>
    <p:sldId id="513" r:id="rId40"/>
    <p:sldId id="514" r:id="rId41"/>
    <p:sldId id="474" r:id="rId42"/>
    <p:sldId id="496" r:id="rId43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800000"/>
    <a:srgbClr val="000066"/>
    <a:srgbClr val="FFFFFF"/>
    <a:srgbClr val="FF0066"/>
    <a:srgbClr val="FF3300"/>
    <a:srgbClr val="FF9966"/>
    <a:srgbClr val="00FF00"/>
    <a:srgbClr val="FF3399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inimized">
    <p:restoredLeft sz="65441" autoAdjust="0"/>
    <p:restoredTop sz="96595" autoAdjust="0"/>
  </p:normalViewPr>
  <p:slideViewPr>
    <p:cSldViewPr>
      <p:cViewPr>
        <p:scale>
          <a:sx n="100" d="100"/>
          <a:sy n="100" d="100"/>
        </p:scale>
        <p:origin x="-24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74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>
        <c:manualLayout>
          <c:layoutTarget val="inner"/>
          <c:xMode val="edge"/>
          <c:yMode val="edge"/>
          <c:x val="0.11712764033755611"/>
          <c:y val="5.1201796890773324E-2"/>
          <c:w val="0.86791732283464496"/>
          <c:h val="0.72179552165355876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unrealted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ln>
                <a:solidFill>
                  <a:srgbClr val="C00000"/>
                </a:solidFill>
              </a:ln>
            </c:spPr>
          </c:marker>
          <c:cat>
            <c:strRef>
              <c:f>Sheet1!$A$2:$A$21</c:f>
              <c:strCache>
                <c:ptCount val="19"/>
                <c:pt idx="0">
                  <c:v>1989-95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150</c:v>
                </c:pt>
                <c:pt idx="1">
                  <c:v>22</c:v>
                </c:pt>
                <c:pt idx="2">
                  <c:v>44</c:v>
                </c:pt>
                <c:pt idx="3">
                  <c:v>33</c:v>
                </c:pt>
                <c:pt idx="4">
                  <c:v>33</c:v>
                </c:pt>
                <c:pt idx="5">
                  <c:v>37</c:v>
                </c:pt>
                <c:pt idx="6">
                  <c:v>27</c:v>
                </c:pt>
                <c:pt idx="7">
                  <c:v>34</c:v>
                </c:pt>
                <c:pt idx="8">
                  <c:v>34</c:v>
                </c:pt>
                <c:pt idx="9">
                  <c:v>53</c:v>
                </c:pt>
                <c:pt idx="10">
                  <c:v>60</c:v>
                </c:pt>
                <c:pt idx="11">
                  <c:v>54</c:v>
                </c:pt>
                <c:pt idx="12">
                  <c:v>64</c:v>
                </c:pt>
                <c:pt idx="13">
                  <c:v>45</c:v>
                </c:pt>
                <c:pt idx="14">
                  <c:v>48</c:v>
                </c:pt>
                <c:pt idx="15">
                  <c:v>30</c:v>
                </c:pt>
                <c:pt idx="16">
                  <c:v>19</c:v>
                </c:pt>
                <c:pt idx="17">
                  <c:v>5</c:v>
                </c:pt>
                <c:pt idx="18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Deceased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ln>
                <a:solidFill>
                  <a:srgbClr val="FFFF00"/>
                </a:solidFill>
              </a:ln>
            </c:spPr>
          </c:marker>
          <c:cat>
            <c:strRef>
              <c:f>Sheet1!$A$2:$A$21</c:f>
              <c:strCache>
                <c:ptCount val="19"/>
                <c:pt idx="0">
                  <c:v>1989-95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</c:strCache>
            </c:strRef>
          </c:cat>
          <c:val>
            <c:numRef>
              <c:f>Sheet1!$C$2:$C$21</c:f>
              <c:numCache>
                <c:formatCode>General</c:formatCode>
                <c:ptCount val="20"/>
                <c:pt idx="0">
                  <c:v>82</c:v>
                </c:pt>
                <c:pt idx="1">
                  <c:v>26</c:v>
                </c:pt>
                <c:pt idx="2">
                  <c:v>4</c:v>
                </c:pt>
                <c:pt idx="3">
                  <c:v>0</c:v>
                </c:pt>
                <c:pt idx="4">
                  <c:v>13</c:v>
                </c:pt>
                <c:pt idx="5">
                  <c:v>14</c:v>
                </c:pt>
                <c:pt idx="6">
                  <c:v>47</c:v>
                </c:pt>
                <c:pt idx="7">
                  <c:v>44</c:v>
                </c:pt>
                <c:pt idx="8">
                  <c:v>107</c:v>
                </c:pt>
                <c:pt idx="9">
                  <c:v>62</c:v>
                </c:pt>
                <c:pt idx="10">
                  <c:v>55</c:v>
                </c:pt>
                <c:pt idx="11">
                  <c:v>85</c:v>
                </c:pt>
                <c:pt idx="12">
                  <c:v>84</c:v>
                </c:pt>
                <c:pt idx="13">
                  <c:v>86</c:v>
                </c:pt>
                <c:pt idx="14">
                  <c:v>102</c:v>
                </c:pt>
                <c:pt idx="15">
                  <c:v>161</c:v>
                </c:pt>
                <c:pt idx="16">
                  <c:v>225</c:v>
                </c:pt>
                <c:pt idx="17">
                  <c:v>213</c:v>
                </c:pt>
                <c:pt idx="18">
                  <c:v>257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Related</c:v>
                </c:pt>
              </c:strCache>
            </c:strRef>
          </c:tx>
          <c:cat>
            <c:strRef>
              <c:f>Sheet1!$A$2:$A$21</c:f>
              <c:strCache>
                <c:ptCount val="19"/>
                <c:pt idx="0">
                  <c:v>1989-95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</c:strCache>
            </c:strRef>
          </c:cat>
          <c:val>
            <c:numRef>
              <c:f>Sheet1!$D$2:$D$21</c:f>
              <c:numCache>
                <c:formatCode>General</c:formatCode>
                <c:ptCount val="20"/>
                <c:pt idx="0">
                  <c:v>122</c:v>
                </c:pt>
                <c:pt idx="1">
                  <c:v>31</c:v>
                </c:pt>
                <c:pt idx="2">
                  <c:v>37</c:v>
                </c:pt>
                <c:pt idx="3">
                  <c:v>42</c:v>
                </c:pt>
                <c:pt idx="4">
                  <c:v>50</c:v>
                </c:pt>
                <c:pt idx="5">
                  <c:v>41</c:v>
                </c:pt>
                <c:pt idx="6">
                  <c:v>48</c:v>
                </c:pt>
                <c:pt idx="7">
                  <c:v>48</c:v>
                </c:pt>
                <c:pt idx="8">
                  <c:v>39</c:v>
                </c:pt>
                <c:pt idx="9">
                  <c:v>53</c:v>
                </c:pt>
                <c:pt idx="10">
                  <c:v>48</c:v>
                </c:pt>
                <c:pt idx="11">
                  <c:v>24</c:v>
                </c:pt>
                <c:pt idx="12">
                  <c:v>31</c:v>
                </c:pt>
                <c:pt idx="13">
                  <c:v>31</c:v>
                </c:pt>
                <c:pt idx="14">
                  <c:v>35</c:v>
                </c:pt>
                <c:pt idx="15">
                  <c:v>21</c:v>
                </c:pt>
                <c:pt idx="16">
                  <c:v>18</c:v>
                </c:pt>
                <c:pt idx="17">
                  <c:v>5</c:v>
                </c:pt>
                <c:pt idx="18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pPr>
              <a:ln>
                <a:solidFill>
                  <a:srgbClr val="92D050"/>
                </a:solidFill>
              </a:ln>
            </c:spPr>
          </c:marker>
          <c:cat>
            <c:strRef>
              <c:f>Sheet1!$A$2:$A$21</c:f>
              <c:strCache>
                <c:ptCount val="19"/>
                <c:pt idx="0">
                  <c:v>1989-95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</c:strCache>
            </c:strRef>
          </c:cat>
          <c:val>
            <c:numRef>
              <c:f>Sheet1!$E$2:$E$21</c:f>
              <c:numCache>
                <c:formatCode>General</c:formatCode>
                <c:ptCount val="20"/>
                <c:pt idx="0">
                  <c:v>354</c:v>
                </c:pt>
                <c:pt idx="1">
                  <c:v>79</c:v>
                </c:pt>
                <c:pt idx="2">
                  <c:v>85</c:v>
                </c:pt>
                <c:pt idx="3">
                  <c:v>75</c:v>
                </c:pt>
                <c:pt idx="4">
                  <c:v>96</c:v>
                </c:pt>
                <c:pt idx="5">
                  <c:v>92</c:v>
                </c:pt>
                <c:pt idx="6">
                  <c:v>122</c:v>
                </c:pt>
                <c:pt idx="7">
                  <c:v>126</c:v>
                </c:pt>
                <c:pt idx="8">
                  <c:v>180</c:v>
                </c:pt>
                <c:pt idx="9">
                  <c:v>168</c:v>
                </c:pt>
                <c:pt idx="10">
                  <c:v>163</c:v>
                </c:pt>
                <c:pt idx="11">
                  <c:v>163</c:v>
                </c:pt>
                <c:pt idx="12">
                  <c:v>179</c:v>
                </c:pt>
                <c:pt idx="13">
                  <c:v>162</c:v>
                </c:pt>
                <c:pt idx="14">
                  <c:v>185</c:v>
                </c:pt>
                <c:pt idx="15">
                  <c:v>212</c:v>
                </c:pt>
                <c:pt idx="16">
                  <c:v>262</c:v>
                </c:pt>
                <c:pt idx="17">
                  <c:v>219</c:v>
                </c:pt>
                <c:pt idx="18">
                  <c:v>262</c:v>
                </c:pt>
              </c:numCache>
            </c:numRef>
          </c:val>
        </c:ser>
        <c:marker val="1"/>
        <c:axId val="76199424"/>
        <c:axId val="76201344"/>
      </c:lineChart>
      <c:catAx>
        <c:axId val="761994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fa-IR" b="1">
                <a:solidFill>
                  <a:srgbClr val="FF0000"/>
                </a:solidFill>
                <a:latin typeface="Bodoni MT" pitchFamily="18" charset="0"/>
              </a:defRPr>
            </a:pPr>
            <a:endParaRPr lang="en-US"/>
          </a:p>
        </c:txPr>
        <c:crossAx val="76201344"/>
        <c:crosses val="autoZero"/>
        <c:auto val="1"/>
        <c:lblAlgn val="ctr"/>
        <c:lblOffset val="100"/>
      </c:catAx>
      <c:valAx>
        <c:axId val="762013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fa-IR" b="1">
                <a:latin typeface="Bodoni MT" pitchFamily="18" charset="0"/>
              </a:defRPr>
            </a:pPr>
            <a:endParaRPr lang="en-US"/>
          </a:p>
        </c:txPr>
        <c:crossAx val="76199424"/>
        <c:crosses val="autoZero"/>
        <c:crossBetween val="between"/>
      </c:valAx>
      <c:spPr>
        <a:solidFill>
          <a:schemeClr val="accent2">
            <a:lumMod val="50000"/>
          </a:schemeClr>
        </a:solidFill>
      </c:spPr>
    </c:plotArea>
    <c:legend>
      <c:legendPos val="t"/>
      <c:legendEntry>
        <c:idx val="0"/>
        <c:txPr>
          <a:bodyPr/>
          <a:lstStyle/>
          <a:p>
            <a:pPr>
              <a:defRPr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9496135899679526"/>
          <c:y val="5.4545454545454508E-2"/>
          <c:w val="0.63263185050588333"/>
          <c:h val="9.1064185158675329E-2"/>
        </c:manualLayout>
      </c:layout>
      <c:txPr>
        <a:bodyPr/>
        <a:lstStyle/>
        <a:p>
          <a:pPr>
            <a:defRPr lang="fa-IR">
              <a:solidFill>
                <a:schemeClr val="bg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rotX val="50"/>
      <c:rotY val="6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Deceased</c:v>
                </c:pt>
              </c:strCache>
            </c:strRef>
          </c:tx>
          <c:spPr>
            <a:solidFill>
              <a:srgbClr val="FF0000"/>
            </a:solidFill>
            <a:effectLst>
              <a:outerShdw blurRad="50800" dist="50800" dir="5400000" algn="ctr" rotWithShape="0">
                <a:schemeClr val="tx1"/>
              </a:outerShdw>
            </a:effectLst>
          </c:spPr>
          <c:dLbls>
            <c:dLbl>
              <c:idx val="0"/>
              <c:layout>
                <c:manualLayout>
                  <c:x val="1.4367816091954004E-2"/>
                  <c:y val="-5.4945054945055027E-3"/>
                </c:manualLayout>
              </c:layout>
              <c:showVal val="1"/>
            </c:dLbl>
            <c:dLbl>
              <c:idx val="1"/>
              <c:layout>
                <c:manualLayout>
                  <c:x val="7.1839080459770123E-3"/>
                  <c:y val="-8.2417582417581414E-3"/>
                </c:manualLayout>
              </c:layout>
              <c:showVal val="1"/>
            </c:dLbl>
            <c:dLbl>
              <c:idx val="2"/>
              <c:layout>
                <c:manualLayout>
                  <c:x val="5.7471264367816534E-3"/>
                  <c:y val="-5.4945054945055027E-3"/>
                </c:manualLayout>
              </c:layout>
              <c:showVal val="1"/>
            </c:dLbl>
            <c:dLbl>
              <c:idx val="3"/>
              <c:layout>
                <c:manualLayout>
                  <c:x val="5.7471264367816334E-3"/>
                  <c:y val="5.4945054945055027E-3"/>
                </c:manualLayout>
              </c:layout>
              <c:showVal val="1"/>
            </c:dLbl>
            <c:dLbl>
              <c:idx val="4"/>
              <c:layout>
                <c:manualLayout>
                  <c:x val="5.7471264367816334E-3"/>
                  <c:y val="2.7472527472527835E-3"/>
                </c:manualLayout>
              </c:layout>
              <c:showVal val="1"/>
            </c:dLbl>
            <c:dLbl>
              <c:idx val="5"/>
              <c:layout>
                <c:manualLayout>
                  <c:x val="5.7471264367816334E-3"/>
                  <c:y val="5.4945054945055027E-3"/>
                </c:manualLayout>
              </c:layout>
              <c:showVal val="1"/>
            </c:dLbl>
            <c:dLbl>
              <c:idx val="6"/>
              <c:layout>
                <c:manualLayout>
                  <c:x val="1.0057471264367913E-2"/>
                  <c:y val="-1.0989010989011002E-2"/>
                </c:manualLayout>
              </c:layout>
              <c:showVal val="1"/>
            </c:dLbl>
            <c:dLbl>
              <c:idx val="7"/>
              <c:layout>
                <c:manualLayout>
                  <c:x val="1.1494252873563199E-2"/>
                  <c:y val="-1.9230769230769409E-2"/>
                </c:manualLayout>
              </c:layout>
              <c:showVal val="1"/>
            </c:dLbl>
            <c:dLbl>
              <c:idx val="8"/>
              <c:layout>
                <c:manualLayout>
                  <c:x val="1.1494252873563199E-2"/>
                  <c:y val="-3.8461538461538498E-2"/>
                </c:manualLayout>
              </c:layout>
              <c:showVal val="1"/>
            </c:dLbl>
            <c:dLbl>
              <c:idx val="9"/>
              <c:layout>
                <c:manualLayout>
                  <c:x val="1.1494252873563199E-2"/>
                  <c:y val="-8.2417582417582402E-3"/>
                </c:manualLayout>
              </c:layout>
              <c:showVal val="1"/>
            </c:dLbl>
            <c:dLbl>
              <c:idx val="10"/>
              <c:layout>
                <c:manualLayout>
                  <c:x val="7.1839080459770123E-3"/>
                  <c:y val="-2.7472527472527744E-3"/>
                </c:manualLayout>
              </c:layout>
              <c:showVal val="1"/>
            </c:dLbl>
            <c:dLbl>
              <c:idx val="11"/>
              <c:layout>
                <c:manualLayout>
                  <c:x val="8.6206896551724223E-3"/>
                  <c:y val="-1.6483516483516501E-2"/>
                </c:manualLayout>
              </c:layout>
              <c:showVal val="1"/>
            </c:dLbl>
            <c:dLbl>
              <c:idx val="12"/>
              <c:layout>
                <c:manualLayout>
                  <c:x val="5.7471264367816334E-3"/>
                  <c:y val="-8.2419745608721499E-3"/>
                </c:manualLayout>
              </c:layout>
              <c:showVal val="1"/>
            </c:dLbl>
            <c:dLbl>
              <c:idx val="13"/>
              <c:layout>
                <c:manualLayout>
                  <c:x val="7.1839080459770123E-3"/>
                  <c:y val="2.7472527472527744E-3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000">
                    <a:solidFill>
                      <a:schemeClr val="tx2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Sheet1!$A$2:$A$15</c:f>
              <c:strCache>
                <c:ptCount val="14"/>
                <c:pt idx="0">
                  <c:v>1993-2001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22</c:v>
                </c:pt>
                <c:pt idx="1">
                  <c:v>14</c:v>
                </c:pt>
                <c:pt idx="2">
                  <c:v>42</c:v>
                </c:pt>
                <c:pt idx="3">
                  <c:v>59</c:v>
                </c:pt>
                <c:pt idx="4">
                  <c:v>55</c:v>
                </c:pt>
                <c:pt idx="5">
                  <c:v>85</c:v>
                </c:pt>
                <c:pt idx="6">
                  <c:v>106</c:v>
                </c:pt>
                <c:pt idx="7">
                  <c:v>118</c:v>
                </c:pt>
                <c:pt idx="8">
                  <c:v>136</c:v>
                </c:pt>
                <c:pt idx="9">
                  <c:v>205</c:v>
                </c:pt>
                <c:pt idx="10">
                  <c:v>309</c:v>
                </c:pt>
                <c:pt idx="11">
                  <c:v>361</c:v>
                </c:pt>
                <c:pt idx="12">
                  <c:v>402</c:v>
                </c:pt>
                <c:pt idx="13">
                  <c:v>332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Living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1.0057471264368014E-2"/>
                  <c:y val="-1.6483516483516501E-2"/>
                </c:manualLayout>
              </c:layout>
              <c:showVal val="1"/>
            </c:dLbl>
            <c:dLbl>
              <c:idx val="1"/>
              <c:layout>
                <c:manualLayout>
                  <c:x val="1.1494252873563199E-2"/>
                  <c:y val="-1.3736263736263708E-2"/>
                </c:manualLayout>
              </c:layout>
              <c:showVal val="1"/>
            </c:dLbl>
            <c:dLbl>
              <c:idx val="4"/>
              <c:layout>
                <c:manualLayout>
                  <c:x val="1.0057471264368014E-2"/>
                  <c:y val="-2.1978021978022007E-2"/>
                </c:manualLayout>
              </c:layout>
              <c:showVal val="1"/>
            </c:dLbl>
            <c:dLbl>
              <c:idx val="5"/>
              <c:layout>
                <c:manualLayout>
                  <c:x val="5.7471264367816334E-3"/>
                  <c:y val="-8.2417582417582402E-3"/>
                </c:manualLayout>
              </c:layout>
              <c:showVal val="1"/>
            </c:dLbl>
            <c:dLbl>
              <c:idx val="6"/>
              <c:layout>
                <c:manualLayout>
                  <c:x val="8.6206896551724223E-3"/>
                  <c:y val="-1.0989010989011002E-2"/>
                </c:manualLayout>
              </c:layout>
              <c:showVal val="1"/>
            </c:dLbl>
            <c:dLbl>
              <c:idx val="7"/>
              <c:layout>
                <c:manualLayout>
                  <c:x val="8.6206896551724223E-3"/>
                  <c:y val="-1.3736263736263708E-2"/>
                </c:manualLayout>
              </c:layout>
              <c:showVal val="1"/>
            </c:dLbl>
            <c:dLbl>
              <c:idx val="8"/>
              <c:layout>
                <c:manualLayout>
                  <c:x val="8.6206896551724223E-3"/>
                  <c:y val="-8.2417582417582402E-3"/>
                </c:manualLayout>
              </c:layout>
              <c:showVal val="1"/>
            </c:dLbl>
            <c:dLbl>
              <c:idx val="9"/>
              <c:layout>
                <c:manualLayout>
                  <c:x val="7.1839080459770123E-3"/>
                  <c:y val="-2.7472527472527835E-3"/>
                </c:manualLayout>
              </c:layout>
              <c:showVal val="1"/>
            </c:dLbl>
            <c:dLbl>
              <c:idx val="10"/>
              <c:layout>
                <c:manualLayout>
                  <c:x val="7.1839080459770123E-3"/>
                  <c:y val="-2.7472527472527836E-2"/>
                </c:manualLayout>
              </c:layout>
              <c:showVal val="1"/>
            </c:dLbl>
            <c:dLbl>
              <c:idx val="11"/>
              <c:layout>
                <c:manualLayout>
                  <c:x val="7.1839080459770123E-3"/>
                  <c:y val="-8.2417582417582402E-3"/>
                </c:manualLayout>
              </c:layout>
              <c:showVal val="1"/>
            </c:dLbl>
            <c:dLbl>
              <c:idx val="12"/>
              <c:layout>
                <c:manualLayout>
                  <c:x val="8.6206896551724223E-3"/>
                  <c:y val="-2.4725274725274918E-2"/>
                </c:manualLayout>
              </c:layout>
              <c:showVal val="1"/>
            </c:dLbl>
            <c:dLbl>
              <c:idx val="13"/>
              <c:layout>
                <c:manualLayout>
                  <c:x val="2.8735632183908132E-3"/>
                  <c:y val="-1.0989010989011002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000">
                    <a:solidFill>
                      <a:srgbClr val="C00000"/>
                    </a:solidFill>
                  </a:defRPr>
                </a:pPr>
                <a:endParaRPr lang="en-US"/>
              </a:p>
            </c:txPr>
            <c:showVal val="1"/>
          </c:dLbls>
          <c:cat>
            <c:strRef>
              <c:f>Sheet1!$A$2:$A$15</c:f>
              <c:strCache>
                <c:ptCount val="14"/>
                <c:pt idx="0">
                  <c:v>1993-2001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6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12</c:v>
                </c:pt>
                <c:pt idx="6">
                  <c:v>14</c:v>
                </c:pt>
                <c:pt idx="7">
                  <c:v>35</c:v>
                </c:pt>
                <c:pt idx="8">
                  <c:v>39</c:v>
                </c:pt>
                <c:pt idx="9">
                  <c:v>41</c:v>
                </c:pt>
                <c:pt idx="10">
                  <c:v>38</c:v>
                </c:pt>
                <c:pt idx="11">
                  <c:v>36</c:v>
                </c:pt>
                <c:pt idx="12">
                  <c:v>37</c:v>
                </c:pt>
                <c:pt idx="13">
                  <c:v>26</c:v>
                </c:pt>
              </c:numCache>
            </c:numRef>
          </c:val>
        </c:ser>
        <c:shape val="cylinder"/>
        <c:axId val="76330112"/>
        <c:axId val="76331648"/>
        <c:axId val="0"/>
      </c:bar3DChart>
      <c:catAx>
        <c:axId val="76330112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b="1" i="1">
                <a:solidFill>
                  <a:srgbClr val="C00000"/>
                </a:solidFill>
                <a:latin typeface="Bodoni MT" pitchFamily="18" charset="0"/>
              </a:defRPr>
            </a:pPr>
            <a:endParaRPr lang="en-US"/>
          </a:p>
        </c:txPr>
        <c:crossAx val="76331648"/>
        <c:crosses val="autoZero"/>
        <c:auto val="1"/>
        <c:lblAlgn val="ctr"/>
        <c:lblOffset val="100"/>
      </c:catAx>
      <c:valAx>
        <c:axId val="763316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 b="1">
                <a:solidFill>
                  <a:srgbClr val="FFFFFF"/>
                </a:solidFill>
                <a:latin typeface="Bodoni MT" pitchFamily="18" charset="0"/>
              </a:defRPr>
            </a:pPr>
            <a:endParaRPr lang="en-US"/>
          </a:p>
        </c:txPr>
        <c:crossAx val="76330112"/>
        <c:crosses val="autoZero"/>
        <c:crossBetween val="between"/>
      </c:valAx>
    </c:plotArea>
    <c:legend>
      <c:legendPos val="r"/>
      <c:legendEntry>
        <c:idx val="1"/>
        <c:txPr>
          <a:bodyPr/>
          <a:lstStyle/>
          <a:p>
            <a:pPr>
              <a:defRPr b="1">
                <a:solidFill>
                  <a:schemeClr val="bg1">
                    <a:lumMod val="20000"/>
                    <a:lumOff val="80000"/>
                  </a:schemeClr>
                </a:solidFill>
                <a:latin typeface="Bodoni MT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5122262195673761"/>
          <c:y val="0.8381623691269271"/>
          <c:w val="0.13378812562222811"/>
          <c:h val="0.150379856364108"/>
        </c:manualLayout>
      </c:layout>
      <c:txPr>
        <a:bodyPr/>
        <a:lstStyle/>
        <a:p>
          <a:pPr>
            <a:defRPr lang="en-US" b="1">
              <a:solidFill>
                <a:srgbClr val="FFFFFF"/>
              </a:solidFill>
              <a:latin typeface="Bodoni MT" pitchFamily="18" charset="0"/>
            </a:defRPr>
          </a:pPr>
          <a:endParaRPr lang="en-US"/>
        </a:p>
      </c:txPr>
    </c:legend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view3D>
      <c:rotX val="40"/>
      <c:rotY val="80"/>
      <c:rAngAx val="1"/>
    </c:view3D>
    <c:floor>
      <c:spPr>
        <a:solidFill>
          <a:schemeClr val="tx1"/>
        </a:solidFill>
      </c:spPr>
    </c:floor>
    <c:plotArea>
      <c:layout>
        <c:manualLayout>
          <c:layoutTarget val="inner"/>
          <c:xMode val="edge"/>
          <c:yMode val="edge"/>
          <c:x val="6.7689927520527854E-2"/>
          <c:y val="3.1557075102454341E-2"/>
          <c:w val="0.7562909051506177"/>
          <c:h val="0.67647419072615922"/>
        </c:manualLayout>
      </c:layout>
      <c:bar3D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Deceased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c:spPr>
          <c:dLbls>
            <c:dLbl>
              <c:idx val="0"/>
              <c:layout>
                <c:manualLayout>
                  <c:x val="1.223229550434631E-2"/>
                  <c:y val="-2.9239766081871521E-3"/>
                </c:manualLayout>
              </c:layout>
              <c:showVal val="1"/>
            </c:dLbl>
            <c:dLbl>
              <c:idx val="1"/>
              <c:layout>
                <c:manualLayout>
                  <c:x val="6.1162079510703434E-3"/>
                  <c:y val="-8.771929824561403E-3"/>
                </c:manualLayout>
              </c:layout>
              <c:showVal val="1"/>
            </c:dLbl>
            <c:dLbl>
              <c:idx val="2"/>
              <c:layout>
                <c:manualLayout>
                  <c:x val="1.0703363914373088E-2"/>
                  <c:y val="8.771929824561403E-3"/>
                </c:manualLayout>
              </c:layout>
              <c:showVal val="1"/>
            </c:dLbl>
            <c:dLbl>
              <c:idx val="3"/>
              <c:layout>
                <c:manualLayout>
                  <c:x val="1.3761467889908317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9.1743119266055051E-3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2232415902140656E-2"/>
                  <c:y val="-5.8479532163742704E-3"/>
                </c:manualLayout>
              </c:layout>
              <c:showVal val="1"/>
            </c:dLbl>
            <c:dLbl>
              <c:idx val="6"/>
              <c:layout>
                <c:manualLayout>
                  <c:x val="4.5871559633027525E-3"/>
                  <c:y val="-8.771929824561403E-3"/>
                </c:manualLayout>
              </c:layout>
              <c:showVal val="1"/>
            </c:dLbl>
            <c:dLbl>
              <c:idx val="7"/>
              <c:layout>
                <c:manualLayout>
                  <c:x val="1.0703243516578776E-2"/>
                  <c:y val="-2.0467836257309982E-2"/>
                </c:manualLayout>
              </c:layout>
              <c:showVal val="1"/>
            </c:dLbl>
            <c:dLbl>
              <c:idx val="8"/>
              <c:layout>
                <c:manualLayout>
                  <c:x val="7.6452599388379333E-3"/>
                  <c:y val="-5.8479532163742704E-3"/>
                </c:manualLayout>
              </c:layout>
              <c:showVal val="1"/>
            </c:dLbl>
            <c:dLbl>
              <c:idx val="9"/>
              <c:layout>
                <c:manualLayout>
                  <c:x val="9.1743119266055051E-3"/>
                  <c:y val="1.1695906432748536E-2"/>
                </c:manualLayout>
              </c:layout>
              <c:showVal val="1"/>
            </c:dLbl>
            <c:dLbl>
              <c:idx val="10"/>
              <c:layout>
                <c:manualLayout>
                  <c:x val="1.0703363914373088E-2"/>
                  <c:y val="8.7719298245614551E-3"/>
                </c:manualLayout>
              </c:layout>
              <c:showVal val="1"/>
            </c:dLbl>
            <c:dLbl>
              <c:idx val="11"/>
              <c:layout>
                <c:manualLayout>
                  <c:x val="1.0703363914373088E-2"/>
                  <c:y val="-8.1871345029240275E-2"/>
                </c:manualLayout>
              </c:layout>
              <c:showVal val="1"/>
            </c:dLbl>
            <c:dLbl>
              <c:idx val="12"/>
              <c:layout>
                <c:manualLayout>
                  <c:x val="1.2232415902140656E-2"/>
                  <c:y val="0"/>
                </c:manualLayout>
              </c:layout>
              <c:showVal val="1"/>
            </c:dLbl>
            <c:dLbl>
              <c:idx val="13"/>
              <c:layout>
                <c:manualLayout>
                  <c:x val="6.1162079510703434E-3"/>
                  <c:y val="0"/>
                </c:manualLayout>
              </c:layout>
              <c:showVal val="1"/>
            </c:dLbl>
            <c:delete val="1"/>
          </c:dLbls>
          <c:cat>
            <c:strRef>
              <c:f>Sheet1!$A$2:$A$15</c:f>
              <c:strCache>
                <c:ptCount val="14"/>
                <c:pt idx="0">
                  <c:v>1372-1380</c:v>
                </c:pt>
                <c:pt idx="1">
                  <c:v>1381</c:v>
                </c:pt>
                <c:pt idx="2">
                  <c:v>1382</c:v>
                </c:pt>
                <c:pt idx="3">
                  <c:v>1383</c:v>
                </c:pt>
                <c:pt idx="4">
                  <c:v>1384</c:v>
                </c:pt>
                <c:pt idx="5">
                  <c:v>1385</c:v>
                </c:pt>
                <c:pt idx="6">
                  <c:v>1386</c:v>
                </c:pt>
                <c:pt idx="7">
                  <c:v>1387</c:v>
                </c:pt>
                <c:pt idx="8">
                  <c:v>1388</c:v>
                </c:pt>
                <c:pt idx="9">
                  <c:v>1389</c:v>
                </c:pt>
                <c:pt idx="10">
                  <c:v>1390</c:v>
                </c:pt>
                <c:pt idx="11">
                  <c:v>1391</c:v>
                </c:pt>
                <c:pt idx="12">
                  <c:v>1392</c:v>
                </c:pt>
                <c:pt idx="13">
                  <c:v>1393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24</c:v>
                </c:pt>
                <c:pt idx="1">
                  <c:v>19</c:v>
                </c:pt>
                <c:pt idx="2">
                  <c:v>45</c:v>
                </c:pt>
                <c:pt idx="3">
                  <c:v>61</c:v>
                </c:pt>
                <c:pt idx="4">
                  <c:v>54</c:v>
                </c:pt>
                <c:pt idx="5">
                  <c:v>88</c:v>
                </c:pt>
                <c:pt idx="6">
                  <c:v>111</c:v>
                </c:pt>
                <c:pt idx="7">
                  <c:v>134</c:v>
                </c:pt>
                <c:pt idx="8">
                  <c:v>152</c:v>
                </c:pt>
                <c:pt idx="9">
                  <c:v>214</c:v>
                </c:pt>
                <c:pt idx="10">
                  <c:v>304</c:v>
                </c:pt>
                <c:pt idx="11">
                  <c:v>362</c:v>
                </c:pt>
                <c:pt idx="12">
                  <c:v>461</c:v>
                </c:pt>
                <c:pt idx="13">
                  <c:v>232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Living</c:v>
                </c:pt>
              </c:strCache>
            </c:strRef>
          </c:tx>
          <c:spPr>
            <a:solidFill>
              <a:srgbClr val="FFC000"/>
            </a:solidFill>
          </c:spPr>
          <c:dLbls>
            <c:dLbl>
              <c:idx val="0"/>
              <c:layout>
                <c:manualLayout>
                  <c:x val="7.6452599388379333E-3"/>
                  <c:y val="-5.8479532163742704E-3"/>
                </c:manualLayout>
              </c:layout>
              <c:showVal val="1"/>
            </c:dLbl>
            <c:dLbl>
              <c:idx val="1"/>
              <c:layout>
                <c:manualLayout>
                  <c:x val="9.1743119266055051E-3"/>
                  <c:y val="-2.0467836257309982E-2"/>
                </c:manualLayout>
              </c:layout>
              <c:showVal val="1"/>
            </c:dLbl>
            <c:dLbl>
              <c:idx val="2"/>
              <c:layout>
                <c:manualLayout>
                  <c:x val="1.2232415902140656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1162079510703434E-3"/>
                  <c:y val="-1.1695906432748536E-2"/>
                </c:manualLayout>
              </c:layout>
              <c:showVal val="1"/>
            </c:dLbl>
            <c:dLbl>
              <c:idx val="4"/>
              <c:layout>
                <c:manualLayout>
                  <c:x val="1.0703363914373088E-2"/>
                  <c:y val="-1.1695906432748536E-2"/>
                </c:manualLayout>
              </c:layout>
              <c:showVal val="1"/>
            </c:dLbl>
            <c:dLbl>
              <c:idx val="5"/>
              <c:layout>
                <c:manualLayout>
                  <c:x val="9.1743119266055051E-3"/>
                  <c:y val="-5.8479532163742704E-3"/>
                </c:manualLayout>
              </c:layout>
              <c:showVal val="1"/>
            </c:dLbl>
            <c:dLbl>
              <c:idx val="6"/>
              <c:layout>
                <c:manualLayout>
                  <c:x val="1.2232415902140656E-2"/>
                  <c:y val="-5.8479532163742704E-3"/>
                </c:manualLayout>
              </c:layout>
              <c:showVal val="1"/>
            </c:dLbl>
            <c:dLbl>
              <c:idx val="7"/>
              <c:layout>
                <c:manualLayout>
                  <c:x val="7.6452599388379333E-3"/>
                  <c:y val="-1.461988304093568E-2"/>
                </c:manualLayout>
              </c:layout>
              <c:showVal val="1"/>
            </c:dLbl>
            <c:dLbl>
              <c:idx val="8"/>
              <c:layout>
                <c:manualLayout>
                  <c:x val="1.0703363914373088E-2"/>
                  <c:y val="-5.3605618560084828E-17"/>
                </c:manualLayout>
              </c:layout>
              <c:showVal val="1"/>
            </c:dLbl>
            <c:dLbl>
              <c:idx val="9"/>
              <c:layout>
                <c:manualLayout>
                  <c:x val="7.21475610296342E-3"/>
                  <c:y val="-1.461995391120822E-2"/>
                </c:manualLayout>
              </c:layout>
              <c:showVal val="1"/>
            </c:dLbl>
            <c:dLbl>
              <c:idx val="10"/>
              <c:layout>
                <c:manualLayout>
                  <c:x val="7.6452599388379333E-3"/>
                  <c:y val="5.8479532163742704E-3"/>
                </c:manualLayout>
              </c:layout>
              <c:showVal val="1"/>
            </c:dLbl>
            <c:dLbl>
              <c:idx val="11"/>
              <c:layout>
                <c:manualLayout>
                  <c:x val="1.0703363914373088E-2"/>
                  <c:y val="-2.923976608187166E-3"/>
                </c:manualLayout>
              </c:layout>
              <c:showVal val="1"/>
            </c:dLbl>
            <c:dLbl>
              <c:idx val="12"/>
              <c:layout>
                <c:manualLayout>
                  <c:x val="6.1162079510703434E-3"/>
                  <c:y val="0"/>
                </c:manualLayout>
              </c:layout>
              <c:showVal val="1"/>
            </c:dLbl>
            <c:dLbl>
              <c:idx val="13"/>
              <c:layout>
                <c:manualLayout>
                  <c:x val="9.1743119266055051E-3"/>
                  <c:y val="-2.3391812865497082E-2"/>
                </c:manualLayout>
              </c:layout>
              <c:showVal val="1"/>
            </c:dLbl>
            <c:delete val="1"/>
          </c:dLbls>
          <c:cat>
            <c:strRef>
              <c:f>Sheet1!$A$2:$A$15</c:f>
              <c:strCache>
                <c:ptCount val="14"/>
                <c:pt idx="0">
                  <c:v>1372-1380</c:v>
                </c:pt>
                <c:pt idx="1">
                  <c:v>1381</c:v>
                </c:pt>
                <c:pt idx="2">
                  <c:v>1382</c:v>
                </c:pt>
                <c:pt idx="3">
                  <c:v>1383</c:v>
                </c:pt>
                <c:pt idx="4">
                  <c:v>1384</c:v>
                </c:pt>
                <c:pt idx="5">
                  <c:v>1385</c:v>
                </c:pt>
                <c:pt idx="6">
                  <c:v>1386</c:v>
                </c:pt>
                <c:pt idx="7">
                  <c:v>1387</c:v>
                </c:pt>
                <c:pt idx="8">
                  <c:v>1388</c:v>
                </c:pt>
                <c:pt idx="9">
                  <c:v>1389</c:v>
                </c:pt>
                <c:pt idx="10">
                  <c:v>1390</c:v>
                </c:pt>
                <c:pt idx="11">
                  <c:v>1391</c:v>
                </c:pt>
                <c:pt idx="12">
                  <c:v>1392</c:v>
                </c:pt>
                <c:pt idx="13">
                  <c:v>1393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7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8</c:v>
                </c:pt>
                <c:pt idx="5">
                  <c:v>12</c:v>
                </c:pt>
                <c:pt idx="6">
                  <c:v>15</c:v>
                </c:pt>
                <c:pt idx="7">
                  <c:v>38</c:v>
                </c:pt>
                <c:pt idx="8">
                  <c:v>35</c:v>
                </c:pt>
                <c:pt idx="9">
                  <c:v>41</c:v>
                </c:pt>
                <c:pt idx="10">
                  <c:v>41</c:v>
                </c:pt>
                <c:pt idx="11">
                  <c:v>33</c:v>
                </c:pt>
                <c:pt idx="12">
                  <c:v>37</c:v>
                </c:pt>
                <c:pt idx="13">
                  <c:v>23</c:v>
                </c:pt>
              </c:numCache>
            </c:numRef>
          </c:val>
        </c:ser>
        <c:shape val="cylinder"/>
        <c:axId val="71848704"/>
        <c:axId val="71850240"/>
        <c:axId val="0"/>
      </c:bar3DChart>
      <c:catAx>
        <c:axId val="718487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b="1">
                <a:solidFill>
                  <a:srgbClr val="FF0000"/>
                </a:solidFill>
                <a:latin typeface="Bodoni MT" pitchFamily="18" charset="0"/>
              </a:defRPr>
            </a:pPr>
            <a:endParaRPr lang="en-US"/>
          </a:p>
        </c:txPr>
        <c:crossAx val="71850240"/>
        <c:crosses val="autoZero"/>
        <c:auto val="1"/>
        <c:lblAlgn val="ctr"/>
        <c:lblOffset val="100"/>
      </c:catAx>
      <c:valAx>
        <c:axId val="718502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 b="1">
                <a:solidFill>
                  <a:srgbClr val="FFFFFF"/>
                </a:solidFill>
                <a:latin typeface="Bodoni MT" pitchFamily="18" charset="0"/>
              </a:defRPr>
            </a:pPr>
            <a:endParaRPr lang="en-US"/>
          </a:p>
        </c:txPr>
        <c:crossAx val="718487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rgbClr val="FFFFFF"/>
                </a:solidFill>
                <a:latin typeface="Bodoni MT" pitchFamily="18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FFFFFF"/>
                </a:solidFill>
                <a:latin typeface="Bodoni MT" pitchFamily="18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6458450721182791"/>
          <c:y val="0.79622823932722697"/>
          <c:w val="0.142380023597968"/>
          <c:h val="0.16005341437583459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9.1629222952635564E-2"/>
          <c:y val="0.12153045524481908"/>
          <c:w val="0.70718039897728058"/>
          <c:h val="0.6986914817466000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33"/>
          <c:cat>
            <c:strRef>
              <c:f>Sheet1!$A$2:$A$3</c:f>
              <c:strCache>
                <c:ptCount val="2"/>
                <c:pt idx="0">
                  <c:v>Deceased Donor</c:v>
                </c:pt>
                <c:pt idx="1">
                  <c:v>LDLT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1441</c:v>
                </c:pt>
                <c:pt idx="1">
                  <c:v>239</c:v>
                </c:pt>
              </c:numCache>
            </c:numRef>
          </c:val>
        </c:ser>
      </c:pie3DChart>
      <c:spPr>
        <a:noFill/>
        <a:ln w="25379">
          <a:noFill/>
        </a:ln>
      </c:spPr>
    </c:plotArea>
    <c:plotVisOnly val="1"/>
    <c:dispBlanksAs val="zero"/>
  </c:chart>
  <c:txPr>
    <a:bodyPr/>
    <a:lstStyle/>
    <a:p>
      <a:pPr>
        <a:defRPr sz="1792"/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40"/>
      <c:rotY val="70"/>
      <c:depthPercent val="100"/>
      <c:rAngAx val="1"/>
    </c:view3D>
    <c:floor>
      <c:spPr>
        <a:solidFill>
          <a:srgbClr val="C00000"/>
        </a:solidFill>
        <a:effectLst>
          <a:outerShdw blurRad="50800" dist="50800" dir="3600000" sx="18000" sy="18000" algn="ctr" rotWithShape="0">
            <a:srgbClr val="00FF00"/>
          </a:outerShdw>
        </a:effectLst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lang="en-US">
                    <a:solidFill>
                      <a:srgbClr val="FFC000"/>
                    </a:solidFill>
                    <a:latin typeface="Bodoni MT" pitchFamily="18" charset="0"/>
                  </a:defRPr>
                </a:pPr>
                <a:endParaRPr lang="en-US"/>
              </a:p>
            </c:txPr>
            <c:showVal val="1"/>
          </c:dLbls>
          <c:cat>
            <c:strRef>
              <c:f>Sheet1!$A$2:$A$10</c:f>
              <c:strCache>
                <c:ptCount val="9"/>
                <c:pt idx="0">
                  <c:v>Biliary atresia</c:v>
                </c:pt>
                <c:pt idx="1">
                  <c:v>PFIC</c:v>
                </c:pt>
                <c:pt idx="2">
                  <c:v>Wilson</c:v>
                </c:pt>
                <c:pt idx="3">
                  <c:v>tyrosinemia</c:v>
                </c:pt>
                <c:pt idx="4">
                  <c:v>crigler najjar</c:v>
                </c:pt>
                <c:pt idx="5">
                  <c:v>AIH</c:v>
                </c:pt>
                <c:pt idx="6">
                  <c:v>hypercholetrolemia</c:v>
                </c:pt>
                <c:pt idx="7">
                  <c:v>neonatal hepatitis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95</c:v>
                </c:pt>
                <c:pt idx="1">
                  <c:v>83</c:v>
                </c:pt>
                <c:pt idx="2">
                  <c:v>76</c:v>
                </c:pt>
                <c:pt idx="3">
                  <c:v>65</c:v>
                </c:pt>
                <c:pt idx="4">
                  <c:v>56</c:v>
                </c:pt>
                <c:pt idx="5">
                  <c:v>48</c:v>
                </c:pt>
                <c:pt idx="6">
                  <c:v>30</c:v>
                </c:pt>
                <c:pt idx="7">
                  <c:v>22</c:v>
                </c:pt>
                <c:pt idx="8">
                  <c:v>154</c:v>
                </c:pt>
              </c:numCache>
            </c:numRef>
          </c:val>
        </c:ser>
        <c:shape val="cylinder"/>
        <c:axId val="73589504"/>
        <c:axId val="73591040"/>
        <c:axId val="0"/>
      </c:bar3DChart>
      <c:catAx>
        <c:axId val="735895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 sz="1600" b="1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73591040"/>
        <c:crosses val="autoZero"/>
        <c:auto val="1"/>
        <c:lblAlgn val="ctr"/>
        <c:lblOffset val="100"/>
      </c:catAx>
      <c:valAx>
        <c:axId val="7359104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 sz="1600" b="1">
                <a:solidFill>
                  <a:schemeClr val="tx1"/>
                </a:solidFill>
                <a:latin typeface="Bodoni MT" pitchFamily="18" charset="0"/>
              </a:defRPr>
            </a:pPr>
            <a:endParaRPr lang="en-US"/>
          </a:p>
        </c:txPr>
        <c:crossAx val="73589504"/>
        <c:crosses val="autoZero"/>
        <c:crossBetween val="between"/>
      </c:valAx>
      <c:spPr>
        <a:noFill/>
        <a:ln w="25386">
          <a:noFill/>
        </a:ln>
      </c:spPr>
    </c:plotArea>
    <c:plotVisOnly val="1"/>
    <c:dispBlanksAs val="gap"/>
  </c:chart>
  <c:txPr>
    <a:bodyPr/>
    <a:lstStyle/>
    <a:p>
      <a:pPr>
        <a:defRPr sz="1797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3"/>
  <c:chart>
    <c:autoTitleDeleted val="1"/>
    <c:view3D>
      <c:rotX val="40"/>
      <c:rotY val="40"/>
      <c:depthPercent val="100"/>
      <c:rAngAx val="1"/>
    </c:view3D>
    <c:floor>
      <c:spPr>
        <a:solidFill>
          <a:srgbClr val="FF0000"/>
        </a:soli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>
                <c:manualLayout>
                  <c:x val="9.8948663952807738E-3"/>
                  <c:y val="-8.0645161290323047E-3"/>
                </c:manualLayout>
              </c:layout>
              <c:showVal val="1"/>
            </c:dLbl>
            <c:dLbl>
              <c:idx val="1"/>
              <c:layout>
                <c:manualLayout>
                  <c:x val="9.8947365413910755E-3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6491443992134508E-2"/>
                  <c:y val="-5.3763440860215518E-3"/>
                </c:manualLayout>
              </c:layout>
              <c:showVal val="1"/>
            </c:dLbl>
            <c:dLbl>
              <c:idx val="3"/>
              <c:layout>
                <c:manualLayout>
                  <c:x val="1.4842299592921004E-2"/>
                  <c:y val="-2.6881720430107919E-3"/>
                </c:manualLayout>
              </c:layout>
              <c:showVal val="1"/>
            </c:dLbl>
            <c:dLbl>
              <c:idx val="4"/>
              <c:layout>
                <c:manualLayout>
                  <c:x val="1.4842299592921004E-2"/>
                  <c:y val="-8.0645161290323047E-3"/>
                </c:manualLayout>
              </c:layout>
              <c:showVal val="1"/>
            </c:dLbl>
            <c:dLbl>
              <c:idx val="5"/>
              <c:layout>
                <c:manualLayout>
                  <c:x val="1.3193155193707713E-2"/>
                  <c:y val="0"/>
                </c:manualLayout>
              </c:layout>
              <c:showVal val="1"/>
            </c:dLbl>
            <c:dLbl>
              <c:idx val="6"/>
              <c:layout>
                <c:manualLayout>
                  <c:x val="3.2982887984269347E-3"/>
                  <c:y val="-5.3763440860215518E-3"/>
                </c:manualLayout>
              </c:layout>
              <c:showVal val="1"/>
            </c:dLbl>
            <c:dLbl>
              <c:idx val="7"/>
              <c:layout>
                <c:manualLayout>
                  <c:x val="9.8948663952807738E-3"/>
                  <c:y val="0"/>
                </c:manualLayout>
              </c:layout>
              <c:showVal val="1"/>
            </c:dLbl>
            <c:dLbl>
              <c:idx val="8"/>
              <c:layout>
                <c:manualLayout>
                  <c:x val="8.2457219960672522E-3"/>
                  <c:y val="0"/>
                </c:manualLayout>
              </c:layout>
              <c:showVal val="1"/>
            </c:dLbl>
            <c:dLbl>
              <c:idx val="9"/>
              <c:layout>
                <c:manualLayout>
                  <c:x val="4.9474331976403947E-3"/>
                  <c:y val="0"/>
                </c:manualLayout>
              </c:layout>
              <c:showVal val="1"/>
            </c:dLbl>
            <c:dLbl>
              <c:idx val="10"/>
              <c:layout>
                <c:manualLayout>
                  <c:x val="1.1544010794494105E-2"/>
                  <c:y val="-8.0645161290323047E-3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>
                    <a:solidFill>
                      <a:srgbClr val="FFC000"/>
                    </a:solidFill>
                    <a:latin typeface="Bodoni MT" pitchFamily="18" charset="0"/>
                  </a:defRPr>
                </a:pPr>
                <a:endParaRPr lang="en-US"/>
              </a:p>
            </c:txPr>
            <c:showVal val="1"/>
          </c:dLbls>
          <c:cat>
            <c:strRef>
              <c:f>Sheet1!$A$2:$A$13</c:f>
              <c:strCache>
                <c:ptCount val="12"/>
                <c:pt idx="0">
                  <c:v>HBV</c:v>
                </c:pt>
                <c:pt idx="1">
                  <c:v>Cryptogenie</c:v>
                </c:pt>
                <c:pt idx="2">
                  <c:v>AIH</c:v>
                </c:pt>
                <c:pt idx="3">
                  <c:v>PSC</c:v>
                </c:pt>
                <c:pt idx="4">
                  <c:v>Wilson</c:v>
                </c:pt>
                <c:pt idx="5">
                  <c:v>HCC</c:v>
                </c:pt>
                <c:pt idx="6">
                  <c:v>Budd-chiari</c:v>
                </c:pt>
                <c:pt idx="7">
                  <c:v>HCV</c:v>
                </c:pt>
                <c:pt idx="8">
                  <c:v>PBC</c:v>
                </c:pt>
                <c:pt idx="9">
                  <c:v>alcoholic</c:v>
                </c:pt>
                <c:pt idx="10">
                  <c:v>nash</c:v>
                </c:pt>
                <c:pt idx="11">
                  <c:v>hypercholestrolemia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404</c:v>
                </c:pt>
                <c:pt idx="1">
                  <c:v>356</c:v>
                </c:pt>
                <c:pt idx="2">
                  <c:v>303</c:v>
                </c:pt>
                <c:pt idx="3">
                  <c:v>297</c:v>
                </c:pt>
                <c:pt idx="4">
                  <c:v>106</c:v>
                </c:pt>
                <c:pt idx="5">
                  <c:v>104</c:v>
                </c:pt>
                <c:pt idx="6">
                  <c:v>67</c:v>
                </c:pt>
                <c:pt idx="7">
                  <c:v>56</c:v>
                </c:pt>
                <c:pt idx="8">
                  <c:v>29</c:v>
                </c:pt>
                <c:pt idx="9">
                  <c:v>28</c:v>
                </c:pt>
                <c:pt idx="10">
                  <c:v>18</c:v>
                </c:pt>
                <c:pt idx="11">
                  <c:v>8</c:v>
                </c:pt>
                <c:pt idx="12">
                  <c:v>130</c:v>
                </c:pt>
              </c:numCache>
            </c:numRef>
          </c:val>
        </c:ser>
        <c:shape val="cylinder"/>
        <c:axId val="73410816"/>
        <c:axId val="73428992"/>
        <c:axId val="0"/>
      </c:bar3DChart>
      <c:catAx>
        <c:axId val="73410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 b="1">
                <a:solidFill>
                  <a:srgbClr val="FFC000"/>
                </a:solidFill>
                <a:latin typeface="Bodoni MT" pitchFamily="18" charset="0"/>
              </a:defRPr>
            </a:pPr>
            <a:endParaRPr lang="en-US"/>
          </a:p>
        </c:txPr>
        <c:crossAx val="73428992"/>
        <c:crosses val="autoZero"/>
        <c:auto val="1"/>
        <c:lblAlgn val="ctr"/>
        <c:lblOffset val="100"/>
      </c:catAx>
      <c:valAx>
        <c:axId val="734289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 b="1">
                <a:solidFill>
                  <a:schemeClr val="tx1"/>
                </a:solidFill>
                <a:latin typeface="Bodoni MT" pitchFamily="18" charset="0"/>
              </a:defRPr>
            </a:pPr>
            <a:endParaRPr lang="en-US"/>
          </a:p>
        </c:txPr>
        <c:crossAx val="73410816"/>
        <c:crosses val="autoZero"/>
        <c:crossBetween val="between"/>
      </c:valAx>
      <c:spPr>
        <a:noFill/>
        <a:ln w="25402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view3D>
      <c:rotX val="10"/>
      <c:rotY val="10"/>
      <c:depthPercent val="100"/>
      <c:rAngAx val="1"/>
    </c:view3D>
    <c:floor>
      <c:spPr>
        <a:solidFill>
          <a:srgbClr val="FF0000"/>
        </a:solidFill>
      </c:spPr>
    </c:floor>
    <c:plotArea>
      <c:layout>
        <c:manualLayout>
          <c:layoutTarget val="inner"/>
          <c:xMode val="edge"/>
          <c:yMode val="edge"/>
          <c:x val="7.8720733912056168E-2"/>
          <c:y val="2.1442358166767612E-2"/>
          <c:w val="0.89091873477864558"/>
          <c:h val="0.88432263274782996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dLbls>
            <c:dLbl>
              <c:idx val="0"/>
              <c:layout>
                <c:manualLayout>
                  <c:x val="1.331150083512291E-2"/>
                  <c:y val="-4.81055353155483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2119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2178716296826498E-2"/>
                  <c:y val="-3.5438163513142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275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8.3692436172751218E-3"/>
                  <c:y val="-4.5924315430720397E-2"/>
                </c:manualLayout>
              </c:layout>
              <c:showVal val="1"/>
            </c:dLbl>
            <c:txPr>
              <a:bodyPr/>
              <a:lstStyle/>
              <a:p>
                <a:pPr>
                  <a:defRPr lang="en-US" sz="1595" b="1">
                    <a:solidFill>
                      <a:srgbClr val="FFFF00"/>
                    </a:solidFill>
                    <a:latin typeface="Bodoni MT" pitchFamily="18" charset="0"/>
                  </a:defRPr>
                </a:pPr>
                <a:endParaRPr lang="en-US"/>
              </a:p>
            </c:txPr>
            <c:showVal val="1"/>
          </c:dLbls>
          <c:cat>
            <c:strRef>
              <c:f>Sheet1!$A$2:$A$4</c:f>
              <c:strCache>
                <c:ptCount val="3"/>
                <c:pt idx="0">
                  <c:v>Whole organ</c:v>
                </c:pt>
                <c:pt idx="1">
                  <c:v>LDLT</c:v>
                </c:pt>
                <c:pt idx="2">
                  <c:v>Split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2119</c:v>
                </c:pt>
                <c:pt idx="1">
                  <c:v>275</c:v>
                </c:pt>
                <c:pt idx="2">
                  <c:v>141</c:v>
                </c:pt>
              </c:numCache>
            </c:numRef>
          </c:val>
        </c:ser>
        <c:gapWidth val="75"/>
        <c:shape val="cylinder"/>
        <c:axId val="73464832"/>
        <c:axId val="73798400"/>
        <c:axId val="0"/>
      </c:bar3DChart>
      <c:catAx>
        <c:axId val="7346483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lang="en-US" sz="1395" b="1">
                <a:solidFill>
                  <a:srgbClr val="FFC000"/>
                </a:solidFill>
                <a:latin typeface="Bodoni MT" pitchFamily="18" charset="0"/>
              </a:defRPr>
            </a:pPr>
            <a:endParaRPr lang="en-US"/>
          </a:p>
        </c:txPr>
        <c:crossAx val="73798400"/>
        <c:crosses val="autoZero"/>
        <c:auto val="1"/>
        <c:lblAlgn val="ctr"/>
        <c:lblOffset val="100"/>
      </c:catAx>
      <c:valAx>
        <c:axId val="737984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lang="en-US" sz="1395" b="1">
                <a:solidFill>
                  <a:schemeClr val="tx1"/>
                </a:solidFill>
                <a:latin typeface="Bodoni MT" pitchFamily="18" charset="0"/>
              </a:defRPr>
            </a:pPr>
            <a:endParaRPr lang="en-US"/>
          </a:p>
        </c:txPr>
        <c:crossAx val="73464832"/>
        <c:crosses val="autoZero"/>
        <c:crossBetween val="between"/>
      </c:valAx>
      <c:spPr>
        <a:noFill/>
        <a:ln w="25386">
          <a:noFill/>
        </a:ln>
      </c:spPr>
    </c:plotArea>
    <c:plotVisOnly val="1"/>
    <c:dispBlanksAs val="gap"/>
  </c:chart>
  <c:txPr>
    <a:bodyPr/>
    <a:lstStyle/>
    <a:p>
      <a:pPr>
        <a:defRPr sz="1795"/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txPr>
              <a:bodyPr/>
              <a:lstStyle/>
              <a:p>
                <a:pPr>
                  <a:defRPr lang="en-US" b="1">
                    <a:solidFill>
                      <a:srgbClr val="C00000"/>
                    </a:solidFill>
                    <a:latin typeface="Bodoni MT" pitchFamily="18" charset="0"/>
                  </a:defRPr>
                </a:pPr>
                <a:endParaRPr lang="en-US"/>
              </a:p>
            </c:txPr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Rt.Lobe</c:v>
                </c:pt>
                <c:pt idx="1">
                  <c:v>Lt.Lobe</c:v>
                </c:pt>
                <c:pt idx="2">
                  <c:v>Lt.Lateral Segment</c:v>
                </c:pt>
                <c:pt idx="3">
                  <c:v>Lt.Lat.Seg reduced size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70</c:v>
                </c:pt>
                <c:pt idx="2">
                  <c:v>97</c:v>
                </c:pt>
                <c:pt idx="3">
                  <c:v>5</c:v>
                </c:pt>
              </c:numCache>
            </c:numRef>
          </c:val>
        </c:ser>
      </c:pie3DChart>
    </c:plotArea>
    <c:legend>
      <c:legendPos val="t"/>
      <c:txPr>
        <a:bodyPr/>
        <a:lstStyle/>
        <a:p>
          <a:pPr>
            <a:defRPr lang="en-US" b="1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zero"/>
  </c:chart>
  <c:txPr>
    <a:bodyPr/>
    <a:lstStyle/>
    <a:p>
      <a:pPr>
        <a:defRPr sz="1798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8"/>
  <c:chart>
    <c:autoTitleDeleted val="1"/>
    <c:plotArea>
      <c:layout>
        <c:manualLayout>
          <c:layoutTarget val="inner"/>
          <c:xMode val="edge"/>
          <c:yMode val="edge"/>
          <c:x val="7.3051505937995406E-2"/>
          <c:y val="5.0286451262557701E-2"/>
          <c:w val="0.91293599438684003"/>
          <c:h val="0.7146465743506214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.</c:v>
                </c:pt>
              </c:strCache>
            </c:strRef>
          </c:tx>
          <c:cat>
            <c:strRef>
              <c:f>Sheet1!$A$2:$A$14</c:f>
              <c:strCache>
                <c:ptCount val="13"/>
                <c:pt idx="0">
                  <c:v>1993</c:v>
                </c:pt>
                <c:pt idx="1">
                  <c:v>2002-2001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0.45</c:v>
                </c:pt>
                <c:pt idx="1">
                  <c:v>0.8200000000000004</c:v>
                </c:pt>
                <c:pt idx="2">
                  <c:v>0.86000000000000043</c:v>
                </c:pt>
                <c:pt idx="3">
                  <c:v>0.87000000000000044</c:v>
                </c:pt>
                <c:pt idx="4">
                  <c:v>0.87000000000000044</c:v>
                </c:pt>
                <c:pt idx="5">
                  <c:v>0.88</c:v>
                </c:pt>
                <c:pt idx="6">
                  <c:v>0.89</c:v>
                </c:pt>
                <c:pt idx="7">
                  <c:v>0.91</c:v>
                </c:pt>
                <c:pt idx="8">
                  <c:v>0.91</c:v>
                </c:pt>
                <c:pt idx="9">
                  <c:v>0.91</c:v>
                </c:pt>
                <c:pt idx="10">
                  <c:v>0.92</c:v>
                </c:pt>
                <c:pt idx="11" formatCode="0.00%">
                  <c:v>0.92200000000000004</c:v>
                </c:pt>
                <c:pt idx="12" formatCode="0.00%">
                  <c:v>0.92200000000000004</c:v>
                </c:pt>
              </c:numCache>
            </c:numRef>
          </c:val>
        </c:ser>
        <c:marker val="1"/>
        <c:axId val="88016000"/>
        <c:axId val="88017536"/>
      </c:lineChart>
      <c:catAx>
        <c:axId val="8801600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 b="1">
                <a:solidFill>
                  <a:srgbClr val="FF0000"/>
                </a:solidFill>
                <a:latin typeface="Bodoni MT" pitchFamily="18" charset="0"/>
              </a:defRPr>
            </a:pPr>
            <a:endParaRPr lang="en-US"/>
          </a:p>
        </c:txPr>
        <c:crossAx val="88017536"/>
        <c:crosses val="autoZero"/>
        <c:auto val="1"/>
        <c:lblAlgn val="ctr"/>
        <c:lblOffset val="100"/>
      </c:catAx>
      <c:valAx>
        <c:axId val="88017536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 b="1">
                <a:latin typeface="Bodoni MT" pitchFamily="18" charset="0"/>
              </a:defRPr>
            </a:pPr>
            <a:endParaRPr lang="en-US"/>
          </a:p>
        </c:txPr>
        <c:crossAx val="880160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0.74312</cdr:x>
      <cdr:y>0.49123</cdr:y>
    </cdr:from>
    <cdr:to>
      <cdr:x>0.85321</cdr:x>
      <cdr:y>0.59649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72200" y="2133600"/>
          <a:ext cx="914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0.27523</cdr:x>
      <cdr:y>0.13793</cdr:y>
    </cdr:from>
    <cdr:to>
      <cdr:x>0.47276</cdr:x>
      <cdr:y>0.29865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86000" y="609600"/>
          <a:ext cx="1640651" cy="710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rgbClr val="C00000"/>
              </a:solidFill>
            </a:rPr>
            <a:t>Living donor </a:t>
          </a:r>
        </a:p>
        <a:p xmlns:a="http://schemas.openxmlformats.org/drawingml/2006/main">
          <a:r>
            <a:rPr lang="en-US" sz="1400" b="1" dirty="0" smtClean="0">
              <a:solidFill>
                <a:srgbClr val="C00000"/>
              </a:solidFill>
            </a:rPr>
            <a:t>    %12</a:t>
          </a:r>
          <a:endParaRPr lang="en-US" sz="1400" b="1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0.48148</cdr:x>
      <cdr:y>0.46429</cdr:y>
    </cdr:from>
    <cdr:to>
      <cdr:x>0.62963</cdr:x>
      <cdr:y>0.67857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71800" y="19812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rgbClr val="C00000"/>
              </a:solidFill>
            </a:rPr>
            <a:t>Deceased donor</a:t>
          </a:r>
        </a:p>
        <a:p xmlns:a="http://schemas.openxmlformats.org/drawingml/2006/main">
          <a:r>
            <a:rPr lang="en-US" sz="1400" b="1" dirty="0">
              <a:solidFill>
                <a:srgbClr val="C00000"/>
              </a:solidFill>
            </a:rPr>
            <a:t> </a:t>
          </a:r>
          <a:r>
            <a:rPr lang="en-US" sz="1400" b="1" dirty="0" smtClean="0">
              <a:solidFill>
                <a:srgbClr val="C00000"/>
              </a:solidFill>
            </a:rPr>
            <a:t>       %88</a:t>
          </a:r>
          <a:endParaRPr lang="en-US" sz="1400" b="1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C2F9A49-F166-4DBB-AE2D-5A4B9BB534B1}" type="datetimeFigureOut">
              <a:rPr lang="fa-IR" smtClean="0"/>
              <a:pPr/>
              <a:t>1435/12/13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CDED694-A464-4DA4-B21D-79B9DB384E6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424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9pPr>
          </a:lstStyle>
          <a:p>
            <a:pPr eaLnBrk="1" hangingPunct="1"/>
            <a:fld id="{05B1B479-5152-413F-B17D-6974A1D2479B}" type="slidenum">
              <a:rPr lang="en-US" smtClean="0">
                <a:latin typeface="Arial" pitchFamily="34" charset="0"/>
              </a:rPr>
              <a:pPr eaLnBrk="1" hangingPunct="1"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ED694-A464-4DA4-B21D-79B9DB384E67}" type="slidenum">
              <a:rPr lang="fa-IR" smtClean="0"/>
              <a:pPr/>
              <a:t>22</a:t>
            </a:fld>
            <a:endParaRPr lang="fa-I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ED694-A464-4DA4-B21D-79B9DB384E67}" type="slidenum">
              <a:rPr lang="fa-IR" smtClean="0"/>
              <a:pPr/>
              <a:t>25</a:t>
            </a:fld>
            <a:endParaRPr lang="fa-I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ED694-A464-4DA4-B21D-79B9DB384E67}" type="slidenum">
              <a:rPr lang="fa-IR" smtClean="0"/>
              <a:pPr/>
              <a:t>35</a:t>
            </a:fld>
            <a:endParaRPr lang="fa-I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bluebackgorund"/>
          <p:cNvPicPr>
            <a:picLocks noChangeAspect="1" noChangeArrowheads="1"/>
          </p:cNvPicPr>
          <p:nvPr/>
        </p:nvPicPr>
        <p:blipFill>
          <a:blip r:embed="rId2" cstate="print"/>
          <a:srcRect l="3816" t="1057" r="4581" b="1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A26CACF-BCC2-41FE-8EE8-1575521F6E82}" type="datetimeFigureOut">
              <a:rPr lang="fa-IR" smtClean="0"/>
              <a:pPr/>
              <a:t>1435/12/13</a:t>
            </a:fld>
            <a:endParaRPr lang="fa-I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fa-I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B881D9-DCA3-4100-86B6-9EC32CDA23B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6CACF-BCC2-41FE-8EE8-1575521F6E82}" type="datetimeFigureOut">
              <a:rPr lang="fa-IR" smtClean="0"/>
              <a:pPr/>
              <a:t>1435/12/13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881D9-DCA3-4100-86B6-9EC32CDA23B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26CACF-BCC2-41FE-8EE8-1575521F6E82}" type="datetimeFigureOut">
              <a:rPr lang="fa-IR" smtClean="0"/>
              <a:pPr/>
              <a:t>1435/12/13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881D9-DCA3-4100-86B6-9EC32CDA23B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8" descr="bluebackgorund"/>
          <p:cNvPicPr>
            <a:picLocks noChangeAspect="1" noChangeArrowheads="1"/>
          </p:cNvPicPr>
          <p:nvPr/>
        </p:nvPicPr>
        <p:blipFill>
          <a:blip r:embed="rId5" cstate="print"/>
          <a:srcRect l="3816" t="1057" r="4581" b="1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8A26CACF-BCC2-41FE-8EE8-1575521F6E82}" type="datetimeFigureOut">
              <a:rPr lang="fa-IR" smtClean="0"/>
              <a:pPr/>
              <a:t>1435/12/13</a:t>
            </a:fld>
            <a:endParaRPr lang="fa-I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fa-I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08B881D9-DCA3-4100-86B6-9EC32CDA23B3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Untitled-Scanned-0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2771" name="WordArt 8"/>
          <p:cNvSpPr>
            <a:spLocks noChangeArrowheads="1" noChangeShapeType="1" noTextEdit="1"/>
          </p:cNvSpPr>
          <p:nvPr/>
        </p:nvSpPr>
        <p:spPr bwMode="auto">
          <a:xfrm>
            <a:off x="1763713" y="4371975"/>
            <a:ext cx="5791200" cy="172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fa-IR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cs typeface="B Tit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5867400"/>
            <a:ext cx="54009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IN THE NAME OF GOD</a:t>
            </a:r>
            <a:endParaRPr lang="fa-IR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3373074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9200" y="1447800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Engaging psychiatrics, social workers and clerics in counseling the family of deceased donors  to increase the rate of consent</a:t>
            </a:r>
            <a:endParaRPr lang="fa-IR" sz="2400" b="1" dirty="0">
              <a:solidFill>
                <a:schemeClr val="bg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F:\IMG_2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6014064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1" y="304800"/>
            <a:ext cx="7619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0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0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06317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62000" y="350837"/>
            <a:ext cx="7010400" cy="715963"/>
          </a:xfrm>
        </p:spPr>
        <p:txBody>
          <a:bodyPr/>
          <a:lstStyle/>
          <a:p>
            <a:pPr algn="ctr"/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2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533400" y="1371600"/>
            <a:ext cx="8458200" cy="1295400"/>
          </a:xfrm>
        </p:spPr>
        <p:txBody>
          <a:bodyPr>
            <a:noAutofit/>
          </a:bodyPr>
          <a:lstStyle/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Arial" pitchFamily="34" charset="0"/>
                <a:cs typeface="Arial" pitchFamily="34" charset="0"/>
              </a:rPr>
              <a:t>Increasing  the knowledge and awareness of society through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mass media and seminars and meetings attended by religious authorities  </a:t>
            </a:r>
          </a:p>
          <a:p>
            <a:pPr mar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,celebrities and deceased donor families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E:\nafas\untitled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408"/>
            <a:ext cx="4953000" cy="36957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dr.najafizadeh\t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49561"/>
            <a:ext cx="1828800" cy="1474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616274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533400"/>
            <a:ext cx="7315200" cy="914400"/>
          </a:xfrm>
        </p:spPr>
        <p:txBody>
          <a:bodyPr/>
          <a:lstStyle/>
          <a:p>
            <a:pPr algn="ctr"/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2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1600" y="2057400"/>
            <a:ext cx="6781800" cy="1295400"/>
          </a:xfrm>
        </p:spPr>
        <p:txBody>
          <a:bodyPr>
            <a:normAutofit fontScale="85000" lnSpcReduction="10000"/>
          </a:bodyPr>
          <a:lstStyle/>
          <a:p>
            <a:pPr marL="0" indent="0" algn="l"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Founding non-governmental organizations such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as The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Society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of Supporting Kidney and Liver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Disease for raising fund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l">
              <a:buNone/>
            </a:pPr>
            <a:endParaRPr lang="fa-IR" sz="2800" dirty="0">
              <a:latin typeface="Bodoni MT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4800"/>
            <a:ext cx="5334000" cy="1082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8488438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685800"/>
            <a:ext cx="7924800" cy="579437"/>
          </a:xfrm>
        </p:spPr>
        <p:txBody>
          <a:bodyPr/>
          <a:lstStyle/>
          <a:p>
            <a:pPr algn="ctr"/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2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800" y="2362200"/>
            <a:ext cx="6858000" cy="3200400"/>
          </a:xfrm>
        </p:spPr>
        <p:txBody>
          <a:bodyPr>
            <a:norm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Negotiations with the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hospital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university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administrators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to prepare space and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equipment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Negotiation  with the government to allocate special budget for the cost of liver transplantation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en-US" sz="2400" dirty="0">
              <a:latin typeface="Bodoni MT" pitchFamily="18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en-US" sz="2400" dirty="0" smtClean="0">
              <a:latin typeface="Bodoni MT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350838"/>
            <a:ext cx="7924800" cy="792162"/>
          </a:xfrm>
        </p:spPr>
        <p:txBody>
          <a:bodyPr/>
          <a:lstStyle/>
          <a:p>
            <a:pPr algn="ctr"/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2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1143000" y="1295400"/>
            <a:ext cx="6096000" cy="609600"/>
          </a:xfrm>
        </p:spPr>
        <p:txBody>
          <a:bodyPr/>
          <a:lstStyle/>
          <a:p>
            <a:pPr>
              <a:buClr>
                <a:srgbClr val="C00000"/>
              </a:buClr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Training transplant staff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fa-IR" dirty="0">
              <a:latin typeface="Bodoni MT" pitchFamily="18" charset="0"/>
            </a:endParaRPr>
          </a:p>
        </p:txBody>
      </p:sp>
      <p:pic>
        <p:nvPicPr>
          <p:cNvPr id="5" name="Picture 2" descr="C:\3\Patients-Pic\HOSPITAL PIC\My Colleagues\ax sal 90 payvand\IMG_1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35212"/>
            <a:ext cx="7086600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90573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457200"/>
            <a:ext cx="7315200" cy="609600"/>
          </a:xfrm>
        </p:spPr>
        <p:txBody>
          <a:bodyPr/>
          <a:lstStyle/>
          <a:p>
            <a:pPr algn="ctr"/>
            <a:r>
              <a:rPr lang="en-US" sz="3200" b="1" spc="3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i="1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27150"/>
            <a:ext cx="6934200" cy="577850"/>
          </a:xfrm>
        </p:spPr>
        <p:txBody>
          <a:bodyPr>
            <a:normAutofit/>
          </a:bodyPr>
          <a:lstStyle/>
          <a:p>
            <a:pPr algn="ctr" rtl="0">
              <a:buClr>
                <a:srgbClr val="C00000"/>
              </a:buClr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Training nurses and coordinators</a:t>
            </a:r>
          </a:p>
        </p:txBody>
      </p:sp>
      <p:pic>
        <p:nvPicPr>
          <p:cNvPr id="7170" name="Picture 2" descr="C:\Users\amin\Desktop\DSC_0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45657"/>
            <a:ext cx="4191000" cy="3193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min\Desktop\DSC_0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962400" cy="3214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58319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90600" y="512763"/>
            <a:ext cx="7772400" cy="630237"/>
          </a:xfrm>
        </p:spPr>
        <p:txBody>
          <a:bodyPr/>
          <a:lstStyle/>
          <a:p>
            <a:r>
              <a:rPr lang="en-US" sz="3200" b="1" spc="3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5400" y="1219200"/>
            <a:ext cx="6019800" cy="609600"/>
          </a:xfrm>
        </p:spPr>
        <p:txBody>
          <a:bodyPr/>
          <a:lstStyle/>
          <a:p>
            <a:pPr>
              <a:buClr>
                <a:srgbClr val="C00000"/>
              </a:buClr>
              <a:buNone/>
            </a:pP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Bodoni MT" pitchFamily="18" charset="0"/>
              </a:rPr>
              <a:t> </a:t>
            </a:r>
            <a:r>
              <a:rPr lang="en-US" sz="24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Training of transplant fellows </a:t>
            </a:r>
            <a:endParaRPr lang="fa-IR" b="1" dirty="0">
              <a:solidFill>
                <a:schemeClr val="bg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F:\DR\IMG_1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85800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29715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420" y="2819400"/>
            <a:ext cx="610137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371600" y="533400"/>
            <a:ext cx="61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doni MT" pitchFamily="18" charset="0"/>
              </a:rPr>
              <a:t>EFFORTS to overcome the barriers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00200" y="1457980"/>
            <a:ext cx="4627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Clr>
                <a:srgbClr val="C00000"/>
              </a:buClr>
            </a:pPr>
            <a:r>
              <a:rPr lang="en-US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Bodoni MT" pitchFamily="18" charset="0"/>
              </a:rPr>
              <a:t> </a:t>
            </a:r>
            <a:r>
              <a:rPr lang="en-US" sz="24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Training of transplant fellows </a:t>
            </a:r>
            <a:endParaRPr lang="fa-IR" sz="2400" b="1" dirty="0">
              <a:solidFill>
                <a:schemeClr val="bg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\Desktop\MAP\depositphotos_5269582-Three-dimensional-map-of-Iran 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762000"/>
            <a:ext cx="381000" cy="435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733800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429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1219200"/>
            <a:ext cx="39329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1" y="2362200"/>
            <a:ext cx="381000" cy="42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P\Desktop\IMG_1439 (2)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1" y="3429000"/>
            <a:ext cx="349406" cy="381000"/>
          </a:xfrm>
          <a:prstGeom prst="rect">
            <a:avLst/>
          </a:prstGeom>
          <a:noFill/>
        </p:spPr>
      </p:pic>
      <p:pic>
        <p:nvPicPr>
          <p:cNvPr id="5" name="Picture 3" descr="C:\Users\P\Desktop\SKMBT_C55012092607380j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1447800"/>
            <a:ext cx="419100" cy="457200"/>
          </a:xfrm>
          <a:prstGeom prst="rect">
            <a:avLst/>
          </a:prstGeom>
          <a:noFill/>
        </p:spPr>
      </p:pic>
      <p:pic>
        <p:nvPicPr>
          <p:cNvPr id="6" name="Picture 4" descr="C:\Users\P\Desktop\img002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1219200"/>
            <a:ext cx="297101" cy="381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0158" y="3352800"/>
            <a:ext cx="31084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94314" y="3352800"/>
            <a:ext cx="39188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57600" y="1447800"/>
            <a:ext cx="35416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91000" y="33528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95800" y="4114800"/>
            <a:ext cx="35496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14800" y="4114800"/>
            <a:ext cx="38993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733800" y="4114800"/>
            <a:ext cx="41644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-1219200" y="6172200"/>
            <a:ext cx="927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Trained fellows ( surgeon and anesthesiologist ) at the Shiraz Center 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64413" y="3733800"/>
            <a:ext cx="32527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C:\Documents and Settings\ro.oskoie\My Documents\My Pictures\2011-06-11, dr.fakkar\dr.fakkar 004.jpg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72000" y="3352800"/>
            <a:ext cx="381000" cy="43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80" y="2590800"/>
            <a:ext cx="477592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381000"/>
            <a:ext cx="838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3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</a:t>
            </a:r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TO OVERCOME THE BARRIERS</a:t>
            </a:r>
            <a:endParaRPr lang="fa-IR" sz="32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1193" y="1519535"/>
            <a:ext cx="4726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Bodoni MT" pitchFamily="18" charset="0"/>
              </a:rPr>
              <a:t>Establishing Fars Province network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Bodoni MT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7746191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98912" y="3962400"/>
            <a:ext cx="243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  <a:latin typeface="Monotype Corsiva" pitchFamily="66" charset="0"/>
                <a:cs typeface="B Compset" pitchFamily="2" charset="-78"/>
              </a:rPr>
              <a:t>(</a:t>
            </a:r>
            <a:endParaRPr lang="en-US" b="1" i="1" dirty="0">
              <a:solidFill>
                <a:srgbClr val="800000"/>
              </a:solidFill>
              <a:latin typeface="Monotype Corsiva" pitchFamily="66" charset="0"/>
              <a:cs typeface="B Compset" pitchFamily="2" charset="-78"/>
            </a:endParaRPr>
          </a:p>
        </p:txBody>
      </p:sp>
      <p:pic>
        <p:nvPicPr>
          <p:cNvPr id="6" name="Picture 5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9498"/>
            <a:ext cx="9143999" cy="6867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1000" y="15602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4000" b="1" i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</a:rPr>
              <a:t>Helping hands are more sacred than hands that  pray to the sky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0" y="3733800"/>
            <a:ext cx="2175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bg1">
                    <a:lumMod val="85000"/>
                  </a:schemeClr>
                </a:solidFill>
                <a:latin typeface="Monotype Corsiva" pitchFamily="66" charset="0"/>
                <a:cs typeface="B Compset" pitchFamily="2" charset="-78"/>
              </a:rPr>
              <a:t>( Cyrus the  great )</a:t>
            </a:r>
            <a:endParaRPr lang="en-US" sz="2400" b="1" i="1" dirty="0">
              <a:solidFill>
                <a:schemeClr val="bg1">
                  <a:lumMod val="85000"/>
                </a:schemeClr>
              </a:solidFill>
              <a:latin typeface="Monotype Corsiva" pitchFamily="66" charset="0"/>
              <a:cs typeface="B Compset" pitchFamily="2" charset="-78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92" y="2590800"/>
            <a:ext cx="530060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381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2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2954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Establishing southern network ( in southern and central provinces</a:t>
            </a:r>
            <a:r>
              <a:rPr lang="en-US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278081699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62000" y="533400"/>
            <a:ext cx="7315200" cy="609600"/>
          </a:xfrm>
        </p:spPr>
        <p:txBody>
          <a:bodyPr/>
          <a:lstStyle/>
          <a:p>
            <a:pPr algn="ctr"/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2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amin\Desktop\ESOT\amin\Transport\9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4387645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14400" y="1371600"/>
            <a:ext cx="693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Establishing </a:t>
            </a:r>
            <a:r>
              <a:rPr lang="en-US" sz="2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Iranian </a:t>
            </a:r>
            <a:r>
              <a:rPr lang="en-US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network</a:t>
            </a:r>
          </a:p>
          <a:p>
            <a:pPr algn="just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Dividing the country to 7 transportation zones</a:t>
            </a:r>
          </a:p>
          <a:p>
            <a:pPr algn="just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Organizing land transport for intra-zone transports</a:t>
            </a:r>
          </a:p>
        </p:txBody>
      </p:sp>
    </p:spTree>
    <p:extLst>
      <p:ext uri="{BB962C8B-B14F-4D97-AF65-F5344CB8AC3E}">
        <p14:creationId xmlns="" xmlns:p14="http://schemas.microsoft.com/office/powerpoint/2010/main" val="338055575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min\Desktop\ESOT\amin\Transport\9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29" y="3013492"/>
            <a:ext cx="4772771" cy="3692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" y="457200"/>
            <a:ext cx="8599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spc="3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sz="3200" dirty="0">
              <a:solidFill>
                <a:schemeClr val="bg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1267361"/>
            <a:ext cx="5867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Organizing air transport between zones and Shiraz (transplantation center)</a:t>
            </a:r>
          </a:p>
          <a:p>
            <a:pPr algn="l" rtl="0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Negotiation with domestic airlines to accommodate transportation of transplant procurement teams</a:t>
            </a:r>
            <a:endParaRPr lang="fa-IR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812867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228600"/>
            <a:ext cx="7924800" cy="609600"/>
          </a:xfrm>
        </p:spPr>
        <p:txBody>
          <a:bodyPr/>
          <a:lstStyle/>
          <a:p>
            <a:pPr algn="ctr"/>
            <a:r>
              <a:rPr lang="en-US" sz="3200" b="1" spc="3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EFFORTS to overcome the barriers</a:t>
            </a:r>
            <a:endParaRPr lang="fa-IR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143000"/>
            <a:ext cx="7391400" cy="838200"/>
          </a:xfrm>
        </p:spPr>
        <p:txBody>
          <a:bodyPr>
            <a:normAutofit/>
          </a:bodyPr>
          <a:lstStyle/>
          <a:p>
            <a:pPr algn="l" rtl="0"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Perseverance on deceased organ donation and reluctant to do living unrelated transplantation </a:t>
            </a:r>
            <a:endParaRPr lang="fa-IR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33363319"/>
              </p:ext>
            </p:extLst>
          </p:nvPr>
        </p:nvGraphicFramePr>
        <p:xfrm>
          <a:off x="304800" y="2057400"/>
          <a:ext cx="86106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 rot="16200000">
            <a:off x="8001000" y="5562600"/>
            <a:ext cx="990600" cy="5334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2014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490560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990600" y="457200"/>
            <a:ext cx="7488237" cy="1376363"/>
          </a:xfrm>
        </p:spPr>
        <p:txBody>
          <a:bodyPr/>
          <a:lstStyle/>
          <a:p>
            <a:pPr algn="ctr"/>
            <a:r>
              <a:rPr lang="en-US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Bodoni MT" pitchFamily="18" charset="0"/>
              </a:rPr>
              <a:t> </a:t>
            </a:r>
            <a:r>
              <a:rPr lang="en-US" sz="36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Numbers of liver transplantation in IRAN 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4294967295"/>
          </p:nvPr>
        </p:nvSpPr>
        <p:spPr>
          <a:xfrm>
            <a:off x="1447800" y="2071687"/>
            <a:ext cx="7224712" cy="4176713"/>
          </a:xfrm>
        </p:spPr>
        <p:txBody>
          <a:bodyPr/>
          <a:lstStyle/>
          <a:p>
            <a:pPr algn="l" rt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00"/>
                </a:solidFill>
                <a:latin typeface="Baskerville Old Face" pitchFamily="18" charset="0"/>
                <a:cs typeface="Tahoma" pitchFamily="34" charset="0"/>
              </a:rPr>
              <a:t> </a:t>
            </a: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Shiraz : 2535 cases</a:t>
            </a:r>
          </a:p>
          <a:p>
            <a:pPr algn="l" rt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Tehran : 336 cases ( Two Centers )</a:t>
            </a:r>
          </a:p>
          <a:p>
            <a:pPr algn="l" rt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Kerman : 30 cases</a:t>
            </a:r>
          </a:p>
          <a:p>
            <a:pPr algn="l" rt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Isfahan : 10 cases</a:t>
            </a:r>
          </a:p>
          <a:p>
            <a:pPr algn="l" rt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Mashhad : 14 cases</a:t>
            </a:r>
          </a:p>
          <a:p>
            <a:pPr algn="l" rt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Total : 2925 cases</a:t>
            </a:r>
          </a:p>
          <a:p>
            <a:pPr algn="l" rtl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en-US" sz="2800" dirty="0" smtClean="0">
              <a:solidFill>
                <a:srgbClr val="FFFF00"/>
              </a:solidFill>
              <a:latin typeface="Baskerville Old Face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ctrTitle" idx="4294967295"/>
          </p:nvPr>
        </p:nvSpPr>
        <p:spPr>
          <a:xfrm>
            <a:off x="762000" y="609600"/>
            <a:ext cx="7924800" cy="11430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Numbers of Organ Transplantation at  Shiraz transplant Center</a:t>
            </a:r>
            <a:endParaRPr lang="fa-IR" sz="28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304800" y="1828800"/>
            <a:ext cx="8839200" cy="4386262"/>
          </a:xfrm>
        </p:spPr>
        <p:txBody>
          <a:bodyPr/>
          <a:lstStyle/>
          <a:p>
            <a:pPr algn="l" rtl="0" eaLnBrk="1" hangingPunct="1">
              <a:lnSpc>
                <a:spcPct val="250000"/>
              </a:lnSpc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Kidney:  3308 (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52%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from deceased donor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, 48%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from living donor  )</a:t>
            </a:r>
          </a:p>
          <a:p>
            <a:pPr algn="l" rtl="0" eaLnBrk="1" hangingPunct="1">
              <a:lnSpc>
                <a:spcPct val="250000"/>
              </a:lnSpc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Liver: 2535</a:t>
            </a:r>
          </a:p>
          <a:p>
            <a:pPr algn="l" rtl="0" eaLnBrk="1" hangingPunct="1">
              <a:lnSpc>
                <a:spcPct val="250000"/>
              </a:lnSpc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Pancreas: 170</a:t>
            </a:r>
          </a:p>
          <a:p>
            <a:pPr algn="l" rtl="0" eaLnBrk="1" hangingPunct="1">
              <a:lnSpc>
                <a:spcPct val="250000"/>
              </a:lnSpc>
              <a:buClr>
                <a:srgbClr val="FF0000"/>
              </a:buClr>
              <a:buSzPct val="90000"/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Multi visceral-intestinal: 27</a:t>
            </a:r>
          </a:p>
        </p:txBody>
      </p:sp>
    </p:spTree>
    <p:extLst>
      <p:ext uri="{BB962C8B-B14F-4D97-AF65-F5344CB8AC3E}">
        <p14:creationId xmlns="" xmlns:p14="http://schemas.microsoft.com/office/powerpoint/2010/main" val="246975749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0" y="1981200"/>
          <a:ext cx="10210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447800" y="381000"/>
            <a:ext cx="6505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Source of donors in liver TX in shiraz / year</a:t>
            </a:r>
            <a:endParaRPr lang="en-US" sz="2400" b="1" dirty="0">
              <a:solidFill>
                <a:schemeClr val="accent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9906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1993-2013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0265" y="1447800"/>
            <a:ext cx="761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Total : 2535 , deceased donor : </a:t>
            </a:r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2246</a:t>
            </a:r>
            <a:r>
              <a:rPr lang="en-US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, living donor: </a:t>
            </a:r>
            <a:r>
              <a:rPr lang="en-US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289</a:t>
            </a:r>
            <a:endParaRPr lang="en-US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2209800"/>
          <a:ext cx="10210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" y="238780"/>
            <a:ext cx="8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Source of donors in liver </a:t>
            </a:r>
            <a:r>
              <a:rPr lang="en-US" sz="28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US" sz="2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in shiraz / year</a:t>
            </a:r>
            <a:endParaRPr 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2800" y="990600"/>
            <a:ext cx="190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1372-1393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5400" y="1581090"/>
            <a:ext cx="670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odoni MT" pitchFamily="18" charset="0"/>
              </a:rPr>
              <a:t>T</a:t>
            </a:r>
            <a:r>
              <a:rPr lang="en-U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otal : 2535 , deceased donor : 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2246</a:t>
            </a:r>
            <a:r>
              <a:rPr lang="en-U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, living donor: </a:t>
            </a:r>
            <a:r>
              <a:rPr lang="en-US" sz="20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289</a:t>
            </a:r>
            <a:endParaRPr lang="en-US" sz="20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98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 idx="4294967295"/>
          </p:nvPr>
        </p:nvSpPr>
        <p:spPr>
          <a:xfrm>
            <a:off x="1293812" y="457200"/>
            <a:ext cx="6249988" cy="113665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fa-IR" sz="36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doni MT" pitchFamily="18" charset="0"/>
              </a:rPr>
              <a:t> </a:t>
            </a:r>
            <a:r>
              <a:rPr lang="en-US" sz="3600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Source of Liver donors</a:t>
            </a:r>
          </a:p>
        </p:txBody>
      </p:sp>
      <p:graphicFrame>
        <p:nvGraphicFramePr>
          <p:cNvPr id="2" name="Chart 2"/>
          <p:cNvGraphicFramePr>
            <a:graphicFrameLocks/>
          </p:cNvGraphicFramePr>
          <p:nvPr/>
        </p:nvGraphicFramePr>
        <p:xfrm>
          <a:off x="0" y="1447800"/>
          <a:ext cx="94488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555726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Graphic spid="2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57200" y="254000"/>
            <a:ext cx="8305800" cy="13462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Indications for Liver </a:t>
            </a:r>
            <a:r>
              <a:rPr lang="en-US" sz="2800" b="1" u="sng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. in Pediatrics</a:t>
            </a:r>
            <a:br>
              <a:rPr 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(&lt;18 years, n: </a:t>
            </a:r>
            <a:r>
              <a:rPr lang="en-US" sz="28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629 )</a:t>
            </a:r>
            <a:endParaRPr lang="fa-IR" sz="2800" b="1" u="sng" dirty="0"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3"/>
          <p:cNvGraphicFramePr>
            <a:graphicFrameLocks/>
          </p:cNvGraphicFramePr>
          <p:nvPr/>
        </p:nvGraphicFramePr>
        <p:xfrm>
          <a:off x="1066800" y="1828800"/>
          <a:ext cx="7466013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219200" y="685800"/>
            <a:ext cx="6858000" cy="1752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HOW WE SET UP AN ORGAN TRANSPLANTATION  CENTER</a:t>
            </a:r>
            <a:endParaRPr lang="fa-IR" sz="3600" b="1" i="1" u="sng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733800"/>
            <a:ext cx="6705600" cy="3124200"/>
          </a:xfrm>
        </p:spPr>
        <p:txBody>
          <a:bodyPr>
            <a:noAutofit/>
          </a:bodyPr>
          <a:lstStyle/>
          <a:p>
            <a:pPr marL="547688" indent="-411163" algn="l" rtl="0">
              <a:lnSpc>
                <a:spcPct val="150000"/>
              </a:lnSpc>
              <a:buNone/>
              <a:defRPr/>
            </a:pPr>
            <a:r>
              <a:rPr lang="en-GB" sz="2800" b="1" i="1" dirty="0" err="1" smtClean="0">
                <a:solidFill>
                  <a:srgbClr val="C00000"/>
                </a:solidFill>
                <a:latin typeface="Bodoni MT" pitchFamily="18" charset="0"/>
              </a:rPr>
              <a:t>Seyed</a:t>
            </a:r>
            <a:r>
              <a:rPr lang="en-GB" sz="2800" b="1" i="1" dirty="0" smtClean="0">
                <a:solidFill>
                  <a:srgbClr val="C00000"/>
                </a:solidFill>
                <a:latin typeface="Bodoni MT" pitchFamily="18" charset="0"/>
              </a:rPr>
              <a:t> Ali . </a:t>
            </a:r>
            <a:r>
              <a:rPr lang="en-GB" sz="2800" b="1" i="1" dirty="0" err="1" smtClean="0">
                <a:solidFill>
                  <a:srgbClr val="C00000"/>
                </a:solidFill>
                <a:latin typeface="Bodoni MT" pitchFamily="18" charset="0"/>
              </a:rPr>
              <a:t>Malekhosseini</a:t>
            </a:r>
            <a:endParaRPr lang="en-GB" sz="2800" b="1" i="1" dirty="0">
              <a:solidFill>
                <a:srgbClr val="C00000"/>
              </a:solidFill>
              <a:latin typeface="Bodoni MT" pitchFamily="18" charset="0"/>
            </a:endParaRPr>
          </a:p>
          <a:p>
            <a:pPr marL="547688" indent="-411163" algn="l" rtl="0">
              <a:lnSpc>
                <a:spcPct val="150000"/>
              </a:lnSpc>
              <a:buNone/>
              <a:defRPr/>
            </a:pPr>
            <a:r>
              <a:rPr lang="en-GB" sz="2800" b="1" i="1" dirty="0" smtClean="0">
                <a:solidFill>
                  <a:srgbClr val="C00000"/>
                </a:solidFill>
                <a:latin typeface="Bodoni MT" pitchFamily="18" charset="0"/>
              </a:rPr>
              <a:t>Professor of Surgery</a:t>
            </a:r>
            <a:endParaRPr lang="en-GB" sz="2800" b="1" i="1" dirty="0">
              <a:solidFill>
                <a:srgbClr val="C00000"/>
              </a:solidFill>
              <a:latin typeface="Bodoni MT" pitchFamily="18" charset="0"/>
            </a:endParaRPr>
          </a:p>
          <a:p>
            <a:pPr marL="547688" indent="-411163" algn="l" rtl="0">
              <a:lnSpc>
                <a:spcPct val="150000"/>
              </a:lnSpc>
              <a:buNone/>
              <a:defRPr/>
            </a:pPr>
            <a:r>
              <a:rPr lang="en-GB" sz="2800" b="1" i="1" dirty="0" smtClean="0">
                <a:solidFill>
                  <a:srgbClr val="C00000"/>
                </a:solidFill>
                <a:latin typeface="Bodoni MT" pitchFamily="18" charset="0"/>
              </a:rPr>
              <a:t>Director of Shiraz Transplant </a:t>
            </a:r>
            <a:r>
              <a:rPr lang="en-GB" sz="2800" b="1" i="1" dirty="0" err="1" smtClean="0">
                <a:solidFill>
                  <a:srgbClr val="C00000"/>
                </a:solidFill>
                <a:latin typeface="Bodoni MT" pitchFamily="18" charset="0"/>
              </a:rPr>
              <a:t>Center</a:t>
            </a:r>
            <a:endParaRPr lang="en-GB" sz="2800" b="1" i="1" dirty="0" smtClean="0">
              <a:solidFill>
                <a:srgbClr val="C0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31425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177800"/>
            <a:ext cx="6334125" cy="13462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Indications for Liver </a:t>
            </a:r>
            <a:r>
              <a:rPr lang="en-US" sz="2800" b="1" u="sng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US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. in Adults</a:t>
            </a:r>
            <a:br>
              <a:rPr lang="en-US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(≥ 18 years, n: </a:t>
            </a:r>
            <a:r>
              <a:rPr lang="en-US" sz="28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1906)</a:t>
            </a:r>
            <a:endParaRPr lang="fa-IR" sz="2800" b="1" u="sng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3"/>
          <p:cNvGraphicFramePr>
            <a:graphicFrameLocks/>
          </p:cNvGraphicFramePr>
          <p:nvPr/>
        </p:nvGraphicFramePr>
        <p:xfrm>
          <a:off x="152400" y="1828800"/>
          <a:ext cx="8991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ctrTitle" idx="4294967295"/>
          </p:nvPr>
        </p:nvSpPr>
        <p:spPr>
          <a:xfrm>
            <a:off x="76200" y="346075"/>
            <a:ext cx="8686800" cy="796925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3600" b="1" u="sng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Types of Liver transplantation </a:t>
            </a:r>
            <a:endParaRPr lang="fa-IR" sz="3600" b="1" u="sng" dirty="0" smtClean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Object 3"/>
          <p:cNvGraphicFramePr>
            <a:graphicFrameLocks/>
          </p:cNvGraphicFramePr>
          <p:nvPr/>
        </p:nvGraphicFramePr>
        <p:xfrm>
          <a:off x="533400" y="1371600"/>
          <a:ext cx="8382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Graphic spid="2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 idx="4294967295"/>
          </p:nvPr>
        </p:nvSpPr>
        <p:spPr>
          <a:xfrm>
            <a:off x="468313" y="188913"/>
            <a:ext cx="8135937" cy="935037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sv-SE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odoni MT" pitchFamily="18" charset="0"/>
              </a:rPr>
              <a:t>Living donor liver transplant: Graft Type</a:t>
            </a:r>
            <a:endParaRPr lang="en-US" sz="36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Bodoni MT" pitchFamily="18" charset="0"/>
            </a:endParaRPr>
          </a:p>
        </p:txBody>
      </p:sp>
      <p:graphicFrame>
        <p:nvGraphicFramePr>
          <p:cNvPr id="2" name="Object 2"/>
          <p:cNvGraphicFramePr>
            <a:graphicFrameLocks/>
          </p:cNvGraphicFramePr>
          <p:nvPr/>
        </p:nvGraphicFramePr>
        <p:xfrm>
          <a:off x="381000" y="1598613"/>
          <a:ext cx="8659813" cy="5214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Graphic spid="2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066800" y="1828800"/>
          <a:ext cx="73152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457200"/>
            <a:ext cx="7775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One -Year Survival after liver transplantation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00" y="533400"/>
            <a:ext cx="8763000" cy="97155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The latest approval of IRAN  supreme council of organ transplantation:</a:t>
            </a:r>
            <a:endParaRPr lang="en-US" sz="3200" b="1" dirty="0"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1524000" y="2667000"/>
            <a:ext cx="6781800" cy="1905000"/>
          </a:xfrm>
        </p:spPr>
        <p:txBody>
          <a:bodyPr>
            <a:noAutofit/>
          </a:bodyPr>
          <a:lstStyle/>
          <a:p>
            <a:pPr algn="l" rt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Prohibition of organ transplantation in private hospitals</a:t>
            </a:r>
          </a:p>
          <a:p>
            <a:pPr algn="l" rtl="0">
              <a:buFont typeface="Wingdings" pitchFamily="2" charset="2"/>
              <a:buChar char="Ø"/>
            </a:pPr>
            <a:endParaRPr lang="en-US" sz="28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Prohibition of organ transplantation for  non –Iranian nationals</a:t>
            </a:r>
            <a:endParaRPr lang="en-US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381000" y="76200"/>
            <a:ext cx="8458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itchFamily="18" charset="0"/>
              </a:rPr>
              <a:t>Siblings , cases of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" pitchFamily="18" charset="0"/>
              </a:rPr>
              <a:t>Familial </a:t>
            </a:r>
            <a:r>
              <a:rPr lang="en-US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itchFamily="18" charset="0"/>
              </a:rPr>
              <a:t>Hypercholesterolemia underwent liver  transplantation in 3  Months period</a:t>
            </a: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  <p:pic>
        <p:nvPicPr>
          <p:cNvPr id="7170" name="Picture 2" descr="F:\2013-02-05 13.30.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7315200" cy="4343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432333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066800" y="381000"/>
            <a:ext cx="6096000" cy="533400"/>
          </a:xfrm>
        </p:spPr>
        <p:txBody>
          <a:bodyPr/>
          <a:lstStyle/>
          <a:p>
            <a:pPr algn="ctr"/>
            <a:r>
              <a:rPr lang="en-US" sz="28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Plans for the future</a:t>
            </a:r>
            <a:endParaRPr lang="fa-IR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914400" y="990600"/>
            <a:ext cx="7315200" cy="914400"/>
          </a:xfrm>
        </p:spPr>
        <p:txBody>
          <a:bodyPr>
            <a:noAutofit/>
          </a:bodyPr>
          <a:lstStyle/>
          <a:p>
            <a:pPr algn="l" rtl="0"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Founding Abu Ali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Sina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Avicena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) dialysis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center and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hospital (charity)</a:t>
            </a:r>
            <a:endParaRPr lang="fa-I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5S0A4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3277"/>
            <a:ext cx="9144000" cy="47147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02186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140"/>
            <a:ext cx="9144000" cy="6193719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70"/>
            <a:ext cx="9144000" cy="6423259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838200" y="304800"/>
            <a:ext cx="7777162" cy="1009650"/>
          </a:xfrm>
        </p:spPr>
        <p:txBody>
          <a:bodyPr/>
          <a:lstStyle/>
          <a:p>
            <a:r>
              <a:rPr lang="en-US" sz="32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History of Organ transplantation in  Iran</a:t>
            </a:r>
            <a:endParaRPr lang="fa-IR" sz="3200" b="1" u="sng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752600"/>
            <a:ext cx="8305800" cy="5562600"/>
          </a:xfrm>
        </p:spPr>
        <p:txBody>
          <a:bodyPr>
            <a:normAutofit/>
          </a:bodyPr>
          <a:lstStyle/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Kidney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		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1967(shiraz)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Small Bowel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                       1992( Tehran-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Shahid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Beheshti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Deceased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donor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Liver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  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1993(Shiraz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Heart 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		 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1993(Shiraz)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sz="2000" baseline="30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Lung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                                    2000( Tehran- Imam Khomeini)</a:t>
            </a:r>
            <a:endParaRPr lang="en-GB" sz="2000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Living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donor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LTx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(LDLT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):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  1998(Shiraz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Ex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situ split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LTx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(SLT):    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 2003(Shiraz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Pancreas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       	    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         2006(Shiraz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situ split </a:t>
            </a:r>
            <a:r>
              <a:rPr lang="en-GB" sz="2000" dirty="0" err="1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LTx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(SLT):        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2007(Shiraz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Multi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Visceral </a:t>
            </a:r>
            <a:r>
              <a:rPr lang="en-US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Tx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        2010(Shiraz)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1st domino </a:t>
            </a:r>
            <a:r>
              <a:rPr lang="en-GB" sz="2000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LTx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:                              2014 (shiraz</a:t>
            </a:r>
            <a:r>
              <a:rPr lang="en-GB" sz="2300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l" rtl="0" eaLnBrk="1" hangingPunct="1">
              <a:buClr>
                <a:srgbClr val="C00000"/>
              </a:buClr>
              <a:buFont typeface="Wingdings" pitchFamily="2" charset="2"/>
              <a:buChar char="Ø"/>
              <a:defRPr/>
            </a:pPr>
            <a:endParaRPr lang="en-GB" sz="2300" dirty="0">
              <a:latin typeface="Baskerville Old Face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7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95"/>
            <a:ext cx="9144000" cy="6220009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\Desktop\MAP\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5004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Of one essence is the human race</a:t>
            </a:r>
          </a:p>
          <a:p>
            <a:pPr algn="l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Thusly has creation put the Base 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2438400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200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1000" y="114300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One limb impacted is sufficient </a:t>
            </a:r>
          </a:p>
          <a:p>
            <a:pPr algn="l"/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For all others to feel the mace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676400" y="259080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Sa’adi</a:t>
            </a:r>
            <a:r>
              <a:rPr lang="en-US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Shirazi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955" y="0"/>
            <a:ext cx="919595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39545" y="2729805"/>
            <a:ext cx="5566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FFC000"/>
                </a:solidFill>
              </a:rPr>
              <a:t>All our successes are indebted to a dedicated tireless team </a:t>
            </a:r>
          </a:p>
          <a:p>
            <a:pPr algn="l"/>
            <a:r>
              <a:rPr lang="en-US" sz="2800" dirty="0" smtClean="0">
                <a:solidFill>
                  <a:srgbClr val="FFC000"/>
                </a:solidFill>
              </a:rPr>
              <a:t>God bless all.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0" y="76200"/>
            <a:ext cx="8229600" cy="1143000"/>
          </a:xfrm>
        </p:spPr>
        <p:txBody>
          <a:bodyPr/>
          <a:lstStyle/>
          <a:p>
            <a:r>
              <a:rPr lang="en-US" sz="2000" dirty="0" smtClean="0"/>
              <a:t>History….(continued)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37004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1989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Religious permission( FATWA) for deceased organ donation </a:t>
            </a:r>
          </a:p>
          <a:p>
            <a:pPr>
              <a:buNone/>
            </a:pP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C00000"/>
                </a:solidFill>
              </a:rPr>
              <a:t>2001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Approval of brain death act by parliament</a:t>
            </a:r>
          </a:p>
          <a:p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Bodoni MT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Bodoni MT" pitchFamily="18" charset="0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38200" y="609600"/>
            <a:ext cx="7543800" cy="914400"/>
          </a:xfrm>
        </p:spPr>
        <p:txBody>
          <a:bodyPr/>
          <a:lstStyle/>
          <a:p>
            <a:pPr rtl="0"/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Imam </a:t>
            </a:r>
            <a:r>
              <a:rPr lang="en-US" sz="28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khomeini’s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FATWA ( Religious permission) for deceased organ donation </a:t>
            </a:r>
            <a:endParaRPr lang="fa-IR" sz="2800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087" y="1905000"/>
            <a:ext cx="351631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1" y="1905000"/>
            <a:ext cx="3276599" cy="4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41740203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685800"/>
            <a:ext cx="8229600" cy="685800"/>
          </a:xfrm>
        </p:spPr>
        <p:txBody>
          <a:bodyPr/>
          <a:lstStyle/>
          <a:p>
            <a:pPr algn="ctr"/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BARRIERS to set up the transplantation CENTER</a:t>
            </a:r>
            <a:r>
              <a:rPr lang="en-US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en-US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</a:br>
            <a:endParaRPr lang="fa-IR" sz="2400" b="1" i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981200"/>
            <a:ext cx="7543800" cy="4343400"/>
          </a:xfrm>
        </p:spPr>
        <p:txBody>
          <a:bodyPr>
            <a:no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Lack of knowledge about the concept of brain death among society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Cultural and religious resistances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Lack of financial  support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Shortage of space and equipments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Opposition and disagreement of medical colleagues and university managers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Inadequate experienced surgeons and </a:t>
            </a:r>
            <a:r>
              <a:rPr lang="en-US" sz="2400" dirty="0" err="1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physicions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in the center and across the country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cs typeface="Arial" pitchFamily="34" charset="0"/>
              </a:rPr>
              <a:t>Establishing kidney transplant centers across the country based on living unrelated donation </a:t>
            </a:r>
          </a:p>
        </p:txBody>
      </p:sp>
    </p:spTree>
    <p:extLst>
      <p:ext uri="{BB962C8B-B14F-4D97-AF65-F5344CB8AC3E}">
        <p14:creationId xmlns="" xmlns:p14="http://schemas.microsoft.com/office/powerpoint/2010/main" val="303762314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min\Desktop\amin\iran-iraq-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56691"/>
            <a:ext cx="7467600" cy="4396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417493"/>
            <a:ext cx="7086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BARRIERS </a:t>
            </a:r>
            <a:r>
              <a:rPr lang="en-US" sz="28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TO  SET UP  THE TRANSPLANTATION CENTER</a:t>
            </a:r>
            <a:endParaRPr lang="fa-IR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1352490"/>
            <a:ext cx="753122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en-US" sz="2000" b="1" dirty="0" smtClean="0">
                <a:solidFill>
                  <a:schemeClr val="bg1">
                    <a:lumMod val="20000"/>
                    <a:lumOff val="80000"/>
                  </a:schemeClr>
                </a:solidFill>
                <a:cs typeface="Arial" pitchFamily="34" charset="0"/>
              </a:rPr>
              <a:t>Lack of appropriate transportation system in a large country</a:t>
            </a:r>
            <a:endParaRPr lang="fa-IR" sz="2000" b="1" dirty="0">
              <a:solidFill>
                <a:schemeClr val="bg1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572000" y="4572000"/>
            <a:ext cx="838200" cy="609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657600" y="4038600"/>
            <a:ext cx="609600" cy="99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953000" y="5257800"/>
            <a:ext cx="457198" cy="15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9424414">
            <a:off x="4734956" y="4724831"/>
            <a:ext cx="11430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b="1" dirty="0" smtClean="0">
                <a:solidFill>
                  <a:srgbClr val="000000"/>
                </a:solidFill>
                <a:latin typeface="Bodoni MT" pitchFamily="18" charset="0"/>
              </a:rPr>
              <a:t>1800 Km</a:t>
            </a:r>
            <a:endParaRPr lang="fa-IR" sz="1600" b="1" dirty="0">
              <a:solidFill>
                <a:srgbClr val="000000"/>
              </a:solidFill>
              <a:latin typeface="Bodoni MT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4258957">
            <a:off x="3627886" y="4518900"/>
            <a:ext cx="11430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b="1" dirty="0" smtClean="0">
                <a:solidFill>
                  <a:srgbClr val="000000"/>
                </a:solidFill>
                <a:latin typeface="Bodoni MT" pitchFamily="18" charset="0"/>
              </a:rPr>
              <a:t>2000 Km</a:t>
            </a:r>
            <a:endParaRPr lang="fa-IR" sz="1600" b="1" dirty="0">
              <a:solidFill>
                <a:srgbClr val="000000"/>
              </a:solidFill>
              <a:latin typeface="Bodoni MT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3000" y="5331023"/>
            <a:ext cx="11430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00" b="1" dirty="0" smtClean="0">
                <a:solidFill>
                  <a:srgbClr val="000000"/>
                </a:solidFill>
                <a:latin typeface="Bodoni MT" pitchFamily="18" charset="0"/>
              </a:rPr>
              <a:t>1500 Km</a:t>
            </a:r>
            <a:endParaRPr lang="fa-IR" sz="1400" b="1" dirty="0">
              <a:solidFill>
                <a:srgbClr val="000000"/>
              </a:solidFill>
              <a:latin typeface="Bodoni MT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457200"/>
            <a:ext cx="7141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30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Arial" pitchFamily="34" charset="0"/>
              </a:rPr>
              <a:t>EFFORTS to overcome the barriers</a:t>
            </a:r>
            <a:endParaRPr lang="en-US" sz="3200" dirty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447801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Distribution of organ donation cards in society </a:t>
            </a:r>
          </a:p>
          <a:p>
            <a:pPr algn="l" rtl="0"/>
            <a:r>
              <a:rPr lang="en-US" sz="24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(high schools, universities, scientific meetings, barracks, etc….)</a:t>
            </a:r>
            <a:endParaRPr lang="fa-IR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Users\user\Desktop\Untitle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145302"/>
            <a:ext cx="5373653" cy="32965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-152400" y="5176391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      </a:t>
            </a:r>
            <a:endParaRPr lang="en-US" sz="1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9466" y="3624590"/>
            <a:ext cx="335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 Black" pitchFamily="34" charset="0"/>
              </a:rPr>
              <a:t>ORGAN DONATION CARD</a:t>
            </a:r>
            <a:endParaRPr lang="fa-IR" dirty="0">
              <a:solidFill>
                <a:schemeClr val="bg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1600" y="4614446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I would like to give “gift of life” to others after my death</a:t>
            </a:r>
            <a:endParaRPr lang="en-US" sz="1600" dirty="0">
              <a:solidFill>
                <a:schemeClr val="bg1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3443" y="5376446"/>
            <a:ext cx="5050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Elephant" pitchFamily="18" charset="0"/>
              </a:rPr>
              <a:t>Please inform your relatives about your decision</a:t>
            </a:r>
            <a:endParaRPr lang="en-US" sz="1600" dirty="0">
              <a:solidFill>
                <a:srgbClr val="FFFFFF"/>
              </a:solidFill>
              <a:latin typeface="Elephan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7000" y="6019800"/>
            <a:ext cx="1741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Elephant" pitchFamily="18" charset="0"/>
              </a:rPr>
              <a:t>www.farskidney.com</a:t>
            </a:r>
            <a:endParaRPr lang="en-US" sz="1200" dirty="0">
              <a:solidFill>
                <a:srgbClr val="FFFFFF"/>
              </a:solidFill>
              <a:latin typeface="Elephant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BD98.tmp">
  <a:themeElements>
    <a:clrScheme name="">
      <a:dk1>
        <a:srgbClr val="66CCFF"/>
      </a:dk1>
      <a:lt1>
        <a:srgbClr val="FFFFFF"/>
      </a:lt1>
      <a:dk2>
        <a:srgbClr val="FFFFFF"/>
      </a:dk2>
      <a:lt2>
        <a:srgbClr val="004080"/>
      </a:lt2>
      <a:accent1>
        <a:srgbClr val="FFFFFF"/>
      </a:accent1>
      <a:accent2>
        <a:srgbClr val="66CCFF"/>
      </a:accent2>
      <a:accent3>
        <a:srgbClr val="FFFFFF"/>
      </a:accent3>
      <a:accent4>
        <a:srgbClr val="56AEDA"/>
      </a:accent4>
      <a:accent5>
        <a:srgbClr val="FFFFFF"/>
      </a:accent5>
      <a:accent6>
        <a:srgbClr val="5CB9E7"/>
      </a:accent6>
      <a:hlink>
        <a:srgbClr val="CC66FF"/>
      </a:hlink>
      <a:folHlink>
        <a:srgbClr val="6666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pptBD98.tmp</Template>
  <TotalTime>6100</TotalTime>
  <Words>750</Words>
  <Application>Microsoft Office PowerPoint</Application>
  <PresentationFormat>On-screen Show (4:3)</PresentationFormat>
  <Paragraphs>129</Paragraphs>
  <Slides>42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pptBD98.tmp</vt:lpstr>
      <vt:lpstr>Slide 1</vt:lpstr>
      <vt:lpstr>Slide 2</vt:lpstr>
      <vt:lpstr>HOW WE SET UP AN ORGAN TRANSPLANTATION  CENTER</vt:lpstr>
      <vt:lpstr>History of Organ transplantation in  Iran</vt:lpstr>
      <vt:lpstr>History….(continued)</vt:lpstr>
      <vt:lpstr>Imam khomeini’s FATWA ( Religious permission) for deceased organ donation </vt:lpstr>
      <vt:lpstr>BARRIERS to set up the transplantation CENTER </vt:lpstr>
      <vt:lpstr>Slide 8</vt:lpstr>
      <vt:lpstr>Slide 9</vt:lpstr>
      <vt:lpstr>Slide 10</vt:lpstr>
      <vt:lpstr>EFFORTS to overcome the barriers</vt:lpstr>
      <vt:lpstr>EFFORTS to overcome the barriers</vt:lpstr>
      <vt:lpstr>EFFORTS to overcome the barriers</vt:lpstr>
      <vt:lpstr>EFFORTS to overcome the barriers</vt:lpstr>
      <vt:lpstr>EFFORTS to overcome the barriers</vt:lpstr>
      <vt:lpstr>EFFORTS to overcome the barriers</vt:lpstr>
      <vt:lpstr>Slide 17</vt:lpstr>
      <vt:lpstr>Slide 18</vt:lpstr>
      <vt:lpstr>Slide 19</vt:lpstr>
      <vt:lpstr>Slide 20</vt:lpstr>
      <vt:lpstr>EFFORTS to overcome the barriers</vt:lpstr>
      <vt:lpstr>Slide 22</vt:lpstr>
      <vt:lpstr>EFFORTS to overcome the barriers</vt:lpstr>
      <vt:lpstr> Numbers of liver transplantation in IRAN </vt:lpstr>
      <vt:lpstr>Numbers of Organ Transplantation at  Shiraz transplant Center</vt:lpstr>
      <vt:lpstr>Slide 26</vt:lpstr>
      <vt:lpstr>Slide 27</vt:lpstr>
      <vt:lpstr> Source of Liver donors</vt:lpstr>
      <vt:lpstr>Indications for Liver Tx. in Pediatrics (&lt;18 years, n: 629 )</vt:lpstr>
      <vt:lpstr>Indications for Liver Tx. in Adults (≥ 18 years, n: 1906)</vt:lpstr>
      <vt:lpstr>Types of Liver transplantation </vt:lpstr>
      <vt:lpstr>Living donor liver transplant: Graft Type</vt:lpstr>
      <vt:lpstr>Slide 33</vt:lpstr>
      <vt:lpstr>The latest approval of IRAN  supreme council of organ transplantation:</vt:lpstr>
      <vt:lpstr>Slide 35</vt:lpstr>
      <vt:lpstr>Plans for the future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amin</dc:creator>
  <cp:lastModifiedBy>user</cp:lastModifiedBy>
  <cp:revision>814</cp:revision>
  <dcterms:created xsi:type="dcterms:W3CDTF">2013-01-11T09:10:08Z</dcterms:created>
  <dcterms:modified xsi:type="dcterms:W3CDTF">2014-10-07T06:30:00Z</dcterms:modified>
</cp:coreProperties>
</file>