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77" r:id="rId3"/>
    <p:sldId id="259" r:id="rId4"/>
    <p:sldId id="260" r:id="rId5"/>
    <p:sldId id="261" r:id="rId6"/>
    <p:sldId id="262" r:id="rId7"/>
    <p:sldId id="276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79" r:id="rId17"/>
    <p:sldId id="269" r:id="rId18"/>
    <p:sldId id="272" r:id="rId19"/>
    <p:sldId id="281" r:id="rId20"/>
    <p:sldId id="282" r:id="rId21"/>
    <p:sldId id="283" r:id="rId22"/>
    <p:sldId id="274" r:id="rId23"/>
    <p:sldId id="270" r:id="rId24"/>
    <p:sldId id="271" r:id="rId25"/>
    <p:sldId id="280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395"/>
    <a:srgbClr val="00CC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643298-F596-49A4-8875-926297D4AAD8}" type="datetimeFigureOut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325D13-992B-4495-9807-1D15BED8E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36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ngold.ui.ac.ir/~a_fatemi/uibadg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5" t="12782" b="9521"/>
          <a:stretch>
            <a:fillRect/>
          </a:stretch>
        </p:blipFill>
        <p:spPr bwMode="auto">
          <a:xfrm>
            <a:off x="7507288" y="0"/>
            <a:ext cx="1636712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 descr="Description: Description: D:\d\همايش دكتر يلدا\Prof_Yalda__Foundation_Logo_201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49213"/>
            <a:ext cx="11874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B453E-BD67-44BD-9340-3B53E246C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3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86D65-3B39-4E67-87F6-7BDC8365A157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43A8F-DA07-4087-BD78-C966E0A4E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603E-6686-4061-B9CE-B874CFDB32FB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F252-8221-4E76-A47B-6430B8A44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0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ngold.ui.ac.ir/~a_fatemi/uibadg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5" t="12782" b="9521"/>
          <a:stretch>
            <a:fillRect/>
          </a:stretch>
        </p:blipFill>
        <p:spPr bwMode="auto">
          <a:xfrm>
            <a:off x="7507288" y="0"/>
            <a:ext cx="1636712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 descr="Description: Description: D:\d\همايش دكتر يلدا\Prof_Yalda__Foundation_Logo_201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3813"/>
            <a:ext cx="14001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0"/>
            <a:ext cx="6192688" cy="1412776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310B0-0090-407D-BCEC-C16E0CD9AA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75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B1D8-4724-4ED1-BD19-9E24CF969FFA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62638-1434-47F3-B2E9-BFAF4427A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2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5B7F7-2EB8-44D8-A8A3-C148255740E5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EFAFE-3EA7-44C0-8CA7-1B5694467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7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B0A76-9A81-46A6-929B-5AD5905ED2A1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2B0D-CE57-4438-B3AD-E482B79E1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6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58A1-DB1D-4A01-9350-6B6670BE5B7E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920B3-C699-409C-B181-15773174A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9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F8B0E-B905-4FC6-990C-52142C0EDF65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B422B-121A-47CB-9A46-AC4744606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3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FE3FF-961B-4C74-A4F5-A288C7D2A909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D323-ED42-4759-ADE3-FEF1567B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1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B5519-D3C3-4FAF-AC7F-40EA4B5A4885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082DD-EE19-4C85-9507-A1634E6BE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CB4DA8-01CD-4671-87A7-6732C6A824EA}" type="datetime1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185383-0E40-426F-8BDB-4DF5ADCA9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M.h.eybpoosh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ctrTitle"/>
          </p:nvPr>
        </p:nvSpPr>
        <p:spPr>
          <a:xfrm>
            <a:off x="179388" y="1196975"/>
            <a:ext cx="8713787" cy="345598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b="1" smtClean="0">
                <a:solidFill>
                  <a:srgbClr val="0033CC"/>
                </a:solidFill>
              </a:rPr>
              <a:t>Applicability of </a:t>
            </a:r>
            <a:br>
              <a:rPr lang="en-US" sz="2800" b="1" smtClean="0">
                <a:solidFill>
                  <a:srgbClr val="0033CC"/>
                </a:solidFill>
              </a:rPr>
            </a:br>
            <a:r>
              <a:rPr lang="en-US" sz="2800" b="1" smtClean="0">
                <a:solidFill>
                  <a:srgbClr val="0033CC"/>
                </a:solidFill>
              </a:rPr>
              <a:t>EMG-based Computerized Classifiers </a:t>
            </a:r>
            <a:br>
              <a:rPr lang="en-US" sz="2800" b="1" smtClean="0">
                <a:solidFill>
                  <a:srgbClr val="0033CC"/>
                </a:solidFill>
              </a:rPr>
            </a:br>
            <a:r>
              <a:rPr lang="en-US" sz="2800" b="1" smtClean="0">
                <a:solidFill>
                  <a:srgbClr val="0033CC"/>
                </a:solidFill>
              </a:rPr>
              <a:t>for </a:t>
            </a:r>
            <a:br>
              <a:rPr lang="en-US" sz="2800" b="1" smtClean="0">
                <a:solidFill>
                  <a:srgbClr val="0033CC"/>
                </a:solidFill>
              </a:rPr>
            </a:br>
            <a:r>
              <a:rPr lang="en-US" sz="2800" b="1" smtClean="0">
                <a:solidFill>
                  <a:srgbClr val="0033CC"/>
                </a:solidFill>
              </a:rPr>
              <a:t>Discriminating Myogenic &amp; Neurogenic Myopathies </a:t>
            </a:r>
            <a:br>
              <a:rPr lang="en-US" sz="2800" b="1" smtClean="0">
                <a:solidFill>
                  <a:srgbClr val="0033CC"/>
                </a:solidFill>
              </a:rPr>
            </a:br>
            <a:r>
              <a:rPr lang="en-US" sz="2800" b="1" smtClean="0">
                <a:solidFill>
                  <a:srgbClr val="0033CC"/>
                </a:solidFill>
              </a:rPr>
              <a:t>A Systematic Review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5084763"/>
            <a:ext cx="9144000" cy="1773237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Eybpoosh M.H.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BSc</a:t>
            </a:r>
            <a:r>
              <a:rPr lang="en-US" dirty="0" smtClean="0"/>
              <a:t>. of Biomedical engineering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Eybpoosh S.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PhD candidate in Epidemiology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245647-EF25-46CD-8DAB-28847C0D244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aim of this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marL="457200" indent="-457200" algn="just" eaLnBrk="1" fontAlgn="auto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To provide a comprehensive picture about validity &amp; reliability of EMG-based computerized classifiers in detecting source of muscle defect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60D87E-EF7A-4BDB-B93D-65D3A6903AF0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Methods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Systematic review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PubMed, ScienceDirect, and Cochrane library were searched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January 2000 - 9th April 2014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Eligible articles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Original articles published in peer-reviewed journals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Proposing an EMG-Based computerized classifier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Quality </a:t>
            </a:r>
            <a:r>
              <a:rPr lang="en-US" dirty="0" err="1" smtClean="0"/>
              <a:t>apprisal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QUADAS-2 checklist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Data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Methodological characteristics of the study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Validity indices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Type of classifier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52D51B-3B46-4FC1-AF71-3191A0149699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Results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6A7B41-5A78-4BE3-9663-F81994E8039A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5365" name="Picture 5" descr="C:\Users\Donyaye Narm Afzar\Desktop\Systematic Reviews\NMD\Word and Excel\Report\New folder\flow 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784225"/>
            <a:ext cx="6697663" cy="60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Results</a:t>
            </a:r>
            <a:r>
              <a:rPr lang="en-US" sz="2000" b="0" i="1" dirty="0" smtClean="0">
                <a:solidFill>
                  <a:srgbClr val="1F497D">
                    <a:lumMod val="50000"/>
                  </a:srgbClr>
                </a:solidFill>
              </a:rPr>
              <a:t> , cont...</a:t>
            </a:r>
            <a:r>
              <a:rPr 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E6327-6578-4424-A85A-4142D95BB98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6389" name="Picture 2" descr="World Pacific Ocean centered : free map, free blank map, free outline map, free base map : sta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522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1331913" y="3573463"/>
            <a:ext cx="431800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692275" y="3716338"/>
            <a:ext cx="576263" cy="5048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08625" y="1916113"/>
            <a:ext cx="1943100" cy="1441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43663" y="2852738"/>
            <a:ext cx="1944687" cy="1439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5875" y="3357563"/>
            <a:ext cx="1295400" cy="1008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00113" y="3068638"/>
            <a:ext cx="431800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55725" y="3789363"/>
            <a:ext cx="288925" cy="287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7" name="Rectangle 19"/>
          <p:cNvSpPr>
            <a:spLocks noChangeArrowheads="1"/>
          </p:cNvSpPr>
          <p:nvPr/>
        </p:nvSpPr>
        <p:spPr bwMode="auto">
          <a:xfrm>
            <a:off x="0" y="4868863"/>
            <a:ext cx="1187450" cy="203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Turkey</a:t>
            </a:r>
            <a:r>
              <a:rPr lang="en-US">
                <a:latin typeface="Calibri" pitchFamily="34" charset="0"/>
              </a:rPr>
              <a:t>: 7</a:t>
            </a:r>
          </a:p>
          <a:p>
            <a:r>
              <a:rPr lang="en-US" b="1">
                <a:latin typeface="Calibri" pitchFamily="34" charset="0"/>
              </a:rPr>
              <a:t>Poland</a:t>
            </a:r>
            <a:r>
              <a:rPr lang="en-US">
                <a:latin typeface="Calibri" pitchFamily="34" charset="0"/>
              </a:rPr>
              <a:t>: 3</a:t>
            </a:r>
          </a:p>
          <a:p>
            <a:r>
              <a:rPr lang="en-US" b="1">
                <a:latin typeface="Calibri" pitchFamily="34" charset="0"/>
              </a:rPr>
              <a:t>Cyprus</a:t>
            </a:r>
            <a:r>
              <a:rPr lang="en-US">
                <a:latin typeface="Calibri" pitchFamily="34" charset="0"/>
              </a:rPr>
              <a:t>: 3</a:t>
            </a:r>
          </a:p>
          <a:p>
            <a:r>
              <a:rPr lang="en-US" b="1">
                <a:latin typeface="Calibri" pitchFamily="34" charset="0"/>
              </a:rPr>
              <a:t>USA</a:t>
            </a:r>
            <a:r>
              <a:rPr lang="en-US">
                <a:latin typeface="Calibri" pitchFamily="34" charset="0"/>
              </a:rPr>
              <a:t>: 2</a:t>
            </a:r>
          </a:p>
          <a:p>
            <a:r>
              <a:rPr lang="en-US" b="1">
                <a:latin typeface="Calibri" pitchFamily="34" charset="0"/>
              </a:rPr>
              <a:t>Canada</a:t>
            </a:r>
            <a:r>
              <a:rPr lang="en-US">
                <a:latin typeface="Calibri" pitchFamily="34" charset="0"/>
              </a:rPr>
              <a:t>: 2</a:t>
            </a:r>
          </a:p>
          <a:p>
            <a:r>
              <a:rPr lang="en-US" b="1">
                <a:latin typeface="Calibri" pitchFamily="34" charset="0"/>
              </a:rPr>
              <a:t>China</a:t>
            </a:r>
            <a:r>
              <a:rPr lang="en-US">
                <a:latin typeface="Calibri" pitchFamily="34" charset="0"/>
              </a:rPr>
              <a:t>: 2</a:t>
            </a:r>
          </a:p>
          <a:p>
            <a:r>
              <a:rPr lang="en-US" b="1">
                <a:latin typeface="Calibri" pitchFamily="34" charset="0"/>
              </a:rPr>
              <a:t>Iran</a:t>
            </a:r>
            <a:r>
              <a:rPr lang="en-US">
                <a:latin typeface="Calibri" pitchFamily="34" charset="0"/>
              </a:rPr>
              <a:t>: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Results</a:t>
            </a:r>
            <a:r>
              <a:rPr lang="en-US" sz="2000" b="0" i="1" dirty="0" smtClean="0">
                <a:solidFill>
                  <a:srgbClr val="1F497D">
                    <a:lumMod val="50000"/>
                  </a:srgbClr>
                </a:solidFill>
              </a:rPr>
              <a:t> , cont...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wide variety of classification algorithms (</a:t>
            </a:r>
            <a:r>
              <a:rPr lang="en-US" b="1" dirty="0" smtClean="0">
                <a:solidFill>
                  <a:srgbClr val="FF0000"/>
                </a:solidFill>
              </a:rPr>
              <a:t>n= 40</a:t>
            </a:r>
            <a:r>
              <a:rPr lang="en-US" dirty="0" smtClean="0"/>
              <a:t>) were proposed and tested.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were able to classify source of muscle defect into three groups: 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Myogenic 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Neurogenic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EE6263-C6D5-429E-9013-5B6BF41B5DC5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11F34-5EE1-40D7-9353-DF8679078CE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8437" name="Picture 2" descr="C:\Users\bilgisayar\Desktop\Congress\کنگره مهندسی پزشکی\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8" y="1368425"/>
            <a:ext cx="7586662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18A228-099A-4CFC-8E14-8B57FA911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9461" name="Picture 2" descr="C:\Users\bilgisayar\Desktop\Congress\کنگره مهندسی پزشکی\image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023938"/>
            <a:ext cx="6137275" cy="557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Results</a:t>
            </a:r>
            <a:r>
              <a:rPr lang="en-US" sz="2000" b="0" i="1" dirty="0" smtClean="0">
                <a:solidFill>
                  <a:srgbClr val="1F497D">
                    <a:lumMod val="50000"/>
                  </a:srgbClr>
                </a:solidFill>
              </a:rPr>
              <a:t> , cont...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Sensitivity, specificity</a:t>
            </a:r>
            <a:r>
              <a:rPr lang="en-US" dirty="0" smtClean="0"/>
              <a:t>, and </a:t>
            </a:r>
            <a:r>
              <a:rPr lang="en-US" b="1" dirty="0" smtClean="0"/>
              <a:t>accuracy</a:t>
            </a:r>
            <a:r>
              <a:rPr lang="en-US" dirty="0" smtClean="0"/>
              <a:t> in all studies were reported.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These indices in correctly diagnosing source of defect in 38 algorithms  were at least 0.75 (max= 1.0).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300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Two other algorithms were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Sensitivity= 0.70, specificity= 0.68, accuracy= 0.72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Sensitivity= NR, specificity= 0.70, accuracy= NR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200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The algorithms’ replicability was not assessed in some studies.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solidFill>
                  <a:schemeClr val="tx1"/>
                </a:solidFill>
              </a:rPr>
              <a:t>In reported studies, most algorithms were replicable.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75688" y="6492875"/>
            <a:ext cx="468312" cy="365125"/>
          </a:xfrm>
        </p:spPr>
        <p:txBody>
          <a:bodyPr/>
          <a:lstStyle/>
          <a:p>
            <a:pPr>
              <a:defRPr/>
            </a:pPr>
            <a:fld id="{EAD93092-42A0-415B-A83C-D2CA55E062DE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Results</a:t>
            </a:r>
            <a:r>
              <a:rPr lang="en-US" sz="2000" b="0" i="1" dirty="0" smtClean="0">
                <a:solidFill>
                  <a:srgbClr val="1F497D">
                    <a:lumMod val="50000"/>
                  </a:srgbClr>
                </a:solidFill>
              </a:rPr>
              <a:t> , cont...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6EE0F4-1784-4605-8C5E-51EEBD0781B0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68425"/>
            <a:ext cx="7615237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Patient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Did not: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Enroll consecutive or random sample of patients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Avoid case–control designs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Avoid inappropriate exclusions</a:t>
            </a:r>
          </a:p>
          <a:p>
            <a:pPr lvl="2">
              <a:lnSpc>
                <a:spcPct val="150000"/>
              </a:lnSpc>
              <a:defRPr/>
            </a:pPr>
            <a:r>
              <a:rPr lang="en-US" sz="2000" dirty="0" smtClean="0"/>
              <a:t>Hard to diagnosis patients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66A88A-6560-447C-AF74-CFC0DE12253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E09FCE-9F28-4741-9BCB-E659B0855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125" name="Picture 2" descr="http://jeanninewalston.com/wp-content/uploads/pyram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91233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Flow and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sz="2800" dirty="0" smtClean="0"/>
              <a:t>High risk studies did not: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Incorporate appropriate interval between the index test and gold standard.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Include all patients in the analysis.</a:t>
            </a:r>
          </a:p>
          <a:p>
            <a:pPr lvl="2">
              <a:lnSpc>
                <a:spcPct val="150000"/>
              </a:lnSpc>
              <a:defRPr/>
            </a:pPr>
            <a:r>
              <a:rPr lang="en-US" sz="2000" dirty="0" smtClean="0"/>
              <a:t>There was cases of loss to follow up </a:t>
            </a:r>
          </a:p>
          <a:p>
            <a:pPr>
              <a:lnSpc>
                <a:spcPct val="150000"/>
              </a:lnSpc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642A0C-FC5A-42C7-B4E2-B29AF2E5044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 smtClean="0"/>
              <a:t>High risk studies did not: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/>
              <a:t>Interpret index test results without knowledge of the results of the gold standard.</a:t>
            </a:r>
          </a:p>
          <a:p>
            <a:pPr>
              <a:lnSpc>
                <a:spcPct val="150000"/>
              </a:lnSpc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82C60-F209-42F7-83F5-13042BAC332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Results</a:t>
            </a:r>
            <a:r>
              <a:rPr lang="en-US" sz="2000" b="0" i="1" dirty="0" smtClean="0">
                <a:solidFill>
                  <a:srgbClr val="1F497D">
                    <a:lumMod val="50000"/>
                  </a:srgbClr>
                </a:solidFill>
              </a:rPr>
              <a:t> , cont...</a:t>
            </a: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EA5063-B586-43D9-8A1D-FE12151ACAFA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3" r="9618" b="5685"/>
          <a:stretch>
            <a:fillRect/>
          </a:stretch>
        </p:blipFill>
        <p:spPr bwMode="auto">
          <a:xfrm>
            <a:off x="395288" y="1412875"/>
            <a:ext cx="77057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There are great potential benefits for EMG-based computerized classification algorithms in practice.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Evidences suggest potential for validity and replicability of these </a:t>
            </a:r>
            <a:r>
              <a:rPr lang="en-US" sz="2000" dirty="0" err="1" smtClean="0"/>
              <a:t>algorythms</a:t>
            </a:r>
            <a:r>
              <a:rPr lang="en-US" sz="2000" dirty="0" smtClean="0"/>
              <a:t>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b="1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However,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Enough rigorous evidence is still required for recommending these methods’ application for clinical practice.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Conducting more </a:t>
            </a:r>
            <a:r>
              <a:rPr lang="en-US" sz="2000" b="1" dirty="0" smtClean="0"/>
              <a:t>methodologically sound </a:t>
            </a:r>
            <a:r>
              <a:rPr lang="en-US" sz="2000" dirty="0" smtClean="0"/>
              <a:t>studies and comprehensive assessment of </a:t>
            </a:r>
            <a:r>
              <a:rPr lang="en-US" sz="2000" b="1" dirty="0" smtClean="0"/>
              <a:t>validity</a:t>
            </a:r>
            <a:r>
              <a:rPr lang="en-US" sz="2000" dirty="0" smtClean="0"/>
              <a:t> and </a:t>
            </a:r>
            <a:r>
              <a:rPr lang="en-US" sz="2000" b="1" dirty="0" smtClean="0"/>
              <a:t>reliability</a:t>
            </a:r>
            <a:r>
              <a:rPr lang="en-US" sz="2000" dirty="0" smtClean="0"/>
              <a:t> of each algorithm is highly recommended.    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Methodological details should be reported clearly in the manuscripts.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B826F-5299-4CF7-B589-01ADCF67901F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B9AFBD-A5D8-4928-BA16-26BD31F0E74F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27653" name="Picture 2" descr="C:\Users\bilgisayar\Desktop\Congress\کنگره مهندسی پزشکی\thank-you-pink-and-green-graph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Contact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E-mail:</a:t>
            </a:r>
            <a:endParaRPr lang="en-US" dirty="0" smtClean="0">
              <a:hlinkClick r:id="rId2"/>
            </a:endParaRPr>
          </a:p>
          <a:p>
            <a:pPr>
              <a:defRPr/>
            </a:pPr>
            <a:r>
              <a:rPr lang="en-US" dirty="0" smtClean="0">
                <a:hlinkClick r:id="rId2"/>
              </a:rPr>
              <a:t>M.h.eybpoosh@gmail.com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Tell:</a:t>
            </a:r>
          </a:p>
          <a:p>
            <a:pPr>
              <a:defRPr/>
            </a:pPr>
            <a:r>
              <a:rPr lang="en-US" dirty="0" smtClean="0"/>
              <a:t>0912-6764051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F19906-414B-4DD8-8793-0899258928A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Muscular Disorders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838DD4-7A44-49A1-8315-81D181540EB0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5288" y="3429000"/>
            <a:ext cx="1368425" cy="914400"/>
          </a:xfrm>
          <a:prstGeom prst="rect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Muscular disorders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2484438" y="1916113"/>
            <a:ext cx="1295400" cy="914400"/>
          </a:xfrm>
          <a:prstGeom prst="rect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Neurogenic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84438" y="4818063"/>
            <a:ext cx="1295400" cy="914400"/>
          </a:xfrm>
          <a:prstGeom prst="rect">
            <a:avLst/>
          </a:prstGeom>
          <a:solidFill>
            <a:srgbClr val="00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Myogenic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0563" y="1655763"/>
            <a:ext cx="3095625" cy="360362"/>
          </a:xfrm>
          <a:prstGeom prst="rect">
            <a:avLst/>
          </a:prstGeom>
          <a:solidFill>
            <a:srgbClr val="BEE3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Guillain-Barre Syndrome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0563" y="2185988"/>
            <a:ext cx="3095625" cy="360362"/>
          </a:xfrm>
          <a:prstGeom prst="rect">
            <a:avLst/>
          </a:prstGeom>
          <a:solidFill>
            <a:srgbClr val="BEE3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Carpal Tunnel Syndrome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00563" y="2708275"/>
            <a:ext cx="3095625" cy="360363"/>
          </a:xfrm>
          <a:prstGeom prst="rect">
            <a:avLst/>
          </a:prstGeom>
          <a:solidFill>
            <a:srgbClr val="BEE3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Amyotrophic Lateral Sclerosis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00563" y="4437063"/>
            <a:ext cx="3095625" cy="360362"/>
          </a:xfrm>
          <a:prstGeom prst="rect">
            <a:avLst/>
          </a:prstGeom>
          <a:solidFill>
            <a:srgbClr val="BEE3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Dystrophies (e.g. Duchenne)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3263" y="5732463"/>
            <a:ext cx="3095625" cy="360362"/>
          </a:xfrm>
          <a:prstGeom prst="rect">
            <a:avLst/>
          </a:prstGeom>
          <a:solidFill>
            <a:srgbClr val="BEE3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Myotonies (Thomsen )</a:t>
            </a:r>
          </a:p>
        </p:txBody>
      </p:sp>
      <p:cxnSp>
        <p:nvCxnSpPr>
          <p:cNvPr id="21" name="Elbow Connector 20"/>
          <p:cNvCxnSpPr>
            <a:stCxn id="5" idx="3"/>
            <a:endCxn id="6" idx="1"/>
          </p:cNvCxnSpPr>
          <p:nvPr/>
        </p:nvCxnSpPr>
        <p:spPr>
          <a:xfrm flipV="1">
            <a:off x="1763713" y="2373313"/>
            <a:ext cx="720725" cy="1512887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11" idx="1"/>
          </p:cNvCxnSpPr>
          <p:nvPr/>
        </p:nvCxnSpPr>
        <p:spPr>
          <a:xfrm flipV="1">
            <a:off x="3779838" y="1835150"/>
            <a:ext cx="720725" cy="538163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3"/>
            <a:endCxn id="13" idx="1"/>
          </p:cNvCxnSpPr>
          <p:nvPr/>
        </p:nvCxnSpPr>
        <p:spPr>
          <a:xfrm>
            <a:off x="3779838" y="2373313"/>
            <a:ext cx="720725" cy="515937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3"/>
            <a:endCxn id="12" idx="1"/>
          </p:cNvCxnSpPr>
          <p:nvPr/>
        </p:nvCxnSpPr>
        <p:spPr>
          <a:xfrm flipV="1">
            <a:off x="3779838" y="2365375"/>
            <a:ext cx="720725" cy="793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3"/>
            <a:endCxn id="14" idx="1"/>
          </p:cNvCxnSpPr>
          <p:nvPr/>
        </p:nvCxnSpPr>
        <p:spPr>
          <a:xfrm flipV="1">
            <a:off x="3779838" y="4616450"/>
            <a:ext cx="720725" cy="658813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3"/>
            <a:endCxn id="15" idx="1"/>
          </p:cNvCxnSpPr>
          <p:nvPr/>
        </p:nvCxnSpPr>
        <p:spPr>
          <a:xfrm>
            <a:off x="3779838" y="5275263"/>
            <a:ext cx="733425" cy="638175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5" idx="3"/>
            <a:endCxn id="8" idx="1"/>
          </p:cNvCxnSpPr>
          <p:nvPr/>
        </p:nvCxnSpPr>
        <p:spPr>
          <a:xfrm>
            <a:off x="1763713" y="3886200"/>
            <a:ext cx="720725" cy="1389063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Whether the etiology of muscular dysfunction is Myogenic or Neurogenic, therapeutic approaches would be different.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So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source of defect should be diagnosed accurately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FCFDA-357E-48E0-8201-7B1403F5246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Diagnostic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Biopsy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Usually checks if the cause is Myogenic or not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Invasive and expensive for the patient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MRI </a:t>
            </a:r>
            <a:endParaRPr lang="en-US" sz="19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/>
              <a:t>Can discriminate Myogenic and Neurogenic myopathies from each other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/>
              <a:t>Is expensive for patient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/>
              <a:t>Non-invasive but usually not completely acceptable and comfortable for the patient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/>
              <a:t>Is expensive for the setting: Requires expensive equipments and expert staffs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/>
              <a:t>The diagnosis process is </a:t>
            </a:r>
            <a:r>
              <a:rPr lang="en-US" sz="1900" b="1" dirty="0" smtClean="0"/>
              <a:t>subjective</a:t>
            </a:r>
            <a:r>
              <a:rPr lang="en-US" sz="1900" dirty="0" smtClean="0"/>
              <a:t>: Relies on radiologist’s opinion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9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7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DA6ECE-A860-4DBE-877C-8FF61186843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Diagnostic methods</a:t>
            </a:r>
            <a:r>
              <a:rPr lang="en-US" sz="2000" b="0" i="1" dirty="0" smtClean="0"/>
              <a:t>, cont...</a:t>
            </a:r>
            <a:endParaRPr lang="en-US" b="0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/>
              <a:t>EMG based methods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>
                <a:solidFill>
                  <a:schemeClr val="tx1"/>
                </a:solidFill>
              </a:rPr>
              <a:t>Can discriminate Myogenic and Neurogenic myopathies from each other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>
                <a:solidFill>
                  <a:schemeClr val="tx1"/>
                </a:solidFill>
              </a:rPr>
              <a:t>Minimally invasive (less than biopsy)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Suites almost all patients’ preferences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Cost and time efficient: More suitable than MRI for resource-limited settings</a:t>
            </a:r>
            <a:endParaRPr lang="en-US" sz="1900" dirty="0" smtClean="0">
              <a:solidFill>
                <a:schemeClr val="tx1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>
                <a:solidFill>
                  <a:schemeClr val="tx1"/>
                </a:solidFill>
              </a:rPr>
              <a:t>The diagnosis process is </a:t>
            </a:r>
            <a:r>
              <a:rPr lang="en-US" sz="1900" b="1" dirty="0" smtClean="0">
                <a:solidFill>
                  <a:srgbClr val="FF0000"/>
                </a:solidFill>
              </a:rPr>
              <a:t>subjective</a:t>
            </a:r>
            <a:r>
              <a:rPr lang="en-US" sz="1900" dirty="0" smtClean="0">
                <a:solidFill>
                  <a:schemeClr val="tx1"/>
                </a:solidFill>
              </a:rPr>
              <a:t>: Relies on expert staff’s interpretation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900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solidFill>
                  <a:schemeClr val="tx1"/>
                </a:solidFill>
              </a:rPr>
              <a:t>EMG-based computerized classifiers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900" dirty="0" smtClean="0">
                <a:solidFill>
                  <a:schemeClr val="tx1"/>
                </a:solidFill>
              </a:rPr>
              <a:t>The diagnosis process is </a:t>
            </a:r>
            <a:r>
              <a:rPr lang="en-US" sz="1900" b="1" dirty="0" smtClean="0">
                <a:solidFill>
                  <a:schemeClr val="tx1"/>
                </a:solidFill>
              </a:rPr>
              <a:t>NOT</a:t>
            </a:r>
            <a:r>
              <a:rPr lang="en-US" sz="1900" dirty="0" smtClean="0">
                <a:solidFill>
                  <a:schemeClr val="tx1"/>
                </a:solidFill>
              </a:rPr>
              <a:t> subjective: it is computerized and automotive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37122-7113-43AA-BA2F-E84DCF477AF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652509-FD26-4F87-AC29-E491C4E401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45" name="Picture 2" descr="C:\Users\bilgisayar\Desktop\Congress\کنگره مهندسی پزشکی\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8" y="1368425"/>
            <a:ext cx="7586662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8F13F-DBFB-474F-83ED-AE8365DC0E4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1269" name="Picture 2" descr="C:\Users\bilgisayar\Desktop\Congress\کنگره مهندسی پزشکی\image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023938"/>
            <a:ext cx="6137275" cy="557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6192837" cy="14128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Can EMG-based computerized classifiers  be used in practice?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 rtlCol="0"/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YES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But if they are: 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Accurate 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Sensitive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Specific 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Reliable</a:t>
            </a:r>
            <a:r>
              <a:rPr lang="en-US" b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5228C-AAEC-4E65-94B7-53AE26FE81D2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29&quot;&gt;&lt;property id=&quot;20148&quot; value=&quot;5&quot;/&gt;&lt;property id=&quot;20300&quot; value=&quot;Slide 1 - &amp;quot;Applicability of &amp;#x0D;&amp;#x0A;EMG-based Computerized Classifiers &amp;#x0D;&amp;#x0A;for &amp;#x0D;&amp;#x0A;Discriminating Myogenic &amp;amp; Neurogenic Myopathies &amp;#x0D;&amp;#x0A;A Syste&quot;/&gt;&lt;property id=&quot;20307&quot; value=&quot;258&quot;/&gt;&lt;/object&gt;&lt;object type=&quot;3&quot; unique_id=&quot;10040&quot;&gt;&lt;property id=&quot;20148&quot; value=&quot;5&quot;/&gt;&lt;property id=&quot;20300&quot; value=&quot;Slide 2 - &amp;quot;Muscular Disorders&amp;quot;&quot;/&gt;&lt;property id=&quot;20307&quot; value=&quot;259&quot;/&gt;&lt;/object&gt;&lt;object type=&quot;3&quot; unique_id=&quot;10073&quot;&gt;&lt;property id=&quot;20148&quot; value=&quot;5&quot;/&gt;&lt;property id=&quot;20300&quot; value=&quot;Slide 3 - &amp;quot;Treatment&amp;quot;&quot;/&gt;&lt;property id=&quot;20307&quot; value=&quot;260&quot;/&gt;&lt;/object&gt;&lt;object type=&quot;3&quot; unique_id=&quot;10074&quot;&gt;&lt;property id=&quot;20148&quot; value=&quot;5&quot;/&gt;&lt;property id=&quot;20300&quot; value=&quot;Slide 4 - &amp;quot;Diagnostic methods&amp;quot;&quot;/&gt;&lt;property id=&quot;20307&quot; value=&quot;261&quot;/&gt;&lt;/object&gt;&lt;object type=&quot;3&quot; unique_id=&quot;10075&quot;&gt;&lt;property id=&quot;20148&quot; value=&quot;5&quot;/&gt;&lt;property id=&quot;20300&quot; value=&quot;Slide 5 - &amp;quot;Diagnostic methods, cont...&amp;quot;&quot;/&gt;&lt;property id=&quot;20307&quot; value=&quot;262&quot;/&gt;&lt;/object&gt;&lt;object type=&quot;3&quot; unique_id=&quot;10076&quot;&gt;&lt;property id=&quot;20148&quot; value=&quot;5&quot;/&gt;&lt;property id=&quot;20300&quot; value=&quot;Slide 9 - &amp;quot;Can EMG-based computerized classifiers  be used in practice?&amp;quot;&quot;/&gt;&lt;property id=&quot;20307&quot; value=&quot;263&quot;/&gt;&lt;/object&gt;&lt;object type=&quot;3&quot; unique_id=&quot;10141&quot;&gt;&lt;property id=&quot;20148&quot; value=&quot;5&quot;/&gt;&lt;property id=&quot;20300&quot; value=&quot;Slide 10 - &amp;quot;The aim of this study&amp;quot;&quot;/&gt;&lt;property id=&quot;20307&quot; value=&quot;264&quot;/&gt;&lt;/object&gt;&lt;object type=&quot;3&quot; unique_id=&quot;10142&quot;&gt;&lt;property id=&quot;20148&quot; value=&quot;5&quot;/&gt;&lt;property id=&quot;20300&quot; value=&quot;Slide 11 - &amp;quot;Methods &amp;quot;&quot;/&gt;&lt;property id=&quot;20307&quot; value=&quot;265&quot;/&gt;&lt;/object&gt;&lt;object type=&quot;3&quot; unique_id=&quot;10143&quot;&gt;&lt;property id=&quot;20148&quot; value=&quot;5&quot;/&gt;&lt;property id=&quot;20300&quot; value=&quot;Slide 12 - &amp;quot;Results &amp;quot;&quot;/&gt;&lt;property id=&quot;20307&quot; value=&quot;266&quot;/&gt;&lt;/object&gt;&lt;object type=&quot;3&quot; unique_id=&quot;10144&quot;&gt;&lt;property id=&quot;20148&quot; value=&quot;5&quot;/&gt;&lt;property id=&quot;20300&quot; value=&quot;Slide 13 - &amp;quot;Results , cont... &amp;quot;&quot;/&gt;&lt;property id=&quot;20307&quot; value=&quot;267&quot;/&gt;&lt;/object&gt;&lt;object type=&quot;3&quot; unique_id=&quot;10145&quot;&gt;&lt;property id=&quot;20148&quot; value=&quot;5&quot;/&gt;&lt;property id=&quot;20300&quot; value=&quot;Slide 14 - &amp;quot;Results , cont... &amp;quot;&quot;/&gt;&lt;property id=&quot;20307&quot; value=&quot;268&quot;/&gt;&lt;/object&gt;&lt;object type=&quot;3&quot; unique_id=&quot;10146&quot;&gt;&lt;property id=&quot;20148&quot; value=&quot;5&quot;/&gt;&lt;property id=&quot;20300&quot; value=&quot;Slide 17 - &amp;quot;Results , cont... &amp;quot;&quot;/&gt;&lt;property id=&quot;20307&quot; value=&quot;269&quot;/&gt;&lt;/object&gt;&lt;object type=&quot;3&quot; unique_id=&quot;10203&quot;&gt;&lt;property id=&quot;20148&quot; value=&quot;5&quot;/&gt;&lt;property id=&quot;20300&quot; value=&quot;Slide 23 - &amp;quot;Conclusion&amp;quot;&quot;/&gt;&lt;property id=&quot;20307&quot; value=&quot;270&quot;/&gt;&lt;/object&gt;&lt;object type=&quot;3&quot; unique_id=&quot;10204&quot;&gt;&lt;property id=&quot;20148&quot; value=&quot;5&quot;/&gt;&lt;property id=&quot;20300&quot; value=&quot;Slide 24&quot;/&gt;&lt;property id=&quot;20307&quot; value=&quot;271&quot;/&gt;&lt;/object&gt;&lt;object type=&quot;3&quot; unique_id=&quot;10349&quot;&gt;&lt;property id=&quot;20148&quot; value=&quot;5&quot;/&gt;&lt;property id=&quot;20300&quot; value=&quot;Slide 18 - &amp;quot;Results , cont... &amp;quot;&quot;/&gt;&lt;property id=&quot;20307&quot; value=&quot;272&quot;/&gt;&lt;/object&gt;&lt;object type=&quot;3&quot; unique_id=&quot;10350&quot;&gt;&lt;property id=&quot;20148&quot; value=&quot;5&quot;/&gt;&lt;property id=&quot;20300&quot; value=&quot;Slide 22 - &amp;quot;Results , cont... &amp;quot;&quot;/&gt;&lt;property id=&quot;20307&quot; value=&quot;274&quot;/&gt;&lt;/object&gt;&lt;object type=&quot;3&quot; unique_id=&quot;10387&quot;&gt;&lt;property id=&quot;20148&quot; value=&quot;5&quot;/&gt;&lt;property id=&quot;20300&quot; value=&quot;Slide 7&quot;/&gt;&lt;property id=&quot;20307&quot; value=&quot;276&quot;/&gt;&lt;/object&gt;&lt;object type=&quot;3&quot; unique_id=&quot;10388&quot;&gt;&lt;property id=&quot;20148&quot; value=&quot;5&quot;/&gt;&lt;property id=&quot;20300&quot; value=&quot;Slide 8&quot;/&gt;&lt;property id=&quot;20307&quot; value=&quot;275&quot;/&gt;&lt;/object&gt;&lt;object type=&quot;3&quot; unique_id=&quot;10409&quot;&gt;&lt;property id=&quot;20148&quot; value=&quot;5&quot;/&gt;&lt;property id=&quot;20300&quot; value=&quot;Slide 6&quot;/&gt;&lt;property id=&quot;20307&quot; value=&quot;277&quot;/&gt;&lt;/object&gt;&lt;object type=&quot;3&quot; unique_id=&quot;10464&quot;&gt;&lt;property id=&quot;20148&quot; value=&quot;5&quot;/&gt;&lt;property id=&quot;20300&quot; value=&quot;Slide 15&quot;/&gt;&lt;property id=&quot;20307&quot; value=&quot;278&quot;/&gt;&lt;/object&gt;&lt;object type=&quot;3&quot; unique_id=&quot;10465&quot;&gt;&lt;property id=&quot;20148&quot; value=&quot;5&quot;/&gt;&lt;property id=&quot;20300&quot; value=&quot;Slide 16&quot;/&gt;&lt;property id=&quot;20307&quot; value=&quot;279&quot;/&gt;&lt;/object&gt;&lt;object type=&quot;3&quot; unique_id=&quot;10489&quot;&gt;&lt;property id=&quot;20148&quot; value=&quot;5&quot;/&gt;&lt;property id=&quot;20300&quot; value=&quot;Slide 25&quot;/&gt;&lt;property id=&quot;20307&quot; value=&quot;280&quot;/&gt;&lt;/object&gt;&lt;object type=&quot;3&quot; unique_id=&quot;10682&quot;&gt;&lt;property id=&quot;20148&quot; value=&quot;5&quot;/&gt;&lt;property id=&quot;20300&quot; value=&quot;Slide 19 - &amp;quot;Patient selection&amp;quot;&quot;/&gt;&lt;property id=&quot;20307&quot; value=&quot;281&quot;/&gt;&lt;/object&gt;&lt;object type=&quot;3&quot; unique_id=&quot;10683&quot;&gt;&lt;property id=&quot;20148&quot; value=&quot;5&quot;/&gt;&lt;property id=&quot;20300&quot; value=&quot;Slide 20 - &amp;quot;Flow and Timing&amp;quot;&quot;/&gt;&lt;property id=&quot;20307&quot; value=&quot;282&quot;/&gt;&lt;/object&gt;&lt;object type=&quot;3&quot; unique_id=&quot;10684&quot;&gt;&lt;property id=&quot;20148&quot; value=&quot;5&quot;/&gt;&lt;property id=&quot;20300&quot; value=&quot;Slide 21 - &amp;quot;Proposed method&amp;quot;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625</Words>
  <Application>Microsoft Office PowerPoint</Application>
  <PresentationFormat>On-screen Show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Applicability of  EMG-based Computerized Classifiers  for  Discriminating Myogenic &amp; Neurogenic Myopathies  A Systematic Review</vt:lpstr>
      <vt:lpstr>PowerPoint Presentation</vt:lpstr>
      <vt:lpstr>Muscular Disorders</vt:lpstr>
      <vt:lpstr>Treatment</vt:lpstr>
      <vt:lpstr>Diagnostic methods</vt:lpstr>
      <vt:lpstr>Diagnostic methods, cont...</vt:lpstr>
      <vt:lpstr>PowerPoint Presentation</vt:lpstr>
      <vt:lpstr>PowerPoint Presentation</vt:lpstr>
      <vt:lpstr>Can EMG-based computerized classifiers  be used in practice?</vt:lpstr>
      <vt:lpstr>The aim of this study</vt:lpstr>
      <vt:lpstr>Methods </vt:lpstr>
      <vt:lpstr>Results </vt:lpstr>
      <vt:lpstr>Results , cont... </vt:lpstr>
      <vt:lpstr>Results , cont... </vt:lpstr>
      <vt:lpstr>PowerPoint Presentation</vt:lpstr>
      <vt:lpstr>PowerPoint Presentation</vt:lpstr>
      <vt:lpstr>Results , cont... </vt:lpstr>
      <vt:lpstr>Results , cont... </vt:lpstr>
      <vt:lpstr>Patient selection</vt:lpstr>
      <vt:lpstr>Flow and Timing</vt:lpstr>
      <vt:lpstr>Proposed method</vt:lpstr>
      <vt:lpstr>Results , cont... </vt:lpstr>
      <vt:lpstr>Conclusion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 E</dc:creator>
  <cp:lastModifiedBy>USER</cp:lastModifiedBy>
  <cp:revision>24</cp:revision>
  <dcterms:created xsi:type="dcterms:W3CDTF">2014-09-29T13:21:20Z</dcterms:created>
  <dcterms:modified xsi:type="dcterms:W3CDTF">2014-11-17T06:32:33Z</dcterms:modified>
</cp:coreProperties>
</file>