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22"/>
  </p:notesMasterIdLst>
  <p:handoutMasterIdLst>
    <p:handoutMasterId r:id="rId23"/>
  </p:handoutMasterIdLst>
  <p:sldIdLst>
    <p:sldId id="310" r:id="rId2"/>
    <p:sldId id="286" r:id="rId3"/>
    <p:sldId id="287" r:id="rId4"/>
    <p:sldId id="288" r:id="rId5"/>
    <p:sldId id="289" r:id="rId6"/>
    <p:sldId id="290" r:id="rId7"/>
    <p:sldId id="291" r:id="rId8"/>
    <p:sldId id="292" r:id="rId9"/>
    <p:sldId id="293" r:id="rId10"/>
    <p:sldId id="295" r:id="rId11"/>
    <p:sldId id="294" r:id="rId12"/>
    <p:sldId id="296" r:id="rId13"/>
    <p:sldId id="297" r:id="rId14"/>
    <p:sldId id="298" r:id="rId15"/>
    <p:sldId id="311" r:id="rId16"/>
    <p:sldId id="301" r:id="rId17"/>
    <p:sldId id="269" r:id="rId18"/>
    <p:sldId id="308" r:id="rId19"/>
    <p:sldId id="309" r:id="rId20"/>
    <p:sldId id="31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st" initials="b" lastIdx="1" clrIdx="0">
    <p:extLst>
      <p:ext uri="{19B8F6BF-5375-455C-9EA6-DF929625EA0E}">
        <p15:presenceInfo xmlns:p15="http://schemas.microsoft.com/office/powerpoint/2012/main" xmlns="" userId="be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B1A6"/>
    <a:srgbClr val="FF3300"/>
    <a:srgbClr val="FFE1E1"/>
    <a:srgbClr val="FFCCCC"/>
    <a:srgbClr val="D90120"/>
    <a:srgbClr val="6666FF"/>
    <a:srgbClr val="6600CC"/>
    <a:srgbClr val="0000CC"/>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179" autoAdjust="0"/>
  </p:normalViewPr>
  <p:slideViewPr>
    <p:cSldViewPr>
      <p:cViewPr>
        <p:scale>
          <a:sx n="77" d="100"/>
          <a:sy n="77" d="100"/>
        </p:scale>
        <p:origin x="-30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9F0861-FB38-4916-8DBB-9F1EC8891024}" type="datetimeFigureOut">
              <a:rPr lang="en-US" smtClean="0"/>
              <a:t>10/6/2014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522B97-E3C4-47C2-9450-5DD92E6752C4}" type="slidenum">
              <a:rPr lang="en-US" smtClean="0"/>
              <a:t>‹#›</a:t>
            </a:fld>
            <a:endParaRPr lang="en-US"/>
          </a:p>
        </p:txBody>
      </p:sp>
    </p:spTree>
    <p:extLst>
      <p:ext uri="{BB962C8B-B14F-4D97-AF65-F5344CB8AC3E}">
        <p14:creationId xmlns:p14="http://schemas.microsoft.com/office/powerpoint/2010/main" val="279814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8DC38-703E-4B1D-9DA6-A3A56AB5A63F}" type="datetimeFigureOut">
              <a:rPr lang="en-US" smtClean="0"/>
              <a:pPr/>
              <a:t>10/6/2014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4F8A9-587F-4B83-8A65-125BA2ED716D}" type="slidenum">
              <a:rPr lang="en-US" smtClean="0"/>
              <a:pPr/>
              <a:t>‹#›</a:t>
            </a:fld>
            <a:endParaRPr lang="en-US"/>
          </a:p>
        </p:txBody>
      </p:sp>
    </p:spTree>
    <p:extLst>
      <p:ext uri="{BB962C8B-B14F-4D97-AF65-F5344CB8AC3E}">
        <p14:creationId xmlns:p14="http://schemas.microsoft.com/office/powerpoint/2010/main" val="255621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79505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213688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FE8637"/>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FE8637"/>
                </a:solidFill>
                <a:latin typeface="Arial"/>
              </a:rPr>
              <a:t>”</a:t>
            </a:r>
          </a:p>
        </p:txBody>
      </p:sp>
    </p:spTree>
    <p:extLst>
      <p:ext uri="{BB962C8B-B14F-4D97-AF65-F5344CB8AC3E}">
        <p14:creationId xmlns:p14="http://schemas.microsoft.com/office/powerpoint/2010/main" val="2014147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334635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FE8637"/>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FE8637"/>
                </a:solidFill>
                <a:latin typeface="Arial"/>
              </a:rPr>
              <a:t>”</a:t>
            </a:r>
          </a:p>
        </p:txBody>
      </p:sp>
    </p:spTree>
    <p:extLst>
      <p:ext uri="{BB962C8B-B14F-4D97-AF65-F5344CB8AC3E}">
        <p14:creationId xmlns:p14="http://schemas.microsoft.com/office/powerpoint/2010/main" val="193788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539117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185642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354877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4089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279489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382072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296142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236418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48586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7316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250749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43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C449D3-F945-4A07-9206-9CCF73C8CD16}" type="datetimeFigureOut">
              <a:rPr lang="en-US" smtClean="0">
                <a:solidFill>
                  <a:prstClr val="black">
                    <a:tint val="75000"/>
                  </a:prstClr>
                </a:solidFill>
              </a:rPr>
              <a:pPr/>
              <a:t>10/6/2014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503229E-EBBE-4388-99CC-81B7FAB0F34B}" type="slidenum">
              <a:rPr lang="en-US" smtClean="0">
                <a:solidFill>
                  <a:srgbClr val="FE8637">
                    <a:lumMod val="75000"/>
                  </a:srgbClr>
                </a:solidFill>
              </a:rPr>
              <a:pPr/>
              <a:t>‹#›</a:t>
            </a:fld>
            <a:endParaRPr lang="en-US">
              <a:solidFill>
                <a:srgbClr val="FE8637">
                  <a:lumMod val="75000"/>
                </a:srgbClr>
              </a:solidFill>
            </a:endParaRPr>
          </a:p>
        </p:txBody>
      </p:sp>
    </p:spTree>
    <p:extLst>
      <p:ext uri="{BB962C8B-B14F-4D97-AF65-F5344CB8AC3E}">
        <p14:creationId xmlns:p14="http://schemas.microsoft.com/office/powerpoint/2010/main" val="236413561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arsbiopharmacy.com/" TargetMode="External"/><Relationship Id="rId2" Type="http://schemas.openxmlformats.org/officeDocument/2006/relationships/hyperlink" Target="mailto:info@parsbiopharmac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hematology.org/Patients/Anemia/Pregnancy.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543801" cy="1320800"/>
          </a:xfrm>
        </p:spPr>
        <p:txBody>
          <a:bodyPr>
            <a:normAutofit fontScale="90000"/>
          </a:bodyPr>
          <a:lstStyle/>
          <a:p>
            <a:pPr algn="ctr"/>
            <a:r>
              <a:rPr lang="fa-IR" sz="4900" b="1" dirty="0">
                <a:solidFill>
                  <a:srgbClr val="C00000"/>
                </a:solidFill>
                <a:latin typeface="Times New Roman" pitchFamily="18" charset="0"/>
                <a:cs typeface="Times New Roman" pitchFamily="18" charset="0"/>
              </a:rPr>
              <a:t>شرکت تحقیقاتی بیوفارماسی پارس</a:t>
            </a:r>
            <a:br>
              <a:rPr lang="fa-IR" sz="4900" b="1" dirty="0">
                <a:solidFill>
                  <a:srgbClr val="C00000"/>
                </a:solidFill>
                <a:latin typeface="Times New Roman" pitchFamily="18" charset="0"/>
                <a:cs typeface="Times New Roman" pitchFamily="18" charset="0"/>
              </a:rPr>
            </a:br>
            <a:endParaRPr lang="en-US" sz="4900" dirty="0"/>
          </a:p>
        </p:txBody>
      </p:sp>
      <p:pic>
        <p:nvPicPr>
          <p:cNvPr id="8" name="Content Placeholder 7"/>
          <p:cNvPicPr>
            <a:picLocks noGrp="1"/>
          </p:cNvPicPr>
          <p:nvPr>
            <p:ph idx="1"/>
          </p:nvPr>
        </p:nvPicPr>
        <p:blipFill rotWithShape="1">
          <a:blip r:embed="rId2">
            <a:clrChange>
              <a:clrFrom>
                <a:srgbClr val="C1C2C3"/>
              </a:clrFrom>
              <a:clrTo>
                <a:srgbClr val="C1C2C3">
                  <a:alpha val="0"/>
                </a:srgbClr>
              </a:clrTo>
            </a:clrChange>
            <a:duotone>
              <a:srgbClr val="C0504D">
                <a:shade val="45000"/>
                <a:satMod val="135000"/>
              </a:srgbClr>
              <a:prstClr val="white"/>
            </a:duotone>
            <a:extLst>
              <a:ext uri="{28A0092B-C50C-407E-A947-70E740481C1C}">
                <a14:useLocalDpi xmlns:a14="http://schemas.microsoft.com/office/drawing/2010/main" val="0"/>
              </a:ext>
            </a:extLst>
          </a:blip>
          <a:srcRect l="24698" t="19774" r="30723" b="27683"/>
          <a:stretch/>
        </p:blipFill>
        <p:spPr bwMode="auto">
          <a:xfrm>
            <a:off x="2286000" y="2057400"/>
            <a:ext cx="3810000" cy="3200399"/>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609600" y="5647034"/>
            <a:ext cx="6858000" cy="707886"/>
          </a:xfrm>
          <a:prstGeom prst="rect">
            <a:avLst/>
          </a:prstGeom>
          <a:noFill/>
        </p:spPr>
        <p:txBody>
          <a:bodyPr wrap="square" rtlCol="0">
            <a:spAutoFit/>
          </a:bodyPr>
          <a:lstStyle/>
          <a:p>
            <a:pPr algn="ctr"/>
            <a:r>
              <a:rPr lang="en-US" sz="4000" b="1" i="1" dirty="0">
                <a:solidFill>
                  <a:srgbClr val="C00000"/>
                </a:solidFill>
                <a:latin typeface="Times New Roman" pitchFamily="18" charset="0"/>
                <a:cs typeface="Times New Roman" pitchFamily="18" charset="0"/>
              </a:rPr>
              <a:t>P</a:t>
            </a:r>
            <a:r>
              <a:rPr lang="en-US" sz="2400" b="1" i="1" dirty="0">
                <a:solidFill>
                  <a:srgbClr val="C00000"/>
                </a:solidFill>
                <a:latin typeface="Times New Roman" pitchFamily="18" charset="0"/>
                <a:cs typeface="Times New Roman" pitchFamily="18" charset="0"/>
              </a:rPr>
              <a:t>ARS  </a:t>
            </a:r>
            <a:r>
              <a:rPr lang="en-US" sz="4000" b="1" i="1" dirty="0">
                <a:solidFill>
                  <a:srgbClr val="C00000"/>
                </a:solidFill>
                <a:latin typeface="Times New Roman" pitchFamily="18" charset="0"/>
                <a:cs typeface="Times New Roman" pitchFamily="18" charset="0"/>
              </a:rPr>
              <a:t>B</a:t>
            </a:r>
            <a:r>
              <a:rPr lang="en-US" sz="2400" b="1" i="1" dirty="0">
                <a:solidFill>
                  <a:srgbClr val="C00000"/>
                </a:solidFill>
                <a:latin typeface="Times New Roman" pitchFamily="18" charset="0"/>
                <a:cs typeface="Times New Roman" pitchFamily="18" charset="0"/>
              </a:rPr>
              <a:t>IOPHARMACY  </a:t>
            </a:r>
            <a:r>
              <a:rPr lang="en-US" sz="4000" b="1" i="1" dirty="0">
                <a:solidFill>
                  <a:srgbClr val="C00000"/>
                </a:solidFill>
                <a:latin typeface="Times New Roman" pitchFamily="18" charset="0"/>
                <a:cs typeface="Times New Roman" pitchFamily="18" charset="0"/>
              </a:rPr>
              <a:t>R</a:t>
            </a:r>
            <a:r>
              <a:rPr lang="en-US" sz="2400" b="1" i="1" dirty="0">
                <a:solidFill>
                  <a:srgbClr val="C00000"/>
                </a:solidFill>
                <a:latin typeface="Times New Roman" pitchFamily="18" charset="0"/>
                <a:cs typeface="Times New Roman" pitchFamily="18" charset="0"/>
              </a:rPr>
              <a:t>ESEARCH  </a:t>
            </a:r>
            <a:r>
              <a:rPr lang="en-US" sz="4000" b="1" i="1" dirty="0">
                <a:solidFill>
                  <a:srgbClr val="C00000"/>
                </a:solidFill>
                <a:latin typeface="Times New Roman" pitchFamily="18" charset="0"/>
                <a:cs typeface="Times New Roman" pitchFamily="18" charset="0"/>
              </a:rPr>
              <a:t>C</a:t>
            </a:r>
            <a:r>
              <a:rPr lang="en-US" sz="2400" b="1" i="1" dirty="0">
                <a:solidFill>
                  <a:srgbClr val="C00000"/>
                </a:solidFill>
                <a:latin typeface="Times New Roman" pitchFamily="18" charset="0"/>
                <a:cs typeface="Times New Roman" pitchFamily="18" charset="0"/>
              </a:rPr>
              <a:t>O</a:t>
            </a:r>
            <a:r>
              <a:rPr lang="en-US" sz="2400" b="1" i="1" dirty="0" smtClean="0">
                <a:solidFill>
                  <a:srgbClr val="C00000"/>
                </a:solidFill>
                <a:latin typeface="Times New Roman" pitchFamily="18" charset="0"/>
                <a:cs typeface="Times New Roman" pitchFamily="18" charset="0"/>
              </a:rPr>
              <a:t>.</a:t>
            </a:r>
            <a:endParaRPr lang="en-US" sz="2400"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653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0"/>
            <a:ext cx="6347713" cy="914400"/>
          </a:xfrm>
          <a:ln w="38100">
            <a:solidFill>
              <a:srgbClr val="C00000"/>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3200" b="1" i="1" dirty="0" smtClean="0">
                <a:solidFill>
                  <a:srgbClr val="C00000"/>
                </a:solidFill>
                <a:latin typeface="Times New Roman" panose="02020603050405020304" pitchFamily="18" charset="0"/>
                <a:cs typeface="Times New Roman" panose="02020603050405020304" pitchFamily="18" charset="0"/>
              </a:rPr>
              <a:t>Reason of minerals iron problems</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0813" y="2133600"/>
            <a:ext cx="6293387" cy="3428999"/>
          </a:xfrm>
          <a:ln w="12700">
            <a:solidFill>
              <a:srgbClr val="C00000"/>
            </a:solidFill>
          </a:ln>
        </p:spPr>
        <p:style>
          <a:lnRef idx="2">
            <a:schemeClr val="accent2"/>
          </a:lnRef>
          <a:fillRef idx="1">
            <a:schemeClr val="lt1"/>
          </a:fillRef>
          <a:effectRef idx="0">
            <a:schemeClr val="accent2"/>
          </a:effectRef>
          <a:fontRef idx="minor">
            <a:schemeClr val="dk1"/>
          </a:fontRef>
        </p:style>
        <p:txBody>
          <a:bodyPr/>
          <a:lstStyle/>
          <a:p>
            <a:pPr marL="0" indent="0">
              <a:buNone/>
            </a:pPr>
            <a:endParaRPr lang="en-US" dirty="0" smtClean="0"/>
          </a:p>
          <a:p>
            <a:pPr marL="0" indent="0" algn="ctr">
              <a:buNone/>
            </a:pPr>
            <a:r>
              <a:rPr lang="en-US" sz="2800" b="1" dirty="0" smtClean="0">
                <a:solidFill>
                  <a:srgbClr val="C00000"/>
                </a:solidFill>
                <a:latin typeface="Times New Roman" panose="02020603050405020304" pitchFamily="18" charset="0"/>
                <a:cs typeface="Times New Roman" panose="02020603050405020304" pitchFamily="18" charset="0"/>
              </a:rPr>
              <a:t>Fe </a:t>
            </a:r>
            <a:r>
              <a:rPr lang="en-US" sz="2800" b="1" baseline="30000" dirty="0" smtClean="0">
                <a:solidFill>
                  <a:srgbClr val="C00000"/>
                </a:solidFill>
                <a:latin typeface="Times New Roman" panose="02020603050405020304" pitchFamily="18" charset="0"/>
                <a:cs typeface="Times New Roman" panose="02020603050405020304" pitchFamily="18" charset="0"/>
              </a:rPr>
              <a:t>2+</a:t>
            </a:r>
          </a:p>
          <a:p>
            <a:pPr marL="0" indent="0" algn="ctr">
              <a:buNone/>
            </a:pPr>
            <a:endParaRPr lang="en-US" sz="2800" b="1" baseline="30000" dirty="0">
              <a:latin typeface="Times New Roman" panose="02020603050405020304" pitchFamily="18" charset="0"/>
              <a:cs typeface="Times New Roman" panose="02020603050405020304" pitchFamily="18" charset="0"/>
            </a:endParaRPr>
          </a:p>
          <a:p>
            <a:pPr>
              <a:buClr>
                <a:srgbClr val="C00000"/>
              </a:buClr>
              <a:buSzPct val="90000"/>
              <a:buFont typeface="Wingdings" pitchFamily="2" charset="2"/>
              <a:buChar char="ü"/>
            </a:pPr>
            <a:r>
              <a:rPr lang="en-US" dirty="0" smtClean="0">
                <a:latin typeface="Times New Roman" panose="02020603050405020304" pitchFamily="18" charset="0"/>
                <a:cs typeface="Times New Roman" panose="02020603050405020304" pitchFamily="18" charset="0"/>
              </a:rPr>
              <a:t>Active ion                       Food &amp; Drug interaction</a:t>
            </a:r>
          </a:p>
          <a:p>
            <a:pPr>
              <a:buClr>
                <a:srgbClr val="C00000"/>
              </a:buClr>
              <a:buSzPct val="90000"/>
              <a:buFont typeface="Wingdings" pitchFamily="2" charset="2"/>
              <a:buChar char="ü"/>
            </a:pPr>
            <a:endParaRPr lang="en-US" dirty="0" smtClean="0">
              <a:latin typeface="Times New Roman" panose="02020603050405020304" pitchFamily="18" charset="0"/>
              <a:cs typeface="Times New Roman" panose="02020603050405020304" pitchFamily="18" charset="0"/>
            </a:endParaRPr>
          </a:p>
          <a:p>
            <a:pPr>
              <a:buClr>
                <a:srgbClr val="C00000"/>
              </a:buClr>
              <a:buSzPct val="90000"/>
              <a:buFont typeface="Wingdings" pitchFamily="2" charset="2"/>
              <a:buChar char="ü"/>
            </a:pPr>
            <a:r>
              <a:rPr lang="en-US" dirty="0" smtClean="0">
                <a:latin typeface="Times New Roman" panose="02020603050405020304" pitchFamily="18" charset="0"/>
                <a:cs typeface="Times New Roman" panose="02020603050405020304" pitchFamily="18" charset="0"/>
              </a:rPr>
              <a:t>Passive transport             low absorption</a:t>
            </a:r>
          </a:p>
          <a:p>
            <a:pPr marL="0" indent="0">
              <a:buNone/>
            </a:pPr>
            <a:endParaRPr lang="en-US" dirty="0"/>
          </a:p>
        </p:txBody>
      </p:sp>
      <p:sp>
        <p:nvSpPr>
          <p:cNvPr id="4" name="Right Arrow 3"/>
          <p:cNvSpPr/>
          <p:nvPr/>
        </p:nvSpPr>
        <p:spPr>
          <a:xfrm>
            <a:off x="2133600" y="3657600"/>
            <a:ext cx="1066800" cy="106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667000" y="4468810"/>
            <a:ext cx="609600" cy="103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7213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750"/>
                                        <p:tgtEl>
                                          <p:spTgt spid="3">
                                            <p:bg/>
                                          </p:spTgt>
                                        </p:tgtEl>
                                      </p:cBhvr>
                                    </p:animEffect>
                                    <p:anim calcmode="lin" valueType="num">
                                      <p:cBhvr>
                                        <p:cTn id="8" dur="1750" fill="hold"/>
                                        <p:tgtEl>
                                          <p:spTgt spid="3">
                                            <p:bg/>
                                          </p:spTgt>
                                        </p:tgtEl>
                                        <p:attrNameLst>
                                          <p:attrName>ppt_x</p:attrName>
                                        </p:attrNameLst>
                                      </p:cBhvr>
                                      <p:tavLst>
                                        <p:tav tm="0">
                                          <p:val>
                                            <p:strVal val="#ppt_x"/>
                                          </p:val>
                                        </p:tav>
                                        <p:tav tm="100000">
                                          <p:val>
                                            <p:strVal val="#ppt_x"/>
                                          </p:val>
                                        </p:tav>
                                      </p:tavLst>
                                    </p:anim>
                                    <p:anim calcmode="lin" valueType="num">
                                      <p:cBhvr>
                                        <p:cTn id="9" dur="175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42"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750"/>
                                        <p:tgtEl>
                                          <p:spTgt spid="3">
                                            <p:txEl>
                                              <p:pRg st="1" end="1"/>
                                            </p:txEl>
                                          </p:spTgt>
                                        </p:tgtEl>
                                      </p:cBhvr>
                                    </p:animEffect>
                                    <p:anim calcmode="lin" valueType="num">
                                      <p:cBhvr>
                                        <p:cTn id="14"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anim calcmode="lin" valueType="num">
                                      <p:cBhvr>
                                        <p:cTn id="20"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6750"/>
                            </p:stCondLst>
                            <p:childTnLst>
                              <p:par>
                                <p:cTn id="23" presetID="42" presetClass="entr" presetSubtype="0" fill="hold" grpId="0" nodeType="afterEffect">
                                  <p:stCondLst>
                                    <p:cond delay="50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750"/>
                                        <p:tgtEl>
                                          <p:spTgt spid="3">
                                            <p:txEl>
                                              <p:pRg st="5" end="5"/>
                                            </p:txEl>
                                          </p:spTgt>
                                        </p:tgtEl>
                                      </p:cBhvr>
                                    </p:animEffect>
                                    <p:anim calcmode="lin" valueType="num">
                                      <p:cBhvr>
                                        <p:cTn id="26"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 1"/>
          <p:cNvPicPr>
            <a:picLocks noChangeAspect="1" noChangeArrowheads="1"/>
          </p:cNvPicPr>
          <p:nvPr/>
        </p:nvPicPr>
        <p:blipFill>
          <a:blip r:embed="rId2"/>
          <a:srcRect/>
          <a:stretch>
            <a:fillRect/>
          </a:stretch>
        </p:blipFill>
        <p:spPr bwMode="auto">
          <a:xfrm>
            <a:off x="1219200" y="1981200"/>
            <a:ext cx="5410200" cy="3048000"/>
          </a:xfrm>
          <a:prstGeom prst="rect">
            <a:avLst/>
          </a:prstGeom>
          <a:noFill/>
          <a:ln w="9525">
            <a:solidFill>
              <a:schemeClr val="accent1">
                <a:lumMod val="75000"/>
              </a:schemeClr>
            </a:solidFill>
            <a:miter lim="800000"/>
            <a:headEnd/>
            <a:tailEnd/>
          </a:ln>
        </p:spPr>
      </p:pic>
      <p:sp>
        <p:nvSpPr>
          <p:cNvPr id="3" name="Rectangle 2"/>
          <p:cNvSpPr/>
          <p:nvPr/>
        </p:nvSpPr>
        <p:spPr>
          <a:xfrm>
            <a:off x="1181099" y="845186"/>
            <a:ext cx="5486401" cy="492443"/>
          </a:xfrm>
          <a:prstGeom prst="rec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en-US" sz="2600" b="1" u="sng" dirty="0" smtClean="0">
                <a:solidFill>
                  <a:srgbClr val="C00000"/>
                </a:solidFill>
                <a:latin typeface="Times New Roman" pitchFamily="18" charset="0"/>
                <a:cs typeface="Times New Roman" pitchFamily="18" charset="0"/>
              </a:rPr>
              <a:t>Ferrous </a:t>
            </a:r>
            <a:r>
              <a:rPr lang="en-US" sz="2600" b="1" u="sng" dirty="0" err="1" smtClean="0">
                <a:solidFill>
                  <a:srgbClr val="C00000"/>
                </a:solidFill>
                <a:latin typeface="Times New Roman" pitchFamily="18" charset="0"/>
                <a:cs typeface="Times New Roman" pitchFamily="18" charset="0"/>
              </a:rPr>
              <a:t>Bis-glycinate</a:t>
            </a:r>
            <a:r>
              <a:rPr lang="en-US" sz="2600" b="1" u="sng" dirty="0" smtClean="0">
                <a:solidFill>
                  <a:srgbClr val="C00000"/>
                </a:solidFill>
                <a:latin typeface="Times New Roman" pitchFamily="18" charset="0"/>
                <a:cs typeface="Times New Roman" pitchFamily="18" charset="0"/>
              </a:rPr>
              <a:t> Chelate </a:t>
            </a:r>
            <a:endParaRPr lang="en-US" sz="26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773427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096001" cy="914400"/>
          </a:xfrm>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r>
              <a:rPr lang="en-US" b="1" i="1" dirty="0" smtClean="0">
                <a:solidFill>
                  <a:srgbClr val="C00000"/>
                </a:solidFill>
                <a:latin typeface="Times New Roman" pitchFamily="18" charset="0"/>
                <a:cs typeface="Times New Roman" pitchFamily="18" charset="0"/>
              </a:rPr>
              <a:t>What is </a:t>
            </a:r>
            <a:r>
              <a:rPr lang="en-US" sz="3200" b="1" i="1" dirty="0">
                <a:solidFill>
                  <a:srgbClr val="C00000"/>
                </a:solidFill>
                <a:latin typeface="Times New Roman"/>
                <a:ea typeface="Times New Roman"/>
                <a:cs typeface="+mn-cs"/>
              </a:rPr>
              <a:t>Ferrous </a:t>
            </a:r>
            <a:r>
              <a:rPr lang="en-US" sz="3200" b="1" i="1" dirty="0" err="1">
                <a:solidFill>
                  <a:srgbClr val="C00000"/>
                </a:solidFill>
                <a:latin typeface="Times New Roman"/>
                <a:ea typeface="Times New Roman"/>
                <a:cs typeface="+mn-cs"/>
              </a:rPr>
              <a:t>bisglycinate</a:t>
            </a:r>
            <a:r>
              <a:rPr lang="en-US" sz="3200" b="1" i="1" dirty="0">
                <a:solidFill>
                  <a:srgbClr val="C00000"/>
                </a:solidFill>
                <a:latin typeface="Times New Roman"/>
                <a:ea typeface="Times New Roman"/>
                <a:cs typeface="+mn-cs"/>
              </a:rPr>
              <a:t> </a:t>
            </a:r>
            <a:r>
              <a:rPr lang="en-US" b="1" i="1" dirty="0" smtClean="0">
                <a:solidFill>
                  <a:srgbClr val="C00000"/>
                </a:solidFill>
                <a:latin typeface="Times New Roman" pitchFamily="18" charset="0"/>
                <a:cs typeface="Times New Roman" pitchFamily="18" charset="0"/>
              </a:rPr>
              <a:t>?</a:t>
            </a:r>
            <a:endParaRPr lang="en-US" b="1" i="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599" y="1752600"/>
            <a:ext cx="6096001" cy="4572000"/>
          </a:xfrm>
          <a:ln w="12700">
            <a:solidFill>
              <a:srgbClr val="C00000"/>
            </a:solidFill>
          </a:ln>
        </p:spPr>
        <p:style>
          <a:lnRef idx="2">
            <a:schemeClr val="accent2"/>
          </a:lnRef>
          <a:fillRef idx="1">
            <a:schemeClr val="lt1"/>
          </a:fillRef>
          <a:effectRef idx="0">
            <a:schemeClr val="accent2"/>
          </a:effectRef>
          <a:fontRef idx="minor">
            <a:schemeClr val="dk1"/>
          </a:fontRef>
        </p:style>
        <p:txBody>
          <a:bodyPr/>
          <a:lstStyle/>
          <a:p>
            <a:pPr marL="0" indent="0">
              <a:lnSpc>
                <a:spcPct val="200000"/>
              </a:lnSpc>
              <a:buNone/>
            </a:pPr>
            <a:r>
              <a:rPr lang="en-US" sz="2000" dirty="0" smtClean="0">
                <a:latin typeface="Times New Roman"/>
                <a:ea typeface="Times New Roman"/>
              </a:rPr>
              <a:t>Ferrous </a:t>
            </a:r>
            <a:r>
              <a:rPr lang="en-US" sz="2000" dirty="0" err="1">
                <a:latin typeface="Times New Roman"/>
                <a:ea typeface="Times New Roman"/>
              </a:rPr>
              <a:t>bisglycinate</a:t>
            </a:r>
            <a:r>
              <a:rPr lang="en-US" sz="2000" dirty="0">
                <a:latin typeface="Times New Roman"/>
                <a:ea typeface="Times New Roman"/>
              </a:rPr>
              <a:t> is a chelated form of iron.  </a:t>
            </a:r>
            <a:endParaRPr lang="en-US" sz="2000" dirty="0" smtClean="0">
              <a:latin typeface="Times New Roman"/>
              <a:ea typeface="Times New Roman"/>
            </a:endParaRPr>
          </a:p>
          <a:p>
            <a:pPr marL="0" indent="0" algn="just">
              <a:buNone/>
            </a:pPr>
            <a:r>
              <a:rPr lang="en-US" sz="2000" dirty="0" smtClean="0">
                <a:latin typeface="Times New Roman"/>
                <a:ea typeface="Times New Roman"/>
              </a:rPr>
              <a:t>With </a:t>
            </a:r>
            <a:r>
              <a:rPr lang="en-US" sz="2000" dirty="0">
                <a:latin typeface="Times New Roman"/>
                <a:ea typeface="Times New Roman"/>
              </a:rPr>
              <a:t>ferrous </a:t>
            </a:r>
            <a:r>
              <a:rPr lang="en-US" sz="2000" dirty="0" err="1">
                <a:latin typeface="Times New Roman"/>
                <a:ea typeface="Times New Roman"/>
              </a:rPr>
              <a:t>bisglycinate</a:t>
            </a:r>
            <a:r>
              <a:rPr lang="en-US" sz="2000" dirty="0">
                <a:latin typeface="Times New Roman"/>
                <a:ea typeface="Times New Roman"/>
              </a:rPr>
              <a:t> two molecules of the amino acid glycine are bound </a:t>
            </a:r>
            <a:r>
              <a:rPr lang="en-US" sz="2000" b="1" dirty="0">
                <a:latin typeface="Times New Roman"/>
                <a:ea typeface="Times New Roman"/>
              </a:rPr>
              <a:t>covalently</a:t>
            </a:r>
            <a:r>
              <a:rPr lang="en-US" sz="2000" dirty="0">
                <a:latin typeface="Times New Roman"/>
                <a:ea typeface="Times New Roman"/>
              </a:rPr>
              <a:t> to a molecule of </a:t>
            </a:r>
            <a:r>
              <a:rPr lang="en-US" sz="2000" dirty="0" smtClean="0">
                <a:latin typeface="Times New Roman"/>
                <a:ea typeface="Times New Roman"/>
              </a:rPr>
              <a:t>iron.</a:t>
            </a:r>
          </a:p>
          <a:p>
            <a:pPr marL="0" indent="0" algn="just">
              <a:lnSpc>
                <a:spcPct val="150000"/>
              </a:lnSpc>
              <a:buNone/>
            </a:pPr>
            <a:endParaRPr lang="en-US" sz="2000" dirty="0" smtClean="0">
              <a:latin typeface="Times New Roman"/>
              <a:ea typeface="Times New Roman"/>
            </a:endParaRPr>
          </a:p>
          <a:p>
            <a:pPr marL="0" indent="0" algn="ctr">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33800"/>
            <a:ext cx="3862387" cy="2209800"/>
          </a:xfrm>
          <a:prstGeom prst="rect">
            <a:avLst/>
          </a:prstGeom>
          <a:solidFill>
            <a:schemeClr val="accent1"/>
          </a:solidFill>
          <a:ln w="9525">
            <a:solidFill>
              <a:srgbClr val="C00000"/>
            </a:solidFill>
            <a:miter lim="800000"/>
            <a:headEnd/>
            <a:tailEnd/>
          </a:ln>
          <a:effectLst/>
        </p:spPr>
      </p:pic>
    </p:spTree>
    <p:extLst>
      <p:ext uri="{BB962C8B-B14F-4D97-AF65-F5344CB8AC3E}">
        <p14:creationId xmlns:p14="http://schemas.microsoft.com/office/powerpoint/2010/main" val="37876043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5638801" cy="914400"/>
          </a:xfrm>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pPr algn="ctr"/>
            <a:r>
              <a:rPr lang="en-US" b="1" i="1" dirty="0" smtClean="0">
                <a:solidFill>
                  <a:srgbClr val="C00000"/>
                </a:solidFill>
                <a:latin typeface="Times New Roman" pitchFamily="18" charset="0"/>
                <a:cs typeface="Times New Roman" pitchFamily="18" charset="0"/>
              </a:rPr>
              <a:t>Advantages of Ferro-</a:t>
            </a:r>
            <a:r>
              <a:rPr lang="en-US" b="1" i="1" dirty="0" err="1" smtClean="0">
                <a:solidFill>
                  <a:srgbClr val="C00000"/>
                </a:solidFill>
                <a:latin typeface="Times New Roman" pitchFamily="18" charset="0"/>
                <a:cs typeface="Times New Roman" pitchFamily="18" charset="0"/>
              </a:rPr>
              <a:t>Shel</a:t>
            </a:r>
            <a:endParaRPr lang="en-US" b="1" i="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599" y="1981201"/>
            <a:ext cx="5638801" cy="3352800"/>
          </a:xfrm>
          <a:ln w="12700">
            <a:solidFill>
              <a:srgbClr val="C00000"/>
            </a:solidFill>
          </a:ln>
        </p:spPr>
        <p:style>
          <a:lnRef idx="2">
            <a:schemeClr val="accent2"/>
          </a:lnRef>
          <a:fillRef idx="1">
            <a:schemeClr val="lt1"/>
          </a:fillRef>
          <a:effectRef idx="0">
            <a:schemeClr val="accent2"/>
          </a:effectRef>
          <a:fontRef idx="minor">
            <a:schemeClr val="dk1"/>
          </a:fontRef>
        </p:style>
        <p:txBody>
          <a:bodyPr>
            <a:normAutofit/>
          </a:bodyPr>
          <a:lstStyle/>
          <a:p>
            <a:pPr>
              <a:lnSpc>
                <a:spcPct val="200000"/>
              </a:lnSpc>
              <a:buClr>
                <a:srgbClr val="C00000"/>
              </a:buClr>
              <a:buFont typeface="Wingdings" pitchFamily="2" charset="2"/>
              <a:buChar char="q"/>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superior bioavailability</a:t>
            </a:r>
          </a:p>
          <a:p>
            <a:pPr>
              <a:lnSpc>
                <a:spcPct val="200000"/>
              </a:lnSpc>
              <a:buClr>
                <a:srgbClr val="C00000"/>
              </a:buClr>
              <a:buFont typeface="Wingdings" pitchFamily="2" charset="2"/>
              <a:buChar char="q"/>
            </a:pPr>
            <a:r>
              <a:rPr lang="en-US" sz="2000" dirty="0" smtClean="0">
                <a:latin typeface="Times New Roman" pitchFamily="18" charset="0"/>
                <a:cs typeface="Times New Roman" pitchFamily="18" charset="0"/>
              </a:rPr>
              <a:t>Superior stability during GI pH</a:t>
            </a:r>
          </a:p>
          <a:p>
            <a:pPr>
              <a:lnSpc>
                <a:spcPct val="200000"/>
              </a:lnSpc>
              <a:buClr>
                <a:srgbClr val="C00000"/>
              </a:buClr>
              <a:buFont typeface="Wingdings" pitchFamily="2" charset="2"/>
              <a:buChar char="q"/>
            </a:pPr>
            <a:r>
              <a:rPr lang="en-US" sz="2000" dirty="0" smtClean="0">
                <a:latin typeface="Times New Roman" pitchFamily="18" charset="0"/>
                <a:cs typeface="Times New Roman" pitchFamily="18" charset="0"/>
              </a:rPr>
              <a:t>Zero complaints (no food &amp; drug interaction)</a:t>
            </a:r>
          </a:p>
          <a:p>
            <a:pPr>
              <a:lnSpc>
                <a:spcPct val="200000"/>
              </a:lnSpc>
              <a:buClr>
                <a:srgbClr val="C00000"/>
              </a:buClr>
              <a:buFont typeface="Wingdings" pitchFamily="2" charset="2"/>
              <a:buChar char="q"/>
            </a:pPr>
            <a:r>
              <a:rPr lang="en-US" sz="2000" dirty="0" smtClean="0">
                <a:latin typeface="Times New Roman" pitchFamily="18" charset="0"/>
                <a:cs typeface="Times New Roman" pitchFamily="18" charset="0"/>
              </a:rPr>
              <a:t>Superior tolerability and safety</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699986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1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grpId="0" nodeType="afterEffect">
                                  <p:stCondLst>
                                    <p:cond delay="10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pPr algn="ctr"/>
            <a:r>
              <a:rPr lang="en-US" b="1" i="1" dirty="0" smtClean="0">
                <a:solidFill>
                  <a:srgbClr val="C00000"/>
                </a:solidFill>
                <a:latin typeface="Times New Roman" pitchFamily="18" charset="0"/>
                <a:cs typeface="Times New Roman" pitchFamily="18" charset="0"/>
              </a:rPr>
              <a:t>Mechanism of absorption</a:t>
            </a:r>
            <a:endParaRPr lang="en-US" b="1" i="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599" y="1828801"/>
            <a:ext cx="6347714" cy="2895599"/>
          </a:xfrm>
          <a:ln w="12700">
            <a:solidFill>
              <a:srgbClr val="C00000"/>
            </a:solidFill>
          </a:ln>
        </p:spPr>
        <p:style>
          <a:lnRef idx="2">
            <a:schemeClr val="accent2"/>
          </a:lnRef>
          <a:fillRef idx="1">
            <a:schemeClr val="lt1"/>
          </a:fillRef>
          <a:effectRef idx="0">
            <a:schemeClr val="accent2"/>
          </a:effectRef>
          <a:fontRef idx="minor">
            <a:schemeClr val="dk1"/>
          </a:fontRef>
        </p:style>
        <p:txBody>
          <a:bodyPr/>
          <a:lstStyle/>
          <a:p>
            <a:pPr marL="0" indent="0" algn="just">
              <a:lnSpc>
                <a:spcPct val="250000"/>
              </a:lnSpc>
              <a:buNone/>
            </a:pPr>
            <a:r>
              <a:rPr lang="en-US" b="1" dirty="0" smtClean="0">
                <a:latin typeface="Times New Roman" pitchFamily="18" charset="0"/>
                <a:cs typeface="Times New Roman" pitchFamily="18" charset="0"/>
              </a:rPr>
              <a:t>In the intestine, </a:t>
            </a:r>
            <a:r>
              <a:rPr lang="en-GB" dirty="0" smtClean="0">
                <a:latin typeface="Times New Roman" pitchFamily="18" charset="0"/>
                <a:ea typeface="Calibri"/>
                <a:cs typeface="Times New Roman" pitchFamily="18" charset="0"/>
              </a:rPr>
              <a:t>ferrous </a:t>
            </a:r>
            <a:r>
              <a:rPr lang="en-GB" dirty="0" err="1">
                <a:latin typeface="Times New Roman" pitchFamily="18" charset="0"/>
                <a:ea typeface="Calibri"/>
                <a:cs typeface="Times New Roman" pitchFamily="18" charset="0"/>
              </a:rPr>
              <a:t>bisglycinate</a:t>
            </a:r>
            <a:r>
              <a:rPr lang="en-GB" dirty="0">
                <a:latin typeface="Times New Roman" pitchFamily="18" charset="0"/>
                <a:ea typeface="Calibri"/>
                <a:cs typeface="Times New Roman" pitchFamily="18" charset="0"/>
              </a:rPr>
              <a:t> is absorbed intact </a:t>
            </a:r>
            <a:r>
              <a:rPr lang="en-GB" i="1" dirty="0">
                <a:latin typeface="Times New Roman" pitchFamily="18" charset="0"/>
                <a:ea typeface="Calibri"/>
                <a:cs typeface="Times New Roman" pitchFamily="18" charset="0"/>
              </a:rPr>
              <a:t>via</a:t>
            </a:r>
            <a:r>
              <a:rPr lang="en-GB" dirty="0">
                <a:latin typeface="Times New Roman" pitchFamily="18" charset="0"/>
                <a:ea typeface="Calibri"/>
                <a:cs typeface="Times New Roman" pitchFamily="18" charset="0"/>
              </a:rPr>
              <a:t> the </a:t>
            </a:r>
            <a:r>
              <a:rPr lang="en-GB" b="1" dirty="0">
                <a:latin typeface="Times New Roman" pitchFamily="18" charset="0"/>
                <a:ea typeface="Calibri"/>
                <a:cs typeface="Times New Roman" pitchFamily="18" charset="0"/>
              </a:rPr>
              <a:t>dipeptide pathway</a:t>
            </a:r>
            <a:r>
              <a:rPr lang="en-GB" dirty="0">
                <a:latin typeface="Times New Roman" pitchFamily="18" charset="0"/>
                <a:ea typeface="Calibri"/>
                <a:cs typeface="Times New Roman" pitchFamily="18" charset="0"/>
              </a:rPr>
              <a:t>, with subsequent hydrolysis into its respective iron and glycine components within the </a:t>
            </a:r>
            <a:r>
              <a:rPr lang="en-GB" b="1" dirty="0">
                <a:latin typeface="Times New Roman" pitchFamily="18" charset="0"/>
                <a:ea typeface="Calibri"/>
                <a:cs typeface="Times New Roman" pitchFamily="18" charset="0"/>
              </a:rPr>
              <a:t>intestinal mucosa.</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881048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rctichealth.co.za/framework/images/images/chela-fer_diagram1.jpg"/>
          <p:cNvPicPr/>
          <p:nvPr/>
        </p:nvPicPr>
        <p:blipFill>
          <a:blip r:embed="rId2"/>
          <a:srcRect/>
          <a:stretch>
            <a:fillRect/>
          </a:stretch>
        </p:blipFill>
        <p:spPr bwMode="auto">
          <a:xfrm>
            <a:off x="609600" y="457200"/>
            <a:ext cx="7467600" cy="5714999"/>
          </a:xfrm>
          <a:prstGeom prst="rect">
            <a:avLst/>
          </a:prstGeom>
          <a:noFill/>
          <a:ln w="9525">
            <a:solidFill>
              <a:srgbClr val="C00000"/>
            </a:solidFill>
            <a:miter lim="800000"/>
            <a:headEnd/>
            <a:tailEnd/>
          </a:ln>
        </p:spPr>
      </p:pic>
    </p:spTree>
    <p:extLst>
      <p:ext uri="{BB962C8B-B14F-4D97-AF65-F5344CB8AC3E}">
        <p14:creationId xmlns:p14="http://schemas.microsoft.com/office/powerpoint/2010/main" val="232127743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pPr algn="ctr"/>
            <a:r>
              <a:rPr lang="en-US" b="1" i="1" dirty="0" smtClean="0">
                <a:solidFill>
                  <a:srgbClr val="C00000"/>
                </a:solidFill>
                <a:latin typeface="Times New Roman" pitchFamily="18" charset="0"/>
                <a:cs typeface="Times New Roman" pitchFamily="18" charset="0"/>
              </a:rPr>
              <a:t>Safety</a:t>
            </a:r>
            <a:endParaRPr lang="en-US" b="1" i="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599" y="1905001"/>
            <a:ext cx="6347714" cy="3124200"/>
          </a:xfrm>
          <a:ln w="12700">
            <a:solidFill>
              <a:srgbClr val="C00000"/>
            </a:solidFill>
          </a:ln>
        </p:spPr>
        <p:style>
          <a:lnRef idx="2">
            <a:schemeClr val="accent1"/>
          </a:lnRef>
          <a:fillRef idx="1">
            <a:schemeClr val="lt1"/>
          </a:fillRef>
          <a:effectRef idx="0">
            <a:schemeClr val="accent1"/>
          </a:effectRef>
          <a:fontRef idx="minor">
            <a:schemeClr val="dk1"/>
          </a:fontRef>
        </p:style>
        <p:txBody>
          <a:bodyPr/>
          <a:lstStyle/>
          <a:p>
            <a:pPr marL="0" marR="0">
              <a:lnSpc>
                <a:spcPct val="115000"/>
              </a:lnSpc>
              <a:spcBef>
                <a:spcPts val="0"/>
              </a:spcBef>
              <a:spcAft>
                <a:spcPts val="1000"/>
              </a:spcAft>
            </a:pPr>
            <a:endParaRPr lang="en-US" sz="2000" dirty="0" smtClean="0">
              <a:latin typeface="Times New Roman" pitchFamily="18" charset="0"/>
              <a:ea typeface="Times New Roman"/>
              <a:cs typeface="Times New Roman" pitchFamily="18" charset="0"/>
            </a:endParaRPr>
          </a:p>
          <a:p>
            <a:pPr marL="0" marR="0">
              <a:lnSpc>
                <a:spcPct val="115000"/>
              </a:lnSpc>
              <a:spcBef>
                <a:spcPts val="0"/>
              </a:spcBef>
              <a:spcAft>
                <a:spcPts val="1000"/>
              </a:spcAft>
              <a:buClr>
                <a:srgbClr val="C00000"/>
              </a:buClr>
              <a:buFont typeface="Wingdings" pitchFamily="2" charset="2"/>
              <a:buChar char="Ø"/>
            </a:pPr>
            <a:r>
              <a:rPr lang="en-US" sz="2000" dirty="0" smtClean="0">
                <a:latin typeface="Times New Roman" pitchFamily="18" charset="0"/>
                <a:ea typeface="Times New Roman"/>
                <a:cs typeface="Times New Roman" pitchFamily="18" charset="0"/>
              </a:rPr>
              <a:t>The </a:t>
            </a:r>
            <a:r>
              <a:rPr lang="en-US" sz="2000" dirty="0">
                <a:latin typeface="Times New Roman" pitchFamily="18" charset="0"/>
                <a:ea typeface="Times New Roman"/>
                <a:cs typeface="Times New Roman" pitchFamily="18" charset="0"/>
              </a:rPr>
              <a:t>LD50 of </a:t>
            </a:r>
            <a:r>
              <a:rPr lang="en-GB" sz="2000" dirty="0">
                <a:solidFill>
                  <a:prstClr val="black"/>
                </a:solidFill>
                <a:latin typeface="Times New Roman" pitchFamily="18" charset="0"/>
                <a:ea typeface="Calibri"/>
                <a:cs typeface="Times New Roman" pitchFamily="18" charset="0"/>
              </a:rPr>
              <a:t>ferrous </a:t>
            </a:r>
            <a:r>
              <a:rPr lang="en-GB" sz="2000" dirty="0" err="1">
                <a:solidFill>
                  <a:prstClr val="black"/>
                </a:solidFill>
                <a:latin typeface="Times New Roman" pitchFamily="18" charset="0"/>
                <a:ea typeface="Calibri"/>
                <a:cs typeface="Times New Roman" pitchFamily="18" charset="0"/>
              </a:rPr>
              <a:t>bisglycinate</a:t>
            </a:r>
            <a:r>
              <a:rPr lang="en-US" sz="2000" dirty="0" smtClean="0">
                <a:latin typeface="Times New Roman" pitchFamily="18" charset="0"/>
                <a:ea typeface="Times New Roman"/>
                <a:cs typeface="Times New Roman" pitchFamily="18" charset="0"/>
              </a:rPr>
              <a:t> = 560mg/kg </a:t>
            </a:r>
          </a:p>
          <a:p>
            <a:pPr marL="0" marR="0" indent="0">
              <a:lnSpc>
                <a:spcPct val="115000"/>
              </a:lnSpc>
              <a:spcBef>
                <a:spcPts val="0"/>
              </a:spcBef>
              <a:spcAft>
                <a:spcPts val="1000"/>
              </a:spcAft>
              <a:buClr>
                <a:srgbClr val="C00000"/>
              </a:buClr>
              <a:buNone/>
            </a:pPr>
            <a:r>
              <a:rPr lang="en-US" sz="2000" dirty="0">
                <a:latin typeface="Times New Roman" pitchFamily="18" charset="0"/>
                <a:ea typeface="Times New Roman"/>
                <a:cs typeface="Times New Roman" pitchFamily="18" charset="0"/>
              </a:rPr>
              <a:t> </a:t>
            </a:r>
            <a:r>
              <a:rPr lang="en-US" sz="2000" dirty="0" smtClean="0">
                <a:latin typeface="Times New Roman" pitchFamily="18" charset="0"/>
                <a:ea typeface="Times New Roman"/>
                <a:cs typeface="Times New Roman" pitchFamily="18" charset="0"/>
              </a:rPr>
              <a:t>    (the </a:t>
            </a:r>
            <a:r>
              <a:rPr lang="en-US" sz="2000" dirty="0">
                <a:latin typeface="Times New Roman" pitchFamily="18" charset="0"/>
                <a:ea typeface="Times New Roman"/>
                <a:cs typeface="Times New Roman" pitchFamily="18" charset="0"/>
              </a:rPr>
              <a:t>safest </a:t>
            </a:r>
            <a:r>
              <a:rPr lang="en-US" sz="2000" dirty="0" smtClean="0">
                <a:latin typeface="Times New Roman" pitchFamily="18" charset="0"/>
                <a:ea typeface="Times New Roman"/>
                <a:cs typeface="Times New Roman" pitchFamily="18" charset="0"/>
              </a:rPr>
              <a:t>iron available)</a:t>
            </a:r>
          </a:p>
          <a:p>
            <a:pPr marL="0" marR="0">
              <a:lnSpc>
                <a:spcPct val="115000"/>
              </a:lnSpc>
              <a:spcBef>
                <a:spcPts val="0"/>
              </a:spcBef>
              <a:spcAft>
                <a:spcPts val="1000"/>
              </a:spcAft>
              <a:buClr>
                <a:srgbClr val="C00000"/>
              </a:buClr>
              <a:buFont typeface="Wingdings" pitchFamily="2" charset="2"/>
              <a:buChar char="Ø"/>
            </a:pPr>
            <a:r>
              <a:rPr lang="en-US" sz="2000" dirty="0" smtClean="0">
                <a:latin typeface="Times New Roman" pitchFamily="18" charset="0"/>
                <a:ea typeface="Times New Roman"/>
                <a:cs typeface="Times New Roman" pitchFamily="18" charset="0"/>
              </a:rPr>
              <a:t>It </a:t>
            </a:r>
            <a:r>
              <a:rPr lang="en-US" sz="2000" dirty="0">
                <a:latin typeface="Times New Roman" pitchFamily="18" charset="0"/>
                <a:ea typeface="Times New Roman"/>
                <a:cs typeface="Times New Roman" pitchFamily="18" charset="0"/>
              </a:rPr>
              <a:t>has also been granted </a:t>
            </a:r>
            <a:r>
              <a:rPr lang="en-US" sz="2000" b="1" i="1" u="sng" dirty="0">
                <a:solidFill>
                  <a:srgbClr val="FF0000"/>
                </a:solidFill>
                <a:latin typeface="Times New Roman" pitchFamily="18" charset="0"/>
                <a:ea typeface="Times New Roman"/>
                <a:cs typeface="Times New Roman" pitchFamily="18" charset="0"/>
              </a:rPr>
              <a:t>GRAS</a:t>
            </a:r>
            <a:r>
              <a:rPr lang="en-US" sz="2000" dirty="0">
                <a:latin typeface="Times New Roman" pitchFamily="18" charset="0"/>
                <a:ea typeface="Times New Roman"/>
                <a:cs typeface="Times New Roman" pitchFamily="18" charset="0"/>
              </a:rPr>
              <a:t> (Generally Regarded As </a:t>
            </a:r>
            <a:endParaRPr lang="en-US" sz="2000" dirty="0" smtClean="0">
              <a:latin typeface="Times New Roman" pitchFamily="18" charset="0"/>
              <a:ea typeface="Times New Roman"/>
              <a:cs typeface="Times New Roman" pitchFamily="18" charset="0"/>
            </a:endParaRPr>
          </a:p>
          <a:p>
            <a:pPr marL="0" marR="0" indent="0">
              <a:lnSpc>
                <a:spcPct val="115000"/>
              </a:lnSpc>
              <a:spcBef>
                <a:spcPts val="0"/>
              </a:spcBef>
              <a:spcAft>
                <a:spcPts val="1000"/>
              </a:spcAft>
              <a:buClr>
                <a:srgbClr val="C00000"/>
              </a:buClr>
              <a:buNone/>
            </a:pPr>
            <a:r>
              <a:rPr lang="en-US" sz="2000" dirty="0">
                <a:latin typeface="Times New Roman" pitchFamily="18" charset="0"/>
                <a:ea typeface="Times New Roman"/>
                <a:cs typeface="Times New Roman" pitchFamily="18" charset="0"/>
              </a:rPr>
              <a:t> </a:t>
            </a:r>
            <a:r>
              <a:rPr lang="en-US" sz="2000" dirty="0" smtClean="0">
                <a:latin typeface="Times New Roman" pitchFamily="18" charset="0"/>
                <a:ea typeface="Times New Roman"/>
                <a:cs typeface="Times New Roman" pitchFamily="18" charset="0"/>
              </a:rPr>
              <a:t>     Safe</a:t>
            </a:r>
            <a:r>
              <a:rPr lang="en-US" sz="2000" dirty="0">
                <a:latin typeface="Times New Roman" pitchFamily="18" charset="0"/>
                <a:ea typeface="Times New Roman"/>
                <a:cs typeface="Times New Roman" pitchFamily="18" charset="0"/>
              </a:rPr>
              <a:t>) status by the </a:t>
            </a:r>
            <a:r>
              <a:rPr lang="en-US" sz="2000" dirty="0" smtClean="0">
                <a:latin typeface="Times New Roman" pitchFamily="18" charset="0"/>
                <a:ea typeface="Times New Roman"/>
                <a:cs typeface="Times New Roman" pitchFamily="18" charset="0"/>
              </a:rPr>
              <a:t>FDA</a:t>
            </a:r>
            <a:endParaRPr lang="en-US" dirty="0"/>
          </a:p>
        </p:txBody>
      </p:sp>
    </p:spTree>
    <p:extLst>
      <p:ext uri="{BB962C8B-B14F-4D97-AF65-F5344CB8AC3E}">
        <p14:creationId xmlns:p14="http://schemas.microsoft.com/office/powerpoint/2010/main" val="51340330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066800"/>
            <a:ext cx="7124700" cy="4005071"/>
          </a:xfrm>
          <a:ln w="12700">
            <a:solidFill>
              <a:srgbClr val="C00000"/>
            </a:solidFill>
          </a:ln>
        </p:spPr>
        <p:style>
          <a:lnRef idx="2">
            <a:schemeClr val="accent6"/>
          </a:lnRef>
          <a:fillRef idx="1">
            <a:schemeClr val="lt1"/>
          </a:fillRef>
          <a:effectRef idx="0">
            <a:schemeClr val="accent6"/>
          </a:effectRef>
          <a:fontRef idx="minor">
            <a:schemeClr val="dk1"/>
          </a:fontRef>
        </p:style>
        <p:txBody>
          <a:bodyPr>
            <a:normAutofit/>
          </a:bodyPr>
          <a:lstStyle/>
          <a:p>
            <a:endParaRPr lang="en-US" dirty="0" smtClean="0"/>
          </a:p>
          <a:p>
            <a:pPr algn="ctr">
              <a:buNone/>
            </a:pPr>
            <a:r>
              <a:rPr lang="en-US" sz="2800" b="1" dirty="0" smtClean="0">
                <a:solidFill>
                  <a:srgbClr val="FF0000"/>
                </a:solidFill>
                <a:latin typeface="Times New Roman" pitchFamily="18" charset="0"/>
                <a:cs typeface="Times New Roman" pitchFamily="18" charset="0"/>
              </a:rPr>
              <a:t>        </a:t>
            </a:r>
            <a:r>
              <a:rPr lang="en-US" sz="4400" b="1" dirty="0" smtClean="0">
                <a:solidFill>
                  <a:srgbClr val="000000"/>
                </a:solidFill>
                <a:latin typeface="Times New Roman" pitchFamily="18" charset="0"/>
                <a:cs typeface="Times New Roman" pitchFamily="18" charset="0"/>
              </a:rPr>
              <a:t>(</a:t>
            </a:r>
            <a:r>
              <a:rPr lang="en-US" sz="4400" b="1" dirty="0" smtClean="0">
                <a:solidFill>
                  <a:srgbClr val="FF0000"/>
                </a:solidFill>
                <a:latin typeface="Times New Roman" pitchFamily="18" charset="0"/>
                <a:cs typeface="Times New Roman" pitchFamily="18" charset="0"/>
              </a:rPr>
              <a:t>G  </a:t>
            </a:r>
            <a:r>
              <a:rPr lang="en-US" sz="4400" b="1" dirty="0" smtClean="0">
                <a:solidFill>
                  <a:srgbClr val="00B0F0"/>
                </a:solidFill>
                <a:latin typeface="Times New Roman" pitchFamily="18" charset="0"/>
                <a:cs typeface="Times New Roman" pitchFamily="18" charset="0"/>
              </a:rPr>
              <a:t>R  </a:t>
            </a:r>
            <a:r>
              <a:rPr lang="en-US" sz="4400" b="1" dirty="0" smtClean="0">
                <a:solidFill>
                  <a:srgbClr val="C00000"/>
                </a:solidFill>
                <a:latin typeface="Times New Roman" pitchFamily="18" charset="0"/>
                <a:cs typeface="Times New Roman" pitchFamily="18" charset="0"/>
              </a:rPr>
              <a:t>A  </a:t>
            </a:r>
            <a:r>
              <a:rPr lang="en-US" sz="4400" b="1" dirty="0" smtClean="0">
                <a:solidFill>
                  <a:srgbClr val="00B050"/>
                </a:solidFill>
                <a:latin typeface="Times New Roman" pitchFamily="18" charset="0"/>
                <a:cs typeface="Times New Roman" pitchFamily="18" charset="0"/>
              </a:rPr>
              <a:t>S</a:t>
            </a:r>
            <a:r>
              <a:rPr lang="en-US" sz="4400" b="1" dirty="0" smtClean="0">
                <a:solidFill>
                  <a:srgbClr val="000000"/>
                </a:solidFill>
                <a:latin typeface="Times New Roman" pitchFamily="18" charset="0"/>
                <a:cs typeface="Times New Roman" pitchFamily="18" charset="0"/>
              </a:rPr>
              <a:t>)</a:t>
            </a:r>
            <a:endParaRPr lang="en-US" sz="3600" b="1" dirty="0" smtClean="0">
              <a:solidFill>
                <a:srgbClr val="000000"/>
              </a:solidFill>
              <a:latin typeface="Times New Roman" pitchFamily="18" charset="0"/>
              <a:cs typeface="Times New Roman" pitchFamily="18" charset="0"/>
            </a:endParaRPr>
          </a:p>
          <a:p>
            <a:pPr algn="ctr">
              <a:buNone/>
            </a:pPr>
            <a:endParaRPr lang="en-US" b="1" dirty="0" smtClean="0"/>
          </a:p>
          <a:p>
            <a:pPr algn="ctr">
              <a:buNone/>
            </a:pPr>
            <a:endParaRPr lang="en-US" b="1" dirty="0" smtClean="0"/>
          </a:p>
          <a:p>
            <a:pPr algn="ctr">
              <a:buNone/>
            </a:pPr>
            <a:r>
              <a:rPr lang="en-US" b="1" dirty="0" smtClean="0"/>
              <a:t> </a:t>
            </a:r>
            <a:r>
              <a:rPr lang="en-US" sz="4400" u="sng" dirty="0" smtClean="0">
                <a:solidFill>
                  <a:srgbClr val="FF0000"/>
                </a:solidFill>
                <a:latin typeface="Times New Roman" pitchFamily="18" charset="0"/>
                <a:cs typeface="Times New Roman" pitchFamily="18" charset="0"/>
              </a:rPr>
              <a:t>G</a:t>
            </a:r>
            <a:r>
              <a:rPr lang="en-US" sz="4400" dirty="0" smtClean="0">
                <a:latin typeface="Times New Roman" pitchFamily="18" charset="0"/>
                <a:cs typeface="Times New Roman" pitchFamily="18" charset="0"/>
              </a:rPr>
              <a:t>enerally </a:t>
            </a:r>
            <a:r>
              <a:rPr lang="en-US" sz="4400" u="sng" dirty="0" smtClean="0">
                <a:solidFill>
                  <a:srgbClr val="00B0F0"/>
                </a:solidFill>
                <a:latin typeface="Times New Roman" pitchFamily="18" charset="0"/>
                <a:cs typeface="Times New Roman" pitchFamily="18" charset="0"/>
              </a:rPr>
              <a:t>R</a:t>
            </a:r>
            <a:r>
              <a:rPr lang="en-US" sz="4400" dirty="0" smtClean="0">
                <a:latin typeface="Times New Roman" pitchFamily="18" charset="0"/>
                <a:cs typeface="Times New Roman" pitchFamily="18" charset="0"/>
              </a:rPr>
              <a:t>ecognized </a:t>
            </a:r>
            <a:r>
              <a:rPr lang="en-US" sz="4400" u="sng" dirty="0" smtClean="0">
                <a:solidFill>
                  <a:srgbClr val="C00000"/>
                </a:solidFill>
                <a:latin typeface="Times New Roman" pitchFamily="18" charset="0"/>
                <a:cs typeface="Times New Roman" pitchFamily="18" charset="0"/>
              </a:rPr>
              <a:t>a</a:t>
            </a:r>
            <a:r>
              <a:rPr lang="en-US" sz="4400" dirty="0" smtClean="0">
                <a:latin typeface="Times New Roman" pitchFamily="18" charset="0"/>
                <a:cs typeface="Times New Roman" pitchFamily="18" charset="0"/>
              </a:rPr>
              <a:t>s  </a:t>
            </a:r>
            <a:r>
              <a:rPr lang="en-US" sz="4400" u="sng" dirty="0" smtClean="0">
                <a:solidFill>
                  <a:srgbClr val="00B050"/>
                </a:solidFill>
                <a:latin typeface="Times New Roman" pitchFamily="18" charset="0"/>
                <a:cs typeface="Times New Roman" pitchFamily="18" charset="0"/>
              </a:rPr>
              <a:t>S</a:t>
            </a:r>
            <a:r>
              <a:rPr lang="en-US" sz="4400" dirty="0" smtClean="0">
                <a:latin typeface="Times New Roman" pitchFamily="18" charset="0"/>
                <a:cs typeface="Times New Roman" pitchFamily="18" charset="0"/>
              </a:rPr>
              <a:t>afe</a:t>
            </a:r>
          </a:p>
        </p:txBody>
      </p:sp>
      <p:cxnSp>
        <p:nvCxnSpPr>
          <p:cNvPr id="5" name="Straight Arrow Connector 4"/>
          <p:cNvCxnSpPr/>
          <p:nvPr/>
        </p:nvCxnSpPr>
        <p:spPr>
          <a:xfrm rot="10800000" flipV="1">
            <a:off x="838200" y="2235200"/>
            <a:ext cx="2286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035300" y="2184400"/>
            <a:ext cx="838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2235200"/>
            <a:ext cx="1066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22225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336948"/>
            <a:ext cx="7924800"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dirty="0" smtClean="0">
                <a:solidFill>
                  <a:srgbClr val="000000"/>
                </a:solidFill>
                <a:latin typeface="Arial" pitchFamily="34" charset="0"/>
                <a:ea typeface="Times New Roman" pitchFamily="18" charset="0"/>
                <a:cs typeface="Arial" pitchFamily="34" charset="0"/>
              </a:rPr>
              <a:t>September 30, 1999</a:t>
            </a:r>
          </a:p>
          <a:p>
            <a:pPr eaLnBrk="0" fontAlgn="base" hangingPunct="0">
              <a:spcBef>
                <a:spcPct val="0"/>
              </a:spcBef>
              <a:spcAft>
                <a:spcPct val="0"/>
              </a:spcAft>
            </a:pPr>
            <a:r>
              <a:rPr lang="en-US" sz="1200" dirty="0" smtClean="0">
                <a:solidFill>
                  <a:srgbClr val="000000"/>
                </a:solidFill>
                <a:latin typeface="Arial" pitchFamily="34" charset="0"/>
                <a:ea typeface="Times New Roman" pitchFamily="18" charset="0"/>
                <a:cs typeface="Arial" pitchFamily="34" charset="0"/>
              </a:rPr>
              <a:t>Mr. James Hyde</a:t>
            </a:r>
            <a:br>
              <a:rPr lang="en-US" sz="1200" dirty="0" smtClean="0">
                <a:solidFill>
                  <a:srgbClr val="000000"/>
                </a:solidFill>
                <a:latin typeface="Arial" pitchFamily="34" charset="0"/>
                <a:ea typeface="Times New Roman" pitchFamily="18" charset="0"/>
                <a:cs typeface="Arial" pitchFamily="34" charset="0"/>
              </a:rPr>
            </a:br>
            <a:r>
              <a:rPr lang="en-US" sz="1200" dirty="0" smtClean="0">
                <a:solidFill>
                  <a:srgbClr val="000000"/>
                </a:solidFill>
                <a:latin typeface="Arial" pitchFamily="34" charset="0"/>
                <a:ea typeface="Times New Roman" pitchFamily="18" charset="0"/>
                <a:cs typeface="Arial" pitchFamily="34" charset="0"/>
              </a:rPr>
              <a:t>Albion Laboratories, Inc.</a:t>
            </a:r>
            <a:br>
              <a:rPr lang="en-US" sz="1200" dirty="0" smtClean="0">
                <a:solidFill>
                  <a:srgbClr val="000000"/>
                </a:solidFill>
                <a:latin typeface="Arial" pitchFamily="34" charset="0"/>
                <a:ea typeface="Times New Roman" pitchFamily="18" charset="0"/>
                <a:cs typeface="Arial" pitchFamily="34" charset="0"/>
              </a:rPr>
            </a:br>
            <a:r>
              <a:rPr lang="en-US" sz="1200" dirty="0" smtClean="0">
                <a:solidFill>
                  <a:srgbClr val="000000"/>
                </a:solidFill>
                <a:latin typeface="Arial" pitchFamily="34" charset="0"/>
                <a:ea typeface="Times New Roman" pitchFamily="18" charset="0"/>
                <a:cs typeface="Arial" pitchFamily="34" charset="0"/>
              </a:rPr>
              <a:t>101 North Main</a:t>
            </a:r>
            <a:br>
              <a:rPr lang="en-US" sz="1200" dirty="0" smtClean="0">
                <a:solidFill>
                  <a:srgbClr val="000000"/>
                </a:solidFill>
                <a:latin typeface="Arial" pitchFamily="34" charset="0"/>
                <a:ea typeface="Times New Roman" pitchFamily="18" charset="0"/>
                <a:cs typeface="Arial" pitchFamily="34" charset="0"/>
              </a:rPr>
            </a:br>
            <a:r>
              <a:rPr lang="en-US" sz="1200" dirty="0" smtClean="0">
                <a:solidFill>
                  <a:srgbClr val="000000"/>
                </a:solidFill>
                <a:latin typeface="Arial" pitchFamily="34" charset="0"/>
                <a:ea typeface="Times New Roman" pitchFamily="18" charset="0"/>
                <a:cs typeface="Arial" pitchFamily="34" charset="0"/>
              </a:rPr>
              <a:t>Clearfield, UT 84015-2243</a:t>
            </a:r>
          </a:p>
          <a:p>
            <a:pPr algn="ctr" eaLnBrk="0" fontAlgn="base" hangingPunct="0">
              <a:spcBef>
                <a:spcPct val="0"/>
              </a:spcBef>
              <a:spcAft>
                <a:spcPct val="0"/>
              </a:spcAft>
            </a:pPr>
            <a:r>
              <a:rPr lang="en-US" sz="1600" b="1" u="sng" dirty="0" smtClean="0">
                <a:solidFill>
                  <a:srgbClr val="C00000"/>
                </a:solidFill>
                <a:latin typeface="Arial" pitchFamily="34" charset="0"/>
                <a:ea typeface="Times New Roman" pitchFamily="18" charset="0"/>
                <a:cs typeface="Arial" pitchFamily="34" charset="0"/>
              </a:rPr>
              <a:t>Re: GRAS Notice No. GRN 000019</a:t>
            </a:r>
          </a:p>
          <a:p>
            <a:pPr algn="just" eaLnBrk="0" fontAlgn="base" hangingPunct="0">
              <a:spcBef>
                <a:spcPct val="0"/>
              </a:spcBef>
              <a:spcAft>
                <a:spcPct val="0"/>
              </a:spcAft>
            </a:pPr>
            <a:r>
              <a:rPr lang="en-US" sz="1200" dirty="0" smtClean="0">
                <a:solidFill>
                  <a:srgbClr val="000000"/>
                </a:solidFill>
                <a:latin typeface="Arial" pitchFamily="34" charset="0"/>
                <a:ea typeface="Times New Roman" pitchFamily="18" charset="0"/>
                <a:cs typeface="Arial" pitchFamily="34" charset="0"/>
              </a:rPr>
              <a:t>Dear Mr. Hyde:</a:t>
            </a:r>
          </a:p>
          <a:p>
            <a:pPr algn="just" eaLnBrk="0" fontAlgn="base" hangingPunct="0">
              <a:spcBef>
                <a:spcPct val="0"/>
              </a:spcBef>
              <a:spcAft>
                <a:spcPct val="0"/>
              </a:spcAft>
            </a:pPr>
            <a:r>
              <a:rPr lang="en-US" sz="1200" dirty="0" smtClean="0">
                <a:solidFill>
                  <a:srgbClr val="000000"/>
                </a:solidFill>
                <a:latin typeface="Arial" pitchFamily="34" charset="0"/>
                <a:ea typeface="Times New Roman" pitchFamily="18" charset="0"/>
                <a:cs typeface="Arial" pitchFamily="34" charset="0"/>
              </a:rPr>
              <a:t>The Food and Drug Administration (FDA) is responding to the notice, dated April 20, 1999, that you submitted in accordance with the agency's proposed regulation, proposed 21 CFR 170.36 (62 FR 18938; April 17, 1997; Substances</a:t>
            </a:r>
            <a:r>
              <a:rPr lang="en-US" sz="1200" b="1" dirty="0" smtClean="0">
                <a:solidFill>
                  <a:srgbClr val="000000"/>
                </a:solidFill>
                <a:latin typeface="Arial" pitchFamily="34" charset="0"/>
                <a:ea typeface="Times New Roman" pitchFamily="18" charset="0"/>
                <a:cs typeface="Arial" pitchFamily="34" charset="0"/>
              </a:rPr>
              <a:t> Generally Recognized as Safe (GRAS</a:t>
            </a:r>
            <a:r>
              <a:rPr lang="en-US" sz="1200" dirty="0" smtClean="0">
                <a:solidFill>
                  <a:srgbClr val="000000"/>
                </a:solidFill>
                <a:latin typeface="Arial" pitchFamily="34" charset="0"/>
                <a:ea typeface="Times New Roman" pitchFamily="18" charset="0"/>
                <a:cs typeface="Arial" pitchFamily="34" charset="0"/>
              </a:rPr>
              <a:t>)). </a:t>
            </a:r>
            <a:r>
              <a:rPr lang="en-US" sz="1200" b="1" dirty="0" smtClean="0">
                <a:solidFill>
                  <a:srgbClr val="FF0000"/>
                </a:solidFill>
                <a:latin typeface="Arial" pitchFamily="34" charset="0"/>
                <a:ea typeface="Times New Roman" pitchFamily="18" charset="0"/>
                <a:cs typeface="Arial" pitchFamily="34" charset="0"/>
              </a:rPr>
              <a:t>FDA received the notice on April 22, 1999 and designated it as GRAS Notice No. GRN 000019.</a:t>
            </a:r>
          </a:p>
          <a:p>
            <a:pPr algn="just" eaLnBrk="0" fontAlgn="base" hangingPunct="0">
              <a:spcBef>
                <a:spcPct val="0"/>
              </a:spcBef>
              <a:spcAft>
                <a:spcPct val="0"/>
              </a:spcAft>
            </a:pPr>
            <a:r>
              <a:rPr lang="en-US" sz="1200" b="1" u="sng" dirty="0" smtClean="0">
                <a:solidFill>
                  <a:srgbClr val="C00000"/>
                </a:solidFill>
                <a:latin typeface="Arial" pitchFamily="34" charset="0"/>
                <a:ea typeface="Times New Roman" pitchFamily="18" charset="0"/>
                <a:cs typeface="Arial" pitchFamily="34" charset="0"/>
              </a:rPr>
              <a:t>The subject of the notice is ferrous </a:t>
            </a:r>
            <a:r>
              <a:rPr lang="en-US" sz="1200" b="1" u="sng" dirty="0" err="1" smtClean="0">
                <a:solidFill>
                  <a:srgbClr val="C00000"/>
                </a:solidFill>
                <a:latin typeface="Arial" pitchFamily="34" charset="0"/>
                <a:ea typeface="Times New Roman" pitchFamily="18" charset="0"/>
                <a:cs typeface="Arial" pitchFamily="34" charset="0"/>
              </a:rPr>
              <a:t>bisglycinate</a:t>
            </a:r>
            <a:r>
              <a:rPr lang="en-US" sz="1200" b="1" u="sng" dirty="0" smtClean="0">
                <a:solidFill>
                  <a:srgbClr val="C00000"/>
                </a:solidFill>
                <a:latin typeface="Arial" pitchFamily="34" charset="0"/>
                <a:ea typeface="Times New Roman" pitchFamily="18" charset="0"/>
                <a:cs typeface="Arial" pitchFamily="34" charset="0"/>
              </a:rPr>
              <a:t> chelate</a:t>
            </a:r>
            <a:r>
              <a:rPr lang="en-US" sz="1200" dirty="0" smtClean="0">
                <a:solidFill>
                  <a:srgbClr val="000000"/>
                </a:solidFill>
                <a:latin typeface="Arial" pitchFamily="34" charset="0"/>
                <a:ea typeface="Times New Roman" pitchFamily="18" charset="0"/>
                <a:cs typeface="Arial" pitchFamily="34" charset="0"/>
              </a:rPr>
              <a:t>. The notice informs FDA of the view of Albion Laboratories, Inc. (Albion) that </a:t>
            </a:r>
            <a:r>
              <a:rPr lang="en-US" sz="1200" b="1" u="sng" dirty="0" smtClean="0">
                <a:solidFill>
                  <a:srgbClr val="FF0000"/>
                </a:solidFill>
                <a:latin typeface="Arial" pitchFamily="34" charset="0"/>
                <a:ea typeface="Times New Roman" pitchFamily="18" charset="0"/>
                <a:cs typeface="Arial" pitchFamily="34" charset="0"/>
              </a:rPr>
              <a:t>ferrous </a:t>
            </a:r>
            <a:r>
              <a:rPr lang="en-US" sz="1200" b="1" u="sng" dirty="0" err="1" smtClean="0">
                <a:solidFill>
                  <a:srgbClr val="FF0000"/>
                </a:solidFill>
                <a:latin typeface="Arial" pitchFamily="34" charset="0"/>
                <a:ea typeface="Times New Roman" pitchFamily="18" charset="0"/>
                <a:cs typeface="Arial" pitchFamily="34" charset="0"/>
              </a:rPr>
              <a:t>bisglycinate</a:t>
            </a:r>
            <a:r>
              <a:rPr lang="en-US" sz="1200" b="1" u="sng" dirty="0" smtClean="0">
                <a:solidFill>
                  <a:srgbClr val="FF0000"/>
                </a:solidFill>
                <a:latin typeface="Arial" pitchFamily="34" charset="0"/>
                <a:ea typeface="Times New Roman" pitchFamily="18" charset="0"/>
                <a:cs typeface="Arial" pitchFamily="34" charset="0"/>
              </a:rPr>
              <a:t> chelate is GRAS</a:t>
            </a:r>
            <a:r>
              <a:rPr lang="en-US" sz="1200" dirty="0" smtClean="0">
                <a:solidFill>
                  <a:srgbClr val="000000"/>
                </a:solidFill>
                <a:latin typeface="Arial" pitchFamily="34" charset="0"/>
                <a:ea typeface="Times New Roman" pitchFamily="18" charset="0"/>
                <a:cs typeface="Arial" pitchFamily="34" charset="0"/>
              </a:rPr>
              <a:t>, through scientific procedures, for use as a source of dietary iron for food enrichment and fortification purposes.</a:t>
            </a:r>
          </a:p>
          <a:p>
            <a:pPr algn="just" eaLnBrk="0" fontAlgn="base" hangingPunct="0">
              <a:spcBef>
                <a:spcPct val="0"/>
              </a:spcBef>
              <a:spcAft>
                <a:spcPct val="0"/>
              </a:spcAft>
            </a:pPr>
            <a:r>
              <a:rPr lang="en-US" sz="1200" dirty="0" smtClean="0">
                <a:solidFill>
                  <a:srgbClr val="000000"/>
                </a:solidFill>
                <a:latin typeface="Arial" pitchFamily="34" charset="0"/>
                <a:ea typeface="Times New Roman" pitchFamily="18" charset="0"/>
                <a:cs typeface="Arial" pitchFamily="34" charset="0"/>
              </a:rPr>
              <a:t>The notice describes (1) Albion's patented process for the synthesis of ferrous </a:t>
            </a:r>
            <a:r>
              <a:rPr lang="en-US" sz="1200" dirty="0" err="1" smtClean="0">
                <a:solidFill>
                  <a:srgbClr val="000000"/>
                </a:solidFill>
                <a:latin typeface="Arial" pitchFamily="34" charset="0"/>
                <a:ea typeface="Times New Roman" pitchFamily="18" charset="0"/>
                <a:cs typeface="Arial" pitchFamily="34" charset="0"/>
              </a:rPr>
              <a:t>bisglycinate</a:t>
            </a:r>
            <a:r>
              <a:rPr lang="en-US" sz="1200" dirty="0" smtClean="0">
                <a:solidFill>
                  <a:srgbClr val="000000"/>
                </a:solidFill>
                <a:latin typeface="Arial" pitchFamily="34" charset="0"/>
                <a:ea typeface="Times New Roman" pitchFamily="18" charset="0"/>
                <a:cs typeface="Arial" pitchFamily="34" charset="0"/>
              </a:rPr>
              <a:t> chelate; (2) </a:t>
            </a:r>
            <a:r>
              <a:rPr lang="en-US" sz="1200" dirty="0" err="1" smtClean="0">
                <a:solidFill>
                  <a:srgbClr val="000000"/>
                </a:solidFill>
                <a:latin typeface="Arial" pitchFamily="34" charset="0"/>
                <a:ea typeface="Times New Roman" pitchFamily="18" charset="0"/>
                <a:cs typeface="Arial" pitchFamily="34" charset="0"/>
              </a:rPr>
              <a:t>subchronic</a:t>
            </a:r>
            <a:r>
              <a:rPr lang="en-US" sz="1200" dirty="0" smtClean="0">
                <a:solidFill>
                  <a:srgbClr val="000000"/>
                </a:solidFill>
                <a:latin typeface="Arial" pitchFamily="34" charset="0"/>
                <a:ea typeface="Times New Roman" pitchFamily="18" charset="0"/>
                <a:cs typeface="Arial" pitchFamily="34" charset="0"/>
              </a:rPr>
              <a:t> toxicity studies in rats, which have been accepted for publication in a peer-reviewed journal; (3) unpublished acute oral toxicity studies in rats; and (4) references to published studies on the bioavailability and efficacy of ferrous </a:t>
            </a:r>
            <a:r>
              <a:rPr lang="en-US" sz="1200" dirty="0" err="1" smtClean="0">
                <a:solidFill>
                  <a:srgbClr val="000000"/>
                </a:solidFill>
                <a:latin typeface="Arial" pitchFamily="34" charset="0"/>
                <a:ea typeface="Times New Roman" pitchFamily="18" charset="0"/>
                <a:cs typeface="Arial" pitchFamily="34" charset="0"/>
              </a:rPr>
              <a:t>bisglycinate</a:t>
            </a:r>
            <a:r>
              <a:rPr lang="en-US" sz="1200" dirty="0" smtClean="0">
                <a:solidFill>
                  <a:srgbClr val="000000"/>
                </a:solidFill>
                <a:latin typeface="Arial" pitchFamily="34" charset="0"/>
                <a:ea typeface="Times New Roman" pitchFamily="18" charset="0"/>
                <a:cs typeface="Arial" pitchFamily="34" charset="0"/>
              </a:rPr>
              <a:t> chelate in humans. In telephone conversations with representatives of the Office of Premarket Approval, you clarified that dietary exposure to ferrous </a:t>
            </a:r>
            <a:r>
              <a:rPr lang="en-US" sz="1200" dirty="0" err="1" smtClean="0">
                <a:solidFill>
                  <a:srgbClr val="000000"/>
                </a:solidFill>
                <a:latin typeface="Arial" pitchFamily="34" charset="0"/>
                <a:ea typeface="Times New Roman" pitchFamily="18" charset="0"/>
                <a:cs typeface="Arial" pitchFamily="34" charset="0"/>
              </a:rPr>
              <a:t>bisglycinate</a:t>
            </a:r>
            <a:r>
              <a:rPr lang="en-US" sz="1200" dirty="0" smtClean="0">
                <a:solidFill>
                  <a:srgbClr val="000000"/>
                </a:solidFill>
                <a:latin typeface="Arial" pitchFamily="34" charset="0"/>
                <a:ea typeface="Times New Roman" pitchFamily="18" charset="0"/>
                <a:cs typeface="Arial" pitchFamily="34" charset="0"/>
              </a:rPr>
              <a:t> chelate would be consistent with existing iron supplementation guidelines, which provide for an intake of 18 mg of iron per person per day. The release and dietary exposure to glycine from ferrous </a:t>
            </a:r>
            <a:r>
              <a:rPr lang="en-US" sz="1200" dirty="0" err="1" smtClean="0">
                <a:solidFill>
                  <a:srgbClr val="000000"/>
                </a:solidFill>
                <a:latin typeface="Arial" pitchFamily="34" charset="0"/>
                <a:ea typeface="Times New Roman" pitchFamily="18" charset="0"/>
                <a:cs typeface="Arial" pitchFamily="34" charset="0"/>
              </a:rPr>
              <a:t>bisglycinate</a:t>
            </a:r>
            <a:r>
              <a:rPr lang="en-US" sz="1200" dirty="0" smtClean="0">
                <a:solidFill>
                  <a:srgbClr val="000000"/>
                </a:solidFill>
                <a:latin typeface="Arial" pitchFamily="34" charset="0"/>
                <a:ea typeface="Times New Roman" pitchFamily="18" charset="0"/>
                <a:cs typeface="Arial" pitchFamily="34" charset="0"/>
              </a:rPr>
              <a:t> chelate given this level of iron supplementation would be approximately 50 mg per person per day.</a:t>
            </a:r>
          </a:p>
          <a:p>
            <a:pPr algn="just" eaLnBrk="0" fontAlgn="base" hangingPunct="0">
              <a:spcBef>
                <a:spcPct val="0"/>
              </a:spcBef>
              <a:spcAft>
                <a:spcPct val="0"/>
              </a:spcAft>
            </a:pPr>
            <a:r>
              <a:rPr lang="en-US" sz="1200" dirty="0" smtClean="0">
                <a:solidFill>
                  <a:srgbClr val="000000"/>
                </a:solidFill>
                <a:latin typeface="Arial" pitchFamily="34" charset="0"/>
                <a:ea typeface="Times New Roman" pitchFamily="18" charset="0"/>
                <a:cs typeface="Arial" pitchFamily="34" charset="0"/>
              </a:rPr>
              <a:t>Based on the information provided by Albion, as well as other information available to FDA, the agency has no questions at this time regarding the conclusion of Albion that ferrous </a:t>
            </a:r>
            <a:r>
              <a:rPr lang="en-US" sz="1200" dirty="0" err="1" smtClean="0">
                <a:solidFill>
                  <a:srgbClr val="000000"/>
                </a:solidFill>
                <a:latin typeface="Arial" pitchFamily="34" charset="0"/>
                <a:ea typeface="Times New Roman" pitchFamily="18" charset="0"/>
                <a:cs typeface="Arial" pitchFamily="34" charset="0"/>
              </a:rPr>
              <a:t>bisglycinate</a:t>
            </a:r>
            <a:r>
              <a:rPr lang="en-US" sz="1200" dirty="0" smtClean="0">
                <a:solidFill>
                  <a:srgbClr val="000000"/>
                </a:solidFill>
                <a:latin typeface="Arial" pitchFamily="34" charset="0"/>
                <a:ea typeface="Times New Roman" pitchFamily="18" charset="0"/>
                <a:cs typeface="Arial" pitchFamily="34" charset="0"/>
              </a:rPr>
              <a:t> chelate is GRAS under the proposed conditions of use. The agency has not, however, made its own determination regarding the GRAS status of the subject use of ferrous </a:t>
            </a:r>
            <a:r>
              <a:rPr lang="en-US" sz="1200" dirty="0" err="1" smtClean="0">
                <a:solidFill>
                  <a:srgbClr val="000000"/>
                </a:solidFill>
                <a:latin typeface="Arial" pitchFamily="34" charset="0"/>
                <a:ea typeface="Times New Roman" pitchFamily="18" charset="0"/>
                <a:cs typeface="Arial" pitchFamily="34" charset="0"/>
              </a:rPr>
              <a:t>bisglycinate</a:t>
            </a:r>
            <a:r>
              <a:rPr lang="en-US" sz="1200" dirty="0" smtClean="0">
                <a:solidFill>
                  <a:srgbClr val="000000"/>
                </a:solidFill>
                <a:latin typeface="Arial" pitchFamily="34" charset="0"/>
                <a:ea typeface="Times New Roman" pitchFamily="18" charset="0"/>
                <a:cs typeface="Arial" pitchFamily="34" charset="0"/>
              </a:rPr>
              <a:t> chelate. As always, it is your continuing responsibility to ensure that food ingredients that you market are safe, and are otherwise in compliance with all applicable legal and regulatory requirements.</a:t>
            </a:r>
          </a:p>
          <a:p>
            <a:pPr algn="just" eaLnBrk="0" fontAlgn="base" hangingPunct="0">
              <a:spcBef>
                <a:spcPct val="0"/>
              </a:spcBef>
              <a:spcAft>
                <a:spcPct val="0"/>
              </a:spcAft>
            </a:pPr>
            <a:r>
              <a:rPr lang="en-US" sz="1200" dirty="0" smtClean="0">
                <a:solidFill>
                  <a:srgbClr val="000000"/>
                </a:solidFill>
                <a:latin typeface="Arial" pitchFamily="34" charset="0"/>
                <a:ea typeface="Times New Roman" pitchFamily="18" charset="0"/>
                <a:cs typeface="Arial" pitchFamily="34" charset="0"/>
              </a:rPr>
              <a:t>In accordance with proposed 21 CFR 170.36(f), a copy of this letter, as well as a copy of the information in your notice that conforms to the information in proposed § 170.36(c)(1), is available for public review and copying on the Office of Premarket Approval's homepage on the World Wide Web.</a:t>
            </a:r>
          </a:p>
          <a:p>
            <a:pPr eaLnBrk="0" fontAlgn="base" hangingPunct="0">
              <a:spcBef>
                <a:spcPct val="0"/>
              </a:spcBef>
              <a:spcAft>
                <a:spcPct val="0"/>
              </a:spcAft>
            </a:pPr>
            <a:endParaRPr lang="en-US" dirty="0" smtClean="0">
              <a:solidFill>
                <a:srgbClr val="292934"/>
              </a:solidFill>
              <a:latin typeface="Arial" pitchFamily="34" charset="0"/>
              <a:cs typeface="Arial" pitchFamily="34" charset="0"/>
            </a:endParaRPr>
          </a:p>
        </p:txBody>
      </p:sp>
    </p:spTree>
    <p:extLst>
      <p:ext uri="{BB962C8B-B14F-4D97-AF65-F5344CB8AC3E}">
        <p14:creationId xmlns:p14="http://schemas.microsoft.com/office/powerpoint/2010/main" val="85334620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3" cy="838200"/>
          </a:xfrm>
          <a:ln w="762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algn="ctr"/>
            <a:r>
              <a:rPr lang="en-US" b="1" i="1" dirty="0" smtClean="0">
                <a:solidFill>
                  <a:schemeClr val="accent3"/>
                </a:solidFill>
                <a:latin typeface="Times New Roman" pitchFamily="18" charset="0"/>
                <a:cs typeface="Times New Roman" pitchFamily="18" charset="0"/>
              </a:rPr>
              <a:t>Package</a:t>
            </a:r>
            <a:endParaRPr lang="en-US" b="1" i="1" dirty="0">
              <a:solidFill>
                <a:schemeClr val="accent3"/>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447800"/>
            <a:ext cx="6347714" cy="4953000"/>
          </a:xfrm>
          <a:ln/>
        </p:spPr>
        <p:style>
          <a:lnRef idx="2">
            <a:schemeClr val="accent3"/>
          </a:lnRef>
          <a:fillRef idx="1">
            <a:schemeClr val="lt1"/>
          </a:fillRef>
          <a:effectRef idx="0">
            <a:schemeClr val="accent3"/>
          </a:effectRef>
          <a:fontRef idx="minor">
            <a:schemeClr val="dk1"/>
          </a:fontRef>
        </p:style>
        <p:txBody>
          <a:bodyPr/>
          <a:lstStyle/>
          <a:p>
            <a:endParaRPr lang="en-US" dirty="0" smtClean="0"/>
          </a:p>
          <a:p>
            <a:pPr>
              <a:buClr>
                <a:srgbClr val="C00000"/>
              </a:buClr>
            </a:pPr>
            <a:r>
              <a:rPr lang="en-US" sz="2000" dirty="0" smtClean="0">
                <a:latin typeface="Times New Roman" pitchFamily="18" charset="0"/>
                <a:cs typeface="Times New Roman" pitchFamily="18" charset="0"/>
              </a:rPr>
              <a:t>Each tablet of Ferro-</a:t>
            </a:r>
            <a:r>
              <a:rPr lang="en-US" sz="2000" dirty="0" err="1" smtClean="0">
                <a:latin typeface="Times New Roman" pitchFamily="18" charset="0"/>
                <a:cs typeface="Times New Roman" pitchFamily="18" charset="0"/>
              </a:rPr>
              <a:t>Shel</a:t>
            </a:r>
            <a:r>
              <a:rPr lang="en-US" sz="2800" baseline="30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contain: </a:t>
            </a:r>
          </a:p>
          <a:p>
            <a:pPr marL="0" inden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Ferrous </a:t>
            </a:r>
            <a:r>
              <a:rPr lang="en-US" sz="2000" dirty="0" err="1" smtClean="0">
                <a:latin typeface="Times New Roman" pitchFamily="18" charset="0"/>
                <a:cs typeface="Times New Roman" pitchFamily="18" charset="0"/>
              </a:rPr>
              <a:t>bisglycinate</a:t>
            </a:r>
            <a:r>
              <a:rPr lang="en-US" sz="2000" dirty="0" smtClean="0">
                <a:latin typeface="Times New Roman" pitchFamily="18" charset="0"/>
                <a:cs typeface="Times New Roman" pitchFamily="18" charset="0"/>
              </a:rPr>
              <a:t> equal to 50mg Fe II</a:t>
            </a:r>
          </a:p>
          <a:p>
            <a:pPr>
              <a:buClr>
                <a:srgbClr val="C00000"/>
              </a:buClr>
            </a:pPr>
            <a:r>
              <a:rPr lang="en-US" sz="2000" dirty="0" err="1" smtClean="0">
                <a:solidFill>
                  <a:prstClr val="black">
                    <a:lumMod val="75000"/>
                    <a:lumOff val="25000"/>
                  </a:prstClr>
                </a:solidFill>
                <a:latin typeface="Times New Roman" pitchFamily="18" charset="0"/>
                <a:cs typeface="Times New Roman" pitchFamily="18" charset="0"/>
              </a:rPr>
              <a:t>Eack</a:t>
            </a:r>
            <a:r>
              <a:rPr lang="en-US" sz="2000" dirty="0" smtClean="0">
                <a:solidFill>
                  <a:prstClr val="black">
                    <a:lumMod val="75000"/>
                    <a:lumOff val="25000"/>
                  </a:prstClr>
                </a:solidFill>
                <a:latin typeface="Times New Roman" pitchFamily="18" charset="0"/>
                <a:cs typeface="Times New Roman" pitchFamily="18" charset="0"/>
              </a:rPr>
              <a:t> </a:t>
            </a:r>
            <a:r>
              <a:rPr lang="en-US" sz="2000" dirty="0">
                <a:solidFill>
                  <a:prstClr val="black">
                    <a:lumMod val="75000"/>
                    <a:lumOff val="25000"/>
                  </a:prstClr>
                </a:solidFill>
                <a:latin typeface="Times New Roman" pitchFamily="18" charset="0"/>
                <a:cs typeface="Times New Roman" pitchFamily="18" charset="0"/>
              </a:rPr>
              <a:t>box contain: 30 </a:t>
            </a:r>
            <a:r>
              <a:rPr lang="en-US" sz="2000" dirty="0" smtClean="0">
                <a:solidFill>
                  <a:prstClr val="black">
                    <a:lumMod val="75000"/>
                    <a:lumOff val="25000"/>
                  </a:prstClr>
                </a:solidFill>
                <a:latin typeface="Times New Roman" pitchFamily="18" charset="0"/>
                <a:cs typeface="Times New Roman" pitchFamily="18" charset="0"/>
              </a:rPr>
              <a:t>tablet</a:t>
            </a:r>
          </a:p>
          <a:p>
            <a:pPr>
              <a:buClr>
                <a:srgbClr val="C00000"/>
              </a:buClr>
            </a:pPr>
            <a:r>
              <a:rPr lang="en-US" sz="2000" dirty="0" smtClean="0">
                <a:solidFill>
                  <a:prstClr val="black">
                    <a:lumMod val="75000"/>
                    <a:lumOff val="25000"/>
                  </a:prstClr>
                </a:solidFill>
                <a:latin typeface="Times New Roman" pitchFamily="18" charset="0"/>
                <a:cs typeface="Times New Roman" pitchFamily="18" charset="0"/>
              </a:rPr>
              <a:t>Price</a:t>
            </a:r>
            <a:r>
              <a:rPr lang="en-US" sz="2000" dirty="0" smtClean="0">
                <a:solidFill>
                  <a:prstClr val="black">
                    <a:lumMod val="75000"/>
                    <a:lumOff val="25000"/>
                  </a:prstClr>
                </a:solidFill>
                <a:latin typeface="Times New Roman" pitchFamily="18" charset="0"/>
                <a:cs typeface="Times New Roman" pitchFamily="18" charset="0"/>
              </a:rPr>
              <a:t>: 3000 </a:t>
            </a:r>
            <a:r>
              <a:rPr lang="en-US" sz="2000" dirty="0" err="1" smtClean="0">
                <a:solidFill>
                  <a:prstClr val="black">
                    <a:lumMod val="75000"/>
                    <a:lumOff val="25000"/>
                  </a:prstClr>
                </a:solidFill>
                <a:latin typeface="Times New Roman" pitchFamily="18" charset="0"/>
                <a:cs typeface="Times New Roman" pitchFamily="18" charset="0"/>
              </a:rPr>
              <a:t>Rls</a:t>
            </a:r>
            <a:r>
              <a:rPr lang="en-US" sz="2000" dirty="0" smtClean="0">
                <a:solidFill>
                  <a:prstClr val="black">
                    <a:lumMod val="75000"/>
                    <a:lumOff val="25000"/>
                  </a:prstClr>
                </a:solidFill>
                <a:latin typeface="Times New Roman" pitchFamily="18" charset="0"/>
                <a:cs typeface="Times New Roman" pitchFamily="18" charset="0"/>
              </a:rPr>
              <a:t>/tablet or 90,000 </a:t>
            </a:r>
            <a:r>
              <a:rPr lang="en-US" sz="2000" dirty="0" err="1" smtClean="0">
                <a:solidFill>
                  <a:prstClr val="black">
                    <a:lumMod val="75000"/>
                    <a:lumOff val="25000"/>
                  </a:prstClr>
                </a:solidFill>
                <a:latin typeface="Times New Roman" pitchFamily="18" charset="0"/>
                <a:cs typeface="Times New Roman" pitchFamily="18" charset="0"/>
              </a:rPr>
              <a:t>Rls</a:t>
            </a:r>
            <a:r>
              <a:rPr lang="en-US" sz="2000" dirty="0" smtClean="0">
                <a:solidFill>
                  <a:prstClr val="black">
                    <a:lumMod val="75000"/>
                    <a:lumOff val="25000"/>
                  </a:prstClr>
                </a:solidFill>
                <a:latin typeface="Times New Roman" pitchFamily="18" charset="0"/>
                <a:cs typeface="Times New Roman" pitchFamily="18" charset="0"/>
              </a:rPr>
              <a:t>/box</a:t>
            </a:r>
            <a:endParaRPr lang="en-US" sz="2000" dirty="0">
              <a:latin typeface="Times New Roman" pitchFamily="18" charset="0"/>
              <a:cs typeface="Times New Roman" pitchFamily="18" charset="0"/>
            </a:endParaRPr>
          </a:p>
        </p:txBody>
      </p:sp>
      <p:pic>
        <p:nvPicPr>
          <p:cNvPr id="5" name="Picture 4" descr="E:\فروشل\قرص\فروش\ferro-shel- 2\DSC06659.TIF"/>
          <p:cNvPicPr/>
          <p:nvPr/>
        </p:nvPicPr>
        <p:blipFill rotWithShape="1">
          <a:blip r:embed="rId2" cstate="print">
            <a:extLst>
              <a:ext uri="{28A0092B-C50C-407E-A947-70E740481C1C}">
                <a14:useLocalDpi xmlns:a14="http://schemas.microsoft.com/office/drawing/2010/main" val="0"/>
              </a:ext>
            </a:extLst>
          </a:blip>
          <a:srcRect l="9937" t="22436" r="7691" b="14957"/>
          <a:stretch/>
        </p:blipFill>
        <p:spPr bwMode="auto">
          <a:xfrm>
            <a:off x="1752600" y="3581400"/>
            <a:ext cx="3962400" cy="2667000"/>
          </a:xfrm>
          <a:prstGeom prst="rect">
            <a:avLst/>
          </a:prstGeom>
          <a:noFill/>
          <a:ln w="38100">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129669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609600"/>
            <a:ext cx="6347713" cy="914400"/>
          </a:xfrm>
          <a:ln w="38100">
            <a:solidFill>
              <a:srgbClr val="C0000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b="1" i="1" dirty="0" smtClean="0">
                <a:solidFill>
                  <a:srgbClr val="C00000"/>
                </a:solidFill>
                <a:latin typeface="Times New Roman" panose="02020603050405020304" pitchFamily="18" charset="0"/>
                <a:cs typeface="Times New Roman" panose="02020603050405020304" pitchFamily="18" charset="0"/>
              </a:rPr>
              <a:t>History</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09599" y="1981201"/>
            <a:ext cx="6347714" cy="3276600"/>
          </a:xfrm>
          <a:ln w="12700">
            <a:solidFill>
              <a:srgbClr val="C00000"/>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en-US" sz="2000" b="1" dirty="0" smtClean="0">
              <a:latin typeface="Times New Roman"/>
              <a:ea typeface="Times New Roman"/>
            </a:endParaRPr>
          </a:p>
          <a:p>
            <a:pPr>
              <a:lnSpc>
                <a:spcPct val="250000"/>
              </a:lnSpc>
            </a:pPr>
            <a:r>
              <a:rPr lang="en-US" sz="2000" b="1" dirty="0" smtClean="0">
                <a:latin typeface="Times New Roman"/>
                <a:ea typeface="Times New Roman"/>
              </a:rPr>
              <a:t>Start:</a:t>
            </a:r>
            <a:r>
              <a:rPr lang="en-US" sz="2000" dirty="0" smtClean="0">
                <a:latin typeface="Times New Roman"/>
                <a:ea typeface="Times New Roman"/>
              </a:rPr>
              <a:t> 1993</a:t>
            </a:r>
          </a:p>
          <a:p>
            <a:pPr marL="228600">
              <a:lnSpc>
                <a:spcPct val="200000"/>
              </a:lnSpc>
              <a:spcBef>
                <a:spcPts val="0"/>
              </a:spcBef>
            </a:pPr>
            <a:r>
              <a:rPr lang="en-US" sz="2000" b="1" dirty="0" smtClean="0">
                <a:latin typeface="Times New Roman"/>
                <a:ea typeface="Times New Roman"/>
                <a:cs typeface="Arial"/>
              </a:rPr>
              <a:t>Objective:</a:t>
            </a:r>
            <a:r>
              <a:rPr lang="en-US" sz="2000" dirty="0" smtClean="0">
                <a:latin typeface="Times New Roman"/>
                <a:ea typeface="Times New Roman"/>
                <a:cs typeface="Arial"/>
              </a:rPr>
              <a:t> Transfer </a:t>
            </a:r>
            <a:r>
              <a:rPr lang="en-US" sz="2000" dirty="0">
                <a:latin typeface="Times New Roman"/>
                <a:ea typeface="Times New Roman"/>
                <a:cs typeface="Arial"/>
              </a:rPr>
              <a:t>of knowledge and technology </a:t>
            </a:r>
            <a:endParaRPr lang="en-US" sz="2000" dirty="0" smtClean="0">
              <a:latin typeface="Times New Roman"/>
              <a:ea typeface="Times New Roman"/>
              <a:cs typeface="Arial"/>
            </a:endParaRPr>
          </a:p>
          <a:p>
            <a:pPr marL="0" indent="0">
              <a:lnSpc>
                <a:spcPct val="200000"/>
              </a:lnSpc>
              <a:spcBef>
                <a:spcPts val="0"/>
              </a:spcBef>
              <a:buNone/>
            </a:pPr>
            <a:r>
              <a:rPr lang="en-US" sz="2000" dirty="0" smtClean="0">
                <a:latin typeface="Times New Roman"/>
                <a:ea typeface="Times New Roman"/>
                <a:cs typeface="Arial"/>
              </a:rPr>
              <a:t>                        between </a:t>
            </a:r>
            <a:r>
              <a:rPr lang="en-US" sz="2000" dirty="0">
                <a:latin typeface="Times New Roman"/>
                <a:ea typeface="Times New Roman"/>
                <a:cs typeface="Arial"/>
              </a:rPr>
              <a:t>the </a:t>
            </a:r>
            <a:r>
              <a:rPr lang="en-US" sz="2000" dirty="0" smtClean="0">
                <a:latin typeface="Times New Roman"/>
                <a:ea typeface="Times New Roman"/>
                <a:cs typeface="Arial"/>
              </a:rPr>
              <a:t>university </a:t>
            </a:r>
            <a:r>
              <a:rPr lang="en-US" sz="2000" dirty="0">
                <a:latin typeface="Times New Roman"/>
                <a:ea typeface="Times New Roman"/>
                <a:cs typeface="Arial"/>
              </a:rPr>
              <a:t>and industries. </a:t>
            </a:r>
            <a:endParaRPr lang="en-US" sz="2000" dirty="0"/>
          </a:p>
        </p:txBody>
      </p:sp>
    </p:spTree>
    <p:extLst>
      <p:ext uri="{BB962C8B-B14F-4D97-AF65-F5344CB8AC3E}">
        <p14:creationId xmlns:p14="http://schemas.microsoft.com/office/powerpoint/2010/main" val="1188461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pPr algn="ctr"/>
            <a:r>
              <a:rPr lang="en-US" b="1" dirty="0" smtClean="0">
                <a:solidFill>
                  <a:srgbClr val="C00000"/>
                </a:solidFill>
                <a:latin typeface="Times New Roman" pitchFamily="18" charset="0"/>
                <a:cs typeface="Times New Roman" pitchFamily="18" charset="0"/>
              </a:rPr>
              <a:t>Contact Us</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1828800"/>
            <a:ext cx="6347714" cy="3880773"/>
          </a:xfrm>
          <a:ln w="12700">
            <a:solidFill>
              <a:srgbClr val="C00000"/>
            </a:solidFill>
          </a:ln>
        </p:spPr>
        <p:style>
          <a:lnRef idx="2">
            <a:schemeClr val="accent1"/>
          </a:lnRef>
          <a:fillRef idx="1">
            <a:schemeClr val="lt1"/>
          </a:fillRef>
          <a:effectRef idx="0">
            <a:schemeClr val="accent1"/>
          </a:effectRef>
          <a:fontRef idx="minor">
            <a:schemeClr val="dk1"/>
          </a:fontRef>
        </p:style>
        <p:txBody>
          <a:bodyPr>
            <a:normAutofit/>
          </a:bodyPr>
          <a:lstStyle/>
          <a:p>
            <a:pPr lvl="0">
              <a:lnSpc>
                <a:spcPct val="200000"/>
              </a:lnSpc>
              <a:buClr>
                <a:srgbClr val="C00000"/>
              </a:buClr>
              <a:buSzPct val="90000"/>
              <a:buFont typeface="Wingdings" pitchFamily="2" charset="2"/>
              <a:buChar char="§"/>
            </a:pPr>
            <a:r>
              <a:rPr lang="en-US" sz="2000" b="1" dirty="0" smtClean="0">
                <a:solidFill>
                  <a:prstClr val="black">
                    <a:lumMod val="75000"/>
                    <a:lumOff val="25000"/>
                  </a:prstClr>
                </a:solidFill>
                <a:latin typeface="Times New Roman" pitchFamily="18" charset="0"/>
                <a:cs typeface="Times New Roman" pitchFamily="18" charset="0"/>
              </a:rPr>
              <a:t>Tel</a:t>
            </a:r>
            <a:r>
              <a:rPr lang="en-US" sz="2000" b="1" dirty="0">
                <a:solidFill>
                  <a:prstClr val="black">
                    <a:lumMod val="75000"/>
                    <a:lumOff val="25000"/>
                  </a:prstClr>
                </a:solidFill>
                <a:latin typeface="Times New Roman" pitchFamily="18" charset="0"/>
                <a:cs typeface="Times New Roman" pitchFamily="18" charset="0"/>
              </a:rPr>
              <a:t>:</a:t>
            </a:r>
            <a:r>
              <a:rPr lang="en-US" sz="2000" dirty="0">
                <a:solidFill>
                  <a:prstClr val="black">
                    <a:lumMod val="75000"/>
                    <a:lumOff val="25000"/>
                  </a:prstClr>
                </a:solidFill>
                <a:latin typeface="Times New Roman" pitchFamily="18" charset="0"/>
                <a:cs typeface="Times New Roman" pitchFamily="18" charset="0"/>
              </a:rPr>
              <a:t> +98 21 88956061</a:t>
            </a:r>
          </a:p>
          <a:p>
            <a:pPr lvl="0">
              <a:lnSpc>
                <a:spcPct val="200000"/>
              </a:lnSpc>
              <a:buClr>
                <a:srgbClr val="C00000"/>
              </a:buClr>
              <a:buSzPct val="90000"/>
              <a:buFont typeface="Wingdings" pitchFamily="2" charset="2"/>
              <a:buChar char="§"/>
            </a:pPr>
            <a:r>
              <a:rPr lang="en-US" sz="2000" b="1" dirty="0">
                <a:solidFill>
                  <a:prstClr val="black">
                    <a:lumMod val="75000"/>
                    <a:lumOff val="25000"/>
                  </a:prstClr>
                </a:solidFill>
                <a:latin typeface="Times New Roman" pitchFamily="18" charset="0"/>
                <a:cs typeface="Times New Roman" pitchFamily="18" charset="0"/>
              </a:rPr>
              <a:t>Fax:</a:t>
            </a:r>
            <a:r>
              <a:rPr lang="en-US" sz="2000" dirty="0">
                <a:solidFill>
                  <a:prstClr val="black">
                    <a:lumMod val="75000"/>
                    <a:lumOff val="25000"/>
                  </a:prstClr>
                </a:solidFill>
                <a:latin typeface="Times New Roman" pitchFamily="18" charset="0"/>
                <a:cs typeface="Times New Roman" pitchFamily="18" charset="0"/>
              </a:rPr>
              <a:t> +98 21 </a:t>
            </a:r>
            <a:r>
              <a:rPr lang="en-US" sz="2000" dirty="0" smtClean="0">
                <a:solidFill>
                  <a:prstClr val="black">
                    <a:lumMod val="75000"/>
                    <a:lumOff val="25000"/>
                  </a:prstClr>
                </a:solidFill>
                <a:latin typeface="Times New Roman" pitchFamily="18" charset="0"/>
                <a:cs typeface="Times New Roman" pitchFamily="18" charset="0"/>
              </a:rPr>
              <a:t>88969958</a:t>
            </a:r>
          </a:p>
          <a:p>
            <a:pPr lvl="0">
              <a:lnSpc>
                <a:spcPct val="200000"/>
              </a:lnSpc>
              <a:buClr>
                <a:srgbClr val="C00000"/>
              </a:buClr>
              <a:buSzPct val="90000"/>
              <a:buFont typeface="Wingdings" pitchFamily="2" charset="2"/>
              <a:buChar char="§"/>
            </a:pPr>
            <a:r>
              <a:rPr lang="en-US" sz="2000" b="1" dirty="0">
                <a:solidFill>
                  <a:prstClr val="black">
                    <a:lumMod val="75000"/>
                    <a:lumOff val="25000"/>
                  </a:prstClr>
                </a:solidFill>
                <a:latin typeface="Times New Roman" pitchFamily="18" charset="0"/>
                <a:cs typeface="Times New Roman" pitchFamily="18" charset="0"/>
              </a:rPr>
              <a:t>P.O. Box: </a:t>
            </a:r>
            <a:r>
              <a:rPr lang="en-US" sz="2000" dirty="0">
                <a:solidFill>
                  <a:prstClr val="black">
                    <a:lumMod val="75000"/>
                    <a:lumOff val="25000"/>
                  </a:prstClr>
                </a:solidFill>
                <a:latin typeface="Times New Roman" pitchFamily="18" charset="0"/>
                <a:cs typeface="Times New Roman" pitchFamily="18" charset="0"/>
              </a:rPr>
              <a:t>14155-7387</a:t>
            </a:r>
          </a:p>
          <a:p>
            <a:pPr lvl="0">
              <a:lnSpc>
                <a:spcPct val="200000"/>
              </a:lnSpc>
              <a:buClr>
                <a:srgbClr val="C00000"/>
              </a:buClr>
              <a:buSzPct val="90000"/>
              <a:buFont typeface="Wingdings" pitchFamily="2" charset="2"/>
              <a:buChar char="§"/>
            </a:pPr>
            <a:r>
              <a:rPr lang="en-US" sz="2000" b="1" dirty="0" smtClean="0">
                <a:solidFill>
                  <a:prstClr val="black">
                    <a:lumMod val="75000"/>
                    <a:lumOff val="25000"/>
                  </a:prstClr>
                </a:solidFill>
                <a:latin typeface="Times New Roman" pitchFamily="18" charset="0"/>
                <a:cs typeface="Times New Roman" pitchFamily="18" charset="0"/>
              </a:rPr>
              <a:t>E-mail</a:t>
            </a:r>
            <a:r>
              <a:rPr lang="en-US" sz="2000" b="1" dirty="0">
                <a:solidFill>
                  <a:prstClr val="black">
                    <a:lumMod val="75000"/>
                    <a:lumOff val="25000"/>
                  </a:prstClr>
                </a:solidFill>
                <a:latin typeface="Times New Roman" pitchFamily="18" charset="0"/>
                <a:cs typeface="Times New Roman" pitchFamily="18" charset="0"/>
              </a:rPr>
              <a:t>:</a:t>
            </a:r>
            <a:r>
              <a:rPr lang="en-US" sz="2000" dirty="0">
                <a:solidFill>
                  <a:prstClr val="black">
                    <a:lumMod val="75000"/>
                    <a:lumOff val="25000"/>
                  </a:prstClr>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hlinkClick r:id="rId2"/>
              </a:rPr>
              <a:t>info@parsbiopharmacy.com</a:t>
            </a:r>
            <a:endParaRPr lang="en-US" sz="2000" dirty="0">
              <a:solidFill>
                <a:prstClr val="black"/>
              </a:solidFill>
              <a:latin typeface="Times New Roman" pitchFamily="18" charset="0"/>
              <a:cs typeface="Times New Roman" pitchFamily="18" charset="0"/>
            </a:endParaRPr>
          </a:p>
          <a:p>
            <a:pPr lvl="0">
              <a:lnSpc>
                <a:spcPct val="200000"/>
              </a:lnSpc>
              <a:buClr>
                <a:srgbClr val="C00000"/>
              </a:buClr>
              <a:buSzPct val="90000"/>
              <a:buFont typeface="Wingdings" pitchFamily="2" charset="2"/>
              <a:buChar char="§"/>
            </a:pPr>
            <a:r>
              <a:rPr lang="en-US" sz="2000" dirty="0" smtClean="0">
                <a:solidFill>
                  <a:prstClr val="black">
                    <a:lumMod val="75000"/>
                    <a:lumOff val="25000"/>
                  </a:prstClr>
                </a:solidFill>
                <a:latin typeface="Times New Roman" pitchFamily="18" charset="0"/>
                <a:cs typeface="Times New Roman" pitchFamily="18" charset="0"/>
                <a:hlinkClick r:id="rId3"/>
              </a:rPr>
              <a:t>www.parsbiopharmacy.com</a:t>
            </a:r>
            <a:endParaRPr lang="en-US" sz="2000" dirty="0" smtClean="0">
              <a:solidFill>
                <a:prstClr val="black">
                  <a:lumMod val="75000"/>
                  <a:lumOff val="25000"/>
                </a:prstClr>
              </a:solidFill>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523332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pPr algn="ctr"/>
            <a:r>
              <a:rPr lang="en-US" b="1" i="1" dirty="0" smtClean="0">
                <a:solidFill>
                  <a:srgbClr val="C00000"/>
                </a:solidFill>
                <a:latin typeface="Times New Roman" panose="02020603050405020304" pitchFamily="18" charset="0"/>
                <a:cs typeface="Times New Roman" panose="02020603050405020304" pitchFamily="18" charset="0"/>
              </a:rPr>
              <a:t>Field of activities</a:t>
            </a:r>
            <a:endParaRPr lang="en-US" b="1"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1676401"/>
            <a:ext cx="6347714" cy="3810000"/>
          </a:xfrm>
          <a:ln w="12700">
            <a:solidFill>
              <a:srgbClr val="C00000"/>
            </a:solidFill>
          </a:ln>
        </p:spPr>
        <p:style>
          <a:lnRef idx="2">
            <a:schemeClr val="accent1"/>
          </a:lnRef>
          <a:fillRef idx="1">
            <a:schemeClr val="lt1"/>
          </a:fillRef>
          <a:effectRef idx="0">
            <a:schemeClr val="accent1"/>
          </a:effectRef>
          <a:fontRef idx="minor">
            <a:schemeClr val="dk1"/>
          </a:fontRef>
        </p:style>
        <p:txBody>
          <a:bodyPr>
            <a:normAutofit/>
          </a:bodyPr>
          <a:lstStyle/>
          <a:p>
            <a:pPr marL="0" marR="0" algn="just">
              <a:lnSpc>
                <a:spcPct val="150000"/>
              </a:lnSpc>
              <a:spcBef>
                <a:spcPts val="0"/>
              </a:spcBef>
              <a:spcAft>
                <a:spcPts val="1000"/>
              </a:spcAft>
              <a:buSzPct val="100000"/>
              <a:buFont typeface="Courier New" pitchFamily="49" charset="0"/>
              <a:buChar char="o"/>
            </a:pPr>
            <a:r>
              <a:rPr lang="en-US" sz="2000" dirty="0" smtClean="0">
                <a:latin typeface="Times New Roman"/>
                <a:ea typeface="Times New Roman"/>
                <a:cs typeface="Arial"/>
              </a:rPr>
              <a:t>in-vitro </a:t>
            </a:r>
            <a:r>
              <a:rPr lang="en-US" sz="2000" dirty="0">
                <a:latin typeface="Times New Roman"/>
                <a:ea typeface="Times New Roman"/>
                <a:cs typeface="Arial"/>
              </a:rPr>
              <a:t>&amp; </a:t>
            </a:r>
            <a:r>
              <a:rPr lang="en-US" sz="2000" dirty="0" smtClean="0">
                <a:latin typeface="Times New Roman"/>
                <a:ea typeface="Times New Roman"/>
                <a:cs typeface="Arial"/>
              </a:rPr>
              <a:t>in-vivo </a:t>
            </a:r>
            <a:r>
              <a:rPr lang="en-US" sz="2000" b="1" dirty="0">
                <a:solidFill>
                  <a:prstClr val="black">
                    <a:lumMod val="75000"/>
                    <a:lumOff val="25000"/>
                  </a:prstClr>
                </a:solidFill>
                <a:latin typeface="Times New Roman"/>
                <a:ea typeface="Times New Roman"/>
                <a:cs typeface="Arial"/>
              </a:rPr>
              <a:t>quality control</a:t>
            </a:r>
            <a:r>
              <a:rPr lang="en-US" sz="2000" dirty="0">
                <a:solidFill>
                  <a:prstClr val="black">
                    <a:lumMod val="75000"/>
                    <a:lumOff val="25000"/>
                  </a:prstClr>
                </a:solidFill>
                <a:latin typeface="Times New Roman"/>
                <a:ea typeface="Times New Roman"/>
                <a:cs typeface="Arial"/>
              </a:rPr>
              <a:t> </a:t>
            </a:r>
            <a:r>
              <a:rPr lang="en-US" sz="2000" dirty="0" smtClean="0">
                <a:latin typeface="Times New Roman"/>
                <a:ea typeface="Times New Roman"/>
                <a:cs typeface="Arial"/>
              </a:rPr>
              <a:t>of </a:t>
            </a:r>
            <a:r>
              <a:rPr lang="en-US" sz="2000" dirty="0">
                <a:latin typeface="Times New Roman"/>
                <a:ea typeface="Times New Roman"/>
                <a:cs typeface="Arial"/>
              </a:rPr>
              <a:t>raw material, </a:t>
            </a:r>
            <a:endParaRPr lang="en-US" sz="2000" dirty="0" smtClean="0">
              <a:latin typeface="Times New Roman"/>
              <a:ea typeface="Times New Roman"/>
              <a:cs typeface="Arial"/>
            </a:endParaRPr>
          </a:p>
          <a:p>
            <a:pPr marL="0" marR="0" indent="0" algn="just">
              <a:lnSpc>
                <a:spcPct val="150000"/>
              </a:lnSpc>
              <a:spcBef>
                <a:spcPts val="0"/>
              </a:spcBef>
              <a:spcAft>
                <a:spcPts val="1000"/>
              </a:spcAft>
              <a:buSzPct val="100000"/>
              <a:buNone/>
            </a:pPr>
            <a:r>
              <a:rPr lang="en-US" sz="2000" dirty="0">
                <a:latin typeface="Times New Roman"/>
                <a:ea typeface="Times New Roman"/>
                <a:cs typeface="Arial"/>
              </a:rPr>
              <a:t> </a:t>
            </a:r>
            <a:r>
              <a:rPr lang="en-US" sz="2000" dirty="0" smtClean="0">
                <a:latin typeface="Times New Roman"/>
                <a:ea typeface="Times New Roman"/>
                <a:cs typeface="Arial"/>
              </a:rPr>
              <a:t>    human </a:t>
            </a:r>
            <a:r>
              <a:rPr lang="en-US" sz="2000" dirty="0">
                <a:latin typeface="Times New Roman"/>
                <a:ea typeface="Times New Roman"/>
                <a:cs typeface="Arial"/>
              </a:rPr>
              <a:t>and </a:t>
            </a:r>
            <a:r>
              <a:rPr lang="en-US" sz="2000" dirty="0" smtClean="0">
                <a:latin typeface="Times New Roman"/>
                <a:ea typeface="Times New Roman"/>
                <a:cs typeface="Arial"/>
              </a:rPr>
              <a:t>veterinary </a:t>
            </a:r>
            <a:r>
              <a:rPr lang="en-US" sz="2000" dirty="0">
                <a:latin typeface="Times New Roman"/>
                <a:ea typeface="Times New Roman"/>
                <a:cs typeface="Arial"/>
              </a:rPr>
              <a:t>pharmaceutical formulations, </a:t>
            </a:r>
            <a:endParaRPr lang="en-US" sz="2000" dirty="0" smtClean="0">
              <a:latin typeface="Times New Roman"/>
              <a:ea typeface="Times New Roman"/>
              <a:cs typeface="Arial"/>
            </a:endParaRPr>
          </a:p>
          <a:p>
            <a:pPr marL="0" marR="0" indent="0" algn="just">
              <a:lnSpc>
                <a:spcPct val="150000"/>
              </a:lnSpc>
              <a:spcBef>
                <a:spcPts val="0"/>
              </a:spcBef>
              <a:spcAft>
                <a:spcPts val="1000"/>
              </a:spcAft>
              <a:buSzPct val="100000"/>
              <a:buNone/>
            </a:pPr>
            <a:r>
              <a:rPr lang="en-US" sz="2000" dirty="0">
                <a:latin typeface="Times New Roman"/>
                <a:ea typeface="Times New Roman"/>
                <a:cs typeface="Arial"/>
              </a:rPr>
              <a:t> </a:t>
            </a:r>
            <a:r>
              <a:rPr lang="en-US" sz="2000" dirty="0" smtClean="0">
                <a:latin typeface="Times New Roman"/>
                <a:ea typeface="Times New Roman"/>
                <a:cs typeface="Arial"/>
              </a:rPr>
              <a:t>    foods</a:t>
            </a:r>
            <a:r>
              <a:rPr lang="en-US" sz="2000" dirty="0">
                <a:latin typeface="Times New Roman"/>
                <a:ea typeface="Times New Roman"/>
                <a:cs typeface="Arial"/>
              </a:rPr>
              <a:t>, hygienic and </a:t>
            </a:r>
            <a:r>
              <a:rPr lang="en-US" sz="2000" dirty="0" smtClean="0">
                <a:latin typeface="Times New Roman"/>
                <a:ea typeface="Times New Roman"/>
                <a:cs typeface="Arial"/>
              </a:rPr>
              <a:t>cosmetic </a:t>
            </a:r>
            <a:r>
              <a:rPr lang="en-US" sz="2000" dirty="0">
                <a:latin typeface="Times New Roman"/>
                <a:ea typeface="Times New Roman"/>
                <a:cs typeface="Arial"/>
              </a:rPr>
              <a:t>preparations</a:t>
            </a:r>
            <a:r>
              <a:rPr lang="en-US" sz="2000" dirty="0" smtClean="0">
                <a:latin typeface="Times New Roman"/>
                <a:ea typeface="Times New Roman"/>
                <a:cs typeface="Arial"/>
              </a:rPr>
              <a:t>. </a:t>
            </a:r>
          </a:p>
          <a:p>
            <a:pPr lvl="0" algn="just">
              <a:lnSpc>
                <a:spcPct val="150000"/>
              </a:lnSpc>
              <a:spcBef>
                <a:spcPts val="0"/>
              </a:spcBef>
              <a:spcAft>
                <a:spcPts val="1000"/>
              </a:spcAft>
              <a:buSzPct val="100000"/>
              <a:buFont typeface="Courier New" pitchFamily="49" charset="0"/>
              <a:buChar char="o"/>
              <a:tabLst>
                <a:tab pos="457200" algn="l"/>
              </a:tabLst>
            </a:pPr>
            <a:r>
              <a:rPr lang="en-US" sz="2000" dirty="0">
                <a:latin typeface="Times New Roman" pitchFamily="18" charset="0"/>
                <a:ea typeface="Times New Roman"/>
                <a:cs typeface="Times New Roman" pitchFamily="18" charset="0"/>
              </a:rPr>
              <a:t>Development of pharmaceutical formulation, nutritional supplements </a:t>
            </a:r>
            <a:r>
              <a:rPr lang="en-US" sz="2000" dirty="0" smtClean="0">
                <a:latin typeface="Times New Roman" pitchFamily="18" charset="0"/>
                <a:ea typeface="Times New Roman"/>
                <a:cs typeface="Times New Roman" pitchFamily="18" charset="0"/>
              </a:rPr>
              <a:t>…</a:t>
            </a:r>
          </a:p>
          <a:p>
            <a:pPr lvl="0" algn="just">
              <a:lnSpc>
                <a:spcPct val="150000"/>
              </a:lnSpc>
              <a:spcBef>
                <a:spcPts val="0"/>
              </a:spcBef>
              <a:spcAft>
                <a:spcPts val="1000"/>
              </a:spcAft>
              <a:buSzPct val="100000"/>
              <a:buFont typeface="Courier New" pitchFamily="49" charset="0"/>
              <a:buChar char="o"/>
              <a:tabLst>
                <a:tab pos="457200" algn="l"/>
              </a:tabLst>
            </a:pPr>
            <a:r>
              <a:rPr lang="en-US" sz="2000" dirty="0">
                <a:latin typeface="Times New Roman" pitchFamily="18" charset="0"/>
                <a:ea typeface="Times New Roman"/>
                <a:cs typeface="Times New Roman" pitchFamily="18" charset="0"/>
              </a:rPr>
              <a:t>Determination of drug residue levels in food. </a:t>
            </a:r>
            <a:endParaRPr lang="en-US" sz="2000" dirty="0">
              <a:latin typeface="Times New Roman" pitchFamily="18" charset="0"/>
              <a:ea typeface="Calibri"/>
              <a:cs typeface="Times New Roman" pitchFamily="18" charset="0"/>
            </a:endParaRPr>
          </a:p>
          <a:p>
            <a:pPr lvl="0">
              <a:lnSpc>
                <a:spcPct val="150000"/>
              </a:lnSpc>
              <a:spcBef>
                <a:spcPts val="0"/>
              </a:spcBef>
              <a:spcAft>
                <a:spcPts val="1000"/>
              </a:spcAft>
              <a:buSzPts val="1000"/>
              <a:buFont typeface="Symbol"/>
              <a:buChar char=""/>
              <a:tabLst>
                <a:tab pos="457200" algn="l"/>
              </a:tabLst>
            </a:pPr>
            <a:endParaRPr lang="en-US" dirty="0">
              <a:latin typeface="Times New Roman" pitchFamily="18" charset="0"/>
              <a:ea typeface="Calibri"/>
              <a:cs typeface="Times New Roman" pitchFamily="18" charset="0"/>
            </a:endParaRPr>
          </a:p>
          <a:p>
            <a:pPr marL="0" marR="0" indent="0" algn="just">
              <a:lnSpc>
                <a:spcPct val="150000"/>
              </a:lnSpc>
              <a:spcBef>
                <a:spcPts val="0"/>
              </a:spcBef>
              <a:spcAft>
                <a:spcPts val="1000"/>
              </a:spcAft>
              <a:buNone/>
            </a:pPr>
            <a:endParaRPr lang="en-US" sz="1400" dirty="0">
              <a:latin typeface="Calibri"/>
              <a:ea typeface="Calibri"/>
              <a:cs typeface="Arial"/>
            </a:endParaRPr>
          </a:p>
          <a:p>
            <a:endParaRPr lang="en-US" dirty="0"/>
          </a:p>
        </p:txBody>
      </p:sp>
    </p:spTree>
    <p:extLst>
      <p:ext uri="{BB962C8B-B14F-4D97-AF65-F5344CB8AC3E}">
        <p14:creationId xmlns:p14="http://schemas.microsoft.com/office/powerpoint/2010/main" val="409493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lstStyle/>
          <a:p>
            <a:pPr algn="ctr"/>
            <a:r>
              <a:rPr lang="en-US" b="1" i="1" dirty="0" smtClean="0">
                <a:solidFill>
                  <a:srgbClr val="C00000"/>
                </a:solidFill>
                <a:latin typeface="Times New Roman" panose="02020603050405020304" pitchFamily="18" charset="0"/>
                <a:cs typeface="Times New Roman" panose="02020603050405020304" pitchFamily="18" charset="0"/>
              </a:rPr>
              <a:t>Product</a:t>
            </a:r>
            <a:endParaRPr lang="en-US" b="1"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57400" y="1486443"/>
            <a:ext cx="4899912" cy="2094957"/>
          </a:xfrm>
        </p:spPr>
        <p:txBody>
          <a:bodyPr/>
          <a:lstStyle/>
          <a:p>
            <a:pPr marL="0" indent="0">
              <a:buNone/>
            </a:pPr>
            <a:endParaRPr lang="en-US" dirty="0" smtClean="0"/>
          </a:p>
          <a:p>
            <a:endParaRPr lang="en-US" dirty="0" smtClean="0"/>
          </a:p>
          <a:p>
            <a:endParaRPr lang="en-US" dirty="0"/>
          </a:p>
          <a:p>
            <a:pPr marL="0" indent="0">
              <a:buNone/>
            </a:pPr>
            <a:endParaRPr lang="en-US" dirty="0"/>
          </a:p>
          <a:p>
            <a:pPr marL="0" indent="0">
              <a:buNone/>
            </a:pPr>
            <a:endParaRPr lang="en-US" dirty="0" smtClean="0"/>
          </a:p>
          <a:p>
            <a:pPr algn="ct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E:\فروشل\قرص\فروش\ferro-shel- 2\DSC06659.TIF"/>
          <p:cNvPicPr/>
          <p:nvPr/>
        </p:nvPicPr>
        <p:blipFill rotWithShape="1">
          <a:blip r:embed="rId2" cstate="print">
            <a:extLst>
              <a:ext uri="{28A0092B-C50C-407E-A947-70E740481C1C}">
                <a14:useLocalDpi xmlns:a14="http://schemas.microsoft.com/office/drawing/2010/main" val="0"/>
              </a:ext>
            </a:extLst>
          </a:blip>
          <a:srcRect l="9937" t="22436" r="7691" b="14957"/>
          <a:stretch/>
        </p:blipFill>
        <p:spPr bwMode="auto">
          <a:xfrm>
            <a:off x="1295400" y="1828800"/>
            <a:ext cx="4895850" cy="2790825"/>
          </a:xfrm>
          <a:prstGeom prst="rect">
            <a:avLst/>
          </a:prstGeom>
          <a:noFill/>
          <a:ln w="38100">
            <a:solidFill>
              <a:srgbClr val="C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520852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172201" cy="914400"/>
          </a:xfrm>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pPr algn="ctr"/>
            <a:r>
              <a:rPr lang="en-US" b="1" i="1" dirty="0" smtClean="0">
                <a:solidFill>
                  <a:srgbClr val="C00000"/>
                </a:solidFill>
                <a:latin typeface="Times New Roman" panose="02020603050405020304" pitchFamily="18" charset="0"/>
                <a:cs typeface="Times New Roman" panose="02020603050405020304" pitchFamily="18" charset="0"/>
              </a:rPr>
              <a:t>Importance of Iron </a:t>
            </a:r>
            <a:endParaRPr lang="en-US" b="1"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2133601"/>
            <a:ext cx="6172201" cy="3657600"/>
          </a:xfrm>
          <a:solidFill>
            <a:schemeClr val="bg1"/>
          </a:solidFill>
          <a:ln w="12700">
            <a:solidFill>
              <a:srgbClr val="C00000"/>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endParaRPr lang="en-US" dirty="0" smtClean="0">
              <a:latin typeface="Times New Roman" panose="02020603050405020304" pitchFamily="18" charset="0"/>
              <a:cs typeface="Times New Roman" panose="02020603050405020304" pitchFamily="18" charset="0"/>
            </a:endParaRPr>
          </a:p>
          <a:p>
            <a:pPr>
              <a:lnSpc>
                <a:spcPct val="170000"/>
              </a:lnSpc>
              <a:buClr>
                <a:srgbClr val="C00000"/>
              </a:buClr>
              <a:buSzPct val="90000"/>
              <a:buFont typeface="Wingdings 3" pitchFamily="18" charset="2"/>
              <a:buChar char=""/>
            </a:pPr>
            <a:r>
              <a:rPr lang="en-US" sz="2400" dirty="0" smtClean="0">
                <a:latin typeface="Times New Roman" panose="02020603050405020304" pitchFamily="18" charset="0"/>
                <a:cs typeface="Times New Roman" panose="02020603050405020304" pitchFamily="18" charset="0"/>
              </a:rPr>
              <a:t>Production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hemoglobin (the </a:t>
            </a:r>
            <a:r>
              <a:rPr lang="en-US" sz="2400" dirty="0">
                <a:latin typeface="Times New Roman" panose="02020603050405020304" pitchFamily="18" charset="0"/>
                <a:cs typeface="Times New Roman" panose="02020603050405020304" pitchFamily="18" charset="0"/>
              </a:rPr>
              <a:t>molecule in </a:t>
            </a:r>
            <a:r>
              <a:rPr lang="en-US" sz="2400" dirty="0" smtClean="0">
                <a:latin typeface="Times New Roman" panose="02020603050405020304" pitchFamily="18" charset="0"/>
                <a:cs typeface="Times New Roman" panose="02020603050405020304" pitchFamily="18" charset="0"/>
              </a:rPr>
              <a:t>blood </a:t>
            </a:r>
            <a:r>
              <a:rPr lang="en-US" sz="2400" dirty="0">
                <a:latin typeface="Times New Roman" panose="02020603050405020304" pitchFamily="18" charset="0"/>
                <a:cs typeface="Times New Roman" panose="02020603050405020304" pitchFamily="18" charset="0"/>
              </a:rPr>
              <a:t>that </a:t>
            </a:r>
            <a:r>
              <a:rPr lang="en-US" sz="2400" dirty="0" smtClean="0">
                <a:latin typeface="Times New Roman" panose="02020603050405020304" pitchFamily="18" charset="0"/>
                <a:cs typeface="Times New Roman" panose="02020603050405020304" pitchFamily="18" charset="0"/>
              </a:rPr>
              <a:t>carries oxygen</a:t>
            </a:r>
            <a:r>
              <a:rPr lang="en-US" sz="2400" dirty="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nSpc>
                <a:spcPct val="160000"/>
              </a:lnSpc>
              <a:buClr>
                <a:srgbClr val="C00000"/>
              </a:buClr>
              <a:buSzPct val="90000"/>
              <a:buFont typeface="Wingdings 3" pitchFamily="18" charset="2"/>
              <a:buChar char=""/>
            </a:pPr>
            <a:r>
              <a:rPr lang="en-US" sz="2400" dirty="0">
                <a:latin typeface="Times New Roman" panose="02020603050405020304" pitchFamily="18" charset="0"/>
                <a:cs typeface="Times New Roman" panose="02020603050405020304" pitchFamily="18" charset="0"/>
              </a:rPr>
              <a:t>Maintaining many body </a:t>
            </a:r>
            <a:r>
              <a:rPr lang="en-US" sz="2400" dirty="0" smtClean="0">
                <a:latin typeface="Times New Roman" panose="02020603050405020304" pitchFamily="18" charset="0"/>
                <a:cs typeface="Times New Roman" panose="02020603050405020304" pitchFamily="18" charset="0"/>
              </a:rPr>
              <a:t>functions, </a:t>
            </a:r>
            <a:r>
              <a:rPr lang="en-US" sz="2400" dirty="0">
                <a:latin typeface="Times New Roman" panose="02020603050405020304" pitchFamily="18" charset="0"/>
                <a:cs typeface="Times New Roman" panose="02020603050405020304" pitchFamily="18" charset="0"/>
              </a:rPr>
              <a:t>healthy cells, skin, hair, and nails.</a:t>
            </a:r>
          </a:p>
          <a:p>
            <a:pPr>
              <a:lnSpc>
                <a:spcPct val="210000"/>
              </a:lnSpc>
              <a:buClr>
                <a:srgbClr val="C00000"/>
              </a:buClr>
              <a:buSzPct val="90000"/>
              <a:buFont typeface="Wingdings 3" pitchFamily="18" charset="2"/>
              <a:buChar char=""/>
            </a:pPr>
            <a:r>
              <a:rPr lang="en-US" sz="2400" b="1" i="1" dirty="0" smtClean="0">
                <a:solidFill>
                  <a:srgbClr val="C00000"/>
                </a:solidFill>
                <a:latin typeface="Times New Roman" panose="02020603050405020304" pitchFamily="18" charset="0"/>
                <a:cs typeface="Times New Roman" panose="02020603050405020304" pitchFamily="18" charset="0"/>
              </a:rPr>
              <a:t>Decrease  Autism Spectrum Disorder (ASD)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511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400801" cy="685800"/>
          </a:xfrm>
          <a:ln w="38100">
            <a:solidFill>
              <a:srgbClr val="C00000"/>
            </a:solidFill>
          </a:ln>
        </p:spPr>
        <p:style>
          <a:lnRef idx="2">
            <a:schemeClr val="accent1"/>
          </a:lnRef>
          <a:fillRef idx="1">
            <a:schemeClr val="lt1"/>
          </a:fillRef>
          <a:effectRef idx="0">
            <a:schemeClr val="accent1"/>
          </a:effectRef>
          <a:fontRef idx="minor">
            <a:schemeClr val="dk1"/>
          </a:fontRef>
        </p:style>
        <p:txBody>
          <a:bodyPr>
            <a:noAutofit/>
          </a:bodyPr>
          <a:lstStyle/>
          <a:p>
            <a:r>
              <a:rPr lang="en-US" sz="2800" b="1" i="1" dirty="0" smtClean="0">
                <a:solidFill>
                  <a:srgbClr val="C00000"/>
                </a:solidFill>
                <a:latin typeface="Times New Roman" panose="02020603050405020304" pitchFamily="18" charset="0"/>
                <a:cs typeface="Times New Roman" panose="02020603050405020304" pitchFamily="18" charset="0"/>
              </a:rPr>
              <a:t>Causes of iron deficiency anemia?</a:t>
            </a:r>
            <a:endParaRPr lang="en-US" sz="2800" b="1"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1447800"/>
            <a:ext cx="6347714" cy="5029200"/>
          </a:xfrm>
          <a:ln w="12700">
            <a:solidFill>
              <a:srgbClr val="C00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lvl="0">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D</a:t>
            </a:r>
            <a:r>
              <a:rPr lang="en-US" b="1" dirty="0" smtClean="0">
                <a:latin typeface="Times New Roman" panose="02020603050405020304" pitchFamily="18" charset="0"/>
                <a:cs typeface="Times New Roman" panose="02020603050405020304" pitchFamily="18" charset="0"/>
              </a:rPr>
              <a:t>iets </a:t>
            </a:r>
            <a:r>
              <a:rPr lang="en-US" b="1" dirty="0">
                <a:latin typeface="Times New Roman" panose="02020603050405020304" pitchFamily="18" charset="0"/>
                <a:cs typeface="Times New Roman" panose="02020603050405020304" pitchFamily="18" charset="0"/>
              </a:rPr>
              <a:t>do not include iron-rich </a:t>
            </a:r>
            <a:r>
              <a:rPr lang="en-US" b="1" dirty="0" smtClean="0">
                <a:latin typeface="Times New Roman" panose="02020603050405020304" pitchFamily="18" charset="0"/>
                <a:cs typeface="Times New Roman" panose="02020603050405020304" pitchFamily="18" charset="0"/>
              </a:rPr>
              <a:t>foods</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Vegetarians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vegans </a:t>
            </a:r>
            <a:r>
              <a:rPr lang="en-US" dirty="0">
                <a:latin typeface="Times New Roman" panose="02020603050405020304" pitchFamily="18" charset="0"/>
                <a:cs typeface="Times New Roman" panose="02020603050405020304" pitchFamily="18" charset="0"/>
              </a:rPr>
              <a:t>(</a:t>
            </a:r>
            <a:r>
              <a:rPr lang="en-US" u="sng" dirty="0">
                <a:latin typeface="Times New Roman" panose="02020603050405020304" pitchFamily="18" charset="0"/>
                <a:cs typeface="Times New Roman" panose="02020603050405020304" pitchFamily="18" charset="0"/>
              </a:rPr>
              <a:t>Iron from vegetables, even those that are iron-rich, is not absorbed as well as iron from meat, poultry, and fish</a:t>
            </a:r>
            <a:r>
              <a:rPr lang="en-US" u="sng"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p>
          <a:p>
            <a:pPr marL="0" lv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Blood </a:t>
            </a:r>
            <a:r>
              <a:rPr lang="en-US" b="1" dirty="0" smtClean="0">
                <a:latin typeface="Times New Roman" panose="02020603050405020304" pitchFamily="18" charset="0"/>
                <a:cs typeface="Times New Roman" panose="02020603050405020304" pitchFamily="18" charset="0"/>
              </a:rPr>
              <a:t>loss: </a:t>
            </a:r>
            <a:r>
              <a:rPr lang="en-US" dirty="0" smtClean="0">
                <a:latin typeface="Times New Roman" panose="02020603050405020304" pitchFamily="18" charset="0"/>
                <a:cs typeface="Times New Roman" panose="02020603050405020304" pitchFamily="18" charset="0"/>
              </a:rPr>
              <a:t>menstruation, particularly heavy menstrual periods, </a:t>
            </a:r>
            <a:r>
              <a:rPr lang="en-US" dirty="0">
                <a:latin typeface="Times New Roman" panose="02020603050405020304" pitchFamily="18" charset="0"/>
                <a:cs typeface="Times New Roman" panose="02020603050405020304" pitchFamily="18" charset="0"/>
              </a:rPr>
              <a:t>major surgery or physical </a:t>
            </a:r>
            <a:r>
              <a:rPr lang="en-US" dirty="0" smtClean="0">
                <a:latin typeface="Times New Roman" panose="02020603050405020304" pitchFamily="18" charset="0"/>
                <a:cs typeface="Times New Roman" panose="02020603050405020304" pitchFamily="18" charset="0"/>
              </a:rPr>
              <a:t>trauma</a:t>
            </a: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Pregnancy</a:t>
            </a:r>
            <a:r>
              <a:rPr lang="en-US" dirty="0" smtClean="0">
                <a:latin typeface="Times New Roman" panose="02020603050405020304" pitchFamily="18" charset="0"/>
                <a:cs typeface="Times New Roman" panose="02020603050405020304" pitchFamily="18" charset="0"/>
              </a:rPr>
              <a:t> &amp; </a:t>
            </a:r>
            <a:r>
              <a:rPr lang="en-US" b="1" dirty="0" smtClean="0">
                <a:latin typeface="Times New Roman" panose="02020603050405020304" pitchFamily="18" charset="0"/>
                <a:cs typeface="Times New Roman" panose="02020603050405020304" pitchFamily="18" charset="0"/>
              </a:rPr>
              <a:t>breastfeeding</a:t>
            </a:r>
            <a:r>
              <a:rPr lang="en-US" dirty="0" smtClean="0">
                <a:latin typeface="Times New Roman" panose="02020603050405020304" pitchFamily="18" charset="0"/>
                <a:cs typeface="Times New Roman" panose="02020603050405020304" pitchFamily="18" charset="0"/>
                <a:hlinkClick r:id="rId2" tooltip="pregnant or breastfeeding or those who have recently given birth "/>
              </a:rPr>
              <a:t>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Gastrointestinal diseases: </a:t>
            </a:r>
            <a:r>
              <a:rPr lang="en-US" dirty="0" smtClean="0">
                <a:latin typeface="Times New Roman" panose="02020603050405020304" pitchFamily="18" charset="0"/>
                <a:cs typeface="Times New Roman" panose="02020603050405020304" pitchFamily="18" charset="0"/>
              </a:rPr>
              <a:t>Celiac </a:t>
            </a:r>
            <a:r>
              <a:rPr lang="en-US" dirty="0">
                <a:latin typeface="Times New Roman" panose="02020603050405020304" pitchFamily="18" charset="0"/>
                <a:cs typeface="Times New Roman" panose="02020603050405020304" pitchFamily="18" charset="0"/>
              </a:rPr>
              <a:t>disease (</a:t>
            </a:r>
            <a:r>
              <a:rPr lang="en-US" dirty="0" err="1">
                <a:latin typeface="Times New Roman" panose="02020603050405020304" pitchFamily="18" charset="0"/>
                <a:cs typeface="Times New Roman" panose="02020603050405020304" pitchFamily="18" charset="0"/>
              </a:rPr>
              <a:t>sprue</a:t>
            </a:r>
            <a:r>
              <a:rPr lang="en-US" dirty="0">
                <a:latin typeface="Times New Roman" panose="02020603050405020304" pitchFamily="18" charset="0"/>
                <a:cs typeface="Times New Roman" panose="02020603050405020304" pitchFamily="18" charset="0"/>
              </a:rPr>
              <a:t>), inflammatory bowel diseases </a:t>
            </a:r>
            <a:r>
              <a:rPr lang="en-US" dirty="0" smtClean="0">
                <a:latin typeface="Times New Roman" panose="02020603050405020304" pitchFamily="18" charset="0"/>
                <a:cs typeface="Times New Roman" panose="02020603050405020304" pitchFamily="18" charset="0"/>
              </a:rPr>
              <a:t>(ulcerative colitis, </a:t>
            </a:r>
            <a:r>
              <a:rPr lang="en-US" dirty="0" err="1" smtClean="0">
                <a:latin typeface="Times New Roman" panose="02020603050405020304" pitchFamily="18" charset="0"/>
                <a:cs typeface="Times New Roman" panose="02020603050405020304" pitchFamily="18" charset="0"/>
              </a:rPr>
              <a:t>Crohn</a:t>
            </a:r>
            <a:r>
              <a:rPr lang="en-US" dirty="0" smtClean="0">
                <a:latin typeface="Times New Roman" panose="02020603050405020304" pitchFamily="18" charset="0"/>
                <a:cs typeface="Times New Roman" panose="02020603050405020304" pitchFamily="18" charset="0"/>
              </a:rPr>
              <a:t> disease), peptic ulcer, bariatric procedures (especially </a:t>
            </a:r>
            <a:r>
              <a:rPr lang="en-US" dirty="0">
                <a:latin typeface="Times New Roman" panose="02020603050405020304" pitchFamily="18" charset="0"/>
                <a:cs typeface="Times New Roman" panose="02020603050405020304" pitchFamily="18" charset="0"/>
              </a:rPr>
              <a:t>gastric bypass </a:t>
            </a:r>
            <a:r>
              <a:rPr lang="en-US" dirty="0" smtClean="0">
                <a:latin typeface="Times New Roman" panose="02020603050405020304" pitchFamily="18" charset="0"/>
                <a:cs typeface="Times New Roman" panose="02020603050405020304" pitchFamily="18" charset="0"/>
              </a:rPr>
              <a:t>operations)</a:t>
            </a:r>
          </a:p>
          <a:p>
            <a:pPr marL="0" indent="0">
              <a:buNone/>
            </a:pPr>
            <a:endParaRPr lang="en-US"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Children</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&amp; teen ages</a:t>
            </a:r>
          </a:p>
          <a:p>
            <a:pPr marL="0" indent="0">
              <a:buNone/>
            </a:pPr>
            <a:endParaRPr lang="en-US" dirty="0"/>
          </a:p>
        </p:txBody>
      </p:sp>
    </p:spTree>
    <p:extLst>
      <p:ext uri="{BB962C8B-B14F-4D97-AF65-F5344CB8AC3E}">
        <p14:creationId xmlns:p14="http://schemas.microsoft.com/office/powerpoint/2010/main" val="3090944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143000"/>
          </a:xfrm>
          <a:ln w="38100">
            <a:solidFill>
              <a:srgbClr val="C00000"/>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2800" b="1" i="1" dirty="0">
                <a:solidFill>
                  <a:srgbClr val="C00000"/>
                </a:solidFill>
                <a:latin typeface="Times New Roman" panose="02020603050405020304" pitchFamily="18" charset="0"/>
                <a:cs typeface="Times New Roman" panose="02020603050405020304" pitchFamily="18" charset="0"/>
              </a:rPr>
              <a:t>Signs and Symptoms of Iron-Deficiency Anemia</a:t>
            </a:r>
            <a:endParaRPr lang="en-US" sz="2800"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ln w="12700">
            <a:solidFill>
              <a:srgbClr val="C0000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nSpc>
                <a:spcPct val="120000"/>
              </a:lnSpc>
              <a:buNone/>
            </a:pPr>
            <a:r>
              <a:rPr lang="en-US" sz="1900" dirty="0">
                <a:latin typeface="Times New Roman" panose="02020603050405020304" pitchFamily="18" charset="0"/>
                <a:cs typeface="Times New Roman" panose="02020603050405020304" pitchFamily="18" charset="0"/>
              </a:rPr>
              <a:t>Symptoms of iron-deficiency anemia are related to decreased oxygen delivery to the entire </a:t>
            </a:r>
            <a:r>
              <a:rPr lang="en-US" sz="1900" dirty="0" smtClean="0">
                <a:latin typeface="Times New Roman" panose="02020603050405020304" pitchFamily="18" charset="0"/>
                <a:cs typeface="Times New Roman" panose="02020603050405020304" pitchFamily="18" charset="0"/>
              </a:rPr>
              <a:t>body:</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Being pale or having yellow "sallow" skin</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Unexplained fatigue or lack of energy</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Shortness of breath or chest pain, especially with activity</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Unexplained generalized weakness</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Rapid heartbeat</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Pounding or "whooshing" in the ears</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Headache, especially with activity</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Craving for ice or clay - "</a:t>
            </a:r>
            <a:r>
              <a:rPr lang="en-US" dirty="0" err="1">
                <a:latin typeface="Times New Roman" panose="02020603050405020304" pitchFamily="18" charset="0"/>
                <a:cs typeface="Times New Roman" panose="02020603050405020304" pitchFamily="18" charset="0"/>
              </a:rPr>
              <a:t>picophagia</a:t>
            </a:r>
            <a:r>
              <a:rPr lang="en-US" dirty="0">
                <a:latin typeface="Times New Roman" panose="02020603050405020304" pitchFamily="18" charset="0"/>
                <a:cs typeface="Times New Roman" panose="02020603050405020304" pitchFamily="18" charset="0"/>
              </a:rPr>
              <a:t>"</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Sore or smooth tongue</a:t>
            </a:r>
          </a:p>
          <a:p>
            <a:pPr lvl="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Brittle nails or hair loss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914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par>
                          <p:cTn id="8" fill="hold">
                            <p:stCondLst>
                              <p:cond delay="750"/>
                            </p:stCondLst>
                            <p:childTnLst>
                              <p:par>
                                <p:cTn id="9" presetID="14" presetClass="entr" presetSubtype="10"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500"/>
                            </p:stCondLst>
                            <p:childTnLst>
                              <p:par>
                                <p:cTn id="13" presetID="14" presetClass="entr" presetSubtype="10" fill="hold" grpId="0"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2250"/>
                            </p:stCondLst>
                            <p:childTnLst>
                              <p:par>
                                <p:cTn id="17" presetID="14" presetClass="entr" presetSubtype="10"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3000"/>
                            </p:stCondLst>
                            <p:childTnLst>
                              <p:par>
                                <p:cTn id="21" presetID="14" presetClass="entr" presetSubtype="10" fill="hold" grpId="0" nodeType="after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3750"/>
                            </p:stCondLst>
                            <p:childTnLst>
                              <p:par>
                                <p:cTn id="25" presetID="14" presetClass="entr" presetSubtype="10" fill="hold" grpId="0"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4500"/>
                            </p:stCondLst>
                            <p:childTnLst>
                              <p:par>
                                <p:cTn id="29" presetID="14" presetClass="entr" presetSubtype="10" fill="hold" grpId="0" nodeType="afterEffect">
                                  <p:stCondLst>
                                    <p:cond delay="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childTnLst>
                          </p:cTn>
                        </p:par>
                        <p:par>
                          <p:cTn id="32" fill="hold">
                            <p:stCondLst>
                              <p:cond delay="5250"/>
                            </p:stCondLst>
                            <p:childTnLst>
                              <p:par>
                                <p:cTn id="33" presetID="14" presetClass="entr" presetSubtype="10" fill="hold" grpId="0" nodeType="afterEffect">
                                  <p:stCondLst>
                                    <p:cond delay="25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par>
                          <p:cTn id="36" fill="hold">
                            <p:stCondLst>
                              <p:cond delay="6000"/>
                            </p:stCondLst>
                            <p:childTnLst>
                              <p:par>
                                <p:cTn id="37" presetID="14" presetClass="entr" presetSubtype="10" fill="hold" grpId="0" nodeType="afterEffect">
                                  <p:stCondLst>
                                    <p:cond delay="25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par>
                          <p:cTn id="40" fill="hold">
                            <p:stCondLst>
                              <p:cond delay="6750"/>
                            </p:stCondLst>
                            <p:childTnLst>
                              <p:par>
                                <p:cTn id="41" presetID="14" presetClass="entr" presetSubtype="10" fill="hold" grpId="0" nodeType="afterEffect">
                                  <p:stCondLst>
                                    <p:cond delay="25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3" dur="500"/>
                                        <p:tgtEl>
                                          <p:spTgt spid="3">
                                            <p:txEl>
                                              <p:pRg st="8" end="8"/>
                                            </p:txEl>
                                          </p:spTgt>
                                        </p:tgtEl>
                                      </p:cBhvr>
                                    </p:animEffect>
                                  </p:childTnLst>
                                </p:cTn>
                              </p:par>
                            </p:childTnLst>
                          </p:cTn>
                        </p:par>
                        <p:par>
                          <p:cTn id="44" fill="hold">
                            <p:stCondLst>
                              <p:cond delay="7500"/>
                            </p:stCondLst>
                            <p:childTnLst>
                              <p:par>
                                <p:cTn id="45" presetID="14" presetClass="entr" presetSubtype="10" fill="hold" grpId="0" nodeType="afterEffect">
                                  <p:stCondLst>
                                    <p:cond delay="25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par>
                          <p:cTn id="48" fill="hold">
                            <p:stCondLst>
                              <p:cond delay="8250"/>
                            </p:stCondLst>
                            <p:childTnLst>
                              <p:par>
                                <p:cTn id="49" presetID="14" presetClass="entr" presetSubtype="10" fill="hold" grpId="0" nodeType="afterEffect">
                                  <p:stCondLst>
                                    <p:cond delay="25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14400"/>
          </a:xfrm>
          <a:ln w="38100">
            <a:solidFill>
              <a:srgbClr val="C00000"/>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US" b="1" i="1" dirty="0">
                <a:solidFill>
                  <a:srgbClr val="C00000"/>
                </a:solidFill>
                <a:latin typeface="Times New Roman" panose="02020603050405020304" pitchFamily="18" charset="0"/>
                <a:cs typeface="Times New Roman" panose="02020603050405020304" pitchFamily="18" charset="0"/>
              </a:rPr>
              <a:t>Oral Iron Supplements</a:t>
            </a:r>
            <a:r>
              <a:rPr lang="en-US" i="1" dirty="0">
                <a:solidFill>
                  <a:srgbClr val="C00000"/>
                </a:solidFill>
                <a:latin typeface="Times New Roman" panose="02020603050405020304" pitchFamily="18" charset="0"/>
                <a:cs typeface="Times New Roman" panose="02020603050405020304" pitchFamily="18" charset="0"/>
              </a:rPr>
              <a:t/>
            </a:r>
            <a:br>
              <a:rPr lang="en-US" i="1" dirty="0">
                <a:solidFill>
                  <a:srgbClr val="C00000"/>
                </a:solidFill>
                <a:latin typeface="Times New Roman" panose="02020603050405020304" pitchFamily="18" charset="0"/>
                <a:cs typeface="Times New Roman" panose="02020603050405020304" pitchFamily="18" charset="0"/>
              </a:rPr>
            </a:br>
            <a:endParaRPr lang="en-US"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ln w="12700">
            <a:solidFill>
              <a:srgbClr val="C00000"/>
            </a:solidFill>
          </a:ln>
        </p:spPr>
        <p:style>
          <a:lnRef idx="2">
            <a:schemeClr val="accent1"/>
          </a:lnRef>
          <a:fillRef idx="1">
            <a:schemeClr val="lt1"/>
          </a:fillRef>
          <a:effectRef idx="0">
            <a:schemeClr val="accent1"/>
          </a:effectRef>
          <a:fontRef idx="minor">
            <a:schemeClr val="dk1"/>
          </a:fontRef>
        </p:style>
        <p:txBody>
          <a:bodyPr/>
          <a:lstStyle/>
          <a:p>
            <a:r>
              <a:rPr lang="en-US" b="1" dirty="0" smtClean="0">
                <a:latin typeface="Times New Roman" panose="02020603050405020304" pitchFamily="18" charset="0"/>
                <a:cs typeface="Times New Roman" panose="02020603050405020304" pitchFamily="18" charset="0"/>
              </a:rPr>
              <a:t>Goals:</a:t>
            </a:r>
            <a:r>
              <a:rPr lang="en-US" dirty="0" smtClean="0">
                <a:latin typeface="Times New Roman" panose="02020603050405020304" pitchFamily="18" charset="0"/>
                <a:cs typeface="Times New Roman" panose="02020603050405020304" pitchFamily="18" charset="0"/>
              </a:rPr>
              <a:t>  Supply </a:t>
            </a:r>
            <a:r>
              <a:rPr lang="en-US" dirty="0">
                <a:latin typeface="Times New Roman" panose="02020603050405020304" pitchFamily="18" charset="0"/>
                <a:cs typeface="Times New Roman" panose="02020603050405020304" pitchFamily="18" charset="0"/>
              </a:rPr>
              <a:t>sufficient iron to restore normal iron stores and replenish hemoglobin deficits.</a:t>
            </a:r>
          </a:p>
          <a:p>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commonly available oral </a:t>
            </a:r>
            <a:r>
              <a:rPr lang="en-US" dirty="0" smtClean="0">
                <a:latin typeface="Times New Roman" panose="02020603050405020304" pitchFamily="18" charset="0"/>
                <a:cs typeface="Times New Roman" panose="02020603050405020304" pitchFamily="18" charset="0"/>
              </a:rPr>
              <a:t>preparations: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ferrous </a:t>
            </a:r>
            <a:r>
              <a:rPr lang="en-US" b="1" u="sng" dirty="0" smtClean="0">
                <a:solidFill>
                  <a:schemeClr val="tx1"/>
                </a:solidFill>
                <a:latin typeface="Times New Roman" panose="02020603050405020304" pitchFamily="18" charset="0"/>
                <a:cs typeface="Times New Roman" panose="02020603050405020304" pitchFamily="18" charset="0"/>
              </a:rPr>
              <a:t>sulfate: </a:t>
            </a:r>
            <a:r>
              <a:rPr lang="en-US" dirty="0">
                <a:solidFill>
                  <a:schemeClr val="tx1"/>
                </a:solidFill>
                <a:latin typeface="Times New Roman" panose="02020603050405020304" pitchFamily="18" charset="0"/>
                <a:cs typeface="Times New Roman" panose="02020603050405020304" pitchFamily="18" charset="0"/>
              </a:rPr>
              <a:t>the least expensive and most commonly used </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oral </a:t>
            </a:r>
            <a:r>
              <a:rPr lang="en-US" dirty="0">
                <a:solidFill>
                  <a:schemeClr val="tx1"/>
                </a:solidFill>
                <a:latin typeface="Times New Roman" panose="02020603050405020304" pitchFamily="18" charset="0"/>
                <a:cs typeface="Times New Roman" panose="02020603050405020304" pitchFamily="18" charset="0"/>
              </a:rPr>
              <a:t>iron supplement.</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   </a:t>
            </a:r>
            <a:r>
              <a:rPr lang="en-US" b="1" u="sng" dirty="0" smtClean="0">
                <a:solidFill>
                  <a:schemeClr val="tx1"/>
                </a:solidFill>
                <a:latin typeface="Times New Roman" panose="02020603050405020304" pitchFamily="18" charset="0"/>
                <a:cs typeface="Times New Roman" panose="02020603050405020304" pitchFamily="18" charset="0"/>
              </a:rPr>
              <a:t>ferrous </a:t>
            </a:r>
            <a:r>
              <a:rPr lang="en-US" b="1" u="sng" dirty="0" err="1">
                <a:solidFill>
                  <a:schemeClr val="tx1"/>
                </a:solidFill>
                <a:latin typeface="Times New Roman" panose="02020603050405020304" pitchFamily="18" charset="0"/>
                <a:cs typeface="Times New Roman" panose="02020603050405020304" pitchFamily="18" charset="0"/>
              </a:rPr>
              <a:t>gluconate</a:t>
            </a:r>
            <a:r>
              <a:rPr lang="en-US" dirty="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b="1" u="sng" dirty="0">
                <a:solidFill>
                  <a:schemeClr val="tx1"/>
                </a:solidFill>
                <a:latin typeface="Times New Roman" panose="02020603050405020304" pitchFamily="18" charset="0"/>
                <a:cs typeface="Times New Roman" panose="02020603050405020304" pitchFamily="18" charset="0"/>
              </a:rPr>
              <a:t>ferrous </a:t>
            </a:r>
            <a:r>
              <a:rPr lang="en-US" b="1" u="sng" dirty="0" err="1" smtClean="0">
                <a:solidFill>
                  <a:schemeClr val="tx1"/>
                </a:solidFill>
                <a:latin typeface="Times New Roman" panose="02020603050405020304" pitchFamily="18" charset="0"/>
                <a:cs typeface="Times New Roman" panose="02020603050405020304" pitchFamily="18" charset="0"/>
              </a:rPr>
              <a:t>fumarate</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28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3">
                                            <p:bg/>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3">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3">
                                            <p:txEl>
                                              <p:pRg st="1" end="1"/>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3">
                                            <p:txEl>
                                              <p:pRg st="2" end="2"/>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3">
                                            <p:txEl>
                                              <p:pRg st="3" end="3"/>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3">
                                            <p:txEl>
                                              <p:pRg st="4" end="4"/>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pPr algn="ctr"/>
            <a:r>
              <a:rPr lang="en-US" b="1" i="1" dirty="0" smtClean="0">
                <a:solidFill>
                  <a:srgbClr val="C00000"/>
                </a:solidFill>
                <a:latin typeface="Times New Roman" panose="02020603050405020304" pitchFamily="18" charset="0"/>
                <a:cs typeface="Times New Roman" panose="02020603050405020304" pitchFamily="18" charset="0"/>
              </a:rPr>
              <a:t>Problems</a:t>
            </a:r>
            <a:endParaRPr lang="en-US" b="1"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9" y="1752601"/>
            <a:ext cx="6347714" cy="4038600"/>
          </a:xfrm>
          <a:ln w="12700">
            <a:solidFill>
              <a:srgbClr val="C00000"/>
            </a:solidFill>
          </a:ln>
        </p:spPr>
        <p:style>
          <a:lnRef idx="2">
            <a:schemeClr val="accent1"/>
          </a:lnRef>
          <a:fillRef idx="1">
            <a:schemeClr val="lt1"/>
          </a:fillRef>
          <a:effectRef idx="0">
            <a:schemeClr val="accent1"/>
          </a:effectRef>
          <a:fontRef idx="minor">
            <a:schemeClr val="dk1"/>
          </a:fontRef>
        </p:style>
        <p:txBody>
          <a:bodyPr/>
          <a:lstStyle/>
          <a:p>
            <a:pPr algn="just">
              <a:lnSpc>
                <a:spcPct val="200000"/>
              </a:lnSpc>
              <a:buClr>
                <a:srgbClr val="C00000"/>
              </a:buClr>
              <a:buFont typeface="Wingdings" panose="05000000000000000000" pitchFamily="2" charset="2"/>
              <a:buChar char="q"/>
            </a:pPr>
            <a:r>
              <a:rPr lang="en-US" b="1" dirty="0" smtClean="0">
                <a:latin typeface="Times New Roman" panose="02020603050405020304" pitchFamily="18" charset="0"/>
                <a:cs typeface="Times New Roman" panose="02020603050405020304" pitchFamily="18" charset="0"/>
              </a:rPr>
              <a:t>Low absorption </a:t>
            </a:r>
            <a:r>
              <a:rPr lang="en-US" dirty="0" smtClean="0">
                <a:latin typeface="Times New Roman" panose="02020603050405020304" pitchFamily="18" charset="0"/>
                <a:cs typeface="Times New Roman" panose="02020603050405020304" pitchFamily="18" charset="0"/>
              </a:rPr>
              <a:t>of iron from supplements</a:t>
            </a:r>
          </a:p>
          <a:p>
            <a:pPr lvl="0" algn="just">
              <a:lnSpc>
                <a:spcPct val="150000"/>
              </a:lnSpc>
              <a:buClr>
                <a:srgbClr val="C00000"/>
              </a:buCl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Gastrointestinal side effects</a:t>
            </a:r>
            <a:r>
              <a:rPr lang="en-US" dirty="0">
                <a:latin typeface="Times New Roman" panose="02020603050405020304" pitchFamily="18" charset="0"/>
                <a:cs typeface="Times New Roman" panose="02020603050405020304" pitchFamily="18" charset="0"/>
              </a:rPr>
              <a:t>: nausea, vomiting, constipation, diarrhea, dark colored stools, and/or abdominal </a:t>
            </a:r>
            <a:r>
              <a:rPr lang="en-US" dirty="0" smtClean="0">
                <a:latin typeface="Times New Roman" panose="02020603050405020304" pitchFamily="18" charset="0"/>
                <a:cs typeface="Times New Roman" panose="02020603050405020304" pitchFamily="18" charset="0"/>
              </a:rPr>
              <a:t>distress</a:t>
            </a:r>
          </a:p>
          <a:p>
            <a:pPr algn="just">
              <a:lnSpc>
                <a:spcPct val="150000"/>
              </a:lnSpc>
              <a:buClr>
                <a:srgbClr val="C00000"/>
              </a:buCl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Food and drug interactions</a:t>
            </a:r>
            <a:r>
              <a:rPr lang="en-US" dirty="0">
                <a:latin typeface="Times New Roman" panose="02020603050405020304" pitchFamily="18" charset="0"/>
                <a:cs typeface="Times New Roman" panose="02020603050405020304" pitchFamily="18" charset="0"/>
              </a:rPr>
              <a:t>: Caffeinated beverages (especially tea), Calcium containing foods and beverages</a:t>
            </a:r>
            <a:r>
              <a:rPr lang="en-US" dirty="0" smtClean="0">
                <a:latin typeface="Times New Roman" panose="02020603050405020304" pitchFamily="18" charset="0"/>
                <a:cs typeface="Times New Roman" panose="02020603050405020304" pitchFamily="18" charset="0"/>
              </a:rPr>
              <a:t>, Calcium </a:t>
            </a:r>
            <a:r>
              <a:rPr lang="en-US" dirty="0">
                <a:latin typeface="Times New Roman" panose="02020603050405020304" pitchFamily="18" charset="0"/>
                <a:cs typeface="Times New Roman" panose="02020603050405020304" pitchFamily="18" charset="0"/>
              </a:rPr>
              <a:t>supplements, Antacids, H-2 receptor blockers, Proton pump inhibitors</a:t>
            </a:r>
          </a:p>
          <a:p>
            <a:pPr marL="0" lvl="0" indent="0">
              <a:lnSpc>
                <a:spcPct val="200000"/>
              </a:lnSpc>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9505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500"/>
                                        <p:tgtEl>
                                          <p:spTgt spid="3">
                                            <p:bg/>
                                          </p:spTgt>
                                        </p:tgtEl>
                                      </p:cBhvr>
                                    </p:animEffect>
                                    <p:anim calcmode="lin" valueType="num">
                                      <p:cBhvr>
                                        <p:cTn id="8" dur="1500" fill="hold"/>
                                        <p:tgtEl>
                                          <p:spTgt spid="3">
                                            <p:bg/>
                                          </p:spTgt>
                                        </p:tgtEl>
                                        <p:attrNameLst>
                                          <p:attrName>ppt_x</p:attrName>
                                        </p:attrNameLst>
                                      </p:cBhvr>
                                      <p:tavLst>
                                        <p:tav tm="0">
                                          <p:val>
                                            <p:strVal val="#ppt_x"/>
                                          </p:val>
                                        </p:tav>
                                        <p:tav tm="100000">
                                          <p:val>
                                            <p:strVal val="#ppt_x"/>
                                          </p:val>
                                        </p:tav>
                                      </p:tavLst>
                                    </p:anim>
                                    <p:anim calcmode="lin" valueType="num">
                                      <p:cBhvr>
                                        <p:cTn id="9" dur="15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500"/>
                                        <p:tgtEl>
                                          <p:spTgt spid="3">
                                            <p:txEl>
                                              <p:pRg st="0" end="0"/>
                                            </p:txEl>
                                          </p:spTgt>
                                        </p:tgtEl>
                                      </p:cBhvr>
                                    </p:animEffect>
                                    <p:anim calcmode="lin" valueType="num">
                                      <p:cBhvr>
                                        <p:cTn id="14"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500"/>
                                        <p:tgtEl>
                                          <p:spTgt spid="3">
                                            <p:txEl>
                                              <p:pRg st="1" end="1"/>
                                            </p:txEl>
                                          </p:spTgt>
                                        </p:tgtEl>
                                      </p:cBhvr>
                                    </p:animEffect>
                                    <p:anim calcmode="lin" valueType="num">
                                      <p:cBhvr>
                                        <p:cTn id="20"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500"/>
                                        <p:tgtEl>
                                          <p:spTgt spid="3">
                                            <p:txEl>
                                              <p:pRg st="2" end="2"/>
                                            </p:txEl>
                                          </p:spTgt>
                                        </p:tgtEl>
                                      </p:cBhvr>
                                    </p:animEffect>
                                    <p:anim calcmode="lin" valueType="num">
                                      <p:cBhvr>
                                        <p:cTn id="26"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Face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2263</TotalTime>
  <Words>599</Words>
  <Application>Microsoft Office PowerPoint</Application>
  <PresentationFormat>On-screen Show (4:3)</PresentationFormat>
  <Paragraphs>108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1_Facet</vt:lpstr>
      <vt:lpstr>شرکت تحقیقاتی بیوفارماسی پارس </vt:lpstr>
      <vt:lpstr>History</vt:lpstr>
      <vt:lpstr>Field of activities</vt:lpstr>
      <vt:lpstr>Product</vt:lpstr>
      <vt:lpstr>Importance of Iron </vt:lpstr>
      <vt:lpstr>Causes of iron deficiency anemia?</vt:lpstr>
      <vt:lpstr>Signs and Symptoms of Iron-Deficiency Anemia</vt:lpstr>
      <vt:lpstr>Oral Iron Supplements </vt:lpstr>
      <vt:lpstr>Problems</vt:lpstr>
      <vt:lpstr>Reason of minerals iron problems</vt:lpstr>
      <vt:lpstr>PowerPoint Presentation</vt:lpstr>
      <vt:lpstr>What is Ferrous bisglycinate ?</vt:lpstr>
      <vt:lpstr>Advantages of Ferro-Shel</vt:lpstr>
      <vt:lpstr>Mechanism of absorption</vt:lpstr>
      <vt:lpstr>PowerPoint Presentation</vt:lpstr>
      <vt:lpstr>Safety</vt:lpstr>
      <vt:lpstr>PowerPoint Presentation</vt:lpstr>
      <vt:lpstr>PowerPoint Presentation</vt:lpstr>
      <vt:lpstr>Package</vt:lpstr>
      <vt:lpstr>Contact Us</vt:lpstr>
    </vt:vector>
  </TitlesOfParts>
  <Company>Samaneh Pardaz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Ferro-Shel 50 tablet</dc:title>
  <dc:creator>Khabbazi-66955941</dc:creator>
  <cp:lastModifiedBy>Biopharmacy</cp:lastModifiedBy>
  <cp:revision>191</cp:revision>
  <dcterms:created xsi:type="dcterms:W3CDTF">2009-06-27T06:56:23Z</dcterms:created>
  <dcterms:modified xsi:type="dcterms:W3CDTF">2014-10-06T18:06:35Z</dcterms:modified>
</cp:coreProperties>
</file>