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52"/>
  </p:notesMasterIdLst>
  <p:sldIdLst>
    <p:sldId id="256" r:id="rId2"/>
    <p:sldId id="280" r:id="rId3"/>
    <p:sldId id="346" r:id="rId4"/>
    <p:sldId id="363" r:id="rId5"/>
    <p:sldId id="365" r:id="rId6"/>
    <p:sldId id="367" r:id="rId7"/>
    <p:sldId id="306" r:id="rId8"/>
    <p:sldId id="351" r:id="rId9"/>
    <p:sldId id="353" r:id="rId10"/>
    <p:sldId id="361" r:id="rId11"/>
    <p:sldId id="357" r:id="rId12"/>
    <p:sldId id="359" r:id="rId13"/>
    <p:sldId id="336" r:id="rId14"/>
    <p:sldId id="338" r:id="rId15"/>
    <p:sldId id="332" r:id="rId16"/>
    <p:sldId id="264" r:id="rId17"/>
    <p:sldId id="312" r:id="rId18"/>
    <p:sldId id="314" r:id="rId19"/>
    <p:sldId id="330" r:id="rId20"/>
    <p:sldId id="368" r:id="rId21"/>
    <p:sldId id="265" r:id="rId22"/>
    <p:sldId id="372" r:id="rId23"/>
    <p:sldId id="310" r:id="rId24"/>
    <p:sldId id="284" r:id="rId25"/>
    <p:sldId id="285" r:id="rId26"/>
    <p:sldId id="286" r:id="rId27"/>
    <p:sldId id="340" r:id="rId28"/>
    <p:sldId id="342" r:id="rId29"/>
    <p:sldId id="344" r:id="rId30"/>
    <p:sldId id="291" r:id="rId31"/>
    <p:sldId id="320" r:id="rId32"/>
    <p:sldId id="322" r:id="rId33"/>
    <p:sldId id="292" r:id="rId34"/>
    <p:sldId id="293" r:id="rId35"/>
    <p:sldId id="294" r:id="rId36"/>
    <p:sldId id="295" r:id="rId37"/>
    <p:sldId id="296" r:id="rId38"/>
    <p:sldId id="297" r:id="rId39"/>
    <p:sldId id="298" r:id="rId40"/>
    <p:sldId id="374" r:id="rId41"/>
    <p:sldId id="376" r:id="rId42"/>
    <p:sldId id="299" r:id="rId43"/>
    <p:sldId id="303" r:id="rId44"/>
    <p:sldId id="304" r:id="rId45"/>
    <p:sldId id="305" r:id="rId46"/>
    <p:sldId id="378" r:id="rId47"/>
    <p:sldId id="380" r:id="rId48"/>
    <p:sldId id="370" r:id="rId49"/>
    <p:sldId id="279" r:id="rId50"/>
    <p:sldId id="37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00FF00"/>
    <a:srgbClr val="FF6600"/>
    <a:srgbClr val="CFE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60"/>
  </p:normalViewPr>
  <p:slideViewPr>
    <p:cSldViewPr>
      <p:cViewPr varScale="1">
        <p:scale>
          <a:sx n="69" d="100"/>
          <a:sy n="69" d="100"/>
        </p:scale>
        <p:origin x="-13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A4362-A989-4157-99F1-60194DA036A0}" type="datetimeFigureOut">
              <a:rPr lang="en-US" smtClean="0"/>
              <a:pPr/>
              <a:t>10/7/2014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995B6-A451-4E8B-A2E1-B497CA18F3C3}" type="slidenum">
              <a:rPr lang="en-US" smtClean="0"/>
              <a:pPr/>
              <a:t>‹#›</a:t>
            </a:fld>
            <a:endParaRPr lang="en-US"/>
          </a:p>
        </p:txBody>
      </p:sp>
    </p:spTree>
    <p:extLst>
      <p:ext uri="{BB962C8B-B14F-4D97-AF65-F5344CB8AC3E}">
        <p14:creationId xmlns:p14="http://schemas.microsoft.com/office/powerpoint/2010/main" val="107722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fa-IR"/>
              <a:t>Main Slide Set – 9/10/2004</a:t>
            </a:r>
          </a:p>
          <a:p>
            <a:pPr algn="l"/>
            <a:endParaRPr lang="en-US" altLang="fa-IR" b="0"/>
          </a:p>
        </p:txBody>
      </p:sp>
      <p:sp>
        <p:nvSpPr>
          <p:cNvPr id="7" name="Rectangle 7"/>
          <p:cNvSpPr>
            <a:spLocks noGrp="1" noChangeArrowheads="1"/>
          </p:cNvSpPr>
          <p:nvPr>
            <p:ph type="sldNum" sz="quarter" idx="5"/>
          </p:nvPr>
        </p:nvSpPr>
        <p:spPr>
          <a:ln/>
        </p:spPr>
        <p:txBody>
          <a:bodyPr/>
          <a:lstStyle/>
          <a:p>
            <a:fld id="{29361EBA-98BB-444B-BD11-09F81C2B96FE}" type="slidenum">
              <a:rPr lang="en-US" altLang="fa-IR"/>
              <a:pPr/>
              <a:t>3</a:t>
            </a:fld>
            <a:endParaRPr lang="en-US" altLang="fa-IR"/>
          </a:p>
        </p:txBody>
      </p:sp>
      <p:sp>
        <p:nvSpPr>
          <p:cNvPr id="648194" name="Rectangle 2"/>
          <p:cNvSpPr>
            <a:spLocks noGrp="1" noRot="1" noChangeAspect="1" noChangeArrowheads="1" noTextEdit="1"/>
          </p:cNvSpPr>
          <p:nvPr>
            <p:ph type="sldImg"/>
          </p:nvPr>
        </p:nvSpPr>
        <p:spPr>
          <a:xfrm>
            <a:off x="1143000" y="685800"/>
            <a:ext cx="4572000" cy="3429000"/>
          </a:xfrm>
          <a:ln/>
        </p:spPr>
      </p:sp>
      <p:sp>
        <p:nvSpPr>
          <p:cNvPr id="648195" name="Rectangle 3"/>
          <p:cNvSpPr>
            <a:spLocks noGrp="1" noChangeArrowheads="1"/>
          </p:cNvSpPr>
          <p:nvPr>
            <p:ph type="body" idx="1"/>
          </p:nvPr>
        </p:nvSpPr>
        <p:spPr>
          <a:xfrm>
            <a:off x="685800" y="4344025"/>
            <a:ext cx="5486400" cy="4114488"/>
          </a:xfrm>
        </p:spPr>
        <p:txBody>
          <a:bodyPr/>
          <a:lstStyle/>
          <a:p>
            <a:pPr>
              <a:spcBef>
                <a:spcPct val="60000"/>
              </a:spcBef>
            </a:pPr>
            <a:r>
              <a:rPr lang="en-US" altLang="fa-IR" sz="1400"/>
              <a:t>A recent analysis of National Health and Nutrition Examination Survey (NHANES) data from 1999 to 2000 reported a 3.7% increase in the prevalence of hypertension compared with 1988 to 1994.</a:t>
            </a:r>
            <a:r>
              <a:rPr lang="en-US" altLang="fa-IR" sz="1400" baseline="30000"/>
              <a:t>1</a:t>
            </a:r>
            <a:endParaRPr lang="en-US" altLang="fa-IR" sz="1400"/>
          </a:p>
          <a:p>
            <a:pPr>
              <a:spcBef>
                <a:spcPct val="60000"/>
              </a:spcBef>
            </a:pPr>
            <a:r>
              <a:rPr lang="en-US" altLang="fa-IR" sz="1400"/>
              <a:t>In a recent study, data from NHANES and the US Census Bureau were used to estimate hypertension burden, prevalence rates, and trends relative to 1988 to 1994 for US adults in 1999 to 2000.</a:t>
            </a:r>
            <a:r>
              <a:rPr lang="en-US" altLang="fa-IR" sz="1400" baseline="30000"/>
              <a:t>2</a:t>
            </a:r>
            <a:r>
              <a:rPr lang="en-US" altLang="fa-IR" sz="1400"/>
              <a:t> The study found that at least 65 million US adults (nearly 1 in 3 adults, or 31.3%) had hypertension during that time period.</a:t>
            </a:r>
            <a:r>
              <a:rPr lang="en-US" altLang="fa-IR" sz="1400" baseline="30000"/>
              <a:t>2</a:t>
            </a:r>
            <a:endParaRPr lang="en-US" altLang="fa-IR" sz="1400"/>
          </a:p>
          <a:p>
            <a:pPr>
              <a:spcBef>
                <a:spcPct val="60000"/>
              </a:spcBef>
            </a:pPr>
            <a:r>
              <a:rPr lang="en-US" altLang="fa-IR" sz="1400"/>
              <a:t>Assuming continuing trends, the figures would be even higher for 2004.  </a:t>
            </a:r>
          </a:p>
          <a:p>
            <a:endParaRPr lang="en-US" altLang="fa-IR" sz="1400"/>
          </a:p>
          <a:p>
            <a:endParaRPr lang="en-US" alt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DB1D55-F9F5-4DF0-888E-66896402AA5F}" type="slidenum">
              <a:rPr lang="en-US" altLang="fa-IR"/>
              <a:pPr/>
              <a:t>27</a:t>
            </a:fld>
            <a:endParaRPr lang="en-US" altLang="fa-I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fa-IR" alt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3638EB-43AE-48F5-81B6-B6E59E0D592F}" type="slidenum">
              <a:rPr lang="en-US" altLang="fa-IR"/>
              <a:pPr/>
              <a:t>28</a:t>
            </a:fld>
            <a:endParaRPr lang="en-US" altLang="fa-I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fa-IR" alt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EBE122-EA58-41DD-8767-A8CF08C1FDBF}" type="slidenum">
              <a:rPr lang="en-US" altLang="fa-IR"/>
              <a:pPr/>
              <a:t>29</a:t>
            </a:fld>
            <a:endParaRPr lang="en-US" altLang="fa-IR"/>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fa-IR" alt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Figure 1. The relations of lifestyle, established and novel risk factors, and cardiovascular disease. Assessment and treatment of </a:t>
            </a:r>
            <a:r>
              <a:rPr lang="en-GB" dirty="0" err="1">
                <a:latin typeface="Arial" charset="0"/>
                <a:ea typeface="msgothic" charset="0"/>
                <a:cs typeface="msgothic" charset="0"/>
              </a:rPr>
              <a:t>dyslipidemia</a:t>
            </a:r>
            <a:r>
              <a:rPr lang="en-GB" dirty="0">
                <a:latin typeface="Arial" charset="0"/>
                <a:ea typeface="msgothic" charset="0"/>
                <a:cs typeface="msgothic" charset="0"/>
              </a:rPr>
              <a:t>, hypertension, and diabetes are major foci of clinical care, practice guidelines, performance measures, and scientific research. These established cardiovascular risk factors are strongly influenced by lifestyle, including dietary </a:t>
            </a:r>
            <a:r>
              <a:rPr lang="en-GB" dirty="0" err="1">
                <a:latin typeface="Arial" charset="0"/>
                <a:ea typeface="msgothic" charset="0"/>
                <a:cs typeface="msgothic" charset="0"/>
              </a:rPr>
              <a:t>behaviors</a:t>
            </a:r>
            <a:r>
              <a:rPr lang="en-GB" dirty="0">
                <a:latin typeface="Arial" charset="0"/>
                <a:ea typeface="msgothic" charset="0"/>
                <a:cs typeface="msgothic" charset="0"/>
              </a:rPr>
              <a:t>, physical inactivity, smoking, and adiposity. Adiposity itself is largely a result of poor diet (excess calories) and inactivity. Lifestyle risk factors also influence disease risk via effects on other novel risk factors such as endothelial function, inflammation/oxidative stress, thrombosis/coagulation, arrhythmia, and other pathways. These basic lifestyle habits—poor diet, physical inactivity, and smoking—are thus the most proximal risk factors for cardiovascular disease.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DDC67F-7E88-4C80-B135-6C07B1D6ACD8}" type="slidenum">
              <a:rPr lang="en-US" altLang="fa-IR"/>
              <a:pPr/>
              <a:t>8</a:t>
            </a:fld>
            <a:endParaRPr lang="en-US" altLang="fa-I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fa-IR" alt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0D1967-09DE-40A5-949E-294D82EB3747}" type="slidenum">
              <a:rPr lang="en-US" altLang="fa-IR"/>
              <a:pPr/>
              <a:t>9</a:t>
            </a:fld>
            <a:endParaRPr lang="en-US" altLang="fa-I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fa-IR" alt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B63827-A0FE-4A28-8444-70E628C7EAD8}" type="slidenum">
              <a:rPr lang="en-US" altLang="fa-IR"/>
              <a:pPr/>
              <a:t>10</a:t>
            </a:fld>
            <a:endParaRPr lang="en-US" altLang="fa-I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fa-IR" alt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1FA93-25AC-42FC-B34A-C9D2F7244080}" type="slidenum">
              <a:rPr lang="en-US" altLang="fa-IR"/>
              <a:pPr/>
              <a:t>11</a:t>
            </a:fld>
            <a:endParaRPr lang="en-US" altLang="fa-I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fa-IR" alt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1D5CA-81B5-4F5C-B672-730F09170DBC}" type="slidenum">
              <a:rPr lang="en-US" altLang="fa-IR"/>
              <a:pPr/>
              <a:t>12</a:t>
            </a:fld>
            <a:endParaRPr lang="en-US" altLang="fa-I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fa-IR" alt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430DF-4A49-4439-BCA4-A28B68ED1C49}" type="slidenum">
              <a:rPr lang="en-US" altLang="fa-IR"/>
              <a:pPr/>
              <a:t>13</a:t>
            </a:fld>
            <a:endParaRPr lang="en-US" altLang="fa-IR"/>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fa-IR" alt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7AAD1E-15B5-4D55-B37F-EE7728DA1194}" type="slidenum">
              <a:rPr lang="en-US" altLang="fa-IR"/>
              <a:pPr/>
              <a:t>14</a:t>
            </a:fld>
            <a:endParaRPr lang="en-US" altLang="fa-I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fa-IR" alt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35C8F9-69EF-47D8-89F2-B2D9BF3D8FEA}" type="datetimeFigureOut">
              <a:rPr lang="en-US" smtClean="0"/>
              <a:pPr/>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C75DC-8E63-40B1-AF8C-0BC301442082}" type="slidenum">
              <a:rPr lang="en-US" smtClean="0"/>
              <a:pPr/>
              <a:t>‹#›</a:t>
            </a:fld>
            <a:endParaRPr lang="en-US"/>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35C8F9-69EF-47D8-89F2-B2D9BF3D8FEA}" type="datetimeFigureOut">
              <a:rPr lang="en-US" smtClean="0"/>
              <a:pPr/>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C75DC-8E63-40B1-AF8C-0BC301442082}" type="slidenum">
              <a:rPr lang="en-US" smtClean="0"/>
              <a:pPr/>
              <a:t>‹#›</a:t>
            </a:fld>
            <a:endParaRPr lang="en-U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B35C8F9-69EF-47D8-89F2-B2D9BF3D8FEA}" type="datetimeFigureOut">
              <a:rPr lang="en-US" smtClean="0"/>
              <a:pPr/>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C75DC-8E63-40B1-AF8C-0BC301442082}"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35C8F9-69EF-47D8-89F2-B2D9BF3D8FEA}" type="datetimeFigureOut">
              <a:rPr lang="en-US" smtClean="0"/>
              <a:pPr/>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C75DC-8E63-40B1-AF8C-0BC301442082}"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35C8F9-69EF-47D8-89F2-B2D9BF3D8FEA}" type="datetimeFigureOut">
              <a:rPr lang="en-US" smtClean="0"/>
              <a:pPr/>
              <a:t>10/7/2014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C75DC-8E63-40B1-AF8C-0BC301442082}" type="slidenum">
              <a:rPr lang="en-US" smtClean="0"/>
              <a:pPr/>
              <a:t>‹#›</a:t>
            </a:fld>
            <a:endParaRPr lang="en-US"/>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B35C8F9-69EF-47D8-89F2-B2D9BF3D8FEA}" type="datetimeFigureOut">
              <a:rPr lang="en-US" smtClean="0"/>
              <a:pPr/>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C75DC-8E63-40B1-AF8C-0BC301442082}"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35C8F9-69EF-47D8-89F2-B2D9BF3D8FEA}" type="datetimeFigureOut">
              <a:rPr lang="en-US" smtClean="0"/>
              <a:pPr/>
              <a:t>10/7/2014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6C75DC-8E63-40B1-AF8C-0BC301442082}" type="slidenum">
              <a:rPr lang="en-US" smtClean="0"/>
              <a:pPr/>
              <a:t>‹#›</a:t>
            </a:fld>
            <a:endParaRPr lang="en-US"/>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35C8F9-69EF-47D8-89F2-B2D9BF3D8FEA}" type="datetimeFigureOut">
              <a:rPr lang="en-US" smtClean="0"/>
              <a:pPr/>
              <a:t>10/7/2014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6C75DC-8E63-40B1-AF8C-0BC301442082}" type="slidenum">
              <a:rPr lang="en-US" smtClean="0"/>
              <a:pPr/>
              <a:t>‹#›</a:t>
            </a:fld>
            <a:endParaRPr lang="en-U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B35C8F9-69EF-47D8-89F2-B2D9BF3D8FEA}" type="datetimeFigureOut">
              <a:rPr lang="en-US" smtClean="0"/>
              <a:pPr/>
              <a:t>10/7/2014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6C75DC-8E63-40B1-AF8C-0BC301442082}" type="slidenum">
              <a:rPr lang="en-US" smtClean="0"/>
              <a:pPr/>
              <a:t>‹#›</a:t>
            </a:fld>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B35C8F9-69EF-47D8-89F2-B2D9BF3D8FEA}" type="datetimeFigureOut">
              <a:rPr lang="en-US" smtClean="0"/>
              <a:pPr/>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C75DC-8E63-40B1-AF8C-0BC301442082}"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5C8F9-69EF-47D8-89F2-B2D9BF3D8FEA}" type="datetimeFigureOut">
              <a:rPr lang="en-US" smtClean="0"/>
              <a:pPr/>
              <a:t>10/7/2014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C75DC-8E63-40B1-AF8C-0BC301442082}"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B35C8F9-69EF-47D8-89F2-B2D9BF3D8FEA}" type="datetimeFigureOut">
              <a:rPr lang="en-US" smtClean="0"/>
              <a:pPr/>
              <a:t>10/7/2014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E6C75DC-8E63-40B1-AF8C-0BC301442082}"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slow">
    <p:circle/>
  </p:transition>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9.wmf"/><Relationship Id="rId7"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w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oleObject" Target="../embeddings/oleObject3.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286000"/>
          </a:xfrm>
        </p:spPr>
        <p:txBody>
          <a:bodyPr>
            <a:noAutofit/>
          </a:bodyPr>
          <a:lstStyle/>
          <a:p>
            <a:r>
              <a:rPr lang="en-US" sz="6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Non pharmacologic Self-care In Hypertension</a:t>
            </a:r>
            <a:endParaRPr lang="en-US" sz="6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Subtitle 2"/>
          <p:cNvSpPr>
            <a:spLocks noGrp="1"/>
          </p:cNvSpPr>
          <p:nvPr>
            <p:ph type="subTitle" idx="1"/>
          </p:nvPr>
        </p:nvSpPr>
        <p:spPr>
          <a:xfrm>
            <a:off x="1371600" y="3657600"/>
            <a:ext cx="6400800" cy="2438399"/>
          </a:xfrm>
        </p:spPr>
        <p:txBody>
          <a:bodyPr>
            <a:normAutofit fontScale="62500" lnSpcReduction="20000"/>
          </a:bodyPr>
          <a:lstStyle/>
          <a:p>
            <a:endParaRPr lang="en-US" sz="3200" b="1" dirty="0" smtClean="0"/>
          </a:p>
          <a:p>
            <a:r>
              <a:rPr lang="en-US" sz="5800" b="1" dirty="0" smtClean="0">
                <a:solidFill>
                  <a:schemeClr val="tx2"/>
                </a:solidFill>
              </a:rPr>
              <a:t>Dr. F. </a:t>
            </a:r>
            <a:r>
              <a:rPr lang="en-US" sz="5800" b="1" dirty="0" err="1" smtClean="0">
                <a:solidFill>
                  <a:schemeClr val="tx2"/>
                </a:solidFill>
              </a:rPr>
              <a:t>Ahmadi</a:t>
            </a:r>
            <a:endParaRPr lang="en-US" sz="5800" b="1" dirty="0" smtClean="0">
              <a:solidFill>
                <a:schemeClr val="tx2"/>
              </a:solidFill>
            </a:endParaRPr>
          </a:p>
          <a:p>
            <a:r>
              <a:rPr lang="en-US" sz="5800" b="1" dirty="0" smtClean="0">
                <a:solidFill>
                  <a:schemeClr val="tx2"/>
                </a:solidFill>
              </a:rPr>
              <a:t>Professor Of Nephrology</a:t>
            </a:r>
          </a:p>
          <a:p>
            <a:r>
              <a:rPr lang="en-US" sz="5800" b="1" dirty="0" smtClean="0">
                <a:solidFill>
                  <a:schemeClr val="tx2"/>
                </a:solidFill>
              </a:rPr>
              <a:t>Nephrology Research Center , TUMS</a:t>
            </a:r>
            <a:endParaRPr lang="en-US" sz="5800" b="1" dirty="0">
              <a:solidFill>
                <a:schemeClr val="tx2"/>
              </a:solidFill>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altLang="fa-IR" sz="5400" b="1" dirty="0">
                <a:solidFill>
                  <a:srgbClr val="FFFF00"/>
                </a:solidFill>
                <a:effectLst>
                  <a:outerShdw blurRad="38100" dist="38100" dir="2700000" algn="tl">
                    <a:srgbClr val="000000">
                      <a:alpha val="43137"/>
                    </a:srgbClr>
                  </a:outerShdw>
                </a:effectLst>
                <a:latin typeface="Arial" charset="0"/>
              </a:rPr>
              <a:t>Hypertension</a:t>
            </a:r>
          </a:p>
        </p:txBody>
      </p:sp>
      <p:sp>
        <p:nvSpPr>
          <p:cNvPr id="20483" name="Rectangle 3"/>
          <p:cNvSpPr>
            <a:spLocks noGrp="1" noChangeArrowheads="1"/>
          </p:cNvSpPr>
          <p:nvPr>
            <p:ph type="body" idx="1"/>
          </p:nvPr>
        </p:nvSpPr>
        <p:spPr>
          <a:xfrm>
            <a:off x="990600" y="2057400"/>
            <a:ext cx="7772400" cy="4800600"/>
          </a:xfrm>
        </p:spPr>
        <p:txBody>
          <a:bodyPr/>
          <a:lstStyle/>
          <a:p>
            <a:pPr>
              <a:buClr>
                <a:srgbClr val="FF0000"/>
              </a:buClr>
            </a:pPr>
            <a:r>
              <a:rPr lang="en-US" altLang="fa-IR" sz="3600" b="1" dirty="0">
                <a:solidFill>
                  <a:srgbClr val="C00000"/>
                </a:solidFill>
                <a:latin typeface="Arial" charset="0"/>
              </a:rPr>
              <a:t>Ten Commandments for Blood Pressure Control</a:t>
            </a:r>
            <a:endParaRPr lang="en-US" altLang="fa-IR" b="1" dirty="0">
              <a:solidFill>
                <a:srgbClr val="C00000"/>
              </a:solidFill>
              <a:latin typeface="Arial" charset="0"/>
            </a:endParaRPr>
          </a:p>
          <a:p>
            <a:pPr lvl="1">
              <a:buClr>
                <a:srgbClr val="FF0000"/>
              </a:buClr>
            </a:pPr>
            <a:r>
              <a:rPr lang="en-US" altLang="fa-IR" b="1" dirty="0">
                <a:latin typeface="Arial" charset="0"/>
              </a:rPr>
              <a:t>Know your blood pressure</a:t>
            </a:r>
          </a:p>
          <a:p>
            <a:pPr lvl="2">
              <a:buClr>
                <a:srgbClr val="FF0000"/>
              </a:buClr>
            </a:pPr>
            <a:r>
              <a:rPr lang="en-US" altLang="fa-IR" b="1" dirty="0">
                <a:latin typeface="Arial" charset="0"/>
              </a:rPr>
              <a:t>Have it checked regularly</a:t>
            </a:r>
          </a:p>
          <a:p>
            <a:pPr lvl="1">
              <a:buClr>
                <a:srgbClr val="FF0000"/>
              </a:buClr>
            </a:pPr>
            <a:r>
              <a:rPr lang="en-US" altLang="fa-IR" b="1" dirty="0">
                <a:latin typeface="Arial" charset="0"/>
              </a:rPr>
              <a:t>Know what your weight should be</a:t>
            </a:r>
          </a:p>
          <a:p>
            <a:pPr lvl="2">
              <a:buClr>
                <a:srgbClr val="FF0000"/>
              </a:buClr>
            </a:pPr>
            <a:r>
              <a:rPr lang="en-US" altLang="fa-IR" b="1" dirty="0">
                <a:latin typeface="Arial" charset="0"/>
              </a:rPr>
              <a:t>Keep it at that level or below</a:t>
            </a:r>
          </a:p>
          <a:p>
            <a:pPr lvl="1">
              <a:buClr>
                <a:srgbClr val="FF0000"/>
              </a:buClr>
            </a:pPr>
            <a:r>
              <a:rPr lang="en-US" altLang="fa-IR" b="1" dirty="0">
                <a:latin typeface="Arial" charset="0"/>
              </a:rPr>
              <a:t>Don’t use excessive salt in cooking or at meals</a:t>
            </a:r>
          </a:p>
          <a:p>
            <a:pPr lvl="2">
              <a:buClr>
                <a:srgbClr val="FF0000"/>
              </a:buClr>
            </a:pPr>
            <a:r>
              <a:rPr lang="en-US" altLang="fa-IR" b="1" dirty="0">
                <a:latin typeface="Arial" charset="0"/>
              </a:rPr>
              <a:t>Avoid salty foods</a:t>
            </a:r>
          </a:p>
        </p:txBody>
      </p:sp>
      <p:pic>
        <p:nvPicPr>
          <p:cNvPr id="20484" name="Picture 4" descr="D:\Programs\Microsoft Office\Clipart\Pub60Cor\so00452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04800"/>
            <a:ext cx="1066800" cy="1155700"/>
          </a:xfrm>
          <a:prstGeom prst="rect">
            <a:avLst/>
          </a:prstGeom>
          <a:noFill/>
          <a:extLst>
            <a:ext uri="{909E8E84-426E-40DD-AFC4-6F175D3DCCD1}">
              <a14:hiddenFill xmlns:a14="http://schemas.microsoft.com/office/drawing/2010/main">
                <a:solidFill>
                  <a:srgbClr val="FFFFFF"/>
                </a:solidFill>
              </a14:hiddenFill>
            </a:ext>
          </a:extLst>
        </p:spPr>
      </p:pic>
      <p:sp>
        <p:nvSpPr>
          <p:cNvPr id="20486" name="Text Box 6"/>
          <p:cNvSpPr txBox="1">
            <a:spLocks noChangeArrowheads="1"/>
          </p:cNvSpPr>
          <p:nvPr/>
        </p:nvSpPr>
        <p:spPr bwMode="auto">
          <a:xfrm>
            <a:off x="0" y="1219200"/>
            <a:ext cx="2165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a-IR" sz="1800">
                <a:solidFill>
                  <a:srgbClr val="FFFF00"/>
                </a:solidFill>
              </a:rPr>
              <a:t>Lifestyles, Fitness</a:t>
            </a:r>
          </a:p>
          <a:p>
            <a:r>
              <a:rPr lang="en-US" altLang="fa-IR" sz="1800">
                <a:solidFill>
                  <a:srgbClr val="FFFF00"/>
                </a:solidFill>
              </a:rPr>
              <a:t>and Rehabilitation</a:t>
            </a:r>
          </a:p>
        </p:txBody>
      </p:sp>
      <p:pic>
        <p:nvPicPr>
          <p:cNvPr id="20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200400"/>
            <a:ext cx="722313"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114800"/>
            <a:ext cx="722313"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105400"/>
            <a:ext cx="722313"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0" name="Text Box 10"/>
          <p:cNvSpPr txBox="1">
            <a:spLocks noChangeArrowheads="1"/>
          </p:cNvSpPr>
          <p:nvPr/>
        </p:nvSpPr>
        <p:spPr bwMode="auto">
          <a:xfrm>
            <a:off x="1371600" y="3228975"/>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a-IR">
                <a:solidFill>
                  <a:srgbClr val="000000"/>
                </a:solidFill>
              </a:rPr>
              <a:t>1</a:t>
            </a:r>
          </a:p>
        </p:txBody>
      </p:sp>
      <p:sp>
        <p:nvSpPr>
          <p:cNvPr id="20491" name="Text Box 11"/>
          <p:cNvSpPr txBox="1">
            <a:spLocks noChangeArrowheads="1"/>
          </p:cNvSpPr>
          <p:nvPr/>
        </p:nvSpPr>
        <p:spPr bwMode="auto">
          <a:xfrm>
            <a:off x="1371600" y="4114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a-IR">
                <a:solidFill>
                  <a:srgbClr val="000000"/>
                </a:solidFill>
              </a:rPr>
              <a:t>2</a:t>
            </a:r>
          </a:p>
        </p:txBody>
      </p:sp>
      <p:sp>
        <p:nvSpPr>
          <p:cNvPr id="20492" name="Text Box 12"/>
          <p:cNvSpPr txBox="1">
            <a:spLocks noChangeArrowheads="1"/>
          </p:cNvSpPr>
          <p:nvPr/>
        </p:nvSpPr>
        <p:spPr bwMode="auto">
          <a:xfrm>
            <a:off x="1371600" y="51054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a-IR">
                <a:solidFill>
                  <a:srgbClr val="000000"/>
                </a:solidFill>
              </a:rPr>
              <a:t>3</a:t>
            </a:r>
          </a:p>
        </p:txBody>
      </p:sp>
      <p:pic>
        <p:nvPicPr>
          <p:cNvPr id="2049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04800"/>
            <a:ext cx="1447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354226"/>
      </p:ext>
    </p:extLst>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altLang="fa-IR" sz="5400" b="1" dirty="0">
                <a:solidFill>
                  <a:srgbClr val="FFFF00"/>
                </a:solidFill>
                <a:latin typeface="Arial" charset="0"/>
              </a:rPr>
              <a:t>Hypertension</a:t>
            </a:r>
          </a:p>
        </p:txBody>
      </p:sp>
      <p:sp>
        <p:nvSpPr>
          <p:cNvPr id="22531" name="Rectangle 3"/>
          <p:cNvSpPr>
            <a:spLocks noGrp="1" noChangeArrowheads="1"/>
          </p:cNvSpPr>
          <p:nvPr>
            <p:ph type="body" idx="1"/>
          </p:nvPr>
        </p:nvSpPr>
        <p:spPr>
          <a:xfrm>
            <a:off x="990600" y="2057400"/>
            <a:ext cx="7772400" cy="4800600"/>
          </a:xfrm>
        </p:spPr>
        <p:txBody>
          <a:bodyPr/>
          <a:lstStyle/>
          <a:p>
            <a:pPr>
              <a:buClr>
                <a:srgbClr val="FF0000"/>
              </a:buClr>
            </a:pPr>
            <a:r>
              <a:rPr lang="en-US" altLang="fa-IR" sz="3600" b="1" dirty="0">
                <a:solidFill>
                  <a:srgbClr val="C00000"/>
                </a:solidFill>
                <a:latin typeface="Arial" charset="0"/>
              </a:rPr>
              <a:t>Ten Commandments for Blood Pressure Control</a:t>
            </a:r>
            <a:endParaRPr lang="en-US" altLang="fa-IR" b="1" dirty="0">
              <a:solidFill>
                <a:srgbClr val="C00000"/>
              </a:solidFill>
              <a:latin typeface="Arial" charset="0"/>
            </a:endParaRPr>
          </a:p>
          <a:p>
            <a:pPr lvl="1">
              <a:buClr>
                <a:srgbClr val="FF0000"/>
              </a:buClr>
            </a:pPr>
            <a:r>
              <a:rPr lang="en-US" altLang="fa-IR" b="1" dirty="0">
                <a:latin typeface="Arial" charset="0"/>
              </a:rPr>
              <a:t>Eat a low-fat diet</a:t>
            </a:r>
          </a:p>
          <a:p>
            <a:pPr lvl="2">
              <a:buClr>
                <a:srgbClr val="FF0000"/>
              </a:buClr>
            </a:pPr>
            <a:r>
              <a:rPr lang="en-US" altLang="fa-IR" b="1" dirty="0">
                <a:latin typeface="Arial" charset="0"/>
              </a:rPr>
              <a:t>According to AHA regulations</a:t>
            </a:r>
          </a:p>
          <a:p>
            <a:pPr lvl="1">
              <a:buClr>
                <a:srgbClr val="FF0000"/>
              </a:buClr>
            </a:pPr>
            <a:r>
              <a:rPr lang="en-US" altLang="fa-IR" b="1" dirty="0">
                <a:latin typeface="Arial" charset="0"/>
              </a:rPr>
              <a:t>Don’t smoke cigarettes	</a:t>
            </a:r>
          </a:p>
          <a:p>
            <a:pPr lvl="2">
              <a:buClr>
                <a:srgbClr val="FF0000"/>
              </a:buClr>
            </a:pPr>
            <a:r>
              <a:rPr lang="en-US" altLang="fa-IR" b="1" dirty="0">
                <a:latin typeface="Arial" charset="0"/>
              </a:rPr>
              <a:t>Or use tobacco products</a:t>
            </a:r>
          </a:p>
          <a:p>
            <a:pPr lvl="1">
              <a:buClr>
                <a:srgbClr val="FF0000"/>
              </a:buClr>
            </a:pPr>
            <a:r>
              <a:rPr lang="en-US" altLang="fa-IR" b="1" dirty="0">
                <a:latin typeface="Arial" charset="0"/>
              </a:rPr>
              <a:t>Take your medicine exactly as prescribed</a:t>
            </a:r>
          </a:p>
          <a:p>
            <a:pPr lvl="2">
              <a:buClr>
                <a:srgbClr val="FF0000"/>
              </a:buClr>
            </a:pPr>
            <a:r>
              <a:rPr lang="en-US" altLang="fa-IR" b="1" dirty="0">
                <a:latin typeface="Arial" charset="0"/>
              </a:rPr>
              <a:t>Don’t run out of pills even for a single day</a:t>
            </a:r>
          </a:p>
        </p:txBody>
      </p:sp>
      <p:pic>
        <p:nvPicPr>
          <p:cNvPr id="22532" name="Picture 4" descr="D:\Programs\Microsoft Office\Clipart\Pub60Cor\so00452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04800"/>
            <a:ext cx="1066800" cy="1155700"/>
          </a:xfrm>
          <a:prstGeom prst="rect">
            <a:avLst/>
          </a:prstGeom>
          <a:noFill/>
          <a:extLst>
            <a:ext uri="{909E8E84-426E-40DD-AFC4-6F175D3DCCD1}">
              <a14:hiddenFill xmlns:a14="http://schemas.microsoft.com/office/drawing/2010/main">
                <a:solidFill>
                  <a:srgbClr val="FFFFFF"/>
                </a:solidFill>
              </a14:hiddenFill>
            </a:ext>
          </a:extLst>
        </p:spPr>
      </p:pic>
      <p:sp>
        <p:nvSpPr>
          <p:cNvPr id="22534" name="Text Box 6"/>
          <p:cNvSpPr txBox="1">
            <a:spLocks noChangeArrowheads="1"/>
          </p:cNvSpPr>
          <p:nvPr/>
        </p:nvSpPr>
        <p:spPr bwMode="auto">
          <a:xfrm>
            <a:off x="0" y="1219200"/>
            <a:ext cx="2165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a-IR" sz="1800">
                <a:solidFill>
                  <a:srgbClr val="FFFF00"/>
                </a:solidFill>
              </a:rPr>
              <a:t>Lifestyles, Fitness</a:t>
            </a:r>
          </a:p>
          <a:p>
            <a:r>
              <a:rPr lang="en-US" altLang="fa-IR" sz="1800">
                <a:solidFill>
                  <a:srgbClr val="FFFF00"/>
                </a:solidFill>
              </a:rPr>
              <a:t>and Rehabilitation</a:t>
            </a:r>
          </a:p>
        </p:txBody>
      </p:sp>
      <p:pic>
        <p:nvPicPr>
          <p:cNvPr id="225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200400"/>
            <a:ext cx="722313"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114800"/>
            <a:ext cx="722313"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105400"/>
            <a:ext cx="722313"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8" name="Text Box 10"/>
          <p:cNvSpPr txBox="1">
            <a:spLocks noChangeArrowheads="1"/>
          </p:cNvSpPr>
          <p:nvPr/>
        </p:nvSpPr>
        <p:spPr bwMode="auto">
          <a:xfrm>
            <a:off x="1355725" y="32400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a-IR">
                <a:solidFill>
                  <a:srgbClr val="000000"/>
                </a:solidFill>
              </a:rPr>
              <a:t>4</a:t>
            </a:r>
          </a:p>
        </p:txBody>
      </p:sp>
      <p:sp>
        <p:nvSpPr>
          <p:cNvPr id="22539" name="Text Box 11"/>
          <p:cNvSpPr txBox="1">
            <a:spLocks noChangeArrowheads="1"/>
          </p:cNvSpPr>
          <p:nvPr/>
        </p:nvSpPr>
        <p:spPr bwMode="auto">
          <a:xfrm>
            <a:off x="1371600" y="4114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a-IR">
                <a:solidFill>
                  <a:srgbClr val="000000"/>
                </a:solidFill>
              </a:rPr>
              <a:t>5</a:t>
            </a:r>
          </a:p>
        </p:txBody>
      </p:sp>
      <p:sp>
        <p:nvSpPr>
          <p:cNvPr id="22540" name="Text Box 12"/>
          <p:cNvSpPr txBox="1">
            <a:spLocks noChangeArrowheads="1"/>
          </p:cNvSpPr>
          <p:nvPr/>
        </p:nvSpPr>
        <p:spPr bwMode="auto">
          <a:xfrm>
            <a:off x="1371600" y="51054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a-IR">
                <a:solidFill>
                  <a:srgbClr val="000000"/>
                </a:solidFill>
              </a:rPr>
              <a:t>6</a:t>
            </a:r>
          </a:p>
        </p:txBody>
      </p:sp>
      <p:pic>
        <p:nvPicPr>
          <p:cNvPr id="2254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04800"/>
            <a:ext cx="1447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869854"/>
      </p:ext>
    </p:extLst>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fa-IR" sz="5400" b="1" dirty="0">
                <a:solidFill>
                  <a:srgbClr val="FFFF00"/>
                </a:solidFill>
                <a:latin typeface="Arial" charset="0"/>
              </a:rPr>
              <a:t>Hypertension</a:t>
            </a:r>
          </a:p>
        </p:txBody>
      </p:sp>
      <p:sp>
        <p:nvSpPr>
          <p:cNvPr id="24579" name="Rectangle 3"/>
          <p:cNvSpPr>
            <a:spLocks noGrp="1" noChangeArrowheads="1"/>
          </p:cNvSpPr>
          <p:nvPr>
            <p:ph type="body" idx="1"/>
          </p:nvPr>
        </p:nvSpPr>
        <p:spPr>
          <a:xfrm>
            <a:off x="990600" y="2057400"/>
            <a:ext cx="7772400" cy="4800600"/>
          </a:xfrm>
        </p:spPr>
        <p:txBody>
          <a:bodyPr/>
          <a:lstStyle/>
          <a:p>
            <a:pPr>
              <a:buClr>
                <a:srgbClr val="FF0000"/>
              </a:buClr>
            </a:pPr>
            <a:r>
              <a:rPr lang="en-US" altLang="fa-IR" sz="3600" b="1" dirty="0">
                <a:solidFill>
                  <a:srgbClr val="C00000"/>
                </a:solidFill>
                <a:latin typeface="Arial" charset="0"/>
              </a:rPr>
              <a:t>Ten Commandments for Blood Pressure Control</a:t>
            </a:r>
            <a:endParaRPr lang="en-US" altLang="fa-IR" b="1" dirty="0">
              <a:solidFill>
                <a:srgbClr val="C00000"/>
              </a:solidFill>
              <a:latin typeface="Arial" charset="0"/>
            </a:endParaRPr>
          </a:p>
          <a:p>
            <a:pPr lvl="1">
              <a:buClr>
                <a:srgbClr val="FF0000"/>
              </a:buClr>
            </a:pPr>
            <a:r>
              <a:rPr lang="en-US" altLang="fa-IR" sz="2800" b="1" dirty="0">
                <a:latin typeface="Arial" charset="0"/>
              </a:rPr>
              <a:t>Keep your appointments with the doctor</a:t>
            </a:r>
          </a:p>
          <a:p>
            <a:pPr lvl="1">
              <a:buClr>
                <a:srgbClr val="FF0000"/>
              </a:buClr>
            </a:pPr>
            <a:r>
              <a:rPr lang="en-US" altLang="fa-IR" sz="2800" b="1" dirty="0">
                <a:latin typeface="Arial" charset="0"/>
              </a:rPr>
              <a:t>Follow your doctors advice about exercise</a:t>
            </a:r>
          </a:p>
          <a:p>
            <a:pPr lvl="1">
              <a:buClr>
                <a:srgbClr val="FF0000"/>
              </a:buClr>
            </a:pPr>
            <a:r>
              <a:rPr lang="en-US" altLang="fa-IR" sz="2800" b="1" dirty="0">
                <a:latin typeface="Arial" charset="0"/>
              </a:rPr>
              <a:t>Make certain family members have their blood pressure checked regularly</a:t>
            </a:r>
          </a:p>
          <a:p>
            <a:pPr lvl="1">
              <a:buClr>
                <a:srgbClr val="FF0000"/>
              </a:buClr>
            </a:pPr>
            <a:r>
              <a:rPr lang="en-US" altLang="fa-IR" sz="2800" b="1" dirty="0">
                <a:latin typeface="Arial" charset="0"/>
              </a:rPr>
              <a:t>Live a normal life in every other way!</a:t>
            </a:r>
          </a:p>
        </p:txBody>
      </p:sp>
      <p:pic>
        <p:nvPicPr>
          <p:cNvPr id="24580" name="Picture 4" descr="D:\Programs\Microsoft Office\Clipart\Pub60Cor\so00452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04800"/>
            <a:ext cx="1066800" cy="1155700"/>
          </a:xfrm>
          <a:prstGeom prst="rect">
            <a:avLst/>
          </a:prstGeom>
          <a:noFill/>
          <a:extLst>
            <a:ext uri="{909E8E84-426E-40DD-AFC4-6F175D3DCCD1}">
              <a14:hiddenFill xmlns:a14="http://schemas.microsoft.com/office/drawing/2010/main">
                <a:solidFill>
                  <a:srgbClr val="FFFFFF"/>
                </a:solidFill>
              </a14:hiddenFill>
            </a:ext>
          </a:extLst>
        </p:spPr>
      </p:pic>
      <p:sp>
        <p:nvSpPr>
          <p:cNvPr id="24582" name="Text Box 6"/>
          <p:cNvSpPr txBox="1">
            <a:spLocks noChangeArrowheads="1"/>
          </p:cNvSpPr>
          <p:nvPr/>
        </p:nvSpPr>
        <p:spPr bwMode="auto">
          <a:xfrm>
            <a:off x="0" y="1219200"/>
            <a:ext cx="2165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a-IR" sz="1800">
                <a:solidFill>
                  <a:srgbClr val="FFFF00"/>
                </a:solidFill>
              </a:rPr>
              <a:t>Lifestyles, Fitness</a:t>
            </a:r>
          </a:p>
          <a:p>
            <a:r>
              <a:rPr lang="en-US" altLang="fa-IR" sz="1800">
                <a:solidFill>
                  <a:srgbClr val="FFFF00"/>
                </a:solidFill>
              </a:rPr>
              <a:t>and Rehabilitation</a:t>
            </a:r>
          </a:p>
        </p:txBody>
      </p:sp>
      <p:pic>
        <p:nvPicPr>
          <p:cNvPr id="245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200400"/>
            <a:ext cx="7223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886200"/>
            <a:ext cx="722313"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724400"/>
            <a:ext cx="722313"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562600"/>
            <a:ext cx="722313"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7" name="Text Box 11"/>
          <p:cNvSpPr txBox="1">
            <a:spLocks noChangeArrowheads="1"/>
          </p:cNvSpPr>
          <p:nvPr/>
        </p:nvSpPr>
        <p:spPr bwMode="auto">
          <a:xfrm flipH="1">
            <a:off x="762000" y="3276600"/>
            <a:ext cx="53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fa-IR" dirty="0">
                <a:solidFill>
                  <a:srgbClr val="000000"/>
                </a:solidFill>
              </a:rPr>
              <a:t>7</a:t>
            </a:r>
          </a:p>
        </p:txBody>
      </p:sp>
      <p:sp>
        <p:nvSpPr>
          <p:cNvPr id="24588" name="Text Box 12"/>
          <p:cNvSpPr txBox="1">
            <a:spLocks noChangeArrowheads="1"/>
          </p:cNvSpPr>
          <p:nvPr/>
        </p:nvSpPr>
        <p:spPr bwMode="auto">
          <a:xfrm>
            <a:off x="762000" y="39624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fa-IR" dirty="0">
                <a:solidFill>
                  <a:srgbClr val="000000"/>
                </a:solidFill>
              </a:rPr>
              <a:t>8</a:t>
            </a:r>
          </a:p>
        </p:txBody>
      </p:sp>
      <p:sp>
        <p:nvSpPr>
          <p:cNvPr id="24589" name="Text Box 13"/>
          <p:cNvSpPr txBox="1">
            <a:spLocks noChangeArrowheads="1"/>
          </p:cNvSpPr>
          <p:nvPr/>
        </p:nvSpPr>
        <p:spPr bwMode="auto">
          <a:xfrm>
            <a:off x="762000" y="4800600"/>
            <a:ext cx="3540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fa-IR" dirty="0">
                <a:solidFill>
                  <a:srgbClr val="000000"/>
                </a:solidFill>
              </a:rPr>
              <a:t>9</a:t>
            </a:r>
          </a:p>
        </p:txBody>
      </p:sp>
      <p:sp>
        <p:nvSpPr>
          <p:cNvPr id="24590" name="Text Box 14"/>
          <p:cNvSpPr txBox="1">
            <a:spLocks noChangeArrowheads="1"/>
          </p:cNvSpPr>
          <p:nvPr/>
        </p:nvSpPr>
        <p:spPr bwMode="auto">
          <a:xfrm>
            <a:off x="609600" y="56388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a-IR" dirty="0">
                <a:solidFill>
                  <a:srgbClr val="000000"/>
                </a:solidFill>
              </a:rPr>
              <a:t>10</a:t>
            </a:r>
          </a:p>
        </p:txBody>
      </p:sp>
      <p:pic>
        <p:nvPicPr>
          <p:cNvPr id="24591"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04800"/>
            <a:ext cx="1447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79432"/>
      </p:ext>
    </p:extLst>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762000" y="685800"/>
            <a:ext cx="8001000" cy="6172200"/>
          </a:xfrm>
          <a:noFill/>
          <a:ln/>
        </p:spPr>
      </p:pic>
      <p:sp>
        <p:nvSpPr>
          <p:cNvPr id="118786" name="Rectangle 2"/>
          <p:cNvSpPr>
            <a:spLocks noGrp="1" noChangeArrowheads="1"/>
          </p:cNvSpPr>
          <p:nvPr>
            <p:ph type="title"/>
          </p:nvPr>
        </p:nvSpPr>
        <p:spPr>
          <a:xfrm>
            <a:off x="457200" y="0"/>
            <a:ext cx="8229600" cy="792163"/>
          </a:xfrm>
        </p:spPr>
        <p:txBody>
          <a:bodyPr>
            <a:normAutofit/>
          </a:bodyPr>
          <a:lstStyle/>
          <a:p>
            <a:r>
              <a:rPr lang="en-US" altLang="fa-IR" b="1" dirty="0">
                <a:solidFill>
                  <a:srgbClr val="FFFF00"/>
                </a:solidFill>
                <a:effectLst>
                  <a:outerShdw blurRad="38100" dist="38100" dir="2700000" algn="tl">
                    <a:srgbClr val="000000">
                      <a:alpha val="43137"/>
                    </a:srgbClr>
                  </a:outerShdw>
                </a:effectLst>
                <a:latin typeface="Arial" pitchFamily="34" charset="0"/>
                <a:cs typeface="Arial" pitchFamily="34" charset="0"/>
              </a:rPr>
              <a:t>Lifestyle modifications </a:t>
            </a:r>
          </a:p>
        </p:txBody>
      </p:sp>
      <p:sp>
        <p:nvSpPr>
          <p:cNvPr id="118790" name="Rectangle 6"/>
          <p:cNvSpPr>
            <a:spLocks noChangeArrowheads="1"/>
          </p:cNvSpPr>
          <p:nvPr/>
        </p:nvSpPr>
        <p:spPr bwMode="auto">
          <a:xfrm>
            <a:off x="0" y="6491288"/>
            <a:ext cx="201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a-IR" b="1"/>
              <a:t>www.nhlbi.nih.gov</a:t>
            </a:r>
          </a:p>
        </p:txBody>
      </p:sp>
    </p:spTree>
    <p:extLst>
      <p:ext uri="{BB962C8B-B14F-4D97-AF65-F5344CB8AC3E}">
        <p14:creationId xmlns:p14="http://schemas.microsoft.com/office/powerpoint/2010/main" val="2522459815"/>
      </p:ext>
    </p:extLst>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84" name="Rectangle 12"/>
          <p:cNvSpPr>
            <a:spLocks noGrp="1" noChangeArrowheads="1"/>
          </p:cNvSpPr>
          <p:nvPr>
            <p:ph idx="1"/>
          </p:nvPr>
        </p:nvSpPr>
        <p:spPr/>
        <p:txBody>
          <a:bodyPr>
            <a:normAutofit lnSpcReduction="10000"/>
          </a:bodyPr>
          <a:lstStyle/>
          <a:p>
            <a:pPr>
              <a:lnSpc>
                <a:spcPct val="90000"/>
              </a:lnSpc>
            </a:pPr>
            <a:r>
              <a:rPr lang="en-US" altLang="fa-IR" sz="2800" b="1" dirty="0">
                <a:solidFill>
                  <a:srgbClr val="FF0000"/>
                </a:solidFill>
              </a:rPr>
              <a:t>Decrease time in</a:t>
            </a:r>
            <a:r>
              <a:rPr lang="en-US" altLang="fa-IR" sz="2800" dirty="0">
                <a:solidFill>
                  <a:srgbClr val="FF0000"/>
                </a:solidFill>
              </a:rPr>
              <a:t> </a:t>
            </a:r>
            <a:r>
              <a:rPr lang="en-US" altLang="fa-IR" sz="2800" b="1" dirty="0">
                <a:solidFill>
                  <a:srgbClr val="FF0000"/>
                </a:solidFill>
              </a:rPr>
              <a:t>sedentary behaviors</a:t>
            </a:r>
            <a:r>
              <a:rPr lang="en-US" altLang="fa-IR" sz="2800" dirty="0">
                <a:solidFill>
                  <a:srgbClr val="FF0000"/>
                </a:solidFill>
              </a:rPr>
              <a:t> </a:t>
            </a:r>
            <a:r>
              <a:rPr lang="en-US" altLang="fa-IR" sz="2800" dirty="0"/>
              <a:t>such as watching television, playing video games, or spending time online.</a:t>
            </a:r>
          </a:p>
          <a:p>
            <a:pPr>
              <a:lnSpc>
                <a:spcPct val="90000"/>
              </a:lnSpc>
            </a:pPr>
            <a:r>
              <a:rPr lang="en-US" altLang="fa-IR" sz="2800" b="1" dirty="0">
                <a:solidFill>
                  <a:srgbClr val="FF0000"/>
                </a:solidFill>
              </a:rPr>
              <a:t>Increase physical activity</a:t>
            </a:r>
            <a:r>
              <a:rPr lang="en-US" altLang="fa-IR" sz="2800" dirty="0">
                <a:solidFill>
                  <a:srgbClr val="FF0000"/>
                </a:solidFill>
              </a:rPr>
              <a:t> </a:t>
            </a:r>
            <a:r>
              <a:rPr lang="en-US" altLang="fa-IR" sz="2800" dirty="0"/>
              <a:t>such as walking, biking, aerobic dancing, tennis, soccer, basketball, etc.</a:t>
            </a:r>
          </a:p>
          <a:p>
            <a:pPr>
              <a:lnSpc>
                <a:spcPct val="90000"/>
              </a:lnSpc>
            </a:pPr>
            <a:r>
              <a:rPr lang="en-US" altLang="fa-IR" sz="2800" b="1" dirty="0">
                <a:solidFill>
                  <a:srgbClr val="FF0000"/>
                </a:solidFill>
              </a:rPr>
              <a:t>Decrease portion</a:t>
            </a:r>
            <a:r>
              <a:rPr lang="en-US" altLang="fa-IR" sz="2800" dirty="0">
                <a:solidFill>
                  <a:srgbClr val="FF0000"/>
                </a:solidFill>
              </a:rPr>
              <a:t> </a:t>
            </a:r>
            <a:r>
              <a:rPr lang="en-US" altLang="fa-IR" sz="2800" dirty="0"/>
              <a:t>sizes for meals and snacks.</a:t>
            </a:r>
          </a:p>
          <a:p>
            <a:pPr>
              <a:lnSpc>
                <a:spcPct val="90000"/>
              </a:lnSpc>
            </a:pPr>
            <a:r>
              <a:rPr lang="en-US" altLang="fa-IR" sz="2800" b="1" dirty="0">
                <a:solidFill>
                  <a:srgbClr val="FF0000"/>
                </a:solidFill>
              </a:rPr>
              <a:t>Reduce portion sizes or frequency</a:t>
            </a:r>
            <a:r>
              <a:rPr lang="en-US" altLang="fa-IR" sz="2800" dirty="0">
                <a:solidFill>
                  <a:srgbClr val="FF0000"/>
                </a:solidFill>
              </a:rPr>
              <a:t> </a:t>
            </a:r>
            <a:r>
              <a:rPr lang="en-US" altLang="fa-IR" sz="2800" dirty="0"/>
              <a:t>of consumption of calorie containing beverages.</a:t>
            </a:r>
          </a:p>
        </p:txBody>
      </p:sp>
      <p:sp>
        <p:nvSpPr>
          <p:cNvPr id="156683" name="Rectangle 11"/>
          <p:cNvSpPr>
            <a:spLocks noGrp="1" noChangeArrowheads="1"/>
          </p:cNvSpPr>
          <p:nvPr>
            <p:ph type="title"/>
          </p:nvPr>
        </p:nvSpPr>
        <p:spPr>
          <a:xfrm>
            <a:off x="0" y="274638"/>
            <a:ext cx="9144000" cy="1935162"/>
          </a:xfrm>
        </p:spPr>
        <p:txBody>
          <a:bodyPr>
            <a:noAutofit/>
          </a:bodyPr>
          <a:lstStyle/>
          <a:p>
            <a:r>
              <a:rPr lang="en-US" altLang="fa-IR" sz="4800" b="1" dirty="0">
                <a:solidFill>
                  <a:srgbClr val="FFFF00"/>
                </a:solidFill>
                <a:effectLst>
                  <a:outerShdw blurRad="38100" dist="38100" dir="2700000" algn="tl">
                    <a:srgbClr val="000000">
                      <a:alpha val="43137"/>
                    </a:srgbClr>
                  </a:outerShdw>
                </a:effectLst>
                <a:latin typeface="Arial" pitchFamily="34" charset="0"/>
                <a:cs typeface="Arial" pitchFamily="34" charset="0"/>
              </a:rPr>
              <a:t>Lifestyle Changes Beneficial in Reduci</a:t>
            </a:r>
            <a:r>
              <a:rPr lang="en-US" altLang="fa-IR" sz="4800" b="1" dirty="0">
                <a:solidFill>
                  <a:srgbClr val="FFFF00"/>
                </a:solidFill>
                <a:latin typeface="Arial" pitchFamily="34" charset="0"/>
                <a:cs typeface="Arial" pitchFamily="34" charset="0"/>
              </a:rPr>
              <a:t>ng Weight</a:t>
            </a:r>
            <a:br>
              <a:rPr lang="en-US" altLang="fa-IR" sz="4800" b="1" dirty="0">
                <a:solidFill>
                  <a:srgbClr val="FFFF00"/>
                </a:solidFill>
                <a:latin typeface="Arial" pitchFamily="34" charset="0"/>
                <a:cs typeface="Arial" pitchFamily="34" charset="0"/>
              </a:rPr>
            </a:br>
            <a:endParaRPr lang="en-US" altLang="fa-IR" sz="48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440616657"/>
      </p:ext>
    </p:extLst>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Lfestyle in HTN\18167.jpg"/>
          <p:cNvPicPr>
            <a:picLocks noGrp="1" noChangeAspect="1" noChangeArrowheads="1"/>
          </p:cNvPicPr>
          <p:nvPr>
            <p:ph idx="1"/>
          </p:nvPr>
        </p:nvPicPr>
        <p:blipFill>
          <a:blip r:embed="rId2"/>
          <a:stretch>
            <a:fillRect/>
          </a:stretch>
        </p:blipFill>
        <p:spPr bwMode="auto">
          <a:xfrm>
            <a:off x="685800" y="838200"/>
            <a:ext cx="8077200" cy="5715000"/>
          </a:xfrm>
          <a:prstGeom prst="rect">
            <a:avLst/>
          </a:prstGeom>
          <a:noFill/>
        </p:spPr>
      </p:pic>
      <p:sp>
        <p:nvSpPr>
          <p:cNvPr id="2" name="Title 1"/>
          <p:cNvSpPr>
            <a:spLocks noGrp="1"/>
          </p:cNvSpPr>
          <p:nvPr>
            <p:ph type="title"/>
          </p:nvPr>
        </p:nvSpPr>
        <p:spPr/>
        <p:txBody>
          <a:bodyPr/>
          <a:lstStyle/>
          <a:p>
            <a:endParaRPr lang="en-US"/>
          </a:p>
        </p:txBody>
      </p:sp>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57200" y="457200"/>
            <a:ext cx="6934200" cy="6172200"/>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4294967295"/>
          </p:nvPr>
        </p:nvPicPr>
        <p:blipFill>
          <a:blip r:embed="rId3"/>
          <a:srcRect/>
          <a:stretch>
            <a:fillRect/>
          </a:stretch>
        </p:blipFill>
        <p:spPr bwMode="auto">
          <a:xfrm>
            <a:off x="6924675" y="228600"/>
            <a:ext cx="2219325" cy="2590800"/>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Obesity is a major public health burden in the USA, affecting 34% adults and 20% adolescents, and is associated with hypertension and multiple other co-morbidities such as diabetes mellitus, coronary heart disease, stroke and obstructive sleep apnea that further increase the risk of cardiovascular disease</a:t>
            </a:r>
          </a:p>
          <a:p>
            <a:r>
              <a:rPr lang="en-US" dirty="0" smtClean="0"/>
              <a:t>More than 65% of individuals with high blood pressure are overweight (BMI ≥25 kg/m2) or obese (BMI ≥30 kg/m2) </a:t>
            </a:r>
            <a:endParaRPr lang="en-US" dirty="0"/>
          </a:p>
        </p:txBody>
      </p:sp>
      <p:sp>
        <p:nvSpPr>
          <p:cNvPr id="2" name="Title 1"/>
          <p:cNvSpPr>
            <a:spLocks noGrp="1"/>
          </p:cNvSpPr>
          <p:nvPr>
            <p:ph type="title"/>
          </p:nvPr>
        </p:nvSpPr>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Modification of dietary caloric intake</a:t>
            </a:r>
            <a:endParaRPr lang="en-US"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74754" name="Picture 2"/>
          <p:cNvPicPr>
            <a:picLocks noChangeAspect="1" noChangeArrowheads="1"/>
          </p:cNvPicPr>
          <p:nvPr/>
        </p:nvPicPr>
        <p:blipFill>
          <a:blip r:embed="rId2"/>
          <a:srcRect/>
          <a:stretch>
            <a:fillRect/>
          </a:stretch>
        </p:blipFill>
        <p:spPr bwMode="auto">
          <a:xfrm>
            <a:off x="228600" y="1447800"/>
            <a:ext cx="1447800" cy="1209675"/>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06963"/>
          </a:xfrm>
        </p:spPr>
        <p:txBody>
          <a:bodyPr>
            <a:noAutofit/>
          </a:bodyPr>
          <a:lstStyle/>
          <a:p>
            <a:r>
              <a:rPr lang="en-US" sz="2800" dirty="0" smtClean="0"/>
              <a:t>In TOHP I, a 4% reduction in weight was associated with a 2.9/2.3 mmHg reduction in blood pressure over 18 months of observation</a:t>
            </a:r>
          </a:p>
          <a:p>
            <a:r>
              <a:rPr lang="en-US" sz="2800" dirty="0" smtClean="0"/>
              <a:t>In the TOHP II study, a 4 kg reduction in weight was associated with a 2–4 mmHg reduction in blood pressure at 6 months </a:t>
            </a:r>
          </a:p>
          <a:p>
            <a:r>
              <a:rPr lang="en-US" sz="2800" dirty="0" smtClean="0"/>
              <a:t>In the TONE study, with a mean weight loss of 10 lbs (~4.5 kg), about one-third of patients were able to stop antihypertensive medication </a:t>
            </a:r>
          </a:p>
        </p:txBody>
      </p:sp>
      <p:sp>
        <p:nvSpPr>
          <p:cNvPr id="2" name="Title 1"/>
          <p:cNvSpPr>
            <a:spLocks noGrp="1"/>
          </p:cNvSpPr>
          <p:nvPr>
            <p:ph type="title"/>
          </p:nvPr>
        </p:nvSpPr>
        <p:spPr>
          <a:xfrm>
            <a:off x="0" y="338328"/>
            <a:ext cx="9144000" cy="957072"/>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Modification of dietary caloric intake</a:t>
            </a:r>
            <a:endParaRPr lang="en-US"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 </a:t>
            </a:r>
            <a:r>
              <a:rPr lang="en-US" sz="3200" dirty="0" smtClean="0"/>
              <a:t>Improvement in Insulin sensitivity</a:t>
            </a:r>
          </a:p>
          <a:p>
            <a:r>
              <a:rPr lang="en-US" sz="3200" dirty="0" smtClean="0"/>
              <a:t>Decrease in sympathetic activity</a:t>
            </a:r>
          </a:p>
          <a:p>
            <a:r>
              <a:rPr lang="en-US" sz="3200" dirty="0" smtClean="0"/>
              <a:t>Decrease in </a:t>
            </a:r>
            <a:r>
              <a:rPr lang="en-US" sz="3200" dirty="0" err="1" smtClean="0"/>
              <a:t>renin-angiotensin-aldostron</a:t>
            </a:r>
            <a:endParaRPr lang="en-US" sz="3200" dirty="0" smtClean="0"/>
          </a:p>
          <a:p>
            <a:r>
              <a:rPr lang="en-US" sz="3200" dirty="0" smtClean="0"/>
              <a:t>Reduction of inflammatory cytokines</a:t>
            </a:r>
          </a:p>
          <a:p>
            <a:r>
              <a:rPr lang="en-US" sz="3200" dirty="0" smtClean="0"/>
              <a:t>Reversal of endothelial dysfunction</a:t>
            </a:r>
          </a:p>
          <a:p>
            <a:r>
              <a:rPr lang="en-US" sz="3200" dirty="0" smtClean="0"/>
              <a:t>Reduction in arterial stiffness</a:t>
            </a:r>
            <a:endParaRPr lang="en-US" sz="3200" dirty="0"/>
          </a:p>
        </p:txBody>
      </p:sp>
      <p:sp>
        <p:nvSpPr>
          <p:cNvPr id="2" name="Title 1"/>
          <p:cNvSpPr>
            <a:spLocks noGrp="1"/>
          </p:cNvSpPr>
          <p:nvPr>
            <p:ph type="title"/>
          </p:nvPr>
        </p:nvSpPr>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Mechanisms of Antihypertensive Effect Of weight Loss</a:t>
            </a:r>
            <a:endParaRPr lang="en-US"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34000"/>
          </a:xfrm>
        </p:spPr>
        <p:txBody>
          <a:bodyPr>
            <a:normAutofit fontScale="25000" lnSpcReduction="20000"/>
          </a:bodyPr>
          <a:lstStyle/>
          <a:p>
            <a:endParaRPr lang="en-US" sz="11200" dirty="0" smtClean="0"/>
          </a:p>
          <a:p>
            <a:r>
              <a:rPr lang="en-US" sz="11200" b="1" dirty="0" smtClean="0"/>
              <a:t>Affects 1 billion people worldwide </a:t>
            </a:r>
          </a:p>
          <a:p>
            <a:endParaRPr lang="en-US" sz="11200" b="1" dirty="0" smtClean="0"/>
          </a:p>
          <a:p>
            <a:r>
              <a:rPr lang="en-US" sz="11200" b="1" dirty="0" smtClean="0"/>
              <a:t>US – about 1 in 3 adults </a:t>
            </a:r>
          </a:p>
          <a:p>
            <a:endParaRPr lang="en-US" sz="11200" b="1" dirty="0" smtClean="0"/>
          </a:p>
          <a:p>
            <a:r>
              <a:rPr lang="da-DK" sz="11200" b="1" i="1" dirty="0" smtClean="0"/>
              <a:t>73 million have hypertension (SBP &gt;140/90) </a:t>
            </a:r>
          </a:p>
          <a:p>
            <a:endParaRPr lang="en-US" sz="11200" b="1" dirty="0" smtClean="0"/>
          </a:p>
          <a:p>
            <a:r>
              <a:rPr lang="en-US" sz="11200" b="1" dirty="0" smtClean="0"/>
              <a:t>Number one reason listed for office visits </a:t>
            </a:r>
          </a:p>
          <a:p>
            <a:endParaRPr lang="en-US" sz="11200" b="1" dirty="0" smtClean="0"/>
          </a:p>
          <a:p>
            <a:r>
              <a:rPr lang="en-US" sz="11200" b="1" dirty="0" smtClean="0"/>
              <a:t>Causes/contributes to 457,000 admissions per year </a:t>
            </a:r>
          </a:p>
          <a:p>
            <a:endParaRPr lang="en-US" sz="11200" b="1" dirty="0" smtClean="0"/>
          </a:p>
          <a:p>
            <a:r>
              <a:rPr lang="en-US" sz="11200" b="1" dirty="0" smtClean="0"/>
              <a:t>A leading cause/contributor to death (MI, stroke, vascular disease) </a:t>
            </a:r>
          </a:p>
          <a:p>
            <a:endParaRPr lang="en-US" sz="9600" b="1" dirty="0"/>
          </a:p>
        </p:txBody>
      </p:sp>
      <p:sp>
        <p:nvSpPr>
          <p:cNvPr id="2" name="Title 1"/>
          <p:cNvSpPr>
            <a:spLocks noGrp="1"/>
          </p:cNvSpPr>
          <p:nvPr>
            <p:ph type="title"/>
          </p:nvPr>
        </p:nvSpPr>
        <p:spPr>
          <a:xfrm>
            <a:off x="457200" y="274638"/>
            <a:ext cx="8229600" cy="868362"/>
          </a:xfrm>
        </p:spPr>
        <p:txBody>
          <a:bodyPr>
            <a:noAutofit/>
          </a:bodyPr>
          <a:lstStyle/>
          <a:p>
            <a:r>
              <a:rPr lang="en-US"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Hypertension Facts:</a:t>
            </a:r>
            <a:endParaRPr lang="en-US" sz="4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5" descr="http://www.accesspharmacy.com/loadBinary.aspx?name=schw7&amp;filename=%09schw7_c007f001.jpg"/>
          <p:cNvPicPr>
            <a:picLocks noChangeAspect="1" noChangeArrowheads="1"/>
          </p:cNvPicPr>
          <p:nvPr/>
        </p:nvPicPr>
        <p:blipFill>
          <a:blip r:embed="rId2"/>
          <a:srcRect/>
          <a:stretch>
            <a:fillRect/>
          </a:stretch>
        </p:blipFill>
        <p:spPr bwMode="auto">
          <a:xfrm>
            <a:off x="304800" y="1295400"/>
            <a:ext cx="2209800" cy="1450181"/>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7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Physical Activity</a:t>
            </a:r>
            <a:endParaRPr lang="en-US" sz="7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90114" name="Picture 2"/>
          <p:cNvPicPr>
            <a:picLocks noGrp="1" noChangeAspect="1" noChangeArrowheads="1"/>
          </p:cNvPicPr>
          <p:nvPr>
            <p:ph idx="1"/>
          </p:nvPr>
        </p:nvPicPr>
        <p:blipFill>
          <a:blip r:embed="rId2"/>
          <a:srcRect/>
          <a:stretch>
            <a:fillRect/>
          </a:stretch>
        </p:blipFill>
        <p:spPr bwMode="auto">
          <a:xfrm>
            <a:off x="3886200" y="2286000"/>
            <a:ext cx="4695825" cy="4572000"/>
          </a:xfrm>
          <a:prstGeom prst="rect">
            <a:avLst/>
          </a:prstGeom>
          <a:noFill/>
          <a:ln w="9525">
            <a:noFill/>
            <a:miter lim="800000"/>
            <a:headEnd/>
            <a:tailEnd/>
          </a:ln>
          <a:effectLst/>
        </p:spPr>
      </p:pic>
      <p:pic>
        <p:nvPicPr>
          <p:cNvPr id="90115" name="Picture 3" descr="H:\Lfestyle in HTN\getty_rf_photo_of_man_floating_in_pool.jpg"/>
          <p:cNvPicPr>
            <a:picLocks noChangeAspect="1" noChangeArrowheads="1"/>
          </p:cNvPicPr>
          <p:nvPr/>
        </p:nvPicPr>
        <p:blipFill>
          <a:blip r:embed="rId3"/>
          <a:srcRect/>
          <a:stretch>
            <a:fillRect/>
          </a:stretch>
        </p:blipFill>
        <p:spPr bwMode="auto">
          <a:xfrm>
            <a:off x="533401" y="2286000"/>
            <a:ext cx="3276599" cy="419100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533401" y="533400"/>
            <a:ext cx="6781800" cy="6324600"/>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US" dirty="0"/>
          </a:p>
        </p:txBody>
      </p:sp>
      <p:pic>
        <p:nvPicPr>
          <p:cNvPr id="5123" name="Picture 3"/>
          <p:cNvPicPr>
            <a:picLocks noChangeAspect="1" noChangeArrowheads="1"/>
          </p:cNvPicPr>
          <p:nvPr/>
        </p:nvPicPr>
        <p:blipFill>
          <a:blip r:embed="rId3"/>
          <a:srcRect/>
          <a:stretch>
            <a:fillRect/>
          </a:stretch>
        </p:blipFill>
        <p:spPr bwMode="auto">
          <a:xfrm>
            <a:off x="7239000" y="0"/>
            <a:ext cx="1695450" cy="3133725"/>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3730" name="Picture 2" descr="H:\F2_large.jpg"/>
          <p:cNvPicPr>
            <a:picLocks noGrp="1" noChangeAspect="1" noChangeArrowheads="1"/>
          </p:cNvPicPr>
          <p:nvPr>
            <p:ph idx="1"/>
          </p:nvPr>
        </p:nvPicPr>
        <p:blipFill>
          <a:blip r:embed="rId2"/>
          <a:srcRect/>
          <a:stretch>
            <a:fillRect/>
          </a:stretch>
        </p:blipFill>
        <p:spPr bwMode="auto">
          <a:xfrm>
            <a:off x="304800" y="457200"/>
            <a:ext cx="8382000" cy="609600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Increased  endothelium –dependent vasodilatation through NO</a:t>
            </a:r>
          </a:p>
          <a:p>
            <a:r>
              <a:rPr lang="en-US" sz="3200" dirty="0" smtClean="0"/>
              <a:t>Reduced sympathetic activity</a:t>
            </a:r>
          </a:p>
          <a:p>
            <a:r>
              <a:rPr lang="en-US" sz="3200" dirty="0" smtClean="0"/>
              <a:t>Reduced arterial stiffness</a:t>
            </a:r>
          </a:p>
          <a:p>
            <a:r>
              <a:rPr lang="en-US" sz="3200" dirty="0" smtClean="0"/>
              <a:t>Increased insulin sensitivity</a:t>
            </a:r>
          </a:p>
          <a:p>
            <a:r>
              <a:rPr lang="en-US" sz="3200" dirty="0" smtClean="0"/>
              <a:t>Reduced abdominal fat</a:t>
            </a:r>
          </a:p>
          <a:p>
            <a:endParaRPr lang="en-US" sz="3200" dirty="0"/>
          </a:p>
        </p:txBody>
      </p:sp>
      <p:sp>
        <p:nvSpPr>
          <p:cNvPr id="2" name="Title 1"/>
          <p:cNvSpPr>
            <a:spLocks noGrp="1"/>
          </p:cNvSpPr>
          <p:nvPr>
            <p:ph type="title"/>
          </p:nvPr>
        </p:nvSpPr>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Mechanisms Of Antihypertensive effect of Exercise</a:t>
            </a:r>
            <a:endParaRPr lang="en-US"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381000" y="152400"/>
            <a:ext cx="8534400" cy="6324600"/>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981200"/>
            <a:ext cx="7408333" cy="4144963"/>
          </a:xfrm>
        </p:spPr>
        <p:txBody>
          <a:bodyPr>
            <a:noAutofit/>
          </a:bodyPr>
          <a:lstStyle/>
          <a:p>
            <a:r>
              <a:rPr lang="en-US" dirty="0" smtClean="0"/>
              <a:t>In a large meta-analysis of 33 clinical trials, a median increase in urinary potassium excretion by 2 g per day (50 </a:t>
            </a:r>
            <a:r>
              <a:rPr lang="en-US" dirty="0" err="1" smtClean="0"/>
              <a:t>mmol</a:t>
            </a:r>
            <a:r>
              <a:rPr lang="en-US" dirty="0" smtClean="0"/>
              <a:t>) led to a reduction in blood pressure by 4.4/2.5 mmHg and 1.8/1.0 mmHg in individuals with and without hypertension, respectively</a:t>
            </a:r>
          </a:p>
          <a:p>
            <a:r>
              <a:rPr lang="en-US" dirty="0" smtClean="0"/>
              <a:t>In a subsequent meta-analysis of 27 randomized controlled trials published between 1996 and 2001, a mean increase in potassium intake of 2 g per day was associated with a drop in blood pressure by 3.3/2.1 mmHg, particularly in individuals with hypertension</a:t>
            </a:r>
            <a:endParaRPr lang="en-US" dirty="0"/>
          </a:p>
        </p:txBody>
      </p:sp>
      <p:sp>
        <p:nvSpPr>
          <p:cNvPr id="2" name="Title 1"/>
          <p:cNvSpPr>
            <a:spLocks noGrp="1"/>
          </p:cNvSpPr>
          <p:nvPr>
            <p:ph type="title"/>
          </p:nvPr>
        </p:nvSpPr>
        <p:spPr>
          <a:xfrm>
            <a:off x="0" y="338328"/>
            <a:ext cx="8839200" cy="1252728"/>
          </a:xfrm>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Modification of dietary potassium</a:t>
            </a:r>
            <a:endParaRPr lang="en-US"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smtClean="0"/>
              <a:t>Endothelium-dependent vasodilatation by the ability of potassium to lower intracellular calcium concentration and thereby reduce smooth muscle contraction</a:t>
            </a:r>
          </a:p>
          <a:p>
            <a:r>
              <a:rPr lang="en-US" dirty="0" smtClean="0"/>
              <a:t>potassium deficiency increases the expression of serine/</a:t>
            </a:r>
            <a:r>
              <a:rPr lang="en-US" dirty="0" err="1" smtClean="0"/>
              <a:t>threonine</a:t>
            </a:r>
            <a:r>
              <a:rPr lang="en-US" dirty="0" smtClean="0"/>
              <a:t>-protein </a:t>
            </a:r>
            <a:r>
              <a:rPr lang="en-US" dirty="0" err="1" smtClean="0"/>
              <a:t>kinase</a:t>
            </a:r>
            <a:r>
              <a:rPr lang="en-US" dirty="0" smtClean="0"/>
              <a:t> WNK‑1, which might create an imbalance between the activity of the ATP-sensitive inward rectifier potassium channel 1 (KCNJ1) and the epithelial sodium channel, which results in increased sodium retention</a:t>
            </a:r>
            <a:endParaRPr lang="en-US" dirty="0"/>
          </a:p>
        </p:txBody>
      </p:sp>
      <p:sp>
        <p:nvSpPr>
          <p:cNvPr id="2" name="Title 1"/>
          <p:cNvSpPr>
            <a:spLocks noGrp="1"/>
          </p:cNvSpPr>
          <p:nvPr>
            <p:ph type="title"/>
          </p:nvPr>
        </p:nvSpPr>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Modification of dietary potassium</a:t>
            </a:r>
            <a:endParaRPr lang="en-US"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idx="1"/>
          </p:nvPr>
        </p:nvSpPr>
        <p:spPr>
          <a:xfrm>
            <a:off x="872067" y="2362200"/>
            <a:ext cx="7408333" cy="3763963"/>
          </a:xfrm>
        </p:spPr>
        <p:txBody>
          <a:bodyPr/>
          <a:lstStyle/>
          <a:p>
            <a:r>
              <a:rPr lang="en-US" altLang="fa-IR" sz="2800" dirty="0"/>
              <a:t>Dietary approaches to Stop Hypertension</a:t>
            </a:r>
          </a:p>
          <a:p>
            <a:r>
              <a:rPr lang="en-US" altLang="fa-IR" sz="2800" dirty="0"/>
              <a:t>As effective as one medication</a:t>
            </a:r>
          </a:p>
        </p:txBody>
      </p:sp>
      <p:sp>
        <p:nvSpPr>
          <p:cNvPr id="169986" name="Rectangle 2"/>
          <p:cNvSpPr>
            <a:spLocks noGrp="1" noChangeArrowheads="1"/>
          </p:cNvSpPr>
          <p:nvPr>
            <p:ph type="title"/>
          </p:nvPr>
        </p:nvSpPr>
        <p:spPr/>
        <p:txBody>
          <a:bodyPr>
            <a:normAutofit/>
          </a:bodyPr>
          <a:lstStyle/>
          <a:p>
            <a:r>
              <a:rPr lang="en-US" altLang="fa-IR" sz="6000" dirty="0">
                <a:solidFill>
                  <a:srgbClr val="FFFF00"/>
                </a:solidFill>
                <a:effectLst>
                  <a:outerShdw blurRad="38100" dist="38100" dir="2700000" algn="tl">
                    <a:srgbClr val="000000">
                      <a:alpha val="43137"/>
                    </a:srgbClr>
                  </a:outerShdw>
                </a:effectLst>
                <a:latin typeface="Arial" pitchFamily="34" charset="0"/>
                <a:cs typeface="Arial" pitchFamily="34" charset="0"/>
              </a:rPr>
              <a:t>DASH Diet</a:t>
            </a:r>
          </a:p>
        </p:txBody>
      </p:sp>
      <p:pic>
        <p:nvPicPr>
          <p:cNvPr id="4" name="Picture 2" descr="H:\Lfestyle in HTN\photolibrary_rm_photo_of_fruits_vegetables_grain_dairy.jpg"/>
          <p:cNvPicPr>
            <a:picLocks noChangeAspect="1" noChangeArrowheads="1"/>
          </p:cNvPicPr>
          <p:nvPr/>
        </p:nvPicPr>
        <p:blipFill>
          <a:blip r:embed="rId3"/>
          <a:srcRect/>
          <a:stretch>
            <a:fillRect/>
          </a:stretch>
        </p:blipFill>
        <p:spPr bwMode="auto">
          <a:xfrm>
            <a:off x="457200" y="3581400"/>
            <a:ext cx="4695825" cy="3048000"/>
          </a:xfrm>
          <a:prstGeom prst="rect">
            <a:avLst/>
          </a:prstGeom>
          <a:noFill/>
        </p:spPr>
      </p:pic>
    </p:spTree>
    <p:extLst>
      <p:ext uri="{BB962C8B-B14F-4D97-AF65-F5344CB8AC3E}">
        <p14:creationId xmlns:p14="http://schemas.microsoft.com/office/powerpoint/2010/main" val="2258702964"/>
      </p:ext>
    </p:extLst>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5" name="Picture 3" descr="DASH-Di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73914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481776"/>
      </p:ext>
    </p:extLst>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981075" y="0"/>
            <a:ext cx="8162925" cy="1090613"/>
          </a:xfrm>
        </p:spPr>
        <p:txBody>
          <a:bodyPr/>
          <a:lstStyle/>
          <a:p>
            <a:r>
              <a:rPr lang="en-US" altLang="fa-IR" b="1" dirty="0">
                <a:solidFill>
                  <a:srgbClr val="FFFF00"/>
                </a:solidFill>
                <a:effectLst>
                  <a:outerShdw blurRad="38100" dist="38100" dir="2700000" algn="tl">
                    <a:srgbClr val="000000">
                      <a:alpha val="43137"/>
                    </a:srgbClr>
                  </a:outerShdw>
                </a:effectLst>
              </a:rPr>
              <a:t>JNC 7 Reference Card</a:t>
            </a:r>
          </a:p>
        </p:txBody>
      </p:sp>
      <p:pic>
        <p:nvPicPr>
          <p:cNvPr id="173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077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762828"/>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561E0209-6D42-409E-BED6-35D469BBF388}" type="slidenum">
              <a:rPr lang="en-US" altLang="fa-IR"/>
              <a:pPr/>
              <a:t>3</a:t>
            </a:fld>
            <a:endParaRPr lang="en-US" altLang="fa-IR"/>
          </a:p>
        </p:txBody>
      </p:sp>
      <p:sp>
        <p:nvSpPr>
          <p:cNvPr id="647170" name="Text Box 2"/>
          <p:cNvSpPr txBox="1">
            <a:spLocks noChangeArrowheads="1"/>
          </p:cNvSpPr>
          <p:nvPr/>
        </p:nvSpPr>
        <p:spPr bwMode="auto">
          <a:xfrm>
            <a:off x="0" y="5410200"/>
            <a:ext cx="91440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algn="l" rtl="0" fontAlgn="base">
              <a:spcBef>
                <a:spcPct val="0"/>
              </a:spcBef>
              <a:spcAft>
                <a:spcPct val="0"/>
              </a:spcAft>
              <a:defRPr sz="2400">
                <a:solidFill>
                  <a:schemeClr val="tx1"/>
                </a:solidFill>
                <a:latin typeface="Times New Roman" pitchFamily="18" charset="0"/>
              </a:defRPr>
            </a:lvl6pPr>
            <a:lvl7pPr algn="l" rtl="0" fontAlgn="base">
              <a:spcBef>
                <a:spcPct val="0"/>
              </a:spcBef>
              <a:spcAft>
                <a:spcPct val="0"/>
              </a:spcAft>
              <a:defRPr sz="2400">
                <a:solidFill>
                  <a:schemeClr val="tx1"/>
                </a:solidFill>
                <a:latin typeface="Times New Roman" pitchFamily="18" charset="0"/>
              </a:defRPr>
            </a:lvl7pPr>
            <a:lvl8pPr algn="l" rtl="0" fontAlgn="base">
              <a:spcBef>
                <a:spcPct val="0"/>
              </a:spcBef>
              <a:spcAft>
                <a:spcPct val="0"/>
              </a:spcAft>
              <a:defRPr sz="2400">
                <a:solidFill>
                  <a:schemeClr val="tx1"/>
                </a:solidFill>
                <a:latin typeface="Times New Roman" pitchFamily="18" charset="0"/>
              </a:defRPr>
            </a:lvl8pPr>
            <a:lvl9pPr algn="l" rtl="0" fontAlgn="base">
              <a:spcBef>
                <a:spcPct val="0"/>
              </a:spcBef>
              <a:spcAft>
                <a:spcPct val="0"/>
              </a:spcAft>
              <a:defRPr sz="2400">
                <a:solidFill>
                  <a:schemeClr val="tx1"/>
                </a:solidFill>
                <a:latin typeface="Times New Roman" pitchFamily="18" charset="0"/>
              </a:defRPr>
            </a:lvl9pPr>
          </a:lstStyle>
          <a:p>
            <a:pPr algn="ctr">
              <a:spcAft>
                <a:spcPct val="25000"/>
              </a:spcAft>
            </a:pPr>
            <a:r>
              <a:rPr lang="en-US" altLang="fa-IR" sz="2100" b="1" dirty="0">
                <a:solidFill>
                  <a:schemeClr val="bg2">
                    <a:lumMod val="50000"/>
                  </a:schemeClr>
                </a:solidFill>
                <a:latin typeface="Arial" charset="0"/>
              </a:rPr>
              <a:t>Nearly 1 in 3 adults (31%) in the US has hypertension</a:t>
            </a:r>
          </a:p>
        </p:txBody>
      </p:sp>
      <p:sp>
        <p:nvSpPr>
          <p:cNvPr id="647171" name="Rectangle 3"/>
          <p:cNvSpPr>
            <a:spLocks noChangeArrowheads="1"/>
          </p:cNvSpPr>
          <p:nvPr/>
        </p:nvSpPr>
        <p:spPr bwMode="auto">
          <a:xfrm>
            <a:off x="414338" y="6278563"/>
            <a:ext cx="7505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a-IR" sz="1400" dirty="0">
                <a:solidFill>
                  <a:schemeClr val="bg2">
                    <a:lumMod val="50000"/>
                  </a:schemeClr>
                </a:solidFill>
              </a:rPr>
              <a:t>Fields LE et al. </a:t>
            </a:r>
            <a:r>
              <a:rPr lang="fr-FR" altLang="fa-IR" sz="1400" i="1" dirty="0">
                <a:solidFill>
                  <a:schemeClr val="bg2">
                    <a:lumMod val="50000"/>
                  </a:schemeClr>
                </a:solidFill>
              </a:rPr>
              <a:t>Hypertension</a:t>
            </a:r>
            <a:r>
              <a:rPr lang="fr-FR" altLang="fa-IR" sz="1400" dirty="0">
                <a:solidFill>
                  <a:schemeClr val="bg2">
                    <a:lumMod val="50000"/>
                  </a:schemeClr>
                </a:solidFill>
              </a:rPr>
              <a:t>. 2004;44:398-</a:t>
            </a:r>
            <a:r>
              <a:rPr lang="fr-FR" altLang="fa-IR" sz="1400" dirty="0">
                <a:solidFill>
                  <a:schemeClr val="bg1"/>
                </a:solidFill>
              </a:rPr>
              <a:t>404.</a:t>
            </a:r>
            <a:endParaRPr lang="en-US" altLang="fa-IR" sz="1400" dirty="0">
              <a:solidFill>
                <a:schemeClr val="bg1"/>
              </a:solidFill>
            </a:endParaRPr>
          </a:p>
        </p:txBody>
      </p:sp>
      <p:sp>
        <p:nvSpPr>
          <p:cNvPr id="647172" name="Rectangle 4"/>
          <p:cNvSpPr>
            <a:spLocks noChangeArrowheads="1"/>
          </p:cNvSpPr>
          <p:nvPr/>
        </p:nvSpPr>
        <p:spPr bwMode="auto">
          <a:xfrm>
            <a:off x="5399088" y="3186113"/>
            <a:ext cx="249237" cy="6350"/>
          </a:xfrm>
          <a:prstGeom prst="rect">
            <a:avLst/>
          </a:prstGeom>
          <a:noFill/>
          <a:ln>
            <a:noFill/>
          </a:ln>
          <a:extLst>
            <a:ext uri="{909E8E84-426E-40DD-AFC4-6F175D3DCCD1}">
              <a14:hiddenFill xmlns:a14="http://schemas.microsoft.com/office/drawing/2010/main">
                <a:solidFill>
                  <a:srgbClr val="96785A"/>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647173" name="Rectangle 5"/>
          <p:cNvSpPr>
            <a:spLocks noChangeArrowheads="1"/>
          </p:cNvSpPr>
          <p:nvPr/>
        </p:nvSpPr>
        <p:spPr bwMode="auto">
          <a:xfrm>
            <a:off x="6267450" y="2309813"/>
            <a:ext cx="342900" cy="6350"/>
          </a:xfrm>
          <a:prstGeom prst="rect">
            <a:avLst/>
          </a:prstGeom>
          <a:noFill/>
          <a:ln>
            <a:noFill/>
          </a:ln>
          <a:extLst>
            <a:ext uri="{909E8E84-426E-40DD-AFC4-6F175D3DCCD1}">
              <a14:hiddenFill xmlns:a14="http://schemas.microsoft.com/office/drawing/2010/main">
                <a:solidFill>
                  <a:srgbClr val="46382A"/>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647174" name="Rectangle 6"/>
          <p:cNvSpPr>
            <a:spLocks noChangeArrowheads="1"/>
          </p:cNvSpPr>
          <p:nvPr/>
        </p:nvSpPr>
        <p:spPr bwMode="auto">
          <a:xfrm>
            <a:off x="6267450" y="2322513"/>
            <a:ext cx="342900" cy="6350"/>
          </a:xfrm>
          <a:prstGeom prst="rect">
            <a:avLst/>
          </a:prstGeom>
          <a:noFill/>
          <a:ln>
            <a:noFill/>
          </a:ln>
          <a:extLst>
            <a:ext uri="{909E8E84-426E-40DD-AFC4-6F175D3DCCD1}">
              <a14:hiddenFill xmlns:a14="http://schemas.microsoft.com/office/drawing/2010/main">
                <a:solidFill>
                  <a:srgbClr val="614E3A"/>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647175" name="Rectangle 7"/>
          <p:cNvSpPr>
            <a:spLocks noChangeArrowheads="1"/>
          </p:cNvSpPr>
          <p:nvPr/>
        </p:nvSpPr>
        <p:spPr bwMode="auto">
          <a:xfrm>
            <a:off x="6267450" y="2335213"/>
            <a:ext cx="342900" cy="6350"/>
          </a:xfrm>
          <a:prstGeom prst="rect">
            <a:avLst/>
          </a:prstGeom>
          <a:noFill/>
          <a:ln>
            <a:noFill/>
          </a:ln>
          <a:extLst>
            <a:ext uri="{909E8E84-426E-40DD-AFC4-6F175D3DCCD1}">
              <a14:hiddenFill xmlns:a14="http://schemas.microsoft.com/office/drawing/2010/main">
                <a:solidFill>
                  <a:srgbClr val="876D52"/>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647176" name="Rectangle 8"/>
          <p:cNvSpPr>
            <a:spLocks noChangeArrowheads="1"/>
          </p:cNvSpPr>
          <p:nvPr/>
        </p:nvSpPr>
        <p:spPr bwMode="auto">
          <a:xfrm>
            <a:off x="6267450" y="2347913"/>
            <a:ext cx="342900" cy="6350"/>
          </a:xfrm>
          <a:prstGeom prst="rect">
            <a:avLst/>
          </a:prstGeom>
          <a:noFill/>
          <a:ln>
            <a:noFill/>
          </a:ln>
          <a:extLst>
            <a:ext uri="{909E8E84-426E-40DD-AFC4-6F175D3DCCD1}">
              <a14:hiddenFill xmlns:a14="http://schemas.microsoft.com/office/drawing/2010/main">
                <a:solidFill>
                  <a:srgbClr val="A88766"/>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647177" name="Rectangle 9"/>
          <p:cNvSpPr>
            <a:spLocks noChangeArrowheads="1"/>
          </p:cNvSpPr>
          <p:nvPr/>
        </p:nvSpPr>
        <p:spPr bwMode="auto">
          <a:xfrm>
            <a:off x="6267450" y="2360613"/>
            <a:ext cx="342900" cy="6350"/>
          </a:xfrm>
          <a:prstGeom prst="rect">
            <a:avLst/>
          </a:prstGeom>
          <a:noFill/>
          <a:ln>
            <a:noFill/>
          </a:ln>
          <a:extLst>
            <a:ext uri="{909E8E84-426E-40DD-AFC4-6F175D3DCCD1}">
              <a14:hiddenFill xmlns:a14="http://schemas.microsoft.com/office/drawing/2010/main">
                <a:solidFill>
                  <a:srgbClr val="BA957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647178" name="Rectangle 10"/>
          <p:cNvSpPr>
            <a:spLocks noChangeArrowheads="1"/>
          </p:cNvSpPr>
          <p:nvPr/>
        </p:nvSpPr>
        <p:spPr bwMode="auto">
          <a:xfrm>
            <a:off x="8274050" y="3278188"/>
            <a:ext cx="336550" cy="6350"/>
          </a:xfrm>
          <a:prstGeom prst="rect">
            <a:avLst/>
          </a:prstGeom>
          <a:noFill/>
          <a:ln>
            <a:noFill/>
          </a:ln>
          <a:extLst>
            <a:ext uri="{909E8E84-426E-40DD-AFC4-6F175D3DCCD1}">
              <a14:hiddenFill xmlns:a14="http://schemas.microsoft.com/office/drawing/2010/main">
                <a:solidFill>
                  <a:srgbClr val="52413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647179" name="Rectangle 11"/>
          <p:cNvSpPr>
            <a:spLocks noChangeArrowheads="1"/>
          </p:cNvSpPr>
          <p:nvPr/>
        </p:nvSpPr>
        <p:spPr bwMode="auto">
          <a:xfrm>
            <a:off x="8274050" y="3290888"/>
            <a:ext cx="336550" cy="6350"/>
          </a:xfrm>
          <a:prstGeom prst="rect">
            <a:avLst/>
          </a:prstGeom>
          <a:noFill/>
          <a:ln>
            <a:noFill/>
          </a:ln>
          <a:extLst>
            <a:ext uri="{909E8E84-426E-40DD-AFC4-6F175D3DCCD1}">
              <a14:hiddenFill xmlns:a14="http://schemas.microsoft.com/office/drawing/2010/main">
                <a:solidFill>
                  <a:srgbClr val="745D46"/>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647180" name="Rectangle 12"/>
          <p:cNvSpPr>
            <a:spLocks noChangeArrowheads="1"/>
          </p:cNvSpPr>
          <p:nvPr/>
        </p:nvSpPr>
        <p:spPr bwMode="auto">
          <a:xfrm>
            <a:off x="9144000" y="3162300"/>
            <a:ext cx="341313" cy="6350"/>
          </a:xfrm>
          <a:prstGeom prst="rect">
            <a:avLst/>
          </a:prstGeom>
          <a:noFill/>
          <a:ln>
            <a:noFill/>
          </a:ln>
          <a:extLst>
            <a:ext uri="{909E8E84-426E-40DD-AFC4-6F175D3DCCD1}">
              <a14:hiddenFill xmlns:a14="http://schemas.microsoft.com/office/drawing/2010/main">
                <a:solidFill>
                  <a:srgbClr val="46382A"/>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647181" name="Rectangle 13"/>
          <p:cNvSpPr>
            <a:spLocks noChangeArrowheads="1"/>
          </p:cNvSpPr>
          <p:nvPr/>
        </p:nvSpPr>
        <p:spPr bwMode="auto">
          <a:xfrm>
            <a:off x="9144000" y="3175000"/>
            <a:ext cx="341313" cy="6350"/>
          </a:xfrm>
          <a:prstGeom prst="rect">
            <a:avLst/>
          </a:prstGeom>
          <a:noFill/>
          <a:ln>
            <a:noFill/>
          </a:ln>
          <a:extLst>
            <a:ext uri="{909E8E84-426E-40DD-AFC4-6F175D3DCCD1}">
              <a14:hiddenFill xmlns:a14="http://schemas.microsoft.com/office/drawing/2010/main">
                <a:solidFill>
                  <a:srgbClr val="614E3A"/>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647182" name="Rectangle 14"/>
          <p:cNvSpPr>
            <a:spLocks noChangeArrowheads="1"/>
          </p:cNvSpPr>
          <p:nvPr/>
        </p:nvSpPr>
        <p:spPr bwMode="auto">
          <a:xfrm>
            <a:off x="-90488" y="381000"/>
            <a:ext cx="9477376"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lgn="ctr">
              <a:defRPr sz="3200" b="1">
                <a:solidFill>
                  <a:srgbClr val="FFFF00"/>
                </a:solidFill>
                <a:effectLst>
                  <a:outerShdw blurRad="38100" dist="38100" dir="2700000" algn="tl">
                    <a:srgbClr val="000000"/>
                  </a:outerShdw>
                </a:effectLst>
                <a:latin typeface="Arial" charset="0"/>
              </a:defRPr>
            </a:lvl1pPr>
            <a:lvl2pPr algn="ctr">
              <a:defRPr sz="3200" b="1">
                <a:solidFill>
                  <a:srgbClr val="FFFF00"/>
                </a:solidFill>
                <a:effectLst>
                  <a:outerShdw blurRad="38100" dist="38100" dir="2700000" algn="tl">
                    <a:srgbClr val="000000"/>
                  </a:outerShdw>
                </a:effectLst>
                <a:latin typeface="Arial" charset="0"/>
              </a:defRPr>
            </a:lvl2pPr>
            <a:lvl3pPr algn="ctr">
              <a:defRPr sz="3200" b="1">
                <a:solidFill>
                  <a:srgbClr val="FFFF00"/>
                </a:solidFill>
                <a:effectLst>
                  <a:outerShdw blurRad="38100" dist="38100" dir="2700000" algn="tl">
                    <a:srgbClr val="000000"/>
                  </a:outerShdw>
                </a:effectLst>
                <a:latin typeface="Arial" charset="0"/>
              </a:defRPr>
            </a:lvl3pPr>
            <a:lvl4pPr algn="ctr">
              <a:defRPr sz="3200" b="1">
                <a:solidFill>
                  <a:srgbClr val="FFFF00"/>
                </a:solidFill>
                <a:effectLst>
                  <a:outerShdw blurRad="38100" dist="38100" dir="2700000" algn="tl">
                    <a:srgbClr val="000000"/>
                  </a:outerShdw>
                </a:effectLst>
                <a:latin typeface="Arial" charset="0"/>
              </a:defRPr>
            </a:lvl4pPr>
            <a:lvl5pPr algn="ctr">
              <a:defRPr sz="32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2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000000"/>
                  </a:outerShdw>
                </a:effectLst>
                <a:latin typeface="Arial" charset="0"/>
              </a:defRPr>
            </a:lvl9pPr>
          </a:lstStyle>
          <a:p>
            <a:r>
              <a:rPr lang="en-US" altLang="fa-IR" sz="4400" dirty="0"/>
              <a:t>Hypertension: </a:t>
            </a:r>
            <a:br>
              <a:rPr lang="en-US" altLang="fa-IR" sz="4400" dirty="0"/>
            </a:br>
            <a:r>
              <a:rPr lang="en-US" altLang="fa-IR" sz="4400" dirty="0"/>
              <a:t>How Big Is the Problem?</a:t>
            </a:r>
          </a:p>
        </p:txBody>
      </p:sp>
      <p:pic>
        <p:nvPicPr>
          <p:cNvPr id="647183" name="Picture 15" descr="Slid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6663" y="3429000"/>
            <a:ext cx="41052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184" name="Rectangle 16"/>
          <p:cNvSpPr>
            <a:spLocks noGrp="1" noChangeArrowheads="1"/>
          </p:cNvSpPr>
          <p:nvPr>
            <p:ph type="title"/>
          </p:nvPr>
        </p:nvSpPr>
        <p:spPr>
          <a:xfrm>
            <a:off x="76200" y="2078038"/>
            <a:ext cx="9144000" cy="1219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lIns="90488" tIns="44450" rIns="90488" bIns="44450">
            <a:normAutofit fontScale="90000"/>
          </a:bodyPr>
          <a:lstStyle/>
          <a:p>
            <a:pPr>
              <a:lnSpc>
                <a:spcPct val="95000"/>
              </a:lnSpc>
            </a:pPr>
            <a:r>
              <a:rPr lang="en-US" altLang="fa-IR" dirty="0">
                <a:solidFill>
                  <a:schemeClr val="tx2"/>
                </a:solidFill>
              </a:rPr>
              <a:t>At Least 65 Million Americans Require </a:t>
            </a:r>
            <a:br>
              <a:rPr lang="en-US" altLang="fa-IR" dirty="0">
                <a:solidFill>
                  <a:schemeClr val="tx2"/>
                </a:solidFill>
              </a:rPr>
            </a:br>
            <a:r>
              <a:rPr lang="en-US" altLang="fa-IR" dirty="0">
                <a:solidFill>
                  <a:schemeClr val="tx2"/>
                </a:solidFill>
              </a:rPr>
              <a:t>Treatment for Hypertension</a:t>
            </a:r>
          </a:p>
        </p:txBody>
      </p:sp>
      <p:sp>
        <p:nvSpPr>
          <p:cNvPr id="647185" name="Rectangle 17"/>
          <p:cNvSpPr>
            <a:spLocks noChangeArrowheads="1"/>
          </p:cNvSpPr>
          <p:nvPr/>
        </p:nvSpPr>
        <p:spPr bwMode="auto">
          <a:xfrm>
            <a:off x="0" y="0"/>
            <a:ext cx="304800" cy="68580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extLst>
      <p:ext uri="{BB962C8B-B14F-4D97-AF65-F5344CB8AC3E}">
        <p14:creationId xmlns:p14="http://schemas.microsoft.com/office/powerpoint/2010/main" val="559688094"/>
      </p:ext>
    </p:extLst>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800" dirty="0" smtClean="0"/>
              <a:t>The DASH diet is among the most widely studied dietary recommendations in the management of hypertension. This diet involves an eating plan that is rich in fruit, vegetables and low-fat dairy products, with reduced amounts of cholesterol, total and saturated fat, as well as lean red meat, sweets and sugar-sweetened beverages</a:t>
            </a:r>
            <a:endParaRPr lang="en-US" sz="2800" dirty="0"/>
          </a:p>
        </p:txBody>
      </p:sp>
      <p:sp>
        <p:nvSpPr>
          <p:cNvPr id="2" name="Title 1"/>
          <p:cNvSpPr>
            <a:spLocks noGrp="1"/>
          </p:cNvSpPr>
          <p:nvPr>
            <p:ph type="title"/>
          </p:nvPr>
        </p:nvSpPr>
        <p:spPr/>
        <p:txBody>
          <a:bodyPr>
            <a:normAutofit fontScale="90000"/>
          </a:bodyPr>
          <a:lstStyle/>
          <a:p>
            <a:r>
              <a:rPr lang="en-US" sz="5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DASH and DASH-like diets</a:t>
            </a:r>
            <a:endParaRPr lang="en-US" sz="5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tretch>
            <a:fillRect/>
          </a:stretch>
        </p:blipFill>
        <p:spPr bwMode="auto">
          <a:xfrm>
            <a:off x="533400" y="1628775"/>
            <a:ext cx="8382000" cy="5000625"/>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a:blip r:embed="rId3"/>
          <a:srcRect/>
          <a:stretch>
            <a:fillRect/>
          </a:stretch>
        </p:blipFill>
        <p:spPr bwMode="auto">
          <a:xfrm>
            <a:off x="304800" y="381000"/>
            <a:ext cx="1809750" cy="1247775"/>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tretch>
            <a:fillRect/>
          </a:stretch>
        </p:blipFill>
        <p:spPr bwMode="auto">
          <a:xfrm>
            <a:off x="685800" y="1600200"/>
            <a:ext cx="7981950" cy="5257800"/>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3"/>
          <a:srcRect/>
          <a:stretch>
            <a:fillRect/>
          </a:stretch>
        </p:blipFill>
        <p:spPr bwMode="auto">
          <a:xfrm>
            <a:off x="6858000" y="228600"/>
            <a:ext cx="1809750" cy="1247775"/>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smtClean="0"/>
              <a:t>At the end of the study, the DASH diet led to a reduction in blood pressure of 11.4/5.5 mmHg and 3.5/2.1 mmHg in individuals with and without hypertension, respectively, compared with those who consumed a typical American diet</a:t>
            </a:r>
            <a:endParaRPr lang="en-US" sz="3200" dirty="0"/>
          </a:p>
        </p:txBody>
      </p:sp>
      <p:sp>
        <p:nvSpPr>
          <p:cNvPr id="2" name="Title 1"/>
          <p:cNvSpPr>
            <a:spLocks noGrp="1"/>
          </p:cNvSpPr>
          <p:nvPr>
            <p:ph type="title"/>
          </p:nvPr>
        </p:nvSpPr>
        <p:spPr/>
        <p:txBody>
          <a:bodyPr>
            <a:normAutofit fontScale="90000"/>
          </a:bodyPr>
          <a:lstStyle/>
          <a:p>
            <a:r>
              <a:rPr lang="en-US" sz="6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DASH and DASH-like diets</a:t>
            </a:r>
            <a:endParaRPr lang="en-US" sz="6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400" i="1" dirty="0" smtClean="0"/>
              <a:t>Modification of diet with vegan sources</a:t>
            </a:r>
          </a:p>
          <a:p>
            <a:r>
              <a:rPr lang="en-US" sz="4400" i="1" dirty="0" smtClean="0"/>
              <a:t>Modification of diet with carbohydrates</a:t>
            </a:r>
          </a:p>
        </p:txBody>
      </p:sp>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Modification of diet</a:t>
            </a:r>
            <a:endParaRPr lang="en-US" dirty="0"/>
          </a:p>
        </p:txBody>
      </p:sp>
    </p:spTree>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Fructose is the predominant sugar present in these beverages</a:t>
            </a:r>
          </a:p>
          <a:p>
            <a:r>
              <a:rPr lang="en-US" dirty="0" smtClean="0"/>
              <a:t>Although several large cross-sectional and prospective cohort studies have established a causal relationship between sugar-sweetened beverages and the risk of obesity, metabolic syndrome and type 2 diabetes mellitus,87–89 evidence linking consumption of sugar-sweetened beverages and the risk of hypertension have been </a:t>
            </a:r>
            <a:r>
              <a:rPr lang="en-US" dirty="0" err="1" smtClean="0"/>
              <a:t>inconsisten</a:t>
            </a:r>
            <a:endParaRPr lang="en-US" dirty="0"/>
          </a:p>
        </p:txBody>
      </p:sp>
      <p:sp>
        <p:nvSpPr>
          <p:cNvPr id="2" name="Title 1"/>
          <p:cNvSpPr>
            <a:spLocks noGrp="1"/>
          </p:cNvSpPr>
          <p:nvPr>
            <p:ph type="title"/>
          </p:nvPr>
        </p:nvSpPr>
        <p:spPr>
          <a:xfrm>
            <a:off x="457200" y="533400"/>
            <a:ext cx="8229600" cy="1752600"/>
          </a:xfrm>
        </p:spPr>
        <p:txBody>
          <a:bodyPr>
            <a:noAutofit/>
          </a:bodyPr>
          <a:lstStyle/>
          <a:p>
            <a:r>
              <a:rPr lang="en-US" sz="5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Modification of diet with carbohydrates</a:t>
            </a:r>
            <a:r>
              <a:rPr lang="en-US" sz="5400" dirty="0" smtClean="0">
                <a:solidFill>
                  <a:srgbClr val="FFC000"/>
                </a:solidFill>
                <a:effectLst>
                  <a:outerShdw blurRad="38100" dist="38100" dir="2700000" algn="tl">
                    <a:srgbClr val="000000">
                      <a:alpha val="43137"/>
                    </a:srgbClr>
                  </a:outerShdw>
                </a:effectLst>
              </a:rPr>
              <a:t/>
            </a:r>
            <a:br>
              <a:rPr lang="en-US" sz="5400" dirty="0" smtClean="0">
                <a:solidFill>
                  <a:srgbClr val="FFC000"/>
                </a:solidFill>
                <a:effectLst>
                  <a:outerShdw blurRad="38100" dist="38100" dir="2700000" algn="tl">
                    <a:srgbClr val="000000">
                      <a:alpha val="43137"/>
                    </a:srgbClr>
                  </a:outerShdw>
                </a:effectLst>
              </a:rPr>
            </a:br>
            <a:endParaRPr lang="en-US" sz="5400" dirty="0">
              <a:solidFill>
                <a:srgbClr val="FFC000"/>
              </a:solidFill>
              <a:effectLst>
                <a:outerShdw blurRad="38100" dist="38100" dir="2700000" algn="tl">
                  <a:srgbClr val="000000">
                    <a:alpha val="43137"/>
                  </a:srgbClr>
                </a:outerShdw>
              </a:effectLst>
            </a:endParaRPr>
          </a:p>
        </p:txBody>
      </p:sp>
    </p:spTree>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981200"/>
            <a:ext cx="7408333" cy="4648200"/>
          </a:xfrm>
        </p:spPr>
        <p:txBody>
          <a:bodyPr>
            <a:normAutofit/>
          </a:bodyPr>
          <a:lstStyle/>
          <a:p>
            <a:r>
              <a:rPr lang="en-US" sz="2800" dirty="0" smtClean="0"/>
              <a:t>In a cross-sectional analysis collected from NHANES between 2003 and 2006 and involving more than 4,500 adults without a history of hypertension, increased daily fructose intake (≥74 g or an equivalent of 2.5 sugar-sweetened beverages per day) was independently and significantly associated with a greater odds for elevated levels of SBP and a 30% increased risk of a blood pressure &gt;140/90 mmHg</a:t>
            </a:r>
            <a:endParaRPr lang="en-US" sz="2800" dirty="0"/>
          </a:p>
        </p:txBody>
      </p:sp>
      <p:sp>
        <p:nvSpPr>
          <p:cNvPr id="2" name="Title 1"/>
          <p:cNvSpPr>
            <a:spLocks noGrp="1"/>
          </p:cNvSpPr>
          <p:nvPr>
            <p:ph type="title"/>
          </p:nvPr>
        </p:nvSpPr>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Modification of diet with carbohydrates</a:t>
            </a:r>
            <a:endParaRPr lang="en-US" dirty="0"/>
          </a:p>
        </p:txBody>
      </p:sp>
    </p:spTree>
  </p:cSld>
  <p:clrMapOvr>
    <a:masterClrMapping/>
  </p:clrMapOvr>
  <p:transition spd="slow">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In the PREMIER study, which involved 810 adults with </a:t>
            </a:r>
            <a:r>
              <a:rPr lang="en-US" sz="3200" dirty="0" err="1" smtClean="0"/>
              <a:t>prehypertension</a:t>
            </a:r>
            <a:r>
              <a:rPr lang="en-US" sz="3200" dirty="0" smtClean="0"/>
              <a:t> or stage 1 hypertension, a reduction of just one sugar-sweetened beverage per day resulted in a 1.8/1.1 mmHg reduction in blood pressure over 18 months</a:t>
            </a:r>
            <a:endParaRPr lang="en-US" dirty="0"/>
          </a:p>
        </p:txBody>
      </p:sp>
      <p:sp>
        <p:nvSpPr>
          <p:cNvPr id="2" name="Title 1"/>
          <p:cNvSpPr>
            <a:spLocks noGrp="1"/>
          </p:cNvSpPr>
          <p:nvPr>
            <p:ph type="title"/>
          </p:nvPr>
        </p:nvSpPr>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Modification of diet with carbohydrates</a:t>
            </a:r>
            <a:endParaRPr lang="en-US" dirty="0"/>
          </a:p>
        </p:txBody>
      </p:sp>
    </p:spTree>
  </p:cSld>
  <p:clrMapOvr>
    <a:masterClrMapping/>
  </p:clrMapOvr>
  <p:transition spd="slow">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981200"/>
            <a:ext cx="7408333" cy="4419600"/>
          </a:xfrm>
        </p:spPr>
        <p:txBody>
          <a:bodyPr>
            <a:noAutofit/>
          </a:bodyPr>
          <a:lstStyle/>
          <a:p>
            <a:r>
              <a:rPr lang="en-US" sz="2800" dirty="0" smtClean="0"/>
              <a:t>Activation of the sympathetic nervous system </a:t>
            </a:r>
          </a:p>
          <a:p>
            <a:r>
              <a:rPr lang="en-US" sz="2800" dirty="0" smtClean="0"/>
              <a:t>change in blood pressure to weight gain caused by increased caloric intake </a:t>
            </a:r>
          </a:p>
          <a:p>
            <a:r>
              <a:rPr lang="en-US" sz="2800" dirty="0" smtClean="0"/>
              <a:t>The inverse relationship between consumption of sugar-sweetened beverages and urinary sodium excretion </a:t>
            </a:r>
          </a:p>
          <a:p>
            <a:r>
              <a:rPr lang="en-US" sz="2800" dirty="0" smtClean="0"/>
              <a:t>The  role of </a:t>
            </a:r>
            <a:r>
              <a:rPr lang="en-US" sz="2800" dirty="0" err="1" smtClean="0"/>
              <a:t>hyperurecemia</a:t>
            </a:r>
            <a:r>
              <a:rPr lang="en-US" sz="2800" dirty="0" smtClean="0"/>
              <a:t> in the pathogenesis of fructose-induced hypertension</a:t>
            </a:r>
          </a:p>
        </p:txBody>
      </p:sp>
      <p:sp>
        <p:nvSpPr>
          <p:cNvPr id="2" name="Title 1"/>
          <p:cNvSpPr>
            <a:spLocks noGrp="1"/>
          </p:cNvSpPr>
          <p:nvPr>
            <p:ph type="title"/>
          </p:nvPr>
        </p:nvSpPr>
        <p:spPr/>
        <p:txBody>
          <a:bodyPr>
            <a:normAutofit/>
          </a:bodyPr>
          <a:lstStyle/>
          <a:p>
            <a:r>
              <a:rPr lang="en-US" sz="72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Fructose</a:t>
            </a:r>
            <a:r>
              <a:rPr lang="en-US" sz="7200" dirty="0" smtClean="0">
                <a:solidFill>
                  <a:srgbClr val="FFFF00"/>
                </a:solidFill>
                <a:latin typeface="Arial" pitchFamily="34" charset="0"/>
                <a:cs typeface="Arial" pitchFamily="34" charset="0"/>
              </a:rPr>
              <a:t> </a:t>
            </a:r>
            <a:endParaRPr lang="en-US" sz="7200" dirty="0">
              <a:solidFill>
                <a:srgbClr val="FFFF00"/>
              </a:solidFill>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209800"/>
            <a:ext cx="7408333" cy="4267200"/>
          </a:xfrm>
        </p:spPr>
        <p:txBody>
          <a:bodyPr>
            <a:noAutofit/>
          </a:bodyPr>
          <a:lstStyle/>
          <a:p>
            <a:r>
              <a:rPr lang="en-US" dirty="0" smtClean="0"/>
              <a:t>Increase </a:t>
            </a:r>
            <a:r>
              <a:rPr lang="en-US" dirty="0" err="1" smtClean="0"/>
              <a:t>juxtaglomerular</a:t>
            </a:r>
            <a:r>
              <a:rPr lang="en-US" dirty="0" smtClean="0"/>
              <a:t> </a:t>
            </a:r>
            <a:r>
              <a:rPr lang="en-US" dirty="0" err="1" smtClean="0"/>
              <a:t>renin</a:t>
            </a:r>
            <a:r>
              <a:rPr lang="en-US" dirty="0" smtClean="0"/>
              <a:t> production and decrease expression of nitric oxide </a:t>
            </a:r>
            <a:r>
              <a:rPr lang="en-US" dirty="0" err="1" smtClean="0"/>
              <a:t>synthase</a:t>
            </a:r>
            <a:r>
              <a:rPr lang="en-US" dirty="0" smtClean="0"/>
              <a:t>, causing renal vasoconstriction, sodium retention and increased blood pressure. </a:t>
            </a:r>
          </a:p>
          <a:p>
            <a:r>
              <a:rPr lang="en-US" dirty="0" smtClean="0"/>
              <a:t>Persistent renal vasoconstriction could lead to the development of salt-sensitive hypertension, even after </a:t>
            </a:r>
            <a:r>
              <a:rPr lang="en-US" dirty="0" err="1" smtClean="0"/>
              <a:t>hyperuricemia</a:t>
            </a:r>
            <a:r>
              <a:rPr lang="en-US" dirty="0" smtClean="0"/>
              <a:t> is corrected</a:t>
            </a:r>
          </a:p>
          <a:p>
            <a:r>
              <a:rPr lang="en-US" dirty="0" smtClean="0"/>
              <a:t>uric acid might induce endothelial and vascular smooth muscle cell proliferation, which could elevate blood pressure</a:t>
            </a:r>
            <a:endParaRPr lang="en-US" dirty="0"/>
          </a:p>
        </p:txBody>
      </p:sp>
      <p:sp>
        <p:nvSpPr>
          <p:cNvPr id="2" name="Title 1"/>
          <p:cNvSpPr>
            <a:spLocks noGrp="1"/>
          </p:cNvSpPr>
          <p:nvPr>
            <p:ph type="title"/>
          </p:nvPr>
        </p:nvSpPr>
        <p:spPr/>
        <p:txBody>
          <a:bodyPr/>
          <a:lstStyle/>
          <a:p>
            <a:r>
              <a:rPr lang="en-US" sz="7200"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Hyperuricemia</a:t>
            </a:r>
            <a:r>
              <a:rPr lang="en-US" dirty="0" smtClean="0"/>
              <a:t> </a:t>
            </a:r>
            <a:endParaRPr lang="en-US" dirty="0"/>
          </a:p>
        </p:txBody>
      </p:sp>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228600"/>
            <a:ext cx="8493120" cy="838200"/>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b="1" dirty="0">
                <a:latin typeface="Arial" charset="0"/>
                <a:ea typeface="msgothic" charset="0"/>
                <a:cs typeface="msgothic" charset="0"/>
              </a:rPr>
              <a:t>Figure 1. The relations of lifestyle, established and novel risk factors, and cardiovascular disease</a:t>
            </a:r>
            <a:r>
              <a:rPr lang="en-GB" sz="2400" b="1" dirty="0">
                <a:solidFill>
                  <a:srgbClr val="FFC000"/>
                </a:solidFill>
                <a:latin typeface="Arial" charset="0"/>
                <a:ea typeface="msgothic" charset="0"/>
                <a:cs typeface="msgothic" charset="0"/>
              </a:rPr>
              <a:t>. </a:t>
            </a:r>
          </a:p>
        </p:txBody>
      </p:sp>
      <p:pic>
        <p:nvPicPr>
          <p:cNvPr id="3074" name="Picture 2"/>
          <p:cNvPicPr>
            <a:picLocks noChangeAspect="1" noChangeArrowheads="1"/>
          </p:cNvPicPr>
          <p:nvPr/>
        </p:nvPicPr>
        <p:blipFill>
          <a:blip r:embed="rId3"/>
          <a:srcRect/>
          <a:stretch>
            <a:fillRect/>
          </a:stretch>
        </p:blipFill>
        <p:spPr bwMode="auto">
          <a:xfrm>
            <a:off x="443521" y="6224334"/>
            <a:ext cx="1260000" cy="509814"/>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671040" y="1046990"/>
            <a:ext cx="7804800" cy="4756819"/>
          </a:xfrm>
          <a:prstGeom prst="rect">
            <a:avLst/>
          </a:prstGeom>
          <a:noFill/>
          <a:ln w="9525">
            <a:noFill/>
            <a:round/>
            <a:headEnd/>
            <a:tailEnd/>
          </a:ln>
          <a:effectLst/>
        </p:spPr>
      </p:pic>
      <p:sp>
        <p:nvSpPr>
          <p:cNvPr id="3076" name="Text Box 4"/>
          <p:cNvSpPr txBox="1">
            <a:spLocks noChangeArrowheads="1"/>
          </p:cNvSpPr>
          <p:nvPr/>
        </p:nvSpPr>
        <p:spPr bwMode="auto">
          <a:xfrm>
            <a:off x="671040"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err="1">
                <a:solidFill>
                  <a:srgbClr val="000000"/>
                </a:solidFill>
                <a:latin typeface="Arial" charset="0"/>
                <a:ea typeface="msgothic" charset="0"/>
                <a:cs typeface="msgothic" charset="0"/>
              </a:rPr>
              <a:t>Mozaffarian</a:t>
            </a:r>
            <a:r>
              <a:rPr lang="en-GB" sz="1100" b="1" dirty="0">
                <a:solidFill>
                  <a:srgbClr val="000000"/>
                </a:solidFill>
                <a:latin typeface="Arial" charset="0"/>
                <a:ea typeface="msgothic" charset="0"/>
                <a:cs typeface="msgothic" charset="0"/>
              </a:rPr>
              <a:t> D et al. Circulation. 2008;117:3031-3038</a:t>
            </a:r>
          </a:p>
        </p:txBody>
      </p:sp>
      <p:sp>
        <p:nvSpPr>
          <p:cNvPr id="3077" name="Text Box 5"/>
          <p:cNvSpPr txBox="1">
            <a:spLocks noChangeArrowheads="1"/>
          </p:cNvSpPr>
          <p:nvPr/>
        </p:nvSpPr>
        <p:spPr bwMode="auto">
          <a:xfrm>
            <a:off x="5420160" y="6613175"/>
            <a:ext cx="362448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Lst>
            </a:pPr>
            <a:r>
              <a:rPr lang="en-GB" sz="900" dirty="0">
                <a:solidFill>
                  <a:srgbClr val="000000"/>
                </a:solidFill>
                <a:latin typeface="Arial" charset="0"/>
                <a:ea typeface="msgothic" charset="0"/>
                <a:cs typeface="msgothic" charset="0"/>
              </a:rPr>
              <a:t>Copyright © American Heart Association, Inc. All rights reserved.</a:t>
            </a:r>
          </a:p>
        </p:txBody>
      </p:sp>
    </p:spTree>
  </p:cSld>
  <p:clrMapOvr>
    <a:masterClrMapping/>
  </p:clrMapOvr>
  <p:transition spd="slow">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In the INTERSALT study, individuals who drank 300–499 ml alcohol per week or 2.8–4.8 drinks per day had an increase in blood pressure of 2.7/1.6 mmHg.</a:t>
            </a:r>
          </a:p>
          <a:p>
            <a:r>
              <a:rPr lang="en-US" dirty="0" smtClean="0"/>
              <a:t>A large, prospective trial involving 28,000 women and 15,000 men suggested that modest alcohol consumption (one drink per month to five drinks per week) could decrease the risk of hypertension in women, but not in men in whom the risk of hypertension was evident at five drinks per week</a:t>
            </a:r>
            <a:endParaRPr lang="en-US" dirty="0"/>
          </a:p>
        </p:txBody>
      </p:sp>
      <p:sp>
        <p:nvSpPr>
          <p:cNvPr id="2" name="Title 1"/>
          <p:cNvSpPr>
            <a:spLocks noGrp="1"/>
          </p:cNvSpPr>
          <p:nvPr>
            <p:ph type="title"/>
          </p:nvPr>
        </p:nvSpPr>
        <p:spPr/>
        <p:txBody>
          <a:bodyPr>
            <a:noAutofit/>
          </a:bodyPr>
          <a:lstStyle/>
          <a:p>
            <a:r>
              <a:rPr lang="en-US"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Modification of dietary alcohol consumption</a:t>
            </a:r>
            <a:endParaRPr lang="en-US" sz="4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422754785"/>
      </p:ext>
    </p:extLst>
  </p:cSld>
  <p:clrMapOvr>
    <a:masterClrMapping/>
  </p:clrMapOvr>
  <p:transition spd="slow">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tretch>
            <a:fillRect/>
          </a:stretch>
        </p:blipFill>
        <p:spPr bwMode="auto">
          <a:xfrm>
            <a:off x="609600" y="1600201"/>
            <a:ext cx="8077200" cy="52578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7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Alcohol</a:t>
            </a:r>
            <a:endParaRPr lang="en-US" sz="72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54815289"/>
      </p:ext>
    </p:extLst>
  </p:cSld>
  <p:clrMapOvr>
    <a:masterClrMapping/>
  </p:clrMapOvr>
  <p:transition spd="slow">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omega‑3 fatty acids in fish oil include </a:t>
            </a:r>
            <a:r>
              <a:rPr lang="en-US" dirty="0" err="1" smtClean="0"/>
              <a:t>eicosapentaenoic</a:t>
            </a:r>
            <a:r>
              <a:rPr lang="en-US" dirty="0" smtClean="0"/>
              <a:t> acid (EPA), and </a:t>
            </a:r>
            <a:r>
              <a:rPr lang="en-US" dirty="0" err="1" smtClean="0"/>
              <a:t>docosahexaenoic</a:t>
            </a:r>
            <a:r>
              <a:rPr lang="en-US" dirty="0" smtClean="0"/>
              <a:t> acid (DHA). A systematic review of fish-oil supplements for the prevention and treatment of hypertension in patients with a blood pressure of at least 140/85 mmHg showed that blood pressure was reduced by 2.56/1.47 mmHg in eight studies </a:t>
            </a:r>
            <a:endParaRPr lang="en-US" dirty="0"/>
          </a:p>
        </p:txBody>
      </p:sp>
      <p:sp>
        <p:nvSpPr>
          <p:cNvPr id="2" name="Title 1"/>
          <p:cNvSpPr>
            <a:spLocks noGrp="1"/>
          </p:cNvSpPr>
          <p:nvPr>
            <p:ph type="title"/>
          </p:nvPr>
        </p:nvSpPr>
        <p:spPr>
          <a:xfrm>
            <a:off x="-228600" y="338328"/>
            <a:ext cx="9601200" cy="1252728"/>
          </a:xfrm>
        </p:spPr>
        <p:txBody>
          <a:bodyPr>
            <a:noAutofit/>
          </a:bodyPr>
          <a:lstStyle/>
          <a:p>
            <a:r>
              <a:rPr lang="en-US"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Approaches without evidence for recommendation</a:t>
            </a:r>
            <a:endParaRPr lang="en-US" sz="4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The water-soluble fiber is mainly derived from fruits and vegetables and has been speculated to help lower blood pressure owing to its ability to increase insulin sensitivity, endothelial function and absorption of minerals such as potassium, calcium and magnesium</a:t>
            </a:r>
            <a:endParaRPr lang="en-US" sz="2800" dirty="0"/>
          </a:p>
        </p:txBody>
      </p:sp>
      <p:sp>
        <p:nvSpPr>
          <p:cNvPr id="2" name="Title 1"/>
          <p:cNvSpPr>
            <a:spLocks noGrp="1"/>
          </p:cNvSpPr>
          <p:nvPr>
            <p:ph type="title"/>
          </p:nvPr>
        </p:nvSpPr>
        <p:spPr/>
        <p:txBody>
          <a:bodyPr>
            <a:noAutofit/>
          </a:bodyPr>
          <a:lstStyle/>
          <a:p>
            <a:r>
              <a:rPr lang="en-US"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Modification of dietary fiber</a:t>
            </a:r>
            <a:endParaRPr lang="en-US" sz="4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In a large meta-analysis of 24 trials that included 16 randomized controlled trials and 1,406 individuals, a mean total fiber intake of 11.5 g per day was associated with a </a:t>
            </a:r>
            <a:r>
              <a:rPr lang="en-US" dirty="0" err="1" smtClean="0"/>
              <a:t>nonsignificant</a:t>
            </a:r>
            <a:r>
              <a:rPr lang="en-US" dirty="0" smtClean="0"/>
              <a:t> reduction in SBP of 1.13 mmHg and modest DBP reduction of 1.26 mmHg. A larger blood-pressure reduction was noted in elderly individuals (1.32/0.67 mmHg), patients with hypertension (2.4/1.8 mmHg) and those with soluble fiber intake (1.32/0.87 mmHg)</a:t>
            </a:r>
            <a:endParaRPr lang="en-US" dirty="0"/>
          </a:p>
        </p:txBody>
      </p:sp>
      <p:sp>
        <p:nvSpPr>
          <p:cNvPr id="2" name="Title 1"/>
          <p:cNvSpPr>
            <a:spLocks noGrp="1"/>
          </p:cNvSpPr>
          <p:nvPr>
            <p:ph type="title"/>
          </p:nvPr>
        </p:nvSpPr>
        <p:spPr/>
        <p:txBody>
          <a:bodyPr>
            <a:normAutofit/>
          </a:bodyPr>
          <a:lstStyle/>
          <a:p>
            <a:r>
              <a:rPr lang="en-US"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Modification of dietary fiber</a:t>
            </a:r>
            <a:endParaRPr lang="en-US" sz="4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although total dietary fiber intake of 25–30 g per day is strongly recommended for promoting gastrointestinal and cardiovascular health, the benefits in blood-pressure reduction are at best modest </a:t>
            </a:r>
            <a:endParaRPr lang="en-US" sz="3200" dirty="0"/>
          </a:p>
        </p:txBody>
      </p:sp>
      <p:sp>
        <p:nvSpPr>
          <p:cNvPr id="2" name="Title 1"/>
          <p:cNvSpPr>
            <a:spLocks noGrp="1"/>
          </p:cNvSpPr>
          <p:nvPr>
            <p:ph type="title"/>
          </p:nvPr>
        </p:nvSpPr>
        <p:spPr/>
        <p:txBody>
          <a:bodyPr>
            <a:noAutofit/>
          </a:bodyPr>
          <a:lstStyle/>
          <a:p>
            <a:r>
              <a:rPr lang="en-US"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Modification of dietary fiber</a:t>
            </a:r>
            <a:endParaRPr lang="en-US" sz="4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In a meta-analysis of 40 clinical trials, ~1 g per day of calcium supplementation was associated with a modest reduction in blood pressure by 1.86/0.99 mmHg, with the improvement being most pronounced in individuals with low calcium intake (≤800 mg per day) </a:t>
            </a:r>
          </a:p>
          <a:p>
            <a:r>
              <a:rPr lang="en-US" dirty="0" smtClean="0"/>
              <a:t>the benefit of calcium and magnesium supplementation in improving blood pressure is very limited and cannot be universally recommended, with the limited exception of individuals who have a low dietary intake of calcium in whom calcium supplementation has shown benefits in blood-pressure control</a:t>
            </a:r>
            <a:endParaRPr lang="en-US" dirty="0"/>
          </a:p>
        </p:txBody>
      </p:sp>
      <p:sp>
        <p:nvSpPr>
          <p:cNvPr id="2" name="Title 1"/>
          <p:cNvSpPr>
            <a:spLocks noGrp="1"/>
          </p:cNvSpPr>
          <p:nvPr>
            <p:ph type="title"/>
          </p:nvPr>
        </p:nvSpPr>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Modification of dietary calcium and magnes</a:t>
            </a:r>
            <a:r>
              <a:rPr lang="en-US" b="1" dirty="0" smtClean="0">
                <a:solidFill>
                  <a:srgbClr val="FFFF00"/>
                </a:solidFill>
                <a:latin typeface="Arial" pitchFamily="34" charset="0"/>
                <a:cs typeface="Arial" pitchFamily="34" charset="0"/>
              </a:rPr>
              <a:t>ium</a:t>
            </a:r>
            <a:endParaRPr lang="en-US"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768997902"/>
      </p:ext>
    </p:extLst>
  </p:cSld>
  <p:clrMapOvr>
    <a:masterClrMapping/>
  </p:clrMapOvr>
  <p:transition spd="slow">
    <p:circl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524000"/>
            <a:ext cx="7408333" cy="4602163"/>
          </a:xfrm>
        </p:spPr>
        <p:txBody>
          <a:bodyPr>
            <a:noAutofit/>
          </a:bodyPr>
          <a:lstStyle/>
          <a:p>
            <a:r>
              <a:rPr lang="en-US" sz="2800" dirty="0" smtClean="0"/>
              <a:t>observational studies have suggested a beneficial effect of increased serum concentrations of vitamin C or 500–2,000 mg per day of vitamin C supplementation in blood-pressure reduction</a:t>
            </a:r>
          </a:p>
          <a:p>
            <a:r>
              <a:rPr lang="en-US" sz="2800" dirty="0" smtClean="0"/>
              <a:t>However, nine randomized controlled trials have shown inconsistent results. These trials were small, short or not generalizable70 and one study suggested an increase in blood pressure with long-term vitamin C supplementation</a:t>
            </a:r>
            <a:endParaRPr lang="en-US" sz="2800" dirty="0"/>
          </a:p>
        </p:txBody>
      </p:sp>
      <p:sp>
        <p:nvSpPr>
          <p:cNvPr id="2" name="Title 1"/>
          <p:cNvSpPr>
            <a:spLocks noGrp="1"/>
          </p:cNvSpPr>
          <p:nvPr>
            <p:ph type="title"/>
          </p:nvPr>
        </p:nvSpPr>
        <p:spPr/>
        <p:txBody>
          <a:bodyPr>
            <a:normAutofit/>
          </a:bodyPr>
          <a:lstStyle/>
          <a:p>
            <a:r>
              <a:rPr lang="en-US" b="1" dirty="0" smtClean="0">
                <a:solidFill>
                  <a:srgbClr val="FFFF00"/>
                </a:solidFill>
                <a:effectLst>
                  <a:outerShdw blurRad="38100" dist="38100" dir="2700000" algn="tl">
                    <a:srgbClr val="000000">
                      <a:alpha val="43137"/>
                    </a:srgbClr>
                  </a:outerShdw>
                </a:effectLst>
              </a:rPr>
              <a:t>Modification of dietary vitamin C</a:t>
            </a:r>
            <a:endParaRPr lang="en-US"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3906951"/>
      </p:ext>
    </p:extLst>
  </p:cSld>
  <p:clrMapOvr>
    <a:masterClrMapping/>
  </p:clrMapOvr>
  <p:transition spd="slow">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Autofit/>
          </a:bodyPr>
          <a:lstStyle/>
          <a:p>
            <a:r>
              <a:rPr lang="en-US" sz="2800" dirty="0" smtClean="0"/>
              <a:t>Blood pressure rises with age and the slope of change is influenced by genetic factors as well as environmental and lifestyle factors</a:t>
            </a:r>
          </a:p>
          <a:p>
            <a:r>
              <a:rPr lang="en-US" sz="2800" dirty="0" smtClean="0"/>
              <a:t>Dietary approaches to prevent the age-related change in blood pressure are feasible and should be individualized for different segments of the population based on evidence from observational studies and clinical trials</a:t>
            </a:r>
          </a:p>
          <a:p>
            <a:r>
              <a:rPr lang="en-US" sz="2800" dirty="0" smtClean="0"/>
              <a:t>decrease in dietary sodium and sugar-sweetened beverages, coupled with increased dietary intake of potassium and plant proteins, are the dietary strategies most consistently demonstrated to reduce blood pressure</a:t>
            </a:r>
          </a:p>
        </p:txBody>
      </p:sp>
      <p:sp>
        <p:nvSpPr>
          <p:cNvPr id="2" name="Title 1"/>
          <p:cNvSpPr>
            <a:spLocks noGrp="1"/>
          </p:cNvSpPr>
          <p:nvPr>
            <p:ph type="title"/>
          </p:nvPr>
        </p:nvSpPr>
        <p:spPr>
          <a:xfrm>
            <a:off x="457200" y="0"/>
            <a:ext cx="8229600" cy="990600"/>
          </a:xfrm>
        </p:spPr>
        <p:txBody>
          <a:bodyPr>
            <a:noAutofit/>
          </a:bodyPr>
          <a:lstStyle/>
          <a:p>
            <a:r>
              <a:rPr lang="en-US" sz="5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Key points</a:t>
            </a:r>
            <a:endParaRPr lang="en-US" sz="54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133600"/>
            <a:ext cx="5867400" cy="4221163"/>
          </a:xfrm>
        </p:spPr>
        <p:txBody>
          <a:bodyPr>
            <a:noAutofit/>
          </a:bodyPr>
          <a:lstStyle/>
          <a:p>
            <a:r>
              <a:rPr lang="en-US" sz="3200" b="1" dirty="0" smtClean="0"/>
              <a:t>Maintain a healthy weight</a:t>
            </a:r>
          </a:p>
          <a:p>
            <a:r>
              <a:rPr lang="en-US" sz="3200" b="1" dirty="0" smtClean="0"/>
              <a:t>Be physically active</a:t>
            </a:r>
          </a:p>
          <a:p>
            <a:r>
              <a:rPr lang="en-US" sz="3200" b="1" dirty="0" smtClean="0"/>
              <a:t>Follow a healthy eating plan</a:t>
            </a:r>
          </a:p>
          <a:p>
            <a:r>
              <a:rPr lang="en-US" sz="3200" b="1" dirty="0" smtClean="0"/>
              <a:t>Reduce sodium in your diet</a:t>
            </a:r>
          </a:p>
          <a:p>
            <a:r>
              <a:rPr lang="en-US" sz="3200" b="1" dirty="0" smtClean="0"/>
              <a:t>Drink alcohol only in moderation</a:t>
            </a:r>
          </a:p>
          <a:p>
            <a:r>
              <a:rPr lang="en-US" sz="3200" b="1" dirty="0" smtClean="0"/>
              <a:t>Take prescribed drugs as directed</a:t>
            </a:r>
            <a:endParaRPr lang="en-US" sz="3200" dirty="0"/>
          </a:p>
        </p:txBody>
      </p:sp>
      <p:sp>
        <p:nvSpPr>
          <p:cNvPr id="2" name="Title 1"/>
          <p:cNvSpPr>
            <a:spLocks noGrp="1"/>
          </p:cNvSpPr>
          <p:nvPr>
            <p:ph type="title"/>
          </p:nvPr>
        </p:nvSpPr>
        <p:spPr/>
        <p:txBody>
          <a:bodyPr>
            <a:normAutofit fontScale="90000"/>
          </a:bodyPr>
          <a:lstStyle/>
          <a:p>
            <a:r>
              <a:rPr lang="en-US" sz="5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Remember—You </a:t>
            </a:r>
            <a:r>
              <a:rPr lang="en-US" sz="5400" b="1" i="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Can Do It!</a:t>
            </a:r>
            <a:endParaRPr lang="en-US" sz="5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7" name="Picture 3"/>
          <p:cNvPicPr>
            <a:picLocks noChangeAspect="1" noChangeArrowheads="1"/>
          </p:cNvPicPr>
          <p:nvPr/>
        </p:nvPicPr>
        <p:blipFill>
          <a:blip r:embed="rId2"/>
          <a:srcRect/>
          <a:stretch>
            <a:fillRect/>
          </a:stretch>
        </p:blipFill>
        <p:spPr bwMode="auto">
          <a:xfrm>
            <a:off x="6934200" y="1447800"/>
            <a:ext cx="1876425" cy="13716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6553200" y="2910114"/>
            <a:ext cx="2438400" cy="3124200"/>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981200"/>
            <a:ext cx="7408333" cy="4572000"/>
          </a:xfrm>
        </p:spPr>
        <p:txBody>
          <a:bodyPr>
            <a:noAutofit/>
          </a:bodyPr>
          <a:lstStyle/>
          <a:p>
            <a:pPr>
              <a:buNone/>
            </a:pPr>
            <a:r>
              <a:rPr lang="en-US" sz="3600" dirty="0" smtClean="0"/>
              <a:t>• </a:t>
            </a:r>
            <a:r>
              <a:rPr lang="en-US" sz="3600" dirty="0"/>
              <a:t>High blood </a:t>
            </a:r>
            <a:r>
              <a:rPr lang="en-US" sz="3600" dirty="0" smtClean="0"/>
              <a:t>pressure</a:t>
            </a:r>
            <a:endParaRPr lang="en-US" sz="3600" dirty="0"/>
          </a:p>
          <a:p>
            <a:pPr>
              <a:buNone/>
            </a:pPr>
            <a:r>
              <a:rPr lang="en-US" sz="3600" dirty="0"/>
              <a:t>• Abnormal </a:t>
            </a:r>
            <a:r>
              <a:rPr lang="en-US" sz="3600" dirty="0" smtClean="0"/>
              <a:t>cholesterol</a:t>
            </a:r>
            <a:endParaRPr lang="en-US" sz="3600" dirty="0"/>
          </a:p>
          <a:p>
            <a:pPr>
              <a:buNone/>
            </a:pPr>
            <a:r>
              <a:rPr lang="en-US" sz="3600" dirty="0"/>
              <a:t>•Tobacco </a:t>
            </a:r>
            <a:r>
              <a:rPr lang="en-US" sz="3600" dirty="0" smtClean="0"/>
              <a:t>use</a:t>
            </a:r>
            <a:endParaRPr lang="en-US" sz="3600" dirty="0"/>
          </a:p>
          <a:p>
            <a:pPr>
              <a:buNone/>
            </a:pPr>
            <a:r>
              <a:rPr lang="en-US" sz="3600" dirty="0"/>
              <a:t>• </a:t>
            </a:r>
            <a:r>
              <a:rPr lang="en-US" sz="3600" dirty="0" smtClean="0"/>
              <a:t>Diabetes</a:t>
            </a:r>
            <a:endParaRPr lang="en-US" sz="3600" dirty="0"/>
          </a:p>
          <a:p>
            <a:pPr>
              <a:buNone/>
            </a:pPr>
            <a:r>
              <a:rPr lang="en-US" sz="3600" dirty="0"/>
              <a:t>• Overweight</a:t>
            </a:r>
          </a:p>
          <a:p>
            <a:pPr>
              <a:buNone/>
            </a:pPr>
            <a:r>
              <a:rPr lang="en-US" sz="3600" dirty="0"/>
              <a:t>• Physical inactivity</a:t>
            </a:r>
          </a:p>
        </p:txBody>
      </p:sp>
      <p:sp>
        <p:nvSpPr>
          <p:cNvPr id="2" name="Title 1"/>
          <p:cNvSpPr>
            <a:spLocks noGrp="1"/>
          </p:cNvSpPr>
          <p:nvPr>
            <p:ph type="title"/>
          </p:nvPr>
        </p:nvSpPr>
        <p:spPr>
          <a:xfrm>
            <a:off x="457200" y="533400"/>
            <a:ext cx="8229600" cy="1676400"/>
          </a:xfrm>
        </p:spPr>
        <p:txBody>
          <a:bodyPr>
            <a:noAutofit/>
          </a:bodyPr>
          <a:lstStyle/>
          <a:p>
            <a:r>
              <a:rPr lang="en-US" sz="5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Risk factors you can control</a:t>
            </a:r>
            <a:br>
              <a:rPr lang="en-US" sz="5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endParaRPr lang="en-US" sz="5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50177" name="Object 1"/>
          <p:cNvGraphicFramePr>
            <a:graphicFrameLocks noChangeAspect="1"/>
          </p:cNvGraphicFramePr>
          <p:nvPr/>
        </p:nvGraphicFramePr>
        <p:xfrm>
          <a:off x="1524000" y="2057400"/>
          <a:ext cx="1244600" cy="1752600"/>
        </p:xfrm>
        <a:graphic>
          <a:graphicData uri="http://schemas.openxmlformats.org/presentationml/2006/ole">
            <mc:AlternateContent xmlns:mc="http://schemas.openxmlformats.org/markup-compatibility/2006">
              <mc:Choice xmlns:v="urn:schemas-microsoft-com:vml" Requires="v">
                <p:oleObj spid="_x0000_s50182" name="Clip" r:id="rId3" imgW="3286125" imgH="5029200" progId="">
                  <p:embed/>
                </p:oleObj>
              </mc:Choice>
              <mc:Fallback>
                <p:oleObj name="Clip" r:id="rId3" imgW="3286125" imgH="50292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057400"/>
                        <a:ext cx="12446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648200"/>
            <a:ext cx="1341438"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3730" name="Picture 2" descr="C:\Documents and Settings\Administrator\My Documents\My Pictures\f_UmAfvW9vbEazBea6x9IrpQ.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133600"/>
            <a:ext cx="7408333" cy="3992563"/>
          </a:xfrm>
        </p:spPr>
        <p:txBody>
          <a:bodyPr>
            <a:normAutofit fontScale="92500"/>
          </a:bodyPr>
          <a:lstStyle/>
          <a:p>
            <a:r>
              <a:rPr lang="en-US" sz="3600" dirty="0" smtClean="0"/>
              <a:t>Age </a:t>
            </a:r>
            <a:r>
              <a:rPr lang="en-US" sz="3600" dirty="0"/>
              <a:t>(55 or older for men; 65 or older for women)</a:t>
            </a:r>
          </a:p>
          <a:p>
            <a:r>
              <a:rPr lang="en-US" sz="3600" dirty="0" smtClean="0"/>
              <a:t>Family </a:t>
            </a:r>
            <a:r>
              <a:rPr lang="en-US" sz="3600" dirty="0"/>
              <a:t>history of early heart disease (having a father </a:t>
            </a:r>
            <a:r>
              <a:rPr lang="en-US" sz="3600" dirty="0" smtClean="0"/>
              <a:t>or brother </a:t>
            </a:r>
            <a:r>
              <a:rPr lang="en-US" sz="3600" dirty="0"/>
              <a:t>diagnosed with heart disease before age 55 </a:t>
            </a:r>
            <a:r>
              <a:rPr lang="en-US" sz="3600" dirty="0" smtClean="0"/>
              <a:t>or  </a:t>
            </a:r>
            <a:r>
              <a:rPr lang="en-US" sz="3600" dirty="0"/>
              <a:t>Diabetes having a mother or sister diagnosed before age 65</a:t>
            </a:r>
            <a:r>
              <a:rPr lang="en-US" sz="2800" dirty="0" smtClean="0"/>
              <a:t>)</a:t>
            </a:r>
            <a:endParaRPr lang="en-US" sz="2800" dirty="0"/>
          </a:p>
        </p:txBody>
      </p:sp>
      <p:sp>
        <p:nvSpPr>
          <p:cNvPr id="2" name="Title 1"/>
          <p:cNvSpPr>
            <a:spLocks noGrp="1"/>
          </p:cNvSpPr>
          <p:nvPr>
            <p:ph type="title"/>
          </p:nvPr>
        </p:nvSpPr>
        <p:spPr/>
        <p:txBody>
          <a:bodyPr>
            <a:normAutofit fontScale="90000"/>
          </a:bodyPr>
          <a:lstStyle/>
          <a:p>
            <a:r>
              <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Risk factors beyond your control</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290129177"/>
              </p:ext>
            </p:extLst>
          </p:nvPr>
        </p:nvGraphicFramePr>
        <p:xfrm flipH="1">
          <a:off x="228600" y="4800600"/>
          <a:ext cx="1752600" cy="1787525"/>
        </p:xfrm>
        <a:graphic>
          <a:graphicData uri="http://schemas.openxmlformats.org/presentationml/2006/ole">
            <mc:AlternateContent xmlns:mc="http://schemas.openxmlformats.org/markup-compatibility/2006">
              <mc:Choice xmlns:v="urn:schemas-microsoft-com:vml" Requires="v">
                <p:oleObj spid="_x0000_s49159" name="Clip" r:id="rId3" imgW="5876925" imgH="6772275" progId="">
                  <p:embed/>
                </p:oleObj>
              </mc:Choice>
              <mc:Fallback>
                <p:oleObj name="Clip" r:id="rId3" imgW="5876925" imgH="6772275"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28600" y="4800600"/>
                        <a:ext cx="1752600" cy="178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828800"/>
            <a:ext cx="7408333" cy="4724399"/>
          </a:xfrm>
        </p:spPr>
        <p:txBody>
          <a:bodyPr>
            <a:noAutofit/>
          </a:bodyPr>
          <a:lstStyle/>
          <a:p>
            <a:r>
              <a:rPr lang="en-US" sz="3600" dirty="0" smtClean="0"/>
              <a:t>A 5 mmHg population-wide reduction in blood pressure has been estimated to reduce the incidence of coronary events by 9%, strokes by 14% and all-cause mortality by 7%, and would translate into 27,600 lives saved per year in the USA</a:t>
            </a:r>
            <a:endParaRPr lang="en-US" sz="3600" dirty="0"/>
          </a:p>
        </p:txBody>
      </p:sp>
      <p:sp>
        <p:nvSpPr>
          <p:cNvPr id="2" name="Title 1"/>
          <p:cNvSpPr>
            <a:spLocks noGrp="1"/>
          </p:cNvSpPr>
          <p:nvPr>
            <p:ph type="title"/>
          </p:nvPr>
        </p:nvSpPr>
        <p:spPr/>
        <p:txBody>
          <a:bodyPr/>
          <a:lstStyle/>
          <a:p>
            <a:endParaRPr lang="en-US"/>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altLang="fa-IR" sz="6000" b="1" dirty="0">
                <a:solidFill>
                  <a:srgbClr val="FFFF00"/>
                </a:solidFill>
                <a:effectLst>
                  <a:outerShdw blurRad="38100" dist="38100" dir="2700000" algn="tl">
                    <a:srgbClr val="000000">
                      <a:alpha val="43137"/>
                    </a:srgbClr>
                  </a:outerShdw>
                </a:effectLst>
                <a:latin typeface="Arial" charset="0"/>
              </a:rPr>
              <a:t>Hypertension</a:t>
            </a:r>
          </a:p>
        </p:txBody>
      </p:sp>
      <p:sp>
        <p:nvSpPr>
          <p:cNvPr id="26627" name="Rectangle 3"/>
          <p:cNvSpPr>
            <a:spLocks noGrp="1" noChangeArrowheads="1"/>
          </p:cNvSpPr>
          <p:nvPr>
            <p:ph type="body" idx="1"/>
          </p:nvPr>
        </p:nvSpPr>
        <p:spPr>
          <a:xfrm>
            <a:off x="685800" y="2362200"/>
            <a:ext cx="7772400" cy="4495800"/>
          </a:xfrm>
        </p:spPr>
        <p:txBody>
          <a:bodyPr/>
          <a:lstStyle/>
          <a:p>
            <a:pPr>
              <a:buClr>
                <a:srgbClr val="FF0000"/>
              </a:buClr>
            </a:pPr>
            <a:r>
              <a:rPr lang="en-US" altLang="fa-IR" sz="3600" b="1" dirty="0">
                <a:solidFill>
                  <a:srgbClr val="C00000"/>
                </a:solidFill>
                <a:latin typeface="Arial" charset="0"/>
              </a:rPr>
              <a:t>What Can I Do?</a:t>
            </a:r>
            <a:endParaRPr lang="en-US" altLang="fa-IR" b="1" dirty="0">
              <a:solidFill>
                <a:srgbClr val="C00000"/>
              </a:solidFill>
              <a:latin typeface="Arial" charset="0"/>
            </a:endParaRPr>
          </a:p>
          <a:p>
            <a:pPr lvl="1">
              <a:buClr>
                <a:srgbClr val="FF0000"/>
              </a:buClr>
            </a:pPr>
            <a:r>
              <a:rPr lang="en-US" altLang="fa-IR" sz="3600" b="1" dirty="0">
                <a:latin typeface="Arial" charset="0"/>
              </a:rPr>
              <a:t>Loose weight if your overweight</a:t>
            </a:r>
          </a:p>
          <a:p>
            <a:pPr lvl="1">
              <a:buClr>
                <a:srgbClr val="FF0000"/>
              </a:buClr>
            </a:pPr>
            <a:r>
              <a:rPr lang="en-US" altLang="fa-IR" sz="3600" b="1" dirty="0">
                <a:latin typeface="Arial" charset="0"/>
              </a:rPr>
              <a:t>Get regular physical activity</a:t>
            </a:r>
          </a:p>
          <a:p>
            <a:pPr lvl="1">
              <a:buClr>
                <a:srgbClr val="FF0000"/>
              </a:buClr>
            </a:pPr>
            <a:r>
              <a:rPr lang="en-US" altLang="fa-IR" sz="3600" b="1" dirty="0">
                <a:latin typeface="Arial" charset="0"/>
              </a:rPr>
              <a:t>Avoid excessive alcohol</a:t>
            </a:r>
          </a:p>
          <a:p>
            <a:pPr lvl="1">
              <a:buClr>
                <a:srgbClr val="FF0000"/>
              </a:buClr>
            </a:pPr>
            <a:r>
              <a:rPr lang="en-US" altLang="fa-IR" sz="3600" b="1" dirty="0">
                <a:latin typeface="Arial" charset="0"/>
              </a:rPr>
              <a:t>Stop smoking</a:t>
            </a:r>
          </a:p>
          <a:p>
            <a:pPr lvl="1">
              <a:buClr>
                <a:srgbClr val="FF0000"/>
              </a:buClr>
            </a:pPr>
            <a:r>
              <a:rPr lang="en-US" altLang="fa-IR" sz="3600" b="1" dirty="0">
                <a:latin typeface="Arial" charset="0"/>
              </a:rPr>
              <a:t>Manage your stress</a:t>
            </a:r>
          </a:p>
          <a:p>
            <a:pPr lvl="1">
              <a:buClr>
                <a:srgbClr val="FF0000"/>
              </a:buClr>
              <a:buFontTx/>
              <a:buNone/>
            </a:pPr>
            <a:endParaRPr lang="en-US" altLang="fa-IR" sz="3200" b="1" dirty="0">
              <a:solidFill>
                <a:srgbClr val="FFFF00"/>
              </a:solidFill>
              <a:latin typeface="Arial" charset="0"/>
            </a:endParaRPr>
          </a:p>
        </p:txBody>
      </p:sp>
      <p:pic>
        <p:nvPicPr>
          <p:cNvPr id="26628" name="Picture 4" descr="D:\Programs\Microsoft Office\Clipart\Pub60Cor\so00452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04800"/>
            <a:ext cx="1066800" cy="1155700"/>
          </a:xfrm>
          <a:prstGeom prst="rect">
            <a:avLst/>
          </a:prstGeom>
          <a:noFill/>
          <a:extLst>
            <a:ext uri="{909E8E84-426E-40DD-AFC4-6F175D3DCCD1}">
              <a14:hiddenFill xmlns:a14="http://schemas.microsoft.com/office/drawing/2010/main">
                <a:solidFill>
                  <a:srgbClr val="FFFFFF"/>
                </a:solidFill>
              </a14:hiddenFill>
            </a:ext>
          </a:extLst>
        </p:spPr>
      </p:pic>
      <p:sp>
        <p:nvSpPr>
          <p:cNvPr id="26630" name="Text Box 6"/>
          <p:cNvSpPr txBox="1">
            <a:spLocks noChangeArrowheads="1"/>
          </p:cNvSpPr>
          <p:nvPr/>
        </p:nvSpPr>
        <p:spPr bwMode="auto">
          <a:xfrm>
            <a:off x="0" y="1219200"/>
            <a:ext cx="2165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a-IR" sz="1800">
                <a:solidFill>
                  <a:srgbClr val="FFFF00"/>
                </a:solidFill>
              </a:rPr>
              <a:t>Lifestyles, Fitness</a:t>
            </a:r>
          </a:p>
          <a:p>
            <a:r>
              <a:rPr lang="en-US" altLang="fa-IR" sz="1800">
                <a:solidFill>
                  <a:srgbClr val="FFFF00"/>
                </a:solidFill>
              </a:rPr>
              <a:t>and Rehabilitation</a:t>
            </a:r>
          </a:p>
        </p:txBody>
      </p:sp>
      <p:pic>
        <p:nvPicPr>
          <p:cNvPr id="266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800600"/>
            <a:ext cx="1341438"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295400"/>
            <a:ext cx="2074862"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04800"/>
            <a:ext cx="1447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850109"/>
      </p:ext>
    </p:extLst>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altLang="fa-IR" sz="5400" b="1" dirty="0">
                <a:solidFill>
                  <a:srgbClr val="FFFF00"/>
                </a:solidFill>
                <a:effectLst>
                  <a:outerShdw blurRad="38100" dist="38100" dir="2700000" algn="tl">
                    <a:srgbClr val="000000">
                      <a:alpha val="43137"/>
                    </a:srgbClr>
                  </a:outerShdw>
                </a:effectLst>
                <a:latin typeface="Arial" charset="0"/>
              </a:rPr>
              <a:t>Hypertension</a:t>
            </a:r>
          </a:p>
        </p:txBody>
      </p:sp>
      <p:sp>
        <p:nvSpPr>
          <p:cNvPr id="28675" name="Rectangle 3"/>
          <p:cNvSpPr>
            <a:spLocks noGrp="1" noChangeArrowheads="1"/>
          </p:cNvSpPr>
          <p:nvPr>
            <p:ph type="body" idx="1"/>
          </p:nvPr>
        </p:nvSpPr>
        <p:spPr>
          <a:xfrm>
            <a:off x="990600" y="2362200"/>
            <a:ext cx="7772400" cy="4495800"/>
          </a:xfrm>
        </p:spPr>
        <p:txBody>
          <a:bodyPr/>
          <a:lstStyle/>
          <a:p>
            <a:pPr>
              <a:buClr>
                <a:srgbClr val="FF0000"/>
              </a:buClr>
            </a:pPr>
            <a:r>
              <a:rPr lang="en-US" altLang="fa-IR" sz="3600" b="1" dirty="0">
                <a:solidFill>
                  <a:srgbClr val="C00000"/>
                </a:solidFill>
                <a:latin typeface="Arial" charset="0"/>
              </a:rPr>
              <a:t>What Can I Do?</a:t>
            </a:r>
            <a:endParaRPr lang="en-US" altLang="fa-IR" b="1" dirty="0">
              <a:solidFill>
                <a:srgbClr val="C00000"/>
              </a:solidFill>
              <a:latin typeface="Arial" charset="0"/>
            </a:endParaRPr>
          </a:p>
          <a:p>
            <a:pPr lvl="1">
              <a:buClr>
                <a:srgbClr val="FF0000"/>
              </a:buClr>
            </a:pPr>
            <a:r>
              <a:rPr lang="en-US" altLang="fa-IR" sz="3200" b="1" dirty="0" smtClean="0">
                <a:latin typeface="Arial" charset="0"/>
              </a:rPr>
              <a:t>Decrease salt intake</a:t>
            </a:r>
          </a:p>
          <a:p>
            <a:pPr lvl="1">
              <a:buClr>
                <a:srgbClr val="FF0000"/>
              </a:buClr>
            </a:pPr>
            <a:r>
              <a:rPr lang="en-US" altLang="fa-IR" sz="3200" b="1" dirty="0" smtClean="0">
                <a:latin typeface="Arial" charset="0"/>
              </a:rPr>
              <a:t>Eat for heart health</a:t>
            </a:r>
          </a:p>
          <a:p>
            <a:pPr lvl="1">
              <a:buClr>
                <a:srgbClr val="FF0000"/>
              </a:buClr>
            </a:pPr>
            <a:r>
              <a:rPr lang="en-US" altLang="fa-IR" sz="3200" b="1" dirty="0" smtClean="0">
                <a:latin typeface="Arial" charset="0"/>
              </a:rPr>
              <a:t>Discuss the use of oral contraceptives with your doctor</a:t>
            </a:r>
          </a:p>
          <a:p>
            <a:pPr lvl="1">
              <a:buClr>
                <a:srgbClr val="FF0000"/>
              </a:buClr>
            </a:pPr>
            <a:r>
              <a:rPr lang="en-US" altLang="fa-IR" sz="3200" b="1" dirty="0" smtClean="0">
                <a:latin typeface="Arial" charset="0"/>
              </a:rPr>
              <a:t>Discuss the use of some medications your </a:t>
            </a:r>
            <a:r>
              <a:rPr lang="en-US" altLang="fa-IR" sz="3200" b="1" dirty="0">
                <a:latin typeface="Arial" charset="0"/>
              </a:rPr>
              <a:t>docto</a:t>
            </a:r>
            <a:r>
              <a:rPr lang="en-US" altLang="fa-IR" b="1" dirty="0">
                <a:latin typeface="Arial" charset="0"/>
              </a:rPr>
              <a:t>r</a:t>
            </a:r>
            <a:endParaRPr lang="en-US" altLang="fa-IR" sz="3200" b="1" dirty="0">
              <a:solidFill>
                <a:srgbClr val="FFFF00"/>
              </a:solidFill>
              <a:latin typeface="Arial" charset="0"/>
            </a:endParaRPr>
          </a:p>
        </p:txBody>
      </p:sp>
      <p:pic>
        <p:nvPicPr>
          <p:cNvPr id="28676" name="Picture 4" descr="D:\Programs\Microsoft Office\Clipart\Pub60Cor\so00452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04800"/>
            <a:ext cx="1066800" cy="1155700"/>
          </a:xfrm>
          <a:prstGeom prst="rect">
            <a:avLst/>
          </a:prstGeom>
          <a:noFill/>
          <a:extLst>
            <a:ext uri="{909E8E84-426E-40DD-AFC4-6F175D3DCCD1}">
              <a14:hiddenFill xmlns:a14="http://schemas.microsoft.com/office/drawing/2010/main">
                <a:solidFill>
                  <a:srgbClr val="FFFFFF"/>
                </a:solidFill>
              </a14:hiddenFill>
            </a:ext>
          </a:extLst>
        </p:spPr>
      </p:pic>
      <p:sp>
        <p:nvSpPr>
          <p:cNvPr id="28678" name="Text Box 6"/>
          <p:cNvSpPr txBox="1">
            <a:spLocks noChangeArrowheads="1"/>
          </p:cNvSpPr>
          <p:nvPr/>
        </p:nvSpPr>
        <p:spPr bwMode="auto">
          <a:xfrm>
            <a:off x="0" y="1219200"/>
            <a:ext cx="2165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a-IR" sz="1800" dirty="0">
                <a:solidFill>
                  <a:srgbClr val="FFFF00"/>
                </a:solidFill>
              </a:rPr>
              <a:t>Lifestyles, Fitness</a:t>
            </a:r>
          </a:p>
          <a:p>
            <a:r>
              <a:rPr lang="en-US" altLang="fa-IR" sz="1800" dirty="0">
                <a:solidFill>
                  <a:srgbClr val="FFFF00"/>
                </a:solidFill>
              </a:rPr>
              <a:t>and Rehabilitation</a:t>
            </a:r>
          </a:p>
        </p:txBody>
      </p:sp>
      <p:graphicFrame>
        <p:nvGraphicFramePr>
          <p:cNvPr id="28682" name="Object 10"/>
          <p:cNvGraphicFramePr>
            <a:graphicFrameLocks noChangeAspect="1"/>
          </p:cNvGraphicFramePr>
          <p:nvPr>
            <p:extLst>
              <p:ext uri="{D42A27DB-BD31-4B8C-83A1-F6EECF244321}">
                <p14:modId xmlns:p14="http://schemas.microsoft.com/office/powerpoint/2010/main" val="3618582672"/>
              </p:ext>
            </p:extLst>
          </p:nvPr>
        </p:nvGraphicFramePr>
        <p:xfrm>
          <a:off x="1295400" y="2362200"/>
          <a:ext cx="1660525" cy="1752600"/>
        </p:xfrm>
        <a:graphic>
          <a:graphicData uri="http://schemas.openxmlformats.org/presentationml/2006/ole">
            <mc:AlternateContent xmlns:mc="http://schemas.openxmlformats.org/markup-compatibility/2006">
              <mc:Choice xmlns:v="urn:schemas-microsoft-com:vml" Requires="v">
                <p:oleObj spid="_x0000_s3080" name="PhotoImpact" r:id="rId5" imgW="14285714" imgH="14285714" progId="">
                  <p:embed/>
                </p:oleObj>
              </mc:Choice>
              <mc:Fallback>
                <p:oleObj name="PhotoImpact" r:id="rId5" imgW="14285714" imgH="14285714"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362200"/>
                        <a:ext cx="16605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68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04800"/>
            <a:ext cx="1447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636968"/>
      </p:ext>
    </p:extLst>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424</TotalTime>
  <Words>2134</Words>
  <Application>Microsoft Office PowerPoint</Application>
  <PresentationFormat>On-screen Show (4:3)</PresentationFormat>
  <Paragraphs>198</Paragraphs>
  <Slides>50</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Waveform</vt:lpstr>
      <vt:lpstr>Clip</vt:lpstr>
      <vt:lpstr>PhotoImpact</vt:lpstr>
      <vt:lpstr>Non pharmacologic Self-care In Hypertension</vt:lpstr>
      <vt:lpstr>Hypertension Facts:</vt:lpstr>
      <vt:lpstr>At Least 65 Million Americans Require  Treatment for Hypertension</vt:lpstr>
      <vt:lpstr>PowerPoint Presentation</vt:lpstr>
      <vt:lpstr>Risk factors you can control </vt:lpstr>
      <vt:lpstr>Risk factors beyond your control </vt:lpstr>
      <vt:lpstr>PowerPoint Presentation</vt:lpstr>
      <vt:lpstr>Hypertension</vt:lpstr>
      <vt:lpstr>Hypertension</vt:lpstr>
      <vt:lpstr>Hypertension</vt:lpstr>
      <vt:lpstr>Hypertension</vt:lpstr>
      <vt:lpstr>Hypertension</vt:lpstr>
      <vt:lpstr>Lifestyle modifications </vt:lpstr>
      <vt:lpstr>Lifestyle Changes Beneficial in Reducing Weight </vt:lpstr>
      <vt:lpstr>PowerPoint Presentation</vt:lpstr>
      <vt:lpstr>PowerPoint Presentation</vt:lpstr>
      <vt:lpstr>Modification of dietary caloric intake</vt:lpstr>
      <vt:lpstr>Modification of dietary caloric intake</vt:lpstr>
      <vt:lpstr>Mechanisms of Antihypertensive Effect Of weight Loss</vt:lpstr>
      <vt:lpstr>Physical Activity</vt:lpstr>
      <vt:lpstr>PowerPoint Presentation</vt:lpstr>
      <vt:lpstr>PowerPoint Presentation</vt:lpstr>
      <vt:lpstr>Mechanisms Of Antihypertensive effect of Exercise</vt:lpstr>
      <vt:lpstr>PowerPoint Presentation</vt:lpstr>
      <vt:lpstr>Modification of dietary potassium</vt:lpstr>
      <vt:lpstr>Modification of dietary potassium</vt:lpstr>
      <vt:lpstr>DASH Diet</vt:lpstr>
      <vt:lpstr>PowerPoint Presentation</vt:lpstr>
      <vt:lpstr>JNC 7 Reference Card</vt:lpstr>
      <vt:lpstr>DASH and DASH-like diets</vt:lpstr>
      <vt:lpstr>PowerPoint Presentation</vt:lpstr>
      <vt:lpstr>PowerPoint Presentation</vt:lpstr>
      <vt:lpstr>DASH and DASH-like diets</vt:lpstr>
      <vt:lpstr>Modification of diet</vt:lpstr>
      <vt:lpstr>Modification of diet with carbohydrates </vt:lpstr>
      <vt:lpstr>Modification of diet with carbohydrates</vt:lpstr>
      <vt:lpstr>Modification of diet with carbohydrates</vt:lpstr>
      <vt:lpstr>Fructose </vt:lpstr>
      <vt:lpstr>Hyperuricemia </vt:lpstr>
      <vt:lpstr>Modification of dietary alcohol consumption</vt:lpstr>
      <vt:lpstr>Alcohol</vt:lpstr>
      <vt:lpstr>Approaches without evidence for recommendation</vt:lpstr>
      <vt:lpstr>Modification of dietary fiber</vt:lpstr>
      <vt:lpstr>Modification of dietary fiber</vt:lpstr>
      <vt:lpstr>Modification of dietary fiber</vt:lpstr>
      <vt:lpstr>Modification of dietary calcium and magnesium</vt:lpstr>
      <vt:lpstr>Modification of dietary vitamin C</vt:lpstr>
      <vt:lpstr>Key points</vt:lpstr>
      <vt:lpstr>Remember—You Can Do It!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dc:creator>
  <cp:lastModifiedBy>test</cp:lastModifiedBy>
  <cp:revision>71</cp:revision>
  <dcterms:created xsi:type="dcterms:W3CDTF">2014-08-24T16:22:37Z</dcterms:created>
  <dcterms:modified xsi:type="dcterms:W3CDTF">2014-10-07T04:24:59Z</dcterms:modified>
</cp:coreProperties>
</file>