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notesSlides/notesSlide195.xml" ContentType="application/vnd.openxmlformats-officedocument.presentationml.notesSlide+xml"/>
  <Override PartName="/ppt/notesSlides/notesSlide200.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8"/>
  </p:notesMasterIdLst>
  <p:sldIdLst>
    <p:sldId id="621" r:id="rId2"/>
    <p:sldId id="437" r:id="rId3"/>
    <p:sldId id="436" r:id="rId4"/>
    <p:sldId id="442" r:id="rId5"/>
    <p:sldId id="443" r:id="rId6"/>
    <p:sldId id="444" r:id="rId7"/>
    <p:sldId id="511" r:id="rId8"/>
    <p:sldId id="445" r:id="rId9"/>
    <p:sldId id="446" r:id="rId10"/>
    <p:sldId id="447" r:id="rId11"/>
    <p:sldId id="512" r:id="rId12"/>
    <p:sldId id="449" r:id="rId13"/>
    <p:sldId id="347" r:id="rId14"/>
    <p:sldId id="521" r:id="rId15"/>
    <p:sldId id="348" r:id="rId16"/>
    <p:sldId id="522" r:id="rId17"/>
    <p:sldId id="349" r:id="rId18"/>
    <p:sldId id="396" r:id="rId19"/>
    <p:sldId id="529" r:id="rId20"/>
    <p:sldId id="530" r:id="rId21"/>
    <p:sldId id="397" r:id="rId22"/>
    <p:sldId id="585" r:id="rId23"/>
    <p:sldId id="329" r:id="rId24"/>
    <p:sldId id="326" r:id="rId25"/>
    <p:sldId id="584" r:id="rId26"/>
    <p:sldId id="517" r:id="rId27"/>
    <p:sldId id="519" r:id="rId28"/>
    <p:sldId id="518" r:id="rId29"/>
    <p:sldId id="520" r:id="rId30"/>
    <p:sldId id="532" r:id="rId31"/>
    <p:sldId id="586" r:id="rId32"/>
    <p:sldId id="363" r:id="rId33"/>
    <p:sldId id="570" r:id="rId34"/>
    <p:sldId id="279" r:id="rId35"/>
    <p:sldId id="597" r:id="rId36"/>
    <p:sldId id="587" r:id="rId37"/>
    <p:sldId id="381" r:id="rId38"/>
    <p:sldId id="364" r:id="rId39"/>
    <p:sldId id="538" r:id="rId40"/>
    <p:sldId id="537" r:id="rId41"/>
    <p:sldId id="598" r:id="rId42"/>
    <p:sldId id="588" r:id="rId43"/>
    <p:sldId id="541" r:id="rId44"/>
    <p:sldId id="525" r:id="rId45"/>
    <p:sldId id="301" r:id="rId46"/>
    <p:sldId id="535" r:id="rId47"/>
    <p:sldId id="589" r:id="rId48"/>
    <p:sldId id="536" r:id="rId49"/>
    <p:sldId id="612" r:id="rId50"/>
    <p:sldId id="534" r:id="rId51"/>
    <p:sldId id="533" r:id="rId52"/>
    <p:sldId id="276" r:id="rId53"/>
    <p:sldId id="596" r:id="rId54"/>
    <p:sldId id="527" r:id="rId55"/>
    <p:sldId id="286" r:id="rId56"/>
    <p:sldId id="287" r:id="rId57"/>
    <p:sldId id="515" r:id="rId58"/>
    <p:sldId id="354" r:id="rId59"/>
    <p:sldId id="617" r:id="rId60"/>
    <p:sldId id="618" r:id="rId61"/>
    <p:sldId id="619" r:id="rId62"/>
    <p:sldId id="569" r:id="rId63"/>
    <p:sldId id="355" r:id="rId64"/>
    <p:sldId id="356" r:id="rId65"/>
    <p:sldId id="295" r:id="rId66"/>
    <p:sldId id="620" r:id="rId67"/>
    <p:sldId id="371" r:id="rId68"/>
    <p:sldId id="304" r:id="rId69"/>
    <p:sldId id="574" r:id="rId70"/>
    <p:sldId id="400" r:id="rId71"/>
    <p:sldId id="362" r:id="rId72"/>
    <p:sldId id="573" r:id="rId73"/>
    <p:sldId id="339" r:id="rId74"/>
    <p:sldId id="308" r:id="rId75"/>
    <p:sldId id="372" r:id="rId76"/>
    <p:sldId id="284" r:id="rId77"/>
    <p:sldId id="374" r:id="rId78"/>
    <p:sldId id="375" r:id="rId79"/>
    <p:sldId id="376" r:id="rId80"/>
    <p:sldId id="614" r:id="rId81"/>
    <p:sldId id="613" r:id="rId82"/>
    <p:sldId id="311" r:id="rId83"/>
    <p:sldId id="297" r:id="rId84"/>
    <p:sldId id="377" r:id="rId85"/>
    <p:sldId id="313" r:id="rId86"/>
    <p:sldId id="572" r:id="rId87"/>
    <p:sldId id="544" r:id="rId88"/>
    <p:sldId id="539" r:id="rId89"/>
    <p:sldId id="416" r:id="rId90"/>
    <p:sldId id="599" r:id="rId91"/>
    <p:sldId id="277" r:id="rId92"/>
    <p:sldId id="379" r:id="rId93"/>
    <p:sldId id="600" r:id="rId94"/>
    <p:sldId id="546" r:id="rId95"/>
    <p:sldId id="314" r:id="rId96"/>
    <p:sldId id="401" r:id="rId97"/>
    <p:sldId id="593" r:id="rId98"/>
    <p:sldId id="594" r:id="rId99"/>
    <p:sldId id="595" r:id="rId100"/>
    <p:sldId id="384" r:id="rId101"/>
    <p:sldId id="385" r:id="rId102"/>
    <p:sldId id="386" r:id="rId103"/>
    <p:sldId id="606" r:id="rId104"/>
    <p:sldId id="388" r:id="rId105"/>
    <p:sldId id="557" r:id="rId106"/>
    <p:sldId id="561" r:id="rId107"/>
    <p:sldId id="395" r:id="rId108"/>
    <p:sldId id="560" r:id="rId109"/>
    <p:sldId id="389" r:id="rId110"/>
    <p:sldId id="563" r:id="rId111"/>
    <p:sldId id="562" r:id="rId112"/>
    <p:sldId id="559" r:id="rId113"/>
    <p:sldId id="324" r:id="rId114"/>
    <p:sldId id="409" r:id="rId115"/>
    <p:sldId id="319" r:id="rId116"/>
    <p:sldId id="320" r:id="rId117"/>
    <p:sldId id="331" r:id="rId118"/>
    <p:sldId id="296" r:id="rId119"/>
    <p:sldId id="604" r:id="rId120"/>
    <p:sldId id="603" r:id="rId121"/>
    <p:sldId id="321" r:id="rId122"/>
    <p:sldId id="322" r:id="rId123"/>
    <p:sldId id="605" r:id="rId124"/>
    <p:sldId id="583" r:id="rId125"/>
    <p:sldId id="602" r:id="rId126"/>
    <p:sldId id="402" r:id="rId127"/>
    <p:sldId id="404" r:id="rId128"/>
    <p:sldId id="582" r:id="rId129"/>
    <p:sldId id="565" r:id="rId130"/>
    <p:sldId id="410" r:id="rId131"/>
    <p:sldId id="392" r:id="rId132"/>
    <p:sldId id="421" r:id="rId133"/>
    <p:sldId id="312" r:id="rId134"/>
    <p:sldId id="305" r:id="rId135"/>
    <p:sldId id="581" r:id="rId136"/>
    <p:sldId id="412" r:id="rId137"/>
    <p:sldId id="336" r:id="rId138"/>
    <p:sldId id="334" r:id="rId139"/>
    <p:sldId id="333" r:id="rId140"/>
    <p:sldId id="514" r:id="rId141"/>
    <p:sldId id="610" r:id="rId142"/>
    <p:sldId id="282" r:id="rId143"/>
    <p:sldId id="281" r:id="rId144"/>
    <p:sldId id="419" r:id="rId145"/>
    <p:sldId id="420" r:id="rId146"/>
    <p:sldId id="611" r:id="rId147"/>
    <p:sldId id="579" r:id="rId148"/>
    <p:sldId id="414" r:id="rId149"/>
    <p:sldId id="415" r:id="rId150"/>
    <p:sldId id="411" r:id="rId151"/>
    <p:sldId id="417" r:id="rId152"/>
    <p:sldId id="601" r:id="rId153"/>
    <p:sldId id="423" r:id="rId154"/>
    <p:sldId id="424" r:id="rId155"/>
    <p:sldId id="387" r:id="rId156"/>
    <p:sldId id="425" r:id="rId157"/>
    <p:sldId id="285" r:id="rId158"/>
    <p:sldId id="343" r:id="rId159"/>
    <p:sldId id="575" r:id="rId160"/>
    <p:sldId id="427" r:id="rId161"/>
    <p:sldId id="607" r:id="rId162"/>
    <p:sldId id="428" r:id="rId163"/>
    <p:sldId id="341" r:id="rId164"/>
    <p:sldId id="576" r:id="rId165"/>
    <p:sldId id="430" r:id="rId166"/>
    <p:sldId id="358" r:id="rId167"/>
    <p:sldId id="303" r:id="rId168"/>
    <p:sldId id="608" r:id="rId169"/>
    <p:sldId id="431" r:id="rId170"/>
    <p:sldId id="433" r:id="rId171"/>
    <p:sldId id="432" r:id="rId172"/>
    <p:sldId id="434" r:id="rId173"/>
    <p:sldId id="344" r:id="rId174"/>
    <p:sldId id="435" r:id="rId175"/>
    <p:sldId id="609" r:id="rId176"/>
    <p:sldId id="577" r:id="rId177"/>
    <p:sldId id="438" r:id="rId178"/>
    <p:sldId id="441" r:id="rId179"/>
    <p:sldId id="550" r:id="rId180"/>
    <p:sldId id="350" r:id="rId181"/>
    <p:sldId id="616" r:id="rId182"/>
    <p:sldId id="300" r:id="rId183"/>
    <p:sldId id="302" r:id="rId184"/>
    <p:sldId id="280" r:id="rId185"/>
    <p:sldId id="440" r:id="rId186"/>
    <p:sldId id="294" r:id="rId187"/>
    <p:sldId id="325" r:id="rId188"/>
    <p:sldId id="382" r:id="rId189"/>
    <p:sldId id="317" r:id="rId190"/>
    <p:sldId id="292" r:id="rId191"/>
    <p:sldId id="293" r:id="rId192"/>
    <p:sldId id="283" r:id="rId193"/>
    <p:sldId id="290" r:id="rId194"/>
    <p:sldId id="291" r:id="rId195"/>
    <p:sldId id="370" r:id="rId196"/>
    <p:sldId id="327" r:id="rId197"/>
    <p:sldId id="524" r:id="rId198"/>
    <p:sldId id="549" r:id="rId199"/>
    <p:sldId id="540" r:id="rId200"/>
    <p:sldId id="306" r:id="rId201"/>
    <p:sldId id="346" r:id="rId202"/>
    <p:sldId id="332" r:id="rId203"/>
    <p:sldId id="340" r:id="rId204"/>
    <p:sldId id="272" r:id="rId205"/>
    <p:sldId id="330" r:id="rId206"/>
    <p:sldId id="542" r:id="rId207"/>
    <p:sldId id="526" r:id="rId208"/>
    <p:sldId id="571" r:id="rId209"/>
    <p:sldId id="523" r:id="rId210"/>
    <p:sldId id="548" r:id="rId211"/>
    <p:sldId id="361" r:id="rId212"/>
    <p:sldId id="338" r:id="rId213"/>
    <p:sldId id="547" r:id="rId214"/>
    <p:sldId id="394" r:id="rId215"/>
    <p:sldId id="405" r:id="rId216"/>
    <p:sldId id="408" r:id="rId217"/>
    <p:sldId id="403" r:id="rId218"/>
    <p:sldId id="578" r:id="rId219"/>
    <p:sldId id="383" r:id="rId220"/>
    <p:sldId id="399" r:id="rId221"/>
    <p:sldId id="418" r:id="rId222"/>
    <p:sldId id="413" r:id="rId223"/>
    <p:sldId id="568" r:id="rId224"/>
    <p:sldId id="545" r:id="rId225"/>
    <p:sldId id="531" r:id="rId226"/>
    <p:sldId id="289" r:id="rId227"/>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99CC"/>
    <a:srgbClr val="FFFF66"/>
    <a:srgbClr val="800000"/>
    <a:srgbClr val="003300"/>
    <a:srgbClr val="000099"/>
    <a:srgbClr val="9900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36" autoAdjust="0"/>
    <p:restoredTop sz="94614" autoAdjust="0"/>
  </p:normalViewPr>
  <p:slideViewPr>
    <p:cSldViewPr>
      <p:cViewPr varScale="1">
        <p:scale>
          <a:sx n="81" d="100"/>
          <a:sy n="81" d="100"/>
        </p:scale>
        <p:origin x="-124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presProps" Target="presProps.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1126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CE5C3E7-A38B-479D-A544-3FB194E202FC}" type="slidenum">
              <a:rPr lang="fr-FR"/>
              <a:pPr/>
              <a:t>‹#›</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BF4885-0820-4ADF-BF94-1EE280ADCF95}" type="slidenum">
              <a:rPr lang="fr-FR"/>
              <a:pPr/>
              <a:t>1</a:t>
            </a:fld>
            <a:endParaRPr lang="fr-FR"/>
          </a:p>
        </p:txBody>
      </p:sp>
      <p:sp>
        <p:nvSpPr>
          <p:cNvPr id="760834" name="Rectangle 2"/>
          <p:cNvSpPr>
            <a:spLocks noChangeArrowheads="1" noTextEdit="1"/>
          </p:cNvSpPr>
          <p:nvPr>
            <p:ph type="sldImg"/>
          </p:nvPr>
        </p:nvSpPr>
        <p:spPr>
          <a:ln/>
        </p:spPr>
      </p:sp>
      <p:sp>
        <p:nvSpPr>
          <p:cNvPr id="76083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DA0A0-88F9-4515-BE2F-66DEC904D733}" type="slidenum">
              <a:rPr lang="fr-FR"/>
              <a:pPr/>
              <a:t>10</a:t>
            </a:fld>
            <a:endParaRPr lang="fr-FR"/>
          </a:p>
        </p:txBody>
      </p:sp>
      <p:sp>
        <p:nvSpPr>
          <p:cNvPr id="397314" name="Rectangle 2"/>
          <p:cNvSpPr>
            <a:spLocks noChangeArrowheads="1" noTextEdit="1"/>
          </p:cNvSpPr>
          <p:nvPr>
            <p:ph type="sldImg"/>
          </p:nvPr>
        </p:nvSpPr>
        <p:spPr>
          <a:ln/>
        </p:spPr>
      </p:sp>
      <p:sp>
        <p:nvSpPr>
          <p:cNvPr id="39731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3CA26B-0034-48BF-9447-627036915562}" type="slidenum">
              <a:rPr lang="fr-FR"/>
              <a:pPr/>
              <a:t>100</a:t>
            </a:fld>
            <a:endParaRPr lang="fr-FR"/>
          </a:p>
        </p:txBody>
      </p:sp>
      <p:sp>
        <p:nvSpPr>
          <p:cNvPr id="268290" name="Rectangle 2"/>
          <p:cNvSpPr>
            <a:spLocks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A7A3B8-2567-4DE9-BDE3-AFA9D9EAA4DF}" type="slidenum">
              <a:rPr lang="fr-FR"/>
              <a:pPr/>
              <a:t>101</a:t>
            </a:fld>
            <a:endParaRPr lang="fr-FR"/>
          </a:p>
        </p:txBody>
      </p:sp>
      <p:sp>
        <p:nvSpPr>
          <p:cNvPr id="270338" name="Rectangle 2"/>
          <p:cNvSpPr>
            <a:spLocks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C5304-E2E4-4AFF-B97D-0C89DA3FFA55}" type="slidenum">
              <a:rPr lang="fr-FR"/>
              <a:pPr/>
              <a:t>102</a:t>
            </a:fld>
            <a:endParaRPr lang="fr-FR"/>
          </a:p>
        </p:txBody>
      </p:sp>
      <p:sp>
        <p:nvSpPr>
          <p:cNvPr id="272386" name="Rectangle 2"/>
          <p:cNvSpPr>
            <a:spLocks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813F4-4386-45FC-B51D-BE8EFC3120D1}" type="slidenum">
              <a:rPr lang="fr-FR"/>
              <a:pPr/>
              <a:t>103</a:t>
            </a:fld>
            <a:endParaRPr lang="fr-FR"/>
          </a:p>
        </p:txBody>
      </p:sp>
      <p:sp>
        <p:nvSpPr>
          <p:cNvPr id="728066" name="Rectangle 2"/>
          <p:cNvSpPr>
            <a:spLocks noChangeArrowheads="1" noTextEdit="1"/>
          </p:cNvSpPr>
          <p:nvPr>
            <p:ph type="sldImg"/>
          </p:nvPr>
        </p:nvSpPr>
        <p:spPr>
          <a:ln/>
        </p:spPr>
      </p:sp>
      <p:sp>
        <p:nvSpPr>
          <p:cNvPr id="7280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B755BA-C6FB-4077-A107-F035752B6E60}" type="slidenum">
              <a:rPr lang="fr-FR"/>
              <a:pPr/>
              <a:t>104</a:t>
            </a:fld>
            <a:endParaRPr lang="fr-FR"/>
          </a:p>
        </p:txBody>
      </p:sp>
      <p:sp>
        <p:nvSpPr>
          <p:cNvPr id="276482" name="Rectangle 2"/>
          <p:cNvSpPr>
            <a:spLocks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9B7A19-D20A-4F50-AA15-F599BD28ED7A}" type="slidenum">
              <a:rPr lang="fr-FR"/>
              <a:pPr/>
              <a:t>105</a:t>
            </a:fld>
            <a:endParaRPr lang="fr-FR"/>
          </a:p>
        </p:txBody>
      </p:sp>
      <p:sp>
        <p:nvSpPr>
          <p:cNvPr id="622594" name="Rectangle 2"/>
          <p:cNvSpPr>
            <a:spLocks noChangeArrowheads="1" noTextEdit="1"/>
          </p:cNvSpPr>
          <p:nvPr>
            <p:ph type="sldImg"/>
          </p:nvPr>
        </p:nvSpPr>
        <p:spPr>
          <a:ln/>
        </p:spPr>
      </p:sp>
      <p:sp>
        <p:nvSpPr>
          <p:cNvPr id="62259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E9E521-ECC4-40DC-9114-7ABDE3421984}" type="slidenum">
              <a:rPr lang="fr-FR"/>
              <a:pPr/>
              <a:t>106</a:t>
            </a:fld>
            <a:endParaRPr lang="fr-FR"/>
          </a:p>
        </p:txBody>
      </p:sp>
      <p:sp>
        <p:nvSpPr>
          <p:cNvPr id="630786" name="Rectangle 2"/>
          <p:cNvSpPr>
            <a:spLocks noChangeArrowheads="1" noTextEdit="1"/>
          </p:cNvSpPr>
          <p:nvPr>
            <p:ph type="sldImg"/>
          </p:nvPr>
        </p:nvSpPr>
        <p:spPr>
          <a:ln/>
        </p:spPr>
      </p:sp>
      <p:sp>
        <p:nvSpPr>
          <p:cNvPr id="6307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814B2-A72C-4A3F-94F5-28137F61B188}" type="slidenum">
              <a:rPr lang="fr-FR"/>
              <a:pPr/>
              <a:t>107</a:t>
            </a:fld>
            <a:endParaRPr lang="fr-FR"/>
          </a:p>
        </p:txBody>
      </p:sp>
      <p:sp>
        <p:nvSpPr>
          <p:cNvPr id="290818" name="Rectangle 2"/>
          <p:cNvSpPr>
            <a:spLocks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84FDD2-FCAD-4414-85E1-948F6C8079FE}" type="slidenum">
              <a:rPr lang="fr-FR"/>
              <a:pPr/>
              <a:t>108</a:t>
            </a:fld>
            <a:endParaRPr lang="fr-FR"/>
          </a:p>
        </p:txBody>
      </p:sp>
      <p:sp>
        <p:nvSpPr>
          <p:cNvPr id="628738" name="Rectangle 2"/>
          <p:cNvSpPr>
            <a:spLocks noChangeArrowheads="1" noTextEdit="1"/>
          </p:cNvSpPr>
          <p:nvPr>
            <p:ph type="sldImg"/>
          </p:nvPr>
        </p:nvSpPr>
        <p:spPr>
          <a:ln/>
        </p:spPr>
      </p:sp>
      <p:sp>
        <p:nvSpPr>
          <p:cNvPr id="62873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E615BF-D309-4979-9076-9B97EE020CF9}" type="slidenum">
              <a:rPr lang="fr-FR"/>
              <a:pPr/>
              <a:t>109</a:t>
            </a:fld>
            <a:endParaRPr lang="fr-FR"/>
          </a:p>
        </p:txBody>
      </p:sp>
      <p:sp>
        <p:nvSpPr>
          <p:cNvPr id="278530" name="Rectangle 2"/>
          <p:cNvSpPr>
            <a:spLocks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73D7A-C4EB-49BE-9ED8-CA06FFE7BC78}" type="slidenum">
              <a:rPr lang="fr-FR"/>
              <a:pPr/>
              <a:t>11</a:t>
            </a:fld>
            <a:endParaRPr lang="fr-FR"/>
          </a:p>
        </p:txBody>
      </p:sp>
      <p:sp>
        <p:nvSpPr>
          <p:cNvPr id="530434" name="Rectangle 2"/>
          <p:cNvSpPr>
            <a:spLocks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2E8CA9-169F-4C4C-8DCF-DC53AB8731F3}" type="slidenum">
              <a:rPr lang="fr-FR"/>
              <a:pPr/>
              <a:t>110</a:t>
            </a:fld>
            <a:endParaRPr lang="fr-FR"/>
          </a:p>
        </p:txBody>
      </p:sp>
      <p:sp>
        <p:nvSpPr>
          <p:cNvPr id="634882" name="Rectangle 2"/>
          <p:cNvSpPr>
            <a:spLocks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AEBB59-8968-4D34-A6DF-5424F6EAED3E}" type="slidenum">
              <a:rPr lang="fr-FR"/>
              <a:pPr/>
              <a:t>111</a:t>
            </a:fld>
            <a:endParaRPr lang="fr-FR"/>
          </a:p>
        </p:txBody>
      </p:sp>
      <p:sp>
        <p:nvSpPr>
          <p:cNvPr id="632834" name="Rectangle 2"/>
          <p:cNvSpPr>
            <a:spLocks noChangeArrowheads="1" noTextEdit="1"/>
          </p:cNvSpPr>
          <p:nvPr>
            <p:ph type="sldImg"/>
          </p:nvPr>
        </p:nvSpPr>
        <p:spPr>
          <a:ln/>
        </p:spPr>
      </p:sp>
      <p:sp>
        <p:nvSpPr>
          <p:cNvPr id="63283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F0D0B5-0D55-4354-A166-3EB4590E0B1B}" type="slidenum">
              <a:rPr lang="fr-FR"/>
              <a:pPr/>
              <a:t>112</a:t>
            </a:fld>
            <a:endParaRPr lang="fr-FR"/>
          </a:p>
        </p:txBody>
      </p:sp>
      <p:sp>
        <p:nvSpPr>
          <p:cNvPr id="626690" name="Rectangle 2"/>
          <p:cNvSpPr>
            <a:spLocks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13382-CBE4-4EA3-B35F-7B5D146DD994}" type="slidenum">
              <a:rPr lang="fr-FR"/>
              <a:pPr/>
              <a:t>113</a:t>
            </a:fld>
            <a:endParaRPr lang="fr-FR"/>
          </a:p>
        </p:txBody>
      </p:sp>
      <p:sp>
        <p:nvSpPr>
          <p:cNvPr id="145410" name="Rectangle 2"/>
          <p:cNvSpPr>
            <a:spLocks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8A8F1-5EAD-4E54-864E-C5E1D84B6BED}" type="slidenum">
              <a:rPr lang="fr-FR"/>
              <a:pPr/>
              <a:t>114</a:t>
            </a:fld>
            <a:endParaRPr lang="fr-FR"/>
          </a:p>
        </p:txBody>
      </p:sp>
      <p:sp>
        <p:nvSpPr>
          <p:cNvPr id="319490" name="Rectangle 2"/>
          <p:cNvSpPr>
            <a:spLocks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EA1AA1-8620-4247-89A4-E77E1BD518B6}" type="slidenum">
              <a:rPr lang="fr-FR"/>
              <a:pPr/>
              <a:t>115</a:t>
            </a:fld>
            <a:endParaRPr lang="fr-FR"/>
          </a:p>
        </p:txBody>
      </p:sp>
      <p:sp>
        <p:nvSpPr>
          <p:cNvPr id="135170" name="Rectangle 2"/>
          <p:cNvSpPr>
            <a:spLocks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DB2F2A-EAB8-4FE8-94F9-A537AF44E03F}" type="slidenum">
              <a:rPr lang="fr-FR"/>
              <a:pPr/>
              <a:t>116</a:t>
            </a:fld>
            <a:endParaRPr lang="fr-FR"/>
          </a:p>
        </p:txBody>
      </p:sp>
      <p:sp>
        <p:nvSpPr>
          <p:cNvPr id="137218" name="Rectangle 2"/>
          <p:cNvSpPr>
            <a:spLocks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5BC9B8-56A7-4F0E-9505-DE3B515079C2}" type="slidenum">
              <a:rPr lang="fr-FR"/>
              <a:pPr/>
              <a:t>117</a:t>
            </a:fld>
            <a:endParaRPr lang="fr-FR"/>
          </a:p>
        </p:txBody>
      </p:sp>
      <p:sp>
        <p:nvSpPr>
          <p:cNvPr id="159746" name="Rectangle 2"/>
          <p:cNvSpPr>
            <a:spLocks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9C53B0-2FA9-4E55-89BA-FF7BBC006BDF}" type="slidenum">
              <a:rPr lang="fr-FR"/>
              <a:pPr/>
              <a:t>118</a:t>
            </a:fld>
            <a:endParaRPr lang="fr-FR"/>
          </a:p>
        </p:txBody>
      </p:sp>
      <p:sp>
        <p:nvSpPr>
          <p:cNvPr id="88066" name="Rectangle 2"/>
          <p:cNvSpPr>
            <a:spLocks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C64775-49C3-4E02-9988-8B99A4970DB3}" type="slidenum">
              <a:rPr lang="fr-FR"/>
              <a:pPr/>
              <a:t>119</a:t>
            </a:fld>
            <a:endParaRPr lang="fr-FR"/>
          </a:p>
        </p:txBody>
      </p:sp>
      <p:sp>
        <p:nvSpPr>
          <p:cNvPr id="723970" name="Rectangle 2"/>
          <p:cNvSpPr>
            <a:spLocks noChangeArrowheads="1" noTextEdit="1"/>
          </p:cNvSpPr>
          <p:nvPr>
            <p:ph type="sldImg"/>
          </p:nvPr>
        </p:nvSpPr>
        <p:spPr>
          <a:ln/>
        </p:spPr>
      </p:sp>
      <p:sp>
        <p:nvSpPr>
          <p:cNvPr id="72397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1003DD-734B-487A-BD2B-035286CD1A2A}" type="slidenum">
              <a:rPr lang="fr-FR"/>
              <a:pPr/>
              <a:t>12</a:t>
            </a:fld>
            <a:endParaRPr lang="fr-FR"/>
          </a:p>
        </p:txBody>
      </p:sp>
      <p:sp>
        <p:nvSpPr>
          <p:cNvPr id="401410" name="Rectangle 2"/>
          <p:cNvSpPr>
            <a:spLocks noChangeArrowheads="1" noTextEdit="1"/>
          </p:cNvSpPr>
          <p:nvPr>
            <p:ph type="sldImg"/>
          </p:nvPr>
        </p:nvSpPr>
        <p:spPr>
          <a:ln/>
        </p:spPr>
      </p:sp>
      <p:sp>
        <p:nvSpPr>
          <p:cNvPr id="40141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2B4239-D671-443B-B0DF-228E215CBE5D}" type="slidenum">
              <a:rPr lang="fr-FR"/>
              <a:pPr/>
              <a:t>120</a:t>
            </a:fld>
            <a:endParaRPr lang="fr-FR"/>
          </a:p>
        </p:txBody>
      </p:sp>
      <p:sp>
        <p:nvSpPr>
          <p:cNvPr id="721922" name="Rectangle 2"/>
          <p:cNvSpPr>
            <a:spLocks noChangeArrowheads="1" noTextEdit="1"/>
          </p:cNvSpPr>
          <p:nvPr>
            <p:ph type="sldImg"/>
          </p:nvPr>
        </p:nvSpPr>
        <p:spPr>
          <a:ln/>
        </p:spPr>
      </p:sp>
      <p:sp>
        <p:nvSpPr>
          <p:cNvPr id="72192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D91C2D-8DB9-4246-A4D5-5CB1EDDB8AD1}" type="slidenum">
              <a:rPr lang="fr-FR"/>
              <a:pPr/>
              <a:t>121</a:t>
            </a:fld>
            <a:endParaRPr lang="fr-FR"/>
          </a:p>
        </p:txBody>
      </p:sp>
      <p:sp>
        <p:nvSpPr>
          <p:cNvPr id="139266" name="Rectangle 2"/>
          <p:cNvSpPr>
            <a:spLocks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4E439B-4E05-46D9-B2C8-1B9D76358201}" type="slidenum">
              <a:rPr lang="fr-FR"/>
              <a:pPr/>
              <a:t>122</a:t>
            </a:fld>
            <a:endParaRPr lang="fr-FR"/>
          </a:p>
        </p:txBody>
      </p:sp>
      <p:sp>
        <p:nvSpPr>
          <p:cNvPr id="141314" name="Rectangle 2"/>
          <p:cNvSpPr>
            <a:spLocks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40E90-489B-43B4-844C-96EC44BABF89}" type="slidenum">
              <a:rPr lang="fr-FR"/>
              <a:pPr/>
              <a:t>123</a:t>
            </a:fld>
            <a:endParaRPr lang="fr-FR"/>
          </a:p>
        </p:txBody>
      </p:sp>
      <p:sp>
        <p:nvSpPr>
          <p:cNvPr id="726018" name="Rectangle 2"/>
          <p:cNvSpPr>
            <a:spLocks noChangeArrowheads="1" noTextEdit="1"/>
          </p:cNvSpPr>
          <p:nvPr>
            <p:ph type="sldImg"/>
          </p:nvPr>
        </p:nvSpPr>
        <p:spPr>
          <a:ln/>
        </p:spPr>
      </p:sp>
      <p:sp>
        <p:nvSpPr>
          <p:cNvPr id="72601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C629F1-B573-476D-95DB-C92446B5E0A9}" type="slidenum">
              <a:rPr lang="fr-FR"/>
              <a:pPr/>
              <a:t>124</a:t>
            </a:fld>
            <a:endParaRPr lang="fr-FR"/>
          </a:p>
        </p:txBody>
      </p:sp>
      <p:sp>
        <p:nvSpPr>
          <p:cNvPr id="678914" name="Rectangle 2"/>
          <p:cNvSpPr>
            <a:spLocks noChangeArrowheads="1" noTextEdit="1"/>
          </p:cNvSpPr>
          <p:nvPr>
            <p:ph type="sldImg"/>
          </p:nvPr>
        </p:nvSpPr>
        <p:spPr>
          <a:ln/>
        </p:spPr>
      </p:sp>
      <p:sp>
        <p:nvSpPr>
          <p:cNvPr id="67891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66537A-7559-4FC7-8E4B-39B1AEC74C66}" type="slidenum">
              <a:rPr lang="fr-FR"/>
              <a:pPr/>
              <a:t>125</a:t>
            </a:fld>
            <a:endParaRPr lang="fr-FR"/>
          </a:p>
        </p:txBody>
      </p:sp>
      <p:sp>
        <p:nvSpPr>
          <p:cNvPr id="719874" name="Rectangle 2"/>
          <p:cNvSpPr>
            <a:spLocks noChangeArrowheads="1" noTextEdit="1"/>
          </p:cNvSpPr>
          <p:nvPr>
            <p:ph type="sldImg"/>
          </p:nvPr>
        </p:nvSpPr>
        <p:spPr>
          <a:ln/>
        </p:spPr>
      </p:sp>
      <p:sp>
        <p:nvSpPr>
          <p:cNvPr id="71987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E06CD-FC1D-4B16-8A6F-EB8C39B1CE6F}" type="slidenum">
              <a:rPr lang="fr-FR"/>
              <a:pPr/>
              <a:t>126</a:t>
            </a:fld>
            <a:endParaRPr lang="fr-FR"/>
          </a:p>
        </p:txBody>
      </p:sp>
      <p:sp>
        <p:nvSpPr>
          <p:cNvPr id="305154" name="Rectangle 2"/>
          <p:cNvSpPr>
            <a:spLocks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A38831-4537-4757-89F2-B9164C2EE85B}" type="slidenum">
              <a:rPr lang="fr-FR"/>
              <a:pPr/>
              <a:t>127</a:t>
            </a:fld>
            <a:endParaRPr lang="fr-FR"/>
          </a:p>
        </p:txBody>
      </p:sp>
      <p:sp>
        <p:nvSpPr>
          <p:cNvPr id="309250" name="Rectangle 2"/>
          <p:cNvSpPr>
            <a:spLocks noChangeArrowheads="1" noTextEdit="1"/>
          </p:cNvSpPr>
          <p:nvPr>
            <p:ph type="sldImg"/>
          </p:nvPr>
        </p:nvSpPr>
        <p:spPr>
          <a:ln/>
        </p:spPr>
      </p:sp>
      <p:sp>
        <p:nvSpPr>
          <p:cNvPr id="30925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60E08-E203-4ACF-9F43-D54EF495E27C}" type="slidenum">
              <a:rPr lang="fr-FR"/>
              <a:pPr/>
              <a:t>128</a:t>
            </a:fld>
            <a:endParaRPr lang="fr-FR"/>
          </a:p>
        </p:txBody>
      </p:sp>
      <p:sp>
        <p:nvSpPr>
          <p:cNvPr id="676866" name="Rectangle 2"/>
          <p:cNvSpPr>
            <a:spLocks noChangeArrowheads="1" noTextEdit="1"/>
          </p:cNvSpPr>
          <p:nvPr>
            <p:ph type="sldImg"/>
          </p:nvPr>
        </p:nvSpPr>
        <p:spPr>
          <a:ln/>
        </p:spPr>
      </p:sp>
      <p:sp>
        <p:nvSpPr>
          <p:cNvPr id="6768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FA8CCC-68C6-43EA-B7CF-8E97B52BA2B5}" type="slidenum">
              <a:rPr lang="fr-FR"/>
              <a:pPr/>
              <a:t>129</a:t>
            </a:fld>
            <a:endParaRPr lang="fr-FR"/>
          </a:p>
        </p:txBody>
      </p:sp>
      <p:sp>
        <p:nvSpPr>
          <p:cNvPr id="641026" name="Rectangle 2"/>
          <p:cNvSpPr>
            <a:spLocks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C31FA7-3267-4660-BB72-4324A6CEBCC1}" type="slidenum">
              <a:rPr lang="fr-FR"/>
              <a:pPr/>
              <a:t>13</a:t>
            </a:fld>
            <a:endParaRPr lang="fr-FR"/>
          </a:p>
        </p:txBody>
      </p:sp>
      <p:sp>
        <p:nvSpPr>
          <p:cNvPr id="192514" name="Rectangle 2"/>
          <p:cNvSpPr>
            <a:spLocks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D15F32-9F0B-4B89-83E2-A77FF1478CBA}" type="slidenum">
              <a:rPr lang="fr-FR"/>
              <a:pPr/>
              <a:t>130</a:t>
            </a:fld>
            <a:endParaRPr lang="fr-FR"/>
          </a:p>
        </p:txBody>
      </p:sp>
      <p:sp>
        <p:nvSpPr>
          <p:cNvPr id="321538" name="Rectangle 2"/>
          <p:cNvSpPr>
            <a:spLocks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96A71-3699-48D8-8C72-791DDB05441A}" type="slidenum">
              <a:rPr lang="fr-FR"/>
              <a:pPr/>
              <a:t>131</a:t>
            </a:fld>
            <a:endParaRPr lang="fr-FR"/>
          </a:p>
        </p:txBody>
      </p:sp>
      <p:sp>
        <p:nvSpPr>
          <p:cNvPr id="284674" name="Rectangle 2"/>
          <p:cNvSpPr>
            <a:spLocks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8B7DAE-1F92-4608-9D5D-DB029C545804}" type="slidenum">
              <a:rPr lang="fr-FR"/>
              <a:pPr/>
              <a:t>132</a:t>
            </a:fld>
            <a:endParaRPr lang="fr-FR"/>
          </a:p>
        </p:txBody>
      </p:sp>
      <p:sp>
        <p:nvSpPr>
          <p:cNvPr id="344066" name="Rectangle 2"/>
          <p:cNvSpPr>
            <a:spLocks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AC13C7-C1D4-48D5-92AE-47C51B380B6F}" type="slidenum">
              <a:rPr lang="fr-FR"/>
              <a:pPr/>
              <a:t>133</a:t>
            </a:fld>
            <a:endParaRPr lang="fr-FR"/>
          </a:p>
        </p:txBody>
      </p:sp>
      <p:sp>
        <p:nvSpPr>
          <p:cNvPr id="120834" name="Rectangle 2"/>
          <p:cNvSpPr>
            <a:spLocks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3E064E-AF1E-4794-B32A-630DA226F053}" type="slidenum">
              <a:rPr lang="fr-FR"/>
              <a:pPr/>
              <a:t>134</a:t>
            </a:fld>
            <a:endParaRPr lang="fr-FR"/>
          </a:p>
        </p:txBody>
      </p:sp>
      <p:sp>
        <p:nvSpPr>
          <p:cNvPr id="106498" name="Rectangle 2"/>
          <p:cNvSpPr>
            <a:spLocks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69712-0E04-42DA-A1BC-E6CF170B805B}" type="slidenum">
              <a:rPr lang="fr-FR"/>
              <a:pPr/>
              <a:t>135</a:t>
            </a:fld>
            <a:endParaRPr lang="fr-FR"/>
          </a:p>
        </p:txBody>
      </p:sp>
      <p:sp>
        <p:nvSpPr>
          <p:cNvPr id="674818" name="Rectangle 2"/>
          <p:cNvSpPr>
            <a:spLocks noChangeArrowheads="1" noTextEdit="1"/>
          </p:cNvSpPr>
          <p:nvPr>
            <p:ph type="sldImg"/>
          </p:nvPr>
        </p:nvSpPr>
        <p:spPr>
          <a:ln/>
        </p:spPr>
      </p:sp>
      <p:sp>
        <p:nvSpPr>
          <p:cNvPr id="67481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9D320E-8B90-4498-8E2E-7E6AAF9DA103}" type="slidenum">
              <a:rPr lang="fr-FR"/>
              <a:pPr/>
              <a:t>136</a:t>
            </a:fld>
            <a:endParaRPr lang="fr-FR"/>
          </a:p>
        </p:txBody>
      </p:sp>
      <p:sp>
        <p:nvSpPr>
          <p:cNvPr id="325634" name="Rectangle 2"/>
          <p:cNvSpPr>
            <a:spLocks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8B237B-309E-4EFE-B16C-77324554DB81}" type="slidenum">
              <a:rPr lang="fr-FR"/>
              <a:pPr/>
              <a:t>137</a:t>
            </a:fld>
            <a:endParaRPr lang="fr-FR"/>
          </a:p>
        </p:txBody>
      </p:sp>
      <p:sp>
        <p:nvSpPr>
          <p:cNvPr id="169986" name="Rectangle 2"/>
          <p:cNvSpPr>
            <a:spLocks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E95C29-6AA9-470B-B1CB-F3C6C501B50F}" type="slidenum">
              <a:rPr lang="fr-FR"/>
              <a:pPr/>
              <a:t>138</a:t>
            </a:fld>
            <a:endParaRPr lang="fr-FR"/>
          </a:p>
        </p:txBody>
      </p:sp>
      <p:sp>
        <p:nvSpPr>
          <p:cNvPr id="165890" name="Rectangle 2"/>
          <p:cNvSpPr>
            <a:spLocks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A28198-629E-4768-9E5C-EC14FDFB4E53}" type="slidenum">
              <a:rPr lang="fr-FR"/>
              <a:pPr/>
              <a:t>139</a:t>
            </a:fld>
            <a:endParaRPr lang="fr-FR"/>
          </a:p>
        </p:txBody>
      </p:sp>
      <p:sp>
        <p:nvSpPr>
          <p:cNvPr id="163842" name="Rectangle 2"/>
          <p:cNvSpPr>
            <a:spLocks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69C1EC-E456-4AD0-8DC3-1D1B49510C5E}" type="slidenum">
              <a:rPr lang="fr-FR"/>
              <a:pPr/>
              <a:t>14</a:t>
            </a:fld>
            <a:endParaRPr lang="fr-FR"/>
          </a:p>
        </p:txBody>
      </p:sp>
      <p:sp>
        <p:nvSpPr>
          <p:cNvPr id="548866" name="Rectangle 2"/>
          <p:cNvSpPr>
            <a:spLocks noChangeArrowheads="1" noTextEdit="1"/>
          </p:cNvSpPr>
          <p:nvPr>
            <p:ph type="sldImg"/>
          </p:nvPr>
        </p:nvSpPr>
        <p:spPr>
          <a:ln/>
        </p:spPr>
      </p:sp>
      <p:sp>
        <p:nvSpPr>
          <p:cNvPr id="5488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53215-FD80-43D0-8A13-213C4E62F1E8}" type="slidenum">
              <a:rPr lang="fr-FR"/>
              <a:pPr/>
              <a:t>140</a:t>
            </a:fld>
            <a:endParaRPr lang="fr-FR"/>
          </a:p>
        </p:txBody>
      </p:sp>
      <p:sp>
        <p:nvSpPr>
          <p:cNvPr id="534530" name="Rectangle 2"/>
          <p:cNvSpPr>
            <a:spLocks noChangeArrowheads="1" noTextEdit="1"/>
          </p:cNvSpPr>
          <p:nvPr>
            <p:ph type="sldImg"/>
          </p:nvPr>
        </p:nvSpPr>
        <p:spPr>
          <a:ln/>
        </p:spPr>
      </p:sp>
      <p:sp>
        <p:nvSpPr>
          <p:cNvPr id="53453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992BA3-FDD5-4F4D-9123-61C8BBC5791D}" type="slidenum">
              <a:rPr lang="fr-FR"/>
              <a:pPr/>
              <a:t>141</a:t>
            </a:fld>
            <a:endParaRPr lang="fr-FR"/>
          </a:p>
        </p:txBody>
      </p:sp>
      <p:sp>
        <p:nvSpPr>
          <p:cNvPr id="738306" name="Rectangle 2"/>
          <p:cNvSpPr>
            <a:spLocks noChangeArrowheads="1" noTextEdit="1"/>
          </p:cNvSpPr>
          <p:nvPr>
            <p:ph type="sldImg"/>
          </p:nvPr>
        </p:nvSpPr>
        <p:spPr>
          <a:ln/>
        </p:spPr>
      </p:sp>
      <p:sp>
        <p:nvSpPr>
          <p:cNvPr id="73830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484E26-6227-4619-A007-ECB9A94F8122}" type="slidenum">
              <a:rPr lang="fr-FR"/>
              <a:pPr/>
              <a:t>142</a:t>
            </a:fld>
            <a:endParaRPr lang="fr-FR"/>
          </a:p>
        </p:txBody>
      </p:sp>
      <p:sp>
        <p:nvSpPr>
          <p:cNvPr id="59394" name="Rectangle 2"/>
          <p:cNvSpPr>
            <a:spLocks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FCD9E6-28AE-4427-8404-7C23D0AF46B7}" type="slidenum">
              <a:rPr lang="fr-FR"/>
              <a:pPr/>
              <a:t>143</a:t>
            </a:fld>
            <a:endParaRPr lang="fr-FR"/>
          </a:p>
        </p:txBody>
      </p:sp>
      <p:sp>
        <p:nvSpPr>
          <p:cNvPr id="57346" name="Rectangle 2"/>
          <p:cNvSpPr>
            <a:spLocks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9503CC-4C5A-48C5-AF81-8DD9D2799B0D}" type="slidenum">
              <a:rPr lang="fr-FR"/>
              <a:pPr/>
              <a:t>144</a:t>
            </a:fld>
            <a:endParaRPr lang="fr-FR"/>
          </a:p>
        </p:txBody>
      </p:sp>
      <p:sp>
        <p:nvSpPr>
          <p:cNvPr id="339970" name="Rectangle 2"/>
          <p:cNvSpPr>
            <a:spLocks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998FD-E901-4EDC-9E75-C127519A06C4}" type="slidenum">
              <a:rPr lang="fr-FR"/>
              <a:pPr/>
              <a:t>145</a:t>
            </a:fld>
            <a:endParaRPr lang="fr-FR"/>
          </a:p>
        </p:txBody>
      </p:sp>
      <p:sp>
        <p:nvSpPr>
          <p:cNvPr id="342018" name="Rectangle 2"/>
          <p:cNvSpPr>
            <a:spLocks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48386E-58E1-4809-B57B-34A24EFA59A9}" type="slidenum">
              <a:rPr lang="fr-FR"/>
              <a:pPr/>
              <a:t>146</a:t>
            </a:fld>
            <a:endParaRPr lang="fr-FR"/>
          </a:p>
        </p:txBody>
      </p:sp>
      <p:sp>
        <p:nvSpPr>
          <p:cNvPr id="740354" name="Rectangle 2"/>
          <p:cNvSpPr>
            <a:spLocks noChangeArrowheads="1" noTextEdit="1"/>
          </p:cNvSpPr>
          <p:nvPr>
            <p:ph type="sldImg"/>
          </p:nvPr>
        </p:nvSpPr>
        <p:spPr>
          <a:ln/>
        </p:spPr>
      </p:sp>
      <p:sp>
        <p:nvSpPr>
          <p:cNvPr id="74035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F15683-9CFB-4875-9AEA-06744CAC299D}" type="slidenum">
              <a:rPr lang="fr-FR"/>
              <a:pPr/>
              <a:t>147</a:t>
            </a:fld>
            <a:endParaRPr lang="fr-FR"/>
          </a:p>
        </p:txBody>
      </p:sp>
      <p:sp>
        <p:nvSpPr>
          <p:cNvPr id="670722" name="Rectangle 2"/>
          <p:cNvSpPr>
            <a:spLocks noChangeArrowheads="1" noTextEdit="1"/>
          </p:cNvSpPr>
          <p:nvPr>
            <p:ph type="sldImg"/>
          </p:nvPr>
        </p:nvSpPr>
        <p:spPr>
          <a:ln/>
        </p:spPr>
      </p:sp>
      <p:sp>
        <p:nvSpPr>
          <p:cNvPr id="67072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3FFAF4-1345-49A1-AD86-7EA2D2A0A62E}" type="slidenum">
              <a:rPr lang="fr-FR"/>
              <a:pPr/>
              <a:t>148</a:t>
            </a:fld>
            <a:endParaRPr lang="fr-FR"/>
          </a:p>
        </p:txBody>
      </p:sp>
      <p:sp>
        <p:nvSpPr>
          <p:cNvPr id="329730" name="Rectangle 2"/>
          <p:cNvSpPr>
            <a:spLocks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007E5D-E0B2-470F-8C39-2174168B6C1C}" type="slidenum">
              <a:rPr lang="fr-FR"/>
              <a:pPr/>
              <a:t>149</a:t>
            </a:fld>
            <a:endParaRPr lang="fr-FR"/>
          </a:p>
        </p:txBody>
      </p:sp>
      <p:sp>
        <p:nvSpPr>
          <p:cNvPr id="331778" name="Rectangle 2"/>
          <p:cNvSpPr>
            <a:spLocks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9F49F4-E223-489F-B419-5C196A1D4784}" type="slidenum">
              <a:rPr lang="fr-FR"/>
              <a:pPr/>
              <a:t>15</a:t>
            </a:fld>
            <a:endParaRPr lang="fr-FR"/>
          </a:p>
        </p:txBody>
      </p:sp>
      <p:sp>
        <p:nvSpPr>
          <p:cNvPr id="194562" name="Rectangle 2"/>
          <p:cNvSpPr>
            <a:spLocks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AC7839-04EE-444A-B417-C071B0E56A78}" type="slidenum">
              <a:rPr lang="fr-FR"/>
              <a:pPr/>
              <a:t>150</a:t>
            </a:fld>
            <a:endParaRPr lang="fr-FR"/>
          </a:p>
        </p:txBody>
      </p:sp>
      <p:sp>
        <p:nvSpPr>
          <p:cNvPr id="323586" name="Rectangle 2"/>
          <p:cNvSpPr>
            <a:spLocks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C8038-41B2-4883-AB30-AD799BBD2761}" type="slidenum">
              <a:rPr lang="fr-FR"/>
              <a:pPr/>
              <a:t>151</a:t>
            </a:fld>
            <a:endParaRPr lang="fr-FR"/>
          </a:p>
        </p:txBody>
      </p:sp>
      <p:sp>
        <p:nvSpPr>
          <p:cNvPr id="335874" name="Rectangle 2"/>
          <p:cNvSpPr>
            <a:spLocks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95758D-BDC3-49E2-9C58-0AE2FD69A410}" type="slidenum">
              <a:rPr lang="fr-FR"/>
              <a:pPr/>
              <a:t>152</a:t>
            </a:fld>
            <a:endParaRPr lang="fr-FR"/>
          </a:p>
        </p:txBody>
      </p:sp>
      <p:sp>
        <p:nvSpPr>
          <p:cNvPr id="717826" name="Rectangle 2"/>
          <p:cNvSpPr>
            <a:spLocks noChangeArrowheads="1" noTextEdit="1"/>
          </p:cNvSpPr>
          <p:nvPr>
            <p:ph type="sldImg"/>
          </p:nvPr>
        </p:nvSpPr>
        <p:spPr>
          <a:ln/>
        </p:spPr>
      </p:sp>
      <p:sp>
        <p:nvSpPr>
          <p:cNvPr id="71782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F5B1CB-9995-4B85-B4B1-66DAAF457902}" type="slidenum">
              <a:rPr lang="fr-FR"/>
              <a:pPr/>
              <a:t>153</a:t>
            </a:fld>
            <a:endParaRPr lang="fr-FR"/>
          </a:p>
        </p:txBody>
      </p:sp>
      <p:sp>
        <p:nvSpPr>
          <p:cNvPr id="348162" name="Rectangle 2"/>
          <p:cNvSpPr>
            <a:spLocks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F984E2-C4B2-49AC-B157-69538AD61BC7}" type="slidenum">
              <a:rPr lang="fr-FR"/>
              <a:pPr/>
              <a:t>154</a:t>
            </a:fld>
            <a:endParaRPr lang="fr-FR"/>
          </a:p>
        </p:txBody>
      </p:sp>
      <p:sp>
        <p:nvSpPr>
          <p:cNvPr id="350210" name="Rectangle 2"/>
          <p:cNvSpPr>
            <a:spLocks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8F78D1-8F4C-4C46-9933-7E076C558B77}" type="slidenum">
              <a:rPr lang="fr-FR"/>
              <a:pPr/>
              <a:t>155</a:t>
            </a:fld>
            <a:endParaRPr lang="fr-FR"/>
          </a:p>
        </p:txBody>
      </p:sp>
      <p:sp>
        <p:nvSpPr>
          <p:cNvPr id="274434" name="Rectangle 2"/>
          <p:cNvSpPr>
            <a:spLocks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6BA90-9635-4346-9954-16D200B6B428}" type="slidenum">
              <a:rPr lang="fr-FR"/>
              <a:pPr/>
              <a:t>156</a:t>
            </a:fld>
            <a:endParaRPr lang="fr-FR"/>
          </a:p>
        </p:txBody>
      </p:sp>
      <p:sp>
        <p:nvSpPr>
          <p:cNvPr id="352258" name="Rectangle 2"/>
          <p:cNvSpPr>
            <a:spLocks noChangeArrowheads="1" noTextEdit="1"/>
          </p:cNvSpPr>
          <p:nvPr>
            <p:ph type="sldImg"/>
          </p:nvPr>
        </p:nvSpPr>
        <p:spPr>
          <a:ln/>
        </p:spPr>
      </p:sp>
      <p:sp>
        <p:nvSpPr>
          <p:cNvPr id="35225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B613A5-AA6A-43B8-B782-CA9CF45C07FA}" type="slidenum">
              <a:rPr lang="fr-FR"/>
              <a:pPr/>
              <a:t>157</a:t>
            </a:fld>
            <a:endParaRPr lang="fr-FR"/>
          </a:p>
        </p:txBody>
      </p:sp>
      <p:sp>
        <p:nvSpPr>
          <p:cNvPr id="65538" name="Rectangle 2"/>
          <p:cNvSpPr>
            <a:spLocks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8E6C1C-84F3-4B3D-B7CF-C7AC1F83888D}" type="slidenum">
              <a:rPr lang="fr-FR"/>
              <a:pPr/>
              <a:t>158</a:t>
            </a:fld>
            <a:endParaRPr lang="fr-FR"/>
          </a:p>
        </p:txBody>
      </p:sp>
      <p:sp>
        <p:nvSpPr>
          <p:cNvPr id="184322" name="Rectangle 2"/>
          <p:cNvSpPr>
            <a:spLocks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AC370-E8A3-4B52-B146-0769FE9A3ACC}" type="slidenum">
              <a:rPr lang="fr-FR"/>
              <a:pPr/>
              <a:t>159</a:t>
            </a:fld>
            <a:endParaRPr lang="fr-FR"/>
          </a:p>
        </p:txBody>
      </p:sp>
      <p:sp>
        <p:nvSpPr>
          <p:cNvPr id="661506" name="Rectangle 2"/>
          <p:cNvSpPr>
            <a:spLocks noChangeArrowheads="1" noTextEdit="1"/>
          </p:cNvSpPr>
          <p:nvPr>
            <p:ph type="sldImg"/>
          </p:nvPr>
        </p:nvSpPr>
        <p:spPr>
          <a:ln/>
        </p:spPr>
      </p:sp>
      <p:sp>
        <p:nvSpPr>
          <p:cNvPr id="66150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1FAD22-C406-455B-8823-847EF5DEB3D6}" type="slidenum">
              <a:rPr lang="fr-FR"/>
              <a:pPr/>
              <a:t>16</a:t>
            </a:fld>
            <a:endParaRPr lang="fr-FR"/>
          </a:p>
        </p:txBody>
      </p:sp>
      <p:sp>
        <p:nvSpPr>
          <p:cNvPr id="550914" name="Rectangle 2"/>
          <p:cNvSpPr>
            <a:spLocks noChangeArrowheads="1" noTextEdit="1"/>
          </p:cNvSpPr>
          <p:nvPr>
            <p:ph type="sldImg"/>
          </p:nvPr>
        </p:nvSpPr>
        <p:spPr>
          <a:ln/>
        </p:spPr>
      </p:sp>
      <p:sp>
        <p:nvSpPr>
          <p:cNvPr id="55091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CD2FD0-8020-43B9-89C0-B26EDACFD9A3}" type="slidenum">
              <a:rPr lang="fr-FR"/>
              <a:pPr/>
              <a:t>160</a:t>
            </a:fld>
            <a:endParaRPr lang="fr-FR"/>
          </a:p>
        </p:txBody>
      </p:sp>
      <p:sp>
        <p:nvSpPr>
          <p:cNvPr id="356354" name="Rectangle 2"/>
          <p:cNvSpPr>
            <a:spLocks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7E91C-E91A-4D91-BA63-44709A7E45FB}" type="slidenum">
              <a:rPr lang="fr-FR"/>
              <a:pPr/>
              <a:t>161</a:t>
            </a:fld>
            <a:endParaRPr lang="fr-FR"/>
          </a:p>
        </p:txBody>
      </p:sp>
      <p:sp>
        <p:nvSpPr>
          <p:cNvPr id="730114" name="Rectangle 2"/>
          <p:cNvSpPr>
            <a:spLocks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C9035-EA6B-4475-84FE-A9280F8636B4}" type="slidenum">
              <a:rPr lang="fr-FR"/>
              <a:pPr/>
              <a:t>162</a:t>
            </a:fld>
            <a:endParaRPr lang="fr-FR"/>
          </a:p>
        </p:txBody>
      </p:sp>
      <p:sp>
        <p:nvSpPr>
          <p:cNvPr id="358402" name="Rectangle 2"/>
          <p:cNvSpPr>
            <a:spLocks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3F3AA3-77C1-4D3C-827D-C39FA8202A29}" type="slidenum">
              <a:rPr lang="fr-FR"/>
              <a:pPr/>
              <a:t>163</a:t>
            </a:fld>
            <a:endParaRPr lang="fr-FR"/>
          </a:p>
        </p:txBody>
      </p:sp>
      <p:sp>
        <p:nvSpPr>
          <p:cNvPr id="180226" name="Rectangle 2"/>
          <p:cNvSpPr>
            <a:spLocks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FDB165-1610-43EF-994F-C78A1F1C3E3B}" type="slidenum">
              <a:rPr lang="fr-FR"/>
              <a:pPr/>
              <a:t>164</a:t>
            </a:fld>
            <a:endParaRPr lang="fr-FR"/>
          </a:p>
        </p:txBody>
      </p:sp>
      <p:sp>
        <p:nvSpPr>
          <p:cNvPr id="663554" name="Rectangle 2"/>
          <p:cNvSpPr>
            <a:spLocks noChangeArrowheads="1" noTextEdit="1"/>
          </p:cNvSpPr>
          <p:nvPr>
            <p:ph type="sldImg"/>
          </p:nvPr>
        </p:nvSpPr>
        <p:spPr>
          <a:ln/>
        </p:spPr>
      </p:sp>
      <p:sp>
        <p:nvSpPr>
          <p:cNvPr id="66355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0C86D6-18FF-4F6A-82E2-7706B49DB7CB}" type="slidenum">
              <a:rPr lang="fr-FR"/>
              <a:pPr/>
              <a:t>165</a:t>
            </a:fld>
            <a:endParaRPr lang="fr-FR"/>
          </a:p>
        </p:txBody>
      </p:sp>
      <p:sp>
        <p:nvSpPr>
          <p:cNvPr id="362498" name="Rectangle 2"/>
          <p:cNvSpPr>
            <a:spLocks noChangeArrowheads="1" noTextEdit="1"/>
          </p:cNvSpPr>
          <p:nvPr>
            <p:ph type="sldImg"/>
          </p:nvPr>
        </p:nvSpPr>
        <p:spPr>
          <a:ln/>
        </p:spPr>
      </p:sp>
      <p:sp>
        <p:nvSpPr>
          <p:cNvPr id="36249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5F5D43-61CD-4527-9691-63F040FEFD1F}" type="slidenum">
              <a:rPr lang="fr-FR"/>
              <a:pPr/>
              <a:t>166</a:t>
            </a:fld>
            <a:endParaRPr lang="fr-FR"/>
          </a:p>
        </p:txBody>
      </p:sp>
      <p:sp>
        <p:nvSpPr>
          <p:cNvPr id="215042" name="Rectangle 2"/>
          <p:cNvSpPr>
            <a:spLocks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1FFC7A-2BFE-4C1B-8C19-3CE3A1F01614}" type="slidenum">
              <a:rPr lang="fr-FR"/>
              <a:pPr/>
              <a:t>167</a:t>
            </a:fld>
            <a:endParaRPr lang="fr-FR"/>
          </a:p>
        </p:txBody>
      </p:sp>
      <p:sp>
        <p:nvSpPr>
          <p:cNvPr id="102402" name="Rectangle 2"/>
          <p:cNvSpPr>
            <a:spLocks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860EBA-0AD8-4D10-ACF1-836D624E1C64}" type="slidenum">
              <a:rPr lang="fr-FR"/>
              <a:pPr/>
              <a:t>168</a:t>
            </a:fld>
            <a:endParaRPr lang="fr-FR"/>
          </a:p>
        </p:txBody>
      </p:sp>
      <p:sp>
        <p:nvSpPr>
          <p:cNvPr id="732162" name="Rectangle 2"/>
          <p:cNvSpPr>
            <a:spLocks noChangeArrowheads="1" noTextEdit="1"/>
          </p:cNvSpPr>
          <p:nvPr>
            <p:ph type="sldImg"/>
          </p:nvPr>
        </p:nvSpPr>
        <p:spPr>
          <a:ln/>
        </p:spPr>
      </p:sp>
      <p:sp>
        <p:nvSpPr>
          <p:cNvPr id="73216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5E579F-A0ED-47AD-BC04-6FDD1246B7C2}" type="slidenum">
              <a:rPr lang="fr-FR"/>
              <a:pPr/>
              <a:t>169</a:t>
            </a:fld>
            <a:endParaRPr lang="fr-FR"/>
          </a:p>
        </p:txBody>
      </p:sp>
      <p:sp>
        <p:nvSpPr>
          <p:cNvPr id="364546" name="Rectangle 2"/>
          <p:cNvSpPr>
            <a:spLocks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27294E-E34D-4936-9A37-E2170589A911}" type="slidenum">
              <a:rPr lang="fr-FR"/>
              <a:pPr/>
              <a:t>17</a:t>
            </a:fld>
            <a:endParaRPr lang="fr-FR"/>
          </a:p>
        </p:txBody>
      </p:sp>
      <p:sp>
        <p:nvSpPr>
          <p:cNvPr id="196610" name="Rectangle 2"/>
          <p:cNvSpPr>
            <a:spLocks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AAED24-F61B-4FCC-B19A-3BCC28B1A79E}" type="slidenum">
              <a:rPr lang="fr-FR"/>
              <a:pPr/>
              <a:t>170</a:t>
            </a:fld>
            <a:endParaRPr lang="fr-FR"/>
          </a:p>
        </p:txBody>
      </p:sp>
      <p:sp>
        <p:nvSpPr>
          <p:cNvPr id="368642" name="Rectangle 2"/>
          <p:cNvSpPr>
            <a:spLocks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45299-5799-4325-948F-7ED0AF09D4A5}" type="slidenum">
              <a:rPr lang="fr-FR"/>
              <a:pPr/>
              <a:t>171</a:t>
            </a:fld>
            <a:endParaRPr lang="fr-FR"/>
          </a:p>
        </p:txBody>
      </p:sp>
      <p:sp>
        <p:nvSpPr>
          <p:cNvPr id="366594" name="Rectangle 2"/>
          <p:cNvSpPr>
            <a:spLocks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620311-DBA4-4EDD-A1C3-6B582ECF088A}" type="slidenum">
              <a:rPr lang="fr-FR"/>
              <a:pPr/>
              <a:t>172</a:t>
            </a:fld>
            <a:endParaRPr lang="fr-FR"/>
          </a:p>
        </p:txBody>
      </p:sp>
      <p:sp>
        <p:nvSpPr>
          <p:cNvPr id="370690" name="Rectangle 2"/>
          <p:cNvSpPr>
            <a:spLocks noChangeArrowheads="1" noTextEdit="1"/>
          </p:cNvSpPr>
          <p:nvPr>
            <p:ph type="sldImg"/>
          </p:nvPr>
        </p:nvSpPr>
        <p:spPr>
          <a:ln/>
        </p:spPr>
      </p:sp>
      <p:sp>
        <p:nvSpPr>
          <p:cNvPr id="37069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6A590E-A61A-42DE-91BF-3E9EA364E2AA}" type="slidenum">
              <a:rPr lang="fr-FR"/>
              <a:pPr/>
              <a:t>173</a:t>
            </a:fld>
            <a:endParaRPr lang="fr-FR"/>
          </a:p>
        </p:txBody>
      </p:sp>
      <p:sp>
        <p:nvSpPr>
          <p:cNvPr id="186370" name="Rectangle 2"/>
          <p:cNvSpPr>
            <a:spLocks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82E73A-F3A0-4395-9D00-CEB0084E96DC}" type="slidenum">
              <a:rPr lang="fr-FR"/>
              <a:pPr/>
              <a:t>174</a:t>
            </a:fld>
            <a:endParaRPr lang="fr-FR"/>
          </a:p>
        </p:txBody>
      </p:sp>
      <p:sp>
        <p:nvSpPr>
          <p:cNvPr id="372738" name="Rectangle 2"/>
          <p:cNvSpPr>
            <a:spLocks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BF7C9D-ACEB-4ACC-BD1A-296E2ADDAA11}" type="slidenum">
              <a:rPr lang="fr-FR"/>
              <a:pPr/>
              <a:t>175</a:t>
            </a:fld>
            <a:endParaRPr lang="fr-FR"/>
          </a:p>
        </p:txBody>
      </p:sp>
      <p:sp>
        <p:nvSpPr>
          <p:cNvPr id="734210" name="Rectangle 2"/>
          <p:cNvSpPr>
            <a:spLocks noChangeArrowheads="1" noTextEdit="1"/>
          </p:cNvSpPr>
          <p:nvPr>
            <p:ph type="sldImg"/>
          </p:nvPr>
        </p:nvSpPr>
        <p:spPr>
          <a:ln/>
        </p:spPr>
      </p:sp>
      <p:sp>
        <p:nvSpPr>
          <p:cNvPr id="73421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AF9E0-24A2-4D1E-ABAA-244FE6D15192}" type="slidenum">
              <a:rPr lang="fr-FR"/>
              <a:pPr/>
              <a:t>176</a:t>
            </a:fld>
            <a:endParaRPr lang="fr-FR"/>
          </a:p>
        </p:txBody>
      </p:sp>
      <p:sp>
        <p:nvSpPr>
          <p:cNvPr id="666626" name="Rectangle 2"/>
          <p:cNvSpPr>
            <a:spLocks noChangeArrowheads="1" noTextEdit="1"/>
          </p:cNvSpPr>
          <p:nvPr>
            <p:ph type="sldImg"/>
          </p:nvPr>
        </p:nvSpPr>
        <p:spPr>
          <a:ln/>
        </p:spPr>
      </p:sp>
      <p:sp>
        <p:nvSpPr>
          <p:cNvPr id="66662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10E53-1C6D-45B4-A635-7D7E3A018B41}" type="slidenum">
              <a:rPr lang="fr-FR"/>
              <a:pPr/>
              <a:t>177</a:t>
            </a:fld>
            <a:endParaRPr lang="fr-FR"/>
          </a:p>
        </p:txBody>
      </p:sp>
      <p:sp>
        <p:nvSpPr>
          <p:cNvPr id="378882" name="Rectangle 2"/>
          <p:cNvSpPr>
            <a:spLocks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7DB713-5BD0-417B-B2DA-7BDA92EFA330}" type="slidenum">
              <a:rPr lang="fr-FR"/>
              <a:pPr/>
              <a:t>178</a:t>
            </a:fld>
            <a:endParaRPr lang="fr-FR"/>
          </a:p>
        </p:txBody>
      </p:sp>
      <p:sp>
        <p:nvSpPr>
          <p:cNvPr id="385026" name="Rectangle 2"/>
          <p:cNvSpPr>
            <a:spLocks noChangeArrowheads="1" noTextEdit="1"/>
          </p:cNvSpPr>
          <p:nvPr>
            <p:ph type="sldImg"/>
          </p:nvPr>
        </p:nvSpPr>
        <p:spPr>
          <a:ln/>
        </p:spPr>
      </p:sp>
      <p:sp>
        <p:nvSpPr>
          <p:cNvPr id="38502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4DDFBE-BE21-4DFA-AE41-BA8C9ED45744}" type="slidenum">
              <a:rPr lang="fr-FR"/>
              <a:pPr/>
              <a:t>179</a:t>
            </a:fld>
            <a:endParaRPr lang="fr-FR"/>
          </a:p>
        </p:txBody>
      </p:sp>
      <p:sp>
        <p:nvSpPr>
          <p:cNvPr id="608258" name="Rectangle 2"/>
          <p:cNvSpPr>
            <a:spLocks noChangeArrowheads="1" noTextEdit="1"/>
          </p:cNvSpPr>
          <p:nvPr>
            <p:ph type="sldImg"/>
          </p:nvPr>
        </p:nvSpPr>
        <p:spPr>
          <a:ln/>
        </p:spPr>
      </p:sp>
      <p:sp>
        <p:nvSpPr>
          <p:cNvPr id="60825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990D7D-F584-4DC8-A4F9-0A0C2F9D45BD}" type="slidenum">
              <a:rPr lang="fr-FR"/>
              <a:pPr/>
              <a:t>18</a:t>
            </a:fld>
            <a:endParaRPr lang="fr-FR"/>
          </a:p>
        </p:txBody>
      </p:sp>
      <p:sp>
        <p:nvSpPr>
          <p:cNvPr id="292866" name="Rectangle 2"/>
          <p:cNvSpPr>
            <a:spLocks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4AA6C8-FABB-417E-8244-2520C937BBB7}" type="slidenum">
              <a:rPr lang="fr-FR"/>
              <a:pPr/>
              <a:t>180</a:t>
            </a:fld>
            <a:endParaRPr lang="fr-FR"/>
          </a:p>
        </p:txBody>
      </p:sp>
      <p:sp>
        <p:nvSpPr>
          <p:cNvPr id="198658" name="Rectangle 2"/>
          <p:cNvSpPr>
            <a:spLocks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C2F82-7920-4DEA-960A-35DF93335F76}" type="slidenum">
              <a:rPr lang="fr-FR"/>
              <a:pPr/>
              <a:t>181</a:t>
            </a:fld>
            <a:endParaRPr lang="fr-FR"/>
          </a:p>
        </p:txBody>
      </p:sp>
      <p:sp>
        <p:nvSpPr>
          <p:cNvPr id="750594" name="Rectangle 2"/>
          <p:cNvSpPr>
            <a:spLocks noChangeArrowheads="1" noTextEdit="1"/>
          </p:cNvSpPr>
          <p:nvPr>
            <p:ph type="sldImg"/>
          </p:nvPr>
        </p:nvSpPr>
        <p:spPr>
          <a:ln/>
        </p:spPr>
      </p:sp>
      <p:sp>
        <p:nvSpPr>
          <p:cNvPr id="75059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08FC5-0D52-49B0-AAFD-7D7D39099013}" type="slidenum">
              <a:rPr lang="fr-FR"/>
              <a:pPr/>
              <a:t>182</a:t>
            </a:fld>
            <a:endParaRPr lang="fr-FR"/>
          </a:p>
        </p:txBody>
      </p:sp>
      <p:sp>
        <p:nvSpPr>
          <p:cNvPr id="96258" name="Rectangle 2"/>
          <p:cNvSpPr>
            <a:spLocks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D87895-3659-43B5-B298-60A0AD6DDD18}" type="slidenum">
              <a:rPr lang="fr-FR"/>
              <a:pPr/>
              <a:t>183</a:t>
            </a:fld>
            <a:endParaRPr lang="fr-FR"/>
          </a:p>
        </p:txBody>
      </p:sp>
      <p:sp>
        <p:nvSpPr>
          <p:cNvPr id="100354" name="Rectangle 2"/>
          <p:cNvSpPr>
            <a:spLocks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844C4F-B8DC-411F-8764-D9A0B53F6243}" type="slidenum">
              <a:rPr lang="fr-FR"/>
              <a:pPr/>
              <a:t>184</a:t>
            </a:fld>
            <a:endParaRPr lang="fr-FR"/>
          </a:p>
        </p:txBody>
      </p:sp>
      <p:sp>
        <p:nvSpPr>
          <p:cNvPr id="55298" name="Rectangle 2"/>
          <p:cNvSpPr>
            <a:spLocks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3C439-3750-4A09-A3A0-074EB5A42206}" type="slidenum">
              <a:rPr lang="fr-FR"/>
              <a:pPr/>
              <a:t>185</a:t>
            </a:fld>
            <a:endParaRPr lang="fr-FR"/>
          </a:p>
        </p:txBody>
      </p:sp>
      <p:sp>
        <p:nvSpPr>
          <p:cNvPr id="382978" name="Rectangle 2"/>
          <p:cNvSpPr>
            <a:spLocks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A70E7E-9876-4ABB-845B-9F8F592CB09D}" type="slidenum">
              <a:rPr lang="fr-FR"/>
              <a:pPr/>
              <a:t>186</a:t>
            </a:fld>
            <a:endParaRPr lang="fr-FR"/>
          </a:p>
        </p:txBody>
      </p:sp>
      <p:sp>
        <p:nvSpPr>
          <p:cNvPr id="83970" name="Rectangle 2"/>
          <p:cNvSpPr>
            <a:spLocks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BE890-A6C4-4B0E-93E4-A2BA38800697}" type="slidenum">
              <a:rPr lang="fr-FR"/>
              <a:pPr/>
              <a:t>187</a:t>
            </a:fld>
            <a:endParaRPr lang="fr-FR"/>
          </a:p>
        </p:txBody>
      </p:sp>
      <p:sp>
        <p:nvSpPr>
          <p:cNvPr id="147458" name="Rectangle 2"/>
          <p:cNvSpPr>
            <a:spLocks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317B1-84CE-4580-80D4-8DD484CAB27A}" type="slidenum">
              <a:rPr lang="fr-FR"/>
              <a:pPr/>
              <a:t>188</a:t>
            </a:fld>
            <a:endParaRPr lang="fr-FR"/>
          </a:p>
        </p:txBody>
      </p:sp>
      <p:sp>
        <p:nvSpPr>
          <p:cNvPr id="264194" name="Rectangle 2"/>
          <p:cNvSpPr>
            <a:spLocks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4024CC-8E9F-41F0-AEEE-830960AD87BD}" type="slidenum">
              <a:rPr lang="fr-FR"/>
              <a:pPr/>
              <a:t>189</a:t>
            </a:fld>
            <a:endParaRPr lang="fr-FR"/>
          </a:p>
        </p:txBody>
      </p:sp>
      <p:sp>
        <p:nvSpPr>
          <p:cNvPr id="131074" name="Rectangle 2"/>
          <p:cNvSpPr>
            <a:spLocks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085E4E-2ABC-431B-86E2-171DEFC419E0}" type="slidenum">
              <a:rPr lang="fr-FR"/>
              <a:pPr/>
              <a:t>19</a:t>
            </a:fld>
            <a:endParaRPr lang="fr-FR"/>
          </a:p>
        </p:txBody>
      </p:sp>
      <p:sp>
        <p:nvSpPr>
          <p:cNvPr id="565250" name="Rectangle 2"/>
          <p:cNvSpPr>
            <a:spLocks noChangeArrowheads="1" noTextEdit="1"/>
          </p:cNvSpPr>
          <p:nvPr>
            <p:ph type="sldImg"/>
          </p:nvPr>
        </p:nvSpPr>
        <p:spPr>
          <a:ln/>
        </p:spPr>
      </p:sp>
      <p:sp>
        <p:nvSpPr>
          <p:cNvPr id="56525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AB2B67-42E2-4C90-BC5D-A2443072CC95}" type="slidenum">
              <a:rPr lang="fr-FR"/>
              <a:pPr/>
              <a:t>190</a:t>
            </a:fld>
            <a:endParaRPr lang="fr-FR"/>
          </a:p>
        </p:txBody>
      </p:sp>
      <p:sp>
        <p:nvSpPr>
          <p:cNvPr id="79874" name="Rectangle 2"/>
          <p:cNvSpPr>
            <a:spLocks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E60F10-DED6-4327-B713-68C6A6C22C5B}" type="slidenum">
              <a:rPr lang="fr-FR"/>
              <a:pPr/>
              <a:t>191</a:t>
            </a:fld>
            <a:endParaRPr lang="fr-FR"/>
          </a:p>
        </p:txBody>
      </p:sp>
      <p:sp>
        <p:nvSpPr>
          <p:cNvPr id="81922" name="Rectangle 2"/>
          <p:cNvSpPr>
            <a:spLocks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6D790A-B1D4-4C22-96D4-47EE211A68B6}" type="slidenum">
              <a:rPr lang="fr-FR"/>
              <a:pPr/>
              <a:t>192</a:t>
            </a:fld>
            <a:endParaRPr lang="fr-FR"/>
          </a:p>
        </p:txBody>
      </p:sp>
      <p:sp>
        <p:nvSpPr>
          <p:cNvPr id="61442" name="Rectangle 2"/>
          <p:cNvSpPr>
            <a:spLocks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26ECF-5C3A-4880-95C4-3C51FE4C4C73}" type="slidenum">
              <a:rPr lang="fr-FR"/>
              <a:pPr/>
              <a:t>193</a:t>
            </a:fld>
            <a:endParaRPr lang="fr-FR"/>
          </a:p>
        </p:txBody>
      </p:sp>
      <p:sp>
        <p:nvSpPr>
          <p:cNvPr id="75778" name="Rectangle 2"/>
          <p:cNvSpPr>
            <a:spLocks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51AE19-9E7C-4F03-B0ED-F4D92470B536}" type="slidenum">
              <a:rPr lang="fr-FR"/>
              <a:pPr/>
              <a:t>194</a:t>
            </a:fld>
            <a:endParaRPr lang="fr-FR"/>
          </a:p>
        </p:txBody>
      </p:sp>
      <p:sp>
        <p:nvSpPr>
          <p:cNvPr id="77826" name="Rectangle 2"/>
          <p:cNvSpPr>
            <a:spLocks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924D8-158C-4349-975B-F5D5F548F9B6}" type="slidenum">
              <a:rPr lang="fr-FR"/>
              <a:pPr/>
              <a:t>195</a:t>
            </a:fld>
            <a:endParaRPr lang="fr-FR"/>
          </a:p>
        </p:txBody>
      </p:sp>
      <p:sp>
        <p:nvSpPr>
          <p:cNvPr id="239618" name="Rectangle 2"/>
          <p:cNvSpPr>
            <a:spLocks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CA2737-A4EB-4BE9-B2E0-5A69C298BB94}" type="slidenum">
              <a:rPr lang="fr-FR"/>
              <a:pPr/>
              <a:t>196</a:t>
            </a:fld>
            <a:endParaRPr lang="fr-FR"/>
          </a:p>
        </p:txBody>
      </p:sp>
      <p:sp>
        <p:nvSpPr>
          <p:cNvPr id="151554" name="Rectangle 2"/>
          <p:cNvSpPr>
            <a:spLocks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0A11BA-A723-458E-BAF5-7C4B20B79A0C}" type="slidenum">
              <a:rPr lang="fr-FR"/>
              <a:pPr/>
              <a:t>197</a:t>
            </a:fld>
            <a:endParaRPr lang="fr-FR"/>
          </a:p>
        </p:txBody>
      </p:sp>
      <p:sp>
        <p:nvSpPr>
          <p:cNvPr id="555010" name="Rectangle 2"/>
          <p:cNvSpPr>
            <a:spLocks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B12977-E040-4620-BDAD-1FEC6024DC4E}" type="slidenum">
              <a:rPr lang="fr-FR"/>
              <a:pPr/>
              <a:t>198</a:t>
            </a:fld>
            <a:endParaRPr lang="fr-FR"/>
          </a:p>
        </p:txBody>
      </p:sp>
      <p:sp>
        <p:nvSpPr>
          <p:cNvPr id="606210" name="Rectangle 2"/>
          <p:cNvSpPr>
            <a:spLocks noChangeArrowheads="1" noTextEdit="1"/>
          </p:cNvSpPr>
          <p:nvPr>
            <p:ph type="sldImg"/>
          </p:nvPr>
        </p:nvSpPr>
        <p:spPr>
          <a:ln/>
        </p:spPr>
      </p:sp>
      <p:sp>
        <p:nvSpPr>
          <p:cNvPr id="60621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93B531-98E4-4788-937E-27EDBB7C58B6}" type="slidenum">
              <a:rPr lang="fr-FR"/>
              <a:pPr/>
              <a:t>199</a:t>
            </a:fld>
            <a:endParaRPr lang="fr-FR"/>
          </a:p>
        </p:txBody>
      </p:sp>
      <p:sp>
        <p:nvSpPr>
          <p:cNvPr id="587778" name="Rectangle 2"/>
          <p:cNvSpPr>
            <a:spLocks noChangeArrowheads="1" noTextEdit="1"/>
          </p:cNvSpPr>
          <p:nvPr>
            <p:ph type="sldImg"/>
          </p:nvPr>
        </p:nvSpPr>
        <p:spPr>
          <a:ln/>
        </p:spPr>
      </p:sp>
      <p:sp>
        <p:nvSpPr>
          <p:cNvPr id="58777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1B5384-D5FE-4469-B834-041745B02671}" type="slidenum">
              <a:rPr lang="fr-FR"/>
              <a:pPr/>
              <a:t>2</a:t>
            </a:fld>
            <a:endParaRPr lang="fr-FR"/>
          </a:p>
        </p:txBody>
      </p:sp>
      <p:sp>
        <p:nvSpPr>
          <p:cNvPr id="376834" name="Rectangle 2"/>
          <p:cNvSpPr>
            <a:spLocks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D6B6D4-95CC-4562-838A-C9CFB2DB436F}" type="slidenum">
              <a:rPr lang="fr-FR"/>
              <a:pPr/>
              <a:t>20</a:t>
            </a:fld>
            <a:endParaRPr lang="fr-FR"/>
          </a:p>
        </p:txBody>
      </p:sp>
      <p:sp>
        <p:nvSpPr>
          <p:cNvPr id="567298" name="Rectangle 2"/>
          <p:cNvSpPr>
            <a:spLocks noChangeArrowheads="1" noTextEdit="1"/>
          </p:cNvSpPr>
          <p:nvPr>
            <p:ph type="sldImg"/>
          </p:nvPr>
        </p:nvSpPr>
        <p:spPr>
          <a:ln/>
        </p:spPr>
      </p:sp>
      <p:sp>
        <p:nvSpPr>
          <p:cNvPr id="56729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CADE88-D6F3-45E4-AC18-CF5BF74B61AF}" type="slidenum">
              <a:rPr lang="fr-FR"/>
              <a:pPr/>
              <a:t>200</a:t>
            </a:fld>
            <a:endParaRPr lang="fr-FR"/>
          </a:p>
        </p:txBody>
      </p:sp>
      <p:sp>
        <p:nvSpPr>
          <p:cNvPr id="108546" name="Rectangle 2"/>
          <p:cNvSpPr>
            <a:spLocks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ECEDA-31AB-47EC-99DB-C2E9C77E498E}" type="slidenum">
              <a:rPr lang="fr-FR"/>
              <a:pPr/>
              <a:t>201</a:t>
            </a:fld>
            <a:endParaRPr lang="fr-FR"/>
          </a:p>
        </p:txBody>
      </p:sp>
      <p:sp>
        <p:nvSpPr>
          <p:cNvPr id="190466" name="Rectangle 2"/>
          <p:cNvSpPr>
            <a:spLocks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B04CF-6722-4C42-A003-EF46AB1DC7BA}" type="slidenum">
              <a:rPr lang="fr-FR"/>
              <a:pPr/>
              <a:t>202</a:t>
            </a:fld>
            <a:endParaRPr lang="fr-FR"/>
          </a:p>
        </p:txBody>
      </p:sp>
      <p:sp>
        <p:nvSpPr>
          <p:cNvPr id="161794" name="Rectangle 2"/>
          <p:cNvSpPr>
            <a:spLocks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9A09AD-DFD0-41C3-A422-ED56C0EB5D1B}" type="slidenum">
              <a:rPr lang="fr-FR"/>
              <a:pPr/>
              <a:t>203</a:t>
            </a:fld>
            <a:endParaRPr lang="fr-FR"/>
          </a:p>
        </p:txBody>
      </p:sp>
      <p:sp>
        <p:nvSpPr>
          <p:cNvPr id="178178" name="Rectangle 2"/>
          <p:cNvSpPr>
            <a:spLocks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C34BB-A363-4720-A227-D84411CA4A9C}" type="slidenum">
              <a:rPr lang="fr-FR"/>
              <a:pPr/>
              <a:t>204</a:t>
            </a:fld>
            <a:endParaRPr lang="fr-FR"/>
          </a:p>
        </p:txBody>
      </p:sp>
      <p:sp>
        <p:nvSpPr>
          <p:cNvPr id="39938" name="Rectangle 2"/>
          <p:cNvSpPr>
            <a:spLocks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960F7-3C06-4E16-9DC3-45D0A386FDEE}" type="slidenum">
              <a:rPr lang="fr-FR"/>
              <a:pPr/>
              <a:t>205</a:t>
            </a:fld>
            <a:endParaRPr lang="fr-FR"/>
          </a:p>
        </p:txBody>
      </p:sp>
      <p:sp>
        <p:nvSpPr>
          <p:cNvPr id="157698" name="Rectangle 2"/>
          <p:cNvSpPr>
            <a:spLocks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860A1-916B-4FE5-BC80-9F8F6FBE4015}" type="slidenum">
              <a:rPr lang="fr-FR"/>
              <a:pPr/>
              <a:t>206</a:t>
            </a:fld>
            <a:endParaRPr lang="fr-FR"/>
          </a:p>
        </p:txBody>
      </p:sp>
      <p:sp>
        <p:nvSpPr>
          <p:cNvPr id="591874" name="Rectangle 2"/>
          <p:cNvSpPr>
            <a:spLocks noChangeArrowheads="1" noTextEdit="1"/>
          </p:cNvSpPr>
          <p:nvPr>
            <p:ph type="sldImg"/>
          </p:nvPr>
        </p:nvSpPr>
        <p:spPr>
          <a:ln/>
        </p:spPr>
      </p:sp>
      <p:sp>
        <p:nvSpPr>
          <p:cNvPr id="59187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F1FAE-FFA1-4DAB-AFB5-28F851A1B4A8}" type="slidenum">
              <a:rPr lang="fr-FR"/>
              <a:pPr/>
              <a:t>207</a:t>
            </a:fld>
            <a:endParaRPr lang="fr-FR"/>
          </a:p>
        </p:txBody>
      </p:sp>
      <p:sp>
        <p:nvSpPr>
          <p:cNvPr id="559106" name="Rectangle 2"/>
          <p:cNvSpPr>
            <a:spLocks noChangeArrowheads="1" noTextEdit="1"/>
          </p:cNvSpPr>
          <p:nvPr>
            <p:ph type="sldImg"/>
          </p:nvPr>
        </p:nvSpPr>
        <p:spPr>
          <a:ln/>
        </p:spPr>
      </p:sp>
      <p:sp>
        <p:nvSpPr>
          <p:cNvPr id="55910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85BA80-C40F-4A65-8E66-98420AABA08D}" type="slidenum">
              <a:rPr lang="fr-FR"/>
              <a:pPr/>
              <a:t>208</a:t>
            </a:fld>
            <a:endParaRPr lang="fr-FR"/>
          </a:p>
        </p:txBody>
      </p:sp>
      <p:sp>
        <p:nvSpPr>
          <p:cNvPr id="653314" name="Rectangle 2"/>
          <p:cNvSpPr>
            <a:spLocks noChangeArrowheads="1" noTextEdit="1"/>
          </p:cNvSpPr>
          <p:nvPr>
            <p:ph type="sldImg"/>
          </p:nvPr>
        </p:nvSpPr>
        <p:spPr>
          <a:ln/>
        </p:spPr>
      </p:sp>
      <p:sp>
        <p:nvSpPr>
          <p:cNvPr id="65331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1DB71-5DDB-417E-8A68-F99A573FA26C}" type="slidenum">
              <a:rPr lang="fr-FR"/>
              <a:pPr/>
              <a:t>209</a:t>
            </a:fld>
            <a:endParaRPr lang="fr-FR"/>
          </a:p>
        </p:txBody>
      </p:sp>
      <p:sp>
        <p:nvSpPr>
          <p:cNvPr id="552962" name="Rectangle 2"/>
          <p:cNvSpPr>
            <a:spLocks noChangeArrowheads="1" noTextEdit="1"/>
          </p:cNvSpPr>
          <p:nvPr>
            <p:ph type="sldImg"/>
          </p:nvPr>
        </p:nvSpPr>
        <p:spPr>
          <a:ln/>
        </p:spPr>
      </p:sp>
      <p:sp>
        <p:nvSpPr>
          <p:cNvPr id="55296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D90ADD-CC23-439F-A368-610B658656B9}" type="slidenum">
              <a:rPr lang="fr-FR"/>
              <a:pPr/>
              <a:t>21</a:t>
            </a:fld>
            <a:endParaRPr lang="fr-FR"/>
          </a:p>
        </p:txBody>
      </p:sp>
      <p:sp>
        <p:nvSpPr>
          <p:cNvPr id="294914" name="Rectangle 2"/>
          <p:cNvSpPr>
            <a:spLocks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9B6EC-0FB6-4748-A497-44AB70C1A5BD}" type="slidenum">
              <a:rPr lang="fr-FR"/>
              <a:pPr/>
              <a:t>210</a:t>
            </a:fld>
            <a:endParaRPr lang="fr-FR"/>
          </a:p>
        </p:txBody>
      </p:sp>
      <p:sp>
        <p:nvSpPr>
          <p:cNvPr id="604162" name="Rectangle 2"/>
          <p:cNvSpPr>
            <a:spLocks noChangeArrowheads="1" noTextEdit="1"/>
          </p:cNvSpPr>
          <p:nvPr>
            <p:ph type="sldImg"/>
          </p:nvPr>
        </p:nvSpPr>
        <p:spPr>
          <a:ln/>
        </p:spPr>
      </p:sp>
      <p:sp>
        <p:nvSpPr>
          <p:cNvPr id="60416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CFAF82-74F8-4249-9596-DAE40EC35D7D}" type="slidenum">
              <a:rPr lang="fr-FR"/>
              <a:pPr/>
              <a:t>211</a:t>
            </a:fld>
            <a:endParaRPr lang="fr-FR"/>
          </a:p>
        </p:txBody>
      </p:sp>
      <p:sp>
        <p:nvSpPr>
          <p:cNvPr id="221186" name="Rectangle 2"/>
          <p:cNvSpPr>
            <a:spLocks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E7EA76-B5F3-4677-9FDB-3B331CB6C1FA}" type="slidenum">
              <a:rPr lang="fr-FR"/>
              <a:pPr/>
              <a:t>212</a:t>
            </a:fld>
            <a:endParaRPr lang="fr-FR"/>
          </a:p>
        </p:txBody>
      </p:sp>
      <p:sp>
        <p:nvSpPr>
          <p:cNvPr id="174082" name="Rectangle 2"/>
          <p:cNvSpPr>
            <a:spLocks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856BA5-4305-405C-AA26-148492FC3813}" type="slidenum">
              <a:rPr lang="fr-FR"/>
              <a:pPr/>
              <a:t>213</a:t>
            </a:fld>
            <a:endParaRPr lang="fr-FR"/>
          </a:p>
        </p:txBody>
      </p:sp>
      <p:sp>
        <p:nvSpPr>
          <p:cNvPr id="602114" name="Rectangle 2"/>
          <p:cNvSpPr>
            <a:spLocks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F3071-A6C2-42F9-859E-C8D37CD93311}" type="slidenum">
              <a:rPr lang="fr-FR"/>
              <a:pPr/>
              <a:t>214</a:t>
            </a:fld>
            <a:endParaRPr lang="fr-FR"/>
          </a:p>
        </p:txBody>
      </p:sp>
      <p:sp>
        <p:nvSpPr>
          <p:cNvPr id="288770" name="Rectangle 2"/>
          <p:cNvSpPr>
            <a:spLocks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625412-60B6-42F5-9394-57248129D5BF}" type="slidenum">
              <a:rPr lang="fr-FR"/>
              <a:pPr/>
              <a:t>215</a:t>
            </a:fld>
            <a:endParaRPr lang="fr-FR"/>
          </a:p>
        </p:txBody>
      </p:sp>
      <p:sp>
        <p:nvSpPr>
          <p:cNvPr id="311298" name="Rectangle 2"/>
          <p:cNvSpPr>
            <a:spLocks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F33624-4E93-444F-BF81-347D82F4D8A0}" type="slidenum">
              <a:rPr lang="fr-FR"/>
              <a:pPr/>
              <a:t>216</a:t>
            </a:fld>
            <a:endParaRPr lang="fr-FR"/>
          </a:p>
        </p:txBody>
      </p:sp>
      <p:sp>
        <p:nvSpPr>
          <p:cNvPr id="317442" name="Rectangle 2"/>
          <p:cNvSpPr>
            <a:spLocks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5415F0-DAF6-485A-8312-9A19F8FBD0B5}" type="slidenum">
              <a:rPr lang="fr-FR"/>
              <a:pPr/>
              <a:t>217</a:t>
            </a:fld>
            <a:endParaRPr lang="fr-FR"/>
          </a:p>
        </p:txBody>
      </p:sp>
      <p:sp>
        <p:nvSpPr>
          <p:cNvPr id="307202" name="Rectangle 2"/>
          <p:cNvSpPr>
            <a:spLocks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13774A-F01D-4462-BE8C-25E5A1632C33}" type="slidenum">
              <a:rPr lang="fr-FR"/>
              <a:pPr/>
              <a:t>218</a:t>
            </a:fld>
            <a:endParaRPr lang="fr-FR"/>
          </a:p>
        </p:txBody>
      </p:sp>
      <p:sp>
        <p:nvSpPr>
          <p:cNvPr id="668674" name="Rectangle 2"/>
          <p:cNvSpPr>
            <a:spLocks noChangeArrowheads="1" noTextEdit="1"/>
          </p:cNvSpPr>
          <p:nvPr>
            <p:ph type="sldImg"/>
          </p:nvPr>
        </p:nvSpPr>
        <p:spPr>
          <a:ln/>
        </p:spPr>
      </p:sp>
      <p:sp>
        <p:nvSpPr>
          <p:cNvPr id="66867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2D9F5C-CC2A-4808-B779-7115581F1B36}" type="slidenum">
              <a:rPr lang="fr-FR"/>
              <a:pPr/>
              <a:t>219</a:t>
            </a:fld>
            <a:endParaRPr lang="fr-FR"/>
          </a:p>
        </p:txBody>
      </p:sp>
      <p:sp>
        <p:nvSpPr>
          <p:cNvPr id="266242" name="Rectangle 2"/>
          <p:cNvSpPr>
            <a:spLocks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16B3A-00C8-4AE7-B805-D8CB3266EEB0}" type="slidenum">
              <a:rPr lang="fr-FR"/>
              <a:pPr/>
              <a:t>22</a:t>
            </a:fld>
            <a:endParaRPr lang="fr-FR"/>
          </a:p>
        </p:txBody>
      </p:sp>
      <p:sp>
        <p:nvSpPr>
          <p:cNvPr id="683010" name="Rectangle 2"/>
          <p:cNvSpPr>
            <a:spLocks noChangeArrowheads="1" noTextEdit="1"/>
          </p:cNvSpPr>
          <p:nvPr>
            <p:ph type="sldImg"/>
          </p:nvPr>
        </p:nvSpPr>
        <p:spPr>
          <a:ln/>
        </p:spPr>
      </p:sp>
      <p:sp>
        <p:nvSpPr>
          <p:cNvPr id="68301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2632C3-6091-4B8A-911E-0FE15F030CA3}" type="slidenum">
              <a:rPr lang="fr-FR"/>
              <a:pPr/>
              <a:t>220</a:t>
            </a:fld>
            <a:endParaRPr lang="fr-FR"/>
          </a:p>
        </p:txBody>
      </p:sp>
      <p:sp>
        <p:nvSpPr>
          <p:cNvPr id="299010" name="Rectangle 2"/>
          <p:cNvSpPr>
            <a:spLocks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9FCAE9-1542-4FD1-BB1F-4C7F71FBEA6D}" type="slidenum">
              <a:rPr lang="fr-FR"/>
              <a:pPr/>
              <a:t>221</a:t>
            </a:fld>
            <a:endParaRPr lang="fr-FR"/>
          </a:p>
        </p:txBody>
      </p:sp>
      <p:sp>
        <p:nvSpPr>
          <p:cNvPr id="337922" name="Rectangle 2"/>
          <p:cNvSpPr>
            <a:spLocks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3DC3F8-34C3-4EF1-88B3-E2875F4DCA9A}" type="slidenum">
              <a:rPr lang="fr-FR"/>
              <a:pPr/>
              <a:t>222</a:t>
            </a:fld>
            <a:endParaRPr lang="fr-FR"/>
          </a:p>
        </p:txBody>
      </p:sp>
      <p:sp>
        <p:nvSpPr>
          <p:cNvPr id="327682" name="Rectangle 2"/>
          <p:cNvSpPr>
            <a:spLocks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13174-78DC-4D08-A15C-45CE3F65E535}" type="slidenum">
              <a:rPr lang="fr-FR"/>
              <a:pPr/>
              <a:t>223</a:t>
            </a:fld>
            <a:endParaRPr lang="fr-FR"/>
          </a:p>
        </p:txBody>
      </p:sp>
      <p:sp>
        <p:nvSpPr>
          <p:cNvPr id="647170" name="Rectangle 2"/>
          <p:cNvSpPr>
            <a:spLocks noChangeArrowheads="1" noTextEdit="1"/>
          </p:cNvSpPr>
          <p:nvPr>
            <p:ph type="sldImg"/>
          </p:nvPr>
        </p:nvSpPr>
        <p:spPr>
          <a:ln/>
        </p:spPr>
      </p:sp>
      <p:sp>
        <p:nvSpPr>
          <p:cNvPr id="64717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347DBA-84A1-4322-A50F-DB795623DDAD}" type="slidenum">
              <a:rPr lang="fr-FR"/>
              <a:pPr/>
              <a:t>224</a:t>
            </a:fld>
            <a:endParaRPr lang="fr-FR"/>
          </a:p>
        </p:txBody>
      </p:sp>
      <p:sp>
        <p:nvSpPr>
          <p:cNvPr id="598018" name="Rectangle 2"/>
          <p:cNvSpPr>
            <a:spLocks noChangeArrowheads="1" noTextEdit="1"/>
          </p:cNvSpPr>
          <p:nvPr>
            <p:ph type="sldImg"/>
          </p:nvPr>
        </p:nvSpPr>
        <p:spPr>
          <a:ln/>
        </p:spPr>
      </p:sp>
      <p:sp>
        <p:nvSpPr>
          <p:cNvPr id="59801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23936D-B8E2-478B-B79C-3D0D341C69AA}" type="slidenum">
              <a:rPr lang="fr-FR"/>
              <a:pPr/>
              <a:t>225</a:t>
            </a:fld>
            <a:endParaRPr lang="fr-FR"/>
          </a:p>
        </p:txBody>
      </p:sp>
      <p:sp>
        <p:nvSpPr>
          <p:cNvPr id="569346" name="Rectangle 2"/>
          <p:cNvSpPr>
            <a:spLocks noChangeArrowheads="1" noTextEdit="1"/>
          </p:cNvSpPr>
          <p:nvPr>
            <p:ph type="sldImg"/>
          </p:nvPr>
        </p:nvSpPr>
        <p:spPr>
          <a:ln/>
        </p:spPr>
      </p:sp>
      <p:sp>
        <p:nvSpPr>
          <p:cNvPr id="56934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CF5A29-E32A-4950-9A41-8ECAE5F37EA9}" type="slidenum">
              <a:rPr lang="fr-FR"/>
              <a:pPr/>
              <a:t>226</a:t>
            </a:fld>
            <a:endParaRPr lang="fr-FR"/>
          </a:p>
        </p:txBody>
      </p:sp>
      <p:sp>
        <p:nvSpPr>
          <p:cNvPr id="73730" name="Rectangle 2"/>
          <p:cNvSpPr>
            <a:spLocks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DF301-3CE4-437D-8D5E-EAEB3FC3EB05}" type="slidenum">
              <a:rPr lang="fr-FR"/>
              <a:pPr/>
              <a:t>23</a:t>
            </a:fld>
            <a:endParaRPr lang="fr-FR"/>
          </a:p>
        </p:txBody>
      </p:sp>
      <p:sp>
        <p:nvSpPr>
          <p:cNvPr id="155650" name="Rectangle 2"/>
          <p:cNvSpPr>
            <a:spLocks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78F9ED-5775-4FDB-84A7-D540D6B871A5}" type="slidenum">
              <a:rPr lang="fr-FR"/>
              <a:pPr/>
              <a:t>24</a:t>
            </a:fld>
            <a:endParaRPr lang="fr-FR"/>
          </a:p>
        </p:txBody>
      </p:sp>
      <p:sp>
        <p:nvSpPr>
          <p:cNvPr id="149506" name="Rectangle 2"/>
          <p:cNvSpPr>
            <a:spLocks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070AC8-76CF-4D47-ACE6-92DA11D9F69B}" type="slidenum">
              <a:rPr lang="fr-FR"/>
              <a:pPr/>
              <a:t>25</a:t>
            </a:fld>
            <a:endParaRPr lang="fr-FR"/>
          </a:p>
        </p:txBody>
      </p:sp>
      <p:sp>
        <p:nvSpPr>
          <p:cNvPr id="680962" name="Rectangle 2"/>
          <p:cNvSpPr>
            <a:spLocks noChangeArrowheads="1" noTextEdit="1"/>
          </p:cNvSpPr>
          <p:nvPr>
            <p:ph type="sldImg"/>
          </p:nvPr>
        </p:nvSpPr>
        <p:spPr>
          <a:ln/>
        </p:spPr>
      </p:sp>
      <p:sp>
        <p:nvSpPr>
          <p:cNvPr id="68096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12102D-4F42-4689-B131-526249B05A2E}" type="slidenum">
              <a:rPr lang="fr-FR"/>
              <a:pPr/>
              <a:t>26</a:t>
            </a:fld>
            <a:endParaRPr lang="fr-FR"/>
          </a:p>
        </p:txBody>
      </p:sp>
      <p:sp>
        <p:nvSpPr>
          <p:cNvPr id="540674" name="Rectangle 2"/>
          <p:cNvSpPr>
            <a:spLocks noChangeArrowheads="1" noTextEdit="1"/>
          </p:cNvSpPr>
          <p:nvPr>
            <p:ph type="sldImg"/>
          </p:nvPr>
        </p:nvSpPr>
        <p:spPr>
          <a:ln/>
        </p:spPr>
      </p:sp>
      <p:sp>
        <p:nvSpPr>
          <p:cNvPr id="54067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8FAC7F-8C19-4879-9467-B9A9A6385210}" type="slidenum">
              <a:rPr lang="fr-FR"/>
              <a:pPr/>
              <a:t>27</a:t>
            </a:fld>
            <a:endParaRPr lang="fr-FR"/>
          </a:p>
        </p:txBody>
      </p:sp>
      <p:sp>
        <p:nvSpPr>
          <p:cNvPr id="544770" name="Rectangle 2"/>
          <p:cNvSpPr>
            <a:spLocks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55215-FCD7-44E5-A8ED-2C3FF8BC00EC}" type="slidenum">
              <a:rPr lang="fr-FR"/>
              <a:pPr/>
              <a:t>28</a:t>
            </a:fld>
            <a:endParaRPr lang="fr-FR"/>
          </a:p>
        </p:txBody>
      </p:sp>
      <p:sp>
        <p:nvSpPr>
          <p:cNvPr id="542722" name="Rectangle 2"/>
          <p:cNvSpPr>
            <a:spLocks noChangeArrowheads="1" noTextEdit="1"/>
          </p:cNvSpPr>
          <p:nvPr>
            <p:ph type="sldImg"/>
          </p:nvPr>
        </p:nvSpPr>
        <p:spPr>
          <a:ln/>
        </p:spPr>
      </p:sp>
      <p:sp>
        <p:nvSpPr>
          <p:cNvPr id="54272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54AB7B-87C5-4249-BD11-0775798D636E}" type="slidenum">
              <a:rPr lang="fr-FR"/>
              <a:pPr/>
              <a:t>29</a:t>
            </a:fld>
            <a:endParaRPr lang="fr-FR"/>
          </a:p>
        </p:txBody>
      </p:sp>
      <p:sp>
        <p:nvSpPr>
          <p:cNvPr id="546818" name="Rectangle 2"/>
          <p:cNvSpPr>
            <a:spLocks noChangeArrowheads="1" noTextEdit="1"/>
          </p:cNvSpPr>
          <p:nvPr>
            <p:ph type="sldImg"/>
          </p:nvPr>
        </p:nvSpPr>
        <p:spPr>
          <a:ln/>
        </p:spPr>
      </p:sp>
      <p:sp>
        <p:nvSpPr>
          <p:cNvPr id="54681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FEE00A-E806-4183-8025-19098BDE5C2F}" type="slidenum">
              <a:rPr lang="fr-FR"/>
              <a:pPr/>
              <a:t>3</a:t>
            </a:fld>
            <a:endParaRPr lang="fr-FR"/>
          </a:p>
        </p:txBody>
      </p:sp>
      <p:sp>
        <p:nvSpPr>
          <p:cNvPr id="374786" name="Rectangle 2"/>
          <p:cNvSpPr>
            <a:spLocks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B15D46-4363-4D18-B34B-EB9B4C24D126}" type="slidenum">
              <a:rPr lang="fr-FR"/>
              <a:pPr/>
              <a:t>30</a:t>
            </a:fld>
            <a:endParaRPr lang="fr-FR"/>
          </a:p>
        </p:txBody>
      </p:sp>
      <p:sp>
        <p:nvSpPr>
          <p:cNvPr id="571394" name="Rectangle 2"/>
          <p:cNvSpPr>
            <a:spLocks noChangeArrowheads="1" noTextEdit="1"/>
          </p:cNvSpPr>
          <p:nvPr>
            <p:ph type="sldImg"/>
          </p:nvPr>
        </p:nvSpPr>
        <p:spPr>
          <a:ln/>
        </p:spPr>
      </p:sp>
      <p:sp>
        <p:nvSpPr>
          <p:cNvPr id="57139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22940A-1A31-427A-9464-F842E5D313B9}" type="slidenum">
              <a:rPr lang="fr-FR"/>
              <a:pPr/>
              <a:t>31</a:t>
            </a:fld>
            <a:endParaRPr lang="fr-FR"/>
          </a:p>
        </p:txBody>
      </p:sp>
      <p:sp>
        <p:nvSpPr>
          <p:cNvPr id="685058" name="Rectangle 2"/>
          <p:cNvSpPr>
            <a:spLocks noChangeArrowheads="1" noTextEdit="1"/>
          </p:cNvSpPr>
          <p:nvPr>
            <p:ph type="sldImg"/>
          </p:nvPr>
        </p:nvSpPr>
        <p:spPr>
          <a:ln/>
        </p:spPr>
      </p:sp>
      <p:sp>
        <p:nvSpPr>
          <p:cNvPr id="68505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139C2F-2557-4FDC-915A-C4B7A601BE1F}" type="slidenum">
              <a:rPr lang="fr-FR"/>
              <a:pPr/>
              <a:t>32</a:t>
            </a:fld>
            <a:endParaRPr lang="fr-FR"/>
          </a:p>
        </p:txBody>
      </p:sp>
      <p:sp>
        <p:nvSpPr>
          <p:cNvPr id="225282" name="Rectangle 2"/>
          <p:cNvSpPr>
            <a:spLocks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F4507D-DCB1-4185-B16C-C26293C5D6AE}" type="slidenum">
              <a:rPr lang="fr-FR"/>
              <a:pPr/>
              <a:t>33</a:t>
            </a:fld>
            <a:endParaRPr lang="fr-FR"/>
          </a:p>
        </p:txBody>
      </p:sp>
      <p:sp>
        <p:nvSpPr>
          <p:cNvPr id="651266" name="Rectangle 2"/>
          <p:cNvSpPr>
            <a:spLocks noChangeArrowheads="1" noTextEdit="1"/>
          </p:cNvSpPr>
          <p:nvPr>
            <p:ph type="sldImg"/>
          </p:nvPr>
        </p:nvSpPr>
        <p:spPr>
          <a:ln/>
        </p:spPr>
      </p:sp>
      <p:sp>
        <p:nvSpPr>
          <p:cNvPr id="6512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A8856B-ED62-4B52-B935-956E69991F15}" type="slidenum">
              <a:rPr lang="fr-FR"/>
              <a:pPr/>
              <a:t>34</a:t>
            </a:fld>
            <a:endParaRPr lang="fr-FR"/>
          </a:p>
        </p:txBody>
      </p:sp>
      <p:sp>
        <p:nvSpPr>
          <p:cNvPr id="53250" name="Rectangle 2"/>
          <p:cNvSpPr>
            <a:spLocks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62098D-5097-465A-B704-F77B0FD8D677}" type="slidenum">
              <a:rPr lang="fr-FR"/>
              <a:pPr/>
              <a:t>35</a:t>
            </a:fld>
            <a:endParaRPr lang="fr-FR"/>
          </a:p>
        </p:txBody>
      </p:sp>
      <p:sp>
        <p:nvSpPr>
          <p:cNvPr id="709634" name="Rectangle 2"/>
          <p:cNvSpPr>
            <a:spLocks noChangeArrowheads="1" noTextEdit="1"/>
          </p:cNvSpPr>
          <p:nvPr>
            <p:ph type="sldImg"/>
          </p:nvPr>
        </p:nvSpPr>
        <p:spPr>
          <a:ln/>
        </p:spPr>
      </p:sp>
      <p:sp>
        <p:nvSpPr>
          <p:cNvPr id="70963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D3A1-C305-4365-86B6-75AB7ACA36AF}" type="slidenum">
              <a:rPr lang="fr-FR"/>
              <a:pPr/>
              <a:t>36</a:t>
            </a:fld>
            <a:endParaRPr lang="fr-FR"/>
          </a:p>
        </p:txBody>
      </p:sp>
      <p:sp>
        <p:nvSpPr>
          <p:cNvPr id="687106" name="Rectangle 2"/>
          <p:cNvSpPr>
            <a:spLocks noChangeArrowheads="1" noTextEdit="1"/>
          </p:cNvSpPr>
          <p:nvPr>
            <p:ph type="sldImg"/>
          </p:nvPr>
        </p:nvSpPr>
        <p:spPr>
          <a:ln/>
        </p:spPr>
      </p:sp>
      <p:sp>
        <p:nvSpPr>
          <p:cNvPr id="68710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9B61C-6E23-43AF-9E8B-95523FADEEFF}" type="slidenum">
              <a:rPr lang="fr-FR"/>
              <a:pPr/>
              <a:t>37</a:t>
            </a:fld>
            <a:endParaRPr lang="fr-FR"/>
          </a:p>
        </p:txBody>
      </p:sp>
      <p:sp>
        <p:nvSpPr>
          <p:cNvPr id="262146" name="Rectangle 2"/>
          <p:cNvSpPr>
            <a:spLocks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635060-704B-4A52-ABEB-934DC29EA70B}" type="slidenum">
              <a:rPr lang="fr-FR"/>
              <a:pPr/>
              <a:t>38</a:t>
            </a:fld>
            <a:endParaRPr lang="fr-FR"/>
          </a:p>
        </p:txBody>
      </p:sp>
      <p:sp>
        <p:nvSpPr>
          <p:cNvPr id="227330" name="Rectangle 2"/>
          <p:cNvSpPr>
            <a:spLocks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82FFE5-CA84-4DBE-8EE5-AB0B09B05E26}" type="slidenum">
              <a:rPr lang="fr-FR"/>
              <a:pPr/>
              <a:t>39</a:t>
            </a:fld>
            <a:endParaRPr lang="fr-FR"/>
          </a:p>
        </p:txBody>
      </p:sp>
      <p:sp>
        <p:nvSpPr>
          <p:cNvPr id="583682" name="Rectangle 2"/>
          <p:cNvSpPr>
            <a:spLocks noChangeArrowheads="1" noTextEdit="1"/>
          </p:cNvSpPr>
          <p:nvPr>
            <p:ph type="sldImg"/>
          </p:nvPr>
        </p:nvSpPr>
        <p:spPr>
          <a:ln/>
        </p:spPr>
      </p:sp>
      <p:sp>
        <p:nvSpPr>
          <p:cNvPr id="58368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0D3CBB-8831-486A-89F4-90A79C99AF96}" type="slidenum">
              <a:rPr lang="fr-FR"/>
              <a:pPr/>
              <a:t>4</a:t>
            </a:fld>
            <a:endParaRPr lang="fr-FR"/>
          </a:p>
        </p:txBody>
      </p:sp>
      <p:sp>
        <p:nvSpPr>
          <p:cNvPr id="387074" name="Rectangle 2"/>
          <p:cNvSpPr>
            <a:spLocks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669C4D-BEDB-4068-B6A8-5D8485070A60}" type="slidenum">
              <a:rPr lang="fr-FR"/>
              <a:pPr/>
              <a:t>40</a:t>
            </a:fld>
            <a:endParaRPr lang="fr-FR"/>
          </a:p>
        </p:txBody>
      </p:sp>
      <p:sp>
        <p:nvSpPr>
          <p:cNvPr id="581634" name="Rectangle 2"/>
          <p:cNvSpPr>
            <a:spLocks noChangeArrowheads="1" noTextEdit="1"/>
          </p:cNvSpPr>
          <p:nvPr>
            <p:ph type="sldImg"/>
          </p:nvPr>
        </p:nvSpPr>
        <p:spPr>
          <a:ln/>
        </p:spPr>
      </p:sp>
      <p:sp>
        <p:nvSpPr>
          <p:cNvPr id="58163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061E6A-0ED0-470E-B7BE-6523B008D609}" type="slidenum">
              <a:rPr lang="fr-FR"/>
              <a:pPr/>
              <a:t>41</a:t>
            </a:fld>
            <a:endParaRPr lang="fr-FR"/>
          </a:p>
        </p:txBody>
      </p:sp>
      <p:sp>
        <p:nvSpPr>
          <p:cNvPr id="711682" name="Rectangle 2"/>
          <p:cNvSpPr>
            <a:spLocks noChangeArrowheads="1" noTextEdit="1"/>
          </p:cNvSpPr>
          <p:nvPr>
            <p:ph type="sldImg"/>
          </p:nvPr>
        </p:nvSpPr>
        <p:spPr>
          <a:ln/>
        </p:spPr>
      </p:sp>
      <p:sp>
        <p:nvSpPr>
          <p:cNvPr id="71168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1E8A20-BEC2-4C41-8AAA-7D87BC9BE292}" type="slidenum">
              <a:rPr lang="fr-FR"/>
              <a:pPr/>
              <a:t>42</a:t>
            </a:fld>
            <a:endParaRPr lang="fr-FR"/>
          </a:p>
        </p:txBody>
      </p:sp>
      <p:sp>
        <p:nvSpPr>
          <p:cNvPr id="691202" name="Rectangle 2"/>
          <p:cNvSpPr>
            <a:spLocks noChangeArrowheads="1" noTextEdit="1"/>
          </p:cNvSpPr>
          <p:nvPr>
            <p:ph type="sldImg"/>
          </p:nvPr>
        </p:nvSpPr>
        <p:spPr>
          <a:ln/>
        </p:spPr>
      </p:sp>
      <p:sp>
        <p:nvSpPr>
          <p:cNvPr id="69120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A45C5-711A-41C4-B843-7CED51A6B453}" type="slidenum">
              <a:rPr lang="fr-FR"/>
              <a:pPr/>
              <a:t>43</a:t>
            </a:fld>
            <a:endParaRPr lang="fr-FR"/>
          </a:p>
        </p:txBody>
      </p:sp>
      <p:sp>
        <p:nvSpPr>
          <p:cNvPr id="589826" name="Rectangle 2"/>
          <p:cNvSpPr>
            <a:spLocks noChangeArrowheads="1" noTextEdit="1"/>
          </p:cNvSpPr>
          <p:nvPr>
            <p:ph type="sldImg"/>
          </p:nvPr>
        </p:nvSpPr>
        <p:spPr>
          <a:ln/>
        </p:spPr>
      </p:sp>
      <p:sp>
        <p:nvSpPr>
          <p:cNvPr id="58982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0C5388-FA82-485C-A148-D0631056B9EA}" type="slidenum">
              <a:rPr lang="fr-FR"/>
              <a:pPr/>
              <a:t>44</a:t>
            </a:fld>
            <a:endParaRPr lang="fr-FR"/>
          </a:p>
        </p:txBody>
      </p:sp>
      <p:sp>
        <p:nvSpPr>
          <p:cNvPr id="557058" name="Rectangle 2"/>
          <p:cNvSpPr>
            <a:spLocks noChangeArrowheads="1" noTextEdit="1"/>
          </p:cNvSpPr>
          <p:nvPr>
            <p:ph type="sldImg"/>
          </p:nvPr>
        </p:nvSpPr>
        <p:spPr>
          <a:ln/>
        </p:spPr>
      </p:sp>
      <p:sp>
        <p:nvSpPr>
          <p:cNvPr id="55705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957CB5-8DF1-4731-9C84-0ABB2093C426}" type="slidenum">
              <a:rPr lang="fr-FR"/>
              <a:pPr/>
              <a:t>45</a:t>
            </a:fld>
            <a:endParaRPr lang="fr-FR"/>
          </a:p>
        </p:txBody>
      </p:sp>
      <p:sp>
        <p:nvSpPr>
          <p:cNvPr id="98306" name="Rectangle 2"/>
          <p:cNvSpPr>
            <a:spLocks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11577B-8713-4D4A-A09F-1B1A81FCB6B2}" type="slidenum">
              <a:rPr lang="fr-FR"/>
              <a:pPr/>
              <a:t>46</a:t>
            </a:fld>
            <a:endParaRPr lang="fr-FR"/>
          </a:p>
        </p:txBody>
      </p:sp>
      <p:sp>
        <p:nvSpPr>
          <p:cNvPr id="577538" name="Rectangle 2"/>
          <p:cNvSpPr>
            <a:spLocks noChangeArrowheads="1" noTextEdit="1"/>
          </p:cNvSpPr>
          <p:nvPr>
            <p:ph type="sldImg"/>
          </p:nvPr>
        </p:nvSpPr>
        <p:spPr>
          <a:ln/>
        </p:spPr>
      </p:sp>
      <p:sp>
        <p:nvSpPr>
          <p:cNvPr id="57753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06CDD6-09CF-4A33-83C4-82AFC28FBAE8}" type="slidenum">
              <a:rPr lang="fr-FR"/>
              <a:pPr/>
              <a:t>47</a:t>
            </a:fld>
            <a:endParaRPr lang="fr-FR"/>
          </a:p>
        </p:txBody>
      </p:sp>
      <p:sp>
        <p:nvSpPr>
          <p:cNvPr id="693250" name="Rectangle 2"/>
          <p:cNvSpPr>
            <a:spLocks noChangeArrowheads="1" noTextEdit="1"/>
          </p:cNvSpPr>
          <p:nvPr>
            <p:ph type="sldImg"/>
          </p:nvPr>
        </p:nvSpPr>
        <p:spPr>
          <a:ln/>
        </p:spPr>
      </p:sp>
      <p:sp>
        <p:nvSpPr>
          <p:cNvPr id="69325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766E99-F268-457D-8AFF-74D99C61CE2B}" type="slidenum">
              <a:rPr lang="fr-FR"/>
              <a:pPr/>
              <a:t>48</a:t>
            </a:fld>
            <a:endParaRPr lang="fr-FR"/>
          </a:p>
        </p:txBody>
      </p:sp>
      <p:sp>
        <p:nvSpPr>
          <p:cNvPr id="579586" name="Rectangle 2"/>
          <p:cNvSpPr>
            <a:spLocks noChangeArrowheads="1" noTextEdit="1"/>
          </p:cNvSpPr>
          <p:nvPr>
            <p:ph type="sldImg"/>
          </p:nvPr>
        </p:nvSpPr>
        <p:spPr>
          <a:ln/>
        </p:spPr>
      </p:sp>
      <p:sp>
        <p:nvSpPr>
          <p:cNvPr id="5795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CBEEE3-3B5B-4141-8719-A6DA84557227}" type="slidenum">
              <a:rPr lang="fr-FR"/>
              <a:pPr/>
              <a:t>49</a:t>
            </a:fld>
            <a:endParaRPr lang="fr-FR"/>
          </a:p>
        </p:txBody>
      </p:sp>
      <p:sp>
        <p:nvSpPr>
          <p:cNvPr id="742402" name="Rectangle 2"/>
          <p:cNvSpPr>
            <a:spLocks noChangeArrowheads="1" noTextEdit="1"/>
          </p:cNvSpPr>
          <p:nvPr>
            <p:ph type="sldImg"/>
          </p:nvPr>
        </p:nvSpPr>
        <p:spPr>
          <a:ln/>
        </p:spPr>
      </p:sp>
      <p:sp>
        <p:nvSpPr>
          <p:cNvPr id="74240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FEC930-E64A-4727-A0CF-8DEAD775640C}" type="slidenum">
              <a:rPr lang="fr-FR"/>
              <a:pPr/>
              <a:t>5</a:t>
            </a:fld>
            <a:endParaRPr lang="fr-FR"/>
          </a:p>
        </p:txBody>
      </p:sp>
      <p:sp>
        <p:nvSpPr>
          <p:cNvPr id="389122" name="Rectangle 2"/>
          <p:cNvSpPr>
            <a:spLocks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E89A98-6BEE-4DC6-A744-7FDD704D03B5}" type="slidenum">
              <a:rPr lang="fr-FR"/>
              <a:pPr/>
              <a:t>50</a:t>
            </a:fld>
            <a:endParaRPr lang="fr-FR"/>
          </a:p>
        </p:txBody>
      </p:sp>
      <p:sp>
        <p:nvSpPr>
          <p:cNvPr id="575490" name="Rectangle 2"/>
          <p:cNvSpPr>
            <a:spLocks noChangeArrowheads="1" noTextEdit="1"/>
          </p:cNvSpPr>
          <p:nvPr>
            <p:ph type="sldImg"/>
          </p:nvPr>
        </p:nvSpPr>
        <p:spPr>
          <a:ln/>
        </p:spPr>
      </p:sp>
      <p:sp>
        <p:nvSpPr>
          <p:cNvPr id="57549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07080B-A8CB-4305-8DB6-70E0AA7E09C2}" type="slidenum">
              <a:rPr lang="fr-FR"/>
              <a:pPr/>
              <a:t>51</a:t>
            </a:fld>
            <a:endParaRPr lang="fr-FR"/>
          </a:p>
        </p:txBody>
      </p:sp>
      <p:sp>
        <p:nvSpPr>
          <p:cNvPr id="573442" name="Rectangle 2"/>
          <p:cNvSpPr>
            <a:spLocks noChangeArrowheads="1" noTextEdit="1"/>
          </p:cNvSpPr>
          <p:nvPr>
            <p:ph type="sldImg"/>
          </p:nvPr>
        </p:nvSpPr>
        <p:spPr>
          <a:ln/>
        </p:spPr>
      </p:sp>
      <p:sp>
        <p:nvSpPr>
          <p:cNvPr id="57344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DE4821-3DB6-4B7E-899C-2FC953B9C745}" type="slidenum">
              <a:rPr lang="fr-FR"/>
              <a:pPr/>
              <a:t>52</a:t>
            </a:fld>
            <a:endParaRPr lang="fr-FR"/>
          </a:p>
        </p:txBody>
      </p:sp>
      <p:sp>
        <p:nvSpPr>
          <p:cNvPr id="47106" name="Rectangle 2"/>
          <p:cNvSpPr>
            <a:spLocks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3419F2-AE5E-4D66-BB08-7071B6D5B887}" type="slidenum">
              <a:rPr lang="fr-FR"/>
              <a:pPr/>
              <a:t>53</a:t>
            </a:fld>
            <a:endParaRPr lang="fr-FR"/>
          </a:p>
        </p:txBody>
      </p:sp>
      <p:sp>
        <p:nvSpPr>
          <p:cNvPr id="707586" name="Rectangle 2"/>
          <p:cNvSpPr>
            <a:spLocks noChangeArrowheads="1" noTextEdit="1"/>
          </p:cNvSpPr>
          <p:nvPr>
            <p:ph type="sldImg"/>
          </p:nvPr>
        </p:nvSpPr>
        <p:spPr>
          <a:ln/>
        </p:spPr>
      </p:sp>
      <p:sp>
        <p:nvSpPr>
          <p:cNvPr id="7075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B26107-B9F0-4AE1-8DB2-E2067DCAE302}" type="slidenum">
              <a:rPr lang="fr-FR"/>
              <a:pPr/>
              <a:t>54</a:t>
            </a:fld>
            <a:endParaRPr lang="fr-FR"/>
          </a:p>
        </p:txBody>
      </p:sp>
      <p:sp>
        <p:nvSpPr>
          <p:cNvPr id="561154" name="Rectangle 2"/>
          <p:cNvSpPr>
            <a:spLocks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46195-7DCE-43B3-9B14-688F7377BC5A}" type="slidenum">
              <a:rPr lang="fr-FR"/>
              <a:pPr/>
              <a:t>55</a:t>
            </a:fld>
            <a:endParaRPr lang="fr-FR"/>
          </a:p>
        </p:txBody>
      </p:sp>
      <p:sp>
        <p:nvSpPr>
          <p:cNvPr id="67586" name="Rectangle 2"/>
          <p:cNvSpPr>
            <a:spLocks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7798CE-A13C-476F-AB19-FC1A5B2C3400}" type="slidenum">
              <a:rPr lang="fr-FR"/>
              <a:pPr/>
              <a:t>56</a:t>
            </a:fld>
            <a:endParaRPr lang="fr-FR"/>
          </a:p>
        </p:txBody>
      </p:sp>
      <p:sp>
        <p:nvSpPr>
          <p:cNvPr id="69634" name="Rectangle 2"/>
          <p:cNvSpPr>
            <a:spLocks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8A64B3-1220-401A-9F91-9572EBA6C9A8}" type="slidenum">
              <a:rPr lang="fr-FR"/>
              <a:pPr/>
              <a:t>57</a:t>
            </a:fld>
            <a:endParaRPr lang="fr-FR"/>
          </a:p>
        </p:txBody>
      </p:sp>
      <p:sp>
        <p:nvSpPr>
          <p:cNvPr id="536578" name="Rectangle 2"/>
          <p:cNvSpPr>
            <a:spLocks noChangeArrowheads="1" noTextEdit="1"/>
          </p:cNvSpPr>
          <p:nvPr>
            <p:ph type="sldImg"/>
          </p:nvPr>
        </p:nvSpPr>
        <p:spPr>
          <a:ln/>
        </p:spPr>
      </p:sp>
      <p:sp>
        <p:nvSpPr>
          <p:cNvPr id="53657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BC0153-91A6-4F1E-A50A-7D9DBA5E8B81}" type="slidenum">
              <a:rPr lang="fr-FR"/>
              <a:pPr/>
              <a:t>58</a:t>
            </a:fld>
            <a:endParaRPr lang="fr-FR"/>
          </a:p>
        </p:txBody>
      </p:sp>
      <p:sp>
        <p:nvSpPr>
          <p:cNvPr id="206850" name="Rectangle 2"/>
          <p:cNvSpPr>
            <a:spLocks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2DA64A-8EBF-4248-8087-8D363583CD93}" type="slidenum">
              <a:rPr lang="fr-FR"/>
              <a:pPr/>
              <a:t>59</a:t>
            </a:fld>
            <a:endParaRPr lang="fr-FR"/>
          </a:p>
        </p:txBody>
      </p:sp>
      <p:sp>
        <p:nvSpPr>
          <p:cNvPr id="752642" name="Rectangle 2"/>
          <p:cNvSpPr>
            <a:spLocks noChangeArrowheads="1" noTextEdit="1"/>
          </p:cNvSpPr>
          <p:nvPr>
            <p:ph type="sldImg"/>
          </p:nvPr>
        </p:nvSpPr>
        <p:spPr>
          <a:ln/>
        </p:spPr>
      </p:sp>
      <p:sp>
        <p:nvSpPr>
          <p:cNvPr id="75264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C0AB2B-1C72-4A6D-92AA-F1BF0BBACEBE}" type="slidenum">
              <a:rPr lang="fr-FR"/>
              <a:pPr/>
              <a:t>6</a:t>
            </a:fld>
            <a:endParaRPr lang="fr-FR"/>
          </a:p>
        </p:txBody>
      </p:sp>
      <p:sp>
        <p:nvSpPr>
          <p:cNvPr id="391170" name="Rectangle 2"/>
          <p:cNvSpPr>
            <a:spLocks noChangeArrowheads="1" noTextEdit="1"/>
          </p:cNvSpPr>
          <p:nvPr>
            <p:ph type="sldImg"/>
          </p:nvPr>
        </p:nvSpPr>
        <p:spPr>
          <a:ln/>
        </p:spPr>
      </p:sp>
      <p:sp>
        <p:nvSpPr>
          <p:cNvPr id="39117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F5C4A-1244-451B-961C-1DA78697F43A}" type="slidenum">
              <a:rPr lang="fr-FR"/>
              <a:pPr/>
              <a:t>60</a:t>
            </a:fld>
            <a:endParaRPr lang="fr-FR"/>
          </a:p>
        </p:txBody>
      </p:sp>
      <p:sp>
        <p:nvSpPr>
          <p:cNvPr id="754690" name="Rectangle 2"/>
          <p:cNvSpPr>
            <a:spLocks noChangeArrowheads="1" noTextEdit="1"/>
          </p:cNvSpPr>
          <p:nvPr>
            <p:ph type="sldImg"/>
          </p:nvPr>
        </p:nvSpPr>
        <p:spPr>
          <a:ln/>
        </p:spPr>
      </p:sp>
      <p:sp>
        <p:nvSpPr>
          <p:cNvPr id="75469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E3C1C2-E879-4A7F-841A-1CE117E7F7E1}" type="slidenum">
              <a:rPr lang="fr-FR"/>
              <a:pPr/>
              <a:t>61</a:t>
            </a:fld>
            <a:endParaRPr lang="fr-FR"/>
          </a:p>
        </p:txBody>
      </p:sp>
      <p:sp>
        <p:nvSpPr>
          <p:cNvPr id="756738" name="Rectangle 2"/>
          <p:cNvSpPr>
            <a:spLocks noChangeArrowheads="1" noTextEdit="1"/>
          </p:cNvSpPr>
          <p:nvPr>
            <p:ph type="sldImg"/>
          </p:nvPr>
        </p:nvSpPr>
        <p:spPr>
          <a:ln/>
        </p:spPr>
      </p:sp>
      <p:sp>
        <p:nvSpPr>
          <p:cNvPr id="75673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89B7EE-5682-4353-B08B-5A0607EDCE70}" type="slidenum">
              <a:rPr lang="fr-FR"/>
              <a:pPr/>
              <a:t>62</a:t>
            </a:fld>
            <a:endParaRPr lang="fr-FR"/>
          </a:p>
        </p:txBody>
      </p:sp>
      <p:sp>
        <p:nvSpPr>
          <p:cNvPr id="649218" name="Rectangle 2"/>
          <p:cNvSpPr>
            <a:spLocks noChangeArrowheads="1" noTextEdit="1"/>
          </p:cNvSpPr>
          <p:nvPr>
            <p:ph type="sldImg"/>
          </p:nvPr>
        </p:nvSpPr>
        <p:spPr>
          <a:ln/>
        </p:spPr>
      </p:sp>
      <p:sp>
        <p:nvSpPr>
          <p:cNvPr id="64921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13977D-D428-43C2-AE2E-1BEB356EEE01}" type="slidenum">
              <a:rPr lang="fr-FR"/>
              <a:pPr/>
              <a:t>63</a:t>
            </a:fld>
            <a:endParaRPr lang="fr-FR"/>
          </a:p>
        </p:txBody>
      </p:sp>
      <p:sp>
        <p:nvSpPr>
          <p:cNvPr id="208898" name="Rectangle 2"/>
          <p:cNvSpPr>
            <a:spLocks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AD4977-D1C3-4557-B2C7-10710FE82AB1}" type="slidenum">
              <a:rPr lang="fr-FR"/>
              <a:pPr/>
              <a:t>64</a:t>
            </a:fld>
            <a:endParaRPr lang="fr-FR"/>
          </a:p>
        </p:txBody>
      </p:sp>
      <p:sp>
        <p:nvSpPr>
          <p:cNvPr id="210946" name="Rectangle 2"/>
          <p:cNvSpPr>
            <a:spLocks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AE16E9-57D2-4E64-B7F5-BE14D68F2333}" type="slidenum">
              <a:rPr lang="fr-FR"/>
              <a:pPr/>
              <a:t>65</a:t>
            </a:fld>
            <a:endParaRPr lang="fr-FR"/>
          </a:p>
        </p:txBody>
      </p:sp>
      <p:sp>
        <p:nvSpPr>
          <p:cNvPr id="86018" name="Rectangle 2"/>
          <p:cNvSpPr>
            <a:spLocks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5EEEC2-FD78-4093-94C0-1CEB7B5C317D}" type="slidenum">
              <a:rPr lang="fr-FR"/>
              <a:pPr/>
              <a:t>66</a:t>
            </a:fld>
            <a:endParaRPr lang="fr-FR"/>
          </a:p>
        </p:txBody>
      </p:sp>
      <p:sp>
        <p:nvSpPr>
          <p:cNvPr id="758786" name="Rectangle 2"/>
          <p:cNvSpPr>
            <a:spLocks noChangeArrowheads="1" noTextEdit="1"/>
          </p:cNvSpPr>
          <p:nvPr>
            <p:ph type="sldImg"/>
          </p:nvPr>
        </p:nvSpPr>
        <p:spPr>
          <a:ln/>
        </p:spPr>
      </p:sp>
      <p:sp>
        <p:nvSpPr>
          <p:cNvPr id="7587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B53ADD-F626-4E0C-BAE2-0A2211F50B93}" type="slidenum">
              <a:rPr lang="fr-FR"/>
              <a:pPr/>
              <a:t>67</a:t>
            </a:fld>
            <a:endParaRPr lang="fr-FR"/>
          </a:p>
        </p:txBody>
      </p:sp>
      <p:sp>
        <p:nvSpPr>
          <p:cNvPr id="241666" name="Rectangle 2"/>
          <p:cNvSpPr>
            <a:spLocks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C384BC-FFED-4BAB-A294-A671A8723369}" type="slidenum">
              <a:rPr lang="fr-FR"/>
              <a:pPr/>
              <a:t>68</a:t>
            </a:fld>
            <a:endParaRPr lang="fr-FR"/>
          </a:p>
        </p:txBody>
      </p:sp>
      <p:sp>
        <p:nvSpPr>
          <p:cNvPr id="104450" name="Rectangle 2"/>
          <p:cNvSpPr>
            <a:spLocks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8873C1-A7DF-4285-91F1-B8E3CFB8A4B0}" type="slidenum">
              <a:rPr lang="fr-FR"/>
              <a:pPr/>
              <a:t>69</a:t>
            </a:fld>
            <a:endParaRPr lang="fr-FR"/>
          </a:p>
        </p:txBody>
      </p:sp>
      <p:sp>
        <p:nvSpPr>
          <p:cNvPr id="659458" name="Rectangle 2"/>
          <p:cNvSpPr>
            <a:spLocks noChangeArrowheads="1" noTextEdit="1"/>
          </p:cNvSpPr>
          <p:nvPr>
            <p:ph type="sldImg"/>
          </p:nvPr>
        </p:nvSpPr>
        <p:spPr>
          <a:ln/>
        </p:spPr>
      </p:sp>
      <p:sp>
        <p:nvSpPr>
          <p:cNvPr id="65945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9874E2-F7EA-4482-A711-A265B19739D5}" type="slidenum">
              <a:rPr lang="fr-FR"/>
              <a:pPr/>
              <a:t>7</a:t>
            </a:fld>
            <a:endParaRPr lang="fr-FR"/>
          </a:p>
        </p:txBody>
      </p:sp>
      <p:sp>
        <p:nvSpPr>
          <p:cNvPr id="528386" name="Rectangle 2"/>
          <p:cNvSpPr>
            <a:spLocks noChangeArrowheads="1" noTextEdit="1"/>
          </p:cNvSpPr>
          <p:nvPr>
            <p:ph type="sldImg"/>
          </p:nvPr>
        </p:nvSpPr>
        <p:spPr>
          <a:ln/>
        </p:spPr>
      </p:sp>
      <p:sp>
        <p:nvSpPr>
          <p:cNvPr id="5283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C15A01-4B99-449D-81E4-E63F9468B2CF}" type="slidenum">
              <a:rPr lang="fr-FR"/>
              <a:pPr/>
              <a:t>70</a:t>
            </a:fld>
            <a:endParaRPr lang="fr-FR"/>
          </a:p>
        </p:txBody>
      </p:sp>
      <p:sp>
        <p:nvSpPr>
          <p:cNvPr id="301058" name="Rectangle 2"/>
          <p:cNvSpPr>
            <a:spLocks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5F8E74-49C3-47D6-9243-6C06CCFD2B99}" type="slidenum">
              <a:rPr lang="fr-FR"/>
              <a:pPr/>
              <a:t>71</a:t>
            </a:fld>
            <a:endParaRPr lang="fr-FR"/>
          </a:p>
        </p:txBody>
      </p:sp>
      <p:sp>
        <p:nvSpPr>
          <p:cNvPr id="223234" name="Rectangle 2"/>
          <p:cNvSpPr>
            <a:spLocks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4546E-AA05-44DC-8E30-8876A9B51D7C}" type="slidenum">
              <a:rPr lang="fr-FR"/>
              <a:pPr/>
              <a:t>72</a:t>
            </a:fld>
            <a:endParaRPr lang="fr-FR"/>
          </a:p>
        </p:txBody>
      </p:sp>
      <p:sp>
        <p:nvSpPr>
          <p:cNvPr id="657410" name="Rectangle 2"/>
          <p:cNvSpPr>
            <a:spLocks noChangeArrowheads="1" noTextEdit="1"/>
          </p:cNvSpPr>
          <p:nvPr>
            <p:ph type="sldImg"/>
          </p:nvPr>
        </p:nvSpPr>
        <p:spPr>
          <a:ln/>
        </p:spPr>
      </p:sp>
      <p:sp>
        <p:nvSpPr>
          <p:cNvPr id="65741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FAFC4E-B834-497F-B735-C841CAB5B716}" type="slidenum">
              <a:rPr lang="fr-FR"/>
              <a:pPr/>
              <a:t>73</a:t>
            </a:fld>
            <a:endParaRPr lang="fr-FR"/>
          </a:p>
        </p:txBody>
      </p:sp>
      <p:sp>
        <p:nvSpPr>
          <p:cNvPr id="176130" name="Rectangle 2"/>
          <p:cNvSpPr>
            <a:spLocks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CAE8F0-4AB9-47E9-B110-C5B0E05BAEFE}" type="slidenum">
              <a:rPr lang="fr-FR"/>
              <a:pPr/>
              <a:t>74</a:t>
            </a:fld>
            <a:endParaRPr lang="fr-FR"/>
          </a:p>
        </p:txBody>
      </p:sp>
      <p:sp>
        <p:nvSpPr>
          <p:cNvPr id="112642" name="Rectangle 2"/>
          <p:cNvSpPr>
            <a:spLocks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7FB77-91FC-4AFF-91CC-6E2B034ACA9C}" type="slidenum">
              <a:rPr lang="fr-FR"/>
              <a:pPr/>
              <a:t>75</a:t>
            </a:fld>
            <a:endParaRPr lang="fr-FR"/>
          </a:p>
        </p:txBody>
      </p:sp>
      <p:sp>
        <p:nvSpPr>
          <p:cNvPr id="243714" name="Rectangle 2"/>
          <p:cNvSpPr>
            <a:spLocks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49DAD9-5403-4263-B7B6-D13F077C0F0B}" type="slidenum">
              <a:rPr lang="fr-FR"/>
              <a:pPr/>
              <a:t>76</a:t>
            </a:fld>
            <a:endParaRPr lang="fr-FR"/>
          </a:p>
        </p:txBody>
      </p:sp>
      <p:sp>
        <p:nvSpPr>
          <p:cNvPr id="63490" name="Rectangle 2"/>
          <p:cNvSpPr>
            <a:spLocks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C4818-3AD2-4A4F-8E7E-E0053EDDAB79}" type="slidenum">
              <a:rPr lang="fr-FR"/>
              <a:pPr/>
              <a:t>77</a:t>
            </a:fld>
            <a:endParaRPr lang="fr-FR"/>
          </a:p>
        </p:txBody>
      </p:sp>
      <p:sp>
        <p:nvSpPr>
          <p:cNvPr id="247810" name="Rectangle 2"/>
          <p:cNvSpPr>
            <a:spLocks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802002-2668-4516-9603-0E1DBFC076C4}" type="slidenum">
              <a:rPr lang="fr-FR"/>
              <a:pPr/>
              <a:t>78</a:t>
            </a:fld>
            <a:endParaRPr lang="fr-FR"/>
          </a:p>
        </p:txBody>
      </p:sp>
      <p:sp>
        <p:nvSpPr>
          <p:cNvPr id="249858" name="Rectangle 2"/>
          <p:cNvSpPr>
            <a:spLocks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9279C-92A9-4A1C-9A9B-96BA57FEB074}" type="slidenum">
              <a:rPr lang="fr-FR"/>
              <a:pPr/>
              <a:t>79</a:t>
            </a:fld>
            <a:endParaRPr lang="fr-FR"/>
          </a:p>
        </p:txBody>
      </p:sp>
      <p:sp>
        <p:nvSpPr>
          <p:cNvPr id="251906" name="Rectangle 2"/>
          <p:cNvSpPr>
            <a:spLocks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E6422A-CF33-40A3-8B18-9EAA32691AB4}" type="slidenum">
              <a:rPr lang="fr-FR"/>
              <a:pPr/>
              <a:t>8</a:t>
            </a:fld>
            <a:endParaRPr lang="fr-FR"/>
          </a:p>
        </p:txBody>
      </p:sp>
      <p:sp>
        <p:nvSpPr>
          <p:cNvPr id="393218" name="Rectangle 2"/>
          <p:cNvSpPr>
            <a:spLocks noChangeArrowheads="1" noTextEdit="1"/>
          </p:cNvSpPr>
          <p:nvPr>
            <p:ph type="sldImg"/>
          </p:nvPr>
        </p:nvSpPr>
        <p:spPr>
          <a:ln/>
        </p:spPr>
      </p:sp>
      <p:sp>
        <p:nvSpPr>
          <p:cNvPr id="39321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BB704B-FFEF-4066-B8DE-6EF8EB918BC6}" type="slidenum">
              <a:rPr lang="fr-FR"/>
              <a:pPr/>
              <a:t>80</a:t>
            </a:fld>
            <a:endParaRPr lang="fr-FR"/>
          </a:p>
        </p:txBody>
      </p:sp>
      <p:sp>
        <p:nvSpPr>
          <p:cNvPr id="746498" name="Rectangle 2"/>
          <p:cNvSpPr>
            <a:spLocks noChangeArrowheads="1" noTextEdit="1"/>
          </p:cNvSpPr>
          <p:nvPr>
            <p:ph type="sldImg"/>
          </p:nvPr>
        </p:nvSpPr>
        <p:spPr>
          <a:ln/>
        </p:spPr>
      </p:sp>
      <p:sp>
        <p:nvSpPr>
          <p:cNvPr id="74649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1C8B61-4137-4A96-9AE8-D647869A8C59}" type="slidenum">
              <a:rPr lang="fr-FR"/>
              <a:pPr/>
              <a:t>81</a:t>
            </a:fld>
            <a:endParaRPr lang="fr-FR"/>
          </a:p>
        </p:txBody>
      </p:sp>
      <p:sp>
        <p:nvSpPr>
          <p:cNvPr id="744450" name="Rectangle 2"/>
          <p:cNvSpPr>
            <a:spLocks noChangeArrowheads="1" noTextEdit="1"/>
          </p:cNvSpPr>
          <p:nvPr>
            <p:ph type="sldImg"/>
          </p:nvPr>
        </p:nvSpPr>
        <p:spPr>
          <a:ln/>
        </p:spPr>
      </p:sp>
      <p:sp>
        <p:nvSpPr>
          <p:cNvPr id="74445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22600-E39A-4960-BC05-5FAB6F07B413}" type="slidenum">
              <a:rPr lang="fr-FR"/>
              <a:pPr/>
              <a:t>82</a:t>
            </a:fld>
            <a:endParaRPr lang="fr-FR"/>
          </a:p>
        </p:txBody>
      </p:sp>
      <p:sp>
        <p:nvSpPr>
          <p:cNvPr id="118786" name="Rectangle 2"/>
          <p:cNvSpPr>
            <a:spLocks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80F0B1-C46E-45C1-B8F3-51C2EB4F5068}" type="slidenum">
              <a:rPr lang="fr-FR"/>
              <a:pPr/>
              <a:t>83</a:t>
            </a:fld>
            <a:endParaRPr lang="fr-FR"/>
          </a:p>
        </p:txBody>
      </p:sp>
      <p:sp>
        <p:nvSpPr>
          <p:cNvPr id="90114" name="Rectangle 2"/>
          <p:cNvSpPr>
            <a:spLocks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84D750-07EA-4EF6-8D39-B5CDEB67F539}" type="slidenum">
              <a:rPr lang="fr-FR"/>
              <a:pPr/>
              <a:t>84</a:t>
            </a:fld>
            <a:endParaRPr lang="fr-FR"/>
          </a:p>
        </p:txBody>
      </p:sp>
      <p:sp>
        <p:nvSpPr>
          <p:cNvPr id="253954" name="Rectangle 2"/>
          <p:cNvSpPr>
            <a:spLocks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A04862-B683-43AD-80D6-E932148F9044}" type="slidenum">
              <a:rPr lang="fr-FR"/>
              <a:pPr/>
              <a:t>85</a:t>
            </a:fld>
            <a:endParaRPr lang="fr-FR"/>
          </a:p>
        </p:txBody>
      </p:sp>
      <p:sp>
        <p:nvSpPr>
          <p:cNvPr id="122882" name="Rectangle 2"/>
          <p:cNvSpPr>
            <a:spLocks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B54749-C319-4890-8D40-167100C32572}" type="slidenum">
              <a:rPr lang="fr-FR"/>
              <a:pPr/>
              <a:t>86</a:t>
            </a:fld>
            <a:endParaRPr lang="fr-FR"/>
          </a:p>
        </p:txBody>
      </p:sp>
      <p:sp>
        <p:nvSpPr>
          <p:cNvPr id="655362" name="Rectangle 2"/>
          <p:cNvSpPr>
            <a:spLocks noChangeArrowheads="1" noTextEdit="1"/>
          </p:cNvSpPr>
          <p:nvPr>
            <p:ph type="sldImg"/>
          </p:nvPr>
        </p:nvSpPr>
        <p:spPr>
          <a:ln/>
        </p:spPr>
      </p:sp>
      <p:sp>
        <p:nvSpPr>
          <p:cNvPr id="65536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D0954-1F6D-44C1-97D3-E5061D70DB20}" type="slidenum">
              <a:rPr lang="fr-FR"/>
              <a:pPr/>
              <a:t>87</a:t>
            </a:fld>
            <a:endParaRPr lang="fr-FR"/>
          </a:p>
        </p:txBody>
      </p:sp>
      <p:sp>
        <p:nvSpPr>
          <p:cNvPr id="595970" name="Rectangle 2"/>
          <p:cNvSpPr>
            <a:spLocks noChangeArrowheads="1" noTextEdit="1"/>
          </p:cNvSpPr>
          <p:nvPr>
            <p:ph type="sldImg"/>
          </p:nvPr>
        </p:nvSpPr>
        <p:spPr>
          <a:ln/>
        </p:spPr>
      </p:sp>
      <p:sp>
        <p:nvSpPr>
          <p:cNvPr id="59597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D19FB-4C8A-47CE-B2E7-A88904BD17E7}" type="slidenum">
              <a:rPr lang="fr-FR"/>
              <a:pPr/>
              <a:t>88</a:t>
            </a:fld>
            <a:endParaRPr lang="fr-FR"/>
          </a:p>
        </p:txBody>
      </p:sp>
      <p:sp>
        <p:nvSpPr>
          <p:cNvPr id="585730" name="Rectangle 2"/>
          <p:cNvSpPr>
            <a:spLocks noChangeArrowheads="1" noTextEdit="1"/>
          </p:cNvSpPr>
          <p:nvPr>
            <p:ph type="sldImg"/>
          </p:nvPr>
        </p:nvSpPr>
        <p:spPr>
          <a:ln/>
        </p:spPr>
      </p:sp>
      <p:sp>
        <p:nvSpPr>
          <p:cNvPr id="58573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DBE8E3-7308-47CD-B7F1-01E70282B66D}" type="slidenum">
              <a:rPr lang="fr-FR"/>
              <a:pPr/>
              <a:t>89</a:t>
            </a:fld>
            <a:endParaRPr lang="fr-FR"/>
          </a:p>
        </p:txBody>
      </p:sp>
      <p:sp>
        <p:nvSpPr>
          <p:cNvPr id="333826" name="Rectangle 2"/>
          <p:cNvSpPr>
            <a:spLocks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063F65-AB78-4261-87FF-0398510BFE08}" type="slidenum">
              <a:rPr lang="fr-FR"/>
              <a:pPr/>
              <a:t>9</a:t>
            </a:fld>
            <a:endParaRPr lang="fr-FR"/>
          </a:p>
        </p:txBody>
      </p:sp>
      <p:sp>
        <p:nvSpPr>
          <p:cNvPr id="395266" name="Rectangle 2"/>
          <p:cNvSpPr>
            <a:spLocks noChangeArrowheads="1" noTextEdit="1"/>
          </p:cNvSpPr>
          <p:nvPr>
            <p:ph type="sldImg"/>
          </p:nvPr>
        </p:nvSpPr>
        <p:spPr>
          <a:ln/>
        </p:spPr>
      </p:sp>
      <p:sp>
        <p:nvSpPr>
          <p:cNvPr id="3952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13AD86-D280-4B38-B348-1DFBA75B1C0E}" type="slidenum">
              <a:rPr lang="fr-FR"/>
              <a:pPr/>
              <a:t>90</a:t>
            </a:fld>
            <a:endParaRPr lang="fr-FR"/>
          </a:p>
        </p:txBody>
      </p:sp>
      <p:sp>
        <p:nvSpPr>
          <p:cNvPr id="713730" name="Rectangle 2"/>
          <p:cNvSpPr>
            <a:spLocks noChangeArrowheads="1" noTextEdit="1"/>
          </p:cNvSpPr>
          <p:nvPr>
            <p:ph type="sldImg"/>
          </p:nvPr>
        </p:nvSpPr>
        <p:spPr>
          <a:ln/>
        </p:spPr>
      </p:sp>
      <p:sp>
        <p:nvSpPr>
          <p:cNvPr id="71373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AD59A-0C1A-4E41-AB25-A9853F108E90}" type="slidenum">
              <a:rPr lang="fr-FR"/>
              <a:pPr/>
              <a:t>91</a:t>
            </a:fld>
            <a:endParaRPr lang="fr-FR"/>
          </a:p>
        </p:txBody>
      </p:sp>
      <p:sp>
        <p:nvSpPr>
          <p:cNvPr id="49154" name="Rectangle 2"/>
          <p:cNvSpPr>
            <a:spLocks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de-CH"/>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CB80B-B9B9-46B3-980D-9B4D61A46937}" type="slidenum">
              <a:rPr lang="fr-FR"/>
              <a:pPr/>
              <a:t>92</a:t>
            </a:fld>
            <a:endParaRPr lang="fr-FR"/>
          </a:p>
        </p:txBody>
      </p:sp>
      <p:sp>
        <p:nvSpPr>
          <p:cNvPr id="258050" name="Rectangle 2"/>
          <p:cNvSpPr>
            <a:spLocks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6767B-B0BB-4983-9534-F3388B1A895D}" type="slidenum">
              <a:rPr lang="fr-FR"/>
              <a:pPr/>
              <a:t>93</a:t>
            </a:fld>
            <a:endParaRPr lang="fr-FR"/>
          </a:p>
        </p:txBody>
      </p:sp>
      <p:sp>
        <p:nvSpPr>
          <p:cNvPr id="715778" name="Rectangle 2"/>
          <p:cNvSpPr>
            <a:spLocks noChangeArrowheads="1" noTextEdit="1"/>
          </p:cNvSpPr>
          <p:nvPr>
            <p:ph type="sldImg"/>
          </p:nvPr>
        </p:nvSpPr>
        <p:spPr>
          <a:ln/>
        </p:spPr>
      </p:sp>
      <p:sp>
        <p:nvSpPr>
          <p:cNvPr id="715779" name="Rectangle 3"/>
          <p:cNvSpPr>
            <a:spLocks noGrp="1" noChangeArrowheads="1"/>
          </p:cNvSpPr>
          <p:nvPr>
            <p:ph type="body" idx="1"/>
          </p:nvPr>
        </p:nvSpPr>
        <p:spPr/>
        <p:txBody>
          <a:bodyPr/>
          <a:lstStyle/>
          <a:p>
            <a:endParaRPr lang="de-CH"/>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2A57C9-D9E8-468A-8F0E-02C7A22A14CE}" type="slidenum">
              <a:rPr lang="fr-FR"/>
              <a:pPr/>
              <a:t>94</a:t>
            </a:fld>
            <a:endParaRPr lang="fr-FR"/>
          </a:p>
        </p:txBody>
      </p:sp>
      <p:sp>
        <p:nvSpPr>
          <p:cNvPr id="600066" name="Rectangle 2"/>
          <p:cNvSpPr>
            <a:spLocks noChangeArrowheads="1" noTextEdit="1"/>
          </p:cNvSpPr>
          <p:nvPr>
            <p:ph type="sldImg"/>
          </p:nvPr>
        </p:nvSpPr>
        <p:spPr>
          <a:ln/>
        </p:spPr>
      </p:sp>
      <p:sp>
        <p:nvSpPr>
          <p:cNvPr id="60006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3211C4-EA3B-4679-8E5B-752A195448F0}" type="slidenum">
              <a:rPr lang="fr-FR"/>
              <a:pPr/>
              <a:t>95</a:t>
            </a:fld>
            <a:endParaRPr lang="fr-FR"/>
          </a:p>
        </p:txBody>
      </p:sp>
      <p:sp>
        <p:nvSpPr>
          <p:cNvPr id="124930" name="Rectangle 2"/>
          <p:cNvSpPr>
            <a:spLocks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802E24-A935-47BB-8BB2-65B3ED00D143}" type="slidenum">
              <a:rPr lang="fr-FR"/>
              <a:pPr/>
              <a:t>96</a:t>
            </a:fld>
            <a:endParaRPr lang="fr-FR"/>
          </a:p>
        </p:txBody>
      </p:sp>
      <p:sp>
        <p:nvSpPr>
          <p:cNvPr id="303106" name="Rectangle 2"/>
          <p:cNvSpPr>
            <a:spLocks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de-CH"/>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6E50A5-A638-45A0-BCF6-171C78919F4E}" type="slidenum">
              <a:rPr lang="fr-FR"/>
              <a:pPr/>
              <a:t>97</a:t>
            </a:fld>
            <a:endParaRPr lang="fr-FR"/>
          </a:p>
        </p:txBody>
      </p:sp>
      <p:sp>
        <p:nvSpPr>
          <p:cNvPr id="701442" name="Rectangle 2"/>
          <p:cNvSpPr>
            <a:spLocks noChangeArrowheads="1" noTextEdit="1"/>
          </p:cNvSpPr>
          <p:nvPr>
            <p:ph type="sldImg"/>
          </p:nvPr>
        </p:nvSpPr>
        <p:spPr>
          <a:ln/>
        </p:spPr>
      </p:sp>
      <p:sp>
        <p:nvSpPr>
          <p:cNvPr id="701443" name="Rectangle 3"/>
          <p:cNvSpPr>
            <a:spLocks noGrp="1" noChangeArrowheads="1"/>
          </p:cNvSpPr>
          <p:nvPr>
            <p:ph type="body" idx="1"/>
          </p:nvPr>
        </p:nvSpPr>
        <p:spPr/>
        <p:txBody>
          <a:bodyPr/>
          <a:lstStyle/>
          <a:p>
            <a:endParaRPr lang="de-CH"/>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39E6A-A579-4B8E-A345-64E286258901}" type="slidenum">
              <a:rPr lang="fr-FR"/>
              <a:pPr/>
              <a:t>98</a:t>
            </a:fld>
            <a:endParaRPr lang="fr-FR"/>
          </a:p>
        </p:txBody>
      </p:sp>
      <p:sp>
        <p:nvSpPr>
          <p:cNvPr id="703490" name="Rectangle 2"/>
          <p:cNvSpPr>
            <a:spLocks noChangeArrowheads="1" noTextEdit="1"/>
          </p:cNvSpPr>
          <p:nvPr>
            <p:ph type="sldImg"/>
          </p:nvPr>
        </p:nvSpPr>
        <p:spPr>
          <a:ln/>
        </p:spPr>
      </p:sp>
      <p:sp>
        <p:nvSpPr>
          <p:cNvPr id="703491" name="Rectangle 3"/>
          <p:cNvSpPr>
            <a:spLocks noGrp="1" noChangeArrowheads="1"/>
          </p:cNvSpPr>
          <p:nvPr>
            <p:ph type="body" idx="1"/>
          </p:nvPr>
        </p:nvSpPr>
        <p:spPr/>
        <p:txBody>
          <a:bodyPr/>
          <a:lstStyle/>
          <a:p>
            <a:endParaRPr lang="de-CH"/>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F51C61-3517-449C-AD35-B1FB5EDE1DB9}" type="slidenum">
              <a:rPr lang="fr-FR"/>
              <a:pPr/>
              <a:t>99</a:t>
            </a:fld>
            <a:endParaRPr lang="fr-FR"/>
          </a:p>
        </p:txBody>
      </p:sp>
      <p:sp>
        <p:nvSpPr>
          <p:cNvPr id="705538" name="Rectangle 2"/>
          <p:cNvSpPr>
            <a:spLocks noChangeArrowheads="1" noTextEdit="1"/>
          </p:cNvSpPr>
          <p:nvPr>
            <p:ph type="sldImg"/>
          </p:nvPr>
        </p:nvSpPr>
        <p:spPr>
          <a:ln/>
        </p:spPr>
      </p:sp>
      <p:sp>
        <p:nvSpPr>
          <p:cNvPr id="705539" name="Rectangle 3"/>
          <p:cNvSpPr>
            <a:spLocks noGrp="1" noChangeArrowheads="1"/>
          </p:cNvSpPr>
          <p:nvPr>
            <p:ph type="body" idx="1"/>
          </p:nvPr>
        </p:nvSpPr>
        <p:spPr/>
        <p:txBody>
          <a:bodyPr/>
          <a:lstStyle/>
          <a:p>
            <a:endParaRPr lang="de-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10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10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92.emf"/></Relationships>
</file>

<file path=ppt/slides/_rels/slide10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http://upload.wikimedia.org/wikipedia/commons/4/43/Dixit_algorizmi.png" TargetMode="External"/><Relationship Id="rId5" Type="http://schemas.openxmlformats.org/officeDocument/2006/relationships/image" Target="../media/image96.png"/><Relationship Id="rId4" Type="http://schemas.openxmlformats.org/officeDocument/2006/relationships/image" Target="../media/image9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1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1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1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1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1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1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13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2.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14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4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7.xml"/><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14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4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5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1.xml"/><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15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gif"/><Relationship Id="rId7" Type="http://schemas.openxmlformats.org/officeDocument/2006/relationships/image" Target="../media/image132.jpeg"/><Relationship Id="rId2" Type="http://schemas.openxmlformats.org/officeDocument/2006/relationships/notesSlide" Target="../notesSlides/notesSlide153.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 Id="rId9" Type="http://schemas.openxmlformats.org/officeDocument/2006/relationships/image" Target="../media/image134.jpeg"/></Relationships>
</file>

<file path=ppt/slides/_rels/slide154.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38.jpeg"/><Relationship Id="rId2" Type="http://schemas.openxmlformats.org/officeDocument/2006/relationships/notesSlide" Target="../notesSlides/notesSlide154.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png"/></Relationships>
</file>

<file path=ppt/slides/_rels/slide15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5.xml"/><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15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6.xml"/><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15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5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8.xml"/><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_rels/slide15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9.xml"/><Relationship Id="rId1" Type="http://schemas.openxmlformats.org/officeDocument/2006/relationships/slideLayout" Target="../slideLayouts/slideLayout7.xml"/><Relationship Id="rId6" Type="http://schemas.openxmlformats.org/officeDocument/2006/relationships/image" Target="http://sibila.com.br/wordpress/wp-content/uploads/2009/04/mapa_guine.gif" TargetMode="External"/><Relationship Id="rId5" Type="http://schemas.openxmlformats.org/officeDocument/2006/relationships/image" Target="../media/image145.png"/><Relationship Id="rId4" Type="http://schemas.openxmlformats.org/officeDocument/2006/relationships/image" Target="../media/image144.jpe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6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0.xml"/><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16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2.xml"/><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jpeg"/></Relationships>
</file>

<file path=ppt/slides/_rels/slide16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3.xml"/><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16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4.xml"/><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16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5.xml"/><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jpeg"/></Relationships>
</file>

<file path=ppt/slides/_rels/slide16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6.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6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7.xml"/><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16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9.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0.xml"/><Relationship Id="rId1" Type="http://schemas.openxmlformats.org/officeDocument/2006/relationships/slideLayout" Target="../slideLayouts/slideLayout7.xml"/><Relationship Id="rId4" Type="http://schemas.openxmlformats.org/officeDocument/2006/relationships/image" Target="../media/image156.jpeg"/></Relationships>
</file>

<file path=ppt/slides/_rels/slide17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1.xml"/><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17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2.xml"/><Relationship Id="rId1" Type="http://schemas.openxmlformats.org/officeDocument/2006/relationships/slideLayout" Target="../slideLayouts/slideLayout7.xml"/><Relationship Id="rId4" Type="http://schemas.openxmlformats.org/officeDocument/2006/relationships/image" Target="../media/image158.jpeg"/></Relationships>
</file>

<file path=ppt/slides/_rels/slide17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3.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17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4.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7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6.xml"/><Relationship Id="rId1" Type="http://schemas.openxmlformats.org/officeDocument/2006/relationships/slideLayout" Target="../slideLayouts/slideLayout7.xml"/><Relationship Id="rId5" Type="http://schemas.openxmlformats.org/officeDocument/2006/relationships/image" Target="../media/image162.jpeg"/><Relationship Id="rId4" Type="http://schemas.openxmlformats.org/officeDocument/2006/relationships/image" Target="../media/image161.png"/></Relationships>
</file>

<file path=ppt/slides/_rels/slide17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7.xml"/><Relationship Id="rId1" Type="http://schemas.openxmlformats.org/officeDocument/2006/relationships/slideLayout" Target="../slideLayouts/slideLayout7.xml"/><Relationship Id="rId5" Type="http://schemas.openxmlformats.org/officeDocument/2006/relationships/image" Target="../media/image164.png"/><Relationship Id="rId4" Type="http://schemas.openxmlformats.org/officeDocument/2006/relationships/image" Target="../media/image163.jpeg"/></Relationships>
</file>

<file path=ppt/slides/_rels/slide17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8.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17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0.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18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3.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18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4.xml"/><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18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5.xml"/><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18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6.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8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7.xml"/><Relationship Id="rId1" Type="http://schemas.openxmlformats.org/officeDocument/2006/relationships/slideLayout" Target="../slideLayouts/slideLayout7.xml"/><Relationship Id="rId5" Type="http://schemas.openxmlformats.org/officeDocument/2006/relationships/image" Target="http://upload.wikimedia.org/wikipedia/commons/4/47/LocationUzbekistan.PNG" TargetMode="External"/><Relationship Id="rId4" Type="http://schemas.openxmlformats.org/officeDocument/2006/relationships/image" Target="../media/image171.png"/></Relationships>
</file>

<file path=ppt/slides/_rels/slide18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8.xml"/><Relationship Id="rId1" Type="http://schemas.openxmlformats.org/officeDocument/2006/relationships/slideLayout" Target="../slideLayouts/slideLayout7.xml"/><Relationship Id="rId5" Type="http://schemas.openxmlformats.org/officeDocument/2006/relationships/image" Target="../media/image173.jpeg"/><Relationship Id="rId4" Type="http://schemas.openxmlformats.org/officeDocument/2006/relationships/image" Target="../media/image172.jpeg"/></Relationships>
</file>

<file path=ppt/slides/_rels/slide18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9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0.xml"/><Relationship Id="rId1" Type="http://schemas.openxmlformats.org/officeDocument/2006/relationships/slideLayout" Target="../slideLayouts/slideLayout7.xml"/><Relationship Id="rId4" Type="http://schemas.openxmlformats.org/officeDocument/2006/relationships/image" Target="../media/image174.jpeg"/></Relationships>
</file>

<file path=ppt/slides/_rels/slide19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1.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19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2.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9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3.xml"/><Relationship Id="rId1" Type="http://schemas.openxmlformats.org/officeDocument/2006/relationships/slideLayout" Target="../slideLayouts/slideLayout7.xml"/><Relationship Id="rId4" Type="http://schemas.openxmlformats.org/officeDocument/2006/relationships/image" Target="../media/image177.wmf"/></Relationships>
</file>

<file path=ppt/slides/_rels/slide19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4.xml"/><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19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5.xml"/><Relationship Id="rId1" Type="http://schemas.openxmlformats.org/officeDocument/2006/relationships/slideLayout" Target="../slideLayouts/slideLayout7.xml"/><Relationship Id="rId4" Type="http://schemas.openxmlformats.org/officeDocument/2006/relationships/image" Target="../media/image179.jpeg"/></Relationships>
</file>

<file path=ppt/slides/_rels/slide19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6.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19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8.xml"/><Relationship Id="rId7" Type="http://schemas.openxmlformats.org/officeDocument/2006/relationships/image" Target="../media/image181.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image" Target="../media/image1.gif"/></Relationships>
</file>

<file path=ppt/slides/_rels/slide19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0.xml"/><Relationship Id="rId1" Type="http://schemas.openxmlformats.org/officeDocument/2006/relationships/slideLayout" Target="../slideLayouts/slideLayout7.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wmf"/></Relationships>
</file>

<file path=ppt/slides/_rels/slide20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3.xml"/><Relationship Id="rId1" Type="http://schemas.openxmlformats.org/officeDocument/2006/relationships/slideLayout" Target="../slideLayouts/slideLayout7.xml"/><Relationship Id="rId5" Type="http://schemas.openxmlformats.org/officeDocument/2006/relationships/image" Target="http://www.dma.ens.fr/culturemath/video/html/Djebbar/icono/5-Khwarizmi-statue.jpg" TargetMode="External"/><Relationship Id="rId4" Type="http://schemas.openxmlformats.org/officeDocument/2006/relationships/image" Target="../media/image185.jpeg"/></Relationships>
</file>

<file path=ppt/slides/_rels/slide20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4.xml"/><Relationship Id="rId1" Type="http://schemas.openxmlformats.org/officeDocument/2006/relationships/slideLayout" Target="../slideLayouts/slideLayout7.xml"/><Relationship Id="rId4" Type="http://schemas.openxmlformats.org/officeDocument/2006/relationships/image" Target="../media/image186.jpeg"/></Relationships>
</file>

<file path=ppt/slides/_rels/slide20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5.xml"/><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20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7.xml"/><Relationship Id="rId1" Type="http://schemas.openxmlformats.org/officeDocument/2006/relationships/slideLayout" Target="../slideLayouts/slideLayout7.xml"/><Relationship Id="rId4" Type="http://schemas.openxmlformats.org/officeDocument/2006/relationships/image" Target="../media/image188.jpeg"/></Relationships>
</file>

<file path=ppt/slides/_rels/slide20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8.xml"/><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20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9.xml"/><Relationship Id="rId1" Type="http://schemas.openxmlformats.org/officeDocument/2006/relationships/slideLayout" Target="../slideLayouts/slideLayout7.xml"/><Relationship Id="rId4" Type="http://schemas.openxmlformats.org/officeDocument/2006/relationships/image" Target="../media/image190.jpe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1.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2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2.xml"/><Relationship Id="rId1" Type="http://schemas.openxmlformats.org/officeDocument/2006/relationships/slideLayout" Target="../slideLayouts/slideLayout7.xml"/><Relationship Id="rId4" Type="http://schemas.openxmlformats.org/officeDocument/2006/relationships/image" Target="../media/image192.jpeg"/></Relationships>
</file>

<file path=ppt/slides/_rels/slide2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4.xml"/><Relationship Id="rId1" Type="http://schemas.openxmlformats.org/officeDocument/2006/relationships/slideLayout" Target="../slideLayouts/slideLayout7.xml"/><Relationship Id="rId4" Type="http://schemas.openxmlformats.org/officeDocument/2006/relationships/image" Target="../media/image193.jpeg"/></Relationships>
</file>

<file path=ppt/slides/_rels/slide2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5.xml"/><Relationship Id="rId1" Type="http://schemas.openxmlformats.org/officeDocument/2006/relationships/slideLayout" Target="../slideLayouts/slideLayout7.xml"/><Relationship Id="rId4" Type="http://schemas.openxmlformats.org/officeDocument/2006/relationships/image" Target="../media/image194.jpeg"/></Relationships>
</file>

<file path=ppt/slides/_rels/slide2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6.xml"/><Relationship Id="rId1" Type="http://schemas.openxmlformats.org/officeDocument/2006/relationships/slideLayout" Target="../slideLayouts/slideLayout7.xml"/><Relationship Id="rId4" Type="http://schemas.openxmlformats.org/officeDocument/2006/relationships/image" Target="../media/image195.jpeg"/></Relationships>
</file>

<file path=ppt/slides/_rels/slide2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7.xml"/><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2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8.xml"/><Relationship Id="rId1" Type="http://schemas.openxmlformats.org/officeDocument/2006/relationships/slideLayout" Target="../slideLayouts/slideLayout7.xml"/><Relationship Id="rId4" Type="http://schemas.openxmlformats.org/officeDocument/2006/relationships/image" Target="../media/image197.jpeg"/></Relationships>
</file>

<file path=ppt/slides/_rels/slide2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0.xml"/><Relationship Id="rId1" Type="http://schemas.openxmlformats.org/officeDocument/2006/relationships/slideLayout" Target="../slideLayouts/slideLayout7.xml"/><Relationship Id="rId4" Type="http://schemas.openxmlformats.org/officeDocument/2006/relationships/hyperlink" Target="http://de.wikipedia.org/wiki/Canterbury_Tales" TargetMode="External"/></Relationships>
</file>

<file path=ppt/slides/_rels/slide2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1.xml"/><Relationship Id="rId1" Type="http://schemas.openxmlformats.org/officeDocument/2006/relationships/slideLayout" Target="../slideLayouts/slideLayout7.xml"/><Relationship Id="rId4" Type="http://schemas.openxmlformats.org/officeDocument/2006/relationships/image" Target="../media/image198.jpeg"/></Relationships>
</file>

<file path=ppt/slides/_rels/slide2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3.xml"/><Relationship Id="rId1" Type="http://schemas.openxmlformats.org/officeDocument/2006/relationships/slideLayout" Target="../slideLayouts/slideLayout7.xml"/><Relationship Id="rId4" Type="http://schemas.openxmlformats.org/officeDocument/2006/relationships/image" Target="../media/image199.jpeg"/></Relationships>
</file>

<file path=ppt/slides/_rels/slide2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6.xml"/><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image" Target="../media/image1.gif"/></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http://zoilus.files.wordpress.com/2007/03/al-kitab_al-mukhtasar_fi_hisab_al-jabr_wa-l-muqabala.jpg" TargetMode="Externa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55.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gif"/><Relationship Id="rId9" Type="http://schemas.openxmlformats.org/officeDocument/2006/relationships/oleObject" Target="../embeddings/oleObject4.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1.gif"/></Relationships>
</file>

<file path=ppt/slides/_rels/slide5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8.bin"/><Relationship Id="rId4" Type="http://schemas.openxmlformats.org/officeDocument/2006/relationships/image" Target="../media/image1.gif"/></Relationships>
</file>

<file path=ppt/slides/_rels/slide5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http://www.mikaellykmadsen.dk/skyscrapercity/berlin/045.jpg" TargetMode="External"/><Relationship Id="rId4" Type="http://schemas.openxmlformats.org/officeDocument/2006/relationships/image" Target="../media/image51.jpeg"/></Relationships>
</file>

<file path=ppt/slides/_rels/slide6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7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7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67.jpeg"/></Relationships>
</file>

<file path=ppt/slides/_rels/slide7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http://www.mygeotools.de/tools/codetabellen/images/510c16dd53a4093e3f0d67b170fdac32.jpg" TargetMode="External"/><Relationship Id="rId4" Type="http://schemas.openxmlformats.org/officeDocument/2006/relationships/image" Target="../media/image70.jpeg"/></Relationships>
</file>

<file path=ppt/slides/_rels/slide8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9.bin"/><Relationship Id="rId4" Type="http://schemas.openxmlformats.org/officeDocument/2006/relationships/image" Target="../media/image1.gif"/></Relationships>
</file>

<file path=ppt/slides/_rels/slide8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8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8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8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8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9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9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84.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image" Target="../media/image1.gif"/></Relationships>
</file>

<file path=ppt/slides/_rels/slide9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9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9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9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8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9810" name="Rectangle 2"/>
          <p:cNvSpPr>
            <a:spLocks noChangeArrowheads="1"/>
          </p:cNvSpPr>
          <p:nvPr/>
        </p:nvSpPr>
        <p:spPr bwMode="auto">
          <a:xfrm>
            <a:off x="411163" y="442913"/>
            <a:ext cx="8337550" cy="5991225"/>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759812" name="Text Box 4"/>
          <p:cNvSpPr txBox="1">
            <a:spLocks noChangeArrowheads="1"/>
          </p:cNvSpPr>
          <p:nvPr/>
        </p:nvSpPr>
        <p:spPr bwMode="auto">
          <a:xfrm>
            <a:off x="611188" y="765175"/>
            <a:ext cx="7993062" cy="5146675"/>
          </a:xfrm>
          <a:prstGeom prst="rect">
            <a:avLst/>
          </a:prstGeom>
          <a:noFill/>
          <a:ln w="9525">
            <a:noFill/>
            <a:miter lim="800000"/>
            <a:headEnd/>
            <a:tailEnd/>
          </a:ln>
          <a:effectLst/>
        </p:spPr>
        <p:txBody>
          <a:bodyPr>
            <a:spAutoFit/>
          </a:bodyPr>
          <a:lstStyle/>
          <a:p>
            <a:pPr>
              <a:lnSpc>
                <a:spcPct val="115000"/>
              </a:lnSpc>
              <a:spcBef>
                <a:spcPct val="50000"/>
              </a:spcBef>
            </a:pPr>
            <a:r>
              <a:rPr lang="de-DE" sz="3600">
                <a:latin typeface="Times New Roman" pitchFamily="18" charset="0"/>
                <a:cs typeface="Times New Roman" pitchFamily="18" charset="0"/>
              </a:rPr>
              <a:t>Though al-Khwārizmī’s </a:t>
            </a:r>
            <a:r>
              <a:rPr lang="de-DE" sz="3600" i="1">
                <a:latin typeface="Times New Roman" pitchFamily="18" charset="0"/>
                <a:cs typeface="Times New Roman" pitchFamily="18" charset="0"/>
              </a:rPr>
              <a:t>algorism</a:t>
            </a:r>
            <a:r>
              <a:rPr lang="de-DE" sz="3600">
                <a:latin typeface="Times New Roman" pitchFamily="18" charset="0"/>
                <a:cs typeface="Times New Roman" pitchFamily="18" charset="0"/>
              </a:rPr>
              <a:t> referred to the rules of performing arithmetic and the systematic solution of linear and quadratic equations, a partial formalization of what would become the modern </a:t>
            </a:r>
            <a:r>
              <a:rPr lang="de-DE" sz="3600" i="1">
                <a:latin typeface="Times New Roman" pitchFamily="18" charset="0"/>
                <a:cs typeface="Times New Roman" pitchFamily="18" charset="0"/>
              </a:rPr>
              <a:t>algorithm</a:t>
            </a:r>
            <a:r>
              <a:rPr lang="de-DE" sz="3600">
                <a:latin typeface="Times New Roman" pitchFamily="18" charset="0"/>
                <a:cs typeface="Times New Roman" pitchFamily="18" charset="0"/>
              </a:rPr>
              <a:t> began with attempts to solve the </a:t>
            </a:r>
            <a:r>
              <a:rPr lang="de-DE" sz="3600" i="1">
                <a:latin typeface="Times New Roman" pitchFamily="18" charset="0"/>
                <a:cs typeface="Times New Roman" pitchFamily="18" charset="0"/>
              </a:rPr>
              <a:t>Entscheidungsproblem</a:t>
            </a:r>
            <a:r>
              <a:rPr lang="de-DE" sz="3600">
                <a:latin typeface="Times New Roman" pitchFamily="18" charset="0"/>
                <a:cs typeface="Times New Roman" pitchFamily="18" charset="0"/>
              </a:rPr>
              <a:t> (the decision problem).			     </a:t>
            </a:r>
            <a:r>
              <a:rPr lang="de-DE" sz="2800">
                <a:solidFill>
                  <a:srgbClr val="FF0000"/>
                </a:solidFill>
              </a:rPr>
              <a:t>Wikipedia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629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96291" name="Text Box 3"/>
          <p:cNvSpPr txBox="1">
            <a:spLocks noChangeArrowheads="1"/>
          </p:cNvSpPr>
          <p:nvPr/>
        </p:nvSpPr>
        <p:spPr bwMode="auto">
          <a:xfrm>
            <a:off x="757238" y="549275"/>
            <a:ext cx="7918450" cy="5649913"/>
          </a:xfrm>
          <a:prstGeom prst="rect">
            <a:avLst/>
          </a:prstGeom>
          <a:noFill/>
          <a:ln w="9525">
            <a:noFill/>
            <a:miter lim="800000"/>
            <a:headEnd/>
            <a:tailEnd/>
          </a:ln>
          <a:effectLst/>
        </p:spPr>
        <p:txBody>
          <a:bodyPr>
            <a:spAutoFit/>
          </a:bodyPr>
          <a:lstStyle/>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a:t>
            </a:r>
            <a:r>
              <a:rPr lang="de-DE" altLang="ko-KR" sz="2800">
                <a:latin typeface="Times New Roman" pitchFamily="18" charset="0"/>
                <a:ea typeface="Gulim" pitchFamily="34" charset="-127"/>
                <a:cs typeface="Times New Roman" pitchFamily="18" charset="0"/>
              </a:rPr>
              <a:t>Heinrich Lüneburg 			(1935-2009</a:t>
            </a:r>
            <a:r>
              <a:rPr lang="sv-SE" altLang="ko-KR" sz="2800">
                <a:latin typeface="Times New Roman" pitchFamily="18" charset="0"/>
                <a:ea typeface="Gulim" pitchFamily="34" charset="-127"/>
                <a:cs typeface="Times New Roman" pitchFamily="18" charset="0"/>
              </a:rPr>
              <a:t>)</a:t>
            </a:r>
          </a:p>
          <a:p>
            <a:pPr>
              <a:spcBef>
                <a:spcPct val="50000"/>
              </a:spcBef>
              <a:buFont typeface="Wingdings" pitchFamily="2" charset="2"/>
              <a:buChar char="§"/>
            </a:pPr>
            <a:r>
              <a:rPr lang="sv-SE" altLang="ko-KR" sz="2800">
                <a:latin typeface="Times New Roman" pitchFamily="18" charset="0"/>
                <a:ea typeface="Gulim" pitchFamily="34" charset="-127"/>
                <a:cs typeface="Times New Roman" pitchFamily="18" charset="0"/>
              </a:rPr>
              <a:t> </a:t>
            </a:r>
            <a:r>
              <a:rPr lang="en-GB" altLang="ko-KR" sz="2800">
                <a:latin typeface="Times New Roman" pitchFamily="18" charset="0"/>
                <a:ea typeface="Gulim" pitchFamily="34" charset="-127"/>
                <a:cs typeface="Times New Roman" pitchFamily="18" charset="0"/>
              </a:rPr>
              <a:t>David C. Lindberg</a:t>
            </a:r>
            <a:r>
              <a:rPr lang="de-DE" altLang="ko-KR" sz="2800">
                <a:latin typeface="Times New Roman" pitchFamily="18" charset="0"/>
                <a:ea typeface="Gulim" pitchFamily="34" charset="-127"/>
                <a:cs typeface="Times New Roman" pitchFamily="18" charset="0"/>
              </a:rPr>
              <a:t> 			(1935-) </a:t>
            </a:r>
            <a:endParaRPr lang="sv-SE" altLang="ko-KR" sz="2800">
              <a:latin typeface="Times New Roman" pitchFamily="18" charset="0"/>
              <a:ea typeface="Gulim" pitchFamily="34" charset="-127"/>
              <a:cs typeface="Times New Roman" pitchFamily="18" charset="0"/>
            </a:endParaRP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Roshdi Rashed 				(1936-) </a:t>
            </a:r>
            <a:endParaRPr lang="de-DE" sz="2800">
              <a:latin typeface="Times New Roman" pitchFamily="18" charset="0"/>
              <a:ea typeface="Gulim" pitchFamily="34" charset="-127"/>
              <a:cs typeface="Times New Roman" pitchFamily="18" charset="0"/>
            </a:endParaRPr>
          </a:p>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Donald Knuth 				(1938-)</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Eberhard Serauky 			(1940</a:t>
            </a:r>
            <a:r>
              <a:rPr lang="sv-SE" altLang="ko-KR" sz="2800">
                <a:latin typeface="Times New Roman" pitchFamily="18" charset="0"/>
                <a:ea typeface="Gulim" pitchFamily="34" charset="-127"/>
                <a:cs typeface="Times New Roman" pitchFamily="18" charset="0"/>
              </a:rPr>
              <a:t>-)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John Berggren 				(1941-)</a:t>
            </a:r>
          </a:p>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Edmund Robertson 			(1943-)</a:t>
            </a:r>
          </a:p>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John OʼConnor 				(1945-)</a:t>
            </a:r>
          </a:p>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Ian Stewart 				(1945-)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411163" y="442913"/>
            <a:ext cx="8337550" cy="5991225"/>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267267" name="Picture 3" descr="algebraofmohamme00khuwuoft_0011"/>
          <p:cNvPicPr>
            <a:picLocks noChangeAspect="1" noChangeArrowheads="1"/>
          </p:cNvPicPr>
          <p:nvPr/>
        </p:nvPicPr>
        <p:blipFill>
          <a:blip r:embed="rId4"/>
          <a:srcRect/>
          <a:stretch>
            <a:fillRect/>
          </a:stretch>
        </p:blipFill>
        <p:spPr bwMode="auto">
          <a:xfrm>
            <a:off x="744538" y="549275"/>
            <a:ext cx="3321050" cy="5759450"/>
          </a:xfrm>
          <a:prstGeom prst="rect">
            <a:avLst/>
          </a:prstGeom>
          <a:noFill/>
          <a:ln w="9525">
            <a:solidFill>
              <a:srgbClr val="CC3300"/>
            </a:solidFill>
            <a:miter lim="800000"/>
            <a:headEnd/>
            <a:tailEnd/>
          </a:ln>
        </p:spPr>
      </p:pic>
      <p:pic>
        <p:nvPicPr>
          <p:cNvPr id="267268" name="Picture 4" descr="algebraofmohamme00khuwuoft_0358"/>
          <p:cNvPicPr>
            <a:picLocks noChangeAspect="1" noChangeArrowheads="1"/>
          </p:cNvPicPr>
          <p:nvPr/>
        </p:nvPicPr>
        <p:blipFill>
          <a:blip r:embed="rId5"/>
          <a:srcRect/>
          <a:stretch>
            <a:fillRect/>
          </a:stretch>
        </p:blipFill>
        <p:spPr bwMode="auto">
          <a:xfrm>
            <a:off x="5084763" y="549275"/>
            <a:ext cx="3303587" cy="5759450"/>
          </a:xfrm>
          <a:prstGeom prst="rect">
            <a:avLst/>
          </a:prstGeom>
          <a:noFill/>
          <a:ln w="9525">
            <a:solidFill>
              <a:srgbClr val="CC3300"/>
            </a:solid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69315" name="Picture 3" descr="L'algèbre d'Al-Khârizmi et les méthodes indienne et grecque  par Léon Rodet"/>
          <p:cNvPicPr>
            <a:picLocks noChangeAspect="1" noChangeArrowheads="1"/>
          </p:cNvPicPr>
          <p:nvPr/>
        </p:nvPicPr>
        <p:blipFill>
          <a:blip r:embed="rId4"/>
          <a:srcRect l="26077" t="13008" r="35312" b="51190"/>
          <a:stretch>
            <a:fillRect/>
          </a:stretch>
        </p:blipFill>
        <p:spPr bwMode="auto">
          <a:xfrm>
            <a:off x="2498725" y="549275"/>
            <a:ext cx="3794125" cy="5832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71363" name="Picture 3"/>
          <p:cNvPicPr>
            <a:picLocks noChangeAspect="1" noChangeArrowheads="1"/>
          </p:cNvPicPr>
          <p:nvPr/>
        </p:nvPicPr>
        <p:blipFill>
          <a:blip r:embed="rId4">
            <a:lum contrast="24000"/>
          </a:blip>
          <a:srcRect l="29773" t="12712" r="11664" b="18159"/>
          <a:stretch>
            <a:fillRect/>
          </a:stretch>
        </p:blipFill>
        <p:spPr bwMode="auto">
          <a:xfrm>
            <a:off x="2903538" y="620713"/>
            <a:ext cx="3468687" cy="5740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704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27043"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27044"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al-Khwarizmis Arithmetik</a:t>
            </a:r>
          </a:p>
          <a:p>
            <a:pPr algn="ctr">
              <a:spcBef>
                <a:spcPct val="50000"/>
              </a:spcBef>
            </a:pPr>
            <a:r>
              <a:rPr lang="de-DE" sz="3600" i="1">
                <a:latin typeface="Times New Roman" pitchFamily="18" charset="0"/>
                <a:cs typeface="Times New Roman" pitchFamily="18" charset="0"/>
              </a:rPr>
              <a:t>in Europa</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75459" name="Picture 3" descr="http://upload.wikimedia.org/wikipedia/commons/3/3b/Codex_Vigilanus_Primeros_Numeros_Arabigos.jpg"/>
          <p:cNvPicPr>
            <a:picLocks noChangeAspect="1" noChangeArrowheads="1"/>
          </p:cNvPicPr>
          <p:nvPr/>
        </p:nvPicPr>
        <p:blipFill>
          <a:blip r:embed="rId4"/>
          <a:srcRect/>
          <a:stretch>
            <a:fillRect/>
          </a:stretch>
        </p:blipFill>
        <p:spPr bwMode="auto">
          <a:xfrm>
            <a:off x="684213" y="1763713"/>
            <a:ext cx="7632700" cy="3178175"/>
          </a:xfrm>
          <a:prstGeom prst="rect">
            <a:avLst/>
          </a:prstGeom>
          <a:noFill/>
          <a:ln w="9525">
            <a:noFill/>
            <a:miter lim="800000"/>
            <a:headEnd/>
            <a:tailEnd/>
          </a:ln>
        </p:spPr>
      </p:pic>
      <p:sp>
        <p:nvSpPr>
          <p:cNvPr id="275460" name="Text Box 4"/>
          <p:cNvSpPr txBox="1">
            <a:spLocks noChangeArrowheads="1"/>
          </p:cNvSpPr>
          <p:nvPr/>
        </p:nvSpPr>
        <p:spPr bwMode="auto">
          <a:xfrm>
            <a:off x="468313" y="762000"/>
            <a:ext cx="8207375" cy="519113"/>
          </a:xfrm>
          <a:prstGeom prst="rect">
            <a:avLst/>
          </a:prstGeom>
          <a:noFill/>
          <a:ln w="9525">
            <a:noFill/>
            <a:miter lim="800000"/>
            <a:headEnd/>
            <a:tailEnd/>
          </a:ln>
          <a:effectLst/>
        </p:spPr>
        <p:txBody>
          <a:bodyPr>
            <a:spAutoFit/>
          </a:bodyPr>
          <a:lstStyle/>
          <a:p>
            <a:pPr algn="ctr">
              <a:spcBef>
                <a:spcPct val="50000"/>
              </a:spcBef>
            </a:pPr>
            <a:r>
              <a:rPr lang="en-GB" altLang="ko-KR" sz="2800">
                <a:latin typeface="Times New Roman" pitchFamily="18" charset="0"/>
                <a:ea typeface="Gulim" pitchFamily="34" charset="-127"/>
                <a:cs typeface="Times New Roman" pitchFamily="18" charset="0"/>
              </a:rPr>
              <a:t>Crónica Albeldense (Codex Albeldensis), </a:t>
            </a:r>
            <a:r>
              <a:rPr lang="de-DE" sz="2800">
                <a:latin typeface="Times New Roman" pitchFamily="18" charset="0"/>
                <a:ea typeface="Gulim" pitchFamily="34" charset="-127"/>
                <a:cs typeface="Times New Roman" pitchFamily="18" charset="0"/>
              </a:rPr>
              <a:t>881 - 883</a:t>
            </a:r>
          </a:p>
        </p:txBody>
      </p:sp>
      <p:sp>
        <p:nvSpPr>
          <p:cNvPr id="275461" name="Text Box 5"/>
          <p:cNvSpPr txBox="1">
            <a:spLocks noChangeArrowheads="1"/>
          </p:cNvSpPr>
          <p:nvPr/>
        </p:nvSpPr>
        <p:spPr bwMode="auto">
          <a:xfrm>
            <a:off x="468313" y="5516563"/>
            <a:ext cx="8207375" cy="519112"/>
          </a:xfrm>
          <a:prstGeom prst="rect">
            <a:avLst/>
          </a:prstGeom>
          <a:noFill/>
          <a:ln w="9525">
            <a:noFill/>
            <a:miter lim="800000"/>
            <a:headEnd/>
            <a:tailEnd/>
          </a:ln>
          <a:effectLst/>
        </p:spPr>
        <p:txBody>
          <a:bodyPr>
            <a:spAutoFit/>
          </a:bodyPr>
          <a:lstStyle/>
          <a:p>
            <a:pPr algn="ctr">
              <a:spcBef>
                <a:spcPct val="50000"/>
              </a:spcBef>
            </a:pPr>
            <a:r>
              <a:rPr lang="de-DE" altLang="ko-KR" sz="2800">
                <a:solidFill>
                  <a:srgbClr val="800000"/>
                </a:solidFill>
                <a:latin typeface="Times New Roman" pitchFamily="18" charset="0"/>
                <a:ea typeface="Gulim" pitchFamily="34" charset="-127"/>
                <a:cs typeface="Times New Roman" pitchFamily="18" charset="0"/>
              </a:rPr>
              <a:t>Alfons III. (866–910), </a:t>
            </a:r>
            <a:r>
              <a:rPr lang="es-ES" altLang="ko-KR" sz="2800">
                <a:solidFill>
                  <a:srgbClr val="800000"/>
                </a:solidFill>
                <a:latin typeface="Times New Roman" pitchFamily="18" charset="0"/>
                <a:ea typeface="Gulim" pitchFamily="34" charset="-127"/>
                <a:cs typeface="Times New Roman" pitchFamily="18" charset="0"/>
              </a:rPr>
              <a:t>El Reino de Asturias</a:t>
            </a:r>
            <a:r>
              <a:rPr lang="es-ES" altLang="ko-KR">
                <a:ea typeface="Gulim" pitchFamily="34" charset="-127"/>
                <a:cs typeface="Times New Roman" pitchFamily="18" charset="0"/>
              </a:rPr>
              <a:t> </a:t>
            </a:r>
            <a:r>
              <a:rPr lang="de-DE" altLang="ko-KR" sz="2800">
                <a:latin typeface="Times New Roman" pitchFamily="18" charset="0"/>
                <a:ea typeface="Gulim" pitchFamily="34" charset="-127"/>
                <a:cs typeface="Times New Roman" pitchFamily="18" charset="0"/>
              </a:rPr>
              <a:t> </a:t>
            </a:r>
            <a:endParaRPr lang="de-DE" sz="2800">
              <a:latin typeface="Times New Roman" pitchFamily="18" charset="0"/>
              <a:ea typeface="Gulim" pitchFamily="34" charset="-127"/>
              <a:cs typeface="Times New Roman" pitchFamily="18" charset="0"/>
            </a:endParaRPr>
          </a:p>
        </p:txBody>
      </p:sp>
      <p:sp>
        <p:nvSpPr>
          <p:cNvPr id="275462" name="AutoShape 6"/>
          <p:cNvSpPr>
            <a:spLocks noChangeArrowheads="1"/>
          </p:cNvSpPr>
          <p:nvPr/>
        </p:nvSpPr>
        <p:spPr bwMode="auto">
          <a:xfrm rot="1758890">
            <a:off x="827088" y="3644900"/>
            <a:ext cx="863600" cy="11525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75462"/>
                                        </p:tgtEl>
                                        <p:attrNameLst>
                                          <p:attrName>style.visibility</p:attrName>
                                        </p:attrNameLst>
                                      </p:cBhvr>
                                      <p:to>
                                        <p:strVal val="visible"/>
                                      </p:to>
                                    </p:set>
                                    <p:anim calcmode="lin" valueType="num">
                                      <p:cBhvr>
                                        <p:cTn id="7" dur="500" decel="50000" fill="hold">
                                          <p:stCondLst>
                                            <p:cond delay="0"/>
                                          </p:stCondLst>
                                        </p:cTn>
                                        <p:tgtEl>
                                          <p:spTgt spid="27546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7546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75462"/>
                                        </p:tgtEl>
                                        <p:attrNameLst>
                                          <p:attrName>ppt_w</p:attrName>
                                        </p:attrNameLst>
                                      </p:cBhvr>
                                      <p:tavLst>
                                        <p:tav tm="0">
                                          <p:val>
                                            <p:strVal val="#ppt_w*.05"/>
                                          </p:val>
                                        </p:tav>
                                        <p:tav tm="100000">
                                          <p:val>
                                            <p:strVal val="#ppt_w"/>
                                          </p:val>
                                        </p:tav>
                                      </p:tavLst>
                                    </p:anim>
                                    <p:anim calcmode="lin" valueType="num">
                                      <p:cBhvr>
                                        <p:cTn id="10" dur="1000" fill="hold"/>
                                        <p:tgtEl>
                                          <p:spTgt spid="27546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7546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7546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7546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75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1570" name="Rectangle 2"/>
          <p:cNvSpPr>
            <a:spLocks noChangeArrowheads="1"/>
          </p:cNvSpPr>
          <p:nvPr/>
        </p:nvSpPr>
        <p:spPr bwMode="auto">
          <a:xfrm>
            <a:off x="411163" y="442913"/>
            <a:ext cx="8337550" cy="5991225"/>
          </a:xfrm>
          <a:prstGeom prst="rect">
            <a:avLst/>
          </a:prstGeom>
          <a:solidFill>
            <a:srgbClr val="FFFFCC"/>
          </a:solidFill>
          <a:ln w="9525">
            <a:solidFill>
              <a:schemeClr val="tx1"/>
            </a:solidFill>
            <a:miter lim="800000"/>
            <a:headEnd/>
            <a:tailEnd/>
          </a:ln>
          <a:effectLst/>
        </p:spPr>
        <p:txBody>
          <a:bodyPr wrap="none" anchor="ctr"/>
          <a:lstStyle/>
          <a:p>
            <a:pPr algn="ctr"/>
            <a:r>
              <a:rPr lang="ar-SA" altLang="ko-KR">
                <a:cs typeface="Arial" pitchFamily="34" charset="0"/>
              </a:rPr>
              <a:t>	</a:t>
            </a:r>
          </a:p>
          <a:p>
            <a:pPr algn="ctr"/>
            <a:endParaRPr lang="de-DE"/>
          </a:p>
        </p:txBody>
      </p:sp>
      <p:pic>
        <p:nvPicPr>
          <p:cNvPr id="621571" name="Picture 3" descr="http://www.correos.es/comun/filatelia/2006/img/06_may_03a.jpg"/>
          <p:cNvPicPr>
            <a:picLocks noChangeAspect="1" noChangeArrowheads="1"/>
          </p:cNvPicPr>
          <p:nvPr/>
        </p:nvPicPr>
        <p:blipFill>
          <a:blip r:embed="rId4"/>
          <a:srcRect/>
          <a:stretch>
            <a:fillRect/>
          </a:stretch>
        </p:blipFill>
        <p:spPr bwMode="auto">
          <a:xfrm>
            <a:off x="2663825" y="765175"/>
            <a:ext cx="3852863" cy="532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976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629763" name="Text Box 3"/>
          <p:cNvSpPr txBox="1">
            <a:spLocks noChangeArrowheads="1"/>
          </p:cNvSpPr>
          <p:nvPr/>
        </p:nvSpPr>
        <p:spPr bwMode="auto">
          <a:xfrm>
            <a:off x="468313" y="784225"/>
            <a:ext cx="8207375" cy="5237163"/>
          </a:xfrm>
          <a:prstGeom prst="rect">
            <a:avLst/>
          </a:prstGeom>
          <a:noFill/>
          <a:ln w="9525">
            <a:noFill/>
            <a:miter lim="800000"/>
            <a:headEnd/>
            <a:tailEnd/>
          </a:ln>
          <a:effectLst/>
        </p:spPr>
        <p:txBody>
          <a:bodyPr>
            <a:spAutoFit/>
          </a:bodyPr>
          <a:lstStyle/>
          <a:p>
            <a:pPr algn="ctr">
              <a:spcBef>
                <a:spcPct val="50000"/>
              </a:spcBef>
            </a:pPr>
            <a:r>
              <a:rPr lang="en-GB" altLang="ko-KR" sz="2800" i="1">
                <a:latin typeface="Times New Roman" pitchFamily="18" charset="0"/>
                <a:ea typeface="Gulim" pitchFamily="34" charset="-127"/>
                <a:cs typeface="Times New Roman" pitchFamily="18" charset="0"/>
              </a:rPr>
              <a:t>Die Übersetzung der “Arithmetik” ins Lateinische</a:t>
            </a:r>
            <a:r>
              <a:rPr lang="en-GB" altLang="ko-KR" sz="2400" i="1">
                <a:latin typeface="Times New Roman" pitchFamily="18" charset="0"/>
                <a:ea typeface="Gulim" pitchFamily="34" charset="-127"/>
                <a:cs typeface="Times New Roman" pitchFamily="18" charset="0"/>
              </a:rPr>
              <a:t> </a:t>
            </a:r>
          </a:p>
          <a:p>
            <a:pPr algn="ctr">
              <a:spcBef>
                <a:spcPct val="50000"/>
              </a:spcBef>
            </a:pPr>
            <a:endParaRPr lang="en-GB" altLang="ko-KR" sz="1000" i="1">
              <a:latin typeface="Times New Roman" pitchFamily="18" charset="0"/>
              <a:ea typeface="Gulim" pitchFamily="34" charset="-127"/>
              <a:cs typeface="Times New Roman" pitchFamily="18" charset="0"/>
            </a:endParaRPr>
          </a:p>
          <a:p>
            <a:pPr>
              <a:spcBef>
                <a:spcPct val="50000"/>
              </a:spcBef>
            </a:pPr>
            <a:r>
              <a:rPr lang="en-GB" sz="2800">
                <a:latin typeface="Times New Roman" pitchFamily="18" charset="0"/>
                <a:ea typeface="Gulim" pitchFamily="34" charset="-127"/>
                <a:cs typeface="Times New Roman" pitchFamily="18" charset="0"/>
              </a:rPr>
              <a:t>Adelard of Bath:</a:t>
            </a:r>
          </a:p>
          <a:p>
            <a:pPr>
              <a:spcBef>
                <a:spcPct val="50000"/>
              </a:spcBef>
              <a:buFontTx/>
              <a:buChar char="•"/>
            </a:pPr>
            <a:r>
              <a:rPr lang="en-GB" altLang="ko-KR" sz="2800" i="1">
                <a:latin typeface="Times New Roman" pitchFamily="18" charset="0"/>
                <a:ea typeface="Gulim" pitchFamily="34" charset="-127"/>
                <a:cs typeface="Times New Roman" pitchFamily="18" charset="0"/>
              </a:rPr>
              <a:t>  </a:t>
            </a:r>
            <a:r>
              <a:rPr lang="en-GB" altLang="ko-KR" sz="2800" i="1">
                <a:solidFill>
                  <a:srgbClr val="800000"/>
                </a:solidFill>
                <a:latin typeface="Times New Roman" pitchFamily="18" charset="0"/>
                <a:ea typeface="Gulim" pitchFamily="34" charset="-127"/>
                <a:cs typeface="Times New Roman" pitchFamily="18" charset="0"/>
              </a:rPr>
              <a:t>Liber ysagogarum Alchorismi in artem astronomicam</a:t>
            </a:r>
            <a:endParaRPr lang="en-GB" altLang="ko-KR" sz="2800">
              <a:solidFill>
                <a:srgbClr val="800000"/>
              </a:solidFill>
              <a:latin typeface="Times New Roman" pitchFamily="18" charset="0"/>
              <a:ea typeface="Gulim" pitchFamily="34" charset="-127"/>
              <a:cs typeface="Times New Roman" pitchFamily="18" charset="0"/>
            </a:endParaRPr>
          </a:p>
          <a:p>
            <a:pPr>
              <a:spcBef>
                <a:spcPct val="50000"/>
              </a:spcBef>
            </a:pPr>
            <a:r>
              <a:rPr lang="fr-FR" altLang="ko-KR" sz="2800">
                <a:latin typeface="Times New Roman" pitchFamily="18" charset="0"/>
                <a:ea typeface="Gulim" pitchFamily="34" charset="-127"/>
                <a:cs typeface="Times New Roman" pitchFamily="18" charset="0"/>
              </a:rPr>
              <a:t>Ioannis Hispalensis</a:t>
            </a:r>
            <a:r>
              <a:rPr lang="de-DE" altLang="ko-KR" sz="2800">
                <a:latin typeface="Times New Roman" pitchFamily="18" charset="0"/>
                <a:ea typeface="Gulim" pitchFamily="34" charset="-127"/>
                <a:cs typeface="Times New Roman" pitchFamily="18" charset="0"/>
              </a:rPr>
              <a:t>:</a:t>
            </a:r>
            <a:r>
              <a:rPr lang="fr-FR" altLang="ko-KR" sz="2800">
                <a:latin typeface="Times New Roman" pitchFamily="18" charset="0"/>
                <a:ea typeface="Gulim" pitchFamily="34" charset="-127"/>
                <a:cs typeface="Times New Roman" pitchFamily="18" charset="0"/>
              </a:rPr>
              <a:t> </a:t>
            </a:r>
          </a:p>
          <a:p>
            <a:pPr>
              <a:spcBef>
                <a:spcPct val="50000"/>
              </a:spcBef>
              <a:buFontTx/>
              <a:buChar char="•"/>
            </a:pPr>
            <a:r>
              <a:rPr lang="fr-FR" altLang="ko-KR" sz="2800" i="1">
                <a:solidFill>
                  <a:srgbClr val="000066"/>
                </a:solidFill>
                <a:latin typeface="Times New Roman" pitchFamily="18" charset="0"/>
                <a:ea typeface="Gulim" pitchFamily="34" charset="-127"/>
                <a:cs typeface="Times New Roman" pitchFamily="18" charset="0"/>
              </a:rPr>
              <a:t>  </a:t>
            </a:r>
            <a:r>
              <a:rPr lang="fr-FR" altLang="ko-KR" sz="2800" i="1">
                <a:solidFill>
                  <a:srgbClr val="800000"/>
                </a:solidFill>
                <a:latin typeface="Times New Roman" pitchFamily="18" charset="0"/>
                <a:ea typeface="Gulim" pitchFamily="34" charset="-127"/>
                <a:cs typeface="Times New Roman" pitchFamily="18" charset="0"/>
              </a:rPr>
              <a:t>Liber</a:t>
            </a:r>
            <a:r>
              <a:rPr lang="fr-FR" altLang="ko-KR" sz="2800">
                <a:solidFill>
                  <a:srgbClr val="800000"/>
                </a:solidFill>
                <a:latin typeface="Times New Roman" pitchFamily="18" charset="0"/>
                <a:ea typeface="Gulim" pitchFamily="34" charset="-127"/>
                <a:cs typeface="Times New Roman" pitchFamily="18" charset="0"/>
              </a:rPr>
              <a:t> </a:t>
            </a:r>
            <a:r>
              <a:rPr lang="fr-FR" altLang="ko-KR" sz="2800" i="1">
                <a:solidFill>
                  <a:srgbClr val="800000"/>
                </a:solidFill>
                <a:latin typeface="Times New Roman" pitchFamily="18" charset="0"/>
                <a:ea typeface="Gulim" pitchFamily="34" charset="-127"/>
                <a:cs typeface="Times New Roman" pitchFamily="18" charset="0"/>
              </a:rPr>
              <a:t>Alchorismi de pratica arismetice</a:t>
            </a:r>
            <a:r>
              <a:rPr lang="fr-FR" altLang="ko-KR" sz="2400">
                <a:latin typeface="Times New Roman" pitchFamily="18" charset="0"/>
                <a:ea typeface="Gulim" pitchFamily="34" charset="-127"/>
                <a:cs typeface="Times New Roman" pitchFamily="18" charset="0"/>
              </a:rPr>
              <a:t> </a:t>
            </a:r>
          </a:p>
          <a:p>
            <a:pPr>
              <a:spcBef>
                <a:spcPct val="50000"/>
              </a:spcBef>
              <a:buFontTx/>
              <a:buChar char="•"/>
            </a:pPr>
            <a:r>
              <a:rPr lang="pt-BR" altLang="ko-KR" sz="2800" i="1">
                <a:solidFill>
                  <a:srgbClr val="000066"/>
                </a:solidFill>
                <a:latin typeface="Times New Roman" pitchFamily="18" charset="0"/>
                <a:ea typeface="Gulim" pitchFamily="34" charset="-127"/>
                <a:cs typeface="Times New Roman" pitchFamily="18" charset="0"/>
              </a:rPr>
              <a:t>  </a:t>
            </a:r>
            <a:r>
              <a:rPr lang="pt-BR" altLang="ko-KR" sz="2800" i="1">
                <a:solidFill>
                  <a:srgbClr val="800000"/>
                </a:solidFill>
                <a:latin typeface="Times New Roman" pitchFamily="18" charset="0"/>
                <a:ea typeface="Gulim" pitchFamily="34" charset="-127"/>
                <a:cs typeface="Times New Roman" pitchFamily="18" charset="0"/>
              </a:rPr>
              <a:t>Liber pulueris</a:t>
            </a:r>
            <a:r>
              <a:rPr lang="pt-BR" altLang="ko-KR" sz="2400">
                <a:latin typeface="Times New Roman" pitchFamily="18" charset="0"/>
                <a:ea typeface="Gulim" pitchFamily="34" charset="-127"/>
                <a:cs typeface="Times New Roman" pitchFamily="18" charset="0"/>
              </a:rPr>
              <a:t> </a:t>
            </a:r>
          </a:p>
          <a:p>
            <a:pPr>
              <a:spcBef>
                <a:spcPct val="50000"/>
              </a:spcBef>
            </a:pPr>
            <a:r>
              <a:rPr lang="en-GB" altLang="ko-KR" sz="2800">
                <a:latin typeface="Times New Roman" pitchFamily="18" charset="0"/>
                <a:ea typeface="Gulim" pitchFamily="34" charset="-127"/>
                <a:cs typeface="Times New Roman" pitchFamily="18" charset="0"/>
              </a:rPr>
              <a:t>Gerardo da Cremona:</a:t>
            </a:r>
            <a:r>
              <a:rPr lang="en-GB" altLang="ko-KR" sz="2800" i="1">
                <a:latin typeface="Times New Roman" pitchFamily="18" charset="0"/>
                <a:ea typeface="Gulim" pitchFamily="34" charset="-127"/>
                <a:cs typeface="Times New Roman" pitchFamily="18" charset="0"/>
              </a:rPr>
              <a:t> </a:t>
            </a:r>
          </a:p>
          <a:p>
            <a:pPr>
              <a:spcBef>
                <a:spcPct val="50000"/>
              </a:spcBef>
              <a:buFontTx/>
              <a:buChar char="•"/>
            </a:pPr>
            <a:r>
              <a:rPr lang="en-GB" altLang="ko-KR" sz="2800" i="1">
                <a:latin typeface="Times New Roman" pitchFamily="18" charset="0"/>
                <a:ea typeface="Gulim" pitchFamily="34" charset="-127"/>
                <a:cs typeface="Times New Roman" pitchFamily="18" charset="0"/>
              </a:rPr>
              <a:t>  </a:t>
            </a:r>
            <a:r>
              <a:rPr lang="en-GB" altLang="ko-KR" sz="2800" i="1">
                <a:solidFill>
                  <a:srgbClr val="800000"/>
                </a:solidFill>
                <a:latin typeface="Times New Roman" pitchFamily="18" charset="0"/>
                <a:ea typeface="Gulim" pitchFamily="34" charset="-127"/>
                <a:cs typeface="Times New Roman" pitchFamily="18" charset="0"/>
              </a:rPr>
              <a:t>Liber Algorismi de numero Indorum</a:t>
            </a:r>
            <a:r>
              <a:rPr lang="en-GB" altLang="ko-KR" sz="2400">
                <a:latin typeface="Times New Roman" pitchFamily="18" charset="0"/>
                <a:ea typeface="Gulim" pitchFamily="34" charset="-127"/>
                <a:cs typeface="Times New Roman" pitchFamily="18" charset="0"/>
              </a:rPr>
              <a:t> </a:t>
            </a:r>
            <a:endParaRPr lang="de-DE" sz="2400">
              <a:latin typeface="Times New Roman" pitchFamily="18" charset="0"/>
              <a:ea typeface="Gulim" pitchFamily="34"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979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89795" name="Picture 3" descr="CACA3AF2"/>
          <p:cNvPicPr>
            <a:picLocks noChangeAspect="1" noChangeArrowheads="1"/>
          </p:cNvPicPr>
          <p:nvPr/>
        </p:nvPicPr>
        <p:blipFill>
          <a:blip r:embed="rId4">
            <a:lum contrast="24000"/>
          </a:blip>
          <a:srcRect l="5969" t="2045" r="5640" b="9669"/>
          <a:stretch>
            <a:fillRect/>
          </a:stretch>
        </p:blipFill>
        <p:spPr bwMode="auto">
          <a:xfrm>
            <a:off x="468313" y="549275"/>
            <a:ext cx="3927475" cy="5759450"/>
          </a:xfrm>
          <a:prstGeom prst="rect">
            <a:avLst/>
          </a:prstGeom>
          <a:noFill/>
          <a:ln w="9525">
            <a:noFill/>
            <a:miter lim="800000"/>
            <a:headEnd/>
            <a:tailEnd/>
          </a:ln>
        </p:spPr>
      </p:pic>
      <p:pic>
        <p:nvPicPr>
          <p:cNvPr id="289796" name="Picture 4" descr="http://upload.wikimedia.org/wikipedia/commons/4/43/Dixit_algorizmi.png"/>
          <p:cNvPicPr>
            <a:picLocks noChangeAspect="1" noChangeArrowheads="1"/>
          </p:cNvPicPr>
          <p:nvPr/>
        </p:nvPicPr>
        <p:blipFill>
          <a:blip r:embed="rId5" r:link="rId6"/>
          <a:srcRect t="882" r="9119" b="9845"/>
          <a:stretch>
            <a:fillRect/>
          </a:stretch>
        </p:blipFill>
        <p:spPr bwMode="auto">
          <a:xfrm>
            <a:off x="4500563" y="720725"/>
            <a:ext cx="4025900" cy="5516563"/>
          </a:xfrm>
          <a:prstGeom prst="rect">
            <a:avLst/>
          </a:prstGeom>
          <a:noFill/>
          <a:ln w="9525">
            <a:noFill/>
            <a:miter lim="800000"/>
            <a:headEnd/>
            <a:tailEnd/>
          </a:ln>
        </p:spPr>
      </p:pic>
      <p:sp>
        <p:nvSpPr>
          <p:cNvPr id="289797" name="Text Box 5"/>
          <p:cNvSpPr txBox="1">
            <a:spLocks noChangeArrowheads="1"/>
          </p:cNvSpPr>
          <p:nvPr/>
        </p:nvSpPr>
        <p:spPr bwMode="auto">
          <a:xfrm rot="-24068776">
            <a:off x="1476375" y="1557338"/>
            <a:ext cx="4870450" cy="641350"/>
          </a:xfrm>
          <a:prstGeom prst="rect">
            <a:avLst/>
          </a:prstGeom>
          <a:noFill/>
          <a:ln w="9525">
            <a:noFill/>
            <a:miter lim="800000"/>
            <a:headEnd/>
            <a:tailEnd/>
          </a:ln>
          <a:effectLst/>
        </p:spPr>
        <p:txBody>
          <a:bodyPr>
            <a:spAutoFit/>
          </a:bodyPr>
          <a:lstStyle/>
          <a:p>
            <a:pPr algn="ctr">
              <a:spcBef>
                <a:spcPct val="50000"/>
              </a:spcBef>
            </a:pPr>
            <a:r>
              <a:rPr lang="de-DE" sz="3600">
                <a:solidFill>
                  <a:srgbClr val="800000"/>
                </a:solidFill>
                <a:latin typeface="Algerian" pitchFamily="82" charset="0"/>
              </a:rPr>
              <a:t>Dixit algorithmi</a:t>
            </a:r>
          </a:p>
        </p:txBody>
      </p:sp>
      <p:sp>
        <p:nvSpPr>
          <p:cNvPr id="289798" name="AutoShape 6"/>
          <p:cNvSpPr>
            <a:spLocks noChangeArrowheads="1"/>
          </p:cNvSpPr>
          <p:nvPr/>
        </p:nvSpPr>
        <p:spPr bwMode="auto">
          <a:xfrm rot="-2870391">
            <a:off x="971551" y="3355975"/>
            <a:ext cx="863600" cy="11525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 calcmode="lin" valueType="num">
                                      <p:cBhvr>
                                        <p:cTn id="7" dur="500" decel="50000" fill="hold">
                                          <p:stCondLst>
                                            <p:cond delay="0"/>
                                          </p:stCondLst>
                                        </p:cTn>
                                        <p:tgtEl>
                                          <p:spTgt spid="2897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897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89798"/>
                                        </p:tgtEl>
                                        <p:attrNameLst>
                                          <p:attrName>ppt_w</p:attrName>
                                        </p:attrNameLst>
                                      </p:cBhvr>
                                      <p:tavLst>
                                        <p:tav tm="0">
                                          <p:val>
                                            <p:strVal val="#ppt_w*.05"/>
                                          </p:val>
                                        </p:tav>
                                        <p:tav tm="100000">
                                          <p:val>
                                            <p:strVal val="#ppt_w"/>
                                          </p:val>
                                        </p:tav>
                                      </p:tavLst>
                                    </p:anim>
                                    <p:anim calcmode="lin" valueType="num">
                                      <p:cBhvr>
                                        <p:cTn id="10" dur="1000" fill="hold"/>
                                        <p:tgtEl>
                                          <p:spTgt spid="2897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897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897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897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89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7714" name="Rectangle 2"/>
          <p:cNvSpPr>
            <a:spLocks noChangeArrowheads="1"/>
          </p:cNvSpPr>
          <p:nvPr/>
        </p:nvSpPr>
        <p:spPr bwMode="auto">
          <a:xfrm>
            <a:off x="411163" y="442913"/>
            <a:ext cx="8337550" cy="5991225"/>
          </a:xfrm>
          <a:prstGeom prst="rect">
            <a:avLst/>
          </a:prstGeom>
          <a:solidFill>
            <a:schemeClr val="accent1"/>
          </a:solidFill>
          <a:ln w="9525">
            <a:solidFill>
              <a:schemeClr val="accent1"/>
            </a:solidFill>
            <a:miter lim="800000"/>
            <a:headEnd/>
            <a:tailEnd/>
          </a:ln>
          <a:effectLst/>
        </p:spPr>
        <p:txBody>
          <a:bodyPr wrap="none" anchor="ctr"/>
          <a:lstStyle/>
          <a:p>
            <a:endParaRPr lang="en-US"/>
          </a:p>
        </p:txBody>
      </p:sp>
      <p:sp>
        <p:nvSpPr>
          <p:cNvPr id="627715" name="Text Box 3"/>
          <p:cNvSpPr txBox="1">
            <a:spLocks noChangeArrowheads="1"/>
          </p:cNvSpPr>
          <p:nvPr/>
        </p:nvSpPr>
        <p:spPr bwMode="auto">
          <a:xfrm>
            <a:off x="468313" y="692150"/>
            <a:ext cx="8207375" cy="519113"/>
          </a:xfrm>
          <a:prstGeom prst="rect">
            <a:avLst/>
          </a:prstGeom>
          <a:noFill/>
          <a:ln w="9525">
            <a:noFill/>
            <a:miter lim="800000"/>
            <a:headEnd/>
            <a:tailEnd/>
          </a:ln>
          <a:effectLst/>
        </p:spPr>
        <p:txBody>
          <a:bodyPr>
            <a:spAutoFit/>
          </a:bodyPr>
          <a:lstStyle/>
          <a:p>
            <a:pPr algn="ctr"/>
            <a:r>
              <a:rPr lang="en-GB" sz="2800">
                <a:latin typeface="Times New Roman" pitchFamily="18" charset="0"/>
                <a:cs typeface="Times New Roman" pitchFamily="18" charset="0"/>
              </a:rPr>
              <a:t>Adelard of Bath (1080 -1160), 1143</a:t>
            </a:r>
            <a:endParaRPr lang="en-GB" altLang="ko-KR" sz="2800">
              <a:latin typeface="Times New Roman" pitchFamily="18" charset="0"/>
              <a:ea typeface="Gulim" pitchFamily="34" charset="-127"/>
              <a:cs typeface="Times New Roman" pitchFamily="18" charset="0"/>
            </a:endParaRPr>
          </a:p>
        </p:txBody>
      </p:sp>
      <p:pic>
        <p:nvPicPr>
          <p:cNvPr id="627716" name="Picture 4" descr="adelard"/>
          <p:cNvPicPr>
            <a:picLocks noChangeAspect="1" noChangeArrowheads="1"/>
          </p:cNvPicPr>
          <p:nvPr/>
        </p:nvPicPr>
        <p:blipFill>
          <a:blip r:embed="rId4"/>
          <a:srcRect/>
          <a:stretch>
            <a:fillRect/>
          </a:stretch>
        </p:blipFill>
        <p:spPr bwMode="auto">
          <a:xfrm>
            <a:off x="2339975" y="1484313"/>
            <a:ext cx="4438650" cy="4465637"/>
          </a:xfrm>
          <a:prstGeom prst="rect">
            <a:avLst/>
          </a:prstGeom>
          <a:noFill/>
          <a:ln w="9525">
            <a:solidFill>
              <a:srgbClr val="FFFF00"/>
            </a:solid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77507" name="Picture 3" descr="5D48C621"/>
          <p:cNvPicPr>
            <a:picLocks noChangeAspect="1" noChangeArrowheads="1"/>
          </p:cNvPicPr>
          <p:nvPr/>
        </p:nvPicPr>
        <p:blipFill>
          <a:blip r:embed="rId4">
            <a:lum contrast="6000"/>
          </a:blip>
          <a:srcRect l="19960" t="5742" r="10872" b="7465"/>
          <a:stretch>
            <a:fillRect/>
          </a:stretch>
        </p:blipFill>
        <p:spPr bwMode="auto">
          <a:xfrm>
            <a:off x="827088" y="1487488"/>
            <a:ext cx="5761037" cy="4749800"/>
          </a:xfrm>
          <a:prstGeom prst="rect">
            <a:avLst/>
          </a:prstGeom>
          <a:noFill/>
          <a:ln w="9525">
            <a:noFill/>
            <a:miter lim="800000"/>
            <a:headEnd/>
            <a:tailEnd/>
          </a:ln>
        </p:spPr>
      </p:pic>
      <p:sp>
        <p:nvSpPr>
          <p:cNvPr id="277508" name="Rectangle 4"/>
          <p:cNvSpPr>
            <a:spLocks noChangeArrowheads="1"/>
          </p:cNvSpPr>
          <p:nvPr/>
        </p:nvSpPr>
        <p:spPr bwMode="auto">
          <a:xfrm>
            <a:off x="468313" y="677863"/>
            <a:ext cx="8207375" cy="579437"/>
          </a:xfrm>
          <a:prstGeom prst="rect">
            <a:avLst/>
          </a:prstGeom>
          <a:noFill/>
          <a:ln w="9525">
            <a:noFill/>
            <a:miter lim="800000"/>
            <a:headEnd/>
            <a:tailEnd/>
          </a:ln>
          <a:effectLst/>
        </p:spPr>
        <p:txBody>
          <a:bodyPr>
            <a:spAutoFit/>
          </a:bodyPr>
          <a:lstStyle/>
          <a:p>
            <a:pPr algn="ctr"/>
            <a:r>
              <a:rPr lang="en-GB" altLang="ko-KR" sz="3200" i="1">
                <a:latin typeface="Times New Roman" pitchFamily="18" charset="0"/>
                <a:ea typeface="Gulim" pitchFamily="34" charset="-127"/>
                <a:cs typeface="Times New Roman" pitchFamily="18" charset="0"/>
              </a:rPr>
              <a:t>Codices Salemitani, </a:t>
            </a:r>
            <a:r>
              <a:rPr lang="en-GB" altLang="ko-KR" sz="3200">
                <a:latin typeface="Times New Roman" pitchFamily="18" charset="0"/>
                <a:ea typeface="Gulim" pitchFamily="34" charset="-127"/>
                <a:cs typeface="Times New Roman" pitchFamily="18" charset="0"/>
              </a:rPr>
              <a:t>1143</a:t>
            </a:r>
            <a:endParaRPr lang="de-DE" sz="3200">
              <a:latin typeface="Times New Roman" pitchFamily="18" charset="0"/>
              <a:ea typeface="Gulim" pitchFamily="34" charset="-127"/>
              <a:cs typeface="Times New Roman" pitchFamily="18" charset="0"/>
            </a:endParaRPr>
          </a:p>
        </p:txBody>
      </p:sp>
      <p:sp>
        <p:nvSpPr>
          <p:cNvPr id="277510" name="Text Box 6"/>
          <p:cNvSpPr txBox="1">
            <a:spLocks noChangeArrowheads="1"/>
          </p:cNvSpPr>
          <p:nvPr/>
        </p:nvSpPr>
        <p:spPr bwMode="auto">
          <a:xfrm>
            <a:off x="5364163" y="2755900"/>
            <a:ext cx="3240087" cy="457200"/>
          </a:xfrm>
          <a:prstGeom prst="rect">
            <a:avLst/>
          </a:prstGeom>
          <a:noFill/>
          <a:ln w="9525">
            <a:noFill/>
            <a:miter lim="800000"/>
            <a:headEnd/>
            <a:tailEnd/>
          </a:ln>
          <a:effectLst/>
        </p:spPr>
        <p:txBody>
          <a:bodyPr>
            <a:spAutoFit/>
          </a:bodyPr>
          <a:lstStyle/>
          <a:p>
            <a:pPr>
              <a:spcBef>
                <a:spcPct val="50000"/>
              </a:spcBef>
            </a:pPr>
            <a:r>
              <a:rPr lang="de-DE" sz="2400">
                <a:latin typeface="Times New Roman" pitchFamily="18" charset="0"/>
                <a:cs typeface="Times New Roman" pitchFamily="18" charset="0"/>
              </a:rPr>
              <a:t>Das kleine Einmaleins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941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29411" name="Text Box 3"/>
          <p:cNvSpPr txBox="1">
            <a:spLocks noChangeArrowheads="1"/>
          </p:cNvSpPr>
          <p:nvPr/>
        </p:nvSpPr>
        <p:spPr bwMode="auto">
          <a:xfrm>
            <a:off x="757238" y="549275"/>
            <a:ext cx="7918450" cy="5649913"/>
          </a:xfrm>
          <a:prstGeom prst="rect">
            <a:avLst/>
          </a:prstGeom>
          <a:noFill/>
          <a:ln w="9525">
            <a:noFill/>
            <a:miter lim="800000"/>
            <a:headEnd/>
            <a:tailEnd/>
          </a:ln>
          <a:effectLst/>
        </p:spPr>
        <p:txBody>
          <a:bodyPr>
            <a:spAutoFit/>
          </a:bodyPr>
          <a:lstStyle/>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Georges Ifrah 				(1947-</a:t>
            </a:r>
            <a:r>
              <a:rPr lang="sv-SE" altLang="ko-KR" sz="2800">
                <a:latin typeface="Times New Roman" pitchFamily="18" charset="0"/>
                <a:ea typeface="Gulim" pitchFamily="34" charset="-127"/>
                <a:cs typeface="Times New Roman" pitchFamily="18" charset="0"/>
              </a:rPr>
              <a:t>)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Keith J. Devlin 				(1947-)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Albrecht Beutelspacher 		(1950</a:t>
            </a:r>
            <a:r>
              <a:rPr lang="en-GB" altLang="ko-KR" sz="2800">
                <a:latin typeface="Times New Roman" pitchFamily="18" charset="0"/>
                <a:ea typeface="Gulim" pitchFamily="34" charset="-127"/>
                <a:cs typeface="Times New Roman" pitchFamily="18" charset="0"/>
              </a:rPr>
              <a:t>-) </a:t>
            </a:r>
          </a:p>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Steven Krantz 				(</a:t>
            </a:r>
            <a:r>
              <a:rPr lang="de-DE" altLang="ko-KR" sz="2800">
                <a:latin typeface="Times New Roman" pitchFamily="18" charset="0"/>
                <a:ea typeface="Gulim" pitchFamily="34" charset="-127"/>
                <a:cs typeface="Times New Roman" pitchFamily="18" charset="0"/>
              </a:rPr>
              <a:t>1951-) </a:t>
            </a:r>
          </a:p>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Clara Roero 				(1952-) </a:t>
            </a:r>
          </a:p>
          <a:p>
            <a:pPr>
              <a:spcBef>
                <a:spcPct val="50000"/>
              </a:spcBef>
              <a:buFont typeface="Wingdings" pitchFamily="2" charset="2"/>
              <a:buChar char="§"/>
            </a:pPr>
            <a:r>
              <a:rPr lang="en-GB" sz="2800">
                <a:latin typeface="Times New Roman" pitchFamily="18" charset="0"/>
                <a:ea typeface="Gulim" pitchFamily="34" charset="-127"/>
                <a:cs typeface="Times New Roman" pitchFamily="18" charset="0"/>
              </a:rPr>
              <a:t> Mohaini Mohamed 			(1958-)</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Jim Al-Khalili 				(1962-)</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Michael Willers 				(1967-)</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Peter Bentley 				(1972-)</a:t>
            </a:r>
            <a:r>
              <a:rPr lang="de-DE" altLang="ko-KR">
                <a:ea typeface="Gulim" pitchFamily="34" charset="-127"/>
                <a:cs typeface="Times New Roman" pitchFamily="18" charset="0"/>
              </a:rPr>
              <a:t>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385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r>
              <a:rPr lang="en-US"/>
              <a:t> </a:t>
            </a:r>
            <a:endParaRPr lang="de-DE"/>
          </a:p>
        </p:txBody>
      </p:sp>
      <p:sp>
        <p:nvSpPr>
          <p:cNvPr id="633859" name="Rectangle 3"/>
          <p:cNvSpPr>
            <a:spLocks noChangeArrowheads="1"/>
          </p:cNvSpPr>
          <p:nvPr/>
        </p:nvSpPr>
        <p:spPr bwMode="auto">
          <a:xfrm>
            <a:off x="468313" y="765175"/>
            <a:ext cx="8207375" cy="579438"/>
          </a:xfrm>
          <a:prstGeom prst="rect">
            <a:avLst/>
          </a:prstGeom>
          <a:noFill/>
          <a:ln w="9525">
            <a:noFill/>
            <a:miter lim="800000"/>
            <a:headEnd/>
            <a:tailEnd/>
          </a:ln>
          <a:effectLst/>
        </p:spPr>
        <p:txBody>
          <a:bodyPr>
            <a:spAutoFit/>
          </a:bodyPr>
          <a:lstStyle/>
          <a:p>
            <a:pPr algn="ctr"/>
            <a:r>
              <a:rPr lang="de-DE" sz="3200">
                <a:latin typeface="Times New Roman" pitchFamily="18" charset="0"/>
                <a:cs typeface="Times New Roman" pitchFamily="18" charset="0"/>
              </a:rPr>
              <a:t>Alexander de Villa Dei </a:t>
            </a:r>
            <a:r>
              <a:rPr lang="en-GB" altLang="ko-KR" sz="3200">
                <a:latin typeface="Times New Roman" pitchFamily="18" charset="0"/>
                <a:ea typeface="Gulim" pitchFamily="34" charset="-127"/>
                <a:cs typeface="Times New Roman" pitchFamily="18" charset="0"/>
              </a:rPr>
              <a:t>(1170-1250)</a:t>
            </a:r>
            <a:r>
              <a:rPr lang="en-GB" altLang="ko-KR" sz="2800">
                <a:latin typeface="Times New Roman" pitchFamily="18" charset="0"/>
                <a:ea typeface="Gulim" pitchFamily="34" charset="-127"/>
                <a:cs typeface="Times New Roman" pitchFamily="18" charset="0"/>
              </a:rPr>
              <a:t> </a:t>
            </a:r>
            <a:endParaRPr lang="de-DE" sz="2800">
              <a:latin typeface="Times New Roman" pitchFamily="18" charset="0"/>
              <a:cs typeface="Times New Roman" pitchFamily="18" charset="0"/>
            </a:endParaRPr>
          </a:p>
        </p:txBody>
      </p:sp>
      <p:sp>
        <p:nvSpPr>
          <p:cNvPr id="633861" name="Text Box 5"/>
          <p:cNvSpPr txBox="1">
            <a:spLocks noChangeArrowheads="1"/>
          </p:cNvSpPr>
          <p:nvPr/>
        </p:nvSpPr>
        <p:spPr bwMode="auto">
          <a:xfrm>
            <a:off x="684213" y="1557338"/>
            <a:ext cx="7920037" cy="4465637"/>
          </a:xfrm>
          <a:prstGeom prst="rect">
            <a:avLst/>
          </a:prstGeom>
          <a:noFill/>
          <a:ln w="9525">
            <a:noFill/>
            <a:miter lim="800000"/>
            <a:headEnd/>
            <a:tailEnd/>
          </a:ln>
          <a:effectLst/>
        </p:spPr>
        <p:txBody>
          <a:bodyPr>
            <a:spAutoFit/>
          </a:bodyPr>
          <a:lstStyle/>
          <a:p>
            <a:pPr algn="ctr">
              <a:spcBef>
                <a:spcPct val="50000"/>
              </a:spcBef>
            </a:pPr>
            <a:r>
              <a:rPr lang="de-DE" sz="2800" i="1">
                <a:latin typeface="Times New Roman" pitchFamily="18" charset="0"/>
                <a:cs typeface="Times New Roman" pitchFamily="18" charset="0"/>
              </a:rPr>
              <a:t>Carmen de Algorismo</a:t>
            </a:r>
          </a:p>
          <a:p>
            <a:pPr algn="ctr">
              <a:spcBef>
                <a:spcPct val="50000"/>
              </a:spcBef>
            </a:pPr>
            <a:endParaRPr lang="de-DE" sz="1400" i="1">
              <a:latin typeface="Times New Roman" pitchFamily="18" charset="0"/>
              <a:cs typeface="Times New Roman" pitchFamily="18" charset="0"/>
            </a:endParaRPr>
          </a:p>
          <a:p>
            <a:r>
              <a:rPr lang="de-DE" sz="2800" i="1">
                <a:solidFill>
                  <a:srgbClr val="000099"/>
                </a:solidFill>
                <a:latin typeface="Times New Roman" pitchFamily="18" charset="0"/>
                <a:cs typeface="Times New Roman" pitchFamily="18" charset="0"/>
              </a:rPr>
              <a:t>Hinc incipit algorismus. Haec algorismus ars praesens dicitur in qua talibus indorum fruimur bis quinque figuris 0 9 8 7 6 5 4 3 2 1.</a:t>
            </a:r>
          </a:p>
          <a:p>
            <a:r>
              <a:rPr lang="de-DE" sz="1400">
                <a:latin typeface="Times New Roman" pitchFamily="18" charset="0"/>
                <a:cs typeface="Times New Roman" pitchFamily="18" charset="0"/>
              </a:rPr>
              <a:t>	</a:t>
            </a:r>
          </a:p>
          <a:p>
            <a:r>
              <a:rPr lang="de-DE" sz="2800" i="1">
                <a:latin typeface="Times New Roman" pitchFamily="18" charset="0"/>
                <a:cs typeface="Times New Roman" pitchFamily="18" charset="0"/>
              </a:rPr>
              <a:t>Hier beginnt der Algorismus. Diese neue Kunst heißt Algorismus, in der wir aus diesen zweimal fünf </a:t>
            </a:r>
          </a:p>
          <a:p>
            <a:endParaRPr lang="de-DE" sz="1400" i="1">
              <a:latin typeface="Times New Roman" pitchFamily="18" charset="0"/>
              <a:cs typeface="Times New Roman" pitchFamily="18" charset="0"/>
            </a:endParaRPr>
          </a:p>
          <a:p>
            <a:pPr algn="ctr"/>
            <a:r>
              <a:rPr lang="de-DE" sz="2800" i="1">
                <a:latin typeface="Times New Roman" pitchFamily="18" charset="0"/>
                <a:cs typeface="Times New Roman" pitchFamily="18" charset="0"/>
              </a:rPr>
              <a:t>	0 9 8 7 6 5 4 3 2 1 </a:t>
            </a:r>
          </a:p>
          <a:p>
            <a:endParaRPr lang="de-DE" sz="1400" i="1">
              <a:latin typeface="Times New Roman" pitchFamily="18" charset="0"/>
              <a:cs typeface="Times New Roman" pitchFamily="18" charset="0"/>
            </a:endParaRPr>
          </a:p>
          <a:p>
            <a:r>
              <a:rPr lang="de-DE" sz="2800" i="1">
                <a:latin typeface="Times New Roman" pitchFamily="18" charset="0"/>
                <a:cs typeface="Times New Roman" pitchFamily="18" charset="0"/>
              </a:rPr>
              <a:t>der Inder Nutzen ziehen.</a:t>
            </a:r>
            <a:r>
              <a:rPr lang="de-DE" sz="2400">
                <a:latin typeface="Times New Roman" pitchFamily="18" charset="0"/>
                <a:cs typeface="Times New Roman" pitchFamily="18" charset="0"/>
              </a:rPr>
              <a:t> </a:t>
            </a:r>
            <a:endParaRPr lang="de-DE"/>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181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r>
              <a:rPr lang="en-US"/>
              <a:t> </a:t>
            </a:r>
            <a:endParaRPr lang="de-DE"/>
          </a:p>
        </p:txBody>
      </p:sp>
      <p:sp>
        <p:nvSpPr>
          <p:cNvPr id="631812" name="Rectangle 4"/>
          <p:cNvSpPr>
            <a:spLocks noChangeArrowheads="1"/>
          </p:cNvSpPr>
          <p:nvPr/>
        </p:nvSpPr>
        <p:spPr bwMode="auto">
          <a:xfrm>
            <a:off x="468313" y="857250"/>
            <a:ext cx="8207375" cy="579438"/>
          </a:xfrm>
          <a:prstGeom prst="rect">
            <a:avLst/>
          </a:prstGeom>
          <a:noFill/>
          <a:ln w="9525">
            <a:noFill/>
            <a:miter lim="800000"/>
            <a:headEnd/>
            <a:tailEnd/>
          </a:ln>
          <a:effectLst/>
        </p:spPr>
        <p:txBody>
          <a:bodyPr>
            <a:spAutoFit/>
          </a:bodyPr>
          <a:lstStyle/>
          <a:p>
            <a:pPr algn="ctr"/>
            <a:r>
              <a:rPr lang="it-IT" altLang="ko-KR" sz="3200">
                <a:latin typeface="Times New Roman" pitchFamily="18" charset="0"/>
                <a:ea typeface="Gulim" pitchFamily="34" charset="-127"/>
                <a:cs typeface="Times New Roman" pitchFamily="18" charset="0"/>
              </a:rPr>
              <a:t>Fibonacci, Leonardo da Pisa (1170-1240) </a:t>
            </a:r>
            <a:endParaRPr lang="de-DE" sz="3200">
              <a:latin typeface="Times New Roman" pitchFamily="18" charset="0"/>
              <a:ea typeface="Gulim" pitchFamily="34" charset="-127"/>
              <a:cs typeface="Times New Roman" pitchFamily="18" charset="0"/>
            </a:endParaRPr>
          </a:p>
        </p:txBody>
      </p:sp>
      <p:pic>
        <p:nvPicPr>
          <p:cNvPr id="631813" name="Picture 5" descr="2620EC03"/>
          <p:cNvPicPr>
            <a:picLocks noChangeAspect="1" noChangeArrowheads="1"/>
          </p:cNvPicPr>
          <p:nvPr/>
        </p:nvPicPr>
        <p:blipFill>
          <a:blip r:embed="rId4">
            <a:lum bright="-12000" contrast="6000"/>
          </a:blip>
          <a:srcRect l="24498" t="50687" r="17514" b="26134"/>
          <a:stretch>
            <a:fillRect/>
          </a:stretch>
        </p:blipFill>
        <p:spPr bwMode="auto">
          <a:xfrm>
            <a:off x="1116013" y="1806575"/>
            <a:ext cx="6913562" cy="3783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566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r>
              <a:rPr lang="en-US"/>
              <a:t> </a:t>
            </a:r>
            <a:endParaRPr lang="de-DE"/>
          </a:p>
        </p:txBody>
      </p:sp>
      <p:pic>
        <p:nvPicPr>
          <p:cNvPr id="625668" name="Picture 4"/>
          <p:cNvPicPr>
            <a:picLocks noChangeAspect="1" noChangeArrowheads="1"/>
          </p:cNvPicPr>
          <p:nvPr/>
        </p:nvPicPr>
        <p:blipFill>
          <a:blip r:embed="rId4"/>
          <a:srcRect/>
          <a:stretch>
            <a:fillRect/>
          </a:stretch>
        </p:blipFill>
        <p:spPr bwMode="auto">
          <a:xfrm>
            <a:off x="1116013" y="1522413"/>
            <a:ext cx="6985000" cy="4714875"/>
          </a:xfrm>
          <a:prstGeom prst="rect">
            <a:avLst/>
          </a:prstGeom>
          <a:noFill/>
          <a:ln w="9525">
            <a:noFill/>
            <a:miter lim="800000"/>
            <a:headEnd/>
            <a:tailEnd/>
          </a:ln>
        </p:spPr>
      </p:pic>
      <p:sp>
        <p:nvSpPr>
          <p:cNvPr id="625669" name="Rectangle 5"/>
          <p:cNvSpPr>
            <a:spLocks noChangeArrowheads="1"/>
          </p:cNvSpPr>
          <p:nvPr/>
        </p:nvSpPr>
        <p:spPr bwMode="auto">
          <a:xfrm>
            <a:off x="468313" y="857250"/>
            <a:ext cx="8207375" cy="579438"/>
          </a:xfrm>
          <a:prstGeom prst="rect">
            <a:avLst/>
          </a:prstGeom>
          <a:noFill/>
          <a:ln w="9525">
            <a:noFill/>
            <a:miter lim="800000"/>
            <a:headEnd/>
            <a:tailEnd/>
          </a:ln>
          <a:effectLst/>
        </p:spPr>
        <p:txBody>
          <a:bodyPr>
            <a:spAutoFit/>
          </a:bodyPr>
          <a:lstStyle/>
          <a:p>
            <a:pPr algn="ctr"/>
            <a:r>
              <a:rPr lang="en-GB" sz="3200">
                <a:latin typeface="Times New Roman" pitchFamily="18" charset="0"/>
                <a:cs typeface="Times New Roman" pitchFamily="18" charset="0"/>
              </a:rPr>
              <a:t>John of Holywood </a:t>
            </a:r>
            <a:r>
              <a:rPr lang="en-GB" altLang="ko-KR" sz="3200">
                <a:latin typeface="Times New Roman" pitchFamily="18" charset="0"/>
                <a:ea typeface="Gulim" pitchFamily="34" charset="-127"/>
                <a:cs typeface="Times New Roman" pitchFamily="18" charset="0"/>
              </a:rPr>
              <a:t>(1195-1236)</a:t>
            </a:r>
            <a:r>
              <a:rPr lang="en-GB" altLang="ko-KR" sz="2800">
                <a:latin typeface="Times New Roman" pitchFamily="18" charset="0"/>
                <a:ea typeface="Gulim" pitchFamily="34" charset="-127"/>
                <a:cs typeface="Times New Roman" pitchFamily="18" charset="0"/>
              </a:rPr>
              <a:t> </a:t>
            </a:r>
            <a:endParaRPr lang="de-DE" sz="28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44387" name="Picture 3" descr="E1E720E8"/>
          <p:cNvPicPr>
            <a:picLocks noChangeAspect="1" noChangeArrowheads="1"/>
          </p:cNvPicPr>
          <p:nvPr/>
        </p:nvPicPr>
        <p:blipFill>
          <a:blip r:embed="rId4">
            <a:lum contrast="6000"/>
          </a:blip>
          <a:srcRect l="4141" t="5598" r="621" b="6369"/>
          <a:stretch>
            <a:fillRect/>
          </a:stretch>
        </p:blipFill>
        <p:spPr bwMode="auto">
          <a:xfrm>
            <a:off x="468313" y="549275"/>
            <a:ext cx="8208962" cy="582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846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18467" name="Picture 3" descr="990590_0_xio-fcmsimage-20101029212721-006004-4ccb2019d178a"/>
          <p:cNvPicPr>
            <a:picLocks noChangeAspect="1" noChangeArrowheads="1"/>
          </p:cNvPicPr>
          <p:nvPr/>
        </p:nvPicPr>
        <p:blipFill>
          <a:blip r:embed="rId4"/>
          <a:srcRect/>
          <a:stretch>
            <a:fillRect/>
          </a:stretch>
        </p:blipFill>
        <p:spPr bwMode="auto">
          <a:xfrm>
            <a:off x="2554288" y="1557338"/>
            <a:ext cx="3889375" cy="3889375"/>
          </a:xfrm>
          <a:prstGeom prst="rect">
            <a:avLst/>
          </a:prstGeom>
          <a:noFill/>
          <a:ln w="9525">
            <a:noFill/>
            <a:miter lim="800000"/>
            <a:headEnd/>
            <a:tailEnd/>
          </a:ln>
        </p:spPr>
      </p:pic>
      <p:sp>
        <p:nvSpPr>
          <p:cNvPr id="318468" name="Text Box 4"/>
          <p:cNvSpPr txBox="1">
            <a:spLocks noChangeArrowheads="1"/>
          </p:cNvSpPr>
          <p:nvPr/>
        </p:nvSpPr>
        <p:spPr bwMode="auto">
          <a:xfrm>
            <a:off x="468313" y="5646738"/>
            <a:ext cx="8207375" cy="579437"/>
          </a:xfrm>
          <a:prstGeom prst="rect">
            <a:avLst/>
          </a:prstGeom>
          <a:noFill/>
          <a:ln w="9525">
            <a:noFill/>
            <a:miter lim="800000"/>
            <a:headEnd/>
            <a:tailEnd/>
          </a:ln>
          <a:effectLst/>
        </p:spPr>
        <p:txBody>
          <a:bodyPr>
            <a:spAutoFit/>
          </a:bodyPr>
          <a:lstStyle/>
          <a:p>
            <a:pPr algn="ctr"/>
            <a:r>
              <a:rPr lang="de-DE" altLang="ko-KR" sz="3200">
                <a:latin typeface="Times New Roman" pitchFamily="18" charset="0"/>
                <a:ea typeface="Gulim" pitchFamily="34" charset="-127"/>
                <a:cs typeface="Times New Roman" pitchFamily="18" charset="0"/>
              </a:rPr>
              <a:t>1456</a:t>
            </a:r>
            <a:endParaRPr lang="de-DE" sz="3200">
              <a:latin typeface="Times New Roman" pitchFamily="18" charset="0"/>
              <a:ea typeface="Gulim" pitchFamily="34" charset="-127"/>
              <a:cs typeface="Times New Roman" pitchFamily="18" charset="0"/>
            </a:endParaRPr>
          </a:p>
        </p:txBody>
      </p:sp>
      <p:sp>
        <p:nvSpPr>
          <p:cNvPr id="318470" name="Text Box 6"/>
          <p:cNvSpPr txBox="1">
            <a:spLocks noChangeArrowheads="1"/>
          </p:cNvSpPr>
          <p:nvPr/>
        </p:nvSpPr>
        <p:spPr bwMode="auto">
          <a:xfrm>
            <a:off x="468313" y="663575"/>
            <a:ext cx="8280400" cy="604838"/>
          </a:xfrm>
          <a:prstGeom prst="rect">
            <a:avLst/>
          </a:prstGeom>
          <a:noFill/>
          <a:ln w="9525">
            <a:noFill/>
            <a:miter lim="800000"/>
            <a:headEnd/>
            <a:tailEnd/>
          </a:ln>
          <a:effectLst/>
        </p:spPr>
        <p:txBody>
          <a:bodyPr>
            <a:spAutoFit/>
          </a:bodyPr>
          <a:lstStyle/>
          <a:p>
            <a:pPr algn="ctr">
              <a:lnSpc>
                <a:spcPct val="120000"/>
              </a:lnSpc>
            </a:pPr>
            <a:r>
              <a:rPr lang="de-DE" altLang="ko-KR" sz="2800">
                <a:latin typeface="Times New Roman" pitchFamily="18" charset="0"/>
                <a:ea typeface="Gulim" pitchFamily="34" charset="-127"/>
                <a:cs typeface="Times New Roman" pitchFamily="18" charset="0"/>
              </a:rPr>
              <a:t>Laurentiuskapelle in Miltenberg / Bayern </a:t>
            </a:r>
            <a:endParaRPr lang="de-DE" sz="2800">
              <a:latin typeface="Times New Roman" pitchFamily="18" charset="0"/>
              <a:ea typeface="Gulim" pitchFamily="34"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34149" name="Picture 5" descr="209E2E2E"/>
          <p:cNvPicPr>
            <a:picLocks noChangeAspect="1" noChangeArrowheads="1"/>
          </p:cNvPicPr>
          <p:nvPr/>
        </p:nvPicPr>
        <p:blipFill>
          <a:blip r:embed="rId4"/>
          <a:srcRect l="4391" t="13013" r="8093" b="17528"/>
          <a:stretch>
            <a:fillRect/>
          </a:stretch>
        </p:blipFill>
        <p:spPr bwMode="auto">
          <a:xfrm>
            <a:off x="468313" y="1876425"/>
            <a:ext cx="8207375" cy="2200275"/>
          </a:xfrm>
          <a:prstGeom prst="rect">
            <a:avLst/>
          </a:prstGeom>
          <a:noFill/>
          <a:ln w="76200" cmpd="tri">
            <a:noFill/>
            <a:miter lim="800000"/>
            <a:headEnd/>
            <a:tailEnd/>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36195" name="Picture 3" descr="36DD1A8D"/>
          <p:cNvPicPr>
            <a:picLocks noChangeAspect="1" noChangeArrowheads="1"/>
          </p:cNvPicPr>
          <p:nvPr/>
        </p:nvPicPr>
        <p:blipFill>
          <a:blip r:embed="rId4"/>
          <a:srcRect l="16295" t="27737" r="15388" b="32654"/>
          <a:stretch>
            <a:fillRect/>
          </a:stretch>
        </p:blipFill>
        <p:spPr bwMode="auto">
          <a:xfrm>
            <a:off x="1476375" y="1042988"/>
            <a:ext cx="5978525" cy="4762500"/>
          </a:xfrm>
          <a:prstGeom prst="rect">
            <a:avLst/>
          </a:prstGeom>
          <a:noFill/>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58723" name="Picture 3"/>
          <p:cNvPicPr>
            <a:picLocks noChangeAspect="1" noChangeArrowheads="1"/>
          </p:cNvPicPr>
          <p:nvPr/>
        </p:nvPicPr>
        <p:blipFill>
          <a:blip r:embed="rId4"/>
          <a:srcRect/>
          <a:stretch>
            <a:fillRect/>
          </a:stretch>
        </p:blipFill>
        <p:spPr bwMode="auto">
          <a:xfrm>
            <a:off x="4529138" y="514350"/>
            <a:ext cx="4132262" cy="5832475"/>
          </a:xfrm>
          <a:prstGeom prst="rect">
            <a:avLst/>
          </a:prstGeom>
          <a:noFill/>
          <a:ln w="9525">
            <a:noFill/>
            <a:miter lim="800000"/>
            <a:headEnd/>
            <a:tailEnd/>
          </a:ln>
          <a:effectLst/>
        </p:spPr>
      </p:pic>
      <p:sp>
        <p:nvSpPr>
          <p:cNvPr id="158725" name="Text Box 5"/>
          <p:cNvSpPr txBox="1">
            <a:spLocks noChangeArrowheads="1"/>
          </p:cNvSpPr>
          <p:nvPr/>
        </p:nvSpPr>
        <p:spPr bwMode="auto">
          <a:xfrm>
            <a:off x="539750" y="1052513"/>
            <a:ext cx="3816350" cy="3743325"/>
          </a:xfrm>
          <a:prstGeom prst="rect">
            <a:avLst/>
          </a:prstGeom>
          <a:noFill/>
          <a:ln w="9525">
            <a:noFill/>
            <a:miter lim="800000"/>
            <a:headEnd/>
            <a:tailEnd/>
          </a:ln>
          <a:effectLst/>
        </p:spPr>
        <p:txBody>
          <a:bodyPr>
            <a:spAutoFit/>
          </a:bodyPr>
          <a:lstStyle/>
          <a:p>
            <a:pPr algn="ctr"/>
            <a:r>
              <a:rPr lang="de-DE" sz="2400" b="1">
                <a:latin typeface="Times New Roman" pitchFamily="18" charset="0"/>
                <a:cs typeface="Times New Roman" pitchFamily="18" charset="0"/>
              </a:rPr>
              <a:t>Hans Talhoffer</a:t>
            </a:r>
            <a:r>
              <a:rPr lang="de-DE" sz="2400">
                <a:latin typeface="Times New Roman" pitchFamily="18" charset="0"/>
                <a:cs typeface="Times New Roman" pitchFamily="18" charset="0"/>
              </a:rPr>
              <a:t> </a:t>
            </a:r>
          </a:p>
          <a:p>
            <a:pPr algn="ctr"/>
            <a:r>
              <a:rPr lang="de-DE" sz="2400">
                <a:latin typeface="Times New Roman" pitchFamily="18" charset="0"/>
                <a:cs typeface="Times New Roman" pitchFamily="18" charset="0"/>
              </a:rPr>
              <a:t>(1420-1490)</a:t>
            </a:r>
          </a:p>
          <a:p>
            <a:pPr algn="ctr"/>
            <a:endParaRPr lang="de-DE" sz="2400">
              <a:latin typeface="Times New Roman" pitchFamily="18" charset="0"/>
              <a:cs typeface="Times New Roman" pitchFamily="18" charset="0"/>
            </a:endParaRPr>
          </a:p>
          <a:p>
            <a:pPr algn="ctr"/>
            <a:r>
              <a:rPr lang="de-DE" sz="2400">
                <a:latin typeface="Times New Roman" pitchFamily="18" charset="0"/>
                <a:cs typeface="Times New Roman" pitchFamily="18" charset="0"/>
              </a:rPr>
              <a:t>Die Kenntnis der </a:t>
            </a:r>
          </a:p>
          <a:p>
            <a:pPr algn="ctr"/>
            <a:r>
              <a:rPr lang="de-DE" sz="2400">
                <a:latin typeface="Times New Roman" pitchFamily="18" charset="0"/>
                <a:cs typeface="Times New Roman" pitchFamily="18" charset="0"/>
              </a:rPr>
              <a:t>indisch-arabischen Zahlen war noch um 1459 so exotisch, dass Talhoffer sie zusammen mit dem hebräischen Alphabet der und Astrologie unterrichtete.  </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11163" y="442913"/>
            <a:ext cx="8337550" cy="5991225"/>
          </a:xfrm>
          <a:prstGeom prst="rect">
            <a:avLst/>
          </a:prstGeom>
          <a:gradFill rotWithShape="1">
            <a:gsLst>
              <a:gs pos="0">
                <a:srgbClr val="FF99CC">
                  <a:gamma/>
                  <a:shade val="46275"/>
                  <a:invGamma/>
                </a:srgbClr>
              </a:gs>
              <a:gs pos="100000">
                <a:srgbClr val="FF99CC"/>
              </a:gs>
            </a:gsLst>
            <a:lin ang="5400000" scaled="1"/>
          </a:gradFill>
          <a:ln w="9525">
            <a:solidFill>
              <a:schemeClr val="tx1"/>
            </a:solidFill>
            <a:miter lim="800000"/>
            <a:headEnd/>
            <a:tailEnd/>
          </a:ln>
          <a:effectLst/>
        </p:spPr>
        <p:txBody>
          <a:bodyPr wrap="none" anchor="ctr"/>
          <a:lstStyle/>
          <a:p>
            <a:endParaRPr lang="en-US"/>
          </a:p>
        </p:txBody>
      </p:sp>
      <p:sp>
        <p:nvSpPr>
          <p:cNvPr id="87045" name="Text Box 5"/>
          <p:cNvSpPr txBox="1">
            <a:spLocks noChangeArrowheads="1"/>
          </p:cNvSpPr>
          <p:nvPr/>
        </p:nvSpPr>
        <p:spPr bwMode="auto">
          <a:xfrm>
            <a:off x="468313" y="1330325"/>
            <a:ext cx="8207375" cy="4114800"/>
          </a:xfrm>
          <a:prstGeom prst="rect">
            <a:avLst/>
          </a:prstGeom>
          <a:noFill/>
          <a:ln w="9525">
            <a:noFill/>
            <a:miter lim="800000"/>
            <a:headEnd/>
            <a:tailEnd/>
          </a:ln>
          <a:effectLst/>
        </p:spPr>
        <p:txBody>
          <a:bodyPr>
            <a:spAutoFit/>
          </a:bodyPr>
          <a:lstStyle/>
          <a:p>
            <a:pPr algn="ctr"/>
            <a:r>
              <a:rPr lang="de-DE" sz="4000">
                <a:solidFill>
                  <a:srgbClr val="FFFF66"/>
                </a:solidFill>
                <a:latin typeface="Times New Roman" pitchFamily="18" charset="0"/>
                <a:cs typeface="Times New Roman" pitchFamily="18" charset="0"/>
              </a:rPr>
              <a:t>Siegeszug</a:t>
            </a:r>
            <a:r>
              <a:rPr lang="de-DE" sz="4000">
                <a:latin typeface="Times New Roman" pitchFamily="18" charset="0"/>
                <a:cs typeface="Times New Roman" pitchFamily="18" charset="0"/>
              </a:rPr>
              <a:t> </a:t>
            </a:r>
          </a:p>
          <a:p>
            <a:pPr algn="ctr"/>
            <a:endParaRPr lang="de-DE" sz="4000">
              <a:latin typeface="Times New Roman" pitchFamily="18" charset="0"/>
              <a:cs typeface="Times New Roman" pitchFamily="18" charset="0"/>
            </a:endParaRPr>
          </a:p>
          <a:p>
            <a:pPr algn="ctr"/>
            <a:r>
              <a:rPr lang="de-DE" sz="4000">
                <a:latin typeface="Times New Roman" pitchFamily="18" charset="0"/>
                <a:cs typeface="Times New Roman" pitchFamily="18" charset="0"/>
              </a:rPr>
              <a:t>der </a:t>
            </a:r>
          </a:p>
          <a:p>
            <a:pPr algn="ctr"/>
            <a:endParaRPr lang="de-DE" sz="4000">
              <a:latin typeface="Times New Roman" pitchFamily="18" charset="0"/>
              <a:cs typeface="Times New Roman" pitchFamily="18" charset="0"/>
            </a:endParaRPr>
          </a:p>
          <a:p>
            <a:pPr algn="ctr"/>
            <a:r>
              <a:rPr lang="de-DE" sz="4000">
                <a:latin typeface="Times New Roman" pitchFamily="18" charset="0"/>
                <a:cs typeface="Times New Roman" pitchFamily="18" charset="0"/>
              </a:rPr>
              <a:t>Algoristen über die Abacisten</a:t>
            </a:r>
          </a:p>
          <a:p>
            <a:pPr algn="ctr"/>
            <a:endParaRPr lang="de-DE" sz="4000">
              <a:latin typeface="Times New Roman" pitchFamily="18" charset="0"/>
              <a:cs typeface="Times New Roman" pitchFamily="18" charset="0"/>
            </a:endParaRPr>
          </a:p>
          <a:p>
            <a:pPr algn="ctr"/>
            <a:endParaRPr lang="de-DE" sz="240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2946" name="Rectangle 2"/>
          <p:cNvSpPr>
            <a:spLocks noChangeArrowheads="1"/>
          </p:cNvSpPr>
          <p:nvPr/>
        </p:nvSpPr>
        <p:spPr bwMode="auto">
          <a:xfrm>
            <a:off x="411163" y="442913"/>
            <a:ext cx="8337550" cy="5991225"/>
          </a:xfrm>
          <a:prstGeom prst="rect">
            <a:avLst/>
          </a:prstGeom>
          <a:solidFill>
            <a:schemeClr val="bg1"/>
          </a:solidFill>
          <a:ln w="9525">
            <a:noFill/>
            <a:miter lim="800000"/>
            <a:headEnd/>
            <a:tailEnd/>
          </a:ln>
          <a:effectLst/>
        </p:spPr>
        <p:txBody>
          <a:bodyPr wrap="none" anchor="ctr"/>
          <a:lstStyle/>
          <a:p>
            <a:pPr algn="ctr"/>
            <a:endParaRPr lang="de-DE"/>
          </a:p>
        </p:txBody>
      </p:sp>
      <p:sp>
        <p:nvSpPr>
          <p:cNvPr id="722947" name="Rectangle 3"/>
          <p:cNvSpPr>
            <a:spLocks noChangeArrowheads="1"/>
          </p:cNvSpPr>
          <p:nvPr/>
        </p:nvSpPr>
        <p:spPr bwMode="auto">
          <a:xfrm>
            <a:off x="468313" y="857250"/>
            <a:ext cx="8207375" cy="579438"/>
          </a:xfrm>
          <a:prstGeom prst="rect">
            <a:avLst/>
          </a:prstGeom>
          <a:noFill/>
          <a:ln w="9525">
            <a:noFill/>
            <a:miter lim="800000"/>
            <a:headEnd/>
            <a:tailEnd/>
          </a:ln>
          <a:effectLst/>
        </p:spPr>
        <p:txBody>
          <a:bodyPr>
            <a:spAutoFit/>
          </a:bodyPr>
          <a:lstStyle/>
          <a:p>
            <a:pPr algn="ctr"/>
            <a:r>
              <a:rPr lang="de-DE" sz="3200">
                <a:latin typeface="Times New Roman" pitchFamily="18" charset="0"/>
                <a:cs typeface="Times New Roman" pitchFamily="18" charset="0"/>
              </a:rPr>
              <a:t>Der römische Abakus</a:t>
            </a:r>
          </a:p>
        </p:txBody>
      </p:sp>
      <p:pic>
        <p:nvPicPr>
          <p:cNvPr id="722949" name="Picture 5" descr="http://prismenfernglas.de/images/etygallery/abakus.jpg"/>
          <p:cNvPicPr>
            <a:picLocks noChangeAspect="1" noChangeArrowheads="1"/>
          </p:cNvPicPr>
          <p:nvPr/>
        </p:nvPicPr>
        <p:blipFill>
          <a:blip r:embed="rId4"/>
          <a:srcRect t="69377" r="7236" b="11"/>
          <a:stretch>
            <a:fillRect/>
          </a:stretch>
        </p:blipFill>
        <p:spPr bwMode="auto">
          <a:xfrm>
            <a:off x="1547813" y="1690688"/>
            <a:ext cx="6121400" cy="4259262"/>
          </a:xfrm>
          <a:prstGeom prst="rect">
            <a:avLst/>
          </a:prstGeom>
          <a:noFill/>
          <a:ln w="9525">
            <a:noFill/>
            <a:miter lim="800000"/>
            <a:headEnd/>
            <a:tailEnd/>
          </a:ln>
        </p:spPr>
      </p:pic>
      <p:sp>
        <p:nvSpPr>
          <p:cNvPr id="722951" name="Rectangle 7"/>
          <p:cNvSpPr>
            <a:spLocks noChangeArrowheads="1"/>
          </p:cNvSpPr>
          <p:nvPr/>
        </p:nvSpPr>
        <p:spPr bwMode="auto">
          <a:xfrm>
            <a:off x="0" y="2114550"/>
            <a:ext cx="9144000" cy="0"/>
          </a:xfrm>
          <a:prstGeom prst="rect">
            <a:avLst/>
          </a:prstGeom>
          <a:noFill/>
          <a:ln w="9525">
            <a:noFill/>
            <a:miter lim="800000"/>
            <a:headEnd/>
            <a:tailEnd/>
          </a:ln>
          <a:effec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038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sp>
        <p:nvSpPr>
          <p:cNvPr id="400390" name="Text Box 6"/>
          <p:cNvSpPr txBox="1">
            <a:spLocks noChangeArrowheads="1"/>
          </p:cNvSpPr>
          <p:nvPr/>
        </p:nvSpPr>
        <p:spPr bwMode="auto">
          <a:xfrm>
            <a:off x="468313" y="4506913"/>
            <a:ext cx="8207375" cy="946150"/>
          </a:xfrm>
          <a:prstGeom prst="rect">
            <a:avLst/>
          </a:prstGeom>
          <a:noFill/>
          <a:ln w="9525">
            <a:noFill/>
            <a:miter lim="800000"/>
            <a:headEnd/>
            <a:tailEnd/>
          </a:ln>
          <a:effectLst/>
        </p:spPr>
        <p:txBody>
          <a:bodyPr>
            <a:spAutoFit/>
          </a:bodyPr>
          <a:lstStyle/>
          <a:p>
            <a:pPr algn="ctr"/>
            <a:r>
              <a:rPr lang="de-DE" sz="2800" b="1">
                <a:latin typeface="Times New Roman" pitchFamily="18" charset="0"/>
                <a:cs typeface="Times New Roman" pitchFamily="18" charset="0"/>
              </a:rPr>
              <a:t>George </a:t>
            </a:r>
            <a:r>
              <a:rPr lang="de-DE" sz="2800">
                <a:latin typeface="Times New Roman" pitchFamily="18" charset="0"/>
                <a:cs typeface="Times New Roman" pitchFamily="18" charset="0"/>
              </a:rPr>
              <a:t>Alfred Leon </a:t>
            </a:r>
            <a:r>
              <a:rPr lang="de-DE" sz="2800" b="1">
                <a:latin typeface="Times New Roman" pitchFamily="18" charset="0"/>
                <a:cs typeface="Times New Roman" pitchFamily="18" charset="0"/>
              </a:rPr>
              <a:t>Sarton</a:t>
            </a:r>
            <a:r>
              <a:rPr lang="de-DE" sz="2800">
                <a:latin typeface="Times New Roman" pitchFamily="18" charset="0"/>
                <a:cs typeface="Times New Roman" pitchFamily="18" charset="0"/>
              </a:rPr>
              <a:t> (1884-1956)</a:t>
            </a:r>
          </a:p>
          <a:p>
            <a:pPr algn="ctr"/>
            <a:r>
              <a:rPr lang="de-DE" sz="2800" i="1">
                <a:latin typeface="Times New Roman" pitchFamily="18" charset="0"/>
                <a:cs typeface="Times New Roman" pitchFamily="18" charset="0"/>
              </a:rPr>
              <a:t>Introduction to the History of Science</a:t>
            </a:r>
            <a:r>
              <a:rPr lang="de-DE" sz="2800">
                <a:latin typeface="Times New Roman" pitchFamily="18" charset="0"/>
                <a:cs typeface="Times New Roman" pitchFamily="18" charset="0"/>
              </a:rPr>
              <a:t> (1927-1948)</a:t>
            </a:r>
          </a:p>
        </p:txBody>
      </p:sp>
      <p:pic>
        <p:nvPicPr>
          <p:cNvPr id="400392" name="Picture 8" descr="Bron:Geert Vanpaemel, &quot;Bijlage Wetenschapsgeschiedenis in België&quot;, in: Robert Halleux, Carmélia Opsomer en Jan Vandersmissen (red.), Geschiedenis van de wetenschappen in België van de Oudheid tot 1815, Brussel 1998, 429"/>
          <p:cNvPicPr>
            <a:picLocks noChangeAspect="1" noChangeArrowheads="1"/>
          </p:cNvPicPr>
          <p:nvPr/>
        </p:nvPicPr>
        <p:blipFill>
          <a:blip r:embed="rId4"/>
          <a:srcRect/>
          <a:stretch>
            <a:fillRect/>
          </a:stretch>
        </p:blipFill>
        <p:spPr bwMode="auto">
          <a:xfrm>
            <a:off x="3419475" y="836613"/>
            <a:ext cx="2486025" cy="3381375"/>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0898" name="Rectangle 2"/>
          <p:cNvSpPr>
            <a:spLocks noChangeArrowheads="1"/>
          </p:cNvSpPr>
          <p:nvPr/>
        </p:nvSpPr>
        <p:spPr bwMode="auto">
          <a:xfrm>
            <a:off x="411163" y="442913"/>
            <a:ext cx="8337550" cy="5991225"/>
          </a:xfrm>
          <a:prstGeom prst="rect">
            <a:avLst/>
          </a:prstGeom>
          <a:solidFill>
            <a:schemeClr val="bg1"/>
          </a:solidFill>
          <a:ln w="9525">
            <a:noFill/>
            <a:miter lim="800000"/>
            <a:headEnd/>
            <a:tailEnd/>
          </a:ln>
          <a:effectLst/>
        </p:spPr>
        <p:txBody>
          <a:bodyPr wrap="none" anchor="ctr"/>
          <a:lstStyle/>
          <a:p>
            <a:pPr algn="ctr"/>
            <a:endParaRPr lang="de-DE"/>
          </a:p>
        </p:txBody>
      </p:sp>
      <p:sp>
        <p:nvSpPr>
          <p:cNvPr id="720900" name="Rectangle 4"/>
          <p:cNvSpPr>
            <a:spLocks noChangeArrowheads="1"/>
          </p:cNvSpPr>
          <p:nvPr/>
        </p:nvSpPr>
        <p:spPr bwMode="auto">
          <a:xfrm>
            <a:off x="468313" y="857250"/>
            <a:ext cx="8207375" cy="579438"/>
          </a:xfrm>
          <a:prstGeom prst="rect">
            <a:avLst/>
          </a:prstGeom>
          <a:noFill/>
          <a:ln w="9525">
            <a:noFill/>
            <a:miter lim="800000"/>
            <a:headEnd/>
            <a:tailEnd/>
          </a:ln>
          <a:effectLst/>
        </p:spPr>
        <p:txBody>
          <a:bodyPr>
            <a:spAutoFit/>
          </a:bodyPr>
          <a:lstStyle/>
          <a:p>
            <a:pPr algn="ctr"/>
            <a:r>
              <a:rPr lang="de-DE" sz="3200">
                <a:latin typeface="Times New Roman" pitchFamily="18" charset="0"/>
                <a:cs typeface="Times New Roman" pitchFamily="18" charset="0"/>
              </a:rPr>
              <a:t>Römische Rechenmeister</a:t>
            </a:r>
          </a:p>
        </p:txBody>
      </p:sp>
      <p:pic>
        <p:nvPicPr>
          <p:cNvPr id="720902" name="Picture 6" descr="http://www.saarpfalz-kreis.de/bilder/sehenswuerdigkeiten/ekp_abakus.jpg"/>
          <p:cNvPicPr>
            <a:picLocks noChangeAspect="1" noChangeArrowheads="1"/>
          </p:cNvPicPr>
          <p:nvPr/>
        </p:nvPicPr>
        <p:blipFill>
          <a:blip r:embed="rId4"/>
          <a:srcRect/>
          <a:stretch>
            <a:fillRect/>
          </a:stretch>
        </p:blipFill>
        <p:spPr bwMode="auto">
          <a:xfrm>
            <a:off x="1403350" y="1700213"/>
            <a:ext cx="6408738" cy="4102100"/>
          </a:xfrm>
          <a:prstGeom prst="rect">
            <a:avLst/>
          </a:prstGeom>
          <a:noFill/>
          <a:ln w="317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38243" name="Text Box 3"/>
          <p:cNvSpPr txBox="1">
            <a:spLocks noChangeArrowheads="1"/>
          </p:cNvSpPr>
          <p:nvPr/>
        </p:nvSpPr>
        <p:spPr bwMode="auto">
          <a:xfrm>
            <a:off x="539750" y="1739900"/>
            <a:ext cx="8135938" cy="3201988"/>
          </a:xfrm>
          <a:prstGeom prst="rect">
            <a:avLst/>
          </a:prstGeom>
          <a:noFill/>
          <a:ln w="9525">
            <a:noFill/>
            <a:miter lim="800000"/>
            <a:headEnd/>
            <a:tailEnd/>
          </a:ln>
          <a:effectLst/>
        </p:spPr>
        <p:txBody>
          <a:bodyPr>
            <a:spAutoFit/>
          </a:bodyPr>
          <a:lstStyle/>
          <a:p>
            <a:pPr algn="ctr"/>
            <a:r>
              <a:rPr lang="de-DE" sz="3200">
                <a:latin typeface="Times New Roman" pitchFamily="18" charset="0"/>
                <a:cs typeface="Times New Roman" pitchFamily="18" charset="0"/>
              </a:rPr>
              <a:t>Albrecht von Scharfenberg (um 1270)</a:t>
            </a:r>
          </a:p>
          <a:p>
            <a:pPr algn="ctr"/>
            <a:endParaRPr lang="de-DE" sz="2800">
              <a:latin typeface="Times New Roman" pitchFamily="18" charset="0"/>
              <a:cs typeface="Times New Roman" pitchFamily="18" charset="0"/>
            </a:endParaRPr>
          </a:p>
          <a:p>
            <a:r>
              <a:rPr lang="de-DE" sz="2800">
                <a:latin typeface="Times New Roman" pitchFamily="18" charset="0"/>
                <a:cs typeface="Times New Roman" pitchFamily="18" charset="0"/>
              </a:rPr>
              <a:t>Mittelhochdeutscher Dichter und Verfasser des</a:t>
            </a:r>
          </a:p>
          <a:p>
            <a:pPr algn="ctr"/>
            <a:endParaRPr lang="de-DE" sz="2800">
              <a:latin typeface="Times New Roman" pitchFamily="18" charset="0"/>
              <a:cs typeface="Times New Roman" pitchFamily="18" charset="0"/>
            </a:endParaRPr>
          </a:p>
          <a:p>
            <a:pPr algn="ctr"/>
            <a:r>
              <a:rPr lang="de-DE" sz="3200" i="1">
                <a:solidFill>
                  <a:srgbClr val="800000"/>
                </a:solidFill>
                <a:latin typeface="Times New Roman" pitchFamily="18" charset="0"/>
                <a:cs typeface="Times New Roman" pitchFamily="18" charset="0"/>
              </a:rPr>
              <a:t>„Jüngeren Titurel“</a:t>
            </a:r>
            <a:r>
              <a:rPr lang="de-DE" sz="3200">
                <a:solidFill>
                  <a:srgbClr val="800000"/>
                </a:solidFill>
                <a:latin typeface="Times New Roman" pitchFamily="18" charset="0"/>
                <a:cs typeface="Times New Roman" pitchFamily="18" charset="0"/>
              </a:rPr>
              <a:t> (um 1260-75)</a:t>
            </a:r>
            <a:r>
              <a:rPr lang="de-DE" sz="3200">
                <a:latin typeface="Times New Roman" pitchFamily="18" charset="0"/>
                <a:cs typeface="Times New Roman" pitchFamily="18" charset="0"/>
              </a:rPr>
              <a:t>,</a:t>
            </a:r>
            <a:r>
              <a:rPr lang="de-DE" sz="2800">
                <a:latin typeface="Times New Roman" pitchFamily="18" charset="0"/>
                <a:cs typeface="Times New Roman" pitchFamily="18" charset="0"/>
              </a:rPr>
              <a:t> </a:t>
            </a:r>
          </a:p>
          <a:p>
            <a:pPr algn="ctr"/>
            <a:endParaRPr lang="de-DE" sz="2800">
              <a:latin typeface="Times New Roman" pitchFamily="18" charset="0"/>
              <a:cs typeface="Times New Roman" pitchFamily="18" charset="0"/>
            </a:endParaRPr>
          </a:p>
          <a:p>
            <a:r>
              <a:rPr lang="de-DE" sz="2800">
                <a:latin typeface="Times New Roman" pitchFamily="18" charset="0"/>
                <a:cs typeface="Times New Roman" pitchFamily="18" charset="0"/>
              </a:rPr>
              <a:t>eines beliebten Ritterromans des 13. Jahrhunderts</a:t>
            </a:r>
          </a:p>
        </p:txBody>
      </p:sp>
      <p:sp>
        <p:nvSpPr>
          <p:cNvPr id="138244" name="Text Box 4"/>
          <p:cNvSpPr txBox="1">
            <a:spLocks noChangeArrowheads="1"/>
          </p:cNvSpPr>
          <p:nvPr/>
        </p:nvSpPr>
        <p:spPr bwMode="auto">
          <a:xfrm>
            <a:off x="468313" y="833438"/>
            <a:ext cx="8207375" cy="579437"/>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Algorismus und Abakuc</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411163" y="442913"/>
            <a:ext cx="8337550" cy="5991225"/>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140291" name="Text Box 3"/>
          <p:cNvSpPr txBox="1">
            <a:spLocks noChangeArrowheads="1"/>
          </p:cNvSpPr>
          <p:nvPr/>
        </p:nvSpPr>
        <p:spPr bwMode="auto">
          <a:xfrm>
            <a:off x="755650" y="495300"/>
            <a:ext cx="7632700" cy="5880100"/>
          </a:xfrm>
          <a:prstGeom prst="rect">
            <a:avLst/>
          </a:prstGeom>
          <a:noFill/>
          <a:ln w="9525">
            <a:noFill/>
            <a:miter lim="800000"/>
            <a:headEnd/>
            <a:tailEnd/>
          </a:ln>
          <a:effectLst/>
        </p:spPr>
        <p:txBody>
          <a:bodyPr>
            <a:spAutoFit/>
          </a:bodyPr>
          <a:lstStyle/>
          <a:p>
            <a:endParaRPr lang="de-DE" sz="800">
              <a:latin typeface="Times New Roman" pitchFamily="18" charset="0"/>
              <a:cs typeface="Times New Roman" pitchFamily="18" charset="0"/>
            </a:endParaRPr>
          </a:p>
          <a:p>
            <a:r>
              <a:rPr lang="de-DE" sz="2400">
                <a:latin typeface="Times New Roman" pitchFamily="18" charset="0"/>
                <a:cs typeface="Times New Roman" pitchFamily="18" charset="0"/>
              </a:rPr>
              <a:t>Lot vurste von Norwege</a:t>
            </a:r>
          </a:p>
          <a:p>
            <a:r>
              <a:rPr lang="de-DE" sz="2800">
                <a:solidFill>
                  <a:srgbClr val="A50021"/>
                </a:solidFill>
                <a:latin typeface="Times New Roman" pitchFamily="18" charset="0"/>
                <a:cs typeface="Times New Roman" pitchFamily="18" charset="0"/>
              </a:rPr>
              <a:t>Lot, der Fürst von Norwegen,</a:t>
            </a:r>
          </a:p>
          <a:p>
            <a:endParaRPr lang="de-DE" sz="1200">
              <a:latin typeface="Times New Roman" pitchFamily="18" charset="0"/>
              <a:cs typeface="Times New Roman" pitchFamily="18" charset="0"/>
            </a:endParaRPr>
          </a:p>
          <a:p>
            <a:r>
              <a:rPr lang="de-DE" sz="2400">
                <a:latin typeface="Times New Roman" pitchFamily="18" charset="0"/>
                <a:cs typeface="Times New Roman" pitchFamily="18" charset="0"/>
              </a:rPr>
              <a:t>Ichn weyz, mit we vil hundert,</a:t>
            </a:r>
          </a:p>
          <a:p>
            <a:r>
              <a:rPr lang="de-DE" sz="2800">
                <a:solidFill>
                  <a:srgbClr val="A50021"/>
                </a:solidFill>
                <a:latin typeface="Times New Roman" pitchFamily="18" charset="0"/>
                <a:cs typeface="Times New Roman" pitchFamily="18" charset="0"/>
              </a:rPr>
              <a:t>Ich weiß nicht, mit wieviel hundert;</a:t>
            </a:r>
          </a:p>
          <a:p>
            <a:endParaRPr lang="de-DE" sz="1200">
              <a:solidFill>
                <a:srgbClr val="A50021"/>
              </a:solidFill>
              <a:latin typeface="Times New Roman" pitchFamily="18" charset="0"/>
              <a:cs typeface="Times New Roman" pitchFamily="18" charset="0"/>
            </a:endParaRPr>
          </a:p>
          <a:p>
            <a:r>
              <a:rPr lang="de-DE" sz="2400">
                <a:latin typeface="Times New Roman" pitchFamily="18" charset="0"/>
                <a:cs typeface="Times New Roman" pitchFamily="18" charset="0"/>
              </a:rPr>
              <a:t>Ob Algorismus noch lebens plege</a:t>
            </a:r>
          </a:p>
          <a:p>
            <a:r>
              <a:rPr lang="de-DE" sz="2800">
                <a:solidFill>
                  <a:srgbClr val="A50021"/>
                </a:solidFill>
                <a:latin typeface="Times New Roman" pitchFamily="18" charset="0"/>
                <a:cs typeface="Times New Roman" pitchFamily="18" charset="0"/>
              </a:rPr>
              <a:t>Wenn Algorismus noch am Leben wäre</a:t>
            </a:r>
          </a:p>
          <a:p>
            <a:endParaRPr lang="de-DE" sz="1200">
              <a:latin typeface="Times New Roman" pitchFamily="18" charset="0"/>
              <a:cs typeface="Times New Roman" pitchFamily="18" charset="0"/>
            </a:endParaRPr>
          </a:p>
          <a:p>
            <a:r>
              <a:rPr lang="de-DE" sz="2400">
                <a:latin typeface="Times New Roman" pitchFamily="18" charset="0"/>
                <a:cs typeface="Times New Roman" pitchFamily="18" charset="0"/>
              </a:rPr>
              <a:t>Unde Abakuc de geometrien kunde,</a:t>
            </a:r>
          </a:p>
          <a:p>
            <a:r>
              <a:rPr lang="de-DE" sz="2800">
                <a:solidFill>
                  <a:srgbClr val="A50021"/>
                </a:solidFill>
                <a:latin typeface="Times New Roman" pitchFamily="18" charset="0"/>
                <a:cs typeface="Times New Roman" pitchFamily="18" charset="0"/>
              </a:rPr>
              <a:t>Und Abakuc, der Geometriekundige,</a:t>
            </a:r>
          </a:p>
          <a:p>
            <a:endParaRPr lang="de-DE" sz="1200">
              <a:latin typeface="Times New Roman" pitchFamily="18" charset="0"/>
              <a:cs typeface="Times New Roman" pitchFamily="18" charset="0"/>
            </a:endParaRPr>
          </a:p>
          <a:p>
            <a:r>
              <a:rPr lang="de-DE" sz="2400">
                <a:latin typeface="Times New Roman" pitchFamily="18" charset="0"/>
                <a:cs typeface="Times New Roman" pitchFamily="18" charset="0"/>
              </a:rPr>
              <a:t>De heten vil tzo scaffen</a:t>
            </a:r>
          </a:p>
          <a:p>
            <a:r>
              <a:rPr lang="de-DE" sz="2800">
                <a:solidFill>
                  <a:srgbClr val="A50021"/>
                </a:solidFill>
                <a:latin typeface="Times New Roman" pitchFamily="18" charset="0"/>
                <a:cs typeface="Times New Roman" pitchFamily="18" charset="0"/>
              </a:rPr>
              <a:t>Die hätten viel zu schaffen,</a:t>
            </a:r>
          </a:p>
          <a:p>
            <a:endParaRPr lang="de-DE" sz="1200">
              <a:latin typeface="Times New Roman" pitchFamily="18" charset="0"/>
              <a:cs typeface="Times New Roman" pitchFamily="18" charset="0"/>
            </a:endParaRPr>
          </a:p>
          <a:p>
            <a:r>
              <a:rPr lang="de-DE" sz="2400">
                <a:latin typeface="Times New Roman" pitchFamily="18" charset="0"/>
                <a:cs typeface="Times New Roman" pitchFamily="18" charset="0"/>
              </a:rPr>
              <a:t>Sollten se ir aller tzal da haben funden.</a:t>
            </a:r>
          </a:p>
          <a:p>
            <a:r>
              <a:rPr lang="de-DE" sz="2800">
                <a:solidFill>
                  <a:srgbClr val="A50021"/>
                </a:solidFill>
                <a:latin typeface="Times New Roman" pitchFamily="18" charset="0"/>
                <a:cs typeface="Times New Roman" pitchFamily="18" charset="0"/>
              </a:rPr>
              <a:t>Wenn sie ihrer aller Zahl finden sollten.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0291">
                                            <p:txEl>
                                              <p:pRg st="1" end="1"/>
                                            </p:txEl>
                                          </p:spTgt>
                                        </p:tgtEl>
                                        <p:attrNameLst>
                                          <p:attrName>style.visibility</p:attrName>
                                        </p:attrNameLst>
                                      </p:cBhvr>
                                      <p:to>
                                        <p:strVal val="visible"/>
                                      </p:to>
                                    </p:set>
                                    <p:anim calcmode="lin" valueType="num">
                                      <p:cBhvr additive="base">
                                        <p:cTn id="7" dur="1000" fill="hold"/>
                                        <p:tgtEl>
                                          <p:spTgt spid="140291">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40291">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0291">
                                            <p:txEl>
                                              <p:pRg st="2" end="2"/>
                                            </p:txEl>
                                          </p:spTgt>
                                        </p:tgtEl>
                                        <p:attrNameLst>
                                          <p:attrName>style.visibility</p:attrName>
                                        </p:attrNameLst>
                                      </p:cBhvr>
                                      <p:to>
                                        <p:strVal val="visible"/>
                                      </p:to>
                                    </p:set>
                                    <p:anim calcmode="lin" valueType="num">
                                      <p:cBhvr additive="base">
                                        <p:cTn id="11" dur="1000" fill="hold"/>
                                        <p:tgtEl>
                                          <p:spTgt spid="140291">
                                            <p:txEl>
                                              <p:pRg st="2" end="2"/>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40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0291">
                                            <p:txEl>
                                              <p:pRg st="4" end="4"/>
                                            </p:txEl>
                                          </p:spTgt>
                                        </p:tgtEl>
                                        <p:attrNameLst>
                                          <p:attrName>style.visibility</p:attrName>
                                        </p:attrNameLst>
                                      </p:cBhvr>
                                      <p:to>
                                        <p:strVal val="visible"/>
                                      </p:to>
                                    </p:set>
                                    <p:anim calcmode="lin" valueType="num">
                                      <p:cBhvr additive="base">
                                        <p:cTn id="17" dur="1000" fill="hold"/>
                                        <p:tgtEl>
                                          <p:spTgt spid="140291">
                                            <p:txEl>
                                              <p:pRg st="4" end="4"/>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140291">
                                            <p:txEl>
                                              <p:pRg st="4" end="4"/>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40291">
                                            <p:txEl>
                                              <p:pRg st="5" end="5"/>
                                            </p:txEl>
                                          </p:spTgt>
                                        </p:tgtEl>
                                        <p:attrNameLst>
                                          <p:attrName>style.visibility</p:attrName>
                                        </p:attrNameLst>
                                      </p:cBhvr>
                                      <p:to>
                                        <p:strVal val="visible"/>
                                      </p:to>
                                    </p:set>
                                    <p:anim calcmode="lin" valueType="num">
                                      <p:cBhvr additive="base">
                                        <p:cTn id="21" dur="1000" fill="hold"/>
                                        <p:tgtEl>
                                          <p:spTgt spid="140291">
                                            <p:txEl>
                                              <p:pRg st="5" end="5"/>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1402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40291">
                                            <p:txEl>
                                              <p:pRg st="7" end="7"/>
                                            </p:txEl>
                                          </p:spTgt>
                                        </p:tgtEl>
                                        <p:attrNameLst>
                                          <p:attrName>style.visibility</p:attrName>
                                        </p:attrNameLst>
                                      </p:cBhvr>
                                      <p:to>
                                        <p:strVal val="visible"/>
                                      </p:to>
                                    </p:set>
                                    <p:anim calcmode="lin" valueType="num">
                                      <p:cBhvr additive="base">
                                        <p:cTn id="27" dur="1000" fill="hold"/>
                                        <p:tgtEl>
                                          <p:spTgt spid="140291">
                                            <p:txEl>
                                              <p:pRg st="7" end="7"/>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140291">
                                            <p:txEl>
                                              <p:pRg st="7" end="7"/>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40291">
                                            <p:txEl>
                                              <p:pRg st="8" end="8"/>
                                            </p:txEl>
                                          </p:spTgt>
                                        </p:tgtEl>
                                        <p:attrNameLst>
                                          <p:attrName>style.visibility</p:attrName>
                                        </p:attrNameLst>
                                      </p:cBhvr>
                                      <p:to>
                                        <p:strVal val="visible"/>
                                      </p:to>
                                    </p:set>
                                    <p:anim calcmode="lin" valueType="num">
                                      <p:cBhvr additive="base">
                                        <p:cTn id="31" dur="1000" fill="hold"/>
                                        <p:tgtEl>
                                          <p:spTgt spid="140291">
                                            <p:txEl>
                                              <p:pRg st="8" end="8"/>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4029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40291">
                                            <p:txEl>
                                              <p:pRg st="10" end="10"/>
                                            </p:txEl>
                                          </p:spTgt>
                                        </p:tgtEl>
                                        <p:attrNameLst>
                                          <p:attrName>style.visibility</p:attrName>
                                        </p:attrNameLst>
                                      </p:cBhvr>
                                      <p:to>
                                        <p:strVal val="visible"/>
                                      </p:to>
                                    </p:set>
                                    <p:anim calcmode="lin" valueType="num">
                                      <p:cBhvr additive="base">
                                        <p:cTn id="37" dur="1000" fill="hold"/>
                                        <p:tgtEl>
                                          <p:spTgt spid="140291">
                                            <p:txEl>
                                              <p:pRg st="10" end="10"/>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140291">
                                            <p:txEl>
                                              <p:pRg st="10" end="10"/>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40291">
                                            <p:txEl>
                                              <p:pRg st="11" end="11"/>
                                            </p:txEl>
                                          </p:spTgt>
                                        </p:tgtEl>
                                        <p:attrNameLst>
                                          <p:attrName>style.visibility</p:attrName>
                                        </p:attrNameLst>
                                      </p:cBhvr>
                                      <p:to>
                                        <p:strVal val="visible"/>
                                      </p:to>
                                    </p:set>
                                    <p:anim calcmode="lin" valueType="num">
                                      <p:cBhvr additive="base">
                                        <p:cTn id="41" dur="1000" fill="hold"/>
                                        <p:tgtEl>
                                          <p:spTgt spid="140291">
                                            <p:txEl>
                                              <p:pRg st="11" end="11"/>
                                            </p:txEl>
                                          </p:spTgt>
                                        </p:tgtEl>
                                        <p:attrNameLst>
                                          <p:attrName>ppt_x</p:attrName>
                                        </p:attrNameLst>
                                      </p:cBhvr>
                                      <p:tavLst>
                                        <p:tav tm="0">
                                          <p:val>
                                            <p:strVal val="0-#ppt_w/2"/>
                                          </p:val>
                                        </p:tav>
                                        <p:tav tm="100000">
                                          <p:val>
                                            <p:strVal val="#ppt_x"/>
                                          </p:val>
                                        </p:tav>
                                      </p:tavLst>
                                    </p:anim>
                                    <p:anim calcmode="lin" valueType="num">
                                      <p:cBhvr additive="base">
                                        <p:cTn id="42" dur="1000" fill="hold"/>
                                        <p:tgtEl>
                                          <p:spTgt spid="140291">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40291">
                                            <p:txEl>
                                              <p:pRg st="13" end="13"/>
                                            </p:txEl>
                                          </p:spTgt>
                                        </p:tgtEl>
                                        <p:attrNameLst>
                                          <p:attrName>style.visibility</p:attrName>
                                        </p:attrNameLst>
                                      </p:cBhvr>
                                      <p:to>
                                        <p:strVal val="visible"/>
                                      </p:to>
                                    </p:set>
                                    <p:anim calcmode="lin" valueType="num">
                                      <p:cBhvr additive="base">
                                        <p:cTn id="47" dur="1000" fill="hold"/>
                                        <p:tgtEl>
                                          <p:spTgt spid="140291">
                                            <p:txEl>
                                              <p:pRg st="13" end="13"/>
                                            </p:txEl>
                                          </p:spTgt>
                                        </p:tgtEl>
                                        <p:attrNameLst>
                                          <p:attrName>ppt_x</p:attrName>
                                        </p:attrNameLst>
                                      </p:cBhvr>
                                      <p:tavLst>
                                        <p:tav tm="0">
                                          <p:val>
                                            <p:strVal val="0-#ppt_w/2"/>
                                          </p:val>
                                        </p:tav>
                                        <p:tav tm="100000">
                                          <p:val>
                                            <p:strVal val="#ppt_x"/>
                                          </p:val>
                                        </p:tav>
                                      </p:tavLst>
                                    </p:anim>
                                    <p:anim calcmode="lin" valueType="num">
                                      <p:cBhvr additive="base">
                                        <p:cTn id="48" dur="1000" fill="hold"/>
                                        <p:tgtEl>
                                          <p:spTgt spid="140291">
                                            <p:txEl>
                                              <p:pRg st="13" end="13"/>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40291">
                                            <p:txEl>
                                              <p:pRg st="14" end="14"/>
                                            </p:txEl>
                                          </p:spTgt>
                                        </p:tgtEl>
                                        <p:attrNameLst>
                                          <p:attrName>style.visibility</p:attrName>
                                        </p:attrNameLst>
                                      </p:cBhvr>
                                      <p:to>
                                        <p:strVal val="visible"/>
                                      </p:to>
                                    </p:set>
                                    <p:anim calcmode="lin" valueType="num">
                                      <p:cBhvr additive="base">
                                        <p:cTn id="51" dur="1000" fill="hold"/>
                                        <p:tgtEl>
                                          <p:spTgt spid="140291">
                                            <p:txEl>
                                              <p:pRg st="14" end="14"/>
                                            </p:txEl>
                                          </p:spTgt>
                                        </p:tgtEl>
                                        <p:attrNameLst>
                                          <p:attrName>ppt_x</p:attrName>
                                        </p:attrNameLst>
                                      </p:cBhvr>
                                      <p:tavLst>
                                        <p:tav tm="0">
                                          <p:val>
                                            <p:strVal val="0-#ppt_w/2"/>
                                          </p:val>
                                        </p:tav>
                                        <p:tav tm="100000">
                                          <p:val>
                                            <p:strVal val="#ppt_x"/>
                                          </p:val>
                                        </p:tav>
                                      </p:tavLst>
                                    </p:anim>
                                    <p:anim calcmode="lin" valueType="num">
                                      <p:cBhvr additive="base">
                                        <p:cTn id="52" dur="1000" fill="hold"/>
                                        <p:tgtEl>
                                          <p:spTgt spid="140291">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40291">
                                            <p:txEl>
                                              <p:pRg st="16" end="16"/>
                                            </p:txEl>
                                          </p:spTgt>
                                        </p:tgtEl>
                                        <p:attrNameLst>
                                          <p:attrName>style.visibility</p:attrName>
                                        </p:attrNameLst>
                                      </p:cBhvr>
                                      <p:to>
                                        <p:strVal val="visible"/>
                                      </p:to>
                                    </p:set>
                                    <p:anim calcmode="lin" valueType="num">
                                      <p:cBhvr additive="base">
                                        <p:cTn id="57" dur="1000" fill="hold"/>
                                        <p:tgtEl>
                                          <p:spTgt spid="140291">
                                            <p:txEl>
                                              <p:pRg st="16" end="16"/>
                                            </p:txEl>
                                          </p:spTgt>
                                        </p:tgtEl>
                                        <p:attrNameLst>
                                          <p:attrName>ppt_x</p:attrName>
                                        </p:attrNameLst>
                                      </p:cBhvr>
                                      <p:tavLst>
                                        <p:tav tm="0">
                                          <p:val>
                                            <p:strVal val="0-#ppt_w/2"/>
                                          </p:val>
                                        </p:tav>
                                        <p:tav tm="100000">
                                          <p:val>
                                            <p:strVal val="#ppt_x"/>
                                          </p:val>
                                        </p:tav>
                                      </p:tavLst>
                                    </p:anim>
                                    <p:anim calcmode="lin" valueType="num">
                                      <p:cBhvr additive="base">
                                        <p:cTn id="58" dur="1000" fill="hold"/>
                                        <p:tgtEl>
                                          <p:spTgt spid="140291">
                                            <p:txEl>
                                              <p:pRg st="16" end="16"/>
                                            </p:txEl>
                                          </p:spTgt>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140291">
                                            <p:txEl>
                                              <p:pRg st="17" end="17"/>
                                            </p:txEl>
                                          </p:spTgt>
                                        </p:tgtEl>
                                        <p:attrNameLst>
                                          <p:attrName>style.visibility</p:attrName>
                                        </p:attrNameLst>
                                      </p:cBhvr>
                                      <p:to>
                                        <p:strVal val="visible"/>
                                      </p:to>
                                    </p:set>
                                    <p:anim calcmode="lin" valueType="num">
                                      <p:cBhvr additive="base">
                                        <p:cTn id="61" dur="1000" fill="hold"/>
                                        <p:tgtEl>
                                          <p:spTgt spid="140291">
                                            <p:txEl>
                                              <p:pRg st="17" end="17"/>
                                            </p:txEl>
                                          </p:spTgt>
                                        </p:tgtEl>
                                        <p:attrNameLst>
                                          <p:attrName>ppt_x</p:attrName>
                                        </p:attrNameLst>
                                      </p:cBhvr>
                                      <p:tavLst>
                                        <p:tav tm="0">
                                          <p:val>
                                            <p:strVal val="0-#ppt_w/2"/>
                                          </p:val>
                                        </p:tav>
                                        <p:tav tm="100000">
                                          <p:val>
                                            <p:strVal val="#ppt_x"/>
                                          </p:val>
                                        </p:tav>
                                      </p:tavLst>
                                    </p:anim>
                                    <p:anim calcmode="lin" valueType="num">
                                      <p:cBhvr additive="base">
                                        <p:cTn id="62" dur="1000" fill="hold"/>
                                        <p:tgtEl>
                                          <p:spTgt spid="140291">
                                            <p:txEl>
                                              <p:pRg st="17" end="1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4994" name="Rectangle 2"/>
          <p:cNvSpPr>
            <a:spLocks noChangeArrowheads="1"/>
          </p:cNvSpPr>
          <p:nvPr/>
        </p:nvSpPr>
        <p:spPr bwMode="auto">
          <a:xfrm>
            <a:off x="411163" y="442913"/>
            <a:ext cx="8337550" cy="5991225"/>
          </a:xfrm>
          <a:prstGeom prst="rect">
            <a:avLst/>
          </a:prstGeom>
          <a:gradFill rotWithShape="1">
            <a:gsLst>
              <a:gs pos="0">
                <a:srgbClr val="FF99CC">
                  <a:gamma/>
                  <a:shade val="46275"/>
                  <a:invGamma/>
                </a:srgbClr>
              </a:gs>
              <a:gs pos="100000">
                <a:srgbClr val="FF99CC"/>
              </a:gs>
            </a:gsLst>
            <a:lin ang="5400000" scaled="1"/>
          </a:gradFill>
          <a:ln w="9525">
            <a:solidFill>
              <a:schemeClr val="tx1"/>
            </a:solidFill>
            <a:miter lim="800000"/>
            <a:headEnd/>
            <a:tailEnd/>
          </a:ln>
          <a:effectLst/>
        </p:spPr>
        <p:txBody>
          <a:bodyPr wrap="none" anchor="ctr"/>
          <a:lstStyle/>
          <a:p>
            <a:endParaRPr lang="en-US"/>
          </a:p>
        </p:txBody>
      </p:sp>
      <p:sp>
        <p:nvSpPr>
          <p:cNvPr id="724995" name="Text Box 3"/>
          <p:cNvSpPr txBox="1">
            <a:spLocks noChangeArrowheads="1"/>
          </p:cNvSpPr>
          <p:nvPr/>
        </p:nvSpPr>
        <p:spPr bwMode="auto">
          <a:xfrm>
            <a:off x="468313" y="711200"/>
            <a:ext cx="8207375" cy="4906963"/>
          </a:xfrm>
          <a:prstGeom prst="rect">
            <a:avLst/>
          </a:prstGeom>
          <a:noFill/>
          <a:ln w="9525">
            <a:noFill/>
            <a:miter lim="800000"/>
            <a:headEnd/>
            <a:tailEnd/>
          </a:ln>
          <a:effectLst/>
        </p:spPr>
        <p:txBody>
          <a:bodyPr>
            <a:spAutoFit/>
          </a:bodyPr>
          <a:lstStyle/>
          <a:p>
            <a:pPr algn="ctr"/>
            <a:r>
              <a:rPr lang="de-DE" sz="4000">
                <a:solidFill>
                  <a:srgbClr val="FFFFCC"/>
                </a:solidFill>
                <a:latin typeface="Times New Roman" pitchFamily="18" charset="0"/>
                <a:cs typeface="Times New Roman" pitchFamily="18" charset="0"/>
              </a:rPr>
              <a:t>Wettkampf zwischen</a:t>
            </a:r>
          </a:p>
          <a:p>
            <a:pPr algn="ctr"/>
            <a:endParaRPr lang="de-DE" sz="4000">
              <a:solidFill>
                <a:srgbClr val="FFFFCC"/>
              </a:solidFill>
              <a:latin typeface="Times New Roman" pitchFamily="18" charset="0"/>
              <a:cs typeface="Times New Roman" pitchFamily="18" charset="0"/>
            </a:endParaRPr>
          </a:p>
          <a:p>
            <a:pPr algn="ctr"/>
            <a:r>
              <a:rPr lang="de-DE" sz="4000">
                <a:solidFill>
                  <a:srgbClr val="FFFFCC"/>
                </a:solidFill>
                <a:latin typeface="Times New Roman" pitchFamily="18" charset="0"/>
                <a:cs typeface="Times New Roman" pitchFamily="18" charset="0"/>
              </a:rPr>
              <a:t>einem </a:t>
            </a:r>
            <a:r>
              <a:rPr lang="de-DE" sz="4000" i="1">
                <a:solidFill>
                  <a:srgbClr val="FFFFCC"/>
                </a:solidFill>
                <a:latin typeface="Times New Roman" pitchFamily="18" charset="0"/>
                <a:cs typeface="Times New Roman" pitchFamily="18" charset="0"/>
              </a:rPr>
              <a:t>Algoristen</a:t>
            </a:r>
            <a:r>
              <a:rPr lang="de-DE" sz="3600">
                <a:solidFill>
                  <a:srgbClr val="FFFFCC"/>
                </a:solidFill>
                <a:latin typeface="Times New Roman" pitchFamily="18" charset="0"/>
                <a:cs typeface="Times New Roman" pitchFamily="18" charset="0"/>
              </a:rPr>
              <a:t> und </a:t>
            </a:r>
            <a:r>
              <a:rPr lang="de-DE" sz="4000">
                <a:solidFill>
                  <a:srgbClr val="FFFFCC"/>
                </a:solidFill>
                <a:latin typeface="Times New Roman" pitchFamily="18" charset="0"/>
                <a:cs typeface="Times New Roman" pitchFamily="18" charset="0"/>
              </a:rPr>
              <a:t>einem </a:t>
            </a:r>
            <a:r>
              <a:rPr lang="de-DE" sz="4000" i="1">
                <a:solidFill>
                  <a:srgbClr val="FFFFCC"/>
                </a:solidFill>
                <a:latin typeface="Times New Roman" pitchFamily="18" charset="0"/>
                <a:cs typeface="Times New Roman" pitchFamily="18" charset="0"/>
              </a:rPr>
              <a:t>Abacisten</a:t>
            </a:r>
            <a:r>
              <a:rPr lang="de-DE" sz="3600">
                <a:latin typeface="Times New Roman" pitchFamily="18" charset="0"/>
                <a:cs typeface="Times New Roman" pitchFamily="18" charset="0"/>
              </a:rPr>
              <a:t> </a:t>
            </a:r>
          </a:p>
          <a:p>
            <a:pPr algn="ctr"/>
            <a:endParaRPr lang="de-DE" sz="3600">
              <a:solidFill>
                <a:srgbClr val="FFFFCC"/>
              </a:solidFill>
              <a:latin typeface="Times New Roman" pitchFamily="18" charset="0"/>
              <a:cs typeface="Times New Roman" pitchFamily="18" charset="0"/>
            </a:endParaRPr>
          </a:p>
          <a:p>
            <a:pPr algn="ctr"/>
            <a:r>
              <a:rPr lang="de-DE" sz="4400">
                <a:solidFill>
                  <a:srgbClr val="FFFFCC"/>
                </a:solidFill>
                <a:latin typeface="Times New Roman" pitchFamily="18" charset="0"/>
                <a:cs typeface="Times New Roman" pitchFamily="18" charset="0"/>
              </a:rPr>
              <a:t>Boethius</a:t>
            </a:r>
            <a:r>
              <a:rPr lang="de-DE" sz="4000">
                <a:solidFill>
                  <a:srgbClr val="FFFFCC"/>
                </a:solidFill>
                <a:latin typeface="Times New Roman" pitchFamily="18" charset="0"/>
                <a:cs typeface="Times New Roman" pitchFamily="18" charset="0"/>
              </a:rPr>
              <a:t> </a:t>
            </a:r>
            <a:r>
              <a:rPr lang="de-DE" sz="3600">
                <a:solidFill>
                  <a:srgbClr val="FFFFCC"/>
                </a:solidFill>
                <a:latin typeface="Times New Roman" pitchFamily="18" charset="0"/>
                <a:cs typeface="Times New Roman" pitchFamily="18" charset="0"/>
              </a:rPr>
              <a:t>vs</a:t>
            </a:r>
            <a:r>
              <a:rPr lang="de-DE" sz="4000">
                <a:solidFill>
                  <a:srgbClr val="FFFFCC"/>
                </a:solidFill>
                <a:latin typeface="Times New Roman" pitchFamily="18" charset="0"/>
                <a:cs typeface="Times New Roman" pitchFamily="18" charset="0"/>
              </a:rPr>
              <a:t> </a:t>
            </a:r>
            <a:r>
              <a:rPr lang="de-DE" sz="4400">
                <a:solidFill>
                  <a:srgbClr val="FFFFCC"/>
                </a:solidFill>
                <a:latin typeface="Times New Roman" pitchFamily="18" charset="0"/>
                <a:cs typeface="Times New Roman" pitchFamily="18" charset="0"/>
              </a:rPr>
              <a:t>Pythagoras</a:t>
            </a:r>
          </a:p>
          <a:p>
            <a:pPr algn="ctr"/>
            <a:endParaRPr lang="de-DE" sz="3200">
              <a:solidFill>
                <a:srgbClr val="FFFFCC"/>
              </a:solidFill>
              <a:latin typeface="Times New Roman" pitchFamily="18" charset="0"/>
              <a:cs typeface="Times New Roman" pitchFamily="18" charset="0"/>
            </a:endParaRPr>
          </a:p>
          <a:p>
            <a:pPr algn="ctr"/>
            <a:r>
              <a:rPr lang="de-DE" sz="3200">
                <a:latin typeface="Times New Roman" pitchFamily="18" charset="0"/>
                <a:cs typeface="Times New Roman" pitchFamily="18" charset="0"/>
              </a:rPr>
              <a:t>Gregor Reisch</a:t>
            </a:r>
          </a:p>
          <a:p>
            <a:pPr algn="ctr"/>
            <a:r>
              <a:rPr lang="de-DE" sz="2000">
                <a:latin typeface="Times New Roman" pitchFamily="18" charset="0"/>
                <a:cs typeface="Times New Roman" pitchFamily="18" charset="0"/>
              </a:rPr>
              <a:t> </a:t>
            </a:r>
          </a:p>
          <a:p>
            <a:pPr algn="ctr"/>
            <a:r>
              <a:rPr lang="de-DE" sz="3200" i="1">
                <a:latin typeface="Times New Roman" pitchFamily="18" charset="0"/>
                <a:cs typeface="Times New Roman" pitchFamily="18" charset="0"/>
              </a:rPr>
              <a:t>„Margarita Philosophica“, </a:t>
            </a:r>
            <a:r>
              <a:rPr lang="de-DE" sz="3200">
                <a:latin typeface="Times New Roman" pitchFamily="18" charset="0"/>
                <a:cs typeface="Times New Roman" pitchFamily="18" charset="0"/>
              </a:rPr>
              <a:t>1504</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789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677893" name="Picture 5" descr="http://upload.wikimedia.org/wikipedia/commons/e/e1/Boethius_initial_consolation_philosophy.jpg"/>
          <p:cNvPicPr>
            <a:picLocks noChangeAspect="1" noChangeArrowheads="1"/>
          </p:cNvPicPr>
          <p:nvPr/>
        </p:nvPicPr>
        <p:blipFill>
          <a:blip r:embed="rId4"/>
          <a:srcRect l="4124" t="5486" r="2371" b="4887"/>
          <a:stretch>
            <a:fillRect/>
          </a:stretch>
        </p:blipFill>
        <p:spPr bwMode="auto">
          <a:xfrm>
            <a:off x="442913" y="466725"/>
            <a:ext cx="8261350" cy="5938838"/>
          </a:xfrm>
          <a:prstGeom prst="rect">
            <a:avLst/>
          </a:prstGeom>
          <a:noFill/>
          <a:ln w="9525">
            <a:noFill/>
            <a:miter lim="800000"/>
            <a:headEnd/>
            <a:tailEnd/>
          </a:ln>
        </p:spPr>
      </p:pic>
      <p:sp>
        <p:nvSpPr>
          <p:cNvPr id="677894" name="Text Box 6"/>
          <p:cNvSpPr txBox="1">
            <a:spLocks noChangeArrowheads="1"/>
          </p:cNvSpPr>
          <p:nvPr/>
        </p:nvSpPr>
        <p:spPr bwMode="auto">
          <a:xfrm>
            <a:off x="468313" y="5802313"/>
            <a:ext cx="8280400" cy="579437"/>
          </a:xfrm>
          <a:prstGeom prst="rect">
            <a:avLst/>
          </a:prstGeom>
          <a:noFill/>
          <a:ln w="9525">
            <a:noFill/>
            <a:miter lim="800000"/>
            <a:headEnd/>
            <a:tailEnd/>
          </a:ln>
          <a:effectLst/>
        </p:spPr>
        <p:txBody>
          <a:bodyPr>
            <a:spAutoFit/>
          </a:bodyPr>
          <a:lstStyle/>
          <a:p>
            <a:pPr algn="ctr">
              <a:spcBef>
                <a:spcPct val="50000"/>
              </a:spcBef>
            </a:pPr>
            <a:r>
              <a:rPr kumimoji="1" lang="en-US" altLang="zh-TW" sz="3200">
                <a:latin typeface="Times New Roman" pitchFamily="18" charset="0"/>
                <a:ea typeface="PMingLiU" pitchFamily="18" charset="-120"/>
                <a:cs typeface="Times New Roman" pitchFamily="18" charset="0"/>
              </a:rPr>
              <a:t>Boethius (480 – 525</a:t>
            </a:r>
            <a:r>
              <a:rPr kumimoji="1" lang="en-US" altLang="zh-TW">
                <a:ea typeface="PMingLiU" pitchFamily="18" charset="-120"/>
                <a:cs typeface="Times New Roman" pitchFamily="18" charset="0"/>
              </a:rPr>
              <a:t>)</a:t>
            </a:r>
            <a:endParaRPr kumimoji="1" lang="de-DE">
              <a:ea typeface="PMingLiU" pitchFamily="18" charset="-120"/>
              <a:cs typeface="Times New Roman" pitchFamily="18" charset="0"/>
            </a:endParaRP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8850" name="Rectangle 2"/>
          <p:cNvSpPr>
            <a:spLocks noChangeArrowheads="1"/>
          </p:cNvSpPr>
          <p:nvPr/>
        </p:nvSpPr>
        <p:spPr bwMode="auto">
          <a:xfrm>
            <a:off x="411163" y="442913"/>
            <a:ext cx="8337550" cy="5991225"/>
          </a:xfrm>
          <a:prstGeom prst="rect">
            <a:avLst/>
          </a:prstGeom>
          <a:gradFill rotWithShape="1">
            <a:gsLst>
              <a:gs pos="0">
                <a:srgbClr val="FF99CC">
                  <a:gamma/>
                  <a:shade val="46275"/>
                  <a:invGamma/>
                </a:srgbClr>
              </a:gs>
              <a:gs pos="100000">
                <a:srgbClr val="FF99CC"/>
              </a:gs>
            </a:gsLst>
            <a:lin ang="5400000" scaled="1"/>
          </a:gradFill>
          <a:ln w="9525">
            <a:solidFill>
              <a:schemeClr val="tx1"/>
            </a:solidFill>
            <a:miter lim="800000"/>
            <a:headEnd/>
            <a:tailEnd/>
          </a:ln>
          <a:effectLst/>
        </p:spPr>
        <p:txBody>
          <a:bodyPr wrap="none" anchor="ctr"/>
          <a:lstStyle/>
          <a:p>
            <a:endParaRPr lang="en-US"/>
          </a:p>
        </p:txBody>
      </p:sp>
      <p:pic>
        <p:nvPicPr>
          <p:cNvPr id="718851" name="Picture 3"/>
          <p:cNvPicPr>
            <a:picLocks noChangeAspect="1" noChangeArrowheads="1"/>
          </p:cNvPicPr>
          <p:nvPr/>
        </p:nvPicPr>
        <p:blipFill>
          <a:blip r:embed="rId4"/>
          <a:srcRect/>
          <a:stretch>
            <a:fillRect/>
          </a:stretch>
        </p:blipFill>
        <p:spPr bwMode="auto">
          <a:xfrm>
            <a:off x="2339975" y="577850"/>
            <a:ext cx="4521200" cy="5759450"/>
          </a:xfrm>
          <a:prstGeom prst="rect">
            <a:avLst/>
          </a:prstGeom>
          <a:noFill/>
          <a:ln w="12700">
            <a:solidFill>
              <a:srgbClr val="080808"/>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18851"/>
                                        </p:tgtEl>
                                        <p:attrNameLst>
                                          <p:attrName>style.visibility</p:attrName>
                                        </p:attrNameLst>
                                      </p:cBhvr>
                                      <p:to>
                                        <p:strVal val="visible"/>
                                      </p:to>
                                    </p:set>
                                    <p:animEffect transition="in" filter="checkerboard(across)">
                                      <p:cBhvr>
                                        <p:cTn id="7" dur="500"/>
                                        <p:tgtEl>
                                          <p:spTgt spid="718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411163" y="442913"/>
            <a:ext cx="8337550" cy="5991225"/>
          </a:xfrm>
          <a:prstGeom prst="rect">
            <a:avLst/>
          </a:prstGeom>
          <a:gradFill rotWithShape="1">
            <a:gsLst>
              <a:gs pos="0">
                <a:srgbClr val="00FFCC"/>
              </a:gs>
              <a:gs pos="100000">
                <a:srgbClr val="00FFCC">
                  <a:gamma/>
                  <a:shade val="46275"/>
                  <a:invGamma/>
                </a:srgbClr>
              </a:gs>
            </a:gsLst>
            <a:lin ang="5400000" scaled="1"/>
          </a:gradFill>
          <a:ln w="9525">
            <a:solidFill>
              <a:schemeClr val="tx1"/>
            </a:solidFill>
            <a:miter lim="800000"/>
            <a:headEnd/>
            <a:tailEnd/>
          </a:ln>
          <a:effectLst/>
        </p:spPr>
        <p:txBody>
          <a:bodyPr wrap="none" anchor="ctr"/>
          <a:lstStyle/>
          <a:p>
            <a:endParaRPr lang="en-US"/>
          </a:p>
        </p:txBody>
      </p:sp>
      <p:pic>
        <p:nvPicPr>
          <p:cNvPr id="304131" name="Picture 3" descr="238048"/>
          <p:cNvPicPr>
            <a:picLocks noChangeAspect="1" noChangeArrowheads="1"/>
          </p:cNvPicPr>
          <p:nvPr/>
        </p:nvPicPr>
        <p:blipFill>
          <a:blip r:embed="rId4"/>
          <a:srcRect/>
          <a:stretch>
            <a:fillRect/>
          </a:stretch>
        </p:blipFill>
        <p:spPr bwMode="auto">
          <a:xfrm>
            <a:off x="2312988" y="692150"/>
            <a:ext cx="4203700" cy="554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8226" name="Rectangle 2" descr="Pergament"/>
          <p:cNvSpPr>
            <a:spLocks noChangeArrowheads="1"/>
          </p:cNvSpPr>
          <p:nvPr/>
        </p:nvSpPr>
        <p:spPr bwMode="auto">
          <a:xfrm>
            <a:off x="411163" y="442913"/>
            <a:ext cx="8337550" cy="5991225"/>
          </a:xfrm>
          <a:prstGeom prst="rect">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endParaRPr lang="en-US"/>
          </a:p>
        </p:txBody>
      </p:sp>
      <p:pic>
        <p:nvPicPr>
          <p:cNvPr id="308227" name="Picture 3" descr="galerie_kuenste_04_kupferst_arithmetik"/>
          <p:cNvPicPr>
            <a:picLocks noChangeAspect="1" noChangeArrowheads="1"/>
          </p:cNvPicPr>
          <p:nvPr/>
        </p:nvPicPr>
        <p:blipFill>
          <a:blip r:embed="rId5"/>
          <a:srcRect/>
          <a:stretch>
            <a:fillRect/>
          </a:stretch>
        </p:blipFill>
        <p:spPr bwMode="auto">
          <a:xfrm>
            <a:off x="3132138" y="765175"/>
            <a:ext cx="3376612" cy="5507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84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sp>
        <p:nvSpPr>
          <p:cNvPr id="675845"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pic>
        <p:nvPicPr>
          <p:cNvPr id="675844" name="Picture 4" descr="Neue Bitmap"/>
          <p:cNvPicPr>
            <a:picLocks noChangeAspect="1" noChangeArrowheads="1"/>
          </p:cNvPicPr>
          <p:nvPr/>
        </p:nvPicPr>
        <p:blipFill>
          <a:blip r:embed="rId4"/>
          <a:srcRect t="68434" r="8760"/>
          <a:stretch>
            <a:fillRect/>
          </a:stretch>
        </p:blipFill>
        <p:spPr bwMode="auto">
          <a:xfrm>
            <a:off x="754063" y="1682750"/>
            <a:ext cx="7489825" cy="2970213"/>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000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pic>
        <p:nvPicPr>
          <p:cNvPr id="640003" name="Picture 3" descr="67224711_0128"/>
          <p:cNvPicPr>
            <a:picLocks noChangeAspect="1" noChangeArrowheads="1"/>
          </p:cNvPicPr>
          <p:nvPr/>
        </p:nvPicPr>
        <p:blipFill>
          <a:blip r:embed="rId4">
            <a:lum contrast="60000"/>
          </a:blip>
          <a:srcRect l="19893" t="11194" r="7068" b="18523"/>
          <a:stretch>
            <a:fillRect/>
          </a:stretch>
        </p:blipFill>
        <p:spPr bwMode="auto">
          <a:xfrm>
            <a:off x="2987675" y="1268413"/>
            <a:ext cx="3140075" cy="4962525"/>
          </a:xfrm>
          <a:prstGeom prst="rect">
            <a:avLst/>
          </a:prstGeom>
          <a:noFill/>
          <a:ln w="9525">
            <a:noFill/>
            <a:miter lim="800000"/>
            <a:headEnd/>
            <a:tailEnd/>
          </a:ln>
        </p:spPr>
      </p:pic>
      <p:sp>
        <p:nvSpPr>
          <p:cNvPr id="640005" name="Text Box 5"/>
          <p:cNvSpPr txBox="1">
            <a:spLocks noChangeArrowheads="1"/>
          </p:cNvSpPr>
          <p:nvPr/>
        </p:nvSpPr>
        <p:spPr bwMode="auto">
          <a:xfrm>
            <a:off x="468313" y="692150"/>
            <a:ext cx="8207375" cy="519113"/>
          </a:xfrm>
          <a:prstGeom prst="rect">
            <a:avLst/>
          </a:prstGeom>
          <a:noFill/>
          <a:ln w="9525">
            <a:noFill/>
            <a:miter lim="800000"/>
            <a:headEnd/>
            <a:tailEnd/>
          </a:ln>
          <a:effectLst/>
        </p:spPr>
        <p:txBody>
          <a:bodyPr>
            <a:spAutoFit/>
          </a:bodyPr>
          <a:lstStyle/>
          <a:p>
            <a:pPr algn="ctr">
              <a:spcBef>
                <a:spcPct val="50000"/>
              </a:spcBef>
            </a:pPr>
            <a:r>
              <a:rPr lang="de-DE" altLang="ko-KR" sz="2800">
                <a:latin typeface="Times New Roman" pitchFamily="18" charset="0"/>
                <a:ea typeface="Gulim" pitchFamily="34" charset="-127"/>
                <a:cs typeface="Times New Roman" pitchFamily="18" charset="0"/>
              </a:rPr>
              <a:t>Jakob Köbel (1462-1533)</a:t>
            </a:r>
            <a:r>
              <a:rPr lang="de-DE" altLang="ko-KR">
                <a:ea typeface="Gulim" pitchFamily="34" charset="-127"/>
                <a:cs typeface="Times New Roman" pitchFamily="18" charset="0"/>
              </a:rPr>
              <a:t> </a:t>
            </a:r>
            <a:endParaRPr lang="de-DE">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91491" name="Rectangle 3"/>
          <p:cNvSpPr>
            <a:spLocks noChangeArrowheads="1"/>
          </p:cNvSpPr>
          <p:nvPr/>
        </p:nvSpPr>
        <p:spPr bwMode="auto">
          <a:xfrm>
            <a:off x="468313" y="693738"/>
            <a:ext cx="8135937" cy="5543550"/>
          </a:xfrm>
          <a:prstGeom prst="rect">
            <a:avLst/>
          </a:prstGeom>
          <a:noFill/>
          <a:ln w="9525">
            <a:noFill/>
            <a:miter lim="800000"/>
            <a:headEnd/>
            <a:tailEnd/>
          </a:ln>
          <a:effectLst/>
        </p:spPr>
        <p:txBody>
          <a:bodyPr/>
          <a:lstStyle/>
          <a:p>
            <a:pPr marL="342900" indent="-342900" algn="ctr">
              <a:lnSpc>
                <a:spcPct val="115000"/>
              </a:lnSpc>
              <a:spcBef>
                <a:spcPct val="20000"/>
              </a:spcBef>
            </a:pPr>
            <a:r>
              <a:rPr lang="en-US" sz="2800">
                <a:latin typeface="Times New Roman" pitchFamily="18" charset="0"/>
                <a:cs typeface="Times New Roman" pitchFamily="18" charset="0"/>
              </a:rPr>
              <a:t>George Sarton</a:t>
            </a:r>
            <a:endParaRPr lang="fa-IR" sz="2800">
              <a:latin typeface="Times New Roman" pitchFamily="18" charset="0"/>
              <a:cs typeface="Times New Roman" pitchFamily="18" charset="0"/>
            </a:endParaRPr>
          </a:p>
          <a:p>
            <a:pPr marL="342900" indent="-342900" algn="ctr">
              <a:lnSpc>
                <a:spcPct val="115000"/>
              </a:lnSpc>
              <a:spcBef>
                <a:spcPct val="20000"/>
              </a:spcBef>
            </a:pPr>
            <a:r>
              <a:rPr lang="de-DE" sz="3200"/>
              <a:t> </a:t>
            </a:r>
            <a:r>
              <a:rPr lang="de-DE" sz="2800">
                <a:latin typeface="Times New Roman" pitchFamily="18" charset="0"/>
                <a:cs typeface="Times New Roman" pitchFamily="18" charset="0"/>
              </a:rPr>
              <a:t>“</a:t>
            </a:r>
            <a:r>
              <a:rPr lang="de-DE" sz="2800" b="1" i="1">
                <a:latin typeface="Times New Roman" pitchFamily="18" charset="0"/>
                <a:cs typeface="Times New Roman" pitchFamily="18" charset="0"/>
              </a:rPr>
              <a:t>The Time of al-Khwarizmi</a:t>
            </a:r>
            <a:r>
              <a:rPr lang="de-DE" sz="2800">
                <a:latin typeface="Times New Roman" pitchFamily="18" charset="0"/>
                <a:cs typeface="Times New Roman" pitchFamily="18" charset="0"/>
              </a:rPr>
              <a:t>” </a:t>
            </a:r>
            <a:endParaRPr lang="en-US" sz="2800" i="1">
              <a:solidFill>
                <a:schemeClr val="accent1"/>
              </a:solidFill>
              <a:latin typeface="Times New Roman" pitchFamily="18" charset="0"/>
              <a:cs typeface="Times New Roman" pitchFamily="18" charset="0"/>
            </a:endParaRPr>
          </a:p>
          <a:p>
            <a:pPr marL="342900" indent="-342900">
              <a:lnSpc>
                <a:spcPct val="120000"/>
              </a:lnSpc>
              <a:spcBef>
                <a:spcPct val="20000"/>
              </a:spcBef>
            </a:pPr>
            <a:r>
              <a:rPr lang="en-US" sz="3200" i="1">
                <a:latin typeface=""/>
              </a:rPr>
              <a:t>	</a:t>
            </a:r>
            <a:r>
              <a:rPr lang="en-US" sz="2800" i="1">
                <a:latin typeface="Times New Roman" pitchFamily="18" charset="0"/>
                <a:cs typeface="Times New Roman" pitchFamily="18" charset="0"/>
              </a:rPr>
              <a:t>»... Al-Khwarizmi is the greatest mathematician of the time, and if one takes all the circumstances into account, one of the greatest of all time....He wrote on “Algoritmi de numero Indorum (Al-Khwarizmi on the Hindu Art of Reckoning)” , and ALGORITHM derives from his name in the title of this book.«</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20515" name="Picture 3" descr="petrus-astronomus-astronomical-clock-in-uppsala-cathedral"/>
          <p:cNvPicPr>
            <a:picLocks noChangeAspect="1" noChangeArrowheads="1"/>
          </p:cNvPicPr>
          <p:nvPr/>
        </p:nvPicPr>
        <p:blipFill>
          <a:blip r:embed="rId4"/>
          <a:srcRect/>
          <a:stretch>
            <a:fillRect/>
          </a:stretch>
        </p:blipFill>
        <p:spPr bwMode="auto">
          <a:xfrm>
            <a:off x="539750" y="1992313"/>
            <a:ext cx="8135938" cy="3813175"/>
          </a:xfrm>
          <a:prstGeom prst="rect">
            <a:avLst/>
          </a:prstGeom>
          <a:noFill/>
          <a:ln w="9525">
            <a:noFill/>
            <a:miter lim="800000"/>
            <a:headEnd/>
            <a:tailEnd/>
          </a:ln>
        </p:spPr>
      </p:pic>
      <p:sp>
        <p:nvSpPr>
          <p:cNvPr id="320516" name="Text Box 4"/>
          <p:cNvSpPr txBox="1">
            <a:spLocks noChangeArrowheads="1"/>
          </p:cNvSpPr>
          <p:nvPr/>
        </p:nvSpPr>
        <p:spPr bwMode="auto">
          <a:xfrm>
            <a:off x="468313" y="549275"/>
            <a:ext cx="8207375" cy="1066800"/>
          </a:xfrm>
          <a:prstGeom prst="rect">
            <a:avLst/>
          </a:prstGeom>
          <a:noFill/>
          <a:ln w="9525">
            <a:noFill/>
            <a:miter lim="800000"/>
            <a:headEnd/>
            <a:tailEnd/>
          </a:ln>
          <a:effectLst/>
        </p:spPr>
        <p:txBody>
          <a:bodyPr>
            <a:spAutoFit/>
          </a:bodyPr>
          <a:lstStyle/>
          <a:p>
            <a:pPr algn="ctr"/>
            <a:r>
              <a:rPr lang="de-DE" altLang="ko-KR" sz="3200">
                <a:latin typeface="Times New Roman" pitchFamily="18" charset="0"/>
                <a:ea typeface="Gulim" pitchFamily="34" charset="-127"/>
                <a:cs typeface="Times New Roman" pitchFamily="18" charset="0"/>
              </a:rPr>
              <a:t>Petrus Astronomus</a:t>
            </a:r>
            <a:r>
              <a:rPr lang="en-GB" altLang="ko-KR" sz="3200">
                <a:latin typeface="Times New Roman" pitchFamily="18" charset="0"/>
                <a:ea typeface="Gulim" pitchFamily="34" charset="-127"/>
                <a:cs typeface="Times New Roman" pitchFamily="18" charset="0"/>
              </a:rPr>
              <a:t> </a:t>
            </a:r>
            <a:r>
              <a:rPr lang="de-DE" altLang="ko-KR" sz="3200">
                <a:latin typeface="Times New Roman" pitchFamily="18" charset="0"/>
                <a:ea typeface="Gulim" pitchFamily="34" charset="-127"/>
                <a:cs typeface="Times New Roman" pitchFamily="18" charset="0"/>
              </a:rPr>
              <a:t>(?-1513)</a:t>
            </a:r>
          </a:p>
          <a:p>
            <a:pPr algn="ctr"/>
            <a:r>
              <a:rPr lang="de-DE" altLang="ko-KR" sz="3200">
                <a:latin typeface="Times New Roman" pitchFamily="18" charset="0"/>
                <a:ea typeface="Gulim" pitchFamily="34" charset="-127"/>
                <a:cs typeface="Times New Roman" pitchFamily="18" charset="0"/>
              </a:rPr>
              <a:t>Die Domkirche von Uppsala, 1506</a:t>
            </a:r>
            <a:r>
              <a:rPr lang="de-DE" altLang="ko-KR">
                <a:ea typeface="Gulim" pitchFamily="34" charset="-127"/>
                <a:cs typeface="Times New Roman" pitchFamily="18" charset="0"/>
              </a:rPr>
              <a:t> </a:t>
            </a:r>
            <a:endParaRPr lang="de-DE">
              <a:ea typeface="Gulim" pitchFamily="34"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pic>
        <p:nvPicPr>
          <p:cNvPr id="283652" name="Picture 4" descr="BCC6CE99"/>
          <p:cNvPicPr>
            <a:picLocks noChangeAspect="1" noChangeArrowheads="1"/>
          </p:cNvPicPr>
          <p:nvPr/>
        </p:nvPicPr>
        <p:blipFill>
          <a:blip r:embed="rId4"/>
          <a:srcRect l="15938" r="9218" b="7133"/>
          <a:stretch>
            <a:fillRect/>
          </a:stretch>
        </p:blipFill>
        <p:spPr bwMode="auto">
          <a:xfrm>
            <a:off x="2681288" y="530225"/>
            <a:ext cx="4013200" cy="5759450"/>
          </a:xfrm>
          <a:prstGeom prst="rect">
            <a:avLst/>
          </a:prstGeom>
          <a:noFill/>
          <a:ln w="9525">
            <a:noFill/>
            <a:miter lim="800000"/>
            <a:headEnd/>
            <a:tailEnd/>
          </a:ln>
        </p:spPr>
      </p:pic>
      <p:sp>
        <p:nvSpPr>
          <p:cNvPr id="283653" name="AutoShape 5"/>
          <p:cNvSpPr>
            <a:spLocks noChangeArrowheads="1"/>
          </p:cNvSpPr>
          <p:nvPr/>
        </p:nvSpPr>
        <p:spPr bwMode="auto">
          <a:xfrm rot="7166280">
            <a:off x="5110957" y="3051969"/>
            <a:ext cx="1512887" cy="2889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3300"/>
          </a:solidFill>
          <a:ln w="9525">
            <a:solidFill>
              <a:schemeClr val="tx1"/>
            </a:solidFill>
            <a:miter lim="800000"/>
            <a:headEnd/>
            <a:tailEnd/>
          </a:ln>
          <a:effectLst/>
        </p:spPr>
        <p:txBody>
          <a:bodyPr wrap="none" anchor="ctr"/>
          <a:lstStyle/>
          <a:p>
            <a:endParaRPr lang="en-US"/>
          </a:p>
        </p:txBody>
      </p:sp>
      <p:sp>
        <p:nvSpPr>
          <p:cNvPr id="283654" name="Text Box 6"/>
          <p:cNvSpPr txBox="1">
            <a:spLocks noChangeArrowheads="1"/>
          </p:cNvSpPr>
          <p:nvPr/>
        </p:nvSpPr>
        <p:spPr bwMode="auto">
          <a:xfrm>
            <a:off x="468313" y="5084763"/>
            <a:ext cx="8207375" cy="519112"/>
          </a:xfrm>
          <a:prstGeom prst="rect">
            <a:avLst/>
          </a:prstGeom>
          <a:noFill/>
          <a:ln w="9525">
            <a:noFill/>
            <a:miter lim="800000"/>
            <a:headEnd/>
            <a:tailEnd/>
          </a:ln>
          <a:effectLst/>
        </p:spPr>
        <p:txBody>
          <a:bodyPr>
            <a:spAutoFit/>
          </a:bodyPr>
          <a:lstStyle/>
          <a:p>
            <a:pPr>
              <a:spcBef>
                <a:spcPct val="50000"/>
              </a:spcBef>
            </a:pPr>
            <a:r>
              <a:rPr lang="it-IT" altLang="ko-KR">
                <a:ea typeface="Gulim" pitchFamily="34" charset="-127"/>
              </a:rPr>
              <a:t>	</a:t>
            </a:r>
            <a:r>
              <a:rPr lang="it-IT" altLang="ko-KR" sz="2800">
                <a:latin typeface="Times New Roman" pitchFamily="18" charset="0"/>
                <a:ea typeface="Gulim" pitchFamily="34" charset="-127"/>
                <a:cs typeface="Times New Roman" pitchFamily="18" charset="0"/>
              </a:rPr>
              <a:t>(1492</a:t>
            </a:r>
            <a:r>
              <a:rPr lang="de-DE" altLang="ko-KR" sz="2800">
                <a:latin typeface="Times New Roman" pitchFamily="18" charset="0"/>
                <a:ea typeface="Gulim" pitchFamily="34" charset="-127"/>
                <a:cs typeface="Times New Roman" pitchFamily="18" charset="0"/>
              </a:rPr>
              <a:t>						</a:t>
            </a:r>
            <a:r>
              <a:rPr lang="it-IT" altLang="ko-KR" sz="2800">
                <a:latin typeface="Times New Roman" pitchFamily="18" charset="0"/>
                <a:ea typeface="Gulim" pitchFamily="34" charset="-127"/>
                <a:cs typeface="Times New Roman" pitchFamily="18" charset="0"/>
              </a:rPr>
              <a:t>1559)</a:t>
            </a:r>
            <a:r>
              <a:rPr lang="it-IT" altLang="ko-KR">
                <a:ea typeface="Gulim" pitchFamily="34" charset="-127"/>
              </a:rPr>
              <a:t> </a:t>
            </a:r>
            <a:endParaRPr lang="de-DE"/>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83653"/>
                                        </p:tgtEl>
                                        <p:attrNameLst>
                                          <p:attrName>style.visibility</p:attrName>
                                        </p:attrNameLst>
                                      </p:cBhvr>
                                      <p:to>
                                        <p:strVal val="visible"/>
                                      </p:to>
                                    </p:set>
                                    <p:anim calcmode="lin" valueType="num">
                                      <p:cBhvr>
                                        <p:cTn id="7" dur="500" decel="50000" fill="hold">
                                          <p:stCondLst>
                                            <p:cond delay="0"/>
                                          </p:stCondLst>
                                        </p:cTn>
                                        <p:tgtEl>
                                          <p:spTgt spid="28365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8365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83653"/>
                                        </p:tgtEl>
                                        <p:attrNameLst>
                                          <p:attrName>ppt_w</p:attrName>
                                        </p:attrNameLst>
                                      </p:cBhvr>
                                      <p:tavLst>
                                        <p:tav tm="0">
                                          <p:val>
                                            <p:strVal val="#ppt_w*.05"/>
                                          </p:val>
                                        </p:tav>
                                        <p:tav tm="100000">
                                          <p:val>
                                            <p:strVal val="#ppt_w"/>
                                          </p:val>
                                        </p:tav>
                                      </p:tavLst>
                                    </p:anim>
                                    <p:anim calcmode="lin" valueType="num">
                                      <p:cBhvr>
                                        <p:cTn id="10" dur="1000" fill="hold"/>
                                        <p:tgtEl>
                                          <p:spTgt spid="28365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8365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8365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8365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83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304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r>
              <a:rPr lang="ar-SA" altLang="ko-KR">
                <a:cs typeface="Arial" pitchFamily="34" charset="0"/>
              </a:rPr>
              <a:t>	</a:t>
            </a:r>
          </a:p>
          <a:p>
            <a:pPr algn="ctr"/>
            <a:endParaRPr lang="de-DE"/>
          </a:p>
        </p:txBody>
      </p:sp>
      <p:sp>
        <p:nvSpPr>
          <p:cNvPr id="343044" name="Text Box 4"/>
          <p:cNvSpPr txBox="1">
            <a:spLocks noChangeArrowheads="1"/>
          </p:cNvSpPr>
          <p:nvPr/>
        </p:nvSpPr>
        <p:spPr bwMode="auto">
          <a:xfrm>
            <a:off x="496888" y="836613"/>
            <a:ext cx="8135937" cy="1160462"/>
          </a:xfrm>
          <a:prstGeom prst="rect">
            <a:avLst/>
          </a:prstGeom>
          <a:noFill/>
          <a:ln w="9525">
            <a:noFill/>
            <a:miter lim="800000"/>
            <a:headEnd/>
            <a:tailEnd/>
          </a:ln>
          <a:effectLst/>
        </p:spPr>
        <p:txBody>
          <a:bodyPr>
            <a:spAutoFit/>
          </a:bodyPr>
          <a:lstStyle/>
          <a:p>
            <a:pPr algn="ctr">
              <a:spcBef>
                <a:spcPct val="50000"/>
              </a:spcBef>
            </a:pPr>
            <a:r>
              <a:rPr lang="pt-BR" altLang="ko-KR" sz="2800">
                <a:latin typeface="Times New Roman" pitchFamily="18" charset="0"/>
                <a:ea typeface="Gulim" pitchFamily="34" charset="-127"/>
                <a:cs typeface="Times New Roman" pitchFamily="18" charset="0"/>
              </a:rPr>
              <a:t>German Stamps </a:t>
            </a:r>
          </a:p>
          <a:p>
            <a:pPr algn="ctr">
              <a:spcBef>
                <a:spcPct val="50000"/>
              </a:spcBef>
            </a:pPr>
            <a:r>
              <a:rPr lang="pt-BR" altLang="ko-KR" sz="2800">
                <a:latin typeface="Times New Roman" pitchFamily="18" charset="0"/>
                <a:ea typeface="Gulim" pitchFamily="34" charset="-127"/>
                <a:cs typeface="Times New Roman" pitchFamily="18" charset="0"/>
              </a:rPr>
              <a:t>Adam Ries and “ The Rule of Nine”</a:t>
            </a:r>
            <a:endParaRPr lang="de-DE" sz="2800">
              <a:latin typeface="Times New Roman" pitchFamily="18" charset="0"/>
              <a:ea typeface="Gulim" pitchFamily="34" charset="-127"/>
              <a:cs typeface="Times New Roman" pitchFamily="18" charset="0"/>
            </a:endParaRPr>
          </a:p>
        </p:txBody>
      </p:sp>
      <p:pic>
        <p:nvPicPr>
          <p:cNvPr id="343045" name="Picture 5" descr="http://de.academic.ru/pictures/dewiki/65/Adam_Ries_%28timbre_allemand%29.jpg"/>
          <p:cNvPicPr>
            <a:picLocks noChangeAspect="1" noChangeArrowheads="1"/>
          </p:cNvPicPr>
          <p:nvPr/>
        </p:nvPicPr>
        <p:blipFill>
          <a:blip r:embed="rId4"/>
          <a:srcRect l="2313" t="3276" r="2824" b="3357"/>
          <a:stretch>
            <a:fillRect/>
          </a:stretch>
        </p:blipFill>
        <p:spPr bwMode="auto">
          <a:xfrm>
            <a:off x="4284663" y="2471738"/>
            <a:ext cx="3959225" cy="2397125"/>
          </a:xfrm>
          <a:prstGeom prst="rect">
            <a:avLst/>
          </a:prstGeom>
          <a:noFill/>
          <a:ln w="9525">
            <a:noFill/>
            <a:miter lim="800000"/>
            <a:headEnd/>
            <a:tailEnd/>
          </a:ln>
        </p:spPr>
      </p:pic>
      <p:pic>
        <p:nvPicPr>
          <p:cNvPr id="343046" name="Picture 6" descr="http://www.briefmarken-bilder.de/brd-briefmarken-1959-bilder/adam-riese-mathematik-rechenmeister.jpg"/>
          <p:cNvPicPr>
            <a:picLocks noChangeAspect="1" noChangeArrowheads="1"/>
          </p:cNvPicPr>
          <p:nvPr/>
        </p:nvPicPr>
        <p:blipFill>
          <a:blip r:embed="rId5"/>
          <a:srcRect/>
          <a:stretch>
            <a:fillRect/>
          </a:stretch>
        </p:blipFill>
        <p:spPr bwMode="auto">
          <a:xfrm>
            <a:off x="1042988" y="2363788"/>
            <a:ext cx="3024187" cy="2578100"/>
          </a:xfrm>
          <a:prstGeom prst="rect">
            <a:avLst/>
          </a:prstGeom>
          <a:noFill/>
          <a:ln w="9525">
            <a:noFill/>
            <a:miter lim="800000"/>
            <a:headEnd/>
            <a:tailEnd/>
          </a:ln>
        </p:spPr>
      </p:pic>
      <p:sp>
        <p:nvSpPr>
          <p:cNvPr id="343047" name="Rectangle 7"/>
          <p:cNvSpPr>
            <a:spLocks noChangeArrowheads="1"/>
          </p:cNvSpPr>
          <p:nvPr/>
        </p:nvSpPr>
        <p:spPr bwMode="auto">
          <a:xfrm>
            <a:off x="468313" y="5024438"/>
            <a:ext cx="8207375" cy="519112"/>
          </a:xfrm>
          <a:prstGeom prst="rect">
            <a:avLst/>
          </a:prstGeom>
          <a:noFill/>
          <a:ln w="9525">
            <a:noFill/>
            <a:miter lim="800000"/>
            <a:headEnd/>
            <a:tailEnd/>
          </a:ln>
          <a:effectLst/>
        </p:spPr>
        <p:txBody>
          <a:bodyPr>
            <a:spAutoFit/>
          </a:bodyPr>
          <a:lstStyle/>
          <a:p>
            <a:r>
              <a:rPr lang="de-DE" altLang="ko-KR" sz="2800">
                <a:latin typeface="Times New Roman" pitchFamily="18" charset="0"/>
                <a:ea typeface="Gulim" pitchFamily="34" charset="-127"/>
                <a:cs typeface="Times New Roman" pitchFamily="18" charset="0"/>
              </a:rPr>
              <a:t>		1959 				1992		</a:t>
            </a:r>
            <a:endParaRPr lang="de-DE" sz="2800">
              <a:latin typeface="Times New Roman" pitchFamily="18" charset="0"/>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19811" name="Text Box 3"/>
          <p:cNvSpPr txBox="1">
            <a:spLocks noChangeArrowheads="1"/>
          </p:cNvSpPr>
          <p:nvPr/>
        </p:nvSpPr>
        <p:spPr bwMode="auto">
          <a:xfrm>
            <a:off x="1331913" y="2355850"/>
            <a:ext cx="2232025" cy="3233738"/>
          </a:xfrm>
          <a:prstGeom prst="rect">
            <a:avLst/>
          </a:prstGeom>
          <a:noFill/>
          <a:ln w="9525">
            <a:noFill/>
            <a:miter lim="800000"/>
            <a:headEnd/>
            <a:tailEnd/>
          </a:ln>
          <a:effectLst/>
        </p:spPr>
        <p:txBody>
          <a:bodyPr>
            <a:spAutoFit/>
          </a:bodyPr>
          <a:lstStyle/>
          <a:p>
            <a:pPr>
              <a:lnSpc>
                <a:spcPct val="70000"/>
              </a:lnSpc>
              <a:spcBef>
                <a:spcPct val="50000"/>
              </a:spcBef>
            </a:pPr>
            <a:r>
              <a:rPr lang="de-DE" sz="3200" u="sng">
                <a:latin typeface="Times New Roman" pitchFamily="18" charset="0"/>
                <a:cs typeface="Times New Roman" pitchFamily="18" charset="0"/>
              </a:rPr>
              <a:t>632 </a:t>
            </a:r>
            <a:r>
              <a:rPr lang="en-US" sz="3200" u="sng">
                <a:latin typeface="Times New Roman" pitchFamily="18" charset="0"/>
                <a:cs typeface="Times New Roman" pitchFamily="18" charset="0"/>
              </a:rPr>
              <a:t>·</a:t>
            </a:r>
            <a:r>
              <a:rPr lang="de-DE" sz="3200" u="sng">
                <a:latin typeface="Times New Roman" pitchFamily="18" charset="0"/>
                <a:cs typeface="Times New Roman" pitchFamily="18" charset="0"/>
              </a:rPr>
              <a:t> 193</a:t>
            </a:r>
            <a:endParaRPr lang="de-DE" sz="3200" b="1">
              <a:latin typeface="Times New Roman" pitchFamily="18" charset="0"/>
              <a:cs typeface="Times New Roman" pitchFamily="18" charset="0"/>
            </a:endParaRPr>
          </a:p>
          <a:p>
            <a:pPr>
              <a:lnSpc>
                <a:spcPct val="70000"/>
              </a:lnSpc>
              <a:spcBef>
                <a:spcPct val="50000"/>
              </a:spcBef>
            </a:pPr>
            <a:r>
              <a:rPr lang="de-DE" sz="3200">
                <a:latin typeface="Times New Roman" pitchFamily="18" charset="0"/>
                <a:cs typeface="Times New Roman" pitchFamily="18" charset="0"/>
              </a:rPr>
              <a:t>       1896</a:t>
            </a:r>
          </a:p>
          <a:p>
            <a:pPr>
              <a:lnSpc>
                <a:spcPct val="70000"/>
              </a:lnSpc>
              <a:spcBef>
                <a:spcPct val="50000"/>
              </a:spcBef>
            </a:pPr>
            <a:r>
              <a:rPr lang="de-DE" sz="3200">
                <a:latin typeface="Times New Roman" pitchFamily="18" charset="0"/>
                <a:cs typeface="Times New Roman" pitchFamily="18" charset="0"/>
              </a:rPr>
              <a:t>     5688</a:t>
            </a:r>
          </a:p>
          <a:p>
            <a:pPr>
              <a:lnSpc>
                <a:spcPct val="70000"/>
              </a:lnSpc>
              <a:spcBef>
                <a:spcPct val="50000"/>
              </a:spcBef>
            </a:pPr>
            <a:r>
              <a:rPr lang="de-DE" sz="3200">
                <a:latin typeface="Times New Roman" pitchFamily="18" charset="0"/>
                <a:cs typeface="Times New Roman" pitchFamily="18" charset="0"/>
              </a:rPr>
              <a:t>   632</a:t>
            </a:r>
          </a:p>
          <a:p>
            <a:pPr>
              <a:lnSpc>
                <a:spcPct val="70000"/>
              </a:lnSpc>
              <a:spcBef>
                <a:spcPct val="50000"/>
              </a:spcBef>
            </a:pPr>
            <a:r>
              <a:rPr lang="de-DE" sz="3200">
                <a:latin typeface="Times New Roman" pitchFamily="18" charset="0"/>
                <a:cs typeface="Times New Roman" pitchFamily="18" charset="0"/>
              </a:rPr>
              <a:t>   </a:t>
            </a:r>
            <a:r>
              <a:rPr lang="de-DE" sz="3200" b="1">
                <a:latin typeface="Times New Roman" pitchFamily="18" charset="0"/>
                <a:cs typeface="Times New Roman" pitchFamily="18" charset="0"/>
              </a:rPr>
              <a:t>121976</a:t>
            </a:r>
          </a:p>
          <a:p>
            <a:pPr>
              <a:spcBef>
                <a:spcPct val="50000"/>
              </a:spcBef>
            </a:pPr>
            <a:endParaRPr lang="de-DE" sz="2000" u="sng">
              <a:latin typeface="Times New Roman" pitchFamily="18" charset="0"/>
              <a:cs typeface="Times New Roman" pitchFamily="18" charset="0"/>
            </a:endParaRPr>
          </a:p>
        </p:txBody>
      </p:sp>
      <p:sp>
        <p:nvSpPr>
          <p:cNvPr id="119812" name="Line 4"/>
          <p:cNvSpPr>
            <a:spLocks noChangeShapeType="1"/>
          </p:cNvSpPr>
          <p:nvPr/>
        </p:nvSpPr>
        <p:spPr bwMode="auto">
          <a:xfrm>
            <a:off x="5148263" y="3500438"/>
            <a:ext cx="2232025" cy="1944687"/>
          </a:xfrm>
          <a:prstGeom prst="line">
            <a:avLst/>
          </a:prstGeom>
          <a:noFill/>
          <a:ln w="28575">
            <a:solidFill>
              <a:schemeClr val="tx1"/>
            </a:solidFill>
            <a:round/>
            <a:headEnd/>
            <a:tailEnd/>
          </a:ln>
          <a:effectLst/>
        </p:spPr>
        <p:txBody>
          <a:bodyPr/>
          <a:lstStyle/>
          <a:p>
            <a:endParaRPr lang="en-US"/>
          </a:p>
        </p:txBody>
      </p:sp>
      <p:sp>
        <p:nvSpPr>
          <p:cNvPr id="119813" name="Line 5"/>
          <p:cNvSpPr>
            <a:spLocks noChangeShapeType="1"/>
          </p:cNvSpPr>
          <p:nvPr/>
        </p:nvSpPr>
        <p:spPr bwMode="auto">
          <a:xfrm flipH="1">
            <a:off x="5075238" y="3500438"/>
            <a:ext cx="2233612" cy="1943100"/>
          </a:xfrm>
          <a:prstGeom prst="line">
            <a:avLst/>
          </a:prstGeom>
          <a:noFill/>
          <a:ln w="28575">
            <a:solidFill>
              <a:schemeClr val="tx1"/>
            </a:solidFill>
            <a:round/>
            <a:headEnd/>
            <a:tailEnd/>
          </a:ln>
          <a:effectLst/>
        </p:spPr>
        <p:txBody>
          <a:bodyPr/>
          <a:lstStyle/>
          <a:p>
            <a:endParaRPr lang="en-US"/>
          </a:p>
        </p:txBody>
      </p:sp>
      <p:sp>
        <p:nvSpPr>
          <p:cNvPr id="119814" name="Text Box 6"/>
          <p:cNvSpPr txBox="1">
            <a:spLocks noChangeArrowheads="1"/>
          </p:cNvSpPr>
          <p:nvPr/>
        </p:nvSpPr>
        <p:spPr bwMode="auto">
          <a:xfrm>
            <a:off x="6013450" y="3429000"/>
            <a:ext cx="503238" cy="579438"/>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8</a:t>
            </a:r>
          </a:p>
        </p:txBody>
      </p:sp>
      <p:sp>
        <p:nvSpPr>
          <p:cNvPr id="119815" name="Text Box 7"/>
          <p:cNvSpPr txBox="1">
            <a:spLocks noChangeArrowheads="1"/>
          </p:cNvSpPr>
          <p:nvPr/>
        </p:nvSpPr>
        <p:spPr bwMode="auto">
          <a:xfrm>
            <a:off x="6013450" y="4868863"/>
            <a:ext cx="503238" cy="579437"/>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8</a:t>
            </a:r>
          </a:p>
        </p:txBody>
      </p:sp>
      <p:sp>
        <p:nvSpPr>
          <p:cNvPr id="119816" name="Text Box 8"/>
          <p:cNvSpPr txBox="1">
            <a:spLocks noChangeArrowheads="1"/>
          </p:cNvSpPr>
          <p:nvPr/>
        </p:nvSpPr>
        <p:spPr bwMode="auto">
          <a:xfrm>
            <a:off x="5148263" y="4149725"/>
            <a:ext cx="503237" cy="579438"/>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2</a:t>
            </a:r>
          </a:p>
        </p:txBody>
      </p:sp>
      <p:sp>
        <p:nvSpPr>
          <p:cNvPr id="119817" name="Text Box 9"/>
          <p:cNvSpPr txBox="1">
            <a:spLocks noChangeArrowheads="1"/>
          </p:cNvSpPr>
          <p:nvPr/>
        </p:nvSpPr>
        <p:spPr bwMode="auto">
          <a:xfrm>
            <a:off x="6805613" y="4149725"/>
            <a:ext cx="503237" cy="579438"/>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4</a:t>
            </a:r>
          </a:p>
        </p:txBody>
      </p:sp>
      <p:sp>
        <p:nvSpPr>
          <p:cNvPr id="119818" name="Text Box 10"/>
          <p:cNvSpPr txBox="1">
            <a:spLocks noChangeArrowheads="1"/>
          </p:cNvSpPr>
          <p:nvPr/>
        </p:nvSpPr>
        <p:spPr bwMode="auto">
          <a:xfrm>
            <a:off x="496888" y="1131888"/>
            <a:ext cx="8135937" cy="641350"/>
          </a:xfrm>
          <a:prstGeom prst="rect">
            <a:avLst/>
          </a:prstGeom>
          <a:noFill/>
          <a:ln w="9525">
            <a:noFill/>
            <a:miter lim="800000"/>
            <a:headEnd/>
            <a:tailEnd/>
          </a:ln>
          <a:effectLst/>
        </p:spPr>
        <p:txBody>
          <a:bodyPr>
            <a:spAutoFit/>
          </a:bodyPr>
          <a:lstStyle/>
          <a:p>
            <a:pPr algn="ctr">
              <a:spcBef>
                <a:spcPct val="50000"/>
              </a:spcBef>
            </a:pPr>
            <a:r>
              <a:rPr lang="pt-BR" altLang="ko-KR" sz="3600">
                <a:latin typeface="Times New Roman" pitchFamily="18" charset="0"/>
                <a:ea typeface="Gulim" pitchFamily="34" charset="-127"/>
                <a:cs typeface="Times New Roman" pitchFamily="18" charset="0"/>
              </a:rPr>
              <a:t>“The Rule of Nine”</a:t>
            </a:r>
            <a:endParaRPr lang="de-DE" sz="2800">
              <a:latin typeface="Times New Roman" pitchFamily="18" charset="0"/>
              <a:ea typeface="Gulim" pitchFamily="34" charset="-127"/>
              <a:cs typeface="Times New Roman" pitchFamily="18" charset="0"/>
            </a:endParaRPr>
          </a:p>
        </p:txBody>
      </p:sp>
      <p:sp>
        <p:nvSpPr>
          <p:cNvPr id="119821" name="Rectangle 13"/>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9811"/>
                                        </p:tgtEl>
                                        <p:attrNameLst>
                                          <p:attrName>style.visibility</p:attrName>
                                        </p:attrNameLst>
                                      </p:cBhvr>
                                      <p:to>
                                        <p:strVal val="visible"/>
                                      </p:to>
                                    </p:set>
                                    <p:anim calcmode="lin" valueType="num">
                                      <p:cBhvr>
                                        <p:cTn id="7" dur="500" decel="50000" fill="hold">
                                          <p:stCondLst>
                                            <p:cond delay="0"/>
                                          </p:stCondLst>
                                        </p:cTn>
                                        <p:tgtEl>
                                          <p:spTgt spid="1198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98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9811"/>
                                        </p:tgtEl>
                                        <p:attrNameLst>
                                          <p:attrName>ppt_w</p:attrName>
                                        </p:attrNameLst>
                                      </p:cBhvr>
                                      <p:tavLst>
                                        <p:tav tm="0">
                                          <p:val>
                                            <p:strVal val="#ppt_w*.05"/>
                                          </p:val>
                                        </p:tav>
                                        <p:tav tm="100000">
                                          <p:val>
                                            <p:strVal val="#ppt_w"/>
                                          </p:val>
                                        </p:tav>
                                      </p:tavLst>
                                    </p:anim>
                                    <p:anim calcmode="lin" valueType="num">
                                      <p:cBhvr>
                                        <p:cTn id="10" dur="1000" fill="hold"/>
                                        <p:tgtEl>
                                          <p:spTgt spid="1198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98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98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98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98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812"/>
                                        </p:tgtEl>
                                        <p:attrNameLst>
                                          <p:attrName>style.visibility</p:attrName>
                                        </p:attrNameLst>
                                      </p:cBhvr>
                                      <p:to>
                                        <p:strVal val="visible"/>
                                      </p:to>
                                    </p:set>
                                    <p:anim calcmode="lin" valueType="num">
                                      <p:cBhvr additive="base">
                                        <p:cTn id="19" dur="500" fill="hold"/>
                                        <p:tgtEl>
                                          <p:spTgt spid="119812"/>
                                        </p:tgtEl>
                                        <p:attrNameLst>
                                          <p:attrName>ppt_x</p:attrName>
                                        </p:attrNameLst>
                                      </p:cBhvr>
                                      <p:tavLst>
                                        <p:tav tm="0">
                                          <p:val>
                                            <p:strVal val="#ppt_x"/>
                                          </p:val>
                                        </p:tav>
                                        <p:tav tm="100000">
                                          <p:val>
                                            <p:strVal val="#ppt_x"/>
                                          </p:val>
                                        </p:tav>
                                      </p:tavLst>
                                    </p:anim>
                                    <p:anim calcmode="lin" valueType="num">
                                      <p:cBhvr additive="base">
                                        <p:cTn id="20" dur="500" fill="hold"/>
                                        <p:tgtEl>
                                          <p:spTgt spid="1198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9813"/>
                                        </p:tgtEl>
                                        <p:attrNameLst>
                                          <p:attrName>style.visibility</p:attrName>
                                        </p:attrNameLst>
                                      </p:cBhvr>
                                      <p:to>
                                        <p:strVal val="visible"/>
                                      </p:to>
                                    </p:set>
                                    <p:anim calcmode="lin" valueType="num">
                                      <p:cBhvr additive="base">
                                        <p:cTn id="23" dur="500" fill="hold"/>
                                        <p:tgtEl>
                                          <p:spTgt spid="119813"/>
                                        </p:tgtEl>
                                        <p:attrNameLst>
                                          <p:attrName>ppt_x</p:attrName>
                                        </p:attrNameLst>
                                      </p:cBhvr>
                                      <p:tavLst>
                                        <p:tav tm="0">
                                          <p:val>
                                            <p:strVal val="#ppt_x"/>
                                          </p:val>
                                        </p:tav>
                                        <p:tav tm="100000">
                                          <p:val>
                                            <p:strVal val="#ppt_x"/>
                                          </p:val>
                                        </p:tav>
                                      </p:tavLst>
                                    </p:anim>
                                    <p:anim calcmode="lin" valueType="num">
                                      <p:cBhvr additive="base">
                                        <p:cTn id="24" dur="500" fill="hold"/>
                                        <p:tgtEl>
                                          <p:spTgt spid="1198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9816"/>
                                        </p:tgtEl>
                                        <p:attrNameLst>
                                          <p:attrName>style.visibility</p:attrName>
                                        </p:attrNameLst>
                                      </p:cBhvr>
                                      <p:to>
                                        <p:strVal val="visible"/>
                                      </p:to>
                                    </p:set>
                                    <p:anim calcmode="lin" valueType="num">
                                      <p:cBhvr additive="base">
                                        <p:cTn id="29" dur="500" fill="hold"/>
                                        <p:tgtEl>
                                          <p:spTgt spid="119816"/>
                                        </p:tgtEl>
                                        <p:attrNameLst>
                                          <p:attrName>ppt_x</p:attrName>
                                        </p:attrNameLst>
                                      </p:cBhvr>
                                      <p:tavLst>
                                        <p:tav tm="0">
                                          <p:val>
                                            <p:strVal val="#ppt_x"/>
                                          </p:val>
                                        </p:tav>
                                        <p:tav tm="100000">
                                          <p:val>
                                            <p:strVal val="#ppt_x"/>
                                          </p:val>
                                        </p:tav>
                                      </p:tavLst>
                                    </p:anim>
                                    <p:anim calcmode="lin" valueType="num">
                                      <p:cBhvr additive="base">
                                        <p:cTn id="30" dur="500" fill="hold"/>
                                        <p:tgtEl>
                                          <p:spTgt spid="1198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9817"/>
                                        </p:tgtEl>
                                        <p:attrNameLst>
                                          <p:attrName>style.visibility</p:attrName>
                                        </p:attrNameLst>
                                      </p:cBhvr>
                                      <p:to>
                                        <p:strVal val="visible"/>
                                      </p:to>
                                    </p:set>
                                    <p:anim calcmode="lin" valueType="num">
                                      <p:cBhvr additive="base">
                                        <p:cTn id="35" dur="500" fill="hold"/>
                                        <p:tgtEl>
                                          <p:spTgt spid="119817"/>
                                        </p:tgtEl>
                                        <p:attrNameLst>
                                          <p:attrName>ppt_x</p:attrName>
                                        </p:attrNameLst>
                                      </p:cBhvr>
                                      <p:tavLst>
                                        <p:tav tm="0">
                                          <p:val>
                                            <p:strVal val="#ppt_x"/>
                                          </p:val>
                                        </p:tav>
                                        <p:tav tm="100000">
                                          <p:val>
                                            <p:strVal val="#ppt_x"/>
                                          </p:val>
                                        </p:tav>
                                      </p:tavLst>
                                    </p:anim>
                                    <p:anim calcmode="lin" valueType="num">
                                      <p:cBhvr additive="base">
                                        <p:cTn id="36" dur="500" fill="hold"/>
                                        <p:tgtEl>
                                          <p:spTgt spid="1198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9814"/>
                                        </p:tgtEl>
                                        <p:attrNameLst>
                                          <p:attrName>style.visibility</p:attrName>
                                        </p:attrNameLst>
                                      </p:cBhvr>
                                      <p:to>
                                        <p:strVal val="visible"/>
                                      </p:to>
                                    </p:set>
                                    <p:anim calcmode="lin" valueType="num">
                                      <p:cBhvr additive="base">
                                        <p:cTn id="41" dur="500" fill="hold"/>
                                        <p:tgtEl>
                                          <p:spTgt spid="119814"/>
                                        </p:tgtEl>
                                        <p:attrNameLst>
                                          <p:attrName>ppt_x</p:attrName>
                                        </p:attrNameLst>
                                      </p:cBhvr>
                                      <p:tavLst>
                                        <p:tav tm="0">
                                          <p:val>
                                            <p:strVal val="#ppt_x"/>
                                          </p:val>
                                        </p:tav>
                                        <p:tav tm="100000">
                                          <p:val>
                                            <p:strVal val="#ppt_x"/>
                                          </p:val>
                                        </p:tav>
                                      </p:tavLst>
                                    </p:anim>
                                    <p:anim calcmode="lin" valueType="num">
                                      <p:cBhvr additive="base">
                                        <p:cTn id="42" dur="500" fill="hold"/>
                                        <p:tgtEl>
                                          <p:spTgt spid="1198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9815"/>
                                        </p:tgtEl>
                                        <p:attrNameLst>
                                          <p:attrName>style.visibility</p:attrName>
                                        </p:attrNameLst>
                                      </p:cBhvr>
                                      <p:to>
                                        <p:strVal val="visible"/>
                                      </p:to>
                                    </p:set>
                                    <p:anim calcmode="lin" valueType="num">
                                      <p:cBhvr additive="base">
                                        <p:cTn id="47" dur="500" fill="hold"/>
                                        <p:tgtEl>
                                          <p:spTgt spid="119815"/>
                                        </p:tgtEl>
                                        <p:attrNameLst>
                                          <p:attrName>ppt_x</p:attrName>
                                        </p:attrNameLst>
                                      </p:cBhvr>
                                      <p:tavLst>
                                        <p:tav tm="0">
                                          <p:val>
                                            <p:strVal val="#ppt_x"/>
                                          </p:val>
                                        </p:tav>
                                        <p:tav tm="100000">
                                          <p:val>
                                            <p:strVal val="#ppt_x"/>
                                          </p:val>
                                        </p:tav>
                                      </p:tavLst>
                                    </p:anim>
                                    <p:anim calcmode="lin" valueType="num">
                                      <p:cBhvr additive="base">
                                        <p:cTn id="48" dur="500" fill="hold"/>
                                        <p:tgtEl>
                                          <p:spTgt spid="1198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p:bldP spid="119812" grpId="0" animBg="1"/>
      <p:bldP spid="119813" grpId="0" animBg="1"/>
      <p:bldP spid="119814" grpId="0"/>
      <p:bldP spid="119815" grpId="0"/>
      <p:bldP spid="119816" grpId="0"/>
      <p:bldP spid="119817" grpId="0"/>
    </p:bldLst>
  </p:timing>
</p:sld>
</file>

<file path=ppt/slides/slide13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411163" y="46196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05475" name="WordArt 3" descr="Hvit marmor"/>
          <p:cNvSpPr>
            <a:spLocks noChangeArrowheads="1" noChangeShapeType="1" noTextEdit="1"/>
          </p:cNvSpPr>
          <p:nvPr/>
        </p:nvSpPr>
        <p:spPr bwMode="auto">
          <a:xfrm>
            <a:off x="1908175" y="1123950"/>
            <a:ext cx="5327650" cy="11525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blipFill dpi="0" rotWithShape="0">
                  <a:blip r:embed="rId4"/>
                  <a:srcRect/>
                  <a:tile tx="0" ty="0" sx="100000" sy="100000" flip="none" algn="tl"/>
                </a:blipFill>
                <a:latin typeface="Arial Black"/>
              </a:rPr>
              <a:t>History of Zero</a:t>
            </a:r>
          </a:p>
        </p:txBody>
      </p:sp>
      <p:sp>
        <p:nvSpPr>
          <p:cNvPr id="105476" name="WordArt 4"/>
          <p:cNvSpPr>
            <a:spLocks noChangeArrowheads="1" noChangeShapeType="1" noTextEdit="1"/>
          </p:cNvSpPr>
          <p:nvPr/>
        </p:nvSpPr>
        <p:spPr bwMode="auto">
          <a:xfrm>
            <a:off x="3779838" y="3284538"/>
            <a:ext cx="1655762" cy="2232025"/>
          </a:xfrm>
          <a:prstGeom prst="rect">
            <a:avLst/>
          </a:prstGeom>
        </p:spPr>
        <p:txBody>
          <a:bodyPr wrap="none" fromWordArt="1">
            <a:prstTxWarp prst="textPlain">
              <a:avLst>
                <a:gd name="adj" fmla="val 50000"/>
              </a:avLst>
            </a:prstTxWarp>
          </a:bodyPr>
          <a:lstStyle/>
          <a:p>
            <a:pPr algn="ctr"/>
            <a:r>
              <a:rPr lang="en-US" sz="3600" kern="10">
                <a:ln w="25400">
                  <a:solidFill>
                    <a:schemeClr val="tx1"/>
                  </a:solidFill>
                  <a:round/>
                  <a:headEnd/>
                  <a:tailEnd/>
                </a:ln>
                <a:solidFill>
                  <a:srgbClr val="0066CC"/>
                </a:solidFill>
                <a:effectLst>
                  <a:prstShdw prst="shdw13" dist="74053" dir="12657825">
                    <a:srgbClr val="990000">
                      <a:alpha val="50000"/>
                    </a:srgbClr>
                  </a:prstShdw>
                </a:effectLst>
                <a:latin typeface="Impact"/>
              </a:rPr>
              <a:t>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fade">
                                      <p:cBhvr>
                                        <p:cTn id="7" dur="20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3794" name="Rectangle 2"/>
          <p:cNvSpPr>
            <a:spLocks noChangeArrowheads="1"/>
          </p:cNvSpPr>
          <p:nvPr/>
        </p:nvSpPr>
        <p:spPr bwMode="auto">
          <a:xfrm>
            <a:off x="411163" y="46196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graphicFrame>
        <p:nvGraphicFramePr>
          <p:cNvPr id="673908" name="Group 116"/>
          <p:cNvGraphicFramePr>
            <a:graphicFrameLocks noGrp="1"/>
          </p:cNvGraphicFramePr>
          <p:nvPr/>
        </p:nvGraphicFramePr>
        <p:xfrm>
          <a:off x="900113" y="1484313"/>
          <a:ext cx="7343775" cy="4531360"/>
        </p:xfrm>
        <a:graphic>
          <a:graphicData uri="http://schemas.openxmlformats.org/drawingml/2006/table">
            <a:tbl>
              <a:tblPr/>
              <a:tblGrid>
                <a:gridCol w="2159000"/>
                <a:gridCol w="2644775"/>
                <a:gridCol w="2540000"/>
              </a:tblGrid>
              <a:tr h="4175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Latin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13</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1" u="none" strike="noStrike" cap="none" normalizeH="0" baseline="0" smtClean="0">
                          <a:ln>
                            <a:noFill/>
                          </a:ln>
                          <a:solidFill>
                            <a:srgbClr val="000099"/>
                          </a:solidFill>
                          <a:effectLst/>
                          <a:latin typeface="Times New Roman" pitchFamily="18" charset="0"/>
                          <a:cs typeface="Times New Roman" pitchFamily="18" charset="0"/>
                        </a:rPr>
                        <a:t>zephyrium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13</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1" u="none" strike="noStrike" cap="none" normalizeH="0" baseline="0" smtClean="0">
                          <a:ln>
                            <a:noFill/>
                          </a:ln>
                          <a:solidFill>
                            <a:srgbClr val="000099"/>
                          </a:solidFill>
                          <a:effectLst/>
                          <a:latin typeface="Times New Roman" pitchFamily="18" charset="0"/>
                          <a:cs typeface="Times New Roman" pitchFamily="18" charset="0"/>
                        </a:rPr>
                        <a:t>cifra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Italien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14</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1" u="none" strike="noStrike" cap="none" normalizeH="0" baseline="0" smtClean="0">
                          <a:ln>
                            <a:noFill/>
                          </a:ln>
                          <a:solidFill>
                            <a:srgbClr val="000099"/>
                          </a:solidFill>
                          <a:effectLst/>
                          <a:latin typeface="Times New Roman" pitchFamily="18" charset="0"/>
                          <a:cs typeface="Times New Roman" pitchFamily="18" charset="0"/>
                        </a:rPr>
                        <a:t>zefiro, zevero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14</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1" u="none" strike="noStrike" cap="none" normalizeH="0" baseline="0" smtClean="0">
                          <a:ln>
                            <a:noFill/>
                          </a:ln>
                          <a:solidFill>
                            <a:srgbClr val="000099"/>
                          </a:solidFill>
                          <a:effectLst/>
                          <a:latin typeface="Times New Roman" pitchFamily="18" charset="0"/>
                          <a:cs typeface="Times New Roman" pitchFamily="18" charset="0"/>
                        </a:rPr>
                        <a:t>zero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French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14</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1" u="none" strike="noStrike" cap="none" normalizeH="0" baseline="0" smtClean="0">
                          <a:ln>
                            <a:noFill/>
                          </a:ln>
                          <a:solidFill>
                            <a:srgbClr val="000099"/>
                          </a:solidFill>
                          <a:effectLst/>
                          <a:latin typeface="Times New Roman" pitchFamily="18" charset="0"/>
                          <a:cs typeface="Times New Roman" pitchFamily="18" charset="0"/>
                        </a:rPr>
                        <a:t>chiffre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15</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1" u="none" strike="noStrike" cap="none" normalizeH="0" baseline="0" smtClean="0">
                          <a:ln>
                            <a:noFill/>
                          </a:ln>
                          <a:solidFill>
                            <a:srgbClr val="000099"/>
                          </a:solidFill>
                          <a:effectLst/>
                          <a:latin typeface="Times New Roman" pitchFamily="18" charset="0"/>
                          <a:cs typeface="Times New Roman" pitchFamily="18" charset="0"/>
                        </a:rPr>
                        <a:t>zero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German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15</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1" u="none" strike="noStrike" cap="none" normalizeH="0" baseline="0" smtClean="0">
                          <a:ln>
                            <a:noFill/>
                          </a:ln>
                          <a:solidFill>
                            <a:srgbClr val="000099"/>
                          </a:solidFill>
                          <a:effectLst/>
                          <a:latin typeface="Times New Roman" pitchFamily="18" charset="0"/>
                          <a:cs typeface="Times New Roman" pitchFamily="18" charset="0"/>
                        </a:rPr>
                        <a:t>zeifer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15</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1" u="none" strike="noStrike" cap="none" normalizeH="0" baseline="0" smtClean="0">
                          <a:ln>
                            <a:noFill/>
                          </a:ln>
                          <a:solidFill>
                            <a:srgbClr val="990000"/>
                          </a:solidFill>
                          <a:effectLst/>
                          <a:latin typeface="Times New Roman" pitchFamily="18" charset="0"/>
                          <a:cs typeface="Times New Roman" pitchFamily="18" charset="0"/>
                        </a:rPr>
                        <a:t>ziffer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English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14.</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1" u="none" strike="noStrike" cap="none" normalizeH="0" baseline="0" smtClean="0">
                          <a:ln>
                            <a:noFill/>
                          </a:ln>
                          <a:solidFill>
                            <a:srgbClr val="000099"/>
                          </a:solidFill>
                          <a:effectLst/>
                          <a:latin typeface="Times New Roman" pitchFamily="18" charset="0"/>
                          <a:cs typeface="Times New Roman" pitchFamily="18" charset="0"/>
                        </a:rPr>
                        <a:t>cipher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smtClean="0">
                          <a:ln>
                            <a:noFill/>
                          </a:ln>
                          <a:solidFill>
                            <a:schemeClr val="tx1"/>
                          </a:solidFill>
                          <a:effectLst/>
                          <a:latin typeface="Times New Roman" pitchFamily="18" charset="0"/>
                          <a:cs typeface="Times New Roman" pitchFamily="18" charset="0"/>
                        </a:rPr>
                        <a:t>17</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1" i="1" u="none" strike="noStrike" cap="none" normalizeH="0" baseline="0" smtClean="0">
                          <a:ln>
                            <a:noFill/>
                          </a:ln>
                          <a:solidFill>
                            <a:srgbClr val="000099"/>
                          </a:solidFill>
                          <a:effectLst/>
                          <a:latin typeface="Times New Roman" pitchFamily="18" charset="0"/>
                          <a:cs typeface="Times New Roman" pitchFamily="18" charset="0"/>
                        </a:rPr>
                        <a:t>zero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3905" name="Text Box 113"/>
          <p:cNvSpPr txBox="1">
            <a:spLocks noChangeArrowheads="1"/>
          </p:cNvSpPr>
          <p:nvPr/>
        </p:nvSpPr>
        <p:spPr bwMode="auto">
          <a:xfrm>
            <a:off x="684213" y="677863"/>
            <a:ext cx="7775575" cy="579437"/>
          </a:xfrm>
          <a:prstGeom prst="rect">
            <a:avLst/>
          </a:prstGeom>
          <a:noFill/>
          <a:ln w="9525">
            <a:noFill/>
            <a:miter lim="800000"/>
            <a:headEnd/>
            <a:tailEnd/>
          </a:ln>
          <a:effectLst/>
        </p:spPr>
        <p:txBody>
          <a:bodyPr>
            <a:spAutoFit/>
          </a:bodyPr>
          <a:lstStyle/>
          <a:p>
            <a:pPr algn="ctr">
              <a:spcBef>
                <a:spcPct val="50000"/>
              </a:spcBef>
            </a:pPr>
            <a:r>
              <a:rPr lang="fa-IR" sz="3200">
                <a:solidFill>
                  <a:srgbClr val="000099"/>
                </a:solidFill>
                <a:latin typeface="Times New Roman" pitchFamily="18" charset="0"/>
                <a:cs typeface="Times New Roman" pitchFamily="18" charset="0"/>
              </a:rPr>
              <a:t>”صفر“ خوارزمی در زبان های اروپائی</a:t>
            </a:r>
            <a:endParaRPr lang="de-DE" sz="3200">
              <a:solidFill>
                <a:srgbClr val="000099"/>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461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24611" name="Text Box 3"/>
          <p:cNvSpPr txBox="1">
            <a:spLocks noChangeArrowheads="1"/>
          </p:cNvSpPr>
          <p:nvPr/>
        </p:nvSpPr>
        <p:spPr bwMode="auto">
          <a:xfrm>
            <a:off x="1042988" y="2257425"/>
            <a:ext cx="7129462" cy="3259138"/>
          </a:xfrm>
          <a:prstGeom prst="rect">
            <a:avLst/>
          </a:prstGeom>
          <a:noFill/>
          <a:ln w="9525">
            <a:noFill/>
            <a:miter lim="800000"/>
            <a:headEnd/>
            <a:tailEnd/>
          </a:ln>
          <a:effectLst/>
        </p:spPr>
        <p:txBody>
          <a:bodyPr>
            <a:spAutoFit/>
          </a:bodyPr>
          <a:lstStyle/>
          <a:p>
            <a:pPr>
              <a:lnSpc>
                <a:spcPct val="130000"/>
              </a:lnSpc>
              <a:spcBef>
                <a:spcPct val="50000"/>
              </a:spcBef>
            </a:pPr>
            <a:r>
              <a:rPr lang="de-DE" sz="3200" i="1">
                <a:latin typeface="Times New Roman" pitchFamily="18" charset="0"/>
                <a:cs typeface="Times New Roman" pitchFamily="18" charset="0"/>
              </a:rPr>
              <a:t>cephirum,</a:t>
            </a:r>
            <a:r>
              <a:rPr lang="it-IT" sz="3200" i="1">
                <a:latin typeface="Times New Roman" pitchFamily="18" charset="0"/>
                <a:cs typeface="Times New Roman" pitchFamily="18" charset="0"/>
              </a:rPr>
              <a:t> chiffre, </a:t>
            </a:r>
            <a:r>
              <a:rPr lang="de-DE" altLang="ko-KR" sz="3200" i="1">
                <a:latin typeface="Times New Roman" pitchFamily="18" charset="0"/>
                <a:ea typeface="Gulim" pitchFamily="34" charset="-127"/>
                <a:cs typeface="Times New Roman" pitchFamily="18" charset="0"/>
              </a:rPr>
              <a:t>ciffra,</a:t>
            </a:r>
            <a:r>
              <a:rPr lang="it-IT" altLang="ko-KR" sz="3200" i="1">
                <a:latin typeface="Times New Roman" pitchFamily="18" charset="0"/>
                <a:ea typeface="Gulim" pitchFamily="34" charset="-127"/>
                <a:cs typeface="Times New Roman" pitchFamily="18" charset="0"/>
              </a:rPr>
              <a:t> cifra, cifre, </a:t>
            </a:r>
            <a:r>
              <a:rPr lang="de-DE" altLang="ko-KR" sz="3200" i="1">
                <a:latin typeface="Times New Roman" pitchFamily="18" charset="0"/>
                <a:ea typeface="Gulim" pitchFamily="34" charset="-127"/>
                <a:cs typeface="Times New Roman" pitchFamily="18" charset="0"/>
              </a:rPr>
              <a:t>cifrum, </a:t>
            </a:r>
            <a:r>
              <a:rPr lang="it-IT" altLang="ko-KR" sz="3200" i="1">
                <a:latin typeface="Times New Roman" pitchFamily="18" charset="0"/>
                <a:ea typeface="Gulim" pitchFamily="34" charset="-127"/>
                <a:cs typeface="Times New Roman" pitchFamily="18" charset="0"/>
              </a:rPr>
              <a:t>cinero, cipher, </a:t>
            </a:r>
            <a:r>
              <a:rPr lang="de-DE" altLang="ko-KR" sz="3200" i="1">
                <a:latin typeface="Times New Roman" pitchFamily="18" charset="0"/>
                <a:ea typeface="Gulim" pitchFamily="34" charset="-127"/>
                <a:cs typeface="Times New Roman" pitchFamily="18" charset="0"/>
              </a:rPr>
              <a:t>cyfra, </a:t>
            </a:r>
            <a:r>
              <a:rPr lang="fr-FR" altLang="ko-KR" sz="3200" i="1">
                <a:latin typeface="Times New Roman" pitchFamily="18" charset="0"/>
                <a:ea typeface="Gulim" pitchFamily="34" charset="-127"/>
                <a:cs typeface="Times New Roman" pitchFamily="18" charset="0"/>
              </a:rPr>
              <a:t>cyfre, </a:t>
            </a:r>
            <a:r>
              <a:rPr lang="de-DE" altLang="ko-KR" sz="3200" i="1">
                <a:latin typeface="Times New Roman" pitchFamily="18" charset="0"/>
                <a:ea typeface="Gulim" pitchFamily="34" charset="-127"/>
                <a:cs typeface="Times New Roman" pitchFamily="18" charset="0"/>
              </a:rPr>
              <a:t>cyphra</a:t>
            </a:r>
            <a:r>
              <a:rPr lang="it-IT" altLang="ko-KR" sz="3200" i="1">
                <a:latin typeface="Times New Roman" pitchFamily="18" charset="0"/>
                <a:ea typeface="Gulim" pitchFamily="34" charset="-127"/>
                <a:cs typeface="Times New Roman" pitchFamily="18" charset="0"/>
              </a:rPr>
              <a:t>, sciffula, siffra, </a:t>
            </a:r>
            <a:r>
              <a:rPr lang="de-DE" altLang="ko-KR" sz="3200" i="1">
                <a:latin typeface="Times New Roman" pitchFamily="18" charset="0"/>
                <a:ea typeface="Gulim" pitchFamily="34" charset="-127"/>
                <a:cs typeface="Times New Roman" pitchFamily="18" charset="0"/>
              </a:rPr>
              <a:t>sifra, tzyphra,</a:t>
            </a:r>
            <a:r>
              <a:rPr lang="it-IT" altLang="ko-KR" sz="3200" i="1">
                <a:latin typeface="Times New Roman" pitchFamily="18" charset="0"/>
                <a:ea typeface="Gulim" pitchFamily="34" charset="-127"/>
                <a:cs typeface="Times New Roman" pitchFamily="18" charset="0"/>
              </a:rPr>
              <a:t> zefiro, </a:t>
            </a:r>
            <a:r>
              <a:rPr lang="de-DE" altLang="ko-KR" sz="3200" i="1">
                <a:latin typeface="Times New Roman" pitchFamily="18" charset="0"/>
                <a:ea typeface="Gulim" pitchFamily="34" charset="-127"/>
                <a:cs typeface="Times New Roman" pitchFamily="18" charset="0"/>
              </a:rPr>
              <a:t>zeifer,</a:t>
            </a:r>
            <a:r>
              <a:rPr lang="it-IT" altLang="ko-KR" sz="3200" i="1">
                <a:latin typeface="Times New Roman" pitchFamily="18" charset="0"/>
                <a:ea typeface="Gulim" pitchFamily="34" charset="-127"/>
                <a:cs typeface="Times New Roman" pitchFamily="18" charset="0"/>
              </a:rPr>
              <a:t> zenero, zephirum, </a:t>
            </a:r>
            <a:r>
              <a:rPr lang="de-DE" altLang="ko-KR" sz="3200" i="1">
                <a:latin typeface="Times New Roman" pitchFamily="18" charset="0"/>
                <a:ea typeface="Gulim" pitchFamily="34" charset="-127"/>
                <a:cs typeface="Times New Roman" pitchFamily="18" charset="0"/>
              </a:rPr>
              <a:t>zephyrium,</a:t>
            </a:r>
            <a:r>
              <a:rPr lang="it-IT" altLang="ko-KR" sz="3200" i="1">
                <a:latin typeface="Times New Roman" pitchFamily="18" charset="0"/>
                <a:ea typeface="Gulim" pitchFamily="34" charset="-127"/>
                <a:cs typeface="Times New Roman" pitchFamily="18" charset="0"/>
              </a:rPr>
              <a:t> </a:t>
            </a:r>
            <a:r>
              <a:rPr lang="de-DE" altLang="ko-KR" sz="3200" i="1">
                <a:latin typeface="Times New Roman" pitchFamily="18" charset="0"/>
                <a:ea typeface="Gulim" pitchFamily="34" charset="-127"/>
                <a:cs typeface="Times New Roman" pitchFamily="18" charset="0"/>
              </a:rPr>
              <a:t>zero,</a:t>
            </a:r>
            <a:r>
              <a:rPr lang="it-IT" altLang="ko-KR" sz="3200" i="1">
                <a:latin typeface="Times New Roman" pitchFamily="18" charset="0"/>
                <a:ea typeface="Gulim" pitchFamily="34" charset="-127"/>
                <a:cs typeface="Times New Roman" pitchFamily="18" charset="0"/>
              </a:rPr>
              <a:t> zéro, zerro, zeuero, </a:t>
            </a:r>
            <a:r>
              <a:rPr lang="de-DE" altLang="ko-KR" sz="3200" i="1">
                <a:latin typeface="Times New Roman" pitchFamily="18" charset="0"/>
                <a:ea typeface="Gulim" pitchFamily="34" charset="-127"/>
                <a:cs typeface="Times New Roman" pitchFamily="18" charset="0"/>
              </a:rPr>
              <a:t>zevero,</a:t>
            </a:r>
            <a:r>
              <a:rPr lang="it-IT" altLang="ko-KR" sz="3200" i="1">
                <a:latin typeface="Times New Roman" pitchFamily="18" charset="0"/>
                <a:ea typeface="Gulim" pitchFamily="34" charset="-127"/>
                <a:cs typeface="Times New Roman" pitchFamily="18" charset="0"/>
              </a:rPr>
              <a:t> </a:t>
            </a:r>
            <a:r>
              <a:rPr lang="de-DE" altLang="ko-KR" sz="3200" i="1">
                <a:latin typeface="Times New Roman" pitchFamily="18" charset="0"/>
                <a:ea typeface="Gulim" pitchFamily="34" charset="-127"/>
                <a:cs typeface="Times New Roman" pitchFamily="18" charset="0"/>
              </a:rPr>
              <a:t>zifer, </a:t>
            </a:r>
            <a:r>
              <a:rPr lang="it-IT" altLang="ko-KR" sz="3200" i="1">
                <a:latin typeface="Times New Roman" pitchFamily="18" charset="0"/>
                <a:ea typeface="Gulim" pitchFamily="34" charset="-127"/>
                <a:cs typeface="Times New Roman" pitchFamily="18" charset="0"/>
              </a:rPr>
              <a:t>ziffer, </a:t>
            </a:r>
            <a:r>
              <a:rPr lang="de-DE" altLang="ko-KR" sz="3200" i="1">
                <a:latin typeface="Times New Roman" pitchFamily="18" charset="0"/>
                <a:ea typeface="Gulim" pitchFamily="34" charset="-127"/>
                <a:cs typeface="Times New Roman" pitchFamily="18" charset="0"/>
              </a:rPr>
              <a:t>zyphra</a:t>
            </a:r>
            <a:r>
              <a:rPr lang="de-DE" altLang="ko-KR" sz="3200">
                <a:latin typeface="Times New Roman" pitchFamily="18" charset="0"/>
                <a:ea typeface="Gulim" pitchFamily="34" charset="-127"/>
                <a:cs typeface="Times New Roman" pitchFamily="18" charset="0"/>
              </a:rPr>
              <a:t> </a:t>
            </a:r>
            <a:endParaRPr lang="de-DE" sz="3200">
              <a:latin typeface="Times New Roman" pitchFamily="18" charset="0"/>
              <a:cs typeface="Times New Roman" pitchFamily="18" charset="0"/>
            </a:endParaRPr>
          </a:p>
        </p:txBody>
      </p:sp>
      <p:sp>
        <p:nvSpPr>
          <p:cNvPr id="324613" name="Text Box 5"/>
          <p:cNvSpPr txBox="1">
            <a:spLocks noChangeArrowheads="1"/>
          </p:cNvSpPr>
          <p:nvPr/>
        </p:nvSpPr>
        <p:spPr bwMode="auto">
          <a:xfrm>
            <a:off x="684213" y="677863"/>
            <a:ext cx="7775575" cy="1160462"/>
          </a:xfrm>
          <a:prstGeom prst="rect">
            <a:avLst/>
          </a:prstGeom>
          <a:noFill/>
          <a:ln w="9525">
            <a:noFill/>
            <a:miter lim="800000"/>
            <a:headEnd/>
            <a:tailEnd/>
          </a:ln>
          <a:effectLst/>
        </p:spPr>
        <p:txBody>
          <a:bodyPr>
            <a:spAutoFit/>
          </a:bodyPr>
          <a:lstStyle/>
          <a:p>
            <a:pPr algn="ctr">
              <a:spcBef>
                <a:spcPct val="50000"/>
              </a:spcBef>
            </a:pPr>
            <a:r>
              <a:rPr lang="de-DE" sz="2800">
                <a:latin typeface="Times New Roman" pitchFamily="18" charset="0"/>
                <a:cs typeface="Times New Roman" pitchFamily="18" charset="0"/>
              </a:rPr>
              <a:t>Entstellung der von al-Khwarizmi eingeführten </a:t>
            </a:r>
          </a:p>
          <a:p>
            <a:pPr algn="ctr">
              <a:spcBef>
                <a:spcPct val="50000"/>
              </a:spcBef>
            </a:pPr>
            <a:r>
              <a:rPr lang="de-DE" sz="2800">
                <a:latin typeface="Times New Roman" pitchFamily="18" charset="0"/>
                <a:cs typeface="Times New Roman" pitchFamily="18" charset="0"/>
              </a:rPr>
              <a:t>Bezeichnung </a:t>
            </a:r>
            <a:r>
              <a:rPr lang="de-DE" sz="2800" b="1" i="1">
                <a:latin typeface="Times New Roman" pitchFamily="18" charset="0"/>
                <a:cs typeface="Times New Roman" pitchFamily="18" charset="0"/>
              </a:rPr>
              <a:t>sifer</a:t>
            </a:r>
            <a:endParaRPr lang="de-DE" sz="2800">
              <a:solidFill>
                <a:srgbClr val="000099"/>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11163" y="442913"/>
            <a:ext cx="8337550" cy="5991225"/>
          </a:xfrm>
          <a:prstGeom prst="rect">
            <a:avLst/>
          </a:prstGeom>
          <a:solidFill>
            <a:srgbClr val="CCFF99"/>
          </a:solidFill>
          <a:ln w="9525">
            <a:solidFill>
              <a:schemeClr val="tx1"/>
            </a:solidFill>
            <a:miter lim="800000"/>
            <a:headEnd/>
            <a:tailEnd/>
          </a:ln>
          <a:effectLst/>
        </p:spPr>
        <p:txBody>
          <a:bodyPr wrap="none" anchor="ctr"/>
          <a:lstStyle/>
          <a:p>
            <a:endParaRPr lang="en-US"/>
          </a:p>
        </p:txBody>
      </p:sp>
      <p:sp>
        <p:nvSpPr>
          <p:cNvPr id="168963" name="Text Box 3"/>
          <p:cNvSpPr txBox="1">
            <a:spLocks noChangeArrowheads="1"/>
          </p:cNvSpPr>
          <p:nvPr/>
        </p:nvSpPr>
        <p:spPr bwMode="auto">
          <a:xfrm>
            <a:off x="612775" y="981075"/>
            <a:ext cx="8062913" cy="4784725"/>
          </a:xfrm>
          <a:prstGeom prst="rect">
            <a:avLst/>
          </a:prstGeom>
          <a:noFill/>
          <a:ln w="9525">
            <a:noFill/>
            <a:miter lim="800000"/>
            <a:headEnd/>
            <a:tailEnd/>
          </a:ln>
          <a:effectLst/>
        </p:spPr>
        <p:txBody>
          <a:bodyPr>
            <a:spAutoFit/>
          </a:bodyPr>
          <a:lstStyle/>
          <a:p>
            <a:pPr algn="ctr">
              <a:spcBef>
                <a:spcPct val="50000"/>
              </a:spcBef>
            </a:pPr>
            <a:r>
              <a:rPr lang="fa-IR" sz="3600">
                <a:latin typeface="Times New Roman" pitchFamily="18" charset="0"/>
                <a:cs typeface="Times New Roman" pitchFamily="18" charset="0"/>
              </a:rPr>
              <a:t>جای پای خوارزمی در اروپا</a:t>
            </a:r>
            <a:endParaRPr lang="de-DE" sz="3600">
              <a:latin typeface="Times New Roman" pitchFamily="18" charset="0"/>
              <a:cs typeface="Times New Roman" pitchFamily="18" charset="0"/>
            </a:endParaRPr>
          </a:p>
          <a:p>
            <a:pPr rtl="1">
              <a:lnSpc>
                <a:spcPct val="120000"/>
              </a:lnSpc>
              <a:spcBef>
                <a:spcPct val="50000"/>
              </a:spcBef>
            </a:pPr>
            <a:r>
              <a:rPr lang="de-DE" sz="3200">
                <a:latin typeface="Times New Roman" pitchFamily="18" charset="0"/>
                <a:cs typeface="Times New Roman" pitchFamily="18" charset="0"/>
              </a:rPr>
              <a:t>Spain:        </a:t>
            </a:r>
            <a:r>
              <a:rPr lang="de-DE" sz="3200" i="1">
                <a:solidFill>
                  <a:srgbClr val="A50021"/>
                </a:solidFill>
                <a:latin typeface="Times New Roman" pitchFamily="18" charset="0"/>
                <a:cs typeface="Times New Roman" pitchFamily="18" charset="0"/>
              </a:rPr>
              <a:t>cero, álgebra, algorismo</a:t>
            </a:r>
          </a:p>
          <a:p>
            <a:pPr rtl="1">
              <a:lnSpc>
                <a:spcPct val="120000"/>
              </a:lnSpc>
              <a:spcBef>
                <a:spcPct val="50000"/>
              </a:spcBef>
            </a:pPr>
            <a:r>
              <a:rPr lang="de-DE" sz="3200">
                <a:latin typeface="Times New Roman" pitchFamily="18" charset="0"/>
                <a:cs typeface="Times New Roman" pitchFamily="18" charset="0"/>
              </a:rPr>
              <a:t>Italy:          </a:t>
            </a:r>
            <a:r>
              <a:rPr lang="de-DE" sz="3200" i="1">
                <a:solidFill>
                  <a:srgbClr val="A50021"/>
                </a:solidFill>
                <a:latin typeface="Times New Roman" pitchFamily="18" charset="0"/>
                <a:cs typeface="Times New Roman" pitchFamily="18" charset="0"/>
              </a:rPr>
              <a:t>zifero, zero, álgebra, algorismo</a:t>
            </a:r>
          </a:p>
          <a:p>
            <a:pPr rtl="1">
              <a:lnSpc>
                <a:spcPct val="120000"/>
              </a:lnSpc>
              <a:spcBef>
                <a:spcPct val="50000"/>
              </a:spcBef>
            </a:pPr>
            <a:r>
              <a:rPr lang="de-DE" sz="3200">
                <a:latin typeface="Times New Roman" pitchFamily="18" charset="0"/>
                <a:cs typeface="Times New Roman" pitchFamily="18" charset="0"/>
              </a:rPr>
              <a:t>France:       </a:t>
            </a:r>
            <a:r>
              <a:rPr lang="de-DE" sz="3200" i="1">
                <a:solidFill>
                  <a:srgbClr val="A50021"/>
                </a:solidFill>
                <a:latin typeface="Times New Roman" pitchFamily="18" charset="0"/>
                <a:cs typeface="Times New Roman" pitchFamily="18" charset="0"/>
              </a:rPr>
              <a:t>cyfre, chiffre, algebra, algorithm</a:t>
            </a:r>
          </a:p>
          <a:p>
            <a:pPr>
              <a:lnSpc>
                <a:spcPct val="120000"/>
              </a:lnSpc>
              <a:spcBef>
                <a:spcPct val="50000"/>
              </a:spcBef>
            </a:pPr>
            <a:r>
              <a:rPr lang="de-DE" sz="3200">
                <a:latin typeface="Times New Roman" pitchFamily="18" charset="0"/>
                <a:cs typeface="Times New Roman" pitchFamily="18" charset="0"/>
              </a:rPr>
              <a:t>England:     </a:t>
            </a:r>
            <a:r>
              <a:rPr lang="de-DE" sz="3200" i="1">
                <a:solidFill>
                  <a:srgbClr val="A50021"/>
                </a:solidFill>
                <a:latin typeface="Times New Roman" pitchFamily="18" charset="0"/>
                <a:cs typeface="Times New Roman" pitchFamily="18" charset="0"/>
              </a:rPr>
              <a:t>cipher, zero, algebra, algorithm</a:t>
            </a:r>
          </a:p>
          <a:p>
            <a:pPr>
              <a:lnSpc>
                <a:spcPct val="120000"/>
              </a:lnSpc>
              <a:spcBef>
                <a:spcPct val="50000"/>
              </a:spcBef>
            </a:pPr>
            <a:r>
              <a:rPr lang="de-DE" sz="3200">
                <a:latin typeface="Times New Roman" pitchFamily="18" charset="0"/>
                <a:cs typeface="Times New Roman" pitchFamily="18" charset="0"/>
              </a:rPr>
              <a:t>Germany:    </a:t>
            </a:r>
            <a:r>
              <a:rPr lang="de-DE" sz="3200" i="1">
                <a:solidFill>
                  <a:srgbClr val="A50021"/>
                </a:solidFill>
                <a:latin typeface="Times New Roman" pitchFamily="18" charset="0"/>
                <a:cs typeface="Times New Roman" pitchFamily="18" charset="0"/>
              </a:rPr>
              <a:t>Ziffer, Algebra, Algorithmus</a:t>
            </a:r>
            <a:endParaRPr lang="de-DE" sz="3200" i="1">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8963">
                                            <p:txEl>
                                              <p:pRg st="1" end="1"/>
                                            </p:txEl>
                                          </p:spTgt>
                                        </p:tgtEl>
                                        <p:attrNameLst>
                                          <p:attrName>style.visibility</p:attrName>
                                        </p:attrNameLst>
                                      </p:cBhvr>
                                      <p:to>
                                        <p:strVal val="visible"/>
                                      </p:to>
                                    </p:set>
                                    <p:anim calcmode="lin" valueType="num">
                                      <p:cBhvr additive="base">
                                        <p:cTn id="7" dur="500" fill="hold"/>
                                        <p:tgtEl>
                                          <p:spTgt spid="16896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8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8963">
                                            <p:txEl>
                                              <p:pRg st="2" end="2"/>
                                            </p:txEl>
                                          </p:spTgt>
                                        </p:tgtEl>
                                        <p:attrNameLst>
                                          <p:attrName>style.visibility</p:attrName>
                                        </p:attrNameLst>
                                      </p:cBhvr>
                                      <p:to>
                                        <p:strVal val="visible"/>
                                      </p:to>
                                    </p:set>
                                    <p:anim calcmode="lin" valueType="num">
                                      <p:cBhvr additive="base">
                                        <p:cTn id="13" dur="500" fill="hold"/>
                                        <p:tgtEl>
                                          <p:spTgt spid="1689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8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8963">
                                            <p:txEl>
                                              <p:pRg st="3" end="3"/>
                                            </p:txEl>
                                          </p:spTgt>
                                        </p:tgtEl>
                                        <p:attrNameLst>
                                          <p:attrName>style.visibility</p:attrName>
                                        </p:attrNameLst>
                                      </p:cBhvr>
                                      <p:to>
                                        <p:strVal val="visible"/>
                                      </p:to>
                                    </p:set>
                                    <p:anim calcmode="lin" valueType="num">
                                      <p:cBhvr additive="base">
                                        <p:cTn id="19" dur="500" fill="hold"/>
                                        <p:tgtEl>
                                          <p:spTgt spid="16896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89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8963">
                                            <p:txEl>
                                              <p:pRg st="4" end="4"/>
                                            </p:txEl>
                                          </p:spTgt>
                                        </p:tgtEl>
                                        <p:attrNameLst>
                                          <p:attrName>style.visibility</p:attrName>
                                        </p:attrNameLst>
                                      </p:cBhvr>
                                      <p:to>
                                        <p:strVal val="visible"/>
                                      </p:to>
                                    </p:set>
                                    <p:anim calcmode="lin" valueType="num">
                                      <p:cBhvr additive="base">
                                        <p:cTn id="25" dur="500" fill="hold"/>
                                        <p:tgtEl>
                                          <p:spTgt spid="16896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89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8963">
                                            <p:txEl>
                                              <p:pRg st="5" end="5"/>
                                            </p:txEl>
                                          </p:spTgt>
                                        </p:tgtEl>
                                        <p:attrNameLst>
                                          <p:attrName>style.visibility</p:attrName>
                                        </p:attrNameLst>
                                      </p:cBhvr>
                                      <p:to>
                                        <p:strVal val="visible"/>
                                      </p:to>
                                    </p:set>
                                    <p:anim calcmode="lin" valueType="num">
                                      <p:cBhvr additive="base">
                                        <p:cTn id="31" dur="500" fill="hold"/>
                                        <p:tgtEl>
                                          <p:spTgt spid="16896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896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64867" name="Text Box 3"/>
          <p:cNvSpPr txBox="1">
            <a:spLocks noChangeArrowheads="1"/>
          </p:cNvSpPr>
          <p:nvPr/>
        </p:nvSpPr>
        <p:spPr bwMode="auto">
          <a:xfrm>
            <a:off x="612775" y="620713"/>
            <a:ext cx="8135938" cy="5622925"/>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Kloster Salem, um</a:t>
            </a:r>
            <a:r>
              <a:rPr lang="de-DE" sz="3200">
                <a:solidFill>
                  <a:srgbClr val="CC3300"/>
                </a:solidFill>
                <a:latin typeface="Times New Roman" pitchFamily="18" charset="0"/>
                <a:cs typeface="Times New Roman" pitchFamily="18" charset="0"/>
              </a:rPr>
              <a:t> 1200</a:t>
            </a:r>
          </a:p>
          <a:p>
            <a:pPr>
              <a:lnSpc>
                <a:spcPct val="120000"/>
              </a:lnSpc>
              <a:spcBef>
                <a:spcPct val="50000"/>
              </a:spcBef>
            </a:pPr>
            <a:r>
              <a:rPr lang="de-DE" sz="2800">
                <a:latin typeface="Times New Roman" pitchFamily="18" charset="0"/>
                <a:cs typeface="Times New Roman" pitchFamily="18" charset="0"/>
              </a:rPr>
              <a:t>„Zu wissen ist, dass in der Null ein großes Heiligtum liegt, durch das, was ohne Anfang und ohne Ende ist, wird ER versinnbildlicht; und wie die Null sich weder vermehrt noch vermindert, so erhält ER weder Zufluss noch Abgang. </a:t>
            </a:r>
          </a:p>
          <a:p>
            <a:pPr>
              <a:lnSpc>
                <a:spcPct val="120000"/>
              </a:lnSpc>
              <a:spcBef>
                <a:spcPct val="50000"/>
              </a:spcBef>
            </a:pPr>
            <a:r>
              <a:rPr lang="de-DE" sz="2800">
                <a:latin typeface="Times New Roman" pitchFamily="18" charset="0"/>
                <a:cs typeface="Times New Roman" pitchFamily="18" charset="0"/>
              </a:rPr>
              <a:t>Und wie sie alle Zahlen verzehnfacht, so verzehnfacht ER nicht nur, sondern vertausendfacht, ja, dass ich richtig sage, ER schafft alles aus dem Nichts, erhält es und lenkt es.“</a:t>
            </a: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62819" name="Text Box 3"/>
          <p:cNvSpPr txBox="1">
            <a:spLocks noChangeArrowheads="1"/>
          </p:cNvSpPr>
          <p:nvPr/>
        </p:nvSpPr>
        <p:spPr bwMode="auto">
          <a:xfrm>
            <a:off x="755650" y="1700213"/>
            <a:ext cx="7632700" cy="2530475"/>
          </a:xfrm>
          <a:prstGeom prst="rect">
            <a:avLst/>
          </a:prstGeom>
          <a:noFill/>
          <a:ln w="9525">
            <a:noFill/>
            <a:miter lim="800000"/>
            <a:headEnd/>
            <a:tailEnd/>
          </a:ln>
          <a:effectLst/>
        </p:spPr>
        <p:txBody>
          <a:bodyPr>
            <a:spAutoFit/>
          </a:bodyPr>
          <a:lstStyle/>
          <a:p>
            <a:pPr>
              <a:spcBef>
                <a:spcPct val="50000"/>
              </a:spcBef>
            </a:pPr>
            <a:r>
              <a:rPr lang="de-DE" sz="4000" i="1">
                <a:latin typeface="Times New Roman" pitchFamily="18" charset="0"/>
                <a:ea typeface="Gungsuh" pitchFamily="18" charset="-127"/>
                <a:cs typeface="Times New Roman" pitchFamily="18" charset="0"/>
              </a:rPr>
              <a:t>„Wie die Puppe ein Adler sein wollte, der Esel ein Löwe, die Äffen eine Königin, so wollte die </a:t>
            </a:r>
            <a:r>
              <a:rPr lang="de-DE" sz="4000" b="1" i="1">
                <a:solidFill>
                  <a:srgbClr val="CC3300"/>
                </a:solidFill>
                <a:latin typeface="Times New Roman" pitchFamily="18" charset="0"/>
                <a:ea typeface="Gungsuh" pitchFamily="18" charset="-127"/>
                <a:cs typeface="Times New Roman" pitchFamily="18" charset="0"/>
              </a:rPr>
              <a:t>cifra</a:t>
            </a:r>
            <a:r>
              <a:rPr lang="de-DE" sz="4000" i="1">
                <a:latin typeface="Times New Roman" pitchFamily="18" charset="0"/>
                <a:ea typeface="Gungsuh" pitchFamily="18" charset="-127"/>
                <a:cs typeface="Times New Roman" pitchFamily="18" charset="0"/>
              </a:rPr>
              <a:t> eine Zahl sein!“</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784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sp>
        <p:nvSpPr>
          <p:cNvPr id="547843" name="Text Box 3"/>
          <p:cNvSpPr txBox="1">
            <a:spLocks noChangeArrowheads="1"/>
          </p:cNvSpPr>
          <p:nvPr/>
        </p:nvSpPr>
        <p:spPr bwMode="auto">
          <a:xfrm>
            <a:off x="539750" y="4724400"/>
            <a:ext cx="8135938" cy="946150"/>
          </a:xfrm>
          <a:prstGeom prst="rect">
            <a:avLst/>
          </a:prstGeom>
          <a:noFill/>
          <a:ln w="9525">
            <a:noFill/>
            <a:miter lim="800000"/>
            <a:headEnd/>
            <a:tailEnd/>
          </a:ln>
          <a:effectLst/>
        </p:spPr>
        <p:txBody>
          <a:bodyPr>
            <a:spAutoFit/>
          </a:bodyPr>
          <a:lstStyle/>
          <a:p>
            <a:pPr algn="ctr"/>
            <a:r>
              <a:rPr lang="de-DE" sz="2800" b="1">
                <a:latin typeface="Times New Roman" pitchFamily="18" charset="0"/>
                <a:cs typeface="Times New Roman" pitchFamily="18" charset="0"/>
              </a:rPr>
              <a:t>Will</a:t>
            </a:r>
            <a:r>
              <a:rPr lang="de-DE" sz="2800">
                <a:latin typeface="Times New Roman" pitchFamily="18" charset="0"/>
                <a:cs typeface="Times New Roman" pitchFamily="18" charset="0"/>
              </a:rPr>
              <a:t>iam James </a:t>
            </a:r>
            <a:r>
              <a:rPr lang="de-DE" sz="2800" b="1">
                <a:latin typeface="Times New Roman" pitchFamily="18" charset="0"/>
                <a:cs typeface="Times New Roman" pitchFamily="18" charset="0"/>
              </a:rPr>
              <a:t>Durant</a:t>
            </a:r>
            <a:r>
              <a:rPr lang="de-DE" sz="2800">
                <a:latin typeface="Times New Roman" pitchFamily="18" charset="0"/>
                <a:cs typeface="Times New Roman" pitchFamily="18" charset="0"/>
              </a:rPr>
              <a:t> (1885-1981)</a:t>
            </a:r>
          </a:p>
          <a:p>
            <a:pPr algn="ctr"/>
            <a:r>
              <a:rPr lang="de-DE" sz="2800">
                <a:latin typeface="Times New Roman" pitchFamily="18" charset="0"/>
                <a:cs typeface="Times New Roman" pitchFamily="18" charset="0"/>
              </a:rPr>
              <a:t> </a:t>
            </a:r>
            <a:r>
              <a:rPr lang="de-DE" sz="2800" i="1">
                <a:latin typeface="Times New Roman" pitchFamily="18" charset="0"/>
                <a:cs typeface="Times New Roman" pitchFamily="18" charset="0"/>
              </a:rPr>
              <a:t>The Story of Civilization</a:t>
            </a:r>
            <a:r>
              <a:rPr lang="de-DE" sz="2800">
                <a:latin typeface="Times New Roman" pitchFamily="18" charset="0"/>
                <a:cs typeface="Times New Roman" pitchFamily="18" charset="0"/>
              </a:rPr>
              <a:t>, 11 Volumes, 1935-75</a:t>
            </a:r>
            <a:r>
              <a:rPr lang="de-DE" sz="2400">
                <a:latin typeface="Times New Roman" pitchFamily="18" charset="0"/>
                <a:cs typeface="Times New Roman" pitchFamily="18" charset="0"/>
              </a:rPr>
              <a:t> </a:t>
            </a:r>
          </a:p>
        </p:txBody>
      </p:sp>
      <p:pic>
        <p:nvPicPr>
          <p:cNvPr id="547846" name="Picture 6" descr="http://de.academic.ru/pictures/dewiki/119/willdurant1961.jpg"/>
          <p:cNvPicPr>
            <a:picLocks noChangeAspect="1" noChangeArrowheads="1"/>
          </p:cNvPicPr>
          <p:nvPr/>
        </p:nvPicPr>
        <p:blipFill>
          <a:blip r:embed="rId4" cstate="print"/>
          <a:srcRect/>
          <a:stretch>
            <a:fillRect/>
          </a:stretch>
        </p:blipFill>
        <p:spPr bwMode="auto">
          <a:xfrm>
            <a:off x="2916238" y="765175"/>
            <a:ext cx="3221037" cy="3783013"/>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350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533508" name="Picture 4" descr="Mehlmann"/>
          <p:cNvPicPr>
            <a:picLocks noChangeAspect="1" noChangeArrowheads="1"/>
          </p:cNvPicPr>
          <p:nvPr/>
        </p:nvPicPr>
        <p:blipFill>
          <a:blip r:embed="rId4"/>
          <a:srcRect/>
          <a:stretch>
            <a:fillRect/>
          </a:stretch>
        </p:blipFill>
        <p:spPr bwMode="auto">
          <a:xfrm>
            <a:off x="684213" y="3284538"/>
            <a:ext cx="1565275" cy="1800225"/>
          </a:xfrm>
          <a:prstGeom prst="rect">
            <a:avLst/>
          </a:prstGeom>
          <a:noFill/>
        </p:spPr>
      </p:pic>
      <p:sp>
        <p:nvSpPr>
          <p:cNvPr id="533509" name="Text Box 5"/>
          <p:cNvSpPr txBox="1">
            <a:spLocks noChangeArrowheads="1"/>
          </p:cNvSpPr>
          <p:nvPr/>
        </p:nvSpPr>
        <p:spPr bwMode="auto">
          <a:xfrm>
            <a:off x="611188" y="5146675"/>
            <a:ext cx="3384550" cy="946150"/>
          </a:xfrm>
          <a:prstGeom prst="rect">
            <a:avLst/>
          </a:prstGeom>
          <a:noFill/>
          <a:ln w="9525">
            <a:noFill/>
            <a:miter lim="800000"/>
            <a:headEnd/>
            <a:tailEnd/>
          </a:ln>
          <a:effectLst/>
        </p:spPr>
        <p:txBody>
          <a:bodyPr>
            <a:spAutoFit/>
          </a:bodyPr>
          <a:lstStyle/>
          <a:p>
            <a:r>
              <a:rPr lang="de-DE" altLang="ko-KR" sz="2000">
                <a:latin typeface="Times New Roman" pitchFamily="18" charset="0"/>
                <a:ea typeface="Gulim" pitchFamily="34" charset="-127"/>
                <a:cs typeface="Times New Roman" pitchFamily="18" charset="0"/>
              </a:rPr>
              <a:t>Alexander Mehlmann </a:t>
            </a:r>
          </a:p>
          <a:p>
            <a:r>
              <a:rPr lang="de-DE" altLang="ko-KR">
                <a:latin typeface="Times New Roman" pitchFamily="18" charset="0"/>
                <a:ea typeface="Gulim" pitchFamily="34" charset="-127"/>
                <a:cs typeface="Times New Roman" pitchFamily="18" charset="0"/>
              </a:rPr>
              <a:t>Institut für Wirtschaftsmathematik</a:t>
            </a:r>
          </a:p>
          <a:p>
            <a:r>
              <a:rPr lang="de-DE" altLang="ko-KR">
                <a:latin typeface="Times New Roman" pitchFamily="18" charset="0"/>
                <a:ea typeface="Gulim" pitchFamily="34" charset="-127"/>
                <a:cs typeface="Times New Roman" pitchFamily="18" charset="0"/>
              </a:rPr>
              <a:t>Technische Universität Wien</a:t>
            </a:r>
            <a:endParaRPr lang="de-DE" u="sng">
              <a:latin typeface="Times New Roman" pitchFamily="18" charset="0"/>
              <a:ea typeface="Gulim" pitchFamily="34" charset="-127"/>
              <a:cs typeface="Times New Roman" pitchFamily="18" charset="0"/>
            </a:endParaRPr>
          </a:p>
        </p:txBody>
      </p:sp>
      <p:sp>
        <p:nvSpPr>
          <p:cNvPr id="533510" name="Text Box 6"/>
          <p:cNvSpPr txBox="1">
            <a:spLocks noChangeArrowheads="1"/>
          </p:cNvSpPr>
          <p:nvPr/>
        </p:nvSpPr>
        <p:spPr bwMode="auto">
          <a:xfrm>
            <a:off x="3348038" y="620713"/>
            <a:ext cx="5256212" cy="5214937"/>
          </a:xfrm>
          <a:prstGeom prst="rect">
            <a:avLst/>
          </a:prstGeom>
          <a:noFill/>
          <a:ln w="9525">
            <a:noFill/>
            <a:miter lim="800000"/>
            <a:headEnd/>
            <a:tailEnd/>
          </a:ln>
          <a:effectLst/>
        </p:spPr>
        <p:txBody>
          <a:bodyPr>
            <a:spAutoFit/>
          </a:bodyPr>
          <a:lstStyle/>
          <a:p>
            <a:pPr algn="ctr"/>
            <a:r>
              <a:rPr lang="de-DE" sz="3200" i="1">
                <a:latin typeface="Times New Roman" pitchFamily="18" charset="0"/>
                <a:cs typeface="Times New Roman" pitchFamily="18" charset="0"/>
              </a:rPr>
              <a:t>al-Chwarizmi</a:t>
            </a:r>
          </a:p>
          <a:p>
            <a:pPr algn="ctr"/>
            <a:endParaRPr lang="de-DE" sz="3200" i="1">
              <a:latin typeface="Times New Roman" pitchFamily="18" charset="0"/>
              <a:cs typeface="Times New Roman" pitchFamily="18" charset="0"/>
            </a:endParaRPr>
          </a:p>
          <a:p>
            <a:pPr algn="ctr"/>
            <a:r>
              <a:rPr lang="de-DE" sz="2800" i="1">
                <a:latin typeface="Times New Roman" pitchFamily="18" charset="0"/>
                <a:cs typeface="Times New Roman" pitchFamily="18" charset="0"/>
              </a:rPr>
              <a:t>Als weiland al-Chwarizmi sprach, </a:t>
            </a:r>
          </a:p>
          <a:p>
            <a:pPr algn="ctr"/>
            <a:r>
              <a:rPr lang="de-DE" sz="2800" i="1">
                <a:latin typeface="Times New Roman" pitchFamily="18" charset="0"/>
                <a:cs typeface="Times New Roman" pitchFamily="18" charset="0"/>
              </a:rPr>
              <a:t>Verstand ihn kein Barbar. </a:t>
            </a:r>
          </a:p>
          <a:p>
            <a:pPr algn="ctr"/>
            <a:r>
              <a:rPr lang="de-DE" sz="2800" i="1">
                <a:latin typeface="Times New Roman" pitchFamily="18" charset="0"/>
                <a:cs typeface="Times New Roman" pitchFamily="18" charset="0"/>
              </a:rPr>
              <a:t>Das Abendland küsste er wach </a:t>
            </a:r>
          </a:p>
          <a:p>
            <a:pPr algn="ctr"/>
            <a:r>
              <a:rPr lang="de-DE" sz="2800" i="1">
                <a:latin typeface="Times New Roman" pitchFamily="18" charset="0"/>
                <a:cs typeface="Times New Roman" pitchFamily="18" charset="0"/>
              </a:rPr>
              <a:t>Erst nach 300 Jahr.</a:t>
            </a:r>
          </a:p>
          <a:p>
            <a:pPr algn="ctr"/>
            <a:endParaRPr lang="de-DE" sz="2000" i="1">
              <a:latin typeface="Times New Roman" pitchFamily="18" charset="0"/>
              <a:cs typeface="Times New Roman" pitchFamily="18" charset="0"/>
            </a:endParaRPr>
          </a:p>
          <a:p>
            <a:pPr algn="ctr"/>
            <a:r>
              <a:rPr lang="de-DE" sz="2800" i="1">
                <a:latin typeface="Times New Roman" pitchFamily="18" charset="0"/>
                <a:cs typeface="Times New Roman" pitchFamily="18" charset="0"/>
              </a:rPr>
              <a:t>Al-jabr ward zur Algebra </a:t>
            </a:r>
          </a:p>
          <a:p>
            <a:pPr algn="ctr"/>
            <a:r>
              <a:rPr lang="de-DE" sz="2800" i="1">
                <a:latin typeface="Times New Roman" pitchFamily="18" charset="0"/>
                <a:cs typeface="Times New Roman" pitchFamily="18" charset="0"/>
              </a:rPr>
              <a:t>Im plumpen Mönchslatein. </a:t>
            </a:r>
          </a:p>
          <a:p>
            <a:pPr algn="ctr"/>
            <a:r>
              <a:rPr lang="de-DE" sz="2800" i="1">
                <a:latin typeface="Times New Roman" pitchFamily="18" charset="0"/>
                <a:cs typeface="Times New Roman" pitchFamily="18" charset="0"/>
              </a:rPr>
              <a:t>Und Indiens Weisheit stand nun da </a:t>
            </a:r>
          </a:p>
          <a:p>
            <a:pPr algn="ctr"/>
            <a:r>
              <a:rPr lang="de-DE" sz="2800" i="1">
                <a:latin typeface="Times New Roman" pitchFamily="18" charset="0"/>
                <a:cs typeface="Times New Roman" pitchFamily="18" charset="0"/>
              </a:rPr>
              <a:t>In Ziffernringelreihn.</a:t>
            </a:r>
          </a:p>
          <a:p>
            <a:endParaRPr lang="de-DE" sz="2800" i="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28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37283"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37284" name="Text Box 4"/>
          <p:cNvSpPr txBox="1">
            <a:spLocks noChangeArrowheads="1"/>
          </p:cNvSpPr>
          <p:nvPr/>
        </p:nvSpPr>
        <p:spPr bwMode="auto">
          <a:xfrm>
            <a:off x="1331913" y="2468563"/>
            <a:ext cx="6335712" cy="2289175"/>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al-Khwarizmis </a:t>
            </a:r>
            <a:r>
              <a:rPr lang="de-DE" sz="3600" b="1" i="1">
                <a:solidFill>
                  <a:srgbClr val="990000"/>
                </a:solidFill>
                <a:latin typeface="Times New Roman" pitchFamily="18" charset="0"/>
                <a:cs typeface="Times New Roman" pitchFamily="18" charset="0"/>
              </a:rPr>
              <a:t>sifer</a:t>
            </a:r>
            <a:r>
              <a:rPr lang="de-DE" sz="3600" i="1">
                <a:latin typeface="Times New Roman" pitchFamily="18" charset="0"/>
                <a:cs typeface="Times New Roman" pitchFamily="18" charset="0"/>
              </a:rPr>
              <a:t> </a:t>
            </a:r>
          </a:p>
          <a:p>
            <a:pPr algn="ctr">
              <a:spcBef>
                <a:spcPct val="50000"/>
              </a:spcBef>
            </a:pPr>
            <a:r>
              <a:rPr lang="de-DE" sz="3600" i="1">
                <a:latin typeface="Times New Roman" pitchFamily="18" charset="0"/>
                <a:cs typeface="Times New Roman" pitchFamily="18" charset="0"/>
              </a:rPr>
              <a:t>als Chiffre  </a:t>
            </a:r>
          </a:p>
          <a:p>
            <a:pPr algn="ctr">
              <a:spcBef>
                <a:spcPct val="50000"/>
              </a:spcBef>
            </a:pPr>
            <a:endParaRPr lang="de-DE" sz="3600" i="1">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395288" y="4048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solidFill>
                <a:schemeClr val="tx2"/>
              </a:solidFill>
            </a:endParaRPr>
          </a:p>
        </p:txBody>
      </p:sp>
      <p:sp>
        <p:nvSpPr>
          <p:cNvPr id="58373" name="Text Box 5"/>
          <p:cNvSpPr txBox="1">
            <a:spLocks noChangeArrowheads="1"/>
          </p:cNvSpPr>
          <p:nvPr/>
        </p:nvSpPr>
        <p:spPr bwMode="auto">
          <a:xfrm>
            <a:off x="762000" y="2209800"/>
            <a:ext cx="7467600" cy="1917700"/>
          </a:xfrm>
          <a:prstGeom prst="rect">
            <a:avLst/>
          </a:prstGeom>
          <a:noFill/>
          <a:ln w="9525">
            <a:noFill/>
            <a:miter lim="800000"/>
            <a:headEnd/>
            <a:tailEnd/>
          </a:ln>
          <a:effectLst/>
        </p:spPr>
        <p:txBody>
          <a:bodyPr>
            <a:spAutoFit/>
          </a:bodyPr>
          <a:lstStyle/>
          <a:p>
            <a:pPr>
              <a:spcBef>
                <a:spcPct val="50000"/>
              </a:spcBef>
            </a:pPr>
            <a:r>
              <a:rPr lang="en-US" sz="2400" b="1">
                <a:latin typeface="Courier New" pitchFamily="49" charset="0"/>
              </a:rPr>
              <a:t>Apparently neutral's protest is thoroughly discounted and ignored. Isman hard hit. Blockade issue affects pretext for embargo on by products, ejecting suets and vegetable oils.</a:t>
            </a:r>
            <a:r>
              <a:rPr lang="en-US" sz="2400">
                <a:latin typeface="Arial Unicode MS" pitchFamily="34" charset="-128"/>
              </a:rPr>
              <a:t> </a:t>
            </a:r>
          </a:p>
        </p:txBody>
      </p:sp>
      <p:sp>
        <p:nvSpPr>
          <p:cNvPr id="58374" name="Text Box 6"/>
          <p:cNvSpPr txBox="1">
            <a:spLocks noChangeArrowheads="1"/>
          </p:cNvSpPr>
          <p:nvPr/>
        </p:nvSpPr>
        <p:spPr bwMode="auto">
          <a:xfrm>
            <a:off x="468313" y="893763"/>
            <a:ext cx="8207375" cy="519112"/>
          </a:xfrm>
          <a:prstGeom prst="rect">
            <a:avLst/>
          </a:prstGeom>
          <a:noFill/>
          <a:ln w="9525">
            <a:noFill/>
            <a:miter lim="800000"/>
            <a:headEnd/>
            <a:tailEnd/>
          </a:ln>
          <a:effectLst/>
        </p:spPr>
        <p:txBody>
          <a:bodyPr>
            <a:spAutoFit/>
          </a:bodyPr>
          <a:lstStyle/>
          <a:p>
            <a:pPr algn="ctr">
              <a:spcBef>
                <a:spcPct val="50000"/>
              </a:spcBef>
            </a:pPr>
            <a:r>
              <a:rPr lang="fa-IR" sz="2800">
                <a:solidFill>
                  <a:schemeClr val="tx2"/>
                </a:solidFill>
                <a:latin typeface="Times New Roman" pitchFamily="18" charset="0"/>
                <a:cs typeface="Times New Roman" pitchFamily="18" charset="0"/>
              </a:rPr>
              <a:t>پیام یک جاسوس آلمانی در جنگ جهانی اول </a:t>
            </a:r>
            <a:endParaRPr lang="de-DE" sz="2800">
              <a:solidFill>
                <a:schemeClr val="tx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6323" name="Text Box 3"/>
          <p:cNvSpPr txBox="1">
            <a:spLocks noChangeArrowheads="1"/>
          </p:cNvSpPr>
          <p:nvPr/>
        </p:nvSpPr>
        <p:spPr bwMode="auto">
          <a:xfrm>
            <a:off x="762000" y="2209800"/>
            <a:ext cx="7467600" cy="1917700"/>
          </a:xfrm>
          <a:prstGeom prst="rect">
            <a:avLst/>
          </a:prstGeom>
          <a:noFill/>
          <a:ln w="9525">
            <a:noFill/>
            <a:miter lim="800000"/>
            <a:headEnd/>
            <a:tailEnd/>
          </a:ln>
          <a:effectLst/>
        </p:spPr>
        <p:txBody>
          <a:bodyPr>
            <a:spAutoFit/>
          </a:bodyPr>
          <a:lstStyle/>
          <a:p>
            <a:pPr>
              <a:spcBef>
                <a:spcPct val="50000"/>
              </a:spcBef>
            </a:pPr>
            <a:r>
              <a:rPr lang="en-US" sz="2400" b="1">
                <a:latin typeface="Courier New" pitchFamily="49" charset="0"/>
              </a:rPr>
              <a:t>A</a:t>
            </a:r>
            <a:r>
              <a:rPr lang="en-US" sz="2400" b="1">
                <a:solidFill>
                  <a:srgbClr val="CC3300"/>
                </a:solidFill>
                <a:latin typeface="Courier New" pitchFamily="49" charset="0"/>
              </a:rPr>
              <a:t>p</a:t>
            </a:r>
            <a:r>
              <a:rPr lang="en-US" sz="2400" b="1">
                <a:latin typeface="Courier New" pitchFamily="49" charset="0"/>
              </a:rPr>
              <a:t>parently n</a:t>
            </a:r>
            <a:r>
              <a:rPr lang="en-US" sz="2400" b="1">
                <a:solidFill>
                  <a:srgbClr val="CC3300"/>
                </a:solidFill>
                <a:latin typeface="Courier New" pitchFamily="49" charset="0"/>
              </a:rPr>
              <a:t>e</a:t>
            </a:r>
            <a:r>
              <a:rPr lang="en-US" sz="2400" b="1">
                <a:latin typeface="Courier New" pitchFamily="49" charset="0"/>
              </a:rPr>
              <a:t>utral's p</a:t>
            </a:r>
            <a:r>
              <a:rPr lang="en-US" sz="2400" b="1">
                <a:solidFill>
                  <a:srgbClr val="CC3300"/>
                </a:solidFill>
                <a:latin typeface="Courier New" pitchFamily="49" charset="0"/>
              </a:rPr>
              <a:t>r</a:t>
            </a:r>
            <a:r>
              <a:rPr lang="en-US" sz="2400" b="1">
                <a:latin typeface="Courier New" pitchFamily="49" charset="0"/>
              </a:rPr>
              <a:t>otest i</a:t>
            </a:r>
            <a:r>
              <a:rPr lang="en-US" sz="2400" b="1">
                <a:solidFill>
                  <a:srgbClr val="CC3300"/>
                </a:solidFill>
                <a:latin typeface="Courier New" pitchFamily="49" charset="0"/>
              </a:rPr>
              <a:t>s</a:t>
            </a:r>
            <a:r>
              <a:rPr lang="en-US" sz="2400" b="1">
                <a:latin typeface="Courier New" pitchFamily="49" charset="0"/>
              </a:rPr>
              <a:t> t</a:t>
            </a:r>
            <a:r>
              <a:rPr lang="en-US" sz="2400" b="1">
                <a:solidFill>
                  <a:srgbClr val="CC3300"/>
                </a:solidFill>
                <a:latin typeface="Courier New" pitchFamily="49" charset="0"/>
              </a:rPr>
              <a:t>h</a:t>
            </a:r>
            <a:r>
              <a:rPr lang="en-US" sz="2400" b="1">
                <a:latin typeface="Courier New" pitchFamily="49" charset="0"/>
              </a:rPr>
              <a:t>oroughly d</a:t>
            </a:r>
            <a:r>
              <a:rPr lang="en-US" sz="2400" b="1">
                <a:solidFill>
                  <a:srgbClr val="CC3300"/>
                </a:solidFill>
                <a:latin typeface="Courier New" pitchFamily="49" charset="0"/>
              </a:rPr>
              <a:t>i</a:t>
            </a:r>
            <a:r>
              <a:rPr lang="en-US" sz="2400" b="1">
                <a:latin typeface="Courier New" pitchFamily="49" charset="0"/>
              </a:rPr>
              <a:t>scounted a</a:t>
            </a:r>
            <a:r>
              <a:rPr lang="en-US" sz="2400" b="1">
                <a:solidFill>
                  <a:srgbClr val="CC3300"/>
                </a:solidFill>
                <a:latin typeface="Courier New" pitchFamily="49" charset="0"/>
              </a:rPr>
              <a:t>n</a:t>
            </a:r>
            <a:r>
              <a:rPr lang="en-US" sz="2400" b="1">
                <a:latin typeface="Courier New" pitchFamily="49" charset="0"/>
              </a:rPr>
              <a:t>d i</a:t>
            </a:r>
            <a:r>
              <a:rPr lang="en-US" sz="2400" b="1">
                <a:solidFill>
                  <a:srgbClr val="CC3300"/>
                </a:solidFill>
                <a:latin typeface="Courier New" pitchFamily="49" charset="0"/>
              </a:rPr>
              <a:t>g</a:t>
            </a:r>
            <a:r>
              <a:rPr lang="en-US" sz="2400" b="1">
                <a:latin typeface="Courier New" pitchFamily="49" charset="0"/>
              </a:rPr>
              <a:t>nored. I</a:t>
            </a:r>
            <a:r>
              <a:rPr lang="en-US" sz="2400" b="1">
                <a:solidFill>
                  <a:srgbClr val="CC3300"/>
                </a:solidFill>
                <a:latin typeface="Courier New" pitchFamily="49" charset="0"/>
              </a:rPr>
              <a:t>s</a:t>
            </a:r>
            <a:r>
              <a:rPr lang="en-US" sz="2400" b="1">
                <a:latin typeface="Courier New" pitchFamily="49" charset="0"/>
              </a:rPr>
              <a:t>man h</a:t>
            </a:r>
            <a:r>
              <a:rPr lang="en-US" sz="2400" b="1">
                <a:solidFill>
                  <a:srgbClr val="CC3300"/>
                </a:solidFill>
                <a:latin typeface="Courier New" pitchFamily="49" charset="0"/>
              </a:rPr>
              <a:t>a</a:t>
            </a:r>
            <a:r>
              <a:rPr lang="en-US" sz="2400" b="1">
                <a:latin typeface="Courier New" pitchFamily="49" charset="0"/>
              </a:rPr>
              <a:t>rd h</a:t>
            </a:r>
            <a:r>
              <a:rPr lang="en-US" sz="2400" b="1">
                <a:solidFill>
                  <a:srgbClr val="CC3300"/>
                </a:solidFill>
                <a:latin typeface="Courier New" pitchFamily="49" charset="0"/>
              </a:rPr>
              <a:t>i</a:t>
            </a:r>
            <a:r>
              <a:rPr lang="en-US" sz="2400" b="1">
                <a:latin typeface="Courier New" pitchFamily="49" charset="0"/>
              </a:rPr>
              <a:t>t. B</a:t>
            </a:r>
            <a:r>
              <a:rPr lang="en-US" sz="2400" b="1">
                <a:solidFill>
                  <a:srgbClr val="CC3300"/>
                </a:solidFill>
                <a:latin typeface="Courier New" pitchFamily="49" charset="0"/>
              </a:rPr>
              <a:t>l</a:t>
            </a:r>
            <a:r>
              <a:rPr lang="en-US" sz="2400" b="1">
                <a:latin typeface="Courier New" pitchFamily="49" charset="0"/>
              </a:rPr>
              <a:t>ockade i</a:t>
            </a:r>
            <a:r>
              <a:rPr lang="en-US" sz="2400" b="1">
                <a:solidFill>
                  <a:srgbClr val="CC3300"/>
                </a:solidFill>
                <a:latin typeface="Courier New" pitchFamily="49" charset="0"/>
              </a:rPr>
              <a:t>s</a:t>
            </a:r>
            <a:r>
              <a:rPr lang="en-US" sz="2400" b="1">
                <a:latin typeface="Courier New" pitchFamily="49" charset="0"/>
              </a:rPr>
              <a:t>sue a</a:t>
            </a:r>
            <a:r>
              <a:rPr lang="en-US" sz="2400" b="1">
                <a:solidFill>
                  <a:srgbClr val="CC3300"/>
                </a:solidFill>
                <a:latin typeface="Courier New" pitchFamily="49" charset="0"/>
              </a:rPr>
              <a:t>f</a:t>
            </a:r>
            <a:r>
              <a:rPr lang="en-US" sz="2400" b="1">
                <a:latin typeface="Courier New" pitchFamily="49" charset="0"/>
              </a:rPr>
              <a:t>fects p</a:t>
            </a:r>
            <a:r>
              <a:rPr lang="en-US" sz="2400" b="1">
                <a:solidFill>
                  <a:srgbClr val="CC3300"/>
                </a:solidFill>
                <a:latin typeface="Courier New" pitchFamily="49" charset="0"/>
              </a:rPr>
              <a:t>r</a:t>
            </a:r>
            <a:r>
              <a:rPr lang="en-US" sz="2400" b="1">
                <a:latin typeface="Courier New" pitchFamily="49" charset="0"/>
              </a:rPr>
              <a:t>etext f</a:t>
            </a:r>
            <a:r>
              <a:rPr lang="en-US" sz="2400" b="1">
                <a:solidFill>
                  <a:srgbClr val="CC3300"/>
                </a:solidFill>
                <a:latin typeface="Courier New" pitchFamily="49" charset="0"/>
              </a:rPr>
              <a:t>o</a:t>
            </a:r>
            <a:r>
              <a:rPr lang="en-US" sz="2400" b="1">
                <a:latin typeface="Courier New" pitchFamily="49" charset="0"/>
              </a:rPr>
              <a:t>r e</a:t>
            </a:r>
            <a:r>
              <a:rPr lang="en-US" sz="2400" b="1">
                <a:solidFill>
                  <a:srgbClr val="CC3300"/>
                </a:solidFill>
                <a:latin typeface="Courier New" pitchFamily="49" charset="0"/>
              </a:rPr>
              <a:t>m</a:t>
            </a:r>
            <a:r>
              <a:rPr lang="en-US" sz="2400" b="1">
                <a:latin typeface="Courier New" pitchFamily="49" charset="0"/>
              </a:rPr>
              <a:t>bargo o</a:t>
            </a:r>
            <a:r>
              <a:rPr lang="en-US" sz="2400" b="1">
                <a:solidFill>
                  <a:srgbClr val="CC3300"/>
                </a:solidFill>
                <a:latin typeface="Courier New" pitchFamily="49" charset="0"/>
              </a:rPr>
              <a:t>n</a:t>
            </a:r>
            <a:r>
              <a:rPr lang="en-US" sz="2400" b="1">
                <a:latin typeface="Courier New" pitchFamily="49" charset="0"/>
              </a:rPr>
              <a:t> b</a:t>
            </a:r>
            <a:r>
              <a:rPr lang="en-US" sz="2400" b="1">
                <a:solidFill>
                  <a:srgbClr val="CC3300"/>
                </a:solidFill>
                <a:latin typeface="Courier New" pitchFamily="49" charset="0"/>
              </a:rPr>
              <a:t>y</a:t>
            </a:r>
            <a:r>
              <a:rPr lang="en-US" sz="2400" b="1">
                <a:latin typeface="Courier New" pitchFamily="49" charset="0"/>
              </a:rPr>
              <a:t> p</a:t>
            </a:r>
            <a:r>
              <a:rPr lang="en-US" sz="2400" b="1">
                <a:solidFill>
                  <a:srgbClr val="CC3300"/>
                </a:solidFill>
                <a:latin typeface="Courier New" pitchFamily="49" charset="0"/>
              </a:rPr>
              <a:t>r</a:t>
            </a:r>
            <a:r>
              <a:rPr lang="en-US" sz="2400" b="1">
                <a:latin typeface="Courier New" pitchFamily="49" charset="0"/>
              </a:rPr>
              <a:t>oducts, e</a:t>
            </a:r>
            <a:r>
              <a:rPr lang="en-US" sz="2400" b="1">
                <a:solidFill>
                  <a:srgbClr val="CC3300"/>
                </a:solidFill>
                <a:latin typeface="Courier New" pitchFamily="49" charset="0"/>
              </a:rPr>
              <a:t>j</a:t>
            </a:r>
            <a:r>
              <a:rPr lang="en-US" sz="2400" b="1">
                <a:latin typeface="Courier New" pitchFamily="49" charset="0"/>
              </a:rPr>
              <a:t>ecting s</a:t>
            </a:r>
            <a:r>
              <a:rPr lang="en-US" sz="2400" b="1">
                <a:solidFill>
                  <a:srgbClr val="CC3300"/>
                </a:solidFill>
                <a:latin typeface="Courier New" pitchFamily="49" charset="0"/>
              </a:rPr>
              <a:t>u</a:t>
            </a:r>
            <a:r>
              <a:rPr lang="en-US" sz="2400" b="1">
                <a:latin typeface="Courier New" pitchFamily="49" charset="0"/>
              </a:rPr>
              <a:t>ets a</a:t>
            </a:r>
            <a:r>
              <a:rPr lang="en-US" sz="2400" b="1">
                <a:solidFill>
                  <a:srgbClr val="CC3300"/>
                </a:solidFill>
                <a:latin typeface="Courier New" pitchFamily="49" charset="0"/>
              </a:rPr>
              <a:t>n</a:t>
            </a:r>
            <a:r>
              <a:rPr lang="en-US" sz="2400" b="1">
                <a:latin typeface="Courier New" pitchFamily="49" charset="0"/>
              </a:rPr>
              <a:t>d v</a:t>
            </a:r>
            <a:r>
              <a:rPr lang="en-US" sz="2400" b="1">
                <a:solidFill>
                  <a:srgbClr val="CC3300"/>
                </a:solidFill>
                <a:latin typeface="Courier New" pitchFamily="49" charset="0"/>
              </a:rPr>
              <a:t>e</a:t>
            </a:r>
            <a:r>
              <a:rPr lang="en-US" sz="2400" b="1">
                <a:latin typeface="Courier New" pitchFamily="49" charset="0"/>
              </a:rPr>
              <a:t>getable o</a:t>
            </a:r>
            <a:r>
              <a:rPr lang="en-US" sz="2400" b="1">
                <a:solidFill>
                  <a:srgbClr val="CC3300"/>
                </a:solidFill>
                <a:latin typeface="Courier New" pitchFamily="49" charset="0"/>
              </a:rPr>
              <a:t>i</a:t>
            </a:r>
            <a:r>
              <a:rPr lang="en-US" sz="2400" b="1">
                <a:latin typeface="Courier New" pitchFamily="49" charset="0"/>
              </a:rPr>
              <a:t>ls.</a:t>
            </a:r>
            <a:r>
              <a:rPr lang="en-US" sz="2400">
                <a:latin typeface="Arial Unicode MS" pitchFamily="34" charset="-128"/>
              </a:rPr>
              <a:t> </a:t>
            </a:r>
          </a:p>
        </p:txBody>
      </p:sp>
      <p:sp>
        <p:nvSpPr>
          <p:cNvPr id="56324" name="Text Box 4"/>
          <p:cNvSpPr txBox="1">
            <a:spLocks noChangeArrowheads="1"/>
          </p:cNvSpPr>
          <p:nvPr/>
        </p:nvSpPr>
        <p:spPr bwMode="auto">
          <a:xfrm>
            <a:off x="900113" y="4724400"/>
            <a:ext cx="6788150" cy="519113"/>
          </a:xfrm>
          <a:prstGeom prst="rect">
            <a:avLst/>
          </a:prstGeom>
          <a:noFill/>
          <a:ln w="9525">
            <a:noFill/>
            <a:miter lim="800000"/>
            <a:headEnd/>
            <a:tailEnd/>
          </a:ln>
          <a:effectLst/>
        </p:spPr>
        <p:txBody>
          <a:bodyPr>
            <a:spAutoFit/>
          </a:bodyPr>
          <a:lstStyle/>
          <a:p>
            <a:pPr>
              <a:spcBef>
                <a:spcPct val="50000"/>
              </a:spcBef>
            </a:pPr>
            <a:r>
              <a:rPr lang="en-US" sz="2800" b="1">
                <a:solidFill>
                  <a:srgbClr val="CC3300"/>
                </a:solidFill>
                <a:latin typeface="Courier New" pitchFamily="49" charset="0"/>
              </a:rPr>
              <a:t>Pershing sails from NY June 1.</a:t>
            </a:r>
            <a:r>
              <a:rPr lang="en-US" sz="2400">
                <a:latin typeface="Arial Unicode MS" pitchFamily="34" charset="-128"/>
              </a:rPr>
              <a:t> </a:t>
            </a:r>
          </a:p>
        </p:txBody>
      </p:sp>
      <p:sp>
        <p:nvSpPr>
          <p:cNvPr id="56326" name="Text Box 6"/>
          <p:cNvSpPr txBox="1">
            <a:spLocks noChangeArrowheads="1"/>
          </p:cNvSpPr>
          <p:nvPr/>
        </p:nvSpPr>
        <p:spPr bwMode="auto">
          <a:xfrm>
            <a:off x="468313" y="893763"/>
            <a:ext cx="8207375" cy="519112"/>
          </a:xfrm>
          <a:prstGeom prst="rect">
            <a:avLst/>
          </a:prstGeom>
          <a:noFill/>
          <a:ln w="9525">
            <a:noFill/>
            <a:miter lim="800000"/>
            <a:headEnd/>
            <a:tailEnd/>
          </a:ln>
          <a:effectLst/>
        </p:spPr>
        <p:txBody>
          <a:bodyPr>
            <a:spAutoFit/>
          </a:bodyPr>
          <a:lstStyle/>
          <a:p>
            <a:pPr algn="ctr">
              <a:spcBef>
                <a:spcPct val="50000"/>
              </a:spcBef>
            </a:pPr>
            <a:r>
              <a:rPr lang="fa-IR" sz="2800">
                <a:solidFill>
                  <a:schemeClr val="tx2"/>
                </a:solidFill>
                <a:latin typeface="Times New Roman" pitchFamily="18" charset="0"/>
                <a:cs typeface="Times New Roman" pitchFamily="18" charset="0"/>
              </a:rPr>
              <a:t>پیام یک جاسوس آلمانی در جنگ جهانی اول </a:t>
            </a:r>
            <a:endParaRPr lang="de-DE" sz="2800">
              <a:solidFill>
                <a:schemeClr val="tx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894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38947" name="Text Box 3"/>
          <p:cNvSpPr txBox="1">
            <a:spLocks noChangeArrowheads="1"/>
          </p:cNvSpPr>
          <p:nvPr/>
        </p:nvSpPr>
        <p:spPr bwMode="auto">
          <a:xfrm>
            <a:off x="468313" y="549275"/>
            <a:ext cx="8207375" cy="579438"/>
          </a:xfrm>
          <a:prstGeom prst="rect">
            <a:avLst/>
          </a:prstGeom>
          <a:noFill/>
          <a:ln w="9525">
            <a:noFill/>
            <a:miter lim="800000"/>
            <a:headEnd/>
            <a:tailEnd/>
          </a:ln>
          <a:effectLst/>
        </p:spPr>
        <p:txBody>
          <a:bodyPr>
            <a:spAutoFit/>
          </a:bodyPr>
          <a:lstStyle/>
          <a:p>
            <a:pPr algn="ctr">
              <a:spcBef>
                <a:spcPct val="50000"/>
              </a:spcBef>
            </a:pPr>
            <a:r>
              <a:rPr lang="en-GB" altLang="ko-KR" sz="3200">
                <a:latin typeface="Times New Roman" pitchFamily="18" charset="0"/>
                <a:ea typeface="Gulim" pitchFamily="34" charset="-127"/>
                <a:cs typeface="Times New Roman" pitchFamily="18" charset="0"/>
              </a:rPr>
              <a:t>Beale Cipher</a:t>
            </a:r>
            <a:endParaRPr lang="de-DE" sz="3200">
              <a:latin typeface="Times New Roman" pitchFamily="18" charset="0"/>
              <a:ea typeface="Gulim" pitchFamily="34" charset="-127"/>
              <a:cs typeface="Times New Roman" pitchFamily="18" charset="0"/>
            </a:endParaRPr>
          </a:p>
        </p:txBody>
      </p:sp>
      <p:pic>
        <p:nvPicPr>
          <p:cNvPr id="338948" name="Picture 4" descr="Beale_1"/>
          <p:cNvPicPr>
            <a:picLocks noChangeAspect="1" noChangeArrowheads="1"/>
          </p:cNvPicPr>
          <p:nvPr/>
        </p:nvPicPr>
        <p:blipFill>
          <a:blip r:embed="rId4">
            <a:lum contrast="12000"/>
          </a:blip>
          <a:srcRect r="3612"/>
          <a:stretch>
            <a:fillRect/>
          </a:stretch>
        </p:blipFill>
        <p:spPr bwMode="auto">
          <a:xfrm>
            <a:off x="1403350" y="1327150"/>
            <a:ext cx="6408738" cy="493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099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40996" name="Text Box 4"/>
          <p:cNvSpPr txBox="1">
            <a:spLocks noChangeArrowheads="1"/>
          </p:cNvSpPr>
          <p:nvPr/>
        </p:nvSpPr>
        <p:spPr bwMode="auto">
          <a:xfrm>
            <a:off x="1042988" y="1700213"/>
            <a:ext cx="7200900" cy="2289175"/>
          </a:xfrm>
          <a:prstGeom prst="rect">
            <a:avLst/>
          </a:prstGeom>
          <a:noFill/>
          <a:ln w="9525">
            <a:noFill/>
            <a:miter lim="800000"/>
            <a:headEnd/>
            <a:tailEnd/>
          </a:ln>
          <a:effectLst/>
        </p:spPr>
        <p:txBody>
          <a:bodyPr>
            <a:spAutoFit/>
          </a:bodyPr>
          <a:lstStyle/>
          <a:p>
            <a:r>
              <a:rPr lang="en-GB"/>
              <a:t>75628 28591 62916 48164 91748 58464 74748 28483 81638 18174</a:t>
            </a:r>
          </a:p>
          <a:p>
            <a:r>
              <a:rPr lang="en-GB"/>
              <a:t>74826 26475 83828 49175 74658 37575 75936 36565 81638 17585</a:t>
            </a:r>
          </a:p>
          <a:p>
            <a:r>
              <a:rPr lang="en-GB"/>
              <a:t>75756 46282 92857 46382 75748 38165 81848 56485 64858 56382</a:t>
            </a:r>
          </a:p>
          <a:p>
            <a:r>
              <a:rPr lang="en-GB"/>
              <a:t>72628 36281 81728 16463 75828 16483 63828 58163 63630 47481</a:t>
            </a:r>
          </a:p>
          <a:p>
            <a:r>
              <a:rPr lang="en-GB"/>
              <a:t>91918 46385 84656 48565 62946 26285 91859 17491 72756 46575</a:t>
            </a:r>
          </a:p>
          <a:p>
            <a:r>
              <a:rPr lang="en-GB"/>
              <a:t>71658 36264 74818 28462 82649 18193 65626 48484 91838 57491</a:t>
            </a:r>
          </a:p>
          <a:p>
            <a:r>
              <a:rPr lang="en-GB"/>
              <a:t>81657 27483 83858 28364 62726 26562 83759 27263 82827 27283</a:t>
            </a:r>
          </a:p>
          <a:p>
            <a:r>
              <a:rPr lang="en-GB"/>
              <a:t>82858 47582 81837 28462 82837 58164 75748 58162 92000</a:t>
            </a:r>
            <a:endParaRPr lang="de-DE"/>
          </a:p>
        </p:txBody>
      </p:sp>
      <p:sp>
        <p:nvSpPr>
          <p:cNvPr id="340997" name="Text Box 5"/>
          <p:cNvSpPr txBox="1">
            <a:spLocks noChangeArrowheads="1"/>
          </p:cNvSpPr>
          <p:nvPr/>
        </p:nvSpPr>
        <p:spPr bwMode="auto">
          <a:xfrm>
            <a:off x="468313" y="549275"/>
            <a:ext cx="8207375" cy="579438"/>
          </a:xfrm>
          <a:prstGeom prst="rect">
            <a:avLst/>
          </a:prstGeom>
          <a:noFill/>
          <a:ln w="9525">
            <a:noFill/>
            <a:miter lim="800000"/>
            <a:headEnd/>
            <a:tailEnd/>
          </a:ln>
          <a:effectLst/>
        </p:spPr>
        <p:txBody>
          <a:bodyPr>
            <a:spAutoFit/>
          </a:bodyPr>
          <a:lstStyle/>
          <a:p>
            <a:pPr algn="ctr">
              <a:spcBef>
                <a:spcPct val="50000"/>
              </a:spcBef>
            </a:pPr>
            <a:r>
              <a:rPr lang="pt-BR" altLang="ko-KR" sz="3200">
                <a:latin typeface="Times New Roman" pitchFamily="18" charset="0"/>
                <a:ea typeface="Gulim" pitchFamily="34" charset="-127"/>
                <a:cs typeface="Times New Roman" pitchFamily="18" charset="0"/>
              </a:rPr>
              <a:t>DʼAgapeyeff </a:t>
            </a:r>
            <a:r>
              <a:rPr lang="en-GB" altLang="ko-KR" sz="3200">
                <a:latin typeface="Times New Roman" pitchFamily="18" charset="0"/>
                <a:ea typeface="Gulim" pitchFamily="34" charset="-127"/>
                <a:cs typeface="Times New Roman" pitchFamily="18" charset="0"/>
              </a:rPr>
              <a:t>Cipher</a:t>
            </a:r>
            <a:endParaRPr lang="de-DE" sz="3200">
              <a:latin typeface="Times New Roman" pitchFamily="18" charset="0"/>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933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39331"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39332" name="Text Box 4"/>
          <p:cNvSpPr txBox="1">
            <a:spLocks noChangeArrowheads="1"/>
          </p:cNvSpPr>
          <p:nvPr/>
        </p:nvSpPr>
        <p:spPr bwMode="auto">
          <a:xfrm>
            <a:off x="1331913" y="2468563"/>
            <a:ext cx="6335712" cy="2289175"/>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al-Khwarizmis </a:t>
            </a:r>
            <a:r>
              <a:rPr lang="de-DE" sz="3600" b="1" i="1">
                <a:solidFill>
                  <a:srgbClr val="990000"/>
                </a:solidFill>
                <a:latin typeface="Times New Roman" pitchFamily="18" charset="0"/>
                <a:cs typeface="Times New Roman" pitchFamily="18" charset="0"/>
              </a:rPr>
              <a:t>sifer</a:t>
            </a:r>
            <a:r>
              <a:rPr lang="de-DE" sz="3600" i="1">
                <a:latin typeface="Times New Roman" pitchFamily="18" charset="0"/>
                <a:cs typeface="Times New Roman" pitchFamily="18" charset="0"/>
              </a:rPr>
              <a:t> </a:t>
            </a:r>
          </a:p>
          <a:p>
            <a:pPr algn="ctr">
              <a:spcBef>
                <a:spcPct val="50000"/>
              </a:spcBef>
            </a:pPr>
            <a:r>
              <a:rPr lang="de-DE" sz="3600" i="1">
                <a:latin typeface="Times New Roman" pitchFamily="18" charset="0"/>
                <a:cs typeface="Times New Roman" pitchFamily="18" charset="0"/>
              </a:rPr>
              <a:t>als Kunst  </a:t>
            </a:r>
          </a:p>
          <a:p>
            <a:pPr algn="ctr">
              <a:spcBef>
                <a:spcPct val="50000"/>
              </a:spcBef>
            </a:pPr>
            <a:endParaRPr lang="de-DE" sz="3600" i="1">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9698" name="Rectangle 2" descr="Rosa Seidenpapier"/>
          <p:cNvSpPr>
            <a:spLocks noChangeArrowheads="1"/>
          </p:cNvSpPr>
          <p:nvPr/>
        </p:nvSpPr>
        <p:spPr bwMode="auto">
          <a:xfrm>
            <a:off x="411163" y="442913"/>
            <a:ext cx="8337550" cy="5991225"/>
          </a:xfrm>
          <a:prstGeom prst="rect">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endParaRPr lang="en-US"/>
          </a:p>
        </p:txBody>
      </p:sp>
      <p:pic>
        <p:nvPicPr>
          <p:cNvPr id="669701" name="Picture 5" descr="http://1.bp.blogspot.com/_a1H7iZJ3LNc/TFbrFwZh7kI/AAAAAAAAFsY/UgyifSvF5V0/s1600/target+zero.jpg"/>
          <p:cNvPicPr>
            <a:picLocks noChangeAspect="1" noChangeArrowheads="1"/>
          </p:cNvPicPr>
          <p:nvPr/>
        </p:nvPicPr>
        <p:blipFill>
          <a:blip r:embed="rId5"/>
          <a:srcRect/>
          <a:stretch>
            <a:fillRect/>
          </a:stretch>
        </p:blipFill>
        <p:spPr bwMode="auto">
          <a:xfrm>
            <a:off x="2339975" y="476250"/>
            <a:ext cx="4392613" cy="5905500"/>
          </a:xfrm>
          <a:prstGeom prst="rect">
            <a:avLst/>
          </a:prstGeom>
          <a:noFill/>
          <a:ln w="9525">
            <a:solidFill>
              <a:schemeClr val="tx1"/>
            </a:solidFill>
            <a:miter lim="800000"/>
            <a:headEnd/>
            <a:tailEnd/>
          </a:ln>
        </p:spPr>
      </p:pic>
      <p:sp>
        <p:nvSpPr>
          <p:cNvPr id="669702" name="Text Box 6"/>
          <p:cNvSpPr txBox="1">
            <a:spLocks noChangeArrowheads="1"/>
          </p:cNvSpPr>
          <p:nvPr/>
        </p:nvSpPr>
        <p:spPr bwMode="auto">
          <a:xfrm>
            <a:off x="468313" y="5734050"/>
            <a:ext cx="8207375" cy="579438"/>
          </a:xfrm>
          <a:prstGeom prst="rect">
            <a:avLst/>
          </a:prstGeom>
          <a:noFill/>
          <a:ln w="9525">
            <a:noFill/>
            <a:miter lim="800000"/>
            <a:headEnd/>
            <a:tailEnd/>
          </a:ln>
          <a:effectLst/>
        </p:spPr>
        <p:txBody>
          <a:bodyPr>
            <a:spAutoFit/>
          </a:bodyPr>
          <a:lstStyle/>
          <a:p>
            <a:pPr algn="ctr">
              <a:spcBef>
                <a:spcPct val="50000"/>
              </a:spcBef>
            </a:pPr>
            <a:r>
              <a:rPr lang="de-DE" altLang="ko-KR" sz="3200">
                <a:latin typeface="Times New Roman" pitchFamily="18" charset="0"/>
                <a:ea typeface="Gulim" pitchFamily="34" charset="-127"/>
                <a:cs typeface="Times New Roman" pitchFamily="18" charset="0"/>
              </a:rPr>
              <a:t>Marlene Cohen: </a:t>
            </a:r>
            <a:r>
              <a:rPr lang="de-DE" altLang="ko-KR" sz="3200" i="1">
                <a:latin typeface="Times New Roman" pitchFamily="18" charset="0"/>
                <a:ea typeface="Gulim" pitchFamily="34" charset="-127"/>
                <a:cs typeface="Times New Roman" pitchFamily="18" charset="0"/>
              </a:rPr>
              <a:t>Target Zero</a:t>
            </a:r>
            <a:endParaRPr lang="de-DE" sz="3200" i="1">
              <a:latin typeface="Times New Roman" pitchFamily="18" charset="0"/>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870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28707" name="Picture 3" descr="0km_stone_clark_adam_square"/>
          <p:cNvPicPr>
            <a:picLocks noChangeAspect="1" noChangeArrowheads="1"/>
          </p:cNvPicPr>
          <p:nvPr/>
        </p:nvPicPr>
        <p:blipFill>
          <a:blip r:embed="rId4"/>
          <a:srcRect/>
          <a:stretch>
            <a:fillRect/>
          </a:stretch>
        </p:blipFill>
        <p:spPr bwMode="auto">
          <a:xfrm>
            <a:off x="2987675" y="549275"/>
            <a:ext cx="3840163" cy="5759450"/>
          </a:xfrm>
          <a:prstGeom prst="rect">
            <a:avLst/>
          </a:prstGeom>
          <a:noFill/>
          <a:ln w="9525">
            <a:noFill/>
            <a:miter lim="800000"/>
            <a:headEnd/>
            <a:tailEnd/>
          </a:ln>
        </p:spPr>
      </p:pic>
      <p:sp>
        <p:nvSpPr>
          <p:cNvPr id="328708" name="Text Box 4"/>
          <p:cNvSpPr txBox="1">
            <a:spLocks noChangeArrowheads="1"/>
          </p:cNvSpPr>
          <p:nvPr/>
        </p:nvSpPr>
        <p:spPr bwMode="auto">
          <a:xfrm>
            <a:off x="468313" y="5194300"/>
            <a:ext cx="8207375" cy="822325"/>
          </a:xfrm>
          <a:prstGeom prst="rect">
            <a:avLst/>
          </a:prstGeom>
          <a:noFill/>
          <a:ln w="9525">
            <a:noFill/>
            <a:miter lim="800000"/>
            <a:headEnd/>
            <a:tailEnd/>
          </a:ln>
          <a:effectLst/>
        </p:spPr>
        <p:txBody>
          <a:bodyPr>
            <a:spAutoFit/>
          </a:bodyPr>
          <a:lstStyle/>
          <a:p>
            <a:pPr>
              <a:spcBef>
                <a:spcPct val="50000"/>
              </a:spcBef>
            </a:pPr>
            <a:r>
              <a:rPr lang="de-DE" altLang="ko-KR" sz="2400">
                <a:latin typeface="Times New Roman" pitchFamily="18" charset="0"/>
                <a:ea typeface="Gulim" pitchFamily="34" charset="-127"/>
                <a:cs typeface="Times New Roman" pitchFamily="18" charset="0"/>
              </a:rPr>
              <a:t>Széchenyi Lánchíd 					Budapest						</a:t>
            </a:r>
            <a:endParaRPr lang="de-DE">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075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30755" name="Picture 3" descr="kunst, kunstobjekt, objekt, null"/>
          <p:cNvPicPr>
            <a:picLocks noChangeAspect="1" noChangeArrowheads="1"/>
          </p:cNvPicPr>
          <p:nvPr/>
        </p:nvPicPr>
        <p:blipFill>
          <a:blip r:embed="rId4"/>
          <a:srcRect/>
          <a:stretch>
            <a:fillRect/>
          </a:stretch>
        </p:blipFill>
        <p:spPr bwMode="auto">
          <a:xfrm>
            <a:off x="395288" y="482600"/>
            <a:ext cx="8353425" cy="5932488"/>
          </a:xfrm>
          <a:prstGeom prst="rect">
            <a:avLst/>
          </a:prstGeom>
          <a:noFill/>
          <a:ln w="9525">
            <a:noFill/>
            <a:miter lim="800000"/>
            <a:headEnd/>
            <a:tailEnd/>
          </a:ln>
        </p:spPr>
      </p:pic>
      <p:sp>
        <p:nvSpPr>
          <p:cNvPr id="330756" name="Text Box 4"/>
          <p:cNvSpPr txBox="1">
            <a:spLocks noChangeArrowheads="1"/>
          </p:cNvSpPr>
          <p:nvPr/>
        </p:nvSpPr>
        <p:spPr bwMode="auto">
          <a:xfrm>
            <a:off x="611188" y="549275"/>
            <a:ext cx="2663825" cy="519113"/>
          </a:xfrm>
          <a:prstGeom prst="rect">
            <a:avLst/>
          </a:prstGeom>
          <a:noFill/>
          <a:ln w="9525">
            <a:noFill/>
            <a:miter lim="800000"/>
            <a:headEnd/>
            <a:tailEnd/>
          </a:ln>
          <a:effectLst/>
        </p:spPr>
        <p:txBody>
          <a:bodyPr>
            <a:spAutoFit/>
          </a:bodyPr>
          <a:lstStyle/>
          <a:p>
            <a:pPr>
              <a:spcBef>
                <a:spcPct val="50000"/>
              </a:spcBef>
            </a:pPr>
            <a:r>
              <a:rPr lang="de-DE" altLang="ko-KR" sz="2800">
                <a:latin typeface="Times New Roman" pitchFamily="18" charset="0"/>
                <a:ea typeface="Gulim" pitchFamily="34" charset="-127"/>
                <a:cs typeface="Times New Roman" pitchFamily="18" charset="0"/>
              </a:rPr>
              <a:t>Mauro Staccioli</a:t>
            </a:r>
            <a:endParaRPr lang="de-DE" sz="2800">
              <a:latin typeface="Times New Roman" pitchFamily="18" charset="0"/>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93539" name="Rectangle 3"/>
          <p:cNvSpPr>
            <a:spLocks noChangeArrowheads="1"/>
          </p:cNvSpPr>
          <p:nvPr/>
        </p:nvSpPr>
        <p:spPr bwMode="auto">
          <a:xfrm>
            <a:off x="504825" y="765175"/>
            <a:ext cx="8099425" cy="5184775"/>
          </a:xfrm>
          <a:prstGeom prst="rect">
            <a:avLst/>
          </a:prstGeom>
          <a:noFill/>
          <a:ln w="9525">
            <a:noFill/>
            <a:miter lim="800000"/>
            <a:headEnd/>
            <a:tailEnd/>
          </a:ln>
          <a:effectLst/>
        </p:spPr>
        <p:txBody>
          <a:bodyPr/>
          <a:lstStyle/>
          <a:p>
            <a:pPr marL="342900" indent="-342900">
              <a:spcBef>
                <a:spcPct val="20000"/>
              </a:spcBef>
            </a:pPr>
            <a:r>
              <a:rPr lang="en-US" sz="3200" i="1">
                <a:solidFill>
                  <a:schemeClr val="accent1"/>
                </a:solidFill>
              </a:rPr>
              <a:t>	 </a:t>
            </a:r>
            <a:r>
              <a:rPr lang="en-US" sz="2800" i="1">
                <a:latin typeface="Times New Roman" pitchFamily="18" charset="0"/>
                <a:cs typeface="Times New Roman" pitchFamily="18" charset="0"/>
              </a:rPr>
              <a:t>»The greatest figure in medieval mathematics was al-Khwarizmi. He contributed to five sciences: he wrote on the Hindu numerals, compiled astronomical tables which, as revised in Moslem Spain, were for centuries standard among astronomers from Cordova (Spain) to Chang-an (China), formulated the oldest trigonometrical tables known, collaborated with 69 other scholars in drawing up for al-Mamun a geographical encyclopedia, and in his Calculation of Integration and Equation gave analytical and geometrical solutions of quadratic equations.«</a:t>
            </a:r>
          </a:p>
        </p:txBody>
      </p:sp>
      <p:sp>
        <p:nvSpPr>
          <p:cNvPr id="193540" name="Text Box 4"/>
          <p:cNvSpPr txBox="1">
            <a:spLocks noChangeArrowheads="1"/>
          </p:cNvSpPr>
          <p:nvPr/>
        </p:nvSpPr>
        <p:spPr bwMode="auto">
          <a:xfrm>
            <a:off x="395288" y="404813"/>
            <a:ext cx="8424862" cy="1098550"/>
          </a:xfrm>
          <a:prstGeom prst="rect">
            <a:avLst/>
          </a:prstGeom>
          <a:noFill/>
          <a:ln w="9525">
            <a:noFill/>
            <a:miter lim="800000"/>
            <a:headEnd/>
            <a:tailEnd/>
          </a:ln>
          <a:effectLst/>
        </p:spPr>
        <p:txBody>
          <a:bodyPr>
            <a:spAutoFit/>
          </a:bodyPr>
          <a:lstStyle/>
          <a:p>
            <a:pPr algn="ctr">
              <a:spcBef>
                <a:spcPct val="50000"/>
              </a:spcBef>
            </a:pPr>
            <a:endParaRPr lang="fa-IR" sz="2400">
              <a:solidFill>
                <a:schemeClr val="accent1"/>
              </a:solidFill>
              <a:latin typeface="Times New Roman" pitchFamily="18" charset="0"/>
              <a:cs typeface="Times New Roman" pitchFamily="18" charset="0"/>
            </a:endParaRPr>
          </a:p>
          <a:p>
            <a:pPr algn="ctr">
              <a:spcBef>
                <a:spcPct val="50000"/>
              </a:spcBef>
            </a:pPr>
            <a:endParaRPr lang="de-DE" sz="2800">
              <a:solidFill>
                <a:srgbClr val="FD77AD"/>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256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22563" name="Picture 3" descr="YXCVG"/>
          <p:cNvPicPr>
            <a:picLocks noChangeAspect="1" noChangeArrowheads="1"/>
          </p:cNvPicPr>
          <p:nvPr/>
        </p:nvPicPr>
        <p:blipFill>
          <a:blip r:embed="rId4"/>
          <a:srcRect b="6975"/>
          <a:stretch>
            <a:fillRect/>
          </a:stretch>
        </p:blipFill>
        <p:spPr bwMode="auto">
          <a:xfrm>
            <a:off x="755650" y="1290638"/>
            <a:ext cx="7777163" cy="4586287"/>
          </a:xfrm>
          <a:prstGeom prst="rect">
            <a:avLst/>
          </a:prstGeom>
          <a:noFill/>
          <a:ln w="9525">
            <a:noFill/>
            <a:miter lim="800000"/>
            <a:headEnd/>
            <a:tailEnd/>
          </a:ln>
        </p:spPr>
      </p:pic>
      <p:sp>
        <p:nvSpPr>
          <p:cNvPr id="322567" name="Text Box 7"/>
          <p:cNvSpPr txBox="1">
            <a:spLocks noChangeArrowheads="1"/>
          </p:cNvSpPr>
          <p:nvPr/>
        </p:nvSpPr>
        <p:spPr bwMode="auto">
          <a:xfrm>
            <a:off x="468313" y="688975"/>
            <a:ext cx="8207375" cy="579438"/>
          </a:xfrm>
          <a:prstGeom prst="rect">
            <a:avLst/>
          </a:prstGeom>
          <a:noFill/>
          <a:ln w="9525">
            <a:noFill/>
            <a:miter lim="800000"/>
            <a:headEnd/>
            <a:tailEnd/>
          </a:ln>
          <a:effectLst/>
        </p:spPr>
        <p:txBody>
          <a:bodyPr>
            <a:spAutoFit/>
          </a:bodyPr>
          <a:lstStyle/>
          <a:p>
            <a:pPr algn="ctr">
              <a:spcBef>
                <a:spcPct val="50000"/>
              </a:spcBef>
            </a:pPr>
            <a:r>
              <a:rPr lang="fa-IR" sz="3200">
                <a:latin typeface="Times New Roman" pitchFamily="18" charset="0"/>
                <a:cs typeface="Times New Roman" pitchFamily="18" charset="0"/>
              </a:rPr>
              <a:t>پیدایش و تحول شکل اعداد در شرق و غرب</a:t>
            </a:r>
            <a:endParaRPr lang="de-DE" sz="3200">
              <a:latin typeface="Times New Roman" pitchFamily="18" charset="0"/>
              <a:cs typeface="Times New Roman" pitchFamily="18" charset="0"/>
            </a:endParaRPr>
          </a:p>
        </p:txBody>
      </p:sp>
      <p:sp>
        <p:nvSpPr>
          <p:cNvPr id="322569" name="Text Box 9"/>
          <p:cNvSpPr txBox="1">
            <a:spLocks noChangeArrowheads="1"/>
          </p:cNvSpPr>
          <p:nvPr/>
        </p:nvSpPr>
        <p:spPr bwMode="auto">
          <a:xfrm>
            <a:off x="3492500" y="5430838"/>
            <a:ext cx="3024188" cy="519112"/>
          </a:xfrm>
          <a:prstGeom prst="rect">
            <a:avLst/>
          </a:prstGeom>
          <a:noFill/>
          <a:ln w="9525">
            <a:noFill/>
            <a:miter lim="800000"/>
            <a:headEnd/>
            <a:tailEnd/>
          </a:ln>
          <a:effectLst/>
        </p:spPr>
        <p:txBody>
          <a:bodyPr>
            <a:spAutoFit/>
          </a:bodyPr>
          <a:lstStyle/>
          <a:p>
            <a:pPr>
              <a:spcBef>
                <a:spcPct val="50000"/>
              </a:spcBef>
            </a:pPr>
            <a:r>
              <a:rPr lang="de-DE" sz="2800">
                <a:solidFill>
                  <a:srgbClr val="990000"/>
                </a:solidFill>
                <a:latin typeface="Times New Roman" pitchFamily="18" charset="0"/>
                <a:cs typeface="Times New Roman" pitchFamily="18" charset="0"/>
              </a:rPr>
              <a:t>Albrecht Dürer</a:t>
            </a:r>
          </a:p>
        </p:txBody>
      </p:sp>
      <p:sp>
        <p:nvSpPr>
          <p:cNvPr id="322570" name="Rectangle 10"/>
          <p:cNvSpPr>
            <a:spLocks noChangeArrowheads="1"/>
          </p:cNvSpPr>
          <p:nvPr/>
        </p:nvSpPr>
        <p:spPr bwMode="auto">
          <a:xfrm>
            <a:off x="5580063" y="2852738"/>
            <a:ext cx="1944687" cy="360362"/>
          </a:xfrm>
          <a:prstGeom prst="rect">
            <a:avLst/>
          </a:prstGeom>
          <a:solidFill>
            <a:schemeClr val="bg1"/>
          </a:solidFill>
          <a:ln w="9525">
            <a:noFill/>
            <a:miter lim="800000"/>
            <a:headEnd/>
            <a:tailEnd/>
          </a:ln>
          <a:effectLst/>
        </p:spPr>
        <p:txBody>
          <a:bodyPr wrap="none" anchor="ctr"/>
          <a:lstStyle/>
          <a:p>
            <a:endParaRPr lang="en-US"/>
          </a:p>
        </p:txBody>
      </p:sp>
      <p:sp>
        <p:nvSpPr>
          <p:cNvPr id="322571" name="Rectangle 11"/>
          <p:cNvSpPr>
            <a:spLocks noChangeArrowheads="1"/>
          </p:cNvSpPr>
          <p:nvPr/>
        </p:nvSpPr>
        <p:spPr bwMode="auto">
          <a:xfrm>
            <a:off x="6443663" y="2565400"/>
            <a:ext cx="288925" cy="358775"/>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34851" name="Picture 3" descr="Melencolia_I_(Durero)"/>
          <p:cNvPicPr>
            <a:picLocks noChangeAspect="1" noChangeArrowheads="1"/>
          </p:cNvPicPr>
          <p:nvPr/>
        </p:nvPicPr>
        <p:blipFill>
          <a:blip r:embed="rId4" cstate="print"/>
          <a:srcRect/>
          <a:stretch>
            <a:fillRect/>
          </a:stretch>
        </p:blipFill>
        <p:spPr bwMode="auto">
          <a:xfrm>
            <a:off x="2147888" y="447675"/>
            <a:ext cx="4729162" cy="5976938"/>
          </a:xfrm>
          <a:prstGeom prst="rect">
            <a:avLst/>
          </a:prstGeom>
          <a:noFill/>
          <a:ln w="9525">
            <a:noFill/>
            <a:miter lim="800000"/>
            <a:headEnd/>
            <a:tailEnd/>
          </a:ln>
        </p:spPr>
      </p:pic>
      <p:sp>
        <p:nvSpPr>
          <p:cNvPr id="334852" name="Text Box 4"/>
          <p:cNvSpPr txBox="1">
            <a:spLocks noChangeArrowheads="1"/>
          </p:cNvSpPr>
          <p:nvPr/>
        </p:nvSpPr>
        <p:spPr bwMode="auto">
          <a:xfrm>
            <a:off x="7019925" y="5949950"/>
            <a:ext cx="1728788" cy="457200"/>
          </a:xfrm>
          <a:prstGeom prst="rect">
            <a:avLst/>
          </a:prstGeom>
          <a:noFill/>
          <a:ln w="9525">
            <a:noFill/>
            <a:miter lim="800000"/>
            <a:headEnd/>
            <a:tailEnd/>
          </a:ln>
          <a:effectLst/>
        </p:spPr>
        <p:txBody>
          <a:bodyPr>
            <a:spAutoFit/>
          </a:bodyPr>
          <a:lstStyle/>
          <a:p>
            <a:pPr>
              <a:spcBef>
                <a:spcPct val="50000"/>
              </a:spcBef>
            </a:pPr>
            <a:r>
              <a:rPr lang="de-DE" altLang="ko-KR" sz="2400">
                <a:latin typeface="Times New Roman" pitchFamily="18" charset="0"/>
                <a:ea typeface="Gulim" pitchFamily="34" charset="-127"/>
                <a:cs typeface="Times New Roman" pitchFamily="18" charset="0"/>
              </a:rPr>
              <a:t>Melencolia</a:t>
            </a:r>
            <a:r>
              <a:rPr lang="fr-FR" altLang="ko-KR" sz="2400">
                <a:latin typeface="Times New Roman" pitchFamily="18" charset="0"/>
                <a:ea typeface="Gulim" pitchFamily="34" charset="-127"/>
                <a:cs typeface="Times New Roman" pitchFamily="18" charset="0"/>
              </a:rPr>
              <a:t> </a:t>
            </a:r>
            <a:endParaRPr lang="de-DE" sz="2400">
              <a:latin typeface="Times New Roman" pitchFamily="18" charset="0"/>
              <a:ea typeface="Gulim" pitchFamily="34" charset="-127"/>
              <a:cs typeface="Times New Roman" pitchFamily="18" charset="0"/>
            </a:endParaRPr>
          </a:p>
        </p:txBody>
      </p:sp>
      <p:pic>
        <p:nvPicPr>
          <p:cNvPr id="334855" name="Picture 7" descr="Dürer: melencolia Zahlenquadrat"/>
          <p:cNvPicPr>
            <a:picLocks noChangeAspect="1" noChangeArrowheads="1"/>
          </p:cNvPicPr>
          <p:nvPr/>
        </p:nvPicPr>
        <p:blipFill>
          <a:blip r:embed="rId5"/>
          <a:srcRect/>
          <a:stretch>
            <a:fillRect/>
          </a:stretch>
        </p:blipFill>
        <p:spPr bwMode="auto">
          <a:xfrm>
            <a:off x="3851275" y="620713"/>
            <a:ext cx="4249738" cy="4249737"/>
          </a:xfrm>
          <a:prstGeom prst="rect">
            <a:avLst/>
          </a:prstGeom>
          <a:noFill/>
          <a:ln w="19050">
            <a:solidFill>
              <a:srgbClr val="FF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34855"/>
                                        </p:tgtEl>
                                        <p:attrNameLst>
                                          <p:attrName>style.visibility</p:attrName>
                                        </p:attrNameLst>
                                      </p:cBhvr>
                                      <p:to>
                                        <p:strVal val="visible"/>
                                      </p:to>
                                    </p:set>
                                    <p:animEffect transition="in" filter="box(out)">
                                      <p:cBhvr>
                                        <p:cTn id="7" dur="500"/>
                                        <p:tgtEl>
                                          <p:spTgt spid="334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680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16803"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16804"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Phantasie-Bilder von </a:t>
            </a:r>
          </a:p>
          <a:p>
            <a:pPr algn="ctr">
              <a:spcBef>
                <a:spcPct val="50000"/>
              </a:spcBef>
            </a:pPr>
            <a:r>
              <a:rPr lang="de-DE" sz="3600" i="1">
                <a:latin typeface="Times New Roman" pitchFamily="18" charset="0"/>
                <a:cs typeface="Times New Roman" pitchFamily="18" charset="0"/>
              </a:rPr>
              <a:t>al-Khwarizmi</a:t>
            </a: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713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47139" name="Picture 3" descr="alhwariz"/>
          <p:cNvPicPr>
            <a:picLocks noChangeAspect="1" noChangeArrowheads="1"/>
          </p:cNvPicPr>
          <p:nvPr/>
        </p:nvPicPr>
        <p:blipFill>
          <a:blip r:embed="rId4"/>
          <a:srcRect/>
          <a:stretch>
            <a:fillRect/>
          </a:stretch>
        </p:blipFill>
        <p:spPr bwMode="auto">
          <a:xfrm>
            <a:off x="976313" y="908050"/>
            <a:ext cx="1939925" cy="2365375"/>
          </a:xfrm>
          <a:prstGeom prst="rect">
            <a:avLst/>
          </a:prstGeom>
          <a:noFill/>
          <a:ln w="9525">
            <a:noFill/>
            <a:miter lim="800000"/>
            <a:headEnd/>
            <a:tailEnd/>
          </a:ln>
        </p:spPr>
      </p:pic>
      <p:pic>
        <p:nvPicPr>
          <p:cNvPr id="347140" name="Picture 4" descr="al-khwarizmi-2"/>
          <p:cNvPicPr>
            <a:picLocks noChangeAspect="1" noChangeArrowheads="1"/>
          </p:cNvPicPr>
          <p:nvPr/>
        </p:nvPicPr>
        <p:blipFill>
          <a:blip r:embed="rId5"/>
          <a:srcRect/>
          <a:stretch>
            <a:fillRect/>
          </a:stretch>
        </p:blipFill>
        <p:spPr bwMode="auto">
          <a:xfrm>
            <a:off x="3492500" y="836613"/>
            <a:ext cx="1943100" cy="2363787"/>
          </a:xfrm>
          <a:prstGeom prst="rect">
            <a:avLst/>
          </a:prstGeom>
          <a:noFill/>
          <a:ln w="9525">
            <a:noFill/>
            <a:miter lim="800000"/>
            <a:headEnd/>
            <a:tailEnd/>
          </a:ln>
        </p:spPr>
      </p:pic>
      <p:pic>
        <p:nvPicPr>
          <p:cNvPr id="347141" name="Picture 5" descr="Unbenannt"/>
          <p:cNvPicPr>
            <a:picLocks noChangeAspect="1" noChangeArrowheads="1"/>
          </p:cNvPicPr>
          <p:nvPr/>
        </p:nvPicPr>
        <p:blipFill>
          <a:blip r:embed="rId6"/>
          <a:srcRect l="5452" r="30418" b="1990"/>
          <a:stretch>
            <a:fillRect/>
          </a:stretch>
        </p:blipFill>
        <p:spPr bwMode="auto">
          <a:xfrm>
            <a:off x="6164263" y="908050"/>
            <a:ext cx="1863725" cy="2109788"/>
          </a:xfrm>
          <a:prstGeom prst="rect">
            <a:avLst/>
          </a:prstGeom>
          <a:noFill/>
          <a:ln w="9525">
            <a:noFill/>
            <a:miter lim="800000"/>
            <a:headEnd/>
            <a:tailEnd/>
          </a:ln>
        </p:spPr>
      </p:pic>
      <p:pic>
        <p:nvPicPr>
          <p:cNvPr id="347142" name="Picture 6" descr="&amp;Mcy;&amp;ocy;&amp;khcy;&amp;acy;&amp;mcy;&amp;iecy;&amp;dcy; &amp;Acy;&amp;lcy;&amp;softcy;-&amp;KHcy;&amp;ocy;&amp;rcy;&amp;iecy;&amp;zcy;&amp;mcy;&amp;icy; (783-850 &amp;gcy;&amp;gcy;"/>
          <p:cNvPicPr>
            <a:picLocks noChangeAspect="1" noChangeArrowheads="1"/>
          </p:cNvPicPr>
          <p:nvPr/>
        </p:nvPicPr>
        <p:blipFill>
          <a:blip r:embed="rId7"/>
          <a:srcRect/>
          <a:stretch>
            <a:fillRect/>
          </a:stretch>
        </p:blipFill>
        <p:spPr bwMode="auto">
          <a:xfrm>
            <a:off x="1023938" y="3573463"/>
            <a:ext cx="1892300" cy="2447925"/>
          </a:xfrm>
          <a:prstGeom prst="rect">
            <a:avLst/>
          </a:prstGeom>
          <a:noFill/>
          <a:ln w="9525">
            <a:noFill/>
            <a:miter lim="800000"/>
            <a:headEnd/>
            <a:tailEnd/>
          </a:ln>
        </p:spPr>
      </p:pic>
      <p:pic>
        <p:nvPicPr>
          <p:cNvPr id="347143" name="Picture 7" descr="Persian_Khwarazmi_ir"/>
          <p:cNvPicPr>
            <a:picLocks noChangeAspect="1" noChangeArrowheads="1"/>
          </p:cNvPicPr>
          <p:nvPr/>
        </p:nvPicPr>
        <p:blipFill>
          <a:blip r:embed="rId8"/>
          <a:srcRect b="9206"/>
          <a:stretch>
            <a:fillRect/>
          </a:stretch>
        </p:blipFill>
        <p:spPr bwMode="auto">
          <a:xfrm>
            <a:off x="3656013" y="3644900"/>
            <a:ext cx="1636712" cy="2305050"/>
          </a:xfrm>
          <a:prstGeom prst="rect">
            <a:avLst/>
          </a:prstGeom>
          <a:noFill/>
          <a:ln w="9525">
            <a:noFill/>
            <a:miter lim="800000"/>
            <a:headEnd/>
            <a:tailEnd/>
          </a:ln>
        </p:spPr>
      </p:pic>
      <p:pic>
        <p:nvPicPr>
          <p:cNvPr id="347146" name="Picture 10" descr="http://home.nordnet.fr/~ajuhel/Al-Khow/Portrait_Al_Qorezmi_Khiva_JDE.JPG"/>
          <p:cNvPicPr>
            <a:picLocks noChangeAspect="1" noChangeArrowheads="1"/>
          </p:cNvPicPr>
          <p:nvPr/>
        </p:nvPicPr>
        <p:blipFill>
          <a:blip r:embed="rId9"/>
          <a:srcRect l="10301" r="7324" b="23915"/>
          <a:stretch>
            <a:fillRect/>
          </a:stretch>
        </p:blipFill>
        <p:spPr bwMode="auto">
          <a:xfrm>
            <a:off x="6149975" y="3633788"/>
            <a:ext cx="1951038" cy="2316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918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49187" name="Picture 3"/>
          <p:cNvPicPr>
            <a:picLocks noChangeAspect="1" noChangeArrowheads="1"/>
          </p:cNvPicPr>
          <p:nvPr/>
        </p:nvPicPr>
        <p:blipFill>
          <a:blip r:embed="rId4"/>
          <a:srcRect l="17256" t="39429" r="23845" b="17625"/>
          <a:stretch>
            <a:fillRect/>
          </a:stretch>
        </p:blipFill>
        <p:spPr bwMode="auto">
          <a:xfrm>
            <a:off x="733425" y="835025"/>
            <a:ext cx="2182813" cy="2306638"/>
          </a:xfrm>
          <a:prstGeom prst="rect">
            <a:avLst/>
          </a:prstGeom>
          <a:noFill/>
          <a:ln w="9525">
            <a:noFill/>
            <a:miter lim="800000"/>
            <a:headEnd/>
            <a:tailEnd/>
          </a:ln>
          <a:effectLst/>
        </p:spPr>
      </p:pic>
      <p:pic>
        <p:nvPicPr>
          <p:cNvPr id="349188" name="Picture 4" descr="http://1.bp.blogspot.com/_ZVLlu1-qEAw/S9pfkiEmFAI/AAAAAAAAAFY/lGAIScwv4hk/s1600/Al_Khawarizmi.jpg"/>
          <p:cNvPicPr>
            <a:picLocks noChangeAspect="1" noChangeArrowheads="1"/>
          </p:cNvPicPr>
          <p:nvPr/>
        </p:nvPicPr>
        <p:blipFill>
          <a:blip r:embed="rId5"/>
          <a:srcRect/>
          <a:stretch>
            <a:fillRect/>
          </a:stretch>
        </p:blipFill>
        <p:spPr bwMode="auto">
          <a:xfrm>
            <a:off x="3059113" y="825500"/>
            <a:ext cx="2341562" cy="2316163"/>
          </a:xfrm>
          <a:prstGeom prst="rect">
            <a:avLst/>
          </a:prstGeom>
          <a:noFill/>
          <a:ln w="9525">
            <a:noFill/>
            <a:miter lim="800000"/>
            <a:headEnd/>
            <a:tailEnd/>
          </a:ln>
        </p:spPr>
      </p:pic>
      <p:pic>
        <p:nvPicPr>
          <p:cNvPr id="349189" name="Picture 5" descr="http://library.kptm.edu.my/images/stories/al-khawarizmi1.jpg"/>
          <p:cNvPicPr>
            <a:picLocks noChangeAspect="1" noChangeArrowheads="1"/>
          </p:cNvPicPr>
          <p:nvPr/>
        </p:nvPicPr>
        <p:blipFill>
          <a:blip r:embed="rId6"/>
          <a:srcRect l="13362" t="3592" r="7555" b="14265"/>
          <a:stretch>
            <a:fillRect/>
          </a:stretch>
        </p:blipFill>
        <p:spPr bwMode="auto">
          <a:xfrm>
            <a:off x="2124075" y="3284538"/>
            <a:ext cx="1938338" cy="2906712"/>
          </a:xfrm>
          <a:prstGeom prst="rect">
            <a:avLst/>
          </a:prstGeom>
          <a:noFill/>
          <a:ln w="9525">
            <a:noFill/>
            <a:miter lim="800000"/>
            <a:headEnd/>
            <a:tailEnd/>
          </a:ln>
        </p:spPr>
      </p:pic>
      <p:pic>
        <p:nvPicPr>
          <p:cNvPr id="349190" name="il_fi" descr="aborihan%20bironi"/>
          <p:cNvPicPr>
            <a:picLocks noChangeAspect="1" noChangeArrowheads="1"/>
          </p:cNvPicPr>
          <p:nvPr/>
        </p:nvPicPr>
        <p:blipFill>
          <a:blip r:embed="rId7"/>
          <a:srcRect/>
          <a:stretch>
            <a:fillRect/>
          </a:stretch>
        </p:blipFill>
        <p:spPr bwMode="auto">
          <a:xfrm>
            <a:off x="5626100" y="1628775"/>
            <a:ext cx="2906713" cy="417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73411" name="Picture 3" descr="Baldor"/>
          <p:cNvPicPr>
            <a:picLocks noChangeAspect="1" noChangeArrowheads="1"/>
          </p:cNvPicPr>
          <p:nvPr/>
        </p:nvPicPr>
        <p:blipFill>
          <a:blip r:embed="rId4"/>
          <a:srcRect/>
          <a:stretch>
            <a:fillRect/>
          </a:stretch>
        </p:blipFill>
        <p:spPr bwMode="auto">
          <a:xfrm>
            <a:off x="2614613" y="514350"/>
            <a:ext cx="3829050" cy="576103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ChangeArrowheads="1"/>
          </p:cNvSpPr>
          <p:nvPr/>
        </p:nvSpPr>
        <p:spPr bwMode="auto">
          <a:xfrm>
            <a:off x="411163" y="442913"/>
            <a:ext cx="8337550" cy="5991225"/>
          </a:xfrm>
          <a:prstGeom prst="rect">
            <a:avLst/>
          </a:prstGeom>
          <a:gradFill rotWithShape="1">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miter lim="800000"/>
            <a:headEnd/>
            <a:tailEnd/>
          </a:ln>
          <a:effectLst/>
        </p:spPr>
        <p:txBody>
          <a:bodyPr wrap="none" anchor="ctr"/>
          <a:lstStyle/>
          <a:p>
            <a:endParaRPr lang="en-US"/>
          </a:p>
        </p:txBody>
      </p:sp>
      <p:pic>
        <p:nvPicPr>
          <p:cNvPr id="351235" name="Picture 3" descr="http://cache3.asset-cache.net/gc/170981982-portrait-of-mohaded-al-khorezmi-uzbek-gettyimages.jpg?v=1&amp;c=IWSAsset&amp;k=2&amp;d=GkZZ8bf5zL1ZiijUmxa7QaL8pXVE9zrTZpsbVFPA5d3Ga3UG2VXFsxz93kU9W3uZxXR46p5BhfiQ%2fDhOS61Wxg%3d%3d"/>
          <p:cNvPicPr>
            <a:picLocks noChangeAspect="1" noChangeArrowheads="1"/>
          </p:cNvPicPr>
          <p:nvPr/>
        </p:nvPicPr>
        <p:blipFill>
          <a:blip r:embed="rId4"/>
          <a:srcRect/>
          <a:stretch>
            <a:fillRect/>
          </a:stretch>
        </p:blipFill>
        <p:spPr bwMode="auto">
          <a:xfrm>
            <a:off x="601663" y="693738"/>
            <a:ext cx="4475162" cy="5472112"/>
          </a:xfrm>
          <a:prstGeom prst="rect">
            <a:avLst/>
          </a:prstGeom>
          <a:noFill/>
          <a:ln w="9525">
            <a:noFill/>
            <a:miter lim="800000"/>
            <a:headEnd/>
            <a:tailEnd/>
          </a:ln>
        </p:spPr>
      </p:pic>
      <p:sp>
        <p:nvSpPr>
          <p:cNvPr id="351237" name="Text Box 5"/>
          <p:cNvSpPr txBox="1">
            <a:spLocks noChangeArrowheads="1"/>
          </p:cNvSpPr>
          <p:nvPr/>
        </p:nvSpPr>
        <p:spPr bwMode="auto">
          <a:xfrm>
            <a:off x="4860925" y="2455863"/>
            <a:ext cx="4032250" cy="1477962"/>
          </a:xfrm>
          <a:prstGeom prst="rect">
            <a:avLst/>
          </a:prstGeom>
          <a:noFill/>
          <a:ln w="9525">
            <a:noFill/>
            <a:miter lim="800000"/>
            <a:headEnd/>
            <a:tailEnd/>
          </a:ln>
          <a:effectLst/>
        </p:spPr>
        <p:txBody>
          <a:bodyPr>
            <a:spAutoFit/>
          </a:bodyPr>
          <a:lstStyle/>
          <a:p>
            <a:pPr algn="ctr">
              <a:spcBef>
                <a:spcPct val="50000"/>
              </a:spcBef>
            </a:pPr>
            <a:r>
              <a:rPr lang="de-DE" sz="2800">
                <a:solidFill>
                  <a:srgbClr val="800000"/>
                </a:solidFill>
                <a:latin typeface="Times New Roman" pitchFamily="18" charset="0"/>
                <a:cs typeface="Times New Roman" pitchFamily="18" charset="0"/>
              </a:rPr>
              <a:t>„</a:t>
            </a:r>
            <a:r>
              <a:rPr lang="de-DE" sz="2800" i="1">
                <a:solidFill>
                  <a:srgbClr val="800000"/>
                </a:solidFill>
                <a:latin typeface="Times New Roman" pitchFamily="18" charset="0"/>
                <a:cs typeface="Times New Roman" pitchFamily="18" charset="0"/>
              </a:rPr>
              <a:t>Mohaded al-Khorezmi</a:t>
            </a:r>
            <a:r>
              <a:rPr lang="de-DE" sz="2800">
                <a:solidFill>
                  <a:srgbClr val="800000"/>
                </a:solidFill>
                <a:latin typeface="Times New Roman" pitchFamily="18" charset="0"/>
                <a:cs typeface="Times New Roman" pitchFamily="18" charset="0"/>
              </a:rPr>
              <a:t>“</a:t>
            </a:r>
          </a:p>
          <a:p>
            <a:pPr algn="ctr">
              <a:spcBef>
                <a:spcPct val="50000"/>
              </a:spcBef>
            </a:pPr>
            <a:endParaRPr lang="de-DE" sz="1000">
              <a:solidFill>
                <a:srgbClr val="800000"/>
              </a:solidFill>
              <a:latin typeface="Times New Roman" pitchFamily="18" charset="0"/>
              <a:cs typeface="Times New Roman" pitchFamily="18" charset="0"/>
            </a:endParaRPr>
          </a:p>
          <a:p>
            <a:pPr algn="ctr"/>
            <a:r>
              <a:rPr lang="de-DE" sz="2400">
                <a:solidFill>
                  <a:srgbClr val="800000"/>
                </a:solidFill>
                <a:latin typeface="Times New Roman" pitchFamily="18" charset="0"/>
                <a:cs typeface="Times New Roman" pitchFamily="18" charset="0"/>
              </a:rPr>
              <a:t>Uzbek Maler </a:t>
            </a:r>
          </a:p>
          <a:p>
            <a:pPr algn="ctr"/>
            <a:r>
              <a:rPr lang="de-DE" sz="2400">
                <a:solidFill>
                  <a:srgbClr val="800000"/>
                </a:solidFill>
                <a:latin typeface="Times New Roman" pitchFamily="18" charset="0"/>
                <a:cs typeface="Times New Roman" pitchFamily="18" charset="0"/>
              </a:rPr>
              <a:t>M. Nabiyev, 1982</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64515" name="Picture 3" descr="Abu_Abdullah_Muhammad_bin_Musa_al-Khwarizmi"/>
          <p:cNvPicPr>
            <a:picLocks noChangeAspect="1" noChangeArrowheads="1"/>
          </p:cNvPicPr>
          <p:nvPr/>
        </p:nvPicPr>
        <p:blipFill>
          <a:blip r:embed="rId4"/>
          <a:srcRect/>
          <a:stretch>
            <a:fillRect/>
          </a:stretch>
        </p:blipFill>
        <p:spPr bwMode="auto">
          <a:xfrm>
            <a:off x="2555875" y="569913"/>
            <a:ext cx="4283075" cy="5738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83300" name="Picture 4"/>
          <p:cNvPicPr>
            <a:picLocks noChangeAspect="1" noChangeArrowheads="1"/>
          </p:cNvPicPr>
          <p:nvPr/>
        </p:nvPicPr>
        <p:blipFill>
          <a:blip r:embed="rId4"/>
          <a:srcRect/>
          <a:stretch>
            <a:fillRect/>
          </a:stretch>
        </p:blipFill>
        <p:spPr bwMode="auto">
          <a:xfrm>
            <a:off x="611188" y="1555750"/>
            <a:ext cx="3975100" cy="4105275"/>
          </a:xfrm>
          <a:prstGeom prst="rect">
            <a:avLst/>
          </a:prstGeom>
          <a:noFill/>
          <a:ln w="9525">
            <a:noFill/>
            <a:miter lim="800000"/>
            <a:headEnd/>
            <a:tailEnd/>
          </a:ln>
          <a:effectLst/>
        </p:spPr>
      </p:pic>
      <p:sp>
        <p:nvSpPr>
          <p:cNvPr id="183302" name="Text Box 6"/>
          <p:cNvSpPr txBox="1">
            <a:spLocks noChangeArrowheads="1"/>
          </p:cNvSpPr>
          <p:nvPr/>
        </p:nvSpPr>
        <p:spPr bwMode="auto">
          <a:xfrm>
            <a:off x="468313" y="620713"/>
            <a:ext cx="8207375" cy="579437"/>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São Tomé e Príncipe</a:t>
            </a:r>
          </a:p>
        </p:txBody>
      </p:sp>
      <p:pic>
        <p:nvPicPr>
          <p:cNvPr id="183303" name="Picture 7"/>
          <p:cNvPicPr>
            <a:picLocks noChangeAspect="1" noChangeArrowheads="1"/>
          </p:cNvPicPr>
          <p:nvPr/>
        </p:nvPicPr>
        <p:blipFill>
          <a:blip r:embed="rId5"/>
          <a:srcRect l="8870" t="3828" r="12302" b="3523"/>
          <a:stretch>
            <a:fillRect/>
          </a:stretch>
        </p:blipFill>
        <p:spPr bwMode="auto">
          <a:xfrm>
            <a:off x="4716463" y="1557338"/>
            <a:ext cx="3854450" cy="4103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048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pic>
        <p:nvPicPr>
          <p:cNvPr id="660488" name="Picture 8" descr="http://jeff560.tripod.com/images/khowarizmi5.jpg"/>
          <p:cNvPicPr>
            <a:picLocks noChangeAspect="1" noChangeArrowheads="1"/>
          </p:cNvPicPr>
          <p:nvPr/>
        </p:nvPicPr>
        <p:blipFill>
          <a:blip r:embed="rId4"/>
          <a:srcRect l="4459" t="3551" r="3493" b="6030"/>
          <a:stretch>
            <a:fillRect/>
          </a:stretch>
        </p:blipFill>
        <p:spPr bwMode="auto">
          <a:xfrm>
            <a:off x="611188" y="1652588"/>
            <a:ext cx="4968875" cy="3617912"/>
          </a:xfrm>
          <a:prstGeom prst="rect">
            <a:avLst/>
          </a:prstGeom>
          <a:noFill/>
          <a:ln w="9525">
            <a:noFill/>
            <a:miter lim="800000"/>
            <a:headEnd/>
            <a:tailEnd/>
          </a:ln>
        </p:spPr>
      </p:pic>
      <p:sp>
        <p:nvSpPr>
          <p:cNvPr id="660491" name="Rectangle 11"/>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pic>
        <p:nvPicPr>
          <p:cNvPr id="660490" name="Picture 10" descr="http://sibila.com.br/wordpress/wp-content/uploads/2009/04/mapa_guine.gif"/>
          <p:cNvPicPr>
            <a:picLocks noChangeAspect="1" noChangeArrowheads="1"/>
          </p:cNvPicPr>
          <p:nvPr/>
        </p:nvPicPr>
        <p:blipFill>
          <a:blip r:embed="rId5" r:link="rId6"/>
          <a:srcRect l="24449" r="43861" b="15317"/>
          <a:stretch>
            <a:fillRect/>
          </a:stretch>
        </p:blipFill>
        <p:spPr bwMode="auto">
          <a:xfrm>
            <a:off x="5724525" y="1628775"/>
            <a:ext cx="2808288" cy="3671888"/>
          </a:xfrm>
          <a:prstGeom prst="rect">
            <a:avLst/>
          </a:prstGeom>
          <a:noFill/>
        </p:spPr>
      </p:pic>
      <p:sp>
        <p:nvSpPr>
          <p:cNvPr id="660492" name="Text Box 12"/>
          <p:cNvSpPr txBox="1">
            <a:spLocks noChangeArrowheads="1"/>
          </p:cNvSpPr>
          <p:nvPr/>
        </p:nvSpPr>
        <p:spPr bwMode="auto">
          <a:xfrm>
            <a:off x="468313" y="620713"/>
            <a:ext cx="8207375" cy="579437"/>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Guiné-Bissau</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sp>
        <p:nvSpPr>
          <p:cNvPr id="549891" name="Text Box 3"/>
          <p:cNvSpPr txBox="1">
            <a:spLocks noChangeArrowheads="1"/>
          </p:cNvSpPr>
          <p:nvPr/>
        </p:nvSpPr>
        <p:spPr bwMode="auto">
          <a:xfrm>
            <a:off x="468313" y="4292600"/>
            <a:ext cx="8135937" cy="1573213"/>
          </a:xfrm>
          <a:prstGeom prst="rect">
            <a:avLst/>
          </a:prstGeom>
          <a:noFill/>
          <a:ln w="9525">
            <a:noFill/>
            <a:miter lim="800000"/>
            <a:headEnd/>
            <a:tailEnd/>
          </a:ln>
          <a:effectLst/>
        </p:spPr>
        <p:txBody>
          <a:bodyPr>
            <a:spAutoFit/>
          </a:bodyPr>
          <a:lstStyle/>
          <a:p>
            <a:pPr algn="ctr">
              <a:spcBef>
                <a:spcPct val="50000"/>
              </a:spcBef>
            </a:pPr>
            <a:r>
              <a:rPr lang="de-DE" sz="2800" b="1">
                <a:latin typeface="Times New Roman" pitchFamily="18" charset="0"/>
                <a:cs typeface="Times New Roman" pitchFamily="18" charset="0"/>
              </a:rPr>
              <a:t>Isaac Asimov</a:t>
            </a:r>
            <a:r>
              <a:rPr lang="de-DE" sz="2800">
                <a:latin typeface="Times New Roman" pitchFamily="18" charset="0"/>
                <a:cs typeface="Times New Roman" pitchFamily="18" charset="0"/>
              </a:rPr>
              <a:t> (1920-1992)</a:t>
            </a:r>
          </a:p>
          <a:p>
            <a:pPr algn="ctr">
              <a:spcBef>
                <a:spcPct val="50000"/>
              </a:spcBef>
            </a:pPr>
            <a:r>
              <a:rPr lang="en-US" sz="2800" i="1">
                <a:latin typeface="Times New Roman" pitchFamily="18" charset="0"/>
                <a:cs typeface="Times New Roman" pitchFamily="18" charset="0"/>
              </a:rPr>
              <a:t>Encyclopedia of Science and Technology</a:t>
            </a:r>
            <a:endParaRPr lang="de-DE" sz="2800">
              <a:latin typeface="Times New Roman" pitchFamily="18" charset="0"/>
              <a:cs typeface="Times New Roman" pitchFamily="18" charset="0"/>
            </a:endParaRPr>
          </a:p>
          <a:p>
            <a:pPr algn="ctr">
              <a:spcBef>
                <a:spcPct val="50000"/>
              </a:spcBef>
            </a:pPr>
            <a:r>
              <a:rPr lang="de-DE"/>
              <a:t> </a:t>
            </a:r>
          </a:p>
        </p:txBody>
      </p:sp>
      <p:pic>
        <p:nvPicPr>
          <p:cNvPr id="549894" name="Picture 6" descr="Photographie Isaac Asimov 1"/>
          <p:cNvPicPr>
            <a:picLocks noChangeAspect="1" noChangeArrowheads="1"/>
          </p:cNvPicPr>
          <p:nvPr/>
        </p:nvPicPr>
        <p:blipFill>
          <a:blip r:embed="rId4"/>
          <a:srcRect/>
          <a:stretch>
            <a:fillRect/>
          </a:stretch>
        </p:blipFill>
        <p:spPr bwMode="auto">
          <a:xfrm>
            <a:off x="3419475" y="742950"/>
            <a:ext cx="2190750" cy="3333750"/>
          </a:xfrm>
          <a:prstGeom prst="rect">
            <a:avLst/>
          </a:prstGeom>
          <a:noFill/>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533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55331" name="Picture 3" descr="http://www.eyeranians.com/wp-content/uploads/2009/02/kharazmi2.jpg"/>
          <p:cNvPicPr>
            <a:picLocks noChangeAspect="1" noChangeArrowheads="1"/>
          </p:cNvPicPr>
          <p:nvPr/>
        </p:nvPicPr>
        <p:blipFill>
          <a:blip r:embed="rId4"/>
          <a:srcRect b="39922"/>
          <a:stretch>
            <a:fillRect/>
          </a:stretch>
        </p:blipFill>
        <p:spPr bwMode="auto">
          <a:xfrm>
            <a:off x="1614488" y="849313"/>
            <a:ext cx="5765800" cy="4740275"/>
          </a:xfrm>
          <a:prstGeom prst="rect">
            <a:avLst/>
          </a:prstGeom>
          <a:noFill/>
          <a:ln w="9525">
            <a:noFill/>
            <a:miter lim="800000"/>
            <a:headEnd/>
            <a:tailEnd/>
          </a:ln>
        </p:spPr>
      </p:pic>
      <p:sp>
        <p:nvSpPr>
          <p:cNvPr id="355332" name="Text Box 4"/>
          <p:cNvSpPr txBox="1">
            <a:spLocks noChangeArrowheads="1"/>
          </p:cNvSpPr>
          <p:nvPr/>
        </p:nvSpPr>
        <p:spPr bwMode="auto">
          <a:xfrm>
            <a:off x="468313" y="5734050"/>
            <a:ext cx="8207375" cy="457200"/>
          </a:xfrm>
          <a:prstGeom prst="rect">
            <a:avLst/>
          </a:prstGeom>
          <a:noFill/>
          <a:ln w="9525">
            <a:noFill/>
            <a:miter lim="800000"/>
            <a:headEnd/>
            <a:tailEnd/>
          </a:ln>
          <a:effectLst/>
        </p:spPr>
        <p:txBody>
          <a:bodyPr>
            <a:spAutoFit/>
          </a:bodyPr>
          <a:lstStyle/>
          <a:p>
            <a:pPr algn="ctr"/>
            <a:r>
              <a:rPr lang="en-GB" altLang="ko-KR" sz="2400">
                <a:latin typeface="Times New Roman" pitchFamily="18" charset="0"/>
                <a:ea typeface="Gulim" pitchFamily="34" charset="-127"/>
                <a:cs typeface="Times New Roman" pitchFamily="18" charset="0"/>
              </a:rPr>
              <a:t>Economist Magazine “</a:t>
            </a:r>
            <a:r>
              <a:rPr lang="en-GB" altLang="ko-KR" sz="2400" i="1">
                <a:latin typeface="Times New Roman" pitchFamily="18" charset="0"/>
                <a:ea typeface="Gulim" pitchFamily="34" charset="-127"/>
                <a:cs typeface="Times New Roman" pitchFamily="18" charset="0"/>
              </a:rPr>
              <a:t>The World in 2009</a:t>
            </a:r>
            <a:r>
              <a:rPr lang="en-GB" altLang="ko-KR" sz="2400">
                <a:latin typeface="Times New Roman" pitchFamily="18" charset="0"/>
                <a:ea typeface="Gulim" pitchFamily="34" charset="-127"/>
                <a:cs typeface="Times New Roman" pitchFamily="18" charset="0"/>
              </a:rPr>
              <a:t>”, 08.02.2009, Dubai</a:t>
            </a:r>
            <a:endParaRPr lang="de-DE" sz="2400">
              <a:latin typeface="Times New Roman" pitchFamily="18" charset="0"/>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909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29091"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29092"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Statuen von </a:t>
            </a:r>
          </a:p>
          <a:p>
            <a:pPr algn="ctr">
              <a:spcBef>
                <a:spcPct val="50000"/>
              </a:spcBef>
            </a:pPr>
            <a:r>
              <a:rPr lang="de-DE" sz="3600" i="1">
                <a:latin typeface="Times New Roman" pitchFamily="18" charset="0"/>
                <a:cs typeface="Times New Roman" pitchFamily="18" charset="0"/>
              </a:rPr>
              <a:t>al-Khwarizmi</a:t>
            </a: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57379" name="Picture 3" descr="Denkmal fuer A. J. M. al-Khwarizmi /&#10;Monument for A. J. M. al-Khwarizmi"/>
          <p:cNvPicPr>
            <a:picLocks noChangeAspect="1" noChangeArrowheads="1"/>
          </p:cNvPicPr>
          <p:nvPr/>
        </p:nvPicPr>
        <p:blipFill>
          <a:blip r:embed="rId4"/>
          <a:srcRect/>
          <a:stretch>
            <a:fillRect/>
          </a:stretch>
        </p:blipFill>
        <p:spPr bwMode="auto">
          <a:xfrm>
            <a:off x="611188" y="620713"/>
            <a:ext cx="4265612" cy="5688012"/>
          </a:xfrm>
          <a:prstGeom prst="rect">
            <a:avLst/>
          </a:prstGeom>
          <a:noFill/>
          <a:ln w="9525">
            <a:noFill/>
            <a:miter lim="800000"/>
            <a:headEnd/>
            <a:tailEnd/>
          </a:ln>
        </p:spPr>
      </p:pic>
      <p:sp>
        <p:nvSpPr>
          <p:cNvPr id="357380" name="Text Box 4"/>
          <p:cNvSpPr txBox="1">
            <a:spLocks noChangeArrowheads="1"/>
          </p:cNvSpPr>
          <p:nvPr/>
        </p:nvSpPr>
        <p:spPr bwMode="auto">
          <a:xfrm>
            <a:off x="5003800" y="981075"/>
            <a:ext cx="3600450" cy="1220788"/>
          </a:xfrm>
          <a:prstGeom prst="rect">
            <a:avLst/>
          </a:prstGeom>
          <a:noFill/>
          <a:ln w="9525">
            <a:noFill/>
            <a:miter lim="800000"/>
            <a:headEnd/>
            <a:tailEnd/>
          </a:ln>
          <a:effectLst/>
        </p:spPr>
        <p:txBody>
          <a:bodyPr>
            <a:spAutoFit/>
          </a:bodyPr>
          <a:lstStyle/>
          <a:p>
            <a:pPr algn="ctr">
              <a:spcBef>
                <a:spcPct val="50000"/>
              </a:spcBef>
            </a:pPr>
            <a:r>
              <a:rPr lang="fa-IR" altLang="ko-KR" sz="3200">
                <a:latin typeface="Times New Roman" pitchFamily="18" charset="0"/>
                <a:ea typeface="Gulim" pitchFamily="34" charset="-127"/>
                <a:cs typeface="Times New Roman" pitchFamily="18" charset="0"/>
              </a:rPr>
              <a:t>خوارزمی</a:t>
            </a:r>
            <a:endParaRPr lang="de-DE" altLang="ko-KR" sz="3200">
              <a:latin typeface="Times New Roman" pitchFamily="18" charset="0"/>
              <a:ea typeface="Gulim" pitchFamily="34" charset="-127"/>
              <a:cs typeface="Times New Roman" pitchFamily="18" charset="0"/>
            </a:endParaRPr>
          </a:p>
          <a:p>
            <a:pPr algn="ctr">
              <a:spcBef>
                <a:spcPct val="50000"/>
              </a:spcBef>
            </a:pPr>
            <a:r>
              <a:rPr lang="de-DE" altLang="ko-KR" sz="2800">
                <a:latin typeface="Times New Roman" pitchFamily="18" charset="0"/>
                <a:ea typeface="Gulim" pitchFamily="34" charset="-127"/>
                <a:cs typeface="Times New Roman" pitchFamily="18" charset="0"/>
              </a:rPr>
              <a:t>Urgench, Usbekistan</a:t>
            </a:r>
            <a:r>
              <a:rPr lang="de-DE" altLang="ko-KR">
                <a:ea typeface="Gulim" pitchFamily="34" charset="-127"/>
                <a:cs typeface="Arial" pitchFamily="34" charset="0"/>
              </a:rPr>
              <a:t> </a:t>
            </a:r>
            <a:endParaRPr lang="de-DE"/>
          </a:p>
        </p:txBody>
      </p:sp>
      <p:pic>
        <p:nvPicPr>
          <p:cNvPr id="357381" name="Picture 5" descr="Al Karitsmi"/>
          <p:cNvPicPr>
            <a:picLocks noChangeAspect="1" noChangeArrowheads="1"/>
          </p:cNvPicPr>
          <p:nvPr/>
        </p:nvPicPr>
        <p:blipFill>
          <a:blip r:embed="rId5"/>
          <a:srcRect b="32635"/>
          <a:stretch>
            <a:fillRect/>
          </a:stretch>
        </p:blipFill>
        <p:spPr bwMode="auto">
          <a:xfrm>
            <a:off x="5148263" y="2665413"/>
            <a:ext cx="3333750"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79203" name="Picture 3" descr="Denkmal fuer Al-Khwarizmi /&#10;Monument for Al-Khwarizmi"/>
          <p:cNvPicPr>
            <a:picLocks noChangeAspect="1" noChangeArrowheads="1"/>
          </p:cNvPicPr>
          <p:nvPr/>
        </p:nvPicPr>
        <p:blipFill>
          <a:blip r:embed="rId4"/>
          <a:srcRect/>
          <a:stretch>
            <a:fillRect/>
          </a:stretch>
        </p:blipFill>
        <p:spPr bwMode="auto">
          <a:xfrm>
            <a:off x="420688" y="455613"/>
            <a:ext cx="8328025" cy="5964237"/>
          </a:xfrm>
          <a:prstGeom prst="rect">
            <a:avLst/>
          </a:prstGeom>
          <a:noFill/>
          <a:ln w="9525">
            <a:noFill/>
            <a:miter lim="800000"/>
            <a:headEnd/>
            <a:tailEnd/>
          </a:ln>
        </p:spPr>
      </p:pic>
      <p:sp>
        <p:nvSpPr>
          <p:cNvPr id="179204" name="Text Box 4"/>
          <p:cNvSpPr txBox="1">
            <a:spLocks noChangeArrowheads="1"/>
          </p:cNvSpPr>
          <p:nvPr/>
        </p:nvSpPr>
        <p:spPr bwMode="auto">
          <a:xfrm>
            <a:off x="466725" y="762000"/>
            <a:ext cx="8208963" cy="1220788"/>
          </a:xfrm>
          <a:prstGeom prst="rect">
            <a:avLst/>
          </a:prstGeom>
          <a:noFill/>
          <a:ln w="9525">
            <a:noFill/>
            <a:miter lim="800000"/>
            <a:headEnd/>
            <a:tailEnd/>
          </a:ln>
          <a:effectLst/>
        </p:spPr>
        <p:txBody>
          <a:bodyPr>
            <a:spAutoFit/>
          </a:bodyPr>
          <a:lstStyle/>
          <a:p>
            <a:pPr algn="ctr">
              <a:spcBef>
                <a:spcPct val="50000"/>
              </a:spcBef>
            </a:pPr>
            <a:r>
              <a:rPr lang="fa-IR" altLang="ko-KR" sz="3200">
                <a:solidFill>
                  <a:schemeClr val="bg1"/>
                </a:solidFill>
                <a:latin typeface="Times New Roman" pitchFamily="18" charset="0"/>
                <a:ea typeface="Gulim" pitchFamily="34" charset="-127"/>
                <a:cs typeface="Times New Roman" pitchFamily="18" charset="0"/>
              </a:rPr>
              <a:t>خوارزمی</a:t>
            </a:r>
          </a:p>
          <a:p>
            <a:pPr algn="ctr">
              <a:spcBef>
                <a:spcPct val="50000"/>
              </a:spcBef>
            </a:pPr>
            <a:r>
              <a:rPr lang="de-DE" altLang="ko-KR" sz="2800">
                <a:solidFill>
                  <a:schemeClr val="bg1"/>
                </a:solidFill>
                <a:latin typeface="Times New Roman" pitchFamily="18" charset="0"/>
                <a:ea typeface="Gulim" pitchFamily="34" charset="-127"/>
                <a:cs typeface="Times New Roman" pitchFamily="18" charset="0"/>
              </a:rPr>
              <a:t>Chiwa, Usbekistan</a:t>
            </a:r>
            <a:endParaRPr lang="de-DE" sz="2800">
              <a:solidFill>
                <a:schemeClr val="bg1"/>
              </a:solidFill>
              <a:latin typeface="Times New Roman" pitchFamily="18" charset="0"/>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662531" name="Picture 3" descr="800px-Al-Khorezmi_near_Ata-Darwaza-(western-gate)_Khiva_Uzbekistan_"/>
          <p:cNvPicPr>
            <a:picLocks noChangeAspect="1" noChangeArrowheads="1"/>
          </p:cNvPicPr>
          <p:nvPr/>
        </p:nvPicPr>
        <p:blipFill>
          <a:blip r:embed="rId4"/>
          <a:srcRect/>
          <a:stretch>
            <a:fillRect/>
          </a:stretch>
        </p:blipFill>
        <p:spPr bwMode="auto">
          <a:xfrm>
            <a:off x="411163" y="449263"/>
            <a:ext cx="8328025" cy="597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1474" name="Rectangle 2"/>
          <p:cNvSpPr>
            <a:spLocks noChangeArrowheads="1"/>
          </p:cNvSpPr>
          <p:nvPr/>
        </p:nvSpPr>
        <p:spPr bwMode="auto">
          <a:xfrm>
            <a:off x="411163" y="442913"/>
            <a:ext cx="8337550" cy="5991225"/>
          </a:xfrm>
          <a:prstGeom prst="rect">
            <a:avLst/>
          </a:prstGeom>
          <a:solidFill>
            <a:srgbClr val="FF99CC"/>
          </a:solidFill>
          <a:ln w="9525">
            <a:solidFill>
              <a:schemeClr val="tx1"/>
            </a:solidFill>
            <a:miter lim="800000"/>
            <a:headEnd/>
            <a:tailEnd/>
          </a:ln>
          <a:effectLst/>
        </p:spPr>
        <p:txBody>
          <a:bodyPr wrap="none" anchor="ctr"/>
          <a:lstStyle/>
          <a:p>
            <a:endParaRPr lang="en-US"/>
          </a:p>
        </p:txBody>
      </p:sp>
      <p:pic>
        <p:nvPicPr>
          <p:cNvPr id="361475" name="Picture 3" descr="66ABDC3F"/>
          <p:cNvPicPr>
            <a:picLocks noChangeAspect="1" noChangeArrowheads="1"/>
          </p:cNvPicPr>
          <p:nvPr/>
        </p:nvPicPr>
        <p:blipFill>
          <a:blip r:embed="rId4"/>
          <a:srcRect l="11642" t="7066" r="12978" b="10597"/>
          <a:stretch>
            <a:fillRect/>
          </a:stretch>
        </p:blipFill>
        <p:spPr bwMode="auto">
          <a:xfrm>
            <a:off x="827088" y="765175"/>
            <a:ext cx="3335337" cy="5327650"/>
          </a:xfrm>
          <a:prstGeom prst="rect">
            <a:avLst/>
          </a:prstGeom>
          <a:noFill/>
          <a:ln w="9525">
            <a:solidFill>
              <a:schemeClr val="tx1"/>
            </a:solidFill>
            <a:miter lim="800000"/>
            <a:headEnd/>
            <a:tailEnd/>
          </a:ln>
        </p:spPr>
      </p:pic>
      <p:pic>
        <p:nvPicPr>
          <p:cNvPr id="361477" name="Picture 5" descr="Al-Khorezmi_in_Museum-Ancient-Khorezm_Khiva_Uzbekistan_"/>
          <p:cNvPicPr>
            <a:picLocks noChangeAspect="1" noChangeArrowheads="1"/>
          </p:cNvPicPr>
          <p:nvPr/>
        </p:nvPicPr>
        <p:blipFill>
          <a:blip r:embed="rId5" cstate="print"/>
          <a:srcRect/>
          <a:stretch>
            <a:fillRect/>
          </a:stretch>
        </p:blipFill>
        <p:spPr bwMode="auto">
          <a:xfrm>
            <a:off x="4643438" y="1931988"/>
            <a:ext cx="3717925" cy="4160837"/>
          </a:xfrm>
          <a:prstGeom prst="rect">
            <a:avLst/>
          </a:prstGeom>
          <a:noFill/>
          <a:ln w="9525">
            <a:solidFill>
              <a:schemeClr val="tx1"/>
            </a:solidFill>
            <a:miter lim="800000"/>
            <a:headEnd/>
            <a:tailEnd/>
          </a:ln>
        </p:spPr>
      </p:pic>
      <p:sp>
        <p:nvSpPr>
          <p:cNvPr id="361478" name="Text Box 6"/>
          <p:cNvSpPr txBox="1">
            <a:spLocks noChangeArrowheads="1"/>
          </p:cNvSpPr>
          <p:nvPr/>
        </p:nvSpPr>
        <p:spPr bwMode="auto">
          <a:xfrm>
            <a:off x="4427538" y="623888"/>
            <a:ext cx="3744912" cy="1220787"/>
          </a:xfrm>
          <a:prstGeom prst="rect">
            <a:avLst/>
          </a:prstGeom>
          <a:noFill/>
          <a:ln w="9525">
            <a:noFill/>
            <a:miter lim="800000"/>
            <a:headEnd/>
            <a:tailEnd/>
          </a:ln>
          <a:effectLst/>
        </p:spPr>
        <p:txBody>
          <a:bodyPr>
            <a:spAutoFit/>
          </a:bodyPr>
          <a:lstStyle/>
          <a:p>
            <a:pPr algn="ctr">
              <a:spcBef>
                <a:spcPct val="50000"/>
              </a:spcBef>
            </a:pPr>
            <a:r>
              <a:rPr lang="fa-IR" altLang="ko-KR" sz="3200">
                <a:latin typeface="Times New Roman" pitchFamily="18" charset="0"/>
                <a:ea typeface="Gulim" pitchFamily="34" charset="-127"/>
                <a:cs typeface="Times New Roman" pitchFamily="18" charset="0"/>
              </a:rPr>
              <a:t>خوارزمی</a:t>
            </a:r>
            <a:endParaRPr lang="de-DE" altLang="ko-KR" sz="3200">
              <a:latin typeface="Times New Roman" pitchFamily="18" charset="0"/>
              <a:ea typeface="Gulim" pitchFamily="34" charset="-127"/>
              <a:cs typeface="Times New Roman" pitchFamily="18" charset="0"/>
            </a:endParaRPr>
          </a:p>
          <a:p>
            <a:pPr algn="ctr">
              <a:spcBef>
                <a:spcPct val="50000"/>
              </a:spcBef>
            </a:pPr>
            <a:r>
              <a:rPr lang="de-DE" altLang="ko-KR" sz="2800">
                <a:latin typeface="Times New Roman" pitchFamily="18" charset="0"/>
                <a:ea typeface="Gulim" pitchFamily="34" charset="-127"/>
                <a:cs typeface="Times New Roman" pitchFamily="18" charset="0"/>
              </a:rPr>
              <a:t>Taschkent, Usbekistan</a:t>
            </a:r>
            <a:r>
              <a:rPr lang="de-DE" altLang="ko-KR">
                <a:ea typeface="Gulim" pitchFamily="34" charset="-127"/>
                <a:cs typeface="Times New Roman" pitchFamily="18" charset="0"/>
              </a:rPr>
              <a:t> </a:t>
            </a:r>
            <a:endParaRPr lang="de-DE">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14019" name="Picture 3"/>
          <p:cNvPicPr>
            <a:picLocks noChangeAspect="1" noChangeArrowheads="1"/>
          </p:cNvPicPr>
          <p:nvPr/>
        </p:nvPicPr>
        <p:blipFill>
          <a:blip r:embed="rId4"/>
          <a:srcRect/>
          <a:stretch>
            <a:fillRect/>
          </a:stretch>
        </p:blipFill>
        <p:spPr bwMode="auto">
          <a:xfrm>
            <a:off x="420688" y="442913"/>
            <a:ext cx="8318500" cy="6010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411163" y="442913"/>
            <a:ext cx="8337550" cy="5991225"/>
          </a:xfrm>
          <a:prstGeom prst="rect">
            <a:avLst/>
          </a:prstGeom>
          <a:solidFill>
            <a:schemeClr val="accent1"/>
          </a:solidFill>
          <a:ln w="9525">
            <a:solidFill>
              <a:schemeClr val="tx1"/>
            </a:solidFill>
            <a:miter lim="800000"/>
            <a:headEnd/>
            <a:tailEnd/>
          </a:ln>
          <a:effectLst/>
        </p:spPr>
        <p:txBody>
          <a:bodyPr wrap="none" anchor="ctr"/>
          <a:lstStyle/>
          <a:p>
            <a:endParaRPr lang="en-US"/>
          </a:p>
        </p:txBody>
      </p:sp>
      <p:pic>
        <p:nvPicPr>
          <p:cNvPr id="101379" name="Picture 3" descr="Muhammad_ibn_Musa_al-Khwarizmi_%28statue%29"/>
          <p:cNvPicPr>
            <a:picLocks noChangeAspect="1" noChangeArrowheads="1"/>
          </p:cNvPicPr>
          <p:nvPr/>
        </p:nvPicPr>
        <p:blipFill>
          <a:blip r:embed="rId4"/>
          <a:srcRect/>
          <a:stretch>
            <a:fillRect/>
          </a:stretch>
        </p:blipFill>
        <p:spPr bwMode="auto">
          <a:xfrm>
            <a:off x="3098800" y="549275"/>
            <a:ext cx="3201988" cy="5759450"/>
          </a:xfrm>
          <a:prstGeom prst="rect">
            <a:avLst/>
          </a:prstGeom>
          <a:noFill/>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113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31139"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31140"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Bauwerke genannt nach </a:t>
            </a:r>
          </a:p>
          <a:p>
            <a:pPr algn="ctr">
              <a:spcBef>
                <a:spcPct val="50000"/>
              </a:spcBef>
            </a:pPr>
            <a:r>
              <a:rPr lang="de-DE" sz="3600" i="1">
                <a:latin typeface="Times New Roman" pitchFamily="18" charset="0"/>
                <a:cs typeface="Times New Roman" pitchFamily="18" charset="0"/>
              </a:rPr>
              <a:t>al-Khwarizmi</a:t>
            </a: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63523" name="Picture 3"/>
          <p:cNvPicPr>
            <a:picLocks noChangeAspect="1" noChangeArrowheads="1"/>
          </p:cNvPicPr>
          <p:nvPr/>
        </p:nvPicPr>
        <p:blipFill>
          <a:blip r:embed="rId4"/>
          <a:srcRect/>
          <a:stretch>
            <a:fillRect/>
          </a:stretch>
        </p:blipFill>
        <p:spPr bwMode="auto">
          <a:xfrm>
            <a:off x="425450" y="449263"/>
            <a:ext cx="8323263" cy="5961062"/>
          </a:xfrm>
          <a:prstGeom prst="rect">
            <a:avLst/>
          </a:prstGeom>
          <a:noFill/>
          <a:ln w="9525">
            <a:noFill/>
            <a:miter lim="800000"/>
            <a:headEnd/>
            <a:tailEnd/>
          </a:ln>
          <a:effectLst/>
        </p:spPr>
      </p:pic>
      <p:sp>
        <p:nvSpPr>
          <p:cNvPr id="363525" name="Text Box 5"/>
          <p:cNvSpPr txBox="1">
            <a:spLocks noChangeArrowheads="1"/>
          </p:cNvSpPr>
          <p:nvPr/>
        </p:nvSpPr>
        <p:spPr bwMode="auto">
          <a:xfrm>
            <a:off x="466725" y="549275"/>
            <a:ext cx="8208963" cy="1220788"/>
          </a:xfrm>
          <a:prstGeom prst="rect">
            <a:avLst/>
          </a:prstGeom>
          <a:noFill/>
          <a:ln w="9525">
            <a:noFill/>
            <a:miter lim="800000"/>
            <a:headEnd/>
            <a:tailEnd/>
          </a:ln>
          <a:effectLst/>
        </p:spPr>
        <p:txBody>
          <a:bodyPr>
            <a:spAutoFit/>
          </a:bodyPr>
          <a:lstStyle/>
          <a:p>
            <a:pPr algn="ctr">
              <a:spcBef>
                <a:spcPct val="50000"/>
              </a:spcBef>
            </a:pPr>
            <a:r>
              <a:rPr lang="fa-IR" altLang="ko-KR" sz="3200">
                <a:solidFill>
                  <a:schemeClr val="bg1"/>
                </a:solidFill>
                <a:latin typeface="Times New Roman" pitchFamily="18" charset="0"/>
                <a:ea typeface="Gulim" pitchFamily="34" charset="-127"/>
                <a:cs typeface="Times New Roman" pitchFamily="18" charset="0"/>
              </a:rPr>
              <a:t>فلک نمای خوارزمی</a:t>
            </a:r>
            <a:endParaRPr lang="de-DE" altLang="ko-KR" sz="3200">
              <a:solidFill>
                <a:schemeClr val="bg1"/>
              </a:solidFill>
              <a:latin typeface="Times New Roman" pitchFamily="18" charset="0"/>
              <a:ea typeface="Gulim" pitchFamily="34" charset="-127"/>
              <a:cs typeface="Times New Roman" pitchFamily="18" charset="0"/>
            </a:endParaRPr>
          </a:p>
          <a:p>
            <a:pPr algn="ctr">
              <a:spcBef>
                <a:spcPct val="50000"/>
              </a:spcBef>
            </a:pPr>
            <a:r>
              <a:rPr lang="de-DE" altLang="ko-KR" sz="2800">
                <a:solidFill>
                  <a:schemeClr val="bg1"/>
                </a:solidFill>
                <a:latin typeface="Times New Roman" pitchFamily="18" charset="0"/>
                <a:ea typeface="Gulim" pitchFamily="34" charset="-127"/>
                <a:cs typeface="Times New Roman" pitchFamily="18" charset="0"/>
              </a:rPr>
              <a:t>Chiwa, Usbekistan</a:t>
            </a:r>
            <a:r>
              <a:rPr lang="de-DE" altLang="ko-KR">
                <a:ea typeface="Gulim" pitchFamily="34" charset="-127"/>
                <a:cs typeface="Times New Roman" pitchFamily="18" charset="0"/>
              </a:rPr>
              <a:t> </a:t>
            </a:r>
            <a:endParaRPr lang="de-DE">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411163" y="46196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95587" name="Rectangle 3"/>
          <p:cNvSpPr>
            <a:spLocks noChangeArrowheads="1"/>
          </p:cNvSpPr>
          <p:nvPr/>
        </p:nvSpPr>
        <p:spPr bwMode="auto">
          <a:xfrm>
            <a:off x="468313" y="1125538"/>
            <a:ext cx="8135937" cy="4464050"/>
          </a:xfrm>
          <a:prstGeom prst="rect">
            <a:avLst/>
          </a:prstGeom>
          <a:noFill/>
          <a:ln w="9525">
            <a:noFill/>
            <a:miter lim="800000"/>
            <a:headEnd/>
            <a:tailEnd/>
          </a:ln>
          <a:effectLst/>
        </p:spPr>
        <p:txBody>
          <a:bodyPr/>
          <a:lstStyle/>
          <a:p>
            <a:pPr marL="342900" indent="-342900" algn="ctr">
              <a:spcBef>
                <a:spcPct val="20000"/>
              </a:spcBef>
            </a:pPr>
            <a:r>
              <a:rPr lang="en-US" sz="3200" i="1">
                <a:solidFill>
                  <a:schemeClr val="accent1"/>
                </a:solidFill>
              </a:rPr>
              <a:t>	 </a:t>
            </a:r>
            <a:r>
              <a:rPr lang="de-DE" sz="3200">
                <a:latin typeface="Times New Roman" pitchFamily="18" charset="0"/>
                <a:cs typeface="Times New Roman" pitchFamily="18" charset="0"/>
              </a:rPr>
              <a:t>Isaac Asimov</a:t>
            </a:r>
          </a:p>
          <a:p>
            <a:pPr marL="342900" indent="-342900" algn="ctr">
              <a:spcBef>
                <a:spcPct val="20000"/>
              </a:spcBef>
            </a:pPr>
            <a:endParaRPr lang="en-US" sz="2000" i="1">
              <a:latin typeface="Times New Roman" pitchFamily="18" charset="0"/>
              <a:cs typeface="Times New Roman" pitchFamily="18" charset="0"/>
            </a:endParaRPr>
          </a:p>
          <a:p>
            <a:pPr marL="342900" indent="-342900">
              <a:lnSpc>
                <a:spcPct val="120000"/>
              </a:lnSpc>
              <a:spcBef>
                <a:spcPct val="20000"/>
              </a:spcBef>
            </a:pPr>
            <a:r>
              <a:rPr lang="en-US" sz="2800" i="1">
                <a:latin typeface="Times New Roman" pitchFamily="18" charset="0"/>
                <a:cs typeface="Times New Roman" pitchFamily="18" charset="0"/>
              </a:rPr>
              <a:t>	»Al-Khwarizmi’s best claim to immortality lies in a word in the title of a work in which he preserved and extends the mathematics of Diophantus. </a:t>
            </a:r>
          </a:p>
          <a:p>
            <a:pPr marL="342900" indent="-342900">
              <a:lnSpc>
                <a:spcPct val="120000"/>
              </a:lnSpc>
              <a:spcBef>
                <a:spcPct val="20000"/>
              </a:spcBef>
            </a:pPr>
            <a:r>
              <a:rPr lang="en-US" sz="2800" i="1">
                <a:latin typeface="Times New Roman" pitchFamily="18" charset="0"/>
                <a:cs typeface="Times New Roman" pitchFamily="18" charset="0"/>
              </a:rPr>
              <a:t>	The title of his book was </a:t>
            </a:r>
            <a:r>
              <a:rPr lang="en-US" sz="2800" i="1">
                <a:solidFill>
                  <a:srgbClr val="FF3300"/>
                </a:solidFill>
                <a:latin typeface="Times New Roman" pitchFamily="18" charset="0"/>
                <a:cs typeface="Times New Roman" pitchFamily="18" charset="0"/>
              </a:rPr>
              <a:t>ilm al-jabr wa’l mugabalah</a:t>
            </a:r>
            <a:r>
              <a:rPr lang="en-US" sz="2800" i="1">
                <a:latin typeface="Times New Roman" pitchFamily="18" charset="0"/>
                <a:cs typeface="Times New Roman" pitchFamily="18" charset="0"/>
              </a:rPr>
              <a:t>, which means the science of transposition and cancellation.«</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761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67619" name="Picture 3" descr="http://continent.uz/upload/iblock/5a4/5S1Z12201.jpg"/>
          <p:cNvPicPr>
            <a:picLocks noChangeAspect="1" noChangeArrowheads="1"/>
          </p:cNvPicPr>
          <p:nvPr/>
        </p:nvPicPr>
        <p:blipFill>
          <a:blip r:embed="rId4"/>
          <a:srcRect/>
          <a:stretch>
            <a:fillRect/>
          </a:stretch>
        </p:blipFill>
        <p:spPr bwMode="auto">
          <a:xfrm>
            <a:off x="420688" y="444500"/>
            <a:ext cx="8328025" cy="5989638"/>
          </a:xfrm>
          <a:prstGeom prst="rect">
            <a:avLst/>
          </a:prstGeom>
          <a:noFill/>
          <a:ln w="9525">
            <a:noFill/>
            <a:miter lim="800000"/>
            <a:headEnd/>
            <a:tailEnd/>
          </a:ln>
        </p:spPr>
      </p:pic>
      <p:sp>
        <p:nvSpPr>
          <p:cNvPr id="367620" name="Text Box 4"/>
          <p:cNvSpPr txBox="1">
            <a:spLocks noChangeArrowheads="1"/>
          </p:cNvSpPr>
          <p:nvPr/>
        </p:nvSpPr>
        <p:spPr bwMode="auto">
          <a:xfrm>
            <a:off x="468313" y="476250"/>
            <a:ext cx="8207375" cy="1092200"/>
          </a:xfrm>
          <a:prstGeom prst="rect">
            <a:avLst/>
          </a:prstGeom>
          <a:noFill/>
          <a:ln w="9525">
            <a:noFill/>
            <a:miter lim="800000"/>
            <a:headEnd/>
            <a:tailEnd/>
          </a:ln>
          <a:effectLst/>
        </p:spPr>
        <p:txBody>
          <a:bodyPr>
            <a:spAutoFit/>
          </a:bodyPr>
          <a:lstStyle/>
          <a:p>
            <a:pPr>
              <a:spcBef>
                <a:spcPct val="20000"/>
              </a:spcBef>
            </a:pPr>
            <a:r>
              <a:rPr lang="fa-IR" altLang="ko-KR" sz="3200">
                <a:latin typeface="Times New Roman" pitchFamily="18" charset="0"/>
                <a:ea typeface="Gulim" pitchFamily="34" charset="-127"/>
                <a:cs typeface="Times New Roman" pitchFamily="18" charset="0"/>
              </a:rPr>
              <a:t>موزه خوارزمی </a:t>
            </a:r>
            <a:r>
              <a:rPr lang="de-DE" altLang="ko-KR" sz="2800">
                <a:latin typeface="Times New Roman" pitchFamily="18" charset="0"/>
                <a:ea typeface="Gulim" pitchFamily="34" charset="-127"/>
                <a:cs typeface="Times New Roman" pitchFamily="18" charset="0"/>
              </a:rPr>
              <a:t> </a:t>
            </a:r>
          </a:p>
          <a:p>
            <a:pPr>
              <a:spcBef>
                <a:spcPct val="20000"/>
              </a:spcBef>
            </a:pPr>
            <a:r>
              <a:rPr lang="de-DE" altLang="ko-KR" sz="2800">
                <a:latin typeface="Times New Roman" pitchFamily="18" charset="0"/>
                <a:ea typeface="Gulim" pitchFamily="34" charset="-127"/>
                <a:cs typeface="Times New Roman" pitchFamily="18" charset="0"/>
              </a:rPr>
              <a:t>Chiwa, Usbekistan</a:t>
            </a:r>
            <a:endParaRPr lang="de-DE" sz="2800">
              <a:latin typeface="Times New Roman" pitchFamily="18" charset="0"/>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557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65571" name="Picture 3" descr="http://cloud.pleasetakemeto.com/photos/ims-malaysia/a/al-khawarizmi-astronomy-complex/gallery_678/al-khawarizmi-astronomy-complex-53827.jpg"/>
          <p:cNvPicPr>
            <a:picLocks noChangeAspect="1" noChangeArrowheads="1"/>
          </p:cNvPicPr>
          <p:nvPr/>
        </p:nvPicPr>
        <p:blipFill>
          <a:blip r:embed="rId4"/>
          <a:srcRect/>
          <a:stretch>
            <a:fillRect/>
          </a:stretch>
        </p:blipFill>
        <p:spPr bwMode="auto">
          <a:xfrm>
            <a:off x="414338" y="1884363"/>
            <a:ext cx="8337550" cy="4538662"/>
          </a:xfrm>
          <a:prstGeom prst="rect">
            <a:avLst/>
          </a:prstGeom>
          <a:noFill/>
          <a:ln w="9525">
            <a:noFill/>
            <a:miter lim="800000"/>
            <a:headEnd/>
            <a:tailEnd/>
          </a:ln>
        </p:spPr>
      </p:pic>
      <p:sp>
        <p:nvSpPr>
          <p:cNvPr id="365572" name="Text Box 4"/>
          <p:cNvSpPr txBox="1">
            <a:spLocks noChangeArrowheads="1"/>
          </p:cNvSpPr>
          <p:nvPr/>
        </p:nvSpPr>
        <p:spPr bwMode="auto">
          <a:xfrm>
            <a:off x="468313" y="549275"/>
            <a:ext cx="8207375" cy="1220788"/>
          </a:xfrm>
          <a:prstGeom prst="rect">
            <a:avLst/>
          </a:prstGeom>
          <a:noFill/>
          <a:ln w="9525">
            <a:noFill/>
            <a:miter lim="800000"/>
            <a:headEnd/>
            <a:tailEnd/>
          </a:ln>
          <a:effectLst/>
        </p:spPr>
        <p:txBody>
          <a:bodyPr>
            <a:spAutoFit/>
          </a:bodyPr>
          <a:lstStyle/>
          <a:p>
            <a:pPr algn="ctr">
              <a:spcBef>
                <a:spcPct val="50000"/>
              </a:spcBef>
            </a:pPr>
            <a:r>
              <a:rPr lang="fa-IR" altLang="ko-KR" sz="3200">
                <a:latin typeface="Times New Roman" pitchFamily="18" charset="0"/>
                <a:ea typeface="Gulim" pitchFamily="34" charset="-127"/>
                <a:cs typeface="Times New Roman" pitchFamily="18" charset="0"/>
              </a:rPr>
              <a:t>فلک نمای خوارزمی</a:t>
            </a:r>
            <a:endParaRPr lang="en-GB" altLang="ko-KR" sz="3200">
              <a:latin typeface="Times New Roman" pitchFamily="18" charset="0"/>
              <a:ea typeface="Gulim" pitchFamily="34" charset="-127"/>
              <a:cs typeface="Times New Roman" pitchFamily="18" charset="0"/>
            </a:endParaRPr>
          </a:p>
          <a:p>
            <a:pPr algn="ctr">
              <a:spcBef>
                <a:spcPct val="50000"/>
              </a:spcBef>
            </a:pPr>
            <a:r>
              <a:rPr lang="en-GB" altLang="ko-KR" sz="2800">
                <a:latin typeface="Times New Roman" pitchFamily="18" charset="0"/>
                <a:ea typeface="Gulim" pitchFamily="34" charset="-127"/>
                <a:cs typeface="Times New Roman" pitchFamily="18" charset="0"/>
              </a:rPr>
              <a:t>Melaka, Malaysia</a:t>
            </a:r>
            <a:endParaRPr lang="de-DE" sz="2800">
              <a:latin typeface="Times New Roman" pitchFamily="18" charset="0"/>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69667" name="Picture 3" descr="Image"/>
          <p:cNvPicPr>
            <a:picLocks noChangeAspect="1" noChangeArrowheads="1"/>
          </p:cNvPicPr>
          <p:nvPr/>
        </p:nvPicPr>
        <p:blipFill>
          <a:blip r:embed="rId4"/>
          <a:srcRect/>
          <a:stretch>
            <a:fillRect/>
          </a:stretch>
        </p:blipFill>
        <p:spPr bwMode="auto">
          <a:xfrm>
            <a:off x="420688" y="454025"/>
            <a:ext cx="8318500" cy="5961063"/>
          </a:xfrm>
          <a:prstGeom prst="rect">
            <a:avLst/>
          </a:prstGeom>
          <a:noFill/>
          <a:ln w="9525">
            <a:noFill/>
            <a:miter lim="800000"/>
            <a:headEnd/>
            <a:tailEnd/>
          </a:ln>
        </p:spPr>
      </p:pic>
      <p:sp>
        <p:nvSpPr>
          <p:cNvPr id="369671" name="Text Box 7"/>
          <p:cNvSpPr txBox="1">
            <a:spLocks noChangeArrowheads="1"/>
          </p:cNvSpPr>
          <p:nvPr/>
        </p:nvSpPr>
        <p:spPr bwMode="auto">
          <a:xfrm>
            <a:off x="539750" y="4941888"/>
            <a:ext cx="8064500" cy="1160462"/>
          </a:xfrm>
          <a:prstGeom prst="rect">
            <a:avLst/>
          </a:prstGeom>
          <a:noFill/>
          <a:ln w="9525">
            <a:noFill/>
            <a:miter lim="800000"/>
            <a:headEnd/>
            <a:tailEnd/>
          </a:ln>
          <a:effectLst/>
        </p:spPr>
        <p:txBody>
          <a:bodyPr>
            <a:spAutoFit/>
          </a:bodyPr>
          <a:lstStyle/>
          <a:p>
            <a:pPr algn="ctr">
              <a:spcBef>
                <a:spcPct val="50000"/>
              </a:spcBef>
            </a:pPr>
            <a:r>
              <a:rPr lang="fa-IR" sz="2800">
                <a:solidFill>
                  <a:srgbClr val="FFFFCC"/>
                </a:solidFill>
                <a:latin typeface="Times New Roman" pitchFamily="18" charset="0"/>
                <a:cs typeface="Times New Roman" pitchFamily="18" charset="0"/>
              </a:rPr>
              <a:t>دانشکده علوم کامپیوتری خوارزمی</a:t>
            </a:r>
            <a:r>
              <a:rPr lang="de-DE" sz="2800">
                <a:solidFill>
                  <a:srgbClr val="FFFFCC"/>
                </a:solidFill>
                <a:latin typeface="Times New Roman" pitchFamily="18" charset="0"/>
                <a:cs typeface="Times New Roman" pitchFamily="18" charset="0"/>
              </a:rPr>
              <a:t> </a:t>
            </a:r>
            <a:endParaRPr lang="fa-IR" sz="2800">
              <a:solidFill>
                <a:srgbClr val="FFFFCC"/>
              </a:solidFill>
              <a:latin typeface="Times New Roman" pitchFamily="18" charset="0"/>
              <a:cs typeface="Times New Roman" pitchFamily="18" charset="0"/>
            </a:endParaRPr>
          </a:p>
          <a:p>
            <a:pPr algn="ctr">
              <a:spcBef>
                <a:spcPct val="50000"/>
              </a:spcBef>
            </a:pPr>
            <a:r>
              <a:rPr lang="de-DE" sz="2800">
                <a:solidFill>
                  <a:srgbClr val="FFFFCC"/>
                </a:solidFill>
                <a:latin typeface="Times New Roman" pitchFamily="18" charset="0"/>
                <a:cs typeface="Times New Roman" pitchFamily="18" charset="0"/>
              </a:rPr>
              <a:t>Lahore,  Pakistan</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85347" name="Picture 3"/>
          <p:cNvPicPr>
            <a:picLocks noChangeAspect="1" noChangeArrowheads="1"/>
          </p:cNvPicPr>
          <p:nvPr/>
        </p:nvPicPr>
        <p:blipFill>
          <a:blip r:embed="rId4"/>
          <a:srcRect/>
          <a:stretch>
            <a:fillRect/>
          </a:stretch>
        </p:blipFill>
        <p:spPr bwMode="auto">
          <a:xfrm>
            <a:off x="2286000" y="908050"/>
            <a:ext cx="4572000" cy="4572000"/>
          </a:xfrm>
          <a:prstGeom prst="rect">
            <a:avLst/>
          </a:prstGeom>
          <a:noFill/>
          <a:ln w="9525">
            <a:noFill/>
            <a:miter lim="800000"/>
            <a:headEnd/>
            <a:tailEnd/>
          </a:ln>
          <a:effectLst/>
        </p:spPr>
      </p:pic>
      <p:sp>
        <p:nvSpPr>
          <p:cNvPr id="185348" name="Text Box 4"/>
          <p:cNvSpPr txBox="1">
            <a:spLocks noChangeArrowheads="1"/>
          </p:cNvSpPr>
          <p:nvPr/>
        </p:nvSpPr>
        <p:spPr bwMode="auto">
          <a:xfrm>
            <a:off x="539750" y="5661025"/>
            <a:ext cx="8135938" cy="519113"/>
          </a:xfrm>
          <a:prstGeom prst="rect">
            <a:avLst/>
          </a:prstGeom>
          <a:noFill/>
          <a:ln w="9525">
            <a:noFill/>
            <a:miter lim="800000"/>
            <a:headEnd/>
            <a:tailEnd/>
          </a:ln>
          <a:effectLst/>
        </p:spPr>
        <p:txBody>
          <a:bodyPr>
            <a:spAutoFit/>
          </a:bodyPr>
          <a:lstStyle/>
          <a:p>
            <a:pPr algn="ctr">
              <a:spcBef>
                <a:spcPct val="50000"/>
              </a:spcBef>
            </a:pPr>
            <a:r>
              <a:rPr lang="de-DE" sz="2800">
                <a:cs typeface="Arial" pitchFamily="34" charset="0"/>
              </a:rPr>
              <a:t>Jakarta, Indonesia</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171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71715" name="Picture 3" descr="Kharazmi_University-Hesarak"/>
          <p:cNvPicPr>
            <a:picLocks noChangeAspect="1" noChangeArrowheads="1"/>
          </p:cNvPicPr>
          <p:nvPr/>
        </p:nvPicPr>
        <p:blipFill>
          <a:blip r:embed="rId4"/>
          <a:srcRect/>
          <a:stretch>
            <a:fillRect/>
          </a:stretch>
        </p:blipFill>
        <p:spPr bwMode="auto">
          <a:xfrm>
            <a:off x="420688" y="450850"/>
            <a:ext cx="8318500" cy="5967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318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33187"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33188"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Preise genannt nach </a:t>
            </a:r>
          </a:p>
          <a:p>
            <a:pPr algn="ctr">
              <a:spcBef>
                <a:spcPct val="50000"/>
              </a:spcBef>
            </a:pPr>
            <a:r>
              <a:rPr lang="de-DE" sz="3600" i="1">
                <a:latin typeface="Times New Roman" pitchFamily="18" charset="0"/>
                <a:cs typeface="Times New Roman" pitchFamily="18" charset="0"/>
              </a:rPr>
              <a:t>al-Khwarizmi</a:t>
            </a: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0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665606" name="Picture 6" descr="cosmaya"/>
          <p:cNvPicPr>
            <a:picLocks noChangeAspect="1" noChangeArrowheads="1"/>
          </p:cNvPicPr>
          <p:nvPr/>
        </p:nvPicPr>
        <p:blipFill>
          <a:blip r:embed="rId4"/>
          <a:srcRect/>
          <a:stretch>
            <a:fillRect/>
          </a:stretch>
        </p:blipFill>
        <p:spPr bwMode="auto">
          <a:xfrm>
            <a:off x="520700" y="2444750"/>
            <a:ext cx="8135938" cy="3921125"/>
          </a:xfrm>
          <a:prstGeom prst="rect">
            <a:avLst/>
          </a:prstGeom>
          <a:noFill/>
          <a:ln w="9525">
            <a:noFill/>
            <a:miter lim="800000"/>
            <a:headEnd/>
            <a:tailEnd/>
          </a:ln>
        </p:spPr>
      </p:pic>
      <p:pic>
        <p:nvPicPr>
          <p:cNvPr id="665607" name="Picture 7" descr="AL Khawarizmi Institute of Computer science, UET Lahore - Lahore, Pakistan"/>
          <p:cNvPicPr>
            <a:picLocks noChangeAspect="1" noChangeArrowheads="1"/>
          </p:cNvPicPr>
          <p:nvPr/>
        </p:nvPicPr>
        <p:blipFill>
          <a:blip r:embed="rId5"/>
          <a:srcRect/>
          <a:stretch>
            <a:fillRect/>
          </a:stretch>
        </p:blipFill>
        <p:spPr bwMode="auto">
          <a:xfrm>
            <a:off x="3563938" y="549275"/>
            <a:ext cx="1800225"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77859" name="Picture 3" descr="http://www.irost.org/fkia/sites/all/themes/namjoo_sadr/kia-poster-27.jpg"/>
          <p:cNvPicPr>
            <a:picLocks noChangeAspect="1" noChangeArrowheads="1"/>
          </p:cNvPicPr>
          <p:nvPr/>
        </p:nvPicPr>
        <p:blipFill>
          <a:blip r:embed="rId4"/>
          <a:srcRect/>
          <a:stretch>
            <a:fillRect/>
          </a:stretch>
        </p:blipFill>
        <p:spPr bwMode="auto">
          <a:xfrm>
            <a:off x="673100" y="765175"/>
            <a:ext cx="3827463" cy="5400675"/>
          </a:xfrm>
          <a:prstGeom prst="rect">
            <a:avLst/>
          </a:prstGeom>
          <a:noFill/>
          <a:ln w="9525">
            <a:solidFill>
              <a:schemeClr val="tx1"/>
            </a:solidFill>
            <a:miter lim="800000"/>
            <a:headEnd/>
            <a:tailEnd/>
          </a:ln>
        </p:spPr>
      </p:pic>
      <p:pic>
        <p:nvPicPr>
          <p:cNvPr id="377861" name="Picture 5" descr="http://images.persianblog.ir/698931_UBSAEnTq.gif"/>
          <p:cNvPicPr>
            <a:picLocks noChangeAspect="1" noChangeArrowheads="1"/>
          </p:cNvPicPr>
          <p:nvPr/>
        </p:nvPicPr>
        <p:blipFill>
          <a:blip r:embed="rId5"/>
          <a:srcRect/>
          <a:stretch>
            <a:fillRect/>
          </a:stretch>
        </p:blipFill>
        <p:spPr bwMode="auto">
          <a:xfrm>
            <a:off x="4781550" y="765175"/>
            <a:ext cx="3822700" cy="54038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400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84003" name="Text Box 3"/>
          <p:cNvSpPr txBox="1">
            <a:spLocks noChangeArrowheads="1"/>
          </p:cNvSpPr>
          <p:nvPr/>
        </p:nvSpPr>
        <p:spPr bwMode="auto">
          <a:xfrm>
            <a:off x="468313" y="590550"/>
            <a:ext cx="8207375" cy="1722438"/>
          </a:xfrm>
          <a:prstGeom prst="rect">
            <a:avLst/>
          </a:prstGeom>
          <a:noFill/>
          <a:ln w="9525">
            <a:noFill/>
            <a:miter lim="800000"/>
            <a:headEnd/>
            <a:tailEnd/>
          </a:ln>
          <a:effectLst/>
        </p:spPr>
        <p:txBody>
          <a:bodyPr>
            <a:spAutoFit/>
          </a:bodyPr>
          <a:lstStyle/>
          <a:p>
            <a:pPr algn="ctr">
              <a:spcBef>
                <a:spcPct val="25000"/>
              </a:spcBef>
            </a:pPr>
            <a:r>
              <a:rPr lang="en-GB" altLang="ko-KR" sz="3200" i="1">
                <a:latin typeface="Times New Roman" pitchFamily="18" charset="0"/>
                <a:ea typeface="Gulim" pitchFamily="34" charset="-127"/>
                <a:cs typeface="Times New Roman" pitchFamily="18" charset="0"/>
              </a:rPr>
              <a:t>al-Khwarizmi Variations</a:t>
            </a:r>
          </a:p>
          <a:p>
            <a:pPr algn="ctr">
              <a:spcBef>
                <a:spcPct val="25000"/>
              </a:spcBef>
            </a:pPr>
            <a:r>
              <a:rPr lang="en-GB" altLang="ko-KR" sz="3200">
                <a:latin typeface="Times New Roman" pitchFamily="18" charset="0"/>
                <a:ea typeface="Gulim" pitchFamily="34" charset="-127"/>
                <a:cs typeface="Times New Roman" pitchFamily="18" charset="0"/>
              </a:rPr>
              <a:t>von</a:t>
            </a:r>
            <a:endParaRPr lang="de-DE" sz="3200">
              <a:latin typeface="Times New Roman" pitchFamily="18" charset="0"/>
              <a:ea typeface="Gulim" pitchFamily="34" charset="-127"/>
              <a:cs typeface="Times New Roman" pitchFamily="18" charset="0"/>
            </a:endParaRPr>
          </a:p>
          <a:p>
            <a:pPr algn="ctr">
              <a:spcBef>
                <a:spcPct val="25000"/>
              </a:spcBef>
            </a:pPr>
            <a:r>
              <a:rPr lang="en-GB" altLang="ko-KR" sz="2800">
                <a:latin typeface="Times New Roman" pitchFamily="18" charset="0"/>
                <a:ea typeface="Gulim" pitchFamily="34" charset="-127"/>
                <a:cs typeface="Times New Roman" pitchFamily="18" charset="0"/>
              </a:rPr>
              <a:t>Pat Thomas (1960-), 2013</a:t>
            </a:r>
            <a:endParaRPr lang="de-DE" altLang="ko-KR" sz="2800">
              <a:latin typeface="Times New Roman" pitchFamily="18" charset="0"/>
              <a:ea typeface="Gulim" pitchFamily="34" charset="-127"/>
              <a:cs typeface="Times New Roman" pitchFamily="18" charset="0"/>
              <a:hlinkClick r:id="" action="ppaction://noaction"/>
            </a:endParaRPr>
          </a:p>
        </p:txBody>
      </p:sp>
      <p:pic>
        <p:nvPicPr>
          <p:cNvPr id="384004" name="Picture 4" descr="http://www.allaboutjazz.com/coverart/large/patthomas_alkhwarizmivariations_je.jpg"/>
          <p:cNvPicPr>
            <a:picLocks noChangeAspect="1" noChangeArrowheads="1"/>
          </p:cNvPicPr>
          <p:nvPr/>
        </p:nvPicPr>
        <p:blipFill>
          <a:blip r:embed="rId4"/>
          <a:srcRect l="8629" t="4994" r="11340" b="5717"/>
          <a:stretch>
            <a:fillRect/>
          </a:stretch>
        </p:blipFill>
        <p:spPr bwMode="auto">
          <a:xfrm>
            <a:off x="2819400" y="2276475"/>
            <a:ext cx="3552825" cy="3960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723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607236" name="Text Box 4"/>
          <p:cNvSpPr txBox="1">
            <a:spLocks noChangeArrowheads="1"/>
          </p:cNvSpPr>
          <p:nvPr/>
        </p:nvSpPr>
        <p:spPr bwMode="auto">
          <a:xfrm>
            <a:off x="612775" y="1646238"/>
            <a:ext cx="7991475" cy="3511550"/>
          </a:xfrm>
          <a:prstGeom prst="rect">
            <a:avLst/>
          </a:prstGeom>
          <a:noFill/>
          <a:ln w="9525">
            <a:noFill/>
            <a:miter lim="800000"/>
            <a:headEnd/>
            <a:tailEnd/>
          </a:ln>
          <a:effectLst/>
        </p:spPr>
        <p:txBody>
          <a:bodyPr>
            <a:spAutoFit/>
          </a:bodyPr>
          <a:lstStyle/>
          <a:p>
            <a:pPr>
              <a:spcBef>
                <a:spcPct val="50000"/>
              </a:spcBef>
            </a:pPr>
            <a:r>
              <a:rPr lang="de-DE" sz="2800">
                <a:latin typeface="Times New Roman" pitchFamily="18" charset="0"/>
                <a:cs typeface="Times New Roman" pitchFamily="18" charset="0"/>
              </a:rPr>
              <a:t>Nach Durchquerung der Wüste öffnet der wissens-durstige </a:t>
            </a:r>
            <a:endParaRPr lang="fa-IR" sz="2800">
              <a:latin typeface="Times New Roman" pitchFamily="18" charset="0"/>
              <a:cs typeface="Times New Roman" pitchFamily="18" charset="0"/>
            </a:endParaRPr>
          </a:p>
          <a:p>
            <a:pPr algn="ctr">
              <a:spcBef>
                <a:spcPct val="50000"/>
              </a:spcBef>
            </a:pPr>
            <a:r>
              <a:rPr lang="de-DE" sz="2800">
                <a:solidFill>
                  <a:srgbClr val="CC3300"/>
                </a:solidFill>
                <a:latin typeface="Times New Roman" pitchFamily="18" charset="0"/>
                <a:cs typeface="Times New Roman" pitchFamily="18" charset="0"/>
              </a:rPr>
              <a:t>al-Bherteinstein</a:t>
            </a:r>
            <a:r>
              <a:rPr lang="de-DE" sz="2800">
                <a:latin typeface="Times New Roman" pitchFamily="18" charset="0"/>
                <a:cs typeface="Times New Roman" pitchFamily="18" charset="0"/>
              </a:rPr>
              <a:t> </a:t>
            </a:r>
            <a:endParaRPr lang="fa-IR" sz="2800">
              <a:latin typeface="Times New Roman" pitchFamily="18" charset="0"/>
              <a:cs typeface="Times New Roman" pitchFamily="18" charset="0"/>
            </a:endParaRPr>
          </a:p>
          <a:p>
            <a:pPr>
              <a:spcBef>
                <a:spcPct val="50000"/>
              </a:spcBef>
            </a:pPr>
            <a:r>
              <a:rPr lang="de-DE" sz="2800">
                <a:latin typeface="Times New Roman" pitchFamily="18" charset="0"/>
                <a:cs typeface="Times New Roman" pitchFamily="18" charset="0"/>
              </a:rPr>
              <a:t>die Tore des Hauses der Weisheit in Bagdad, wo </a:t>
            </a:r>
            <a:endParaRPr lang="fa-IR" sz="2800">
              <a:latin typeface="Times New Roman" pitchFamily="18" charset="0"/>
              <a:cs typeface="Times New Roman" pitchFamily="18" charset="0"/>
            </a:endParaRPr>
          </a:p>
          <a:p>
            <a:pPr algn="ctr">
              <a:spcBef>
                <a:spcPct val="50000"/>
              </a:spcBef>
            </a:pPr>
            <a:r>
              <a:rPr lang="de-DE" sz="2800">
                <a:solidFill>
                  <a:schemeClr val="accent2"/>
                </a:solidFill>
                <a:latin typeface="Times New Roman" pitchFamily="18" charset="0"/>
                <a:cs typeface="Times New Roman" pitchFamily="18" charset="0"/>
              </a:rPr>
              <a:t>al-Khawarizmi</a:t>
            </a:r>
            <a:r>
              <a:rPr lang="de-DE" sz="2800">
                <a:latin typeface="Times New Roman" pitchFamily="18" charset="0"/>
                <a:cs typeface="Times New Roman" pitchFamily="18" charset="0"/>
              </a:rPr>
              <a:t> </a:t>
            </a:r>
            <a:endParaRPr lang="fa-IR" sz="2800">
              <a:latin typeface="Times New Roman" pitchFamily="18" charset="0"/>
              <a:cs typeface="Times New Roman" pitchFamily="18" charset="0"/>
            </a:endParaRPr>
          </a:p>
          <a:p>
            <a:pPr>
              <a:spcBef>
                <a:spcPct val="50000"/>
              </a:spcBef>
            </a:pPr>
            <a:r>
              <a:rPr lang="de-DE" sz="2800">
                <a:latin typeface="Times New Roman" pitchFamily="18" charset="0"/>
                <a:cs typeface="Times New Roman" pitchFamily="18" charset="0"/>
              </a:rPr>
              <a:t>ihn in die Welt der Algebra</a:t>
            </a:r>
            <a:r>
              <a:rPr lang="fa-IR" sz="2800">
                <a:latin typeface="Times New Roman" pitchFamily="18" charset="0"/>
                <a:cs typeface="Times New Roman" pitchFamily="18" charset="0"/>
              </a:rPr>
              <a:t> </a:t>
            </a:r>
            <a:r>
              <a:rPr lang="de-DE" sz="2800">
                <a:latin typeface="Times New Roman" pitchFamily="18" charset="0"/>
                <a:cs typeface="Times New Roman" pitchFamily="18" charset="0"/>
              </a:rPr>
              <a:t>einführt…</a:t>
            </a:r>
          </a:p>
        </p:txBody>
      </p:sp>
      <p:sp>
        <p:nvSpPr>
          <p:cNvPr id="607237" name="Text Box 5"/>
          <p:cNvSpPr txBox="1">
            <a:spLocks noChangeArrowheads="1"/>
          </p:cNvSpPr>
          <p:nvPr/>
        </p:nvSpPr>
        <p:spPr bwMode="auto">
          <a:xfrm>
            <a:off x="468313" y="833438"/>
            <a:ext cx="8207375" cy="579437"/>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Einstein in Bagdad (822)</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184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291843" name="Text Box 3"/>
          <p:cNvSpPr txBox="1">
            <a:spLocks noChangeArrowheads="1"/>
          </p:cNvSpPr>
          <p:nvPr/>
        </p:nvSpPr>
        <p:spPr bwMode="auto">
          <a:xfrm>
            <a:off x="612775" y="836613"/>
            <a:ext cx="7991475" cy="5195887"/>
          </a:xfrm>
          <a:prstGeom prst="rect">
            <a:avLst/>
          </a:prstGeom>
          <a:noFill/>
          <a:ln w="9525">
            <a:noFill/>
            <a:miter lim="800000"/>
            <a:headEnd/>
            <a:tailEnd/>
          </a:ln>
          <a:effectLst/>
        </p:spPr>
        <p:txBody>
          <a:bodyPr>
            <a:spAutoFit/>
          </a:bodyPr>
          <a:lstStyle/>
          <a:p>
            <a:pPr algn="ctr">
              <a:spcBef>
                <a:spcPct val="50000"/>
              </a:spcBef>
            </a:pPr>
            <a:r>
              <a:rPr lang="en-GB" sz="3200">
                <a:latin typeface="Times New Roman" pitchFamily="18" charset="0"/>
                <a:cs typeface="Times New Roman" pitchFamily="18" charset="0"/>
              </a:rPr>
              <a:t>Mathematicians’ Rankings</a:t>
            </a:r>
          </a:p>
          <a:p>
            <a:pPr algn="ctr">
              <a:spcBef>
                <a:spcPct val="50000"/>
              </a:spcBef>
            </a:pPr>
            <a:r>
              <a:rPr lang="en-GB" sz="2800" i="1">
                <a:latin typeface="Times New Roman" pitchFamily="18" charset="0"/>
                <a:cs typeface="Times New Roman" pitchFamily="18" charset="0"/>
              </a:rPr>
              <a:t>The Greatest Mathematicians in the World</a:t>
            </a:r>
            <a:r>
              <a:rPr lang="en-GB" sz="2800">
                <a:latin typeface="Times New Roman" pitchFamily="18" charset="0"/>
                <a:cs typeface="Times New Roman" pitchFamily="18" charset="0"/>
              </a:rPr>
              <a:t> </a:t>
            </a:r>
          </a:p>
          <a:p>
            <a:pPr>
              <a:spcBef>
                <a:spcPct val="50000"/>
              </a:spcBef>
            </a:pPr>
            <a:endParaRPr lang="en-GB" sz="1000">
              <a:latin typeface="Times New Roman" pitchFamily="18" charset="0"/>
              <a:cs typeface="Times New Roman" pitchFamily="18" charset="0"/>
            </a:endParaRPr>
          </a:p>
          <a:p>
            <a:pPr>
              <a:spcBef>
                <a:spcPct val="50000"/>
              </a:spcBef>
            </a:pPr>
            <a:r>
              <a:rPr lang="en-GB" sz="2400" b="1">
                <a:latin typeface="Times New Roman" pitchFamily="18" charset="0"/>
                <a:cs typeface="Times New Roman" pitchFamily="18" charset="0"/>
              </a:rPr>
              <a:t>1962:</a:t>
            </a:r>
            <a:r>
              <a:rPr lang="en-GB" sz="2400">
                <a:latin typeface="Times New Roman" pitchFamily="18" charset="0"/>
                <a:cs typeface="Times New Roman" pitchFamily="18" charset="0"/>
              </a:rPr>
              <a:t> 	W.C. Eells</a:t>
            </a:r>
            <a:r>
              <a:rPr lang="en-GB" altLang="ko-KR" sz="2400">
                <a:latin typeface="Times New Roman" pitchFamily="18" charset="0"/>
                <a:ea typeface="Gulim" pitchFamily="34" charset="-127"/>
                <a:cs typeface="Times New Roman" pitchFamily="18" charset="0"/>
              </a:rPr>
              <a:t>’ rankings (100 greatest list) </a:t>
            </a:r>
          </a:p>
          <a:p>
            <a:pPr>
              <a:spcBef>
                <a:spcPct val="50000"/>
              </a:spcBef>
            </a:pPr>
            <a:r>
              <a:rPr lang="en-GB" altLang="ko-KR" sz="2400" b="1">
                <a:latin typeface="Times New Roman" pitchFamily="18" charset="0"/>
                <a:ea typeface="Gulim" pitchFamily="34" charset="-127"/>
                <a:cs typeface="Times New Roman" pitchFamily="18" charset="0"/>
              </a:rPr>
              <a:t>1998:</a:t>
            </a:r>
            <a:r>
              <a:rPr lang="en-GB" altLang="ko-KR" sz="2400">
                <a:latin typeface="Times New Roman" pitchFamily="18" charset="0"/>
                <a:ea typeface="Gulim" pitchFamily="34" charset="-127"/>
                <a:cs typeface="Times New Roman" pitchFamily="18" charset="0"/>
              </a:rPr>
              <a:t> 	James Allen’s rankings (180 greatest list) </a:t>
            </a:r>
          </a:p>
          <a:p>
            <a:pPr>
              <a:spcBef>
                <a:spcPct val="50000"/>
              </a:spcBef>
            </a:pPr>
            <a:r>
              <a:rPr lang="en-GB" altLang="ko-KR" sz="2400" b="1">
                <a:latin typeface="Times New Roman" pitchFamily="18" charset="0"/>
                <a:ea typeface="Gulim" pitchFamily="34" charset="-127"/>
                <a:cs typeface="Times New Roman" pitchFamily="18" charset="0"/>
              </a:rPr>
              <a:t>2001:</a:t>
            </a:r>
            <a:r>
              <a:rPr lang="en-GB" altLang="ko-KR" sz="2400">
                <a:latin typeface="Times New Roman" pitchFamily="18" charset="0"/>
                <a:ea typeface="Gulim" pitchFamily="34" charset="-127"/>
                <a:cs typeface="Times New Roman" pitchFamily="18" charset="0"/>
              </a:rPr>
              <a:t> 	Clifford Pickover’s rankings (10 Most Influential 	Mathematicians) </a:t>
            </a:r>
          </a:p>
          <a:p>
            <a:pPr>
              <a:spcBef>
                <a:spcPct val="50000"/>
              </a:spcBef>
            </a:pPr>
            <a:r>
              <a:rPr lang="en-GB" altLang="ko-KR" sz="2400" b="1">
                <a:latin typeface="Times New Roman" pitchFamily="18" charset="0"/>
                <a:ea typeface="Gulim" pitchFamily="34" charset="-127"/>
                <a:cs typeface="Times New Roman" pitchFamily="18" charset="0"/>
              </a:rPr>
              <a:t>2010:</a:t>
            </a:r>
            <a:r>
              <a:rPr lang="en-GB" altLang="ko-KR" sz="2400">
                <a:latin typeface="Times New Roman" pitchFamily="18" charset="0"/>
                <a:ea typeface="Gulim" pitchFamily="34" charset="-127"/>
                <a:cs typeface="Times New Roman" pitchFamily="18" charset="0"/>
              </a:rPr>
              <a:t> 	Alex Bellos’ rankings (10 greatest list) </a:t>
            </a:r>
          </a:p>
          <a:p>
            <a:pPr>
              <a:spcBef>
                <a:spcPct val="50000"/>
              </a:spcBef>
            </a:pPr>
            <a:r>
              <a:rPr lang="en-GB" altLang="ko-KR" sz="2400" b="1">
                <a:latin typeface="Times New Roman" pitchFamily="18" charset="0"/>
                <a:ea typeface="Gulim" pitchFamily="34" charset="-127"/>
                <a:cs typeface="Times New Roman" pitchFamily="18" charset="0"/>
              </a:rPr>
              <a:t>2012:</a:t>
            </a:r>
            <a:r>
              <a:rPr lang="en-GB" altLang="ko-KR" sz="2400">
                <a:latin typeface="Times New Roman" pitchFamily="18" charset="0"/>
                <a:ea typeface="Gulim" pitchFamily="34" charset="-127"/>
                <a:cs typeface="Times New Roman" pitchFamily="18" charset="0"/>
              </a:rPr>
              <a:t> 	Top 10 Lists (public vote)</a:t>
            </a:r>
            <a:r>
              <a:rPr lang="en-GB" altLang="ko-KR" sz="2800">
                <a:latin typeface="Times New Roman" pitchFamily="18" charset="0"/>
                <a:ea typeface="Gulim" pitchFamily="34" charset="-127"/>
                <a:cs typeface="Times New Roman" pitchFamily="18" charset="0"/>
              </a:rPr>
              <a:t> </a:t>
            </a:r>
            <a:endParaRPr lang="de-DE" altLang="ko-KR" sz="2800">
              <a:latin typeface="Times New Roman" pitchFamily="18" charset="0"/>
              <a:ea typeface="Gulim" pitchFamily="34" charset="-127"/>
              <a:cs typeface="Times New Roman" pitchFamily="18" charset="0"/>
            </a:endParaRPr>
          </a:p>
          <a:p>
            <a:r>
              <a:rPr lang="de-DE" altLang="ko-KR">
                <a:ea typeface="Gulim" pitchFamily="34" charset="-127"/>
              </a:rPr>
              <a:t/>
            </a:r>
            <a:br>
              <a:rPr lang="de-DE" altLang="ko-KR">
                <a:ea typeface="Gulim" pitchFamily="34" charset="-127"/>
              </a:rPr>
            </a:br>
            <a:endParaRPr lang="de-DE"/>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97635" name="Picture 3"/>
          <p:cNvPicPr>
            <a:picLocks noChangeAspect="1" noChangeArrowheads="1"/>
          </p:cNvPicPr>
          <p:nvPr/>
        </p:nvPicPr>
        <p:blipFill>
          <a:blip r:embed="rId4"/>
          <a:srcRect/>
          <a:stretch>
            <a:fillRect/>
          </a:stretch>
        </p:blipFill>
        <p:spPr bwMode="auto">
          <a:xfrm>
            <a:off x="2347913" y="549275"/>
            <a:ext cx="4856162" cy="5759450"/>
          </a:xfrm>
          <a:prstGeom prst="rect">
            <a:avLst/>
          </a:prstGeom>
          <a:noFill/>
          <a:ln w="9525">
            <a:solidFill>
              <a:schemeClr val="accent2"/>
            </a:solidFill>
            <a:miter lim="800000"/>
            <a:headEnd/>
            <a:tailEnd/>
          </a:ln>
          <a:effectLst/>
        </p:spPr>
      </p:pic>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49570" name="Rectangle 2"/>
          <p:cNvSpPr>
            <a:spLocks noChangeArrowheads="1"/>
          </p:cNvSpPr>
          <p:nvPr/>
        </p:nvSpPr>
        <p:spPr bwMode="auto">
          <a:xfrm>
            <a:off x="411163" y="442913"/>
            <a:ext cx="8337550" cy="5991225"/>
          </a:xfrm>
          <a:prstGeom prst="rect">
            <a:avLst/>
          </a:prstGeom>
          <a:solidFill>
            <a:srgbClr val="FF99CC"/>
          </a:solidFill>
          <a:ln w="9525">
            <a:solidFill>
              <a:schemeClr val="tx1"/>
            </a:solidFill>
            <a:miter lim="800000"/>
            <a:headEnd/>
            <a:tailEnd/>
          </a:ln>
          <a:effectLst/>
        </p:spPr>
        <p:txBody>
          <a:bodyPr wrap="none" anchor="ctr"/>
          <a:lstStyle/>
          <a:p>
            <a:pPr algn="ctr"/>
            <a:endParaRPr lang="de-DE"/>
          </a:p>
        </p:txBody>
      </p:sp>
      <p:sp>
        <p:nvSpPr>
          <p:cNvPr id="749572" name="Text Box 4"/>
          <p:cNvSpPr txBox="1">
            <a:spLocks noChangeArrowheads="1"/>
          </p:cNvSpPr>
          <p:nvPr/>
        </p:nvSpPr>
        <p:spPr bwMode="auto">
          <a:xfrm>
            <a:off x="468313" y="2133600"/>
            <a:ext cx="8207375" cy="1555750"/>
          </a:xfrm>
          <a:prstGeom prst="rect">
            <a:avLst/>
          </a:prstGeom>
          <a:noFill/>
          <a:ln w="9525">
            <a:noFill/>
            <a:miter lim="800000"/>
            <a:headEnd/>
            <a:tailEnd/>
          </a:ln>
          <a:effectLst/>
        </p:spPr>
        <p:txBody>
          <a:bodyPr>
            <a:spAutoFit/>
          </a:bodyPr>
          <a:lstStyle/>
          <a:p>
            <a:pPr algn="ctr">
              <a:spcBef>
                <a:spcPct val="50000"/>
              </a:spcBef>
            </a:pPr>
            <a:r>
              <a:rPr lang="de-DE" sz="4800">
                <a:solidFill>
                  <a:schemeClr val="accent2"/>
                </a:solidFill>
                <a:latin typeface="Broadway" pitchFamily="82" charset="0"/>
                <a:cs typeface="Arial" pitchFamily="34" charset="0"/>
              </a:rPr>
              <a:t>Thanks!</a:t>
            </a:r>
            <a:r>
              <a:rPr lang="de-DE" sz="9600">
                <a:latin typeface="Palace Script MT" pitchFamily="66" charset="0"/>
              </a:rPr>
              <a:t> </a:t>
            </a: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95235" name="Picture 1027"/>
          <p:cNvPicPr>
            <a:picLocks noChangeAspect="1" noChangeArrowheads="1"/>
          </p:cNvPicPr>
          <p:nvPr/>
        </p:nvPicPr>
        <p:blipFill>
          <a:blip r:embed="rId4"/>
          <a:srcRect/>
          <a:stretch>
            <a:fillRect/>
          </a:stretch>
        </p:blipFill>
        <p:spPr bwMode="auto">
          <a:xfrm>
            <a:off x="755650" y="765175"/>
            <a:ext cx="7151688" cy="4733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99331" name="Picture 3" descr="4-24"/>
          <p:cNvPicPr>
            <a:picLocks noChangeAspect="1" noChangeArrowheads="1"/>
          </p:cNvPicPr>
          <p:nvPr/>
        </p:nvPicPr>
        <p:blipFill>
          <a:blip r:embed="rId4"/>
          <a:srcRect/>
          <a:stretch>
            <a:fillRect/>
          </a:stretch>
        </p:blipFill>
        <p:spPr bwMode="auto">
          <a:xfrm>
            <a:off x="414338" y="454025"/>
            <a:ext cx="8328025" cy="5961063"/>
          </a:xfrm>
          <a:prstGeom prst="rect">
            <a:avLst/>
          </a:prstGeom>
          <a:noFill/>
        </p:spPr>
      </p:pic>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54275" name="Picture 3"/>
          <p:cNvPicPr>
            <a:picLocks noChangeAspect="1" noChangeArrowheads="1"/>
          </p:cNvPicPr>
          <p:nvPr/>
        </p:nvPicPr>
        <p:blipFill>
          <a:blip r:embed="rId4"/>
          <a:srcRect/>
          <a:stretch>
            <a:fillRect/>
          </a:stretch>
        </p:blipFill>
        <p:spPr bwMode="auto">
          <a:xfrm>
            <a:off x="1050925" y="609600"/>
            <a:ext cx="7040563" cy="5486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81955" name="Picture 3" descr="5909335B"/>
          <p:cNvPicPr>
            <a:picLocks noChangeAspect="1" noChangeArrowheads="1"/>
          </p:cNvPicPr>
          <p:nvPr/>
        </p:nvPicPr>
        <p:blipFill>
          <a:blip r:embed="rId4">
            <a:lum contrast="12000"/>
          </a:blip>
          <a:srcRect l="13736" t="12892" r="15765" b="10771"/>
          <a:stretch>
            <a:fillRect/>
          </a:stretch>
        </p:blipFill>
        <p:spPr bwMode="auto">
          <a:xfrm>
            <a:off x="755650" y="2179638"/>
            <a:ext cx="7848600" cy="2401887"/>
          </a:xfrm>
          <a:prstGeom prst="rect">
            <a:avLst/>
          </a:prstGeom>
          <a:noFill/>
          <a:ln w="9525">
            <a:noFill/>
            <a:miter lim="800000"/>
            <a:headEnd/>
            <a:tailEnd/>
          </a:ln>
        </p:spPr>
      </p:pic>
      <p:sp>
        <p:nvSpPr>
          <p:cNvPr id="381956" name="Text Box 4"/>
          <p:cNvSpPr txBox="1">
            <a:spLocks noChangeArrowheads="1"/>
          </p:cNvSpPr>
          <p:nvPr/>
        </p:nvSpPr>
        <p:spPr bwMode="auto">
          <a:xfrm>
            <a:off x="468313" y="5157788"/>
            <a:ext cx="8207375" cy="1187450"/>
          </a:xfrm>
          <a:prstGeom prst="rect">
            <a:avLst/>
          </a:prstGeom>
          <a:noFill/>
          <a:ln w="9525">
            <a:noFill/>
            <a:miter lim="800000"/>
            <a:headEnd/>
            <a:tailEnd/>
          </a:ln>
          <a:effectLst/>
        </p:spPr>
        <p:txBody>
          <a:bodyPr>
            <a:spAutoFit/>
          </a:bodyPr>
          <a:lstStyle/>
          <a:p>
            <a:pPr algn="ctr"/>
            <a:r>
              <a:rPr lang="en-GB" altLang="ko-KR" sz="2400">
                <a:latin typeface="Times New Roman" pitchFamily="18" charset="0"/>
                <a:ea typeface="Gulim" pitchFamily="34" charset="-127"/>
                <a:cs typeface="Times New Roman" pitchFamily="18" charset="0"/>
              </a:rPr>
              <a:t>Donald E. Knuth: </a:t>
            </a:r>
          </a:p>
          <a:p>
            <a:pPr algn="ctr"/>
            <a:r>
              <a:rPr lang="en-GB" altLang="ko-KR" sz="2400">
                <a:latin typeface="Times New Roman" pitchFamily="18" charset="0"/>
                <a:ea typeface="Gulim" pitchFamily="34" charset="-127"/>
                <a:cs typeface="Times New Roman" pitchFamily="18" charset="0"/>
              </a:rPr>
              <a:t>“</a:t>
            </a:r>
            <a:r>
              <a:rPr lang="en-GB" altLang="ko-KR" sz="2400" i="1">
                <a:latin typeface="Times New Roman" pitchFamily="18" charset="0"/>
                <a:ea typeface="Gulim" pitchFamily="34" charset="-127"/>
                <a:cs typeface="Times New Roman" pitchFamily="18" charset="0"/>
              </a:rPr>
              <a:t>Algorithms in Modern Mathematics and Computer Science</a:t>
            </a:r>
            <a:r>
              <a:rPr lang="en-GB" altLang="ko-KR" sz="2400">
                <a:latin typeface="Times New Roman" pitchFamily="18" charset="0"/>
                <a:ea typeface="Gulim" pitchFamily="34" charset="-127"/>
                <a:cs typeface="Times New Roman" pitchFamily="18" charset="0"/>
              </a:rPr>
              <a:t>“, 1979, p. 84 </a:t>
            </a:r>
            <a:endParaRPr lang="de-DE" sz="2400">
              <a:latin typeface="Times New Roman" pitchFamily="18" charset="0"/>
              <a:ea typeface="Gulim" pitchFamily="34" charset="-127"/>
              <a:cs typeface="Times New Roman" pitchFamily="18" charset="0"/>
            </a:endParaRPr>
          </a:p>
        </p:txBody>
      </p:sp>
      <p:sp>
        <p:nvSpPr>
          <p:cNvPr id="381957" name="Text Box 5"/>
          <p:cNvSpPr txBox="1">
            <a:spLocks noChangeArrowheads="1"/>
          </p:cNvSpPr>
          <p:nvPr/>
        </p:nvSpPr>
        <p:spPr bwMode="auto">
          <a:xfrm>
            <a:off x="496888" y="549275"/>
            <a:ext cx="8135937" cy="366713"/>
          </a:xfrm>
          <a:prstGeom prst="rect">
            <a:avLst/>
          </a:prstGeom>
          <a:noFill/>
          <a:ln w="9525">
            <a:noFill/>
            <a:miter lim="800000"/>
            <a:headEnd/>
            <a:tailEnd/>
          </a:ln>
          <a:effectLst/>
        </p:spPr>
        <p:txBody>
          <a:bodyPr>
            <a:spAutoFit/>
          </a:bodyPr>
          <a:lstStyle/>
          <a:p>
            <a:pPr>
              <a:spcBef>
                <a:spcPct val="50000"/>
              </a:spcBef>
            </a:pPr>
            <a:endParaRPr lang="de-DE"/>
          </a:p>
        </p:txBody>
      </p:sp>
      <p:sp>
        <p:nvSpPr>
          <p:cNvPr id="381958" name="Text Box 6"/>
          <p:cNvSpPr txBox="1">
            <a:spLocks noChangeArrowheads="1"/>
          </p:cNvSpPr>
          <p:nvPr/>
        </p:nvSpPr>
        <p:spPr bwMode="auto">
          <a:xfrm>
            <a:off x="468313" y="549275"/>
            <a:ext cx="8207375" cy="822325"/>
          </a:xfrm>
          <a:prstGeom prst="rect">
            <a:avLst/>
          </a:prstGeom>
          <a:noFill/>
          <a:ln w="9525">
            <a:noFill/>
            <a:miter lim="800000"/>
            <a:headEnd/>
            <a:tailEnd/>
          </a:ln>
          <a:effectLst/>
        </p:spPr>
        <p:txBody>
          <a:bodyPr>
            <a:spAutoFit/>
          </a:bodyPr>
          <a:lstStyle/>
          <a:p>
            <a:pPr>
              <a:spcBef>
                <a:spcPct val="50000"/>
              </a:spcBef>
            </a:pPr>
            <a:r>
              <a:rPr lang="de-DE" sz="2400" b="1">
                <a:latin typeface="Times New Roman" pitchFamily="18" charset="0"/>
                <a:cs typeface="Times New Roman" pitchFamily="18" charset="0"/>
              </a:rPr>
              <a:t>Donald Ervin Knuth</a:t>
            </a:r>
            <a:r>
              <a:rPr lang="de-DE" sz="2400">
                <a:latin typeface="Times New Roman" pitchFamily="18" charset="0"/>
                <a:cs typeface="Times New Roman" pitchFamily="18" charset="0"/>
              </a:rPr>
              <a:t> (1938-), American computer scientist, mathematician, and Professor Emeritus at Stanford University </a:t>
            </a: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82948" name="Picture 4" descr="map"/>
          <p:cNvPicPr>
            <a:picLocks noChangeAspect="1" noChangeArrowheads="1"/>
          </p:cNvPicPr>
          <p:nvPr/>
        </p:nvPicPr>
        <p:blipFill>
          <a:blip r:embed="rId4"/>
          <a:srcRect/>
          <a:stretch>
            <a:fillRect/>
          </a:stretch>
        </p:blipFill>
        <p:spPr bwMode="auto">
          <a:xfrm>
            <a:off x="468313" y="479425"/>
            <a:ext cx="8243887" cy="4729163"/>
          </a:xfrm>
          <a:prstGeom prst="rect">
            <a:avLst/>
          </a:prstGeom>
          <a:noFill/>
        </p:spPr>
      </p:pic>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46436" name="Picture 4" descr="http://upload.wikimedia.org/wikipedia/commons/4/47/LocationUzbekistan.PNG"/>
          <p:cNvPicPr>
            <a:picLocks noChangeAspect="1" noChangeArrowheads="1"/>
          </p:cNvPicPr>
          <p:nvPr/>
        </p:nvPicPr>
        <p:blipFill>
          <a:blip r:embed="rId4" r:link="rId5"/>
          <a:srcRect/>
          <a:stretch>
            <a:fillRect/>
          </a:stretch>
        </p:blipFill>
        <p:spPr bwMode="auto">
          <a:xfrm>
            <a:off x="411163" y="447675"/>
            <a:ext cx="8337550" cy="4168775"/>
          </a:xfrm>
          <a:prstGeom prst="rect">
            <a:avLst/>
          </a:prstGeom>
          <a:solidFill>
            <a:schemeClr val="hlink"/>
          </a:solidFill>
          <a:ln w="3175">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317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63171" name="Picture 3" descr="jrl050259dc"/>
          <p:cNvPicPr>
            <a:picLocks noChangeAspect="1" noChangeArrowheads="1"/>
          </p:cNvPicPr>
          <p:nvPr/>
        </p:nvPicPr>
        <p:blipFill>
          <a:blip r:embed="rId4" cstate="print"/>
          <a:srcRect l="15253" t="3459" r="993" b="134"/>
          <a:stretch>
            <a:fillRect/>
          </a:stretch>
        </p:blipFill>
        <p:spPr bwMode="auto">
          <a:xfrm>
            <a:off x="1258888" y="765175"/>
            <a:ext cx="2692400" cy="3424238"/>
          </a:xfrm>
          <a:prstGeom prst="rect">
            <a:avLst/>
          </a:prstGeom>
          <a:noFill/>
          <a:ln w="9525">
            <a:noFill/>
            <a:miter lim="800000"/>
            <a:headEnd/>
            <a:tailEnd/>
          </a:ln>
        </p:spPr>
      </p:pic>
      <p:pic>
        <p:nvPicPr>
          <p:cNvPr id="263172" name="Picture 4" descr="jrl050258dc"/>
          <p:cNvPicPr>
            <a:picLocks noChangeAspect="1" noChangeArrowheads="1"/>
          </p:cNvPicPr>
          <p:nvPr/>
        </p:nvPicPr>
        <p:blipFill>
          <a:blip r:embed="rId5" cstate="print"/>
          <a:srcRect l="14319" t="1424" r="3398" b="2232"/>
          <a:stretch>
            <a:fillRect/>
          </a:stretch>
        </p:blipFill>
        <p:spPr bwMode="auto">
          <a:xfrm>
            <a:off x="4643438" y="765175"/>
            <a:ext cx="2682875" cy="3540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30051" name="Text Box 3"/>
          <p:cNvSpPr txBox="1">
            <a:spLocks noChangeArrowheads="1"/>
          </p:cNvSpPr>
          <p:nvPr/>
        </p:nvSpPr>
        <p:spPr bwMode="auto">
          <a:xfrm>
            <a:off x="323850" y="1773238"/>
            <a:ext cx="8496300" cy="4367212"/>
          </a:xfrm>
          <a:prstGeom prst="rect">
            <a:avLst/>
          </a:prstGeom>
          <a:noFill/>
          <a:ln w="9525">
            <a:noFill/>
            <a:miter lim="800000"/>
            <a:headEnd/>
            <a:tailEnd/>
          </a:ln>
          <a:effectLst/>
        </p:spPr>
        <p:txBody>
          <a:bodyPr>
            <a:spAutoFit/>
          </a:bodyPr>
          <a:lstStyle/>
          <a:p>
            <a:pPr>
              <a:spcBef>
                <a:spcPct val="50000"/>
              </a:spcBef>
            </a:pPr>
            <a:r>
              <a:rPr lang="de-DE" sz="2800">
                <a:solidFill>
                  <a:schemeClr val="hlink"/>
                </a:solidFill>
                <a:latin typeface="Times New Roman" pitchFamily="18" charset="0"/>
                <a:cs typeface="Times New Roman" pitchFamily="18" charset="0"/>
              </a:rPr>
              <a:t>Adelard of Bath</a:t>
            </a:r>
            <a:r>
              <a:rPr lang="de-DE" sz="2400">
                <a:solidFill>
                  <a:schemeClr val="hlink"/>
                </a:solidFill>
                <a:latin typeface="Times New Roman" pitchFamily="18" charset="0"/>
                <a:cs typeface="Times New Roman" pitchFamily="18" charset="0"/>
              </a:rPr>
              <a:t> (</a:t>
            </a:r>
            <a:r>
              <a:rPr lang="de-DE" sz="2400">
                <a:solidFill>
                  <a:srgbClr val="FD77AD"/>
                </a:solidFill>
                <a:latin typeface="Times New Roman" pitchFamily="18" charset="0"/>
                <a:cs typeface="Times New Roman" pitchFamily="18" charset="0"/>
              </a:rPr>
              <a:t>Adelardus Bathensis)</a:t>
            </a:r>
            <a:r>
              <a:rPr lang="de-DE" sz="2400">
                <a:solidFill>
                  <a:schemeClr val="hlink"/>
                </a:solidFill>
                <a:latin typeface="Times New Roman" pitchFamily="18" charset="0"/>
                <a:cs typeface="Times New Roman" pitchFamily="18" charset="0"/>
              </a:rPr>
              <a:t>  		*1080 </a:t>
            </a:r>
            <a:r>
              <a:rPr lang="de-DE" sz="2400">
                <a:solidFill>
                  <a:schemeClr val="hlink"/>
                </a:solidFill>
                <a:latin typeface="Times New Roman"/>
                <a:cs typeface="Times New Roman" pitchFamily="18" charset="0"/>
              </a:rPr>
              <a:t>†</a:t>
            </a:r>
            <a:r>
              <a:rPr lang="de-DE" sz="2400">
                <a:solidFill>
                  <a:schemeClr val="hlink"/>
                </a:solidFill>
                <a:latin typeface="Times New Roman" pitchFamily="18" charset="0"/>
                <a:cs typeface="Times New Roman" pitchFamily="18" charset="0"/>
              </a:rPr>
              <a:t> 1160</a:t>
            </a:r>
          </a:p>
          <a:p>
            <a:pPr>
              <a:spcBef>
                <a:spcPct val="50000"/>
              </a:spcBef>
            </a:pPr>
            <a:r>
              <a:rPr lang="de-DE" sz="2800">
                <a:solidFill>
                  <a:schemeClr val="hlink"/>
                </a:solidFill>
                <a:latin typeface="Times New Roman" pitchFamily="18" charset="0"/>
                <a:cs typeface="Times New Roman" pitchFamily="18" charset="0"/>
              </a:rPr>
              <a:t>Gherardo da Cremona</a:t>
            </a:r>
            <a:r>
              <a:rPr lang="de-DE" sz="2400">
                <a:solidFill>
                  <a:schemeClr val="hlink"/>
                </a:solidFill>
                <a:latin typeface="Times New Roman" pitchFamily="18" charset="0"/>
                <a:cs typeface="Times New Roman" pitchFamily="18" charset="0"/>
              </a:rPr>
              <a:t> </a:t>
            </a:r>
            <a:r>
              <a:rPr lang="de-DE" sz="2400">
                <a:solidFill>
                  <a:srgbClr val="FD77AD"/>
                </a:solidFill>
                <a:latin typeface="Times New Roman" pitchFamily="18" charset="0"/>
                <a:cs typeface="Times New Roman" pitchFamily="18" charset="0"/>
              </a:rPr>
              <a:t>(Gerard Cremonensis)</a:t>
            </a:r>
            <a:r>
              <a:rPr lang="de-DE" sz="2400">
                <a:solidFill>
                  <a:schemeClr val="hlink"/>
                </a:solidFill>
                <a:latin typeface="Times New Roman" pitchFamily="18" charset="0"/>
                <a:cs typeface="Times New Roman" pitchFamily="18" charset="0"/>
              </a:rPr>
              <a:t> 	* 1114 † 1187</a:t>
            </a:r>
          </a:p>
          <a:p>
            <a:pPr>
              <a:spcBef>
                <a:spcPct val="50000"/>
              </a:spcBef>
            </a:pPr>
            <a:r>
              <a:rPr lang="de-DE" sz="2800">
                <a:solidFill>
                  <a:schemeClr val="hlink"/>
                </a:solidFill>
                <a:latin typeface="Times New Roman" pitchFamily="18" charset="0"/>
                <a:cs typeface="Times New Roman" pitchFamily="18" charset="0"/>
              </a:rPr>
              <a:t>Leonardo da Pisa</a:t>
            </a:r>
            <a:r>
              <a:rPr lang="de-DE" sz="2400">
                <a:solidFill>
                  <a:schemeClr val="hlink"/>
                </a:solidFill>
                <a:latin typeface="Times New Roman" pitchFamily="18" charset="0"/>
                <a:cs typeface="Times New Roman" pitchFamily="18" charset="0"/>
              </a:rPr>
              <a:t> </a:t>
            </a:r>
            <a:r>
              <a:rPr lang="de-DE" sz="2400">
                <a:solidFill>
                  <a:srgbClr val="FD77AD"/>
                </a:solidFill>
                <a:latin typeface="Times New Roman" pitchFamily="18" charset="0"/>
                <a:cs typeface="Times New Roman" pitchFamily="18" charset="0"/>
              </a:rPr>
              <a:t>(Fibonacci)</a:t>
            </a:r>
            <a:r>
              <a:rPr lang="de-DE" sz="2400">
                <a:solidFill>
                  <a:schemeClr val="hlink"/>
                </a:solidFill>
                <a:latin typeface="Times New Roman" pitchFamily="18" charset="0"/>
                <a:cs typeface="Times New Roman" pitchFamily="18" charset="0"/>
              </a:rPr>
              <a:t> 			*1180  † 1241</a:t>
            </a:r>
          </a:p>
          <a:p>
            <a:pPr>
              <a:spcBef>
                <a:spcPct val="50000"/>
              </a:spcBef>
            </a:pPr>
            <a:r>
              <a:rPr lang="de-DE" sz="2800">
                <a:solidFill>
                  <a:schemeClr val="hlink"/>
                </a:solidFill>
                <a:latin typeface="Times New Roman" pitchFamily="18" charset="0"/>
                <a:cs typeface="Times New Roman" pitchFamily="18" charset="0"/>
              </a:rPr>
              <a:t>Robert of Chester</a:t>
            </a:r>
            <a:r>
              <a:rPr lang="de-DE" sz="2400">
                <a:solidFill>
                  <a:schemeClr val="hlink"/>
                </a:solidFill>
                <a:latin typeface="Times New Roman" pitchFamily="18" charset="0"/>
                <a:cs typeface="Times New Roman" pitchFamily="18" charset="0"/>
              </a:rPr>
              <a:t> </a:t>
            </a:r>
            <a:r>
              <a:rPr lang="de-DE" sz="2400">
                <a:solidFill>
                  <a:srgbClr val="FD77AD"/>
                </a:solidFill>
                <a:latin typeface="Times New Roman" pitchFamily="18" charset="0"/>
                <a:cs typeface="Times New Roman" pitchFamily="18" charset="0"/>
              </a:rPr>
              <a:t>(Robertus Castrensis)</a:t>
            </a:r>
            <a:r>
              <a:rPr lang="de-DE" sz="2400">
                <a:solidFill>
                  <a:schemeClr val="hlink"/>
                </a:solidFill>
                <a:latin typeface="Times New Roman" pitchFamily="18" charset="0"/>
                <a:cs typeface="Times New Roman" pitchFamily="18" charset="0"/>
              </a:rPr>
              <a:t> 		</a:t>
            </a:r>
            <a:r>
              <a:rPr lang="en-US" sz="2400">
                <a:solidFill>
                  <a:schemeClr val="hlink"/>
                </a:solidFill>
                <a:latin typeface="Times New Roman" pitchFamily="18" charset="0"/>
                <a:cs typeface="Times New Roman" pitchFamily="18" charset="0"/>
              </a:rPr>
              <a:t>~ 1150</a:t>
            </a:r>
          </a:p>
          <a:p>
            <a:pPr>
              <a:spcBef>
                <a:spcPct val="50000"/>
              </a:spcBef>
            </a:pPr>
            <a:r>
              <a:rPr lang="de-DE" sz="2800">
                <a:solidFill>
                  <a:schemeClr val="hlink"/>
                </a:solidFill>
                <a:latin typeface="Times New Roman" pitchFamily="18" charset="0"/>
                <a:cs typeface="Times New Roman" pitchFamily="18" charset="0"/>
              </a:rPr>
              <a:t>Johannes Hispalensis</a:t>
            </a:r>
            <a:r>
              <a:rPr lang="de-DE" sz="2400">
                <a:solidFill>
                  <a:schemeClr val="hlink"/>
                </a:solidFill>
                <a:latin typeface="Times New Roman" pitchFamily="18" charset="0"/>
                <a:cs typeface="Times New Roman" pitchFamily="18" charset="0"/>
              </a:rPr>
              <a:t> </a:t>
            </a:r>
            <a:r>
              <a:rPr lang="de-DE" sz="2400">
                <a:solidFill>
                  <a:srgbClr val="FD77AD"/>
                </a:solidFill>
                <a:latin typeface="Times New Roman" pitchFamily="18" charset="0"/>
                <a:cs typeface="Times New Roman" pitchFamily="18" charset="0"/>
              </a:rPr>
              <a:t>(Johannes Hispaniensis)</a:t>
            </a:r>
            <a:r>
              <a:rPr lang="de-DE" sz="2400">
                <a:solidFill>
                  <a:schemeClr val="hlink"/>
                </a:solidFill>
                <a:latin typeface="Times New Roman" pitchFamily="18" charset="0"/>
                <a:cs typeface="Times New Roman" pitchFamily="18" charset="0"/>
              </a:rPr>
              <a:t>	12. Jahrhundert</a:t>
            </a:r>
          </a:p>
          <a:p>
            <a:pPr>
              <a:spcBef>
                <a:spcPct val="50000"/>
              </a:spcBef>
            </a:pPr>
            <a:r>
              <a:rPr lang="de-DE" sz="2800">
                <a:solidFill>
                  <a:schemeClr val="hlink"/>
                </a:solidFill>
                <a:latin typeface="Times New Roman" pitchFamily="18" charset="0"/>
                <a:cs typeface="Times New Roman" pitchFamily="18" charset="0"/>
              </a:rPr>
              <a:t>Alexander de Villa Dei</a:t>
            </a:r>
            <a:r>
              <a:rPr lang="de-DE" sz="2400">
                <a:solidFill>
                  <a:schemeClr val="hlink"/>
                </a:solidFill>
                <a:latin typeface="Times New Roman" pitchFamily="18" charset="0"/>
                <a:cs typeface="Times New Roman" pitchFamily="18" charset="0"/>
              </a:rPr>
              <a:t> </a:t>
            </a:r>
            <a:r>
              <a:rPr lang="de-DE" sz="2400">
                <a:solidFill>
                  <a:srgbClr val="FD77AD"/>
                </a:solidFill>
                <a:latin typeface="Times New Roman" pitchFamily="18" charset="0"/>
                <a:cs typeface="Times New Roman" pitchFamily="18" charset="0"/>
              </a:rPr>
              <a:t>(Alexander Gallus)</a:t>
            </a:r>
            <a:r>
              <a:rPr lang="de-DE">
                <a:latin typeface="Calligrapher" pitchFamily="2" charset="0"/>
                <a:cs typeface="Times New Roman" pitchFamily="18" charset="0"/>
              </a:rPr>
              <a:t> </a:t>
            </a:r>
            <a:r>
              <a:rPr lang="de-DE" sz="2400">
                <a:solidFill>
                  <a:schemeClr val="hlink"/>
                </a:solidFill>
                <a:latin typeface="Times New Roman" pitchFamily="18" charset="0"/>
                <a:cs typeface="Times New Roman" pitchFamily="18" charset="0"/>
              </a:rPr>
              <a:t>	*1170 † 1250</a:t>
            </a:r>
          </a:p>
          <a:p>
            <a:pPr>
              <a:spcBef>
                <a:spcPct val="50000"/>
              </a:spcBef>
            </a:pPr>
            <a:r>
              <a:rPr lang="de-DE" sz="2800">
                <a:solidFill>
                  <a:schemeClr val="hlink"/>
                </a:solidFill>
                <a:latin typeface="Times New Roman" pitchFamily="18" charset="0"/>
                <a:cs typeface="Times New Roman" pitchFamily="18" charset="0"/>
              </a:rPr>
              <a:t>Johannes de Sacrobosco</a:t>
            </a:r>
            <a:r>
              <a:rPr lang="de-DE" sz="2400">
                <a:solidFill>
                  <a:schemeClr val="hlink"/>
                </a:solidFill>
                <a:latin typeface="Times New Roman" pitchFamily="18" charset="0"/>
                <a:cs typeface="Times New Roman" pitchFamily="18" charset="0"/>
              </a:rPr>
              <a:t> </a:t>
            </a:r>
            <a:r>
              <a:rPr lang="de-DE" sz="2400">
                <a:solidFill>
                  <a:srgbClr val="FD77AD"/>
                </a:solidFill>
                <a:latin typeface="Times New Roman" pitchFamily="18" charset="0"/>
                <a:cs typeface="Times New Roman" pitchFamily="18" charset="0"/>
              </a:rPr>
              <a:t>(John of Holywood)</a:t>
            </a:r>
            <a:r>
              <a:rPr lang="de-DE" sz="2400">
                <a:solidFill>
                  <a:schemeClr val="hlink"/>
                </a:solidFill>
                <a:latin typeface="Times New Roman" pitchFamily="18" charset="0"/>
                <a:cs typeface="Times New Roman" pitchFamily="18" charset="0"/>
              </a:rPr>
              <a:t> 	*1195 † 1256</a:t>
            </a:r>
            <a:endParaRPr lang="en-US" sz="2400">
              <a:solidFill>
                <a:schemeClr val="hlink"/>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4226" name="Rectangle 2"/>
          <p:cNvSpPr>
            <a:spLocks noChangeArrowheads="1"/>
          </p:cNvSpPr>
          <p:nvPr/>
        </p:nvSpPr>
        <p:spPr bwMode="auto">
          <a:xfrm>
            <a:off x="411163" y="442913"/>
            <a:ext cx="8337550" cy="5991225"/>
          </a:xfrm>
          <a:prstGeom prst="rect">
            <a:avLst/>
          </a:prstGeom>
          <a:solidFill>
            <a:srgbClr val="FFFFCC"/>
          </a:solidFill>
          <a:ln w="9525">
            <a:solidFill>
              <a:schemeClr val="tx1"/>
            </a:solidFill>
            <a:miter lim="800000"/>
            <a:headEnd/>
            <a:tailEnd/>
          </a:ln>
          <a:effectLst/>
        </p:spPr>
        <p:txBody>
          <a:bodyPr wrap="none" anchor="ctr"/>
          <a:lstStyle/>
          <a:p>
            <a:endParaRPr lang="en-US"/>
          </a:p>
        </p:txBody>
      </p:sp>
      <p:pic>
        <p:nvPicPr>
          <p:cNvPr id="564229" name="Picture 5" descr="Al Khwarizmi et astrolabe"/>
          <p:cNvPicPr>
            <a:picLocks noChangeAspect="1" noChangeArrowheads="1"/>
          </p:cNvPicPr>
          <p:nvPr/>
        </p:nvPicPr>
        <p:blipFill>
          <a:blip r:embed="rId4"/>
          <a:srcRect/>
          <a:stretch>
            <a:fillRect/>
          </a:stretch>
        </p:blipFill>
        <p:spPr bwMode="auto">
          <a:xfrm>
            <a:off x="2916238" y="679450"/>
            <a:ext cx="3432175" cy="4765675"/>
          </a:xfrm>
          <a:prstGeom prst="rect">
            <a:avLst/>
          </a:prstGeom>
          <a:solidFill>
            <a:srgbClr val="9999FF"/>
          </a:solidFill>
          <a:ln w="9525">
            <a:solidFill>
              <a:srgbClr val="FF3300"/>
            </a:solidFill>
            <a:miter lim="800000"/>
            <a:headEnd/>
            <a:tailEnd/>
          </a:ln>
        </p:spPr>
      </p:pic>
      <p:sp>
        <p:nvSpPr>
          <p:cNvPr id="564230" name="Text Box 6"/>
          <p:cNvSpPr txBox="1">
            <a:spLocks noChangeArrowheads="1"/>
          </p:cNvSpPr>
          <p:nvPr/>
        </p:nvSpPr>
        <p:spPr bwMode="auto">
          <a:xfrm>
            <a:off x="611188" y="5589588"/>
            <a:ext cx="1728787" cy="519112"/>
          </a:xfrm>
          <a:prstGeom prst="rect">
            <a:avLst/>
          </a:prstGeom>
          <a:noFill/>
          <a:ln w="9525">
            <a:noFill/>
            <a:miter lim="800000"/>
            <a:headEnd/>
            <a:tailEnd/>
          </a:ln>
          <a:effectLst/>
        </p:spPr>
        <p:txBody>
          <a:bodyPr>
            <a:spAutoFit/>
          </a:bodyPr>
          <a:lstStyle/>
          <a:p>
            <a:pPr algn="ctr">
              <a:spcBef>
                <a:spcPct val="50000"/>
              </a:spcBef>
            </a:pPr>
            <a:r>
              <a:rPr lang="de-DE" sz="2800">
                <a:latin typeface="Times New Roman" pitchFamily="18" charset="0"/>
                <a:cs typeface="Times New Roman" pitchFamily="18" charset="0"/>
              </a:rPr>
              <a:t>780 </a:t>
            </a:r>
          </a:p>
        </p:txBody>
      </p:sp>
      <p:sp>
        <p:nvSpPr>
          <p:cNvPr id="564231" name="Text Box 7"/>
          <p:cNvSpPr txBox="1">
            <a:spLocks noChangeArrowheads="1"/>
          </p:cNvSpPr>
          <p:nvPr/>
        </p:nvSpPr>
        <p:spPr bwMode="auto">
          <a:xfrm>
            <a:off x="6875463" y="5589588"/>
            <a:ext cx="1728787" cy="519112"/>
          </a:xfrm>
          <a:prstGeom prst="rect">
            <a:avLst/>
          </a:prstGeom>
          <a:noFill/>
          <a:ln w="9525">
            <a:noFill/>
            <a:miter lim="800000"/>
            <a:headEnd/>
            <a:tailEnd/>
          </a:ln>
          <a:effectLst/>
        </p:spPr>
        <p:txBody>
          <a:bodyPr>
            <a:spAutoFit/>
          </a:bodyPr>
          <a:lstStyle/>
          <a:p>
            <a:pPr algn="ctr">
              <a:spcBef>
                <a:spcPct val="50000"/>
              </a:spcBef>
            </a:pPr>
            <a:r>
              <a:rPr lang="de-DE" sz="2800">
                <a:latin typeface="Times New Roman" pitchFamily="18" charset="0"/>
                <a:cs typeface="Times New Roman" pitchFamily="18" charset="0"/>
              </a:rPr>
              <a:t>850 </a:t>
            </a:r>
          </a:p>
        </p:txBody>
      </p:sp>
      <p:sp>
        <p:nvSpPr>
          <p:cNvPr id="564232" name="Text Box 8"/>
          <p:cNvSpPr txBox="1">
            <a:spLocks noChangeArrowheads="1"/>
          </p:cNvSpPr>
          <p:nvPr/>
        </p:nvSpPr>
        <p:spPr bwMode="auto">
          <a:xfrm>
            <a:off x="520700" y="5589588"/>
            <a:ext cx="8135938" cy="579437"/>
          </a:xfrm>
          <a:prstGeom prst="rect">
            <a:avLst/>
          </a:prstGeom>
          <a:noFill/>
          <a:ln w="9525">
            <a:noFill/>
            <a:miter lim="800000"/>
            <a:headEnd/>
            <a:tailEnd/>
          </a:ln>
          <a:effectLst/>
        </p:spPr>
        <p:txBody>
          <a:bodyPr>
            <a:spAutoFit/>
          </a:bodyPr>
          <a:lstStyle/>
          <a:p>
            <a:pPr algn="ctr">
              <a:spcBef>
                <a:spcPct val="20000"/>
              </a:spcBef>
            </a:pPr>
            <a:r>
              <a:rPr lang="fa-IR" sz="3200">
                <a:solidFill>
                  <a:srgbClr val="CC0000"/>
                </a:solidFill>
                <a:latin typeface="Times New Roman" pitchFamily="18" charset="0"/>
                <a:cs typeface="Times New Roman" pitchFamily="18" charset="0"/>
              </a:rPr>
              <a:t>ابو</a:t>
            </a:r>
            <a:r>
              <a:rPr lang="ar-SA" sz="3200">
                <a:solidFill>
                  <a:srgbClr val="CC0000"/>
                </a:solidFill>
                <a:latin typeface="Times New Roman" pitchFamily="18" charset="0"/>
                <a:cs typeface="Times New Roman" pitchFamily="18" charset="0"/>
              </a:rPr>
              <a:t>عَبْدَالله مُحَمَّد بِن مُوسَى اَلْخْوَارِزْمِي</a:t>
            </a:r>
            <a:endParaRPr lang="de-DE" sz="360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564229"/>
                                        </p:tgtEl>
                                        <p:attrNameLst>
                                          <p:attrName>style.visibility</p:attrName>
                                        </p:attrNameLst>
                                      </p:cBhvr>
                                      <p:to>
                                        <p:strVal val="visible"/>
                                      </p:to>
                                    </p:set>
                                    <p:anim calcmode="lin" valueType="num">
                                      <p:cBhvr>
                                        <p:cTn id="7" dur="500" fill="hold"/>
                                        <p:tgtEl>
                                          <p:spTgt spid="564229"/>
                                        </p:tgtEl>
                                        <p:attrNameLst>
                                          <p:attrName>ppt_x</p:attrName>
                                        </p:attrNameLst>
                                      </p:cBhvr>
                                      <p:tavLst>
                                        <p:tav tm="0">
                                          <p:val>
                                            <p:strVal val="#ppt_x"/>
                                          </p:val>
                                        </p:tav>
                                        <p:tav tm="100000">
                                          <p:val>
                                            <p:strVal val="#ppt_x"/>
                                          </p:val>
                                        </p:tav>
                                      </p:tavLst>
                                    </p:anim>
                                    <p:anim calcmode="lin" valueType="num">
                                      <p:cBhvr>
                                        <p:cTn id="8" dur="500" fill="hold"/>
                                        <p:tgtEl>
                                          <p:spTgt spid="564229"/>
                                        </p:tgtEl>
                                        <p:attrNameLst>
                                          <p:attrName>ppt_y</p:attrName>
                                        </p:attrNameLst>
                                      </p:cBhvr>
                                      <p:tavLst>
                                        <p:tav tm="0">
                                          <p:val>
                                            <p:strVal val="#ppt_y+#ppt_h/2"/>
                                          </p:val>
                                        </p:tav>
                                        <p:tav tm="100000">
                                          <p:val>
                                            <p:strVal val="#ppt_y"/>
                                          </p:val>
                                        </p:tav>
                                      </p:tavLst>
                                    </p:anim>
                                    <p:anim calcmode="lin" valueType="num">
                                      <p:cBhvr>
                                        <p:cTn id="9" dur="500" fill="hold"/>
                                        <p:tgtEl>
                                          <p:spTgt spid="564229"/>
                                        </p:tgtEl>
                                        <p:attrNameLst>
                                          <p:attrName>ppt_w</p:attrName>
                                        </p:attrNameLst>
                                      </p:cBhvr>
                                      <p:tavLst>
                                        <p:tav tm="0">
                                          <p:val>
                                            <p:strVal val="#ppt_w"/>
                                          </p:val>
                                        </p:tav>
                                        <p:tav tm="100000">
                                          <p:val>
                                            <p:strVal val="#ppt_w"/>
                                          </p:val>
                                        </p:tav>
                                      </p:tavLst>
                                    </p:anim>
                                    <p:anim calcmode="lin" valueType="num">
                                      <p:cBhvr>
                                        <p:cTn id="10" dur="500" fill="hold"/>
                                        <p:tgtEl>
                                          <p:spTgt spid="5642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78852" name="Inhaltsplatzhalter 3" descr="Unser numerisches Erbe - Zahlenschreibweise.jpg"/>
          <p:cNvPicPr>
            <a:picLocks noChangeAspect="1"/>
          </p:cNvPicPr>
          <p:nvPr/>
        </p:nvPicPr>
        <p:blipFill>
          <a:blip r:embed="rId4"/>
          <a:srcRect l="7855" t="16440"/>
          <a:stretch>
            <a:fillRect/>
          </a:stretch>
        </p:blipFill>
        <p:spPr bwMode="auto">
          <a:xfrm>
            <a:off x="449263" y="404813"/>
            <a:ext cx="8280400" cy="60055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80899" name="Picture 3" descr="http://upload.wikimedia.org/wikipedia/commons/9/98/Eratosthenes.png"/>
          <p:cNvPicPr>
            <a:picLocks noChangeAspect="1" noChangeArrowheads="1"/>
          </p:cNvPicPr>
          <p:nvPr/>
        </p:nvPicPr>
        <p:blipFill>
          <a:blip r:embed="rId4"/>
          <a:srcRect/>
          <a:stretch>
            <a:fillRect/>
          </a:stretch>
        </p:blipFill>
        <p:spPr bwMode="auto">
          <a:xfrm>
            <a:off x="973138" y="588963"/>
            <a:ext cx="7343775" cy="5678487"/>
          </a:xfrm>
          <a:prstGeom prst="rect">
            <a:avLst/>
          </a:prstGeom>
          <a:noFill/>
        </p:spPr>
      </p:pic>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60419" name="Picture 7" descr="haeuser_aequatorsystem1"/>
          <p:cNvPicPr>
            <a:picLocks noChangeAspect="1" noChangeArrowheads="1"/>
          </p:cNvPicPr>
          <p:nvPr/>
        </p:nvPicPr>
        <p:blipFill>
          <a:blip r:embed="rId4"/>
          <a:srcRect/>
          <a:stretch>
            <a:fillRect/>
          </a:stretch>
        </p:blipFill>
        <p:spPr bwMode="auto">
          <a:xfrm>
            <a:off x="2843213" y="1196975"/>
            <a:ext cx="4635500" cy="44148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74755" name="Picture 3" descr="bs00559_"/>
          <p:cNvPicPr>
            <a:picLocks noChangeAspect="1" noChangeArrowheads="1"/>
          </p:cNvPicPr>
          <p:nvPr/>
        </p:nvPicPr>
        <p:blipFill>
          <a:blip r:embed="rId4"/>
          <a:srcRect/>
          <a:stretch>
            <a:fillRect/>
          </a:stretch>
        </p:blipFill>
        <p:spPr bwMode="auto">
          <a:xfrm>
            <a:off x="685800" y="1209675"/>
            <a:ext cx="7847013" cy="4451350"/>
          </a:xfrm>
          <a:prstGeom prst="rect">
            <a:avLst/>
          </a:prstGeom>
          <a:noFill/>
        </p:spPr>
      </p:pic>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76804" name="Picture 4" descr="image030"/>
          <p:cNvPicPr>
            <a:picLocks noChangeAspect="1" noChangeArrowheads="1"/>
          </p:cNvPicPr>
          <p:nvPr/>
        </p:nvPicPr>
        <p:blipFill>
          <a:blip r:embed="rId4"/>
          <a:srcRect/>
          <a:stretch>
            <a:fillRect/>
          </a:stretch>
        </p:blipFill>
        <p:spPr bwMode="auto">
          <a:xfrm>
            <a:off x="468313" y="1035050"/>
            <a:ext cx="8207375" cy="4200525"/>
          </a:xfrm>
          <a:prstGeom prst="rect">
            <a:avLst/>
          </a:prstGeom>
          <a:noFill/>
        </p:spPr>
      </p:pic>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38595" name="Picture 3" descr="The Course of the River Nile (vellum)"/>
          <p:cNvPicPr>
            <a:picLocks noChangeAspect="1" noChangeArrowheads="1"/>
          </p:cNvPicPr>
          <p:nvPr/>
        </p:nvPicPr>
        <p:blipFill>
          <a:blip r:embed="rId4"/>
          <a:srcRect/>
          <a:stretch>
            <a:fillRect/>
          </a:stretch>
        </p:blipFill>
        <p:spPr bwMode="auto">
          <a:xfrm>
            <a:off x="2195513" y="549275"/>
            <a:ext cx="372427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50532" name="Picture 4"/>
          <p:cNvPicPr>
            <a:picLocks noChangeAspect="1" noChangeArrowheads="1"/>
          </p:cNvPicPr>
          <p:nvPr/>
        </p:nvPicPr>
        <p:blipFill>
          <a:blip r:embed="rId4"/>
          <a:srcRect/>
          <a:stretch>
            <a:fillRect/>
          </a:stretch>
        </p:blipFill>
        <p:spPr bwMode="auto">
          <a:xfrm>
            <a:off x="468313" y="404813"/>
            <a:ext cx="8208962" cy="3998912"/>
          </a:xfrm>
          <a:prstGeom prst="rect">
            <a:avLst/>
          </a:prstGeom>
          <a:noFill/>
          <a:ln w="38100">
            <a:noFill/>
            <a:miter lim="800000"/>
            <a:headEnd/>
            <a:tailEnd/>
          </a:ln>
          <a:effectLst/>
        </p:spPr>
      </p:pic>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sp>
        <p:nvSpPr>
          <p:cNvPr id="553989" name="Text Box 5"/>
          <p:cNvSpPr txBox="1">
            <a:spLocks noChangeArrowheads="1"/>
          </p:cNvSpPr>
          <p:nvPr/>
        </p:nvSpPr>
        <p:spPr bwMode="auto">
          <a:xfrm>
            <a:off x="539750" y="620713"/>
            <a:ext cx="7993063" cy="3937000"/>
          </a:xfrm>
          <a:prstGeom prst="rect">
            <a:avLst/>
          </a:prstGeom>
          <a:noFill/>
          <a:ln w="9525">
            <a:noFill/>
            <a:miter lim="800000"/>
            <a:headEnd/>
            <a:tailEnd/>
          </a:ln>
          <a:effectLst/>
        </p:spPr>
        <p:txBody>
          <a:bodyPr>
            <a:spAutoFit/>
          </a:bodyPr>
          <a:lstStyle/>
          <a:p>
            <a:r>
              <a:rPr lang="de-DE" b="1"/>
              <a:t>Haus der Weisheit</a:t>
            </a:r>
          </a:p>
          <a:p>
            <a:r>
              <a:rPr lang="de-DE" b="1"/>
              <a:t>Haben Sie sich schon einmal gefragt, woher die Weisheit und das Wissen unserer abendländischen Kultur stammen? Die Zahlen, die wir schreiben und mit denen wir rechnen, sind arabische Zahlen. Und die Namen der Sterne, die wir kennen, sind arabischer Herkunft. Kennen Sie den Kalifen al Mamun?</a:t>
            </a:r>
            <a:endParaRPr lang="de-DE"/>
          </a:p>
          <a:p>
            <a:r>
              <a:rPr lang="de-DE"/>
              <a:t/>
            </a:r>
            <a:br>
              <a:rPr lang="de-DE"/>
            </a:br>
            <a:r>
              <a:rPr lang="de-DE"/>
              <a:t/>
            </a:r>
            <a:br>
              <a:rPr lang="de-DE"/>
            </a:br>
            <a:r>
              <a:rPr lang="de-DE"/>
              <a:t>Engl. Buchempfehlung: </a:t>
            </a:r>
            <a:br>
              <a:rPr lang="de-DE"/>
            </a:br>
            <a:r>
              <a:rPr lang="de-DE" i="1"/>
              <a:t>Isis: Queen of Egyptian Magic: Her Book of Divination and Spells.</a:t>
            </a:r>
            <a:r>
              <a:rPr lang="de-DE"/>
              <a:t/>
            </a:r>
            <a:br>
              <a:rPr lang="de-DE"/>
            </a:br>
            <a:r>
              <a:rPr lang="de-DE"/>
              <a:t>Jonathan Dee.</a:t>
            </a:r>
          </a:p>
          <a:p>
            <a:r>
              <a:rPr lang="de-DE"/>
              <a:t>"I am Isis, Queen of Egyptian Magic, and here is the fascinating tale of how I came to be, my strange history, and how you can perform some of my powerful spells."</a:t>
            </a:r>
            <a:endParaRPr lang="de-DE" b="1" i="1"/>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0518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graphicFrame>
        <p:nvGraphicFramePr>
          <p:cNvPr id="605190" name="Object 6"/>
          <p:cNvGraphicFramePr>
            <a:graphicFrameLocks noChangeAspect="1"/>
          </p:cNvGraphicFramePr>
          <p:nvPr/>
        </p:nvGraphicFramePr>
        <p:xfrm>
          <a:off x="684213" y="765175"/>
          <a:ext cx="4038600" cy="979488"/>
        </p:xfrm>
        <a:graphic>
          <a:graphicData uri="http://schemas.openxmlformats.org/presentationml/2006/ole">
            <p:oleObj spid="_x0000_s605190" name="Equation" r:id="rId5" imgW="838080" imgH="203040" progId="Equation.DSMT4">
              <p:embed/>
            </p:oleObj>
          </a:graphicData>
        </a:graphic>
      </p:graphicFrame>
      <p:graphicFrame>
        <p:nvGraphicFramePr>
          <p:cNvPr id="605191" name="Object 7"/>
          <p:cNvGraphicFramePr>
            <a:graphicFrameLocks noChangeAspect="1"/>
          </p:cNvGraphicFramePr>
          <p:nvPr/>
        </p:nvGraphicFramePr>
        <p:xfrm>
          <a:off x="3779838" y="765175"/>
          <a:ext cx="5140325" cy="979488"/>
        </p:xfrm>
        <a:graphic>
          <a:graphicData uri="http://schemas.openxmlformats.org/presentationml/2006/ole">
            <p:oleObj spid="_x0000_s605191" name="Equation" r:id="rId6" imgW="1066680" imgH="203040" progId="Equation.DSMT4">
              <p:embed/>
            </p:oleObj>
          </a:graphicData>
        </a:graphic>
      </p:graphicFrame>
      <p:grpSp>
        <p:nvGrpSpPr>
          <p:cNvPr id="605192" name="Group 8"/>
          <p:cNvGrpSpPr>
            <a:grpSpLocks/>
          </p:cNvGrpSpPr>
          <p:nvPr/>
        </p:nvGrpSpPr>
        <p:grpSpPr bwMode="auto">
          <a:xfrm>
            <a:off x="755650" y="2133600"/>
            <a:ext cx="2819400" cy="2057400"/>
            <a:chOff x="1536" y="1920"/>
            <a:chExt cx="1776" cy="1296"/>
          </a:xfrm>
        </p:grpSpPr>
        <p:sp>
          <p:nvSpPr>
            <p:cNvPr id="605193" name="Rectangle 9"/>
            <p:cNvSpPr>
              <a:spLocks noChangeArrowheads="1"/>
            </p:cNvSpPr>
            <p:nvPr/>
          </p:nvSpPr>
          <p:spPr bwMode="auto">
            <a:xfrm>
              <a:off x="1920" y="2256"/>
              <a:ext cx="960" cy="96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605194" name="Rectangle 10"/>
            <p:cNvSpPr>
              <a:spLocks noChangeArrowheads="1"/>
            </p:cNvSpPr>
            <p:nvPr/>
          </p:nvSpPr>
          <p:spPr bwMode="auto">
            <a:xfrm>
              <a:off x="2880" y="2256"/>
              <a:ext cx="432" cy="960"/>
            </a:xfrm>
            <a:prstGeom prst="rect">
              <a:avLst/>
            </a:prstGeom>
            <a:solidFill>
              <a:schemeClr val="hlink"/>
            </a:solidFill>
            <a:ln w="9525">
              <a:solidFill>
                <a:schemeClr val="tx1"/>
              </a:solidFill>
              <a:miter lim="800000"/>
              <a:headEnd/>
              <a:tailEnd/>
            </a:ln>
            <a:effectLst/>
          </p:spPr>
          <p:txBody>
            <a:bodyPr wrap="none" anchor="ctr"/>
            <a:lstStyle/>
            <a:p>
              <a:endParaRPr lang="en-US"/>
            </a:p>
          </p:txBody>
        </p:sp>
        <p:grpSp>
          <p:nvGrpSpPr>
            <p:cNvPr id="605195" name="Group 11"/>
            <p:cNvGrpSpPr>
              <a:grpSpLocks/>
            </p:cNvGrpSpPr>
            <p:nvPr/>
          </p:nvGrpSpPr>
          <p:grpSpPr bwMode="auto">
            <a:xfrm>
              <a:off x="1536" y="1920"/>
              <a:ext cx="1776" cy="960"/>
              <a:chOff x="336" y="1440"/>
              <a:chExt cx="1776" cy="960"/>
            </a:xfrm>
          </p:grpSpPr>
          <p:sp>
            <p:nvSpPr>
              <p:cNvPr id="605196" name="Text Box 12"/>
              <p:cNvSpPr txBox="1">
                <a:spLocks noChangeArrowheads="1"/>
              </p:cNvSpPr>
              <p:nvPr/>
            </p:nvSpPr>
            <p:spPr bwMode="auto">
              <a:xfrm>
                <a:off x="336" y="2112"/>
                <a:ext cx="288" cy="288"/>
              </a:xfrm>
              <a:prstGeom prst="rect">
                <a:avLst/>
              </a:prstGeom>
              <a:solidFill>
                <a:schemeClr val="accent1"/>
              </a:solidFill>
              <a:ln w="9525">
                <a:noFill/>
                <a:miter lim="800000"/>
                <a:headEnd/>
                <a:tailEnd/>
              </a:ln>
              <a:effectLst/>
            </p:spPr>
            <p:txBody>
              <a:bodyPr>
                <a:spAutoFit/>
              </a:bodyPr>
              <a:lstStyle/>
              <a:p>
                <a:pPr>
                  <a:spcBef>
                    <a:spcPct val="50000"/>
                  </a:spcBef>
                </a:pPr>
                <a:r>
                  <a:rPr lang="en-US" sz="2400">
                    <a:latin typeface="Times New Roman" pitchFamily="18" charset="0"/>
                  </a:rPr>
                  <a:t>x</a:t>
                </a:r>
              </a:p>
            </p:txBody>
          </p:sp>
          <p:sp>
            <p:nvSpPr>
              <p:cNvPr id="605197" name="Text Box 13"/>
              <p:cNvSpPr txBox="1">
                <a:spLocks noChangeArrowheads="1"/>
              </p:cNvSpPr>
              <p:nvPr/>
            </p:nvSpPr>
            <p:spPr bwMode="auto">
              <a:xfrm>
                <a:off x="1056" y="1440"/>
                <a:ext cx="288" cy="288"/>
              </a:xfrm>
              <a:prstGeom prst="rect">
                <a:avLst/>
              </a:prstGeom>
              <a:solidFill>
                <a:schemeClr val="accent1"/>
              </a:solidFill>
              <a:ln w="9525">
                <a:noFill/>
                <a:miter lim="800000"/>
                <a:headEnd/>
                <a:tailEnd/>
              </a:ln>
              <a:effectLst/>
            </p:spPr>
            <p:txBody>
              <a:bodyPr>
                <a:spAutoFit/>
              </a:bodyPr>
              <a:lstStyle/>
              <a:p>
                <a:pPr>
                  <a:spcBef>
                    <a:spcPct val="50000"/>
                  </a:spcBef>
                </a:pPr>
                <a:r>
                  <a:rPr lang="en-US" sz="2400">
                    <a:latin typeface="Times New Roman" pitchFamily="18" charset="0"/>
                  </a:rPr>
                  <a:t>x</a:t>
                </a:r>
              </a:p>
            </p:txBody>
          </p:sp>
          <p:sp>
            <p:nvSpPr>
              <p:cNvPr id="605198" name="Text Box 14"/>
              <p:cNvSpPr txBox="1">
                <a:spLocks noChangeArrowheads="1"/>
              </p:cNvSpPr>
              <p:nvPr/>
            </p:nvSpPr>
            <p:spPr bwMode="auto">
              <a:xfrm>
                <a:off x="1680" y="1440"/>
                <a:ext cx="432" cy="288"/>
              </a:xfrm>
              <a:prstGeom prst="rect">
                <a:avLst/>
              </a:prstGeom>
              <a:solidFill>
                <a:schemeClr val="accent1"/>
              </a:solidFill>
              <a:ln w="9525">
                <a:noFill/>
                <a:miter lim="800000"/>
                <a:headEnd/>
                <a:tailEnd/>
              </a:ln>
              <a:effectLst/>
            </p:spPr>
            <p:txBody>
              <a:bodyPr>
                <a:spAutoFit/>
              </a:bodyPr>
              <a:lstStyle/>
              <a:p>
                <a:pPr>
                  <a:spcBef>
                    <a:spcPct val="50000"/>
                  </a:spcBef>
                </a:pPr>
                <a:r>
                  <a:rPr lang="en-US" sz="2400">
                    <a:latin typeface="Times New Roman" pitchFamily="18" charset="0"/>
                  </a:rPr>
                  <a:t>10</a:t>
                </a:r>
              </a:p>
            </p:txBody>
          </p:sp>
        </p:grpSp>
      </p:grpSp>
      <p:grpSp>
        <p:nvGrpSpPr>
          <p:cNvPr id="605199" name="Group 15"/>
          <p:cNvGrpSpPr>
            <a:grpSpLocks/>
          </p:cNvGrpSpPr>
          <p:nvPr/>
        </p:nvGrpSpPr>
        <p:grpSpPr bwMode="auto">
          <a:xfrm>
            <a:off x="4572000" y="2060575"/>
            <a:ext cx="2819400" cy="2133600"/>
            <a:chOff x="1920" y="2016"/>
            <a:chExt cx="1776" cy="1344"/>
          </a:xfrm>
        </p:grpSpPr>
        <p:sp>
          <p:nvSpPr>
            <p:cNvPr id="605200" name="Rectangle 16"/>
            <p:cNvSpPr>
              <a:spLocks noChangeArrowheads="1"/>
            </p:cNvSpPr>
            <p:nvPr/>
          </p:nvSpPr>
          <p:spPr bwMode="auto">
            <a:xfrm>
              <a:off x="2352" y="2400"/>
              <a:ext cx="960" cy="96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605201" name="Rectangle 17"/>
            <p:cNvSpPr>
              <a:spLocks noChangeArrowheads="1"/>
            </p:cNvSpPr>
            <p:nvPr/>
          </p:nvSpPr>
          <p:spPr bwMode="auto">
            <a:xfrm>
              <a:off x="3504" y="2400"/>
              <a:ext cx="192" cy="960"/>
            </a:xfrm>
            <a:prstGeom prst="rect">
              <a:avLst/>
            </a:prstGeom>
            <a:solidFill>
              <a:schemeClr val="hlink"/>
            </a:solidFill>
            <a:ln w="9525">
              <a:solidFill>
                <a:schemeClr val="tx1"/>
              </a:solidFill>
              <a:miter lim="800000"/>
              <a:headEnd/>
              <a:tailEnd/>
            </a:ln>
            <a:effectLst/>
          </p:spPr>
          <p:txBody>
            <a:bodyPr wrap="none" anchor="ctr"/>
            <a:lstStyle/>
            <a:p>
              <a:endParaRPr lang="en-US"/>
            </a:p>
          </p:txBody>
        </p:sp>
        <p:sp>
          <p:nvSpPr>
            <p:cNvPr id="605202" name="Rectangle 18"/>
            <p:cNvSpPr>
              <a:spLocks noChangeArrowheads="1"/>
            </p:cNvSpPr>
            <p:nvPr/>
          </p:nvSpPr>
          <p:spPr bwMode="auto">
            <a:xfrm>
              <a:off x="3312" y="2400"/>
              <a:ext cx="192" cy="960"/>
            </a:xfrm>
            <a:prstGeom prst="rect">
              <a:avLst/>
            </a:prstGeom>
            <a:solidFill>
              <a:schemeClr val="hlink"/>
            </a:solidFill>
            <a:ln w="9525">
              <a:solidFill>
                <a:schemeClr val="tx1"/>
              </a:solidFill>
              <a:miter lim="800000"/>
              <a:headEnd/>
              <a:tailEnd/>
            </a:ln>
            <a:effectLst/>
          </p:spPr>
          <p:txBody>
            <a:bodyPr wrap="none" anchor="ctr"/>
            <a:lstStyle/>
            <a:p>
              <a:endParaRPr lang="en-US"/>
            </a:p>
          </p:txBody>
        </p:sp>
        <p:grpSp>
          <p:nvGrpSpPr>
            <p:cNvPr id="605203" name="Group 19"/>
            <p:cNvGrpSpPr>
              <a:grpSpLocks/>
            </p:cNvGrpSpPr>
            <p:nvPr/>
          </p:nvGrpSpPr>
          <p:grpSpPr bwMode="auto">
            <a:xfrm>
              <a:off x="1920" y="2016"/>
              <a:ext cx="1776" cy="960"/>
              <a:chOff x="336" y="1440"/>
              <a:chExt cx="1776" cy="960"/>
            </a:xfrm>
          </p:grpSpPr>
          <p:sp>
            <p:nvSpPr>
              <p:cNvPr id="605204" name="Text Box 20"/>
              <p:cNvSpPr txBox="1">
                <a:spLocks noChangeArrowheads="1"/>
              </p:cNvSpPr>
              <p:nvPr/>
            </p:nvSpPr>
            <p:spPr bwMode="auto">
              <a:xfrm>
                <a:off x="336" y="2112"/>
                <a:ext cx="288" cy="288"/>
              </a:xfrm>
              <a:prstGeom prst="rect">
                <a:avLst/>
              </a:prstGeom>
              <a:solidFill>
                <a:schemeClr val="accent1"/>
              </a:solidFill>
              <a:ln w="9525">
                <a:noFill/>
                <a:miter lim="800000"/>
                <a:headEnd/>
                <a:tailEnd/>
              </a:ln>
              <a:effectLst/>
            </p:spPr>
            <p:txBody>
              <a:bodyPr>
                <a:spAutoFit/>
              </a:bodyPr>
              <a:lstStyle/>
              <a:p>
                <a:pPr>
                  <a:spcBef>
                    <a:spcPct val="50000"/>
                  </a:spcBef>
                </a:pPr>
                <a:r>
                  <a:rPr lang="en-US" sz="2400">
                    <a:latin typeface="Times New Roman" pitchFamily="18" charset="0"/>
                  </a:rPr>
                  <a:t>x</a:t>
                </a:r>
              </a:p>
            </p:txBody>
          </p:sp>
          <p:sp>
            <p:nvSpPr>
              <p:cNvPr id="605205" name="Text Box 21"/>
              <p:cNvSpPr txBox="1">
                <a:spLocks noChangeArrowheads="1"/>
              </p:cNvSpPr>
              <p:nvPr/>
            </p:nvSpPr>
            <p:spPr bwMode="auto">
              <a:xfrm>
                <a:off x="1056" y="1440"/>
                <a:ext cx="288" cy="288"/>
              </a:xfrm>
              <a:prstGeom prst="rect">
                <a:avLst/>
              </a:prstGeom>
              <a:solidFill>
                <a:schemeClr val="accent1"/>
              </a:solidFill>
              <a:ln w="9525">
                <a:noFill/>
                <a:miter lim="800000"/>
                <a:headEnd/>
                <a:tailEnd/>
              </a:ln>
              <a:effectLst/>
            </p:spPr>
            <p:txBody>
              <a:bodyPr>
                <a:spAutoFit/>
              </a:bodyPr>
              <a:lstStyle/>
              <a:p>
                <a:pPr>
                  <a:spcBef>
                    <a:spcPct val="50000"/>
                  </a:spcBef>
                </a:pPr>
                <a:r>
                  <a:rPr lang="en-US" sz="2400">
                    <a:latin typeface="Times New Roman" pitchFamily="18" charset="0"/>
                  </a:rPr>
                  <a:t>x</a:t>
                </a:r>
              </a:p>
            </p:txBody>
          </p:sp>
          <p:sp>
            <p:nvSpPr>
              <p:cNvPr id="605206" name="Text Box 22"/>
              <p:cNvSpPr txBox="1">
                <a:spLocks noChangeArrowheads="1"/>
              </p:cNvSpPr>
              <p:nvPr/>
            </p:nvSpPr>
            <p:spPr bwMode="auto">
              <a:xfrm>
                <a:off x="1680" y="1440"/>
                <a:ext cx="432" cy="288"/>
              </a:xfrm>
              <a:prstGeom prst="rect">
                <a:avLst/>
              </a:prstGeom>
              <a:solidFill>
                <a:schemeClr val="accent1"/>
              </a:solidFill>
              <a:ln w="9525">
                <a:noFill/>
                <a:miter lim="800000"/>
                <a:headEnd/>
                <a:tailEnd/>
              </a:ln>
              <a:effectLst/>
            </p:spPr>
            <p:txBody>
              <a:bodyPr>
                <a:spAutoFit/>
              </a:bodyPr>
              <a:lstStyle/>
              <a:p>
                <a:pPr>
                  <a:spcBef>
                    <a:spcPct val="50000"/>
                  </a:spcBef>
                </a:pPr>
                <a:r>
                  <a:rPr lang="en-US" sz="2400">
                    <a:latin typeface="Times New Roman" pitchFamily="18" charset="0"/>
                  </a:rPr>
                  <a:t>10</a:t>
                </a:r>
              </a:p>
            </p:txBody>
          </p:sp>
        </p:grpSp>
      </p:grpSp>
      <p:pic>
        <p:nvPicPr>
          <p:cNvPr id="605207" name="Picture 23" descr="D4565996"/>
          <p:cNvPicPr>
            <a:picLocks noChangeAspect="1" noChangeArrowheads="1"/>
          </p:cNvPicPr>
          <p:nvPr/>
        </p:nvPicPr>
        <p:blipFill>
          <a:blip r:embed="rId7">
            <a:lum contrast="12000"/>
          </a:blip>
          <a:srcRect l="10095" t="26819" r="10406" b="51862"/>
          <a:stretch>
            <a:fillRect/>
          </a:stretch>
        </p:blipFill>
        <p:spPr bwMode="auto">
          <a:xfrm>
            <a:off x="684213" y="4652963"/>
            <a:ext cx="7799387" cy="1524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05191"/>
                                        </p:tgtEl>
                                        <p:attrNameLst>
                                          <p:attrName>style.visibility</p:attrName>
                                        </p:attrNameLst>
                                      </p:cBhvr>
                                      <p:to>
                                        <p:strVal val="visible"/>
                                      </p:to>
                                    </p:set>
                                    <p:anim calcmode="lin" valueType="num">
                                      <p:cBhvr additive="base">
                                        <p:cTn id="7" dur="500" fill="hold"/>
                                        <p:tgtEl>
                                          <p:spTgt spid="605191"/>
                                        </p:tgtEl>
                                        <p:attrNameLst>
                                          <p:attrName>ppt_x</p:attrName>
                                        </p:attrNameLst>
                                      </p:cBhvr>
                                      <p:tavLst>
                                        <p:tav tm="0">
                                          <p:val>
                                            <p:strVal val="0-#ppt_w/2"/>
                                          </p:val>
                                        </p:tav>
                                        <p:tav tm="100000">
                                          <p:val>
                                            <p:strVal val="#ppt_x"/>
                                          </p:val>
                                        </p:tav>
                                      </p:tavLst>
                                    </p:anim>
                                    <p:anim calcmode="lin" valueType="num">
                                      <p:cBhvr additive="base">
                                        <p:cTn id="8" dur="500" fill="hold"/>
                                        <p:tgtEl>
                                          <p:spTgt spid="6051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675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sp>
        <p:nvSpPr>
          <p:cNvPr id="586755" name="Text Box 3"/>
          <p:cNvSpPr txBox="1">
            <a:spLocks noChangeArrowheads="1"/>
          </p:cNvSpPr>
          <p:nvPr/>
        </p:nvSpPr>
        <p:spPr bwMode="auto">
          <a:xfrm>
            <a:off x="682625" y="549275"/>
            <a:ext cx="7993063" cy="3937000"/>
          </a:xfrm>
          <a:prstGeom prst="rect">
            <a:avLst/>
          </a:prstGeom>
          <a:noFill/>
          <a:ln w="9525">
            <a:noFill/>
            <a:miter lim="800000"/>
            <a:headEnd/>
            <a:tailEnd/>
          </a:ln>
          <a:effectLst/>
        </p:spPr>
        <p:txBody>
          <a:bodyPr>
            <a:spAutoFit/>
          </a:bodyPr>
          <a:lstStyle/>
          <a:p>
            <a:r>
              <a:rPr lang="de-DE" b="1" i="1"/>
              <a:t>"Es ist wohl eine der berühmtesten Legenden des Orients, dass der Kalif al Mamun, Sohn Harun al Raschids, im Jahre 820 n. Chr. als Erster in die Große Pyramide eingebrochen ist. Mit Eisenpickeln und Stemmeisen und indem er kalten Essig auf erhitzte Steine goss, bahnte er sich mühsam den Weg. 'Al Mamuns Bresche' existiert tatsächlich zehn Meter unterhalb des Originaleingangs, der 17 Meter über der Pyramidenbasis liegt, und ist der heutige Touristenzugang. Der jakobitische Patriarch von Antiochia, Denys von Telmahre, begleitete Mamuns Leute und stellte fest, bei ihrem Besuch habe die Große Pyramide bereits offengestanden. Wer auch immer diesen Gang gegraben hat, um die Verschlussblöcke aus Granit im Haupteingang zu umgehen, der wusste genau, an welcher Stelle er die aufsteigende Passage ohne weiteres Hindernis treffen würde. Dadurch ist der ursprüngliche Eingang bis zum heutigen Tag unberührt geblieben."</a:t>
            </a:r>
            <a:r>
              <a:rPr lang="de-DE"/>
              <a:t>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5810" name="Rectangle 2"/>
          <p:cNvSpPr>
            <a:spLocks noChangeArrowheads="1"/>
          </p:cNvSpPr>
          <p:nvPr/>
        </p:nvSpPr>
        <p:spPr bwMode="auto">
          <a:xfrm>
            <a:off x="395288" y="457200"/>
            <a:ext cx="8337550" cy="5991225"/>
          </a:xfrm>
          <a:prstGeom prst="rect">
            <a:avLst/>
          </a:prstGeom>
          <a:solidFill>
            <a:srgbClr val="FFFFCC"/>
          </a:solidFill>
          <a:ln w="9525">
            <a:solidFill>
              <a:schemeClr val="tx1"/>
            </a:solidFill>
            <a:miter lim="800000"/>
            <a:headEnd/>
            <a:tailEnd/>
          </a:ln>
          <a:effectLst/>
        </p:spPr>
        <p:txBody>
          <a:bodyPr wrap="none" anchor="ctr"/>
          <a:lstStyle/>
          <a:p>
            <a:endParaRPr lang="en-US"/>
          </a:p>
        </p:txBody>
      </p:sp>
      <p:pic>
        <p:nvPicPr>
          <p:cNvPr id="375811" name="Picture 3" descr="uzmu"/>
          <p:cNvPicPr>
            <a:picLocks noChangeAspect="1" noChangeArrowheads="1"/>
          </p:cNvPicPr>
          <p:nvPr/>
        </p:nvPicPr>
        <p:blipFill>
          <a:blip r:embed="rId4"/>
          <a:srcRect/>
          <a:stretch>
            <a:fillRect/>
          </a:stretch>
        </p:blipFill>
        <p:spPr bwMode="auto">
          <a:xfrm>
            <a:off x="539750" y="1989138"/>
            <a:ext cx="8064500" cy="4297362"/>
          </a:xfrm>
          <a:prstGeom prst="rect">
            <a:avLst/>
          </a:prstGeom>
          <a:solidFill>
            <a:srgbClr val="000099"/>
          </a:solidFill>
          <a:ln w="9525">
            <a:solidFill>
              <a:srgbClr val="000099"/>
            </a:solidFill>
            <a:miter lim="800000"/>
            <a:headEnd/>
            <a:tailEnd/>
          </a:ln>
        </p:spPr>
      </p:pic>
      <p:sp>
        <p:nvSpPr>
          <p:cNvPr id="375812" name="Text Box 4"/>
          <p:cNvSpPr txBox="1">
            <a:spLocks noChangeArrowheads="1"/>
          </p:cNvSpPr>
          <p:nvPr/>
        </p:nvSpPr>
        <p:spPr bwMode="auto">
          <a:xfrm>
            <a:off x="468313" y="549275"/>
            <a:ext cx="8207375" cy="1311275"/>
          </a:xfrm>
          <a:prstGeom prst="rect">
            <a:avLst/>
          </a:prstGeom>
          <a:noFill/>
          <a:ln w="9525">
            <a:noFill/>
            <a:miter lim="800000"/>
            <a:headEnd/>
            <a:tailEnd/>
          </a:ln>
          <a:effectLst/>
        </p:spPr>
        <p:txBody>
          <a:bodyPr>
            <a:spAutoFit/>
          </a:bodyPr>
          <a:lstStyle/>
          <a:p>
            <a:pPr algn="ctr" rtl="1"/>
            <a:r>
              <a:rPr lang="de-DE" altLang="ko-KR" sz="2400" i="1">
                <a:latin typeface="Times New Roman" pitchFamily="18" charset="0"/>
                <a:ea typeface="Gulim" pitchFamily="34" charset="-127"/>
                <a:cs typeface="Times New Roman" pitchFamily="18" charset="0"/>
              </a:rPr>
              <a:t>International Congress, </a:t>
            </a:r>
            <a:r>
              <a:rPr lang="de-DE" sz="2400" i="1">
                <a:latin typeface="Times New Roman" pitchFamily="18" charset="0"/>
                <a:ea typeface="Gulim" pitchFamily="34" charset="-127"/>
                <a:cs typeface="Times New Roman" pitchFamily="18" charset="0"/>
              </a:rPr>
              <a:t>13-15 September 2014</a:t>
            </a:r>
            <a:endParaRPr lang="de-DE" altLang="ko-KR" sz="2400" i="1">
              <a:latin typeface="Times New Roman" pitchFamily="18" charset="0"/>
              <a:ea typeface="Gulim" pitchFamily="34" charset="-127"/>
              <a:cs typeface="Times New Roman" pitchFamily="18" charset="0"/>
            </a:endParaRPr>
          </a:p>
          <a:p>
            <a:pPr algn="ctr"/>
            <a:r>
              <a:rPr lang="de-DE" altLang="ko-KR" sz="2800">
                <a:latin typeface="Times New Roman" pitchFamily="18" charset="0"/>
                <a:ea typeface="Gulim" pitchFamily="34" charset="-127"/>
                <a:cs typeface="Times New Roman" pitchFamily="18" charset="0"/>
              </a:rPr>
              <a:t>„</a:t>
            </a:r>
            <a:r>
              <a:rPr lang="de-DE" altLang="ko-KR" sz="2800" i="1">
                <a:latin typeface="Times New Roman" pitchFamily="18" charset="0"/>
                <a:ea typeface="Gulim" pitchFamily="34" charset="-127"/>
                <a:cs typeface="Times New Roman" pitchFamily="18" charset="0"/>
              </a:rPr>
              <a:t>Modern Problems of Mathematics and Informationstechnology</a:t>
            </a:r>
            <a:r>
              <a:rPr lang="de-DE" altLang="ko-KR" sz="2800">
                <a:latin typeface="Times New Roman" pitchFamily="18" charset="0"/>
                <a:ea typeface="Gulim" pitchFamily="34" charset="-127"/>
                <a:cs typeface="Times New Roman" pitchFamily="18" charset="0"/>
              </a:rPr>
              <a:t>“</a:t>
            </a:r>
            <a:endParaRPr lang="de-DE" sz="2800">
              <a:latin typeface="Times New Roman" pitchFamily="18" charset="0"/>
              <a:ea typeface="Gulim" pitchFamily="34" charset="-127"/>
              <a:cs typeface="Times New Roman" pitchFamily="18" charset="0"/>
            </a:endParaRPr>
          </a:p>
        </p:txBody>
      </p:sp>
      <p:sp>
        <p:nvSpPr>
          <p:cNvPr id="375814" name="Text Box 6"/>
          <p:cNvSpPr txBox="1">
            <a:spLocks noChangeArrowheads="1"/>
          </p:cNvSpPr>
          <p:nvPr/>
        </p:nvSpPr>
        <p:spPr bwMode="auto">
          <a:xfrm>
            <a:off x="1404938" y="1954213"/>
            <a:ext cx="7704137" cy="1187450"/>
          </a:xfrm>
          <a:prstGeom prst="rect">
            <a:avLst/>
          </a:prstGeom>
          <a:noFill/>
          <a:ln w="9525">
            <a:noFill/>
            <a:miter lim="800000"/>
            <a:headEnd/>
            <a:tailEnd/>
          </a:ln>
          <a:effectLst/>
        </p:spPr>
        <p:txBody>
          <a:bodyPr>
            <a:spAutoFit/>
          </a:bodyPr>
          <a:lstStyle/>
          <a:p>
            <a:r>
              <a:rPr lang="en-GB" altLang="ko-KR" sz="2400" i="1">
                <a:solidFill>
                  <a:srgbClr val="990000"/>
                </a:solidFill>
                <a:latin typeface="Times New Roman" pitchFamily="18" charset="0"/>
                <a:ea typeface="Gulim" pitchFamily="34" charset="-127"/>
                <a:cs typeface="Times New Roman" pitchFamily="18" charset="0"/>
              </a:rPr>
              <a:t>Tashkent University of Information Technologies </a:t>
            </a:r>
          </a:p>
          <a:p>
            <a:r>
              <a:rPr lang="en-GB" altLang="ko-KR" sz="2400" i="1">
                <a:solidFill>
                  <a:srgbClr val="990000"/>
                </a:solidFill>
                <a:latin typeface="Times New Roman" pitchFamily="18" charset="0"/>
                <a:ea typeface="Gulim" pitchFamily="34" charset="-127"/>
                <a:cs typeface="Times New Roman" pitchFamily="18" charset="0"/>
              </a:rPr>
              <a:t>National University of Uzbekistan </a:t>
            </a:r>
            <a:endParaRPr lang="de-DE" altLang="ko-KR" sz="2400" i="1">
              <a:solidFill>
                <a:srgbClr val="990000"/>
              </a:solidFill>
              <a:latin typeface="Times New Roman" pitchFamily="18" charset="0"/>
              <a:ea typeface="Gulim" pitchFamily="34" charset="-127"/>
              <a:cs typeface="Times New Roman" pitchFamily="18" charset="0"/>
            </a:endParaRPr>
          </a:p>
          <a:p>
            <a:r>
              <a:rPr lang="en-GB" altLang="ko-KR" sz="2400" i="1">
                <a:solidFill>
                  <a:srgbClr val="990000"/>
                </a:solidFill>
                <a:latin typeface="Times New Roman" pitchFamily="18" charset="0"/>
                <a:ea typeface="Gulim" pitchFamily="34" charset="-127"/>
                <a:cs typeface="Times New Roman" pitchFamily="18" charset="0"/>
              </a:rPr>
              <a:t>Samarkand State University</a:t>
            </a:r>
            <a:r>
              <a:rPr lang="en-GB" altLang="ko-KR" sz="2000">
                <a:solidFill>
                  <a:srgbClr val="990000"/>
                </a:solidFill>
                <a:latin typeface="Times New Roman" pitchFamily="18" charset="0"/>
                <a:ea typeface="Gulim" pitchFamily="34" charset="-127"/>
                <a:cs typeface="Times New Roman" pitchFamily="18" charset="0"/>
              </a:rPr>
              <a:t> </a:t>
            </a:r>
            <a:endParaRPr lang="de-DE" sz="2000">
              <a:solidFill>
                <a:srgbClr val="990000"/>
              </a:solidFill>
              <a:latin typeface="Times New Roman" pitchFamily="18" charset="0"/>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2"/>
          <p:cNvSpPr>
            <a:spLocks noChangeArrowheads="1"/>
          </p:cNvSpPr>
          <p:nvPr/>
        </p:nvSpPr>
        <p:spPr bwMode="auto">
          <a:xfrm>
            <a:off x="411163" y="442913"/>
            <a:ext cx="8337550" cy="5991225"/>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566276" name="Text Box 4"/>
          <p:cNvSpPr txBox="1">
            <a:spLocks noChangeArrowheads="1"/>
          </p:cNvSpPr>
          <p:nvPr/>
        </p:nvSpPr>
        <p:spPr bwMode="auto">
          <a:xfrm>
            <a:off x="520700" y="1052513"/>
            <a:ext cx="8135938" cy="3505200"/>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Mohammad, Sohn des Musa</a:t>
            </a:r>
            <a:r>
              <a:rPr lang="de-DE" sz="2800">
                <a:latin typeface="Times New Roman" pitchFamily="18" charset="0"/>
                <a:cs typeface="Times New Roman" pitchFamily="18" charset="0"/>
              </a:rPr>
              <a:t> </a:t>
            </a:r>
          </a:p>
          <a:p>
            <a:pPr algn="ctr">
              <a:spcBef>
                <a:spcPct val="50000"/>
              </a:spcBef>
            </a:pPr>
            <a:r>
              <a:rPr lang="de-DE" sz="3200">
                <a:latin typeface="Times New Roman" pitchFamily="18" charset="0"/>
                <a:cs typeface="Times New Roman" pitchFamily="18" charset="0"/>
              </a:rPr>
              <a:t>Kharazmi</a:t>
            </a:r>
          </a:p>
          <a:p>
            <a:pPr algn="ctr">
              <a:spcBef>
                <a:spcPct val="20000"/>
              </a:spcBef>
            </a:pPr>
            <a:endParaRPr lang="de-DE" sz="3200">
              <a:latin typeface="Times New Roman" pitchFamily="18" charset="0"/>
              <a:cs typeface="Times New Roman" pitchFamily="18" charset="0"/>
            </a:endParaRPr>
          </a:p>
          <a:p>
            <a:pPr algn="ctr">
              <a:spcBef>
                <a:spcPct val="20000"/>
              </a:spcBef>
            </a:pPr>
            <a:r>
              <a:rPr lang="fa-IR" sz="3200">
                <a:solidFill>
                  <a:srgbClr val="CC0000"/>
                </a:solidFill>
                <a:latin typeface="Times New Roman" pitchFamily="18" charset="0"/>
                <a:cs typeface="Times New Roman" pitchFamily="18" charset="0"/>
              </a:rPr>
              <a:t>ابو</a:t>
            </a:r>
            <a:r>
              <a:rPr lang="ar-SA" sz="3200">
                <a:solidFill>
                  <a:srgbClr val="CC0000"/>
                </a:solidFill>
                <a:latin typeface="Times New Roman" pitchFamily="18" charset="0"/>
                <a:cs typeface="Times New Roman" pitchFamily="18" charset="0"/>
              </a:rPr>
              <a:t>عَبْدَالله مُحَمَّد بِن مُوسَى اَلْخْوَارِزْمِي</a:t>
            </a:r>
            <a:endParaRPr lang="fa-IR" sz="3200">
              <a:solidFill>
                <a:srgbClr val="CC0000"/>
              </a:solidFill>
              <a:latin typeface="Times New Roman" pitchFamily="18" charset="0"/>
              <a:cs typeface="Times New Roman" pitchFamily="18" charset="0"/>
            </a:endParaRPr>
          </a:p>
          <a:p>
            <a:pPr algn="ctr">
              <a:spcBef>
                <a:spcPct val="20000"/>
              </a:spcBef>
            </a:pPr>
            <a:r>
              <a:rPr lang="de-DE" sz="2800">
                <a:latin typeface="Times New Roman" pitchFamily="18" charset="0"/>
                <a:cs typeface="Times New Roman" pitchFamily="18" charset="0"/>
              </a:rPr>
              <a:t> </a:t>
            </a:r>
          </a:p>
          <a:p>
            <a:pPr algn="ctr">
              <a:spcBef>
                <a:spcPct val="20000"/>
              </a:spcBef>
            </a:pPr>
            <a:r>
              <a:rPr lang="de-DE" sz="2800">
                <a:latin typeface="Times New Roman" pitchFamily="18" charset="0"/>
                <a:cs typeface="Times New Roman" pitchFamily="18" charset="0"/>
              </a:rPr>
              <a:t>Abū ʿAbdallāh Muḥammad ibn Mūsā al-Khwārizmī </a:t>
            </a:r>
            <a:endParaRPr lang="de-DE" sz="3600">
              <a:latin typeface="Times New Roman" pitchFamily="18" charset="0"/>
              <a:cs typeface="Times New Roman" pitchFamily="18" charset="0"/>
            </a:endParaRPr>
          </a:p>
        </p:txBody>
      </p:sp>
      <p:sp>
        <p:nvSpPr>
          <p:cNvPr id="566278" name="Text Box 6"/>
          <p:cNvSpPr txBox="1">
            <a:spLocks noChangeArrowheads="1"/>
          </p:cNvSpPr>
          <p:nvPr/>
        </p:nvSpPr>
        <p:spPr bwMode="auto">
          <a:xfrm>
            <a:off x="468313" y="4948238"/>
            <a:ext cx="8207375" cy="641350"/>
          </a:xfrm>
          <a:prstGeom prst="rect">
            <a:avLst/>
          </a:prstGeom>
          <a:noFill/>
          <a:ln w="9525">
            <a:noFill/>
            <a:miter lim="800000"/>
            <a:headEnd/>
            <a:tailEnd/>
          </a:ln>
          <a:effectLst/>
        </p:spPr>
        <p:txBody>
          <a:bodyPr>
            <a:spAutoFit/>
          </a:bodyPr>
          <a:lstStyle/>
          <a:p>
            <a:pPr algn="ctr">
              <a:spcBef>
                <a:spcPct val="50000"/>
              </a:spcBef>
            </a:pPr>
            <a:r>
              <a:rPr lang="de-DE" sz="3600">
                <a:latin typeface="Times New Roman" pitchFamily="18" charset="0"/>
                <a:cs typeface="Times New Roman" pitchFamily="18" charset="0"/>
              </a:rPr>
              <a:t>al-Khwarizmi </a:t>
            </a:r>
            <a:r>
              <a:rPr lang="fa-IR" sz="3600">
                <a:latin typeface="Times New Roman" pitchFamily="18" charset="0"/>
                <a:cs typeface="Times New Roman" pitchFamily="18" charset="0"/>
              </a:rPr>
              <a:t>	</a:t>
            </a:r>
            <a:r>
              <a:rPr lang="de-DE" sz="3600">
                <a:latin typeface="Times New Roman" pitchFamily="18" charset="0"/>
                <a:cs typeface="Times New Roman" pitchFamily="18" charset="0"/>
              </a:rPr>
              <a:t>	Algorithmi</a:t>
            </a:r>
          </a:p>
        </p:txBody>
      </p:sp>
      <p:sp>
        <p:nvSpPr>
          <p:cNvPr id="566279" name="AutoShape 7"/>
          <p:cNvSpPr>
            <a:spLocks noChangeArrowheads="1"/>
          </p:cNvSpPr>
          <p:nvPr/>
        </p:nvSpPr>
        <p:spPr bwMode="auto">
          <a:xfrm>
            <a:off x="4716463" y="5129213"/>
            <a:ext cx="431800" cy="358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6278"/>
                                        </p:tgtEl>
                                        <p:attrNameLst>
                                          <p:attrName>style.visibility</p:attrName>
                                        </p:attrNameLst>
                                      </p:cBhvr>
                                      <p:to>
                                        <p:strVal val="visible"/>
                                      </p:to>
                                    </p:set>
                                    <p:anim calcmode="lin" valueType="num">
                                      <p:cBhvr additive="base">
                                        <p:cTn id="7" dur="2000" fill="hold"/>
                                        <p:tgtEl>
                                          <p:spTgt spid="566278"/>
                                        </p:tgtEl>
                                        <p:attrNameLst>
                                          <p:attrName>ppt_x</p:attrName>
                                        </p:attrNameLst>
                                      </p:cBhvr>
                                      <p:tavLst>
                                        <p:tav tm="0">
                                          <p:val>
                                            <p:strVal val="#ppt_x"/>
                                          </p:val>
                                        </p:tav>
                                        <p:tav tm="100000">
                                          <p:val>
                                            <p:strVal val="#ppt_x"/>
                                          </p:val>
                                        </p:tav>
                                      </p:tavLst>
                                    </p:anim>
                                    <p:anim calcmode="lin" valueType="num">
                                      <p:cBhvr additive="base">
                                        <p:cTn id="8" dur="2000" fill="hold"/>
                                        <p:tgtEl>
                                          <p:spTgt spid="5662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6279"/>
                                        </p:tgtEl>
                                        <p:attrNameLst>
                                          <p:attrName>style.visibility</p:attrName>
                                        </p:attrNameLst>
                                      </p:cBhvr>
                                      <p:to>
                                        <p:strVal val="visible"/>
                                      </p:to>
                                    </p:set>
                                    <p:anim calcmode="lin" valueType="num">
                                      <p:cBhvr additive="base">
                                        <p:cTn id="11" dur="2000" fill="hold"/>
                                        <p:tgtEl>
                                          <p:spTgt spid="566279"/>
                                        </p:tgtEl>
                                        <p:attrNameLst>
                                          <p:attrName>ppt_x</p:attrName>
                                        </p:attrNameLst>
                                      </p:cBhvr>
                                      <p:tavLst>
                                        <p:tav tm="0">
                                          <p:val>
                                            <p:strVal val="#ppt_x"/>
                                          </p:val>
                                        </p:tav>
                                        <p:tav tm="100000">
                                          <p:val>
                                            <p:strVal val="#ppt_x"/>
                                          </p:val>
                                        </p:tav>
                                      </p:tavLst>
                                    </p:anim>
                                    <p:anim calcmode="lin" valueType="num">
                                      <p:cBhvr additive="base">
                                        <p:cTn id="12" dur="2000" fill="hold"/>
                                        <p:tgtEl>
                                          <p:spTgt spid="5662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8" grpId="0"/>
      <p:bldP spid="566279" grpId="0" animBg="1"/>
    </p:bldLst>
  </p:timing>
</p:sld>
</file>

<file path=ppt/slides/slide20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07523" name="Picture 3"/>
          <p:cNvPicPr>
            <a:picLocks noChangeAspect="1" noChangeArrowheads="1"/>
          </p:cNvPicPr>
          <p:nvPr/>
        </p:nvPicPr>
        <p:blipFill>
          <a:blip r:embed="rId4"/>
          <a:srcRect/>
          <a:stretch>
            <a:fillRect/>
          </a:stretch>
        </p:blipFill>
        <p:spPr bwMode="auto">
          <a:xfrm>
            <a:off x="5105400" y="838200"/>
            <a:ext cx="3514725" cy="5562600"/>
          </a:xfrm>
          <a:prstGeom prst="rect">
            <a:avLst/>
          </a:prstGeom>
          <a:noFill/>
          <a:ln w="9525">
            <a:noFill/>
            <a:miter lim="800000"/>
            <a:headEnd/>
            <a:tailEnd/>
          </a:ln>
          <a:effectLst/>
        </p:spPr>
      </p:pic>
      <p:pic>
        <p:nvPicPr>
          <p:cNvPr id="107524" name="Picture 4" descr="mappa-uzbekistan"/>
          <p:cNvPicPr>
            <a:picLocks noChangeAspect="1" noChangeArrowheads="1"/>
          </p:cNvPicPr>
          <p:nvPr/>
        </p:nvPicPr>
        <p:blipFill>
          <a:blip r:embed="rId5"/>
          <a:srcRect/>
          <a:stretch>
            <a:fillRect/>
          </a:stretch>
        </p:blipFill>
        <p:spPr bwMode="auto">
          <a:xfrm>
            <a:off x="1042988" y="836613"/>
            <a:ext cx="1905000" cy="1905000"/>
          </a:xfrm>
          <a:prstGeom prst="rect">
            <a:avLst/>
          </a:prstGeom>
          <a:noFill/>
        </p:spPr>
      </p:pic>
      <p:pic>
        <p:nvPicPr>
          <p:cNvPr id="107525" name="Picture 5" descr="Barber Pole"/>
          <p:cNvPicPr>
            <a:picLocks noChangeAspect="1" noChangeArrowheads="1"/>
          </p:cNvPicPr>
          <p:nvPr/>
        </p:nvPicPr>
        <p:blipFill>
          <a:blip r:embed="rId6"/>
          <a:srcRect/>
          <a:stretch>
            <a:fillRect/>
          </a:stretch>
        </p:blipFill>
        <p:spPr bwMode="auto">
          <a:xfrm>
            <a:off x="3276600" y="1196975"/>
            <a:ext cx="1266825" cy="4743450"/>
          </a:xfrm>
          <a:prstGeom prst="rect">
            <a:avLst/>
          </a:prstGeom>
          <a:noFill/>
        </p:spPr>
      </p:pic>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89443" name="Rectangle 3"/>
          <p:cNvSpPr>
            <a:spLocks noChangeArrowheads="1"/>
          </p:cNvSpPr>
          <p:nvPr/>
        </p:nvSpPr>
        <p:spPr bwMode="auto">
          <a:xfrm>
            <a:off x="457200" y="1700213"/>
            <a:ext cx="8229600" cy="4752975"/>
          </a:xfrm>
          <a:prstGeom prst="rect">
            <a:avLst/>
          </a:prstGeom>
          <a:noFill/>
          <a:ln w="9525">
            <a:noFill/>
            <a:miter lim="800000"/>
            <a:headEnd/>
            <a:tailEnd/>
          </a:ln>
          <a:effectLst/>
        </p:spPr>
        <p:txBody>
          <a:bodyPr/>
          <a:lstStyle/>
          <a:p>
            <a:pPr marL="342900" indent="-342900">
              <a:spcBef>
                <a:spcPct val="20000"/>
              </a:spcBef>
              <a:buFontTx/>
              <a:buChar char="•"/>
            </a:pPr>
            <a:r>
              <a:rPr lang="de-DE" sz="2800">
                <a:solidFill>
                  <a:schemeClr val="hlink"/>
                </a:solidFill>
                <a:latin typeface="Times New Roman" pitchFamily="18" charset="0"/>
                <a:cs typeface="Times New Roman" pitchFamily="18" charset="0"/>
              </a:rPr>
              <a:t>Fredric </a:t>
            </a:r>
            <a:r>
              <a:rPr lang="de-DE" sz="2800">
                <a:solidFill>
                  <a:srgbClr val="FD77AD"/>
                </a:solidFill>
                <a:latin typeface="Times New Roman" pitchFamily="18" charset="0"/>
                <a:cs typeface="Times New Roman" pitchFamily="18" charset="0"/>
              </a:rPr>
              <a:t>Rosen</a:t>
            </a:r>
            <a:r>
              <a:rPr lang="de-DE" sz="2800">
                <a:solidFill>
                  <a:schemeClr val="hlink"/>
                </a:solidFill>
                <a:latin typeface="Times New Roman" pitchFamily="18" charset="0"/>
                <a:cs typeface="Times New Roman" pitchFamily="18" charset="0"/>
              </a:rPr>
              <a:t> 				(1831)</a:t>
            </a:r>
          </a:p>
          <a:p>
            <a:pPr marL="342900" indent="-342900">
              <a:spcBef>
                <a:spcPct val="20000"/>
              </a:spcBef>
              <a:buFontTx/>
              <a:buChar char="•"/>
            </a:pPr>
            <a:r>
              <a:rPr lang="de-DE" sz="2800">
                <a:solidFill>
                  <a:schemeClr val="hlink"/>
                </a:solidFill>
                <a:latin typeface="Times New Roman" pitchFamily="18" charset="0"/>
                <a:cs typeface="Times New Roman" pitchFamily="18" charset="0"/>
              </a:rPr>
              <a:t>Baldssare </a:t>
            </a:r>
            <a:r>
              <a:rPr lang="de-DE" sz="2800">
                <a:solidFill>
                  <a:srgbClr val="FD77AD"/>
                </a:solidFill>
                <a:latin typeface="Times New Roman" pitchFamily="18" charset="0"/>
                <a:cs typeface="Times New Roman" pitchFamily="18" charset="0"/>
              </a:rPr>
              <a:t>Boncompagni</a:t>
            </a:r>
            <a:r>
              <a:rPr lang="de-DE" sz="2800">
                <a:solidFill>
                  <a:schemeClr val="hlink"/>
                </a:solidFill>
                <a:latin typeface="Times New Roman" pitchFamily="18" charset="0"/>
                <a:cs typeface="Times New Roman" pitchFamily="18" charset="0"/>
              </a:rPr>
              <a:t> 		(1857)</a:t>
            </a:r>
          </a:p>
          <a:p>
            <a:pPr marL="342900" indent="-342900">
              <a:spcBef>
                <a:spcPct val="20000"/>
              </a:spcBef>
              <a:buFontTx/>
              <a:buChar char="•"/>
            </a:pPr>
            <a:r>
              <a:rPr lang="de-DE" sz="2800">
                <a:solidFill>
                  <a:schemeClr val="hlink"/>
                </a:solidFill>
                <a:latin typeface="Times New Roman" pitchFamily="18" charset="0"/>
                <a:cs typeface="Times New Roman" pitchFamily="18" charset="0"/>
              </a:rPr>
              <a:t>Carlo-Alfonso </a:t>
            </a:r>
            <a:r>
              <a:rPr lang="de-DE" sz="2800">
                <a:solidFill>
                  <a:srgbClr val="FD77AD"/>
                </a:solidFill>
                <a:latin typeface="Times New Roman" pitchFamily="18" charset="0"/>
                <a:cs typeface="Times New Roman" pitchFamily="18" charset="0"/>
              </a:rPr>
              <a:t>Nallino</a:t>
            </a:r>
            <a:r>
              <a:rPr lang="de-DE" sz="2800">
                <a:solidFill>
                  <a:schemeClr val="hlink"/>
                </a:solidFill>
                <a:latin typeface="Times New Roman" pitchFamily="18" charset="0"/>
                <a:cs typeface="Times New Roman" pitchFamily="18" charset="0"/>
              </a:rPr>
              <a:t> 		</a:t>
            </a:r>
            <a:r>
              <a:rPr lang="fa-IR" sz="2800">
                <a:solidFill>
                  <a:schemeClr val="hlink"/>
                </a:solidFill>
                <a:latin typeface="Times New Roman" pitchFamily="18" charset="0"/>
                <a:cs typeface="Times New Roman" pitchFamily="18" charset="0"/>
              </a:rPr>
              <a:t>	</a:t>
            </a:r>
            <a:r>
              <a:rPr lang="de-DE" sz="2800">
                <a:solidFill>
                  <a:schemeClr val="hlink"/>
                </a:solidFill>
                <a:latin typeface="Times New Roman" pitchFamily="18" charset="0"/>
                <a:cs typeface="Times New Roman" pitchFamily="18" charset="0"/>
              </a:rPr>
              <a:t>(1894)</a:t>
            </a:r>
          </a:p>
          <a:p>
            <a:pPr marL="342900" indent="-342900">
              <a:spcBef>
                <a:spcPct val="20000"/>
              </a:spcBef>
              <a:buFontTx/>
              <a:buChar char="•"/>
            </a:pPr>
            <a:r>
              <a:rPr lang="de-DE" sz="2800">
                <a:solidFill>
                  <a:schemeClr val="hlink"/>
                </a:solidFill>
                <a:latin typeface="Times New Roman" pitchFamily="18" charset="0"/>
                <a:cs typeface="Times New Roman" pitchFamily="18" charset="0"/>
              </a:rPr>
              <a:t>Luis Charles </a:t>
            </a:r>
            <a:r>
              <a:rPr lang="de-DE" sz="2800">
                <a:solidFill>
                  <a:srgbClr val="FD77AD"/>
                </a:solidFill>
                <a:latin typeface="Times New Roman" pitchFamily="18" charset="0"/>
                <a:cs typeface="Times New Roman" pitchFamily="18" charset="0"/>
              </a:rPr>
              <a:t>Karpinski</a:t>
            </a:r>
            <a:r>
              <a:rPr lang="de-DE" sz="2800">
                <a:solidFill>
                  <a:schemeClr val="hlink"/>
                </a:solidFill>
                <a:latin typeface="Times New Roman" pitchFamily="18" charset="0"/>
                <a:cs typeface="Times New Roman" pitchFamily="18" charset="0"/>
              </a:rPr>
              <a:t> 		(1910)</a:t>
            </a:r>
          </a:p>
          <a:p>
            <a:pPr marL="342900" indent="-342900">
              <a:spcBef>
                <a:spcPct val="20000"/>
              </a:spcBef>
              <a:buFontTx/>
              <a:buChar char="•"/>
            </a:pPr>
            <a:r>
              <a:rPr lang="de-DE" sz="2800">
                <a:solidFill>
                  <a:schemeClr val="hlink"/>
                </a:solidFill>
                <a:latin typeface="Times New Roman" pitchFamily="18" charset="0"/>
                <a:cs typeface="Times New Roman" pitchFamily="18" charset="0"/>
              </a:rPr>
              <a:t>Luis Charles </a:t>
            </a:r>
            <a:r>
              <a:rPr lang="de-DE" sz="2800">
                <a:solidFill>
                  <a:srgbClr val="FD77AD"/>
                </a:solidFill>
                <a:latin typeface="Times New Roman" pitchFamily="18" charset="0"/>
                <a:cs typeface="Times New Roman" pitchFamily="18" charset="0"/>
              </a:rPr>
              <a:t>Karpinski</a:t>
            </a:r>
            <a:r>
              <a:rPr lang="de-DE" sz="2800">
                <a:solidFill>
                  <a:schemeClr val="hlink"/>
                </a:solidFill>
                <a:latin typeface="Times New Roman" pitchFamily="18" charset="0"/>
                <a:cs typeface="Times New Roman" pitchFamily="18" charset="0"/>
              </a:rPr>
              <a:t> 		(1915)</a:t>
            </a:r>
          </a:p>
          <a:p>
            <a:pPr marL="342900" indent="-342900">
              <a:spcBef>
                <a:spcPct val="20000"/>
              </a:spcBef>
              <a:buFontTx/>
              <a:buChar char="•"/>
            </a:pPr>
            <a:r>
              <a:rPr lang="de-DE" sz="2800">
                <a:solidFill>
                  <a:schemeClr val="hlink"/>
                </a:solidFill>
                <a:latin typeface="Times New Roman" pitchFamily="18" charset="0"/>
                <a:cs typeface="Times New Roman" pitchFamily="18" charset="0"/>
              </a:rPr>
              <a:t>Julius </a:t>
            </a:r>
            <a:r>
              <a:rPr lang="de-DE" sz="2800">
                <a:solidFill>
                  <a:srgbClr val="FD77AD"/>
                </a:solidFill>
                <a:latin typeface="Times New Roman" pitchFamily="18" charset="0"/>
                <a:cs typeface="Times New Roman" pitchFamily="18" charset="0"/>
              </a:rPr>
              <a:t>Ruska</a:t>
            </a:r>
            <a:r>
              <a:rPr lang="de-DE" sz="2800">
                <a:solidFill>
                  <a:schemeClr val="hlink"/>
                </a:solidFill>
                <a:latin typeface="Times New Roman" pitchFamily="18" charset="0"/>
                <a:cs typeface="Times New Roman" pitchFamily="18" charset="0"/>
              </a:rPr>
              <a:t> 				(1916)</a:t>
            </a:r>
          </a:p>
          <a:p>
            <a:pPr marL="342900" indent="-342900">
              <a:spcBef>
                <a:spcPct val="20000"/>
              </a:spcBef>
              <a:buFontTx/>
              <a:buChar char="•"/>
            </a:pPr>
            <a:r>
              <a:rPr lang="de-DE" sz="2800">
                <a:solidFill>
                  <a:schemeClr val="hlink"/>
                </a:solidFill>
                <a:latin typeface="Times New Roman" pitchFamily="18" charset="0"/>
                <a:cs typeface="Times New Roman" pitchFamily="18" charset="0"/>
              </a:rPr>
              <a:t>Edward S. </a:t>
            </a:r>
            <a:r>
              <a:rPr lang="de-DE" sz="2800">
                <a:solidFill>
                  <a:srgbClr val="FD77AD"/>
                </a:solidFill>
                <a:latin typeface="Times New Roman" pitchFamily="18" charset="0"/>
                <a:cs typeface="Times New Roman" pitchFamily="18" charset="0"/>
              </a:rPr>
              <a:t>Kennedy</a:t>
            </a:r>
            <a:r>
              <a:rPr lang="de-DE" sz="2800">
                <a:solidFill>
                  <a:schemeClr val="hlink"/>
                </a:solidFill>
                <a:latin typeface="Times New Roman" pitchFamily="18" charset="0"/>
                <a:cs typeface="Times New Roman" pitchFamily="18" charset="0"/>
              </a:rPr>
              <a:t> 		</a:t>
            </a:r>
            <a:r>
              <a:rPr lang="fa-IR" sz="2800">
                <a:solidFill>
                  <a:schemeClr val="hlink"/>
                </a:solidFill>
                <a:latin typeface="Times New Roman" pitchFamily="18" charset="0"/>
                <a:cs typeface="Times New Roman" pitchFamily="18" charset="0"/>
              </a:rPr>
              <a:t>	</a:t>
            </a:r>
            <a:r>
              <a:rPr lang="de-DE" sz="2800">
                <a:solidFill>
                  <a:schemeClr val="hlink"/>
                </a:solidFill>
                <a:latin typeface="Times New Roman" pitchFamily="18" charset="0"/>
                <a:cs typeface="Times New Roman" pitchFamily="18" charset="0"/>
              </a:rPr>
              <a:t>(1964)</a:t>
            </a:r>
          </a:p>
        </p:txBody>
      </p:sp>
      <p:sp>
        <p:nvSpPr>
          <p:cNvPr id="189444" name="Text Box 4"/>
          <p:cNvSpPr txBox="1">
            <a:spLocks noChangeArrowheads="1"/>
          </p:cNvSpPr>
          <p:nvPr/>
        </p:nvSpPr>
        <p:spPr bwMode="auto">
          <a:xfrm>
            <a:off x="323850" y="549275"/>
            <a:ext cx="8424863" cy="641350"/>
          </a:xfrm>
          <a:prstGeom prst="rect">
            <a:avLst/>
          </a:prstGeom>
          <a:noFill/>
          <a:ln w="9525">
            <a:noFill/>
            <a:miter lim="800000"/>
            <a:headEnd/>
            <a:tailEnd/>
          </a:ln>
          <a:effectLst/>
        </p:spPr>
        <p:txBody>
          <a:bodyPr>
            <a:spAutoFit/>
          </a:bodyPr>
          <a:lstStyle/>
          <a:p>
            <a:pPr algn="ctr">
              <a:spcBef>
                <a:spcPct val="50000"/>
              </a:spcBef>
            </a:pPr>
            <a:r>
              <a:rPr lang="fa-IR" sz="3600">
                <a:solidFill>
                  <a:schemeClr val="hlink"/>
                </a:solidFill>
                <a:latin typeface="Calligrapher" pitchFamily="2" charset="0"/>
                <a:cs typeface="Times New Roman" pitchFamily="18" charset="0"/>
              </a:rPr>
              <a:t>مترجمین آثار خوارزمی در دو قرن اخیر</a:t>
            </a:r>
            <a:endParaRPr lang="de-DE" sz="3600">
              <a:solidFill>
                <a:schemeClr val="hlink"/>
              </a:solidFill>
              <a:latin typeface="Calligrapher" pitchFamily="2" charset="0"/>
              <a:cs typeface="Times New Roman" pitchFamily="18" charset="0"/>
            </a:endParaRPr>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60771" name="Text Box 3"/>
          <p:cNvSpPr txBox="1">
            <a:spLocks noChangeArrowheads="1"/>
          </p:cNvSpPr>
          <p:nvPr/>
        </p:nvSpPr>
        <p:spPr bwMode="auto">
          <a:xfrm>
            <a:off x="323850" y="620713"/>
            <a:ext cx="8496300" cy="5211762"/>
          </a:xfrm>
          <a:prstGeom prst="rect">
            <a:avLst/>
          </a:prstGeom>
          <a:noFill/>
          <a:ln w="9525">
            <a:noFill/>
            <a:miter lim="800000"/>
            <a:headEnd/>
            <a:tailEnd/>
          </a:ln>
          <a:effectLst/>
        </p:spPr>
        <p:txBody>
          <a:bodyPr>
            <a:spAutoFit/>
          </a:bodyPr>
          <a:lstStyle/>
          <a:p>
            <a:pPr>
              <a:spcBef>
                <a:spcPct val="50000"/>
              </a:spcBef>
            </a:pPr>
            <a:r>
              <a:rPr lang="en-US" sz="3200">
                <a:solidFill>
                  <a:schemeClr val="hlink"/>
                </a:solidFill>
                <a:latin typeface="Times New Roman" pitchFamily="18" charset="0"/>
                <a:cs typeface="Times New Roman" pitchFamily="18" charset="0"/>
              </a:rPr>
              <a:t>»</a:t>
            </a:r>
            <a:r>
              <a:rPr lang="de-DE" sz="3200">
                <a:solidFill>
                  <a:schemeClr val="hlink"/>
                </a:solidFill>
                <a:latin typeface="Times New Roman" pitchFamily="18" charset="0"/>
                <a:cs typeface="Times New Roman" pitchFamily="18" charset="0"/>
              </a:rPr>
              <a:t>Seit etwa 1950 sind unzählige Programme, Algorithmen jeder Art, jeder Höhe und jeder Komplexität geschrieben worden.</a:t>
            </a:r>
          </a:p>
          <a:p>
            <a:pPr>
              <a:spcBef>
                <a:spcPct val="50000"/>
              </a:spcBef>
            </a:pPr>
            <a:r>
              <a:rPr lang="de-DE" sz="3200">
                <a:solidFill>
                  <a:schemeClr val="hlink"/>
                </a:solidFill>
                <a:latin typeface="Times New Roman" pitchFamily="18" charset="0"/>
                <a:cs typeface="Times New Roman" pitchFamily="18" charset="0"/>
              </a:rPr>
              <a:t>Eine Spanne von mehr als einem Jahrtausend liegt zwischen den Algorithmen des </a:t>
            </a:r>
            <a:r>
              <a:rPr lang="de-DE" sz="3200">
                <a:solidFill>
                  <a:srgbClr val="FD77AD"/>
                </a:solidFill>
                <a:latin typeface="Times New Roman" pitchFamily="18" charset="0"/>
                <a:cs typeface="Times New Roman" pitchFamily="18" charset="0"/>
              </a:rPr>
              <a:t>al-Chwarizmi</a:t>
            </a:r>
            <a:r>
              <a:rPr lang="de-DE" sz="3200">
                <a:solidFill>
                  <a:schemeClr val="hlink"/>
                </a:solidFill>
                <a:latin typeface="Times New Roman" pitchFamily="18" charset="0"/>
                <a:cs typeface="Times New Roman" pitchFamily="18" charset="0"/>
              </a:rPr>
              <a:t> und der Software, zwischen der arabischen und der amerikanischen Wissenschaftsmacht.</a:t>
            </a:r>
            <a:r>
              <a:rPr lang="en-US" sz="3200">
                <a:solidFill>
                  <a:schemeClr val="hlink"/>
                </a:solidFill>
                <a:latin typeface="Times New Roman" pitchFamily="18" charset="0"/>
                <a:cs typeface="Times New Roman" pitchFamily="18" charset="0"/>
              </a:rPr>
              <a:t>«</a:t>
            </a:r>
            <a:endParaRPr lang="de-DE" sz="3200">
              <a:solidFill>
                <a:schemeClr val="hlink"/>
              </a:solidFill>
              <a:latin typeface="Times New Roman" pitchFamily="18" charset="0"/>
              <a:cs typeface="Times New Roman" pitchFamily="18" charset="0"/>
            </a:endParaRPr>
          </a:p>
          <a:p>
            <a:pPr algn="ctr">
              <a:spcBef>
                <a:spcPct val="50000"/>
              </a:spcBef>
            </a:pPr>
            <a:r>
              <a:rPr lang="de-DE" sz="3200">
                <a:solidFill>
                  <a:srgbClr val="FD77AD"/>
                </a:solidFill>
                <a:latin typeface="Times New Roman" pitchFamily="18" charset="0"/>
                <a:cs typeface="Times New Roman" pitchFamily="18" charset="0"/>
              </a:rPr>
              <a:t>H. Kaufmann</a:t>
            </a:r>
          </a:p>
          <a:p>
            <a:pPr algn="ctr">
              <a:spcBef>
                <a:spcPct val="50000"/>
              </a:spcBef>
            </a:pPr>
            <a:r>
              <a:rPr lang="de-DE" sz="3200">
                <a:solidFill>
                  <a:srgbClr val="FD77AD"/>
                </a:solidFill>
                <a:latin typeface="Times New Roman" pitchFamily="18" charset="0"/>
                <a:cs typeface="Times New Roman" pitchFamily="18" charset="0"/>
              </a:rPr>
              <a:t>„Die Ahnen des Computers“, 1974 </a:t>
            </a:r>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77155" name="Picture 3" descr="http://www.dma.ens.fr/culturemath/video/html/Djebbar/icono/5-Khwarizmi-statue.jpg"/>
          <p:cNvPicPr>
            <a:picLocks noChangeAspect="1" noChangeArrowheads="1"/>
          </p:cNvPicPr>
          <p:nvPr/>
        </p:nvPicPr>
        <p:blipFill>
          <a:blip r:embed="rId4" r:link="rId5"/>
          <a:srcRect/>
          <a:stretch>
            <a:fillRect/>
          </a:stretch>
        </p:blipFill>
        <p:spPr bwMode="auto">
          <a:xfrm>
            <a:off x="428625" y="439738"/>
            <a:ext cx="8320088" cy="60039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77155"/>
                                        </p:tgtEl>
                                        <p:attrNameLst>
                                          <p:attrName>style.visibility</p:attrName>
                                        </p:attrNameLst>
                                      </p:cBhvr>
                                      <p:to>
                                        <p:strVal val="visible"/>
                                      </p:to>
                                    </p:set>
                                    <p:animEffect transition="in" filter="circle(out)">
                                      <p:cBhvr>
                                        <p:cTn id="7" dur="2000"/>
                                        <p:tgtEl>
                                          <p:spTgt spid="177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0724" name="Picture 4" descr="harizmi"/>
          <p:cNvPicPr>
            <a:picLocks noChangeAspect="1" noChangeArrowheads="1"/>
          </p:cNvPicPr>
          <p:nvPr/>
        </p:nvPicPr>
        <p:blipFill>
          <a:blip r:embed="rId4"/>
          <a:srcRect/>
          <a:stretch>
            <a:fillRect/>
          </a:stretch>
        </p:blipFill>
        <p:spPr bwMode="auto">
          <a:xfrm>
            <a:off x="755650" y="955675"/>
            <a:ext cx="7777163" cy="5145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56677" name="Picture 5"/>
          <p:cNvPicPr>
            <a:picLocks noChangeAspect="1" noChangeArrowheads="1"/>
          </p:cNvPicPr>
          <p:nvPr/>
        </p:nvPicPr>
        <p:blipFill>
          <a:blip r:embed="rId4"/>
          <a:srcRect r="1811" b="3540"/>
          <a:stretch>
            <a:fillRect/>
          </a:stretch>
        </p:blipFill>
        <p:spPr bwMode="auto">
          <a:xfrm>
            <a:off x="414338" y="447675"/>
            <a:ext cx="8334375" cy="5934075"/>
          </a:xfrm>
          <a:prstGeom prst="rect">
            <a:avLst/>
          </a:prstGeom>
          <a:noFill/>
          <a:ln w="9525">
            <a:noFill/>
            <a:miter lim="800000"/>
            <a:headEnd/>
            <a:tailEnd/>
          </a:ln>
          <a:effectLst/>
        </p:spPr>
      </p:pic>
      <p:sp>
        <p:nvSpPr>
          <p:cNvPr id="156678" name="AutoShape 6"/>
          <p:cNvSpPr>
            <a:spLocks noChangeArrowheads="1"/>
          </p:cNvSpPr>
          <p:nvPr/>
        </p:nvSpPr>
        <p:spPr bwMode="auto">
          <a:xfrm rot="6339180">
            <a:off x="5580062" y="1339851"/>
            <a:ext cx="576263" cy="5762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3300"/>
          </a:soli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411163" y="442913"/>
            <a:ext cx="8337550" cy="5991225"/>
          </a:xfrm>
          <a:prstGeom prst="rect">
            <a:avLst/>
          </a:prstGeom>
          <a:solidFill>
            <a:srgbClr val="FF99CC"/>
          </a:solidFill>
          <a:ln w="9525">
            <a:solidFill>
              <a:schemeClr val="tx1"/>
            </a:solidFill>
            <a:miter lim="800000"/>
            <a:headEnd/>
            <a:tailEnd/>
          </a:ln>
          <a:effectLst/>
        </p:spPr>
        <p:txBody>
          <a:bodyPr wrap="none" anchor="ctr"/>
          <a:lstStyle/>
          <a:p>
            <a:pPr algn="ctr"/>
            <a:endParaRPr lang="de-DE"/>
          </a:p>
        </p:txBody>
      </p:sp>
      <p:sp>
        <p:nvSpPr>
          <p:cNvPr id="590852" name="Text Box 4"/>
          <p:cNvSpPr txBox="1">
            <a:spLocks noChangeArrowheads="1"/>
          </p:cNvSpPr>
          <p:nvPr/>
        </p:nvSpPr>
        <p:spPr bwMode="auto">
          <a:xfrm>
            <a:off x="685800" y="860425"/>
            <a:ext cx="7847013" cy="5016500"/>
          </a:xfrm>
          <a:prstGeom prst="rect">
            <a:avLst/>
          </a:prstGeom>
          <a:noFill/>
          <a:ln w="9525">
            <a:noFill/>
            <a:miter lim="800000"/>
            <a:headEnd/>
            <a:tailEnd/>
          </a:ln>
          <a:effectLst/>
        </p:spPr>
        <p:txBody>
          <a:bodyPr>
            <a:spAutoFit/>
          </a:bodyPr>
          <a:lstStyle/>
          <a:p>
            <a:pPr algn="ctr"/>
            <a:r>
              <a:rPr lang="de-DE" sz="2800" b="1">
                <a:latin typeface="Times New Roman" pitchFamily="18" charset="0"/>
                <a:cs typeface="Times New Roman" pitchFamily="18" charset="0"/>
              </a:rPr>
              <a:t>Haus der Weisheit  </a:t>
            </a:r>
            <a:r>
              <a:rPr lang="ar-SA" sz="2800" b="1">
                <a:latin typeface="Times New Roman" pitchFamily="18" charset="0"/>
                <a:cs typeface="Times New Roman" pitchFamily="18" charset="0"/>
              </a:rPr>
              <a:t>‏</a:t>
            </a:r>
            <a:r>
              <a:rPr lang="en-US" sz="2800" b="1">
                <a:latin typeface="Times New Roman" pitchFamily="18" charset="0"/>
                <a:cs typeface="Times New Roman" pitchFamily="18" charset="0"/>
              </a:rPr>
              <a:t>بيت الحكمة</a:t>
            </a:r>
            <a:r>
              <a:rPr lang="de-DE" sz="3200">
                <a:latin typeface="Times New Roman" pitchFamily="18" charset="0"/>
                <a:cs typeface="Times New Roman" pitchFamily="18" charset="0"/>
              </a:rPr>
              <a:t>‎</a:t>
            </a:r>
            <a:r>
              <a:rPr lang="de-DE" sz="2800">
                <a:latin typeface="Times New Roman" pitchFamily="18" charset="0"/>
                <a:cs typeface="Times New Roman" pitchFamily="18" charset="0"/>
              </a:rPr>
              <a:t> </a:t>
            </a:r>
          </a:p>
          <a:p>
            <a:endParaRPr lang="de-DE"/>
          </a:p>
          <a:p>
            <a:pPr>
              <a:lnSpc>
                <a:spcPct val="120000"/>
              </a:lnSpc>
            </a:pPr>
            <a:r>
              <a:rPr lang="de-DE" sz="2400">
                <a:latin typeface="Times New Roman" pitchFamily="18" charset="0"/>
                <a:cs typeface="Times New Roman" pitchFamily="18" charset="0"/>
              </a:rPr>
              <a:t>Das Haus der Weisheit war eine Art Akademie, die im Jahr 825 von dem Kalifen al-Ma’mūn in Bagdad gegründet wurde. </a:t>
            </a:r>
          </a:p>
          <a:p>
            <a:pPr>
              <a:lnSpc>
                <a:spcPct val="120000"/>
              </a:lnSpc>
            </a:pPr>
            <a:endParaRPr lang="de-DE" sz="1200">
              <a:latin typeface="Times New Roman" pitchFamily="18" charset="0"/>
              <a:cs typeface="Times New Roman" pitchFamily="18" charset="0"/>
            </a:endParaRPr>
          </a:p>
          <a:p>
            <a:pPr>
              <a:lnSpc>
                <a:spcPct val="120000"/>
              </a:lnSpc>
            </a:pPr>
            <a:r>
              <a:rPr lang="de-DE" sz="2400">
                <a:latin typeface="Times New Roman" pitchFamily="18" charset="0"/>
                <a:cs typeface="Times New Roman" pitchFamily="18" charset="0"/>
              </a:rPr>
              <a:t>Als Vorbild des Hauses der Weisheit diente die wesentlich ältere Akademie von Gundischapur in Persien. </a:t>
            </a:r>
          </a:p>
          <a:p>
            <a:pPr>
              <a:lnSpc>
                <a:spcPct val="120000"/>
              </a:lnSpc>
            </a:pPr>
            <a:endParaRPr lang="de-DE" sz="1200">
              <a:latin typeface="Times New Roman" pitchFamily="18" charset="0"/>
              <a:cs typeface="Times New Roman" pitchFamily="18" charset="0"/>
            </a:endParaRPr>
          </a:p>
          <a:p>
            <a:pPr>
              <a:lnSpc>
                <a:spcPct val="120000"/>
              </a:lnSpc>
            </a:pPr>
            <a:r>
              <a:rPr lang="de-DE" sz="2400">
                <a:latin typeface="Times New Roman" pitchFamily="18" charset="0"/>
                <a:cs typeface="Times New Roman" pitchFamily="18" charset="0"/>
              </a:rPr>
              <a:t>In Bagdad baute man zu dieser Zeit eine Papiermühle. </a:t>
            </a:r>
          </a:p>
          <a:p>
            <a:pPr>
              <a:lnSpc>
                <a:spcPct val="120000"/>
              </a:lnSpc>
            </a:pPr>
            <a:endParaRPr lang="de-DE" sz="1200">
              <a:latin typeface="Times New Roman" pitchFamily="18" charset="0"/>
              <a:cs typeface="Times New Roman" pitchFamily="18" charset="0"/>
            </a:endParaRPr>
          </a:p>
          <a:p>
            <a:pPr>
              <a:lnSpc>
                <a:spcPct val="120000"/>
              </a:lnSpc>
            </a:pPr>
            <a:r>
              <a:rPr lang="de-DE" sz="2400">
                <a:latin typeface="Times New Roman" pitchFamily="18" charset="0"/>
                <a:cs typeface="Times New Roman" pitchFamily="18" charset="0"/>
              </a:rPr>
              <a:t>Auf dem Papiermarkt, gab es 100 Papiergeschäfte, von denen manches, von Lehrern und Schriftstellern betrieben, ein eigenes kleines Wissenschafts- und Literaturzentrum war. </a:t>
            </a:r>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808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sp>
        <p:nvSpPr>
          <p:cNvPr id="558087" name="Text Box 7"/>
          <p:cNvSpPr txBox="1">
            <a:spLocks noChangeArrowheads="1"/>
          </p:cNvSpPr>
          <p:nvPr/>
        </p:nvSpPr>
        <p:spPr bwMode="auto">
          <a:xfrm>
            <a:off x="468313" y="5589588"/>
            <a:ext cx="8207375" cy="701675"/>
          </a:xfrm>
          <a:prstGeom prst="rect">
            <a:avLst/>
          </a:prstGeom>
          <a:noFill/>
          <a:ln w="9525">
            <a:noFill/>
            <a:miter lim="800000"/>
            <a:headEnd/>
            <a:tailEnd/>
          </a:ln>
          <a:effectLst/>
        </p:spPr>
        <p:txBody>
          <a:bodyPr>
            <a:spAutoFit/>
          </a:bodyPr>
          <a:lstStyle/>
          <a:p>
            <a:pPr algn="ctr">
              <a:spcBef>
                <a:spcPct val="50000"/>
              </a:spcBef>
            </a:pPr>
            <a:r>
              <a:rPr lang="de-DE" sz="2000">
                <a:latin typeface="Times New Roman" pitchFamily="18" charset="0"/>
                <a:cs typeface="Times New Roman" pitchFamily="18" charset="0"/>
              </a:rPr>
              <a:t>Die Pyramiden von Gise</a:t>
            </a:r>
            <a:br>
              <a:rPr lang="de-DE" sz="2000">
                <a:latin typeface="Times New Roman" pitchFamily="18" charset="0"/>
                <a:cs typeface="Times New Roman" pitchFamily="18" charset="0"/>
              </a:rPr>
            </a:br>
            <a:r>
              <a:rPr lang="de-DE" sz="2000">
                <a:latin typeface="Times New Roman" pitchFamily="18" charset="0"/>
                <a:cs typeface="Times New Roman" pitchFamily="18" charset="0"/>
              </a:rPr>
              <a:t>Kupferstich von Johann Bernhard Fischer von Erlach (1656-1723), 1721</a:t>
            </a:r>
            <a:r>
              <a:rPr lang="de-DE"/>
              <a:t> </a:t>
            </a:r>
          </a:p>
        </p:txBody>
      </p:sp>
      <p:pic>
        <p:nvPicPr>
          <p:cNvPr id="558088" name="Picture 8" descr="http://www.oppisworld.de/zeit/wwunder/gise.jpg"/>
          <p:cNvPicPr>
            <a:picLocks noChangeAspect="1" noChangeArrowheads="1"/>
          </p:cNvPicPr>
          <p:nvPr/>
        </p:nvPicPr>
        <p:blipFill>
          <a:blip r:embed="rId4"/>
          <a:srcRect b="9604"/>
          <a:stretch>
            <a:fillRect/>
          </a:stretch>
        </p:blipFill>
        <p:spPr bwMode="auto">
          <a:xfrm>
            <a:off x="1476375" y="1484313"/>
            <a:ext cx="6389688" cy="4068762"/>
          </a:xfrm>
          <a:prstGeom prst="rect">
            <a:avLst/>
          </a:prstGeom>
          <a:noFill/>
        </p:spPr>
      </p:pic>
      <p:sp>
        <p:nvSpPr>
          <p:cNvPr id="558089" name="Text Box 9"/>
          <p:cNvSpPr txBox="1">
            <a:spLocks noChangeArrowheads="1"/>
          </p:cNvSpPr>
          <p:nvPr/>
        </p:nvSpPr>
        <p:spPr bwMode="auto">
          <a:xfrm>
            <a:off x="466725" y="762000"/>
            <a:ext cx="8208963" cy="579438"/>
          </a:xfrm>
          <a:prstGeom prst="rect">
            <a:avLst/>
          </a:prstGeom>
          <a:noFill/>
          <a:ln w="9525">
            <a:noFill/>
            <a:miter lim="800000"/>
            <a:headEnd/>
            <a:tailEnd/>
          </a:ln>
          <a:effectLst/>
        </p:spPr>
        <p:txBody>
          <a:bodyPr>
            <a:spAutoFit/>
          </a:bodyPr>
          <a:lstStyle/>
          <a:p>
            <a:pPr algn="ctr"/>
            <a:r>
              <a:rPr lang="de-DE" sz="3200">
                <a:latin typeface="Times New Roman" pitchFamily="18" charset="0"/>
                <a:cs typeface="Times New Roman" pitchFamily="18" charset="0"/>
              </a:rPr>
              <a:t>Erforschung der Pyramiden</a:t>
            </a:r>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2290" name="Rectangle 2"/>
          <p:cNvSpPr>
            <a:spLocks noChangeArrowheads="1"/>
          </p:cNvSpPr>
          <p:nvPr/>
        </p:nvSpPr>
        <p:spPr bwMode="auto">
          <a:xfrm>
            <a:off x="411163" y="442913"/>
            <a:ext cx="8337550" cy="5991225"/>
          </a:xfrm>
          <a:prstGeom prst="rect">
            <a:avLst/>
          </a:prstGeom>
          <a:solidFill>
            <a:schemeClr val="accent1"/>
          </a:solidFill>
          <a:ln w="9525">
            <a:solidFill>
              <a:schemeClr val="tx1"/>
            </a:solidFill>
            <a:miter lim="800000"/>
            <a:headEnd/>
            <a:tailEnd/>
          </a:ln>
          <a:effectLst/>
        </p:spPr>
        <p:txBody>
          <a:bodyPr wrap="none" anchor="ctr"/>
          <a:lstStyle/>
          <a:p>
            <a:pPr algn="ctr"/>
            <a:endParaRPr lang="de-DE"/>
          </a:p>
        </p:txBody>
      </p:sp>
      <p:pic>
        <p:nvPicPr>
          <p:cNvPr id="652292" name="Picture 5" descr="study"/>
          <p:cNvPicPr>
            <a:picLocks noChangeAspect="1" noChangeArrowheads="1"/>
          </p:cNvPicPr>
          <p:nvPr/>
        </p:nvPicPr>
        <p:blipFill>
          <a:blip r:embed="rId4"/>
          <a:srcRect/>
          <a:stretch>
            <a:fillRect/>
          </a:stretch>
        </p:blipFill>
        <p:spPr bwMode="auto">
          <a:xfrm>
            <a:off x="1547813" y="574675"/>
            <a:ext cx="6192837" cy="5737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1938" name="Rectangle 2"/>
          <p:cNvSpPr>
            <a:spLocks noChangeArrowheads="1"/>
          </p:cNvSpPr>
          <p:nvPr/>
        </p:nvSpPr>
        <p:spPr bwMode="auto">
          <a:xfrm>
            <a:off x="411163" y="442913"/>
            <a:ext cx="8337550" cy="5991225"/>
          </a:xfrm>
          <a:prstGeom prst="rect">
            <a:avLst/>
          </a:prstGeom>
          <a:solidFill>
            <a:srgbClr val="FFFFCC"/>
          </a:solidFill>
          <a:ln w="9525">
            <a:solidFill>
              <a:schemeClr val="tx1"/>
            </a:solidFill>
            <a:miter lim="800000"/>
            <a:headEnd/>
            <a:tailEnd/>
          </a:ln>
          <a:effectLst/>
        </p:spPr>
        <p:txBody>
          <a:bodyPr wrap="none" anchor="ctr"/>
          <a:lstStyle/>
          <a:p>
            <a:pPr algn="ctr"/>
            <a:endParaRPr lang="de-DE"/>
          </a:p>
        </p:txBody>
      </p:sp>
      <p:pic>
        <p:nvPicPr>
          <p:cNvPr id="551942" name="Picture 6" descr="http://www.personalvitality.com/images/Buchtitel_ENNEAD_Euer_Traum_sind_wir.jpg"/>
          <p:cNvPicPr>
            <a:picLocks noChangeAspect="1" noChangeArrowheads="1"/>
          </p:cNvPicPr>
          <p:nvPr/>
        </p:nvPicPr>
        <p:blipFill>
          <a:blip r:embed="rId4"/>
          <a:srcRect/>
          <a:stretch>
            <a:fillRect/>
          </a:stretch>
        </p:blipFill>
        <p:spPr bwMode="auto">
          <a:xfrm>
            <a:off x="2455863" y="549275"/>
            <a:ext cx="4276725" cy="575945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293891" name="Text Box 3"/>
          <p:cNvSpPr txBox="1">
            <a:spLocks noChangeArrowheads="1"/>
          </p:cNvSpPr>
          <p:nvPr/>
        </p:nvSpPr>
        <p:spPr bwMode="auto">
          <a:xfrm>
            <a:off x="468313" y="549275"/>
            <a:ext cx="8207375" cy="5397500"/>
          </a:xfrm>
          <a:prstGeom prst="rect">
            <a:avLst/>
          </a:prstGeom>
          <a:noFill/>
          <a:ln w="9525">
            <a:noFill/>
            <a:miter lim="800000"/>
            <a:headEnd/>
            <a:tailEnd/>
          </a:ln>
          <a:effectLst/>
        </p:spPr>
        <p:txBody>
          <a:bodyPr>
            <a:spAutoFit/>
          </a:bodyPr>
          <a:lstStyle/>
          <a:p>
            <a:endParaRPr lang="it-IT" altLang="ko-KR" sz="800">
              <a:latin typeface="Times New Roman" pitchFamily="18" charset="0"/>
              <a:ea typeface="Gulim" pitchFamily="34" charset="-127"/>
              <a:cs typeface="Times New Roman" pitchFamily="18" charset="0"/>
            </a:endParaRPr>
          </a:p>
          <a:p>
            <a:pPr algn="ctr"/>
            <a:r>
              <a:rPr lang="it-IT" altLang="ko-KR" sz="2800">
                <a:latin typeface="Times New Roman" pitchFamily="18" charset="0"/>
                <a:ea typeface="Gulim" pitchFamily="34" charset="-127"/>
                <a:cs typeface="Times New Roman" pitchFamily="18" charset="0"/>
              </a:rPr>
              <a:t>Die Schreibweise des Namens Kharazmi</a:t>
            </a:r>
            <a:r>
              <a:rPr lang="it-IT" altLang="ko-KR" sz="2000">
                <a:latin typeface="Times New Roman" pitchFamily="18" charset="0"/>
                <a:ea typeface="Gulim" pitchFamily="34" charset="-127"/>
                <a:cs typeface="Times New Roman" pitchFamily="18" charset="0"/>
              </a:rPr>
              <a:t>  </a:t>
            </a:r>
          </a:p>
          <a:p>
            <a:endParaRPr lang="it-IT" altLang="ko-KR" sz="2000">
              <a:latin typeface="Times New Roman" pitchFamily="18" charset="0"/>
              <a:ea typeface="Gulim" pitchFamily="34" charset="-127"/>
              <a:cs typeface="Times New Roman" pitchFamily="18" charset="0"/>
            </a:endParaRPr>
          </a:p>
          <a:p>
            <a:r>
              <a:rPr lang="it-IT" altLang="ko-KR" sz="2000">
                <a:latin typeface="Times New Roman" pitchFamily="18" charset="0"/>
                <a:ea typeface="Gulim" pitchFamily="34" charset="-127"/>
                <a:cs typeface="Times New Roman" pitchFamily="18" charset="0"/>
              </a:rPr>
              <a:t>Agoarismi, Algorism, </a:t>
            </a:r>
            <a:r>
              <a:rPr lang="de-DE" altLang="ko-KR" sz="2000">
                <a:latin typeface="Times New Roman" pitchFamily="18" charset="0"/>
                <a:ea typeface="Gulim" pitchFamily="34" charset="-127"/>
                <a:cs typeface="Times New Roman" pitchFamily="18" charset="0"/>
              </a:rPr>
              <a:t>Algorym, </a:t>
            </a:r>
            <a:r>
              <a:rPr lang="it-IT" altLang="ko-KR" sz="2000">
                <a:latin typeface="Times New Roman" pitchFamily="18" charset="0"/>
                <a:ea typeface="Gulim" pitchFamily="34" charset="-127"/>
                <a:cs typeface="Times New Roman" pitchFamily="18" charset="0"/>
              </a:rPr>
              <a:t>Augorisme, Augrim, Augrym, Awgrym</a:t>
            </a:r>
          </a:p>
          <a:p>
            <a:r>
              <a:rPr lang="it-IT" altLang="ko-KR" sz="800">
                <a:latin typeface="Times New Roman" pitchFamily="18" charset="0"/>
                <a:ea typeface="Gulim" pitchFamily="34" charset="-127"/>
                <a:cs typeface="Times New Roman" pitchFamily="18" charset="0"/>
              </a:rPr>
              <a:t> </a:t>
            </a:r>
          </a:p>
          <a:p>
            <a:r>
              <a:rPr lang="it-IT" altLang="ko-KR" sz="2000">
                <a:solidFill>
                  <a:srgbClr val="990000"/>
                </a:solidFill>
                <a:latin typeface="Times New Roman" pitchFamily="18" charset="0"/>
                <a:ea typeface="Gulim" pitchFamily="34" charset="-127"/>
                <a:cs typeface="Times New Roman" pitchFamily="18" charset="0"/>
              </a:rPr>
              <a:t>Charesmi, Charismi, Chârizmî, Choarizmi, Choresmi, Chorezmi, Chorezmí, Chorismi, Chowarezmi, Chowârezmî, Chowārezmī, Chuarezmita, Chuwarizmi, Chuwârizmi, Chwarasmi, Chwarazmi, Chwâresmî, Chwarismi, Chwarizmi, Chwārizmī, Chwârizmî, Coarismi, Cowarizmi</a:t>
            </a:r>
            <a:r>
              <a:rPr lang="it-IT" altLang="ko-KR" sz="2000">
                <a:latin typeface="Times New Roman" pitchFamily="18" charset="0"/>
                <a:ea typeface="Gulim" pitchFamily="34" charset="-127"/>
                <a:cs typeface="Times New Roman" pitchFamily="18" charset="0"/>
              </a:rPr>
              <a:t> </a:t>
            </a:r>
          </a:p>
          <a:p>
            <a:endParaRPr lang="it-IT" altLang="ko-KR" sz="800">
              <a:latin typeface="Times New Roman" pitchFamily="18" charset="0"/>
              <a:ea typeface="Gulim" pitchFamily="34" charset="-127"/>
              <a:cs typeface="Times New Roman" pitchFamily="18" charset="0"/>
            </a:endParaRPr>
          </a:p>
          <a:p>
            <a:r>
              <a:rPr lang="it-IT" altLang="ko-KR" sz="2000">
                <a:solidFill>
                  <a:srgbClr val="000099"/>
                </a:solidFill>
                <a:latin typeface="Times New Roman" pitchFamily="18" charset="0"/>
                <a:ea typeface="Gulim" pitchFamily="34" charset="-127"/>
                <a:cs typeface="Times New Roman" pitchFamily="18" charset="0"/>
              </a:rPr>
              <a:t>Gaurizin, Gaurizm, Gaurizmi, Ghoarismi, Ghuarizmi, Goarismi, Goarizmi, Gorismi, Goritmi, Gorizmi</a:t>
            </a:r>
            <a:r>
              <a:rPr lang="it-IT" altLang="ko-KR" sz="2000" i="1">
                <a:solidFill>
                  <a:srgbClr val="000099"/>
                </a:solidFill>
                <a:latin typeface="Times New Roman" pitchFamily="18" charset="0"/>
                <a:ea typeface="Gulim" pitchFamily="34" charset="-127"/>
                <a:cs typeface="Times New Roman" pitchFamily="18" charset="0"/>
              </a:rPr>
              <a:t>, </a:t>
            </a:r>
            <a:r>
              <a:rPr lang="it-IT" altLang="ko-KR" sz="2000">
                <a:solidFill>
                  <a:srgbClr val="000099"/>
                </a:solidFill>
                <a:latin typeface="Times New Roman" pitchFamily="18" charset="0"/>
                <a:ea typeface="Gulim" pitchFamily="34" charset="-127"/>
                <a:cs typeface="Times New Roman" pitchFamily="18" charset="0"/>
              </a:rPr>
              <a:t>Guarismo, Guarizmi</a:t>
            </a:r>
            <a:r>
              <a:rPr lang="it-IT" altLang="ko-KR" sz="2000">
                <a:latin typeface="Times New Roman" pitchFamily="18" charset="0"/>
                <a:ea typeface="Gulim" pitchFamily="34" charset="-127"/>
                <a:cs typeface="Times New Roman" pitchFamily="18" charset="0"/>
              </a:rPr>
              <a:t> </a:t>
            </a:r>
          </a:p>
          <a:p>
            <a:endParaRPr lang="it-IT" altLang="ko-KR" sz="800">
              <a:latin typeface="Times New Roman" pitchFamily="18" charset="0"/>
              <a:ea typeface="Gulim" pitchFamily="34" charset="-127"/>
              <a:cs typeface="Times New Roman" pitchFamily="18" charset="0"/>
            </a:endParaRPr>
          </a:p>
          <a:p>
            <a:r>
              <a:rPr lang="it-IT" altLang="ko-KR" sz="2000">
                <a:solidFill>
                  <a:srgbClr val="003300"/>
                </a:solidFill>
                <a:latin typeface="Times New Roman" pitchFamily="18" charset="0"/>
                <a:ea typeface="Gulim" pitchFamily="34" charset="-127"/>
                <a:cs typeface="Times New Roman" pitchFamily="18" charset="0"/>
              </a:rPr>
              <a:t>Harezmi, Harzemi, Harezmî, Hârezmı̂, Harzemli, Harizmi, Ḫawārazmī, Ĥorazmi, Horazmij, Horezmi, Horezmī, Ĥorezmi, Hovarezmi, Ḫovārezmī, Huwaārizmī, Huwarizmi, Huwârizmî, Ḥuwārizmī, H̲ūwārizmı, H̲uwārizmī, Hvarizmi, Hvárizmi, Hwârâzmi, H̱wārazmī, Ḫwārazmī, Hwarizmi, Hwärizmi, Hwârizmî, H̱wārizmī, Ḫwārizmī, H̱wārizmiyy, H̱wãrizmi, H̱wʾrzmy</a:t>
            </a:r>
            <a:r>
              <a:rPr lang="it-IT" altLang="ko-KR" sz="2000">
                <a:latin typeface="Times New Roman" pitchFamily="18" charset="0"/>
                <a:ea typeface="Gulim" pitchFamily="34" charset="-127"/>
                <a:cs typeface="Times New Roman" pitchFamily="18" charset="0"/>
              </a:rPr>
              <a:t> </a:t>
            </a:r>
          </a:p>
          <a:p>
            <a:endParaRPr lang="it-IT" altLang="ko-KR" sz="800">
              <a:latin typeface="Times New Roman" pitchFamily="18" charset="0"/>
              <a:ea typeface="Gulim" pitchFamily="34" charset="-127"/>
              <a:cs typeface="Times New Roman" pitchFamily="18" charset="0"/>
            </a:endParaRPr>
          </a:p>
          <a:p>
            <a:r>
              <a:rPr lang="it-IT" altLang="ko-KR" sz="2000">
                <a:latin typeface="Times New Roman" pitchFamily="18" charset="0"/>
                <a:ea typeface="Gulim" pitchFamily="34" charset="-127"/>
                <a:cs typeface="Times New Roman" pitchFamily="18" charset="0"/>
              </a:rPr>
              <a:t>Jorisme, Juarismi, Juarizmi, Jwarizmi, Jwārizmī</a:t>
            </a:r>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313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603140" name="Text Box 4"/>
          <p:cNvSpPr txBox="1">
            <a:spLocks noChangeArrowheads="1"/>
          </p:cNvSpPr>
          <p:nvPr/>
        </p:nvSpPr>
        <p:spPr bwMode="auto">
          <a:xfrm>
            <a:off x="468313" y="749300"/>
            <a:ext cx="8207375" cy="519113"/>
          </a:xfrm>
          <a:prstGeom prst="rect">
            <a:avLst/>
          </a:prstGeom>
          <a:noFill/>
          <a:ln w="9525">
            <a:noFill/>
            <a:miter lim="800000"/>
            <a:headEnd/>
            <a:tailEnd/>
          </a:ln>
          <a:effectLst/>
        </p:spPr>
        <p:txBody>
          <a:bodyPr>
            <a:spAutoFit/>
          </a:bodyPr>
          <a:lstStyle/>
          <a:p>
            <a:pPr algn="ctr">
              <a:spcBef>
                <a:spcPct val="50000"/>
              </a:spcBef>
            </a:pPr>
            <a:r>
              <a:rPr lang="de-DE" sz="2800">
                <a:cs typeface="Arial" pitchFamily="34" charset="0"/>
              </a:rPr>
              <a:t>Die Algebra und das menschliche Gehirn</a:t>
            </a:r>
          </a:p>
        </p:txBody>
      </p:sp>
      <p:sp>
        <p:nvSpPr>
          <p:cNvPr id="603141" name="Text Box 5"/>
          <p:cNvSpPr txBox="1">
            <a:spLocks noChangeArrowheads="1"/>
          </p:cNvSpPr>
          <p:nvPr/>
        </p:nvSpPr>
        <p:spPr bwMode="auto">
          <a:xfrm>
            <a:off x="539750" y="1844675"/>
            <a:ext cx="8135938" cy="366713"/>
          </a:xfrm>
          <a:prstGeom prst="rect">
            <a:avLst/>
          </a:prstGeom>
          <a:noFill/>
          <a:ln w="9525">
            <a:noFill/>
            <a:miter lim="800000"/>
            <a:headEnd/>
            <a:tailEnd/>
          </a:ln>
          <a:effectLst/>
        </p:spPr>
        <p:txBody>
          <a:bodyPr>
            <a:spAutoFit/>
          </a:bodyPr>
          <a:lstStyle/>
          <a:p>
            <a:pPr>
              <a:spcBef>
                <a:spcPct val="50000"/>
              </a:spcBef>
            </a:pPr>
            <a:endParaRPr lang="de-DE"/>
          </a:p>
        </p:txBody>
      </p:sp>
      <p:sp>
        <p:nvSpPr>
          <p:cNvPr id="603142" name="Rectangle 6"/>
          <p:cNvSpPr>
            <a:spLocks noChangeArrowheads="1"/>
          </p:cNvSpPr>
          <p:nvPr/>
        </p:nvSpPr>
        <p:spPr bwMode="auto">
          <a:xfrm>
            <a:off x="539750" y="1412875"/>
            <a:ext cx="7993063" cy="4968875"/>
          </a:xfrm>
          <a:prstGeom prst="rect">
            <a:avLst/>
          </a:prstGeom>
          <a:noFill/>
          <a:ln w="9525">
            <a:noFill/>
            <a:miter lim="800000"/>
            <a:headEnd/>
            <a:tailEnd/>
          </a:ln>
          <a:effectLst/>
        </p:spPr>
        <p:txBody>
          <a:bodyPr/>
          <a:lstStyle/>
          <a:p>
            <a:pPr marL="342900" indent="-342900">
              <a:lnSpc>
                <a:spcPct val="110000"/>
              </a:lnSpc>
              <a:spcBef>
                <a:spcPct val="30000"/>
              </a:spcBef>
            </a:pPr>
            <a:r>
              <a:rPr lang="en-US" sz="2400">
                <a:solidFill>
                  <a:schemeClr val="tx2"/>
                </a:solidFill>
              </a:rPr>
              <a:t>	When the brain is stimulated to think, the hair-like dendrites of the brain grow more extensive and more complex enabling more connections with other brain cells</a:t>
            </a:r>
            <a:r>
              <a:rPr lang="en-US" sz="2400"/>
              <a:t>. </a:t>
            </a:r>
          </a:p>
          <a:p>
            <a:pPr marL="342900" indent="-342900">
              <a:lnSpc>
                <a:spcPct val="110000"/>
              </a:lnSpc>
              <a:spcBef>
                <a:spcPct val="30000"/>
              </a:spcBef>
            </a:pPr>
            <a:r>
              <a:rPr lang="en-US" sz="2400"/>
              <a:t>	We often hear that we use only a small percentage of our brain's capacity. </a:t>
            </a:r>
          </a:p>
          <a:p>
            <a:pPr marL="342900" indent="-342900">
              <a:lnSpc>
                <a:spcPct val="110000"/>
              </a:lnSpc>
              <a:spcBef>
                <a:spcPct val="30000"/>
              </a:spcBef>
            </a:pPr>
            <a:r>
              <a:rPr lang="en-US" sz="2400"/>
              <a:t>	The study of algebra is a way to increase our use of this marvelous muscle. </a:t>
            </a:r>
          </a:p>
          <a:p>
            <a:pPr marL="342900" indent="-342900">
              <a:lnSpc>
                <a:spcPct val="110000"/>
              </a:lnSpc>
              <a:spcBef>
                <a:spcPct val="30000"/>
              </a:spcBef>
            </a:pPr>
            <a:r>
              <a:rPr lang="en-US" sz="2400"/>
              <a:t>	By studying algebra, more "highways" are "built" upon which future "cargo" is transported -- cargo other than algebra.</a:t>
            </a:r>
            <a:br>
              <a:rPr lang="en-US" sz="2400"/>
            </a:br>
            <a:endParaRPr lang="en-US" sz="2400"/>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20163" name="Picture 6"/>
          <p:cNvPicPr>
            <a:picLocks noChangeAspect="1" noChangeArrowheads="1"/>
          </p:cNvPicPr>
          <p:nvPr/>
        </p:nvPicPr>
        <p:blipFill>
          <a:blip r:embed="rId4"/>
          <a:srcRect l="7103" t="9259" r="9360" b="22223"/>
          <a:stretch>
            <a:fillRect/>
          </a:stretch>
        </p:blipFill>
        <p:spPr bwMode="auto">
          <a:xfrm>
            <a:off x="1763713" y="549275"/>
            <a:ext cx="5761037" cy="5761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73059" name="Picture 3" descr="plate10"/>
          <p:cNvPicPr>
            <a:picLocks noChangeAspect="1" noChangeArrowheads="1"/>
          </p:cNvPicPr>
          <p:nvPr/>
        </p:nvPicPr>
        <p:blipFill>
          <a:blip r:embed="rId4">
            <a:lum contrast="6000"/>
          </a:blip>
          <a:srcRect/>
          <a:stretch>
            <a:fillRect/>
          </a:stretch>
        </p:blipFill>
        <p:spPr bwMode="auto">
          <a:xfrm>
            <a:off x="1692275" y="620713"/>
            <a:ext cx="5678488" cy="56880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wheel(4)">
                                      <p:cBhvr>
                                        <p:cTn id="7" dur="1000"/>
                                        <p:tgtEl>
                                          <p:spTgt spid="173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109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601093" name="Text Box 5"/>
          <p:cNvSpPr txBox="1">
            <a:spLocks noChangeArrowheads="1"/>
          </p:cNvSpPr>
          <p:nvPr/>
        </p:nvSpPr>
        <p:spPr bwMode="auto">
          <a:xfrm>
            <a:off x="612775" y="715963"/>
            <a:ext cx="7991475" cy="4167187"/>
          </a:xfrm>
          <a:prstGeom prst="rect">
            <a:avLst/>
          </a:prstGeom>
          <a:noFill/>
          <a:ln w="9525">
            <a:noFill/>
            <a:miter lim="800000"/>
            <a:headEnd/>
            <a:tailEnd/>
          </a:ln>
          <a:effectLst/>
        </p:spPr>
        <p:txBody>
          <a:bodyPr>
            <a:spAutoFit/>
          </a:bodyPr>
          <a:lstStyle/>
          <a:p>
            <a:pPr algn="ctr">
              <a:spcBef>
                <a:spcPct val="50000"/>
              </a:spcBef>
            </a:pPr>
            <a:r>
              <a:rPr lang="en-GB" altLang="ko-KR" sz="2800">
                <a:latin typeface="Times New Roman" pitchFamily="18" charset="0"/>
                <a:ea typeface="Gulim" pitchFamily="34" charset="-127"/>
                <a:cs typeface="Times New Roman" pitchFamily="18" charset="0"/>
              </a:rPr>
              <a:t>Websterʼs Third New International Dictionary of the English Language, 1976</a:t>
            </a:r>
          </a:p>
          <a:p>
            <a:pPr algn="ctr">
              <a:spcBef>
                <a:spcPct val="50000"/>
              </a:spcBef>
            </a:pPr>
            <a:r>
              <a:rPr lang="en-GB" altLang="ko-KR" sz="1000">
                <a:latin typeface="Times New Roman" pitchFamily="18" charset="0"/>
                <a:ea typeface="Gulim" pitchFamily="34" charset="-127"/>
                <a:cs typeface="Times New Roman" pitchFamily="18" charset="0"/>
              </a:rPr>
              <a:t> </a:t>
            </a:r>
          </a:p>
          <a:p>
            <a:pPr>
              <a:lnSpc>
                <a:spcPct val="130000"/>
              </a:lnSpc>
              <a:spcBef>
                <a:spcPct val="50000"/>
              </a:spcBef>
            </a:pPr>
            <a:r>
              <a:rPr lang="en-GB" altLang="ko-KR" sz="2800">
                <a:latin typeface="Times New Roman" pitchFamily="18" charset="0"/>
                <a:ea typeface="Gulim" pitchFamily="34" charset="-127"/>
                <a:cs typeface="Times New Roman" pitchFamily="18" charset="0"/>
              </a:rPr>
              <a:t>»</a:t>
            </a:r>
            <a:r>
              <a:rPr lang="en-GB" altLang="ko-KR" sz="2800" i="1">
                <a:solidFill>
                  <a:srgbClr val="000066"/>
                </a:solidFill>
                <a:latin typeface="Times New Roman" pitchFamily="18" charset="0"/>
                <a:ea typeface="Gulim" pitchFamily="34" charset="-127"/>
                <a:cs typeface="Times New Roman" pitchFamily="18" charset="0"/>
              </a:rPr>
              <a:t>Algorism</a:t>
            </a:r>
            <a:r>
              <a:rPr lang="en-GB" altLang="ko-KR" sz="2800" i="1">
                <a:latin typeface="Times New Roman" pitchFamily="18" charset="0"/>
                <a:ea typeface="Gulim" pitchFamily="34" charset="-127"/>
                <a:cs typeface="Times New Roman" pitchFamily="18" charset="0"/>
              </a:rPr>
              <a:t> (augrim, algorisme, augorisme) from Old French algorisme, from Medieval Latin algorismus, from Arabic al-khuwārizmi, from the name of abu-Ja`far Mohammed ibn-Mūsa</a:t>
            </a:r>
            <a:r>
              <a:rPr lang="en-GB" altLang="ko-KR" sz="2800">
                <a:latin typeface="Times New Roman" pitchFamily="18" charset="0"/>
                <a:ea typeface="Gulim" pitchFamily="34" charset="-127"/>
                <a:cs typeface="Times New Roman" pitchFamily="18" charset="0"/>
              </a:rPr>
              <a:t> </a:t>
            </a:r>
            <a:r>
              <a:rPr lang="en-GB" altLang="ko-KR" sz="2800" i="1">
                <a:latin typeface="Times New Roman" pitchFamily="18" charset="0"/>
                <a:ea typeface="Gulim" pitchFamily="34" charset="-127"/>
                <a:cs typeface="Times New Roman" pitchFamily="18" charset="0"/>
              </a:rPr>
              <a:t>al-Khuwārizmi,</a:t>
            </a:r>
            <a:r>
              <a:rPr lang="en-GB" altLang="ko-KR" sz="2800">
                <a:latin typeface="Times New Roman" pitchFamily="18" charset="0"/>
                <a:ea typeface="Gulim" pitchFamily="34" charset="-127"/>
                <a:cs typeface="Times New Roman" pitchFamily="18" charset="0"/>
              </a:rPr>
              <a:t> </a:t>
            </a:r>
            <a:r>
              <a:rPr lang="en-GB" altLang="ko-KR" sz="2800" i="1">
                <a:latin typeface="Times New Roman" pitchFamily="18" charset="0"/>
                <a:ea typeface="Gulim" pitchFamily="34" charset="-127"/>
                <a:cs typeface="Times New Roman" pitchFamily="18" charset="0"/>
              </a:rPr>
              <a:t>ninth-century </a:t>
            </a:r>
            <a:r>
              <a:rPr lang="en-GB" altLang="ko-KR" sz="2800" i="1">
                <a:solidFill>
                  <a:srgbClr val="000066"/>
                </a:solidFill>
                <a:latin typeface="Times New Roman" pitchFamily="18" charset="0"/>
                <a:ea typeface="Gulim" pitchFamily="34" charset="-127"/>
                <a:cs typeface="Times New Roman" pitchFamily="18" charset="0"/>
              </a:rPr>
              <a:t>Persian mathematician</a:t>
            </a:r>
            <a:r>
              <a:rPr lang="en-GB" altLang="ko-KR" sz="2800">
                <a:latin typeface="Times New Roman" pitchFamily="18" charset="0"/>
                <a:ea typeface="Gulim" pitchFamily="34" charset="-127"/>
                <a:cs typeface="Times New Roman" pitchFamily="18" charset="0"/>
              </a:rPr>
              <a:t>«</a:t>
            </a:r>
            <a:endParaRPr lang="de-DE" sz="2800">
              <a:latin typeface="Times New Roman" pitchFamily="18" charset="0"/>
              <a:ea typeface="Gulim" pitchFamily="34"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87747" name="Picture 3" descr="5E9813B5"/>
          <p:cNvPicPr>
            <a:picLocks noChangeAspect="1" noChangeArrowheads="1"/>
          </p:cNvPicPr>
          <p:nvPr/>
        </p:nvPicPr>
        <p:blipFill>
          <a:blip r:embed="rId4">
            <a:lum contrast="100000"/>
          </a:blip>
          <a:srcRect l="11754" t="18" b="1442"/>
          <a:stretch>
            <a:fillRect/>
          </a:stretch>
        </p:blipFill>
        <p:spPr bwMode="auto">
          <a:xfrm>
            <a:off x="827088" y="549275"/>
            <a:ext cx="5006975" cy="5329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10275" name="Picture 3" descr="Einmaleins"/>
          <p:cNvPicPr>
            <a:picLocks noChangeAspect="1" noChangeArrowheads="1"/>
          </p:cNvPicPr>
          <p:nvPr/>
        </p:nvPicPr>
        <p:blipFill>
          <a:blip r:embed="rId4"/>
          <a:srcRect/>
          <a:stretch>
            <a:fillRect/>
          </a:stretch>
        </p:blipFill>
        <p:spPr bwMode="auto">
          <a:xfrm>
            <a:off x="1547813" y="1412875"/>
            <a:ext cx="5389562" cy="3255963"/>
          </a:xfrm>
          <a:prstGeom prst="rect">
            <a:avLst/>
          </a:prstGeom>
          <a:noFill/>
          <a:ln w="9525">
            <a:noFill/>
            <a:miter lim="800000"/>
            <a:headEnd/>
            <a:tailEnd/>
          </a:ln>
        </p:spPr>
      </p:pic>
      <p:sp>
        <p:nvSpPr>
          <p:cNvPr id="310276" name="Text Box 4"/>
          <p:cNvSpPr txBox="1">
            <a:spLocks noChangeArrowheads="1"/>
          </p:cNvSpPr>
          <p:nvPr/>
        </p:nvSpPr>
        <p:spPr bwMode="auto">
          <a:xfrm>
            <a:off x="1619250" y="4941888"/>
            <a:ext cx="6481763" cy="641350"/>
          </a:xfrm>
          <a:prstGeom prst="rect">
            <a:avLst/>
          </a:prstGeom>
          <a:noFill/>
          <a:ln w="9525">
            <a:noFill/>
            <a:miter lim="800000"/>
            <a:headEnd/>
            <a:tailEnd/>
          </a:ln>
          <a:effectLst/>
        </p:spPr>
        <p:txBody>
          <a:bodyPr>
            <a:spAutoFit/>
          </a:bodyPr>
          <a:lstStyle/>
          <a:p>
            <a:pPr>
              <a:spcBef>
                <a:spcPct val="50000"/>
              </a:spcBef>
            </a:pPr>
            <a:r>
              <a:rPr lang="ar-SA" altLang="ko-KR">
                <a:cs typeface="Arial" pitchFamily="34" charset="0"/>
              </a:rPr>
              <a:t>جدول ضرب</a:t>
            </a:r>
            <a:r>
              <a:rPr lang="en-US" altLang="ko-KR">
                <a:cs typeface="Arial" pitchFamily="34" charset="0"/>
              </a:rPr>
              <a:t> </a:t>
            </a:r>
            <a:r>
              <a:rPr lang="fa-IR" altLang="ko-KR">
                <a:cs typeface="Arial" pitchFamily="34" charset="0"/>
              </a:rPr>
              <a:t>با اعداد هندی-عربی از یک نسخۀ خطی</a:t>
            </a:r>
            <a:r>
              <a:rPr lang="en-US" altLang="ko-KR">
                <a:cs typeface="Arial" pitchFamily="34" charset="0"/>
              </a:rPr>
              <a:t> </a:t>
            </a:r>
            <a:r>
              <a:rPr lang="ar-SA" altLang="ko-KR">
                <a:cs typeface="Arial" pitchFamily="34" charset="0"/>
              </a:rPr>
              <a:t>مربوط به نیمۀ دوم قرن سیزدهم و اوائل قرن چهاردهم میلادی</a:t>
            </a:r>
            <a:r>
              <a:rPr lang="de-DE" altLang="ko-KR">
                <a:ea typeface="Gulim" pitchFamily="34" charset="-127"/>
              </a:rPr>
              <a:t> </a:t>
            </a:r>
            <a:endParaRPr lang="de-DE"/>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641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16419" name="Picture 3" descr="Einmal"/>
          <p:cNvPicPr>
            <a:picLocks noChangeAspect="1" noChangeArrowheads="1"/>
          </p:cNvPicPr>
          <p:nvPr/>
        </p:nvPicPr>
        <p:blipFill>
          <a:blip r:embed="rId4"/>
          <a:srcRect/>
          <a:stretch>
            <a:fillRect/>
          </a:stretch>
        </p:blipFill>
        <p:spPr bwMode="auto">
          <a:xfrm>
            <a:off x="971550" y="620713"/>
            <a:ext cx="4206875" cy="3743325"/>
          </a:xfrm>
          <a:prstGeom prst="rect">
            <a:avLst/>
          </a:prstGeom>
          <a:noFill/>
          <a:ln w="9525">
            <a:noFill/>
            <a:miter lim="800000"/>
            <a:headEnd/>
            <a:tailEnd/>
          </a:ln>
        </p:spPr>
      </p:pic>
      <p:sp>
        <p:nvSpPr>
          <p:cNvPr id="316420" name="Text Box 4"/>
          <p:cNvSpPr txBox="1">
            <a:spLocks noChangeArrowheads="1"/>
          </p:cNvSpPr>
          <p:nvPr/>
        </p:nvSpPr>
        <p:spPr bwMode="auto">
          <a:xfrm>
            <a:off x="1331913" y="4797425"/>
            <a:ext cx="6408737" cy="641350"/>
          </a:xfrm>
          <a:prstGeom prst="rect">
            <a:avLst/>
          </a:prstGeom>
          <a:noFill/>
          <a:ln w="9525">
            <a:noFill/>
            <a:miter lim="800000"/>
            <a:headEnd/>
            <a:tailEnd/>
          </a:ln>
          <a:effectLst/>
        </p:spPr>
        <p:txBody>
          <a:bodyPr>
            <a:spAutoFit/>
          </a:bodyPr>
          <a:lstStyle/>
          <a:p>
            <a:pPr>
              <a:spcBef>
                <a:spcPct val="50000"/>
              </a:spcBef>
            </a:pPr>
            <a:r>
              <a:rPr lang="ar-SA">
                <a:cs typeface="Arial" pitchFamily="34" charset="0"/>
              </a:rPr>
              <a:t>جدول ضرب</a:t>
            </a:r>
            <a:r>
              <a:rPr lang="en-US">
                <a:cs typeface="Arial" pitchFamily="34" charset="0"/>
              </a:rPr>
              <a:t> </a:t>
            </a:r>
            <a:r>
              <a:rPr lang="fa-IR">
                <a:cs typeface="Arial" pitchFamily="34" charset="0"/>
              </a:rPr>
              <a:t>با اعداد هندی-عربی از یک نسخۀ خطی مربوط به</a:t>
            </a:r>
            <a:r>
              <a:rPr lang="en-US">
                <a:cs typeface="Arial" pitchFamily="34" charset="0"/>
              </a:rPr>
              <a:t> </a:t>
            </a:r>
            <a:r>
              <a:rPr lang="fa-IR">
                <a:cs typeface="Arial" pitchFamily="34" charset="0"/>
              </a:rPr>
              <a:t>۱</a:t>
            </a:r>
            <a:r>
              <a:rPr lang="ar-SA">
                <a:cs typeface="Arial" pitchFamily="34" charset="0"/>
              </a:rPr>
              <a:t>٤</a:t>
            </a:r>
            <a:r>
              <a:rPr lang="fa-IR">
                <a:cs typeface="Arial" pitchFamily="34" charset="0"/>
              </a:rPr>
              <a:t>۰۰</a:t>
            </a:r>
            <a:r>
              <a:rPr lang="ar-SA">
                <a:cs typeface="Arial" pitchFamily="34" charset="0"/>
              </a:rPr>
              <a:t> تا </a:t>
            </a:r>
            <a:r>
              <a:rPr lang="fa-IR">
                <a:cs typeface="Arial" pitchFamily="34" charset="0"/>
              </a:rPr>
              <a:t>۱</a:t>
            </a:r>
            <a:r>
              <a:rPr lang="ar-SA">
                <a:cs typeface="Arial" pitchFamily="34" charset="0"/>
              </a:rPr>
              <a:t>٤٧٩ میلادی</a:t>
            </a:r>
            <a:r>
              <a:rPr lang="de-DE"/>
              <a:t> </a:t>
            </a:r>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06179" name="Picture 3" descr="tabla3"/>
          <p:cNvPicPr>
            <a:picLocks noChangeAspect="1" noChangeArrowheads="1"/>
          </p:cNvPicPr>
          <p:nvPr/>
        </p:nvPicPr>
        <p:blipFill>
          <a:blip r:embed="rId4"/>
          <a:srcRect l="9157" t="4507" r="2650" b="6387"/>
          <a:stretch>
            <a:fillRect/>
          </a:stretch>
        </p:blipFill>
        <p:spPr bwMode="auto">
          <a:xfrm>
            <a:off x="1979613" y="1493838"/>
            <a:ext cx="5545137" cy="4511675"/>
          </a:xfrm>
          <a:prstGeom prst="rect">
            <a:avLst/>
          </a:prstGeom>
          <a:noFill/>
          <a:ln w="9525">
            <a:noFill/>
            <a:miter lim="800000"/>
            <a:headEnd/>
            <a:tailEnd/>
          </a:ln>
        </p:spPr>
      </p:pic>
      <p:sp>
        <p:nvSpPr>
          <p:cNvPr id="306181" name="Rectangle 5"/>
          <p:cNvSpPr>
            <a:spLocks noChangeArrowheads="1"/>
          </p:cNvSpPr>
          <p:nvPr/>
        </p:nvSpPr>
        <p:spPr bwMode="auto">
          <a:xfrm>
            <a:off x="468313" y="857250"/>
            <a:ext cx="8207375" cy="519113"/>
          </a:xfrm>
          <a:prstGeom prst="rect">
            <a:avLst/>
          </a:prstGeom>
          <a:noFill/>
          <a:ln w="9525">
            <a:noFill/>
            <a:miter lim="800000"/>
            <a:headEnd/>
            <a:tailEnd/>
          </a:ln>
          <a:effectLst/>
        </p:spPr>
        <p:txBody>
          <a:bodyPr>
            <a:spAutoFit/>
          </a:bodyPr>
          <a:lstStyle/>
          <a:p>
            <a:pPr algn="ctr"/>
            <a:r>
              <a:rPr lang="en-GB" sz="2800">
                <a:latin typeface="Times New Roman" pitchFamily="18" charset="0"/>
                <a:cs typeface="Times New Roman" pitchFamily="18" charset="0"/>
              </a:rPr>
              <a:t>Das kleine Einmaleins, Spanien, 13. Jahrhundert</a:t>
            </a:r>
            <a:r>
              <a:rPr lang="en-GB" altLang="ko-KR" sz="2800">
                <a:latin typeface="Times New Roman" pitchFamily="18" charset="0"/>
                <a:ea typeface="Gulim" pitchFamily="34" charset="-127"/>
                <a:cs typeface="Times New Roman" pitchFamily="18" charset="0"/>
              </a:rPr>
              <a:t> </a:t>
            </a:r>
            <a:endParaRPr lang="de-DE" sz="280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765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pic>
        <p:nvPicPr>
          <p:cNvPr id="667653" name="Picture 5" descr="http://upload.wikimedia.org/wikipedia/commons/d/de/Salem_Front_NO.jpg"/>
          <p:cNvPicPr>
            <a:picLocks noChangeAspect="1" noChangeArrowheads="1"/>
          </p:cNvPicPr>
          <p:nvPr/>
        </p:nvPicPr>
        <p:blipFill>
          <a:blip r:embed="rId4"/>
          <a:srcRect/>
          <a:stretch>
            <a:fillRect/>
          </a:stretch>
        </p:blipFill>
        <p:spPr bwMode="auto">
          <a:xfrm>
            <a:off x="428625" y="454025"/>
            <a:ext cx="8320088" cy="5973763"/>
          </a:xfrm>
          <a:prstGeom prst="rect">
            <a:avLst/>
          </a:prstGeom>
          <a:noFill/>
        </p:spPr>
      </p:pic>
      <p:sp>
        <p:nvSpPr>
          <p:cNvPr id="667654" name="Text Box 6"/>
          <p:cNvSpPr txBox="1">
            <a:spLocks noChangeArrowheads="1"/>
          </p:cNvSpPr>
          <p:nvPr/>
        </p:nvSpPr>
        <p:spPr bwMode="auto">
          <a:xfrm>
            <a:off x="468313" y="677863"/>
            <a:ext cx="8207375" cy="519112"/>
          </a:xfrm>
          <a:prstGeom prst="rect">
            <a:avLst/>
          </a:prstGeom>
          <a:noFill/>
          <a:ln w="9525">
            <a:noFill/>
            <a:miter lim="800000"/>
            <a:headEnd/>
            <a:tailEnd/>
          </a:ln>
          <a:effectLst/>
        </p:spPr>
        <p:txBody>
          <a:bodyPr>
            <a:spAutoFit/>
          </a:bodyPr>
          <a:lstStyle/>
          <a:p>
            <a:pPr algn="ctr">
              <a:spcBef>
                <a:spcPct val="50000"/>
              </a:spcBef>
            </a:pPr>
            <a:r>
              <a:rPr lang="de-DE" sz="2800">
                <a:latin typeface="Times New Roman" pitchFamily="18" charset="0"/>
                <a:cs typeface="Times New Roman" pitchFamily="18" charset="0"/>
              </a:rPr>
              <a:t>Reichsabtei Salem in Baden-Württemberg</a:t>
            </a:r>
          </a:p>
        </p:txBody>
      </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395288" y="476250"/>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sp>
        <p:nvSpPr>
          <p:cNvPr id="265220" name="Text Box 4"/>
          <p:cNvSpPr txBox="1">
            <a:spLocks noChangeArrowheads="1"/>
          </p:cNvSpPr>
          <p:nvPr/>
        </p:nvSpPr>
        <p:spPr bwMode="auto">
          <a:xfrm>
            <a:off x="468313" y="692150"/>
            <a:ext cx="8064500" cy="4899025"/>
          </a:xfrm>
          <a:prstGeom prst="rect">
            <a:avLst/>
          </a:prstGeom>
          <a:noFill/>
          <a:ln w="9525">
            <a:noFill/>
            <a:miter lim="800000"/>
            <a:headEnd/>
            <a:tailEnd/>
          </a:ln>
          <a:effectLst/>
        </p:spPr>
        <p:txBody>
          <a:bodyPr>
            <a:spAutoFit/>
          </a:bodyPr>
          <a:lstStyle/>
          <a:p>
            <a:pPr algn="r" rtl="1"/>
            <a:r>
              <a:rPr lang="fa-IR">
                <a:cs typeface="Arial" pitchFamily="34" charset="0"/>
              </a:rPr>
              <a:t>در سال ۱٩٧٨ برنارد رافائل گُلدشتاین و دیوید پینگری مقاله ای تحت عنوان "جدول های نجومی خوارزمی در یک متن مصری متعلق به قرن نوزدهم" منتشر ساختند: </a:t>
            </a:r>
            <a:endParaRPr lang="en-GB">
              <a:cs typeface="Arial" pitchFamily="34" charset="0"/>
            </a:endParaRPr>
          </a:p>
          <a:p>
            <a:pPr algn="r" rtl="1"/>
            <a:r>
              <a:rPr lang="en-GB">
                <a:cs typeface="Arial" pitchFamily="34" charset="0"/>
              </a:rPr>
              <a:t>Bernard </a:t>
            </a:r>
            <a:r>
              <a:rPr lang="en-GB" altLang="ko-KR">
                <a:ea typeface="Gulim" pitchFamily="34" charset="-127"/>
                <a:cs typeface="Arial" pitchFamily="34" charset="0"/>
              </a:rPr>
              <a:t>R. Goldstein and David </a:t>
            </a:r>
            <a:r>
              <a:rPr lang="en-US" altLang="ko-KR">
                <a:ea typeface="Gulim" pitchFamily="34" charset="-127"/>
                <a:cs typeface="Arial" pitchFamily="34" charset="0"/>
              </a:rPr>
              <a:t>E. </a:t>
            </a:r>
            <a:r>
              <a:rPr lang="en-GB" altLang="ko-KR">
                <a:ea typeface="Gulim" pitchFamily="34" charset="-127"/>
                <a:cs typeface="Arial" pitchFamily="34" charset="0"/>
              </a:rPr>
              <a:t>Pingree.“</a:t>
            </a:r>
            <a:r>
              <a:rPr lang="en-GB" altLang="ko-KR" i="1">
                <a:ea typeface="Gulim" pitchFamily="34" charset="-127"/>
                <a:cs typeface="Arial" pitchFamily="34" charset="0"/>
              </a:rPr>
              <a:t>The Astronomical Tables of al-Khwārizmī in a Nineteenth Century Egyptian Text</a:t>
            </a:r>
            <a:r>
              <a:rPr lang="en-GB" altLang="ko-KR">
                <a:ea typeface="Gulim" pitchFamily="34" charset="-127"/>
                <a:cs typeface="Arial" pitchFamily="34" charset="0"/>
              </a:rPr>
              <a:t>”, Journal of the American Oriental Society</a:t>
            </a:r>
            <a:r>
              <a:rPr lang="en-GB" altLang="ko-KR" i="1">
                <a:ea typeface="Gulim" pitchFamily="34" charset="-127"/>
                <a:cs typeface="Arial" pitchFamily="34" charset="0"/>
              </a:rPr>
              <a:t> </a:t>
            </a:r>
            <a:r>
              <a:rPr lang="en-GB" altLang="ko-KR">
                <a:ea typeface="Gulim" pitchFamily="34" charset="-127"/>
                <a:cs typeface="Arial" pitchFamily="34" charset="0"/>
              </a:rPr>
              <a:t>(JAOS) 98, 1978, pp. 96-99 </a:t>
            </a:r>
            <a:endParaRPr lang="fa-IR" altLang="ko-KR">
              <a:cs typeface="Arial" pitchFamily="34" charset="0"/>
            </a:endParaRPr>
          </a:p>
          <a:p>
            <a:pPr algn="r" rtl="1"/>
            <a:r>
              <a:rPr lang="fa-IR" altLang="ko-KR">
                <a:cs typeface="Arial" pitchFamily="34" charset="0"/>
              </a:rPr>
              <a:t>نویسندگان این مقاله اطلاع از قرائن و شواهدی داشتند مبنی بر این که جدول های نجومی خوارزمی به صورت اصلی خود در مصر قرن نوزدهم هنوز وجود داشته اند. دلایلی که ایشان ارائه می دادند، بریده کاغذهائی</a:t>
            </a:r>
            <a:r>
              <a:rPr lang="en-GB" altLang="ko-KR">
                <a:ea typeface="Gulim" pitchFamily="34" charset="-127"/>
                <a:hlinkClick r:id="" action="ppaction://noaction"/>
              </a:rPr>
              <a:t>[1]</a:t>
            </a:r>
            <a:r>
              <a:rPr lang="fa-IR" altLang="ko-KR">
                <a:cs typeface="Arial" pitchFamily="34" charset="0"/>
              </a:rPr>
              <a:t> بودند که برنارد گُلدشتاین در تابستان سال ۱٩٧٥ هنگام جستجوی متون مربوط به نجوم و احکام نجوم در کتابخانۀ جان رایلندز</a:t>
            </a:r>
            <a:r>
              <a:rPr lang="en-GB" altLang="ko-KR">
                <a:ea typeface="Gulim" pitchFamily="34" charset="-127"/>
                <a:hlinkClick r:id="" action="ppaction://noaction"/>
              </a:rPr>
              <a:t>[2]</a:t>
            </a:r>
            <a:r>
              <a:rPr lang="fa-IR" altLang="ko-KR">
                <a:cs typeface="Arial" pitchFamily="34" charset="0"/>
              </a:rPr>
              <a:t> در شهر منچستر یافته بود. این بریده کاغذها در یکی از حفره گودال های شهر قاهره (</a:t>
            </a:r>
            <a:r>
              <a:rPr lang="ar-SA" altLang="ko-KR">
                <a:cs typeface="Arial" pitchFamily="34" charset="0"/>
              </a:rPr>
              <a:t>جنيزة القاهرة</a:t>
            </a:r>
            <a:r>
              <a:rPr lang="fa-IR" altLang="ko-KR">
                <a:cs typeface="Arial" pitchFamily="34" charset="0"/>
              </a:rPr>
              <a:t>) کشف شده بودند. روی یکی از آنها یک زایچه و پشت آن محاسباتی نجومی دربارۀ خسوفی به چشم می خوردند که در ٢٢ ژوئیه ۱٨٦۱ صورت گرفته بود. مؤلفین مقاله به این نتیجه رسیده بودند که این محاسبات دقیقاً با مقادیر جدول های خوارزمی مطابقت داشتند. شکل ۱۱٨ دو روی این بریده کاغذ را نشان می دهد. </a:t>
            </a:r>
            <a:endParaRPr lang="de-DE" altLang="ko-KR">
              <a:ea typeface="Gulim" pitchFamily="34" charset="-127"/>
            </a:endParaRPr>
          </a:p>
          <a:p>
            <a:pPr algn="r" rtl="1"/>
            <a:r>
              <a:rPr lang="de-DE" altLang="ko-KR">
                <a:ea typeface="Gulim" pitchFamily="34" charset="-127"/>
              </a:rPr>
              <a:t/>
            </a:r>
            <a:br>
              <a:rPr lang="de-DE" altLang="ko-KR">
                <a:ea typeface="Gulim" pitchFamily="34" charset="-127"/>
              </a:rPr>
            </a:br>
            <a:r>
              <a:rPr lang="de-DE" altLang="ko-KR">
                <a:ea typeface="Gulim" pitchFamily="34" charset="-127"/>
                <a:hlinkClick r:id="" action="ppaction://noaction"/>
              </a:rPr>
              <a:t>[1]</a:t>
            </a:r>
            <a:r>
              <a:rPr lang="pt-BR" altLang="ko-KR">
                <a:ea typeface="Gulim" pitchFamily="34" charset="-127"/>
              </a:rPr>
              <a:t> Fragments from Cairo Geniza (Gaster Arabia Ms 345) </a:t>
            </a:r>
            <a:endParaRPr lang="de-DE" altLang="ko-KR">
              <a:ea typeface="Gulim" pitchFamily="34" charset="-127"/>
              <a:hlinkClick r:id="" action="ppaction://noaction"/>
            </a:endParaRPr>
          </a:p>
          <a:p>
            <a:pPr algn="r" rtl="1"/>
            <a:r>
              <a:rPr lang="de-DE" altLang="ko-KR">
                <a:ea typeface="Gulim" pitchFamily="34" charset="-127"/>
                <a:hlinkClick r:id="" action="ppaction://noaction"/>
              </a:rPr>
              <a:t>[2]</a:t>
            </a:r>
            <a:r>
              <a:rPr lang="en-GB" altLang="ko-KR">
                <a:ea typeface="Gulim" pitchFamily="34" charset="-127"/>
              </a:rPr>
              <a:t> John Rylands Library, Manchester </a:t>
            </a:r>
            <a:endParaRPr lang="de-DE">
              <a:cs typeface="Arial" pitchFamily="34" charset="0"/>
            </a:endParaRPr>
          </a:p>
          <a:p>
            <a:pPr algn="r" rtl="1">
              <a:spcBef>
                <a:spcPct val="50000"/>
              </a:spcBef>
            </a:pPr>
            <a:endParaRPr lang="de-DE"/>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8198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681987" name="Text Box 3"/>
          <p:cNvSpPr txBox="1">
            <a:spLocks noChangeArrowheads="1"/>
          </p:cNvSpPr>
          <p:nvPr/>
        </p:nvSpPr>
        <p:spPr bwMode="auto">
          <a:xfrm>
            <a:off x="468313" y="549275"/>
            <a:ext cx="8207375" cy="4421188"/>
          </a:xfrm>
          <a:prstGeom prst="rect">
            <a:avLst/>
          </a:prstGeom>
          <a:noFill/>
          <a:ln w="9525">
            <a:noFill/>
            <a:miter lim="800000"/>
            <a:headEnd/>
            <a:tailEnd/>
          </a:ln>
          <a:effectLst/>
        </p:spPr>
        <p:txBody>
          <a:bodyPr>
            <a:spAutoFit/>
          </a:bodyPr>
          <a:lstStyle/>
          <a:p>
            <a:endParaRPr lang="it-IT" altLang="ko-KR" sz="800">
              <a:latin typeface="Times New Roman" pitchFamily="18" charset="0"/>
              <a:ea typeface="Gulim" pitchFamily="34" charset="-127"/>
              <a:cs typeface="Times New Roman" pitchFamily="18" charset="0"/>
            </a:endParaRPr>
          </a:p>
          <a:p>
            <a:pPr algn="ctr"/>
            <a:r>
              <a:rPr lang="it-IT" altLang="ko-KR" sz="2800">
                <a:latin typeface="Times New Roman" pitchFamily="18" charset="0"/>
                <a:ea typeface="Gulim" pitchFamily="34" charset="-127"/>
                <a:cs typeface="Times New Roman" pitchFamily="18" charset="0"/>
              </a:rPr>
              <a:t>Die Schreibweise des Namens Kharazmi</a:t>
            </a:r>
            <a:r>
              <a:rPr lang="it-IT" altLang="ko-KR" sz="2000">
                <a:latin typeface="Times New Roman" pitchFamily="18" charset="0"/>
                <a:ea typeface="Gulim" pitchFamily="34" charset="-127"/>
                <a:cs typeface="Times New Roman" pitchFamily="18" charset="0"/>
              </a:rPr>
              <a:t>  </a:t>
            </a:r>
          </a:p>
          <a:p>
            <a:endParaRPr lang="it-IT" altLang="ko-KR" sz="2000">
              <a:latin typeface="Times New Roman" pitchFamily="18" charset="0"/>
              <a:ea typeface="Gulim" pitchFamily="34" charset="-127"/>
              <a:cs typeface="Times New Roman" pitchFamily="18" charset="0"/>
            </a:endParaRPr>
          </a:p>
          <a:p>
            <a:r>
              <a:rPr lang="it-IT" altLang="ko-KR" sz="2000">
                <a:solidFill>
                  <a:srgbClr val="CC3300"/>
                </a:solidFill>
                <a:latin typeface="Times New Roman" pitchFamily="18" charset="0"/>
                <a:ea typeface="Gulim" pitchFamily="34" charset="-127"/>
                <a:cs typeface="Times New Roman" pitchFamily="18" charset="0"/>
              </a:rPr>
              <a:t>Karismi, Kauresmy, Kaurexmus, Khaarazmi, Khârezm, Khārizmī, Khârizmi, Khârizmî, Khorazmiĭ, Khorezmi, Kh’orezmi, Khorizmi, Khovarezmi, Khowarasmi, Khowārazmī, Khowarezmi, Khowârismî, Khowarizmi, Khowârizimi, Khowârizmî, Khowrizmi, Khuarezmita, Khuwárezmí, Khuwarizmi, Khuwārizmi, Khuwārizmī, Khwaārizmī, Khwarasmi, Khwarazmi, Khwarismi, Khwarizmê, Khwarizmi, Khwārazmī, </a:t>
            </a:r>
            <a:r>
              <a:rPr lang="it-IT" altLang="ko-KR" sz="2000" u="sng">
                <a:solidFill>
                  <a:srgbClr val="CC3300"/>
                </a:solidFill>
                <a:latin typeface="Times New Roman" pitchFamily="18" charset="0"/>
                <a:ea typeface="Gulim" pitchFamily="34" charset="-127"/>
                <a:cs typeface="Times New Roman" pitchFamily="18" charset="0"/>
              </a:rPr>
              <a:t>Kh</a:t>
            </a:r>
            <a:r>
              <a:rPr lang="it-IT" altLang="ko-KR" sz="2000">
                <a:solidFill>
                  <a:srgbClr val="CC3300"/>
                </a:solidFill>
                <a:latin typeface="Times New Roman" pitchFamily="18" charset="0"/>
                <a:ea typeface="Gulim" pitchFamily="34" charset="-127"/>
                <a:cs typeface="Times New Roman" pitchFamily="18" charset="0"/>
              </a:rPr>
              <a:t>wārazmī, Khwârazmî, Khwarizmi, Khwárizmi, Khwārizmi, Khwārizmī, Khwārizmī, Khwãrizmi, Khwirizmi, Khwārazmī, Korezmi, Kowarizmi, Kuwarizmi, Ḵᵛārazmī, Kvárizmi, Kwarismi, Kwârismî, Kwarizmi, Ḵwārizmī, Kwarizmy</a:t>
            </a:r>
            <a:r>
              <a:rPr lang="it-IT" altLang="ko-KR" sz="2000">
                <a:latin typeface="Times New Roman" pitchFamily="18" charset="0"/>
                <a:ea typeface="Gulim" pitchFamily="34" charset="-127"/>
                <a:cs typeface="Times New Roman" pitchFamily="18" charset="0"/>
              </a:rPr>
              <a:t> </a:t>
            </a:r>
          </a:p>
          <a:p>
            <a:endParaRPr lang="it-IT" altLang="ko-KR" sz="800">
              <a:latin typeface="Times New Roman" pitchFamily="18" charset="0"/>
              <a:ea typeface="Gulim" pitchFamily="34" charset="-127"/>
              <a:cs typeface="Times New Roman" pitchFamily="18" charset="0"/>
            </a:endParaRPr>
          </a:p>
          <a:p>
            <a:r>
              <a:rPr lang="it-IT" altLang="ko-KR" sz="2000">
                <a:latin typeface="Times New Roman" pitchFamily="18" charset="0"/>
                <a:ea typeface="Gulim" pitchFamily="34" charset="-127"/>
                <a:cs typeface="Times New Roman" pitchFamily="18" charset="0"/>
              </a:rPr>
              <a:t>Xarəzmi, Xorazmiy, Xorezmi, Xwarezmî</a:t>
            </a:r>
            <a:r>
              <a:rPr lang="it-IT" altLang="ko-KR" sz="2000">
                <a:ea typeface="Gulim" pitchFamily="34" charset="-127"/>
                <a:cs typeface="Times New Roman" pitchFamily="18" charset="0"/>
              </a:rPr>
              <a:t> </a:t>
            </a:r>
            <a:endParaRPr lang="de-DE" sz="2000">
              <a:ea typeface="Gulim" pitchFamily="34" charset="-127"/>
              <a:cs typeface="Times New Roman" pitchFamily="18" charset="0"/>
            </a:endParaRPr>
          </a:p>
          <a:p>
            <a:endParaRPr lang="it-IT" altLang="ko-KR" sz="2000">
              <a:latin typeface="Times New Roman" pitchFamily="18" charset="0"/>
              <a:ea typeface="Gulim" pitchFamily="34"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798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297987" name="Text Box 3"/>
          <p:cNvSpPr txBox="1">
            <a:spLocks noChangeArrowheads="1"/>
          </p:cNvSpPr>
          <p:nvPr/>
        </p:nvSpPr>
        <p:spPr bwMode="auto">
          <a:xfrm>
            <a:off x="539750" y="620713"/>
            <a:ext cx="7920038" cy="4838700"/>
          </a:xfrm>
          <a:prstGeom prst="rect">
            <a:avLst/>
          </a:prstGeom>
          <a:noFill/>
          <a:ln w="9525">
            <a:noFill/>
            <a:miter lim="800000"/>
            <a:headEnd/>
            <a:tailEnd/>
          </a:ln>
          <a:effectLst/>
        </p:spPr>
        <p:txBody>
          <a:bodyPr>
            <a:spAutoFit/>
          </a:bodyPr>
          <a:lstStyle/>
          <a:p>
            <a:r>
              <a:rPr lang="en-GB" sz="2400" i="1">
                <a:latin typeface="Times New Roman" pitchFamily="18" charset="0"/>
                <a:cs typeface="Times New Roman" pitchFamily="18" charset="0"/>
              </a:rPr>
              <a:t>Shortly, hit was so ful of bestes</a:t>
            </a:r>
          </a:p>
          <a:p>
            <a:r>
              <a:rPr lang="en-GB" sz="2400" i="1">
                <a:latin typeface="Times New Roman" pitchFamily="18" charset="0"/>
                <a:cs typeface="Times New Roman" pitchFamily="18" charset="0"/>
              </a:rPr>
              <a:t>That thogh Argus, the noble countour,</a:t>
            </a:r>
          </a:p>
          <a:p>
            <a:r>
              <a:rPr lang="en-GB" sz="2400" i="1">
                <a:latin typeface="Times New Roman" pitchFamily="18" charset="0"/>
                <a:cs typeface="Times New Roman" pitchFamily="18" charset="0"/>
              </a:rPr>
              <a:t>Sete to rekene in his contour</a:t>
            </a:r>
          </a:p>
          <a:p>
            <a:r>
              <a:rPr lang="en-GB" sz="2400" i="1">
                <a:latin typeface="Times New Roman" pitchFamily="18" charset="0"/>
                <a:cs typeface="Times New Roman" pitchFamily="18" charset="0"/>
              </a:rPr>
              <a:t>And rekened with his figures ten </a:t>
            </a:r>
          </a:p>
          <a:p>
            <a:r>
              <a:rPr lang="en-GB" sz="2400" i="1">
                <a:latin typeface="Times New Roman" pitchFamily="18" charset="0"/>
                <a:cs typeface="Times New Roman" pitchFamily="18" charset="0"/>
              </a:rPr>
              <a:t>For by tho figures mowe al ken,</a:t>
            </a:r>
          </a:p>
          <a:p>
            <a:r>
              <a:rPr lang="en-GB" sz="2400" i="1">
                <a:latin typeface="Times New Roman" pitchFamily="18" charset="0"/>
                <a:cs typeface="Times New Roman" pitchFamily="18" charset="0"/>
              </a:rPr>
              <a:t>If they be crafty, rekene and noumbre,</a:t>
            </a:r>
          </a:p>
          <a:p>
            <a:r>
              <a:rPr lang="en-GB" sz="2400" i="1">
                <a:latin typeface="Times New Roman" pitchFamily="18" charset="0"/>
                <a:cs typeface="Times New Roman" pitchFamily="18" charset="0"/>
              </a:rPr>
              <a:t>And telle of every thing the noumbre </a:t>
            </a:r>
          </a:p>
          <a:p>
            <a:r>
              <a:rPr lang="en-GB" sz="2400" i="1">
                <a:latin typeface="Times New Roman" pitchFamily="18" charset="0"/>
                <a:cs typeface="Times New Roman" pitchFamily="18" charset="0"/>
              </a:rPr>
              <a:t>Yet shulde he fayle to rekene eben</a:t>
            </a:r>
          </a:p>
          <a:p>
            <a:r>
              <a:rPr lang="en-GB" sz="2400" i="1">
                <a:latin typeface="Times New Roman" pitchFamily="18" charset="0"/>
                <a:cs typeface="Times New Roman" pitchFamily="18" charset="0"/>
              </a:rPr>
              <a:t>The wondres, me mette in my sweven.</a:t>
            </a:r>
            <a:r>
              <a:rPr lang="de-DE" sz="2400">
                <a:latin typeface="Times New Roman" pitchFamily="18" charset="0"/>
                <a:cs typeface="Times New Roman" pitchFamily="18" charset="0"/>
              </a:rPr>
              <a:t> </a:t>
            </a:r>
          </a:p>
          <a:p>
            <a:endParaRPr lang="de-DE" sz="2400">
              <a:latin typeface="Times New Roman" pitchFamily="18" charset="0"/>
              <a:cs typeface="Times New Roman" pitchFamily="18" charset="0"/>
            </a:endParaRPr>
          </a:p>
          <a:p>
            <a:endParaRPr lang="de-DE" sz="2400">
              <a:latin typeface="Times New Roman" pitchFamily="18" charset="0"/>
              <a:cs typeface="Times New Roman" pitchFamily="18" charset="0"/>
            </a:endParaRPr>
          </a:p>
          <a:p>
            <a:r>
              <a:rPr lang="en-GB" sz="2400">
                <a:latin typeface="Times New Roman" pitchFamily="18" charset="0"/>
                <a:cs typeface="Times New Roman" pitchFamily="18" charset="0"/>
              </a:rPr>
              <a:t>Geoffrey Chaucer </a:t>
            </a:r>
            <a:r>
              <a:rPr lang="en-GB" altLang="ko-KR" sz="2400">
                <a:latin typeface="Times New Roman" pitchFamily="18" charset="0"/>
                <a:ea typeface="Gulim" pitchFamily="34" charset="-127"/>
                <a:cs typeface="Times New Roman" pitchFamily="18" charset="0"/>
              </a:rPr>
              <a:t>(1343-1400) </a:t>
            </a:r>
          </a:p>
          <a:p>
            <a:r>
              <a:rPr lang="en-GB" sz="2400">
                <a:latin typeface="Times New Roman" pitchFamily="18" charset="0"/>
                <a:cs typeface="Times New Roman" pitchFamily="18" charset="0"/>
              </a:rPr>
              <a:t>" </a:t>
            </a:r>
            <a:r>
              <a:rPr lang="de-DE" altLang="ko-KR" sz="2400" i="1">
                <a:latin typeface="Times New Roman" pitchFamily="18" charset="0"/>
                <a:ea typeface="Gulim" pitchFamily="34" charset="-127"/>
                <a:hlinkClick r:id="rId4" tooltip="Canterbury Tales"/>
              </a:rPr>
              <a:t>The Canterbury Tales</a:t>
            </a:r>
            <a:r>
              <a:rPr lang="de-DE" altLang="ko-KR" sz="2400">
                <a:latin typeface="Times New Roman" pitchFamily="18" charset="0"/>
                <a:ea typeface="Gulim" pitchFamily="34" charset="-127"/>
              </a:rPr>
              <a:t> </a:t>
            </a:r>
            <a:endParaRPr lang="de-DE" sz="240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689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36899" name="Picture 3" descr="BD48C603"/>
          <p:cNvPicPr>
            <a:picLocks noChangeAspect="1" noChangeArrowheads="1"/>
          </p:cNvPicPr>
          <p:nvPr/>
        </p:nvPicPr>
        <p:blipFill>
          <a:blip r:embed="rId4"/>
          <a:srcRect l="17723" b="29182"/>
          <a:stretch>
            <a:fillRect/>
          </a:stretch>
        </p:blipFill>
        <p:spPr bwMode="auto">
          <a:xfrm>
            <a:off x="1116013" y="549275"/>
            <a:ext cx="4413250" cy="5216525"/>
          </a:xfrm>
          <a:prstGeom prst="rect">
            <a:avLst/>
          </a:prstGeom>
          <a:noFill/>
          <a:ln w="9525">
            <a:noFill/>
            <a:miter lim="800000"/>
            <a:headEnd/>
            <a:tailEnd/>
          </a:ln>
        </p:spPr>
      </p:pic>
      <p:sp>
        <p:nvSpPr>
          <p:cNvPr id="336900" name="Text Box 4"/>
          <p:cNvSpPr txBox="1">
            <a:spLocks noChangeArrowheads="1"/>
          </p:cNvSpPr>
          <p:nvPr/>
        </p:nvSpPr>
        <p:spPr bwMode="auto">
          <a:xfrm>
            <a:off x="5795963" y="1196975"/>
            <a:ext cx="2447925" cy="1190625"/>
          </a:xfrm>
          <a:prstGeom prst="rect">
            <a:avLst/>
          </a:prstGeom>
          <a:noFill/>
          <a:ln w="9525">
            <a:noFill/>
            <a:miter lim="800000"/>
            <a:headEnd/>
            <a:tailEnd/>
          </a:ln>
          <a:effectLst/>
        </p:spPr>
        <p:txBody>
          <a:bodyPr>
            <a:spAutoFit/>
          </a:bodyPr>
          <a:lstStyle/>
          <a:p>
            <a:pPr>
              <a:spcBef>
                <a:spcPct val="50000"/>
              </a:spcBef>
            </a:pPr>
            <a:r>
              <a:rPr lang="fa-IR">
                <a:cs typeface="Arial" pitchFamily="34" charset="0"/>
              </a:rPr>
              <a:t>مربع جادوئی در کلیسای خانوادۀ مقدس در باسلون</a:t>
            </a:r>
            <a:r>
              <a:rPr lang="it-IT">
                <a:cs typeface="Arial" pitchFamily="34" charset="0"/>
                <a:hlinkClick r:id="" action="ppaction://noaction"/>
              </a:rPr>
              <a:t>[1]</a:t>
            </a:r>
            <a:r>
              <a:rPr lang="it-IT">
                <a:cs typeface="Arial" pitchFamily="34" charset="0"/>
              </a:rPr>
              <a:t> </a:t>
            </a:r>
            <a:r>
              <a:rPr lang="de-DE">
                <a:cs typeface="Arial" pitchFamily="34" charset="0"/>
              </a:rPr>
              <a:t/>
            </a:r>
            <a:br>
              <a:rPr lang="de-DE">
                <a:cs typeface="Arial" pitchFamily="34" charset="0"/>
              </a:rPr>
            </a:br>
            <a:r>
              <a:rPr lang="de-DE" altLang="ko-KR">
                <a:ea typeface="Gulim" pitchFamily="34" charset="-127"/>
                <a:cs typeface="Arial" pitchFamily="34" charset="0"/>
                <a:hlinkClick r:id="" action="ppaction://noaction"/>
              </a:rPr>
              <a:t>[</a:t>
            </a:r>
            <a:r>
              <a:rPr lang="es-ES" altLang="ko-KR">
                <a:ea typeface="Gulim" pitchFamily="34" charset="-127"/>
              </a:rPr>
              <a:t>El Templo Expiatorio de la Sagrada Familia </a:t>
            </a:r>
            <a:endParaRPr lang="de-DE"/>
          </a:p>
        </p:txBody>
      </p:sp>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665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26659" name="Text Box 3"/>
          <p:cNvSpPr txBox="1">
            <a:spLocks noChangeArrowheads="1"/>
          </p:cNvSpPr>
          <p:nvPr/>
        </p:nvSpPr>
        <p:spPr bwMode="auto">
          <a:xfrm>
            <a:off x="611188" y="692150"/>
            <a:ext cx="7848600" cy="3387725"/>
          </a:xfrm>
          <a:prstGeom prst="rect">
            <a:avLst/>
          </a:prstGeom>
          <a:noFill/>
          <a:ln w="9525">
            <a:noFill/>
            <a:miter lim="800000"/>
            <a:headEnd/>
            <a:tailEnd/>
          </a:ln>
          <a:effectLst/>
        </p:spPr>
        <p:txBody>
          <a:bodyPr>
            <a:spAutoFit/>
          </a:bodyPr>
          <a:lstStyle/>
          <a:p>
            <a:pPr algn="r" rtl="1"/>
            <a:r>
              <a:rPr lang="fa-IR" altLang="ko-KR">
                <a:cs typeface="Arial" pitchFamily="34" charset="0"/>
              </a:rPr>
              <a:t>دربارۀ چگونگی ورود واژۀ صفر در زبان فرانسه می توان گفت که ابتدا </a:t>
            </a:r>
            <a:r>
              <a:rPr lang="de-DE" altLang="ko-KR">
                <a:ea typeface="Gulim" pitchFamily="34" charset="-127"/>
                <a:cs typeface="Arial" pitchFamily="34" charset="0"/>
              </a:rPr>
              <a:t>ciffra </a:t>
            </a:r>
            <a:r>
              <a:rPr lang="fa-IR" altLang="ko-KR">
                <a:cs typeface="Arial" pitchFamily="34" charset="0"/>
              </a:rPr>
              <a:t>ایتالیائی به شکل "شیفر" </a:t>
            </a:r>
            <a:r>
              <a:rPr lang="de-DE" altLang="ko-KR">
                <a:ea typeface="Gulim" pitchFamily="34" charset="-127"/>
              </a:rPr>
              <a:t>chiffre</a:t>
            </a:r>
            <a:r>
              <a:rPr lang="fa-IR" altLang="ko-KR">
                <a:cs typeface="Arial" pitchFamily="34" charset="0"/>
              </a:rPr>
              <a:t> در قرن چهاردهم داخل آن زبان گردید و سپس </a:t>
            </a:r>
            <a:r>
              <a:rPr lang="en-GB" altLang="ko-KR">
                <a:ea typeface="Gulim" pitchFamily="34" charset="-127"/>
              </a:rPr>
              <a:t>zero</a:t>
            </a:r>
            <a:r>
              <a:rPr lang="fa-IR" altLang="ko-KR">
                <a:cs typeface="Arial" pitchFamily="34" charset="0"/>
              </a:rPr>
              <a:t> در قرن پانزدهم. ولی این که چگونه این کلمه به صورت </a:t>
            </a:r>
            <a:r>
              <a:rPr lang="de-DE" altLang="ko-KR">
                <a:ea typeface="Gulim" pitchFamily="34" charset="-127"/>
              </a:rPr>
              <a:t>zéro </a:t>
            </a:r>
            <a:r>
              <a:rPr lang="fa-IR" altLang="ko-KR">
                <a:cs typeface="Arial" pitchFamily="34" charset="0"/>
              </a:rPr>
              <a:t>برای نشان دادن عدد صفر در زبان فرانسوی معمول گشت پرسشی است که پاسخ آنرا می توان در مقالۀ "قدیمی ترین کاربرد برخی از واژه ها در ریاضیات"</a:t>
            </a:r>
            <a:r>
              <a:rPr lang="fa-IR" altLang="ko-KR">
                <a:cs typeface="Arial" pitchFamily="34" charset="0"/>
                <a:hlinkClick r:id="" action="ppaction://noaction"/>
              </a:rPr>
              <a:t>[1]</a:t>
            </a:r>
            <a:r>
              <a:rPr lang="fa-IR" altLang="ko-KR">
                <a:cs typeface="Arial" pitchFamily="34" charset="0"/>
              </a:rPr>
              <a:t> یافت. در آنجا آمده است که این لغت از طریق یک کتاب حساب که در سال ۱٤٨٥ برای کاسبکاران و بازرگانان نوشته شده بود، وارد زبان فرانسه گردید. در آن کتاب جملۀ زیر قید شده بود: </a:t>
            </a:r>
            <a:endParaRPr lang="fr-FR" altLang="ko-KR">
              <a:ea typeface="Gulim" pitchFamily="34" charset="-127"/>
            </a:endParaRPr>
          </a:p>
          <a:p>
            <a:r>
              <a:rPr lang="fr-FR" altLang="ko-KR">
                <a:ea typeface="Gulim" pitchFamily="34" charset="-127"/>
              </a:rPr>
              <a:t>»</a:t>
            </a:r>
            <a:r>
              <a:rPr lang="fr-FR" altLang="ko-KR" i="1">
                <a:ea typeface="Gulim" pitchFamily="34" charset="-127"/>
              </a:rPr>
              <a:t>Et en chiffres ne sont que dix figures, des quelles les neuf ont valeur et la dixième ne vaut rien mais elle fait valoir les autres figures et se nomme </a:t>
            </a:r>
            <a:r>
              <a:rPr lang="fr-FR" altLang="ko-KR" b="1" i="1">
                <a:ea typeface="Gulim" pitchFamily="34" charset="-127"/>
              </a:rPr>
              <a:t>zero</a:t>
            </a:r>
            <a:r>
              <a:rPr lang="fr-FR" altLang="ko-KR" i="1">
                <a:ea typeface="Gulim" pitchFamily="34" charset="-127"/>
              </a:rPr>
              <a:t> ou chiffre…</a:t>
            </a:r>
            <a:r>
              <a:rPr lang="fr-FR" altLang="ko-KR">
                <a:ea typeface="Gulim" pitchFamily="34" charset="-127"/>
              </a:rPr>
              <a:t>«.</a:t>
            </a:r>
            <a:endParaRPr lang="de-DE" altLang="ko-KR">
              <a:ea typeface="Gulim" pitchFamily="34" charset="-127"/>
            </a:endParaRPr>
          </a:p>
          <a:p>
            <a:r>
              <a:rPr lang="de-DE" altLang="ko-KR">
                <a:ea typeface="Gulim" pitchFamily="34" charset="-127"/>
              </a:rPr>
              <a:t/>
            </a:r>
            <a:br>
              <a:rPr lang="de-DE" altLang="ko-KR">
                <a:ea typeface="Gulim" pitchFamily="34" charset="-127"/>
              </a:rPr>
            </a:br>
            <a:r>
              <a:rPr lang="de-DE" altLang="ko-KR">
                <a:ea typeface="Gulim" pitchFamily="34" charset="-127"/>
                <a:hlinkClick r:id="" action="ppaction://noaction"/>
              </a:rPr>
              <a:t>[1]</a:t>
            </a:r>
            <a:r>
              <a:rPr lang="en-GB" altLang="ko-KR">
                <a:ea typeface="Gulim" pitchFamily="34" charset="-127"/>
              </a:rPr>
              <a:t> </a:t>
            </a:r>
            <a:r>
              <a:rPr lang="en-GB" altLang="ko-KR" i="1">
                <a:ea typeface="Gulim" pitchFamily="34" charset="-127"/>
              </a:rPr>
              <a:t>Earliest Known Uses of Some of the Words of Mathematics </a:t>
            </a:r>
            <a:r>
              <a:rPr lang="en-GB" altLang="ko-KR">
                <a:ea typeface="Gulim" pitchFamily="34" charset="-127"/>
              </a:rPr>
              <a:t>(http://jeff560.tripod.com/z.html) </a:t>
            </a:r>
            <a:endParaRPr lang="de-DE"/>
          </a:p>
        </p:txBody>
      </p:sp>
    </p:spTree>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614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26320" name="Picture 16"/>
          <p:cNvPicPr>
            <a:picLocks noChangeAspect="1" noChangeArrowheads="1"/>
          </p:cNvPicPr>
          <p:nvPr/>
        </p:nvPicPr>
        <p:blipFill>
          <a:blip r:embed="rId4"/>
          <a:srcRect/>
          <a:stretch>
            <a:fillRect/>
          </a:stretch>
        </p:blipFill>
        <p:spPr bwMode="auto">
          <a:xfrm>
            <a:off x="468313" y="511175"/>
            <a:ext cx="8207375" cy="46085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6320"/>
                                        </p:tgtEl>
                                        <p:attrNameLst>
                                          <p:attrName>style.visibility</p:attrName>
                                        </p:attrNameLst>
                                      </p:cBhvr>
                                      <p:to>
                                        <p:strVal val="visible"/>
                                      </p:to>
                                    </p:set>
                                    <p:animEffect transition="in" filter="dissolve">
                                      <p:cBhvr>
                                        <p:cTn id="7" dur="500"/>
                                        <p:tgtEl>
                                          <p:spTgt spid="226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699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96996" name="Text Box 4"/>
          <p:cNvSpPr txBox="1">
            <a:spLocks noChangeArrowheads="1"/>
          </p:cNvSpPr>
          <p:nvPr/>
        </p:nvSpPr>
        <p:spPr bwMode="auto">
          <a:xfrm>
            <a:off x="612775" y="549275"/>
            <a:ext cx="8062913" cy="5356225"/>
          </a:xfrm>
          <a:prstGeom prst="rect">
            <a:avLst/>
          </a:prstGeom>
          <a:noFill/>
          <a:ln w="9525">
            <a:noFill/>
            <a:miter lim="800000"/>
            <a:headEnd/>
            <a:tailEnd/>
          </a:ln>
          <a:effectLst/>
        </p:spPr>
        <p:txBody>
          <a:bodyPr>
            <a:spAutoFit/>
          </a:bodyPr>
          <a:lstStyle/>
          <a:p>
            <a:pPr algn="ctr">
              <a:spcBef>
                <a:spcPct val="50000"/>
              </a:spcBef>
            </a:pPr>
            <a:r>
              <a:rPr lang="de-DE" sz="2400" b="1">
                <a:latin typeface="Times New Roman" pitchFamily="18" charset="0"/>
                <a:cs typeface="Times New Roman" pitchFamily="18" charset="0"/>
              </a:rPr>
              <a:t>Die Mauren in Spanien</a:t>
            </a:r>
          </a:p>
          <a:p>
            <a:pPr>
              <a:lnSpc>
                <a:spcPct val="120000"/>
              </a:lnSpc>
              <a:spcBef>
                <a:spcPct val="50000"/>
              </a:spcBef>
            </a:pPr>
            <a:r>
              <a:rPr lang="de-DE" sz="2000">
                <a:latin typeface="Times New Roman" pitchFamily="18" charset="0"/>
                <a:cs typeface="Times New Roman" pitchFamily="18" charset="0"/>
              </a:rPr>
              <a:t>Als Mauren bezeichnet man muslimische Araber, die von Süden auf die Iberische Halbinsel vordrangen. </a:t>
            </a:r>
            <a:br>
              <a:rPr lang="de-DE" sz="2000">
                <a:latin typeface="Times New Roman" pitchFamily="18" charset="0"/>
                <a:cs typeface="Times New Roman" pitchFamily="18" charset="0"/>
              </a:rPr>
            </a:br>
            <a:r>
              <a:rPr lang="de-DE" sz="2000">
                <a:latin typeface="Times New Roman" pitchFamily="18" charset="0"/>
                <a:cs typeface="Times New Roman" pitchFamily="18" charset="0"/>
              </a:rPr>
              <a:t>Am 28.4.711 legten die Schiffe von Tarik ibn Ziyad 8000 Mann in der Bucht von Algeciras an. </a:t>
            </a:r>
            <a:br>
              <a:rPr lang="de-DE" sz="2000">
                <a:latin typeface="Times New Roman" pitchFamily="18" charset="0"/>
                <a:cs typeface="Times New Roman" pitchFamily="18" charset="0"/>
              </a:rPr>
            </a:br>
            <a:r>
              <a:rPr lang="de-DE" sz="2000">
                <a:latin typeface="Times New Roman" pitchFamily="18" charset="0"/>
                <a:cs typeface="Times New Roman" pitchFamily="18" charset="0"/>
              </a:rPr>
              <a:t>Er errichtete erste Befestigungen rund um den Felsen von Calpe, der heute unter dem Namen Gibraltar bekannt ist.</a:t>
            </a:r>
            <a:br>
              <a:rPr lang="de-DE" sz="2000">
                <a:latin typeface="Times New Roman" pitchFamily="18" charset="0"/>
                <a:cs typeface="Times New Roman" pitchFamily="18" charset="0"/>
              </a:rPr>
            </a:br>
            <a:r>
              <a:rPr lang="de-DE" sz="2000">
                <a:latin typeface="Times New Roman" pitchFamily="18" charset="0"/>
                <a:cs typeface="Times New Roman" pitchFamily="18" charset="0"/>
              </a:rPr>
              <a:t>719 war die muslimische Eroberung der Iberischen Halbinsel abgeschlossen. Die Mauren übernahmen die Herrschaft in Spanien und gründete das selbstständige Emirat con Córdoba.</a:t>
            </a:r>
            <a:br>
              <a:rPr lang="de-DE" sz="2000">
                <a:latin typeface="Times New Roman" pitchFamily="18" charset="0"/>
                <a:cs typeface="Times New Roman" pitchFamily="18" charset="0"/>
              </a:rPr>
            </a:br>
            <a:r>
              <a:rPr lang="de-DE" sz="2000">
                <a:latin typeface="Times New Roman" pitchFamily="18" charset="0"/>
                <a:cs typeface="Times New Roman" pitchFamily="18" charset="0"/>
              </a:rPr>
              <a:t> Die Landwirtschaft, das geistige Leben und das Handwerk erlebten in dieser Zeit eine Blüte. Juden, Christen und Araber lebten gemeinsam in Spanien und beflügelten sich gegenseitig in ihren Leistungen und Ideen. So kamen viele Gelehrte, die im Mittelalter hohes Ansehen erlangten, aus Spanien. </a:t>
            </a:r>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832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68323" name="Text Box 3"/>
          <p:cNvSpPr txBox="1">
            <a:spLocks noChangeArrowheads="1"/>
          </p:cNvSpPr>
          <p:nvPr/>
        </p:nvSpPr>
        <p:spPr bwMode="auto">
          <a:xfrm>
            <a:off x="757238" y="549275"/>
            <a:ext cx="7702550" cy="519113"/>
          </a:xfrm>
          <a:prstGeom prst="rect">
            <a:avLst/>
          </a:prstGeom>
          <a:noFill/>
          <a:ln w="9525">
            <a:noFill/>
            <a:miter lim="800000"/>
            <a:headEnd/>
            <a:tailEnd/>
          </a:ln>
          <a:effectLst/>
        </p:spPr>
        <p:txBody>
          <a:bodyPr>
            <a:spAutoFit/>
          </a:bodyPr>
          <a:lstStyle/>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Peter John Bentley 			(1972-) </a:t>
            </a:r>
            <a:endParaRPr lang="de-DE" sz="2800">
              <a:latin typeface="Times New Roman" pitchFamily="18" charset="0"/>
              <a:ea typeface="Gulim" pitchFamily="34"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411163" y="442913"/>
            <a:ext cx="8337550" cy="5991225"/>
          </a:xfrm>
          <a:prstGeom prst="rect">
            <a:avLst/>
          </a:prstGeom>
          <a:solidFill>
            <a:srgbClr val="FF99CC"/>
          </a:solidFill>
          <a:ln w="9525">
            <a:solidFill>
              <a:schemeClr val="tx1"/>
            </a:solidFill>
            <a:miter lim="800000"/>
            <a:headEnd/>
            <a:tailEnd/>
          </a:ln>
          <a:effectLst/>
        </p:spPr>
        <p:txBody>
          <a:bodyPr wrap="none" anchor="ctr"/>
          <a:lstStyle/>
          <a:p>
            <a:endParaRPr lang="en-US"/>
          </a:p>
        </p:txBody>
      </p:sp>
      <p:grpSp>
        <p:nvGrpSpPr>
          <p:cNvPr id="72707" name="Group 3"/>
          <p:cNvGrpSpPr>
            <a:grpSpLocks/>
          </p:cNvGrpSpPr>
          <p:nvPr/>
        </p:nvGrpSpPr>
        <p:grpSpPr bwMode="auto">
          <a:xfrm>
            <a:off x="873125" y="692150"/>
            <a:ext cx="7227888" cy="5453063"/>
            <a:chOff x="159" y="346"/>
            <a:chExt cx="4689" cy="3571"/>
          </a:xfrm>
        </p:grpSpPr>
        <p:sp>
          <p:nvSpPr>
            <p:cNvPr id="72708" name="Oval 4"/>
            <p:cNvSpPr>
              <a:spLocks noChangeAspect="1" noChangeArrowheads="1"/>
            </p:cNvSpPr>
            <p:nvPr/>
          </p:nvSpPr>
          <p:spPr bwMode="auto">
            <a:xfrm>
              <a:off x="159" y="585"/>
              <a:ext cx="3332" cy="3332"/>
            </a:xfrm>
            <a:prstGeom prst="ellipse">
              <a:avLst/>
            </a:prstGeom>
            <a:gradFill rotWithShape="1">
              <a:gsLst>
                <a:gs pos="0">
                  <a:srgbClr val="3399FF">
                    <a:gamma/>
                    <a:tint val="49020"/>
                    <a:invGamma/>
                  </a:srgbClr>
                </a:gs>
                <a:gs pos="100000">
                  <a:srgbClr val="3399FF"/>
                </a:gs>
              </a:gsLst>
              <a:path path="shape">
                <a:fillToRect l="50000" t="50000" r="50000" b="50000"/>
              </a:path>
            </a:gradFill>
            <a:ln w="279400">
              <a:solidFill>
                <a:srgbClr val="010066"/>
              </a:solidFill>
              <a:round/>
              <a:headEnd/>
              <a:tailEnd/>
            </a:ln>
            <a:effectLst/>
          </p:spPr>
          <p:txBody>
            <a:bodyPr wrap="none" lIns="90000" tIns="46800" rIns="90000" bIns="46800" anchor="ctr"/>
            <a:lstStyle/>
            <a:p>
              <a:endParaRPr lang="en-US"/>
            </a:p>
          </p:txBody>
        </p:sp>
        <p:sp>
          <p:nvSpPr>
            <p:cNvPr id="72709" name="Oval 5"/>
            <p:cNvSpPr>
              <a:spLocks noChangeAspect="1" noChangeArrowheads="1"/>
            </p:cNvSpPr>
            <p:nvPr/>
          </p:nvSpPr>
          <p:spPr bwMode="auto">
            <a:xfrm>
              <a:off x="3533" y="1678"/>
              <a:ext cx="1315" cy="1315"/>
            </a:xfrm>
            <a:prstGeom prst="ellipse">
              <a:avLst/>
            </a:prstGeom>
            <a:gradFill rotWithShape="1">
              <a:gsLst>
                <a:gs pos="0">
                  <a:srgbClr val="3399FF">
                    <a:gamma/>
                    <a:tint val="49020"/>
                    <a:invGamma/>
                  </a:srgbClr>
                </a:gs>
                <a:gs pos="100000">
                  <a:srgbClr val="3399FF"/>
                </a:gs>
              </a:gsLst>
              <a:path path="shape">
                <a:fillToRect l="50000" t="50000" r="50000" b="50000"/>
              </a:path>
            </a:gradFill>
            <a:ln w="177800">
              <a:solidFill>
                <a:srgbClr val="010066"/>
              </a:solidFill>
              <a:round/>
              <a:headEnd/>
              <a:tailEnd/>
            </a:ln>
            <a:effectLst/>
          </p:spPr>
          <p:txBody>
            <a:bodyPr wrap="none" lIns="90000" tIns="46800" rIns="90000" bIns="46800" anchor="ctr"/>
            <a:lstStyle/>
            <a:p>
              <a:endParaRPr lang="en-US"/>
            </a:p>
          </p:txBody>
        </p:sp>
        <p:sp>
          <p:nvSpPr>
            <p:cNvPr id="72710" name="Oval 6"/>
            <p:cNvSpPr>
              <a:spLocks noChangeAspect="1" noChangeArrowheads="1"/>
            </p:cNvSpPr>
            <p:nvPr/>
          </p:nvSpPr>
          <p:spPr bwMode="auto">
            <a:xfrm>
              <a:off x="3294" y="346"/>
              <a:ext cx="1315" cy="1315"/>
            </a:xfrm>
            <a:prstGeom prst="ellipse">
              <a:avLst/>
            </a:prstGeom>
            <a:gradFill rotWithShape="1">
              <a:gsLst>
                <a:gs pos="0">
                  <a:srgbClr val="3399FF">
                    <a:gamma/>
                    <a:tint val="49020"/>
                    <a:invGamma/>
                  </a:srgbClr>
                </a:gs>
                <a:gs pos="100000">
                  <a:srgbClr val="3399FF"/>
                </a:gs>
              </a:gsLst>
              <a:path path="shape">
                <a:fillToRect l="50000" t="50000" r="50000" b="50000"/>
              </a:path>
            </a:gradFill>
            <a:ln w="177800">
              <a:solidFill>
                <a:srgbClr val="010066"/>
              </a:solidFill>
              <a:round/>
              <a:headEnd/>
              <a:tailEnd/>
            </a:ln>
            <a:effectLst/>
          </p:spPr>
          <p:txBody>
            <a:bodyPr wrap="none" lIns="90000" tIns="46800" rIns="90000" bIns="46800" anchor="ctr"/>
            <a:lstStyle/>
            <a:p>
              <a:endParaRPr lang="en-US"/>
            </a:p>
          </p:txBody>
        </p:sp>
        <p:graphicFrame>
          <p:nvGraphicFramePr>
            <p:cNvPr id="72711" name="Object 7"/>
            <p:cNvGraphicFramePr>
              <a:graphicFrameLocks noChangeAspect="1"/>
            </p:cNvGraphicFramePr>
            <p:nvPr/>
          </p:nvGraphicFramePr>
          <p:xfrm>
            <a:off x="494" y="1165"/>
            <a:ext cx="2634" cy="2137"/>
          </p:xfrm>
          <a:graphic>
            <a:graphicData uri="http://schemas.openxmlformats.org/presentationml/2006/ole">
              <p:oleObj spid="_x0000_s72711" name="Flash Document" r:id="rId5" imgW="3894480" imgH="3159720" progId="Flash.Movie">
                <p:embed/>
              </p:oleObj>
            </a:graphicData>
          </a:graphic>
        </p:graphicFrame>
        <p:graphicFrame>
          <p:nvGraphicFramePr>
            <p:cNvPr id="72712" name="Object 8"/>
            <p:cNvGraphicFramePr>
              <a:graphicFrameLocks noChangeAspect="1"/>
            </p:cNvGraphicFramePr>
            <p:nvPr/>
          </p:nvGraphicFramePr>
          <p:xfrm>
            <a:off x="3442" y="570"/>
            <a:ext cx="1047" cy="849"/>
          </p:xfrm>
          <a:graphic>
            <a:graphicData uri="http://schemas.openxmlformats.org/presentationml/2006/ole">
              <p:oleObj spid="_x0000_s72712" name="Flash Document" r:id="rId6" imgW="3894480" imgH="3159720" progId="Flash.Movie">
                <p:embed/>
              </p:oleObj>
            </a:graphicData>
          </a:graphic>
        </p:graphicFrame>
        <p:graphicFrame>
          <p:nvGraphicFramePr>
            <p:cNvPr id="72713" name="Object 9"/>
            <p:cNvGraphicFramePr>
              <a:graphicFrameLocks noChangeAspect="1"/>
            </p:cNvGraphicFramePr>
            <p:nvPr/>
          </p:nvGraphicFramePr>
          <p:xfrm>
            <a:off x="3679" y="1922"/>
            <a:ext cx="1047" cy="849"/>
          </p:xfrm>
          <a:graphic>
            <a:graphicData uri="http://schemas.openxmlformats.org/presentationml/2006/ole">
              <p:oleObj spid="_x0000_s72713" name="Flash Document" r:id="rId7" imgW="3894480" imgH="3159720" progId="Flash.Movie">
                <p:embed/>
              </p:oleObj>
            </a:graphicData>
          </a:graphic>
        </p:graphicFrame>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54628" name="Picture 4"/>
          <p:cNvPicPr>
            <a:picLocks noChangeAspect="1" noChangeArrowheads="1"/>
          </p:cNvPicPr>
          <p:nvPr/>
        </p:nvPicPr>
        <p:blipFill>
          <a:blip r:embed="rId4"/>
          <a:srcRect l="1587" t="6299" r="1587" b="3406"/>
          <a:stretch>
            <a:fillRect/>
          </a:stretch>
        </p:blipFill>
        <p:spPr bwMode="auto">
          <a:xfrm>
            <a:off x="395288" y="450850"/>
            <a:ext cx="8343900" cy="6002338"/>
          </a:xfrm>
          <a:prstGeom prst="rect">
            <a:avLst/>
          </a:prstGeom>
          <a:noFill/>
          <a:ln w="9525">
            <a:solidFill>
              <a:schemeClr val="tx1"/>
            </a:solidFill>
            <a:miter lim="800000"/>
            <a:headEnd/>
            <a:tailEnd/>
          </a:ln>
          <a:effectLst/>
        </p:spPr>
      </p:pic>
      <p:sp>
        <p:nvSpPr>
          <p:cNvPr id="154629" name="AutoShape 5"/>
          <p:cNvSpPr>
            <a:spLocks noChangeArrowheads="1"/>
          </p:cNvSpPr>
          <p:nvPr/>
        </p:nvSpPr>
        <p:spPr bwMode="auto">
          <a:xfrm rot="-4101073">
            <a:off x="4859338" y="4941888"/>
            <a:ext cx="576262" cy="5762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3300"/>
          </a:soli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395288"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48486" name="Picture 6" descr="Neue Bitmap"/>
          <p:cNvPicPr>
            <a:picLocks noChangeAspect="1" noChangeArrowheads="1"/>
          </p:cNvPicPr>
          <p:nvPr/>
        </p:nvPicPr>
        <p:blipFill>
          <a:blip r:embed="rId4"/>
          <a:srcRect/>
          <a:stretch>
            <a:fillRect/>
          </a:stretch>
        </p:blipFill>
        <p:spPr bwMode="auto">
          <a:xfrm>
            <a:off x="404813" y="1484313"/>
            <a:ext cx="8328025" cy="4824412"/>
          </a:xfrm>
          <a:prstGeom prst="rect">
            <a:avLst/>
          </a:prstGeom>
          <a:noFill/>
          <a:ln w="9525">
            <a:noFill/>
            <a:miter lim="800000"/>
            <a:headEnd/>
            <a:tailEnd/>
          </a:ln>
        </p:spPr>
      </p:pic>
      <p:sp>
        <p:nvSpPr>
          <p:cNvPr id="148487" name="Text Box 7"/>
          <p:cNvSpPr txBox="1">
            <a:spLocks noChangeArrowheads="1"/>
          </p:cNvSpPr>
          <p:nvPr/>
        </p:nvSpPr>
        <p:spPr bwMode="auto">
          <a:xfrm>
            <a:off x="538163" y="765175"/>
            <a:ext cx="8137525" cy="519113"/>
          </a:xfrm>
          <a:prstGeom prst="rect">
            <a:avLst/>
          </a:prstGeom>
          <a:solidFill>
            <a:schemeClr val="bg1"/>
          </a:solidFill>
          <a:ln w="3175">
            <a:noFill/>
            <a:miter lim="800000"/>
            <a:headEnd/>
            <a:tailEnd/>
          </a:ln>
          <a:effectLst/>
        </p:spPr>
        <p:txBody>
          <a:bodyPr>
            <a:spAutoFit/>
          </a:bodyPr>
          <a:lstStyle/>
          <a:p>
            <a:pPr algn="ctr">
              <a:spcBef>
                <a:spcPct val="10000"/>
              </a:spcBef>
            </a:pPr>
            <a:r>
              <a:rPr lang="fa-IR" sz="2800">
                <a:latin typeface="Times New Roman" pitchFamily="18" charset="0"/>
                <a:cs typeface="Times New Roman" pitchFamily="18" charset="0"/>
              </a:rPr>
              <a:t>گستره فرامانروائی ایران باستان </a:t>
            </a:r>
            <a:endParaRPr lang="de-DE" sz="2400" i="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9938" name="Rectangle 2"/>
          <p:cNvSpPr>
            <a:spLocks noChangeArrowheads="1"/>
          </p:cNvSpPr>
          <p:nvPr/>
        </p:nvSpPr>
        <p:spPr bwMode="auto">
          <a:xfrm>
            <a:off x="395288"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679941" name="Picture 5" descr="E2BF6FD3"/>
          <p:cNvPicPr>
            <a:picLocks noChangeAspect="1" noChangeArrowheads="1"/>
          </p:cNvPicPr>
          <p:nvPr/>
        </p:nvPicPr>
        <p:blipFill>
          <a:blip r:embed="rId4">
            <a:lum contrast="42000"/>
          </a:blip>
          <a:srcRect l="7556" t="15245" r="16071" b="57010"/>
          <a:stretch>
            <a:fillRect/>
          </a:stretch>
        </p:blipFill>
        <p:spPr bwMode="auto">
          <a:xfrm>
            <a:off x="539750" y="1084263"/>
            <a:ext cx="8064500" cy="2128837"/>
          </a:xfrm>
          <a:prstGeom prst="rect">
            <a:avLst/>
          </a:prstGeom>
          <a:noFill/>
          <a:ln w="9525">
            <a:noFill/>
            <a:miter lim="800000"/>
            <a:headEnd/>
            <a:tailEnd/>
          </a:ln>
        </p:spPr>
      </p:pic>
      <p:pic>
        <p:nvPicPr>
          <p:cNvPr id="679942" name="Picture 6" descr="E425382"/>
          <p:cNvPicPr>
            <a:picLocks noChangeAspect="1" noChangeArrowheads="1"/>
          </p:cNvPicPr>
          <p:nvPr/>
        </p:nvPicPr>
        <p:blipFill>
          <a:blip r:embed="rId5"/>
          <a:srcRect l="5792" t="32028" r="1932" b="34154"/>
          <a:stretch>
            <a:fillRect/>
          </a:stretch>
        </p:blipFill>
        <p:spPr bwMode="auto">
          <a:xfrm>
            <a:off x="539750" y="3221038"/>
            <a:ext cx="7993063" cy="2967037"/>
          </a:xfrm>
          <a:prstGeom prst="rect">
            <a:avLst/>
          </a:prstGeom>
          <a:noFill/>
          <a:ln w="9525">
            <a:noFill/>
            <a:miter lim="800000"/>
            <a:headEnd/>
            <a:tailEnd/>
          </a:ln>
        </p:spPr>
      </p:pic>
      <p:sp>
        <p:nvSpPr>
          <p:cNvPr id="679943" name="Text Box 7"/>
          <p:cNvSpPr txBox="1">
            <a:spLocks noChangeArrowheads="1"/>
          </p:cNvSpPr>
          <p:nvPr/>
        </p:nvSpPr>
        <p:spPr bwMode="auto">
          <a:xfrm>
            <a:off x="395288" y="476250"/>
            <a:ext cx="8280400" cy="579438"/>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Bisotun Relief</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965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39653" name="Text Box 5"/>
          <p:cNvSpPr txBox="1">
            <a:spLocks noChangeArrowheads="1"/>
          </p:cNvSpPr>
          <p:nvPr/>
        </p:nvSpPr>
        <p:spPr bwMode="auto">
          <a:xfrm>
            <a:off x="468313" y="677863"/>
            <a:ext cx="8207375" cy="519112"/>
          </a:xfrm>
          <a:prstGeom prst="rect">
            <a:avLst/>
          </a:prstGeom>
          <a:noFill/>
          <a:ln w="9525">
            <a:noFill/>
            <a:miter lim="800000"/>
            <a:headEnd/>
            <a:tailEnd/>
          </a:ln>
          <a:effectLst/>
        </p:spPr>
        <p:txBody>
          <a:bodyPr>
            <a:spAutoFit/>
          </a:bodyPr>
          <a:lstStyle/>
          <a:p>
            <a:pPr algn="ctr">
              <a:spcBef>
                <a:spcPct val="50000"/>
              </a:spcBef>
            </a:pPr>
            <a:r>
              <a:rPr lang="fa-IR" sz="2800">
                <a:latin typeface="Times New Roman" pitchFamily="18" charset="0"/>
                <a:cs typeface="Times New Roman" pitchFamily="18" charset="0"/>
              </a:rPr>
              <a:t>متصرفات اسلام</a:t>
            </a:r>
            <a:r>
              <a:rPr lang="de-DE"/>
              <a:t> </a:t>
            </a:r>
          </a:p>
        </p:txBody>
      </p:sp>
      <p:pic>
        <p:nvPicPr>
          <p:cNvPr id="539654" name="Picture 1027"/>
          <p:cNvPicPr>
            <a:picLocks noChangeAspect="1" noChangeArrowheads="1"/>
          </p:cNvPicPr>
          <p:nvPr/>
        </p:nvPicPr>
        <p:blipFill>
          <a:blip r:embed="rId4"/>
          <a:srcRect l="3717" t="3122" r="4861" b="16527"/>
          <a:stretch>
            <a:fillRect/>
          </a:stretch>
        </p:blipFill>
        <p:spPr bwMode="auto">
          <a:xfrm>
            <a:off x="420688" y="1581150"/>
            <a:ext cx="8318500" cy="4841875"/>
          </a:xfrm>
          <a:prstGeom prst="rect">
            <a:avLst/>
          </a:prstGeom>
          <a:noFill/>
          <a:ln w="9525">
            <a:noFill/>
            <a:miter lim="800000"/>
            <a:headEnd/>
            <a:tailEnd/>
          </a:ln>
        </p:spPr>
      </p:pic>
      <p:sp>
        <p:nvSpPr>
          <p:cNvPr id="539655" name="AutoShape 7"/>
          <p:cNvSpPr>
            <a:spLocks noChangeArrowheads="1"/>
          </p:cNvSpPr>
          <p:nvPr/>
        </p:nvSpPr>
        <p:spPr bwMode="auto">
          <a:xfrm rot="2509636">
            <a:off x="6707188" y="2679700"/>
            <a:ext cx="482600" cy="433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99"/>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3746" name="Rectangle 2"/>
          <p:cNvSpPr>
            <a:spLocks noChangeArrowheads="1"/>
          </p:cNvSpPr>
          <p:nvPr/>
        </p:nvSpPr>
        <p:spPr bwMode="auto">
          <a:xfrm>
            <a:off x="411163" y="442913"/>
            <a:ext cx="8337550" cy="5991225"/>
          </a:xfrm>
          <a:prstGeom prst="rect">
            <a:avLst/>
          </a:prstGeom>
          <a:solidFill>
            <a:srgbClr val="CCFFCC"/>
          </a:solidFill>
          <a:ln w="9525">
            <a:solidFill>
              <a:schemeClr val="tx1"/>
            </a:solidFill>
            <a:miter lim="800000"/>
            <a:headEnd/>
            <a:tailEnd/>
          </a:ln>
          <a:effectLst/>
        </p:spPr>
        <p:txBody>
          <a:bodyPr wrap="none" anchor="ctr"/>
          <a:lstStyle/>
          <a:p>
            <a:pPr algn="ctr"/>
            <a:endParaRPr lang="de-DE"/>
          </a:p>
        </p:txBody>
      </p:sp>
      <p:sp>
        <p:nvSpPr>
          <p:cNvPr id="543748" name="Text Box 4"/>
          <p:cNvSpPr txBox="1">
            <a:spLocks noChangeArrowheads="1"/>
          </p:cNvSpPr>
          <p:nvPr/>
        </p:nvSpPr>
        <p:spPr bwMode="auto">
          <a:xfrm>
            <a:off x="4859338" y="4941888"/>
            <a:ext cx="3313112" cy="822325"/>
          </a:xfrm>
          <a:prstGeom prst="rect">
            <a:avLst/>
          </a:prstGeom>
          <a:noFill/>
          <a:ln w="9525">
            <a:noFill/>
            <a:miter lim="800000"/>
            <a:headEnd/>
            <a:tailEnd/>
          </a:ln>
          <a:effectLst/>
        </p:spPr>
        <p:txBody>
          <a:bodyPr>
            <a:spAutoFit/>
          </a:bodyPr>
          <a:lstStyle/>
          <a:p>
            <a:pPr algn="ctr"/>
            <a:r>
              <a:rPr lang="de-DE" sz="2400">
                <a:solidFill>
                  <a:schemeClr val="tx2"/>
                </a:solidFill>
                <a:latin typeface="Times New Roman" pitchFamily="18" charset="0"/>
                <a:cs typeface="Times New Roman" pitchFamily="18" charset="0"/>
              </a:rPr>
              <a:t>Kaliph Harun al-Rashid</a:t>
            </a:r>
          </a:p>
          <a:p>
            <a:pPr algn="ctr"/>
            <a:r>
              <a:rPr lang="de-DE" sz="2400">
                <a:solidFill>
                  <a:schemeClr val="tx2"/>
                </a:solidFill>
                <a:latin typeface="Times New Roman" pitchFamily="18" charset="0"/>
                <a:cs typeface="Times New Roman" pitchFamily="18" charset="0"/>
              </a:rPr>
              <a:t>von 786 bis 809</a:t>
            </a:r>
          </a:p>
        </p:txBody>
      </p:sp>
      <p:sp>
        <p:nvSpPr>
          <p:cNvPr id="543749" name="AutoShape 5" descr="2Q=="/>
          <p:cNvSpPr>
            <a:spLocks noChangeAspect="1" noChangeArrowheads="1"/>
          </p:cNvSpPr>
          <p:nvPr/>
        </p:nvSpPr>
        <p:spPr bwMode="auto">
          <a:xfrm>
            <a:off x="155575" y="46038"/>
            <a:ext cx="304800" cy="304800"/>
          </a:xfrm>
          <a:prstGeom prst="rect">
            <a:avLst/>
          </a:prstGeom>
          <a:noFill/>
        </p:spPr>
        <p:txBody>
          <a:bodyPr/>
          <a:lstStyle/>
          <a:p>
            <a:endParaRPr lang="en-US"/>
          </a:p>
        </p:txBody>
      </p:sp>
      <p:pic>
        <p:nvPicPr>
          <p:cNvPr id="543754" name="Picture 10" descr="http://www.fine-art-images.net/de/zoom.php?16205"/>
          <p:cNvPicPr>
            <a:picLocks noChangeAspect="1" noChangeArrowheads="1"/>
          </p:cNvPicPr>
          <p:nvPr/>
        </p:nvPicPr>
        <p:blipFill>
          <a:blip r:embed="rId4"/>
          <a:srcRect/>
          <a:stretch>
            <a:fillRect/>
          </a:stretch>
        </p:blipFill>
        <p:spPr bwMode="auto">
          <a:xfrm>
            <a:off x="4852988" y="765175"/>
            <a:ext cx="3319462" cy="4103688"/>
          </a:xfrm>
          <a:prstGeom prst="rect">
            <a:avLst/>
          </a:prstGeom>
          <a:noFill/>
          <a:ln w="6350">
            <a:solidFill>
              <a:srgbClr val="000000"/>
            </a:solidFill>
            <a:miter lim="800000"/>
            <a:headEnd/>
            <a:tailEnd/>
          </a:ln>
        </p:spPr>
      </p:pic>
      <p:pic>
        <p:nvPicPr>
          <p:cNvPr id="543756" name="Picture 12" descr="http://i.ebayimg.com/t/Karl-der-Grosse-Charlemagne-mit-Krone-1834-Carolus-Magnus-Karolus-Karol-Wielki-/06/!B8FINWwCWk~$(KGrHqJ,!iQEzNkuFd,5BM2CpdC1jw~~_12.JPG"/>
          <p:cNvPicPr>
            <a:picLocks noChangeAspect="1" noChangeArrowheads="1"/>
          </p:cNvPicPr>
          <p:nvPr/>
        </p:nvPicPr>
        <p:blipFill>
          <a:blip r:embed="rId5"/>
          <a:srcRect l="9830" r="5443"/>
          <a:stretch>
            <a:fillRect/>
          </a:stretch>
        </p:blipFill>
        <p:spPr bwMode="auto">
          <a:xfrm>
            <a:off x="914400" y="765175"/>
            <a:ext cx="3370263" cy="4103688"/>
          </a:xfrm>
          <a:prstGeom prst="rect">
            <a:avLst/>
          </a:prstGeom>
          <a:noFill/>
          <a:ln w="6350">
            <a:solidFill>
              <a:srgbClr val="000000"/>
            </a:solidFill>
            <a:miter lim="800000"/>
            <a:headEnd/>
            <a:tailEnd/>
          </a:ln>
        </p:spPr>
      </p:pic>
      <p:sp>
        <p:nvSpPr>
          <p:cNvPr id="543757" name="Text Box 13"/>
          <p:cNvSpPr txBox="1">
            <a:spLocks noChangeArrowheads="1"/>
          </p:cNvSpPr>
          <p:nvPr/>
        </p:nvSpPr>
        <p:spPr bwMode="auto">
          <a:xfrm>
            <a:off x="971550" y="4941888"/>
            <a:ext cx="3313113" cy="822325"/>
          </a:xfrm>
          <a:prstGeom prst="rect">
            <a:avLst/>
          </a:prstGeom>
          <a:noFill/>
          <a:ln w="9525">
            <a:noFill/>
            <a:miter lim="800000"/>
            <a:headEnd/>
            <a:tailEnd/>
          </a:ln>
          <a:effectLst/>
        </p:spPr>
        <p:txBody>
          <a:bodyPr>
            <a:spAutoFit/>
          </a:bodyPr>
          <a:lstStyle/>
          <a:p>
            <a:pPr algn="ctr"/>
            <a:r>
              <a:rPr lang="de-DE" sz="2400">
                <a:latin typeface="Times New Roman" pitchFamily="18" charset="0"/>
                <a:cs typeface="Times New Roman" pitchFamily="18" charset="0"/>
              </a:rPr>
              <a:t>Karl der Große</a:t>
            </a:r>
          </a:p>
          <a:p>
            <a:pPr algn="ctr"/>
            <a:r>
              <a:rPr lang="de-DE" sz="2400">
                <a:latin typeface="Times New Roman" pitchFamily="18" charset="0"/>
                <a:cs typeface="Times New Roman" pitchFamily="18" charset="0"/>
              </a:rPr>
              <a:t>von 768 bis 814</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1698" name="Rectangle 2"/>
          <p:cNvSpPr>
            <a:spLocks noChangeArrowheads="1"/>
          </p:cNvSpPr>
          <p:nvPr/>
        </p:nvSpPr>
        <p:spPr bwMode="auto">
          <a:xfrm>
            <a:off x="411163" y="442913"/>
            <a:ext cx="8337550" cy="5991225"/>
          </a:xfrm>
          <a:prstGeom prst="rect">
            <a:avLst/>
          </a:prstGeom>
          <a:solidFill>
            <a:srgbClr val="FFFFCC"/>
          </a:solidFill>
          <a:ln w="9525">
            <a:solidFill>
              <a:schemeClr val="tx1"/>
            </a:solidFill>
            <a:miter lim="800000"/>
            <a:headEnd/>
            <a:tailEnd/>
          </a:ln>
          <a:effectLst/>
        </p:spPr>
        <p:txBody>
          <a:bodyPr wrap="none" anchor="ctr"/>
          <a:lstStyle/>
          <a:p>
            <a:pPr algn="ctr"/>
            <a:endParaRPr lang="de-DE"/>
          </a:p>
        </p:txBody>
      </p:sp>
      <p:sp>
        <p:nvSpPr>
          <p:cNvPr id="541702" name="Text Box 6"/>
          <p:cNvSpPr txBox="1">
            <a:spLocks noChangeArrowheads="1"/>
          </p:cNvSpPr>
          <p:nvPr/>
        </p:nvSpPr>
        <p:spPr bwMode="auto">
          <a:xfrm>
            <a:off x="468313" y="5445125"/>
            <a:ext cx="8207375" cy="822325"/>
          </a:xfrm>
          <a:prstGeom prst="rect">
            <a:avLst/>
          </a:prstGeom>
          <a:noFill/>
          <a:ln w="9525">
            <a:noFill/>
            <a:miter lim="800000"/>
            <a:headEnd/>
            <a:tailEnd/>
          </a:ln>
          <a:effectLst/>
        </p:spPr>
        <p:txBody>
          <a:bodyPr>
            <a:spAutoFit/>
          </a:bodyPr>
          <a:lstStyle/>
          <a:p>
            <a:pPr algn="ctr"/>
            <a:r>
              <a:rPr lang="de-DE" sz="2400" i="1">
                <a:latin typeface="Times New Roman" pitchFamily="18" charset="0"/>
                <a:cs typeface="Times New Roman" pitchFamily="18" charset="0"/>
              </a:rPr>
              <a:t>The Homage of Caliph Harun Al-Rashid to Charlemagne </a:t>
            </a:r>
            <a:endParaRPr lang="de-DE" sz="2400">
              <a:latin typeface="Times New Roman" pitchFamily="18" charset="0"/>
              <a:cs typeface="Times New Roman" pitchFamily="18" charset="0"/>
            </a:endParaRPr>
          </a:p>
          <a:p>
            <a:pPr algn="ctr"/>
            <a:r>
              <a:rPr lang="de-DE" sz="2400">
                <a:latin typeface="Times New Roman" pitchFamily="18" charset="0"/>
                <a:cs typeface="Times New Roman" pitchFamily="18" charset="0"/>
              </a:rPr>
              <a:t>Jacob Jordaens (1593-1678), 1663 </a:t>
            </a:r>
          </a:p>
        </p:txBody>
      </p:sp>
      <p:pic>
        <p:nvPicPr>
          <p:cNvPr id="541703" name="Picture 7" descr="http://www.wikigallery.org/paintings/198001-198500/198265/painting1.jpg"/>
          <p:cNvPicPr>
            <a:picLocks noChangeAspect="1" noChangeArrowheads="1"/>
          </p:cNvPicPr>
          <p:nvPr/>
        </p:nvPicPr>
        <p:blipFill>
          <a:blip r:embed="rId4"/>
          <a:srcRect b="4507"/>
          <a:stretch>
            <a:fillRect/>
          </a:stretch>
        </p:blipFill>
        <p:spPr bwMode="auto">
          <a:xfrm>
            <a:off x="1765300" y="620713"/>
            <a:ext cx="5759450" cy="4751387"/>
          </a:xfrm>
          <a:prstGeom prst="rect">
            <a:avLst/>
          </a:prstGeom>
          <a:noFill/>
          <a:ln w="9525">
            <a:noFill/>
            <a:miter lim="800000"/>
            <a:headEnd/>
            <a:tailEnd/>
          </a:ln>
        </p:spPr>
      </p:pic>
      <p:pic>
        <p:nvPicPr>
          <p:cNvPr id="541705" name="Picture 9" descr="http://en.wahooart.com/Art.nsf/O/8XYAJZ/$File/Jacob-Jordaens-The-tribute-the-Caliph-Harun-al-Rashid-to-Charlemagne.JPG"/>
          <p:cNvPicPr>
            <a:picLocks noChangeAspect="1" noChangeArrowheads="1"/>
          </p:cNvPicPr>
          <p:nvPr/>
        </p:nvPicPr>
        <p:blipFill>
          <a:blip r:embed="rId5"/>
          <a:srcRect/>
          <a:stretch>
            <a:fillRect/>
          </a:stretch>
        </p:blipFill>
        <p:spPr bwMode="auto">
          <a:xfrm>
            <a:off x="1763713" y="620713"/>
            <a:ext cx="5761037" cy="4772025"/>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5794" name="Rectangle 2"/>
          <p:cNvSpPr>
            <a:spLocks noChangeArrowheads="1"/>
          </p:cNvSpPr>
          <p:nvPr/>
        </p:nvSpPr>
        <p:spPr bwMode="auto">
          <a:xfrm>
            <a:off x="411163" y="442913"/>
            <a:ext cx="8337550" cy="5991225"/>
          </a:xfrm>
          <a:prstGeom prst="rect">
            <a:avLst/>
          </a:prstGeom>
          <a:solidFill>
            <a:srgbClr val="FFFFCC"/>
          </a:solidFill>
          <a:ln w="9525">
            <a:solidFill>
              <a:schemeClr val="tx1"/>
            </a:solidFill>
            <a:miter lim="800000"/>
            <a:headEnd/>
            <a:tailEnd/>
          </a:ln>
          <a:effectLst/>
        </p:spPr>
        <p:txBody>
          <a:bodyPr wrap="none" anchor="ctr"/>
          <a:lstStyle/>
          <a:p>
            <a:pPr algn="ctr"/>
            <a:endParaRPr lang="de-DE"/>
          </a:p>
        </p:txBody>
      </p:sp>
      <p:pic>
        <p:nvPicPr>
          <p:cNvPr id="545797" name="Picture 5" descr="Harun-Charlemagne"/>
          <p:cNvPicPr>
            <a:picLocks noChangeAspect="1" noChangeArrowheads="1"/>
          </p:cNvPicPr>
          <p:nvPr/>
        </p:nvPicPr>
        <p:blipFill>
          <a:blip r:embed="rId4"/>
          <a:srcRect/>
          <a:stretch>
            <a:fillRect/>
          </a:stretch>
        </p:blipFill>
        <p:spPr bwMode="auto">
          <a:xfrm>
            <a:off x="982663" y="836613"/>
            <a:ext cx="7334250" cy="4543425"/>
          </a:xfrm>
          <a:prstGeom prst="rect">
            <a:avLst/>
          </a:prstGeom>
          <a:noFill/>
        </p:spPr>
      </p:pic>
      <p:sp>
        <p:nvSpPr>
          <p:cNvPr id="545798" name="Text Box 6"/>
          <p:cNvSpPr txBox="1">
            <a:spLocks noChangeArrowheads="1"/>
          </p:cNvSpPr>
          <p:nvPr/>
        </p:nvSpPr>
        <p:spPr bwMode="auto">
          <a:xfrm>
            <a:off x="468313" y="5445125"/>
            <a:ext cx="8207375" cy="884238"/>
          </a:xfrm>
          <a:prstGeom prst="rect">
            <a:avLst/>
          </a:prstGeom>
          <a:noFill/>
          <a:ln w="9525">
            <a:noFill/>
            <a:miter lim="800000"/>
            <a:headEnd/>
            <a:tailEnd/>
          </a:ln>
          <a:effectLst/>
        </p:spPr>
        <p:txBody>
          <a:bodyPr>
            <a:spAutoFit/>
          </a:bodyPr>
          <a:lstStyle/>
          <a:p>
            <a:pPr algn="ctr"/>
            <a:r>
              <a:rPr lang="de-DE" sz="2800" i="1">
                <a:latin typeface="Times New Roman" pitchFamily="18" charset="0"/>
                <a:cs typeface="Times New Roman" pitchFamily="18" charset="0"/>
              </a:rPr>
              <a:t>Harun al-Rashid und Karl des Großen</a:t>
            </a:r>
          </a:p>
          <a:p>
            <a:pPr algn="ctr"/>
            <a:r>
              <a:rPr lang="de-DE" sz="2400">
                <a:latin typeface="Times New Roman" pitchFamily="18" charset="0"/>
                <a:cs typeface="Times New Roman" pitchFamily="18" charset="0"/>
              </a:rPr>
              <a:t>von Julius Köckert (1827-1918), 1864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411163" y="442913"/>
            <a:ext cx="8337550" cy="5991225"/>
          </a:xfrm>
          <a:prstGeom prst="rect">
            <a:avLst/>
          </a:prstGeom>
          <a:solidFill>
            <a:srgbClr val="FF7C80"/>
          </a:solidFill>
          <a:ln w="9525">
            <a:solidFill>
              <a:schemeClr val="tx1"/>
            </a:solidFill>
            <a:miter lim="800000"/>
            <a:headEnd/>
            <a:tailEnd/>
          </a:ln>
          <a:effectLst/>
        </p:spPr>
        <p:txBody>
          <a:bodyPr wrap="none" anchor="ctr"/>
          <a:lstStyle/>
          <a:p>
            <a:endParaRPr lang="en-US"/>
          </a:p>
        </p:txBody>
      </p:sp>
      <p:pic>
        <p:nvPicPr>
          <p:cNvPr id="373763" name="Picture 3" descr="http://www.usasciencefestival.org/images/sobipro/entries/382/Muhammad%20ibn%20Musa%20al-Khwarizmi.jpeg"/>
          <p:cNvPicPr>
            <a:picLocks noChangeAspect="1" noChangeArrowheads="1"/>
          </p:cNvPicPr>
          <p:nvPr/>
        </p:nvPicPr>
        <p:blipFill>
          <a:blip r:embed="rId4"/>
          <a:srcRect/>
          <a:stretch>
            <a:fillRect/>
          </a:stretch>
        </p:blipFill>
        <p:spPr bwMode="auto">
          <a:xfrm>
            <a:off x="2051050" y="620713"/>
            <a:ext cx="4968875" cy="4711700"/>
          </a:xfrm>
          <a:prstGeom prst="rect">
            <a:avLst/>
          </a:prstGeom>
          <a:noFill/>
          <a:ln w="9525">
            <a:noFill/>
            <a:miter lim="800000"/>
            <a:headEnd/>
            <a:tailEnd/>
          </a:ln>
        </p:spPr>
      </p:pic>
      <p:sp>
        <p:nvSpPr>
          <p:cNvPr id="373764" name="Text Box 4"/>
          <p:cNvSpPr txBox="1">
            <a:spLocks noChangeArrowheads="1"/>
          </p:cNvSpPr>
          <p:nvPr/>
        </p:nvSpPr>
        <p:spPr bwMode="auto">
          <a:xfrm>
            <a:off x="468313" y="5362575"/>
            <a:ext cx="8135937" cy="946150"/>
          </a:xfrm>
          <a:prstGeom prst="rect">
            <a:avLst/>
          </a:prstGeom>
          <a:noFill/>
          <a:ln w="9525">
            <a:noFill/>
            <a:miter lim="800000"/>
            <a:headEnd/>
            <a:tailEnd/>
          </a:ln>
          <a:effectLst/>
        </p:spPr>
        <p:txBody>
          <a:bodyPr>
            <a:spAutoFit/>
          </a:bodyPr>
          <a:lstStyle/>
          <a:p>
            <a:pPr algn="ctr"/>
            <a:r>
              <a:rPr lang="en-GB" altLang="ko-KR" sz="2800">
                <a:latin typeface="Times New Roman" pitchFamily="18" charset="0"/>
                <a:ea typeface="Gulim" pitchFamily="34" charset="-127"/>
                <a:cs typeface="Times New Roman" pitchFamily="18" charset="0"/>
              </a:rPr>
              <a:t>Science, Technology, Engineering and Mathematics</a:t>
            </a:r>
            <a:endParaRPr lang="de-DE" altLang="ko-KR" sz="2800">
              <a:latin typeface="Times New Roman" pitchFamily="18" charset="0"/>
              <a:ea typeface="Gulim" pitchFamily="34" charset="-127"/>
              <a:cs typeface="Times New Roman" pitchFamily="18" charset="0"/>
            </a:endParaRPr>
          </a:p>
          <a:p>
            <a:pPr algn="ctr"/>
            <a:r>
              <a:rPr lang="de-DE" altLang="ko-KR" sz="2800">
                <a:latin typeface="Times New Roman" pitchFamily="18" charset="0"/>
                <a:ea typeface="Gulim" pitchFamily="34" charset="-127"/>
                <a:cs typeface="Times New Roman" pitchFamily="18" charset="0"/>
              </a:rPr>
              <a:t>26-27 April 2014 </a:t>
            </a:r>
            <a:r>
              <a:rPr lang="en-GB" altLang="ko-KR" sz="2800">
                <a:latin typeface="Times New Roman" pitchFamily="18" charset="0"/>
                <a:ea typeface="Gulim" pitchFamily="34" charset="-127"/>
                <a:cs typeface="Times New Roman" pitchFamily="18" charset="0"/>
              </a:rPr>
              <a:t>in Washington, USA</a:t>
            </a:r>
            <a:endParaRPr lang="fa-IR" altLang="ko-KR" sz="2800">
              <a:latin typeface="Times New Roman" pitchFamily="18" charset="0"/>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037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pic>
        <p:nvPicPr>
          <p:cNvPr id="570372" name="Picture 4" descr="http://education.francetv.fr/artsislam/img/al-mamun1.jpg"/>
          <p:cNvPicPr>
            <a:picLocks noChangeAspect="1" noChangeArrowheads="1"/>
          </p:cNvPicPr>
          <p:nvPr/>
        </p:nvPicPr>
        <p:blipFill>
          <a:blip r:embed="rId4"/>
          <a:srcRect/>
          <a:stretch>
            <a:fillRect/>
          </a:stretch>
        </p:blipFill>
        <p:spPr bwMode="auto">
          <a:xfrm>
            <a:off x="2987675" y="836613"/>
            <a:ext cx="3013075" cy="3816350"/>
          </a:xfrm>
          <a:prstGeom prst="rect">
            <a:avLst/>
          </a:prstGeom>
          <a:noFill/>
        </p:spPr>
      </p:pic>
      <p:sp>
        <p:nvSpPr>
          <p:cNvPr id="570373" name="Text Box 5"/>
          <p:cNvSpPr txBox="1">
            <a:spLocks noChangeArrowheads="1"/>
          </p:cNvSpPr>
          <p:nvPr/>
        </p:nvSpPr>
        <p:spPr bwMode="auto">
          <a:xfrm>
            <a:off x="468313" y="4997450"/>
            <a:ext cx="8207375" cy="519113"/>
          </a:xfrm>
          <a:prstGeom prst="rect">
            <a:avLst/>
          </a:prstGeom>
          <a:noFill/>
          <a:ln w="9525">
            <a:noFill/>
            <a:miter lim="800000"/>
            <a:headEnd/>
            <a:tailEnd/>
          </a:ln>
          <a:effectLst/>
        </p:spPr>
        <p:txBody>
          <a:bodyPr>
            <a:spAutoFit/>
          </a:bodyPr>
          <a:lstStyle/>
          <a:p>
            <a:pPr algn="ctr">
              <a:spcBef>
                <a:spcPct val="50000"/>
              </a:spcBef>
            </a:pPr>
            <a:r>
              <a:rPr lang="de-DE" sz="2800">
                <a:latin typeface="Times New Roman" pitchFamily="18" charset="0"/>
                <a:cs typeface="Times New Roman" pitchFamily="18" charset="0"/>
              </a:rPr>
              <a:t>al-Ma’mūn (786-833)</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84034" name="Rectangle 2"/>
          <p:cNvSpPr>
            <a:spLocks noChangeArrowheads="1"/>
          </p:cNvSpPr>
          <p:nvPr/>
        </p:nvSpPr>
        <p:spPr bwMode="auto">
          <a:xfrm>
            <a:off x="411163" y="442913"/>
            <a:ext cx="8337550" cy="5991225"/>
          </a:xfrm>
          <a:prstGeom prst="rect">
            <a:avLst/>
          </a:prstGeom>
          <a:solidFill>
            <a:srgbClr val="FF99CC"/>
          </a:solidFill>
          <a:ln w="9525">
            <a:solidFill>
              <a:schemeClr val="tx1"/>
            </a:solidFill>
            <a:miter lim="800000"/>
            <a:headEnd/>
            <a:tailEnd/>
          </a:ln>
          <a:effectLst/>
        </p:spPr>
        <p:txBody>
          <a:bodyPr wrap="none" anchor="ctr"/>
          <a:lstStyle/>
          <a:p>
            <a:pPr algn="ctr"/>
            <a:endParaRPr lang="de-DE"/>
          </a:p>
        </p:txBody>
      </p:sp>
      <p:sp>
        <p:nvSpPr>
          <p:cNvPr id="684035" name="Text Box 3"/>
          <p:cNvSpPr txBox="1">
            <a:spLocks noChangeArrowheads="1"/>
          </p:cNvSpPr>
          <p:nvPr/>
        </p:nvSpPr>
        <p:spPr bwMode="auto">
          <a:xfrm>
            <a:off x="685800" y="860425"/>
            <a:ext cx="7847013" cy="4224338"/>
          </a:xfrm>
          <a:prstGeom prst="rect">
            <a:avLst/>
          </a:prstGeom>
          <a:noFill/>
          <a:ln w="9525">
            <a:noFill/>
            <a:miter lim="800000"/>
            <a:headEnd/>
            <a:tailEnd/>
          </a:ln>
          <a:effectLst/>
        </p:spPr>
        <p:txBody>
          <a:bodyPr>
            <a:spAutoFit/>
          </a:bodyPr>
          <a:lstStyle/>
          <a:p>
            <a:pPr algn="ctr"/>
            <a:r>
              <a:rPr lang="de-DE" sz="3200">
                <a:latin typeface="Times New Roman" pitchFamily="18" charset="0"/>
                <a:cs typeface="Times New Roman" pitchFamily="18" charset="0"/>
              </a:rPr>
              <a:t>Haus der Weisheit</a:t>
            </a:r>
            <a:r>
              <a:rPr lang="de-DE" sz="2800" b="1">
                <a:latin typeface="Times New Roman" pitchFamily="18" charset="0"/>
                <a:cs typeface="Times New Roman" pitchFamily="18" charset="0"/>
              </a:rPr>
              <a:t>  </a:t>
            </a:r>
            <a:r>
              <a:rPr lang="ar-SA" sz="2800" b="1">
                <a:latin typeface="Times New Roman" pitchFamily="18" charset="0"/>
                <a:cs typeface="Times New Roman" pitchFamily="18" charset="0"/>
              </a:rPr>
              <a:t>‏</a:t>
            </a:r>
            <a:r>
              <a:rPr lang="en-US" sz="2800" b="1">
                <a:latin typeface="Times New Roman" pitchFamily="18" charset="0"/>
                <a:cs typeface="Times New Roman" pitchFamily="18" charset="0"/>
              </a:rPr>
              <a:t>بيت الحكمة</a:t>
            </a:r>
            <a:r>
              <a:rPr lang="de-DE" sz="3200">
                <a:latin typeface="Times New Roman" pitchFamily="18" charset="0"/>
                <a:cs typeface="Times New Roman" pitchFamily="18" charset="0"/>
              </a:rPr>
              <a:t>‎</a:t>
            </a:r>
            <a:r>
              <a:rPr lang="de-DE" sz="2800">
                <a:latin typeface="Times New Roman" pitchFamily="18" charset="0"/>
                <a:cs typeface="Times New Roman" pitchFamily="18" charset="0"/>
              </a:rPr>
              <a:t> </a:t>
            </a:r>
          </a:p>
          <a:p>
            <a:endParaRPr lang="de-DE"/>
          </a:p>
          <a:p>
            <a:pPr>
              <a:lnSpc>
                <a:spcPct val="120000"/>
              </a:lnSpc>
            </a:pPr>
            <a:endParaRPr lang="de-DE" sz="1600">
              <a:latin typeface="Times New Roman" pitchFamily="18" charset="0"/>
              <a:cs typeface="Times New Roman" pitchFamily="18" charset="0"/>
            </a:endParaRPr>
          </a:p>
          <a:p>
            <a:pPr>
              <a:lnSpc>
                <a:spcPct val="120000"/>
              </a:lnSpc>
            </a:pPr>
            <a:r>
              <a:rPr lang="de-DE" sz="2800">
                <a:latin typeface="Times New Roman" pitchFamily="18" charset="0"/>
                <a:cs typeface="Times New Roman" pitchFamily="18" charset="0"/>
              </a:rPr>
              <a:t>Haus der Weisheit war eine Art Akademie, die im Jahr 825 von dem Kalifen al-Ma’mūn in Bagdad gegründet wurde. </a:t>
            </a:r>
          </a:p>
          <a:p>
            <a:pPr>
              <a:lnSpc>
                <a:spcPct val="120000"/>
              </a:lnSpc>
            </a:pPr>
            <a:endParaRPr lang="de-DE" sz="1600">
              <a:latin typeface="Times New Roman" pitchFamily="18" charset="0"/>
              <a:cs typeface="Times New Roman" pitchFamily="18" charset="0"/>
            </a:endParaRPr>
          </a:p>
          <a:p>
            <a:pPr>
              <a:lnSpc>
                <a:spcPct val="120000"/>
              </a:lnSpc>
            </a:pPr>
            <a:r>
              <a:rPr lang="de-DE" sz="2800">
                <a:latin typeface="Times New Roman" pitchFamily="18" charset="0"/>
                <a:cs typeface="Times New Roman" pitchFamily="18" charset="0"/>
              </a:rPr>
              <a:t>Als Vorbild diente die wesentlich ältere Akademie von Gundischapur in Persien.</a:t>
            </a:r>
            <a:r>
              <a:rPr lang="de-DE" sz="2400">
                <a:latin typeface="Times New Roman" pitchFamily="18" charset="0"/>
                <a:cs typeface="Times New Roman" pitchFamily="18" charset="0"/>
              </a:rPr>
              <a:t> </a:t>
            </a:r>
          </a:p>
          <a:p>
            <a:pPr>
              <a:lnSpc>
                <a:spcPct val="120000"/>
              </a:lnSpc>
            </a:pPr>
            <a:endParaRPr lang="de-DE" sz="120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4258" name="Rectangle 2"/>
          <p:cNvSpPr>
            <a:spLocks noChangeArrowheads="1"/>
          </p:cNvSpPr>
          <p:nvPr/>
        </p:nvSpPr>
        <p:spPr bwMode="auto">
          <a:xfrm>
            <a:off x="411163" y="442913"/>
            <a:ext cx="8337550" cy="5991225"/>
          </a:xfrm>
          <a:prstGeom prst="rect">
            <a:avLst/>
          </a:prstGeom>
          <a:solidFill>
            <a:schemeClr val="accent1"/>
          </a:solidFill>
          <a:ln w="9525">
            <a:solidFill>
              <a:schemeClr val="tx1"/>
            </a:solidFill>
            <a:miter lim="800000"/>
            <a:headEnd/>
            <a:tailEnd/>
          </a:ln>
          <a:effectLst/>
        </p:spPr>
        <p:txBody>
          <a:bodyPr wrap="none" anchor="ctr"/>
          <a:lstStyle/>
          <a:p>
            <a:pPr algn="ctr"/>
            <a:endParaRPr lang="de-DE"/>
          </a:p>
        </p:txBody>
      </p:sp>
      <p:pic>
        <p:nvPicPr>
          <p:cNvPr id="224259" name="Picture 3" descr="http://upload.wikimedia.org/wikipedia/commons/2/22/John_the_Grammarian_as_ambassador_before_Theophilos_and_Mamun.jpg"/>
          <p:cNvPicPr>
            <a:picLocks noChangeAspect="1" noChangeArrowheads="1"/>
          </p:cNvPicPr>
          <p:nvPr/>
        </p:nvPicPr>
        <p:blipFill>
          <a:blip r:embed="rId4"/>
          <a:srcRect t="13734" b="19934"/>
          <a:stretch>
            <a:fillRect/>
          </a:stretch>
        </p:blipFill>
        <p:spPr bwMode="auto">
          <a:xfrm>
            <a:off x="1331913" y="533400"/>
            <a:ext cx="6553200" cy="2552700"/>
          </a:xfrm>
          <a:prstGeom prst="rect">
            <a:avLst/>
          </a:prstGeom>
          <a:noFill/>
          <a:ln w="9525">
            <a:solidFill>
              <a:schemeClr val="tx1"/>
            </a:solidFill>
            <a:miter lim="800000"/>
            <a:headEnd/>
            <a:tailEnd/>
          </a:ln>
        </p:spPr>
      </p:pic>
      <p:sp>
        <p:nvSpPr>
          <p:cNvPr id="224261" name="Text Box 5"/>
          <p:cNvSpPr txBox="1">
            <a:spLocks noChangeArrowheads="1"/>
          </p:cNvSpPr>
          <p:nvPr/>
        </p:nvSpPr>
        <p:spPr bwMode="auto">
          <a:xfrm>
            <a:off x="520700" y="3141663"/>
            <a:ext cx="8135938" cy="396875"/>
          </a:xfrm>
          <a:prstGeom prst="rect">
            <a:avLst/>
          </a:prstGeom>
          <a:noFill/>
          <a:ln w="9525">
            <a:noFill/>
            <a:miter lim="800000"/>
            <a:headEnd/>
            <a:tailEnd/>
          </a:ln>
          <a:effectLst/>
        </p:spPr>
        <p:txBody>
          <a:bodyPr>
            <a:spAutoFit/>
          </a:bodyPr>
          <a:lstStyle/>
          <a:p>
            <a:pPr algn="ctr">
              <a:spcBef>
                <a:spcPct val="50000"/>
              </a:spcBef>
            </a:pPr>
            <a:r>
              <a:rPr lang="de-DE" sz="2000">
                <a:latin typeface="Times New Roman" pitchFamily="18" charset="0"/>
                <a:cs typeface="Times New Roman" pitchFamily="18" charset="0"/>
              </a:rPr>
              <a:t>al-Ma’mūn</a:t>
            </a:r>
            <a:r>
              <a:rPr lang="en-GB" altLang="ko-KR" sz="2000">
                <a:latin typeface="Times New Roman" pitchFamily="18" charset="0"/>
                <a:ea typeface="Gulim" pitchFamily="34" charset="-127"/>
                <a:cs typeface="Times New Roman" pitchFamily="18" charset="0"/>
              </a:rPr>
              <a:t> and Theophilos</a:t>
            </a:r>
            <a:endParaRPr lang="de-DE" sz="2000">
              <a:latin typeface="Times New Roman" pitchFamily="18" charset="0"/>
              <a:cs typeface="Times New Roman" pitchFamily="18" charset="0"/>
            </a:endParaRPr>
          </a:p>
        </p:txBody>
      </p:sp>
      <p:pic>
        <p:nvPicPr>
          <p:cNvPr id="224262" name="Picture 6" descr="Mamun_sends_an_envoy_to_Theophilos"/>
          <p:cNvPicPr>
            <a:picLocks noChangeAspect="1" noChangeArrowheads="1"/>
          </p:cNvPicPr>
          <p:nvPr/>
        </p:nvPicPr>
        <p:blipFill>
          <a:blip r:embed="rId5"/>
          <a:srcRect b="4614"/>
          <a:stretch>
            <a:fillRect/>
          </a:stretch>
        </p:blipFill>
        <p:spPr bwMode="auto">
          <a:xfrm>
            <a:off x="1331913" y="3573463"/>
            <a:ext cx="6551612" cy="2743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0242" name="Rectangle 2"/>
          <p:cNvSpPr>
            <a:spLocks noChangeArrowheads="1"/>
          </p:cNvSpPr>
          <p:nvPr/>
        </p:nvSpPr>
        <p:spPr bwMode="auto">
          <a:xfrm>
            <a:off x="411163" y="442913"/>
            <a:ext cx="8337550" cy="5991225"/>
          </a:xfrm>
          <a:prstGeom prst="rect">
            <a:avLst/>
          </a:prstGeom>
          <a:gradFill rotWithShape="1">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miter lim="800000"/>
            <a:headEnd/>
            <a:tailEnd/>
          </a:ln>
          <a:effectLst/>
        </p:spPr>
        <p:txBody>
          <a:bodyPr wrap="none" anchor="ctr"/>
          <a:lstStyle/>
          <a:p>
            <a:pPr algn="ctr"/>
            <a:endParaRPr lang="de-DE"/>
          </a:p>
        </p:txBody>
      </p:sp>
      <p:pic>
        <p:nvPicPr>
          <p:cNvPr id="650244" name="Picture 2" descr="isaslabepoemslrg"/>
          <p:cNvPicPr>
            <a:picLocks noChangeAspect="1" noChangeArrowheads="1"/>
          </p:cNvPicPr>
          <p:nvPr/>
        </p:nvPicPr>
        <p:blipFill>
          <a:blip r:embed="rId4" cstate="print"/>
          <a:srcRect/>
          <a:stretch>
            <a:fillRect/>
          </a:stretch>
        </p:blipFill>
        <p:spPr bwMode="auto">
          <a:xfrm>
            <a:off x="2484438" y="549275"/>
            <a:ext cx="3994150" cy="576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11163" y="442913"/>
            <a:ext cx="8337550" cy="5991225"/>
          </a:xfrm>
          <a:prstGeom prst="rect">
            <a:avLst/>
          </a:prstGeom>
          <a:solidFill>
            <a:srgbClr val="CCFFCC"/>
          </a:solidFill>
          <a:ln w="9525">
            <a:solidFill>
              <a:schemeClr val="tx1"/>
            </a:solidFill>
            <a:miter lim="800000"/>
            <a:headEnd/>
            <a:tailEnd/>
          </a:ln>
          <a:effectLst/>
        </p:spPr>
        <p:txBody>
          <a:bodyPr wrap="none" anchor="ctr"/>
          <a:lstStyle/>
          <a:p>
            <a:pPr algn="ctr"/>
            <a:endParaRPr lang="de-DE"/>
          </a:p>
        </p:txBody>
      </p:sp>
      <p:sp>
        <p:nvSpPr>
          <p:cNvPr id="52229" name="Text Box 5"/>
          <p:cNvSpPr txBox="1">
            <a:spLocks noChangeArrowheads="1"/>
          </p:cNvSpPr>
          <p:nvPr/>
        </p:nvSpPr>
        <p:spPr bwMode="auto">
          <a:xfrm>
            <a:off x="468313" y="2973388"/>
            <a:ext cx="8207375" cy="2967037"/>
          </a:xfrm>
          <a:prstGeom prst="rect">
            <a:avLst/>
          </a:prstGeom>
          <a:noFill/>
          <a:ln w="9525">
            <a:noFill/>
            <a:miter lim="800000"/>
            <a:headEnd/>
            <a:tailEnd/>
          </a:ln>
          <a:effectLst/>
        </p:spPr>
        <p:txBody>
          <a:bodyPr>
            <a:spAutoFit/>
          </a:bodyPr>
          <a:lstStyle/>
          <a:p>
            <a:pPr algn="ctr"/>
            <a:r>
              <a:rPr lang="de-DE" sz="2800">
                <a:latin typeface="Times New Roman" pitchFamily="18" charset="0"/>
                <a:cs typeface="Times New Roman" pitchFamily="18" charset="0"/>
              </a:rPr>
              <a:t>Jurji Zaydan</a:t>
            </a:r>
            <a:r>
              <a:rPr lang="de-DE" sz="2400">
                <a:latin typeface="Times New Roman" pitchFamily="18" charset="0"/>
                <a:cs typeface="Times New Roman" pitchFamily="18" charset="0"/>
              </a:rPr>
              <a:t> 				 </a:t>
            </a:r>
            <a:r>
              <a:rPr lang="ar-SA" sz="2800">
                <a:latin typeface="Times New Roman" pitchFamily="18" charset="0"/>
                <a:cs typeface="Times New Roman" pitchFamily="18" charset="0"/>
              </a:rPr>
              <a:t>جورج</a:t>
            </a:r>
            <a:r>
              <a:rPr lang="fa-IR" sz="2800">
                <a:latin typeface="Times New Roman" pitchFamily="18" charset="0"/>
                <a:cs typeface="Times New Roman" pitchFamily="18" charset="0"/>
              </a:rPr>
              <a:t>ی</a:t>
            </a:r>
            <a:r>
              <a:rPr lang="ar-SA" sz="2800">
                <a:latin typeface="Times New Roman" pitchFamily="18" charset="0"/>
                <a:cs typeface="Times New Roman" pitchFamily="18" charset="0"/>
              </a:rPr>
              <a:t> ز</a:t>
            </a:r>
            <a:r>
              <a:rPr lang="fa-IR" sz="2800">
                <a:latin typeface="Times New Roman" pitchFamily="18" charset="0"/>
                <a:cs typeface="Times New Roman" pitchFamily="18" charset="0"/>
              </a:rPr>
              <a:t>ی</a:t>
            </a:r>
            <a:r>
              <a:rPr lang="ar-SA" sz="2800">
                <a:latin typeface="Times New Roman" pitchFamily="18" charset="0"/>
                <a:cs typeface="Times New Roman" pitchFamily="18" charset="0"/>
              </a:rPr>
              <a:t>دان</a:t>
            </a:r>
            <a:endParaRPr lang="de-DE" sz="2800">
              <a:latin typeface="Times New Roman" pitchFamily="18" charset="0"/>
              <a:cs typeface="Times New Roman" pitchFamily="18" charset="0"/>
            </a:endParaRPr>
          </a:p>
          <a:p>
            <a:pPr algn="ctr"/>
            <a:r>
              <a:rPr lang="de-DE" sz="1200">
                <a:latin typeface="Times New Roman" pitchFamily="18" charset="0"/>
                <a:cs typeface="Times New Roman" pitchFamily="18" charset="0"/>
              </a:rPr>
              <a:t> </a:t>
            </a:r>
          </a:p>
          <a:p>
            <a:pPr algn="ctr">
              <a:lnSpc>
                <a:spcPct val="110000"/>
              </a:lnSpc>
            </a:pPr>
            <a:r>
              <a:rPr lang="de-DE" sz="2400">
                <a:latin typeface="Times New Roman" pitchFamily="18" charset="0"/>
                <a:cs typeface="Times New Roman" pitchFamily="18" charset="0"/>
              </a:rPr>
              <a:t>(1861–1914)</a:t>
            </a:r>
            <a:endParaRPr lang="fa-IR" sz="2400">
              <a:latin typeface="Times New Roman" pitchFamily="18" charset="0"/>
              <a:cs typeface="Times New Roman" pitchFamily="18" charset="0"/>
            </a:endParaRPr>
          </a:p>
          <a:p>
            <a:pPr algn="ctr">
              <a:lnSpc>
                <a:spcPct val="110000"/>
              </a:lnSpc>
            </a:pPr>
            <a:r>
              <a:rPr lang="de-DE" sz="2400">
                <a:latin typeface="Times New Roman" pitchFamily="18" charset="0"/>
                <a:cs typeface="Times New Roman" pitchFamily="18" charset="0"/>
              </a:rPr>
              <a:t>“</a:t>
            </a:r>
            <a:r>
              <a:rPr lang="de-DE" sz="2400" i="1">
                <a:latin typeface="Times New Roman" pitchFamily="18" charset="0"/>
                <a:cs typeface="Times New Roman" pitchFamily="18" charset="0"/>
              </a:rPr>
              <a:t>History of Islamic Civilization</a:t>
            </a:r>
            <a:r>
              <a:rPr lang="de-DE" sz="2400">
                <a:latin typeface="Times New Roman" pitchFamily="18" charset="0"/>
                <a:cs typeface="Times New Roman" pitchFamily="18" charset="0"/>
              </a:rPr>
              <a:t>”</a:t>
            </a:r>
          </a:p>
          <a:p>
            <a:pPr algn="ctr"/>
            <a:endParaRPr lang="de-DE" sz="800">
              <a:latin typeface="Times New Roman" pitchFamily="18" charset="0"/>
              <a:cs typeface="Times New Roman" pitchFamily="18" charset="0"/>
            </a:endParaRPr>
          </a:p>
          <a:p>
            <a:pPr algn="ctr"/>
            <a:endParaRPr lang="de-DE" sz="1600">
              <a:latin typeface="Times New Roman" pitchFamily="18" charset="0"/>
              <a:cs typeface="Times New Roman" pitchFamily="18" charset="0"/>
            </a:endParaRPr>
          </a:p>
          <a:p>
            <a:pPr algn="ctr" rtl="1"/>
            <a:r>
              <a:rPr lang="ar-SA" altLang="ko-KR" sz="2400">
                <a:latin typeface="Times New Roman" pitchFamily="18" charset="0"/>
                <a:cs typeface="Times New Roman" pitchFamily="18" charset="0"/>
              </a:rPr>
              <a:t>«در آن هنگام </a:t>
            </a:r>
            <a:r>
              <a:rPr lang="de-DE" altLang="ko-KR" sz="2400">
                <a:latin typeface="Times New Roman" pitchFamily="18" charset="0"/>
                <a:ea typeface="Gulim" pitchFamily="34" charset="-127"/>
                <a:cs typeface="Times New Roman" pitchFamily="18" charset="0"/>
              </a:rPr>
              <a:t> </a:t>
            </a:r>
            <a:r>
              <a:rPr lang="ar-SA" altLang="ko-KR" sz="2400">
                <a:latin typeface="Times New Roman" pitchFamily="18" charset="0"/>
                <a:cs typeface="Times New Roman" pitchFamily="18" charset="0"/>
              </a:rPr>
              <a:t>محمد بن موسی خوارزمی</a:t>
            </a:r>
            <a:r>
              <a:rPr lang="de-DE" altLang="ko-KR" sz="2400">
                <a:latin typeface="Times New Roman" pitchFamily="18" charset="0"/>
                <a:ea typeface="Gulim" pitchFamily="34" charset="-127"/>
              </a:rPr>
              <a:t> </a:t>
            </a:r>
            <a:r>
              <a:rPr lang="ar-SA" altLang="ko-KR" sz="2400">
                <a:latin typeface="Times New Roman" pitchFamily="18" charset="0"/>
                <a:cs typeface="Times New Roman" pitchFamily="18" charset="0"/>
              </a:rPr>
              <a:t>ستاره شناس نابغه پدید آمد و در بیت الحکمه مأمون مقیم شده زیجی تنظیم کرد</a:t>
            </a:r>
            <a:r>
              <a:rPr lang="de-DE" altLang="ko-KR" sz="2400">
                <a:latin typeface="Times New Roman" pitchFamily="18" charset="0"/>
                <a:ea typeface="Gulim" pitchFamily="34" charset="-127"/>
              </a:rPr>
              <a:t> </a:t>
            </a:r>
            <a:r>
              <a:rPr lang="ar-SA" altLang="ko-KR" sz="2400">
                <a:latin typeface="Times New Roman" pitchFamily="18" charset="0"/>
                <a:cs typeface="Times New Roman" pitchFamily="18" charset="0"/>
              </a:rPr>
              <a:t>که مشتمل بر آراء ستاره شناسان هند، روم [یونان] و ایران بود</a:t>
            </a:r>
            <a:r>
              <a:rPr lang="fa-IR" altLang="ko-KR" sz="2400">
                <a:latin typeface="Times New Roman" pitchFamily="18" charset="0"/>
                <a:cs typeface="Times New Roman" pitchFamily="18" charset="0"/>
              </a:rPr>
              <a:t>.</a:t>
            </a:r>
            <a:r>
              <a:rPr lang="de-DE" altLang="ko-KR" sz="2400">
                <a:latin typeface="Times New Roman" pitchFamily="18" charset="0"/>
                <a:ea typeface="Gulim" pitchFamily="34" charset="-127"/>
              </a:rPr>
              <a:t> </a:t>
            </a:r>
            <a:r>
              <a:rPr lang="en-US" altLang="ko-KR" sz="2400">
                <a:latin typeface="Times New Roman" pitchFamily="18" charset="0"/>
                <a:ea typeface="Gulim" pitchFamily="34" charset="-127"/>
              </a:rPr>
              <a:t>«</a:t>
            </a:r>
            <a:endParaRPr lang="en-US" sz="2400">
              <a:latin typeface="Times New Roman" pitchFamily="18" charset="0"/>
              <a:cs typeface="Times New Roman" pitchFamily="18" charset="0"/>
            </a:endParaRPr>
          </a:p>
        </p:txBody>
      </p:sp>
      <p:pic>
        <p:nvPicPr>
          <p:cNvPr id="52233" name="Picture 9" descr="http://al-hakawati.net/english/Arabpers/Images/poet20.jpg"/>
          <p:cNvPicPr>
            <a:picLocks noChangeAspect="1" noChangeArrowheads="1"/>
          </p:cNvPicPr>
          <p:nvPr/>
        </p:nvPicPr>
        <p:blipFill>
          <a:blip r:embed="rId4"/>
          <a:srcRect/>
          <a:stretch>
            <a:fillRect/>
          </a:stretch>
        </p:blipFill>
        <p:spPr bwMode="auto">
          <a:xfrm>
            <a:off x="3619500" y="765175"/>
            <a:ext cx="2105025" cy="2616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861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08611"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08612"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al-Khwarizmis</a:t>
            </a:r>
          </a:p>
          <a:p>
            <a:pPr algn="ctr">
              <a:spcBef>
                <a:spcPct val="50000"/>
              </a:spcBef>
            </a:pPr>
            <a:r>
              <a:rPr lang="de-DE" sz="3600" i="1">
                <a:latin typeface="Times New Roman" pitchFamily="18" charset="0"/>
                <a:cs typeface="Times New Roman" pitchFamily="18" charset="0"/>
              </a:rPr>
              <a:t>„Astronomische Arbeiten“</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86082" name="Rectangle 2"/>
          <p:cNvSpPr>
            <a:spLocks noChangeArrowheads="1"/>
          </p:cNvSpPr>
          <p:nvPr/>
        </p:nvSpPr>
        <p:spPr bwMode="auto">
          <a:xfrm>
            <a:off x="411163" y="442913"/>
            <a:ext cx="8337550" cy="5991225"/>
          </a:xfrm>
          <a:prstGeom prst="rect">
            <a:avLst/>
          </a:prstGeom>
          <a:solidFill>
            <a:srgbClr val="FF99CC"/>
          </a:solidFill>
          <a:ln w="9525">
            <a:solidFill>
              <a:schemeClr val="tx1"/>
            </a:solidFill>
            <a:miter lim="800000"/>
            <a:headEnd/>
            <a:tailEnd/>
          </a:ln>
          <a:effectLst/>
        </p:spPr>
        <p:txBody>
          <a:bodyPr wrap="none" anchor="ctr"/>
          <a:lstStyle/>
          <a:p>
            <a:endParaRPr lang="en-US"/>
          </a:p>
        </p:txBody>
      </p:sp>
      <p:pic>
        <p:nvPicPr>
          <p:cNvPr id="686083" name="Picture 3" descr="2B0F145C"/>
          <p:cNvPicPr>
            <a:picLocks noChangeAspect="1" noChangeArrowheads="1"/>
          </p:cNvPicPr>
          <p:nvPr/>
        </p:nvPicPr>
        <p:blipFill>
          <a:blip r:embed="rId4"/>
          <a:srcRect l="1831" t="3670" b="3029"/>
          <a:stretch>
            <a:fillRect/>
          </a:stretch>
        </p:blipFill>
        <p:spPr bwMode="auto">
          <a:xfrm>
            <a:off x="2384425" y="558800"/>
            <a:ext cx="4203700" cy="575945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1122" name="Rectangle 2"/>
          <p:cNvSpPr>
            <a:spLocks noChangeArrowheads="1"/>
          </p:cNvSpPr>
          <p:nvPr/>
        </p:nvSpPr>
        <p:spPr bwMode="auto">
          <a:xfrm>
            <a:off x="411163" y="442913"/>
            <a:ext cx="8337550" cy="5991225"/>
          </a:xfrm>
          <a:prstGeom prst="rect">
            <a:avLst/>
          </a:prstGeom>
          <a:gradFill rotWithShape="0">
            <a:gsLst>
              <a:gs pos="0">
                <a:srgbClr val="FF99CC"/>
              </a:gs>
              <a:gs pos="100000">
                <a:srgbClr val="FF99CC">
                  <a:gamma/>
                  <a:shade val="46275"/>
                  <a:invGamma/>
                </a:srgbClr>
              </a:gs>
            </a:gsLst>
            <a:lin ang="5400000" scaled="1"/>
          </a:gradFill>
          <a:ln w="9525">
            <a:solidFill>
              <a:schemeClr val="tx1"/>
            </a:solidFill>
            <a:miter lim="800000"/>
            <a:headEnd/>
            <a:tailEnd/>
          </a:ln>
          <a:effectLst/>
        </p:spPr>
        <p:txBody>
          <a:bodyPr wrap="none" anchor="ctr"/>
          <a:lstStyle/>
          <a:p>
            <a:endParaRPr lang="en-US"/>
          </a:p>
        </p:txBody>
      </p:sp>
      <p:pic>
        <p:nvPicPr>
          <p:cNvPr id="261123" name="Picture 3" descr="1652A05E"/>
          <p:cNvPicPr>
            <a:picLocks noChangeAspect="1" noChangeArrowheads="1"/>
          </p:cNvPicPr>
          <p:nvPr/>
        </p:nvPicPr>
        <p:blipFill>
          <a:blip r:embed="rId4">
            <a:lum contrast="6000"/>
          </a:blip>
          <a:srcRect/>
          <a:stretch>
            <a:fillRect/>
          </a:stretch>
        </p:blipFill>
        <p:spPr bwMode="auto">
          <a:xfrm>
            <a:off x="2411413" y="509588"/>
            <a:ext cx="4421187" cy="583723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6306" name="Rectangle 2"/>
          <p:cNvSpPr>
            <a:spLocks noChangeArrowheads="1"/>
          </p:cNvSpPr>
          <p:nvPr/>
        </p:nvSpPr>
        <p:spPr bwMode="auto">
          <a:xfrm>
            <a:off x="411163" y="442913"/>
            <a:ext cx="8337550" cy="5991225"/>
          </a:xfrm>
          <a:prstGeom prst="rect">
            <a:avLst/>
          </a:prstGeom>
          <a:solidFill>
            <a:srgbClr val="FF99CC"/>
          </a:solidFill>
          <a:ln w="9525">
            <a:solidFill>
              <a:schemeClr val="tx1"/>
            </a:solidFill>
            <a:miter lim="800000"/>
            <a:headEnd/>
            <a:tailEnd/>
          </a:ln>
          <a:effectLst/>
        </p:spPr>
        <p:txBody>
          <a:bodyPr wrap="none" anchor="ctr"/>
          <a:lstStyle/>
          <a:p>
            <a:endParaRPr lang="en-US"/>
          </a:p>
        </p:txBody>
      </p:sp>
      <p:pic>
        <p:nvPicPr>
          <p:cNvPr id="226308" name="Picture 4" descr="2901FA6C"/>
          <p:cNvPicPr>
            <a:picLocks noChangeAspect="1" noChangeArrowheads="1"/>
          </p:cNvPicPr>
          <p:nvPr/>
        </p:nvPicPr>
        <p:blipFill>
          <a:blip r:embed="rId4">
            <a:lum contrast="10000"/>
          </a:blip>
          <a:srcRect l="11641" b="16800"/>
          <a:stretch>
            <a:fillRect/>
          </a:stretch>
        </p:blipFill>
        <p:spPr bwMode="auto">
          <a:xfrm>
            <a:off x="2700338" y="560388"/>
            <a:ext cx="3732212" cy="5748337"/>
          </a:xfrm>
          <a:prstGeom prst="rect">
            <a:avLst/>
          </a:prstGeom>
          <a:noFill/>
          <a:ln w="9525">
            <a:solidFill>
              <a:schemeClr val="tx1"/>
            </a:solidFill>
            <a:miter lim="800000"/>
            <a:headEnd/>
            <a:tailEnd/>
          </a:ln>
        </p:spPr>
      </p:pic>
      <p:sp>
        <p:nvSpPr>
          <p:cNvPr id="226309" name="AutoShape 5"/>
          <p:cNvSpPr>
            <a:spLocks noChangeArrowheads="1"/>
          </p:cNvSpPr>
          <p:nvPr/>
        </p:nvSpPr>
        <p:spPr bwMode="auto">
          <a:xfrm rot="-1299588">
            <a:off x="2987675" y="476250"/>
            <a:ext cx="576263" cy="5762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99"/>
          </a:solidFill>
          <a:ln w="9525">
            <a:solidFill>
              <a:srgbClr val="990000"/>
            </a:solidFill>
            <a:miter lim="800000"/>
            <a:headEnd/>
            <a:tailEnd/>
          </a:ln>
          <a:effectLst/>
        </p:spPr>
        <p:txBody>
          <a:bodyPr wrap="none" anchor="ctr"/>
          <a:lstStyle/>
          <a:p>
            <a:pPr algn="ctr"/>
            <a:endParaRPr lang="de-DE">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26309"/>
                                        </p:tgtEl>
                                        <p:attrNameLst>
                                          <p:attrName>style.visibility</p:attrName>
                                        </p:attrNameLst>
                                      </p:cBhvr>
                                      <p:to>
                                        <p:strVal val="visible"/>
                                      </p:to>
                                    </p:set>
                                    <p:anim calcmode="lin" valueType="num">
                                      <p:cBhvr>
                                        <p:cTn id="7" dur="500" decel="50000" fill="hold">
                                          <p:stCondLst>
                                            <p:cond delay="0"/>
                                          </p:stCondLst>
                                        </p:cTn>
                                        <p:tgtEl>
                                          <p:spTgt spid="22630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630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6309"/>
                                        </p:tgtEl>
                                        <p:attrNameLst>
                                          <p:attrName>ppt_w</p:attrName>
                                        </p:attrNameLst>
                                      </p:cBhvr>
                                      <p:tavLst>
                                        <p:tav tm="0">
                                          <p:val>
                                            <p:strVal val="#ppt_w*.05"/>
                                          </p:val>
                                        </p:tav>
                                        <p:tav tm="100000">
                                          <p:val>
                                            <p:strVal val="#ppt_w"/>
                                          </p:val>
                                        </p:tav>
                                      </p:tavLst>
                                    </p:anim>
                                    <p:anim calcmode="lin" valueType="num">
                                      <p:cBhvr>
                                        <p:cTn id="10" dur="1000" fill="hold"/>
                                        <p:tgtEl>
                                          <p:spTgt spid="22630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630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630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630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6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sp>
        <p:nvSpPr>
          <p:cNvPr id="582662" name="Text Box 6"/>
          <p:cNvSpPr txBox="1">
            <a:spLocks noChangeArrowheads="1"/>
          </p:cNvSpPr>
          <p:nvPr/>
        </p:nvSpPr>
        <p:spPr bwMode="auto">
          <a:xfrm>
            <a:off x="466725" y="762000"/>
            <a:ext cx="8208963" cy="579438"/>
          </a:xfrm>
          <a:prstGeom prst="rect">
            <a:avLst/>
          </a:prstGeom>
          <a:noFill/>
          <a:ln w="9525">
            <a:noFill/>
            <a:miter lim="800000"/>
            <a:headEnd/>
            <a:tailEnd/>
          </a:ln>
          <a:effectLst/>
        </p:spPr>
        <p:txBody>
          <a:bodyPr>
            <a:spAutoFit/>
          </a:bodyPr>
          <a:lstStyle/>
          <a:p>
            <a:pPr algn="ctr"/>
            <a:r>
              <a:rPr lang="de-DE" sz="3200">
                <a:latin typeface="Times New Roman" pitchFamily="18" charset="0"/>
                <a:cs typeface="Times New Roman" pitchFamily="18" charset="0"/>
              </a:rPr>
              <a:t>Messung des Erdumfangs</a:t>
            </a:r>
          </a:p>
        </p:txBody>
      </p:sp>
      <p:pic>
        <p:nvPicPr>
          <p:cNvPr id="582664" name="Picture 8" descr="6746654_f260"/>
          <p:cNvPicPr>
            <a:picLocks noChangeAspect="1" noChangeArrowheads="1"/>
          </p:cNvPicPr>
          <p:nvPr/>
        </p:nvPicPr>
        <p:blipFill>
          <a:blip r:embed="rId4"/>
          <a:srcRect/>
          <a:stretch>
            <a:fillRect/>
          </a:stretch>
        </p:blipFill>
        <p:spPr bwMode="auto">
          <a:xfrm>
            <a:off x="1239838" y="1844675"/>
            <a:ext cx="2036762" cy="3455988"/>
          </a:xfrm>
          <a:prstGeom prst="rect">
            <a:avLst/>
          </a:prstGeom>
          <a:noFill/>
          <a:ln w="9525">
            <a:solidFill>
              <a:srgbClr val="CC3300"/>
            </a:solidFill>
            <a:miter lim="800000"/>
            <a:headEnd/>
            <a:tailEnd/>
          </a:ln>
        </p:spPr>
      </p:pic>
      <p:pic>
        <p:nvPicPr>
          <p:cNvPr id="582666" name="Picture 10" descr="eratosthenes3"/>
          <p:cNvPicPr>
            <a:picLocks noChangeAspect="1" noChangeArrowheads="1"/>
          </p:cNvPicPr>
          <p:nvPr/>
        </p:nvPicPr>
        <p:blipFill>
          <a:blip r:embed="rId5"/>
          <a:srcRect/>
          <a:stretch>
            <a:fillRect/>
          </a:stretch>
        </p:blipFill>
        <p:spPr bwMode="auto">
          <a:xfrm>
            <a:off x="4067175" y="1412875"/>
            <a:ext cx="4321175" cy="3981450"/>
          </a:xfrm>
          <a:prstGeom prst="rect">
            <a:avLst/>
          </a:prstGeom>
          <a:noFill/>
        </p:spPr>
      </p:pic>
      <p:sp>
        <p:nvSpPr>
          <p:cNvPr id="582667" name="Text Box 11"/>
          <p:cNvSpPr txBox="1">
            <a:spLocks noChangeArrowheads="1"/>
          </p:cNvSpPr>
          <p:nvPr/>
        </p:nvSpPr>
        <p:spPr bwMode="auto">
          <a:xfrm>
            <a:off x="682625" y="5362575"/>
            <a:ext cx="3313113" cy="822325"/>
          </a:xfrm>
          <a:prstGeom prst="rect">
            <a:avLst/>
          </a:prstGeom>
          <a:noFill/>
          <a:ln w="9525">
            <a:noFill/>
            <a:miter lim="800000"/>
            <a:headEnd/>
            <a:tailEnd/>
          </a:ln>
          <a:effectLst/>
        </p:spPr>
        <p:txBody>
          <a:bodyPr>
            <a:spAutoFit/>
          </a:bodyPr>
          <a:lstStyle/>
          <a:p>
            <a:pPr algn="ctr"/>
            <a:r>
              <a:rPr lang="de-DE" sz="2400">
                <a:latin typeface="Times New Roman" pitchFamily="18" charset="0"/>
                <a:cs typeface="Times New Roman" pitchFamily="18" charset="0"/>
              </a:rPr>
              <a:t>Eratosthenes von Kyrene </a:t>
            </a:r>
          </a:p>
          <a:p>
            <a:pPr algn="ctr"/>
            <a:r>
              <a:rPr lang="de-DE" sz="2400">
                <a:latin typeface="Times New Roman" pitchFamily="18" charset="0"/>
                <a:cs typeface="Times New Roman" pitchFamily="18" charset="0"/>
              </a:rPr>
              <a:t>(276-194 v. Chr.)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82666"/>
                                        </p:tgtEl>
                                        <p:attrNameLst>
                                          <p:attrName>style.visibility</p:attrName>
                                        </p:attrNameLst>
                                      </p:cBhvr>
                                      <p:to>
                                        <p:strVal val="visible"/>
                                      </p:to>
                                    </p:set>
                                    <p:animEffect transition="in" filter="blinds(vertical)">
                                      <p:cBhvr>
                                        <p:cTn id="7"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6050" name="Rectangle 2"/>
          <p:cNvSpPr>
            <a:spLocks noChangeArrowheads="1"/>
          </p:cNvSpPr>
          <p:nvPr/>
        </p:nvSpPr>
        <p:spPr bwMode="auto">
          <a:xfrm>
            <a:off x="411163" y="442913"/>
            <a:ext cx="8337550" cy="5991225"/>
          </a:xfrm>
          <a:prstGeom prst="rect">
            <a:avLst/>
          </a:prstGeom>
          <a:solidFill>
            <a:srgbClr val="FFFFCC"/>
          </a:solidFill>
          <a:ln w="9525">
            <a:solidFill>
              <a:schemeClr val="tx1"/>
            </a:solidFill>
            <a:miter lim="800000"/>
            <a:headEnd/>
            <a:tailEnd/>
          </a:ln>
          <a:effectLst/>
        </p:spPr>
        <p:txBody>
          <a:bodyPr wrap="none" anchor="ctr"/>
          <a:lstStyle/>
          <a:p>
            <a:endParaRPr lang="en-US"/>
          </a:p>
        </p:txBody>
      </p:sp>
      <p:pic>
        <p:nvPicPr>
          <p:cNvPr id="386051" name="Picture 3" descr="9EEDC88A"/>
          <p:cNvPicPr>
            <a:picLocks noChangeAspect="1" noChangeArrowheads="1"/>
          </p:cNvPicPr>
          <p:nvPr/>
        </p:nvPicPr>
        <p:blipFill>
          <a:blip r:embed="rId4" cstate="print">
            <a:lum bright="-12000" contrast="12000"/>
          </a:blip>
          <a:srcRect l="1822" r="-99"/>
          <a:stretch>
            <a:fillRect/>
          </a:stretch>
        </p:blipFill>
        <p:spPr bwMode="auto">
          <a:xfrm>
            <a:off x="2592388" y="530225"/>
            <a:ext cx="4140200" cy="58324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pic>
        <p:nvPicPr>
          <p:cNvPr id="580613" name="Picture 5" descr="eratosthenes1"/>
          <p:cNvPicPr>
            <a:picLocks noChangeAspect="1" noChangeArrowheads="1"/>
          </p:cNvPicPr>
          <p:nvPr/>
        </p:nvPicPr>
        <p:blipFill>
          <a:blip r:embed="rId4"/>
          <a:srcRect/>
          <a:stretch>
            <a:fillRect/>
          </a:stretch>
        </p:blipFill>
        <p:spPr bwMode="auto">
          <a:xfrm>
            <a:off x="3708400" y="2236788"/>
            <a:ext cx="4176713" cy="4002087"/>
          </a:xfrm>
          <a:prstGeom prst="rect">
            <a:avLst/>
          </a:prstGeom>
          <a:noFill/>
        </p:spPr>
      </p:pic>
      <p:pic>
        <p:nvPicPr>
          <p:cNvPr id="580618" name="Picture 10" descr="erdumfang"/>
          <p:cNvPicPr>
            <a:picLocks noChangeAspect="1" noChangeArrowheads="1"/>
          </p:cNvPicPr>
          <p:nvPr/>
        </p:nvPicPr>
        <p:blipFill>
          <a:blip r:embed="rId5"/>
          <a:srcRect r="8861"/>
          <a:stretch>
            <a:fillRect/>
          </a:stretch>
        </p:blipFill>
        <p:spPr bwMode="auto">
          <a:xfrm>
            <a:off x="1146175" y="549275"/>
            <a:ext cx="2057400" cy="57150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065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10659"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10660"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al-Khwarizmis</a:t>
            </a:r>
          </a:p>
          <a:p>
            <a:pPr algn="ctr">
              <a:spcBef>
                <a:spcPct val="50000"/>
              </a:spcBef>
            </a:pPr>
            <a:r>
              <a:rPr lang="de-DE" sz="3600" i="1">
                <a:latin typeface="Times New Roman" pitchFamily="18" charset="0"/>
                <a:cs typeface="Times New Roman" pitchFamily="18" charset="0"/>
              </a:rPr>
              <a:t>„Kartographische Werke“</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9017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sp>
        <p:nvSpPr>
          <p:cNvPr id="690181" name="Text Box 5"/>
          <p:cNvSpPr txBox="1">
            <a:spLocks noChangeArrowheads="1"/>
          </p:cNvSpPr>
          <p:nvPr/>
        </p:nvSpPr>
        <p:spPr bwMode="auto">
          <a:xfrm>
            <a:off x="466725" y="762000"/>
            <a:ext cx="8208963" cy="579438"/>
          </a:xfrm>
          <a:prstGeom prst="rect">
            <a:avLst/>
          </a:prstGeom>
          <a:noFill/>
          <a:ln w="9525">
            <a:noFill/>
            <a:miter lim="800000"/>
            <a:headEnd/>
            <a:tailEnd/>
          </a:ln>
          <a:effectLst/>
        </p:spPr>
        <p:txBody>
          <a:bodyPr>
            <a:spAutoFit/>
          </a:bodyPr>
          <a:lstStyle/>
          <a:p>
            <a:pPr algn="ctr"/>
            <a:r>
              <a:rPr lang="fa-IR" sz="3200">
                <a:latin typeface="Times New Roman" pitchFamily="18" charset="0"/>
                <a:cs typeface="Times New Roman" pitchFamily="18" charset="0"/>
              </a:rPr>
              <a:t>حفاری مأمون در هرم خئوپس</a:t>
            </a:r>
            <a:endParaRPr lang="de-DE" sz="3200">
              <a:latin typeface="Times New Roman" pitchFamily="18" charset="0"/>
              <a:cs typeface="Times New Roman" pitchFamily="18" charset="0"/>
            </a:endParaRPr>
          </a:p>
        </p:txBody>
      </p:sp>
      <p:pic>
        <p:nvPicPr>
          <p:cNvPr id="690183" name="Picture 7" descr="Ägypten  Drei Pyramiden"/>
          <p:cNvPicPr>
            <a:picLocks noChangeAspect="1" noChangeArrowheads="1"/>
          </p:cNvPicPr>
          <p:nvPr/>
        </p:nvPicPr>
        <p:blipFill>
          <a:blip r:embed="rId4"/>
          <a:srcRect/>
          <a:stretch>
            <a:fillRect/>
          </a:stretch>
        </p:blipFill>
        <p:spPr bwMode="auto">
          <a:xfrm>
            <a:off x="1258888" y="1571625"/>
            <a:ext cx="6696075" cy="4449763"/>
          </a:xfrm>
          <a:prstGeom prst="rect">
            <a:avLst/>
          </a:prstGeom>
          <a:noFill/>
          <a:ln w="6350">
            <a:solidFill>
              <a:srgbClr val="000000"/>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411163" y="442913"/>
            <a:ext cx="8337550" cy="5991225"/>
          </a:xfrm>
          <a:prstGeom prst="rect">
            <a:avLst/>
          </a:prstGeom>
          <a:solidFill>
            <a:srgbClr val="FFFF66"/>
          </a:solidFill>
          <a:ln w="9525">
            <a:solidFill>
              <a:schemeClr val="tx1"/>
            </a:solidFill>
            <a:miter lim="800000"/>
            <a:headEnd/>
            <a:tailEnd/>
          </a:ln>
          <a:effectLst/>
        </p:spPr>
        <p:txBody>
          <a:bodyPr wrap="none" anchor="ctr"/>
          <a:lstStyle/>
          <a:p>
            <a:pPr algn="ctr"/>
            <a:endParaRPr lang="de-DE"/>
          </a:p>
        </p:txBody>
      </p:sp>
      <p:sp>
        <p:nvSpPr>
          <p:cNvPr id="588803" name="Text Box 3"/>
          <p:cNvSpPr txBox="1">
            <a:spLocks noChangeArrowheads="1"/>
          </p:cNvSpPr>
          <p:nvPr/>
        </p:nvSpPr>
        <p:spPr bwMode="auto">
          <a:xfrm>
            <a:off x="682625" y="620713"/>
            <a:ext cx="7993063" cy="5521325"/>
          </a:xfrm>
          <a:prstGeom prst="rect">
            <a:avLst/>
          </a:prstGeom>
          <a:noFill/>
          <a:ln w="9525">
            <a:noFill/>
            <a:miter lim="800000"/>
            <a:headEnd/>
            <a:tailEnd/>
          </a:ln>
          <a:effectLst/>
        </p:spPr>
        <p:txBody>
          <a:bodyPr>
            <a:spAutoFit/>
          </a:bodyPr>
          <a:lstStyle/>
          <a:p>
            <a:pPr>
              <a:lnSpc>
                <a:spcPct val="130000"/>
              </a:lnSpc>
              <a:spcBef>
                <a:spcPct val="50000"/>
              </a:spcBef>
            </a:pPr>
            <a:r>
              <a:rPr lang="de-DE" sz="2800" i="1">
                <a:latin typeface="Times New Roman" pitchFamily="18" charset="0"/>
                <a:cs typeface="Times New Roman" pitchFamily="18" charset="0"/>
              </a:rPr>
              <a:t>Der Kalif </a:t>
            </a:r>
            <a:r>
              <a:rPr lang="de-DE" sz="2800">
                <a:latin typeface="Times New Roman" pitchFamily="18" charset="0"/>
                <a:cs typeface="Times New Roman" pitchFamily="18" charset="0"/>
              </a:rPr>
              <a:t>al-Ma’mūn</a:t>
            </a:r>
            <a:r>
              <a:rPr lang="de-DE" sz="2800" i="1">
                <a:latin typeface="Times New Roman" pitchFamily="18" charset="0"/>
                <a:cs typeface="Times New Roman" pitchFamily="18" charset="0"/>
              </a:rPr>
              <a:t>, im Jahre 820 brach als Erster in die Große Pyramide ein. </a:t>
            </a:r>
          </a:p>
          <a:p>
            <a:pPr>
              <a:lnSpc>
                <a:spcPct val="130000"/>
              </a:lnSpc>
              <a:spcBef>
                <a:spcPct val="50000"/>
              </a:spcBef>
            </a:pPr>
            <a:r>
              <a:rPr lang="de-DE" sz="2800" i="1">
                <a:latin typeface="Times New Roman" pitchFamily="18" charset="0"/>
                <a:cs typeface="Times New Roman" pitchFamily="18" charset="0"/>
              </a:rPr>
              <a:t>Mit Eisenpickeln und Stemmeisen und indem er kalten Essig auf erhitzte Steine goss, bahnte er sich mühsam den Weg. </a:t>
            </a:r>
          </a:p>
          <a:p>
            <a:pPr>
              <a:lnSpc>
                <a:spcPct val="130000"/>
              </a:lnSpc>
              <a:spcBef>
                <a:spcPct val="50000"/>
              </a:spcBef>
            </a:pPr>
            <a:r>
              <a:rPr lang="de-DE" sz="2800" i="1">
                <a:latin typeface="Times New Roman" pitchFamily="18" charset="0"/>
                <a:cs typeface="Times New Roman" pitchFamily="18" charset="0"/>
              </a:rPr>
              <a:t>„Al-Ma’mūn Bresche“ existiert tatsächlich zehn Meter unterhalb des Originaleingangs, der 17 Meter über der Pyramidenbasis liegt, und ist der heutige Touristenzugang.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603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pic>
        <p:nvPicPr>
          <p:cNvPr id="556044" name="Picture 12" descr="http://www.1001nightbook.com/wp-content/uploads/2013/02/al-mamun-passage.jpg"/>
          <p:cNvPicPr>
            <a:picLocks noChangeAspect="1" noChangeArrowheads="1"/>
          </p:cNvPicPr>
          <p:nvPr/>
        </p:nvPicPr>
        <p:blipFill>
          <a:blip r:embed="rId4"/>
          <a:srcRect r="9836" b="16473"/>
          <a:stretch>
            <a:fillRect/>
          </a:stretch>
        </p:blipFill>
        <p:spPr bwMode="auto">
          <a:xfrm>
            <a:off x="1692275" y="619125"/>
            <a:ext cx="5903913" cy="571658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411163" y="442913"/>
            <a:ext cx="8337550" cy="5991225"/>
          </a:xfrm>
          <a:prstGeom prst="rect">
            <a:avLst/>
          </a:prstGeom>
          <a:solidFill>
            <a:schemeClr val="accent1"/>
          </a:solidFill>
          <a:ln w="9525">
            <a:solidFill>
              <a:schemeClr val="tx1"/>
            </a:solidFill>
            <a:miter lim="800000"/>
            <a:headEnd/>
            <a:tailEnd/>
          </a:ln>
          <a:effectLst/>
        </p:spPr>
        <p:txBody>
          <a:bodyPr wrap="none" anchor="ctr"/>
          <a:lstStyle/>
          <a:p>
            <a:pPr algn="ctr"/>
            <a:endParaRPr lang="de-DE"/>
          </a:p>
        </p:txBody>
      </p:sp>
      <p:pic>
        <p:nvPicPr>
          <p:cNvPr id="97285" name="Picture 5" descr="http://www.personalvitality.com/artikel_sterne/ENNEAD_a1_al_mamun.jpg"/>
          <p:cNvPicPr>
            <a:picLocks noChangeAspect="1" noChangeArrowheads="1"/>
          </p:cNvPicPr>
          <p:nvPr/>
        </p:nvPicPr>
        <p:blipFill>
          <a:blip r:embed="rId4"/>
          <a:srcRect/>
          <a:stretch>
            <a:fillRect/>
          </a:stretch>
        </p:blipFill>
        <p:spPr bwMode="auto">
          <a:xfrm>
            <a:off x="611188" y="582613"/>
            <a:ext cx="3925887" cy="5684837"/>
          </a:xfrm>
          <a:prstGeom prst="rect">
            <a:avLst/>
          </a:prstGeom>
          <a:solidFill>
            <a:schemeClr val="accent1"/>
          </a:solidFill>
          <a:ln w="9525">
            <a:solidFill>
              <a:srgbClr val="CC0000"/>
            </a:solidFill>
            <a:miter lim="800000"/>
            <a:headEnd/>
            <a:tailEnd/>
          </a:ln>
        </p:spPr>
      </p:pic>
      <p:sp>
        <p:nvSpPr>
          <p:cNvPr id="97286" name="Text Box 6"/>
          <p:cNvSpPr txBox="1">
            <a:spLocks noChangeArrowheads="1"/>
          </p:cNvSpPr>
          <p:nvPr/>
        </p:nvSpPr>
        <p:spPr bwMode="auto">
          <a:xfrm>
            <a:off x="4787900" y="2897188"/>
            <a:ext cx="3816350" cy="3195637"/>
          </a:xfrm>
          <a:prstGeom prst="rect">
            <a:avLst/>
          </a:prstGeom>
          <a:noFill/>
          <a:ln w="9525">
            <a:noFill/>
            <a:miter lim="800000"/>
            <a:headEnd/>
            <a:tailEnd/>
          </a:ln>
          <a:effectLst/>
        </p:spPr>
        <p:txBody>
          <a:bodyPr>
            <a:spAutoFit/>
          </a:bodyPr>
          <a:lstStyle/>
          <a:p>
            <a:pPr algn="ctr">
              <a:spcBef>
                <a:spcPct val="50000"/>
              </a:spcBef>
            </a:pPr>
            <a:endParaRPr lang="de-DE" sz="2400" i="1">
              <a:latin typeface="Times New Roman" pitchFamily="18" charset="0"/>
              <a:cs typeface="Times New Roman" pitchFamily="18" charset="0"/>
            </a:endParaRPr>
          </a:p>
          <a:p>
            <a:pPr algn="ctr">
              <a:spcBef>
                <a:spcPct val="50000"/>
              </a:spcBef>
            </a:pPr>
            <a:endParaRPr lang="de-DE" sz="2400" i="1">
              <a:latin typeface="Times New Roman" pitchFamily="18" charset="0"/>
              <a:cs typeface="Times New Roman" pitchFamily="18" charset="0"/>
            </a:endParaRPr>
          </a:p>
          <a:p>
            <a:pPr algn="ctr">
              <a:spcBef>
                <a:spcPct val="50000"/>
              </a:spcBef>
            </a:pPr>
            <a:r>
              <a:rPr lang="de-DE" sz="2400" i="1">
                <a:latin typeface="Times New Roman" pitchFamily="18" charset="0"/>
                <a:cs typeface="Times New Roman" pitchFamily="18" charset="0"/>
              </a:rPr>
              <a:t>Luigi Mayer, 1792 </a:t>
            </a:r>
          </a:p>
          <a:p>
            <a:pPr algn="ctr">
              <a:spcBef>
                <a:spcPct val="50000"/>
              </a:spcBef>
            </a:pPr>
            <a:endParaRPr lang="de-DE" sz="2400" b="1" i="1">
              <a:latin typeface="Times New Roman" pitchFamily="18" charset="0"/>
              <a:cs typeface="Times New Roman" pitchFamily="18" charset="0"/>
            </a:endParaRPr>
          </a:p>
          <a:p>
            <a:pPr algn="ctr">
              <a:spcBef>
                <a:spcPct val="50000"/>
              </a:spcBef>
            </a:pPr>
            <a:endParaRPr lang="de-DE" sz="2400" i="1">
              <a:latin typeface="Times New Roman" pitchFamily="18" charset="0"/>
              <a:cs typeface="Times New Roman" pitchFamily="18" charset="0"/>
            </a:endParaRPr>
          </a:p>
          <a:p>
            <a:pPr algn="ctr">
              <a:spcBef>
                <a:spcPct val="50000"/>
              </a:spcBef>
            </a:pPr>
            <a:r>
              <a:rPr lang="de-DE" sz="2400" i="1">
                <a:latin typeface="Times New Roman" pitchFamily="18" charset="0"/>
                <a:cs typeface="Times New Roman" pitchFamily="18" charset="0"/>
              </a:rPr>
              <a:t>Luigi Mayer (1755–1803)</a:t>
            </a:r>
            <a:endParaRPr lang="de-DE" sz="24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576516" name="Picture 4" descr="24101762"/>
          <p:cNvPicPr>
            <a:picLocks noChangeAspect="1" noChangeArrowheads="1"/>
          </p:cNvPicPr>
          <p:nvPr/>
        </p:nvPicPr>
        <p:blipFill>
          <a:blip r:embed="rId4"/>
          <a:srcRect l="25081" r="1663" b="22491"/>
          <a:stretch>
            <a:fillRect/>
          </a:stretch>
        </p:blipFill>
        <p:spPr bwMode="auto">
          <a:xfrm>
            <a:off x="4654550" y="539750"/>
            <a:ext cx="3949700" cy="5768975"/>
          </a:xfrm>
          <a:prstGeom prst="rect">
            <a:avLst/>
          </a:prstGeom>
          <a:noFill/>
          <a:ln w="9525">
            <a:solidFill>
              <a:schemeClr val="hlink"/>
            </a:solidFill>
            <a:miter lim="800000"/>
            <a:headEnd/>
            <a:tailEnd/>
          </a:ln>
        </p:spPr>
      </p:pic>
      <p:pic>
        <p:nvPicPr>
          <p:cNvPr id="576517" name="Picture 5" descr="82900DC0"/>
          <p:cNvPicPr>
            <a:picLocks noChangeAspect="1" noChangeArrowheads="1"/>
          </p:cNvPicPr>
          <p:nvPr/>
        </p:nvPicPr>
        <p:blipFill>
          <a:blip r:embed="rId5"/>
          <a:srcRect l="6238" t="3658" r="8794" b="4131"/>
          <a:stretch>
            <a:fillRect/>
          </a:stretch>
        </p:blipFill>
        <p:spPr bwMode="auto">
          <a:xfrm>
            <a:off x="539750" y="549275"/>
            <a:ext cx="3887788" cy="5759450"/>
          </a:xfrm>
          <a:prstGeom prst="rect">
            <a:avLst/>
          </a:prstGeom>
          <a:noFill/>
          <a:ln w="9525">
            <a:solidFill>
              <a:schemeClr val="hlink"/>
            </a:solid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9222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692231" name="Picture 7" descr="GAS1"/>
          <p:cNvPicPr>
            <a:picLocks noChangeAspect="1" noChangeArrowheads="1"/>
          </p:cNvPicPr>
          <p:nvPr/>
        </p:nvPicPr>
        <p:blipFill>
          <a:blip r:embed="rId4"/>
          <a:srcRect/>
          <a:stretch>
            <a:fillRect/>
          </a:stretch>
        </p:blipFill>
        <p:spPr bwMode="auto">
          <a:xfrm>
            <a:off x="1000125" y="503238"/>
            <a:ext cx="7172325" cy="58404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92231"/>
                                        </p:tgtEl>
                                        <p:attrNameLst>
                                          <p:attrName>style.visibility</p:attrName>
                                        </p:attrNameLst>
                                      </p:cBhvr>
                                      <p:to>
                                        <p:strVal val="visible"/>
                                      </p:to>
                                    </p:set>
                                    <p:animEffect transition="in" filter="diamond(in)">
                                      <p:cBhvr>
                                        <p:cTn id="7" dur="2000"/>
                                        <p:tgtEl>
                                          <p:spTgt spid="69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578564" name="Picture 4" descr="GAS2"/>
          <p:cNvPicPr>
            <a:picLocks noChangeAspect="1" noChangeArrowheads="1"/>
          </p:cNvPicPr>
          <p:nvPr/>
        </p:nvPicPr>
        <p:blipFill>
          <a:blip r:embed="rId4"/>
          <a:srcRect/>
          <a:stretch>
            <a:fillRect/>
          </a:stretch>
        </p:blipFill>
        <p:spPr bwMode="auto">
          <a:xfrm>
            <a:off x="1763713" y="549275"/>
            <a:ext cx="5762625" cy="576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4137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41379"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41380"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al-Khwarizmis</a:t>
            </a:r>
          </a:p>
          <a:p>
            <a:pPr algn="ctr">
              <a:spcBef>
                <a:spcPct val="50000"/>
              </a:spcBef>
            </a:pPr>
            <a:r>
              <a:rPr lang="de-DE" sz="3600" i="1">
                <a:latin typeface="Times New Roman" pitchFamily="18" charset="0"/>
                <a:cs typeface="Times New Roman" pitchFamily="18" charset="0"/>
              </a:rPr>
              <a:t>Abhandlungen und Bücher</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ChangeArrowheads="1"/>
          </p:cNvSpPr>
          <p:nvPr/>
        </p:nvSpPr>
        <p:spPr bwMode="auto">
          <a:xfrm>
            <a:off x="411163" y="442913"/>
            <a:ext cx="8337550" cy="5991225"/>
          </a:xfrm>
          <a:prstGeom prst="rect">
            <a:avLst/>
          </a:prstGeom>
          <a:solidFill>
            <a:srgbClr val="FF99CC"/>
          </a:solidFill>
          <a:ln w="9525">
            <a:solidFill>
              <a:schemeClr val="tx1"/>
            </a:solidFill>
            <a:miter lim="800000"/>
            <a:headEnd/>
            <a:tailEnd/>
          </a:ln>
          <a:effectLst/>
        </p:spPr>
        <p:txBody>
          <a:bodyPr wrap="none" anchor="ctr"/>
          <a:lstStyle/>
          <a:p>
            <a:endParaRPr lang="en-US"/>
          </a:p>
        </p:txBody>
      </p:sp>
      <p:pic>
        <p:nvPicPr>
          <p:cNvPr id="388099" name="Picture 3" descr="پرونده:AS16-M-2878.jpg"/>
          <p:cNvPicPr>
            <a:picLocks noChangeAspect="1" noChangeArrowheads="1"/>
          </p:cNvPicPr>
          <p:nvPr/>
        </p:nvPicPr>
        <p:blipFill>
          <a:blip r:embed="rId4"/>
          <a:srcRect/>
          <a:stretch>
            <a:fillRect/>
          </a:stretch>
        </p:blipFill>
        <p:spPr bwMode="auto">
          <a:xfrm>
            <a:off x="755650" y="1844675"/>
            <a:ext cx="3816350" cy="3794125"/>
          </a:xfrm>
          <a:prstGeom prst="rect">
            <a:avLst/>
          </a:prstGeom>
          <a:noFill/>
          <a:ln w="9525">
            <a:solidFill>
              <a:srgbClr val="FFFF66"/>
            </a:solidFill>
            <a:miter lim="800000"/>
            <a:headEnd/>
            <a:tailEnd/>
          </a:ln>
        </p:spPr>
      </p:pic>
      <p:pic>
        <p:nvPicPr>
          <p:cNvPr id="388100" name="Picture 4" descr="al-khwarizmi-king"/>
          <p:cNvPicPr>
            <a:picLocks noChangeAspect="1" noChangeArrowheads="1"/>
          </p:cNvPicPr>
          <p:nvPr/>
        </p:nvPicPr>
        <p:blipFill>
          <a:blip r:embed="rId5"/>
          <a:srcRect/>
          <a:stretch>
            <a:fillRect/>
          </a:stretch>
        </p:blipFill>
        <p:spPr bwMode="auto">
          <a:xfrm>
            <a:off x="4864100" y="1844675"/>
            <a:ext cx="3635375" cy="3787775"/>
          </a:xfrm>
          <a:prstGeom prst="rect">
            <a:avLst/>
          </a:prstGeom>
          <a:noFill/>
          <a:ln w="9525">
            <a:solidFill>
              <a:srgbClr val="FFFF66"/>
            </a:solidFill>
            <a:miter lim="800000"/>
            <a:headEnd/>
            <a:tailEnd/>
          </a:ln>
        </p:spPr>
      </p:pic>
      <p:sp>
        <p:nvSpPr>
          <p:cNvPr id="388101" name="Text Box 5"/>
          <p:cNvSpPr txBox="1">
            <a:spLocks noChangeArrowheads="1"/>
          </p:cNvSpPr>
          <p:nvPr/>
        </p:nvSpPr>
        <p:spPr bwMode="auto">
          <a:xfrm>
            <a:off x="4932363" y="5661025"/>
            <a:ext cx="3600450" cy="457200"/>
          </a:xfrm>
          <a:prstGeom prst="rect">
            <a:avLst/>
          </a:prstGeom>
          <a:noFill/>
          <a:ln w="9525">
            <a:noFill/>
            <a:miter lim="800000"/>
            <a:headEnd/>
            <a:tailEnd/>
          </a:ln>
          <a:effectLst/>
        </p:spPr>
        <p:txBody>
          <a:bodyPr>
            <a:spAutoFit/>
          </a:bodyPr>
          <a:lstStyle/>
          <a:p>
            <a:pPr algn="ctr">
              <a:spcBef>
                <a:spcPct val="50000"/>
              </a:spcBef>
            </a:pPr>
            <a:r>
              <a:rPr lang="de-DE" sz="2400">
                <a:latin typeface="Times New Roman" pitchFamily="18" charset="0"/>
                <a:cs typeface="Times New Roman" pitchFamily="18" charset="0"/>
              </a:rPr>
              <a:t>Al-Khwarizmi-King Basin</a:t>
            </a:r>
          </a:p>
        </p:txBody>
      </p:sp>
      <p:sp>
        <p:nvSpPr>
          <p:cNvPr id="388102" name="Text Box 6"/>
          <p:cNvSpPr txBox="1">
            <a:spLocks noChangeArrowheads="1"/>
          </p:cNvSpPr>
          <p:nvPr/>
        </p:nvSpPr>
        <p:spPr bwMode="auto">
          <a:xfrm>
            <a:off x="468313" y="611188"/>
            <a:ext cx="8207375" cy="946150"/>
          </a:xfrm>
          <a:prstGeom prst="rect">
            <a:avLst/>
          </a:prstGeom>
          <a:noFill/>
          <a:ln w="9525">
            <a:noFill/>
            <a:miter lim="800000"/>
            <a:headEnd/>
            <a:tailEnd/>
          </a:ln>
          <a:effectLst/>
        </p:spPr>
        <p:txBody>
          <a:bodyPr>
            <a:spAutoFit/>
          </a:bodyPr>
          <a:lstStyle/>
          <a:p>
            <a:pPr algn="ctr">
              <a:spcBef>
                <a:spcPct val="5000"/>
              </a:spcBef>
            </a:pPr>
            <a:r>
              <a:rPr lang="en-GB" altLang="ko-KR" sz="2800">
                <a:latin typeface="Times New Roman" pitchFamily="18" charset="0"/>
                <a:ea typeface="Gulim" pitchFamily="34" charset="-127"/>
                <a:cs typeface="Times New Roman" pitchFamily="18" charset="0"/>
              </a:rPr>
              <a:t>National Aeronautics and Space Administration (NASA), 1977</a:t>
            </a:r>
            <a:endParaRPr lang="de-DE" sz="2800">
              <a:latin typeface="Times New Roman" pitchFamily="18" charset="0"/>
              <a:ea typeface="Gulim" pitchFamily="34" charset="-127"/>
              <a:cs typeface="Times New Roman" pitchFamily="18" charset="0"/>
            </a:endParaRPr>
          </a:p>
        </p:txBody>
      </p:sp>
      <p:sp>
        <p:nvSpPr>
          <p:cNvPr id="388103" name="Text Box 7"/>
          <p:cNvSpPr txBox="1">
            <a:spLocks noChangeArrowheads="1"/>
          </p:cNvSpPr>
          <p:nvPr/>
        </p:nvSpPr>
        <p:spPr bwMode="auto">
          <a:xfrm>
            <a:off x="684213" y="5661025"/>
            <a:ext cx="3887787" cy="457200"/>
          </a:xfrm>
          <a:prstGeom prst="rect">
            <a:avLst/>
          </a:prstGeom>
          <a:noFill/>
          <a:ln w="9525">
            <a:noFill/>
            <a:miter lim="800000"/>
            <a:headEnd/>
            <a:tailEnd/>
          </a:ln>
          <a:effectLst/>
        </p:spPr>
        <p:txBody>
          <a:bodyPr>
            <a:spAutoFit/>
          </a:bodyPr>
          <a:lstStyle/>
          <a:p>
            <a:pPr algn="ctr">
              <a:spcBef>
                <a:spcPct val="50000"/>
              </a:spcBef>
            </a:pPr>
            <a:r>
              <a:rPr lang="de-DE" sz="2400">
                <a:latin typeface="Times New Roman" pitchFamily="18" charset="0"/>
                <a:cs typeface="Times New Roman" pitchFamily="18" charset="0"/>
              </a:rPr>
              <a:t>Al-Khwarizmi Moon Crater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446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74467" name="Text Box 3"/>
          <p:cNvSpPr txBox="1">
            <a:spLocks noChangeArrowheads="1"/>
          </p:cNvSpPr>
          <p:nvPr/>
        </p:nvSpPr>
        <p:spPr bwMode="auto">
          <a:xfrm>
            <a:off x="468313" y="476250"/>
            <a:ext cx="8207375" cy="779463"/>
          </a:xfrm>
          <a:prstGeom prst="rect">
            <a:avLst/>
          </a:prstGeom>
          <a:noFill/>
          <a:ln w="9525">
            <a:noFill/>
            <a:miter lim="800000"/>
            <a:headEnd/>
            <a:tailEnd/>
          </a:ln>
          <a:effectLst/>
        </p:spPr>
        <p:txBody>
          <a:bodyPr>
            <a:spAutoFit/>
          </a:bodyPr>
          <a:lstStyle/>
          <a:p>
            <a:pPr algn="r" rtl="1">
              <a:spcBef>
                <a:spcPct val="50000"/>
              </a:spcBef>
            </a:pPr>
            <a:endParaRPr lang="de-DE"/>
          </a:p>
          <a:p>
            <a:pPr algn="r" rtl="1">
              <a:spcBef>
                <a:spcPct val="50000"/>
              </a:spcBef>
            </a:pPr>
            <a:endParaRPr lang="de-DE"/>
          </a:p>
        </p:txBody>
      </p:sp>
      <p:sp>
        <p:nvSpPr>
          <p:cNvPr id="574468" name="Text Box 4"/>
          <p:cNvSpPr txBox="1">
            <a:spLocks noChangeArrowheads="1"/>
          </p:cNvSpPr>
          <p:nvPr/>
        </p:nvSpPr>
        <p:spPr bwMode="auto">
          <a:xfrm>
            <a:off x="539750" y="661988"/>
            <a:ext cx="7991475" cy="5503862"/>
          </a:xfrm>
          <a:prstGeom prst="rect">
            <a:avLst/>
          </a:prstGeom>
          <a:noFill/>
          <a:ln w="9525">
            <a:noFill/>
            <a:miter lim="800000"/>
            <a:headEnd/>
            <a:tailEnd/>
          </a:ln>
          <a:effectLst/>
        </p:spPr>
        <p:txBody>
          <a:bodyPr>
            <a:spAutoFit/>
          </a:bodyPr>
          <a:lstStyle/>
          <a:p>
            <a:pPr algn="ctr">
              <a:spcBef>
                <a:spcPct val="50000"/>
              </a:spcBef>
            </a:pPr>
            <a:r>
              <a:rPr lang="de-DE" sz="2800">
                <a:latin typeface="Times New Roman" pitchFamily="18" charset="0"/>
                <a:cs typeface="Times New Roman" pitchFamily="18" charset="0"/>
              </a:rPr>
              <a:t>Anhandlungen und Bücher von al-Khwarizmi</a:t>
            </a:r>
          </a:p>
          <a:p>
            <a:pPr algn="ctr">
              <a:spcBef>
                <a:spcPct val="50000"/>
              </a:spcBef>
            </a:pPr>
            <a:endParaRPr lang="de-DE"/>
          </a:p>
          <a:p>
            <a:pPr algn="r" rtl="1"/>
            <a:r>
              <a:rPr lang="fa-IR" altLang="ko-KR" sz="2000">
                <a:latin typeface="Times New Roman" pitchFamily="18" charset="0"/>
                <a:cs typeface="Times New Roman" pitchFamily="18" charset="0"/>
              </a:rPr>
              <a:t>۱- کتابی در زمینۀ حساب </a:t>
            </a:r>
          </a:p>
          <a:p>
            <a:pPr algn="r" rtl="1"/>
            <a:r>
              <a:rPr lang="fa-IR" altLang="ko-KR" sz="2000">
                <a:latin typeface="Times New Roman" pitchFamily="18" charset="0"/>
                <a:cs typeface="Times New Roman" pitchFamily="18" charset="0"/>
              </a:rPr>
              <a:t>٢- کتابی در جغرافیا </a:t>
            </a:r>
          </a:p>
          <a:p>
            <a:pPr algn="r" rtl="1"/>
            <a:r>
              <a:rPr lang="fa-IR" altLang="ko-KR" sz="2000">
                <a:latin typeface="Times New Roman" pitchFamily="18" charset="0"/>
                <a:cs typeface="Times New Roman" pitchFamily="18" charset="0"/>
              </a:rPr>
              <a:t>٣- کتابی در زمینه حساب، هندسه، موسیقی و نجوم </a:t>
            </a:r>
          </a:p>
          <a:p>
            <a:pPr algn="r" rtl="1"/>
            <a:r>
              <a:rPr lang="fa-IR" altLang="ko-KR" sz="2000">
                <a:latin typeface="Times New Roman" pitchFamily="18" charset="0"/>
                <a:cs typeface="Times New Roman" pitchFamily="18" charset="0"/>
              </a:rPr>
              <a:t>٤- کتاب دو جلدی "جداول النجوم و حرکت ها" </a:t>
            </a:r>
          </a:p>
          <a:p>
            <a:pPr algn="r" rtl="1"/>
            <a:r>
              <a:rPr lang="fa-IR" altLang="ko-KR" sz="2000">
                <a:latin typeface="Times New Roman" pitchFamily="18" charset="0"/>
                <a:cs typeface="Times New Roman" pitchFamily="18" charset="0"/>
              </a:rPr>
              <a:t>٥- کتابی در زمینۀ روش وقت از طریق موقعیت خورشید </a:t>
            </a:r>
          </a:p>
          <a:p>
            <a:pPr algn="r" rtl="1"/>
            <a:r>
              <a:rPr lang="fa-IR" altLang="ko-KR" sz="2000">
                <a:latin typeface="Times New Roman" pitchFamily="18" charset="0"/>
                <a:cs typeface="Times New Roman" pitchFamily="18" charset="0"/>
              </a:rPr>
              <a:t>٦- </a:t>
            </a:r>
            <a:r>
              <a:rPr lang="ar-SA" altLang="ko-KR" sz="2000">
                <a:latin typeface="Times New Roman" pitchFamily="18" charset="0"/>
                <a:cs typeface="Times New Roman" pitchFamily="18" charset="0"/>
              </a:rPr>
              <a:t>کتاب "العمل بالاسطرلاب"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٧- </a:t>
            </a:r>
            <a:r>
              <a:rPr lang="ar-SA" altLang="ko-KR" sz="2000">
                <a:latin typeface="Times New Roman" pitchFamily="18" charset="0"/>
                <a:cs typeface="Times New Roman" pitchFamily="18" charset="0"/>
              </a:rPr>
              <a:t>کتاب "صنع الاسطرلاب"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٨- </a:t>
            </a:r>
            <a:r>
              <a:rPr lang="ar-SA" altLang="ko-KR" sz="2000">
                <a:latin typeface="Times New Roman" pitchFamily="18" charset="0"/>
                <a:cs typeface="Times New Roman" pitchFamily="18" charset="0"/>
              </a:rPr>
              <a:t>کتابی در شیوۀ جمع و تفریق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۹- </a:t>
            </a:r>
            <a:r>
              <a:rPr lang="ar-SA" altLang="ko-KR" sz="2000">
                <a:latin typeface="Times New Roman" pitchFamily="18" charset="0"/>
                <a:cs typeface="Times New Roman" pitchFamily="18" charset="0"/>
              </a:rPr>
              <a:t>کتاب "الجبر و المقابله"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۱٠- </a:t>
            </a:r>
            <a:r>
              <a:rPr lang="ar-SA" altLang="ko-KR" sz="2000">
                <a:latin typeface="Times New Roman" pitchFamily="18" charset="0"/>
                <a:cs typeface="Times New Roman" pitchFamily="18" charset="0"/>
              </a:rPr>
              <a:t>کتاب "صورة الارض و جغرافیتها"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۱۱- </a:t>
            </a:r>
            <a:r>
              <a:rPr lang="ar-SA" altLang="ko-KR" sz="2000">
                <a:latin typeface="Times New Roman" pitchFamily="18" charset="0"/>
                <a:cs typeface="Times New Roman" pitchFamily="18" charset="0"/>
              </a:rPr>
              <a:t>کتاب "التاریخ"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۱٢- </a:t>
            </a:r>
            <a:r>
              <a:rPr lang="ar-SA" altLang="ko-KR" sz="2000">
                <a:latin typeface="Times New Roman" pitchFamily="18" charset="0"/>
                <a:cs typeface="Times New Roman" pitchFamily="18" charset="0"/>
              </a:rPr>
              <a:t>کتاب "صورة الارض فی امدن و الجبال و الجزر و النهار"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۱٣- </a:t>
            </a:r>
            <a:r>
              <a:rPr lang="ar-SA" altLang="ko-KR" sz="2000">
                <a:latin typeface="Times New Roman" pitchFamily="18" charset="0"/>
                <a:cs typeface="Times New Roman" pitchFamily="18" charset="0"/>
              </a:rPr>
              <a:t>کتاب "المعرفه" در زمینۀ نجوم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۱٤- </a:t>
            </a:r>
            <a:r>
              <a:rPr lang="ar-SA" altLang="ko-KR" sz="2000">
                <a:latin typeface="Times New Roman" pitchFamily="18" charset="0"/>
                <a:cs typeface="Times New Roman" pitchFamily="18" charset="0"/>
              </a:rPr>
              <a:t>ترجمه و تصحیح مجسطی بطلمیوس به زبان عربی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۱٥- </a:t>
            </a:r>
            <a:r>
              <a:rPr lang="ar-SA" altLang="ko-KR" sz="2000">
                <a:latin typeface="Times New Roman" pitchFamily="18" charset="0"/>
                <a:cs typeface="Times New Roman" pitchFamily="18" charset="0"/>
              </a:rPr>
              <a:t>کتاب "الوصایا" </a:t>
            </a:r>
            <a:endParaRPr lang="fa-IR" altLang="ko-KR" sz="200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241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72420" name="Text Box 4"/>
          <p:cNvSpPr txBox="1">
            <a:spLocks noChangeArrowheads="1"/>
          </p:cNvSpPr>
          <p:nvPr/>
        </p:nvSpPr>
        <p:spPr bwMode="auto">
          <a:xfrm>
            <a:off x="468313" y="476250"/>
            <a:ext cx="8207375" cy="779463"/>
          </a:xfrm>
          <a:prstGeom prst="rect">
            <a:avLst/>
          </a:prstGeom>
          <a:noFill/>
          <a:ln w="9525">
            <a:noFill/>
            <a:miter lim="800000"/>
            <a:headEnd/>
            <a:tailEnd/>
          </a:ln>
          <a:effectLst/>
        </p:spPr>
        <p:txBody>
          <a:bodyPr>
            <a:spAutoFit/>
          </a:bodyPr>
          <a:lstStyle/>
          <a:p>
            <a:pPr algn="r" rtl="1">
              <a:spcBef>
                <a:spcPct val="50000"/>
              </a:spcBef>
            </a:pPr>
            <a:endParaRPr lang="de-DE"/>
          </a:p>
          <a:p>
            <a:pPr algn="r" rtl="1">
              <a:spcBef>
                <a:spcPct val="50000"/>
              </a:spcBef>
            </a:pPr>
            <a:endParaRPr lang="de-DE"/>
          </a:p>
        </p:txBody>
      </p:sp>
      <p:sp>
        <p:nvSpPr>
          <p:cNvPr id="572422" name="Text Box 6"/>
          <p:cNvSpPr txBox="1">
            <a:spLocks noChangeArrowheads="1"/>
          </p:cNvSpPr>
          <p:nvPr/>
        </p:nvSpPr>
        <p:spPr bwMode="auto">
          <a:xfrm>
            <a:off x="539750" y="673100"/>
            <a:ext cx="7991475" cy="4589463"/>
          </a:xfrm>
          <a:prstGeom prst="rect">
            <a:avLst/>
          </a:prstGeom>
          <a:noFill/>
          <a:ln w="9525">
            <a:noFill/>
            <a:miter lim="800000"/>
            <a:headEnd/>
            <a:tailEnd/>
          </a:ln>
          <a:effectLst/>
        </p:spPr>
        <p:txBody>
          <a:bodyPr>
            <a:spAutoFit/>
          </a:bodyPr>
          <a:lstStyle/>
          <a:p>
            <a:pPr algn="ctr">
              <a:spcBef>
                <a:spcPct val="50000"/>
              </a:spcBef>
            </a:pPr>
            <a:r>
              <a:rPr lang="de-DE" sz="2800">
                <a:latin typeface="Times New Roman" pitchFamily="18" charset="0"/>
                <a:cs typeface="Times New Roman" pitchFamily="18" charset="0"/>
              </a:rPr>
              <a:t>Anhandlungen und Bücher von al-Khwarizmi</a:t>
            </a:r>
          </a:p>
          <a:p>
            <a:pPr algn="ctr">
              <a:spcBef>
                <a:spcPct val="50000"/>
              </a:spcBef>
            </a:pPr>
            <a:endParaRPr lang="fa-IR" altLang="ko-KR">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۱٦- </a:t>
            </a:r>
            <a:r>
              <a:rPr lang="ar-SA" altLang="ko-KR" sz="2000">
                <a:latin typeface="Times New Roman" pitchFamily="18" charset="0"/>
                <a:cs typeface="Times New Roman" pitchFamily="18" charset="0"/>
              </a:rPr>
              <a:t>کتاب "زیج الخوارزمی الاول"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۱٧- </a:t>
            </a:r>
            <a:r>
              <a:rPr lang="ar-SA" altLang="ko-KR" sz="2000">
                <a:latin typeface="Times New Roman" pitchFamily="18" charset="0"/>
                <a:cs typeface="Times New Roman" pitchFamily="18" charset="0"/>
              </a:rPr>
              <a:t>کتاب "زیج الخوارزمی الثانی" (السندهند)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۱٨- </a:t>
            </a:r>
            <a:r>
              <a:rPr lang="ar-SA" altLang="ko-KR" sz="2000">
                <a:latin typeface="Times New Roman" pitchFamily="18" charset="0"/>
                <a:cs typeface="Times New Roman" pitchFamily="18" charset="0"/>
              </a:rPr>
              <a:t>رساله ای در زمینۀ نسبت تقریبی و ارزش ریاضیاتی آن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۱۹- </a:t>
            </a:r>
            <a:r>
              <a:rPr lang="ar-SA" altLang="ko-KR" sz="2000">
                <a:latin typeface="Times New Roman" pitchFamily="18" charset="0"/>
                <a:cs typeface="Times New Roman" pitchFamily="18" charset="0"/>
              </a:rPr>
              <a:t>رساله ای در تشریح شیوۀ مرسوم و مستعمل در زمینۀ مساحت ها و حجم ها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٢٠- </a:t>
            </a:r>
            <a:r>
              <a:rPr lang="ar-SA" altLang="ko-KR" sz="2000">
                <a:latin typeface="Times New Roman" pitchFamily="18" charset="0"/>
                <a:cs typeface="Times New Roman" pitchFamily="18" charset="0"/>
              </a:rPr>
              <a:t>رساله ای در باره برهان بر نظریۀ فیثاغورث در مثلث قائم الزاویه و متساوی الساقین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٢۱- </a:t>
            </a:r>
            <a:r>
              <a:rPr lang="ar-SA" altLang="ko-KR" sz="2000">
                <a:latin typeface="Times New Roman" pitchFamily="18" charset="0"/>
                <a:cs typeface="Times New Roman" pitchFamily="18" charset="0"/>
              </a:rPr>
              <a:t>رساله ای مفصل در زمینۀ جمع، تفریق، ضرب و تقسیم کمیت های جبری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٢٢- </a:t>
            </a:r>
            <a:r>
              <a:rPr lang="ar-SA" altLang="ko-KR" sz="2000">
                <a:latin typeface="Times New Roman" pitchFamily="18" charset="0"/>
                <a:cs typeface="Times New Roman" pitchFamily="18" charset="0"/>
              </a:rPr>
              <a:t>رساله ای در زمینۀ اجرای عملیات چهارگانه حسابی بر کمیت های جبری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٢٣- </a:t>
            </a:r>
            <a:r>
              <a:rPr lang="ar-SA" altLang="ko-KR" sz="2000">
                <a:latin typeface="Times New Roman" pitchFamily="18" charset="0"/>
                <a:cs typeface="Times New Roman" pitchFamily="18" charset="0"/>
              </a:rPr>
              <a:t>کتاب "الرخامه"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٢٤- </a:t>
            </a:r>
            <a:r>
              <a:rPr lang="ar-SA" altLang="ko-KR" sz="2000">
                <a:latin typeface="Times New Roman" pitchFamily="18" charset="0"/>
                <a:cs typeface="Times New Roman" pitchFamily="18" charset="0"/>
              </a:rPr>
              <a:t>کتاب "رسم الربع المعمور"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٢٥- </a:t>
            </a:r>
            <a:r>
              <a:rPr lang="ar-SA" altLang="ko-KR" sz="2000">
                <a:latin typeface="Times New Roman" pitchFamily="18" charset="0"/>
                <a:cs typeface="Times New Roman" pitchFamily="18" charset="0"/>
              </a:rPr>
              <a:t>کتاب "الجمع و التفریق"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٢٦- </a:t>
            </a:r>
            <a:r>
              <a:rPr lang="ar-SA" altLang="ko-KR" sz="2000">
                <a:latin typeface="Times New Roman" pitchFamily="18" charset="0"/>
                <a:cs typeface="Times New Roman" pitchFamily="18" charset="0"/>
              </a:rPr>
              <a:t>کتاب "هیأة الارض" </a:t>
            </a:r>
            <a:endParaRPr lang="fa-IR" altLang="ko-KR" sz="2000">
              <a:latin typeface="Times New Roman" pitchFamily="18" charset="0"/>
              <a:cs typeface="Times New Roman" pitchFamily="18" charset="0"/>
            </a:endParaRPr>
          </a:p>
          <a:p>
            <a:pPr algn="r" rtl="1"/>
            <a:r>
              <a:rPr lang="fa-IR" altLang="ko-KR" sz="2000">
                <a:latin typeface="Times New Roman" pitchFamily="18" charset="0"/>
                <a:cs typeface="Times New Roman" pitchFamily="18" charset="0"/>
              </a:rPr>
              <a:t>٢٧- </a:t>
            </a:r>
            <a:r>
              <a:rPr lang="ar-SA" altLang="ko-KR" sz="2000">
                <a:latin typeface="Times New Roman" pitchFamily="18" charset="0"/>
                <a:cs typeface="Times New Roman" pitchFamily="18" charset="0"/>
              </a:rPr>
              <a:t>کتاب "المعاملات" </a:t>
            </a:r>
            <a:endParaRPr lang="de-DE" sz="2000">
              <a:latin typeface="Times New Roman" pitchFamily="18" charset="0"/>
              <a:cs typeface="Times New Roman" pitchFamily="18" charset="0"/>
            </a:endParaRPr>
          </a:p>
        </p:txBody>
      </p:sp>
      <p:sp>
        <p:nvSpPr>
          <p:cNvPr id="572423" name="Text Box 7"/>
          <p:cNvSpPr txBox="1">
            <a:spLocks noChangeArrowheads="1"/>
          </p:cNvSpPr>
          <p:nvPr/>
        </p:nvSpPr>
        <p:spPr bwMode="auto">
          <a:xfrm>
            <a:off x="468313" y="5516563"/>
            <a:ext cx="8207375" cy="366712"/>
          </a:xfrm>
          <a:prstGeom prst="rect">
            <a:avLst/>
          </a:prstGeom>
          <a:noFill/>
          <a:ln w="9525">
            <a:noFill/>
            <a:miter lim="800000"/>
            <a:headEnd/>
            <a:tailEnd/>
          </a:ln>
          <a:effectLst/>
        </p:spPr>
        <p:txBody>
          <a:bodyPr>
            <a:spAutoFit/>
          </a:bodyPr>
          <a:lstStyle/>
          <a:p>
            <a:pPr algn="ctr">
              <a:spcBef>
                <a:spcPct val="50000"/>
              </a:spcBef>
            </a:pPr>
            <a:endParaRPr lang="de-DE"/>
          </a:p>
        </p:txBody>
      </p:sp>
      <p:sp>
        <p:nvSpPr>
          <p:cNvPr id="572424" name="Text Box 8"/>
          <p:cNvSpPr txBox="1">
            <a:spLocks noChangeArrowheads="1"/>
          </p:cNvSpPr>
          <p:nvPr/>
        </p:nvSpPr>
        <p:spPr bwMode="auto">
          <a:xfrm>
            <a:off x="468313" y="5516563"/>
            <a:ext cx="8207375" cy="701675"/>
          </a:xfrm>
          <a:prstGeom prst="rect">
            <a:avLst/>
          </a:prstGeom>
          <a:noFill/>
          <a:ln w="9525">
            <a:noFill/>
            <a:miter lim="800000"/>
            <a:headEnd/>
            <a:tailEnd/>
          </a:ln>
          <a:effectLst/>
        </p:spPr>
        <p:txBody>
          <a:bodyPr>
            <a:spAutoFit/>
          </a:bodyPr>
          <a:lstStyle/>
          <a:p>
            <a:pPr algn="ctr"/>
            <a:r>
              <a:rPr lang="fa-IR" altLang="ko-KR" sz="2000" b="1">
                <a:latin typeface="Times New Roman" pitchFamily="18" charset="0"/>
                <a:cs typeface="Times New Roman" pitchFamily="18" charset="0"/>
              </a:rPr>
              <a:t>علی بن عبدالله الدفاع: "درآمدی بر تاریخ ریاضیات مسلمانان"</a:t>
            </a:r>
            <a:r>
              <a:rPr lang="fa-IR" altLang="ko-KR" sz="2000">
                <a:latin typeface="Times New Roman" pitchFamily="18" charset="0"/>
                <a:cs typeface="Times New Roman" pitchFamily="18" charset="0"/>
              </a:rPr>
              <a:t> </a:t>
            </a:r>
            <a:endParaRPr lang="de-DE" altLang="ko-KR" sz="2000">
              <a:latin typeface="Times New Roman" pitchFamily="18" charset="0"/>
              <a:ea typeface="Gulim" pitchFamily="34" charset="-127"/>
              <a:cs typeface="Times New Roman" pitchFamily="18" charset="0"/>
            </a:endParaRPr>
          </a:p>
          <a:p>
            <a:pPr algn="ctr"/>
            <a:r>
              <a:rPr lang="fa-IR" altLang="ko-KR" sz="2000">
                <a:latin typeface="Times New Roman" pitchFamily="18" charset="0"/>
                <a:cs typeface="Times New Roman" pitchFamily="18" charset="0"/>
              </a:rPr>
              <a:t>ترجمۀ مرتضی قدیمی، انتشارات پژوهشگاه علوم انسانی و مطالعات فرهنگی، تهران ۱٣٨٥</a:t>
            </a:r>
            <a:endParaRPr lang="de-DE" sz="200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46086" name="Picture 6" descr="alkhwarizmi"/>
          <p:cNvPicPr>
            <a:picLocks noChangeAspect="1" noChangeArrowheads="1"/>
          </p:cNvPicPr>
          <p:nvPr/>
        </p:nvPicPr>
        <p:blipFill>
          <a:blip r:embed="rId4"/>
          <a:srcRect l="11621" t="7907" r="10350" b="9317"/>
          <a:stretch>
            <a:fillRect/>
          </a:stretch>
        </p:blipFill>
        <p:spPr bwMode="auto">
          <a:xfrm>
            <a:off x="3198813" y="765175"/>
            <a:ext cx="2668587" cy="3600450"/>
          </a:xfrm>
          <a:prstGeom prst="rect">
            <a:avLst/>
          </a:prstGeom>
          <a:noFill/>
          <a:ln w="76200" cmpd="tri">
            <a:solidFill>
              <a:schemeClr val="tx1"/>
            </a:solidFill>
            <a:miter lim="800000"/>
            <a:headEnd/>
            <a:tailEnd/>
          </a:ln>
        </p:spPr>
      </p:pic>
      <p:sp>
        <p:nvSpPr>
          <p:cNvPr id="46087" name="Text Box 7"/>
          <p:cNvSpPr txBox="1">
            <a:spLocks noChangeArrowheads="1"/>
          </p:cNvSpPr>
          <p:nvPr/>
        </p:nvSpPr>
        <p:spPr bwMode="auto">
          <a:xfrm>
            <a:off x="520700" y="4618038"/>
            <a:ext cx="8135938" cy="1763712"/>
          </a:xfrm>
          <a:prstGeom prst="rect">
            <a:avLst/>
          </a:prstGeom>
          <a:noFill/>
          <a:ln w="9525">
            <a:noFill/>
            <a:miter lim="800000"/>
            <a:headEnd/>
            <a:tailEnd/>
          </a:ln>
          <a:effectLst/>
        </p:spPr>
        <p:txBody>
          <a:bodyPr>
            <a:spAutoFit/>
          </a:bodyPr>
          <a:lstStyle/>
          <a:p>
            <a:pPr algn="ctr">
              <a:spcBef>
                <a:spcPct val="20000"/>
              </a:spcBef>
            </a:pPr>
            <a:r>
              <a:rPr lang="ar-SA" sz="2800">
                <a:latin typeface="Times New Roman" pitchFamily="18" charset="0"/>
                <a:cs typeface="Times New Roman" pitchFamily="18" charset="0"/>
              </a:rPr>
              <a:t>الكتاب المختصر في حساب الجبر والمقابلة</a:t>
            </a:r>
            <a:r>
              <a:rPr lang="de-DE" sz="2400">
                <a:latin typeface="Times New Roman" pitchFamily="18" charset="0"/>
                <a:cs typeface="Times New Roman" pitchFamily="18" charset="0"/>
              </a:rPr>
              <a:t> </a:t>
            </a:r>
          </a:p>
          <a:p>
            <a:pPr algn="ctr">
              <a:spcBef>
                <a:spcPct val="20000"/>
              </a:spcBef>
            </a:pPr>
            <a:endParaRPr lang="de-DE" sz="1600">
              <a:latin typeface="Times New Roman" pitchFamily="18" charset="0"/>
              <a:cs typeface="Times New Roman" pitchFamily="18" charset="0"/>
            </a:endParaRPr>
          </a:p>
          <a:p>
            <a:pPr algn="ctr" rtl="1">
              <a:spcBef>
                <a:spcPct val="20000"/>
              </a:spcBef>
            </a:pPr>
            <a:r>
              <a:rPr lang="ar-SA" sz="2800">
                <a:latin typeface="Times New Roman" pitchFamily="18" charset="0"/>
                <a:cs typeface="Times New Roman" pitchFamily="18" charset="0"/>
              </a:rPr>
              <a:t>الكتاب </a:t>
            </a:r>
            <a:r>
              <a:rPr lang="fa-IR" altLang="ko-KR" sz="2800">
                <a:latin typeface="Times New Roman" pitchFamily="18" charset="0"/>
                <a:cs typeface="Times New Roman" pitchFamily="18" charset="0"/>
              </a:rPr>
              <a:t>الجمع و التفريق بالحساب الهندی</a:t>
            </a:r>
            <a:r>
              <a:rPr lang="fa-IR" altLang="ko-KR" sz="2400">
                <a:latin typeface="Times New Roman" pitchFamily="18" charset="0"/>
                <a:cs typeface="Times New Roman" pitchFamily="18" charset="0"/>
              </a:rPr>
              <a:t> </a:t>
            </a:r>
            <a:endParaRPr lang="de-DE" sz="2400">
              <a:latin typeface="Times New Roman" pitchFamily="18" charset="0"/>
              <a:cs typeface="Times New Roman" pitchFamily="18" charset="0"/>
            </a:endParaRPr>
          </a:p>
          <a:p>
            <a:pPr>
              <a:spcBef>
                <a:spcPct val="20000"/>
              </a:spcBef>
            </a:pPr>
            <a:endParaRPr lang="de-DE" sz="24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06563"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06564"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al-Khwarizmis</a:t>
            </a:r>
          </a:p>
          <a:p>
            <a:pPr algn="ctr">
              <a:spcBef>
                <a:spcPct val="50000"/>
              </a:spcBef>
            </a:pPr>
            <a:r>
              <a:rPr lang="de-DE" sz="3600" i="1">
                <a:latin typeface="Times New Roman" pitchFamily="18" charset="0"/>
                <a:cs typeface="Times New Roman" pitchFamily="18" charset="0"/>
              </a:rPr>
              <a:t>„Algebra“</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560132" name="Picture 4" descr="http://zoilus.files.wordpress.com/2007/03/al-kitab_al-mukhtasar_fi_hisab_al-jabr_wa-l-muqabala.jpg"/>
          <p:cNvPicPr>
            <a:picLocks noChangeAspect="1" noChangeArrowheads="1"/>
          </p:cNvPicPr>
          <p:nvPr/>
        </p:nvPicPr>
        <p:blipFill>
          <a:blip r:embed="rId4" r:link="rId5"/>
          <a:srcRect/>
          <a:stretch>
            <a:fillRect/>
          </a:stretch>
        </p:blipFill>
        <p:spPr bwMode="auto">
          <a:xfrm>
            <a:off x="2627313" y="504825"/>
            <a:ext cx="4014787" cy="58324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2000"/>
                                  </p:stCondLst>
                                  <p:childTnLst>
                                    <p:set>
                                      <p:cBhvr>
                                        <p:cTn id="6" dur="1" fill="hold">
                                          <p:stCondLst>
                                            <p:cond delay="0"/>
                                          </p:stCondLst>
                                        </p:cTn>
                                        <p:tgtEl>
                                          <p:spTgt spid="560132"/>
                                        </p:tgtEl>
                                        <p:attrNameLst>
                                          <p:attrName>style.visibility</p:attrName>
                                        </p:attrNameLst>
                                      </p:cBhvr>
                                      <p:to>
                                        <p:strVal val="visible"/>
                                      </p:to>
                                    </p:set>
                                    <p:animEffect transition="in" filter="barn(inHorizontal)">
                                      <p:cBhvr>
                                        <p:cTn id="7" dur="500"/>
                                        <p:tgtEl>
                                          <p:spTgt spid="560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graphicFrame>
        <p:nvGraphicFramePr>
          <p:cNvPr id="66563" name="Object 3"/>
          <p:cNvGraphicFramePr>
            <a:graphicFrameLocks noChangeAspect="1"/>
          </p:cNvGraphicFramePr>
          <p:nvPr/>
        </p:nvGraphicFramePr>
        <p:xfrm>
          <a:off x="757238" y="1517650"/>
          <a:ext cx="2374900" cy="760413"/>
        </p:xfrm>
        <a:graphic>
          <a:graphicData uri="http://schemas.openxmlformats.org/presentationml/2006/ole">
            <p:oleObj spid="_x0000_s66563" name="Ecuación" r:id="rId5" imgW="558558" imgH="177723" progId="Equation.3">
              <p:embed/>
            </p:oleObj>
          </a:graphicData>
        </a:graphic>
      </p:graphicFrame>
      <p:graphicFrame>
        <p:nvGraphicFramePr>
          <p:cNvPr id="66564" name="Object 4"/>
          <p:cNvGraphicFramePr>
            <a:graphicFrameLocks noChangeAspect="1"/>
          </p:cNvGraphicFramePr>
          <p:nvPr/>
        </p:nvGraphicFramePr>
        <p:xfrm>
          <a:off x="827088" y="2846388"/>
          <a:ext cx="2376487" cy="765175"/>
        </p:xfrm>
        <a:graphic>
          <a:graphicData uri="http://schemas.openxmlformats.org/presentationml/2006/ole">
            <p:oleObj spid="_x0000_s66564" name="Ecuación" r:id="rId6" imgW="558558" imgH="177723" progId="Equation.3">
              <p:embed/>
            </p:oleObj>
          </a:graphicData>
        </a:graphic>
      </p:graphicFrame>
      <p:graphicFrame>
        <p:nvGraphicFramePr>
          <p:cNvPr id="66565" name="Object 5"/>
          <p:cNvGraphicFramePr>
            <a:graphicFrameLocks noChangeAspect="1"/>
          </p:cNvGraphicFramePr>
          <p:nvPr/>
        </p:nvGraphicFramePr>
        <p:xfrm>
          <a:off x="1403350" y="4148138"/>
          <a:ext cx="1081088" cy="1081087"/>
        </p:xfrm>
        <a:graphic>
          <a:graphicData uri="http://schemas.openxmlformats.org/presentationml/2006/ole">
            <p:oleObj spid="_x0000_s66565" name="Ecuación" r:id="rId7" imgW="202936" imgH="177569" progId="Equation.3">
              <p:embed/>
            </p:oleObj>
          </a:graphicData>
        </a:graphic>
      </p:graphicFrame>
      <p:pic>
        <p:nvPicPr>
          <p:cNvPr id="66566" name="Picture 6" descr="Example 5"/>
          <p:cNvPicPr>
            <a:picLocks noChangeAspect="1" noChangeArrowheads="1"/>
          </p:cNvPicPr>
          <p:nvPr/>
        </p:nvPicPr>
        <p:blipFill>
          <a:blip r:embed="rId8"/>
          <a:srcRect l="45998" b="63782"/>
          <a:stretch>
            <a:fillRect/>
          </a:stretch>
        </p:blipFill>
        <p:spPr bwMode="auto">
          <a:xfrm>
            <a:off x="4643438" y="1700213"/>
            <a:ext cx="3529012" cy="1214437"/>
          </a:xfrm>
          <a:prstGeom prst="rect">
            <a:avLst/>
          </a:prstGeom>
          <a:solidFill>
            <a:srgbClr val="99CCFF"/>
          </a:solidFill>
          <a:ln w="9525">
            <a:solidFill>
              <a:srgbClr val="800000"/>
            </a:solidFill>
            <a:miter lim="800000"/>
            <a:headEnd/>
            <a:tailEnd/>
          </a:ln>
        </p:spPr>
      </p:pic>
      <p:sp>
        <p:nvSpPr>
          <p:cNvPr id="66567" name="Rectangle 7"/>
          <p:cNvSpPr>
            <a:spLocks noChangeArrowheads="1"/>
          </p:cNvSpPr>
          <p:nvPr/>
        </p:nvSpPr>
        <p:spPr bwMode="auto">
          <a:xfrm>
            <a:off x="4897438" y="3138488"/>
            <a:ext cx="2978150" cy="914400"/>
          </a:xfrm>
          <a:prstGeom prst="rect">
            <a:avLst/>
          </a:prstGeom>
          <a:noFill/>
          <a:ln w="9525">
            <a:noFill/>
            <a:miter lim="800000"/>
            <a:headEnd/>
            <a:tailEnd/>
          </a:ln>
          <a:effectLst/>
        </p:spPr>
        <p:txBody>
          <a:bodyPr wrap="none">
            <a:spAutoFit/>
          </a:bodyPr>
          <a:lstStyle/>
          <a:p>
            <a:pPr algn="ctr"/>
            <a:r>
              <a:rPr lang="en-AU" sz="5400">
                <a:latin typeface="Times New Roman" pitchFamily="18" charset="0"/>
                <a:cs typeface="Times New Roman" pitchFamily="18" charset="0"/>
              </a:rPr>
              <a:t>2</a:t>
            </a:r>
            <a:r>
              <a:rPr lang="en-AU" sz="5400" i="1">
                <a:latin typeface="Times New Roman" pitchFamily="18" charset="0"/>
                <a:cs typeface="Times New Roman" pitchFamily="18" charset="0"/>
              </a:rPr>
              <a:t>x</a:t>
            </a:r>
            <a:r>
              <a:rPr lang="en-AU" sz="5400">
                <a:latin typeface="Times New Roman" pitchFamily="18" charset="0"/>
                <a:cs typeface="Times New Roman" pitchFamily="18" charset="0"/>
              </a:rPr>
              <a:t> + 7 = 9</a:t>
            </a:r>
            <a:endParaRPr lang="de-DE" sz="5400">
              <a:latin typeface="Times New Roman" pitchFamily="18" charset="0"/>
              <a:cs typeface="Times New Roman" pitchFamily="18" charset="0"/>
            </a:endParaRPr>
          </a:p>
        </p:txBody>
      </p:sp>
      <p:graphicFrame>
        <p:nvGraphicFramePr>
          <p:cNvPr id="66568" name="Object 8"/>
          <p:cNvGraphicFramePr>
            <a:graphicFrameLocks noChangeAspect="1"/>
          </p:cNvGraphicFramePr>
          <p:nvPr/>
        </p:nvGraphicFramePr>
        <p:xfrm>
          <a:off x="6011863" y="4148138"/>
          <a:ext cx="1081087" cy="1081087"/>
        </p:xfrm>
        <a:graphic>
          <a:graphicData uri="http://schemas.openxmlformats.org/presentationml/2006/ole">
            <p:oleObj spid="_x0000_s66568" name="Ecuación" r:id="rId9" imgW="202936" imgH="177569" progId="Equation.3">
              <p:embed/>
            </p:oleObj>
          </a:graphicData>
        </a:graphic>
      </p:graphicFrame>
      <p:sp>
        <p:nvSpPr>
          <p:cNvPr id="66569" name="Text Box 9"/>
          <p:cNvSpPr txBox="1">
            <a:spLocks noChangeArrowheads="1"/>
          </p:cNvSpPr>
          <p:nvPr/>
        </p:nvSpPr>
        <p:spPr bwMode="auto">
          <a:xfrm>
            <a:off x="468313" y="617538"/>
            <a:ext cx="8207375" cy="641350"/>
          </a:xfrm>
          <a:prstGeom prst="rect">
            <a:avLst/>
          </a:prstGeom>
          <a:noFill/>
          <a:ln w="9525">
            <a:noFill/>
            <a:miter lim="800000"/>
            <a:headEnd/>
            <a:tailEnd/>
          </a:ln>
          <a:effectLst/>
        </p:spPr>
        <p:txBody>
          <a:bodyPr>
            <a:spAutoFit/>
          </a:bodyPr>
          <a:lstStyle/>
          <a:p>
            <a:pPr algn="ctr">
              <a:spcBef>
                <a:spcPct val="50000"/>
              </a:spcBef>
            </a:pPr>
            <a:r>
              <a:rPr lang="de-DE" sz="3600">
                <a:latin typeface="Times New Roman" pitchFamily="18" charset="0"/>
                <a:cs typeface="Times New Roman" pitchFamily="18" charset="0"/>
              </a:rPr>
              <a:t>Gleichungen 1. Grades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wipe(left)">
                                      <p:cBhvr>
                                        <p:cTn id="7" dur="2000"/>
                                        <p:tgtEl>
                                          <p:spTgt spid="665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6564"/>
                                        </p:tgtEl>
                                        <p:attrNameLst>
                                          <p:attrName>style.visibility</p:attrName>
                                        </p:attrNameLst>
                                      </p:cBhvr>
                                      <p:to>
                                        <p:strVal val="visible"/>
                                      </p:to>
                                    </p:set>
                                    <p:animEffect transition="in" filter="wipe(left)">
                                      <p:cBhvr>
                                        <p:cTn id="12" dur="2000"/>
                                        <p:tgtEl>
                                          <p:spTgt spid="665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6565"/>
                                        </p:tgtEl>
                                        <p:attrNameLst>
                                          <p:attrName>style.visibility</p:attrName>
                                        </p:attrNameLst>
                                      </p:cBhvr>
                                      <p:to>
                                        <p:strVal val="visible"/>
                                      </p:to>
                                    </p:set>
                                    <p:animEffect transition="in" filter="wipe(left)">
                                      <p:cBhvr>
                                        <p:cTn id="17" dur="2000"/>
                                        <p:tgtEl>
                                          <p:spTgt spid="66565"/>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66566"/>
                                        </p:tgtEl>
                                        <p:attrNameLst>
                                          <p:attrName>style.visibility</p:attrName>
                                        </p:attrNameLst>
                                      </p:cBhvr>
                                      <p:to>
                                        <p:strVal val="visible"/>
                                      </p:to>
                                    </p:set>
                                    <p:animEffect transition="in" filter="wedge">
                                      <p:cBhvr>
                                        <p:cTn id="22" dur="1000"/>
                                        <p:tgtEl>
                                          <p:spTgt spid="66566"/>
                                        </p:tgtEl>
                                      </p:cBhvr>
                                    </p:animEffect>
                                  </p:childTnLst>
                                </p:cTn>
                              </p:par>
                              <p:par>
                                <p:cTn id="23" presetID="20" presetClass="entr" presetSubtype="0" fill="hold" grpId="0" nodeType="withEffect">
                                  <p:stCondLst>
                                    <p:cond delay="0"/>
                                  </p:stCondLst>
                                  <p:childTnLst>
                                    <p:set>
                                      <p:cBhvr>
                                        <p:cTn id="24" dur="1" fill="hold">
                                          <p:stCondLst>
                                            <p:cond delay="0"/>
                                          </p:stCondLst>
                                        </p:cTn>
                                        <p:tgtEl>
                                          <p:spTgt spid="66567"/>
                                        </p:tgtEl>
                                        <p:attrNameLst>
                                          <p:attrName>style.visibility</p:attrName>
                                        </p:attrNameLst>
                                      </p:cBhvr>
                                      <p:to>
                                        <p:strVal val="visible"/>
                                      </p:to>
                                    </p:set>
                                    <p:animEffect transition="in" filter="wedge">
                                      <p:cBhvr>
                                        <p:cTn id="25" dur="1000"/>
                                        <p:tgtEl>
                                          <p:spTgt spid="6656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6568"/>
                                        </p:tgtEl>
                                        <p:attrNameLst>
                                          <p:attrName>style.visibility</p:attrName>
                                        </p:attrNameLst>
                                      </p:cBhvr>
                                      <p:to>
                                        <p:strVal val="visible"/>
                                      </p:to>
                                    </p:set>
                                    <p:animEffect transition="in" filter="wipe(left)">
                                      <p:cBhvr>
                                        <p:cTn id="30" dur="2000"/>
                                        <p:tgtEl>
                                          <p:spTgt spid="66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graphicFrame>
        <p:nvGraphicFramePr>
          <p:cNvPr id="68611" name="Object 3"/>
          <p:cNvGraphicFramePr>
            <a:graphicFrameLocks noChangeAspect="1"/>
          </p:cNvGraphicFramePr>
          <p:nvPr/>
        </p:nvGraphicFramePr>
        <p:xfrm>
          <a:off x="2771775" y="1652588"/>
          <a:ext cx="3455988" cy="768350"/>
        </p:xfrm>
        <a:graphic>
          <a:graphicData uri="http://schemas.openxmlformats.org/presentationml/2006/ole">
            <p:oleObj spid="_x0000_s68611" name="Ecuación" r:id="rId5" imgW="926698" imgH="203112" progId="Equation.3">
              <p:embed/>
            </p:oleObj>
          </a:graphicData>
        </a:graphic>
      </p:graphicFrame>
      <p:graphicFrame>
        <p:nvGraphicFramePr>
          <p:cNvPr id="68612" name="Object 4"/>
          <p:cNvGraphicFramePr>
            <a:graphicFrameLocks noChangeAspect="1"/>
          </p:cNvGraphicFramePr>
          <p:nvPr/>
        </p:nvGraphicFramePr>
        <p:xfrm>
          <a:off x="3276600" y="2687638"/>
          <a:ext cx="2303463" cy="957262"/>
        </p:xfrm>
        <a:graphic>
          <a:graphicData uri="http://schemas.openxmlformats.org/presentationml/2006/ole">
            <p:oleObj spid="_x0000_s68612" name="Ecuación" r:id="rId6" imgW="494870" imgH="203024" progId="Equation.3">
              <p:embed/>
            </p:oleObj>
          </a:graphicData>
        </a:graphic>
      </p:graphicFrame>
      <p:graphicFrame>
        <p:nvGraphicFramePr>
          <p:cNvPr id="68613" name="Object 5"/>
          <p:cNvGraphicFramePr>
            <a:graphicFrameLocks noChangeAspect="1"/>
          </p:cNvGraphicFramePr>
          <p:nvPr/>
        </p:nvGraphicFramePr>
        <p:xfrm>
          <a:off x="3995738" y="3886200"/>
          <a:ext cx="1008062" cy="911225"/>
        </p:xfrm>
        <a:graphic>
          <a:graphicData uri="http://schemas.openxmlformats.org/presentationml/2006/ole">
            <p:oleObj spid="_x0000_s68613" name="Ecuación" r:id="rId7" imgW="202936" imgH="177569" progId="Equation.3">
              <p:embed/>
            </p:oleObj>
          </a:graphicData>
        </a:graphic>
      </p:graphicFrame>
      <p:sp>
        <p:nvSpPr>
          <p:cNvPr id="68614" name="Text Box 6"/>
          <p:cNvSpPr txBox="1">
            <a:spLocks noChangeArrowheads="1"/>
          </p:cNvSpPr>
          <p:nvPr/>
        </p:nvSpPr>
        <p:spPr bwMode="auto">
          <a:xfrm>
            <a:off x="468313" y="617538"/>
            <a:ext cx="8207375" cy="641350"/>
          </a:xfrm>
          <a:prstGeom prst="rect">
            <a:avLst/>
          </a:prstGeom>
          <a:noFill/>
          <a:ln w="9525">
            <a:noFill/>
            <a:miter lim="800000"/>
            <a:headEnd/>
            <a:tailEnd/>
          </a:ln>
          <a:effectLst/>
        </p:spPr>
        <p:txBody>
          <a:bodyPr>
            <a:spAutoFit/>
          </a:bodyPr>
          <a:lstStyle/>
          <a:p>
            <a:pPr algn="ctr">
              <a:spcBef>
                <a:spcPct val="50000"/>
              </a:spcBef>
            </a:pPr>
            <a:r>
              <a:rPr lang="de-DE" sz="3600">
                <a:latin typeface="Times New Roman" pitchFamily="18" charset="0"/>
                <a:cs typeface="Times New Roman" pitchFamily="18" charset="0"/>
              </a:rPr>
              <a:t>Gleichungen 2. Grades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wipe(left)">
                                      <p:cBhvr>
                                        <p:cTn id="7" dur="2000"/>
                                        <p:tgtEl>
                                          <p:spTgt spid="686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wipe(left)">
                                      <p:cBhvr>
                                        <p:cTn id="12" dur="2000"/>
                                        <p:tgtEl>
                                          <p:spTgt spid="686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8613"/>
                                        </p:tgtEl>
                                        <p:attrNameLst>
                                          <p:attrName>style.visibility</p:attrName>
                                        </p:attrNameLst>
                                      </p:cBhvr>
                                      <p:to>
                                        <p:strVal val="visible"/>
                                      </p:to>
                                    </p:set>
                                    <p:animEffect transition="in" filter="wipe(left)">
                                      <p:cBhvr>
                                        <p:cTn id="17" dur="2000"/>
                                        <p:tgtEl>
                                          <p:spTgt spid="68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555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35555" name="Rectangle 3"/>
          <p:cNvSpPr>
            <a:spLocks noChangeArrowheads="1"/>
          </p:cNvSpPr>
          <p:nvPr/>
        </p:nvSpPr>
        <p:spPr bwMode="auto">
          <a:xfrm>
            <a:off x="611188" y="549275"/>
            <a:ext cx="7875587" cy="5640388"/>
          </a:xfrm>
          <a:prstGeom prst="rect">
            <a:avLst/>
          </a:prstGeom>
          <a:noFill/>
          <a:ln w="9525">
            <a:noFill/>
            <a:miter lim="800000"/>
            <a:headEnd/>
            <a:tailEnd/>
          </a:ln>
          <a:effectLst/>
        </p:spPr>
        <p:txBody>
          <a:bodyPr/>
          <a:lstStyle/>
          <a:p>
            <a:pPr marL="342900" indent="-342900" algn="ctr">
              <a:spcBef>
                <a:spcPct val="20000"/>
              </a:spcBef>
            </a:pPr>
            <a:r>
              <a:rPr lang="fa-IR" sz="2800">
                <a:latin typeface="Times New Roman" pitchFamily="18" charset="0"/>
                <a:cs typeface="Times New Roman" pitchFamily="18" charset="0"/>
              </a:rPr>
              <a:t>دسته بندی معادلات درجه یک و دو </a:t>
            </a:r>
            <a:endParaRPr lang="it-IT" sz="2800">
              <a:latin typeface="Times New Roman" pitchFamily="18" charset="0"/>
              <a:cs typeface="Times New Roman" pitchFamily="18" charset="0"/>
            </a:endParaRPr>
          </a:p>
          <a:p>
            <a:pPr marL="342900" indent="-342900" algn="ctr">
              <a:spcBef>
                <a:spcPct val="20000"/>
              </a:spcBef>
            </a:pPr>
            <a:r>
              <a:rPr lang="it-IT" sz="800">
                <a:latin typeface="Times New Roman" pitchFamily="18" charset="0"/>
                <a:cs typeface="Times New Roman" pitchFamily="18" charset="0"/>
              </a:rPr>
              <a:t> </a:t>
            </a:r>
            <a:endParaRPr lang="it-IT" sz="800">
              <a:effectLst>
                <a:outerShdw blurRad="38100" dist="38100" dir="2700000" algn="tl">
                  <a:srgbClr val="C0C0C0"/>
                </a:outerShdw>
              </a:effectLst>
              <a:latin typeface="Times New Roman" pitchFamily="18" charset="0"/>
              <a:cs typeface="Times New Roman" pitchFamily="18" charset="0"/>
            </a:endParaRPr>
          </a:p>
          <a:p>
            <a:pPr marL="342900" indent="-342900">
              <a:spcBef>
                <a:spcPct val="15000"/>
              </a:spcBef>
            </a:pPr>
            <a:r>
              <a:rPr lang="it-IT" sz="2800">
                <a:solidFill>
                  <a:srgbClr val="000066"/>
                </a:solidFill>
                <a:latin typeface="Times New Roman" pitchFamily="18" charset="0"/>
                <a:cs typeface="Times New Roman" pitchFamily="18" charset="0"/>
              </a:rPr>
              <a:t>			l.</a:t>
            </a:r>
            <a:r>
              <a:rPr lang="it-IT" sz="2800">
                <a:solidFill>
                  <a:srgbClr val="000066"/>
                </a:solidFill>
                <a:effectLst>
                  <a:outerShdw blurRad="38100" dist="38100" dir="2700000" algn="tl">
                    <a:srgbClr val="C0C0C0"/>
                  </a:outerShdw>
                </a:effectLst>
                <a:latin typeface="Times New Roman" pitchFamily="18" charset="0"/>
                <a:cs typeface="Times New Roman" pitchFamily="18" charset="0"/>
              </a:rPr>
              <a:t> 	</a:t>
            </a:r>
            <a:r>
              <a:rPr lang="it-IT" sz="3200" i="1">
                <a:solidFill>
                  <a:srgbClr val="000066"/>
                </a:solidFill>
                <a:latin typeface="Times New Roman" pitchFamily="18" charset="0"/>
                <a:cs typeface="Times New Roman" pitchFamily="18" charset="0"/>
              </a:rPr>
              <a:t>ax</a:t>
            </a:r>
            <a:r>
              <a:rPr lang="it-IT" sz="3200" baseline="30000">
                <a:solidFill>
                  <a:srgbClr val="000066"/>
                </a:solidFill>
                <a:latin typeface="Times New Roman" pitchFamily="18" charset="0"/>
                <a:cs typeface="Times New Roman" pitchFamily="18" charset="0"/>
              </a:rPr>
              <a:t>2</a:t>
            </a:r>
            <a:r>
              <a:rPr lang="it-IT" sz="3200">
                <a:solidFill>
                  <a:srgbClr val="000066"/>
                </a:solidFill>
                <a:latin typeface="Times New Roman" pitchFamily="18" charset="0"/>
                <a:cs typeface="Times New Roman" pitchFamily="18" charset="0"/>
              </a:rPr>
              <a:t> = </a:t>
            </a:r>
            <a:r>
              <a:rPr lang="it-IT" sz="3200" i="1">
                <a:solidFill>
                  <a:srgbClr val="000066"/>
                </a:solidFill>
                <a:latin typeface="Times New Roman" pitchFamily="18" charset="0"/>
                <a:cs typeface="Times New Roman" pitchFamily="18" charset="0"/>
              </a:rPr>
              <a:t>bx</a:t>
            </a:r>
            <a:endParaRPr lang="it-IT" sz="3200">
              <a:solidFill>
                <a:srgbClr val="000066"/>
              </a:solidFill>
              <a:latin typeface="Times New Roman" pitchFamily="18" charset="0"/>
              <a:cs typeface="Times New Roman" pitchFamily="18" charset="0"/>
            </a:endParaRPr>
          </a:p>
          <a:p>
            <a:pPr marL="342900" indent="-342900" algn="just">
              <a:spcBef>
                <a:spcPct val="15000"/>
              </a:spcBef>
            </a:pPr>
            <a:r>
              <a:rPr lang="it-IT" sz="2800">
                <a:solidFill>
                  <a:srgbClr val="000066"/>
                </a:solidFill>
                <a:effectLst>
                  <a:outerShdw blurRad="38100" dist="38100" dir="2700000" algn="tl">
                    <a:srgbClr val="C0C0C0"/>
                  </a:outerShdw>
                </a:effectLst>
                <a:latin typeface="Times New Roman" pitchFamily="18" charset="0"/>
                <a:cs typeface="Times New Roman" pitchFamily="18" charset="0"/>
              </a:rPr>
              <a:t>			</a:t>
            </a:r>
            <a:r>
              <a:rPr lang="it-IT" sz="2800">
                <a:solidFill>
                  <a:srgbClr val="000066"/>
                </a:solidFill>
                <a:latin typeface="Times New Roman" pitchFamily="18" charset="0"/>
                <a:cs typeface="Times New Roman" pitchFamily="18" charset="0"/>
              </a:rPr>
              <a:t>2. 	</a:t>
            </a:r>
            <a:r>
              <a:rPr lang="it-IT" sz="3200" i="1">
                <a:solidFill>
                  <a:srgbClr val="000066"/>
                </a:solidFill>
                <a:latin typeface="Times New Roman" pitchFamily="18" charset="0"/>
                <a:cs typeface="Times New Roman" pitchFamily="18" charset="0"/>
              </a:rPr>
              <a:t>ax</a:t>
            </a:r>
            <a:r>
              <a:rPr lang="it-IT" sz="3200" baseline="30000">
                <a:solidFill>
                  <a:srgbClr val="000066"/>
                </a:solidFill>
                <a:latin typeface="Times New Roman" pitchFamily="18" charset="0"/>
                <a:cs typeface="Times New Roman" pitchFamily="18" charset="0"/>
              </a:rPr>
              <a:t>2</a:t>
            </a:r>
            <a:r>
              <a:rPr lang="it-IT" sz="3200">
                <a:solidFill>
                  <a:srgbClr val="000066"/>
                </a:solidFill>
                <a:latin typeface="Times New Roman" pitchFamily="18" charset="0"/>
                <a:cs typeface="Times New Roman" pitchFamily="18" charset="0"/>
              </a:rPr>
              <a:t> = </a:t>
            </a:r>
            <a:r>
              <a:rPr lang="it-IT" sz="3200" i="1">
                <a:solidFill>
                  <a:srgbClr val="000066"/>
                </a:solidFill>
                <a:latin typeface="Times New Roman" pitchFamily="18" charset="0"/>
                <a:cs typeface="Times New Roman" pitchFamily="18" charset="0"/>
              </a:rPr>
              <a:t>c</a:t>
            </a:r>
            <a:endParaRPr lang="it-IT" sz="3200">
              <a:solidFill>
                <a:srgbClr val="000066"/>
              </a:solidFill>
              <a:latin typeface="Times New Roman" pitchFamily="18" charset="0"/>
              <a:cs typeface="Times New Roman" pitchFamily="18" charset="0"/>
            </a:endParaRPr>
          </a:p>
          <a:p>
            <a:pPr marL="342900" indent="-342900" algn="just">
              <a:spcBef>
                <a:spcPct val="15000"/>
              </a:spcBef>
            </a:pPr>
            <a:r>
              <a:rPr lang="it-IT" sz="2800">
                <a:solidFill>
                  <a:srgbClr val="000066"/>
                </a:solidFill>
                <a:effectLst>
                  <a:outerShdw blurRad="38100" dist="38100" dir="2700000" algn="tl">
                    <a:srgbClr val="C0C0C0"/>
                  </a:outerShdw>
                </a:effectLst>
                <a:latin typeface="Times New Roman" pitchFamily="18" charset="0"/>
                <a:cs typeface="Times New Roman" pitchFamily="18" charset="0"/>
              </a:rPr>
              <a:t>			</a:t>
            </a:r>
            <a:r>
              <a:rPr lang="it-IT" sz="2800">
                <a:solidFill>
                  <a:srgbClr val="000066"/>
                </a:solidFill>
                <a:latin typeface="Times New Roman" pitchFamily="18" charset="0"/>
                <a:cs typeface="Times New Roman" pitchFamily="18" charset="0"/>
              </a:rPr>
              <a:t>3. 	</a:t>
            </a:r>
            <a:r>
              <a:rPr lang="it-IT" sz="3200" i="1">
                <a:solidFill>
                  <a:srgbClr val="000066"/>
                </a:solidFill>
                <a:latin typeface="Times New Roman" pitchFamily="18" charset="0"/>
                <a:cs typeface="Times New Roman" pitchFamily="18" charset="0"/>
              </a:rPr>
              <a:t>ax</a:t>
            </a:r>
            <a:r>
              <a:rPr lang="it-IT" sz="3200">
                <a:solidFill>
                  <a:srgbClr val="000066"/>
                </a:solidFill>
                <a:latin typeface="Times New Roman" pitchFamily="18" charset="0"/>
                <a:cs typeface="Times New Roman" pitchFamily="18" charset="0"/>
              </a:rPr>
              <a:t> = </a:t>
            </a:r>
            <a:r>
              <a:rPr lang="it-IT" sz="3200" i="1">
                <a:solidFill>
                  <a:srgbClr val="000066"/>
                </a:solidFill>
                <a:latin typeface="Times New Roman" pitchFamily="18" charset="0"/>
                <a:cs typeface="Times New Roman" pitchFamily="18" charset="0"/>
              </a:rPr>
              <a:t>c</a:t>
            </a:r>
            <a:endParaRPr lang="it-IT" sz="3200">
              <a:solidFill>
                <a:srgbClr val="000066"/>
              </a:solidFill>
              <a:latin typeface="Times New Roman" pitchFamily="18" charset="0"/>
              <a:cs typeface="Times New Roman" pitchFamily="18" charset="0"/>
            </a:endParaRPr>
          </a:p>
          <a:p>
            <a:pPr marL="342900" indent="-342900" algn="just">
              <a:spcBef>
                <a:spcPct val="15000"/>
              </a:spcBef>
            </a:pPr>
            <a:r>
              <a:rPr lang="it-IT" sz="2800">
                <a:solidFill>
                  <a:srgbClr val="000066"/>
                </a:solidFill>
                <a:effectLst>
                  <a:outerShdw blurRad="38100" dist="38100" dir="2700000" algn="tl">
                    <a:srgbClr val="C0C0C0"/>
                  </a:outerShdw>
                </a:effectLst>
                <a:latin typeface="Times New Roman" pitchFamily="18" charset="0"/>
                <a:cs typeface="Times New Roman" pitchFamily="18" charset="0"/>
              </a:rPr>
              <a:t>			</a:t>
            </a:r>
            <a:r>
              <a:rPr lang="it-IT" sz="2800">
                <a:solidFill>
                  <a:srgbClr val="000066"/>
                </a:solidFill>
                <a:latin typeface="Times New Roman" pitchFamily="18" charset="0"/>
                <a:cs typeface="Times New Roman" pitchFamily="18" charset="0"/>
              </a:rPr>
              <a:t>4. 	</a:t>
            </a:r>
            <a:r>
              <a:rPr lang="it-IT" sz="3200" i="1">
                <a:solidFill>
                  <a:srgbClr val="000066"/>
                </a:solidFill>
                <a:latin typeface="Times New Roman" pitchFamily="18" charset="0"/>
                <a:cs typeface="Times New Roman" pitchFamily="18" charset="0"/>
              </a:rPr>
              <a:t>ax</a:t>
            </a:r>
            <a:r>
              <a:rPr lang="it-IT" sz="3200" baseline="30000">
                <a:solidFill>
                  <a:srgbClr val="000066"/>
                </a:solidFill>
                <a:latin typeface="Times New Roman" pitchFamily="18" charset="0"/>
                <a:cs typeface="Times New Roman" pitchFamily="18" charset="0"/>
              </a:rPr>
              <a:t>2</a:t>
            </a:r>
            <a:r>
              <a:rPr lang="it-IT" sz="3200">
                <a:solidFill>
                  <a:srgbClr val="000066"/>
                </a:solidFill>
                <a:latin typeface="Times New Roman" pitchFamily="18" charset="0"/>
                <a:cs typeface="Times New Roman" pitchFamily="18" charset="0"/>
              </a:rPr>
              <a:t> + </a:t>
            </a:r>
            <a:r>
              <a:rPr lang="it-IT" sz="3200" i="1">
                <a:solidFill>
                  <a:srgbClr val="000066"/>
                </a:solidFill>
                <a:latin typeface="Times New Roman" pitchFamily="18" charset="0"/>
                <a:cs typeface="Times New Roman" pitchFamily="18" charset="0"/>
              </a:rPr>
              <a:t>bx</a:t>
            </a:r>
            <a:r>
              <a:rPr lang="it-IT" sz="3200">
                <a:solidFill>
                  <a:srgbClr val="000066"/>
                </a:solidFill>
                <a:latin typeface="Times New Roman" pitchFamily="18" charset="0"/>
                <a:cs typeface="Times New Roman" pitchFamily="18" charset="0"/>
              </a:rPr>
              <a:t> = </a:t>
            </a:r>
            <a:r>
              <a:rPr lang="it-IT" sz="3200" i="1">
                <a:solidFill>
                  <a:srgbClr val="000066"/>
                </a:solidFill>
                <a:latin typeface="Times New Roman" pitchFamily="18" charset="0"/>
                <a:cs typeface="Times New Roman" pitchFamily="18" charset="0"/>
              </a:rPr>
              <a:t>c</a:t>
            </a:r>
            <a:r>
              <a:rPr lang="it-IT" sz="2800">
                <a:solidFill>
                  <a:srgbClr val="000066"/>
                </a:solidFill>
                <a:effectLst>
                  <a:outerShdw blurRad="38100" dist="38100" dir="2700000" algn="tl">
                    <a:srgbClr val="C0C0C0"/>
                  </a:outerShdw>
                </a:effectLst>
                <a:latin typeface="Times New Roman" pitchFamily="18" charset="0"/>
                <a:cs typeface="Times New Roman" pitchFamily="18" charset="0"/>
              </a:rPr>
              <a:t> </a:t>
            </a:r>
          </a:p>
          <a:p>
            <a:pPr marL="342900" indent="-342900" algn="just">
              <a:spcBef>
                <a:spcPct val="15000"/>
              </a:spcBef>
            </a:pPr>
            <a:r>
              <a:rPr lang="it-IT" sz="2800">
                <a:solidFill>
                  <a:srgbClr val="000066"/>
                </a:solidFill>
                <a:effectLst>
                  <a:outerShdw blurRad="38100" dist="38100" dir="2700000" algn="tl">
                    <a:srgbClr val="C0C0C0"/>
                  </a:outerShdw>
                </a:effectLst>
                <a:latin typeface="Times New Roman" pitchFamily="18" charset="0"/>
                <a:cs typeface="Times New Roman" pitchFamily="18" charset="0"/>
              </a:rPr>
              <a:t>			</a:t>
            </a:r>
            <a:r>
              <a:rPr lang="it-IT" sz="2800">
                <a:solidFill>
                  <a:srgbClr val="000066"/>
                </a:solidFill>
                <a:latin typeface="Times New Roman" pitchFamily="18" charset="0"/>
                <a:cs typeface="Times New Roman" pitchFamily="18" charset="0"/>
              </a:rPr>
              <a:t>5. 	</a:t>
            </a:r>
            <a:r>
              <a:rPr lang="it-IT" sz="3200" i="1">
                <a:solidFill>
                  <a:srgbClr val="000066"/>
                </a:solidFill>
                <a:latin typeface="Times New Roman" pitchFamily="18" charset="0"/>
                <a:cs typeface="Times New Roman" pitchFamily="18" charset="0"/>
              </a:rPr>
              <a:t>ax</a:t>
            </a:r>
            <a:r>
              <a:rPr lang="it-IT" sz="3200" baseline="30000">
                <a:solidFill>
                  <a:srgbClr val="000066"/>
                </a:solidFill>
                <a:latin typeface="Times New Roman" pitchFamily="18" charset="0"/>
                <a:cs typeface="Times New Roman" pitchFamily="18" charset="0"/>
              </a:rPr>
              <a:t>2</a:t>
            </a:r>
            <a:r>
              <a:rPr lang="it-IT" sz="3200">
                <a:solidFill>
                  <a:srgbClr val="000066"/>
                </a:solidFill>
                <a:latin typeface="Times New Roman" pitchFamily="18" charset="0"/>
                <a:cs typeface="Times New Roman" pitchFamily="18" charset="0"/>
              </a:rPr>
              <a:t> + </a:t>
            </a:r>
            <a:r>
              <a:rPr lang="it-IT" sz="3200" i="1">
                <a:solidFill>
                  <a:srgbClr val="000066"/>
                </a:solidFill>
                <a:latin typeface="Times New Roman" pitchFamily="18" charset="0"/>
                <a:cs typeface="Times New Roman" pitchFamily="18" charset="0"/>
              </a:rPr>
              <a:t>c</a:t>
            </a:r>
            <a:r>
              <a:rPr lang="it-IT" sz="3200">
                <a:solidFill>
                  <a:srgbClr val="000066"/>
                </a:solidFill>
                <a:latin typeface="Times New Roman" pitchFamily="18" charset="0"/>
                <a:cs typeface="Times New Roman" pitchFamily="18" charset="0"/>
              </a:rPr>
              <a:t> = </a:t>
            </a:r>
            <a:r>
              <a:rPr lang="it-IT" sz="3200" i="1">
                <a:solidFill>
                  <a:srgbClr val="000066"/>
                </a:solidFill>
                <a:latin typeface="Times New Roman" pitchFamily="18" charset="0"/>
                <a:cs typeface="Times New Roman" pitchFamily="18" charset="0"/>
              </a:rPr>
              <a:t>bx</a:t>
            </a:r>
            <a:endParaRPr lang="it-IT" sz="3200">
              <a:solidFill>
                <a:srgbClr val="000066"/>
              </a:solidFill>
              <a:latin typeface="Times New Roman" pitchFamily="18" charset="0"/>
              <a:cs typeface="Times New Roman" pitchFamily="18" charset="0"/>
            </a:endParaRPr>
          </a:p>
          <a:p>
            <a:pPr marL="342900" indent="-342900" algn="just">
              <a:spcBef>
                <a:spcPct val="15000"/>
              </a:spcBef>
            </a:pPr>
            <a:r>
              <a:rPr lang="it-IT" sz="2800">
                <a:solidFill>
                  <a:srgbClr val="000066"/>
                </a:solidFill>
                <a:effectLst>
                  <a:outerShdw blurRad="38100" dist="38100" dir="2700000" algn="tl">
                    <a:srgbClr val="C0C0C0"/>
                  </a:outerShdw>
                </a:effectLst>
                <a:latin typeface="Times New Roman" pitchFamily="18" charset="0"/>
                <a:cs typeface="Times New Roman" pitchFamily="18" charset="0"/>
              </a:rPr>
              <a:t>			</a:t>
            </a:r>
            <a:r>
              <a:rPr lang="it-IT" sz="2800">
                <a:solidFill>
                  <a:srgbClr val="000066"/>
                </a:solidFill>
                <a:latin typeface="Times New Roman" pitchFamily="18" charset="0"/>
                <a:cs typeface="Times New Roman" pitchFamily="18" charset="0"/>
              </a:rPr>
              <a:t>6. 	</a:t>
            </a:r>
            <a:r>
              <a:rPr lang="it-IT" sz="3200" i="1">
                <a:solidFill>
                  <a:srgbClr val="000066"/>
                </a:solidFill>
                <a:latin typeface="Times New Roman" pitchFamily="18" charset="0"/>
                <a:cs typeface="Times New Roman" pitchFamily="18" charset="0"/>
              </a:rPr>
              <a:t>bx</a:t>
            </a:r>
            <a:r>
              <a:rPr lang="it-IT" sz="3200">
                <a:solidFill>
                  <a:srgbClr val="000066"/>
                </a:solidFill>
                <a:latin typeface="Times New Roman" pitchFamily="18" charset="0"/>
                <a:cs typeface="Times New Roman" pitchFamily="18" charset="0"/>
              </a:rPr>
              <a:t> + </a:t>
            </a:r>
            <a:r>
              <a:rPr lang="it-IT" sz="3200" i="1">
                <a:solidFill>
                  <a:srgbClr val="000066"/>
                </a:solidFill>
                <a:latin typeface="Times New Roman" pitchFamily="18" charset="0"/>
                <a:cs typeface="Times New Roman" pitchFamily="18" charset="0"/>
              </a:rPr>
              <a:t>c</a:t>
            </a:r>
            <a:r>
              <a:rPr lang="it-IT" sz="3200">
                <a:solidFill>
                  <a:srgbClr val="000066"/>
                </a:solidFill>
                <a:latin typeface="Times New Roman" pitchFamily="18" charset="0"/>
                <a:cs typeface="Times New Roman" pitchFamily="18" charset="0"/>
              </a:rPr>
              <a:t> = </a:t>
            </a:r>
            <a:r>
              <a:rPr lang="it-IT" sz="3200" i="1">
                <a:solidFill>
                  <a:srgbClr val="000066"/>
                </a:solidFill>
                <a:latin typeface="Times New Roman" pitchFamily="18" charset="0"/>
                <a:cs typeface="Times New Roman" pitchFamily="18" charset="0"/>
              </a:rPr>
              <a:t>ax</a:t>
            </a:r>
            <a:r>
              <a:rPr lang="it-IT" sz="3200" baseline="30000">
                <a:solidFill>
                  <a:srgbClr val="000066"/>
                </a:solidFill>
                <a:latin typeface="Times New Roman" pitchFamily="18" charset="0"/>
                <a:cs typeface="Times New Roman" pitchFamily="18" charset="0"/>
              </a:rPr>
              <a:t>2</a:t>
            </a:r>
            <a:endParaRPr lang="it-IT" sz="3200">
              <a:solidFill>
                <a:srgbClr val="000066"/>
              </a:solidFill>
              <a:latin typeface="Times New Roman" pitchFamily="18" charset="0"/>
              <a:cs typeface="Times New Roman" pitchFamily="18" charset="0"/>
            </a:endParaRPr>
          </a:p>
          <a:p>
            <a:pPr marL="342900" indent="-342900">
              <a:spcBef>
                <a:spcPct val="20000"/>
              </a:spcBef>
            </a:pPr>
            <a:endParaRPr lang="it-IT" sz="800">
              <a:solidFill>
                <a:srgbClr val="000066"/>
              </a:solidFill>
              <a:latin typeface="Times New Roman" pitchFamily="18" charset="0"/>
              <a:cs typeface="Times New Roman" pitchFamily="18" charset="0"/>
            </a:endParaRPr>
          </a:p>
          <a:p>
            <a:pPr marL="342900" indent="-342900" algn="r">
              <a:spcBef>
                <a:spcPct val="20000"/>
              </a:spcBef>
            </a:pPr>
            <a:r>
              <a:rPr lang="it-IT" sz="2800" i="1">
                <a:solidFill>
                  <a:srgbClr val="A50021"/>
                </a:solidFill>
                <a:latin typeface="Times New Roman" pitchFamily="18" charset="0"/>
                <a:cs typeface="Times New Roman" pitchFamily="18" charset="0"/>
              </a:rPr>
              <a:t> </a:t>
            </a:r>
            <a:r>
              <a:rPr lang="it-IT" sz="2800" b="1" i="1">
                <a:solidFill>
                  <a:srgbClr val="A50021"/>
                </a:solidFill>
                <a:latin typeface="Times New Roman" pitchFamily="18" charset="0"/>
                <a:cs typeface="Times New Roman" pitchFamily="18" charset="0"/>
              </a:rPr>
              <a:t> </a:t>
            </a:r>
            <a:r>
              <a:rPr lang="it-IT" sz="2800">
                <a:solidFill>
                  <a:srgbClr val="A50021"/>
                </a:solidFill>
                <a:latin typeface="Times New Roman" pitchFamily="18" charset="0"/>
                <a:cs typeface="Times New Roman" pitchFamily="18" charset="0"/>
              </a:rPr>
              <a:t>[</a:t>
            </a:r>
            <a:r>
              <a:rPr lang="el-GR" sz="2800">
                <a:solidFill>
                  <a:srgbClr val="A50021"/>
                </a:solidFill>
                <a:latin typeface="Times New Roman" pitchFamily="18" charset="0"/>
                <a:cs typeface="Times New Roman" pitchFamily="18" charset="0"/>
              </a:rPr>
              <a:t>χ</a:t>
            </a:r>
            <a:r>
              <a:rPr lang="de-DE" sz="2800">
                <a:solidFill>
                  <a:srgbClr val="A50021"/>
                </a:solidFill>
                <a:latin typeface="Times New Roman" pitchFamily="18" charset="0"/>
                <a:cs typeface="Times New Roman" pitchFamily="18" charset="0"/>
              </a:rPr>
              <a:t>ei]</a:t>
            </a:r>
            <a:r>
              <a:rPr lang="fa-IR" sz="2800">
                <a:solidFill>
                  <a:srgbClr val="A50021"/>
                </a:solidFill>
                <a:latin typeface="Times New Roman" pitchFamily="18" charset="0"/>
                <a:cs typeface="Times New Roman" pitchFamily="18" charset="0"/>
              </a:rPr>
              <a:t> </a:t>
            </a:r>
            <a:r>
              <a:rPr lang="it-IT" sz="2800">
                <a:solidFill>
                  <a:srgbClr val="A50021"/>
                </a:solidFill>
                <a:latin typeface="Times New Roman" pitchFamily="18" charset="0"/>
                <a:cs typeface="Times New Roman" pitchFamily="18" charset="0"/>
              </a:rPr>
              <a:t>(</a:t>
            </a:r>
            <a:r>
              <a:rPr lang="it-IT" sz="2800" i="1">
                <a:solidFill>
                  <a:srgbClr val="A50021"/>
                </a:solidFill>
                <a:latin typeface="Times New Roman" pitchFamily="18" charset="0"/>
                <a:cs typeface="Times New Roman" pitchFamily="18" charset="0"/>
              </a:rPr>
              <a:t>x</a:t>
            </a:r>
            <a:r>
              <a:rPr lang="it-IT" sz="2800">
                <a:solidFill>
                  <a:srgbClr val="A50021"/>
                </a:solidFill>
                <a:latin typeface="Times New Roman" pitchFamily="18" charset="0"/>
                <a:cs typeface="Times New Roman" pitchFamily="18" charset="0"/>
              </a:rPr>
              <a:t>)	</a:t>
            </a:r>
            <a:r>
              <a:rPr lang="fa-IR" sz="2800">
                <a:solidFill>
                  <a:srgbClr val="A50021"/>
                </a:solidFill>
                <a:latin typeface="Times New Roman" pitchFamily="18" charset="0"/>
                <a:cs typeface="Times New Roman" pitchFamily="18" charset="0"/>
              </a:rPr>
              <a:t>			</a:t>
            </a:r>
            <a:r>
              <a:rPr lang="it-IT" sz="2800">
                <a:solidFill>
                  <a:srgbClr val="A50021"/>
                </a:solidFill>
                <a:latin typeface="Times New Roman" pitchFamily="18" charset="0"/>
                <a:cs typeface="Times New Roman" pitchFamily="18" charset="0"/>
              </a:rPr>
              <a:t> </a:t>
            </a:r>
            <a:r>
              <a:rPr lang="fa-IR" sz="2800">
                <a:solidFill>
                  <a:srgbClr val="A50021"/>
                </a:solidFill>
                <a:latin typeface="Times New Roman" pitchFamily="18" charset="0"/>
                <a:cs typeface="Times New Roman" pitchFamily="18" charset="0"/>
              </a:rPr>
              <a:t>مجهول: </a:t>
            </a:r>
            <a:r>
              <a:rPr lang="fa-IR" sz="2800" b="1">
                <a:latin typeface="Times New Roman" pitchFamily="18" charset="0"/>
                <a:cs typeface="Times New Roman" pitchFamily="18" charset="0"/>
              </a:rPr>
              <a:t>شیء</a:t>
            </a:r>
            <a:endParaRPr lang="el-GR" sz="2800" b="1">
              <a:latin typeface="Times New Roman" pitchFamily="18" charset="0"/>
              <a:cs typeface="Times New Roman" pitchFamily="18" charset="0"/>
            </a:endParaRPr>
          </a:p>
          <a:p>
            <a:pPr marL="342900" indent="-342900" algn="r">
              <a:spcBef>
                <a:spcPct val="20000"/>
              </a:spcBef>
            </a:pPr>
            <a:r>
              <a:rPr lang="it-IT" sz="2800">
                <a:solidFill>
                  <a:srgbClr val="A50021"/>
                </a:solidFill>
                <a:latin typeface="Times New Roman" pitchFamily="18" charset="0"/>
                <a:cs typeface="Times New Roman" pitchFamily="18" charset="0"/>
              </a:rPr>
              <a:t>(</a:t>
            </a:r>
            <a:r>
              <a:rPr lang="it-IT" sz="2800" i="1">
                <a:solidFill>
                  <a:srgbClr val="A50021"/>
                </a:solidFill>
                <a:latin typeface="Times New Roman" pitchFamily="18" charset="0"/>
                <a:cs typeface="Times New Roman" pitchFamily="18" charset="0"/>
              </a:rPr>
              <a:t>x</a:t>
            </a:r>
            <a:r>
              <a:rPr lang="it-IT" sz="2800" baseline="30000">
                <a:solidFill>
                  <a:srgbClr val="A50021"/>
                </a:solidFill>
                <a:latin typeface="Times New Roman" pitchFamily="18" charset="0"/>
                <a:cs typeface="Times New Roman" pitchFamily="18" charset="0"/>
              </a:rPr>
              <a:t>2</a:t>
            </a:r>
            <a:r>
              <a:rPr lang="it-IT" sz="2800">
                <a:solidFill>
                  <a:srgbClr val="A50021"/>
                </a:solidFill>
                <a:latin typeface="Times New Roman" pitchFamily="18" charset="0"/>
                <a:cs typeface="Times New Roman" pitchFamily="18" charset="0"/>
              </a:rPr>
              <a:t>)	</a:t>
            </a:r>
            <a:r>
              <a:rPr lang="fa-IR" sz="2800">
                <a:solidFill>
                  <a:srgbClr val="A50021"/>
                </a:solidFill>
                <a:latin typeface="Times New Roman" pitchFamily="18" charset="0"/>
                <a:cs typeface="Times New Roman" pitchFamily="18" charset="0"/>
              </a:rPr>
              <a:t>			</a:t>
            </a:r>
            <a:r>
              <a:rPr lang="fa-IR" sz="2800" b="1">
                <a:solidFill>
                  <a:srgbClr val="A50021"/>
                </a:solidFill>
                <a:latin typeface="Times New Roman" pitchFamily="18" charset="0"/>
                <a:cs typeface="Times New Roman" pitchFamily="18" charset="0"/>
              </a:rPr>
              <a:t> </a:t>
            </a:r>
            <a:r>
              <a:rPr lang="fa-IR" sz="2800" b="1">
                <a:latin typeface="Times New Roman" pitchFamily="18" charset="0"/>
                <a:cs typeface="Times New Roman" pitchFamily="18" charset="0"/>
              </a:rPr>
              <a:t>مال</a:t>
            </a:r>
            <a:r>
              <a:rPr lang="it-IT" sz="2800">
                <a:solidFill>
                  <a:srgbClr val="A50021"/>
                </a:solidFill>
                <a:latin typeface="Times New Roman" pitchFamily="18" charset="0"/>
                <a:cs typeface="Times New Roman" pitchFamily="18" charset="0"/>
              </a:rPr>
              <a:t>:</a:t>
            </a:r>
            <a:r>
              <a:rPr lang="fa-IR" sz="2800">
                <a:solidFill>
                  <a:srgbClr val="A50021"/>
                </a:solidFill>
                <a:latin typeface="Times New Roman" pitchFamily="18" charset="0"/>
                <a:cs typeface="Times New Roman" pitchFamily="18" charset="0"/>
              </a:rPr>
              <a:t>مربع مجهول</a:t>
            </a:r>
            <a:r>
              <a:rPr lang="it-IT" sz="2800" i="1">
                <a:solidFill>
                  <a:srgbClr val="A50021"/>
                </a:solidFill>
                <a:latin typeface="Times New Roman" pitchFamily="18" charset="0"/>
                <a:cs typeface="Times New Roman" pitchFamily="18" charset="0"/>
              </a:rPr>
              <a:t>  </a:t>
            </a:r>
          </a:p>
          <a:p>
            <a:pPr marL="342900" indent="-342900" algn="r">
              <a:spcBef>
                <a:spcPct val="20000"/>
              </a:spcBef>
            </a:pPr>
            <a:r>
              <a:rPr lang="it-IT" sz="2800" i="1">
                <a:solidFill>
                  <a:srgbClr val="A50021"/>
                </a:solidFill>
                <a:latin typeface="Times New Roman" pitchFamily="18" charset="0"/>
                <a:cs typeface="Times New Roman" pitchFamily="18" charset="0"/>
              </a:rPr>
              <a:t>		</a:t>
            </a:r>
            <a:r>
              <a:rPr lang="fa-IR" sz="2800" i="1">
                <a:solidFill>
                  <a:srgbClr val="A50021"/>
                </a:solidFill>
                <a:latin typeface="Times New Roman" pitchFamily="18" charset="0"/>
                <a:cs typeface="Times New Roman" pitchFamily="18" charset="0"/>
              </a:rPr>
              <a:t>	</a:t>
            </a:r>
            <a:r>
              <a:rPr lang="de-DE" sz="2800" i="1">
                <a:solidFill>
                  <a:srgbClr val="A50021"/>
                </a:solidFill>
                <a:latin typeface="Times New Roman" pitchFamily="18" charset="0"/>
                <a:cs typeface="Times New Roman" pitchFamily="18" charset="0"/>
              </a:rPr>
              <a:t>a, b, c			</a:t>
            </a:r>
            <a:r>
              <a:rPr lang="it-IT" sz="2800" i="1">
                <a:solidFill>
                  <a:srgbClr val="A50021"/>
                </a:solidFill>
                <a:latin typeface="Times New Roman" pitchFamily="18" charset="0"/>
                <a:cs typeface="Times New Roman" pitchFamily="18" charset="0"/>
              </a:rPr>
              <a:t>	</a:t>
            </a:r>
            <a:r>
              <a:rPr lang="fa-IR" sz="2800">
                <a:solidFill>
                  <a:srgbClr val="A50021"/>
                </a:solidFill>
                <a:latin typeface="Times New Roman" pitchFamily="18" charset="0"/>
                <a:cs typeface="Times New Roman" pitchFamily="18" charset="0"/>
              </a:rPr>
              <a:t>مقدار ثابت: </a:t>
            </a:r>
            <a:r>
              <a:rPr lang="fa-IR" sz="2800" b="1">
                <a:latin typeface="Times New Roman" pitchFamily="18" charset="0"/>
                <a:cs typeface="Times New Roman" pitchFamily="18" charset="0"/>
              </a:rPr>
              <a:t>درهم</a:t>
            </a:r>
            <a:r>
              <a:rPr lang="fa-IR" sz="2800" i="1">
                <a:solidFill>
                  <a:srgbClr val="A50021"/>
                </a:solidFill>
                <a:latin typeface="Times New Roman" pitchFamily="18" charset="0"/>
                <a:cs typeface="Times New Roman" pitchFamily="18" charset="0"/>
              </a:rPr>
              <a:t> </a:t>
            </a:r>
            <a:endParaRPr lang="it-IT" sz="2800" b="1" i="1">
              <a:solidFill>
                <a:srgbClr val="A5002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5555">
                                            <p:txEl>
                                              <p:pRg st="9" end="9"/>
                                            </p:txEl>
                                          </p:spTgt>
                                        </p:tgtEl>
                                        <p:attrNameLst>
                                          <p:attrName>style.visibility</p:attrName>
                                        </p:attrNameLst>
                                      </p:cBhvr>
                                      <p:to>
                                        <p:strVal val="visible"/>
                                      </p:to>
                                    </p:set>
                                    <p:anim calcmode="lin" valueType="num">
                                      <p:cBhvr additive="base">
                                        <p:cTn id="7" dur="1000" fill="hold"/>
                                        <p:tgtEl>
                                          <p:spTgt spid="535555">
                                            <p:txEl>
                                              <p:pRg st="9" end="9"/>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35555">
                                            <p:txEl>
                                              <p:pRg st="9" end="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5555">
                                            <p:txEl>
                                              <p:pRg st="10" end="10"/>
                                            </p:txEl>
                                          </p:spTgt>
                                        </p:tgtEl>
                                        <p:attrNameLst>
                                          <p:attrName>style.visibility</p:attrName>
                                        </p:attrNameLst>
                                      </p:cBhvr>
                                      <p:to>
                                        <p:strVal val="visible"/>
                                      </p:to>
                                    </p:set>
                                    <p:anim calcmode="lin" valueType="num">
                                      <p:cBhvr additive="base">
                                        <p:cTn id="11" dur="1000" fill="hold"/>
                                        <p:tgtEl>
                                          <p:spTgt spid="535555">
                                            <p:txEl>
                                              <p:pRg st="10" end="1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535555">
                                            <p:txEl>
                                              <p:pRg st="10" end="1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35555">
                                            <p:txEl>
                                              <p:pRg st="11" end="11"/>
                                            </p:txEl>
                                          </p:spTgt>
                                        </p:tgtEl>
                                        <p:attrNameLst>
                                          <p:attrName>style.visibility</p:attrName>
                                        </p:attrNameLst>
                                      </p:cBhvr>
                                      <p:to>
                                        <p:strVal val="visible"/>
                                      </p:to>
                                    </p:set>
                                    <p:anim calcmode="lin" valueType="num">
                                      <p:cBhvr additive="base">
                                        <p:cTn id="15" dur="1000" fill="hold"/>
                                        <p:tgtEl>
                                          <p:spTgt spid="535555">
                                            <p:txEl>
                                              <p:pRg st="11" end="1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53555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205827" name="Rectangle 3"/>
          <p:cNvSpPr>
            <a:spLocks noChangeArrowheads="1"/>
          </p:cNvSpPr>
          <p:nvPr/>
        </p:nvSpPr>
        <p:spPr bwMode="auto">
          <a:xfrm>
            <a:off x="457200" y="476250"/>
            <a:ext cx="8229600" cy="5905500"/>
          </a:xfrm>
          <a:prstGeom prst="rect">
            <a:avLst/>
          </a:prstGeom>
          <a:noFill/>
          <a:ln w="9525">
            <a:noFill/>
            <a:miter lim="800000"/>
            <a:headEnd/>
            <a:tailEnd/>
          </a:ln>
          <a:effectLst/>
        </p:spPr>
        <p:txBody>
          <a:bodyPr/>
          <a:lstStyle/>
          <a:p>
            <a:pPr marL="342900" indent="-342900" algn="ctr">
              <a:spcBef>
                <a:spcPct val="20000"/>
              </a:spcBef>
            </a:pPr>
            <a:r>
              <a:rPr lang="de-DE" sz="1000"/>
              <a:t>	</a:t>
            </a:r>
          </a:p>
          <a:p>
            <a:pPr marL="342900" indent="-342900" algn="ctr">
              <a:spcBef>
                <a:spcPct val="20000"/>
              </a:spcBef>
            </a:pPr>
            <a:endParaRPr lang="de-DE" sz="3200">
              <a:latin typeface="Times New Roman" pitchFamily="18" charset="0"/>
              <a:cs typeface="Times New Roman" pitchFamily="18" charset="0"/>
            </a:endParaRPr>
          </a:p>
          <a:p>
            <a:pPr marL="342900" indent="-342900">
              <a:spcBef>
                <a:spcPct val="20000"/>
              </a:spcBef>
            </a:pPr>
            <a:r>
              <a:rPr lang="de-DE" sz="1600">
                <a:latin typeface="Times New Roman" pitchFamily="18" charset="0"/>
                <a:cs typeface="Times New Roman" pitchFamily="18" charset="0"/>
              </a:rPr>
              <a:t>	</a:t>
            </a:r>
          </a:p>
          <a:p>
            <a:pPr marL="342900" indent="-342900" algn="ctr">
              <a:spcBef>
                <a:spcPct val="20000"/>
              </a:spcBef>
            </a:pPr>
            <a:r>
              <a:rPr lang="fa-IR" sz="2800">
                <a:latin typeface="Times New Roman" pitchFamily="18" charset="0"/>
                <a:cs typeface="Times New Roman" pitchFamily="18" charset="0"/>
              </a:rPr>
              <a:t>یک مال و ده شیء مساوی با سی و نه درهم</a:t>
            </a:r>
            <a:endParaRPr lang="de-DE" sz="2800">
              <a:latin typeface="Times New Roman" pitchFamily="18" charset="0"/>
              <a:cs typeface="Times New Roman" pitchFamily="18" charset="0"/>
            </a:endParaRPr>
          </a:p>
          <a:p>
            <a:pPr marL="342900" indent="-342900">
              <a:spcBef>
                <a:spcPct val="20000"/>
              </a:spcBef>
            </a:pPr>
            <a:r>
              <a:rPr lang="de-DE" sz="2800">
                <a:latin typeface="Times New Roman" pitchFamily="18" charset="0"/>
                <a:cs typeface="Times New Roman" pitchFamily="18" charset="0"/>
              </a:rPr>
              <a:t>	</a:t>
            </a:r>
          </a:p>
          <a:p>
            <a:pPr marL="342900" indent="-342900">
              <a:spcBef>
                <a:spcPct val="20000"/>
              </a:spcBef>
            </a:pPr>
            <a:endParaRPr lang="de-DE" sz="2800">
              <a:latin typeface="Times New Roman" pitchFamily="18" charset="0"/>
              <a:cs typeface="Times New Roman" pitchFamily="18" charset="0"/>
            </a:endParaRPr>
          </a:p>
          <a:p>
            <a:pPr marL="342900" indent="-342900">
              <a:spcBef>
                <a:spcPct val="20000"/>
              </a:spcBef>
            </a:pPr>
            <a:endParaRPr lang="de-DE" sz="2800">
              <a:latin typeface="Times New Roman" pitchFamily="18" charset="0"/>
              <a:cs typeface="Times New Roman" pitchFamily="18" charset="0"/>
            </a:endParaRPr>
          </a:p>
          <a:p>
            <a:pPr marL="342900" indent="-342900">
              <a:spcBef>
                <a:spcPct val="20000"/>
              </a:spcBef>
            </a:pPr>
            <a:r>
              <a:rPr lang="de-DE" sz="2800">
                <a:latin typeface="Times New Roman" pitchFamily="18" charset="0"/>
                <a:cs typeface="Times New Roman" pitchFamily="18" charset="0"/>
              </a:rPr>
              <a:t> 	</a:t>
            </a:r>
          </a:p>
          <a:p>
            <a:pPr marL="342900" indent="-342900">
              <a:spcBef>
                <a:spcPct val="20000"/>
              </a:spcBef>
            </a:pPr>
            <a:r>
              <a:rPr lang="de-DE" sz="2800">
                <a:latin typeface="Times New Roman" pitchFamily="18" charset="0"/>
                <a:cs typeface="Times New Roman" pitchFamily="18" charset="0"/>
              </a:rPr>
              <a:t>	</a:t>
            </a:r>
          </a:p>
        </p:txBody>
      </p:sp>
      <p:graphicFrame>
        <p:nvGraphicFramePr>
          <p:cNvPr id="205829" name="Object 5"/>
          <p:cNvGraphicFramePr>
            <a:graphicFrameLocks noChangeAspect="1"/>
          </p:cNvGraphicFramePr>
          <p:nvPr/>
        </p:nvGraphicFramePr>
        <p:xfrm>
          <a:off x="2771775" y="3022600"/>
          <a:ext cx="3455988" cy="838200"/>
        </p:xfrm>
        <a:graphic>
          <a:graphicData uri="http://schemas.openxmlformats.org/presentationml/2006/ole">
            <p:oleObj spid="_x0000_s205829" name="Equation" r:id="rId5" imgW="838080" imgH="203040" progId="Equation.DSMT4">
              <p:embed/>
            </p:oleObj>
          </a:graphicData>
        </a:graphic>
      </p:graphicFrame>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161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751623" name="Picture 7" descr="http://www.ausgezeichnete-filme.de/wp-content/uploads/2009/02/sony_center.jpg"/>
          <p:cNvPicPr>
            <a:picLocks noChangeAspect="1" noChangeArrowheads="1"/>
          </p:cNvPicPr>
          <p:nvPr/>
        </p:nvPicPr>
        <p:blipFill>
          <a:blip r:embed="rId4"/>
          <a:srcRect/>
          <a:stretch>
            <a:fillRect/>
          </a:stretch>
        </p:blipFill>
        <p:spPr bwMode="auto">
          <a:xfrm>
            <a:off x="414338" y="447675"/>
            <a:ext cx="8324850" cy="5975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014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90147" name="Text Box 3"/>
          <p:cNvSpPr txBox="1">
            <a:spLocks noChangeArrowheads="1"/>
          </p:cNvSpPr>
          <p:nvPr/>
        </p:nvSpPr>
        <p:spPr bwMode="auto">
          <a:xfrm>
            <a:off x="755650" y="549275"/>
            <a:ext cx="7920038" cy="5649913"/>
          </a:xfrm>
          <a:prstGeom prst="rect">
            <a:avLst/>
          </a:prstGeom>
          <a:noFill/>
          <a:ln w="9525">
            <a:noFill/>
            <a:miter lim="800000"/>
            <a:headEnd/>
            <a:tailEnd/>
          </a:ln>
          <a:effectLst/>
        </p:spPr>
        <p:txBody>
          <a:bodyPr>
            <a:spAutoFit/>
          </a:bodyPr>
          <a:lstStyle/>
          <a:p>
            <a:pPr>
              <a:spcBef>
                <a:spcPct val="50000"/>
              </a:spcBef>
              <a:buFont typeface="Wingdings" pitchFamily="2" charset="2"/>
              <a:buChar char="§"/>
            </a:pPr>
            <a:r>
              <a:rPr lang="it-IT" altLang="ko-KR" sz="2800">
                <a:latin typeface="Times New Roman" pitchFamily="18" charset="0"/>
                <a:ea typeface="Gulim" pitchFamily="34" charset="-127"/>
                <a:cs typeface="Times New Roman" pitchFamily="18" charset="0"/>
              </a:rPr>
              <a:t> Michel Chasles 				(1793-1880)</a:t>
            </a:r>
          </a:p>
          <a:p>
            <a:pPr>
              <a:spcBef>
                <a:spcPct val="50000"/>
              </a:spcBef>
              <a:buFont typeface="Wingdings" pitchFamily="2" charset="2"/>
              <a:buChar char="§"/>
            </a:pPr>
            <a:r>
              <a:rPr lang="fr-FR" altLang="ko-KR" sz="2800">
                <a:latin typeface="Times New Roman" pitchFamily="18" charset="0"/>
                <a:ea typeface="Gulim" pitchFamily="34" charset="-127"/>
                <a:cs typeface="Times New Roman" pitchFamily="18" charset="0"/>
              </a:rPr>
              <a:t> Eugène Aristide Marre</a:t>
            </a:r>
            <a:r>
              <a:rPr lang="de-DE" altLang="ko-KR" sz="2800">
                <a:latin typeface="Times New Roman" pitchFamily="18" charset="0"/>
                <a:ea typeface="Gulim" pitchFamily="34" charset="-127"/>
                <a:cs typeface="Times New Roman" pitchFamily="18" charset="0"/>
              </a:rPr>
              <a:t> 			(1823-1918) </a:t>
            </a:r>
          </a:p>
          <a:p>
            <a:pPr>
              <a:spcBef>
                <a:spcPct val="50000"/>
              </a:spcBef>
              <a:buFont typeface="Wingdings" pitchFamily="2" charset="2"/>
              <a:buChar char="§"/>
            </a:pPr>
            <a:r>
              <a:rPr lang="fr-FR" altLang="ko-KR" sz="2800">
                <a:latin typeface="Times New Roman" pitchFamily="18" charset="0"/>
                <a:ea typeface="Gulim" pitchFamily="34" charset="-127"/>
                <a:cs typeface="Times New Roman" pitchFamily="18" charset="0"/>
              </a:rPr>
              <a:t> Gustave Le Bon</a:t>
            </a:r>
            <a:r>
              <a:rPr lang="de-DE" altLang="ko-KR" sz="2800">
                <a:latin typeface="Times New Roman" pitchFamily="18" charset="0"/>
                <a:ea typeface="Gulim" pitchFamily="34" charset="-127"/>
                <a:cs typeface="Times New Roman" pitchFamily="18" charset="0"/>
              </a:rPr>
              <a:t> 				(1841-1931)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Adam Günther 				(1848-1923)</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Eilhard Wiedemann 			(1852-1928)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David Eugene Smith 			(1860-1944)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Jurji Zaydan 				(1861-1914)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Julius Ruska 				(1867-1949)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Bernard Carra de Vaux</a:t>
            </a:r>
            <a:r>
              <a:rPr lang="en-US" altLang="ko-KR" sz="2800">
                <a:latin typeface="Times New Roman" pitchFamily="18" charset="0"/>
                <a:ea typeface="Gulim" pitchFamily="34" charset="-127"/>
                <a:cs typeface="Times New Roman" pitchFamily="18" charset="0"/>
              </a:rPr>
              <a:t> 			</a:t>
            </a:r>
            <a:r>
              <a:rPr lang="de-DE" altLang="ko-KR" sz="2800">
                <a:latin typeface="Times New Roman" pitchFamily="18" charset="0"/>
                <a:ea typeface="Gulim" pitchFamily="34" charset="-127"/>
                <a:cs typeface="Times New Roman" pitchFamily="18" charset="0"/>
              </a:rPr>
              <a:t>(1867-1953)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366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sp>
        <p:nvSpPr>
          <p:cNvPr id="753670"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pic>
        <p:nvPicPr>
          <p:cNvPr id="753669" name="Picture 5" descr="http://www.mikaellykmadsen.dk/skyscrapercity/berlin/045.jpg"/>
          <p:cNvPicPr>
            <a:picLocks noChangeAspect="1" noChangeArrowheads="1"/>
          </p:cNvPicPr>
          <p:nvPr/>
        </p:nvPicPr>
        <p:blipFill>
          <a:blip r:embed="rId4" r:link="rId5"/>
          <a:srcRect l="2719" t="3700" r="2570" b="9843"/>
          <a:stretch>
            <a:fillRect/>
          </a:stretch>
        </p:blipFill>
        <p:spPr bwMode="auto">
          <a:xfrm>
            <a:off x="420688" y="454025"/>
            <a:ext cx="8318500" cy="592772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755716" name="Picture 4" descr="http://www.stadtrundgang.eu/img/galerie/berlin/sony-center1.jpg"/>
          <p:cNvPicPr>
            <a:picLocks noChangeAspect="1" noChangeArrowheads="1"/>
          </p:cNvPicPr>
          <p:nvPr/>
        </p:nvPicPr>
        <p:blipFill>
          <a:blip r:embed="rId4"/>
          <a:srcRect/>
          <a:stretch>
            <a:fillRect/>
          </a:stretch>
        </p:blipFill>
        <p:spPr bwMode="auto">
          <a:xfrm>
            <a:off x="420688" y="447675"/>
            <a:ext cx="8318500" cy="597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819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648319" name="Picture 127"/>
          <p:cNvPicPr>
            <a:picLocks noChangeAspect="1" noChangeArrowheads="1"/>
          </p:cNvPicPr>
          <p:nvPr/>
        </p:nvPicPr>
        <p:blipFill>
          <a:blip r:embed="rId4"/>
          <a:srcRect/>
          <a:stretch>
            <a:fillRect/>
          </a:stretch>
        </p:blipFill>
        <p:spPr bwMode="auto">
          <a:xfrm>
            <a:off x="1846263" y="1436688"/>
            <a:ext cx="5678487" cy="4768850"/>
          </a:xfrm>
          <a:prstGeom prst="rect">
            <a:avLst/>
          </a:prstGeom>
          <a:noFill/>
          <a:ln w="9525">
            <a:noFill/>
            <a:miter lim="800000"/>
            <a:headEnd/>
            <a:tailEnd/>
          </a:ln>
          <a:effectLst/>
        </p:spPr>
      </p:pic>
      <p:sp>
        <p:nvSpPr>
          <p:cNvPr id="648320" name="Rectangle 128"/>
          <p:cNvSpPr>
            <a:spLocks noChangeArrowheads="1"/>
          </p:cNvSpPr>
          <p:nvPr/>
        </p:nvSpPr>
        <p:spPr bwMode="auto">
          <a:xfrm>
            <a:off x="685800" y="609600"/>
            <a:ext cx="7772400" cy="947738"/>
          </a:xfrm>
          <a:prstGeom prst="rect">
            <a:avLst/>
          </a:prstGeom>
          <a:noFill/>
          <a:ln w="9525">
            <a:noFill/>
            <a:miter lim="800000"/>
            <a:headEnd/>
            <a:tailEnd/>
          </a:ln>
          <a:effectLst/>
        </p:spPr>
        <p:txBody>
          <a:bodyPr anchor="ctr"/>
          <a:lstStyle/>
          <a:p>
            <a:pPr algn="ctr"/>
            <a:r>
              <a:rPr lang="en-US" sz="3600">
                <a:solidFill>
                  <a:schemeClr val="tx2"/>
                </a:solidFill>
                <a:latin typeface="Times New Roman" pitchFamily="18" charset="0"/>
                <a:cs typeface="Times New Roman" pitchFamily="18" charset="0"/>
              </a:rPr>
              <a:t>al-Khwarizmi, 860AD</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207875" name="Rectangle 3"/>
          <p:cNvSpPr>
            <a:spLocks noChangeArrowheads="1"/>
          </p:cNvSpPr>
          <p:nvPr/>
        </p:nvSpPr>
        <p:spPr bwMode="auto">
          <a:xfrm>
            <a:off x="611188" y="620713"/>
            <a:ext cx="8064500" cy="5688012"/>
          </a:xfrm>
          <a:prstGeom prst="rect">
            <a:avLst/>
          </a:prstGeom>
          <a:noFill/>
          <a:ln w="9525">
            <a:noFill/>
            <a:miter lim="800000"/>
            <a:headEnd/>
            <a:tailEnd/>
          </a:ln>
          <a:effectLst/>
        </p:spPr>
        <p:txBody>
          <a:bodyPr/>
          <a:lstStyle/>
          <a:p>
            <a:pPr marL="609600" indent="-609600">
              <a:spcBef>
                <a:spcPct val="30000"/>
              </a:spcBef>
              <a:buFontTx/>
              <a:buAutoNum type="arabicPeriod"/>
              <a:tabLst>
                <a:tab pos="358775" algn="l"/>
              </a:tabLst>
            </a:pPr>
            <a:r>
              <a:rPr lang="de-DE" sz="2800" i="1">
                <a:latin typeface="Times New Roman" pitchFamily="18" charset="0"/>
                <a:cs typeface="Times New Roman" pitchFamily="18" charset="0"/>
              </a:rPr>
              <a:t>Du halbierst die Anzahl der Wurzeln, was in dem vorliegenden Beispiel fünf liefert.</a:t>
            </a:r>
          </a:p>
          <a:p>
            <a:pPr marL="609600" indent="-609600">
              <a:spcBef>
                <a:spcPct val="30000"/>
              </a:spcBef>
              <a:buFontTx/>
              <a:buAutoNum type="arabicPeriod"/>
              <a:tabLst>
                <a:tab pos="358775" algn="l"/>
              </a:tabLst>
            </a:pPr>
            <a:r>
              <a:rPr lang="de-DE" sz="2800" i="1">
                <a:latin typeface="Times New Roman" pitchFamily="18" charset="0"/>
                <a:cs typeface="Times New Roman" pitchFamily="18" charset="0"/>
              </a:rPr>
              <a:t>Dies multiplizierst du mit sich selbst; das Produkt ist fünfundzwanzig.</a:t>
            </a:r>
          </a:p>
          <a:p>
            <a:pPr marL="609600" indent="-609600">
              <a:spcBef>
                <a:spcPct val="30000"/>
              </a:spcBef>
              <a:buFontTx/>
              <a:buAutoNum type="arabicPeriod"/>
              <a:tabLst>
                <a:tab pos="358775" algn="l"/>
              </a:tabLst>
            </a:pPr>
            <a:r>
              <a:rPr lang="de-DE" sz="2800" i="1">
                <a:latin typeface="Times New Roman" pitchFamily="18" charset="0"/>
                <a:cs typeface="Times New Roman" pitchFamily="18" charset="0"/>
              </a:rPr>
              <a:t>Addiere dies zu neununddreißig; die Summe ist vierundsechzig.</a:t>
            </a:r>
          </a:p>
          <a:p>
            <a:pPr marL="609600" indent="-609600">
              <a:spcBef>
                <a:spcPct val="30000"/>
              </a:spcBef>
              <a:buFontTx/>
              <a:buAutoNum type="arabicPeriod"/>
              <a:tabLst>
                <a:tab pos="358775" algn="l"/>
              </a:tabLst>
            </a:pPr>
            <a:r>
              <a:rPr lang="de-DE" sz="2800" i="1">
                <a:latin typeface="Times New Roman" pitchFamily="18" charset="0"/>
                <a:cs typeface="Times New Roman" pitchFamily="18" charset="0"/>
              </a:rPr>
              <a:t>Nun nimm die Wurzel von diesem, welche acht ist.</a:t>
            </a:r>
          </a:p>
          <a:p>
            <a:pPr marL="609600" indent="-609600">
              <a:spcBef>
                <a:spcPct val="30000"/>
              </a:spcBef>
              <a:buFontTx/>
              <a:buAutoNum type="arabicPeriod"/>
              <a:tabLst>
                <a:tab pos="358775" algn="l"/>
              </a:tabLst>
            </a:pPr>
            <a:r>
              <a:rPr lang="de-DE" sz="2800" i="1">
                <a:latin typeface="Times New Roman" pitchFamily="18" charset="0"/>
                <a:cs typeface="Times New Roman" pitchFamily="18" charset="0"/>
              </a:rPr>
              <a:t>Subtrahiere davon die Hälfte der Anzahl der Wurzeln, was fünf ist; der Rest ist drei.</a:t>
            </a:r>
          </a:p>
          <a:p>
            <a:pPr marL="609600" indent="-609600" algn="ctr">
              <a:spcBef>
                <a:spcPct val="30000"/>
              </a:spcBef>
              <a:tabLst>
                <a:tab pos="358775" algn="l"/>
              </a:tabLst>
            </a:pPr>
            <a:endParaRPr lang="de-DE" sz="1200" i="1">
              <a:latin typeface="Times New Roman" pitchFamily="18" charset="0"/>
              <a:cs typeface="Times New Roman" pitchFamily="18" charset="0"/>
            </a:endParaRPr>
          </a:p>
          <a:p>
            <a:pPr marL="609600" indent="-609600" algn="ctr">
              <a:spcBef>
                <a:spcPct val="10000"/>
              </a:spcBef>
              <a:tabLst>
                <a:tab pos="358775" algn="l"/>
              </a:tabLst>
            </a:pPr>
            <a:r>
              <a:rPr lang="de-DE" sz="2800">
                <a:solidFill>
                  <a:srgbClr val="800000"/>
                </a:solidFill>
                <a:latin typeface="Times New Roman" pitchFamily="18" charset="0"/>
                <a:cs typeface="Times New Roman" pitchFamily="18" charset="0"/>
              </a:rPr>
              <a:t>	Dies ist die Wurzel des Quadrats, nach welcher du</a:t>
            </a:r>
          </a:p>
          <a:p>
            <a:pPr marL="609600" indent="-609600" algn="ctr">
              <a:spcBef>
                <a:spcPct val="10000"/>
              </a:spcBef>
              <a:tabLst>
                <a:tab pos="358775" algn="l"/>
              </a:tabLst>
            </a:pPr>
            <a:r>
              <a:rPr lang="de-DE" sz="2800">
                <a:solidFill>
                  <a:srgbClr val="800000"/>
                </a:solidFill>
                <a:latin typeface="Times New Roman" pitchFamily="18" charset="0"/>
                <a:cs typeface="Times New Roman" pitchFamily="18" charset="0"/>
              </a:rPr>
              <a:t>gesucht hast; das Quadrat selbst ist neun.</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209923" name="Rectangle 3"/>
          <p:cNvSpPr>
            <a:spLocks noChangeArrowheads="1"/>
          </p:cNvSpPr>
          <p:nvPr/>
        </p:nvSpPr>
        <p:spPr bwMode="auto">
          <a:xfrm>
            <a:off x="735013" y="836613"/>
            <a:ext cx="7869237" cy="5040312"/>
          </a:xfrm>
          <a:prstGeom prst="rect">
            <a:avLst/>
          </a:prstGeom>
          <a:noFill/>
          <a:ln w="9525">
            <a:noFill/>
            <a:miter lim="800000"/>
            <a:headEnd/>
            <a:tailEnd/>
          </a:ln>
          <a:effectLst/>
        </p:spPr>
        <p:txBody>
          <a:bodyPr/>
          <a:lstStyle/>
          <a:p>
            <a:pPr marL="609600" indent="-609600">
              <a:spcBef>
                <a:spcPct val="20000"/>
              </a:spcBef>
            </a:pPr>
            <a:r>
              <a:rPr lang="de-DE" sz="3200"/>
              <a:t>	</a:t>
            </a:r>
            <a:r>
              <a:rPr lang="de-DE" sz="2800">
                <a:latin typeface="Times New Roman" pitchFamily="18" charset="0"/>
                <a:cs typeface="Times New Roman" pitchFamily="18" charset="0"/>
              </a:rPr>
              <a:t>Die 5 Schritte des Verfahrens sind:</a:t>
            </a:r>
          </a:p>
          <a:p>
            <a:pPr marL="609600" indent="-609600">
              <a:spcBef>
                <a:spcPct val="20000"/>
              </a:spcBef>
            </a:pPr>
            <a:endParaRPr lang="de-DE" sz="2000">
              <a:latin typeface="Times New Roman" pitchFamily="18" charset="0"/>
              <a:cs typeface="Times New Roman" pitchFamily="18" charset="0"/>
            </a:endParaRPr>
          </a:p>
          <a:p>
            <a:pPr marL="609600" indent="-609600">
              <a:spcBef>
                <a:spcPct val="40000"/>
              </a:spcBef>
              <a:buFontTx/>
              <a:buAutoNum type="arabicPeriod"/>
            </a:pPr>
            <a:r>
              <a:rPr lang="en-US" sz="3200">
                <a:latin typeface="Times New Roman" pitchFamily="18" charset="0"/>
                <a:cs typeface="Times New Roman" pitchFamily="18" charset="0"/>
              </a:rPr>
              <a:t>½(10) = 5</a:t>
            </a:r>
          </a:p>
          <a:p>
            <a:pPr marL="609600" indent="-609600">
              <a:spcBef>
                <a:spcPct val="40000"/>
              </a:spcBef>
              <a:buFontTx/>
              <a:buAutoNum type="arabicPeriod"/>
            </a:pPr>
            <a:r>
              <a:rPr lang="en-US" sz="3200">
                <a:latin typeface="Times New Roman" pitchFamily="18" charset="0"/>
                <a:cs typeface="Times New Roman" pitchFamily="18" charset="0"/>
              </a:rPr>
              <a:t>5² = 25</a:t>
            </a:r>
          </a:p>
          <a:p>
            <a:pPr marL="609600" indent="-609600">
              <a:spcBef>
                <a:spcPct val="40000"/>
              </a:spcBef>
              <a:buFontTx/>
              <a:buAutoNum type="arabicPeriod"/>
            </a:pPr>
            <a:r>
              <a:rPr lang="de-DE" sz="3200" i="1">
                <a:latin typeface="Times New Roman" pitchFamily="18" charset="0"/>
                <a:cs typeface="Times New Roman" pitchFamily="18" charset="0"/>
              </a:rPr>
              <a:t>x</a:t>
            </a:r>
            <a:r>
              <a:rPr lang="en-US" sz="3200" i="1">
                <a:latin typeface="Times New Roman" pitchFamily="18" charset="0"/>
                <a:cs typeface="Times New Roman" pitchFamily="18" charset="0"/>
              </a:rPr>
              <a:t>²</a:t>
            </a:r>
            <a:r>
              <a:rPr lang="en-US" sz="3200">
                <a:latin typeface="Times New Roman" pitchFamily="18" charset="0"/>
                <a:cs typeface="Times New Roman" pitchFamily="18" charset="0"/>
              </a:rPr>
              <a:t> + 10</a:t>
            </a:r>
            <a:r>
              <a:rPr lang="en-US" sz="3200" i="1">
                <a:latin typeface="Times New Roman" pitchFamily="18" charset="0"/>
                <a:cs typeface="Times New Roman" pitchFamily="18" charset="0"/>
              </a:rPr>
              <a:t>x</a:t>
            </a:r>
            <a:r>
              <a:rPr lang="en-US" sz="3200">
                <a:latin typeface="Times New Roman" pitchFamily="18" charset="0"/>
                <a:cs typeface="Times New Roman" pitchFamily="18" charset="0"/>
              </a:rPr>
              <a:t> +25 = 39 + 25 = 64</a:t>
            </a:r>
          </a:p>
          <a:p>
            <a:pPr marL="609600" indent="-609600">
              <a:spcBef>
                <a:spcPct val="40000"/>
              </a:spcBef>
              <a:buFontTx/>
              <a:buAutoNum type="arabicPeriod"/>
            </a:pPr>
            <a:r>
              <a:rPr lang="de-DE" sz="3200">
                <a:latin typeface="Times New Roman" pitchFamily="18" charset="0"/>
                <a:cs typeface="Times New Roman" pitchFamily="18" charset="0"/>
              </a:rPr>
              <a:t>(</a:t>
            </a:r>
            <a:r>
              <a:rPr lang="de-DE" sz="3200" i="1">
                <a:latin typeface="Times New Roman" pitchFamily="18" charset="0"/>
                <a:cs typeface="Times New Roman" pitchFamily="18" charset="0"/>
              </a:rPr>
              <a:t>x</a:t>
            </a:r>
            <a:r>
              <a:rPr lang="de-DE" sz="3200">
                <a:latin typeface="Times New Roman" pitchFamily="18" charset="0"/>
                <a:cs typeface="Times New Roman" pitchFamily="18" charset="0"/>
              </a:rPr>
              <a:t> + 5)</a:t>
            </a:r>
            <a:r>
              <a:rPr lang="en-US" sz="3200">
                <a:latin typeface="Times New Roman" pitchFamily="18" charset="0"/>
                <a:cs typeface="Times New Roman" pitchFamily="18" charset="0"/>
              </a:rPr>
              <a:t>² = 64</a:t>
            </a:r>
            <a:r>
              <a:rPr lang="de-DE" sz="3200">
                <a:latin typeface="Times New Roman" pitchFamily="18" charset="0"/>
                <a:cs typeface="Times New Roman" pitchFamily="18" charset="0"/>
              </a:rPr>
              <a:t>                                  </a:t>
            </a:r>
          </a:p>
          <a:p>
            <a:pPr marL="609600" indent="-609600">
              <a:spcBef>
                <a:spcPct val="40000"/>
              </a:spcBef>
              <a:buFontTx/>
              <a:buAutoNum type="arabicPeriod"/>
            </a:pPr>
            <a:r>
              <a:rPr lang="de-DE" sz="3200" i="1">
                <a:latin typeface="Times New Roman" pitchFamily="18" charset="0"/>
                <a:cs typeface="Times New Roman" pitchFamily="18" charset="0"/>
              </a:rPr>
              <a:t>x</a:t>
            </a:r>
            <a:r>
              <a:rPr lang="de-DE" sz="3200">
                <a:latin typeface="Times New Roman" pitchFamily="18" charset="0"/>
                <a:cs typeface="Times New Roman" pitchFamily="18" charset="0"/>
              </a:rPr>
              <a:t> + 5 = 8, und  </a:t>
            </a:r>
            <a:r>
              <a:rPr lang="de-DE" sz="3600" b="1" i="1" u="sng">
                <a:solidFill>
                  <a:srgbClr val="A50021"/>
                </a:solidFill>
                <a:latin typeface="Times New Roman" pitchFamily="18" charset="0"/>
                <a:cs typeface="Times New Roman" pitchFamily="18" charset="0"/>
              </a:rPr>
              <a:t>x</a:t>
            </a:r>
            <a:r>
              <a:rPr lang="de-DE" sz="3200">
                <a:latin typeface="Times New Roman" pitchFamily="18" charset="0"/>
                <a:cs typeface="Times New Roman" pitchFamily="18" charset="0"/>
              </a:rPr>
              <a:t> = 8 - 5 = </a:t>
            </a:r>
            <a:r>
              <a:rPr lang="de-DE" sz="3600" b="1" u="sng">
                <a:solidFill>
                  <a:srgbClr val="A50021"/>
                </a:solidFill>
                <a:latin typeface="Times New Roman" pitchFamily="18" charset="0"/>
                <a:cs typeface="Times New Roman" pitchFamily="18" charset="0"/>
              </a:rPr>
              <a:t>3</a:t>
            </a:r>
          </a:p>
          <a:p>
            <a:pPr marL="609600" indent="-609600">
              <a:spcBef>
                <a:spcPct val="20000"/>
              </a:spcBef>
            </a:pPr>
            <a:endParaRPr lang="de-DE" sz="320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84995" name="Group 3"/>
          <p:cNvGrpSpPr>
            <a:grpSpLocks/>
          </p:cNvGrpSpPr>
          <p:nvPr/>
        </p:nvGrpSpPr>
        <p:grpSpPr bwMode="auto">
          <a:xfrm>
            <a:off x="827088" y="836613"/>
            <a:ext cx="5861050" cy="5403850"/>
            <a:chOff x="1939" y="1213"/>
            <a:chExt cx="1892" cy="1890"/>
          </a:xfrm>
        </p:grpSpPr>
        <p:sp>
          <p:nvSpPr>
            <p:cNvPr id="84996" name="Freeform 4"/>
            <p:cNvSpPr>
              <a:spLocks noEditPoints="1"/>
            </p:cNvSpPr>
            <p:nvPr/>
          </p:nvSpPr>
          <p:spPr bwMode="auto">
            <a:xfrm>
              <a:off x="2488" y="2690"/>
              <a:ext cx="33" cy="35"/>
            </a:xfrm>
            <a:custGeom>
              <a:avLst/>
              <a:gdLst/>
              <a:ahLst/>
              <a:cxnLst>
                <a:cxn ang="0">
                  <a:pos x="91" y="354"/>
                </a:cxn>
                <a:cxn ang="0">
                  <a:pos x="71" y="417"/>
                </a:cxn>
                <a:cxn ang="0">
                  <a:pos x="44" y="440"/>
                </a:cxn>
                <a:cxn ang="0">
                  <a:pos x="0" y="450"/>
                </a:cxn>
                <a:cxn ang="0">
                  <a:pos x="21" y="411"/>
                </a:cxn>
                <a:cxn ang="0">
                  <a:pos x="44" y="395"/>
                </a:cxn>
                <a:cxn ang="0">
                  <a:pos x="55" y="357"/>
                </a:cxn>
                <a:cxn ang="0">
                  <a:pos x="56" y="60"/>
                </a:cxn>
                <a:cxn ang="0">
                  <a:pos x="146" y="211"/>
                </a:cxn>
                <a:cxn ang="0">
                  <a:pos x="161" y="161"/>
                </a:cxn>
                <a:cxn ang="0">
                  <a:pos x="176" y="138"/>
                </a:cxn>
                <a:cxn ang="0">
                  <a:pos x="195" y="118"/>
                </a:cxn>
                <a:cxn ang="0">
                  <a:pos x="219" y="103"/>
                </a:cxn>
                <a:cxn ang="0">
                  <a:pos x="243" y="91"/>
                </a:cxn>
                <a:cxn ang="0">
                  <a:pos x="269" y="84"/>
                </a:cxn>
                <a:cxn ang="0">
                  <a:pos x="306" y="84"/>
                </a:cxn>
                <a:cxn ang="0">
                  <a:pos x="364" y="107"/>
                </a:cxn>
                <a:cxn ang="0">
                  <a:pos x="394" y="91"/>
                </a:cxn>
                <a:cxn ang="0">
                  <a:pos x="394" y="310"/>
                </a:cxn>
                <a:cxn ang="0">
                  <a:pos x="375" y="334"/>
                </a:cxn>
                <a:cxn ang="0">
                  <a:pos x="351" y="352"/>
                </a:cxn>
                <a:cxn ang="0">
                  <a:pos x="320" y="362"/>
                </a:cxn>
                <a:cxn ang="0">
                  <a:pos x="285" y="366"/>
                </a:cxn>
                <a:cxn ang="0">
                  <a:pos x="259" y="363"/>
                </a:cxn>
                <a:cxn ang="0">
                  <a:pos x="233" y="357"/>
                </a:cxn>
                <a:cxn ang="0">
                  <a:pos x="210" y="344"/>
                </a:cxn>
                <a:cxn ang="0">
                  <a:pos x="188" y="328"/>
                </a:cxn>
                <a:cxn ang="0">
                  <a:pos x="171" y="307"/>
                </a:cxn>
                <a:cxn ang="0">
                  <a:pos x="156" y="284"/>
                </a:cxn>
                <a:cxn ang="0">
                  <a:pos x="145" y="228"/>
                </a:cxn>
                <a:cxn ang="0">
                  <a:pos x="188" y="265"/>
                </a:cxn>
                <a:cxn ang="0">
                  <a:pos x="207" y="295"/>
                </a:cxn>
                <a:cxn ang="0">
                  <a:pos x="228" y="314"/>
                </a:cxn>
                <a:cxn ang="0">
                  <a:pos x="253" y="326"/>
                </a:cxn>
                <a:cxn ang="0">
                  <a:pos x="278" y="332"/>
                </a:cxn>
                <a:cxn ang="0">
                  <a:pos x="307" y="330"/>
                </a:cxn>
                <a:cxn ang="0">
                  <a:pos x="334" y="321"/>
                </a:cxn>
                <a:cxn ang="0">
                  <a:pos x="358" y="304"/>
                </a:cxn>
                <a:cxn ang="0">
                  <a:pos x="375" y="284"/>
                </a:cxn>
                <a:cxn ang="0">
                  <a:pos x="393" y="240"/>
                </a:cxn>
                <a:cxn ang="0">
                  <a:pos x="387" y="185"/>
                </a:cxn>
                <a:cxn ang="0">
                  <a:pos x="369" y="156"/>
                </a:cxn>
                <a:cxn ang="0">
                  <a:pos x="349" y="138"/>
                </a:cxn>
                <a:cxn ang="0">
                  <a:pos x="324" y="125"/>
                </a:cxn>
                <a:cxn ang="0">
                  <a:pos x="296" y="119"/>
                </a:cxn>
                <a:cxn ang="0">
                  <a:pos x="267" y="120"/>
                </a:cxn>
                <a:cxn ang="0">
                  <a:pos x="239" y="130"/>
                </a:cxn>
                <a:cxn ang="0">
                  <a:pos x="216" y="147"/>
                </a:cxn>
                <a:cxn ang="0">
                  <a:pos x="198" y="167"/>
                </a:cxn>
                <a:cxn ang="0">
                  <a:pos x="181" y="207"/>
                </a:cxn>
              </a:cxnLst>
              <a:rect l="0" t="0" r="r" b="b"/>
              <a:pathLst>
                <a:path w="428" h="450">
                  <a:moveTo>
                    <a:pt x="56" y="342"/>
                  </a:moveTo>
                  <a:lnTo>
                    <a:pt x="56" y="91"/>
                  </a:lnTo>
                  <a:lnTo>
                    <a:pt x="91" y="91"/>
                  </a:lnTo>
                  <a:lnTo>
                    <a:pt x="91" y="354"/>
                  </a:lnTo>
                  <a:lnTo>
                    <a:pt x="90" y="370"/>
                  </a:lnTo>
                  <a:lnTo>
                    <a:pt x="86" y="386"/>
                  </a:lnTo>
                  <a:lnTo>
                    <a:pt x="80" y="402"/>
                  </a:lnTo>
                  <a:lnTo>
                    <a:pt x="71" y="417"/>
                  </a:lnTo>
                  <a:lnTo>
                    <a:pt x="66" y="424"/>
                  </a:lnTo>
                  <a:lnTo>
                    <a:pt x="59" y="430"/>
                  </a:lnTo>
                  <a:lnTo>
                    <a:pt x="52" y="436"/>
                  </a:lnTo>
                  <a:lnTo>
                    <a:pt x="44" y="440"/>
                  </a:lnTo>
                  <a:lnTo>
                    <a:pt x="34" y="444"/>
                  </a:lnTo>
                  <a:lnTo>
                    <a:pt x="23" y="447"/>
                  </a:lnTo>
                  <a:lnTo>
                    <a:pt x="12" y="449"/>
                  </a:lnTo>
                  <a:lnTo>
                    <a:pt x="0" y="450"/>
                  </a:lnTo>
                  <a:lnTo>
                    <a:pt x="0" y="415"/>
                  </a:lnTo>
                  <a:lnTo>
                    <a:pt x="8" y="414"/>
                  </a:lnTo>
                  <a:lnTo>
                    <a:pt x="15" y="413"/>
                  </a:lnTo>
                  <a:lnTo>
                    <a:pt x="21" y="411"/>
                  </a:lnTo>
                  <a:lnTo>
                    <a:pt x="27" y="409"/>
                  </a:lnTo>
                  <a:lnTo>
                    <a:pt x="34" y="406"/>
                  </a:lnTo>
                  <a:lnTo>
                    <a:pt x="39" y="401"/>
                  </a:lnTo>
                  <a:lnTo>
                    <a:pt x="44" y="395"/>
                  </a:lnTo>
                  <a:lnTo>
                    <a:pt x="48" y="388"/>
                  </a:lnTo>
                  <a:lnTo>
                    <a:pt x="51" y="379"/>
                  </a:lnTo>
                  <a:lnTo>
                    <a:pt x="54" y="369"/>
                  </a:lnTo>
                  <a:lnTo>
                    <a:pt x="55" y="357"/>
                  </a:lnTo>
                  <a:lnTo>
                    <a:pt x="56" y="342"/>
                  </a:lnTo>
                  <a:close/>
                  <a:moveTo>
                    <a:pt x="91" y="0"/>
                  </a:moveTo>
                  <a:lnTo>
                    <a:pt x="91" y="60"/>
                  </a:lnTo>
                  <a:lnTo>
                    <a:pt x="56" y="60"/>
                  </a:lnTo>
                  <a:lnTo>
                    <a:pt x="56" y="0"/>
                  </a:lnTo>
                  <a:lnTo>
                    <a:pt x="91" y="0"/>
                  </a:lnTo>
                  <a:close/>
                  <a:moveTo>
                    <a:pt x="145" y="228"/>
                  </a:moveTo>
                  <a:lnTo>
                    <a:pt x="146" y="211"/>
                  </a:lnTo>
                  <a:lnTo>
                    <a:pt x="149" y="196"/>
                  </a:lnTo>
                  <a:lnTo>
                    <a:pt x="153" y="182"/>
                  </a:lnTo>
                  <a:lnTo>
                    <a:pt x="158" y="168"/>
                  </a:lnTo>
                  <a:lnTo>
                    <a:pt x="161" y="161"/>
                  </a:lnTo>
                  <a:lnTo>
                    <a:pt x="165" y="155"/>
                  </a:lnTo>
                  <a:lnTo>
                    <a:pt x="168" y="149"/>
                  </a:lnTo>
                  <a:lnTo>
                    <a:pt x="172" y="143"/>
                  </a:lnTo>
                  <a:lnTo>
                    <a:pt x="176" y="138"/>
                  </a:lnTo>
                  <a:lnTo>
                    <a:pt x="181" y="133"/>
                  </a:lnTo>
                  <a:lnTo>
                    <a:pt x="185" y="128"/>
                  </a:lnTo>
                  <a:lnTo>
                    <a:pt x="190" y="123"/>
                  </a:lnTo>
                  <a:lnTo>
                    <a:pt x="195" y="118"/>
                  </a:lnTo>
                  <a:lnTo>
                    <a:pt x="201" y="114"/>
                  </a:lnTo>
                  <a:lnTo>
                    <a:pt x="206" y="110"/>
                  </a:lnTo>
                  <a:lnTo>
                    <a:pt x="213" y="106"/>
                  </a:lnTo>
                  <a:lnTo>
                    <a:pt x="219" y="103"/>
                  </a:lnTo>
                  <a:lnTo>
                    <a:pt x="225" y="100"/>
                  </a:lnTo>
                  <a:lnTo>
                    <a:pt x="231" y="97"/>
                  </a:lnTo>
                  <a:lnTo>
                    <a:pt x="237" y="93"/>
                  </a:lnTo>
                  <a:lnTo>
                    <a:pt x="243" y="91"/>
                  </a:lnTo>
                  <a:lnTo>
                    <a:pt x="249" y="88"/>
                  </a:lnTo>
                  <a:lnTo>
                    <a:pt x="256" y="87"/>
                  </a:lnTo>
                  <a:lnTo>
                    <a:pt x="263" y="85"/>
                  </a:lnTo>
                  <a:lnTo>
                    <a:pt x="269" y="84"/>
                  </a:lnTo>
                  <a:lnTo>
                    <a:pt x="275" y="84"/>
                  </a:lnTo>
                  <a:lnTo>
                    <a:pt x="282" y="83"/>
                  </a:lnTo>
                  <a:lnTo>
                    <a:pt x="288" y="83"/>
                  </a:lnTo>
                  <a:lnTo>
                    <a:pt x="306" y="84"/>
                  </a:lnTo>
                  <a:lnTo>
                    <a:pt x="323" y="87"/>
                  </a:lnTo>
                  <a:lnTo>
                    <a:pt x="337" y="92"/>
                  </a:lnTo>
                  <a:lnTo>
                    <a:pt x="352" y="99"/>
                  </a:lnTo>
                  <a:lnTo>
                    <a:pt x="364" y="107"/>
                  </a:lnTo>
                  <a:lnTo>
                    <a:pt x="375" y="117"/>
                  </a:lnTo>
                  <a:lnTo>
                    <a:pt x="386" y="128"/>
                  </a:lnTo>
                  <a:lnTo>
                    <a:pt x="394" y="141"/>
                  </a:lnTo>
                  <a:lnTo>
                    <a:pt x="394" y="91"/>
                  </a:lnTo>
                  <a:lnTo>
                    <a:pt x="428" y="91"/>
                  </a:lnTo>
                  <a:lnTo>
                    <a:pt x="428" y="359"/>
                  </a:lnTo>
                  <a:lnTo>
                    <a:pt x="394" y="359"/>
                  </a:lnTo>
                  <a:lnTo>
                    <a:pt x="394" y="310"/>
                  </a:lnTo>
                  <a:lnTo>
                    <a:pt x="390" y="317"/>
                  </a:lnTo>
                  <a:lnTo>
                    <a:pt x="386" y="323"/>
                  </a:lnTo>
                  <a:lnTo>
                    <a:pt x="381" y="329"/>
                  </a:lnTo>
                  <a:lnTo>
                    <a:pt x="375" y="334"/>
                  </a:lnTo>
                  <a:lnTo>
                    <a:pt x="370" y="339"/>
                  </a:lnTo>
                  <a:lnTo>
                    <a:pt x="364" y="343"/>
                  </a:lnTo>
                  <a:lnTo>
                    <a:pt x="358" y="348"/>
                  </a:lnTo>
                  <a:lnTo>
                    <a:pt x="351" y="352"/>
                  </a:lnTo>
                  <a:lnTo>
                    <a:pt x="344" y="355"/>
                  </a:lnTo>
                  <a:lnTo>
                    <a:pt x="335" y="358"/>
                  </a:lnTo>
                  <a:lnTo>
                    <a:pt x="328" y="360"/>
                  </a:lnTo>
                  <a:lnTo>
                    <a:pt x="320" y="362"/>
                  </a:lnTo>
                  <a:lnTo>
                    <a:pt x="312" y="364"/>
                  </a:lnTo>
                  <a:lnTo>
                    <a:pt x="303" y="365"/>
                  </a:lnTo>
                  <a:lnTo>
                    <a:pt x="294" y="366"/>
                  </a:lnTo>
                  <a:lnTo>
                    <a:pt x="285" y="366"/>
                  </a:lnTo>
                  <a:lnTo>
                    <a:pt x="279" y="366"/>
                  </a:lnTo>
                  <a:lnTo>
                    <a:pt x="272" y="365"/>
                  </a:lnTo>
                  <a:lnTo>
                    <a:pt x="266" y="364"/>
                  </a:lnTo>
                  <a:lnTo>
                    <a:pt x="259" y="363"/>
                  </a:lnTo>
                  <a:lnTo>
                    <a:pt x="253" y="362"/>
                  </a:lnTo>
                  <a:lnTo>
                    <a:pt x="245" y="361"/>
                  </a:lnTo>
                  <a:lnTo>
                    <a:pt x="239" y="359"/>
                  </a:lnTo>
                  <a:lnTo>
                    <a:pt x="233" y="357"/>
                  </a:lnTo>
                  <a:lnTo>
                    <a:pt x="227" y="354"/>
                  </a:lnTo>
                  <a:lnTo>
                    <a:pt x="221" y="351"/>
                  </a:lnTo>
                  <a:lnTo>
                    <a:pt x="215" y="348"/>
                  </a:lnTo>
                  <a:lnTo>
                    <a:pt x="210" y="344"/>
                  </a:lnTo>
                  <a:lnTo>
                    <a:pt x="203" y="340"/>
                  </a:lnTo>
                  <a:lnTo>
                    <a:pt x="198" y="336"/>
                  </a:lnTo>
                  <a:lnTo>
                    <a:pt x="193" y="332"/>
                  </a:lnTo>
                  <a:lnTo>
                    <a:pt x="188" y="328"/>
                  </a:lnTo>
                  <a:lnTo>
                    <a:pt x="183" y="323"/>
                  </a:lnTo>
                  <a:lnTo>
                    <a:pt x="179" y="318"/>
                  </a:lnTo>
                  <a:lnTo>
                    <a:pt x="175" y="313"/>
                  </a:lnTo>
                  <a:lnTo>
                    <a:pt x="171" y="307"/>
                  </a:lnTo>
                  <a:lnTo>
                    <a:pt x="167" y="302"/>
                  </a:lnTo>
                  <a:lnTo>
                    <a:pt x="162" y="296"/>
                  </a:lnTo>
                  <a:lnTo>
                    <a:pt x="159" y="290"/>
                  </a:lnTo>
                  <a:lnTo>
                    <a:pt x="156" y="284"/>
                  </a:lnTo>
                  <a:lnTo>
                    <a:pt x="151" y="271"/>
                  </a:lnTo>
                  <a:lnTo>
                    <a:pt x="148" y="257"/>
                  </a:lnTo>
                  <a:lnTo>
                    <a:pt x="146" y="243"/>
                  </a:lnTo>
                  <a:lnTo>
                    <a:pt x="145" y="228"/>
                  </a:lnTo>
                  <a:close/>
                  <a:moveTo>
                    <a:pt x="180" y="218"/>
                  </a:moveTo>
                  <a:lnTo>
                    <a:pt x="181" y="235"/>
                  </a:lnTo>
                  <a:lnTo>
                    <a:pt x="184" y="250"/>
                  </a:lnTo>
                  <a:lnTo>
                    <a:pt x="188" y="265"/>
                  </a:lnTo>
                  <a:lnTo>
                    <a:pt x="195" y="278"/>
                  </a:lnTo>
                  <a:lnTo>
                    <a:pt x="199" y="284"/>
                  </a:lnTo>
                  <a:lnTo>
                    <a:pt x="202" y="290"/>
                  </a:lnTo>
                  <a:lnTo>
                    <a:pt x="207" y="295"/>
                  </a:lnTo>
                  <a:lnTo>
                    <a:pt x="212" y="301"/>
                  </a:lnTo>
                  <a:lnTo>
                    <a:pt x="217" y="305"/>
                  </a:lnTo>
                  <a:lnTo>
                    <a:pt x="223" y="310"/>
                  </a:lnTo>
                  <a:lnTo>
                    <a:pt x="228" y="314"/>
                  </a:lnTo>
                  <a:lnTo>
                    <a:pt x="234" y="318"/>
                  </a:lnTo>
                  <a:lnTo>
                    <a:pt x="240" y="321"/>
                  </a:lnTo>
                  <a:lnTo>
                    <a:pt x="246" y="324"/>
                  </a:lnTo>
                  <a:lnTo>
                    <a:pt x="253" y="326"/>
                  </a:lnTo>
                  <a:lnTo>
                    <a:pt x="259" y="328"/>
                  </a:lnTo>
                  <a:lnTo>
                    <a:pt x="265" y="330"/>
                  </a:lnTo>
                  <a:lnTo>
                    <a:pt x="271" y="331"/>
                  </a:lnTo>
                  <a:lnTo>
                    <a:pt x="278" y="332"/>
                  </a:lnTo>
                  <a:lnTo>
                    <a:pt x="284" y="332"/>
                  </a:lnTo>
                  <a:lnTo>
                    <a:pt x="292" y="332"/>
                  </a:lnTo>
                  <a:lnTo>
                    <a:pt x="300" y="331"/>
                  </a:lnTo>
                  <a:lnTo>
                    <a:pt x="307" y="330"/>
                  </a:lnTo>
                  <a:lnTo>
                    <a:pt x="314" y="328"/>
                  </a:lnTo>
                  <a:lnTo>
                    <a:pt x="321" y="326"/>
                  </a:lnTo>
                  <a:lnTo>
                    <a:pt x="328" y="324"/>
                  </a:lnTo>
                  <a:lnTo>
                    <a:pt x="334" y="321"/>
                  </a:lnTo>
                  <a:lnTo>
                    <a:pt x="340" y="317"/>
                  </a:lnTo>
                  <a:lnTo>
                    <a:pt x="347" y="313"/>
                  </a:lnTo>
                  <a:lnTo>
                    <a:pt x="352" y="309"/>
                  </a:lnTo>
                  <a:lnTo>
                    <a:pt x="358" y="304"/>
                  </a:lnTo>
                  <a:lnTo>
                    <a:pt x="363" y="300"/>
                  </a:lnTo>
                  <a:lnTo>
                    <a:pt x="367" y="295"/>
                  </a:lnTo>
                  <a:lnTo>
                    <a:pt x="372" y="289"/>
                  </a:lnTo>
                  <a:lnTo>
                    <a:pt x="375" y="284"/>
                  </a:lnTo>
                  <a:lnTo>
                    <a:pt x="379" y="278"/>
                  </a:lnTo>
                  <a:lnTo>
                    <a:pt x="386" y="266"/>
                  </a:lnTo>
                  <a:lnTo>
                    <a:pt x="391" y="253"/>
                  </a:lnTo>
                  <a:lnTo>
                    <a:pt x="393" y="240"/>
                  </a:lnTo>
                  <a:lnTo>
                    <a:pt x="394" y="227"/>
                  </a:lnTo>
                  <a:lnTo>
                    <a:pt x="393" y="212"/>
                  </a:lnTo>
                  <a:lnTo>
                    <a:pt x="391" y="198"/>
                  </a:lnTo>
                  <a:lnTo>
                    <a:pt x="387" y="185"/>
                  </a:lnTo>
                  <a:lnTo>
                    <a:pt x="380" y="173"/>
                  </a:lnTo>
                  <a:lnTo>
                    <a:pt x="376" y="167"/>
                  </a:lnTo>
                  <a:lnTo>
                    <a:pt x="373" y="162"/>
                  </a:lnTo>
                  <a:lnTo>
                    <a:pt x="369" y="156"/>
                  </a:lnTo>
                  <a:lnTo>
                    <a:pt x="364" y="151"/>
                  </a:lnTo>
                  <a:lnTo>
                    <a:pt x="359" y="147"/>
                  </a:lnTo>
                  <a:lnTo>
                    <a:pt x="354" y="142"/>
                  </a:lnTo>
                  <a:lnTo>
                    <a:pt x="349" y="138"/>
                  </a:lnTo>
                  <a:lnTo>
                    <a:pt x="343" y="134"/>
                  </a:lnTo>
                  <a:lnTo>
                    <a:pt x="336" y="131"/>
                  </a:lnTo>
                  <a:lnTo>
                    <a:pt x="330" y="128"/>
                  </a:lnTo>
                  <a:lnTo>
                    <a:pt x="324" y="125"/>
                  </a:lnTo>
                  <a:lnTo>
                    <a:pt x="317" y="123"/>
                  </a:lnTo>
                  <a:lnTo>
                    <a:pt x="311" y="121"/>
                  </a:lnTo>
                  <a:lnTo>
                    <a:pt x="304" y="120"/>
                  </a:lnTo>
                  <a:lnTo>
                    <a:pt x="296" y="119"/>
                  </a:lnTo>
                  <a:lnTo>
                    <a:pt x="289" y="118"/>
                  </a:lnTo>
                  <a:lnTo>
                    <a:pt x="282" y="118"/>
                  </a:lnTo>
                  <a:lnTo>
                    <a:pt x="274" y="119"/>
                  </a:lnTo>
                  <a:lnTo>
                    <a:pt x="267" y="120"/>
                  </a:lnTo>
                  <a:lnTo>
                    <a:pt x="260" y="122"/>
                  </a:lnTo>
                  <a:lnTo>
                    <a:pt x="253" y="125"/>
                  </a:lnTo>
                  <a:lnTo>
                    <a:pt x="246" y="127"/>
                  </a:lnTo>
                  <a:lnTo>
                    <a:pt x="239" y="130"/>
                  </a:lnTo>
                  <a:lnTo>
                    <a:pt x="233" y="134"/>
                  </a:lnTo>
                  <a:lnTo>
                    <a:pt x="227" y="138"/>
                  </a:lnTo>
                  <a:lnTo>
                    <a:pt x="222" y="142"/>
                  </a:lnTo>
                  <a:lnTo>
                    <a:pt x="216" y="147"/>
                  </a:lnTo>
                  <a:lnTo>
                    <a:pt x="211" y="151"/>
                  </a:lnTo>
                  <a:lnTo>
                    <a:pt x="206" y="156"/>
                  </a:lnTo>
                  <a:lnTo>
                    <a:pt x="201" y="162"/>
                  </a:lnTo>
                  <a:lnTo>
                    <a:pt x="198" y="167"/>
                  </a:lnTo>
                  <a:lnTo>
                    <a:pt x="194" y="173"/>
                  </a:lnTo>
                  <a:lnTo>
                    <a:pt x="188" y="185"/>
                  </a:lnTo>
                  <a:lnTo>
                    <a:pt x="184" y="196"/>
                  </a:lnTo>
                  <a:lnTo>
                    <a:pt x="181" y="207"/>
                  </a:lnTo>
                  <a:lnTo>
                    <a:pt x="180" y="218"/>
                  </a:lnTo>
                  <a:close/>
                </a:path>
              </a:pathLst>
            </a:custGeom>
            <a:solidFill>
              <a:srgbClr val="000000"/>
            </a:solidFill>
            <a:ln w="9525">
              <a:noFill/>
              <a:round/>
              <a:headEnd/>
              <a:tailEnd/>
            </a:ln>
          </p:spPr>
          <p:txBody>
            <a:bodyPr/>
            <a:lstStyle/>
            <a:p>
              <a:endParaRPr lang="en-US"/>
            </a:p>
          </p:txBody>
        </p:sp>
        <p:sp>
          <p:nvSpPr>
            <p:cNvPr id="84997" name="Freeform 5"/>
            <p:cNvSpPr>
              <a:spLocks noEditPoints="1"/>
            </p:cNvSpPr>
            <p:nvPr/>
          </p:nvSpPr>
          <p:spPr bwMode="auto">
            <a:xfrm>
              <a:off x="2488" y="2465"/>
              <a:ext cx="33" cy="34"/>
            </a:xfrm>
            <a:custGeom>
              <a:avLst/>
              <a:gdLst/>
              <a:ahLst/>
              <a:cxnLst>
                <a:cxn ang="0">
                  <a:pos x="91" y="354"/>
                </a:cxn>
                <a:cxn ang="0">
                  <a:pos x="71" y="418"/>
                </a:cxn>
                <a:cxn ang="0">
                  <a:pos x="44" y="441"/>
                </a:cxn>
                <a:cxn ang="0">
                  <a:pos x="0" y="451"/>
                </a:cxn>
                <a:cxn ang="0">
                  <a:pos x="21" y="412"/>
                </a:cxn>
                <a:cxn ang="0">
                  <a:pos x="44" y="395"/>
                </a:cxn>
                <a:cxn ang="0">
                  <a:pos x="55" y="357"/>
                </a:cxn>
                <a:cxn ang="0">
                  <a:pos x="56" y="61"/>
                </a:cxn>
                <a:cxn ang="0">
                  <a:pos x="146" y="212"/>
                </a:cxn>
                <a:cxn ang="0">
                  <a:pos x="161" y="162"/>
                </a:cxn>
                <a:cxn ang="0">
                  <a:pos x="176" y="138"/>
                </a:cxn>
                <a:cxn ang="0">
                  <a:pos x="195" y="118"/>
                </a:cxn>
                <a:cxn ang="0">
                  <a:pos x="219" y="103"/>
                </a:cxn>
                <a:cxn ang="0">
                  <a:pos x="243" y="92"/>
                </a:cxn>
                <a:cxn ang="0">
                  <a:pos x="269" y="85"/>
                </a:cxn>
                <a:cxn ang="0">
                  <a:pos x="306" y="85"/>
                </a:cxn>
                <a:cxn ang="0">
                  <a:pos x="364" y="107"/>
                </a:cxn>
                <a:cxn ang="0">
                  <a:pos x="394" y="92"/>
                </a:cxn>
                <a:cxn ang="0">
                  <a:pos x="394" y="311"/>
                </a:cxn>
                <a:cxn ang="0">
                  <a:pos x="375" y="335"/>
                </a:cxn>
                <a:cxn ang="0">
                  <a:pos x="351" y="352"/>
                </a:cxn>
                <a:cxn ang="0">
                  <a:pos x="320" y="362"/>
                </a:cxn>
                <a:cxn ang="0">
                  <a:pos x="285" y="366"/>
                </a:cxn>
                <a:cxn ang="0">
                  <a:pos x="259" y="363"/>
                </a:cxn>
                <a:cxn ang="0">
                  <a:pos x="233" y="357"/>
                </a:cxn>
                <a:cxn ang="0">
                  <a:pos x="210" y="345"/>
                </a:cxn>
                <a:cxn ang="0">
                  <a:pos x="188" y="329"/>
                </a:cxn>
                <a:cxn ang="0">
                  <a:pos x="171" y="308"/>
                </a:cxn>
                <a:cxn ang="0">
                  <a:pos x="156" y="285"/>
                </a:cxn>
                <a:cxn ang="0">
                  <a:pos x="145" y="228"/>
                </a:cxn>
                <a:cxn ang="0">
                  <a:pos x="188" y="265"/>
                </a:cxn>
                <a:cxn ang="0">
                  <a:pos x="207" y="296"/>
                </a:cxn>
                <a:cxn ang="0">
                  <a:pos x="228" y="315"/>
                </a:cxn>
                <a:cxn ang="0">
                  <a:pos x="253" y="327"/>
                </a:cxn>
                <a:cxn ang="0">
                  <a:pos x="278" y="333"/>
                </a:cxn>
                <a:cxn ang="0">
                  <a:pos x="307" y="331"/>
                </a:cxn>
                <a:cxn ang="0">
                  <a:pos x="334" y="322"/>
                </a:cxn>
                <a:cxn ang="0">
                  <a:pos x="358" y="305"/>
                </a:cxn>
                <a:cxn ang="0">
                  <a:pos x="375" y="285"/>
                </a:cxn>
                <a:cxn ang="0">
                  <a:pos x="393" y="240"/>
                </a:cxn>
                <a:cxn ang="0">
                  <a:pos x="387" y="186"/>
                </a:cxn>
                <a:cxn ang="0">
                  <a:pos x="369" y="157"/>
                </a:cxn>
                <a:cxn ang="0">
                  <a:pos x="349" y="138"/>
                </a:cxn>
                <a:cxn ang="0">
                  <a:pos x="324" y="125"/>
                </a:cxn>
                <a:cxn ang="0">
                  <a:pos x="296" y="119"/>
                </a:cxn>
                <a:cxn ang="0">
                  <a:pos x="267" y="120"/>
                </a:cxn>
                <a:cxn ang="0">
                  <a:pos x="239" y="130"/>
                </a:cxn>
                <a:cxn ang="0">
                  <a:pos x="216" y="147"/>
                </a:cxn>
                <a:cxn ang="0">
                  <a:pos x="198" y="168"/>
                </a:cxn>
                <a:cxn ang="0">
                  <a:pos x="181" y="208"/>
                </a:cxn>
              </a:cxnLst>
              <a:rect l="0" t="0" r="r" b="b"/>
              <a:pathLst>
                <a:path w="428" h="451">
                  <a:moveTo>
                    <a:pt x="56" y="343"/>
                  </a:moveTo>
                  <a:lnTo>
                    <a:pt x="56" y="92"/>
                  </a:lnTo>
                  <a:lnTo>
                    <a:pt x="91" y="92"/>
                  </a:lnTo>
                  <a:lnTo>
                    <a:pt x="91" y="354"/>
                  </a:lnTo>
                  <a:lnTo>
                    <a:pt x="90" y="370"/>
                  </a:lnTo>
                  <a:lnTo>
                    <a:pt x="86" y="386"/>
                  </a:lnTo>
                  <a:lnTo>
                    <a:pt x="80" y="402"/>
                  </a:lnTo>
                  <a:lnTo>
                    <a:pt x="71" y="418"/>
                  </a:lnTo>
                  <a:lnTo>
                    <a:pt x="66" y="425"/>
                  </a:lnTo>
                  <a:lnTo>
                    <a:pt x="59" y="431"/>
                  </a:lnTo>
                  <a:lnTo>
                    <a:pt x="52" y="437"/>
                  </a:lnTo>
                  <a:lnTo>
                    <a:pt x="44" y="441"/>
                  </a:lnTo>
                  <a:lnTo>
                    <a:pt x="34" y="445"/>
                  </a:lnTo>
                  <a:lnTo>
                    <a:pt x="23" y="448"/>
                  </a:lnTo>
                  <a:lnTo>
                    <a:pt x="12" y="450"/>
                  </a:lnTo>
                  <a:lnTo>
                    <a:pt x="0" y="451"/>
                  </a:lnTo>
                  <a:lnTo>
                    <a:pt x="0" y="416"/>
                  </a:lnTo>
                  <a:lnTo>
                    <a:pt x="8" y="415"/>
                  </a:lnTo>
                  <a:lnTo>
                    <a:pt x="15" y="414"/>
                  </a:lnTo>
                  <a:lnTo>
                    <a:pt x="21" y="412"/>
                  </a:lnTo>
                  <a:lnTo>
                    <a:pt x="27" y="410"/>
                  </a:lnTo>
                  <a:lnTo>
                    <a:pt x="34" y="407"/>
                  </a:lnTo>
                  <a:lnTo>
                    <a:pt x="39" y="401"/>
                  </a:lnTo>
                  <a:lnTo>
                    <a:pt x="44" y="395"/>
                  </a:lnTo>
                  <a:lnTo>
                    <a:pt x="48" y="388"/>
                  </a:lnTo>
                  <a:lnTo>
                    <a:pt x="51" y="379"/>
                  </a:lnTo>
                  <a:lnTo>
                    <a:pt x="54" y="369"/>
                  </a:lnTo>
                  <a:lnTo>
                    <a:pt x="55" y="357"/>
                  </a:lnTo>
                  <a:lnTo>
                    <a:pt x="56" y="343"/>
                  </a:lnTo>
                  <a:close/>
                  <a:moveTo>
                    <a:pt x="91" y="0"/>
                  </a:moveTo>
                  <a:lnTo>
                    <a:pt x="91" y="61"/>
                  </a:lnTo>
                  <a:lnTo>
                    <a:pt x="56" y="61"/>
                  </a:lnTo>
                  <a:lnTo>
                    <a:pt x="56" y="0"/>
                  </a:lnTo>
                  <a:lnTo>
                    <a:pt x="91" y="0"/>
                  </a:lnTo>
                  <a:close/>
                  <a:moveTo>
                    <a:pt x="145" y="228"/>
                  </a:moveTo>
                  <a:lnTo>
                    <a:pt x="146" y="212"/>
                  </a:lnTo>
                  <a:lnTo>
                    <a:pt x="149" y="197"/>
                  </a:lnTo>
                  <a:lnTo>
                    <a:pt x="153" y="183"/>
                  </a:lnTo>
                  <a:lnTo>
                    <a:pt x="158" y="169"/>
                  </a:lnTo>
                  <a:lnTo>
                    <a:pt x="161" y="162"/>
                  </a:lnTo>
                  <a:lnTo>
                    <a:pt x="165" y="156"/>
                  </a:lnTo>
                  <a:lnTo>
                    <a:pt x="168" y="149"/>
                  </a:lnTo>
                  <a:lnTo>
                    <a:pt x="172" y="143"/>
                  </a:lnTo>
                  <a:lnTo>
                    <a:pt x="176" y="138"/>
                  </a:lnTo>
                  <a:lnTo>
                    <a:pt x="181" y="133"/>
                  </a:lnTo>
                  <a:lnTo>
                    <a:pt x="185" y="128"/>
                  </a:lnTo>
                  <a:lnTo>
                    <a:pt x="190" y="123"/>
                  </a:lnTo>
                  <a:lnTo>
                    <a:pt x="195" y="118"/>
                  </a:lnTo>
                  <a:lnTo>
                    <a:pt x="201" y="114"/>
                  </a:lnTo>
                  <a:lnTo>
                    <a:pt x="206" y="110"/>
                  </a:lnTo>
                  <a:lnTo>
                    <a:pt x="213" y="106"/>
                  </a:lnTo>
                  <a:lnTo>
                    <a:pt x="219" y="103"/>
                  </a:lnTo>
                  <a:lnTo>
                    <a:pt x="225" y="100"/>
                  </a:lnTo>
                  <a:lnTo>
                    <a:pt x="231" y="97"/>
                  </a:lnTo>
                  <a:lnTo>
                    <a:pt x="237" y="94"/>
                  </a:lnTo>
                  <a:lnTo>
                    <a:pt x="243" y="92"/>
                  </a:lnTo>
                  <a:lnTo>
                    <a:pt x="249" y="89"/>
                  </a:lnTo>
                  <a:lnTo>
                    <a:pt x="256" y="88"/>
                  </a:lnTo>
                  <a:lnTo>
                    <a:pt x="263" y="86"/>
                  </a:lnTo>
                  <a:lnTo>
                    <a:pt x="269" y="85"/>
                  </a:lnTo>
                  <a:lnTo>
                    <a:pt x="275" y="85"/>
                  </a:lnTo>
                  <a:lnTo>
                    <a:pt x="282" y="84"/>
                  </a:lnTo>
                  <a:lnTo>
                    <a:pt x="288" y="84"/>
                  </a:lnTo>
                  <a:lnTo>
                    <a:pt x="306" y="85"/>
                  </a:lnTo>
                  <a:lnTo>
                    <a:pt x="323" y="88"/>
                  </a:lnTo>
                  <a:lnTo>
                    <a:pt x="337" y="93"/>
                  </a:lnTo>
                  <a:lnTo>
                    <a:pt x="352" y="99"/>
                  </a:lnTo>
                  <a:lnTo>
                    <a:pt x="364" y="107"/>
                  </a:lnTo>
                  <a:lnTo>
                    <a:pt x="375" y="117"/>
                  </a:lnTo>
                  <a:lnTo>
                    <a:pt x="386" y="128"/>
                  </a:lnTo>
                  <a:lnTo>
                    <a:pt x="394" y="141"/>
                  </a:lnTo>
                  <a:lnTo>
                    <a:pt x="394" y="92"/>
                  </a:lnTo>
                  <a:lnTo>
                    <a:pt x="428" y="92"/>
                  </a:lnTo>
                  <a:lnTo>
                    <a:pt x="428" y="359"/>
                  </a:lnTo>
                  <a:lnTo>
                    <a:pt x="394" y="359"/>
                  </a:lnTo>
                  <a:lnTo>
                    <a:pt x="394" y="311"/>
                  </a:lnTo>
                  <a:lnTo>
                    <a:pt x="390" y="318"/>
                  </a:lnTo>
                  <a:lnTo>
                    <a:pt x="386" y="324"/>
                  </a:lnTo>
                  <a:lnTo>
                    <a:pt x="381" y="330"/>
                  </a:lnTo>
                  <a:lnTo>
                    <a:pt x="375" y="335"/>
                  </a:lnTo>
                  <a:lnTo>
                    <a:pt x="370" y="340"/>
                  </a:lnTo>
                  <a:lnTo>
                    <a:pt x="364" y="344"/>
                  </a:lnTo>
                  <a:lnTo>
                    <a:pt x="358" y="348"/>
                  </a:lnTo>
                  <a:lnTo>
                    <a:pt x="351" y="352"/>
                  </a:lnTo>
                  <a:lnTo>
                    <a:pt x="344" y="355"/>
                  </a:lnTo>
                  <a:lnTo>
                    <a:pt x="335" y="358"/>
                  </a:lnTo>
                  <a:lnTo>
                    <a:pt x="328" y="360"/>
                  </a:lnTo>
                  <a:lnTo>
                    <a:pt x="320" y="362"/>
                  </a:lnTo>
                  <a:lnTo>
                    <a:pt x="312" y="364"/>
                  </a:lnTo>
                  <a:lnTo>
                    <a:pt x="303" y="365"/>
                  </a:lnTo>
                  <a:lnTo>
                    <a:pt x="294" y="366"/>
                  </a:lnTo>
                  <a:lnTo>
                    <a:pt x="285" y="366"/>
                  </a:lnTo>
                  <a:lnTo>
                    <a:pt x="279" y="366"/>
                  </a:lnTo>
                  <a:lnTo>
                    <a:pt x="272" y="365"/>
                  </a:lnTo>
                  <a:lnTo>
                    <a:pt x="266" y="364"/>
                  </a:lnTo>
                  <a:lnTo>
                    <a:pt x="259" y="363"/>
                  </a:lnTo>
                  <a:lnTo>
                    <a:pt x="253" y="362"/>
                  </a:lnTo>
                  <a:lnTo>
                    <a:pt x="245" y="361"/>
                  </a:lnTo>
                  <a:lnTo>
                    <a:pt x="239" y="359"/>
                  </a:lnTo>
                  <a:lnTo>
                    <a:pt x="233" y="357"/>
                  </a:lnTo>
                  <a:lnTo>
                    <a:pt x="227" y="354"/>
                  </a:lnTo>
                  <a:lnTo>
                    <a:pt x="221" y="351"/>
                  </a:lnTo>
                  <a:lnTo>
                    <a:pt x="215" y="348"/>
                  </a:lnTo>
                  <a:lnTo>
                    <a:pt x="210" y="345"/>
                  </a:lnTo>
                  <a:lnTo>
                    <a:pt x="203" y="341"/>
                  </a:lnTo>
                  <a:lnTo>
                    <a:pt x="198" y="337"/>
                  </a:lnTo>
                  <a:lnTo>
                    <a:pt x="193" y="333"/>
                  </a:lnTo>
                  <a:lnTo>
                    <a:pt x="188" y="329"/>
                  </a:lnTo>
                  <a:lnTo>
                    <a:pt x="183" y="324"/>
                  </a:lnTo>
                  <a:lnTo>
                    <a:pt x="179" y="319"/>
                  </a:lnTo>
                  <a:lnTo>
                    <a:pt x="175" y="314"/>
                  </a:lnTo>
                  <a:lnTo>
                    <a:pt x="171" y="308"/>
                  </a:lnTo>
                  <a:lnTo>
                    <a:pt x="167" y="303"/>
                  </a:lnTo>
                  <a:lnTo>
                    <a:pt x="162" y="297"/>
                  </a:lnTo>
                  <a:lnTo>
                    <a:pt x="159" y="291"/>
                  </a:lnTo>
                  <a:lnTo>
                    <a:pt x="156" y="285"/>
                  </a:lnTo>
                  <a:lnTo>
                    <a:pt x="151" y="271"/>
                  </a:lnTo>
                  <a:lnTo>
                    <a:pt x="148" y="257"/>
                  </a:lnTo>
                  <a:lnTo>
                    <a:pt x="146" y="243"/>
                  </a:lnTo>
                  <a:lnTo>
                    <a:pt x="145" y="228"/>
                  </a:lnTo>
                  <a:close/>
                  <a:moveTo>
                    <a:pt x="180" y="219"/>
                  </a:moveTo>
                  <a:lnTo>
                    <a:pt x="181" y="235"/>
                  </a:lnTo>
                  <a:lnTo>
                    <a:pt x="184" y="250"/>
                  </a:lnTo>
                  <a:lnTo>
                    <a:pt x="188" y="265"/>
                  </a:lnTo>
                  <a:lnTo>
                    <a:pt x="195" y="278"/>
                  </a:lnTo>
                  <a:lnTo>
                    <a:pt x="199" y="285"/>
                  </a:lnTo>
                  <a:lnTo>
                    <a:pt x="202" y="291"/>
                  </a:lnTo>
                  <a:lnTo>
                    <a:pt x="207" y="296"/>
                  </a:lnTo>
                  <a:lnTo>
                    <a:pt x="212" y="302"/>
                  </a:lnTo>
                  <a:lnTo>
                    <a:pt x="217" y="306"/>
                  </a:lnTo>
                  <a:lnTo>
                    <a:pt x="223" y="311"/>
                  </a:lnTo>
                  <a:lnTo>
                    <a:pt x="228" y="315"/>
                  </a:lnTo>
                  <a:lnTo>
                    <a:pt x="234" y="319"/>
                  </a:lnTo>
                  <a:lnTo>
                    <a:pt x="240" y="322"/>
                  </a:lnTo>
                  <a:lnTo>
                    <a:pt x="246" y="325"/>
                  </a:lnTo>
                  <a:lnTo>
                    <a:pt x="253" y="327"/>
                  </a:lnTo>
                  <a:lnTo>
                    <a:pt x="259" y="329"/>
                  </a:lnTo>
                  <a:lnTo>
                    <a:pt x="265" y="331"/>
                  </a:lnTo>
                  <a:lnTo>
                    <a:pt x="271" y="332"/>
                  </a:lnTo>
                  <a:lnTo>
                    <a:pt x="278" y="333"/>
                  </a:lnTo>
                  <a:lnTo>
                    <a:pt x="284" y="333"/>
                  </a:lnTo>
                  <a:lnTo>
                    <a:pt x="292" y="333"/>
                  </a:lnTo>
                  <a:lnTo>
                    <a:pt x="300" y="332"/>
                  </a:lnTo>
                  <a:lnTo>
                    <a:pt x="307" y="331"/>
                  </a:lnTo>
                  <a:lnTo>
                    <a:pt x="314" y="329"/>
                  </a:lnTo>
                  <a:lnTo>
                    <a:pt x="321" y="327"/>
                  </a:lnTo>
                  <a:lnTo>
                    <a:pt x="328" y="325"/>
                  </a:lnTo>
                  <a:lnTo>
                    <a:pt x="334" y="322"/>
                  </a:lnTo>
                  <a:lnTo>
                    <a:pt x="340" y="318"/>
                  </a:lnTo>
                  <a:lnTo>
                    <a:pt x="347" y="314"/>
                  </a:lnTo>
                  <a:lnTo>
                    <a:pt x="352" y="310"/>
                  </a:lnTo>
                  <a:lnTo>
                    <a:pt x="358" y="305"/>
                  </a:lnTo>
                  <a:lnTo>
                    <a:pt x="363" y="301"/>
                  </a:lnTo>
                  <a:lnTo>
                    <a:pt x="367" y="296"/>
                  </a:lnTo>
                  <a:lnTo>
                    <a:pt x="372" y="290"/>
                  </a:lnTo>
                  <a:lnTo>
                    <a:pt x="375" y="285"/>
                  </a:lnTo>
                  <a:lnTo>
                    <a:pt x="379" y="278"/>
                  </a:lnTo>
                  <a:lnTo>
                    <a:pt x="386" y="266"/>
                  </a:lnTo>
                  <a:lnTo>
                    <a:pt x="391" y="253"/>
                  </a:lnTo>
                  <a:lnTo>
                    <a:pt x="393" y="240"/>
                  </a:lnTo>
                  <a:lnTo>
                    <a:pt x="394" y="227"/>
                  </a:lnTo>
                  <a:lnTo>
                    <a:pt x="393" y="213"/>
                  </a:lnTo>
                  <a:lnTo>
                    <a:pt x="391" y="199"/>
                  </a:lnTo>
                  <a:lnTo>
                    <a:pt x="387" y="186"/>
                  </a:lnTo>
                  <a:lnTo>
                    <a:pt x="380" y="174"/>
                  </a:lnTo>
                  <a:lnTo>
                    <a:pt x="376" y="168"/>
                  </a:lnTo>
                  <a:lnTo>
                    <a:pt x="373" y="163"/>
                  </a:lnTo>
                  <a:lnTo>
                    <a:pt x="369" y="157"/>
                  </a:lnTo>
                  <a:lnTo>
                    <a:pt x="364" y="151"/>
                  </a:lnTo>
                  <a:lnTo>
                    <a:pt x="359" y="147"/>
                  </a:lnTo>
                  <a:lnTo>
                    <a:pt x="354" y="142"/>
                  </a:lnTo>
                  <a:lnTo>
                    <a:pt x="349" y="138"/>
                  </a:lnTo>
                  <a:lnTo>
                    <a:pt x="343" y="134"/>
                  </a:lnTo>
                  <a:lnTo>
                    <a:pt x="336" y="131"/>
                  </a:lnTo>
                  <a:lnTo>
                    <a:pt x="330" y="128"/>
                  </a:lnTo>
                  <a:lnTo>
                    <a:pt x="324" y="125"/>
                  </a:lnTo>
                  <a:lnTo>
                    <a:pt x="317" y="123"/>
                  </a:lnTo>
                  <a:lnTo>
                    <a:pt x="311" y="121"/>
                  </a:lnTo>
                  <a:lnTo>
                    <a:pt x="304" y="120"/>
                  </a:lnTo>
                  <a:lnTo>
                    <a:pt x="296" y="119"/>
                  </a:lnTo>
                  <a:lnTo>
                    <a:pt x="289" y="118"/>
                  </a:lnTo>
                  <a:lnTo>
                    <a:pt x="282" y="118"/>
                  </a:lnTo>
                  <a:lnTo>
                    <a:pt x="274" y="119"/>
                  </a:lnTo>
                  <a:lnTo>
                    <a:pt x="267" y="120"/>
                  </a:lnTo>
                  <a:lnTo>
                    <a:pt x="260" y="122"/>
                  </a:lnTo>
                  <a:lnTo>
                    <a:pt x="253" y="125"/>
                  </a:lnTo>
                  <a:lnTo>
                    <a:pt x="246" y="127"/>
                  </a:lnTo>
                  <a:lnTo>
                    <a:pt x="239" y="130"/>
                  </a:lnTo>
                  <a:lnTo>
                    <a:pt x="233" y="134"/>
                  </a:lnTo>
                  <a:lnTo>
                    <a:pt x="227" y="138"/>
                  </a:lnTo>
                  <a:lnTo>
                    <a:pt x="222" y="142"/>
                  </a:lnTo>
                  <a:lnTo>
                    <a:pt x="216" y="147"/>
                  </a:lnTo>
                  <a:lnTo>
                    <a:pt x="211" y="151"/>
                  </a:lnTo>
                  <a:lnTo>
                    <a:pt x="206" y="157"/>
                  </a:lnTo>
                  <a:lnTo>
                    <a:pt x="201" y="163"/>
                  </a:lnTo>
                  <a:lnTo>
                    <a:pt x="198" y="168"/>
                  </a:lnTo>
                  <a:lnTo>
                    <a:pt x="194" y="174"/>
                  </a:lnTo>
                  <a:lnTo>
                    <a:pt x="188" y="186"/>
                  </a:lnTo>
                  <a:lnTo>
                    <a:pt x="184" y="197"/>
                  </a:lnTo>
                  <a:lnTo>
                    <a:pt x="181" y="208"/>
                  </a:lnTo>
                  <a:lnTo>
                    <a:pt x="180" y="219"/>
                  </a:lnTo>
                  <a:close/>
                </a:path>
              </a:pathLst>
            </a:custGeom>
            <a:solidFill>
              <a:srgbClr val="000000"/>
            </a:solidFill>
            <a:ln w="9525">
              <a:noFill/>
              <a:round/>
              <a:headEnd/>
              <a:tailEnd/>
            </a:ln>
          </p:spPr>
          <p:txBody>
            <a:bodyPr/>
            <a:lstStyle/>
            <a:p>
              <a:endParaRPr lang="en-US"/>
            </a:p>
          </p:txBody>
        </p:sp>
        <p:sp>
          <p:nvSpPr>
            <p:cNvPr id="84998" name="Freeform 6"/>
            <p:cNvSpPr>
              <a:spLocks noEditPoints="1"/>
            </p:cNvSpPr>
            <p:nvPr/>
          </p:nvSpPr>
          <p:spPr bwMode="auto">
            <a:xfrm>
              <a:off x="2148" y="2828"/>
              <a:ext cx="65" cy="27"/>
            </a:xfrm>
            <a:custGeom>
              <a:avLst/>
              <a:gdLst/>
              <a:ahLst/>
              <a:cxnLst>
                <a:cxn ang="0">
                  <a:pos x="204" y="132"/>
                </a:cxn>
                <a:cxn ang="0">
                  <a:pos x="168" y="97"/>
                </a:cxn>
                <a:cxn ang="0">
                  <a:pos x="121" y="88"/>
                </a:cxn>
                <a:cxn ang="0">
                  <a:pos x="79" y="98"/>
                </a:cxn>
                <a:cxn ang="0">
                  <a:pos x="52" y="119"/>
                </a:cxn>
                <a:cxn ang="0">
                  <a:pos x="41" y="131"/>
                </a:cxn>
                <a:cxn ang="0">
                  <a:pos x="0" y="351"/>
                </a:cxn>
                <a:cxn ang="0">
                  <a:pos x="46" y="189"/>
                </a:cxn>
                <a:cxn ang="0">
                  <a:pos x="70" y="143"/>
                </a:cxn>
                <a:cxn ang="0">
                  <a:pos x="102" y="127"/>
                </a:cxn>
                <a:cxn ang="0">
                  <a:pos x="139" y="130"/>
                </a:cxn>
                <a:cxn ang="0">
                  <a:pos x="162" y="152"/>
                </a:cxn>
                <a:cxn ang="0">
                  <a:pos x="168" y="194"/>
                </a:cxn>
                <a:cxn ang="0">
                  <a:pos x="212" y="177"/>
                </a:cxn>
                <a:cxn ang="0">
                  <a:pos x="440" y="287"/>
                </a:cxn>
                <a:cxn ang="0">
                  <a:pos x="417" y="311"/>
                </a:cxn>
                <a:cxn ang="0">
                  <a:pos x="378" y="322"/>
                </a:cxn>
                <a:cxn ang="0">
                  <a:pos x="332" y="309"/>
                </a:cxn>
                <a:cxn ang="0">
                  <a:pos x="308" y="272"/>
                </a:cxn>
                <a:cxn ang="0">
                  <a:pos x="492" y="237"/>
                </a:cxn>
                <a:cxn ang="0">
                  <a:pos x="477" y="150"/>
                </a:cxn>
                <a:cxn ang="0">
                  <a:pos x="430" y="98"/>
                </a:cxn>
                <a:cxn ang="0">
                  <a:pos x="351" y="91"/>
                </a:cxn>
                <a:cxn ang="0">
                  <a:pos x="287" y="129"/>
                </a:cxn>
                <a:cxn ang="0">
                  <a:pos x="258" y="202"/>
                </a:cxn>
                <a:cxn ang="0">
                  <a:pos x="264" y="281"/>
                </a:cxn>
                <a:cxn ang="0">
                  <a:pos x="303" y="338"/>
                </a:cxn>
                <a:cxn ang="0">
                  <a:pos x="372" y="359"/>
                </a:cxn>
                <a:cxn ang="0">
                  <a:pos x="409" y="355"/>
                </a:cxn>
                <a:cxn ang="0">
                  <a:pos x="433" y="347"/>
                </a:cxn>
                <a:cxn ang="0">
                  <a:pos x="454" y="332"/>
                </a:cxn>
                <a:cxn ang="0">
                  <a:pos x="478" y="303"/>
                </a:cxn>
                <a:cxn ang="0">
                  <a:pos x="488" y="277"/>
                </a:cxn>
                <a:cxn ang="0">
                  <a:pos x="303" y="203"/>
                </a:cxn>
                <a:cxn ang="0">
                  <a:pos x="315" y="161"/>
                </a:cxn>
                <a:cxn ang="0">
                  <a:pos x="347" y="132"/>
                </a:cxn>
                <a:cxn ang="0">
                  <a:pos x="393" y="128"/>
                </a:cxn>
                <a:cxn ang="0">
                  <a:pos x="430" y="149"/>
                </a:cxn>
                <a:cxn ang="0">
                  <a:pos x="446" y="189"/>
                </a:cxn>
                <a:cxn ang="0">
                  <a:pos x="581" y="95"/>
                </a:cxn>
                <a:cxn ang="0">
                  <a:pos x="581" y="351"/>
                </a:cxn>
                <a:cxn ang="0">
                  <a:pos x="581" y="0"/>
                </a:cxn>
                <a:cxn ang="0">
                  <a:pos x="581" y="48"/>
                </a:cxn>
                <a:cxn ang="0">
                  <a:pos x="847" y="132"/>
                </a:cxn>
                <a:cxn ang="0">
                  <a:pos x="811" y="97"/>
                </a:cxn>
                <a:cxn ang="0">
                  <a:pos x="764" y="88"/>
                </a:cxn>
                <a:cxn ang="0">
                  <a:pos x="722" y="98"/>
                </a:cxn>
                <a:cxn ang="0">
                  <a:pos x="696" y="119"/>
                </a:cxn>
                <a:cxn ang="0">
                  <a:pos x="684" y="131"/>
                </a:cxn>
                <a:cxn ang="0">
                  <a:pos x="644" y="351"/>
                </a:cxn>
                <a:cxn ang="0">
                  <a:pos x="690" y="189"/>
                </a:cxn>
                <a:cxn ang="0">
                  <a:pos x="713" y="143"/>
                </a:cxn>
                <a:cxn ang="0">
                  <a:pos x="746" y="127"/>
                </a:cxn>
                <a:cxn ang="0">
                  <a:pos x="783" y="130"/>
                </a:cxn>
                <a:cxn ang="0">
                  <a:pos x="805" y="152"/>
                </a:cxn>
                <a:cxn ang="0">
                  <a:pos x="811" y="194"/>
                </a:cxn>
                <a:cxn ang="0">
                  <a:pos x="855" y="177"/>
                </a:cxn>
              </a:cxnLst>
              <a:rect l="0" t="0" r="r" b="b"/>
              <a:pathLst>
                <a:path w="855" h="359">
                  <a:moveTo>
                    <a:pt x="212" y="177"/>
                  </a:moveTo>
                  <a:lnTo>
                    <a:pt x="210" y="152"/>
                  </a:lnTo>
                  <a:lnTo>
                    <a:pt x="204" y="132"/>
                  </a:lnTo>
                  <a:lnTo>
                    <a:pt x="193" y="117"/>
                  </a:lnTo>
                  <a:lnTo>
                    <a:pt x="182" y="105"/>
                  </a:lnTo>
                  <a:lnTo>
                    <a:pt x="168" y="97"/>
                  </a:lnTo>
                  <a:lnTo>
                    <a:pt x="152" y="92"/>
                  </a:lnTo>
                  <a:lnTo>
                    <a:pt x="136" y="89"/>
                  </a:lnTo>
                  <a:lnTo>
                    <a:pt x="121" y="88"/>
                  </a:lnTo>
                  <a:lnTo>
                    <a:pt x="104" y="89"/>
                  </a:lnTo>
                  <a:lnTo>
                    <a:pt x="91" y="93"/>
                  </a:lnTo>
                  <a:lnTo>
                    <a:pt x="79" y="98"/>
                  </a:lnTo>
                  <a:lnTo>
                    <a:pt x="69" y="105"/>
                  </a:lnTo>
                  <a:lnTo>
                    <a:pt x="59" y="112"/>
                  </a:lnTo>
                  <a:lnTo>
                    <a:pt x="52" y="119"/>
                  </a:lnTo>
                  <a:lnTo>
                    <a:pt x="46" y="125"/>
                  </a:lnTo>
                  <a:lnTo>
                    <a:pt x="42" y="131"/>
                  </a:lnTo>
                  <a:lnTo>
                    <a:pt x="41" y="131"/>
                  </a:lnTo>
                  <a:lnTo>
                    <a:pt x="41" y="95"/>
                  </a:lnTo>
                  <a:lnTo>
                    <a:pt x="0" y="95"/>
                  </a:lnTo>
                  <a:lnTo>
                    <a:pt x="0" y="351"/>
                  </a:lnTo>
                  <a:lnTo>
                    <a:pt x="44" y="351"/>
                  </a:lnTo>
                  <a:lnTo>
                    <a:pt x="44" y="212"/>
                  </a:lnTo>
                  <a:lnTo>
                    <a:pt x="46" y="189"/>
                  </a:lnTo>
                  <a:lnTo>
                    <a:pt x="51" y="169"/>
                  </a:lnTo>
                  <a:lnTo>
                    <a:pt x="59" y="154"/>
                  </a:lnTo>
                  <a:lnTo>
                    <a:pt x="70" y="143"/>
                  </a:lnTo>
                  <a:lnTo>
                    <a:pt x="80" y="135"/>
                  </a:lnTo>
                  <a:lnTo>
                    <a:pt x="91" y="130"/>
                  </a:lnTo>
                  <a:lnTo>
                    <a:pt x="102" y="127"/>
                  </a:lnTo>
                  <a:lnTo>
                    <a:pt x="113" y="126"/>
                  </a:lnTo>
                  <a:lnTo>
                    <a:pt x="127" y="127"/>
                  </a:lnTo>
                  <a:lnTo>
                    <a:pt x="139" y="130"/>
                  </a:lnTo>
                  <a:lnTo>
                    <a:pt x="149" y="136"/>
                  </a:lnTo>
                  <a:lnTo>
                    <a:pt x="157" y="143"/>
                  </a:lnTo>
                  <a:lnTo>
                    <a:pt x="162" y="152"/>
                  </a:lnTo>
                  <a:lnTo>
                    <a:pt x="165" y="164"/>
                  </a:lnTo>
                  <a:lnTo>
                    <a:pt x="167" y="178"/>
                  </a:lnTo>
                  <a:lnTo>
                    <a:pt x="168" y="194"/>
                  </a:lnTo>
                  <a:lnTo>
                    <a:pt x="168" y="351"/>
                  </a:lnTo>
                  <a:lnTo>
                    <a:pt x="212" y="351"/>
                  </a:lnTo>
                  <a:lnTo>
                    <a:pt x="212" y="177"/>
                  </a:lnTo>
                  <a:close/>
                  <a:moveTo>
                    <a:pt x="445" y="271"/>
                  </a:moveTo>
                  <a:lnTo>
                    <a:pt x="444" y="279"/>
                  </a:lnTo>
                  <a:lnTo>
                    <a:pt x="440" y="287"/>
                  </a:lnTo>
                  <a:lnTo>
                    <a:pt x="434" y="295"/>
                  </a:lnTo>
                  <a:lnTo>
                    <a:pt x="427" y="304"/>
                  </a:lnTo>
                  <a:lnTo>
                    <a:pt x="417" y="311"/>
                  </a:lnTo>
                  <a:lnTo>
                    <a:pt x="405" y="317"/>
                  </a:lnTo>
                  <a:lnTo>
                    <a:pt x="393" y="321"/>
                  </a:lnTo>
                  <a:lnTo>
                    <a:pt x="378" y="322"/>
                  </a:lnTo>
                  <a:lnTo>
                    <a:pt x="360" y="321"/>
                  </a:lnTo>
                  <a:lnTo>
                    <a:pt x="345" y="316"/>
                  </a:lnTo>
                  <a:lnTo>
                    <a:pt x="332" y="309"/>
                  </a:lnTo>
                  <a:lnTo>
                    <a:pt x="321" y="300"/>
                  </a:lnTo>
                  <a:lnTo>
                    <a:pt x="313" y="287"/>
                  </a:lnTo>
                  <a:lnTo>
                    <a:pt x="308" y="272"/>
                  </a:lnTo>
                  <a:lnTo>
                    <a:pt x="304" y="256"/>
                  </a:lnTo>
                  <a:lnTo>
                    <a:pt x="303" y="237"/>
                  </a:lnTo>
                  <a:lnTo>
                    <a:pt x="492" y="237"/>
                  </a:lnTo>
                  <a:lnTo>
                    <a:pt x="490" y="205"/>
                  </a:lnTo>
                  <a:lnTo>
                    <a:pt x="485" y="176"/>
                  </a:lnTo>
                  <a:lnTo>
                    <a:pt x="477" y="150"/>
                  </a:lnTo>
                  <a:lnTo>
                    <a:pt x="465" y="128"/>
                  </a:lnTo>
                  <a:lnTo>
                    <a:pt x="449" y="111"/>
                  </a:lnTo>
                  <a:lnTo>
                    <a:pt x="430" y="98"/>
                  </a:lnTo>
                  <a:lnTo>
                    <a:pt x="407" y="91"/>
                  </a:lnTo>
                  <a:lnTo>
                    <a:pt x="381" y="88"/>
                  </a:lnTo>
                  <a:lnTo>
                    <a:pt x="351" y="91"/>
                  </a:lnTo>
                  <a:lnTo>
                    <a:pt x="325" y="99"/>
                  </a:lnTo>
                  <a:lnTo>
                    <a:pt x="303" y="112"/>
                  </a:lnTo>
                  <a:lnTo>
                    <a:pt x="287" y="129"/>
                  </a:lnTo>
                  <a:lnTo>
                    <a:pt x="272" y="150"/>
                  </a:lnTo>
                  <a:lnTo>
                    <a:pt x="263" y="175"/>
                  </a:lnTo>
                  <a:lnTo>
                    <a:pt x="258" y="202"/>
                  </a:lnTo>
                  <a:lnTo>
                    <a:pt x="256" y="230"/>
                  </a:lnTo>
                  <a:lnTo>
                    <a:pt x="258" y="257"/>
                  </a:lnTo>
                  <a:lnTo>
                    <a:pt x="264" y="281"/>
                  </a:lnTo>
                  <a:lnTo>
                    <a:pt x="273" y="304"/>
                  </a:lnTo>
                  <a:lnTo>
                    <a:pt x="287" y="323"/>
                  </a:lnTo>
                  <a:lnTo>
                    <a:pt x="303" y="338"/>
                  </a:lnTo>
                  <a:lnTo>
                    <a:pt x="323" y="349"/>
                  </a:lnTo>
                  <a:lnTo>
                    <a:pt x="346" y="357"/>
                  </a:lnTo>
                  <a:lnTo>
                    <a:pt x="372" y="359"/>
                  </a:lnTo>
                  <a:lnTo>
                    <a:pt x="387" y="359"/>
                  </a:lnTo>
                  <a:lnTo>
                    <a:pt x="399" y="357"/>
                  </a:lnTo>
                  <a:lnTo>
                    <a:pt x="409" y="355"/>
                  </a:lnTo>
                  <a:lnTo>
                    <a:pt x="418" y="353"/>
                  </a:lnTo>
                  <a:lnTo>
                    <a:pt x="426" y="350"/>
                  </a:lnTo>
                  <a:lnTo>
                    <a:pt x="433" y="347"/>
                  </a:lnTo>
                  <a:lnTo>
                    <a:pt x="438" y="344"/>
                  </a:lnTo>
                  <a:lnTo>
                    <a:pt x="443" y="341"/>
                  </a:lnTo>
                  <a:lnTo>
                    <a:pt x="454" y="332"/>
                  </a:lnTo>
                  <a:lnTo>
                    <a:pt x="464" y="323"/>
                  </a:lnTo>
                  <a:lnTo>
                    <a:pt x="472" y="313"/>
                  </a:lnTo>
                  <a:lnTo>
                    <a:pt x="478" y="303"/>
                  </a:lnTo>
                  <a:lnTo>
                    <a:pt x="482" y="293"/>
                  </a:lnTo>
                  <a:lnTo>
                    <a:pt x="486" y="284"/>
                  </a:lnTo>
                  <a:lnTo>
                    <a:pt x="488" y="277"/>
                  </a:lnTo>
                  <a:lnTo>
                    <a:pt x="489" y="271"/>
                  </a:lnTo>
                  <a:lnTo>
                    <a:pt x="445" y="271"/>
                  </a:lnTo>
                  <a:close/>
                  <a:moveTo>
                    <a:pt x="303" y="203"/>
                  </a:moveTo>
                  <a:lnTo>
                    <a:pt x="304" y="189"/>
                  </a:lnTo>
                  <a:lnTo>
                    <a:pt x="308" y="175"/>
                  </a:lnTo>
                  <a:lnTo>
                    <a:pt x="315" y="161"/>
                  </a:lnTo>
                  <a:lnTo>
                    <a:pt x="323" y="149"/>
                  </a:lnTo>
                  <a:lnTo>
                    <a:pt x="335" y="140"/>
                  </a:lnTo>
                  <a:lnTo>
                    <a:pt x="347" y="132"/>
                  </a:lnTo>
                  <a:lnTo>
                    <a:pt x="360" y="128"/>
                  </a:lnTo>
                  <a:lnTo>
                    <a:pt x="374" y="126"/>
                  </a:lnTo>
                  <a:lnTo>
                    <a:pt x="393" y="128"/>
                  </a:lnTo>
                  <a:lnTo>
                    <a:pt x="408" y="132"/>
                  </a:lnTo>
                  <a:lnTo>
                    <a:pt x="421" y="140"/>
                  </a:lnTo>
                  <a:lnTo>
                    <a:pt x="430" y="149"/>
                  </a:lnTo>
                  <a:lnTo>
                    <a:pt x="437" y="161"/>
                  </a:lnTo>
                  <a:lnTo>
                    <a:pt x="442" y="175"/>
                  </a:lnTo>
                  <a:lnTo>
                    <a:pt x="446" y="189"/>
                  </a:lnTo>
                  <a:lnTo>
                    <a:pt x="447" y="203"/>
                  </a:lnTo>
                  <a:lnTo>
                    <a:pt x="303" y="203"/>
                  </a:lnTo>
                  <a:close/>
                  <a:moveTo>
                    <a:pt x="581" y="95"/>
                  </a:moveTo>
                  <a:lnTo>
                    <a:pt x="537" y="95"/>
                  </a:lnTo>
                  <a:lnTo>
                    <a:pt x="537" y="351"/>
                  </a:lnTo>
                  <a:lnTo>
                    <a:pt x="581" y="351"/>
                  </a:lnTo>
                  <a:lnTo>
                    <a:pt x="581" y="95"/>
                  </a:lnTo>
                  <a:close/>
                  <a:moveTo>
                    <a:pt x="581" y="48"/>
                  </a:moveTo>
                  <a:lnTo>
                    <a:pt x="581" y="0"/>
                  </a:lnTo>
                  <a:lnTo>
                    <a:pt x="537" y="0"/>
                  </a:lnTo>
                  <a:lnTo>
                    <a:pt x="537" y="48"/>
                  </a:lnTo>
                  <a:lnTo>
                    <a:pt x="581" y="48"/>
                  </a:lnTo>
                  <a:close/>
                  <a:moveTo>
                    <a:pt x="855" y="177"/>
                  </a:moveTo>
                  <a:lnTo>
                    <a:pt x="853" y="152"/>
                  </a:lnTo>
                  <a:lnTo>
                    <a:pt x="847" y="132"/>
                  </a:lnTo>
                  <a:lnTo>
                    <a:pt x="837" y="117"/>
                  </a:lnTo>
                  <a:lnTo>
                    <a:pt x="826" y="105"/>
                  </a:lnTo>
                  <a:lnTo>
                    <a:pt x="811" y="97"/>
                  </a:lnTo>
                  <a:lnTo>
                    <a:pt x="796" y="92"/>
                  </a:lnTo>
                  <a:lnTo>
                    <a:pt x="780" y="89"/>
                  </a:lnTo>
                  <a:lnTo>
                    <a:pt x="764" y="88"/>
                  </a:lnTo>
                  <a:lnTo>
                    <a:pt x="748" y="89"/>
                  </a:lnTo>
                  <a:lnTo>
                    <a:pt x="735" y="93"/>
                  </a:lnTo>
                  <a:lnTo>
                    <a:pt x="722" y="98"/>
                  </a:lnTo>
                  <a:lnTo>
                    <a:pt x="712" y="105"/>
                  </a:lnTo>
                  <a:lnTo>
                    <a:pt x="703" y="112"/>
                  </a:lnTo>
                  <a:lnTo>
                    <a:pt x="696" y="119"/>
                  </a:lnTo>
                  <a:lnTo>
                    <a:pt x="690" y="125"/>
                  </a:lnTo>
                  <a:lnTo>
                    <a:pt x="686" y="131"/>
                  </a:lnTo>
                  <a:lnTo>
                    <a:pt x="684" y="131"/>
                  </a:lnTo>
                  <a:lnTo>
                    <a:pt x="684" y="95"/>
                  </a:lnTo>
                  <a:lnTo>
                    <a:pt x="644" y="95"/>
                  </a:lnTo>
                  <a:lnTo>
                    <a:pt x="644" y="351"/>
                  </a:lnTo>
                  <a:lnTo>
                    <a:pt x="688" y="351"/>
                  </a:lnTo>
                  <a:lnTo>
                    <a:pt x="688" y="212"/>
                  </a:lnTo>
                  <a:lnTo>
                    <a:pt x="690" y="189"/>
                  </a:lnTo>
                  <a:lnTo>
                    <a:pt x="695" y="169"/>
                  </a:lnTo>
                  <a:lnTo>
                    <a:pt x="703" y="154"/>
                  </a:lnTo>
                  <a:lnTo>
                    <a:pt x="713" y="143"/>
                  </a:lnTo>
                  <a:lnTo>
                    <a:pt x="723" y="135"/>
                  </a:lnTo>
                  <a:lnTo>
                    <a:pt x="735" y="130"/>
                  </a:lnTo>
                  <a:lnTo>
                    <a:pt x="746" y="127"/>
                  </a:lnTo>
                  <a:lnTo>
                    <a:pt x="756" y="126"/>
                  </a:lnTo>
                  <a:lnTo>
                    <a:pt x="770" y="127"/>
                  </a:lnTo>
                  <a:lnTo>
                    <a:pt x="783" y="130"/>
                  </a:lnTo>
                  <a:lnTo>
                    <a:pt x="793" y="136"/>
                  </a:lnTo>
                  <a:lnTo>
                    <a:pt x="800" y="143"/>
                  </a:lnTo>
                  <a:lnTo>
                    <a:pt x="805" y="152"/>
                  </a:lnTo>
                  <a:lnTo>
                    <a:pt x="808" y="164"/>
                  </a:lnTo>
                  <a:lnTo>
                    <a:pt x="810" y="178"/>
                  </a:lnTo>
                  <a:lnTo>
                    <a:pt x="811" y="194"/>
                  </a:lnTo>
                  <a:lnTo>
                    <a:pt x="811" y="351"/>
                  </a:lnTo>
                  <a:lnTo>
                    <a:pt x="855" y="351"/>
                  </a:lnTo>
                  <a:lnTo>
                    <a:pt x="855" y="177"/>
                  </a:lnTo>
                  <a:close/>
                </a:path>
              </a:pathLst>
            </a:custGeom>
            <a:solidFill>
              <a:srgbClr val="000000"/>
            </a:solidFill>
            <a:ln w="9525">
              <a:noFill/>
              <a:round/>
              <a:headEnd/>
              <a:tailEnd/>
            </a:ln>
          </p:spPr>
          <p:txBody>
            <a:bodyPr/>
            <a:lstStyle/>
            <a:p>
              <a:endParaRPr lang="en-US"/>
            </a:p>
          </p:txBody>
        </p:sp>
        <p:sp>
          <p:nvSpPr>
            <p:cNvPr id="84999" name="Freeform 7"/>
            <p:cNvSpPr>
              <a:spLocks noEditPoints="1"/>
            </p:cNvSpPr>
            <p:nvPr/>
          </p:nvSpPr>
          <p:spPr bwMode="auto">
            <a:xfrm>
              <a:off x="2148" y="2591"/>
              <a:ext cx="65" cy="27"/>
            </a:xfrm>
            <a:custGeom>
              <a:avLst/>
              <a:gdLst/>
              <a:ahLst/>
              <a:cxnLst>
                <a:cxn ang="0">
                  <a:pos x="204" y="132"/>
                </a:cxn>
                <a:cxn ang="0">
                  <a:pos x="168" y="97"/>
                </a:cxn>
                <a:cxn ang="0">
                  <a:pos x="121" y="88"/>
                </a:cxn>
                <a:cxn ang="0">
                  <a:pos x="79" y="98"/>
                </a:cxn>
                <a:cxn ang="0">
                  <a:pos x="52" y="119"/>
                </a:cxn>
                <a:cxn ang="0">
                  <a:pos x="41" y="131"/>
                </a:cxn>
                <a:cxn ang="0">
                  <a:pos x="0" y="351"/>
                </a:cxn>
                <a:cxn ang="0">
                  <a:pos x="46" y="189"/>
                </a:cxn>
                <a:cxn ang="0">
                  <a:pos x="70" y="144"/>
                </a:cxn>
                <a:cxn ang="0">
                  <a:pos x="102" y="127"/>
                </a:cxn>
                <a:cxn ang="0">
                  <a:pos x="139" y="130"/>
                </a:cxn>
                <a:cxn ang="0">
                  <a:pos x="162" y="153"/>
                </a:cxn>
                <a:cxn ang="0">
                  <a:pos x="168" y="194"/>
                </a:cxn>
                <a:cxn ang="0">
                  <a:pos x="212" y="177"/>
                </a:cxn>
                <a:cxn ang="0">
                  <a:pos x="440" y="288"/>
                </a:cxn>
                <a:cxn ang="0">
                  <a:pos x="417" y="311"/>
                </a:cxn>
                <a:cxn ang="0">
                  <a:pos x="378" y="322"/>
                </a:cxn>
                <a:cxn ang="0">
                  <a:pos x="332" y="309"/>
                </a:cxn>
                <a:cxn ang="0">
                  <a:pos x="308" y="273"/>
                </a:cxn>
                <a:cxn ang="0">
                  <a:pos x="492" y="237"/>
                </a:cxn>
                <a:cxn ang="0">
                  <a:pos x="477" y="151"/>
                </a:cxn>
                <a:cxn ang="0">
                  <a:pos x="430" y="98"/>
                </a:cxn>
                <a:cxn ang="0">
                  <a:pos x="351" y="91"/>
                </a:cxn>
                <a:cxn ang="0">
                  <a:pos x="287" y="129"/>
                </a:cxn>
                <a:cxn ang="0">
                  <a:pos x="258" y="202"/>
                </a:cxn>
                <a:cxn ang="0">
                  <a:pos x="264" y="282"/>
                </a:cxn>
                <a:cxn ang="0">
                  <a:pos x="303" y="338"/>
                </a:cxn>
                <a:cxn ang="0">
                  <a:pos x="372" y="359"/>
                </a:cxn>
                <a:cxn ang="0">
                  <a:pos x="409" y="355"/>
                </a:cxn>
                <a:cxn ang="0">
                  <a:pos x="433" y="347"/>
                </a:cxn>
                <a:cxn ang="0">
                  <a:pos x="454" y="332"/>
                </a:cxn>
                <a:cxn ang="0">
                  <a:pos x="478" y="303"/>
                </a:cxn>
                <a:cxn ang="0">
                  <a:pos x="488" y="278"/>
                </a:cxn>
                <a:cxn ang="0">
                  <a:pos x="303" y="203"/>
                </a:cxn>
                <a:cxn ang="0">
                  <a:pos x="315" y="162"/>
                </a:cxn>
                <a:cxn ang="0">
                  <a:pos x="347" y="132"/>
                </a:cxn>
                <a:cxn ang="0">
                  <a:pos x="393" y="128"/>
                </a:cxn>
                <a:cxn ang="0">
                  <a:pos x="430" y="150"/>
                </a:cxn>
                <a:cxn ang="0">
                  <a:pos x="446" y="189"/>
                </a:cxn>
                <a:cxn ang="0">
                  <a:pos x="581" y="95"/>
                </a:cxn>
                <a:cxn ang="0">
                  <a:pos x="581" y="351"/>
                </a:cxn>
                <a:cxn ang="0">
                  <a:pos x="581" y="0"/>
                </a:cxn>
                <a:cxn ang="0">
                  <a:pos x="581" y="49"/>
                </a:cxn>
                <a:cxn ang="0">
                  <a:pos x="847" y="132"/>
                </a:cxn>
                <a:cxn ang="0">
                  <a:pos x="811" y="97"/>
                </a:cxn>
                <a:cxn ang="0">
                  <a:pos x="764" y="88"/>
                </a:cxn>
                <a:cxn ang="0">
                  <a:pos x="722" y="98"/>
                </a:cxn>
                <a:cxn ang="0">
                  <a:pos x="696" y="119"/>
                </a:cxn>
                <a:cxn ang="0">
                  <a:pos x="684" y="131"/>
                </a:cxn>
                <a:cxn ang="0">
                  <a:pos x="644" y="351"/>
                </a:cxn>
                <a:cxn ang="0">
                  <a:pos x="690" y="189"/>
                </a:cxn>
                <a:cxn ang="0">
                  <a:pos x="713" y="144"/>
                </a:cxn>
                <a:cxn ang="0">
                  <a:pos x="746" y="127"/>
                </a:cxn>
                <a:cxn ang="0">
                  <a:pos x="783" y="130"/>
                </a:cxn>
                <a:cxn ang="0">
                  <a:pos x="805" y="153"/>
                </a:cxn>
                <a:cxn ang="0">
                  <a:pos x="811" y="194"/>
                </a:cxn>
                <a:cxn ang="0">
                  <a:pos x="855" y="177"/>
                </a:cxn>
              </a:cxnLst>
              <a:rect l="0" t="0" r="r" b="b"/>
              <a:pathLst>
                <a:path w="855" h="359">
                  <a:moveTo>
                    <a:pt x="212" y="177"/>
                  </a:moveTo>
                  <a:lnTo>
                    <a:pt x="210" y="153"/>
                  </a:lnTo>
                  <a:lnTo>
                    <a:pt x="204" y="132"/>
                  </a:lnTo>
                  <a:lnTo>
                    <a:pt x="193" y="117"/>
                  </a:lnTo>
                  <a:lnTo>
                    <a:pt x="182" y="105"/>
                  </a:lnTo>
                  <a:lnTo>
                    <a:pt x="168" y="97"/>
                  </a:lnTo>
                  <a:lnTo>
                    <a:pt x="152" y="92"/>
                  </a:lnTo>
                  <a:lnTo>
                    <a:pt x="136" y="89"/>
                  </a:lnTo>
                  <a:lnTo>
                    <a:pt x="121" y="88"/>
                  </a:lnTo>
                  <a:lnTo>
                    <a:pt x="104" y="89"/>
                  </a:lnTo>
                  <a:lnTo>
                    <a:pt x="91" y="93"/>
                  </a:lnTo>
                  <a:lnTo>
                    <a:pt x="79" y="98"/>
                  </a:lnTo>
                  <a:lnTo>
                    <a:pt x="69" y="105"/>
                  </a:lnTo>
                  <a:lnTo>
                    <a:pt x="59" y="112"/>
                  </a:lnTo>
                  <a:lnTo>
                    <a:pt x="52" y="119"/>
                  </a:lnTo>
                  <a:lnTo>
                    <a:pt x="46" y="125"/>
                  </a:lnTo>
                  <a:lnTo>
                    <a:pt x="42" y="131"/>
                  </a:lnTo>
                  <a:lnTo>
                    <a:pt x="41" y="131"/>
                  </a:lnTo>
                  <a:lnTo>
                    <a:pt x="41" y="95"/>
                  </a:lnTo>
                  <a:lnTo>
                    <a:pt x="0" y="95"/>
                  </a:lnTo>
                  <a:lnTo>
                    <a:pt x="0" y="351"/>
                  </a:lnTo>
                  <a:lnTo>
                    <a:pt x="44" y="351"/>
                  </a:lnTo>
                  <a:lnTo>
                    <a:pt x="44" y="212"/>
                  </a:lnTo>
                  <a:lnTo>
                    <a:pt x="46" y="189"/>
                  </a:lnTo>
                  <a:lnTo>
                    <a:pt x="51" y="170"/>
                  </a:lnTo>
                  <a:lnTo>
                    <a:pt x="59" y="155"/>
                  </a:lnTo>
                  <a:lnTo>
                    <a:pt x="70" y="144"/>
                  </a:lnTo>
                  <a:lnTo>
                    <a:pt x="80" y="135"/>
                  </a:lnTo>
                  <a:lnTo>
                    <a:pt x="91" y="130"/>
                  </a:lnTo>
                  <a:lnTo>
                    <a:pt x="102" y="127"/>
                  </a:lnTo>
                  <a:lnTo>
                    <a:pt x="113" y="126"/>
                  </a:lnTo>
                  <a:lnTo>
                    <a:pt x="127" y="127"/>
                  </a:lnTo>
                  <a:lnTo>
                    <a:pt x="139" y="130"/>
                  </a:lnTo>
                  <a:lnTo>
                    <a:pt x="149" y="136"/>
                  </a:lnTo>
                  <a:lnTo>
                    <a:pt x="157" y="144"/>
                  </a:lnTo>
                  <a:lnTo>
                    <a:pt x="162" y="153"/>
                  </a:lnTo>
                  <a:lnTo>
                    <a:pt x="165" y="165"/>
                  </a:lnTo>
                  <a:lnTo>
                    <a:pt x="167" y="178"/>
                  </a:lnTo>
                  <a:lnTo>
                    <a:pt x="168" y="194"/>
                  </a:lnTo>
                  <a:lnTo>
                    <a:pt x="168" y="351"/>
                  </a:lnTo>
                  <a:lnTo>
                    <a:pt x="212" y="351"/>
                  </a:lnTo>
                  <a:lnTo>
                    <a:pt x="212" y="177"/>
                  </a:lnTo>
                  <a:close/>
                  <a:moveTo>
                    <a:pt x="445" y="272"/>
                  </a:moveTo>
                  <a:lnTo>
                    <a:pt x="444" y="280"/>
                  </a:lnTo>
                  <a:lnTo>
                    <a:pt x="440" y="288"/>
                  </a:lnTo>
                  <a:lnTo>
                    <a:pt x="434" y="296"/>
                  </a:lnTo>
                  <a:lnTo>
                    <a:pt x="427" y="304"/>
                  </a:lnTo>
                  <a:lnTo>
                    <a:pt x="417" y="311"/>
                  </a:lnTo>
                  <a:lnTo>
                    <a:pt x="405" y="317"/>
                  </a:lnTo>
                  <a:lnTo>
                    <a:pt x="393" y="321"/>
                  </a:lnTo>
                  <a:lnTo>
                    <a:pt x="378" y="322"/>
                  </a:lnTo>
                  <a:lnTo>
                    <a:pt x="360" y="321"/>
                  </a:lnTo>
                  <a:lnTo>
                    <a:pt x="345" y="316"/>
                  </a:lnTo>
                  <a:lnTo>
                    <a:pt x="332" y="309"/>
                  </a:lnTo>
                  <a:lnTo>
                    <a:pt x="321" y="300"/>
                  </a:lnTo>
                  <a:lnTo>
                    <a:pt x="313" y="288"/>
                  </a:lnTo>
                  <a:lnTo>
                    <a:pt x="308" y="273"/>
                  </a:lnTo>
                  <a:lnTo>
                    <a:pt x="304" y="256"/>
                  </a:lnTo>
                  <a:lnTo>
                    <a:pt x="303" y="237"/>
                  </a:lnTo>
                  <a:lnTo>
                    <a:pt x="492" y="237"/>
                  </a:lnTo>
                  <a:lnTo>
                    <a:pt x="490" y="205"/>
                  </a:lnTo>
                  <a:lnTo>
                    <a:pt x="485" y="176"/>
                  </a:lnTo>
                  <a:lnTo>
                    <a:pt x="477" y="151"/>
                  </a:lnTo>
                  <a:lnTo>
                    <a:pt x="465" y="128"/>
                  </a:lnTo>
                  <a:lnTo>
                    <a:pt x="449" y="111"/>
                  </a:lnTo>
                  <a:lnTo>
                    <a:pt x="430" y="98"/>
                  </a:lnTo>
                  <a:lnTo>
                    <a:pt x="407" y="91"/>
                  </a:lnTo>
                  <a:lnTo>
                    <a:pt x="381" y="88"/>
                  </a:lnTo>
                  <a:lnTo>
                    <a:pt x="351" y="91"/>
                  </a:lnTo>
                  <a:lnTo>
                    <a:pt x="325" y="99"/>
                  </a:lnTo>
                  <a:lnTo>
                    <a:pt x="303" y="112"/>
                  </a:lnTo>
                  <a:lnTo>
                    <a:pt x="287" y="129"/>
                  </a:lnTo>
                  <a:lnTo>
                    <a:pt x="272" y="151"/>
                  </a:lnTo>
                  <a:lnTo>
                    <a:pt x="263" y="175"/>
                  </a:lnTo>
                  <a:lnTo>
                    <a:pt x="258" y="202"/>
                  </a:lnTo>
                  <a:lnTo>
                    <a:pt x="256" y="230"/>
                  </a:lnTo>
                  <a:lnTo>
                    <a:pt x="258" y="257"/>
                  </a:lnTo>
                  <a:lnTo>
                    <a:pt x="264" y="282"/>
                  </a:lnTo>
                  <a:lnTo>
                    <a:pt x="273" y="304"/>
                  </a:lnTo>
                  <a:lnTo>
                    <a:pt x="287" y="323"/>
                  </a:lnTo>
                  <a:lnTo>
                    <a:pt x="303" y="338"/>
                  </a:lnTo>
                  <a:lnTo>
                    <a:pt x="323" y="349"/>
                  </a:lnTo>
                  <a:lnTo>
                    <a:pt x="346" y="357"/>
                  </a:lnTo>
                  <a:lnTo>
                    <a:pt x="372" y="359"/>
                  </a:lnTo>
                  <a:lnTo>
                    <a:pt x="387" y="359"/>
                  </a:lnTo>
                  <a:lnTo>
                    <a:pt x="399" y="357"/>
                  </a:lnTo>
                  <a:lnTo>
                    <a:pt x="409" y="355"/>
                  </a:lnTo>
                  <a:lnTo>
                    <a:pt x="418" y="353"/>
                  </a:lnTo>
                  <a:lnTo>
                    <a:pt x="426" y="350"/>
                  </a:lnTo>
                  <a:lnTo>
                    <a:pt x="433" y="347"/>
                  </a:lnTo>
                  <a:lnTo>
                    <a:pt x="438" y="344"/>
                  </a:lnTo>
                  <a:lnTo>
                    <a:pt x="443" y="341"/>
                  </a:lnTo>
                  <a:lnTo>
                    <a:pt x="454" y="332"/>
                  </a:lnTo>
                  <a:lnTo>
                    <a:pt x="464" y="323"/>
                  </a:lnTo>
                  <a:lnTo>
                    <a:pt x="472" y="313"/>
                  </a:lnTo>
                  <a:lnTo>
                    <a:pt x="478" y="303"/>
                  </a:lnTo>
                  <a:lnTo>
                    <a:pt x="482" y="294"/>
                  </a:lnTo>
                  <a:lnTo>
                    <a:pt x="486" y="285"/>
                  </a:lnTo>
                  <a:lnTo>
                    <a:pt x="488" y="278"/>
                  </a:lnTo>
                  <a:lnTo>
                    <a:pt x="489" y="272"/>
                  </a:lnTo>
                  <a:lnTo>
                    <a:pt x="445" y="272"/>
                  </a:lnTo>
                  <a:close/>
                  <a:moveTo>
                    <a:pt x="303" y="203"/>
                  </a:moveTo>
                  <a:lnTo>
                    <a:pt x="304" y="189"/>
                  </a:lnTo>
                  <a:lnTo>
                    <a:pt x="308" y="175"/>
                  </a:lnTo>
                  <a:lnTo>
                    <a:pt x="315" y="162"/>
                  </a:lnTo>
                  <a:lnTo>
                    <a:pt x="323" y="150"/>
                  </a:lnTo>
                  <a:lnTo>
                    <a:pt x="335" y="141"/>
                  </a:lnTo>
                  <a:lnTo>
                    <a:pt x="347" y="132"/>
                  </a:lnTo>
                  <a:lnTo>
                    <a:pt x="360" y="128"/>
                  </a:lnTo>
                  <a:lnTo>
                    <a:pt x="374" y="126"/>
                  </a:lnTo>
                  <a:lnTo>
                    <a:pt x="393" y="128"/>
                  </a:lnTo>
                  <a:lnTo>
                    <a:pt x="408" y="132"/>
                  </a:lnTo>
                  <a:lnTo>
                    <a:pt x="421" y="141"/>
                  </a:lnTo>
                  <a:lnTo>
                    <a:pt x="430" y="150"/>
                  </a:lnTo>
                  <a:lnTo>
                    <a:pt x="437" y="162"/>
                  </a:lnTo>
                  <a:lnTo>
                    <a:pt x="442" y="175"/>
                  </a:lnTo>
                  <a:lnTo>
                    <a:pt x="446" y="189"/>
                  </a:lnTo>
                  <a:lnTo>
                    <a:pt x="447" y="203"/>
                  </a:lnTo>
                  <a:lnTo>
                    <a:pt x="303" y="203"/>
                  </a:lnTo>
                  <a:close/>
                  <a:moveTo>
                    <a:pt x="581" y="95"/>
                  </a:moveTo>
                  <a:lnTo>
                    <a:pt x="537" y="95"/>
                  </a:lnTo>
                  <a:lnTo>
                    <a:pt x="537" y="351"/>
                  </a:lnTo>
                  <a:lnTo>
                    <a:pt x="581" y="351"/>
                  </a:lnTo>
                  <a:lnTo>
                    <a:pt x="581" y="95"/>
                  </a:lnTo>
                  <a:close/>
                  <a:moveTo>
                    <a:pt x="581" y="49"/>
                  </a:moveTo>
                  <a:lnTo>
                    <a:pt x="581" y="0"/>
                  </a:lnTo>
                  <a:lnTo>
                    <a:pt x="537" y="0"/>
                  </a:lnTo>
                  <a:lnTo>
                    <a:pt x="537" y="49"/>
                  </a:lnTo>
                  <a:lnTo>
                    <a:pt x="581" y="49"/>
                  </a:lnTo>
                  <a:close/>
                  <a:moveTo>
                    <a:pt x="855" y="177"/>
                  </a:moveTo>
                  <a:lnTo>
                    <a:pt x="853" y="153"/>
                  </a:lnTo>
                  <a:lnTo>
                    <a:pt x="847" y="132"/>
                  </a:lnTo>
                  <a:lnTo>
                    <a:pt x="837" y="117"/>
                  </a:lnTo>
                  <a:lnTo>
                    <a:pt x="826" y="105"/>
                  </a:lnTo>
                  <a:lnTo>
                    <a:pt x="811" y="97"/>
                  </a:lnTo>
                  <a:lnTo>
                    <a:pt x="796" y="92"/>
                  </a:lnTo>
                  <a:lnTo>
                    <a:pt x="780" y="89"/>
                  </a:lnTo>
                  <a:lnTo>
                    <a:pt x="764" y="88"/>
                  </a:lnTo>
                  <a:lnTo>
                    <a:pt x="748" y="89"/>
                  </a:lnTo>
                  <a:lnTo>
                    <a:pt x="735" y="93"/>
                  </a:lnTo>
                  <a:lnTo>
                    <a:pt x="722" y="98"/>
                  </a:lnTo>
                  <a:lnTo>
                    <a:pt x="712" y="105"/>
                  </a:lnTo>
                  <a:lnTo>
                    <a:pt x="703" y="112"/>
                  </a:lnTo>
                  <a:lnTo>
                    <a:pt x="696" y="119"/>
                  </a:lnTo>
                  <a:lnTo>
                    <a:pt x="690" y="125"/>
                  </a:lnTo>
                  <a:lnTo>
                    <a:pt x="686" y="131"/>
                  </a:lnTo>
                  <a:lnTo>
                    <a:pt x="684" y="131"/>
                  </a:lnTo>
                  <a:lnTo>
                    <a:pt x="684" y="95"/>
                  </a:lnTo>
                  <a:lnTo>
                    <a:pt x="644" y="95"/>
                  </a:lnTo>
                  <a:lnTo>
                    <a:pt x="644" y="351"/>
                  </a:lnTo>
                  <a:lnTo>
                    <a:pt x="688" y="351"/>
                  </a:lnTo>
                  <a:lnTo>
                    <a:pt x="688" y="212"/>
                  </a:lnTo>
                  <a:lnTo>
                    <a:pt x="690" y="189"/>
                  </a:lnTo>
                  <a:lnTo>
                    <a:pt x="695" y="170"/>
                  </a:lnTo>
                  <a:lnTo>
                    <a:pt x="703" y="155"/>
                  </a:lnTo>
                  <a:lnTo>
                    <a:pt x="713" y="144"/>
                  </a:lnTo>
                  <a:lnTo>
                    <a:pt x="723" y="135"/>
                  </a:lnTo>
                  <a:lnTo>
                    <a:pt x="735" y="130"/>
                  </a:lnTo>
                  <a:lnTo>
                    <a:pt x="746" y="127"/>
                  </a:lnTo>
                  <a:lnTo>
                    <a:pt x="756" y="126"/>
                  </a:lnTo>
                  <a:lnTo>
                    <a:pt x="770" y="127"/>
                  </a:lnTo>
                  <a:lnTo>
                    <a:pt x="783" y="130"/>
                  </a:lnTo>
                  <a:lnTo>
                    <a:pt x="793" y="136"/>
                  </a:lnTo>
                  <a:lnTo>
                    <a:pt x="800" y="144"/>
                  </a:lnTo>
                  <a:lnTo>
                    <a:pt x="805" y="153"/>
                  </a:lnTo>
                  <a:lnTo>
                    <a:pt x="808" y="165"/>
                  </a:lnTo>
                  <a:lnTo>
                    <a:pt x="810" y="178"/>
                  </a:lnTo>
                  <a:lnTo>
                    <a:pt x="811" y="194"/>
                  </a:lnTo>
                  <a:lnTo>
                    <a:pt x="811" y="351"/>
                  </a:lnTo>
                  <a:lnTo>
                    <a:pt x="855" y="351"/>
                  </a:lnTo>
                  <a:lnTo>
                    <a:pt x="855" y="177"/>
                  </a:lnTo>
                  <a:close/>
                </a:path>
              </a:pathLst>
            </a:custGeom>
            <a:solidFill>
              <a:srgbClr val="000000"/>
            </a:solidFill>
            <a:ln w="9525">
              <a:noFill/>
              <a:round/>
              <a:headEnd/>
              <a:tailEnd/>
            </a:ln>
          </p:spPr>
          <p:txBody>
            <a:bodyPr/>
            <a:lstStyle/>
            <a:p>
              <a:endParaRPr lang="en-US"/>
            </a:p>
          </p:txBody>
        </p:sp>
        <p:sp>
          <p:nvSpPr>
            <p:cNvPr id="85000" name="Freeform 8"/>
            <p:cNvSpPr>
              <a:spLocks noEditPoints="1"/>
            </p:cNvSpPr>
            <p:nvPr/>
          </p:nvSpPr>
          <p:spPr bwMode="auto">
            <a:xfrm>
              <a:off x="2447" y="2219"/>
              <a:ext cx="33" cy="35"/>
            </a:xfrm>
            <a:custGeom>
              <a:avLst/>
              <a:gdLst/>
              <a:ahLst/>
              <a:cxnLst>
                <a:cxn ang="0">
                  <a:pos x="91" y="354"/>
                </a:cxn>
                <a:cxn ang="0">
                  <a:pos x="71" y="417"/>
                </a:cxn>
                <a:cxn ang="0">
                  <a:pos x="44" y="440"/>
                </a:cxn>
                <a:cxn ang="0">
                  <a:pos x="0" y="450"/>
                </a:cxn>
                <a:cxn ang="0">
                  <a:pos x="21" y="411"/>
                </a:cxn>
                <a:cxn ang="0">
                  <a:pos x="44" y="395"/>
                </a:cxn>
                <a:cxn ang="0">
                  <a:pos x="55" y="357"/>
                </a:cxn>
                <a:cxn ang="0">
                  <a:pos x="56" y="60"/>
                </a:cxn>
                <a:cxn ang="0">
                  <a:pos x="146" y="211"/>
                </a:cxn>
                <a:cxn ang="0">
                  <a:pos x="161" y="161"/>
                </a:cxn>
                <a:cxn ang="0">
                  <a:pos x="176" y="138"/>
                </a:cxn>
                <a:cxn ang="0">
                  <a:pos x="195" y="118"/>
                </a:cxn>
                <a:cxn ang="0">
                  <a:pos x="219" y="103"/>
                </a:cxn>
                <a:cxn ang="0">
                  <a:pos x="243" y="91"/>
                </a:cxn>
                <a:cxn ang="0">
                  <a:pos x="269" y="84"/>
                </a:cxn>
                <a:cxn ang="0">
                  <a:pos x="306" y="84"/>
                </a:cxn>
                <a:cxn ang="0">
                  <a:pos x="364" y="107"/>
                </a:cxn>
                <a:cxn ang="0">
                  <a:pos x="394" y="91"/>
                </a:cxn>
                <a:cxn ang="0">
                  <a:pos x="394" y="310"/>
                </a:cxn>
                <a:cxn ang="0">
                  <a:pos x="375" y="334"/>
                </a:cxn>
                <a:cxn ang="0">
                  <a:pos x="351" y="352"/>
                </a:cxn>
                <a:cxn ang="0">
                  <a:pos x="320" y="362"/>
                </a:cxn>
                <a:cxn ang="0">
                  <a:pos x="285" y="366"/>
                </a:cxn>
                <a:cxn ang="0">
                  <a:pos x="258" y="363"/>
                </a:cxn>
                <a:cxn ang="0">
                  <a:pos x="233" y="357"/>
                </a:cxn>
                <a:cxn ang="0">
                  <a:pos x="209" y="344"/>
                </a:cxn>
                <a:cxn ang="0">
                  <a:pos x="188" y="328"/>
                </a:cxn>
                <a:cxn ang="0">
                  <a:pos x="170" y="307"/>
                </a:cxn>
                <a:cxn ang="0">
                  <a:pos x="156" y="284"/>
                </a:cxn>
                <a:cxn ang="0">
                  <a:pos x="145" y="228"/>
                </a:cxn>
                <a:cxn ang="0">
                  <a:pos x="188" y="265"/>
                </a:cxn>
                <a:cxn ang="0">
                  <a:pos x="207" y="295"/>
                </a:cxn>
                <a:cxn ang="0">
                  <a:pos x="228" y="314"/>
                </a:cxn>
                <a:cxn ang="0">
                  <a:pos x="252" y="326"/>
                </a:cxn>
                <a:cxn ang="0">
                  <a:pos x="278" y="332"/>
                </a:cxn>
                <a:cxn ang="0">
                  <a:pos x="307" y="330"/>
                </a:cxn>
                <a:cxn ang="0">
                  <a:pos x="334" y="321"/>
                </a:cxn>
                <a:cxn ang="0">
                  <a:pos x="358" y="304"/>
                </a:cxn>
                <a:cxn ang="0">
                  <a:pos x="375" y="284"/>
                </a:cxn>
                <a:cxn ang="0">
                  <a:pos x="392" y="240"/>
                </a:cxn>
                <a:cxn ang="0">
                  <a:pos x="386" y="185"/>
                </a:cxn>
                <a:cxn ang="0">
                  <a:pos x="369" y="156"/>
                </a:cxn>
                <a:cxn ang="0">
                  <a:pos x="349" y="138"/>
                </a:cxn>
                <a:cxn ang="0">
                  <a:pos x="324" y="125"/>
                </a:cxn>
                <a:cxn ang="0">
                  <a:pos x="296" y="119"/>
                </a:cxn>
                <a:cxn ang="0">
                  <a:pos x="267" y="120"/>
                </a:cxn>
                <a:cxn ang="0">
                  <a:pos x="239" y="130"/>
                </a:cxn>
                <a:cxn ang="0">
                  <a:pos x="216" y="147"/>
                </a:cxn>
                <a:cxn ang="0">
                  <a:pos x="198" y="167"/>
                </a:cxn>
                <a:cxn ang="0">
                  <a:pos x="181" y="207"/>
                </a:cxn>
              </a:cxnLst>
              <a:rect l="0" t="0" r="r" b="b"/>
              <a:pathLst>
                <a:path w="428" h="450">
                  <a:moveTo>
                    <a:pt x="56" y="342"/>
                  </a:moveTo>
                  <a:lnTo>
                    <a:pt x="56" y="91"/>
                  </a:lnTo>
                  <a:lnTo>
                    <a:pt x="91" y="91"/>
                  </a:lnTo>
                  <a:lnTo>
                    <a:pt x="91" y="354"/>
                  </a:lnTo>
                  <a:lnTo>
                    <a:pt x="90" y="370"/>
                  </a:lnTo>
                  <a:lnTo>
                    <a:pt x="86" y="386"/>
                  </a:lnTo>
                  <a:lnTo>
                    <a:pt x="79" y="402"/>
                  </a:lnTo>
                  <a:lnTo>
                    <a:pt x="71" y="417"/>
                  </a:lnTo>
                  <a:lnTo>
                    <a:pt x="66" y="424"/>
                  </a:lnTo>
                  <a:lnTo>
                    <a:pt x="59" y="430"/>
                  </a:lnTo>
                  <a:lnTo>
                    <a:pt x="52" y="436"/>
                  </a:lnTo>
                  <a:lnTo>
                    <a:pt x="44" y="440"/>
                  </a:lnTo>
                  <a:lnTo>
                    <a:pt x="33" y="444"/>
                  </a:lnTo>
                  <a:lnTo>
                    <a:pt x="23" y="447"/>
                  </a:lnTo>
                  <a:lnTo>
                    <a:pt x="12" y="449"/>
                  </a:lnTo>
                  <a:lnTo>
                    <a:pt x="0" y="450"/>
                  </a:lnTo>
                  <a:lnTo>
                    <a:pt x="0" y="415"/>
                  </a:lnTo>
                  <a:lnTo>
                    <a:pt x="8" y="414"/>
                  </a:lnTo>
                  <a:lnTo>
                    <a:pt x="15" y="413"/>
                  </a:lnTo>
                  <a:lnTo>
                    <a:pt x="21" y="411"/>
                  </a:lnTo>
                  <a:lnTo>
                    <a:pt x="27" y="409"/>
                  </a:lnTo>
                  <a:lnTo>
                    <a:pt x="33" y="406"/>
                  </a:lnTo>
                  <a:lnTo>
                    <a:pt x="39" y="401"/>
                  </a:lnTo>
                  <a:lnTo>
                    <a:pt x="44" y="395"/>
                  </a:lnTo>
                  <a:lnTo>
                    <a:pt x="48" y="388"/>
                  </a:lnTo>
                  <a:lnTo>
                    <a:pt x="51" y="379"/>
                  </a:lnTo>
                  <a:lnTo>
                    <a:pt x="54" y="369"/>
                  </a:lnTo>
                  <a:lnTo>
                    <a:pt x="55" y="357"/>
                  </a:lnTo>
                  <a:lnTo>
                    <a:pt x="56" y="342"/>
                  </a:lnTo>
                  <a:close/>
                  <a:moveTo>
                    <a:pt x="91" y="0"/>
                  </a:moveTo>
                  <a:lnTo>
                    <a:pt x="91" y="60"/>
                  </a:lnTo>
                  <a:lnTo>
                    <a:pt x="56" y="60"/>
                  </a:lnTo>
                  <a:lnTo>
                    <a:pt x="56" y="0"/>
                  </a:lnTo>
                  <a:lnTo>
                    <a:pt x="91" y="0"/>
                  </a:lnTo>
                  <a:close/>
                  <a:moveTo>
                    <a:pt x="145" y="228"/>
                  </a:moveTo>
                  <a:lnTo>
                    <a:pt x="146" y="211"/>
                  </a:lnTo>
                  <a:lnTo>
                    <a:pt x="149" y="196"/>
                  </a:lnTo>
                  <a:lnTo>
                    <a:pt x="153" y="182"/>
                  </a:lnTo>
                  <a:lnTo>
                    <a:pt x="158" y="168"/>
                  </a:lnTo>
                  <a:lnTo>
                    <a:pt x="161" y="161"/>
                  </a:lnTo>
                  <a:lnTo>
                    <a:pt x="164" y="155"/>
                  </a:lnTo>
                  <a:lnTo>
                    <a:pt x="167" y="149"/>
                  </a:lnTo>
                  <a:lnTo>
                    <a:pt x="172" y="143"/>
                  </a:lnTo>
                  <a:lnTo>
                    <a:pt x="176" y="138"/>
                  </a:lnTo>
                  <a:lnTo>
                    <a:pt x="181" y="133"/>
                  </a:lnTo>
                  <a:lnTo>
                    <a:pt x="185" y="128"/>
                  </a:lnTo>
                  <a:lnTo>
                    <a:pt x="190" y="123"/>
                  </a:lnTo>
                  <a:lnTo>
                    <a:pt x="195" y="118"/>
                  </a:lnTo>
                  <a:lnTo>
                    <a:pt x="201" y="114"/>
                  </a:lnTo>
                  <a:lnTo>
                    <a:pt x="206" y="110"/>
                  </a:lnTo>
                  <a:lnTo>
                    <a:pt x="212" y="106"/>
                  </a:lnTo>
                  <a:lnTo>
                    <a:pt x="219" y="103"/>
                  </a:lnTo>
                  <a:lnTo>
                    <a:pt x="225" y="99"/>
                  </a:lnTo>
                  <a:lnTo>
                    <a:pt x="231" y="96"/>
                  </a:lnTo>
                  <a:lnTo>
                    <a:pt x="237" y="93"/>
                  </a:lnTo>
                  <a:lnTo>
                    <a:pt x="243" y="91"/>
                  </a:lnTo>
                  <a:lnTo>
                    <a:pt x="249" y="88"/>
                  </a:lnTo>
                  <a:lnTo>
                    <a:pt x="255" y="87"/>
                  </a:lnTo>
                  <a:lnTo>
                    <a:pt x="263" y="85"/>
                  </a:lnTo>
                  <a:lnTo>
                    <a:pt x="269" y="84"/>
                  </a:lnTo>
                  <a:lnTo>
                    <a:pt x="275" y="84"/>
                  </a:lnTo>
                  <a:lnTo>
                    <a:pt x="282" y="83"/>
                  </a:lnTo>
                  <a:lnTo>
                    <a:pt x="288" y="83"/>
                  </a:lnTo>
                  <a:lnTo>
                    <a:pt x="306" y="84"/>
                  </a:lnTo>
                  <a:lnTo>
                    <a:pt x="323" y="87"/>
                  </a:lnTo>
                  <a:lnTo>
                    <a:pt x="337" y="92"/>
                  </a:lnTo>
                  <a:lnTo>
                    <a:pt x="352" y="98"/>
                  </a:lnTo>
                  <a:lnTo>
                    <a:pt x="364" y="107"/>
                  </a:lnTo>
                  <a:lnTo>
                    <a:pt x="375" y="117"/>
                  </a:lnTo>
                  <a:lnTo>
                    <a:pt x="385" y="128"/>
                  </a:lnTo>
                  <a:lnTo>
                    <a:pt x="394" y="141"/>
                  </a:lnTo>
                  <a:lnTo>
                    <a:pt x="394" y="91"/>
                  </a:lnTo>
                  <a:lnTo>
                    <a:pt x="428" y="91"/>
                  </a:lnTo>
                  <a:lnTo>
                    <a:pt x="428" y="359"/>
                  </a:lnTo>
                  <a:lnTo>
                    <a:pt x="394" y="359"/>
                  </a:lnTo>
                  <a:lnTo>
                    <a:pt x="394" y="310"/>
                  </a:lnTo>
                  <a:lnTo>
                    <a:pt x="389" y="317"/>
                  </a:lnTo>
                  <a:lnTo>
                    <a:pt x="385" y="323"/>
                  </a:lnTo>
                  <a:lnTo>
                    <a:pt x="381" y="329"/>
                  </a:lnTo>
                  <a:lnTo>
                    <a:pt x="375" y="334"/>
                  </a:lnTo>
                  <a:lnTo>
                    <a:pt x="370" y="339"/>
                  </a:lnTo>
                  <a:lnTo>
                    <a:pt x="364" y="343"/>
                  </a:lnTo>
                  <a:lnTo>
                    <a:pt x="358" y="347"/>
                  </a:lnTo>
                  <a:lnTo>
                    <a:pt x="351" y="352"/>
                  </a:lnTo>
                  <a:lnTo>
                    <a:pt x="343" y="355"/>
                  </a:lnTo>
                  <a:lnTo>
                    <a:pt x="335" y="358"/>
                  </a:lnTo>
                  <a:lnTo>
                    <a:pt x="328" y="360"/>
                  </a:lnTo>
                  <a:lnTo>
                    <a:pt x="320" y="362"/>
                  </a:lnTo>
                  <a:lnTo>
                    <a:pt x="312" y="364"/>
                  </a:lnTo>
                  <a:lnTo>
                    <a:pt x="302" y="365"/>
                  </a:lnTo>
                  <a:lnTo>
                    <a:pt x="294" y="366"/>
                  </a:lnTo>
                  <a:lnTo>
                    <a:pt x="285" y="366"/>
                  </a:lnTo>
                  <a:lnTo>
                    <a:pt x="279" y="366"/>
                  </a:lnTo>
                  <a:lnTo>
                    <a:pt x="272" y="365"/>
                  </a:lnTo>
                  <a:lnTo>
                    <a:pt x="266" y="364"/>
                  </a:lnTo>
                  <a:lnTo>
                    <a:pt x="258" y="363"/>
                  </a:lnTo>
                  <a:lnTo>
                    <a:pt x="252" y="362"/>
                  </a:lnTo>
                  <a:lnTo>
                    <a:pt x="245" y="361"/>
                  </a:lnTo>
                  <a:lnTo>
                    <a:pt x="239" y="359"/>
                  </a:lnTo>
                  <a:lnTo>
                    <a:pt x="233" y="357"/>
                  </a:lnTo>
                  <a:lnTo>
                    <a:pt x="227" y="354"/>
                  </a:lnTo>
                  <a:lnTo>
                    <a:pt x="221" y="350"/>
                  </a:lnTo>
                  <a:lnTo>
                    <a:pt x="214" y="347"/>
                  </a:lnTo>
                  <a:lnTo>
                    <a:pt x="209" y="344"/>
                  </a:lnTo>
                  <a:lnTo>
                    <a:pt x="203" y="340"/>
                  </a:lnTo>
                  <a:lnTo>
                    <a:pt x="198" y="336"/>
                  </a:lnTo>
                  <a:lnTo>
                    <a:pt x="193" y="332"/>
                  </a:lnTo>
                  <a:lnTo>
                    <a:pt x="188" y="328"/>
                  </a:lnTo>
                  <a:lnTo>
                    <a:pt x="183" y="323"/>
                  </a:lnTo>
                  <a:lnTo>
                    <a:pt x="179" y="318"/>
                  </a:lnTo>
                  <a:lnTo>
                    <a:pt x="175" y="313"/>
                  </a:lnTo>
                  <a:lnTo>
                    <a:pt x="170" y="307"/>
                  </a:lnTo>
                  <a:lnTo>
                    <a:pt x="166" y="302"/>
                  </a:lnTo>
                  <a:lnTo>
                    <a:pt x="162" y="296"/>
                  </a:lnTo>
                  <a:lnTo>
                    <a:pt x="159" y="290"/>
                  </a:lnTo>
                  <a:lnTo>
                    <a:pt x="156" y="284"/>
                  </a:lnTo>
                  <a:lnTo>
                    <a:pt x="151" y="271"/>
                  </a:lnTo>
                  <a:lnTo>
                    <a:pt x="148" y="257"/>
                  </a:lnTo>
                  <a:lnTo>
                    <a:pt x="146" y="243"/>
                  </a:lnTo>
                  <a:lnTo>
                    <a:pt x="145" y="228"/>
                  </a:lnTo>
                  <a:close/>
                  <a:moveTo>
                    <a:pt x="180" y="218"/>
                  </a:moveTo>
                  <a:lnTo>
                    <a:pt x="181" y="235"/>
                  </a:lnTo>
                  <a:lnTo>
                    <a:pt x="184" y="250"/>
                  </a:lnTo>
                  <a:lnTo>
                    <a:pt x="188" y="265"/>
                  </a:lnTo>
                  <a:lnTo>
                    <a:pt x="195" y="278"/>
                  </a:lnTo>
                  <a:lnTo>
                    <a:pt x="199" y="284"/>
                  </a:lnTo>
                  <a:lnTo>
                    <a:pt x="202" y="290"/>
                  </a:lnTo>
                  <a:lnTo>
                    <a:pt x="207" y="295"/>
                  </a:lnTo>
                  <a:lnTo>
                    <a:pt x="211" y="301"/>
                  </a:lnTo>
                  <a:lnTo>
                    <a:pt x="217" y="305"/>
                  </a:lnTo>
                  <a:lnTo>
                    <a:pt x="223" y="310"/>
                  </a:lnTo>
                  <a:lnTo>
                    <a:pt x="228" y="314"/>
                  </a:lnTo>
                  <a:lnTo>
                    <a:pt x="234" y="318"/>
                  </a:lnTo>
                  <a:lnTo>
                    <a:pt x="240" y="321"/>
                  </a:lnTo>
                  <a:lnTo>
                    <a:pt x="246" y="324"/>
                  </a:lnTo>
                  <a:lnTo>
                    <a:pt x="252" y="326"/>
                  </a:lnTo>
                  <a:lnTo>
                    <a:pt x="258" y="328"/>
                  </a:lnTo>
                  <a:lnTo>
                    <a:pt x="265" y="330"/>
                  </a:lnTo>
                  <a:lnTo>
                    <a:pt x="271" y="331"/>
                  </a:lnTo>
                  <a:lnTo>
                    <a:pt x="278" y="332"/>
                  </a:lnTo>
                  <a:lnTo>
                    <a:pt x="284" y="332"/>
                  </a:lnTo>
                  <a:lnTo>
                    <a:pt x="292" y="332"/>
                  </a:lnTo>
                  <a:lnTo>
                    <a:pt x="299" y="331"/>
                  </a:lnTo>
                  <a:lnTo>
                    <a:pt x="307" y="330"/>
                  </a:lnTo>
                  <a:lnTo>
                    <a:pt x="314" y="328"/>
                  </a:lnTo>
                  <a:lnTo>
                    <a:pt x="321" y="326"/>
                  </a:lnTo>
                  <a:lnTo>
                    <a:pt x="328" y="324"/>
                  </a:lnTo>
                  <a:lnTo>
                    <a:pt x="334" y="321"/>
                  </a:lnTo>
                  <a:lnTo>
                    <a:pt x="340" y="317"/>
                  </a:lnTo>
                  <a:lnTo>
                    <a:pt x="346" y="313"/>
                  </a:lnTo>
                  <a:lnTo>
                    <a:pt x="352" y="309"/>
                  </a:lnTo>
                  <a:lnTo>
                    <a:pt x="358" y="304"/>
                  </a:lnTo>
                  <a:lnTo>
                    <a:pt x="363" y="300"/>
                  </a:lnTo>
                  <a:lnTo>
                    <a:pt x="367" y="295"/>
                  </a:lnTo>
                  <a:lnTo>
                    <a:pt x="372" y="289"/>
                  </a:lnTo>
                  <a:lnTo>
                    <a:pt x="375" y="284"/>
                  </a:lnTo>
                  <a:lnTo>
                    <a:pt x="379" y="278"/>
                  </a:lnTo>
                  <a:lnTo>
                    <a:pt x="385" y="266"/>
                  </a:lnTo>
                  <a:lnTo>
                    <a:pt x="390" y="253"/>
                  </a:lnTo>
                  <a:lnTo>
                    <a:pt x="392" y="240"/>
                  </a:lnTo>
                  <a:lnTo>
                    <a:pt x="394" y="226"/>
                  </a:lnTo>
                  <a:lnTo>
                    <a:pt x="392" y="212"/>
                  </a:lnTo>
                  <a:lnTo>
                    <a:pt x="390" y="198"/>
                  </a:lnTo>
                  <a:lnTo>
                    <a:pt x="386" y="185"/>
                  </a:lnTo>
                  <a:lnTo>
                    <a:pt x="380" y="173"/>
                  </a:lnTo>
                  <a:lnTo>
                    <a:pt x="376" y="167"/>
                  </a:lnTo>
                  <a:lnTo>
                    <a:pt x="373" y="162"/>
                  </a:lnTo>
                  <a:lnTo>
                    <a:pt x="369" y="156"/>
                  </a:lnTo>
                  <a:lnTo>
                    <a:pt x="364" y="151"/>
                  </a:lnTo>
                  <a:lnTo>
                    <a:pt x="359" y="147"/>
                  </a:lnTo>
                  <a:lnTo>
                    <a:pt x="354" y="142"/>
                  </a:lnTo>
                  <a:lnTo>
                    <a:pt x="349" y="138"/>
                  </a:lnTo>
                  <a:lnTo>
                    <a:pt x="342" y="134"/>
                  </a:lnTo>
                  <a:lnTo>
                    <a:pt x="336" y="131"/>
                  </a:lnTo>
                  <a:lnTo>
                    <a:pt x="330" y="128"/>
                  </a:lnTo>
                  <a:lnTo>
                    <a:pt x="324" y="125"/>
                  </a:lnTo>
                  <a:lnTo>
                    <a:pt x="317" y="123"/>
                  </a:lnTo>
                  <a:lnTo>
                    <a:pt x="311" y="121"/>
                  </a:lnTo>
                  <a:lnTo>
                    <a:pt x="303" y="120"/>
                  </a:lnTo>
                  <a:lnTo>
                    <a:pt x="296" y="119"/>
                  </a:lnTo>
                  <a:lnTo>
                    <a:pt x="289" y="118"/>
                  </a:lnTo>
                  <a:lnTo>
                    <a:pt x="282" y="118"/>
                  </a:lnTo>
                  <a:lnTo>
                    <a:pt x="274" y="119"/>
                  </a:lnTo>
                  <a:lnTo>
                    <a:pt x="267" y="120"/>
                  </a:lnTo>
                  <a:lnTo>
                    <a:pt x="260" y="122"/>
                  </a:lnTo>
                  <a:lnTo>
                    <a:pt x="252" y="125"/>
                  </a:lnTo>
                  <a:lnTo>
                    <a:pt x="246" y="127"/>
                  </a:lnTo>
                  <a:lnTo>
                    <a:pt x="239" y="130"/>
                  </a:lnTo>
                  <a:lnTo>
                    <a:pt x="233" y="134"/>
                  </a:lnTo>
                  <a:lnTo>
                    <a:pt x="227" y="138"/>
                  </a:lnTo>
                  <a:lnTo>
                    <a:pt x="222" y="142"/>
                  </a:lnTo>
                  <a:lnTo>
                    <a:pt x="216" y="147"/>
                  </a:lnTo>
                  <a:lnTo>
                    <a:pt x="210" y="151"/>
                  </a:lnTo>
                  <a:lnTo>
                    <a:pt x="206" y="156"/>
                  </a:lnTo>
                  <a:lnTo>
                    <a:pt x="201" y="162"/>
                  </a:lnTo>
                  <a:lnTo>
                    <a:pt x="198" y="167"/>
                  </a:lnTo>
                  <a:lnTo>
                    <a:pt x="194" y="173"/>
                  </a:lnTo>
                  <a:lnTo>
                    <a:pt x="188" y="185"/>
                  </a:lnTo>
                  <a:lnTo>
                    <a:pt x="184" y="196"/>
                  </a:lnTo>
                  <a:lnTo>
                    <a:pt x="181" y="207"/>
                  </a:lnTo>
                  <a:lnTo>
                    <a:pt x="180" y="218"/>
                  </a:lnTo>
                  <a:close/>
                </a:path>
              </a:pathLst>
            </a:custGeom>
            <a:solidFill>
              <a:srgbClr val="000000"/>
            </a:solidFill>
            <a:ln w="9525">
              <a:noFill/>
              <a:round/>
              <a:headEnd/>
              <a:tailEnd/>
            </a:ln>
          </p:spPr>
          <p:txBody>
            <a:bodyPr/>
            <a:lstStyle/>
            <a:p>
              <a:endParaRPr lang="en-US"/>
            </a:p>
          </p:txBody>
        </p:sp>
        <p:sp>
          <p:nvSpPr>
            <p:cNvPr id="85001" name="Freeform 9"/>
            <p:cNvSpPr>
              <a:spLocks/>
            </p:cNvSpPr>
            <p:nvPr/>
          </p:nvSpPr>
          <p:spPr bwMode="auto">
            <a:xfrm>
              <a:off x="2317" y="2839"/>
              <a:ext cx="61" cy="39"/>
            </a:xfrm>
            <a:custGeom>
              <a:avLst/>
              <a:gdLst/>
              <a:ahLst/>
              <a:cxnLst>
                <a:cxn ang="0">
                  <a:pos x="787" y="499"/>
                </a:cxn>
                <a:cxn ang="0">
                  <a:pos x="0" y="254"/>
                </a:cxn>
                <a:cxn ang="0">
                  <a:pos x="787" y="0"/>
                </a:cxn>
                <a:cxn ang="0">
                  <a:pos x="787" y="499"/>
                </a:cxn>
              </a:cxnLst>
              <a:rect l="0" t="0" r="r" b="b"/>
              <a:pathLst>
                <a:path w="787" h="499">
                  <a:moveTo>
                    <a:pt x="787" y="499"/>
                  </a:moveTo>
                  <a:lnTo>
                    <a:pt x="0" y="254"/>
                  </a:lnTo>
                  <a:lnTo>
                    <a:pt x="787" y="0"/>
                  </a:lnTo>
                  <a:lnTo>
                    <a:pt x="787" y="499"/>
                  </a:lnTo>
                  <a:close/>
                </a:path>
              </a:pathLst>
            </a:custGeom>
            <a:solidFill>
              <a:srgbClr val="000000"/>
            </a:solidFill>
            <a:ln w="9525">
              <a:noFill/>
              <a:round/>
              <a:headEnd/>
              <a:tailEnd/>
            </a:ln>
          </p:spPr>
          <p:txBody>
            <a:bodyPr/>
            <a:lstStyle/>
            <a:p>
              <a:endParaRPr lang="en-US"/>
            </a:p>
          </p:txBody>
        </p:sp>
        <p:sp>
          <p:nvSpPr>
            <p:cNvPr id="85002" name="Freeform 10"/>
            <p:cNvSpPr>
              <a:spLocks/>
            </p:cNvSpPr>
            <p:nvPr/>
          </p:nvSpPr>
          <p:spPr bwMode="auto">
            <a:xfrm>
              <a:off x="2317" y="2839"/>
              <a:ext cx="61" cy="39"/>
            </a:xfrm>
            <a:custGeom>
              <a:avLst/>
              <a:gdLst/>
              <a:ahLst/>
              <a:cxnLst>
                <a:cxn ang="0">
                  <a:pos x="787" y="499"/>
                </a:cxn>
                <a:cxn ang="0">
                  <a:pos x="0" y="254"/>
                </a:cxn>
                <a:cxn ang="0">
                  <a:pos x="787" y="0"/>
                </a:cxn>
                <a:cxn ang="0">
                  <a:pos x="787" y="499"/>
                </a:cxn>
              </a:cxnLst>
              <a:rect l="0" t="0" r="r" b="b"/>
              <a:pathLst>
                <a:path w="787" h="499">
                  <a:moveTo>
                    <a:pt x="787" y="499"/>
                  </a:moveTo>
                  <a:lnTo>
                    <a:pt x="0" y="254"/>
                  </a:lnTo>
                  <a:lnTo>
                    <a:pt x="787" y="0"/>
                  </a:lnTo>
                  <a:lnTo>
                    <a:pt x="787" y="499"/>
                  </a:lnTo>
                </a:path>
              </a:pathLst>
            </a:custGeom>
            <a:noFill/>
            <a:ln w="0">
              <a:solidFill>
                <a:srgbClr val="000000"/>
              </a:solidFill>
              <a:prstDash val="solid"/>
              <a:round/>
              <a:headEnd/>
              <a:tailEnd/>
            </a:ln>
          </p:spPr>
          <p:txBody>
            <a:bodyPr/>
            <a:lstStyle/>
            <a:p>
              <a:endParaRPr lang="en-US"/>
            </a:p>
          </p:txBody>
        </p:sp>
        <p:sp>
          <p:nvSpPr>
            <p:cNvPr id="85003" name="Freeform 11"/>
            <p:cNvSpPr>
              <a:spLocks/>
            </p:cNvSpPr>
            <p:nvPr/>
          </p:nvSpPr>
          <p:spPr bwMode="auto">
            <a:xfrm>
              <a:off x="2359" y="2854"/>
              <a:ext cx="672" cy="8"/>
            </a:xfrm>
            <a:custGeom>
              <a:avLst/>
              <a:gdLst/>
              <a:ahLst/>
              <a:cxnLst>
                <a:cxn ang="0">
                  <a:pos x="0" y="55"/>
                </a:cxn>
                <a:cxn ang="0">
                  <a:pos x="0" y="111"/>
                </a:cxn>
                <a:cxn ang="0">
                  <a:pos x="8737" y="111"/>
                </a:cxn>
                <a:cxn ang="0">
                  <a:pos x="8737" y="0"/>
                </a:cxn>
                <a:cxn ang="0">
                  <a:pos x="0" y="0"/>
                </a:cxn>
                <a:cxn ang="0">
                  <a:pos x="0" y="55"/>
                </a:cxn>
              </a:cxnLst>
              <a:rect l="0" t="0" r="r" b="b"/>
              <a:pathLst>
                <a:path w="8737" h="111">
                  <a:moveTo>
                    <a:pt x="0" y="55"/>
                  </a:moveTo>
                  <a:lnTo>
                    <a:pt x="0" y="111"/>
                  </a:lnTo>
                  <a:lnTo>
                    <a:pt x="8737" y="111"/>
                  </a:lnTo>
                  <a:lnTo>
                    <a:pt x="8737" y="0"/>
                  </a:lnTo>
                  <a:lnTo>
                    <a:pt x="0" y="0"/>
                  </a:lnTo>
                  <a:lnTo>
                    <a:pt x="0" y="55"/>
                  </a:lnTo>
                  <a:close/>
                </a:path>
              </a:pathLst>
            </a:custGeom>
            <a:solidFill>
              <a:srgbClr val="000000"/>
            </a:solidFill>
            <a:ln w="9525">
              <a:noFill/>
              <a:round/>
              <a:headEnd/>
              <a:tailEnd/>
            </a:ln>
          </p:spPr>
          <p:txBody>
            <a:bodyPr/>
            <a:lstStyle/>
            <a:p>
              <a:endParaRPr lang="en-US"/>
            </a:p>
          </p:txBody>
        </p:sp>
        <p:sp>
          <p:nvSpPr>
            <p:cNvPr id="85004" name="Freeform 12"/>
            <p:cNvSpPr>
              <a:spLocks/>
            </p:cNvSpPr>
            <p:nvPr/>
          </p:nvSpPr>
          <p:spPr bwMode="auto">
            <a:xfrm>
              <a:off x="2252" y="3030"/>
              <a:ext cx="8" cy="71"/>
            </a:xfrm>
            <a:custGeom>
              <a:avLst/>
              <a:gdLst/>
              <a:ahLst/>
              <a:cxnLst>
                <a:cxn ang="0">
                  <a:pos x="56" y="925"/>
                </a:cxn>
                <a:cxn ang="0">
                  <a:pos x="112" y="925"/>
                </a:cxn>
                <a:cxn ang="0">
                  <a:pos x="112" y="0"/>
                </a:cxn>
                <a:cxn ang="0">
                  <a:pos x="0" y="0"/>
                </a:cxn>
                <a:cxn ang="0">
                  <a:pos x="0" y="925"/>
                </a:cxn>
                <a:cxn ang="0">
                  <a:pos x="56" y="925"/>
                </a:cxn>
              </a:cxnLst>
              <a:rect l="0" t="0" r="r" b="b"/>
              <a:pathLst>
                <a:path w="112" h="925">
                  <a:moveTo>
                    <a:pt x="56" y="925"/>
                  </a:moveTo>
                  <a:lnTo>
                    <a:pt x="112" y="925"/>
                  </a:lnTo>
                  <a:lnTo>
                    <a:pt x="112" y="0"/>
                  </a:lnTo>
                  <a:lnTo>
                    <a:pt x="0" y="0"/>
                  </a:lnTo>
                  <a:lnTo>
                    <a:pt x="0" y="925"/>
                  </a:lnTo>
                  <a:lnTo>
                    <a:pt x="56" y="925"/>
                  </a:lnTo>
                  <a:close/>
                </a:path>
              </a:pathLst>
            </a:custGeom>
            <a:solidFill>
              <a:srgbClr val="000000"/>
            </a:solidFill>
            <a:ln w="9525">
              <a:noFill/>
              <a:round/>
              <a:headEnd/>
              <a:tailEnd/>
            </a:ln>
          </p:spPr>
          <p:txBody>
            <a:bodyPr/>
            <a:lstStyle/>
            <a:p>
              <a:endParaRPr lang="en-US"/>
            </a:p>
          </p:txBody>
        </p:sp>
        <p:sp>
          <p:nvSpPr>
            <p:cNvPr id="85005" name="Freeform 13"/>
            <p:cNvSpPr>
              <a:spLocks/>
            </p:cNvSpPr>
            <p:nvPr/>
          </p:nvSpPr>
          <p:spPr bwMode="auto">
            <a:xfrm>
              <a:off x="1939" y="2129"/>
              <a:ext cx="9" cy="974"/>
            </a:xfrm>
            <a:custGeom>
              <a:avLst/>
              <a:gdLst/>
              <a:ahLst/>
              <a:cxnLst>
                <a:cxn ang="0">
                  <a:pos x="56" y="0"/>
                </a:cxn>
                <a:cxn ang="0">
                  <a:pos x="0" y="0"/>
                </a:cxn>
                <a:cxn ang="0">
                  <a:pos x="0" y="12658"/>
                </a:cxn>
                <a:cxn ang="0">
                  <a:pos x="113" y="12658"/>
                </a:cxn>
                <a:cxn ang="0">
                  <a:pos x="113" y="0"/>
                </a:cxn>
                <a:cxn ang="0">
                  <a:pos x="56" y="0"/>
                </a:cxn>
              </a:cxnLst>
              <a:rect l="0" t="0" r="r" b="b"/>
              <a:pathLst>
                <a:path w="113" h="12658">
                  <a:moveTo>
                    <a:pt x="56" y="0"/>
                  </a:moveTo>
                  <a:lnTo>
                    <a:pt x="0" y="0"/>
                  </a:lnTo>
                  <a:lnTo>
                    <a:pt x="0" y="12658"/>
                  </a:lnTo>
                  <a:lnTo>
                    <a:pt x="113" y="12658"/>
                  </a:lnTo>
                  <a:lnTo>
                    <a:pt x="113" y="0"/>
                  </a:lnTo>
                  <a:lnTo>
                    <a:pt x="56" y="0"/>
                  </a:lnTo>
                  <a:close/>
                </a:path>
              </a:pathLst>
            </a:custGeom>
            <a:solidFill>
              <a:srgbClr val="000000"/>
            </a:solidFill>
            <a:ln w="9525">
              <a:noFill/>
              <a:round/>
              <a:headEnd/>
              <a:tailEnd/>
            </a:ln>
          </p:spPr>
          <p:txBody>
            <a:bodyPr/>
            <a:lstStyle/>
            <a:p>
              <a:endParaRPr lang="en-US"/>
            </a:p>
          </p:txBody>
        </p:sp>
        <p:sp>
          <p:nvSpPr>
            <p:cNvPr id="85006" name="Freeform 14"/>
            <p:cNvSpPr>
              <a:spLocks/>
            </p:cNvSpPr>
            <p:nvPr/>
          </p:nvSpPr>
          <p:spPr bwMode="auto">
            <a:xfrm>
              <a:off x="3029" y="2576"/>
              <a:ext cx="8" cy="47"/>
            </a:xfrm>
            <a:custGeom>
              <a:avLst/>
              <a:gdLst/>
              <a:ahLst/>
              <a:cxnLst>
                <a:cxn ang="0">
                  <a:pos x="56" y="602"/>
                </a:cxn>
                <a:cxn ang="0">
                  <a:pos x="113" y="602"/>
                </a:cxn>
                <a:cxn ang="0">
                  <a:pos x="113" y="0"/>
                </a:cxn>
                <a:cxn ang="0">
                  <a:pos x="0" y="0"/>
                </a:cxn>
                <a:cxn ang="0">
                  <a:pos x="0" y="602"/>
                </a:cxn>
                <a:cxn ang="0">
                  <a:pos x="56" y="602"/>
                </a:cxn>
              </a:cxnLst>
              <a:rect l="0" t="0" r="r" b="b"/>
              <a:pathLst>
                <a:path w="113" h="602">
                  <a:moveTo>
                    <a:pt x="56" y="602"/>
                  </a:moveTo>
                  <a:lnTo>
                    <a:pt x="113" y="602"/>
                  </a:lnTo>
                  <a:lnTo>
                    <a:pt x="113" y="0"/>
                  </a:lnTo>
                  <a:lnTo>
                    <a:pt x="0" y="0"/>
                  </a:lnTo>
                  <a:lnTo>
                    <a:pt x="0" y="602"/>
                  </a:lnTo>
                  <a:lnTo>
                    <a:pt x="56" y="602"/>
                  </a:lnTo>
                  <a:close/>
                </a:path>
              </a:pathLst>
            </a:custGeom>
            <a:solidFill>
              <a:srgbClr val="000000"/>
            </a:solidFill>
            <a:ln w="9525">
              <a:noFill/>
              <a:round/>
              <a:headEnd/>
              <a:tailEnd/>
            </a:ln>
          </p:spPr>
          <p:txBody>
            <a:bodyPr/>
            <a:lstStyle/>
            <a:p>
              <a:endParaRPr lang="en-US"/>
            </a:p>
          </p:txBody>
        </p:sp>
        <p:sp>
          <p:nvSpPr>
            <p:cNvPr id="85007" name="Freeform 15"/>
            <p:cNvSpPr>
              <a:spLocks/>
            </p:cNvSpPr>
            <p:nvPr/>
          </p:nvSpPr>
          <p:spPr bwMode="auto">
            <a:xfrm>
              <a:off x="1942" y="3095"/>
              <a:ext cx="315" cy="8"/>
            </a:xfrm>
            <a:custGeom>
              <a:avLst/>
              <a:gdLst/>
              <a:ahLst/>
              <a:cxnLst>
                <a:cxn ang="0">
                  <a:pos x="4092" y="55"/>
                </a:cxn>
                <a:cxn ang="0">
                  <a:pos x="4092" y="0"/>
                </a:cxn>
                <a:cxn ang="0">
                  <a:pos x="0" y="0"/>
                </a:cxn>
                <a:cxn ang="0">
                  <a:pos x="0" y="111"/>
                </a:cxn>
                <a:cxn ang="0">
                  <a:pos x="4092" y="111"/>
                </a:cxn>
                <a:cxn ang="0">
                  <a:pos x="4092" y="55"/>
                </a:cxn>
              </a:cxnLst>
              <a:rect l="0" t="0" r="r" b="b"/>
              <a:pathLst>
                <a:path w="4092" h="111">
                  <a:moveTo>
                    <a:pt x="4092" y="55"/>
                  </a:moveTo>
                  <a:lnTo>
                    <a:pt x="4092" y="0"/>
                  </a:lnTo>
                  <a:lnTo>
                    <a:pt x="0" y="0"/>
                  </a:lnTo>
                  <a:lnTo>
                    <a:pt x="0" y="111"/>
                  </a:lnTo>
                  <a:lnTo>
                    <a:pt x="4092" y="111"/>
                  </a:lnTo>
                  <a:lnTo>
                    <a:pt x="4092" y="55"/>
                  </a:lnTo>
                  <a:close/>
                </a:path>
              </a:pathLst>
            </a:custGeom>
            <a:solidFill>
              <a:srgbClr val="000000"/>
            </a:solidFill>
            <a:ln w="9525">
              <a:noFill/>
              <a:round/>
              <a:headEnd/>
              <a:tailEnd/>
            </a:ln>
          </p:spPr>
          <p:txBody>
            <a:bodyPr/>
            <a:lstStyle/>
            <a:p>
              <a:endParaRPr lang="en-US"/>
            </a:p>
          </p:txBody>
        </p:sp>
        <p:sp>
          <p:nvSpPr>
            <p:cNvPr id="85008" name="Freeform 16"/>
            <p:cNvSpPr>
              <a:spLocks/>
            </p:cNvSpPr>
            <p:nvPr/>
          </p:nvSpPr>
          <p:spPr bwMode="auto">
            <a:xfrm>
              <a:off x="2769" y="2492"/>
              <a:ext cx="65" cy="39"/>
            </a:xfrm>
            <a:custGeom>
              <a:avLst/>
              <a:gdLst/>
              <a:ahLst/>
              <a:cxnLst>
                <a:cxn ang="0">
                  <a:pos x="0" y="0"/>
                </a:cxn>
                <a:cxn ang="0">
                  <a:pos x="839" y="244"/>
                </a:cxn>
                <a:cxn ang="0">
                  <a:pos x="0" y="498"/>
                </a:cxn>
                <a:cxn ang="0">
                  <a:pos x="0" y="0"/>
                </a:cxn>
              </a:cxnLst>
              <a:rect l="0" t="0" r="r" b="b"/>
              <a:pathLst>
                <a:path w="839" h="498">
                  <a:moveTo>
                    <a:pt x="0" y="0"/>
                  </a:moveTo>
                  <a:lnTo>
                    <a:pt x="839" y="244"/>
                  </a:lnTo>
                  <a:lnTo>
                    <a:pt x="0" y="498"/>
                  </a:lnTo>
                  <a:lnTo>
                    <a:pt x="0" y="0"/>
                  </a:lnTo>
                  <a:close/>
                </a:path>
              </a:pathLst>
            </a:custGeom>
            <a:solidFill>
              <a:srgbClr val="000000"/>
            </a:solidFill>
            <a:ln w="9525">
              <a:noFill/>
              <a:round/>
              <a:headEnd/>
              <a:tailEnd/>
            </a:ln>
          </p:spPr>
          <p:txBody>
            <a:bodyPr/>
            <a:lstStyle/>
            <a:p>
              <a:endParaRPr lang="en-US"/>
            </a:p>
          </p:txBody>
        </p:sp>
        <p:sp>
          <p:nvSpPr>
            <p:cNvPr id="85009" name="Freeform 17"/>
            <p:cNvSpPr>
              <a:spLocks/>
            </p:cNvSpPr>
            <p:nvPr/>
          </p:nvSpPr>
          <p:spPr bwMode="auto">
            <a:xfrm>
              <a:off x="2769" y="2492"/>
              <a:ext cx="65" cy="39"/>
            </a:xfrm>
            <a:custGeom>
              <a:avLst/>
              <a:gdLst/>
              <a:ahLst/>
              <a:cxnLst>
                <a:cxn ang="0">
                  <a:pos x="0" y="0"/>
                </a:cxn>
                <a:cxn ang="0">
                  <a:pos x="839" y="244"/>
                </a:cxn>
                <a:cxn ang="0">
                  <a:pos x="0" y="498"/>
                </a:cxn>
                <a:cxn ang="0">
                  <a:pos x="0" y="0"/>
                </a:cxn>
              </a:cxnLst>
              <a:rect l="0" t="0" r="r" b="b"/>
              <a:pathLst>
                <a:path w="839" h="498">
                  <a:moveTo>
                    <a:pt x="0" y="0"/>
                  </a:moveTo>
                  <a:lnTo>
                    <a:pt x="839" y="244"/>
                  </a:lnTo>
                  <a:lnTo>
                    <a:pt x="0" y="498"/>
                  </a:lnTo>
                  <a:lnTo>
                    <a:pt x="0" y="0"/>
                  </a:lnTo>
                </a:path>
              </a:pathLst>
            </a:custGeom>
            <a:noFill/>
            <a:ln w="0">
              <a:solidFill>
                <a:srgbClr val="000000"/>
              </a:solidFill>
              <a:prstDash val="solid"/>
              <a:round/>
              <a:headEnd/>
              <a:tailEnd/>
            </a:ln>
          </p:spPr>
          <p:txBody>
            <a:bodyPr/>
            <a:lstStyle/>
            <a:p>
              <a:endParaRPr lang="en-US"/>
            </a:p>
          </p:txBody>
        </p:sp>
        <p:sp>
          <p:nvSpPr>
            <p:cNvPr id="85010" name="Freeform 18"/>
            <p:cNvSpPr>
              <a:spLocks/>
            </p:cNvSpPr>
            <p:nvPr/>
          </p:nvSpPr>
          <p:spPr bwMode="auto">
            <a:xfrm>
              <a:off x="2474" y="2507"/>
              <a:ext cx="315" cy="9"/>
            </a:xfrm>
            <a:custGeom>
              <a:avLst/>
              <a:gdLst/>
              <a:ahLst/>
              <a:cxnLst>
                <a:cxn ang="0">
                  <a:pos x="4092" y="55"/>
                </a:cxn>
                <a:cxn ang="0">
                  <a:pos x="4092" y="0"/>
                </a:cxn>
                <a:cxn ang="0">
                  <a:pos x="0" y="0"/>
                </a:cxn>
                <a:cxn ang="0">
                  <a:pos x="0" y="111"/>
                </a:cxn>
                <a:cxn ang="0">
                  <a:pos x="4092" y="111"/>
                </a:cxn>
                <a:cxn ang="0">
                  <a:pos x="4092" y="55"/>
                </a:cxn>
              </a:cxnLst>
              <a:rect l="0" t="0" r="r" b="b"/>
              <a:pathLst>
                <a:path w="4092" h="111">
                  <a:moveTo>
                    <a:pt x="4092" y="55"/>
                  </a:moveTo>
                  <a:lnTo>
                    <a:pt x="4092" y="0"/>
                  </a:lnTo>
                  <a:lnTo>
                    <a:pt x="0" y="0"/>
                  </a:lnTo>
                  <a:lnTo>
                    <a:pt x="0" y="111"/>
                  </a:lnTo>
                  <a:lnTo>
                    <a:pt x="4092" y="111"/>
                  </a:lnTo>
                  <a:lnTo>
                    <a:pt x="4092" y="55"/>
                  </a:lnTo>
                  <a:close/>
                </a:path>
              </a:pathLst>
            </a:custGeom>
            <a:solidFill>
              <a:srgbClr val="000000"/>
            </a:solidFill>
            <a:ln w="9525">
              <a:noFill/>
              <a:round/>
              <a:headEnd/>
              <a:tailEnd/>
            </a:ln>
          </p:spPr>
          <p:txBody>
            <a:bodyPr/>
            <a:lstStyle/>
            <a:p>
              <a:endParaRPr lang="en-US"/>
            </a:p>
          </p:txBody>
        </p:sp>
        <p:sp>
          <p:nvSpPr>
            <p:cNvPr id="85011" name="Freeform 19"/>
            <p:cNvSpPr>
              <a:spLocks/>
            </p:cNvSpPr>
            <p:nvPr/>
          </p:nvSpPr>
          <p:spPr bwMode="auto">
            <a:xfrm>
              <a:off x="2189" y="2110"/>
              <a:ext cx="53" cy="38"/>
            </a:xfrm>
            <a:custGeom>
              <a:avLst/>
              <a:gdLst/>
              <a:ahLst/>
              <a:cxnLst>
                <a:cxn ang="0">
                  <a:pos x="0" y="0"/>
                </a:cxn>
                <a:cxn ang="0">
                  <a:pos x="689" y="244"/>
                </a:cxn>
                <a:cxn ang="0">
                  <a:pos x="0" y="498"/>
                </a:cxn>
                <a:cxn ang="0">
                  <a:pos x="0" y="0"/>
                </a:cxn>
              </a:cxnLst>
              <a:rect l="0" t="0" r="r" b="b"/>
              <a:pathLst>
                <a:path w="689" h="498">
                  <a:moveTo>
                    <a:pt x="0" y="0"/>
                  </a:moveTo>
                  <a:lnTo>
                    <a:pt x="689" y="244"/>
                  </a:lnTo>
                  <a:lnTo>
                    <a:pt x="0" y="498"/>
                  </a:lnTo>
                  <a:lnTo>
                    <a:pt x="0" y="0"/>
                  </a:lnTo>
                  <a:close/>
                </a:path>
              </a:pathLst>
            </a:custGeom>
            <a:solidFill>
              <a:srgbClr val="000000"/>
            </a:solidFill>
            <a:ln w="9525">
              <a:noFill/>
              <a:round/>
              <a:headEnd/>
              <a:tailEnd/>
            </a:ln>
          </p:spPr>
          <p:txBody>
            <a:bodyPr/>
            <a:lstStyle/>
            <a:p>
              <a:endParaRPr lang="en-US"/>
            </a:p>
          </p:txBody>
        </p:sp>
        <p:sp>
          <p:nvSpPr>
            <p:cNvPr id="85012" name="Freeform 20"/>
            <p:cNvSpPr>
              <a:spLocks/>
            </p:cNvSpPr>
            <p:nvPr/>
          </p:nvSpPr>
          <p:spPr bwMode="auto">
            <a:xfrm>
              <a:off x="2189" y="2110"/>
              <a:ext cx="53" cy="38"/>
            </a:xfrm>
            <a:custGeom>
              <a:avLst/>
              <a:gdLst/>
              <a:ahLst/>
              <a:cxnLst>
                <a:cxn ang="0">
                  <a:pos x="0" y="0"/>
                </a:cxn>
                <a:cxn ang="0">
                  <a:pos x="689" y="244"/>
                </a:cxn>
                <a:cxn ang="0">
                  <a:pos x="0" y="498"/>
                </a:cxn>
                <a:cxn ang="0">
                  <a:pos x="0" y="0"/>
                </a:cxn>
              </a:cxnLst>
              <a:rect l="0" t="0" r="r" b="b"/>
              <a:pathLst>
                <a:path w="689" h="498">
                  <a:moveTo>
                    <a:pt x="0" y="0"/>
                  </a:moveTo>
                  <a:lnTo>
                    <a:pt x="689" y="244"/>
                  </a:lnTo>
                  <a:lnTo>
                    <a:pt x="0" y="498"/>
                  </a:lnTo>
                  <a:lnTo>
                    <a:pt x="0" y="0"/>
                  </a:lnTo>
                </a:path>
              </a:pathLst>
            </a:custGeom>
            <a:noFill/>
            <a:ln w="0">
              <a:solidFill>
                <a:srgbClr val="000000"/>
              </a:solidFill>
              <a:prstDash val="solid"/>
              <a:round/>
              <a:headEnd/>
              <a:tailEnd/>
            </a:ln>
          </p:spPr>
          <p:txBody>
            <a:bodyPr/>
            <a:lstStyle/>
            <a:p>
              <a:endParaRPr lang="en-US"/>
            </a:p>
          </p:txBody>
        </p:sp>
        <p:sp>
          <p:nvSpPr>
            <p:cNvPr id="85013" name="Freeform 21"/>
            <p:cNvSpPr>
              <a:spLocks/>
            </p:cNvSpPr>
            <p:nvPr/>
          </p:nvSpPr>
          <p:spPr bwMode="auto">
            <a:xfrm>
              <a:off x="1947" y="2125"/>
              <a:ext cx="258" cy="9"/>
            </a:xfrm>
            <a:custGeom>
              <a:avLst/>
              <a:gdLst/>
              <a:ahLst/>
              <a:cxnLst>
                <a:cxn ang="0">
                  <a:pos x="3356" y="55"/>
                </a:cxn>
                <a:cxn ang="0">
                  <a:pos x="3356" y="0"/>
                </a:cxn>
                <a:cxn ang="0">
                  <a:pos x="0" y="0"/>
                </a:cxn>
                <a:cxn ang="0">
                  <a:pos x="0" y="111"/>
                </a:cxn>
                <a:cxn ang="0">
                  <a:pos x="3356" y="111"/>
                </a:cxn>
                <a:cxn ang="0">
                  <a:pos x="3356" y="55"/>
                </a:cxn>
              </a:cxnLst>
              <a:rect l="0" t="0" r="r" b="b"/>
              <a:pathLst>
                <a:path w="3356" h="111">
                  <a:moveTo>
                    <a:pt x="3356" y="55"/>
                  </a:moveTo>
                  <a:lnTo>
                    <a:pt x="3356" y="0"/>
                  </a:lnTo>
                  <a:lnTo>
                    <a:pt x="0" y="0"/>
                  </a:lnTo>
                  <a:lnTo>
                    <a:pt x="0" y="111"/>
                  </a:lnTo>
                  <a:lnTo>
                    <a:pt x="3356" y="111"/>
                  </a:lnTo>
                  <a:lnTo>
                    <a:pt x="3356" y="55"/>
                  </a:lnTo>
                  <a:close/>
                </a:path>
              </a:pathLst>
            </a:custGeom>
            <a:solidFill>
              <a:srgbClr val="000000"/>
            </a:solidFill>
            <a:ln w="9525">
              <a:noFill/>
              <a:round/>
              <a:headEnd/>
              <a:tailEnd/>
            </a:ln>
          </p:spPr>
          <p:txBody>
            <a:bodyPr/>
            <a:lstStyle/>
            <a:p>
              <a:endParaRPr lang="en-US"/>
            </a:p>
          </p:txBody>
        </p:sp>
        <p:sp>
          <p:nvSpPr>
            <p:cNvPr id="85014" name="Freeform 22"/>
            <p:cNvSpPr>
              <a:spLocks/>
            </p:cNvSpPr>
            <p:nvPr/>
          </p:nvSpPr>
          <p:spPr bwMode="auto">
            <a:xfrm>
              <a:off x="2320" y="2602"/>
              <a:ext cx="61" cy="39"/>
            </a:xfrm>
            <a:custGeom>
              <a:avLst/>
              <a:gdLst/>
              <a:ahLst/>
              <a:cxnLst>
                <a:cxn ang="0">
                  <a:pos x="787" y="499"/>
                </a:cxn>
                <a:cxn ang="0">
                  <a:pos x="0" y="254"/>
                </a:cxn>
                <a:cxn ang="0">
                  <a:pos x="787" y="0"/>
                </a:cxn>
                <a:cxn ang="0">
                  <a:pos x="787" y="499"/>
                </a:cxn>
              </a:cxnLst>
              <a:rect l="0" t="0" r="r" b="b"/>
              <a:pathLst>
                <a:path w="787" h="499">
                  <a:moveTo>
                    <a:pt x="787" y="499"/>
                  </a:moveTo>
                  <a:lnTo>
                    <a:pt x="0" y="254"/>
                  </a:lnTo>
                  <a:lnTo>
                    <a:pt x="787" y="0"/>
                  </a:lnTo>
                  <a:lnTo>
                    <a:pt x="787" y="499"/>
                  </a:lnTo>
                  <a:close/>
                </a:path>
              </a:pathLst>
            </a:custGeom>
            <a:solidFill>
              <a:srgbClr val="000000"/>
            </a:solidFill>
            <a:ln w="9525">
              <a:noFill/>
              <a:round/>
              <a:headEnd/>
              <a:tailEnd/>
            </a:ln>
          </p:spPr>
          <p:txBody>
            <a:bodyPr/>
            <a:lstStyle/>
            <a:p>
              <a:endParaRPr lang="en-US"/>
            </a:p>
          </p:txBody>
        </p:sp>
        <p:sp>
          <p:nvSpPr>
            <p:cNvPr id="85015" name="Freeform 23"/>
            <p:cNvSpPr>
              <a:spLocks/>
            </p:cNvSpPr>
            <p:nvPr/>
          </p:nvSpPr>
          <p:spPr bwMode="auto">
            <a:xfrm>
              <a:off x="2320" y="2602"/>
              <a:ext cx="61" cy="39"/>
            </a:xfrm>
            <a:custGeom>
              <a:avLst/>
              <a:gdLst/>
              <a:ahLst/>
              <a:cxnLst>
                <a:cxn ang="0">
                  <a:pos x="787" y="499"/>
                </a:cxn>
                <a:cxn ang="0">
                  <a:pos x="0" y="254"/>
                </a:cxn>
                <a:cxn ang="0">
                  <a:pos x="787" y="0"/>
                </a:cxn>
                <a:cxn ang="0">
                  <a:pos x="787" y="499"/>
                </a:cxn>
              </a:cxnLst>
              <a:rect l="0" t="0" r="r" b="b"/>
              <a:pathLst>
                <a:path w="787" h="499">
                  <a:moveTo>
                    <a:pt x="787" y="499"/>
                  </a:moveTo>
                  <a:lnTo>
                    <a:pt x="0" y="254"/>
                  </a:lnTo>
                  <a:lnTo>
                    <a:pt x="787" y="0"/>
                  </a:lnTo>
                  <a:lnTo>
                    <a:pt x="787" y="499"/>
                  </a:lnTo>
                </a:path>
              </a:pathLst>
            </a:custGeom>
            <a:noFill/>
            <a:ln w="0">
              <a:solidFill>
                <a:srgbClr val="000000"/>
              </a:solidFill>
              <a:prstDash val="solid"/>
              <a:round/>
              <a:headEnd/>
              <a:tailEnd/>
            </a:ln>
          </p:spPr>
          <p:txBody>
            <a:bodyPr/>
            <a:lstStyle/>
            <a:p>
              <a:endParaRPr lang="en-US"/>
            </a:p>
          </p:txBody>
        </p:sp>
        <p:sp>
          <p:nvSpPr>
            <p:cNvPr id="85016" name="Freeform 24"/>
            <p:cNvSpPr>
              <a:spLocks/>
            </p:cNvSpPr>
            <p:nvPr/>
          </p:nvSpPr>
          <p:spPr bwMode="auto">
            <a:xfrm>
              <a:off x="2362" y="2617"/>
              <a:ext cx="672" cy="8"/>
            </a:xfrm>
            <a:custGeom>
              <a:avLst/>
              <a:gdLst/>
              <a:ahLst/>
              <a:cxnLst>
                <a:cxn ang="0">
                  <a:pos x="0" y="56"/>
                </a:cxn>
                <a:cxn ang="0">
                  <a:pos x="0" y="111"/>
                </a:cxn>
                <a:cxn ang="0">
                  <a:pos x="8737" y="111"/>
                </a:cxn>
                <a:cxn ang="0">
                  <a:pos x="8737" y="0"/>
                </a:cxn>
                <a:cxn ang="0">
                  <a:pos x="0" y="0"/>
                </a:cxn>
                <a:cxn ang="0">
                  <a:pos x="0" y="56"/>
                </a:cxn>
              </a:cxnLst>
              <a:rect l="0" t="0" r="r" b="b"/>
              <a:pathLst>
                <a:path w="8737" h="111">
                  <a:moveTo>
                    <a:pt x="0" y="56"/>
                  </a:moveTo>
                  <a:lnTo>
                    <a:pt x="0" y="111"/>
                  </a:lnTo>
                  <a:lnTo>
                    <a:pt x="8737" y="111"/>
                  </a:lnTo>
                  <a:lnTo>
                    <a:pt x="8737" y="0"/>
                  </a:lnTo>
                  <a:lnTo>
                    <a:pt x="0" y="0"/>
                  </a:lnTo>
                  <a:lnTo>
                    <a:pt x="0" y="56"/>
                  </a:lnTo>
                  <a:close/>
                </a:path>
              </a:pathLst>
            </a:custGeom>
            <a:solidFill>
              <a:srgbClr val="000000"/>
            </a:solidFill>
            <a:ln w="9525">
              <a:noFill/>
              <a:round/>
              <a:headEnd/>
              <a:tailEnd/>
            </a:ln>
          </p:spPr>
          <p:txBody>
            <a:bodyPr/>
            <a:lstStyle/>
            <a:p>
              <a:endParaRPr lang="en-US"/>
            </a:p>
          </p:txBody>
        </p:sp>
        <p:sp>
          <p:nvSpPr>
            <p:cNvPr id="85017" name="Freeform 25"/>
            <p:cNvSpPr>
              <a:spLocks/>
            </p:cNvSpPr>
            <p:nvPr/>
          </p:nvSpPr>
          <p:spPr bwMode="auto">
            <a:xfrm>
              <a:off x="2770" y="2718"/>
              <a:ext cx="64" cy="38"/>
            </a:xfrm>
            <a:custGeom>
              <a:avLst/>
              <a:gdLst/>
              <a:ahLst/>
              <a:cxnLst>
                <a:cxn ang="0">
                  <a:pos x="0" y="0"/>
                </a:cxn>
                <a:cxn ang="0">
                  <a:pos x="838" y="244"/>
                </a:cxn>
                <a:cxn ang="0">
                  <a:pos x="0" y="498"/>
                </a:cxn>
                <a:cxn ang="0">
                  <a:pos x="0" y="0"/>
                </a:cxn>
              </a:cxnLst>
              <a:rect l="0" t="0" r="r" b="b"/>
              <a:pathLst>
                <a:path w="838" h="498">
                  <a:moveTo>
                    <a:pt x="0" y="0"/>
                  </a:moveTo>
                  <a:lnTo>
                    <a:pt x="838" y="244"/>
                  </a:lnTo>
                  <a:lnTo>
                    <a:pt x="0" y="498"/>
                  </a:lnTo>
                  <a:lnTo>
                    <a:pt x="0" y="0"/>
                  </a:lnTo>
                  <a:close/>
                </a:path>
              </a:pathLst>
            </a:custGeom>
            <a:solidFill>
              <a:srgbClr val="000000"/>
            </a:solidFill>
            <a:ln w="9525">
              <a:noFill/>
              <a:round/>
              <a:headEnd/>
              <a:tailEnd/>
            </a:ln>
          </p:spPr>
          <p:txBody>
            <a:bodyPr/>
            <a:lstStyle/>
            <a:p>
              <a:endParaRPr lang="en-US"/>
            </a:p>
          </p:txBody>
        </p:sp>
        <p:sp>
          <p:nvSpPr>
            <p:cNvPr id="85018" name="Freeform 26"/>
            <p:cNvSpPr>
              <a:spLocks/>
            </p:cNvSpPr>
            <p:nvPr/>
          </p:nvSpPr>
          <p:spPr bwMode="auto">
            <a:xfrm>
              <a:off x="2770" y="2718"/>
              <a:ext cx="64" cy="38"/>
            </a:xfrm>
            <a:custGeom>
              <a:avLst/>
              <a:gdLst/>
              <a:ahLst/>
              <a:cxnLst>
                <a:cxn ang="0">
                  <a:pos x="0" y="0"/>
                </a:cxn>
                <a:cxn ang="0">
                  <a:pos x="838" y="244"/>
                </a:cxn>
                <a:cxn ang="0">
                  <a:pos x="0" y="498"/>
                </a:cxn>
                <a:cxn ang="0">
                  <a:pos x="0" y="0"/>
                </a:cxn>
              </a:cxnLst>
              <a:rect l="0" t="0" r="r" b="b"/>
              <a:pathLst>
                <a:path w="838" h="498">
                  <a:moveTo>
                    <a:pt x="0" y="0"/>
                  </a:moveTo>
                  <a:lnTo>
                    <a:pt x="838" y="244"/>
                  </a:lnTo>
                  <a:lnTo>
                    <a:pt x="0" y="498"/>
                  </a:lnTo>
                  <a:lnTo>
                    <a:pt x="0" y="0"/>
                  </a:lnTo>
                </a:path>
              </a:pathLst>
            </a:custGeom>
            <a:noFill/>
            <a:ln w="0">
              <a:solidFill>
                <a:srgbClr val="000000"/>
              </a:solidFill>
              <a:prstDash val="solid"/>
              <a:round/>
              <a:headEnd/>
              <a:tailEnd/>
            </a:ln>
          </p:spPr>
          <p:txBody>
            <a:bodyPr/>
            <a:lstStyle/>
            <a:p>
              <a:endParaRPr lang="en-US"/>
            </a:p>
          </p:txBody>
        </p:sp>
        <p:sp>
          <p:nvSpPr>
            <p:cNvPr id="85019" name="Freeform 27"/>
            <p:cNvSpPr>
              <a:spLocks/>
            </p:cNvSpPr>
            <p:nvPr/>
          </p:nvSpPr>
          <p:spPr bwMode="auto">
            <a:xfrm>
              <a:off x="2475" y="2732"/>
              <a:ext cx="315" cy="9"/>
            </a:xfrm>
            <a:custGeom>
              <a:avLst/>
              <a:gdLst/>
              <a:ahLst/>
              <a:cxnLst>
                <a:cxn ang="0">
                  <a:pos x="4092" y="56"/>
                </a:cxn>
                <a:cxn ang="0">
                  <a:pos x="4092" y="0"/>
                </a:cxn>
                <a:cxn ang="0">
                  <a:pos x="0" y="0"/>
                </a:cxn>
                <a:cxn ang="0">
                  <a:pos x="0" y="111"/>
                </a:cxn>
                <a:cxn ang="0">
                  <a:pos x="4092" y="111"/>
                </a:cxn>
                <a:cxn ang="0">
                  <a:pos x="4092" y="56"/>
                </a:cxn>
              </a:cxnLst>
              <a:rect l="0" t="0" r="r" b="b"/>
              <a:pathLst>
                <a:path w="4092" h="111">
                  <a:moveTo>
                    <a:pt x="4092" y="56"/>
                  </a:moveTo>
                  <a:lnTo>
                    <a:pt x="4092" y="0"/>
                  </a:lnTo>
                  <a:lnTo>
                    <a:pt x="0" y="0"/>
                  </a:lnTo>
                  <a:lnTo>
                    <a:pt x="0" y="111"/>
                  </a:lnTo>
                  <a:lnTo>
                    <a:pt x="4092" y="111"/>
                  </a:lnTo>
                  <a:lnTo>
                    <a:pt x="4092" y="56"/>
                  </a:lnTo>
                  <a:close/>
                </a:path>
              </a:pathLst>
            </a:custGeom>
            <a:solidFill>
              <a:srgbClr val="000000"/>
            </a:solidFill>
            <a:ln w="9525">
              <a:noFill/>
              <a:round/>
              <a:headEnd/>
              <a:tailEnd/>
            </a:ln>
          </p:spPr>
          <p:txBody>
            <a:bodyPr/>
            <a:lstStyle/>
            <a:p>
              <a:endParaRPr lang="en-US"/>
            </a:p>
          </p:txBody>
        </p:sp>
        <p:sp>
          <p:nvSpPr>
            <p:cNvPr id="85020" name="Freeform 28"/>
            <p:cNvSpPr>
              <a:spLocks/>
            </p:cNvSpPr>
            <p:nvPr/>
          </p:nvSpPr>
          <p:spPr bwMode="auto">
            <a:xfrm>
              <a:off x="3506" y="2263"/>
              <a:ext cx="42" cy="38"/>
            </a:xfrm>
            <a:custGeom>
              <a:avLst/>
              <a:gdLst/>
              <a:ahLst/>
              <a:cxnLst>
                <a:cxn ang="0">
                  <a:pos x="0" y="0"/>
                </a:cxn>
                <a:cxn ang="0">
                  <a:pos x="550" y="244"/>
                </a:cxn>
                <a:cxn ang="0">
                  <a:pos x="0" y="498"/>
                </a:cxn>
                <a:cxn ang="0">
                  <a:pos x="0" y="0"/>
                </a:cxn>
              </a:cxnLst>
              <a:rect l="0" t="0" r="r" b="b"/>
              <a:pathLst>
                <a:path w="550" h="498">
                  <a:moveTo>
                    <a:pt x="0" y="0"/>
                  </a:moveTo>
                  <a:lnTo>
                    <a:pt x="550" y="244"/>
                  </a:lnTo>
                  <a:lnTo>
                    <a:pt x="0" y="498"/>
                  </a:lnTo>
                  <a:lnTo>
                    <a:pt x="0" y="0"/>
                  </a:lnTo>
                  <a:close/>
                </a:path>
              </a:pathLst>
            </a:custGeom>
            <a:solidFill>
              <a:srgbClr val="000000"/>
            </a:solidFill>
            <a:ln w="9525">
              <a:noFill/>
              <a:round/>
              <a:headEnd/>
              <a:tailEnd/>
            </a:ln>
          </p:spPr>
          <p:txBody>
            <a:bodyPr/>
            <a:lstStyle/>
            <a:p>
              <a:endParaRPr lang="en-US"/>
            </a:p>
          </p:txBody>
        </p:sp>
        <p:sp>
          <p:nvSpPr>
            <p:cNvPr id="85021" name="Freeform 29"/>
            <p:cNvSpPr>
              <a:spLocks/>
            </p:cNvSpPr>
            <p:nvPr/>
          </p:nvSpPr>
          <p:spPr bwMode="auto">
            <a:xfrm>
              <a:off x="3506" y="2263"/>
              <a:ext cx="42" cy="38"/>
            </a:xfrm>
            <a:custGeom>
              <a:avLst/>
              <a:gdLst/>
              <a:ahLst/>
              <a:cxnLst>
                <a:cxn ang="0">
                  <a:pos x="0" y="0"/>
                </a:cxn>
                <a:cxn ang="0">
                  <a:pos x="550" y="244"/>
                </a:cxn>
                <a:cxn ang="0">
                  <a:pos x="0" y="498"/>
                </a:cxn>
                <a:cxn ang="0">
                  <a:pos x="0" y="0"/>
                </a:cxn>
              </a:cxnLst>
              <a:rect l="0" t="0" r="r" b="b"/>
              <a:pathLst>
                <a:path w="550" h="498">
                  <a:moveTo>
                    <a:pt x="0" y="0"/>
                  </a:moveTo>
                  <a:lnTo>
                    <a:pt x="550" y="244"/>
                  </a:lnTo>
                  <a:lnTo>
                    <a:pt x="0" y="498"/>
                  </a:lnTo>
                  <a:lnTo>
                    <a:pt x="0" y="0"/>
                  </a:lnTo>
                </a:path>
              </a:pathLst>
            </a:custGeom>
            <a:noFill/>
            <a:ln w="0">
              <a:solidFill>
                <a:srgbClr val="000000"/>
              </a:solidFill>
              <a:prstDash val="solid"/>
              <a:round/>
              <a:headEnd/>
              <a:tailEnd/>
            </a:ln>
          </p:spPr>
          <p:txBody>
            <a:bodyPr/>
            <a:lstStyle/>
            <a:p>
              <a:endParaRPr lang="en-US"/>
            </a:p>
          </p:txBody>
        </p:sp>
        <p:sp>
          <p:nvSpPr>
            <p:cNvPr id="85022" name="Freeform 30"/>
            <p:cNvSpPr>
              <a:spLocks/>
            </p:cNvSpPr>
            <p:nvPr/>
          </p:nvSpPr>
          <p:spPr bwMode="auto">
            <a:xfrm>
              <a:off x="3312" y="2278"/>
              <a:ext cx="206" cy="9"/>
            </a:xfrm>
            <a:custGeom>
              <a:avLst/>
              <a:gdLst/>
              <a:ahLst/>
              <a:cxnLst>
                <a:cxn ang="0">
                  <a:pos x="2684" y="55"/>
                </a:cxn>
                <a:cxn ang="0">
                  <a:pos x="2684" y="0"/>
                </a:cxn>
                <a:cxn ang="0">
                  <a:pos x="0" y="0"/>
                </a:cxn>
                <a:cxn ang="0">
                  <a:pos x="0" y="111"/>
                </a:cxn>
                <a:cxn ang="0">
                  <a:pos x="2684" y="111"/>
                </a:cxn>
                <a:cxn ang="0">
                  <a:pos x="2684" y="55"/>
                </a:cxn>
              </a:cxnLst>
              <a:rect l="0" t="0" r="r" b="b"/>
              <a:pathLst>
                <a:path w="2684" h="111">
                  <a:moveTo>
                    <a:pt x="2684" y="55"/>
                  </a:moveTo>
                  <a:lnTo>
                    <a:pt x="2684" y="0"/>
                  </a:lnTo>
                  <a:lnTo>
                    <a:pt x="0" y="0"/>
                  </a:lnTo>
                  <a:lnTo>
                    <a:pt x="0" y="111"/>
                  </a:lnTo>
                  <a:lnTo>
                    <a:pt x="2684" y="111"/>
                  </a:lnTo>
                  <a:lnTo>
                    <a:pt x="2684" y="55"/>
                  </a:lnTo>
                  <a:close/>
                </a:path>
              </a:pathLst>
            </a:custGeom>
            <a:solidFill>
              <a:srgbClr val="000000"/>
            </a:solidFill>
            <a:ln w="9525">
              <a:noFill/>
              <a:round/>
              <a:headEnd/>
              <a:tailEnd/>
            </a:ln>
          </p:spPr>
          <p:txBody>
            <a:bodyPr/>
            <a:lstStyle/>
            <a:p>
              <a:endParaRPr lang="en-US"/>
            </a:p>
          </p:txBody>
        </p:sp>
        <p:sp>
          <p:nvSpPr>
            <p:cNvPr id="85023" name="Freeform 31"/>
            <p:cNvSpPr>
              <a:spLocks/>
            </p:cNvSpPr>
            <p:nvPr/>
          </p:nvSpPr>
          <p:spPr bwMode="auto">
            <a:xfrm>
              <a:off x="2639" y="2264"/>
              <a:ext cx="42" cy="38"/>
            </a:xfrm>
            <a:custGeom>
              <a:avLst/>
              <a:gdLst/>
              <a:ahLst/>
              <a:cxnLst>
                <a:cxn ang="0">
                  <a:pos x="0" y="0"/>
                </a:cxn>
                <a:cxn ang="0">
                  <a:pos x="549" y="244"/>
                </a:cxn>
                <a:cxn ang="0">
                  <a:pos x="0" y="499"/>
                </a:cxn>
                <a:cxn ang="0">
                  <a:pos x="0" y="0"/>
                </a:cxn>
              </a:cxnLst>
              <a:rect l="0" t="0" r="r" b="b"/>
              <a:pathLst>
                <a:path w="549" h="499">
                  <a:moveTo>
                    <a:pt x="0" y="0"/>
                  </a:moveTo>
                  <a:lnTo>
                    <a:pt x="549" y="244"/>
                  </a:lnTo>
                  <a:lnTo>
                    <a:pt x="0" y="499"/>
                  </a:lnTo>
                  <a:lnTo>
                    <a:pt x="0" y="0"/>
                  </a:lnTo>
                  <a:close/>
                </a:path>
              </a:pathLst>
            </a:custGeom>
            <a:solidFill>
              <a:srgbClr val="000000"/>
            </a:solidFill>
            <a:ln w="9525">
              <a:noFill/>
              <a:round/>
              <a:headEnd/>
              <a:tailEnd/>
            </a:ln>
          </p:spPr>
          <p:txBody>
            <a:bodyPr/>
            <a:lstStyle/>
            <a:p>
              <a:endParaRPr lang="en-US"/>
            </a:p>
          </p:txBody>
        </p:sp>
        <p:sp>
          <p:nvSpPr>
            <p:cNvPr id="85024" name="Freeform 32"/>
            <p:cNvSpPr>
              <a:spLocks/>
            </p:cNvSpPr>
            <p:nvPr/>
          </p:nvSpPr>
          <p:spPr bwMode="auto">
            <a:xfrm>
              <a:off x="2639" y="2264"/>
              <a:ext cx="42" cy="38"/>
            </a:xfrm>
            <a:custGeom>
              <a:avLst/>
              <a:gdLst/>
              <a:ahLst/>
              <a:cxnLst>
                <a:cxn ang="0">
                  <a:pos x="0" y="0"/>
                </a:cxn>
                <a:cxn ang="0">
                  <a:pos x="549" y="244"/>
                </a:cxn>
                <a:cxn ang="0">
                  <a:pos x="0" y="499"/>
                </a:cxn>
                <a:cxn ang="0">
                  <a:pos x="0" y="0"/>
                </a:cxn>
              </a:cxnLst>
              <a:rect l="0" t="0" r="r" b="b"/>
              <a:pathLst>
                <a:path w="549" h="499">
                  <a:moveTo>
                    <a:pt x="0" y="0"/>
                  </a:moveTo>
                  <a:lnTo>
                    <a:pt x="549" y="244"/>
                  </a:lnTo>
                  <a:lnTo>
                    <a:pt x="0" y="499"/>
                  </a:lnTo>
                  <a:lnTo>
                    <a:pt x="0" y="0"/>
                  </a:lnTo>
                </a:path>
              </a:pathLst>
            </a:custGeom>
            <a:noFill/>
            <a:ln w="0">
              <a:solidFill>
                <a:srgbClr val="000000"/>
              </a:solidFill>
              <a:prstDash val="solid"/>
              <a:round/>
              <a:headEnd/>
              <a:tailEnd/>
            </a:ln>
          </p:spPr>
          <p:txBody>
            <a:bodyPr/>
            <a:lstStyle/>
            <a:p>
              <a:endParaRPr lang="en-US"/>
            </a:p>
          </p:txBody>
        </p:sp>
        <p:sp>
          <p:nvSpPr>
            <p:cNvPr id="85025" name="Freeform 33"/>
            <p:cNvSpPr>
              <a:spLocks/>
            </p:cNvSpPr>
            <p:nvPr/>
          </p:nvSpPr>
          <p:spPr bwMode="auto">
            <a:xfrm>
              <a:off x="2445" y="2279"/>
              <a:ext cx="207" cy="9"/>
            </a:xfrm>
            <a:custGeom>
              <a:avLst/>
              <a:gdLst/>
              <a:ahLst/>
              <a:cxnLst>
                <a:cxn ang="0">
                  <a:pos x="2685" y="55"/>
                </a:cxn>
                <a:cxn ang="0">
                  <a:pos x="2685" y="0"/>
                </a:cxn>
                <a:cxn ang="0">
                  <a:pos x="0" y="0"/>
                </a:cxn>
                <a:cxn ang="0">
                  <a:pos x="0" y="111"/>
                </a:cxn>
                <a:cxn ang="0">
                  <a:pos x="2685" y="111"/>
                </a:cxn>
                <a:cxn ang="0">
                  <a:pos x="2685" y="55"/>
                </a:cxn>
              </a:cxnLst>
              <a:rect l="0" t="0" r="r" b="b"/>
              <a:pathLst>
                <a:path w="2685" h="111">
                  <a:moveTo>
                    <a:pt x="2685" y="55"/>
                  </a:moveTo>
                  <a:lnTo>
                    <a:pt x="2685" y="0"/>
                  </a:lnTo>
                  <a:lnTo>
                    <a:pt x="0" y="0"/>
                  </a:lnTo>
                  <a:lnTo>
                    <a:pt x="0" y="111"/>
                  </a:lnTo>
                  <a:lnTo>
                    <a:pt x="2685" y="111"/>
                  </a:lnTo>
                  <a:lnTo>
                    <a:pt x="2685" y="55"/>
                  </a:lnTo>
                  <a:close/>
                </a:path>
              </a:pathLst>
            </a:custGeom>
            <a:solidFill>
              <a:srgbClr val="000000"/>
            </a:solidFill>
            <a:ln w="9525">
              <a:noFill/>
              <a:round/>
              <a:headEnd/>
              <a:tailEnd/>
            </a:ln>
          </p:spPr>
          <p:txBody>
            <a:bodyPr/>
            <a:lstStyle/>
            <a:p>
              <a:endParaRPr lang="en-US"/>
            </a:p>
          </p:txBody>
        </p:sp>
        <p:sp>
          <p:nvSpPr>
            <p:cNvPr id="85026" name="Freeform 34"/>
            <p:cNvSpPr>
              <a:spLocks/>
            </p:cNvSpPr>
            <p:nvPr/>
          </p:nvSpPr>
          <p:spPr bwMode="auto">
            <a:xfrm>
              <a:off x="2254" y="2858"/>
              <a:ext cx="39" cy="49"/>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close/>
                </a:path>
              </a:pathLst>
            </a:custGeom>
            <a:solidFill>
              <a:srgbClr val="000000"/>
            </a:solidFill>
            <a:ln w="9525">
              <a:noFill/>
              <a:round/>
              <a:headEnd/>
              <a:tailEnd/>
            </a:ln>
          </p:spPr>
          <p:txBody>
            <a:bodyPr/>
            <a:lstStyle/>
            <a:p>
              <a:endParaRPr lang="en-US"/>
            </a:p>
          </p:txBody>
        </p:sp>
        <p:sp>
          <p:nvSpPr>
            <p:cNvPr id="85027" name="Freeform 35"/>
            <p:cNvSpPr>
              <a:spLocks/>
            </p:cNvSpPr>
            <p:nvPr/>
          </p:nvSpPr>
          <p:spPr bwMode="auto">
            <a:xfrm>
              <a:off x="2254" y="2858"/>
              <a:ext cx="39" cy="49"/>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path>
              </a:pathLst>
            </a:custGeom>
            <a:noFill/>
            <a:ln w="0">
              <a:solidFill>
                <a:srgbClr val="000000"/>
              </a:solidFill>
              <a:prstDash val="solid"/>
              <a:round/>
              <a:headEnd/>
              <a:tailEnd/>
            </a:ln>
          </p:spPr>
          <p:txBody>
            <a:bodyPr/>
            <a:lstStyle/>
            <a:p>
              <a:endParaRPr lang="en-US"/>
            </a:p>
          </p:txBody>
        </p:sp>
        <p:sp>
          <p:nvSpPr>
            <p:cNvPr id="85028" name="Freeform 36"/>
            <p:cNvSpPr>
              <a:spLocks/>
            </p:cNvSpPr>
            <p:nvPr/>
          </p:nvSpPr>
          <p:spPr bwMode="auto">
            <a:xfrm>
              <a:off x="2268" y="2799"/>
              <a:ext cx="9" cy="61"/>
            </a:xfrm>
            <a:custGeom>
              <a:avLst/>
              <a:gdLst/>
              <a:ahLst/>
              <a:cxnLst>
                <a:cxn ang="0">
                  <a:pos x="57" y="804"/>
                </a:cxn>
                <a:cxn ang="0">
                  <a:pos x="113" y="804"/>
                </a:cxn>
                <a:cxn ang="0">
                  <a:pos x="113" y="0"/>
                </a:cxn>
                <a:cxn ang="0">
                  <a:pos x="0" y="0"/>
                </a:cxn>
                <a:cxn ang="0">
                  <a:pos x="0" y="804"/>
                </a:cxn>
                <a:cxn ang="0">
                  <a:pos x="57" y="804"/>
                </a:cxn>
              </a:cxnLst>
              <a:rect l="0" t="0" r="r" b="b"/>
              <a:pathLst>
                <a:path w="113" h="804">
                  <a:moveTo>
                    <a:pt x="57" y="804"/>
                  </a:moveTo>
                  <a:lnTo>
                    <a:pt x="113" y="804"/>
                  </a:lnTo>
                  <a:lnTo>
                    <a:pt x="113" y="0"/>
                  </a:lnTo>
                  <a:lnTo>
                    <a:pt x="0" y="0"/>
                  </a:lnTo>
                  <a:lnTo>
                    <a:pt x="0" y="804"/>
                  </a:lnTo>
                  <a:lnTo>
                    <a:pt x="57" y="804"/>
                  </a:lnTo>
                  <a:close/>
                </a:path>
              </a:pathLst>
            </a:custGeom>
            <a:solidFill>
              <a:srgbClr val="000000"/>
            </a:solidFill>
            <a:ln w="9525">
              <a:noFill/>
              <a:round/>
              <a:headEnd/>
              <a:tailEnd/>
            </a:ln>
          </p:spPr>
          <p:txBody>
            <a:bodyPr/>
            <a:lstStyle/>
            <a:p>
              <a:endParaRPr lang="en-US"/>
            </a:p>
          </p:txBody>
        </p:sp>
        <p:sp>
          <p:nvSpPr>
            <p:cNvPr id="85029" name="Freeform 37"/>
            <p:cNvSpPr>
              <a:spLocks/>
            </p:cNvSpPr>
            <p:nvPr/>
          </p:nvSpPr>
          <p:spPr bwMode="auto">
            <a:xfrm>
              <a:off x="2254" y="2625"/>
              <a:ext cx="39" cy="49"/>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close/>
                </a:path>
              </a:pathLst>
            </a:custGeom>
            <a:solidFill>
              <a:srgbClr val="000000"/>
            </a:solidFill>
            <a:ln w="9525">
              <a:noFill/>
              <a:round/>
              <a:headEnd/>
              <a:tailEnd/>
            </a:ln>
          </p:spPr>
          <p:txBody>
            <a:bodyPr/>
            <a:lstStyle/>
            <a:p>
              <a:endParaRPr lang="en-US"/>
            </a:p>
          </p:txBody>
        </p:sp>
        <p:sp>
          <p:nvSpPr>
            <p:cNvPr id="85030" name="Freeform 38"/>
            <p:cNvSpPr>
              <a:spLocks/>
            </p:cNvSpPr>
            <p:nvPr/>
          </p:nvSpPr>
          <p:spPr bwMode="auto">
            <a:xfrm>
              <a:off x="2254" y="2625"/>
              <a:ext cx="39" cy="49"/>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path>
              </a:pathLst>
            </a:custGeom>
            <a:noFill/>
            <a:ln w="0">
              <a:solidFill>
                <a:srgbClr val="000000"/>
              </a:solidFill>
              <a:prstDash val="solid"/>
              <a:round/>
              <a:headEnd/>
              <a:tailEnd/>
            </a:ln>
          </p:spPr>
          <p:txBody>
            <a:bodyPr/>
            <a:lstStyle/>
            <a:p>
              <a:endParaRPr lang="en-US"/>
            </a:p>
          </p:txBody>
        </p:sp>
        <p:sp>
          <p:nvSpPr>
            <p:cNvPr id="85031" name="Freeform 39"/>
            <p:cNvSpPr>
              <a:spLocks/>
            </p:cNvSpPr>
            <p:nvPr/>
          </p:nvSpPr>
          <p:spPr bwMode="auto">
            <a:xfrm>
              <a:off x="2268" y="2566"/>
              <a:ext cx="9" cy="61"/>
            </a:xfrm>
            <a:custGeom>
              <a:avLst/>
              <a:gdLst/>
              <a:ahLst/>
              <a:cxnLst>
                <a:cxn ang="0">
                  <a:pos x="57" y="803"/>
                </a:cxn>
                <a:cxn ang="0">
                  <a:pos x="113" y="803"/>
                </a:cxn>
                <a:cxn ang="0">
                  <a:pos x="113" y="0"/>
                </a:cxn>
                <a:cxn ang="0">
                  <a:pos x="0" y="0"/>
                </a:cxn>
                <a:cxn ang="0">
                  <a:pos x="0" y="803"/>
                </a:cxn>
                <a:cxn ang="0">
                  <a:pos x="57" y="803"/>
                </a:cxn>
              </a:cxnLst>
              <a:rect l="0" t="0" r="r" b="b"/>
              <a:pathLst>
                <a:path w="113" h="803">
                  <a:moveTo>
                    <a:pt x="57" y="803"/>
                  </a:moveTo>
                  <a:lnTo>
                    <a:pt x="113" y="803"/>
                  </a:lnTo>
                  <a:lnTo>
                    <a:pt x="113" y="0"/>
                  </a:lnTo>
                  <a:lnTo>
                    <a:pt x="0" y="0"/>
                  </a:lnTo>
                  <a:lnTo>
                    <a:pt x="0" y="803"/>
                  </a:lnTo>
                  <a:lnTo>
                    <a:pt x="57" y="803"/>
                  </a:lnTo>
                  <a:close/>
                </a:path>
              </a:pathLst>
            </a:custGeom>
            <a:solidFill>
              <a:srgbClr val="000000"/>
            </a:solidFill>
            <a:ln w="9525">
              <a:noFill/>
              <a:round/>
              <a:headEnd/>
              <a:tailEnd/>
            </a:ln>
          </p:spPr>
          <p:txBody>
            <a:bodyPr/>
            <a:lstStyle/>
            <a:p>
              <a:endParaRPr lang="en-US"/>
            </a:p>
          </p:txBody>
        </p:sp>
        <p:sp>
          <p:nvSpPr>
            <p:cNvPr id="85032" name="Freeform 40"/>
            <p:cNvSpPr>
              <a:spLocks/>
            </p:cNvSpPr>
            <p:nvPr/>
          </p:nvSpPr>
          <p:spPr bwMode="auto">
            <a:xfrm>
              <a:off x="2258" y="2397"/>
              <a:ext cx="39" cy="49"/>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close/>
                </a:path>
              </a:pathLst>
            </a:custGeom>
            <a:solidFill>
              <a:srgbClr val="000000"/>
            </a:solidFill>
            <a:ln w="9525">
              <a:noFill/>
              <a:round/>
              <a:headEnd/>
              <a:tailEnd/>
            </a:ln>
          </p:spPr>
          <p:txBody>
            <a:bodyPr/>
            <a:lstStyle/>
            <a:p>
              <a:endParaRPr lang="en-US"/>
            </a:p>
          </p:txBody>
        </p:sp>
        <p:sp>
          <p:nvSpPr>
            <p:cNvPr id="85033" name="Freeform 41"/>
            <p:cNvSpPr>
              <a:spLocks/>
            </p:cNvSpPr>
            <p:nvPr/>
          </p:nvSpPr>
          <p:spPr bwMode="auto">
            <a:xfrm>
              <a:off x="2258" y="2397"/>
              <a:ext cx="39" cy="49"/>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path>
              </a:pathLst>
            </a:custGeom>
            <a:noFill/>
            <a:ln w="0">
              <a:solidFill>
                <a:srgbClr val="000000"/>
              </a:solidFill>
              <a:prstDash val="solid"/>
              <a:round/>
              <a:headEnd/>
              <a:tailEnd/>
            </a:ln>
          </p:spPr>
          <p:txBody>
            <a:bodyPr/>
            <a:lstStyle/>
            <a:p>
              <a:endParaRPr lang="en-US"/>
            </a:p>
          </p:txBody>
        </p:sp>
        <p:sp>
          <p:nvSpPr>
            <p:cNvPr id="85034" name="Freeform 42"/>
            <p:cNvSpPr>
              <a:spLocks/>
            </p:cNvSpPr>
            <p:nvPr/>
          </p:nvSpPr>
          <p:spPr bwMode="auto">
            <a:xfrm>
              <a:off x="2273" y="2337"/>
              <a:ext cx="8" cy="62"/>
            </a:xfrm>
            <a:custGeom>
              <a:avLst/>
              <a:gdLst/>
              <a:ahLst/>
              <a:cxnLst>
                <a:cxn ang="0">
                  <a:pos x="56" y="803"/>
                </a:cxn>
                <a:cxn ang="0">
                  <a:pos x="112" y="803"/>
                </a:cxn>
                <a:cxn ang="0">
                  <a:pos x="112" y="0"/>
                </a:cxn>
                <a:cxn ang="0">
                  <a:pos x="0" y="0"/>
                </a:cxn>
                <a:cxn ang="0">
                  <a:pos x="0" y="803"/>
                </a:cxn>
                <a:cxn ang="0">
                  <a:pos x="56" y="803"/>
                </a:cxn>
              </a:cxnLst>
              <a:rect l="0" t="0" r="r" b="b"/>
              <a:pathLst>
                <a:path w="112" h="803">
                  <a:moveTo>
                    <a:pt x="56" y="803"/>
                  </a:moveTo>
                  <a:lnTo>
                    <a:pt x="112" y="803"/>
                  </a:lnTo>
                  <a:lnTo>
                    <a:pt x="112" y="0"/>
                  </a:lnTo>
                  <a:lnTo>
                    <a:pt x="0" y="0"/>
                  </a:lnTo>
                  <a:lnTo>
                    <a:pt x="0" y="803"/>
                  </a:lnTo>
                  <a:lnTo>
                    <a:pt x="56" y="803"/>
                  </a:lnTo>
                  <a:close/>
                </a:path>
              </a:pathLst>
            </a:custGeom>
            <a:solidFill>
              <a:srgbClr val="000000"/>
            </a:solidFill>
            <a:ln w="9525">
              <a:noFill/>
              <a:round/>
              <a:headEnd/>
              <a:tailEnd/>
            </a:ln>
          </p:spPr>
          <p:txBody>
            <a:bodyPr/>
            <a:lstStyle/>
            <a:p>
              <a:endParaRPr lang="en-US"/>
            </a:p>
          </p:txBody>
        </p:sp>
        <p:sp>
          <p:nvSpPr>
            <p:cNvPr id="85035" name="Freeform 43"/>
            <p:cNvSpPr>
              <a:spLocks/>
            </p:cNvSpPr>
            <p:nvPr/>
          </p:nvSpPr>
          <p:spPr bwMode="auto">
            <a:xfrm>
              <a:off x="2261" y="2141"/>
              <a:ext cx="39" cy="50"/>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close/>
                </a:path>
              </a:pathLst>
            </a:custGeom>
            <a:solidFill>
              <a:srgbClr val="000000"/>
            </a:solidFill>
            <a:ln w="9525">
              <a:noFill/>
              <a:round/>
              <a:headEnd/>
              <a:tailEnd/>
            </a:ln>
          </p:spPr>
          <p:txBody>
            <a:bodyPr/>
            <a:lstStyle/>
            <a:p>
              <a:endParaRPr lang="en-US"/>
            </a:p>
          </p:txBody>
        </p:sp>
        <p:sp>
          <p:nvSpPr>
            <p:cNvPr id="85036" name="Freeform 44"/>
            <p:cNvSpPr>
              <a:spLocks/>
            </p:cNvSpPr>
            <p:nvPr/>
          </p:nvSpPr>
          <p:spPr bwMode="auto">
            <a:xfrm>
              <a:off x="2261" y="2141"/>
              <a:ext cx="39" cy="50"/>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path>
              </a:pathLst>
            </a:custGeom>
            <a:noFill/>
            <a:ln w="0">
              <a:solidFill>
                <a:srgbClr val="000000"/>
              </a:solidFill>
              <a:prstDash val="solid"/>
              <a:round/>
              <a:headEnd/>
              <a:tailEnd/>
            </a:ln>
          </p:spPr>
          <p:txBody>
            <a:bodyPr/>
            <a:lstStyle/>
            <a:p>
              <a:endParaRPr lang="en-US"/>
            </a:p>
          </p:txBody>
        </p:sp>
        <p:sp>
          <p:nvSpPr>
            <p:cNvPr id="85037" name="Freeform 45"/>
            <p:cNvSpPr>
              <a:spLocks/>
            </p:cNvSpPr>
            <p:nvPr/>
          </p:nvSpPr>
          <p:spPr bwMode="auto">
            <a:xfrm>
              <a:off x="2276" y="2082"/>
              <a:ext cx="9" cy="62"/>
            </a:xfrm>
            <a:custGeom>
              <a:avLst/>
              <a:gdLst/>
              <a:ahLst/>
              <a:cxnLst>
                <a:cxn ang="0">
                  <a:pos x="56" y="804"/>
                </a:cxn>
                <a:cxn ang="0">
                  <a:pos x="112" y="804"/>
                </a:cxn>
                <a:cxn ang="0">
                  <a:pos x="112" y="0"/>
                </a:cxn>
                <a:cxn ang="0">
                  <a:pos x="0" y="0"/>
                </a:cxn>
                <a:cxn ang="0">
                  <a:pos x="0" y="804"/>
                </a:cxn>
                <a:cxn ang="0">
                  <a:pos x="56" y="804"/>
                </a:cxn>
              </a:cxnLst>
              <a:rect l="0" t="0" r="r" b="b"/>
              <a:pathLst>
                <a:path w="112" h="804">
                  <a:moveTo>
                    <a:pt x="56" y="804"/>
                  </a:moveTo>
                  <a:lnTo>
                    <a:pt x="112" y="804"/>
                  </a:lnTo>
                  <a:lnTo>
                    <a:pt x="112" y="0"/>
                  </a:lnTo>
                  <a:lnTo>
                    <a:pt x="0" y="0"/>
                  </a:lnTo>
                  <a:lnTo>
                    <a:pt x="0" y="804"/>
                  </a:lnTo>
                  <a:lnTo>
                    <a:pt x="56" y="804"/>
                  </a:lnTo>
                  <a:close/>
                </a:path>
              </a:pathLst>
            </a:custGeom>
            <a:solidFill>
              <a:srgbClr val="000000"/>
            </a:solidFill>
            <a:ln w="9525">
              <a:noFill/>
              <a:round/>
              <a:headEnd/>
              <a:tailEnd/>
            </a:ln>
          </p:spPr>
          <p:txBody>
            <a:bodyPr/>
            <a:lstStyle/>
            <a:p>
              <a:endParaRPr lang="en-US"/>
            </a:p>
          </p:txBody>
        </p:sp>
        <p:sp>
          <p:nvSpPr>
            <p:cNvPr id="85038" name="Freeform 46"/>
            <p:cNvSpPr>
              <a:spLocks/>
            </p:cNvSpPr>
            <p:nvPr/>
          </p:nvSpPr>
          <p:spPr bwMode="auto">
            <a:xfrm>
              <a:off x="2254" y="1390"/>
              <a:ext cx="39" cy="49"/>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close/>
                </a:path>
              </a:pathLst>
            </a:custGeom>
            <a:solidFill>
              <a:srgbClr val="000000"/>
            </a:solidFill>
            <a:ln w="9525">
              <a:noFill/>
              <a:round/>
              <a:headEnd/>
              <a:tailEnd/>
            </a:ln>
          </p:spPr>
          <p:txBody>
            <a:bodyPr/>
            <a:lstStyle/>
            <a:p>
              <a:endParaRPr lang="en-US"/>
            </a:p>
          </p:txBody>
        </p:sp>
        <p:sp>
          <p:nvSpPr>
            <p:cNvPr id="85039" name="Freeform 47"/>
            <p:cNvSpPr>
              <a:spLocks/>
            </p:cNvSpPr>
            <p:nvPr/>
          </p:nvSpPr>
          <p:spPr bwMode="auto">
            <a:xfrm>
              <a:off x="2254" y="1390"/>
              <a:ext cx="39" cy="49"/>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path>
              </a:pathLst>
            </a:custGeom>
            <a:noFill/>
            <a:ln w="0">
              <a:solidFill>
                <a:srgbClr val="000000"/>
              </a:solidFill>
              <a:prstDash val="solid"/>
              <a:round/>
              <a:headEnd/>
              <a:tailEnd/>
            </a:ln>
          </p:spPr>
          <p:txBody>
            <a:bodyPr/>
            <a:lstStyle/>
            <a:p>
              <a:endParaRPr lang="en-US"/>
            </a:p>
          </p:txBody>
        </p:sp>
        <p:sp>
          <p:nvSpPr>
            <p:cNvPr id="85040" name="Freeform 48"/>
            <p:cNvSpPr>
              <a:spLocks/>
            </p:cNvSpPr>
            <p:nvPr/>
          </p:nvSpPr>
          <p:spPr bwMode="auto">
            <a:xfrm>
              <a:off x="2268" y="1331"/>
              <a:ext cx="9" cy="61"/>
            </a:xfrm>
            <a:custGeom>
              <a:avLst/>
              <a:gdLst/>
              <a:ahLst/>
              <a:cxnLst>
                <a:cxn ang="0">
                  <a:pos x="57" y="803"/>
                </a:cxn>
                <a:cxn ang="0">
                  <a:pos x="113" y="803"/>
                </a:cxn>
                <a:cxn ang="0">
                  <a:pos x="113" y="0"/>
                </a:cxn>
                <a:cxn ang="0">
                  <a:pos x="0" y="0"/>
                </a:cxn>
                <a:cxn ang="0">
                  <a:pos x="0" y="803"/>
                </a:cxn>
                <a:cxn ang="0">
                  <a:pos x="57" y="803"/>
                </a:cxn>
              </a:cxnLst>
              <a:rect l="0" t="0" r="r" b="b"/>
              <a:pathLst>
                <a:path w="113" h="803">
                  <a:moveTo>
                    <a:pt x="57" y="803"/>
                  </a:moveTo>
                  <a:lnTo>
                    <a:pt x="113" y="803"/>
                  </a:lnTo>
                  <a:lnTo>
                    <a:pt x="113" y="0"/>
                  </a:lnTo>
                  <a:lnTo>
                    <a:pt x="0" y="0"/>
                  </a:lnTo>
                  <a:lnTo>
                    <a:pt x="0" y="803"/>
                  </a:lnTo>
                  <a:lnTo>
                    <a:pt x="57" y="803"/>
                  </a:lnTo>
                  <a:close/>
                </a:path>
              </a:pathLst>
            </a:custGeom>
            <a:solidFill>
              <a:srgbClr val="000000"/>
            </a:solidFill>
            <a:ln w="9525">
              <a:noFill/>
              <a:round/>
              <a:headEnd/>
              <a:tailEnd/>
            </a:ln>
          </p:spPr>
          <p:txBody>
            <a:bodyPr/>
            <a:lstStyle/>
            <a:p>
              <a:endParaRPr lang="en-US"/>
            </a:p>
          </p:txBody>
        </p:sp>
        <p:sp>
          <p:nvSpPr>
            <p:cNvPr id="85041" name="Freeform 49"/>
            <p:cNvSpPr>
              <a:spLocks/>
            </p:cNvSpPr>
            <p:nvPr/>
          </p:nvSpPr>
          <p:spPr bwMode="auto">
            <a:xfrm>
              <a:off x="2254" y="1874"/>
              <a:ext cx="39" cy="49"/>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close/>
                </a:path>
              </a:pathLst>
            </a:custGeom>
            <a:solidFill>
              <a:srgbClr val="000000"/>
            </a:solidFill>
            <a:ln w="9525">
              <a:noFill/>
              <a:round/>
              <a:headEnd/>
              <a:tailEnd/>
            </a:ln>
          </p:spPr>
          <p:txBody>
            <a:bodyPr/>
            <a:lstStyle/>
            <a:p>
              <a:endParaRPr lang="en-US"/>
            </a:p>
          </p:txBody>
        </p:sp>
        <p:sp>
          <p:nvSpPr>
            <p:cNvPr id="85042" name="Freeform 50"/>
            <p:cNvSpPr>
              <a:spLocks/>
            </p:cNvSpPr>
            <p:nvPr/>
          </p:nvSpPr>
          <p:spPr bwMode="auto">
            <a:xfrm>
              <a:off x="2254" y="1874"/>
              <a:ext cx="39" cy="49"/>
            </a:xfrm>
            <a:custGeom>
              <a:avLst/>
              <a:gdLst/>
              <a:ahLst/>
              <a:cxnLst>
                <a:cxn ang="0">
                  <a:pos x="507" y="0"/>
                </a:cxn>
                <a:cxn ang="0">
                  <a:pos x="259" y="639"/>
                </a:cxn>
                <a:cxn ang="0">
                  <a:pos x="0" y="0"/>
                </a:cxn>
                <a:cxn ang="0">
                  <a:pos x="507" y="0"/>
                </a:cxn>
              </a:cxnLst>
              <a:rect l="0" t="0" r="r" b="b"/>
              <a:pathLst>
                <a:path w="507" h="639">
                  <a:moveTo>
                    <a:pt x="507" y="0"/>
                  </a:moveTo>
                  <a:lnTo>
                    <a:pt x="259" y="639"/>
                  </a:lnTo>
                  <a:lnTo>
                    <a:pt x="0" y="0"/>
                  </a:lnTo>
                  <a:lnTo>
                    <a:pt x="507" y="0"/>
                  </a:lnTo>
                </a:path>
              </a:pathLst>
            </a:custGeom>
            <a:noFill/>
            <a:ln w="0">
              <a:solidFill>
                <a:srgbClr val="000000"/>
              </a:solidFill>
              <a:prstDash val="solid"/>
              <a:round/>
              <a:headEnd/>
              <a:tailEnd/>
            </a:ln>
          </p:spPr>
          <p:txBody>
            <a:bodyPr/>
            <a:lstStyle/>
            <a:p>
              <a:endParaRPr lang="en-US"/>
            </a:p>
          </p:txBody>
        </p:sp>
        <p:sp>
          <p:nvSpPr>
            <p:cNvPr id="85043" name="Freeform 51"/>
            <p:cNvSpPr>
              <a:spLocks/>
            </p:cNvSpPr>
            <p:nvPr/>
          </p:nvSpPr>
          <p:spPr bwMode="auto">
            <a:xfrm>
              <a:off x="2268" y="1815"/>
              <a:ext cx="9" cy="62"/>
            </a:xfrm>
            <a:custGeom>
              <a:avLst/>
              <a:gdLst/>
              <a:ahLst/>
              <a:cxnLst>
                <a:cxn ang="0">
                  <a:pos x="57" y="803"/>
                </a:cxn>
                <a:cxn ang="0">
                  <a:pos x="113" y="803"/>
                </a:cxn>
                <a:cxn ang="0">
                  <a:pos x="113" y="0"/>
                </a:cxn>
                <a:cxn ang="0">
                  <a:pos x="0" y="0"/>
                </a:cxn>
                <a:cxn ang="0">
                  <a:pos x="0" y="803"/>
                </a:cxn>
                <a:cxn ang="0">
                  <a:pos x="57" y="803"/>
                </a:cxn>
              </a:cxnLst>
              <a:rect l="0" t="0" r="r" b="b"/>
              <a:pathLst>
                <a:path w="113" h="803">
                  <a:moveTo>
                    <a:pt x="57" y="803"/>
                  </a:moveTo>
                  <a:lnTo>
                    <a:pt x="113" y="803"/>
                  </a:lnTo>
                  <a:lnTo>
                    <a:pt x="113" y="0"/>
                  </a:lnTo>
                  <a:lnTo>
                    <a:pt x="0" y="0"/>
                  </a:lnTo>
                  <a:lnTo>
                    <a:pt x="0" y="803"/>
                  </a:lnTo>
                  <a:lnTo>
                    <a:pt x="57" y="803"/>
                  </a:lnTo>
                  <a:close/>
                </a:path>
              </a:pathLst>
            </a:custGeom>
            <a:solidFill>
              <a:srgbClr val="000000"/>
            </a:solidFill>
            <a:ln w="9525">
              <a:noFill/>
              <a:round/>
              <a:headEnd/>
              <a:tailEnd/>
            </a:ln>
          </p:spPr>
          <p:txBody>
            <a:bodyPr/>
            <a:lstStyle/>
            <a:p>
              <a:endParaRPr lang="en-US"/>
            </a:p>
          </p:txBody>
        </p:sp>
        <p:sp>
          <p:nvSpPr>
            <p:cNvPr id="85044" name="Freeform 52"/>
            <p:cNvSpPr>
              <a:spLocks noEditPoints="1"/>
            </p:cNvSpPr>
            <p:nvPr/>
          </p:nvSpPr>
          <p:spPr bwMode="auto">
            <a:xfrm>
              <a:off x="2101" y="1987"/>
              <a:ext cx="82" cy="33"/>
            </a:xfrm>
            <a:custGeom>
              <a:avLst/>
              <a:gdLst/>
              <a:ahLst/>
              <a:cxnLst>
                <a:cxn ang="0">
                  <a:pos x="300" y="68"/>
                </a:cxn>
                <a:cxn ang="0">
                  <a:pos x="202" y="5"/>
                </a:cxn>
                <a:cxn ang="0">
                  <a:pos x="66" y="24"/>
                </a:cxn>
                <a:cxn ang="0">
                  <a:pos x="16" y="101"/>
                </a:cxn>
                <a:cxn ang="0">
                  <a:pos x="34" y="184"/>
                </a:cxn>
                <a:cxn ang="0">
                  <a:pos x="89" y="216"/>
                </a:cxn>
                <a:cxn ang="0">
                  <a:pos x="227" y="250"/>
                </a:cxn>
                <a:cxn ang="0">
                  <a:pos x="267" y="283"/>
                </a:cxn>
                <a:cxn ang="0">
                  <a:pos x="260" y="345"/>
                </a:cxn>
                <a:cxn ang="0">
                  <a:pos x="198" y="375"/>
                </a:cxn>
                <a:cxn ang="0">
                  <a:pos x="124" y="373"/>
                </a:cxn>
                <a:cxn ang="0">
                  <a:pos x="62" y="329"/>
                </a:cxn>
                <a:cxn ang="0">
                  <a:pos x="0" y="298"/>
                </a:cxn>
                <a:cxn ang="0">
                  <a:pos x="13" y="349"/>
                </a:cxn>
                <a:cxn ang="0">
                  <a:pos x="49" y="392"/>
                </a:cxn>
                <a:cxn ang="0">
                  <a:pos x="98" y="416"/>
                </a:cxn>
                <a:cxn ang="0">
                  <a:pos x="192" y="423"/>
                </a:cxn>
                <a:cxn ang="0">
                  <a:pos x="293" y="383"/>
                </a:cxn>
                <a:cxn ang="0">
                  <a:pos x="323" y="280"/>
                </a:cxn>
                <a:cxn ang="0">
                  <a:pos x="285" y="217"/>
                </a:cxn>
                <a:cxn ang="0">
                  <a:pos x="116" y="169"/>
                </a:cxn>
                <a:cxn ang="0">
                  <a:pos x="82" y="154"/>
                </a:cxn>
                <a:cxn ang="0">
                  <a:pos x="67" y="117"/>
                </a:cxn>
                <a:cxn ang="0">
                  <a:pos x="101" y="59"/>
                </a:cxn>
                <a:cxn ang="0">
                  <a:pos x="161" y="47"/>
                </a:cxn>
                <a:cxn ang="0">
                  <a:pos x="228" y="64"/>
                </a:cxn>
                <a:cxn ang="0">
                  <a:pos x="262" y="129"/>
                </a:cxn>
                <a:cxn ang="0">
                  <a:pos x="573" y="339"/>
                </a:cxn>
                <a:cxn ang="0">
                  <a:pos x="534" y="373"/>
                </a:cxn>
                <a:cxn ang="0">
                  <a:pos x="465" y="373"/>
                </a:cxn>
                <a:cxn ang="0">
                  <a:pos x="421" y="324"/>
                </a:cxn>
                <a:cxn ang="0">
                  <a:pos x="631" y="245"/>
                </a:cxn>
                <a:cxn ang="0">
                  <a:pos x="583" y="139"/>
                </a:cxn>
                <a:cxn ang="0">
                  <a:pos x="470" y="114"/>
                </a:cxn>
                <a:cxn ang="0">
                  <a:pos x="382" y="183"/>
                </a:cxn>
                <a:cxn ang="0">
                  <a:pos x="365" y="305"/>
                </a:cxn>
                <a:cxn ang="0">
                  <a:pos x="417" y="398"/>
                </a:cxn>
                <a:cxn ang="0">
                  <a:pos x="512" y="422"/>
                </a:cxn>
                <a:cxn ang="0">
                  <a:pos x="557" y="412"/>
                </a:cxn>
                <a:cxn ang="0">
                  <a:pos x="589" y="392"/>
                </a:cxn>
                <a:cxn ang="0">
                  <a:pos x="621" y="346"/>
                </a:cxn>
                <a:cxn ang="0">
                  <a:pos x="580" y="321"/>
                </a:cxn>
                <a:cxn ang="0">
                  <a:pos x="430" y="196"/>
                </a:cxn>
                <a:cxn ang="0">
                  <a:pos x="482" y="158"/>
                </a:cxn>
                <a:cxn ang="0">
                  <a:pos x="551" y="172"/>
                </a:cxn>
                <a:cxn ang="0">
                  <a:pos x="580" y="226"/>
                </a:cxn>
                <a:cxn ang="0">
                  <a:pos x="791" y="120"/>
                </a:cxn>
                <a:cxn ang="0">
                  <a:pos x="694" y="120"/>
                </a:cxn>
                <a:cxn ang="0">
                  <a:pos x="694" y="354"/>
                </a:cxn>
                <a:cxn ang="0">
                  <a:pos x="705" y="399"/>
                </a:cxn>
                <a:cxn ang="0">
                  <a:pos x="754" y="417"/>
                </a:cxn>
                <a:cxn ang="0">
                  <a:pos x="769" y="416"/>
                </a:cxn>
                <a:cxn ang="0">
                  <a:pos x="791" y="413"/>
                </a:cxn>
                <a:cxn ang="0">
                  <a:pos x="755" y="371"/>
                </a:cxn>
                <a:cxn ang="0">
                  <a:pos x="791" y="161"/>
                </a:cxn>
                <a:cxn ang="0">
                  <a:pos x="830" y="161"/>
                </a:cxn>
                <a:cxn ang="0">
                  <a:pos x="1065" y="413"/>
                </a:cxn>
              </a:cxnLst>
              <a:rect l="0" t="0" r="r" b="b"/>
              <a:pathLst>
                <a:path w="1065" h="424">
                  <a:moveTo>
                    <a:pt x="314" y="129"/>
                  </a:moveTo>
                  <a:lnTo>
                    <a:pt x="311" y="110"/>
                  </a:lnTo>
                  <a:lnTo>
                    <a:pt x="307" y="90"/>
                  </a:lnTo>
                  <a:lnTo>
                    <a:pt x="300" y="68"/>
                  </a:lnTo>
                  <a:lnTo>
                    <a:pt x="287" y="48"/>
                  </a:lnTo>
                  <a:lnTo>
                    <a:pt x="266" y="30"/>
                  </a:lnTo>
                  <a:lnTo>
                    <a:pt x="239" y="15"/>
                  </a:lnTo>
                  <a:lnTo>
                    <a:pt x="202" y="5"/>
                  </a:lnTo>
                  <a:lnTo>
                    <a:pt x="154" y="0"/>
                  </a:lnTo>
                  <a:lnTo>
                    <a:pt x="120" y="4"/>
                  </a:lnTo>
                  <a:lnTo>
                    <a:pt x="90" y="11"/>
                  </a:lnTo>
                  <a:lnTo>
                    <a:pt x="66" y="24"/>
                  </a:lnTo>
                  <a:lnTo>
                    <a:pt x="48" y="39"/>
                  </a:lnTo>
                  <a:lnTo>
                    <a:pt x="32" y="58"/>
                  </a:lnTo>
                  <a:lnTo>
                    <a:pt x="22" y="79"/>
                  </a:lnTo>
                  <a:lnTo>
                    <a:pt x="16" y="101"/>
                  </a:lnTo>
                  <a:lnTo>
                    <a:pt x="14" y="124"/>
                  </a:lnTo>
                  <a:lnTo>
                    <a:pt x="17" y="149"/>
                  </a:lnTo>
                  <a:lnTo>
                    <a:pt x="24" y="168"/>
                  </a:lnTo>
                  <a:lnTo>
                    <a:pt x="34" y="184"/>
                  </a:lnTo>
                  <a:lnTo>
                    <a:pt x="48" y="196"/>
                  </a:lnTo>
                  <a:lnTo>
                    <a:pt x="62" y="205"/>
                  </a:lnTo>
                  <a:lnTo>
                    <a:pt x="76" y="212"/>
                  </a:lnTo>
                  <a:lnTo>
                    <a:pt x="89" y="216"/>
                  </a:lnTo>
                  <a:lnTo>
                    <a:pt x="101" y="219"/>
                  </a:lnTo>
                  <a:lnTo>
                    <a:pt x="185" y="238"/>
                  </a:lnTo>
                  <a:lnTo>
                    <a:pt x="207" y="244"/>
                  </a:lnTo>
                  <a:lnTo>
                    <a:pt x="227" y="250"/>
                  </a:lnTo>
                  <a:lnTo>
                    <a:pt x="241" y="257"/>
                  </a:lnTo>
                  <a:lnTo>
                    <a:pt x="253" y="265"/>
                  </a:lnTo>
                  <a:lnTo>
                    <a:pt x="261" y="273"/>
                  </a:lnTo>
                  <a:lnTo>
                    <a:pt x="267" y="283"/>
                  </a:lnTo>
                  <a:lnTo>
                    <a:pt x="271" y="296"/>
                  </a:lnTo>
                  <a:lnTo>
                    <a:pt x="272" y="310"/>
                  </a:lnTo>
                  <a:lnTo>
                    <a:pt x="269" y="329"/>
                  </a:lnTo>
                  <a:lnTo>
                    <a:pt x="260" y="345"/>
                  </a:lnTo>
                  <a:lnTo>
                    <a:pt x="248" y="356"/>
                  </a:lnTo>
                  <a:lnTo>
                    <a:pt x="233" y="365"/>
                  </a:lnTo>
                  <a:lnTo>
                    <a:pt x="215" y="371"/>
                  </a:lnTo>
                  <a:lnTo>
                    <a:pt x="198" y="375"/>
                  </a:lnTo>
                  <a:lnTo>
                    <a:pt x="181" y="377"/>
                  </a:lnTo>
                  <a:lnTo>
                    <a:pt x="164" y="378"/>
                  </a:lnTo>
                  <a:lnTo>
                    <a:pt x="145" y="377"/>
                  </a:lnTo>
                  <a:lnTo>
                    <a:pt x="124" y="373"/>
                  </a:lnTo>
                  <a:lnTo>
                    <a:pt x="106" y="367"/>
                  </a:lnTo>
                  <a:lnTo>
                    <a:pt x="88" y="357"/>
                  </a:lnTo>
                  <a:lnTo>
                    <a:pt x="73" y="345"/>
                  </a:lnTo>
                  <a:lnTo>
                    <a:pt x="62" y="329"/>
                  </a:lnTo>
                  <a:lnTo>
                    <a:pt x="55" y="309"/>
                  </a:lnTo>
                  <a:lnTo>
                    <a:pt x="52" y="284"/>
                  </a:lnTo>
                  <a:lnTo>
                    <a:pt x="0" y="284"/>
                  </a:lnTo>
                  <a:lnTo>
                    <a:pt x="0" y="298"/>
                  </a:lnTo>
                  <a:lnTo>
                    <a:pt x="1" y="311"/>
                  </a:lnTo>
                  <a:lnTo>
                    <a:pt x="5" y="324"/>
                  </a:lnTo>
                  <a:lnTo>
                    <a:pt x="8" y="337"/>
                  </a:lnTo>
                  <a:lnTo>
                    <a:pt x="13" y="349"/>
                  </a:lnTo>
                  <a:lnTo>
                    <a:pt x="20" y="361"/>
                  </a:lnTo>
                  <a:lnTo>
                    <a:pt x="30" y="373"/>
                  </a:lnTo>
                  <a:lnTo>
                    <a:pt x="41" y="386"/>
                  </a:lnTo>
                  <a:lnTo>
                    <a:pt x="49" y="392"/>
                  </a:lnTo>
                  <a:lnTo>
                    <a:pt x="58" y="399"/>
                  </a:lnTo>
                  <a:lnTo>
                    <a:pt x="69" y="405"/>
                  </a:lnTo>
                  <a:lnTo>
                    <a:pt x="82" y="411"/>
                  </a:lnTo>
                  <a:lnTo>
                    <a:pt x="98" y="416"/>
                  </a:lnTo>
                  <a:lnTo>
                    <a:pt x="116" y="420"/>
                  </a:lnTo>
                  <a:lnTo>
                    <a:pt x="139" y="423"/>
                  </a:lnTo>
                  <a:lnTo>
                    <a:pt x="165" y="424"/>
                  </a:lnTo>
                  <a:lnTo>
                    <a:pt x="192" y="423"/>
                  </a:lnTo>
                  <a:lnTo>
                    <a:pt x="219" y="418"/>
                  </a:lnTo>
                  <a:lnTo>
                    <a:pt x="246" y="411"/>
                  </a:lnTo>
                  <a:lnTo>
                    <a:pt x="272" y="399"/>
                  </a:lnTo>
                  <a:lnTo>
                    <a:pt x="293" y="383"/>
                  </a:lnTo>
                  <a:lnTo>
                    <a:pt x="309" y="361"/>
                  </a:lnTo>
                  <a:lnTo>
                    <a:pt x="321" y="334"/>
                  </a:lnTo>
                  <a:lnTo>
                    <a:pt x="325" y="302"/>
                  </a:lnTo>
                  <a:lnTo>
                    <a:pt x="323" y="280"/>
                  </a:lnTo>
                  <a:lnTo>
                    <a:pt x="318" y="261"/>
                  </a:lnTo>
                  <a:lnTo>
                    <a:pt x="309" y="243"/>
                  </a:lnTo>
                  <a:lnTo>
                    <a:pt x="298" y="229"/>
                  </a:lnTo>
                  <a:lnTo>
                    <a:pt x="285" y="217"/>
                  </a:lnTo>
                  <a:lnTo>
                    <a:pt x="270" y="208"/>
                  </a:lnTo>
                  <a:lnTo>
                    <a:pt x="252" y="200"/>
                  </a:lnTo>
                  <a:lnTo>
                    <a:pt x="233" y="195"/>
                  </a:lnTo>
                  <a:lnTo>
                    <a:pt x="116" y="169"/>
                  </a:lnTo>
                  <a:lnTo>
                    <a:pt x="107" y="166"/>
                  </a:lnTo>
                  <a:lnTo>
                    <a:pt x="98" y="163"/>
                  </a:lnTo>
                  <a:lnTo>
                    <a:pt x="89" y="159"/>
                  </a:lnTo>
                  <a:lnTo>
                    <a:pt x="82" y="154"/>
                  </a:lnTo>
                  <a:lnTo>
                    <a:pt x="76" y="147"/>
                  </a:lnTo>
                  <a:lnTo>
                    <a:pt x="71" y="139"/>
                  </a:lnTo>
                  <a:lnTo>
                    <a:pt x="68" y="130"/>
                  </a:lnTo>
                  <a:lnTo>
                    <a:pt x="67" y="117"/>
                  </a:lnTo>
                  <a:lnTo>
                    <a:pt x="70" y="96"/>
                  </a:lnTo>
                  <a:lnTo>
                    <a:pt x="77" y="80"/>
                  </a:lnTo>
                  <a:lnTo>
                    <a:pt x="87" y="68"/>
                  </a:lnTo>
                  <a:lnTo>
                    <a:pt x="101" y="59"/>
                  </a:lnTo>
                  <a:lnTo>
                    <a:pt x="116" y="53"/>
                  </a:lnTo>
                  <a:lnTo>
                    <a:pt x="131" y="49"/>
                  </a:lnTo>
                  <a:lnTo>
                    <a:pt x="147" y="48"/>
                  </a:lnTo>
                  <a:lnTo>
                    <a:pt x="161" y="47"/>
                  </a:lnTo>
                  <a:lnTo>
                    <a:pt x="178" y="48"/>
                  </a:lnTo>
                  <a:lnTo>
                    <a:pt x="196" y="51"/>
                  </a:lnTo>
                  <a:lnTo>
                    <a:pt x="212" y="56"/>
                  </a:lnTo>
                  <a:lnTo>
                    <a:pt x="228" y="64"/>
                  </a:lnTo>
                  <a:lnTo>
                    <a:pt x="241" y="75"/>
                  </a:lnTo>
                  <a:lnTo>
                    <a:pt x="252" y="89"/>
                  </a:lnTo>
                  <a:lnTo>
                    <a:pt x="259" y="107"/>
                  </a:lnTo>
                  <a:lnTo>
                    <a:pt x="262" y="129"/>
                  </a:lnTo>
                  <a:lnTo>
                    <a:pt x="314" y="129"/>
                  </a:lnTo>
                  <a:close/>
                  <a:moveTo>
                    <a:pt x="580" y="321"/>
                  </a:moveTo>
                  <a:lnTo>
                    <a:pt x="577" y="330"/>
                  </a:lnTo>
                  <a:lnTo>
                    <a:pt x="573" y="339"/>
                  </a:lnTo>
                  <a:lnTo>
                    <a:pt x="567" y="349"/>
                  </a:lnTo>
                  <a:lnTo>
                    <a:pt x="558" y="358"/>
                  </a:lnTo>
                  <a:lnTo>
                    <a:pt x="547" y="366"/>
                  </a:lnTo>
                  <a:lnTo>
                    <a:pt x="534" y="373"/>
                  </a:lnTo>
                  <a:lnTo>
                    <a:pt x="519" y="378"/>
                  </a:lnTo>
                  <a:lnTo>
                    <a:pt x="503" y="380"/>
                  </a:lnTo>
                  <a:lnTo>
                    <a:pt x="482" y="378"/>
                  </a:lnTo>
                  <a:lnTo>
                    <a:pt x="465" y="373"/>
                  </a:lnTo>
                  <a:lnTo>
                    <a:pt x="450" y="365"/>
                  </a:lnTo>
                  <a:lnTo>
                    <a:pt x="437" y="354"/>
                  </a:lnTo>
                  <a:lnTo>
                    <a:pt x="428" y="340"/>
                  </a:lnTo>
                  <a:lnTo>
                    <a:pt x="421" y="324"/>
                  </a:lnTo>
                  <a:lnTo>
                    <a:pt x="417" y="305"/>
                  </a:lnTo>
                  <a:lnTo>
                    <a:pt x="416" y="283"/>
                  </a:lnTo>
                  <a:lnTo>
                    <a:pt x="633" y="283"/>
                  </a:lnTo>
                  <a:lnTo>
                    <a:pt x="631" y="245"/>
                  </a:lnTo>
                  <a:lnTo>
                    <a:pt x="625" y="212"/>
                  </a:lnTo>
                  <a:lnTo>
                    <a:pt x="615" y="183"/>
                  </a:lnTo>
                  <a:lnTo>
                    <a:pt x="601" y="158"/>
                  </a:lnTo>
                  <a:lnTo>
                    <a:pt x="583" y="139"/>
                  </a:lnTo>
                  <a:lnTo>
                    <a:pt x="561" y="123"/>
                  </a:lnTo>
                  <a:lnTo>
                    <a:pt x="534" y="114"/>
                  </a:lnTo>
                  <a:lnTo>
                    <a:pt x="505" y="111"/>
                  </a:lnTo>
                  <a:lnTo>
                    <a:pt x="470" y="114"/>
                  </a:lnTo>
                  <a:lnTo>
                    <a:pt x="441" y="124"/>
                  </a:lnTo>
                  <a:lnTo>
                    <a:pt x="417" y="140"/>
                  </a:lnTo>
                  <a:lnTo>
                    <a:pt x="397" y="159"/>
                  </a:lnTo>
                  <a:lnTo>
                    <a:pt x="382" y="183"/>
                  </a:lnTo>
                  <a:lnTo>
                    <a:pt x="371" y="211"/>
                  </a:lnTo>
                  <a:lnTo>
                    <a:pt x="365" y="241"/>
                  </a:lnTo>
                  <a:lnTo>
                    <a:pt x="363" y="275"/>
                  </a:lnTo>
                  <a:lnTo>
                    <a:pt x="365" y="305"/>
                  </a:lnTo>
                  <a:lnTo>
                    <a:pt x="372" y="333"/>
                  </a:lnTo>
                  <a:lnTo>
                    <a:pt x="383" y="358"/>
                  </a:lnTo>
                  <a:lnTo>
                    <a:pt x="397" y="380"/>
                  </a:lnTo>
                  <a:lnTo>
                    <a:pt x="417" y="398"/>
                  </a:lnTo>
                  <a:lnTo>
                    <a:pt x="439" y="411"/>
                  </a:lnTo>
                  <a:lnTo>
                    <a:pt x="466" y="419"/>
                  </a:lnTo>
                  <a:lnTo>
                    <a:pt x="496" y="422"/>
                  </a:lnTo>
                  <a:lnTo>
                    <a:pt x="512" y="422"/>
                  </a:lnTo>
                  <a:lnTo>
                    <a:pt x="526" y="420"/>
                  </a:lnTo>
                  <a:lnTo>
                    <a:pt x="539" y="418"/>
                  </a:lnTo>
                  <a:lnTo>
                    <a:pt x="549" y="415"/>
                  </a:lnTo>
                  <a:lnTo>
                    <a:pt x="557" y="412"/>
                  </a:lnTo>
                  <a:lnTo>
                    <a:pt x="564" y="409"/>
                  </a:lnTo>
                  <a:lnTo>
                    <a:pt x="571" y="405"/>
                  </a:lnTo>
                  <a:lnTo>
                    <a:pt x="576" y="402"/>
                  </a:lnTo>
                  <a:lnTo>
                    <a:pt x="589" y="392"/>
                  </a:lnTo>
                  <a:lnTo>
                    <a:pt x="600" y="381"/>
                  </a:lnTo>
                  <a:lnTo>
                    <a:pt x="609" y="368"/>
                  </a:lnTo>
                  <a:lnTo>
                    <a:pt x="616" y="357"/>
                  </a:lnTo>
                  <a:lnTo>
                    <a:pt x="621" y="346"/>
                  </a:lnTo>
                  <a:lnTo>
                    <a:pt x="626" y="336"/>
                  </a:lnTo>
                  <a:lnTo>
                    <a:pt x="629" y="327"/>
                  </a:lnTo>
                  <a:lnTo>
                    <a:pt x="630" y="321"/>
                  </a:lnTo>
                  <a:lnTo>
                    <a:pt x="580" y="321"/>
                  </a:lnTo>
                  <a:close/>
                  <a:moveTo>
                    <a:pt x="416" y="243"/>
                  </a:moveTo>
                  <a:lnTo>
                    <a:pt x="418" y="226"/>
                  </a:lnTo>
                  <a:lnTo>
                    <a:pt x="422" y="210"/>
                  </a:lnTo>
                  <a:lnTo>
                    <a:pt x="430" y="196"/>
                  </a:lnTo>
                  <a:lnTo>
                    <a:pt x="440" y="183"/>
                  </a:lnTo>
                  <a:lnTo>
                    <a:pt x="453" y="172"/>
                  </a:lnTo>
                  <a:lnTo>
                    <a:pt x="466" y="163"/>
                  </a:lnTo>
                  <a:lnTo>
                    <a:pt x="482" y="158"/>
                  </a:lnTo>
                  <a:lnTo>
                    <a:pt x="499" y="156"/>
                  </a:lnTo>
                  <a:lnTo>
                    <a:pt x="519" y="158"/>
                  </a:lnTo>
                  <a:lnTo>
                    <a:pt x="537" y="163"/>
                  </a:lnTo>
                  <a:lnTo>
                    <a:pt x="551" y="172"/>
                  </a:lnTo>
                  <a:lnTo>
                    <a:pt x="562" y="183"/>
                  </a:lnTo>
                  <a:lnTo>
                    <a:pt x="570" y="196"/>
                  </a:lnTo>
                  <a:lnTo>
                    <a:pt x="575" y="210"/>
                  </a:lnTo>
                  <a:lnTo>
                    <a:pt x="580" y="226"/>
                  </a:lnTo>
                  <a:lnTo>
                    <a:pt x="582" y="243"/>
                  </a:lnTo>
                  <a:lnTo>
                    <a:pt x="416" y="243"/>
                  </a:lnTo>
                  <a:close/>
                  <a:moveTo>
                    <a:pt x="791" y="161"/>
                  </a:moveTo>
                  <a:lnTo>
                    <a:pt x="791" y="120"/>
                  </a:lnTo>
                  <a:lnTo>
                    <a:pt x="744" y="120"/>
                  </a:lnTo>
                  <a:lnTo>
                    <a:pt x="744" y="39"/>
                  </a:lnTo>
                  <a:lnTo>
                    <a:pt x="694" y="39"/>
                  </a:lnTo>
                  <a:lnTo>
                    <a:pt x="694" y="120"/>
                  </a:lnTo>
                  <a:lnTo>
                    <a:pt x="653" y="120"/>
                  </a:lnTo>
                  <a:lnTo>
                    <a:pt x="653" y="161"/>
                  </a:lnTo>
                  <a:lnTo>
                    <a:pt x="694" y="161"/>
                  </a:lnTo>
                  <a:lnTo>
                    <a:pt x="694" y="354"/>
                  </a:lnTo>
                  <a:lnTo>
                    <a:pt x="695" y="367"/>
                  </a:lnTo>
                  <a:lnTo>
                    <a:pt x="696" y="379"/>
                  </a:lnTo>
                  <a:lnTo>
                    <a:pt x="700" y="390"/>
                  </a:lnTo>
                  <a:lnTo>
                    <a:pt x="705" y="399"/>
                  </a:lnTo>
                  <a:lnTo>
                    <a:pt x="714" y="407"/>
                  </a:lnTo>
                  <a:lnTo>
                    <a:pt x="724" y="412"/>
                  </a:lnTo>
                  <a:lnTo>
                    <a:pt x="737" y="416"/>
                  </a:lnTo>
                  <a:lnTo>
                    <a:pt x="754" y="417"/>
                  </a:lnTo>
                  <a:lnTo>
                    <a:pt x="756" y="417"/>
                  </a:lnTo>
                  <a:lnTo>
                    <a:pt x="760" y="417"/>
                  </a:lnTo>
                  <a:lnTo>
                    <a:pt x="764" y="416"/>
                  </a:lnTo>
                  <a:lnTo>
                    <a:pt x="769" y="416"/>
                  </a:lnTo>
                  <a:lnTo>
                    <a:pt x="773" y="415"/>
                  </a:lnTo>
                  <a:lnTo>
                    <a:pt x="779" y="414"/>
                  </a:lnTo>
                  <a:lnTo>
                    <a:pt x="785" y="414"/>
                  </a:lnTo>
                  <a:lnTo>
                    <a:pt x="791" y="413"/>
                  </a:lnTo>
                  <a:lnTo>
                    <a:pt x="791" y="374"/>
                  </a:lnTo>
                  <a:lnTo>
                    <a:pt x="774" y="374"/>
                  </a:lnTo>
                  <a:lnTo>
                    <a:pt x="765" y="374"/>
                  </a:lnTo>
                  <a:lnTo>
                    <a:pt x="755" y="371"/>
                  </a:lnTo>
                  <a:lnTo>
                    <a:pt x="747" y="364"/>
                  </a:lnTo>
                  <a:lnTo>
                    <a:pt x="744" y="351"/>
                  </a:lnTo>
                  <a:lnTo>
                    <a:pt x="744" y="161"/>
                  </a:lnTo>
                  <a:lnTo>
                    <a:pt x="791" y="161"/>
                  </a:lnTo>
                  <a:close/>
                  <a:moveTo>
                    <a:pt x="1060" y="161"/>
                  </a:moveTo>
                  <a:lnTo>
                    <a:pt x="1060" y="120"/>
                  </a:lnTo>
                  <a:lnTo>
                    <a:pt x="830" y="120"/>
                  </a:lnTo>
                  <a:lnTo>
                    <a:pt x="830" y="161"/>
                  </a:lnTo>
                  <a:lnTo>
                    <a:pt x="996" y="161"/>
                  </a:lnTo>
                  <a:lnTo>
                    <a:pt x="817" y="374"/>
                  </a:lnTo>
                  <a:lnTo>
                    <a:pt x="817" y="413"/>
                  </a:lnTo>
                  <a:lnTo>
                    <a:pt x="1065" y="413"/>
                  </a:lnTo>
                  <a:lnTo>
                    <a:pt x="1065" y="372"/>
                  </a:lnTo>
                  <a:lnTo>
                    <a:pt x="883" y="372"/>
                  </a:lnTo>
                  <a:lnTo>
                    <a:pt x="1060" y="161"/>
                  </a:lnTo>
                  <a:close/>
                </a:path>
              </a:pathLst>
            </a:custGeom>
            <a:solidFill>
              <a:srgbClr val="000000"/>
            </a:solidFill>
            <a:ln w="9525">
              <a:noFill/>
              <a:round/>
              <a:headEnd/>
              <a:tailEnd/>
            </a:ln>
          </p:spPr>
          <p:txBody>
            <a:bodyPr/>
            <a:lstStyle/>
            <a:p>
              <a:endParaRPr lang="en-US"/>
            </a:p>
          </p:txBody>
        </p:sp>
        <p:sp>
          <p:nvSpPr>
            <p:cNvPr id="85045" name="Freeform 53"/>
            <p:cNvSpPr>
              <a:spLocks noEditPoints="1"/>
            </p:cNvSpPr>
            <p:nvPr/>
          </p:nvSpPr>
          <p:spPr bwMode="auto">
            <a:xfrm>
              <a:off x="2185" y="1988"/>
              <a:ext cx="97" cy="32"/>
            </a:xfrm>
            <a:custGeom>
              <a:avLst/>
              <a:gdLst/>
              <a:ahLst/>
              <a:cxnLst>
                <a:cxn ang="0">
                  <a:pos x="215" y="319"/>
                </a:cxn>
                <a:cxn ang="0">
                  <a:pos x="205" y="338"/>
                </a:cxn>
                <a:cxn ang="0">
                  <a:pos x="184" y="355"/>
                </a:cxn>
                <a:cxn ang="0">
                  <a:pos x="157" y="367"/>
                </a:cxn>
                <a:cxn ang="0">
                  <a:pos x="120" y="367"/>
                </a:cxn>
                <a:cxn ang="0">
                  <a:pos x="87" y="354"/>
                </a:cxn>
                <a:cxn ang="0">
                  <a:pos x="65" y="329"/>
                </a:cxn>
                <a:cxn ang="0">
                  <a:pos x="54" y="294"/>
                </a:cxn>
                <a:cxn ang="0">
                  <a:pos x="270" y="272"/>
                </a:cxn>
                <a:cxn ang="0">
                  <a:pos x="262" y="201"/>
                </a:cxn>
                <a:cxn ang="0">
                  <a:pos x="238" y="147"/>
                </a:cxn>
                <a:cxn ang="0">
                  <a:pos x="198" y="112"/>
                </a:cxn>
                <a:cxn ang="0">
                  <a:pos x="142" y="100"/>
                </a:cxn>
                <a:cxn ang="0">
                  <a:pos x="79" y="113"/>
                </a:cxn>
                <a:cxn ang="0">
                  <a:pos x="35" y="148"/>
                </a:cxn>
                <a:cxn ang="0">
                  <a:pos x="8" y="200"/>
                </a:cxn>
                <a:cxn ang="0">
                  <a:pos x="0" y="264"/>
                </a:cxn>
                <a:cxn ang="0">
                  <a:pos x="9" y="322"/>
                </a:cxn>
                <a:cxn ang="0">
                  <a:pos x="35" y="369"/>
                </a:cxn>
                <a:cxn ang="0">
                  <a:pos x="77" y="400"/>
                </a:cxn>
                <a:cxn ang="0">
                  <a:pos x="133" y="411"/>
                </a:cxn>
                <a:cxn ang="0">
                  <a:pos x="164" y="409"/>
                </a:cxn>
                <a:cxn ang="0">
                  <a:pos x="186" y="404"/>
                </a:cxn>
                <a:cxn ang="0">
                  <a:pos x="202" y="398"/>
                </a:cxn>
                <a:cxn ang="0">
                  <a:pos x="214" y="391"/>
                </a:cxn>
                <a:cxn ang="0">
                  <a:pos x="237" y="370"/>
                </a:cxn>
                <a:cxn ang="0">
                  <a:pos x="254" y="346"/>
                </a:cxn>
                <a:cxn ang="0">
                  <a:pos x="263" y="325"/>
                </a:cxn>
                <a:cxn ang="0">
                  <a:pos x="267" y="310"/>
                </a:cxn>
                <a:cxn ang="0">
                  <a:pos x="53" y="232"/>
                </a:cxn>
                <a:cxn ang="0">
                  <a:pos x="59" y="199"/>
                </a:cxn>
                <a:cxn ang="0">
                  <a:pos x="78" y="172"/>
                </a:cxn>
                <a:cxn ang="0">
                  <a:pos x="103" y="152"/>
                </a:cxn>
                <a:cxn ang="0">
                  <a:pos x="136" y="145"/>
                </a:cxn>
                <a:cxn ang="0">
                  <a:pos x="174" y="152"/>
                </a:cxn>
                <a:cxn ang="0">
                  <a:pos x="199" y="172"/>
                </a:cxn>
                <a:cxn ang="0">
                  <a:pos x="213" y="199"/>
                </a:cxn>
                <a:cxn ang="0">
                  <a:pos x="219" y="232"/>
                </a:cxn>
                <a:cxn ang="0">
                  <a:pos x="870" y="402"/>
                </a:cxn>
                <a:cxn ang="0">
                  <a:pos x="791" y="0"/>
                </a:cxn>
                <a:cxn ang="0">
                  <a:pos x="673" y="340"/>
                </a:cxn>
                <a:cxn ang="0">
                  <a:pos x="478" y="0"/>
                </a:cxn>
                <a:cxn ang="0">
                  <a:pos x="531" y="402"/>
                </a:cxn>
                <a:cxn ang="0">
                  <a:pos x="531" y="150"/>
                </a:cxn>
                <a:cxn ang="0">
                  <a:pos x="530" y="94"/>
                </a:cxn>
                <a:cxn ang="0">
                  <a:pos x="531" y="65"/>
                </a:cxn>
                <a:cxn ang="0">
                  <a:pos x="701" y="402"/>
                </a:cxn>
                <a:cxn ang="0">
                  <a:pos x="816" y="64"/>
                </a:cxn>
                <a:cxn ang="0">
                  <a:pos x="816" y="124"/>
                </a:cxn>
                <a:cxn ang="0">
                  <a:pos x="815" y="165"/>
                </a:cxn>
                <a:cxn ang="0">
                  <a:pos x="870" y="402"/>
                </a:cxn>
                <a:cxn ang="0">
                  <a:pos x="1207" y="402"/>
                </a:cxn>
                <a:cxn ang="0">
                  <a:pos x="1120" y="0"/>
                </a:cxn>
                <a:cxn ang="0">
                  <a:pos x="903" y="402"/>
                </a:cxn>
                <a:cxn ang="0">
                  <a:pos x="1004" y="285"/>
                </a:cxn>
                <a:cxn ang="0">
                  <a:pos x="1020" y="236"/>
                </a:cxn>
                <a:cxn ang="0">
                  <a:pos x="1086" y="60"/>
                </a:cxn>
                <a:cxn ang="0">
                  <a:pos x="1020" y="236"/>
                </a:cxn>
              </a:cxnLst>
              <a:rect l="0" t="0" r="r" b="b"/>
              <a:pathLst>
                <a:path w="1268" h="411">
                  <a:moveTo>
                    <a:pt x="217" y="310"/>
                  </a:moveTo>
                  <a:lnTo>
                    <a:pt x="215" y="319"/>
                  </a:lnTo>
                  <a:lnTo>
                    <a:pt x="211" y="328"/>
                  </a:lnTo>
                  <a:lnTo>
                    <a:pt x="205" y="338"/>
                  </a:lnTo>
                  <a:lnTo>
                    <a:pt x="195" y="347"/>
                  </a:lnTo>
                  <a:lnTo>
                    <a:pt x="184" y="355"/>
                  </a:lnTo>
                  <a:lnTo>
                    <a:pt x="172" y="362"/>
                  </a:lnTo>
                  <a:lnTo>
                    <a:pt x="157" y="367"/>
                  </a:lnTo>
                  <a:lnTo>
                    <a:pt x="140" y="369"/>
                  </a:lnTo>
                  <a:lnTo>
                    <a:pt x="120" y="367"/>
                  </a:lnTo>
                  <a:lnTo>
                    <a:pt x="102" y="362"/>
                  </a:lnTo>
                  <a:lnTo>
                    <a:pt x="87" y="354"/>
                  </a:lnTo>
                  <a:lnTo>
                    <a:pt x="75" y="343"/>
                  </a:lnTo>
                  <a:lnTo>
                    <a:pt x="65" y="329"/>
                  </a:lnTo>
                  <a:lnTo>
                    <a:pt x="58" y="313"/>
                  </a:lnTo>
                  <a:lnTo>
                    <a:pt x="54" y="294"/>
                  </a:lnTo>
                  <a:lnTo>
                    <a:pt x="53" y="272"/>
                  </a:lnTo>
                  <a:lnTo>
                    <a:pt x="270" y="272"/>
                  </a:lnTo>
                  <a:lnTo>
                    <a:pt x="268" y="234"/>
                  </a:lnTo>
                  <a:lnTo>
                    <a:pt x="262" y="201"/>
                  </a:lnTo>
                  <a:lnTo>
                    <a:pt x="253" y="172"/>
                  </a:lnTo>
                  <a:lnTo>
                    <a:pt x="238" y="147"/>
                  </a:lnTo>
                  <a:lnTo>
                    <a:pt x="220" y="128"/>
                  </a:lnTo>
                  <a:lnTo>
                    <a:pt x="198" y="112"/>
                  </a:lnTo>
                  <a:lnTo>
                    <a:pt x="172" y="103"/>
                  </a:lnTo>
                  <a:lnTo>
                    <a:pt x="142" y="100"/>
                  </a:lnTo>
                  <a:lnTo>
                    <a:pt x="107" y="103"/>
                  </a:lnTo>
                  <a:lnTo>
                    <a:pt x="79" y="113"/>
                  </a:lnTo>
                  <a:lnTo>
                    <a:pt x="54" y="129"/>
                  </a:lnTo>
                  <a:lnTo>
                    <a:pt x="35" y="148"/>
                  </a:lnTo>
                  <a:lnTo>
                    <a:pt x="19" y="172"/>
                  </a:lnTo>
                  <a:lnTo>
                    <a:pt x="8" y="200"/>
                  </a:lnTo>
                  <a:lnTo>
                    <a:pt x="2" y="230"/>
                  </a:lnTo>
                  <a:lnTo>
                    <a:pt x="0" y="264"/>
                  </a:lnTo>
                  <a:lnTo>
                    <a:pt x="2" y="294"/>
                  </a:lnTo>
                  <a:lnTo>
                    <a:pt x="9" y="322"/>
                  </a:lnTo>
                  <a:lnTo>
                    <a:pt x="20" y="347"/>
                  </a:lnTo>
                  <a:lnTo>
                    <a:pt x="35" y="369"/>
                  </a:lnTo>
                  <a:lnTo>
                    <a:pt x="54" y="387"/>
                  </a:lnTo>
                  <a:lnTo>
                    <a:pt x="77" y="400"/>
                  </a:lnTo>
                  <a:lnTo>
                    <a:pt x="103" y="408"/>
                  </a:lnTo>
                  <a:lnTo>
                    <a:pt x="133" y="411"/>
                  </a:lnTo>
                  <a:lnTo>
                    <a:pt x="149" y="411"/>
                  </a:lnTo>
                  <a:lnTo>
                    <a:pt x="164" y="409"/>
                  </a:lnTo>
                  <a:lnTo>
                    <a:pt x="176" y="407"/>
                  </a:lnTo>
                  <a:lnTo>
                    <a:pt x="186" y="404"/>
                  </a:lnTo>
                  <a:lnTo>
                    <a:pt x="194" y="401"/>
                  </a:lnTo>
                  <a:lnTo>
                    <a:pt x="202" y="398"/>
                  </a:lnTo>
                  <a:lnTo>
                    <a:pt x="209" y="394"/>
                  </a:lnTo>
                  <a:lnTo>
                    <a:pt x="214" y="391"/>
                  </a:lnTo>
                  <a:lnTo>
                    <a:pt x="226" y="381"/>
                  </a:lnTo>
                  <a:lnTo>
                    <a:pt x="237" y="370"/>
                  </a:lnTo>
                  <a:lnTo>
                    <a:pt x="247" y="357"/>
                  </a:lnTo>
                  <a:lnTo>
                    <a:pt x="254" y="346"/>
                  </a:lnTo>
                  <a:lnTo>
                    <a:pt x="259" y="335"/>
                  </a:lnTo>
                  <a:lnTo>
                    <a:pt x="263" y="325"/>
                  </a:lnTo>
                  <a:lnTo>
                    <a:pt x="266" y="316"/>
                  </a:lnTo>
                  <a:lnTo>
                    <a:pt x="267" y="310"/>
                  </a:lnTo>
                  <a:lnTo>
                    <a:pt x="217" y="310"/>
                  </a:lnTo>
                  <a:close/>
                  <a:moveTo>
                    <a:pt x="53" y="232"/>
                  </a:moveTo>
                  <a:lnTo>
                    <a:pt x="55" y="215"/>
                  </a:lnTo>
                  <a:lnTo>
                    <a:pt x="59" y="199"/>
                  </a:lnTo>
                  <a:lnTo>
                    <a:pt x="68" y="185"/>
                  </a:lnTo>
                  <a:lnTo>
                    <a:pt x="78" y="172"/>
                  </a:lnTo>
                  <a:lnTo>
                    <a:pt x="90" y="161"/>
                  </a:lnTo>
                  <a:lnTo>
                    <a:pt x="103" y="152"/>
                  </a:lnTo>
                  <a:lnTo>
                    <a:pt x="120" y="147"/>
                  </a:lnTo>
                  <a:lnTo>
                    <a:pt x="136" y="145"/>
                  </a:lnTo>
                  <a:lnTo>
                    <a:pt x="157" y="147"/>
                  </a:lnTo>
                  <a:lnTo>
                    <a:pt x="174" y="152"/>
                  </a:lnTo>
                  <a:lnTo>
                    <a:pt x="188" y="161"/>
                  </a:lnTo>
                  <a:lnTo>
                    <a:pt x="199" y="172"/>
                  </a:lnTo>
                  <a:lnTo>
                    <a:pt x="208" y="185"/>
                  </a:lnTo>
                  <a:lnTo>
                    <a:pt x="213" y="199"/>
                  </a:lnTo>
                  <a:lnTo>
                    <a:pt x="217" y="215"/>
                  </a:lnTo>
                  <a:lnTo>
                    <a:pt x="219" y="232"/>
                  </a:lnTo>
                  <a:lnTo>
                    <a:pt x="53" y="232"/>
                  </a:lnTo>
                  <a:close/>
                  <a:moveTo>
                    <a:pt x="870" y="402"/>
                  </a:moveTo>
                  <a:lnTo>
                    <a:pt x="870" y="0"/>
                  </a:lnTo>
                  <a:lnTo>
                    <a:pt x="791" y="0"/>
                  </a:lnTo>
                  <a:lnTo>
                    <a:pt x="674" y="340"/>
                  </a:lnTo>
                  <a:lnTo>
                    <a:pt x="673" y="340"/>
                  </a:lnTo>
                  <a:lnTo>
                    <a:pt x="557" y="0"/>
                  </a:lnTo>
                  <a:lnTo>
                    <a:pt x="478" y="0"/>
                  </a:lnTo>
                  <a:lnTo>
                    <a:pt x="478" y="402"/>
                  </a:lnTo>
                  <a:lnTo>
                    <a:pt x="531" y="402"/>
                  </a:lnTo>
                  <a:lnTo>
                    <a:pt x="531" y="165"/>
                  </a:lnTo>
                  <a:lnTo>
                    <a:pt x="531" y="150"/>
                  </a:lnTo>
                  <a:lnTo>
                    <a:pt x="531" y="124"/>
                  </a:lnTo>
                  <a:lnTo>
                    <a:pt x="530" y="94"/>
                  </a:lnTo>
                  <a:lnTo>
                    <a:pt x="530" y="65"/>
                  </a:lnTo>
                  <a:lnTo>
                    <a:pt x="531" y="65"/>
                  </a:lnTo>
                  <a:lnTo>
                    <a:pt x="647" y="402"/>
                  </a:lnTo>
                  <a:lnTo>
                    <a:pt x="701" y="402"/>
                  </a:lnTo>
                  <a:lnTo>
                    <a:pt x="815" y="64"/>
                  </a:lnTo>
                  <a:lnTo>
                    <a:pt x="816" y="64"/>
                  </a:lnTo>
                  <a:lnTo>
                    <a:pt x="816" y="94"/>
                  </a:lnTo>
                  <a:lnTo>
                    <a:pt x="816" y="124"/>
                  </a:lnTo>
                  <a:lnTo>
                    <a:pt x="815" y="150"/>
                  </a:lnTo>
                  <a:lnTo>
                    <a:pt x="815" y="165"/>
                  </a:lnTo>
                  <a:lnTo>
                    <a:pt x="815" y="402"/>
                  </a:lnTo>
                  <a:lnTo>
                    <a:pt x="870" y="402"/>
                  </a:lnTo>
                  <a:close/>
                  <a:moveTo>
                    <a:pt x="1167" y="285"/>
                  </a:moveTo>
                  <a:lnTo>
                    <a:pt x="1207" y="402"/>
                  </a:lnTo>
                  <a:lnTo>
                    <a:pt x="1268" y="402"/>
                  </a:lnTo>
                  <a:lnTo>
                    <a:pt x="1120" y="0"/>
                  </a:lnTo>
                  <a:lnTo>
                    <a:pt x="1057" y="0"/>
                  </a:lnTo>
                  <a:lnTo>
                    <a:pt x="903" y="402"/>
                  </a:lnTo>
                  <a:lnTo>
                    <a:pt x="961" y="402"/>
                  </a:lnTo>
                  <a:lnTo>
                    <a:pt x="1004" y="285"/>
                  </a:lnTo>
                  <a:lnTo>
                    <a:pt x="1167" y="285"/>
                  </a:lnTo>
                  <a:close/>
                  <a:moveTo>
                    <a:pt x="1020" y="236"/>
                  </a:moveTo>
                  <a:lnTo>
                    <a:pt x="1085" y="60"/>
                  </a:lnTo>
                  <a:lnTo>
                    <a:pt x="1086" y="60"/>
                  </a:lnTo>
                  <a:lnTo>
                    <a:pt x="1147" y="236"/>
                  </a:lnTo>
                  <a:lnTo>
                    <a:pt x="1020" y="236"/>
                  </a:lnTo>
                  <a:close/>
                </a:path>
              </a:pathLst>
            </a:custGeom>
            <a:solidFill>
              <a:srgbClr val="000000"/>
            </a:solidFill>
            <a:ln w="9525">
              <a:noFill/>
              <a:round/>
              <a:headEnd/>
              <a:tailEnd/>
            </a:ln>
          </p:spPr>
          <p:txBody>
            <a:bodyPr/>
            <a:lstStyle/>
            <a:p>
              <a:endParaRPr lang="en-US"/>
            </a:p>
          </p:txBody>
        </p:sp>
        <p:sp>
          <p:nvSpPr>
            <p:cNvPr id="85046" name="Freeform 54"/>
            <p:cNvSpPr>
              <a:spLocks/>
            </p:cNvSpPr>
            <p:nvPr/>
          </p:nvSpPr>
          <p:spPr bwMode="auto">
            <a:xfrm>
              <a:off x="2283" y="1988"/>
              <a:ext cx="27" cy="31"/>
            </a:xfrm>
            <a:custGeom>
              <a:avLst/>
              <a:gdLst/>
              <a:ahLst/>
              <a:cxnLst>
                <a:cxn ang="0">
                  <a:pos x="215" y="196"/>
                </a:cxn>
                <a:cxn ang="0">
                  <a:pos x="352" y="0"/>
                </a:cxn>
                <a:cxn ang="0">
                  <a:pos x="285" y="0"/>
                </a:cxn>
                <a:cxn ang="0">
                  <a:pos x="182" y="154"/>
                </a:cxn>
                <a:cxn ang="0">
                  <a:pos x="78" y="0"/>
                </a:cxn>
                <a:cxn ang="0">
                  <a:pos x="9" y="0"/>
                </a:cxn>
                <a:cxn ang="0">
                  <a:pos x="146" y="196"/>
                </a:cxn>
                <a:cxn ang="0">
                  <a:pos x="0" y="402"/>
                </a:cxn>
                <a:cxn ang="0">
                  <a:pos x="66" y="402"/>
                </a:cxn>
                <a:cxn ang="0">
                  <a:pos x="180" y="236"/>
                </a:cxn>
                <a:cxn ang="0">
                  <a:pos x="289" y="402"/>
                </a:cxn>
                <a:cxn ang="0">
                  <a:pos x="358" y="402"/>
                </a:cxn>
                <a:cxn ang="0">
                  <a:pos x="215" y="196"/>
                </a:cxn>
              </a:cxnLst>
              <a:rect l="0" t="0" r="r" b="b"/>
              <a:pathLst>
                <a:path w="358" h="402">
                  <a:moveTo>
                    <a:pt x="215" y="196"/>
                  </a:moveTo>
                  <a:lnTo>
                    <a:pt x="352" y="0"/>
                  </a:lnTo>
                  <a:lnTo>
                    <a:pt x="285" y="0"/>
                  </a:lnTo>
                  <a:lnTo>
                    <a:pt x="182" y="154"/>
                  </a:lnTo>
                  <a:lnTo>
                    <a:pt x="78" y="0"/>
                  </a:lnTo>
                  <a:lnTo>
                    <a:pt x="9" y="0"/>
                  </a:lnTo>
                  <a:lnTo>
                    <a:pt x="146" y="196"/>
                  </a:lnTo>
                  <a:lnTo>
                    <a:pt x="0" y="402"/>
                  </a:lnTo>
                  <a:lnTo>
                    <a:pt x="66" y="402"/>
                  </a:lnTo>
                  <a:lnTo>
                    <a:pt x="180" y="236"/>
                  </a:lnTo>
                  <a:lnTo>
                    <a:pt x="289" y="402"/>
                  </a:lnTo>
                  <a:lnTo>
                    <a:pt x="358" y="402"/>
                  </a:lnTo>
                  <a:lnTo>
                    <a:pt x="215" y="196"/>
                  </a:lnTo>
                  <a:close/>
                </a:path>
              </a:pathLst>
            </a:custGeom>
            <a:solidFill>
              <a:srgbClr val="000000"/>
            </a:solidFill>
            <a:ln w="9525">
              <a:noFill/>
              <a:round/>
              <a:headEnd/>
              <a:tailEnd/>
            </a:ln>
          </p:spPr>
          <p:txBody>
            <a:bodyPr/>
            <a:lstStyle/>
            <a:p>
              <a:endParaRPr lang="en-US"/>
            </a:p>
          </p:txBody>
        </p:sp>
        <p:sp>
          <p:nvSpPr>
            <p:cNvPr id="85047" name="Freeform 55"/>
            <p:cNvSpPr>
              <a:spLocks noEditPoints="1"/>
            </p:cNvSpPr>
            <p:nvPr/>
          </p:nvSpPr>
          <p:spPr bwMode="auto">
            <a:xfrm>
              <a:off x="2314" y="1988"/>
              <a:ext cx="59" cy="31"/>
            </a:xfrm>
            <a:custGeom>
              <a:avLst/>
              <a:gdLst/>
              <a:ahLst/>
              <a:cxnLst>
                <a:cxn ang="0">
                  <a:pos x="55" y="0"/>
                </a:cxn>
                <a:cxn ang="0">
                  <a:pos x="0" y="0"/>
                </a:cxn>
                <a:cxn ang="0">
                  <a:pos x="0" y="402"/>
                </a:cxn>
                <a:cxn ang="0">
                  <a:pos x="55" y="402"/>
                </a:cxn>
                <a:cxn ang="0">
                  <a:pos x="55" y="0"/>
                </a:cxn>
                <a:cxn ang="0">
                  <a:pos x="412" y="184"/>
                </a:cxn>
                <a:cxn ang="0">
                  <a:pos x="124" y="184"/>
                </a:cxn>
                <a:cxn ang="0">
                  <a:pos x="124" y="224"/>
                </a:cxn>
                <a:cxn ang="0">
                  <a:pos x="412" y="224"/>
                </a:cxn>
                <a:cxn ang="0">
                  <a:pos x="412" y="184"/>
                </a:cxn>
                <a:cxn ang="0">
                  <a:pos x="412" y="297"/>
                </a:cxn>
                <a:cxn ang="0">
                  <a:pos x="124" y="297"/>
                </a:cxn>
                <a:cxn ang="0">
                  <a:pos x="124" y="338"/>
                </a:cxn>
                <a:cxn ang="0">
                  <a:pos x="412" y="338"/>
                </a:cxn>
                <a:cxn ang="0">
                  <a:pos x="412" y="297"/>
                </a:cxn>
                <a:cxn ang="0">
                  <a:pos x="758" y="354"/>
                </a:cxn>
                <a:cxn ang="0">
                  <a:pos x="507" y="354"/>
                </a:cxn>
                <a:cxn ang="0">
                  <a:pos x="758" y="47"/>
                </a:cxn>
                <a:cxn ang="0">
                  <a:pos x="758" y="0"/>
                </a:cxn>
                <a:cxn ang="0">
                  <a:pos x="456" y="0"/>
                </a:cxn>
                <a:cxn ang="0">
                  <a:pos x="456" y="48"/>
                </a:cxn>
                <a:cxn ang="0">
                  <a:pos x="687" y="48"/>
                </a:cxn>
                <a:cxn ang="0">
                  <a:pos x="437" y="356"/>
                </a:cxn>
                <a:cxn ang="0">
                  <a:pos x="437" y="402"/>
                </a:cxn>
                <a:cxn ang="0">
                  <a:pos x="758" y="402"/>
                </a:cxn>
                <a:cxn ang="0">
                  <a:pos x="758" y="354"/>
                </a:cxn>
              </a:cxnLst>
              <a:rect l="0" t="0" r="r" b="b"/>
              <a:pathLst>
                <a:path w="758" h="402">
                  <a:moveTo>
                    <a:pt x="55" y="0"/>
                  </a:moveTo>
                  <a:lnTo>
                    <a:pt x="0" y="0"/>
                  </a:lnTo>
                  <a:lnTo>
                    <a:pt x="0" y="402"/>
                  </a:lnTo>
                  <a:lnTo>
                    <a:pt x="55" y="402"/>
                  </a:lnTo>
                  <a:lnTo>
                    <a:pt x="55" y="0"/>
                  </a:lnTo>
                  <a:close/>
                  <a:moveTo>
                    <a:pt x="412" y="184"/>
                  </a:moveTo>
                  <a:lnTo>
                    <a:pt x="124" y="184"/>
                  </a:lnTo>
                  <a:lnTo>
                    <a:pt x="124" y="224"/>
                  </a:lnTo>
                  <a:lnTo>
                    <a:pt x="412" y="224"/>
                  </a:lnTo>
                  <a:lnTo>
                    <a:pt x="412" y="184"/>
                  </a:lnTo>
                  <a:close/>
                  <a:moveTo>
                    <a:pt x="412" y="297"/>
                  </a:moveTo>
                  <a:lnTo>
                    <a:pt x="124" y="297"/>
                  </a:lnTo>
                  <a:lnTo>
                    <a:pt x="124" y="338"/>
                  </a:lnTo>
                  <a:lnTo>
                    <a:pt x="412" y="338"/>
                  </a:lnTo>
                  <a:lnTo>
                    <a:pt x="412" y="297"/>
                  </a:lnTo>
                  <a:close/>
                  <a:moveTo>
                    <a:pt x="758" y="354"/>
                  </a:moveTo>
                  <a:lnTo>
                    <a:pt x="507" y="354"/>
                  </a:lnTo>
                  <a:lnTo>
                    <a:pt x="758" y="47"/>
                  </a:lnTo>
                  <a:lnTo>
                    <a:pt x="758" y="0"/>
                  </a:lnTo>
                  <a:lnTo>
                    <a:pt x="456" y="0"/>
                  </a:lnTo>
                  <a:lnTo>
                    <a:pt x="456" y="48"/>
                  </a:lnTo>
                  <a:lnTo>
                    <a:pt x="687" y="48"/>
                  </a:lnTo>
                  <a:lnTo>
                    <a:pt x="437" y="356"/>
                  </a:lnTo>
                  <a:lnTo>
                    <a:pt x="437" y="402"/>
                  </a:lnTo>
                  <a:lnTo>
                    <a:pt x="758" y="402"/>
                  </a:lnTo>
                  <a:lnTo>
                    <a:pt x="758" y="354"/>
                  </a:lnTo>
                  <a:close/>
                </a:path>
              </a:pathLst>
            </a:custGeom>
            <a:solidFill>
              <a:srgbClr val="000000"/>
            </a:solidFill>
            <a:ln w="9525">
              <a:noFill/>
              <a:round/>
              <a:headEnd/>
              <a:tailEnd/>
            </a:ln>
          </p:spPr>
          <p:txBody>
            <a:bodyPr/>
            <a:lstStyle/>
            <a:p>
              <a:endParaRPr lang="en-US"/>
            </a:p>
          </p:txBody>
        </p:sp>
        <p:sp>
          <p:nvSpPr>
            <p:cNvPr id="85048" name="Freeform 56"/>
            <p:cNvSpPr>
              <a:spLocks noEditPoints="1"/>
            </p:cNvSpPr>
            <p:nvPr/>
          </p:nvSpPr>
          <p:spPr bwMode="auto">
            <a:xfrm>
              <a:off x="2373" y="1988"/>
              <a:ext cx="28" cy="31"/>
            </a:xfrm>
            <a:custGeom>
              <a:avLst/>
              <a:gdLst/>
              <a:ahLst/>
              <a:cxnLst>
                <a:cxn ang="0">
                  <a:pos x="264" y="285"/>
                </a:cxn>
                <a:cxn ang="0">
                  <a:pos x="304" y="402"/>
                </a:cxn>
                <a:cxn ang="0">
                  <a:pos x="364" y="402"/>
                </a:cxn>
                <a:cxn ang="0">
                  <a:pos x="217" y="0"/>
                </a:cxn>
                <a:cxn ang="0">
                  <a:pos x="154" y="0"/>
                </a:cxn>
                <a:cxn ang="0">
                  <a:pos x="0" y="402"/>
                </a:cxn>
                <a:cxn ang="0">
                  <a:pos x="57" y="402"/>
                </a:cxn>
                <a:cxn ang="0">
                  <a:pos x="100" y="285"/>
                </a:cxn>
                <a:cxn ang="0">
                  <a:pos x="264" y="285"/>
                </a:cxn>
                <a:cxn ang="0">
                  <a:pos x="117" y="236"/>
                </a:cxn>
                <a:cxn ang="0">
                  <a:pos x="182" y="60"/>
                </a:cxn>
                <a:cxn ang="0">
                  <a:pos x="183" y="60"/>
                </a:cxn>
                <a:cxn ang="0">
                  <a:pos x="244" y="236"/>
                </a:cxn>
                <a:cxn ang="0">
                  <a:pos x="117" y="236"/>
                </a:cxn>
              </a:cxnLst>
              <a:rect l="0" t="0" r="r" b="b"/>
              <a:pathLst>
                <a:path w="364" h="402">
                  <a:moveTo>
                    <a:pt x="264" y="285"/>
                  </a:moveTo>
                  <a:lnTo>
                    <a:pt x="304" y="402"/>
                  </a:lnTo>
                  <a:lnTo>
                    <a:pt x="364" y="402"/>
                  </a:lnTo>
                  <a:lnTo>
                    <a:pt x="217" y="0"/>
                  </a:lnTo>
                  <a:lnTo>
                    <a:pt x="154" y="0"/>
                  </a:lnTo>
                  <a:lnTo>
                    <a:pt x="0" y="402"/>
                  </a:lnTo>
                  <a:lnTo>
                    <a:pt x="57" y="402"/>
                  </a:lnTo>
                  <a:lnTo>
                    <a:pt x="100" y="285"/>
                  </a:lnTo>
                  <a:lnTo>
                    <a:pt x="264" y="285"/>
                  </a:lnTo>
                  <a:close/>
                  <a:moveTo>
                    <a:pt x="117" y="236"/>
                  </a:moveTo>
                  <a:lnTo>
                    <a:pt x="182" y="60"/>
                  </a:lnTo>
                  <a:lnTo>
                    <a:pt x="183" y="60"/>
                  </a:lnTo>
                  <a:lnTo>
                    <a:pt x="244" y="236"/>
                  </a:lnTo>
                  <a:lnTo>
                    <a:pt x="117" y="236"/>
                  </a:lnTo>
                  <a:close/>
                </a:path>
              </a:pathLst>
            </a:custGeom>
            <a:solidFill>
              <a:srgbClr val="000000"/>
            </a:solidFill>
            <a:ln w="9525">
              <a:noFill/>
              <a:round/>
              <a:headEnd/>
              <a:tailEnd/>
            </a:ln>
          </p:spPr>
          <p:txBody>
            <a:bodyPr/>
            <a:lstStyle/>
            <a:p>
              <a:endParaRPr lang="en-US"/>
            </a:p>
          </p:txBody>
        </p:sp>
        <p:sp>
          <p:nvSpPr>
            <p:cNvPr id="85049" name="Freeform 57"/>
            <p:cNvSpPr>
              <a:spLocks noEditPoints="1"/>
            </p:cNvSpPr>
            <p:nvPr/>
          </p:nvSpPr>
          <p:spPr bwMode="auto">
            <a:xfrm>
              <a:off x="2404" y="1988"/>
              <a:ext cx="51" cy="31"/>
            </a:xfrm>
            <a:custGeom>
              <a:avLst/>
              <a:gdLst/>
              <a:ahLst/>
              <a:cxnLst>
                <a:cxn ang="0">
                  <a:pos x="269" y="166"/>
                </a:cxn>
                <a:cxn ang="0">
                  <a:pos x="55" y="166"/>
                </a:cxn>
                <a:cxn ang="0">
                  <a:pos x="55" y="0"/>
                </a:cxn>
                <a:cxn ang="0">
                  <a:pos x="0" y="0"/>
                </a:cxn>
                <a:cxn ang="0">
                  <a:pos x="0" y="402"/>
                </a:cxn>
                <a:cxn ang="0">
                  <a:pos x="55" y="402"/>
                </a:cxn>
                <a:cxn ang="0">
                  <a:pos x="55" y="214"/>
                </a:cxn>
                <a:cxn ang="0">
                  <a:pos x="269" y="214"/>
                </a:cxn>
                <a:cxn ang="0">
                  <a:pos x="269" y="402"/>
                </a:cxn>
                <a:cxn ang="0">
                  <a:pos x="325" y="402"/>
                </a:cxn>
                <a:cxn ang="0">
                  <a:pos x="325" y="0"/>
                </a:cxn>
                <a:cxn ang="0">
                  <a:pos x="269" y="0"/>
                </a:cxn>
                <a:cxn ang="0">
                  <a:pos x="269" y="166"/>
                </a:cxn>
                <a:cxn ang="0">
                  <a:pos x="453" y="0"/>
                </a:cxn>
                <a:cxn ang="0">
                  <a:pos x="398" y="0"/>
                </a:cxn>
                <a:cxn ang="0">
                  <a:pos x="398" y="402"/>
                </a:cxn>
                <a:cxn ang="0">
                  <a:pos x="660" y="402"/>
                </a:cxn>
                <a:cxn ang="0">
                  <a:pos x="660" y="354"/>
                </a:cxn>
                <a:cxn ang="0">
                  <a:pos x="453" y="354"/>
                </a:cxn>
                <a:cxn ang="0">
                  <a:pos x="453" y="0"/>
                </a:cxn>
              </a:cxnLst>
              <a:rect l="0" t="0" r="r" b="b"/>
              <a:pathLst>
                <a:path w="660" h="402">
                  <a:moveTo>
                    <a:pt x="269" y="166"/>
                  </a:moveTo>
                  <a:lnTo>
                    <a:pt x="55" y="166"/>
                  </a:lnTo>
                  <a:lnTo>
                    <a:pt x="55" y="0"/>
                  </a:lnTo>
                  <a:lnTo>
                    <a:pt x="0" y="0"/>
                  </a:lnTo>
                  <a:lnTo>
                    <a:pt x="0" y="402"/>
                  </a:lnTo>
                  <a:lnTo>
                    <a:pt x="55" y="402"/>
                  </a:lnTo>
                  <a:lnTo>
                    <a:pt x="55" y="214"/>
                  </a:lnTo>
                  <a:lnTo>
                    <a:pt x="269" y="214"/>
                  </a:lnTo>
                  <a:lnTo>
                    <a:pt x="269" y="402"/>
                  </a:lnTo>
                  <a:lnTo>
                    <a:pt x="325" y="402"/>
                  </a:lnTo>
                  <a:lnTo>
                    <a:pt x="325" y="0"/>
                  </a:lnTo>
                  <a:lnTo>
                    <a:pt x="269" y="0"/>
                  </a:lnTo>
                  <a:lnTo>
                    <a:pt x="269" y="166"/>
                  </a:lnTo>
                  <a:close/>
                  <a:moveTo>
                    <a:pt x="453" y="0"/>
                  </a:moveTo>
                  <a:lnTo>
                    <a:pt x="398" y="0"/>
                  </a:lnTo>
                  <a:lnTo>
                    <a:pt x="398" y="402"/>
                  </a:lnTo>
                  <a:lnTo>
                    <a:pt x="660" y="402"/>
                  </a:lnTo>
                  <a:lnTo>
                    <a:pt x="660" y="354"/>
                  </a:lnTo>
                  <a:lnTo>
                    <a:pt x="453" y="354"/>
                  </a:lnTo>
                  <a:lnTo>
                    <a:pt x="453" y="0"/>
                  </a:lnTo>
                  <a:close/>
                </a:path>
              </a:pathLst>
            </a:custGeom>
            <a:solidFill>
              <a:srgbClr val="000000"/>
            </a:solidFill>
            <a:ln w="9525">
              <a:noFill/>
              <a:round/>
              <a:headEnd/>
              <a:tailEnd/>
            </a:ln>
          </p:spPr>
          <p:txBody>
            <a:bodyPr/>
            <a:lstStyle/>
            <a:p>
              <a:endParaRPr lang="en-US"/>
            </a:p>
          </p:txBody>
        </p:sp>
        <p:sp>
          <p:nvSpPr>
            <p:cNvPr id="85050" name="Freeform 58"/>
            <p:cNvSpPr>
              <a:spLocks/>
            </p:cNvSpPr>
            <p:nvPr/>
          </p:nvSpPr>
          <p:spPr bwMode="auto">
            <a:xfrm>
              <a:off x="2072" y="1940"/>
              <a:ext cx="409" cy="127"/>
            </a:xfrm>
            <a:custGeom>
              <a:avLst/>
              <a:gdLst/>
              <a:ahLst/>
              <a:cxnLst>
                <a:cxn ang="0">
                  <a:pos x="5315" y="0"/>
                </a:cxn>
                <a:cxn ang="0">
                  <a:pos x="5315" y="1651"/>
                </a:cxn>
                <a:cxn ang="0">
                  <a:pos x="0" y="1651"/>
                </a:cxn>
                <a:cxn ang="0">
                  <a:pos x="0" y="1651"/>
                </a:cxn>
                <a:cxn ang="0">
                  <a:pos x="0" y="0"/>
                </a:cxn>
                <a:cxn ang="0">
                  <a:pos x="5305" y="0"/>
                </a:cxn>
                <a:cxn ang="0">
                  <a:pos x="5315" y="0"/>
                </a:cxn>
              </a:cxnLst>
              <a:rect l="0" t="0" r="r" b="b"/>
              <a:pathLst>
                <a:path w="5315" h="1651">
                  <a:moveTo>
                    <a:pt x="5315" y="0"/>
                  </a:moveTo>
                  <a:lnTo>
                    <a:pt x="5315" y="1651"/>
                  </a:lnTo>
                  <a:lnTo>
                    <a:pt x="0" y="1651"/>
                  </a:lnTo>
                  <a:lnTo>
                    <a:pt x="0" y="1651"/>
                  </a:lnTo>
                  <a:lnTo>
                    <a:pt x="0" y="0"/>
                  </a:lnTo>
                  <a:lnTo>
                    <a:pt x="5305" y="0"/>
                  </a:lnTo>
                  <a:lnTo>
                    <a:pt x="5315" y="0"/>
                  </a:lnTo>
                </a:path>
              </a:pathLst>
            </a:custGeom>
            <a:noFill/>
            <a:ln w="0">
              <a:solidFill>
                <a:srgbClr val="000000"/>
              </a:solidFill>
              <a:prstDash val="solid"/>
              <a:round/>
              <a:headEnd/>
              <a:tailEnd/>
            </a:ln>
          </p:spPr>
          <p:txBody>
            <a:bodyPr/>
            <a:lstStyle/>
            <a:p>
              <a:endParaRPr lang="en-US"/>
            </a:p>
          </p:txBody>
        </p:sp>
        <p:sp>
          <p:nvSpPr>
            <p:cNvPr id="85051" name="Rectangle 59"/>
            <p:cNvSpPr>
              <a:spLocks noChangeArrowheads="1"/>
            </p:cNvSpPr>
            <p:nvPr/>
          </p:nvSpPr>
          <p:spPr bwMode="auto">
            <a:xfrm>
              <a:off x="2098" y="1956"/>
              <a:ext cx="357" cy="95"/>
            </a:xfrm>
            <a:prstGeom prst="rect">
              <a:avLst/>
            </a:prstGeom>
            <a:noFill/>
            <a:ln w="0">
              <a:solidFill>
                <a:srgbClr val="000000"/>
              </a:solidFill>
              <a:miter lim="800000"/>
              <a:headEnd/>
              <a:tailEnd/>
            </a:ln>
          </p:spPr>
          <p:txBody>
            <a:bodyPr/>
            <a:lstStyle/>
            <a:p>
              <a:endParaRPr lang="en-US"/>
            </a:p>
          </p:txBody>
        </p:sp>
        <p:sp>
          <p:nvSpPr>
            <p:cNvPr id="85052" name="Freeform 60"/>
            <p:cNvSpPr>
              <a:spLocks/>
            </p:cNvSpPr>
            <p:nvPr/>
          </p:nvSpPr>
          <p:spPr bwMode="auto">
            <a:xfrm>
              <a:off x="2072" y="1675"/>
              <a:ext cx="409" cy="127"/>
            </a:xfrm>
            <a:custGeom>
              <a:avLst/>
              <a:gdLst/>
              <a:ahLst/>
              <a:cxnLst>
                <a:cxn ang="0">
                  <a:pos x="5315" y="0"/>
                </a:cxn>
                <a:cxn ang="0">
                  <a:pos x="5315" y="1651"/>
                </a:cxn>
                <a:cxn ang="0">
                  <a:pos x="0" y="1651"/>
                </a:cxn>
                <a:cxn ang="0">
                  <a:pos x="0" y="1651"/>
                </a:cxn>
                <a:cxn ang="0">
                  <a:pos x="0" y="0"/>
                </a:cxn>
                <a:cxn ang="0">
                  <a:pos x="5305" y="0"/>
                </a:cxn>
                <a:cxn ang="0">
                  <a:pos x="5315" y="0"/>
                </a:cxn>
              </a:cxnLst>
              <a:rect l="0" t="0" r="r" b="b"/>
              <a:pathLst>
                <a:path w="5315" h="1651">
                  <a:moveTo>
                    <a:pt x="5315" y="0"/>
                  </a:moveTo>
                  <a:lnTo>
                    <a:pt x="5315" y="1651"/>
                  </a:lnTo>
                  <a:lnTo>
                    <a:pt x="0" y="1651"/>
                  </a:lnTo>
                  <a:lnTo>
                    <a:pt x="0" y="1651"/>
                  </a:lnTo>
                  <a:lnTo>
                    <a:pt x="0" y="0"/>
                  </a:lnTo>
                  <a:lnTo>
                    <a:pt x="5305" y="0"/>
                  </a:lnTo>
                  <a:lnTo>
                    <a:pt x="5315" y="0"/>
                  </a:lnTo>
                </a:path>
              </a:pathLst>
            </a:custGeom>
            <a:noFill/>
            <a:ln w="0">
              <a:solidFill>
                <a:srgbClr val="000000"/>
              </a:solidFill>
              <a:prstDash val="solid"/>
              <a:round/>
              <a:headEnd/>
              <a:tailEnd/>
            </a:ln>
          </p:spPr>
          <p:txBody>
            <a:bodyPr/>
            <a:lstStyle/>
            <a:p>
              <a:endParaRPr lang="en-US"/>
            </a:p>
          </p:txBody>
        </p:sp>
        <p:sp>
          <p:nvSpPr>
            <p:cNvPr id="85053" name="Rectangle 61"/>
            <p:cNvSpPr>
              <a:spLocks noChangeArrowheads="1"/>
            </p:cNvSpPr>
            <p:nvPr/>
          </p:nvSpPr>
          <p:spPr bwMode="auto">
            <a:xfrm>
              <a:off x="2098" y="1691"/>
              <a:ext cx="357" cy="95"/>
            </a:xfrm>
            <a:prstGeom prst="rect">
              <a:avLst/>
            </a:prstGeom>
            <a:noFill/>
            <a:ln w="0">
              <a:solidFill>
                <a:srgbClr val="000000"/>
              </a:solidFill>
              <a:miter lim="800000"/>
              <a:headEnd/>
              <a:tailEnd/>
            </a:ln>
          </p:spPr>
          <p:txBody>
            <a:bodyPr/>
            <a:lstStyle/>
            <a:p>
              <a:endParaRPr lang="en-US"/>
            </a:p>
          </p:txBody>
        </p:sp>
        <p:sp>
          <p:nvSpPr>
            <p:cNvPr id="85054" name="Freeform 62"/>
            <p:cNvSpPr>
              <a:spLocks noEditPoints="1"/>
            </p:cNvSpPr>
            <p:nvPr/>
          </p:nvSpPr>
          <p:spPr bwMode="auto">
            <a:xfrm>
              <a:off x="2108" y="1722"/>
              <a:ext cx="82" cy="33"/>
            </a:xfrm>
            <a:custGeom>
              <a:avLst/>
              <a:gdLst/>
              <a:ahLst/>
              <a:cxnLst>
                <a:cxn ang="0">
                  <a:pos x="299" y="67"/>
                </a:cxn>
                <a:cxn ang="0">
                  <a:pos x="201" y="4"/>
                </a:cxn>
                <a:cxn ang="0">
                  <a:pos x="65" y="23"/>
                </a:cxn>
                <a:cxn ang="0">
                  <a:pos x="15" y="101"/>
                </a:cxn>
                <a:cxn ang="0">
                  <a:pos x="33" y="183"/>
                </a:cxn>
                <a:cxn ang="0">
                  <a:pos x="89" y="216"/>
                </a:cxn>
                <a:cxn ang="0">
                  <a:pos x="226" y="250"/>
                </a:cxn>
                <a:cxn ang="0">
                  <a:pos x="267" y="282"/>
                </a:cxn>
                <a:cxn ang="0">
                  <a:pos x="259" y="345"/>
                </a:cxn>
                <a:cxn ang="0">
                  <a:pos x="197" y="375"/>
                </a:cxn>
                <a:cxn ang="0">
                  <a:pos x="123" y="373"/>
                </a:cxn>
                <a:cxn ang="0">
                  <a:pos x="61" y="329"/>
                </a:cxn>
                <a:cxn ang="0">
                  <a:pos x="0" y="297"/>
                </a:cxn>
                <a:cxn ang="0">
                  <a:pos x="12" y="349"/>
                </a:cxn>
                <a:cxn ang="0">
                  <a:pos x="48" y="391"/>
                </a:cxn>
                <a:cxn ang="0">
                  <a:pos x="97" y="415"/>
                </a:cxn>
                <a:cxn ang="0">
                  <a:pos x="191" y="422"/>
                </a:cxn>
                <a:cxn ang="0">
                  <a:pos x="292" y="382"/>
                </a:cxn>
                <a:cxn ang="0">
                  <a:pos x="322" y="279"/>
                </a:cxn>
                <a:cxn ang="0">
                  <a:pos x="284" y="217"/>
                </a:cxn>
                <a:cxn ang="0">
                  <a:pos x="115" y="168"/>
                </a:cxn>
                <a:cxn ang="0">
                  <a:pos x="81" y="153"/>
                </a:cxn>
                <a:cxn ang="0">
                  <a:pos x="66" y="117"/>
                </a:cxn>
                <a:cxn ang="0">
                  <a:pos x="100" y="58"/>
                </a:cxn>
                <a:cxn ang="0">
                  <a:pos x="160" y="46"/>
                </a:cxn>
                <a:cxn ang="0">
                  <a:pos x="227" y="63"/>
                </a:cxn>
                <a:cxn ang="0">
                  <a:pos x="261" y="128"/>
                </a:cxn>
                <a:cxn ang="0">
                  <a:pos x="572" y="339"/>
                </a:cxn>
                <a:cxn ang="0">
                  <a:pos x="534" y="373"/>
                </a:cxn>
                <a:cxn ang="0">
                  <a:pos x="464" y="373"/>
                </a:cxn>
                <a:cxn ang="0">
                  <a:pos x="420" y="323"/>
                </a:cxn>
                <a:cxn ang="0">
                  <a:pos x="630" y="245"/>
                </a:cxn>
                <a:cxn ang="0">
                  <a:pos x="582" y="138"/>
                </a:cxn>
                <a:cxn ang="0">
                  <a:pos x="469" y="114"/>
                </a:cxn>
                <a:cxn ang="0">
                  <a:pos x="381" y="182"/>
                </a:cxn>
                <a:cxn ang="0">
                  <a:pos x="364" y="304"/>
                </a:cxn>
                <a:cxn ang="0">
                  <a:pos x="416" y="397"/>
                </a:cxn>
                <a:cxn ang="0">
                  <a:pos x="511" y="421"/>
                </a:cxn>
                <a:cxn ang="0">
                  <a:pos x="556" y="411"/>
                </a:cxn>
                <a:cxn ang="0">
                  <a:pos x="588" y="391"/>
                </a:cxn>
                <a:cxn ang="0">
                  <a:pos x="621" y="346"/>
                </a:cxn>
                <a:cxn ang="0">
                  <a:pos x="579" y="320"/>
                </a:cxn>
                <a:cxn ang="0">
                  <a:pos x="429" y="195"/>
                </a:cxn>
                <a:cxn ang="0">
                  <a:pos x="481" y="157"/>
                </a:cxn>
                <a:cxn ang="0">
                  <a:pos x="550" y="171"/>
                </a:cxn>
                <a:cxn ang="0">
                  <a:pos x="579" y="226"/>
                </a:cxn>
                <a:cxn ang="0">
                  <a:pos x="790" y="120"/>
                </a:cxn>
                <a:cxn ang="0">
                  <a:pos x="693" y="120"/>
                </a:cxn>
                <a:cxn ang="0">
                  <a:pos x="693" y="354"/>
                </a:cxn>
                <a:cxn ang="0">
                  <a:pos x="704" y="398"/>
                </a:cxn>
                <a:cxn ang="0">
                  <a:pos x="754" y="416"/>
                </a:cxn>
                <a:cxn ang="0">
                  <a:pos x="768" y="415"/>
                </a:cxn>
                <a:cxn ang="0">
                  <a:pos x="790" y="412"/>
                </a:cxn>
                <a:cxn ang="0">
                  <a:pos x="755" y="371"/>
                </a:cxn>
                <a:cxn ang="0">
                  <a:pos x="790" y="160"/>
                </a:cxn>
                <a:cxn ang="0">
                  <a:pos x="829" y="160"/>
                </a:cxn>
                <a:cxn ang="0">
                  <a:pos x="1065" y="412"/>
                </a:cxn>
              </a:cxnLst>
              <a:rect l="0" t="0" r="r" b="b"/>
              <a:pathLst>
                <a:path w="1065" h="423">
                  <a:moveTo>
                    <a:pt x="313" y="128"/>
                  </a:moveTo>
                  <a:lnTo>
                    <a:pt x="311" y="110"/>
                  </a:lnTo>
                  <a:lnTo>
                    <a:pt x="306" y="90"/>
                  </a:lnTo>
                  <a:lnTo>
                    <a:pt x="299" y="67"/>
                  </a:lnTo>
                  <a:lnTo>
                    <a:pt x="286" y="47"/>
                  </a:lnTo>
                  <a:lnTo>
                    <a:pt x="266" y="29"/>
                  </a:lnTo>
                  <a:lnTo>
                    <a:pt x="238" y="14"/>
                  </a:lnTo>
                  <a:lnTo>
                    <a:pt x="201" y="4"/>
                  </a:lnTo>
                  <a:lnTo>
                    <a:pt x="153" y="0"/>
                  </a:lnTo>
                  <a:lnTo>
                    <a:pt x="119" y="3"/>
                  </a:lnTo>
                  <a:lnTo>
                    <a:pt x="90" y="10"/>
                  </a:lnTo>
                  <a:lnTo>
                    <a:pt x="65" y="23"/>
                  </a:lnTo>
                  <a:lnTo>
                    <a:pt x="47" y="38"/>
                  </a:lnTo>
                  <a:lnTo>
                    <a:pt x="31" y="57"/>
                  </a:lnTo>
                  <a:lnTo>
                    <a:pt x="21" y="79"/>
                  </a:lnTo>
                  <a:lnTo>
                    <a:pt x="15" y="101"/>
                  </a:lnTo>
                  <a:lnTo>
                    <a:pt x="13" y="124"/>
                  </a:lnTo>
                  <a:lnTo>
                    <a:pt x="16" y="148"/>
                  </a:lnTo>
                  <a:lnTo>
                    <a:pt x="23" y="167"/>
                  </a:lnTo>
                  <a:lnTo>
                    <a:pt x="33" y="183"/>
                  </a:lnTo>
                  <a:lnTo>
                    <a:pt x="47" y="195"/>
                  </a:lnTo>
                  <a:lnTo>
                    <a:pt x="61" y="205"/>
                  </a:lnTo>
                  <a:lnTo>
                    <a:pt x="75" y="212"/>
                  </a:lnTo>
                  <a:lnTo>
                    <a:pt x="89" y="216"/>
                  </a:lnTo>
                  <a:lnTo>
                    <a:pt x="100" y="219"/>
                  </a:lnTo>
                  <a:lnTo>
                    <a:pt x="184" y="238"/>
                  </a:lnTo>
                  <a:lnTo>
                    <a:pt x="206" y="244"/>
                  </a:lnTo>
                  <a:lnTo>
                    <a:pt x="226" y="250"/>
                  </a:lnTo>
                  <a:lnTo>
                    <a:pt x="240" y="256"/>
                  </a:lnTo>
                  <a:lnTo>
                    <a:pt x="252" y="264"/>
                  </a:lnTo>
                  <a:lnTo>
                    <a:pt x="260" y="272"/>
                  </a:lnTo>
                  <a:lnTo>
                    <a:pt x="267" y="282"/>
                  </a:lnTo>
                  <a:lnTo>
                    <a:pt x="270" y="295"/>
                  </a:lnTo>
                  <a:lnTo>
                    <a:pt x="271" y="309"/>
                  </a:lnTo>
                  <a:lnTo>
                    <a:pt x="268" y="329"/>
                  </a:lnTo>
                  <a:lnTo>
                    <a:pt x="259" y="345"/>
                  </a:lnTo>
                  <a:lnTo>
                    <a:pt x="247" y="356"/>
                  </a:lnTo>
                  <a:lnTo>
                    <a:pt x="232" y="365"/>
                  </a:lnTo>
                  <a:lnTo>
                    <a:pt x="214" y="371"/>
                  </a:lnTo>
                  <a:lnTo>
                    <a:pt x="197" y="375"/>
                  </a:lnTo>
                  <a:lnTo>
                    <a:pt x="180" y="376"/>
                  </a:lnTo>
                  <a:lnTo>
                    <a:pt x="163" y="377"/>
                  </a:lnTo>
                  <a:lnTo>
                    <a:pt x="144" y="376"/>
                  </a:lnTo>
                  <a:lnTo>
                    <a:pt x="123" y="373"/>
                  </a:lnTo>
                  <a:lnTo>
                    <a:pt x="105" y="367"/>
                  </a:lnTo>
                  <a:lnTo>
                    <a:pt x="88" y="357"/>
                  </a:lnTo>
                  <a:lnTo>
                    <a:pt x="72" y="345"/>
                  </a:lnTo>
                  <a:lnTo>
                    <a:pt x="61" y="329"/>
                  </a:lnTo>
                  <a:lnTo>
                    <a:pt x="54" y="308"/>
                  </a:lnTo>
                  <a:lnTo>
                    <a:pt x="51" y="283"/>
                  </a:lnTo>
                  <a:lnTo>
                    <a:pt x="0" y="283"/>
                  </a:lnTo>
                  <a:lnTo>
                    <a:pt x="0" y="297"/>
                  </a:lnTo>
                  <a:lnTo>
                    <a:pt x="1" y="310"/>
                  </a:lnTo>
                  <a:lnTo>
                    <a:pt x="4" y="323"/>
                  </a:lnTo>
                  <a:lnTo>
                    <a:pt x="7" y="337"/>
                  </a:lnTo>
                  <a:lnTo>
                    <a:pt x="12" y="349"/>
                  </a:lnTo>
                  <a:lnTo>
                    <a:pt x="19" y="361"/>
                  </a:lnTo>
                  <a:lnTo>
                    <a:pt x="29" y="373"/>
                  </a:lnTo>
                  <a:lnTo>
                    <a:pt x="40" y="385"/>
                  </a:lnTo>
                  <a:lnTo>
                    <a:pt x="48" y="391"/>
                  </a:lnTo>
                  <a:lnTo>
                    <a:pt x="57" y="398"/>
                  </a:lnTo>
                  <a:lnTo>
                    <a:pt x="68" y="404"/>
                  </a:lnTo>
                  <a:lnTo>
                    <a:pt x="81" y="410"/>
                  </a:lnTo>
                  <a:lnTo>
                    <a:pt x="97" y="415"/>
                  </a:lnTo>
                  <a:lnTo>
                    <a:pt x="115" y="419"/>
                  </a:lnTo>
                  <a:lnTo>
                    <a:pt x="138" y="422"/>
                  </a:lnTo>
                  <a:lnTo>
                    <a:pt x="164" y="423"/>
                  </a:lnTo>
                  <a:lnTo>
                    <a:pt x="191" y="422"/>
                  </a:lnTo>
                  <a:lnTo>
                    <a:pt x="218" y="417"/>
                  </a:lnTo>
                  <a:lnTo>
                    <a:pt x="245" y="410"/>
                  </a:lnTo>
                  <a:lnTo>
                    <a:pt x="271" y="398"/>
                  </a:lnTo>
                  <a:lnTo>
                    <a:pt x="292" y="382"/>
                  </a:lnTo>
                  <a:lnTo>
                    <a:pt x="309" y="361"/>
                  </a:lnTo>
                  <a:lnTo>
                    <a:pt x="320" y="334"/>
                  </a:lnTo>
                  <a:lnTo>
                    <a:pt x="324" y="301"/>
                  </a:lnTo>
                  <a:lnTo>
                    <a:pt x="322" y="279"/>
                  </a:lnTo>
                  <a:lnTo>
                    <a:pt x="317" y="260"/>
                  </a:lnTo>
                  <a:lnTo>
                    <a:pt x="309" y="243"/>
                  </a:lnTo>
                  <a:lnTo>
                    <a:pt x="297" y="229"/>
                  </a:lnTo>
                  <a:lnTo>
                    <a:pt x="284" y="217"/>
                  </a:lnTo>
                  <a:lnTo>
                    <a:pt x="269" y="208"/>
                  </a:lnTo>
                  <a:lnTo>
                    <a:pt x="251" y="199"/>
                  </a:lnTo>
                  <a:lnTo>
                    <a:pt x="232" y="194"/>
                  </a:lnTo>
                  <a:lnTo>
                    <a:pt x="115" y="168"/>
                  </a:lnTo>
                  <a:lnTo>
                    <a:pt x="106" y="165"/>
                  </a:lnTo>
                  <a:lnTo>
                    <a:pt x="97" y="162"/>
                  </a:lnTo>
                  <a:lnTo>
                    <a:pt x="89" y="158"/>
                  </a:lnTo>
                  <a:lnTo>
                    <a:pt x="81" y="153"/>
                  </a:lnTo>
                  <a:lnTo>
                    <a:pt x="75" y="146"/>
                  </a:lnTo>
                  <a:lnTo>
                    <a:pt x="70" y="138"/>
                  </a:lnTo>
                  <a:lnTo>
                    <a:pt x="67" y="129"/>
                  </a:lnTo>
                  <a:lnTo>
                    <a:pt x="66" y="117"/>
                  </a:lnTo>
                  <a:lnTo>
                    <a:pt x="69" y="96"/>
                  </a:lnTo>
                  <a:lnTo>
                    <a:pt x="76" y="80"/>
                  </a:lnTo>
                  <a:lnTo>
                    <a:pt x="87" y="67"/>
                  </a:lnTo>
                  <a:lnTo>
                    <a:pt x="100" y="58"/>
                  </a:lnTo>
                  <a:lnTo>
                    <a:pt x="115" y="52"/>
                  </a:lnTo>
                  <a:lnTo>
                    <a:pt x="130" y="48"/>
                  </a:lnTo>
                  <a:lnTo>
                    <a:pt x="146" y="47"/>
                  </a:lnTo>
                  <a:lnTo>
                    <a:pt x="160" y="46"/>
                  </a:lnTo>
                  <a:lnTo>
                    <a:pt x="178" y="47"/>
                  </a:lnTo>
                  <a:lnTo>
                    <a:pt x="195" y="50"/>
                  </a:lnTo>
                  <a:lnTo>
                    <a:pt x="211" y="55"/>
                  </a:lnTo>
                  <a:lnTo>
                    <a:pt x="227" y="63"/>
                  </a:lnTo>
                  <a:lnTo>
                    <a:pt x="240" y="74"/>
                  </a:lnTo>
                  <a:lnTo>
                    <a:pt x="251" y="89"/>
                  </a:lnTo>
                  <a:lnTo>
                    <a:pt x="258" y="107"/>
                  </a:lnTo>
                  <a:lnTo>
                    <a:pt x="261" y="128"/>
                  </a:lnTo>
                  <a:lnTo>
                    <a:pt x="313" y="128"/>
                  </a:lnTo>
                  <a:close/>
                  <a:moveTo>
                    <a:pt x="579" y="320"/>
                  </a:moveTo>
                  <a:lnTo>
                    <a:pt x="577" y="330"/>
                  </a:lnTo>
                  <a:lnTo>
                    <a:pt x="572" y="339"/>
                  </a:lnTo>
                  <a:lnTo>
                    <a:pt x="566" y="349"/>
                  </a:lnTo>
                  <a:lnTo>
                    <a:pt x="557" y="358"/>
                  </a:lnTo>
                  <a:lnTo>
                    <a:pt x="546" y="366"/>
                  </a:lnTo>
                  <a:lnTo>
                    <a:pt x="534" y="373"/>
                  </a:lnTo>
                  <a:lnTo>
                    <a:pt x="518" y="377"/>
                  </a:lnTo>
                  <a:lnTo>
                    <a:pt x="502" y="379"/>
                  </a:lnTo>
                  <a:lnTo>
                    <a:pt x="481" y="377"/>
                  </a:lnTo>
                  <a:lnTo>
                    <a:pt x="464" y="373"/>
                  </a:lnTo>
                  <a:lnTo>
                    <a:pt x="449" y="365"/>
                  </a:lnTo>
                  <a:lnTo>
                    <a:pt x="436" y="354"/>
                  </a:lnTo>
                  <a:lnTo>
                    <a:pt x="427" y="340"/>
                  </a:lnTo>
                  <a:lnTo>
                    <a:pt x="420" y="323"/>
                  </a:lnTo>
                  <a:lnTo>
                    <a:pt x="416" y="304"/>
                  </a:lnTo>
                  <a:lnTo>
                    <a:pt x="415" y="282"/>
                  </a:lnTo>
                  <a:lnTo>
                    <a:pt x="632" y="282"/>
                  </a:lnTo>
                  <a:lnTo>
                    <a:pt x="630" y="245"/>
                  </a:lnTo>
                  <a:lnTo>
                    <a:pt x="624" y="212"/>
                  </a:lnTo>
                  <a:lnTo>
                    <a:pt x="614" y="182"/>
                  </a:lnTo>
                  <a:lnTo>
                    <a:pt x="600" y="157"/>
                  </a:lnTo>
                  <a:lnTo>
                    <a:pt x="582" y="138"/>
                  </a:lnTo>
                  <a:lnTo>
                    <a:pt x="560" y="123"/>
                  </a:lnTo>
                  <a:lnTo>
                    <a:pt x="534" y="114"/>
                  </a:lnTo>
                  <a:lnTo>
                    <a:pt x="504" y="111"/>
                  </a:lnTo>
                  <a:lnTo>
                    <a:pt x="469" y="114"/>
                  </a:lnTo>
                  <a:lnTo>
                    <a:pt x="440" y="124"/>
                  </a:lnTo>
                  <a:lnTo>
                    <a:pt x="416" y="139"/>
                  </a:lnTo>
                  <a:lnTo>
                    <a:pt x="396" y="158"/>
                  </a:lnTo>
                  <a:lnTo>
                    <a:pt x="381" y="182"/>
                  </a:lnTo>
                  <a:lnTo>
                    <a:pt x="370" y="211"/>
                  </a:lnTo>
                  <a:lnTo>
                    <a:pt x="364" y="241"/>
                  </a:lnTo>
                  <a:lnTo>
                    <a:pt x="362" y="274"/>
                  </a:lnTo>
                  <a:lnTo>
                    <a:pt x="364" y="304"/>
                  </a:lnTo>
                  <a:lnTo>
                    <a:pt x="371" y="333"/>
                  </a:lnTo>
                  <a:lnTo>
                    <a:pt x="382" y="358"/>
                  </a:lnTo>
                  <a:lnTo>
                    <a:pt x="396" y="379"/>
                  </a:lnTo>
                  <a:lnTo>
                    <a:pt x="416" y="397"/>
                  </a:lnTo>
                  <a:lnTo>
                    <a:pt x="438" y="410"/>
                  </a:lnTo>
                  <a:lnTo>
                    <a:pt x="465" y="418"/>
                  </a:lnTo>
                  <a:lnTo>
                    <a:pt x="495" y="421"/>
                  </a:lnTo>
                  <a:lnTo>
                    <a:pt x="511" y="421"/>
                  </a:lnTo>
                  <a:lnTo>
                    <a:pt x="525" y="419"/>
                  </a:lnTo>
                  <a:lnTo>
                    <a:pt x="538" y="417"/>
                  </a:lnTo>
                  <a:lnTo>
                    <a:pt x="548" y="414"/>
                  </a:lnTo>
                  <a:lnTo>
                    <a:pt x="556" y="411"/>
                  </a:lnTo>
                  <a:lnTo>
                    <a:pt x="563" y="408"/>
                  </a:lnTo>
                  <a:lnTo>
                    <a:pt x="570" y="404"/>
                  </a:lnTo>
                  <a:lnTo>
                    <a:pt x="576" y="401"/>
                  </a:lnTo>
                  <a:lnTo>
                    <a:pt x="588" y="391"/>
                  </a:lnTo>
                  <a:lnTo>
                    <a:pt x="599" y="380"/>
                  </a:lnTo>
                  <a:lnTo>
                    <a:pt x="608" y="368"/>
                  </a:lnTo>
                  <a:lnTo>
                    <a:pt x="615" y="357"/>
                  </a:lnTo>
                  <a:lnTo>
                    <a:pt x="621" y="346"/>
                  </a:lnTo>
                  <a:lnTo>
                    <a:pt x="625" y="336"/>
                  </a:lnTo>
                  <a:lnTo>
                    <a:pt x="628" y="326"/>
                  </a:lnTo>
                  <a:lnTo>
                    <a:pt x="629" y="320"/>
                  </a:lnTo>
                  <a:lnTo>
                    <a:pt x="579" y="320"/>
                  </a:lnTo>
                  <a:close/>
                  <a:moveTo>
                    <a:pt x="415" y="243"/>
                  </a:moveTo>
                  <a:lnTo>
                    <a:pt x="417" y="226"/>
                  </a:lnTo>
                  <a:lnTo>
                    <a:pt x="421" y="210"/>
                  </a:lnTo>
                  <a:lnTo>
                    <a:pt x="429" y="195"/>
                  </a:lnTo>
                  <a:lnTo>
                    <a:pt x="439" y="182"/>
                  </a:lnTo>
                  <a:lnTo>
                    <a:pt x="452" y="171"/>
                  </a:lnTo>
                  <a:lnTo>
                    <a:pt x="465" y="162"/>
                  </a:lnTo>
                  <a:lnTo>
                    <a:pt x="481" y="157"/>
                  </a:lnTo>
                  <a:lnTo>
                    <a:pt x="498" y="155"/>
                  </a:lnTo>
                  <a:lnTo>
                    <a:pt x="518" y="157"/>
                  </a:lnTo>
                  <a:lnTo>
                    <a:pt x="536" y="162"/>
                  </a:lnTo>
                  <a:lnTo>
                    <a:pt x="550" y="171"/>
                  </a:lnTo>
                  <a:lnTo>
                    <a:pt x="561" y="182"/>
                  </a:lnTo>
                  <a:lnTo>
                    <a:pt x="569" y="195"/>
                  </a:lnTo>
                  <a:lnTo>
                    <a:pt x="574" y="210"/>
                  </a:lnTo>
                  <a:lnTo>
                    <a:pt x="579" y="226"/>
                  </a:lnTo>
                  <a:lnTo>
                    <a:pt x="581" y="243"/>
                  </a:lnTo>
                  <a:lnTo>
                    <a:pt x="415" y="243"/>
                  </a:lnTo>
                  <a:close/>
                  <a:moveTo>
                    <a:pt x="790" y="160"/>
                  </a:moveTo>
                  <a:lnTo>
                    <a:pt x="790" y="120"/>
                  </a:lnTo>
                  <a:lnTo>
                    <a:pt x="743" y="120"/>
                  </a:lnTo>
                  <a:lnTo>
                    <a:pt x="743" y="38"/>
                  </a:lnTo>
                  <a:lnTo>
                    <a:pt x="693" y="38"/>
                  </a:lnTo>
                  <a:lnTo>
                    <a:pt x="693" y="120"/>
                  </a:lnTo>
                  <a:lnTo>
                    <a:pt x="652" y="120"/>
                  </a:lnTo>
                  <a:lnTo>
                    <a:pt x="652" y="160"/>
                  </a:lnTo>
                  <a:lnTo>
                    <a:pt x="693" y="160"/>
                  </a:lnTo>
                  <a:lnTo>
                    <a:pt x="693" y="354"/>
                  </a:lnTo>
                  <a:lnTo>
                    <a:pt x="694" y="367"/>
                  </a:lnTo>
                  <a:lnTo>
                    <a:pt x="695" y="378"/>
                  </a:lnTo>
                  <a:lnTo>
                    <a:pt x="699" y="389"/>
                  </a:lnTo>
                  <a:lnTo>
                    <a:pt x="704" y="398"/>
                  </a:lnTo>
                  <a:lnTo>
                    <a:pt x="713" y="406"/>
                  </a:lnTo>
                  <a:lnTo>
                    <a:pt x="723" y="411"/>
                  </a:lnTo>
                  <a:lnTo>
                    <a:pt x="736" y="415"/>
                  </a:lnTo>
                  <a:lnTo>
                    <a:pt x="754" y="416"/>
                  </a:lnTo>
                  <a:lnTo>
                    <a:pt x="756" y="416"/>
                  </a:lnTo>
                  <a:lnTo>
                    <a:pt x="759" y="416"/>
                  </a:lnTo>
                  <a:lnTo>
                    <a:pt x="763" y="415"/>
                  </a:lnTo>
                  <a:lnTo>
                    <a:pt x="768" y="415"/>
                  </a:lnTo>
                  <a:lnTo>
                    <a:pt x="772" y="414"/>
                  </a:lnTo>
                  <a:lnTo>
                    <a:pt x="778" y="413"/>
                  </a:lnTo>
                  <a:lnTo>
                    <a:pt x="784" y="413"/>
                  </a:lnTo>
                  <a:lnTo>
                    <a:pt x="790" y="412"/>
                  </a:lnTo>
                  <a:lnTo>
                    <a:pt x="790" y="374"/>
                  </a:lnTo>
                  <a:lnTo>
                    <a:pt x="773" y="374"/>
                  </a:lnTo>
                  <a:lnTo>
                    <a:pt x="764" y="374"/>
                  </a:lnTo>
                  <a:lnTo>
                    <a:pt x="755" y="371"/>
                  </a:lnTo>
                  <a:lnTo>
                    <a:pt x="746" y="364"/>
                  </a:lnTo>
                  <a:lnTo>
                    <a:pt x="743" y="351"/>
                  </a:lnTo>
                  <a:lnTo>
                    <a:pt x="743" y="160"/>
                  </a:lnTo>
                  <a:lnTo>
                    <a:pt x="790" y="160"/>
                  </a:lnTo>
                  <a:close/>
                  <a:moveTo>
                    <a:pt x="1059" y="160"/>
                  </a:moveTo>
                  <a:lnTo>
                    <a:pt x="1059" y="120"/>
                  </a:lnTo>
                  <a:lnTo>
                    <a:pt x="829" y="120"/>
                  </a:lnTo>
                  <a:lnTo>
                    <a:pt x="829" y="160"/>
                  </a:lnTo>
                  <a:lnTo>
                    <a:pt x="995" y="160"/>
                  </a:lnTo>
                  <a:lnTo>
                    <a:pt x="816" y="374"/>
                  </a:lnTo>
                  <a:lnTo>
                    <a:pt x="816" y="412"/>
                  </a:lnTo>
                  <a:lnTo>
                    <a:pt x="1065" y="412"/>
                  </a:lnTo>
                  <a:lnTo>
                    <a:pt x="1065" y="372"/>
                  </a:lnTo>
                  <a:lnTo>
                    <a:pt x="882" y="372"/>
                  </a:lnTo>
                  <a:lnTo>
                    <a:pt x="1059" y="160"/>
                  </a:lnTo>
                  <a:close/>
                </a:path>
              </a:pathLst>
            </a:custGeom>
            <a:solidFill>
              <a:srgbClr val="000000"/>
            </a:solidFill>
            <a:ln w="9525">
              <a:noFill/>
              <a:round/>
              <a:headEnd/>
              <a:tailEnd/>
            </a:ln>
          </p:spPr>
          <p:txBody>
            <a:bodyPr/>
            <a:lstStyle/>
            <a:p>
              <a:endParaRPr lang="en-US"/>
            </a:p>
          </p:txBody>
        </p:sp>
        <p:sp>
          <p:nvSpPr>
            <p:cNvPr id="85055" name="Freeform 63"/>
            <p:cNvSpPr>
              <a:spLocks noEditPoints="1"/>
            </p:cNvSpPr>
            <p:nvPr/>
          </p:nvSpPr>
          <p:spPr bwMode="auto">
            <a:xfrm>
              <a:off x="2192" y="1723"/>
              <a:ext cx="174" cy="32"/>
            </a:xfrm>
            <a:custGeom>
              <a:avLst/>
              <a:gdLst/>
              <a:ahLst/>
              <a:cxnLst>
                <a:cxn ang="0">
                  <a:pos x="211" y="329"/>
                </a:cxn>
                <a:cxn ang="0">
                  <a:pos x="184" y="356"/>
                </a:cxn>
                <a:cxn ang="0">
                  <a:pos x="140" y="369"/>
                </a:cxn>
                <a:cxn ang="0">
                  <a:pos x="87" y="355"/>
                </a:cxn>
                <a:cxn ang="0">
                  <a:pos x="58" y="313"/>
                </a:cxn>
                <a:cxn ang="0">
                  <a:pos x="270" y="272"/>
                </a:cxn>
                <a:cxn ang="0">
                  <a:pos x="253" y="172"/>
                </a:cxn>
                <a:cxn ang="0">
                  <a:pos x="199" y="113"/>
                </a:cxn>
                <a:cxn ang="0">
                  <a:pos x="107" y="104"/>
                </a:cxn>
                <a:cxn ang="0">
                  <a:pos x="35" y="148"/>
                </a:cxn>
                <a:cxn ang="0">
                  <a:pos x="2" y="231"/>
                </a:cxn>
                <a:cxn ang="0">
                  <a:pos x="9" y="323"/>
                </a:cxn>
                <a:cxn ang="0">
                  <a:pos x="54" y="387"/>
                </a:cxn>
                <a:cxn ang="0">
                  <a:pos x="133" y="411"/>
                </a:cxn>
                <a:cxn ang="0">
                  <a:pos x="176" y="407"/>
                </a:cxn>
                <a:cxn ang="0">
                  <a:pos x="202" y="398"/>
                </a:cxn>
                <a:cxn ang="0">
                  <a:pos x="226" y="381"/>
                </a:cxn>
                <a:cxn ang="0">
                  <a:pos x="254" y="347"/>
                </a:cxn>
                <a:cxn ang="0">
                  <a:pos x="266" y="316"/>
                </a:cxn>
                <a:cxn ang="0">
                  <a:pos x="53" y="233"/>
                </a:cxn>
                <a:cxn ang="0">
                  <a:pos x="68" y="185"/>
                </a:cxn>
                <a:cxn ang="0">
                  <a:pos x="103" y="152"/>
                </a:cxn>
                <a:cxn ang="0">
                  <a:pos x="157" y="147"/>
                </a:cxn>
                <a:cxn ang="0">
                  <a:pos x="200" y="172"/>
                </a:cxn>
                <a:cxn ang="0">
                  <a:pos x="217" y="216"/>
                </a:cxn>
                <a:cxn ang="0">
                  <a:pos x="870" y="402"/>
                </a:cxn>
                <a:cxn ang="0">
                  <a:pos x="674" y="341"/>
                </a:cxn>
                <a:cxn ang="0">
                  <a:pos x="478" y="0"/>
                </a:cxn>
                <a:cxn ang="0">
                  <a:pos x="531" y="165"/>
                </a:cxn>
                <a:cxn ang="0">
                  <a:pos x="530" y="95"/>
                </a:cxn>
                <a:cxn ang="0">
                  <a:pos x="647" y="402"/>
                </a:cxn>
                <a:cxn ang="0">
                  <a:pos x="816" y="64"/>
                </a:cxn>
                <a:cxn ang="0">
                  <a:pos x="815" y="150"/>
                </a:cxn>
                <a:cxn ang="0">
                  <a:pos x="870" y="402"/>
                </a:cxn>
                <a:cxn ang="0">
                  <a:pos x="947" y="402"/>
                </a:cxn>
                <a:cxn ang="0">
                  <a:pos x="1363" y="326"/>
                </a:cxn>
                <a:cxn ang="0">
                  <a:pos x="1093" y="0"/>
                </a:cxn>
                <a:cxn ang="0">
                  <a:pos x="1146" y="78"/>
                </a:cxn>
                <a:cxn ang="0">
                  <a:pos x="1417" y="402"/>
                </a:cxn>
                <a:cxn ang="0">
                  <a:pos x="1363" y="326"/>
                </a:cxn>
                <a:cxn ang="0">
                  <a:pos x="1499" y="402"/>
                </a:cxn>
                <a:cxn ang="0">
                  <a:pos x="1911" y="184"/>
                </a:cxn>
                <a:cxn ang="0">
                  <a:pos x="1911" y="225"/>
                </a:cxn>
                <a:cxn ang="0">
                  <a:pos x="1623" y="297"/>
                </a:cxn>
                <a:cxn ang="0">
                  <a:pos x="1911" y="297"/>
                </a:cxn>
                <a:cxn ang="0">
                  <a:pos x="2257" y="47"/>
                </a:cxn>
                <a:cxn ang="0">
                  <a:pos x="1955" y="48"/>
                </a:cxn>
                <a:cxn ang="0">
                  <a:pos x="1936" y="402"/>
                </a:cxn>
              </a:cxnLst>
              <a:rect l="0" t="0" r="r" b="b"/>
              <a:pathLst>
                <a:path w="2257" h="411">
                  <a:moveTo>
                    <a:pt x="217" y="310"/>
                  </a:moveTo>
                  <a:lnTo>
                    <a:pt x="215" y="320"/>
                  </a:lnTo>
                  <a:lnTo>
                    <a:pt x="211" y="329"/>
                  </a:lnTo>
                  <a:lnTo>
                    <a:pt x="205" y="339"/>
                  </a:lnTo>
                  <a:lnTo>
                    <a:pt x="195" y="348"/>
                  </a:lnTo>
                  <a:lnTo>
                    <a:pt x="184" y="356"/>
                  </a:lnTo>
                  <a:lnTo>
                    <a:pt x="172" y="363"/>
                  </a:lnTo>
                  <a:lnTo>
                    <a:pt x="157" y="367"/>
                  </a:lnTo>
                  <a:lnTo>
                    <a:pt x="140" y="369"/>
                  </a:lnTo>
                  <a:lnTo>
                    <a:pt x="120" y="367"/>
                  </a:lnTo>
                  <a:lnTo>
                    <a:pt x="102" y="363"/>
                  </a:lnTo>
                  <a:lnTo>
                    <a:pt x="87" y="355"/>
                  </a:lnTo>
                  <a:lnTo>
                    <a:pt x="75" y="344"/>
                  </a:lnTo>
                  <a:lnTo>
                    <a:pt x="66" y="330"/>
                  </a:lnTo>
                  <a:lnTo>
                    <a:pt x="58" y="313"/>
                  </a:lnTo>
                  <a:lnTo>
                    <a:pt x="54" y="294"/>
                  </a:lnTo>
                  <a:lnTo>
                    <a:pt x="53" y="272"/>
                  </a:lnTo>
                  <a:lnTo>
                    <a:pt x="270" y="272"/>
                  </a:lnTo>
                  <a:lnTo>
                    <a:pt x="268" y="235"/>
                  </a:lnTo>
                  <a:lnTo>
                    <a:pt x="262" y="202"/>
                  </a:lnTo>
                  <a:lnTo>
                    <a:pt x="253" y="172"/>
                  </a:lnTo>
                  <a:lnTo>
                    <a:pt x="238" y="147"/>
                  </a:lnTo>
                  <a:lnTo>
                    <a:pt x="220" y="128"/>
                  </a:lnTo>
                  <a:lnTo>
                    <a:pt x="199" y="113"/>
                  </a:lnTo>
                  <a:lnTo>
                    <a:pt x="172" y="104"/>
                  </a:lnTo>
                  <a:lnTo>
                    <a:pt x="142" y="101"/>
                  </a:lnTo>
                  <a:lnTo>
                    <a:pt x="107" y="104"/>
                  </a:lnTo>
                  <a:lnTo>
                    <a:pt x="79" y="114"/>
                  </a:lnTo>
                  <a:lnTo>
                    <a:pt x="54" y="129"/>
                  </a:lnTo>
                  <a:lnTo>
                    <a:pt x="35" y="148"/>
                  </a:lnTo>
                  <a:lnTo>
                    <a:pt x="19" y="172"/>
                  </a:lnTo>
                  <a:lnTo>
                    <a:pt x="8" y="201"/>
                  </a:lnTo>
                  <a:lnTo>
                    <a:pt x="2" y="231"/>
                  </a:lnTo>
                  <a:lnTo>
                    <a:pt x="0" y="264"/>
                  </a:lnTo>
                  <a:lnTo>
                    <a:pt x="2" y="294"/>
                  </a:lnTo>
                  <a:lnTo>
                    <a:pt x="9" y="323"/>
                  </a:lnTo>
                  <a:lnTo>
                    <a:pt x="21" y="348"/>
                  </a:lnTo>
                  <a:lnTo>
                    <a:pt x="35" y="369"/>
                  </a:lnTo>
                  <a:lnTo>
                    <a:pt x="54" y="387"/>
                  </a:lnTo>
                  <a:lnTo>
                    <a:pt x="77" y="400"/>
                  </a:lnTo>
                  <a:lnTo>
                    <a:pt x="103" y="408"/>
                  </a:lnTo>
                  <a:lnTo>
                    <a:pt x="133" y="411"/>
                  </a:lnTo>
                  <a:lnTo>
                    <a:pt x="149" y="411"/>
                  </a:lnTo>
                  <a:lnTo>
                    <a:pt x="164" y="409"/>
                  </a:lnTo>
                  <a:lnTo>
                    <a:pt x="176" y="407"/>
                  </a:lnTo>
                  <a:lnTo>
                    <a:pt x="186" y="404"/>
                  </a:lnTo>
                  <a:lnTo>
                    <a:pt x="194" y="401"/>
                  </a:lnTo>
                  <a:lnTo>
                    <a:pt x="202" y="398"/>
                  </a:lnTo>
                  <a:lnTo>
                    <a:pt x="209" y="394"/>
                  </a:lnTo>
                  <a:lnTo>
                    <a:pt x="214" y="391"/>
                  </a:lnTo>
                  <a:lnTo>
                    <a:pt x="226" y="381"/>
                  </a:lnTo>
                  <a:lnTo>
                    <a:pt x="237" y="370"/>
                  </a:lnTo>
                  <a:lnTo>
                    <a:pt x="247" y="358"/>
                  </a:lnTo>
                  <a:lnTo>
                    <a:pt x="254" y="347"/>
                  </a:lnTo>
                  <a:lnTo>
                    <a:pt x="259" y="336"/>
                  </a:lnTo>
                  <a:lnTo>
                    <a:pt x="263" y="326"/>
                  </a:lnTo>
                  <a:lnTo>
                    <a:pt x="266" y="316"/>
                  </a:lnTo>
                  <a:lnTo>
                    <a:pt x="267" y="310"/>
                  </a:lnTo>
                  <a:lnTo>
                    <a:pt x="217" y="310"/>
                  </a:lnTo>
                  <a:close/>
                  <a:moveTo>
                    <a:pt x="53" y="233"/>
                  </a:moveTo>
                  <a:lnTo>
                    <a:pt x="55" y="216"/>
                  </a:lnTo>
                  <a:lnTo>
                    <a:pt x="59" y="200"/>
                  </a:lnTo>
                  <a:lnTo>
                    <a:pt x="68" y="185"/>
                  </a:lnTo>
                  <a:lnTo>
                    <a:pt x="78" y="172"/>
                  </a:lnTo>
                  <a:lnTo>
                    <a:pt x="90" y="161"/>
                  </a:lnTo>
                  <a:lnTo>
                    <a:pt x="103" y="152"/>
                  </a:lnTo>
                  <a:lnTo>
                    <a:pt x="120" y="147"/>
                  </a:lnTo>
                  <a:lnTo>
                    <a:pt x="136" y="145"/>
                  </a:lnTo>
                  <a:lnTo>
                    <a:pt x="157" y="147"/>
                  </a:lnTo>
                  <a:lnTo>
                    <a:pt x="174" y="152"/>
                  </a:lnTo>
                  <a:lnTo>
                    <a:pt x="188" y="161"/>
                  </a:lnTo>
                  <a:lnTo>
                    <a:pt x="200" y="172"/>
                  </a:lnTo>
                  <a:lnTo>
                    <a:pt x="208" y="185"/>
                  </a:lnTo>
                  <a:lnTo>
                    <a:pt x="213" y="200"/>
                  </a:lnTo>
                  <a:lnTo>
                    <a:pt x="217" y="216"/>
                  </a:lnTo>
                  <a:lnTo>
                    <a:pt x="219" y="233"/>
                  </a:lnTo>
                  <a:lnTo>
                    <a:pt x="53" y="233"/>
                  </a:lnTo>
                  <a:close/>
                  <a:moveTo>
                    <a:pt x="870" y="402"/>
                  </a:moveTo>
                  <a:lnTo>
                    <a:pt x="870" y="0"/>
                  </a:lnTo>
                  <a:lnTo>
                    <a:pt x="791" y="0"/>
                  </a:lnTo>
                  <a:lnTo>
                    <a:pt x="674" y="341"/>
                  </a:lnTo>
                  <a:lnTo>
                    <a:pt x="673" y="341"/>
                  </a:lnTo>
                  <a:lnTo>
                    <a:pt x="557" y="0"/>
                  </a:lnTo>
                  <a:lnTo>
                    <a:pt x="478" y="0"/>
                  </a:lnTo>
                  <a:lnTo>
                    <a:pt x="478" y="402"/>
                  </a:lnTo>
                  <a:lnTo>
                    <a:pt x="531" y="402"/>
                  </a:lnTo>
                  <a:lnTo>
                    <a:pt x="531" y="165"/>
                  </a:lnTo>
                  <a:lnTo>
                    <a:pt x="531" y="150"/>
                  </a:lnTo>
                  <a:lnTo>
                    <a:pt x="531" y="124"/>
                  </a:lnTo>
                  <a:lnTo>
                    <a:pt x="530" y="95"/>
                  </a:lnTo>
                  <a:lnTo>
                    <a:pt x="530" y="65"/>
                  </a:lnTo>
                  <a:lnTo>
                    <a:pt x="531" y="65"/>
                  </a:lnTo>
                  <a:lnTo>
                    <a:pt x="647" y="402"/>
                  </a:lnTo>
                  <a:lnTo>
                    <a:pt x="701" y="402"/>
                  </a:lnTo>
                  <a:lnTo>
                    <a:pt x="815" y="64"/>
                  </a:lnTo>
                  <a:lnTo>
                    <a:pt x="816" y="64"/>
                  </a:lnTo>
                  <a:lnTo>
                    <a:pt x="816" y="95"/>
                  </a:lnTo>
                  <a:lnTo>
                    <a:pt x="816" y="124"/>
                  </a:lnTo>
                  <a:lnTo>
                    <a:pt x="815" y="150"/>
                  </a:lnTo>
                  <a:lnTo>
                    <a:pt x="815" y="165"/>
                  </a:lnTo>
                  <a:lnTo>
                    <a:pt x="815" y="402"/>
                  </a:lnTo>
                  <a:lnTo>
                    <a:pt x="870" y="402"/>
                  </a:lnTo>
                  <a:close/>
                  <a:moveTo>
                    <a:pt x="1003" y="0"/>
                  </a:moveTo>
                  <a:lnTo>
                    <a:pt x="947" y="0"/>
                  </a:lnTo>
                  <a:lnTo>
                    <a:pt x="947" y="402"/>
                  </a:lnTo>
                  <a:lnTo>
                    <a:pt x="1003" y="402"/>
                  </a:lnTo>
                  <a:lnTo>
                    <a:pt x="1003" y="0"/>
                  </a:lnTo>
                  <a:close/>
                  <a:moveTo>
                    <a:pt x="1363" y="326"/>
                  </a:moveTo>
                  <a:lnTo>
                    <a:pt x="1362" y="326"/>
                  </a:lnTo>
                  <a:lnTo>
                    <a:pt x="1158" y="0"/>
                  </a:lnTo>
                  <a:lnTo>
                    <a:pt x="1093" y="0"/>
                  </a:lnTo>
                  <a:lnTo>
                    <a:pt x="1093" y="402"/>
                  </a:lnTo>
                  <a:lnTo>
                    <a:pt x="1146" y="402"/>
                  </a:lnTo>
                  <a:lnTo>
                    <a:pt x="1146" y="78"/>
                  </a:lnTo>
                  <a:lnTo>
                    <a:pt x="1147" y="78"/>
                  </a:lnTo>
                  <a:lnTo>
                    <a:pt x="1355" y="402"/>
                  </a:lnTo>
                  <a:lnTo>
                    <a:pt x="1417" y="402"/>
                  </a:lnTo>
                  <a:lnTo>
                    <a:pt x="1417" y="0"/>
                  </a:lnTo>
                  <a:lnTo>
                    <a:pt x="1363" y="0"/>
                  </a:lnTo>
                  <a:lnTo>
                    <a:pt x="1363" y="326"/>
                  </a:lnTo>
                  <a:close/>
                  <a:moveTo>
                    <a:pt x="1554" y="0"/>
                  </a:moveTo>
                  <a:lnTo>
                    <a:pt x="1499" y="0"/>
                  </a:lnTo>
                  <a:lnTo>
                    <a:pt x="1499" y="402"/>
                  </a:lnTo>
                  <a:lnTo>
                    <a:pt x="1554" y="402"/>
                  </a:lnTo>
                  <a:lnTo>
                    <a:pt x="1554" y="0"/>
                  </a:lnTo>
                  <a:close/>
                  <a:moveTo>
                    <a:pt x="1911" y="184"/>
                  </a:moveTo>
                  <a:lnTo>
                    <a:pt x="1623" y="184"/>
                  </a:lnTo>
                  <a:lnTo>
                    <a:pt x="1623" y="225"/>
                  </a:lnTo>
                  <a:lnTo>
                    <a:pt x="1911" y="225"/>
                  </a:lnTo>
                  <a:lnTo>
                    <a:pt x="1911" y="184"/>
                  </a:lnTo>
                  <a:close/>
                  <a:moveTo>
                    <a:pt x="1911" y="297"/>
                  </a:moveTo>
                  <a:lnTo>
                    <a:pt x="1623" y="297"/>
                  </a:lnTo>
                  <a:lnTo>
                    <a:pt x="1623" y="339"/>
                  </a:lnTo>
                  <a:lnTo>
                    <a:pt x="1911" y="339"/>
                  </a:lnTo>
                  <a:lnTo>
                    <a:pt x="1911" y="297"/>
                  </a:lnTo>
                  <a:close/>
                  <a:moveTo>
                    <a:pt x="2257" y="355"/>
                  </a:moveTo>
                  <a:lnTo>
                    <a:pt x="2006" y="355"/>
                  </a:lnTo>
                  <a:lnTo>
                    <a:pt x="2257" y="47"/>
                  </a:lnTo>
                  <a:lnTo>
                    <a:pt x="2257" y="0"/>
                  </a:lnTo>
                  <a:lnTo>
                    <a:pt x="1955" y="0"/>
                  </a:lnTo>
                  <a:lnTo>
                    <a:pt x="1955" y="48"/>
                  </a:lnTo>
                  <a:lnTo>
                    <a:pt x="2186" y="48"/>
                  </a:lnTo>
                  <a:lnTo>
                    <a:pt x="1936" y="357"/>
                  </a:lnTo>
                  <a:lnTo>
                    <a:pt x="1936" y="402"/>
                  </a:lnTo>
                  <a:lnTo>
                    <a:pt x="2257" y="402"/>
                  </a:lnTo>
                  <a:lnTo>
                    <a:pt x="2257" y="355"/>
                  </a:lnTo>
                  <a:close/>
                </a:path>
              </a:pathLst>
            </a:custGeom>
            <a:solidFill>
              <a:srgbClr val="000000"/>
            </a:solidFill>
            <a:ln w="9525">
              <a:noFill/>
              <a:round/>
              <a:headEnd/>
              <a:tailEnd/>
            </a:ln>
          </p:spPr>
          <p:txBody>
            <a:bodyPr/>
            <a:lstStyle/>
            <a:p>
              <a:endParaRPr lang="en-US"/>
            </a:p>
          </p:txBody>
        </p:sp>
        <p:sp>
          <p:nvSpPr>
            <p:cNvPr id="85056" name="Freeform 64"/>
            <p:cNvSpPr>
              <a:spLocks noEditPoints="1"/>
            </p:cNvSpPr>
            <p:nvPr/>
          </p:nvSpPr>
          <p:spPr bwMode="auto">
            <a:xfrm>
              <a:off x="2366" y="1723"/>
              <a:ext cx="28" cy="31"/>
            </a:xfrm>
            <a:custGeom>
              <a:avLst/>
              <a:gdLst/>
              <a:ahLst/>
              <a:cxnLst>
                <a:cxn ang="0">
                  <a:pos x="264" y="285"/>
                </a:cxn>
                <a:cxn ang="0">
                  <a:pos x="304" y="402"/>
                </a:cxn>
                <a:cxn ang="0">
                  <a:pos x="364" y="402"/>
                </a:cxn>
                <a:cxn ang="0">
                  <a:pos x="217" y="0"/>
                </a:cxn>
                <a:cxn ang="0">
                  <a:pos x="154" y="0"/>
                </a:cxn>
                <a:cxn ang="0">
                  <a:pos x="0" y="402"/>
                </a:cxn>
                <a:cxn ang="0">
                  <a:pos x="57" y="402"/>
                </a:cxn>
                <a:cxn ang="0">
                  <a:pos x="100" y="285"/>
                </a:cxn>
                <a:cxn ang="0">
                  <a:pos x="264" y="285"/>
                </a:cxn>
                <a:cxn ang="0">
                  <a:pos x="117" y="237"/>
                </a:cxn>
                <a:cxn ang="0">
                  <a:pos x="182" y="60"/>
                </a:cxn>
                <a:cxn ang="0">
                  <a:pos x="183" y="60"/>
                </a:cxn>
                <a:cxn ang="0">
                  <a:pos x="244" y="237"/>
                </a:cxn>
                <a:cxn ang="0">
                  <a:pos x="117" y="237"/>
                </a:cxn>
              </a:cxnLst>
              <a:rect l="0" t="0" r="r" b="b"/>
              <a:pathLst>
                <a:path w="364" h="402">
                  <a:moveTo>
                    <a:pt x="264" y="285"/>
                  </a:moveTo>
                  <a:lnTo>
                    <a:pt x="304" y="402"/>
                  </a:lnTo>
                  <a:lnTo>
                    <a:pt x="364" y="402"/>
                  </a:lnTo>
                  <a:lnTo>
                    <a:pt x="217" y="0"/>
                  </a:lnTo>
                  <a:lnTo>
                    <a:pt x="154" y="0"/>
                  </a:lnTo>
                  <a:lnTo>
                    <a:pt x="0" y="402"/>
                  </a:lnTo>
                  <a:lnTo>
                    <a:pt x="57" y="402"/>
                  </a:lnTo>
                  <a:lnTo>
                    <a:pt x="100" y="285"/>
                  </a:lnTo>
                  <a:lnTo>
                    <a:pt x="264" y="285"/>
                  </a:lnTo>
                  <a:close/>
                  <a:moveTo>
                    <a:pt x="117" y="237"/>
                  </a:moveTo>
                  <a:lnTo>
                    <a:pt x="182" y="60"/>
                  </a:lnTo>
                  <a:lnTo>
                    <a:pt x="183" y="60"/>
                  </a:lnTo>
                  <a:lnTo>
                    <a:pt x="244" y="237"/>
                  </a:lnTo>
                  <a:lnTo>
                    <a:pt x="117" y="237"/>
                  </a:lnTo>
                  <a:close/>
                </a:path>
              </a:pathLst>
            </a:custGeom>
            <a:solidFill>
              <a:srgbClr val="000000"/>
            </a:solidFill>
            <a:ln w="9525">
              <a:noFill/>
              <a:round/>
              <a:headEnd/>
              <a:tailEnd/>
            </a:ln>
          </p:spPr>
          <p:txBody>
            <a:bodyPr/>
            <a:lstStyle/>
            <a:p>
              <a:endParaRPr lang="en-US"/>
            </a:p>
          </p:txBody>
        </p:sp>
        <p:sp>
          <p:nvSpPr>
            <p:cNvPr id="85057" name="Freeform 65"/>
            <p:cNvSpPr>
              <a:spLocks noEditPoints="1"/>
            </p:cNvSpPr>
            <p:nvPr/>
          </p:nvSpPr>
          <p:spPr bwMode="auto">
            <a:xfrm>
              <a:off x="2397" y="1723"/>
              <a:ext cx="51" cy="31"/>
            </a:xfrm>
            <a:custGeom>
              <a:avLst/>
              <a:gdLst/>
              <a:ahLst/>
              <a:cxnLst>
                <a:cxn ang="0">
                  <a:pos x="269" y="166"/>
                </a:cxn>
                <a:cxn ang="0">
                  <a:pos x="55" y="166"/>
                </a:cxn>
                <a:cxn ang="0">
                  <a:pos x="55" y="0"/>
                </a:cxn>
                <a:cxn ang="0">
                  <a:pos x="0" y="0"/>
                </a:cxn>
                <a:cxn ang="0">
                  <a:pos x="0" y="402"/>
                </a:cxn>
                <a:cxn ang="0">
                  <a:pos x="55" y="402"/>
                </a:cxn>
                <a:cxn ang="0">
                  <a:pos x="55" y="215"/>
                </a:cxn>
                <a:cxn ang="0">
                  <a:pos x="269" y="215"/>
                </a:cxn>
                <a:cxn ang="0">
                  <a:pos x="269" y="402"/>
                </a:cxn>
                <a:cxn ang="0">
                  <a:pos x="325" y="402"/>
                </a:cxn>
                <a:cxn ang="0">
                  <a:pos x="325" y="0"/>
                </a:cxn>
                <a:cxn ang="0">
                  <a:pos x="269" y="0"/>
                </a:cxn>
                <a:cxn ang="0">
                  <a:pos x="269" y="166"/>
                </a:cxn>
                <a:cxn ang="0">
                  <a:pos x="453" y="0"/>
                </a:cxn>
                <a:cxn ang="0">
                  <a:pos x="398" y="0"/>
                </a:cxn>
                <a:cxn ang="0">
                  <a:pos x="398" y="402"/>
                </a:cxn>
                <a:cxn ang="0">
                  <a:pos x="660" y="402"/>
                </a:cxn>
                <a:cxn ang="0">
                  <a:pos x="660" y="355"/>
                </a:cxn>
                <a:cxn ang="0">
                  <a:pos x="453" y="355"/>
                </a:cxn>
                <a:cxn ang="0">
                  <a:pos x="453" y="0"/>
                </a:cxn>
              </a:cxnLst>
              <a:rect l="0" t="0" r="r" b="b"/>
              <a:pathLst>
                <a:path w="660" h="402">
                  <a:moveTo>
                    <a:pt x="269" y="166"/>
                  </a:moveTo>
                  <a:lnTo>
                    <a:pt x="55" y="166"/>
                  </a:lnTo>
                  <a:lnTo>
                    <a:pt x="55" y="0"/>
                  </a:lnTo>
                  <a:lnTo>
                    <a:pt x="0" y="0"/>
                  </a:lnTo>
                  <a:lnTo>
                    <a:pt x="0" y="402"/>
                  </a:lnTo>
                  <a:lnTo>
                    <a:pt x="55" y="402"/>
                  </a:lnTo>
                  <a:lnTo>
                    <a:pt x="55" y="215"/>
                  </a:lnTo>
                  <a:lnTo>
                    <a:pt x="269" y="215"/>
                  </a:lnTo>
                  <a:lnTo>
                    <a:pt x="269" y="402"/>
                  </a:lnTo>
                  <a:lnTo>
                    <a:pt x="325" y="402"/>
                  </a:lnTo>
                  <a:lnTo>
                    <a:pt x="325" y="0"/>
                  </a:lnTo>
                  <a:lnTo>
                    <a:pt x="269" y="0"/>
                  </a:lnTo>
                  <a:lnTo>
                    <a:pt x="269" y="166"/>
                  </a:lnTo>
                  <a:close/>
                  <a:moveTo>
                    <a:pt x="453" y="0"/>
                  </a:moveTo>
                  <a:lnTo>
                    <a:pt x="398" y="0"/>
                  </a:lnTo>
                  <a:lnTo>
                    <a:pt x="398" y="402"/>
                  </a:lnTo>
                  <a:lnTo>
                    <a:pt x="660" y="402"/>
                  </a:lnTo>
                  <a:lnTo>
                    <a:pt x="660" y="355"/>
                  </a:lnTo>
                  <a:lnTo>
                    <a:pt x="453" y="355"/>
                  </a:lnTo>
                  <a:lnTo>
                    <a:pt x="453" y="0"/>
                  </a:lnTo>
                  <a:close/>
                </a:path>
              </a:pathLst>
            </a:custGeom>
            <a:solidFill>
              <a:srgbClr val="000000"/>
            </a:solidFill>
            <a:ln w="9525">
              <a:noFill/>
              <a:round/>
              <a:headEnd/>
              <a:tailEnd/>
            </a:ln>
          </p:spPr>
          <p:txBody>
            <a:bodyPr/>
            <a:lstStyle/>
            <a:p>
              <a:endParaRPr lang="en-US"/>
            </a:p>
          </p:txBody>
        </p:sp>
        <p:sp>
          <p:nvSpPr>
            <p:cNvPr id="85058" name="Freeform 66"/>
            <p:cNvSpPr>
              <a:spLocks noEditPoints="1"/>
            </p:cNvSpPr>
            <p:nvPr/>
          </p:nvSpPr>
          <p:spPr bwMode="auto">
            <a:xfrm>
              <a:off x="2182" y="2953"/>
              <a:ext cx="111" cy="32"/>
            </a:xfrm>
            <a:custGeom>
              <a:avLst/>
              <a:gdLst/>
              <a:ahLst/>
              <a:cxnLst>
                <a:cxn ang="0">
                  <a:pos x="262" y="402"/>
                </a:cxn>
                <a:cxn ang="0">
                  <a:pos x="351" y="110"/>
                </a:cxn>
                <a:cxn ang="0">
                  <a:pos x="351" y="110"/>
                </a:cxn>
                <a:cxn ang="0">
                  <a:pos x="301" y="57"/>
                </a:cxn>
                <a:cxn ang="0">
                  <a:pos x="619" y="329"/>
                </a:cxn>
                <a:cxn ang="0">
                  <a:pos x="580" y="363"/>
                </a:cxn>
                <a:cxn ang="0">
                  <a:pos x="511" y="363"/>
                </a:cxn>
                <a:cxn ang="0">
                  <a:pos x="467" y="314"/>
                </a:cxn>
                <a:cxn ang="0">
                  <a:pos x="676" y="235"/>
                </a:cxn>
                <a:cxn ang="0">
                  <a:pos x="628" y="128"/>
                </a:cxn>
                <a:cxn ang="0">
                  <a:pos x="516" y="104"/>
                </a:cxn>
                <a:cxn ang="0">
                  <a:pos x="428" y="173"/>
                </a:cxn>
                <a:cxn ang="0">
                  <a:pos x="410" y="295"/>
                </a:cxn>
                <a:cxn ang="0">
                  <a:pos x="462" y="387"/>
                </a:cxn>
                <a:cxn ang="0">
                  <a:pos x="558" y="411"/>
                </a:cxn>
                <a:cxn ang="0">
                  <a:pos x="603" y="401"/>
                </a:cxn>
                <a:cxn ang="0">
                  <a:pos x="634" y="381"/>
                </a:cxn>
                <a:cxn ang="0">
                  <a:pos x="667" y="336"/>
                </a:cxn>
                <a:cxn ang="0">
                  <a:pos x="625" y="311"/>
                </a:cxn>
                <a:cxn ang="0">
                  <a:pos x="476" y="186"/>
                </a:cxn>
                <a:cxn ang="0">
                  <a:pos x="528" y="147"/>
                </a:cxn>
                <a:cxn ang="0">
                  <a:pos x="596" y="161"/>
                </a:cxn>
                <a:cxn ang="0">
                  <a:pos x="625" y="216"/>
                </a:cxn>
                <a:cxn ang="0">
                  <a:pos x="944" y="186"/>
                </a:cxn>
                <a:cxn ang="0">
                  <a:pos x="915" y="126"/>
                </a:cxn>
                <a:cxn ang="0">
                  <a:pos x="810" y="102"/>
                </a:cxn>
                <a:cxn ang="0">
                  <a:pos x="740" y="136"/>
                </a:cxn>
                <a:cxn ang="0">
                  <a:pos x="720" y="209"/>
                </a:cxn>
                <a:cxn ang="0">
                  <a:pos x="748" y="250"/>
                </a:cxn>
                <a:cxn ang="0">
                  <a:pos x="846" y="280"/>
                </a:cxn>
                <a:cxn ang="0">
                  <a:pos x="891" y="297"/>
                </a:cxn>
                <a:cxn ang="0">
                  <a:pos x="905" y="322"/>
                </a:cxn>
                <a:cxn ang="0">
                  <a:pos x="885" y="358"/>
                </a:cxn>
                <a:cxn ang="0">
                  <a:pos x="837" y="369"/>
                </a:cxn>
                <a:cxn ang="0">
                  <a:pos x="771" y="348"/>
                </a:cxn>
                <a:cxn ang="0">
                  <a:pos x="758" y="309"/>
                </a:cxn>
                <a:cxn ang="0">
                  <a:pos x="719" y="357"/>
                </a:cxn>
                <a:cxn ang="0">
                  <a:pos x="798" y="408"/>
                </a:cxn>
                <a:cxn ang="0">
                  <a:pos x="903" y="396"/>
                </a:cxn>
                <a:cxn ang="0">
                  <a:pos x="952" y="336"/>
                </a:cxn>
                <a:cxn ang="0">
                  <a:pos x="944" y="276"/>
                </a:cxn>
                <a:cxn ang="0">
                  <a:pos x="893" y="243"/>
                </a:cxn>
                <a:cxn ang="0">
                  <a:pos x="797" y="218"/>
                </a:cxn>
                <a:cxn ang="0">
                  <a:pos x="770" y="201"/>
                </a:cxn>
                <a:cxn ang="0">
                  <a:pos x="774" y="163"/>
                </a:cxn>
                <a:cxn ang="0">
                  <a:pos x="811" y="145"/>
                </a:cxn>
                <a:cxn ang="0">
                  <a:pos x="864" y="149"/>
                </a:cxn>
                <a:cxn ang="0">
                  <a:pos x="895" y="178"/>
                </a:cxn>
                <a:cxn ang="0">
                  <a:pos x="1454" y="355"/>
                </a:cxn>
                <a:cxn ang="0">
                  <a:pos x="1152" y="0"/>
                </a:cxn>
                <a:cxn ang="0">
                  <a:pos x="1133" y="402"/>
                </a:cxn>
              </a:cxnLst>
              <a:rect l="0" t="0" r="r" b="b"/>
              <a:pathLst>
                <a:path w="1454" h="411">
                  <a:moveTo>
                    <a:pt x="55" y="0"/>
                  </a:moveTo>
                  <a:lnTo>
                    <a:pt x="0" y="0"/>
                  </a:lnTo>
                  <a:lnTo>
                    <a:pt x="0" y="402"/>
                  </a:lnTo>
                  <a:lnTo>
                    <a:pt x="262" y="402"/>
                  </a:lnTo>
                  <a:lnTo>
                    <a:pt x="262" y="355"/>
                  </a:lnTo>
                  <a:lnTo>
                    <a:pt x="55" y="355"/>
                  </a:lnTo>
                  <a:lnTo>
                    <a:pt x="55" y="0"/>
                  </a:lnTo>
                  <a:close/>
                  <a:moveTo>
                    <a:pt x="351" y="110"/>
                  </a:moveTo>
                  <a:lnTo>
                    <a:pt x="301" y="110"/>
                  </a:lnTo>
                  <a:lnTo>
                    <a:pt x="301" y="402"/>
                  </a:lnTo>
                  <a:lnTo>
                    <a:pt x="351" y="402"/>
                  </a:lnTo>
                  <a:lnTo>
                    <a:pt x="351" y="110"/>
                  </a:lnTo>
                  <a:close/>
                  <a:moveTo>
                    <a:pt x="351" y="57"/>
                  </a:moveTo>
                  <a:lnTo>
                    <a:pt x="351" y="0"/>
                  </a:lnTo>
                  <a:lnTo>
                    <a:pt x="301" y="0"/>
                  </a:lnTo>
                  <a:lnTo>
                    <a:pt x="301" y="57"/>
                  </a:lnTo>
                  <a:lnTo>
                    <a:pt x="351" y="57"/>
                  </a:lnTo>
                  <a:close/>
                  <a:moveTo>
                    <a:pt x="625" y="311"/>
                  </a:moveTo>
                  <a:lnTo>
                    <a:pt x="623" y="320"/>
                  </a:lnTo>
                  <a:lnTo>
                    <a:pt x="619" y="329"/>
                  </a:lnTo>
                  <a:lnTo>
                    <a:pt x="613" y="339"/>
                  </a:lnTo>
                  <a:lnTo>
                    <a:pt x="604" y="348"/>
                  </a:lnTo>
                  <a:lnTo>
                    <a:pt x="592" y="356"/>
                  </a:lnTo>
                  <a:lnTo>
                    <a:pt x="580" y="363"/>
                  </a:lnTo>
                  <a:lnTo>
                    <a:pt x="565" y="367"/>
                  </a:lnTo>
                  <a:lnTo>
                    <a:pt x="548" y="369"/>
                  </a:lnTo>
                  <a:lnTo>
                    <a:pt x="528" y="367"/>
                  </a:lnTo>
                  <a:lnTo>
                    <a:pt x="511" y="363"/>
                  </a:lnTo>
                  <a:lnTo>
                    <a:pt x="495" y="355"/>
                  </a:lnTo>
                  <a:lnTo>
                    <a:pt x="483" y="344"/>
                  </a:lnTo>
                  <a:lnTo>
                    <a:pt x="474" y="330"/>
                  </a:lnTo>
                  <a:lnTo>
                    <a:pt x="467" y="314"/>
                  </a:lnTo>
                  <a:lnTo>
                    <a:pt x="462" y="295"/>
                  </a:lnTo>
                  <a:lnTo>
                    <a:pt x="461" y="272"/>
                  </a:lnTo>
                  <a:lnTo>
                    <a:pt x="678" y="272"/>
                  </a:lnTo>
                  <a:lnTo>
                    <a:pt x="676" y="235"/>
                  </a:lnTo>
                  <a:lnTo>
                    <a:pt x="670" y="202"/>
                  </a:lnTo>
                  <a:lnTo>
                    <a:pt x="661" y="173"/>
                  </a:lnTo>
                  <a:lnTo>
                    <a:pt x="647" y="147"/>
                  </a:lnTo>
                  <a:lnTo>
                    <a:pt x="628" y="128"/>
                  </a:lnTo>
                  <a:lnTo>
                    <a:pt x="607" y="113"/>
                  </a:lnTo>
                  <a:lnTo>
                    <a:pt x="580" y="104"/>
                  </a:lnTo>
                  <a:lnTo>
                    <a:pt x="550" y="101"/>
                  </a:lnTo>
                  <a:lnTo>
                    <a:pt x="516" y="104"/>
                  </a:lnTo>
                  <a:lnTo>
                    <a:pt x="487" y="114"/>
                  </a:lnTo>
                  <a:lnTo>
                    <a:pt x="462" y="129"/>
                  </a:lnTo>
                  <a:lnTo>
                    <a:pt x="443" y="148"/>
                  </a:lnTo>
                  <a:lnTo>
                    <a:pt x="428" y="173"/>
                  </a:lnTo>
                  <a:lnTo>
                    <a:pt x="416" y="201"/>
                  </a:lnTo>
                  <a:lnTo>
                    <a:pt x="410" y="231"/>
                  </a:lnTo>
                  <a:lnTo>
                    <a:pt x="408" y="264"/>
                  </a:lnTo>
                  <a:lnTo>
                    <a:pt x="410" y="295"/>
                  </a:lnTo>
                  <a:lnTo>
                    <a:pt x="417" y="323"/>
                  </a:lnTo>
                  <a:lnTo>
                    <a:pt x="429" y="348"/>
                  </a:lnTo>
                  <a:lnTo>
                    <a:pt x="443" y="369"/>
                  </a:lnTo>
                  <a:lnTo>
                    <a:pt x="462" y="387"/>
                  </a:lnTo>
                  <a:lnTo>
                    <a:pt x="485" y="400"/>
                  </a:lnTo>
                  <a:lnTo>
                    <a:pt x="512" y="408"/>
                  </a:lnTo>
                  <a:lnTo>
                    <a:pt x="541" y="411"/>
                  </a:lnTo>
                  <a:lnTo>
                    <a:pt x="558" y="411"/>
                  </a:lnTo>
                  <a:lnTo>
                    <a:pt x="572" y="409"/>
                  </a:lnTo>
                  <a:lnTo>
                    <a:pt x="584" y="407"/>
                  </a:lnTo>
                  <a:lnTo>
                    <a:pt x="594" y="404"/>
                  </a:lnTo>
                  <a:lnTo>
                    <a:pt x="603" y="401"/>
                  </a:lnTo>
                  <a:lnTo>
                    <a:pt x="610" y="398"/>
                  </a:lnTo>
                  <a:lnTo>
                    <a:pt x="617" y="394"/>
                  </a:lnTo>
                  <a:lnTo>
                    <a:pt x="622" y="391"/>
                  </a:lnTo>
                  <a:lnTo>
                    <a:pt x="634" y="381"/>
                  </a:lnTo>
                  <a:lnTo>
                    <a:pt x="646" y="370"/>
                  </a:lnTo>
                  <a:lnTo>
                    <a:pt x="655" y="358"/>
                  </a:lnTo>
                  <a:lnTo>
                    <a:pt x="662" y="347"/>
                  </a:lnTo>
                  <a:lnTo>
                    <a:pt x="667" y="336"/>
                  </a:lnTo>
                  <a:lnTo>
                    <a:pt x="671" y="326"/>
                  </a:lnTo>
                  <a:lnTo>
                    <a:pt x="674" y="317"/>
                  </a:lnTo>
                  <a:lnTo>
                    <a:pt x="675" y="311"/>
                  </a:lnTo>
                  <a:lnTo>
                    <a:pt x="625" y="311"/>
                  </a:lnTo>
                  <a:close/>
                  <a:moveTo>
                    <a:pt x="461" y="233"/>
                  </a:moveTo>
                  <a:lnTo>
                    <a:pt x="463" y="216"/>
                  </a:lnTo>
                  <a:lnTo>
                    <a:pt x="468" y="200"/>
                  </a:lnTo>
                  <a:lnTo>
                    <a:pt x="476" y="186"/>
                  </a:lnTo>
                  <a:lnTo>
                    <a:pt x="486" y="173"/>
                  </a:lnTo>
                  <a:lnTo>
                    <a:pt x="498" y="161"/>
                  </a:lnTo>
                  <a:lnTo>
                    <a:pt x="512" y="152"/>
                  </a:lnTo>
                  <a:lnTo>
                    <a:pt x="528" y="147"/>
                  </a:lnTo>
                  <a:lnTo>
                    <a:pt x="544" y="145"/>
                  </a:lnTo>
                  <a:lnTo>
                    <a:pt x="565" y="147"/>
                  </a:lnTo>
                  <a:lnTo>
                    <a:pt x="582" y="152"/>
                  </a:lnTo>
                  <a:lnTo>
                    <a:pt x="596" y="161"/>
                  </a:lnTo>
                  <a:lnTo>
                    <a:pt x="608" y="173"/>
                  </a:lnTo>
                  <a:lnTo>
                    <a:pt x="616" y="186"/>
                  </a:lnTo>
                  <a:lnTo>
                    <a:pt x="621" y="200"/>
                  </a:lnTo>
                  <a:lnTo>
                    <a:pt x="625" y="216"/>
                  </a:lnTo>
                  <a:lnTo>
                    <a:pt x="627" y="233"/>
                  </a:lnTo>
                  <a:lnTo>
                    <a:pt x="461" y="233"/>
                  </a:lnTo>
                  <a:close/>
                  <a:moveTo>
                    <a:pt x="945" y="194"/>
                  </a:moveTo>
                  <a:lnTo>
                    <a:pt x="944" y="186"/>
                  </a:lnTo>
                  <a:lnTo>
                    <a:pt x="942" y="173"/>
                  </a:lnTo>
                  <a:lnTo>
                    <a:pt x="937" y="157"/>
                  </a:lnTo>
                  <a:lnTo>
                    <a:pt x="929" y="141"/>
                  </a:lnTo>
                  <a:lnTo>
                    <a:pt x="915" y="126"/>
                  </a:lnTo>
                  <a:lnTo>
                    <a:pt x="894" y="113"/>
                  </a:lnTo>
                  <a:lnTo>
                    <a:pt x="868" y="104"/>
                  </a:lnTo>
                  <a:lnTo>
                    <a:pt x="832" y="101"/>
                  </a:lnTo>
                  <a:lnTo>
                    <a:pt x="810" y="102"/>
                  </a:lnTo>
                  <a:lnTo>
                    <a:pt x="790" y="107"/>
                  </a:lnTo>
                  <a:lnTo>
                    <a:pt x="770" y="114"/>
                  </a:lnTo>
                  <a:lnTo>
                    <a:pt x="754" y="123"/>
                  </a:lnTo>
                  <a:lnTo>
                    <a:pt x="740" y="136"/>
                  </a:lnTo>
                  <a:lnTo>
                    <a:pt x="728" y="152"/>
                  </a:lnTo>
                  <a:lnTo>
                    <a:pt x="721" y="173"/>
                  </a:lnTo>
                  <a:lnTo>
                    <a:pt x="719" y="195"/>
                  </a:lnTo>
                  <a:lnTo>
                    <a:pt x="720" y="209"/>
                  </a:lnTo>
                  <a:lnTo>
                    <a:pt x="724" y="222"/>
                  </a:lnTo>
                  <a:lnTo>
                    <a:pt x="729" y="232"/>
                  </a:lnTo>
                  <a:lnTo>
                    <a:pt x="738" y="242"/>
                  </a:lnTo>
                  <a:lnTo>
                    <a:pt x="748" y="250"/>
                  </a:lnTo>
                  <a:lnTo>
                    <a:pt x="759" y="256"/>
                  </a:lnTo>
                  <a:lnTo>
                    <a:pt x="772" y="262"/>
                  </a:lnTo>
                  <a:lnTo>
                    <a:pt x="788" y="266"/>
                  </a:lnTo>
                  <a:lnTo>
                    <a:pt x="846" y="280"/>
                  </a:lnTo>
                  <a:lnTo>
                    <a:pt x="860" y="284"/>
                  </a:lnTo>
                  <a:lnTo>
                    <a:pt x="873" y="287"/>
                  </a:lnTo>
                  <a:lnTo>
                    <a:pt x="883" y="292"/>
                  </a:lnTo>
                  <a:lnTo>
                    <a:pt x="891" y="297"/>
                  </a:lnTo>
                  <a:lnTo>
                    <a:pt x="897" y="302"/>
                  </a:lnTo>
                  <a:lnTo>
                    <a:pt x="902" y="307"/>
                  </a:lnTo>
                  <a:lnTo>
                    <a:pt x="904" y="314"/>
                  </a:lnTo>
                  <a:lnTo>
                    <a:pt x="905" y="322"/>
                  </a:lnTo>
                  <a:lnTo>
                    <a:pt x="904" y="333"/>
                  </a:lnTo>
                  <a:lnTo>
                    <a:pt x="899" y="343"/>
                  </a:lnTo>
                  <a:lnTo>
                    <a:pt x="893" y="351"/>
                  </a:lnTo>
                  <a:lnTo>
                    <a:pt x="885" y="358"/>
                  </a:lnTo>
                  <a:lnTo>
                    <a:pt x="875" y="363"/>
                  </a:lnTo>
                  <a:lnTo>
                    <a:pt x="862" y="366"/>
                  </a:lnTo>
                  <a:lnTo>
                    <a:pt x="850" y="368"/>
                  </a:lnTo>
                  <a:lnTo>
                    <a:pt x="837" y="369"/>
                  </a:lnTo>
                  <a:lnTo>
                    <a:pt x="813" y="367"/>
                  </a:lnTo>
                  <a:lnTo>
                    <a:pt x="795" y="363"/>
                  </a:lnTo>
                  <a:lnTo>
                    <a:pt x="782" y="356"/>
                  </a:lnTo>
                  <a:lnTo>
                    <a:pt x="771" y="348"/>
                  </a:lnTo>
                  <a:lnTo>
                    <a:pt x="765" y="338"/>
                  </a:lnTo>
                  <a:lnTo>
                    <a:pt x="761" y="328"/>
                  </a:lnTo>
                  <a:lnTo>
                    <a:pt x="759" y="318"/>
                  </a:lnTo>
                  <a:lnTo>
                    <a:pt x="758" y="309"/>
                  </a:lnTo>
                  <a:lnTo>
                    <a:pt x="709" y="309"/>
                  </a:lnTo>
                  <a:lnTo>
                    <a:pt x="710" y="323"/>
                  </a:lnTo>
                  <a:lnTo>
                    <a:pt x="713" y="340"/>
                  </a:lnTo>
                  <a:lnTo>
                    <a:pt x="719" y="357"/>
                  </a:lnTo>
                  <a:lnTo>
                    <a:pt x="729" y="373"/>
                  </a:lnTo>
                  <a:lnTo>
                    <a:pt x="745" y="388"/>
                  </a:lnTo>
                  <a:lnTo>
                    <a:pt x="767" y="400"/>
                  </a:lnTo>
                  <a:lnTo>
                    <a:pt x="798" y="408"/>
                  </a:lnTo>
                  <a:lnTo>
                    <a:pt x="837" y="411"/>
                  </a:lnTo>
                  <a:lnTo>
                    <a:pt x="861" y="409"/>
                  </a:lnTo>
                  <a:lnTo>
                    <a:pt x="884" y="404"/>
                  </a:lnTo>
                  <a:lnTo>
                    <a:pt x="903" y="396"/>
                  </a:lnTo>
                  <a:lnTo>
                    <a:pt x="921" y="385"/>
                  </a:lnTo>
                  <a:lnTo>
                    <a:pt x="935" y="372"/>
                  </a:lnTo>
                  <a:lnTo>
                    <a:pt x="945" y="355"/>
                  </a:lnTo>
                  <a:lnTo>
                    <a:pt x="952" y="336"/>
                  </a:lnTo>
                  <a:lnTo>
                    <a:pt x="955" y="315"/>
                  </a:lnTo>
                  <a:lnTo>
                    <a:pt x="953" y="301"/>
                  </a:lnTo>
                  <a:lnTo>
                    <a:pt x="950" y="287"/>
                  </a:lnTo>
                  <a:lnTo>
                    <a:pt x="944" y="276"/>
                  </a:lnTo>
                  <a:lnTo>
                    <a:pt x="936" y="266"/>
                  </a:lnTo>
                  <a:lnTo>
                    <a:pt x="925" y="257"/>
                  </a:lnTo>
                  <a:lnTo>
                    <a:pt x="911" y="250"/>
                  </a:lnTo>
                  <a:lnTo>
                    <a:pt x="893" y="243"/>
                  </a:lnTo>
                  <a:lnTo>
                    <a:pt x="872" y="237"/>
                  </a:lnTo>
                  <a:lnTo>
                    <a:pt x="822" y="225"/>
                  </a:lnTo>
                  <a:lnTo>
                    <a:pt x="808" y="221"/>
                  </a:lnTo>
                  <a:lnTo>
                    <a:pt x="797" y="218"/>
                  </a:lnTo>
                  <a:lnTo>
                    <a:pt x="788" y="215"/>
                  </a:lnTo>
                  <a:lnTo>
                    <a:pt x="780" y="211"/>
                  </a:lnTo>
                  <a:lnTo>
                    <a:pt x="774" y="206"/>
                  </a:lnTo>
                  <a:lnTo>
                    <a:pt x="770" y="201"/>
                  </a:lnTo>
                  <a:lnTo>
                    <a:pt x="768" y="194"/>
                  </a:lnTo>
                  <a:lnTo>
                    <a:pt x="767" y="186"/>
                  </a:lnTo>
                  <a:lnTo>
                    <a:pt x="769" y="174"/>
                  </a:lnTo>
                  <a:lnTo>
                    <a:pt x="774" y="163"/>
                  </a:lnTo>
                  <a:lnTo>
                    <a:pt x="782" y="156"/>
                  </a:lnTo>
                  <a:lnTo>
                    <a:pt x="791" y="151"/>
                  </a:lnTo>
                  <a:lnTo>
                    <a:pt x="801" y="147"/>
                  </a:lnTo>
                  <a:lnTo>
                    <a:pt x="811" y="145"/>
                  </a:lnTo>
                  <a:lnTo>
                    <a:pt x="819" y="144"/>
                  </a:lnTo>
                  <a:lnTo>
                    <a:pt x="827" y="144"/>
                  </a:lnTo>
                  <a:lnTo>
                    <a:pt x="848" y="145"/>
                  </a:lnTo>
                  <a:lnTo>
                    <a:pt x="864" y="149"/>
                  </a:lnTo>
                  <a:lnTo>
                    <a:pt x="877" y="154"/>
                  </a:lnTo>
                  <a:lnTo>
                    <a:pt x="885" y="161"/>
                  </a:lnTo>
                  <a:lnTo>
                    <a:pt x="891" y="170"/>
                  </a:lnTo>
                  <a:lnTo>
                    <a:pt x="895" y="178"/>
                  </a:lnTo>
                  <a:lnTo>
                    <a:pt x="896" y="186"/>
                  </a:lnTo>
                  <a:lnTo>
                    <a:pt x="897" y="194"/>
                  </a:lnTo>
                  <a:lnTo>
                    <a:pt x="945" y="194"/>
                  </a:lnTo>
                  <a:close/>
                  <a:moveTo>
                    <a:pt x="1454" y="355"/>
                  </a:moveTo>
                  <a:lnTo>
                    <a:pt x="1203" y="355"/>
                  </a:lnTo>
                  <a:lnTo>
                    <a:pt x="1454" y="48"/>
                  </a:lnTo>
                  <a:lnTo>
                    <a:pt x="1454" y="0"/>
                  </a:lnTo>
                  <a:lnTo>
                    <a:pt x="1152" y="0"/>
                  </a:lnTo>
                  <a:lnTo>
                    <a:pt x="1152" y="49"/>
                  </a:lnTo>
                  <a:lnTo>
                    <a:pt x="1383" y="49"/>
                  </a:lnTo>
                  <a:lnTo>
                    <a:pt x="1133" y="357"/>
                  </a:lnTo>
                  <a:lnTo>
                    <a:pt x="1133" y="402"/>
                  </a:lnTo>
                  <a:lnTo>
                    <a:pt x="1454" y="402"/>
                  </a:lnTo>
                  <a:lnTo>
                    <a:pt x="1454" y="355"/>
                  </a:lnTo>
                  <a:close/>
                </a:path>
              </a:pathLst>
            </a:custGeom>
            <a:solidFill>
              <a:srgbClr val="000000"/>
            </a:solidFill>
            <a:ln w="9525">
              <a:noFill/>
              <a:round/>
              <a:headEnd/>
              <a:tailEnd/>
            </a:ln>
          </p:spPr>
          <p:txBody>
            <a:bodyPr/>
            <a:lstStyle/>
            <a:p>
              <a:endParaRPr lang="en-US"/>
            </a:p>
          </p:txBody>
        </p:sp>
        <p:sp>
          <p:nvSpPr>
            <p:cNvPr id="85059" name="Freeform 67"/>
            <p:cNvSpPr>
              <a:spLocks noEditPoints="1"/>
            </p:cNvSpPr>
            <p:nvPr/>
          </p:nvSpPr>
          <p:spPr bwMode="auto">
            <a:xfrm>
              <a:off x="2294" y="2953"/>
              <a:ext cx="28" cy="31"/>
            </a:xfrm>
            <a:custGeom>
              <a:avLst/>
              <a:gdLst/>
              <a:ahLst/>
              <a:cxnLst>
                <a:cxn ang="0">
                  <a:pos x="264" y="285"/>
                </a:cxn>
                <a:cxn ang="0">
                  <a:pos x="304" y="402"/>
                </a:cxn>
                <a:cxn ang="0">
                  <a:pos x="364" y="402"/>
                </a:cxn>
                <a:cxn ang="0">
                  <a:pos x="217" y="0"/>
                </a:cxn>
                <a:cxn ang="0">
                  <a:pos x="153" y="0"/>
                </a:cxn>
                <a:cxn ang="0">
                  <a:pos x="0" y="402"/>
                </a:cxn>
                <a:cxn ang="0">
                  <a:pos x="57" y="402"/>
                </a:cxn>
                <a:cxn ang="0">
                  <a:pos x="100" y="285"/>
                </a:cxn>
                <a:cxn ang="0">
                  <a:pos x="264" y="285"/>
                </a:cxn>
                <a:cxn ang="0">
                  <a:pos x="117" y="237"/>
                </a:cxn>
                <a:cxn ang="0">
                  <a:pos x="182" y="61"/>
                </a:cxn>
                <a:cxn ang="0">
                  <a:pos x="183" y="61"/>
                </a:cxn>
                <a:cxn ang="0">
                  <a:pos x="243" y="237"/>
                </a:cxn>
                <a:cxn ang="0">
                  <a:pos x="117" y="237"/>
                </a:cxn>
              </a:cxnLst>
              <a:rect l="0" t="0" r="r" b="b"/>
              <a:pathLst>
                <a:path w="364" h="402">
                  <a:moveTo>
                    <a:pt x="264" y="285"/>
                  </a:moveTo>
                  <a:lnTo>
                    <a:pt x="304" y="402"/>
                  </a:lnTo>
                  <a:lnTo>
                    <a:pt x="364" y="402"/>
                  </a:lnTo>
                  <a:lnTo>
                    <a:pt x="217" y="0"/>
                  </a:lnTo>
                  <a:lnTo>
                    <a:pt x="153" y="0"/>
                  </a:lnTo>
                  <a:lnTo>
                    <a:pt x="0" y="402"/>
                  </a:lnTo>
                  <a:lnTo>
                    <a:pt x="57" y="402"/>
                  </a:lnTo>
                  <a:lnTo>
                    <a:pt x="100" y="285"/>
                  </a:lnTo>
                  <a:lnTo>
                    <a:pt x="264" y="285"/>
                  </a:lnTo>
                  <a:close/>
                  <a:moveTo>
                    <a:pt x="117" y="237"/>
                  </a:moveTo>
                  <a:lnTo>
                    <a:pt x="182" y="61"/>
                  </a:lnTo>
                  <a:lnTo>
                    <a:pt x="183" y="61"/>
                  </a:lnTo>
                  <a:lnTo>
                    <a:pt x="243" y="237"/>
                  </a:lnTo>
                  <a:lnTo>
                    <a:pt x="117" y="237"/>
                  </a:lnTo>
                  <a:close/>
                </a:path>
              </a:pathLst>
            </a:custGeom>
            <a:solidFill>
              <a:srgbClr val="000000"/>
            </a:solidFill>
            <a:ln w="9525">
              <a:noFill/>
              <a:round/>
              <a:headEnd/>
              <a:tailEnd/>
            </a:ln>
          </p:spPr>
          <p:txBody>
            <a:bodyPr/>
            <a:lstStyle/>
            <a:p>
              <a:endParaRPr lang="en-US"/>
            </a:p>
          </p:txBody>
        </p:sp>
        <p:sp>
          <p:nvSpPr>
            <p:cNvPr id="85060" name="Freeform 68"/>
            <p:cNvSpPr>
              <a:spLocks noEditPoints="1"/>
            </p:cNvSpPr>
            <p:nvPr/>
          </p:nvSpPr>
          <p:spPr bwMode="auto">
            <a:xfrm>
              <a:off x="2325" y="2953"/>
              <a:ext cx="51" cy="31"/>
            </a:xfrm>
            <a:custGeom>
              <a:avLst/>
              <a:gdLst/>
              <a:ahLst/>
              <a:cxnLst>
                <a:cxn ang="0">
                  <a:pos x="269" y="167"/>
                </a:cxn>
                <a:cxn ang="0">
                  <a:pos x="55" y="167"/>
                </a:cxn>
                <a:cxn ang="0">
                  <a:pos x="55" y="0"/>
                </a:cxn>
                <a:cxn ang="0">
                  <a:pos x="0" y="0"/>
                </a:cxn>
                <a:cxn ang="0">
                  <a:pos x="0" y="402"/>
                </a:cxn>
                <a:cxn ang="0">
                  <a:pos x="55" y="402"/>
                </a:cxn>
                <a:cxn ang="0">
                  <a:pos x="55" y="215"/>
                </a:cxn>
                <a:cxn ang="0">
                  <a:pos x="269" y="215"/>
                </a:cxn>
                <a:cxn ang="0">
                  <a:pos x="269" y="402"/>
                </a:cxn>
                <a:cxn ang="0">
                  <a:pos x="324" y="402"/>
                </a:cxn>
                <a:cxn ang="0">
                  <a:pos x="324" y="0"/>
                </a:cxn>
                <a:cxn ang="0">
                  <a:pos x="269" y="0"/>
                </a:cxn>
                <a:cxn ang="0">
                  <a:pos x="269" y="167"/>
                </a:cxn>
                <a:cxn ang="0">
                  <a:pos x="453" y="0"/>
                </a:cxn>
                <a:cxn ang="0">
                  <a:pos x="398" y="0"/>
                </a:cxn>
                <a:cxn ang="0">
                  <a:pos x="398" y="402"/>
                </a:cxn>
                <a:cxn ang="0">
                  <a:pos x="660" y="402"/>
                </a:cxn>
                <a:cxn ang="0">
                  <a:pos x="660" y="355"/>
                </a:cxn>
                <a:cxn ang="0">
                  <a:pos x="453" y="355"/>
                </a:cxn>
                <a:cxn ang="0">
                  <a:pos x="453" y="0"/>
                </a:cxn>
              </a:cxnLst>
              <a:rect l="0" t="0" r="r" b="b"/>
              <a:pathLst>
                <a:path w="660" h="402">
                  <a:moveTo>
                    <a:pt x="269" y="167"/>
                  </a:moveTo>
                  <a:lnTo>
                    <a:pt x="55" y="167"/>
                  </a:lnTo>
                  <a:lnTo>
                    <a:pt x="55" y="0"/>
                  </a:lnTo>
                  <a:lnTo>
                    <a:pt x="0" y="0"/>
                  </a:lnTo>
                  <a:lnTo>
                    <a:pt x="0" y="402"/>
                  </a:lnTo>
                  <a:lnTo>
                    <a:pt x="55" y="402"/>
                  </a:lnTo>
                  <a:lnTo>
                    <a:pt x="55" y="215"/>
                  </a:lnTo>
                  <a:lnTo>
                    <a:pt x="269" y="215"/>
                  </a:lnTo>
                  <a:lnTo>
                    <a:pt x="269" y="402"/>
                  </a:lnTo>
                  <a:lnTo>
                    <a:pt x="324" y="402"/>
                  </a:lnTo>
                  <a:lnTo>
                    <a:pt x="324" y="0"/>
                  </a:lnTo>
                  <a:lnTo>
                    <a:pt x="269" y="0"/>
                  </a:lnTo>
                  <a:lnTo>
                    <a:pt x="269" y="167"/>
                  </a:lnTo>
                  <a:close/>
                  <a:moveTo>
                    <a:pt x="453" y="0"/>
                  </a:moveTo>
                  <a:lnTo>
                    <a:pt x="398" y="0"/>
                  </a:lnTo>
                  <a:lnTo>
                    <a:pt x="398" y="402"/>
                  </a:lnTo>
                  <a:lnTo>
                    <a:pt x="660" y="402"/>
                  </a:lnTo>
                  <a:lnTo>
                    <a:pt x="660" y="355"/>
                  </a:lnTo>
                  <a:lnTo>
                    <a:pt x="453" y="355"/>
                  </a:lnTo>
                  <a:lnTo>
                    <a:pt x="453" y="0"/>
                  </a:lnTo>
                  <a:close/>
                </a:path>
              </a:pathLst>
            </a:custGeom>
            <a:solidFill>
              <a:srgbClr val="000000"/>
            </a:solidFill>
            <a:ln w="9525">
              <a:noFill/>
              <a:round/>
              <a:headEnd/>
              <a:tailEnd/>
            </a:ln>
          </p:spPr>
          <p:txBody>
            <a:bodyPr/>
            <a:lstStyle/>
            <a:p>
              <a:endParaRPr lang="en-US"/>
            </a:p>
          </p:txBody>
        </p:sp>
        <p:sp>
          <p:nvSpPr>
            <p:cNvPr id="85061" name="Freeform 69"/>
            <p:cNvSpPr>
              <a:spLocks/>
            </p:cNvSpPr>
            <p:nvPr/>
          </p:nvSpPr>
          <p:spPr bwMode="auto">
            <a:xfrm>
              <a:off x="2055" y="2917"/>
              <a:ext cx="444" cy="104"/>
            </a:xfrm>
            <a:custGeom>
              <a:avLst/>
              <a:gdLst/>
              <a:ahLst/>
              <a:cxnLst>
                <a:cxn ang="0">
                  <a:pos x="1915" y="0"/>
                </a:cxn>
                <a:cxn ang="0">
                  <a:pos x="5770" y="0"/>
                </a:cxn>
                <a:cxn ang="0">
                  <a:pos x="3842" y="1356"/>
                </a:cxn>
                <a:cxn ang="0">
                  <a:pos x="0" y="1356"/>
                </a:cxn>
                <a:cxn ang="0">
                  <a:pos x="1915" y="0"/>
                </a:cxn>
              </a:cxnLst>
              <a:rect l="0" t="0" r="r" b="b"/>
              <a:pathLst>
                <a:path w="5770" h="1356">
                  <a:moveTo>
                    <a:pt x="1915" y="0"/>
                  </a:moveTo>
                  <a:lnTo>
                    <a:pt x="5770" y="0"/>
                  </a:lnTo>
                  <a:lnTo>
                    <a:pt x="3842" y="1356"/>
                  </a:lnTo>
                  <a:lnTo>
                    <a:pt x="0" y="1356"/>
                  </a:lnTo>
                  <a:lnTo>
                    <a:pt x="1915" y="0"/>
                  </a:lnTo>
                </a:path>
              </a:pathLst>
            </a:custGeom>
            <a:noFill/>
            <a:ln w="0">
              <a:solidFill>
                <a:srgbClr val="000000"/>
              </a:solidFill>
              <a:prstDash val="solid"/>
              <a:round/>
              <a:headEnd/>
              <a:tailEnd/>
            </a:ln>
          </p:spPr>
          <p:txBody>
            <a:bodyPr/>
            <a:lstStyle/>
            <a:p>
              <a:endParaRPr lang="en-US"/>
            </a:p>
          </p:txBody>
        </p:sp>
        <p:sp>
          <p:nvSpPr>
            <p:cNvPr id="85062" name="Freeform 70"/>
            <p:cNvSpPr>
              <a:spLocks/>
            </p:cNvSpPr>
            <p:nvPr/>
          </p:nvSpPr>
          <p:spPr bwMode="auto">
            <a:xfrm>
              <a:off x="2076" y="2923"/>
              <a:ext cx="400" cy="92"/>
            </a:xfrm>
            <a:custGeom>
              <a:avLst/>
              <a:gdLst/>
              <a:ahLst/>
              <a:cxnLst>
                <a:cxn ang="0">
                  <a:pos x="1674" y="0"/>
                </a:cxn>
                <a:cxn ang="0">
                  <a:pos x="0" y="1193"/>
                </a:cxn>
                <a:cxn ang="0">
                  <a:pos x="3532" y="1193"/>
                </a:cxn>
                <a:cxn ang="0">
                  <a:pos x="5205" y="0"/>
                </a:cxn>
                <a:cxn ang="0">
                  <a:pos x="1674" y="0"/>
                </a:cxn>
              </a:cxnLst>
              <a:rect l="0" t="0" r="r" b="b"/>
              <a:pathLst>
                <a:path w="5205" h="1193">
                  <a:moveTo>
                    <a:pt x="1674" y="0"/>
                  </a:moveTo>
                  <a:lnTo>
                    <a:pt x="0" y="1193"/>
                  </a:lnTo>
                  <a:lnTo>
                    <a:pt x="3532" y="1193"/>
                  </a:lnTo>
                  <a:lnTo>
                    <a:pt x="5205" y="0"/>
                  </a:lnTo>
                  <a:lnTo>
                    <a:pt x="1674" y="0"/>
                  </a:lnTo>
                </a:path>
              </a:pathLst>
            </a:custGeom>
            <a:noFill/>
            <a:ln w="0">
              <a:solidFill>
                <a:srgbClr val="000000"/>
              </a:solidFill>
              <a:prstDash val="solid"/>
              <a:round/>
              <a:headEnd/>
              <a:tailEnd/>
            </a:ln>
          </p:spPr>
          <p:txBody>
            <a:bodyPr/>
            <a:lstStyle/>
            <a:p>
              <a:endParaRPr lang="en-US"/>
            </a:p>
          </p:txBody>
        </p:sp>
        <p:sp>
          <p:nvSpPr>
            <p:cNvPr id="85063" name="Freeform 71"/>
            <p:cNvSpPr>
              <a:spLocks/>
            </p:cNvSpPr>
            <p:nvPr/>
          </p:nvSpPr>
          <p:spPr bwMode="auto">
            <a:xfrm>
              <a:off x="2682" y="2217"/>
              <a:ext cx="739" cy="104"/>
            </a:xfrm>
            <a:custGeom>
              <a:avLst/>
              <a:gdLst/>
              <a:ahLst/>
              <a:cxnLst>
                <a:cxn ang="0">
                  <a:pos x="3188" y="0"/>
                </a:cxn>
                <a:cxn ang="0">
                  <a:pos x="9605" y="0"/>
                </a:cxn>
                <a:cxn ang="0">
                  <a:pos x="6397" y="1356"/>
                </a:cxn>
                <a:cxn ang="0">
                  <a:pos x="0" y="1356"/>
                </a:cxn>
                <a:cxn ang="0">
                  <a:pos x="3188" y="0"/>
                </a:cxn>
              </a:cxnLst>
              <a:rect l="0" t="0" r="r" b="b"/>
              <a:pathLst>
                <a:path w="9605" h="1356">
                  <a:moveTo>
                    <a:pt x="3188" y="0"/>
                  </a:moveTo>
                  <a:lnTo>
                    <a:pt x="9605" y="0"/>
                  </a:lnTo>
                  <a:lnTo>
                    <a:pt x="6397" y="1356"/>
                  </a:lnTo>
                  <a:lnTo>
                    <a:pt x="0" y="1356"/>
                  </a:lnTo>
                  <a:lnTo>
                    <a:pt x="3188" y="0"/>
                  </a:lnTo>
                </a:path>
              </a:pathLst>
            </a:custGeom>
            <a:noFill/>
            <a:ln w="0">
              <a:solidFill>
                <a:srgbClr val="000000"/>
              </a:solidFill>
              <a:prstDash val="solid"/>
              <a:round/>
              <a:headEnd/>
              <a:tailEnd/>
            </a:ln>
          </p:spPr>
          <p:txBody>
            <a:bodyPr/>
            <a:lstStyle/>
            <a:p>
              <a:endParaRPr lang="en-US"/>
            </a:p>
          </p:txBody>
        </p:sp>
        <p:sp>
          <p:nvSpPr>
            <p:cNvPr id="85064" name="Freeform 72"/>
            <p:cNvSpPr>
              <a:spLocks/>
            </p:cNvSpPr>
            <p:nvPr/>
          </p:nvSpPr>
          <p:spPr bwMode="auto">
            <a:xfrm>
              <a:off x="2718" y="2223"/>
              <a:ext cx="666" cy="92"/>
            </a:xfrm>
            <a:custGeom>
              <a:avLst/>
              <a:gdLst/>
              <a:ahLst/>
              <a:cxnLst>
                <a:cxn ang="0">
                  <a:pos x="2786" y="0"/>
                </a:cxn>
                <a:cxn ang="0">
                  <a:pos x="0" y="1193"/>
                </a:cxn>
                <a:cxn ang="0">
                  <a:pos x="5879" y="1193"/>
                </a:cxn>
                <a:cxn ang="0">
                  <a:pos x="8665" y="0"/>
                </a:cxn>
                <a:cxn ang="0">
                  <a:pos x="2786" y="0"/>
                </a:cxn>
              </a:cxnLst>
              <a:rect l="0" t="0" r="r" b="b"/>
              <a:pathLst>
                <a:path w="8665" h="1193">
                  <a:moveTo>
                    <a:pt x="2786" y="0"/>
                  </a:moveTo>
                  <a:lnTo>
                    <a:pt x="0" y="1193"/>
                  </a:lnTo>
                  <a:lnTo>
                    <a:pt x="5879" y="1193"/>
                  </a:lnTo>
                  <a:lnTo>
                    <a:pt x="8665" y="0"/>
                  </a:lnTo>
                  <a:lnTo>
                    <a:pt x="2786" y="0"/>
                  </a:lnTo>
                </a:path>
              </a:pathLst>
            </a:custGeom>
            <a:noFill/>
            <a:ln w="0">
              <a:solidFill>
                <a:srgbClr val="000000"/>
              </a:solidFill>
              <a:prstDash val="solid"/>
              <a:round/>
              <a:headEnd/>
              <a:tailEnd/>
            </a:ln>
          </p:spPr>
          <p:txBody>
            <a:bodyPr/>
            <a:lstStyle/>
            <a:p>
              <a:endParaRPr lang="en-US"/>
            </a:p>
          </p:txBody>
        </p:sp>
        <p:sp>
          <p:nvSpPr>
            <p:cNvPr id="85065" name="Freeform 73"/>
            <p:cNvSpPr>
              <a:spLocks noEditPoints="1"/>
            </p:cNvSpPr>
            <p:nvPr/>
          </p:nvSpPr>
          <p:spPr bwMode="auto">
            <a:xfrm>
              <a:off x="2877" y="2250"/>
              <a:ext cx="41" cy="31"/>
            </a:xfrm>
            <a:custGeom>
              <a:avLst/>
              <a:gdLst/>
              <a:ahLst/>
              <a:cxnLst>
                <a:cxn ang="0">
                  <a:pos x="162" y="402"/>
                </a:cxn>
                <a:cxn ang="0">
                  <a:pos x="208" y="397"/>
                </a:cxn>
                <a:cxn ang="0">
                  <a:pos x="246" y="383"/>
                </a:cxn>
                <a:cxn ang="0">
                  <a:pos x="276" y="361"/>
                </a:cxn>
                <a:cxn ang="0">
                  <a:pos x="299" y="333"/>
                </a:cxn>
                <a:cxn ang="0">
                  <a:pos x="317" y="300"/>
                </a:cxn>
                <a:cxn ang="0">
                  <a:pos x="328" y="266"/>
                </a:cxn>
                <a:cxn ang="0">
                  <a:pos x="334" y="231"/>
                </a:cxn>
                <a:cxn ang="0">
                  <a:pos x="336" y="195"/>
                </a:cxn>
                <a:cxn ang="0">
                  <a:pos x="333" y="154"/>
                </a:cxn>
                <a:cxn ang="0">
                  <a:pos x="324" y="116"/>
                </a:cxn>
                <a:cxn ang="0">
                  <a:pos x="309" y="83"/>
                </a:cxn>
                <a:cxn ang="0">
                  <a:pos x="290" y="54"/>
                </a:cxn>
                <a:cxn ang="0">
                  <a:pos x="266" y="31"/>
                </a:cxn>
                <a:cxn ang="0">
                  <a:pos x="236" y="14"/>
                </a:cxn>
                <a:cxn ang="0">
                  <a:pos x="202" y="4"/>
                </a:cxn>
                <a:cxn ang="0">
                  <a:pos x="164" y="0"/>
                </a:cxn>
                <a:cxn ang="0">
                  <a:pos x="0" y="402"/>
                </a:cxn>
                <a:cxn ang="0">
                  <a:pos x="157" y="46"/>
                </a:cxn>
                <a:cxn ang="0">
                  <a:pos x="208" y="56"/>
                </a:cxn>
                <a:cxn ang="0">
                  <a:pos x="246" y="85"/>
                </a:cxn>
                <a:cxn ang="0">
                  <a:pos x="272" y="133"/>
                </a:cxn>
                <a:cxn ang="0">
                  <a:pos x="280" y="200"/>
                </a:cxn>
                <a:cxn ang="0">
                  <a:pos x="272" y="266"/>
                </a:cxn>
                <a:cxn ang="0">
                  <a:pos x="247" y="315"/>
                </a:cxn>
                <a:cxn ang="0">
                  <a:pos x="210" y="346"/>
                </a:cxn>
                <a:cxn ang="0">
                  <a:pos x="161" y="356"/>
                </a:cxn>
                <a:cxn ang="0">
                  <a:pos x="54" y="46"/>
                </a:cxn>
                <a:cxn ang="0">
                  <a:pos x="446" y="217"/>
                </a:cxn>
                <a:cxn ang="0">
                  <a:pos x="457" y="188"/>
                </a:cxn>
                <a:cxn ang="0">
                  <a:pos x="476" y="167"/>
                </a:cxn>
                <a:cxn ang="0">
                  <a:pos x="505" y="156"/>
                </a:cxn>
                <a:cxn ang="0">
                  <a:pos x="540" y="154"/>
                </a:cxn>
                <a:cxn ang="0">
                  <a:pos x="537" y="102"/>
                </a:cxn>
                <a:cxn ang="0">
                  <a:pos x="530" y="101"/>
                </a:cxn>
                <a:cxn ang="0">
                  <a:pos x="513" y="102"/>
                </a:cxn>
                <a:cxn ang="0">
                  <a:pos x="490" y="110"/>
                </a:cxn>
                <a:cxn ang="0">
                  <a:pos x="468" y="125"/>
                </a:cxn>
                <a:cxn ang="0">
                  <a:pos x="451" y="146"/>
                </a:cxn>
                <a:cxn ang="0">
                  <a:pos x="441" y="158"/>
                </a:cxn>
                <a:cxn ang="0">
                  <a:pos x="394" y="110"/>
                </a:cxn>
                <a:cxn ang="0">
                  <a:pos x="445" y="402"/>
                </a:cxn>
              </a:cxnLst>
              <a:rect l="0" t="0" r="r" b="b"/>
              <a:pathLst>
                <a:path w="540" h="402">
                  <a:moveTo>
                    <a:pt x="0" y="402"/>
                  </a:moveTo>
                  <a:lnTo>
                    <a:pt x="162" y="402"/>
                  </a:lnTo>
                  <a:lnTo>
                    <a:pt x="186" y="401"/>
                  </a:lnTo>
                  <a:lnTo>
                    <a:pt x="208" y="397"/>
                  </a:lnTo>
                  <a:lnTo>
                    <a:pt x="228" y="391"/>
                  </a:lnTo>
                  <a:lnTo>
                    <a:pt x="246" y="383"/>
                  </a:lnTo>
                  <a:lnTo>
                    <a:pt x="261" y="373"/>
                  </a:lnTo>
                  <a:lnTo>
                    <a:pt x="276" y="361"/>
                  </a:lnTo>
                  <a:lnTo>
                    <a:pt x="289" y="348"/>
                  </a:lnTo>
                  <a:lnTo>
                    <a:pt x="299" y="333"/>
                  </a:lnTo>
                  <a:lnTo>
                    <a:pt x="308" y="317"/>
                  </a:lnTo>
                  <a:lnTo>
                    <a:pt x="317" y="300"/>
                  </a:lnTo>
                  <a:lnTo>
                    <a:pt x="323" y="283"/>
                  </a:lnTo>
                  <a:lnTo>
                    <a:pt x="328" y="266"/>
                  </a:lnTo>
                  <a:lnTo>
                    <a:pt x="332" y="248"/>
                  </a:lnTo>
                  <a:lnTo>
                    <a:pt x="334" y="231"/>
                  </a:lnTo>
                  <a:lnTo>
                    <a:pt x="336" y="213"/>
                  </a:lnTo>
                  <a:lnTo>
                    <a:pt x="336" y="195"/>
                  </a:lnTo>
                  <a:lnTo>
                    <a:pt x="335" y="174"/>
                  </a:lnTo>
                  <a:lnTo>
                    <a:pt x="333" y="154"/>
                  </a:lnTo>
                  <a:lnTo>
                    <a:pt x="329" y="134"/>
                  </a:lnTo>
                  <a:lnTo>
                    <a:pt x="324" y="116"/>
                  </a:lnTo>
                  <a:lnTo>
                    <a:pt x="318" y="99"/>
                  </a:lnTo>
                  <a:lnTo>
                    <a:pt x="309" y="83"/>
                  </a:lnTo>
                  <a:lnTo>
                    <a:pt x="300" y="67"/>
                  </a:lnTo>
                  <a:lnTo>
                    <a:pt x="290" y="54"/>
                  </a:lnTo>
                  <a:lnTo>
                    <a:pt x="279" y="42"/>
                  </a:lnTo>
                  <a:lnTo>
                    <a:pt x="266" y="31"/>
                  </a:lnTo>
                  <a:lnTo>
                    <a:pt x="251" y="22"/>
                  </a:lnTo>
                  <a:lnTo>
                    <a:pt x="236" y="14"/>
                  </a:lnTo>
                  <a:lnTo>
                    <a:pt x="219" y="8"/>
                  </a:lnTo>
                  <a:lnTo>
                    <a:pt x="202" y="4"/>
                  </a:lnTo>
                  <a:lnTo>
                    <a:pt x="184" y="1"/>
                  </a:lnTo>
                  <a:lnTo>
                    <a:pt x="164" y="0"/>
                  </a:lnTo>
                  <a:lnTo>
                    <a:pt x="0" y="0"/>
                  </a:lnTo>
                  <a:lnTo>
                    <a:pt x="0" y="402"/>
                  </a:lnTo>
                  <a:close/>
                  <a:moveTo>
                    <a:pt x="54" y="46"/>
                  </a:moveTo>
                  <a:lnTo>
                    <a:pt x="157" y="46"/>
                  </a:lnTo>
                  <a:lnTo>
                    <a:pt x="184" y="48"/>
                  </a:lnTo>
                  <a:lnTo>
                    <a:pt x="208" y="56"/>
                  </a:lnTo>
                  <a:lnTo>
                    <a:pt x="229" y="67"/>
                  </a:lnTo>
                  <a:lnTo>
                    <a:pt x="246" y="85"/>
                  </a:lnTo>
                  <a:lnTo>
                    <a:pt x="260" y="107"/>
                  </a:lnTo>
                  <a:lnTo>
                    <a:pt x="272" y="133"/>
                  </a:lnTo>
                  <a:lnTo>
                    <a:pt x="278" y="163"/>
                  </a:lnTo>
                  <a:lnTo>
                    <a:pt x="280" y="200"/>
                  </a:lnTo>
                  <a:lnTo>
                    <a:pt x="278" y="235"/>
                  </a:lnTo>
                  <a:lnTo>
                    <a:pt x="272" y="266"/>
                  </a:lnTo>
                  <a:lnTo>
                    <a:pt x="261" y="293"/>
                  </a:lnTo>
                  <a:lnTo>
                    <a:pt x="247" y="315"/>
                  </a:lnTo>
                  <a:lnTo>
                    <a:pt x="230" y="333"/>
                  </a:lnTo>
                  <a:lnTo>
                    <a:pt x="210" y="346"/>
                  </a:lnTo>
                  <a:lnTo>
                    <a:pt x="187" y="353"/>
                  </a:lnTo>
                  <a:lnTo>
                    <a:pt x="161" y="356"/>
                  </a:lnTo>
                  <a:lnTo>
                    <a:pt x="54" y="356"/>
                  </a:lnTo>
                  <a:lnTo>
                    <a:pt x="54" y="46"/>
                  </a:lnTo>
                  <a:close/>
                  <a:moveTo>
                    <a:pt x="445" y="232"/>
                  </a:moveTo>
                  <a:lnTo>
                    <a:pt x="446" y="217"/>
                  </a:lnTo>
                  <a:lnTo>
                    <a:pt x="450" y="202"/>
                  </a:lnTo>
                  <a:lnTo>
                    <a:pt x="457" y="188"/>
                  </a:lnTo>
                  <a:lnTo>
                    <a:pt x="465" y="177"/>
                  </a:lnTo>
                  <a:lnTo>
                    <a:pt x="476" y="167"/>
                  </a:lnTo>
                  <a:lnTo>
                    <a:pt x="490" y="160"/>
                  </a:lnTo>
                  <a:lnTo>
                    <a:pt x="505" y="156"/>
                  </a:lnTo>
                  <a:lnTo>
                    <a:pt x="521" y="154"/>
                  </a:lnTo>
                  <a:lnTo>
                    <a:pt x="540" y="154"/>
                  </a:lnTo>
                  <a:lnTo>
                    <a:pt x="540" y="103"/>
                  </a:lnTo>
                  <a:lnTo>
                    <a:pt x="537" y="102"/>
                  </a:lnTo>
                  <a:lnTo>
                    <a:pt x="534" y="102"/>
                  </a:lnTo>
                  <a:lnTo>
                    <a:pt x="530" y="101"/>
                  </a:lnTo>
                  <a:lnTo>
                    <a:pt x="526" y="101"/>
                  </a:lnTo>
                  <a:lnTo>
                    <a:pt x="513" y="102"/>
                  </a:lnTo>
                  <a:lnTo>
                    <a:pt x="501" y="105"/>
                  </a:lnTo>
                  <a:lnTo>
                    <a:pt x="490" y="110"/>
                  </a:lnTo>
                  <a:lnTo>
                    <a:pt x="478" y="117"/>
                  </a:lnTo>
                  <a:lnTo>
                    <a:pt x="468" y="125"/>
                  </a:lnTo>
                  <a:lnTo>
                    <a:pt x="460" y="135"/>
                  </a:lnTo>
                  <a:lnTo>
                    <a:pt x="451" y="146"/>
                  </a:lnTo>
                  <a:lnTo>
                    <a:pt x="444" y="158"/>
                  </a:lnTo>
                  <a:lnTo>
                    <a:pt x="441" y="158"/>
                  </a:lnTo>
                  <a:lnTo>
                    <a:pt x="441" y="110"/>
                  </a:lnTo>
                  <a:lnTo>
                    <a:pt x="394" y="110"/>
                  </a:lnTo>
                  <a:lnTo>
                    <a:pt x="394" y="402"/>
                  </a:lnTo>
                  <a:lnTo>
                    <a:pt x="445" y="402"/>
                  </a:lnTo>
                  <a:lnTo>
                    <a:pt x="445" y="232"/>
                  </a:lnTo>
                  <a:close/>
                </a:path>
              </a:pathLst>
            </a:custGeom>
            <a:solidFill>
              <a:srgbClr val="000000"/>
            </a:solidFill>
            <a:ln w="9525">
              <a:noFill/>
              <a:round/>
              <a:headEnd/>
              <a:tailEnd/>
            </a:ln>
          </p:spPr>
          <p:txBody>
            <a:bodyPr/>
            <a:lstStyle/>
            <a:p>
              <a:endParaRPr lang="en-US"/>
            </a:p>
          </p:txBody>
        </p:sp>
        <p:sp>
          <p:nvSpPr>
            <p:cNvPr id="85066" name="Freeform 74"/>
            <p:cNvSpPr>
              <a:spLocks noEditPoints="1"/>
            </p:cNvSpPr>
            <p:nvPr/>
          </p:nvSpPr>
          <p:spPr bwMode="auto">
            <a:xfrm>
              <a:off x="2921" y="2258"/>
              <a:ext cx="42" cy="24"/>
            </a:xfrm>
            <a:custGeom>
              <a:avLst/>
              <a:gdLst/>
              <a:ahLst/>
              <a:cxnLst>
                <a:cxn ang="0">
                  <a:pos x="239" y="9"/>
                </a:cxn>
                <a:cxn ang="0">
                  <a:pos x="189" y="170"/>
                </a:cxn>
                <a:cxn ang="0">
                  <a:pos x="185" y="203"/>
                </a:cxn>
                <a:cxn ang="0">
                  <a:pos x="171" y="235"/>
                </a:cxn>
                <a:cxn ang="0">
                  <a:pos x="147" y="259"/>
                </a:cxn>
                <a:cxn ang="0">
                  <a:pos x="107" y="268"/>
                </a:cxn>
                <a:cxn ang="0">
                  <a:pos x="85" y="265"/>
                </a:cxn>
                <a:cxn ang="0">
                  <a:pos x="66" y="254"/>
                </a:cxn>
                <a:cxn ang="0">
                  <a:pos x="54" y="234"/>
                </a:cxn>
                <a:cxn ang="0">
                  <a:pos x="50" y="203"/>
                </a:cxn>
                <a:cxn ang="0">
                  <a:pos x="0" y="9"/>
                </a:cxn>
                <a:cxn ang="0">
                  <a:pos x="2" y="244"/>
                </a:cxn>
                <a:cxn ang="0">
                  <a:pos x="19" y="279"/>
                </a:cxn>
                <a:cxn ang="0">
                  <a:pos x="47" y="300"/>
                </a:cxn>
                <a:cxn ang="0">
                  <a:pos x="80" y="309"/>
                </a:cxn>
                <a:cxn ang="0">
                  <a:pos x="114" y="309"/>
                </a:cxn>
                <a:cxn ang="0">
                  <a:pos x="142" y="303"/>
                </a:cxn>
                <a:cxn ang="0">
                  <a:pos x="164" y="289"/>
                </a:cxn>
                <a:cxn ang="0">
                  <a:pos x="183" y="270"/>
                </a:cxn>
                <a:cxn ang="0">
                  <a:pos x="192" y="259"/>
                </a:cxn>
                <a:cxn ang="0">
                  <a:pos x="239" y="301"/>
                </a:cxn>
                <a:cxn ang="0">
                  <a:pos x="536" y="88"/>
                </a:cxn>
                <a:cxn ang="0">
                  <a:pos x="522" y="51"/>
                </a:cxn>
                <a:cxn ang="0">
                  <a:pos x="496" y="20"/>
                </a:cxn>
                <a:cxn ang="0">
                  <a:pos x="454" y="3"/>
                </a:cxn>
                <a:cxn ang="0">
                  <a:pos x="392" y="3"/>
                </a:cxn>
                <a:cxn ang="0">
                  <a:pos x="339" y="28"/>
                </a:cxn>
                <a:cxn ang="0">
                  <a:pos x="303" y="71"/>
                </a:cxn>
                <a:cxn ang="0">
                  <a:pos x="286" y="130"/>
                </a:cxn>
                <a:cxn ang="0">
                  <a:pos x="286" y="193"/>
                </a:cxn>
                <a:cxn ang="0">
                  <a:pos x="304" y="247"/>
                </a:cxn>
                <a:cxn ang="0">
                  <a:pos x="338" y="286"/>
                </a:cxn>
                <a:cxn ang="0">
                  <a:pos x="387" y="307"/>
                </a:cxn>
                <a:cxn ang="0">
                  <a:pos x="447" y="307"/>
                </a:cxn>
                <a:cxn ang="0">
                  <a:pos x="493" y="287"/>
                </a:cxn>
                <a:cxn ang="0">
                  <a:pos x="521" y="254"/>
                </a:cxn>
                <a:cxn ang="0">
                  <a:pos x="536" y="216"/>
                </a:cxn>
                <a:cxn ang="0">
                  <a:pos x="490" y="198"/>
                </a:cxn>
                <a:cxn ang="0">
                  <a:pos x="479" y="228"/>
                </a:cxn>
                <a:cxn ang="0">
                  <a:pos x="464" y="250"/>
                </a:cxn>
                <a:cxn ang="0">
                  <a:pos x="444" y="263"/>
                </a:cxn>
                <a:cxn ang="0">
                  <a:pos x="419" y="268"/>
                </a:cxn>
                <a:cxn ang="0">
                  <a:pos x="377" y="258"/>
                </a:cxn>
                <a:cxn ang="0">
                  <a:pos x="353" y="231"/>
                </a:cxn>
                <a:cxn ang="0">
                  <a:pos x="340" y="194"/>
                </a:cxn>
                <a:cxn ang="0">
                  <a:pos x="337" y="155"/>
                </a:cxn>
                <a:cxn ang="0">
                  <a:pos x="341" y="116"/>
                </a:cxn>
                <a:cxn ang="0">
                  <a:pos x="356" y="79"/>
                </a:cxn>
                <a:cxn ang="0">
                  <a:pos x="381" y="54"/>
                </a:cxn>
                <a:cxn ang="0">
                  <a:pos x="420" y="44"/>
                </a:cxn>
                <a:cxn ang="0">
                  <a:pos x="448" y="48"/>
                </a:cxn>
                <a:cxn ang="0">
                  <a:pos x="468" y="61"/>
                </a:cxn>
                <a:cxn ang="0">
                  <a:pos x="482" y="81"/>
                </a:cxn>
                <a:cxn ang="0">
                  <a:pos x="490" y="108"/>
                </a:cxn>
              </a:cxnLst>
              <a:rect l="0" t="0" r="r" b="b"/>
              <a:pathLst>
                <a:path w="539" h="310">
                  <a:moveTo>
                    <a:pt x="239" y="301"/>
                  </a:moveTo>
                  <a:lnTo>
                    <a:pt x="239" y="9"/>
                  </a:lnTo>
                  <a:lnTo>
                    <a:pt x="189" y="9"/>
                  </a:lnTo>
                  <a:lnTo>
                    <a:pt x="189" y="170"/>
                  </a:lnTo>
                  <a:lnTo>
                    <a:pt x="188" y="186"/>
                  </a:lnTo>
                  <a:lnTo>
                    <a:pt x="185" y="203"/>
                  </a:lnTo>
                  <a:lnTo>
                    <a:pt x="180" y="219"/>
                  </a:lnTo>
                  <a:lnTo>
                    <a:pt x="171" y="235"/>
                  </a:lnTo>
                  <a:lnTo>
                    <a:pt x="161" y="248"/>
                  </a:lnTo>
                  <a:lnTo>
                    <a:pt x="147" y="259"/>
                  </a:lnTo>
                  <a:lnTo>
                    <a:pt x="129" y="266"/>
                  </a:lnTo>
                  <a:lnTo>
                    <a:pt x="107" y="268"/>
                  </a:lnTo>
                  <a:lnTo>
                    <a:pt x="96" y="267"/>
                  </a:lnTo>
                  <a:lnTo>
                    <a:pt x="85" y="265"/>
                  </a:lnTo>
                  <a:lnTo>
                    <a:pt x="75" y="260"/>
                  </a:lnTo>
                  <a:lnTo>
                    <a:pt x="66" y="254"/>
                  </a:lnTo>
                  <a:lnTo>
                    <a:pt x="60" y="245"/>
                  </a:lnTo>
                  <a:lnTo>
                    <a:pt x="54" y="234"/>
                  </a:lnTo>
                  <a:lnTo>
                    <a:pt x="51" y="219"/>
                  </a:lnTo>
                  <a:lnTo>
                    <a:pt x="50" y="203"/>
                  </a:lnTo>
                  <a:lnTo>
                    <a:pt x="50" y="9"/>
                  </a:lnTo>
                  <a:lnTo>
                    <a:pt x="0" y="9"/>
                  </a:lnTo>
                  <a:lnTo>
                    <a:pt x="0" y="219"/>
                  </a:lnTo>
                  <a:lnTo>
                    <a:pt x="2" y="244"/>
                  </a:lnTo>
                  <a:lnTo>
                    <a:pt x="9" y="263"/>
                  </a:lnTo>
                  <a:lnTo>
                    <a:pt x="19" y="279"/>
                  </a:lnTo>
                  <a:lnTo>
                    <a:pt x="31" y="291"/>
                  </a:lnTo>
                  <a:lnTo>
                    <a:pt x="47" y="300"/>
                  </a:lnTo>
                  <a:lnTo>
                    <a:pt x="63" y="306"/>
                  </a:lnTo>
                  <a:lnTo>
                    <a:pt x="80" y="309"/>
                  </a:lnTo>
                  <a:lnTo>
                    <a:pt x="97" y="310"/>
                  </a:lnTo>
                  <a:lnTo>
                    <a:pt x="114" y="309"/>
                  </a:lnTo>
                  <a:lnTo>
                    <a:pt x="129" y="307"/>
                  </a:lnTo>
                  <a:lnTo>
                    <a:pt x="142" y="303"/>
                  </a:lnTo>
                  <a:lnTo>
                    <a:pt x="154" y="297"/>
                  </a:lnTo>
                  <a:lnTo>
                    <a:pt x="164" y="289"/>
                  </a:lnTo>
                  <a:lnTo>
                    <a:pt x="175" y="280"/>
                  </a:lnTo>
                  <a:lnTo>
                    <a:pt x="183" y="270"/>
                  </a:lnTo>
                  <a:lnTo>
                    <a:pt x="191" y="258"/>
                  </a:lnTo>
                  <a:lnTo>
                    <a:pt x="192" y="259"/>
                  </a:lnTo>
                  <a:lnTo>
                    <a:pt x="192" y="301"/>
                  </a:lnTo>
                  <a:lnTo>
                    <a:pt x="239" y="301"/>
                  </a:lnTo>
                  <a:close/>
                  <a:moveTo>
                    <a:pt x="539" y="108"/>
                  </a:moveTo>
                  <a:lnTo>
                    <a:pt x="536" y="88"/>
                  </a:lnTo>
                  <a:lnTo>
                    <a:pt x="531" y="69"/>
                  </a:lnTo>
                  <a:lnTo>
                    <a:pt x="522" y="51"/>
                  </a:lnTo>
                  <a:lnTo>
                    <a:pt x="511" y="34"/>
                  </a:lnTo>
                  <a:lnTo>
                    <a:pt x="496" y="20"/>
                  </a:lnTo>
                  <a:lnTo>
                    <a:pt x="477" y="10"/>
                  </a:lnTo>
                  <a:lnTo>
                    <a:pt x="454" y="3"/>
                  </a:lnTo>
                  <a:lnTo>
                    <a:pt x="427" y="0"/>
                  </a:lnTo>
                  <a:lnTo>
                    <a:pt x="392" y="3"/>
                  </a:lnTo>
                  <a:lnTo>
                    <a:pt x="364" y="13"/>
                  </a:lnTo>
                  <a:lnTo>
                    <a:pt x="339" y="28"/>
                  </a:lnTo>
                  <a:lnTo>
                    <a:pt x="319" y="47"/>
                  </a:lnTo>
                  <a:lnTo>
                    <a:pt x="303" y="71"/>
                  </a:lnTo>
                  <a:lnTo>
                    <a:pt x="292" y="100"/>
                  </a:lnTo>
                  <a:lnTo>
                    <a:pt x="286" y="130"/>
                  </a:lnTo>
                  <a:lnTo>
                    <a:pt x="284" y="163"/>
                  </a:lnTo>
                  <a:lnTo>
                    <a:pt x="286" y="193"/>
                  </a:lnTo>
                  <a:lnTo>
                    <a:pt x="293" y="222"/>
                  </a:lnTo>
                  <a:lnTo>
                    <a:pt x="304" y="247"/>
                  </a:lnTo>
                  <a:lnTo>
                    <a:pt x="320" y="268"/>
                  </a:lnTo>
                  <a:lnTo>
                    <a:pt x="338" y="286"/>
                  </a:lnTo>
                  <a:lnTo>
                    <a:pt x="362" y="299"/>
                  </a:lnTo>
                  <a:lnTo>
                    <a:pt x="387" y="307"/>
                  </a:lnTo>
                  <a:lnTo>
                    <a:pt x="417" y="310"/>
                  </a:lnTo>
                  <a:lnTo>
                    <a:pt x="447" y="307"/>
                  </a:lnTo>
                  <a:lnTo>
                    <a:pt x="472" y="299"/>
                  </a:lnTo>
                  <a:lnTo>
                    <a:pt x="493" y="287"/>
                  </a:lnTo>
                  <a:lnTo>
                    <a:pt x="509" y="272"/>
                  </a:lnTo>
                  <a:lnTo>
                    <a:pt x="521" y="254"/>
                  </a:lnTo>
                  <a:lnTo>
                    <a:pt x="530" y="236"/>
                  </a:lnTo>
                  <a:lnTo>
                    <a:pt x="536" y="216"/>
                  </a:lnTo>
                  <a:lnTo>
                    <a:pt x="539" y="198"/>
                  </a:lnTo>
                  <a:lnTo>
                    <a:pt x="490" y="198"/>
                  </a:lnTo>
                  <a:lnTo>
                    <a:pt x="486" y="214"/>
                  </a:lnTo>
                  <a:lnTo>
                    <a:pt x="479" y="228"/>
                  </a:lnTo>
                  <a:lnTo>
                    <a:pt x="472" y="240"/>
                  </a:lnTo>
                  <a:lnTo>
                    <a:pt x="464" y="250"/>
                  </a:lnTo>
                  <a:lnTo>
                    <a:pt x="454" y="258"/>
                  </a:lnTo>
                  <a:lnTo>
                    <a:pt x="444" y="263"/>
                  </a:lnTo>
                  <a:lnTo>
                    <a:pt x="431" y="267"/>
                  </a:lnTo>
                  <a:lnTo>
                    <a:pt x="419" y="268"/>
                  </a:lnTo>
                  <a:lnTo>
                    <a:pt x="396" y="265"/>
                  </a:lnTo>
                  <a:lnTo>
                    <a:pt x="377" y="258"/>
                  </a:lnTo>
                  <a:lnTo>
                    <a:pt x="363" y="246"/>
                  </a:lnTo>
                  <a:lnTo>
                    <a:pt x="353" y="231"/>
                  </a:lnTo>
                  <a:lnTo>
                    <a:pt x="345" y="212"/>
                  </a:lnTo>
                  <a:lnTo>
                    <a:pt x="340" y="194"/>
                  </a:lnTo>
                  <a:lnTo>
                    <a:pt x="338" y="174"/>
                  </a:lnTo>
                  <a:lnTo>
                    <a:pt x="337" y="155"/>
                  </a:lnTo>
                  <a:lnTo>
                    <a:pt x="338" y="135"/>
                  </a:lnTo>
                  <a:lnTo>
                    <a:pt x="341" y="116"/>
                  </a:lnTo>
                  <a:lnTo>
                    <a:pt x="347" y="97"/>
                  </a:lnTo>
                  <a:lnTo>
                    <a:pt x="356" y="79"/>
                  </a:lnTo>
                  <a:lnTo>
                    <a:pt x="367" y="65"/>
                  </a:lnTo>
                  <a:lnTo>
                    <a:pt x="381" y="54"/>
                  </a:lnTo>
                  <a:lnTo>
                    <a:pt x="399" y="47"/>
                  </a:lnTo>
                  <a:lnTo>
                    <a:pt x="420" y="44"/>
                  </a:lnTo>
                  <a:lnTo>
                    <a:pt x="434" y="45"/>
                  </a:lnTo>
                  <a:lnTo>
                    <a:pt x="448" y="48"/>
                  </a:lnTo>
                  <a:lnTo>
                    <a:pt x="459" y="54"/>
                  </a:lnTo>
                  <a:lnTo>
                    <a:pt x="468" y="61"/>
                  </a:lnTo>
                  <a:lnTo>
                    <a:pt x="476" y="70"/>
                  </a:lnTo>
                  <a:lnTo>
                    <a:pt x="482" y="81"/>
                  </a:lnTo>
                  <a:lnTo>
                    <a:pt x="487" y="93"/>
                  </a:lnTo>
                  <a:lnTo>
                    <a:pt x="490" y="108"/>
                  </a:lnTo>
                  <a:lnTo>
                    <a:pt x="539" y="108"/>
                  </a:lnTo>
                  <a:close/>
                </a:path>
              </a:pathLst>
            </a:custGeom>
            <a:solidFill>
              <a:srgbClr val="000000"/>
            </a:solidFill>
            <a:ln w="9525">
              <a:noFill/>
              <a:round/>
              <a:headEnd/>
              <a:tailEnd/>
            </a:ln>
          </p:spPr>
          <p:txBody>
            <a:bodyPr/>
            <a:lstStyle/>
            <a:p>
              <a:endParaRPr lang="en-US"/>
            </a:p>
          </p:txBody>
        </p:sp>
        <p:sp>
          <p:nvSpPr>
            <p:cNvPr id="85067" name="Freeform 75"/>
            <p:cNvSpPr>
              <a:spLocks/>
            </p:cNvSpPr>
            <p:nvPr/>
          </p:nvSpPr>
          <p:spPr bwMode="auto">
            <a:xfrm>
              <a:off x="2965" y="2250"/>
              <a:ext cx="19" cy="31"/>
            </a:xfrm>
            <a:custGeom>
              <a:avLst/>
              <a:gdLst/>
              <a:ahLst/>
              <a:cxnLst>
                <a:cxn ang="0">
                  <a:pos x="126" y="219"/>
                </a:cxn>
                <a:cxn ang="0">
                  <a:pos x="240" y="110"/>
                </a:cxn>
                <a:cxn ang="0">
                  <a:pos x="176" y="110"/>
                </a:cxn>
                <a:cxn ang="0">
                  <a:pos x="49" y="234"/>
                </a:cxn>
                <a:cxn ang="0">
                  <a:pos x="49" y="0"/>
                </a:cxn>
                <a:cxn ang="0">
                  <a:pos x="0" y="0"/>
                </a:cxn>
                <a:cxn ang="0">
                  <a:pos x="0" y="402"/>
                </a:cxn>
                <a:cxn ang="0">
                  <a:pos x="49" y="402"/>
                </a:cxn>
                <a:cxn ang="0">
                  <a:pos x="49" y="291"/>
                </a:cxn>
                <a:cxn ang="0">
                  <a:pos x="90" y="255"/>
                </a:cxn>
                <a:cxn ang="0">
                  <a:pos x="183" y="402"/>
                </a:cxn>
                <a:cxn ang="0">
                  <a:pos x="247" y="402"/>
                </a:cxn>
                <a:cxn ang="0">
                  <a:pos x="126" y="219"/>
                </a:cxn>
              </a:cxnLst>
              <a:rect l="0" t="0" r="r" b="b"/>
              <a:pathLst>
                <a:path w="247" h="402">
                  <a:moveTo>
                    <a:pt x="126" y="219"/>
                  </a:moveTo>
                  <a:lnTo>
                    <a:pt x="240" y="110"/>
                  </a:lnTo>
                  <a:lnTo>
                    <a:pt x="176" y="110"/>
                  </a:lnTo>
                  <a:lnTo>
                    <a:pt x="49" y="234"/>
                  </a:lnTo>
                  <a:lnTo>
                    <a:pt x="49" y="0"/>
                  </a:lnTo>
                  <a:lnTo>
                    <a:pt x="0" y="0"/>
                  </a:lnTo>
                  <a:lnTo>
                    <a:pt x="0" y="402"/>
                  </a:lnTo>
                  <a:lnTo>
                    <a:pt x="49" y="402"/>
                  </a:lnTo>
                  <a:lnTo>
                    <a:pt x="49" y="291"/>
                  </a:lnTo>
                  <a:lnTo>
                    <a:pt x="90" y="255"/>
                  </a:lnTo>
                  <a:lnTo>
                    <a:pt x="183" y="402"/>
                  </a:lnTo>
                  <a:lnTo>
                    <a:pt x="247" y="402"/>
                  </a:lnTo>
                  <a:lnTo>
                    <a:pt x="126" y="219"/>
                  </a:lnTo>
                  <a:close/>
                </a:path>
              </a:pathLst>
            </a:custGeom>
            <a:solidFill>
              <a:srgbClr val="000000"/>
            </a:solidFill>
            <a:ln w="9525">
              <a:noFill/>
              <a:round/>
              <a:headEnd/>
              <a:tailEnd/>
            </a:ln>
          </p:spPr>
          <p:txBody>
            <a:bodyPr/>
            <a:lstStyle/>
            <a:p>
              <a:endParaRPr lang="en-US"/>
            </a:p>
          </p:txBody>
        </p:sp>
        <p:sp>
          <p:nvSpPr>
            <p:cNvPr id="85068" name="Freeform 76"/>
            <p:cNvSpPr>
              <a:spLocks noEditPoints="1"/>
            </p:cNvSpPr>
            <p:nvPr/>
          </p:nvSpPr>
          <p:spPr bwMode="auto">
            <a:xfrm>
              <a:off x="2984" y="2250"/>
              <a:ext cx="211" cy="38"/>
            </a:xfrm>
            <a:custGeom>
              <a:avLst/>
              <a:gdLst/>
              <a:ahLst/>
              <a:cxnLst>
                <a:cxn ang="0">
                  <a:pos x="211" y="329"/>
                </a:cxn>
                <a:cxn ang="0">
                  <a:pos x="184" y="356"/>
                </a:cxn>
                <a:cxn ang="0">
                  <a:pos x="140" y="369"/>
                </a:cxn>
                <a:cxn ang="0">
                  <a:pos x="87" y="355"/>
                </a:cxn>
                <a:cxn ang="0">
                  <a:pos x="58" y="313"/>
                </a:cxn>
                <a:cxn ang="0">
                  <a:pos x="270" y="272"/>
                </a:cxn>
                <a:cxn ang="0">
                  <a:pos x="253" y="172"/>
                </a:cxn>
                <a:cxn ang="0">
                  <a:pos x="199" y="113"/>
                </a:cxn>
                <a:cxn ang="0">
                  <a:pos x="107" y="104"/>
                </a:cxn>
                <a:cxn ang="0">
                  <a:pos x="35" y="148"/>
                </a:cxn>
                <a:cxn ang="0">
                  <a:pos x="2" y="231"/>
                </a:cxn>
                <a:cxn ang="0">
                  <a:pos x="9" y="323"/>
                </a:cxn>
                <a:cxn ang="0">
                  <a:pos x="54" y="387"/>
                </a:cxn>
                <a:cxn ang="0">
                  <a:pos x="133" y="411"/>
                </a:cxn>
                <a:cxn ang="0">
                  <a:pos x="176" y="407"/>
                </a:cxn>
                <a:cxn ang="0">
                  <a:pos x="202" y="398"/>
                </a:cxn>
                <a:cxn ang="0">
                  <a:pos x="226" y="381"/>
                </a:cxn>
                <a:cxn ang="0">
                  <a:pos x="254" y="347"/>
                </a:cxn>
                <a:cxn ang="0">
                  <a:pos x="266" y="316"/>
                </a:cxn>
                <a:cxn ang="0">
                  <a:pos x="53" y="233"/>
                </a:cxn>
                <a:cxn ang="0">
                  <a:pos x="68" y="185"/>
                </a:cxn>
                <a:cxn ang="0">
                  <a:pos x="103" y="152"/>
                </a:cxn>
                <a:cxn ang="0">
                  <a:pos x="157" y="147"/>
                </a:cxn>
                <a:cxn ang="0">
                  <a:pos x="200" y="172"/>
                </a:cxn>
                <a:cxn ang="0">
                  <a:pos x="217" y="216"/>
                </a:cxn>
                <a:cxn ang="0">
                  <a:pos x="870" y="402"/>
                </a:cxn>
                <a:cxn ang="0">
                  <a:pos x="674" y="341"/>
                </a:cxn>
                <a:cxn ang="0">
                  <a:pos x="478" y="0"/>
                </a:cxn>
                <a:cxn ang="0">
                  <a:pos x="531" y="165"/>
                </a:cxn>
                <a:cxn ang="0">
                  <a:pos x="530" y="95"/>
                </a:cxn>
                <a:cxn ang="0">
                  <a:pos x="647" y="402"/>
                </a:cxn>
                <a:cxn ang="0">
                  <a:pos x="816" y="64"/>
                </a:cxn>
                <a:cxn ang="0">
                  <a:pos x="815" y="150"/>
                </a:cxn>
                <a:cxn ang="0">
                  <a:pos x="870" y="402"/>
                </a:cxn>
                <a:cxn ang="0">
                  <a:pos x="947" y="402"/>
                </a:cxn>
                <a:cxn ang="0">
                  <a:pos x="1363" y="326"/>
                </a:cxn>
                <a:cxn ang="0">
                  <a:pos x="1093" y="0"/>
                </a:cxn>
                <a:cxn ang="0">
                  <a:pos x="1146" y="78"/>
                </a:cxn>
                <a:cxn ang="0">
                  <a:pos x="1417" y="402"/>
                </a:cxn>
                <a:cxn ang="0">
                  <a:pos x="1363" y="326"/>
                </a:cxn>
                <a:cxn ang="0">
                  <a:pos x="1499" y="402"/>
                </a:cxn>
                <a:cxn ang="0">
                  <a:pos x="1650" y="402"/>
                </a:cxn>
                <a:cxn ang="0">
                  <a:pos x="1674" y="439"/>
                </a:cxn>
                <a:cxn ang="0">
                  <a:pos x="1650" y="485"/>
                </a:cxn>
                <a:cxn ang="0">
                  <a:pos x="1674" y="477"/>
                </a:cxn>
                <a:cxn ang="0">
                  <a:pos x="1701" y="443"/>
                </a:cxn>
                <a:cxn ang="0">
                  <a:pos x="1710" y="344"/>
                </a:cxn>
                <a:cxn ang="0">
                  <a:pos x="2341" y="402"/>
                </a:cxn>
                <a:cxn ang="0">
                  <a:pos x="2145" y="341"/>
                </a:cxn>
                <a:cxn ang="0">
                  <a:pos x="1949" y="0"/>
                </a:cxn>
                <a:cxn ang="0">
                  <a:pos x="2002" y="165"/>
                </a:cxn>
                <a:cxn ang="0">
                  <a:pos x="2001" y="95"/>
                </a:cxn>
                <a:cxn ang="0">
                  <a:pos x="2118" y="402"/>
                </a:cxn>
                <a:cxn ang="0">
                  <a:pos x="2288" y="64"/>
                </a:cxn>
                <a:cxn ang="0">
                  <a:pos x="2287" y="150"/>
                </a:cxn>
                <a:cxn ang="0">
                  <a:pos x="2341" y="402"/>
                </a:cxn>
                <a:cxn ang="0">
                  <a:pos x="2739" y="402"/>
                </a:cxn>
                <a:cxn ang="0">
                  <a:pos x="2375" y="402"/>
                </a:cxn>
                <a:cxn ang="0">
                  <a:pos x="2638" y="285"/>
                </a:cxn>
                <a:cxn ang="0">
                  <a:pos x="2558" y="60"/>
                </a:cxn>
              </a:cxnLst>
              <a:rect l="0" t="0" r="r" b="b"/>
              <a:pathLst>
                <a:path w="2739" h="485">
                  <a:moveTo>
                    <a:pt x="217" y="310"/>
                  </a:moveTo>
                  <a:lnTo>
                    <a:pt x="215" y="319"/>
                  </a:lnTo>
                  <a:lnTo>
                    <a:pt x="211" y="329"/>
                  </a:lnTo>
                  <a:lnTo>
                    <a:pt x="205" y="339"/>
                  </a:lnTo>
                  <a:lnTo>
                    <a:pt x="195" y="348"/>
                  </a:lnTo>
                  <a:lnTo>
                    <a:pt x="184" y="356"/>
                  </a:lnTo>
                  <a:lnTo>
                    <a:pt x="172" y="363"/>
                  </a:lnTo>
                  <a:lnTo>
                    <a:pt x="157" y="367"/>
                  </a:lnTo>
                  <a:lnTo>
                    <a:pt x="140" y="369"/>
                  </a:lnTo>
                  <a:lnTo>
                    <a:pt x="120" y="367"/>
                  </a:lnTo>
                  <a:lnTo>
                    <a:pt x="102" y="363"/>
                  </a:lnTo>
                  <a:lnTo>
                    <a:pt x="87" y="355"/>
                  </a:lnTo>
                  <a:lnTo>
                    <a:pt x="75" y="344"/>
                  </a:lnTo>
                  <a:lnTo>
                    <a:pt x="66" y="330"/>
                  </a:lnTo>
                  <a:lnTo>
                    <a:pt x="58" y="313"/>
                  </a:lnTo>
                  <a:lnTo>
                    <a:pt x="54" y="294"/>
                  </a:lnTo>
                  <a:lnTo>
                    <a:pt x="53" y="272"/>
                  </a:lnTo>
                  <a:lnTo>
                    <a:pt x="270" y="272"/>
                  </a:lnTo>
                  <a:lnTo>
                    <a:pt x="268" y="235"/>
                  </a:lnTo>
                  <a:lnTo>
                    <a:pt x="262" y="202"/>
                  </a:lnTo>
                  <a:lnTo>
                    <a:pt x="253" y="172"/>
                  </a:lnTo>
                  <a:lnTo>
                    <a:pt x="238" y="147"/>
                  </a:lnTo>
                  <a:lnTo>
                    <a:pt x="220" y="128"/>
                  </a:lnTo>
                  <a:lnTo>
                    <a:pt x="199" y="113"/>
                  </a:lnTo>
                  <a:lnTo>
                    <a:pt x="172" y="104"/>
                  </a:lnTo>
                  <a:lnTo>
                    <a:pt x="142" y="101"/>
                  </a:lnTo>
                  <a:lnTo>
                    <a:pt x="107" y="104"/>
                  </a:lnTo>
                  <a:lnTo>
                    <a:pt x="79" y="114"/>
                  </a:lnTo>
                  <a:lnTo>
                    <a:pt x="54" y="129"/>
                  </a:lnTo>
                  <a:lnTo>
                    <a:pt x="35" y="148"/>
                  </a:lnTo>
                  <a:lnTo>
                    <a:pt x="19" y="172"/>
                  </a:lnTo>
                  <a:lnTo>
                    <a:pt x="8" y="201"/>
                  </a:lnTo>
                  <a:lnTo>
                    <a:pt x="2" y="231"/>
                  </a:lnTo>
                  <a:lnTo>
                    <a:pt x="0" y="264"/>
                  </a:lnTo>
                  <a:lnTo>
                    <a:pt x="2" y="294"/>
                  </a:lnTo>
                  <a:lnTo>
                    <a:pt x="9" y="323"/>
                  </a:lnTo>
                  <a:lnTo>
                    <a:pt x="20" y="348"/>
                  </a:lnTo>
                  <a:lnTo>
                    <a:pt x="35" y="369"/>
                  </a:lnTo>
                  <a:lnTo>
                    <a:pt x="54" y="387"/>
                  </a:lnTo>
                  <a:lnTo>
                    <a:pt x="77" y="400"/>
                  </a:lnTo>
                  <a:lnTo>
                    <a:pt x="103" y="408"/>
                  </a:lnTo>
                  <a:lnTo>
                    <a:pt x="133" y="411"/>
                  </a:lnTo>
                  <a:lnTo>
                    <a:pt x="149" y="411"/>
                  </a:lnTo>
                  <a:lnTo>
                    <a:pt x="164" y="409"/>
                  </a:lnTo>
                  <a:lnTo>
                    <a:pt x="176" y="407"/>
                  </a:lnTo>
                  <a:lnTo>
                    <a:pt x="186" y="404"/>
                  </a:lnTo>
                  <a:lnTo>
                    <a:pt x="194" y="401"/>
                  </a:lnTo>
                  <a:lnTo>
                    <a:pt x="202" y="398"/>
                  </a:lnTo>
                  <a:lnTo>
                    <a:pt x="209" y="394"/>
                  </a:lnTo>
                  <a:lnTo>
                    <a:pt x="214" y="391"/>
                  </a:lnTo>
                  <a:lnTo>
                    <a:pt x="226" y="381"/>
                  </a:lnTo>
                  <a:lnTo>
                    <a:pt x="237" y="370"/>
                  </a:lnTo>
                  <a:lnTo>
                    <a:pt x="247" y="358"/>
                  </a:lnTo>
                  <a:lnTo>
                    <a:pt x="254" y="347"/>
                  </a:lnTo>
                  <a:lnTo>
                    <a:pt x="259" y="336"/>
                  </a:lnTo>
                  <a:lnTo>
                    <a:pt x="263" y="326"/>
                  </a:lnTo>
                  <a:lnTo>
                    <a:pt x="266" y="316"/>
                  </a:lnTo>
                  <a:lnTo>
                    <a:pt x="267" y="310"/>
                  </a:lnTo>
                  <a:lnTo>
                    <a:pt x="217" y="310"/>
                  </a:lnTo>
                  <a:close/>
                  <a:moveTo>
                    <a:pt x="53" y="233"/>
                  </a:moveTo>
                  <a:lnTo>
                    <a:pt x="55" y="216"/>
                  </a:lnTo>
                  <a:lnTo>
                    <a:pt x="59" y="200"/>
                  </a:lnTo>
                  <a:lnTo>
                    <a:pt x="68" y="185"/>
                  </a:lnTo>
                  <a:lnTo>
                    <a:pt x="78" y="172"/>
                  </a:lnTo>
                  <a:lnTo>
                    <a:pt x="90" y="161"/>
                  </a:lnTo>
                  <a:lnTo>
                    <a:pt x="103" y="152"/>
                  </a:lnTo>
                  <a:lnTo>
                    <a:pt x="120" y="147"/>
                  </a:lnTo>
                  <a:lnTo>
                    <a:pt x="136" y="145"/>
                  </a:lnTo>
                  <a:lnTo>
                    <a:pt x="157" y="147"/>
                  </a:lnTo>
                  <a:lnTo>
                    <a:pt x="174" y="152"/>
                  </a:lnTo>
                  <a:lnTo>
                    <a:pt x="188" y="161"/>
                  </a:lnTo>
                  <a:lnTo>
                    <a:pt x="200" y="172"/>
                  </a:lnTo>
                  <a:lnTo>
                    <a:pt x="208" y="185"/>
                  </a:lnTo>
                  <a:lnTo>
                    <a:pt x="213" y="200"/>
                  </a:lnTo>
                  <a:lnTo>
                    <a:pt x="217" y="216"/>
                  </a:lnTo>
                  <a:lnTo>
                    <a:pt x="219" y="233"/>
                  </a:lnTo>
                  <a:lnTo>
                    <a:pt x="53" y="233"/>
                  </a:lnTo>
                  <a:close/>
                  <a:moveTo>
                    <a:pt x="870" y="402"/>
                  </a:moveTo>
                  <a:lnTo>
                    <a:pt x="870" y="0"/>
                  </a:lnTo>
                  <a:lnTo>
                    <a:pt x="791" y="0"/>
                  </a:lnTo>
                  <a:lnTo>
                    <a:pt x="674" y="341"/>
                  </a:lnTo>
                  <a:lnTo>
                    <a:pt x="673" y="341"/>
                  </a:lnTo>
                  <a:lnTo>
                    <a:pt x="557" y="0"/>
                  </a:lnTo>
                  <a:lnTo>
                    <a:pt x="478" y="0"/>
                  </a:lnTo>
                  <a:lnTo>
                    <a:pt x="478" y="402"/>
                  </a:lnTo>
                  <a:lnTo>
                    <a:pt x="531" y="402"/>
                  </a:lnTo>
                  <a:lnTo>
                    <a:pt x="531" y="165"/>
                  </a:lnTo>
                  <a:lnTo>
                    <a:pt x="531" y="150"/>
                  </a:lnTo>
                  <a:lnTo>
                    <a:pt x="531" y="124"/>
                  </a:lnTo>
                  <a:lnTo>
                    <a:pt x="530" y="95"/>
                  </a:lnTo>
                  <a:lnTo>
                    <a:pt x="530" y="65"/>
                  </a:lnTo>
                  <a:lnTo>
                    <a:pt x="531" y="65"/>
                  </a:lnTo>
                  <a:lnTo>
                    <a:pt x="647" y="402"/>
                  </a:lnTo>
                  <a:lnTo>
                    <a:pt x="701" y="402"/>
                  </a:lnTo>
                  <a:lnTo>
                    <a:pt x="815" y="64"/>
                  </a:lnTo>
                  <a:lnTo>
                    <a:pt x="816" y="64"/>
                  </a:lnTo>
                  <a:lnTo>
                    <a:pt x="816" y="95"/>
                  </a:lnTo>
                  <a:lnTo>
                    <a:pt x="816" y="124"/>
                  </a:lnTo>
                  <a:lnTo>
                    <a:pt x="815" y="150"/>
                  </a:lnTo>
                  <a:lnTo>
                    <a:pt x="815" y="165"/>
                  </a:lnTo>
                  <a:lnTo>
                    <a:pt x="815" y="402"/>
                  </a:lnTo>
                  <a:lnTo>
                    <a:pt x="870" y="402"/>
                  </a:lnTo>
                  <a:close/>
                  <a:moveTo>
                    <a:pt x="1003" y="0"/>
                  </a:moveTo>
                  <a:lnTo>
                    <a:pt x="947" y="0"/>
                  </a:lnTo>
                  <a:lnTo>
                    <a:pt x="947" y="402"/>
                  </a:lnTo>
                  <a:lnTo>
                    <a:pt x="1003" y="402"/>
                  </a:lnTo>
                  <a:lnTo>
                    <a:pt x="1003" y="0"/>
                  </a:lnTo>
                  <a:close/>
                  <a:moveTo>
                    <a:pt x="1363" y="326"/>
                  </a:moveTo>
                  <a:lnTo>
                    <a:pt x="1362" y="326"/>
                  </a:lnTo>
                  <a:lnTo>
                    <a:pt x="1158" y="0"/>
                  </a:lnTo>
                  <a:lnTo>
                    <a:pt x="1093" y="0"/>
                  </a:lnTo>
                  <a:lnTo>
                    <a:pt x="1093" y="402"/>
                  </a:lnTo>
                  <a:lnTo>
                    <a:pt x="1146" y="402"/>
                  </a:lnTo>
                  <a:lnTo>
                    <a:pt x="1146" y="78"/>
                  </a:lnTo>
                  <a:lnTo>
                    <a:pt x="1147" y="78"/>
                  </a:lnTo>
                  <a:lnTo>
                    <a:pt x="1355" y="402"/>
                  </a:lnTo>
                  <a:lnTo>
                    <a:pt x="1417" y="402"/>
                  </a:lnTo>
                  <a:lnTo>
                    <a:pt x="1417" y="0"/>
                  </a:lnTo>
                  <a:lnTo>
                    <a:pt x="1363" y="0"/>
                  </a:lnTo>
                  <a:lnTo>
                    <a:pt x="1363" y="326"/>
                  </a:lnTo>
                  <a:close/>
                  <a:moveTo>
                    <a:pt x="1554" y="0"/>
                  </a:moveTo>
                  <a:lnTo>
                    <a:pt x="1499" y="0"/>
                  </a:lnTo>
                  <a:lnTo>
                    <a:pt x="1499" y="402"/>
                  </a:lnTo>
                  <a:lnTo>
                    <a:pt x="1554" y="402"/>
                  </a:lnTo>
                  <a:lnTo>
                    <a:pt x="1554" y="0"/>
                  </a:lnTo>
                  <a:close/>
                  <a:moveTo>
                    <a:pt x="1650" y="402"/>
                  </a:moveTo>
                  <a:lnTo>
                    <a:pt x="1680" y="402"/>
                  </a:lnTo>
                  <a:lnTo>
                    <a:pt x="1679" y="422"/>
                  </a:lnTo>
                  <a:lnTo>
                    <a:pt x="1674" y="439"/>
                  </a:lnTo>
                  <a:lnTo>
                    <a:pt x="1665" y="454"/>
                  </a:lnTo>
                  <a:lnTo>
                    <a:pt x="1650" y="460"/>
                  </a:lnTo>
                  <a:lnTo>
                    <a:pt x="1650" y="485"/>
                  </a:lnTo>
                  <a:lnTo>
                    <a:pt x="1656" y="484"/>
                  </a:lnTo>
                  <a:lnTo>
                    <a:pt x="1665" y="482"/>
                  </a:lnTo>
                  <a:lnTo>
                    <a:pt x="1674" y="477"/>
                  </a:lnTo>
                  <a:lnTo>
                    <a:pt x="1684" y="470"/>
                  </a:lnTo>
                  <a:lnTo>
                    <a:pt x="1694" y="459"/>
                  </a:lnTo>
                  <a:lnTo>
                    <a:pt x="1701" y="443"/>
                  </a:lnTo>
                  <a:lnTo>
                    <a:pt x="1707" y="423"/>
                  </a:lnTo>
                  <a:lnTo>
                    <a:pt x="1710" y="398"/>
                  </a:lnTo>
                  <a:lnTo>
                    <a:pt x="1710" y="344"/>
                  </a:lnTo>
                  <a:lnTo>
                    <a:pt x="1650" y="344"/>
                  </a:lnTo>
                  <a:lnTo>
                    <a:pt x="1650" y="402"/>
                  </a:lnTo>
                  <a:close/>
                  <a:moveTo>
                    <a:pt x="2341" y="402"/>
                  </a:moveTo>
                  <a:lnTo>
                    <a:pt x="2341" y="0"/>
                  </a:lnTo>
                  <a:lnTo>
                    <a:pt x="2262" y="0"/>
                  </a:lnTo>
                  <a:lnTo>
                    <a:pt x="2145" y="341"/>
                  </a:lnTo>
                  <a:lnTo>
                    <a:pt x="2144" y="341"/>
                  </a:lnTo>
                  <a:lnTo>
                    <a:pt x="2028" y="0"/>
                  </a:lnTo>
                  <a:lnTo>
                    <a:pt x="1949" y="0"/>
                  </a:lnTo>
                  <a:lnTo>
                    <a:pt x="1949" y="402"/>
                  </a:lnTo>
                  <a:lnTo>
                    <a:pt x="2002" y="402"/>
                  </a:lnTo>
                  <a:lnTo>
                    <a:pt x="2002" y="165"/>
                  </a:lnTo>
                  <a:lnTo>
                    <a:pt x="2002" y="150"/>
                  </a:lnTo>
                  <a:lnTo>
                    <a:pt x="2002" y="124"/>
                  </a:lnTo>
                  <a:lnTo>
                    <a:pt x="2001" y="95"/>
                  </a:lnTo>
                  <a:lnTo>
                    <a:pt x="2001" y="65"/>
                  </a:lnTo>
                  <a:lnTo>
                    <a:pt x="2002" y="65"/>
                  </a:lnTo>
                  <a:lnTo>
                    <a:pt x="2118" y="402"/>
                  </a:lnTo>
                  <a:lnTo>
                    <a:pt x="2172" y="402"/>
                  </a:lnTo>
                  <a:lnTo>
                    <a:pt x="2287" y="64"/>
                  </a:lnTo>
                  <a:lnTo>
                    <a:pt x="2288" y="64"/>
                  </a:lnTo>
                  <a:lnTo>
                    <a:pt x="2288" y="95"/>
                  </a:lnTo>
                  <a:lnTo>
                    <a:pt x="2288" y="124"/>
                  </a:lnTo>
                  <a:lnTo>
                    <a:pt x="2287" y="150"/>
                  </a:lnTo>
                  <a:lnTo>
                    <a:pt x="2287" y="165"/>
                  </a:lnTo>
                  <a:lnTo>
                    <a:pt x="2287" y="402"/>
                  </a:lnTo>
                  <a:lnTo>
                    <a:pt x="2341" y="402"/>
                  </a:lnTo>
                  <a:close/>
                  <a:moveTo>
                    <a:pt x="2638" y="285"/>
                  </a:moveTo>
                  <a:lnTo>
                    <a:pt x="2678" y="402"/>
                  </a:lnTo>
                  <a:lnTo>
                    <a:pt x="2739" y="402"/>
                  </a:lnTo>
                  <a:lnTo>
                    <a:pt x="2591" y="0"/>
                  </a:lnTo>
                  <a:lnTo>
                    <a:pt x="2528" y="0"/>
                  </a:lnTo>
                  <a:lnTo>
                    <a:pt x="2375" y="402"/>
                  </a:lnTo>
                  <a:lnTo>
                    <a:pt x="2432" y="402"/>
                  </a:lnTo>
                  <a:lnTo>
                    <a:pt x="2475" y="285"/>
                  </a:lnTo>
                  <a:lnTo>
                    <a:pt x="2638" y="285"/>
                  </a:lnTo>
                  <a:close/>
                  <a:moveTo>
                    <a:pt x="2491" y="237"/>
                  </a:moveTo>
                  <a:lnTo>
                    <a:pt x="2557" y="60"/>
                  </a:lnTo>
                  <a:lnTo>
                    <a:pt x="2558" y="60"/>
                  </a:lnTo>
                  <a:lnTo>
                    <a:pt x="2618" y="237"/>
                  </a:lnTo>
                  <a:lnTo>
                    <a:pt x="2491" y="237"/>
                  </a:lnTo>
                  <a:close/>
                </a:path>
              </a:pathLst>
            </a:custGeom>
            <a:solidFill>
              <a:srgbClr val="000000"/>
            </a:solidFill>
            <a:ln w="9525">
              <a:noFill/>
              <a:round/>
              <a:headEnd/>
              <a:tailEnd/>
            </a:ln>
          </p:spPr>
          <p:txBody>
            <a:bodyPr/>
            <a:lstStyle/>
            <a:p>
              <a:endParaRPr lang="en-US"/>
            </a:p>
          </p:txBody>
        </p:sp>
        <p:sp>
          <p:nvSpPr>
            <p:cNvPr id="85069" name="Freeform 77"/>
            <p:cNvSpPr>
              <a:spLocks/>
            </p:cNvSpPr>
            <p:nvPr/>
          </p:nvSpPr>
          <p:spPr bwMode="auto">
            <a:xfrm>
              <a:off x="3195" y="2250"/>
              <a:ext cx="28" cy="31"/>
            </a:xfrm>
            <a:custGeom>
              <a:avLst/>
              <a:gdLst/>
              <a:ahLst/>
              <a:cxnLst>
                <a:cxn ang="0">
                  <a:pos x="215" y="196"/>
                </a:cxn>
                <a:cxn ang="0">
                  <a:pos x="352" y="0"/>
                </a:cxn>
                <a:cxn ang="0">
                  <a:pos x="285" y="0"/>
                </a:cxn>
                <a:cxn ang="0">
                  <a:pos x="182" y="154"/>
                </a:cxn>
                <a:cxn ang="0">
                  <a:pos x="79" y="0"/>
                </a:cxn>
                <a:cxn ang="0">
                  <a:pos x="9" y="0"/>
                </a:cxn>
                <a:cxn ang="0">
                  <a:pos x="146" y="196"/>
                </a:cxn>
                <a:cxn ang="0">
                  <a:pos x="0" y="402"/>
                </a:cxn>
                <a:cxn ang="0">
                  <a:pos x="66" y="402"/>
                </a:cxn>
                <a:cxn ang="0">
                  <a:pos x="180" y="237"/>
                </a:cxn>
                <a:cxn ang="0">
                  <a:pos x="289" y="402"/>
                </a:cxn>
                <a:cxn ang="0">
                  <a:pos x="358" y="402"/>
                </a:cxn>
                <a:cxn ang="0">
                  <a:pos x="215" y="196"/>
                </a:cxn>
              </a:cxnLst>
              <a:rect l="0" t="0" r="r" b="b"/>
              <a:pathLst>
                <a:path w="358" h="402">
                  <a:moveTo>
                    <a:pt x="215" y="196"/>
                  </a:moveTo>
                  <a:lnTo>
                    <a:pt x="352" y="0"/>
                  </a:lnTo>
                  <a:lnTo>
                    <a:pt x="285" y="0"/>
                  </a:lnTo>
                  <a:lnTo>
                    <a:pt x="182" y="154"/>
                  </a:lnTo>
                  <a:lnTo>
                    <a:pt x="79" y="0"/>
                  </a:lnTo>
                  <a:lnTo>
                    <a:pt x="9" y="0"/>
                  </a:lnTo>
                  <a:lnTo>
                    <a:pt x="146" y="196"/>
                  </a:lnTo>
                  <a:lnTo>
                    <a:pt x="0" y="402"/>
                  </a:lnTo>
                  <a:lnTo>
                    <a:pt x="66" y="402"/>
                  </a:lnTo>
                  <a:lnTo>
                    <a:pt x="180" y="237"/>
                  </a:lnTo>
                  <a:lnTo>
                    <a:pt x="289" y="402"/>
                  </a:lnTo>
                  <a:lnTo>
                    <a:pt x="358" y="402"/>
                  </a:lnTo>
                  <a:lnTo>
                    <a:pt x="215" y="196"/>
                  </a:lnTo>
                  <a:close/>
                </a:path>
              </a:pathLst>
            </a:custGeom>
            <a:solidFill>
              <a:srgbClr val="000000"/>
            </a:solidFill>
            <a:ln w="9525">
              <a:noFill/>
              <a:round/>
              <a:headEnd/>
              <a:tailEnd/>
            </a:ln>
          </p:spPr>
          <p:txBody>
            <a:bodyPr/>
            <a:lstStyle/>
            <a:p>
              <a:endParaRPr lang="en-US"/>
            </a:p>
          </p:txBody>
        </p:sp>
        <p:sp>
          <p:nvSpPr>
            <p:cNvPr id="85070" name="Rectangle 78"/>
            <p:cNvSpPr>
              <a:spLocks noChangeArrowheads="1"/>
            </p:cNvSpPr>
            <p:nvPr/>
          </p:nvSpPr>
          <p:spPr bwMode="auto">
            <a:xfrm>
              <a:off x="3227" y="2250"/>
              <a:ext cx="4" cy="31"/>
            </a:xfrm>
            <a:prstGeom prst="rect">
              <a:avLst/>
            </a:prstGeom>
            <a:solidFill>
              <a:srgbClr val="000000"/>
            </a:solidFill>
            <a:ln w="9525">
              <a:noFill/>
              <a:miter lim="800000"/>
              <a:headEnd/>
              <a:tailEnd/>
            </a:ln>
          </p:spPr>
          <p:txBody>
            <a:bodyPr/>
            <a:lstStyle/>
            <a:p>
              <a:endParaRPr lang="en-US"/>
            </a:p>
          </p:txBody>
        </p:sp>
        <p:sp>
          <p:nvSpPr>
            <p:cNvPr id="85071" name="Freeform 79"/>
            <p:cNvSpPr>
              <a:spLocks/>
            </p:cNvSpPr>
            <p:nvPr/>
          </p:nvSpPr>
          <p:spPr bwMode="auto">
            <a:xfrm>
              <a:off x="2084" y="2461"/>
              <a:ext cx="386" cy="105"/>
            </a:xfrm>
            <a:custGeom>
              <a:avLst/>
              <a:gdLst/>
              <a:ahLst/>
              <a:cxnLst>
                <a:cxn ang="0">
                  <a:pos x="1454" y="0"/>
                </a:cxn>
                <a:cxn ang="0">
                  <a:pos x="3550" y="0"/>
                </a:cxn>
                <a:cxn ang="0">
                  <a:pos x="5014" y="684"/>
                </a:cxn>
                <a:cxn ang="0">
                  <a:pos x="3550" y="1368"/>
                </a:cxn>
                <a:cxn ang="0">
                  <a:pos x="1454" y="1368"/>
                </a:cxn>
                <a:cxn ang="0">
                  <a:pos x="0" y="684"/>
                </a:cxn>
                <a:cxn ang="0">
                  <a:pos x="1454" y="0"/>
                </a:cxn>
              </a:cxnLst>
              <a:rect l="0" t="0" r="r" b="b"/>
              <a:pathLst>
                <a:path w="5014" h="1368">
                  <a:moveTo>
                    <a:pt x="1454" y="0"/>
                  </a:moveTo>
                  <a:lnTo>
                    <a:pt x="3550" y="0"/>
                  </a:lnTo>
                  <a:lnTo>
                    <a:pt x="5014" y="684"/>
                  </a:lnTo>
                  <a:lnTo>
                    <a:pt x="3550" y="1368"/>
                  </a:lnTo>
                  <a:lnTo>
                    <a:pt x="1454" y="1368"/>
                  </a:lnTo>
                  <a:lnTo>
                    <a:pt x="0" y="684"/>
                  </a:lnTo>
                  <a:lnTo>
                    <a:pt x="1454" y="0"/>
                  </a:lnTo>
                </a:path>
              </a:pathLst>
            </a:custGeom>
            <a:noFill/>
            <a:ln w="0">
              <a:solidFill>
                <a:srgbClr val="000000"/>
              </a:solidFill>
              <a:prstDash val="solid"/>
              <a:round/>
              <a:headEnd/>
              <a:tailEnd/>
            </a:ln>
          </p:spPr>
          <p:txBody>
            <a:bodyPr/>
            <a:lstStyle/>
            <a:p>
              <a:endParaRPr lang="en-US"/>
            </a:p>
          </p:txBody>
        </p:sp>
        <p:sp>
          <p:nvSpPr>
            <p:cNvPr id="85072" name="Freeform 80"/>
            <p:cNvSpPr>
              <a:spLocks/>
            </p:cNvSpPr>
            <p:nvPr/>
          </p:nvSpPr>
          <p:spPr bwMode="auto">
            <a:xfrm>
              <a:off x="2098" y="2466"/>
              <a:ext cx="359" cy="95"/>
            </a:xfrm>
            <a:custGeom>
              <a:avLst/>
              <a:gdLst/>
              <a:ahLst/>
              <a:cxnLst>
                <a:cxn ang="0">
                  <a:pos x="1304" y="0"/>
                </a:cxn>
                <a:cxn ang="0">
                  <a:pos x="0" y="619"/>
                </a:cxn>
                <a:cxn ang="0">
                  <a:pos x="1304" y="1237"/>
                </a:cxn>
                <a:cxn ang="0">
                  <a:pos x="3341" y="1237"/>
                </a:cxn>
                <a:cxn ang="0">
                  <a:pos x="4675" y="619"/>
                </a:cxn>
                <a:cxn ang="0">
                  <a:pos x="3341" y="0"/>
                </a:cxn>
                <a:cxn ang="0">
                  <a:pos x="1304" y="0"/>
                </a:cxn>
              </a:cxnLst>
              <a:rect l="0" t="0" r="r" b="b"/>
              <a:pathLst>
                <a:path w="4675" h="1237">
                  <a:moveTo>
                    <a:pt x="1304" y="0"/>
                  </a:moveTo>
                  <a:lnTo>
                    <a:pt x="0" y="619"/>
                  </a:lnTo>
                  <a:lnTo>
                    <a:pt x="1304" y="1237"/>
                  </a:lnTo>
                  <a:lnTo>
                    <a:pt x="3341" y="1237"/>
                  </a:lnTo>
                  <a:lnTo>
                    <a:pt x="4675" y="619"/>
                  </a:lnTo>
                  <a:lnTo>
                    <a:pt x="3341" y="0"/>
                  </a:lnTo>
                  <a:lnTo>
                    <a:pt x="1304" y="0"/>
                  </a:lnTo>
                </a:path>
              </a:pathLst>
            </a:custGeom>
            <a:noFill/>
            <a:ln w="0">
              <a:solidFill>
                <a:srgbClr val="000000"/>
              </a:solidFill>
              <a:prstDash val="solid"/>
              <a:round/>
              <a:headEnd/>
              <a:tailEnd/>
            </a:ln>
          </p:spPr>
          <p:txBody>
            <a:bodyPr/>
            <a:lstStyle/>
            <a:p>
              <a:endParaRPr lang="en-US"/>
            </a:p>
          </p:txBody>
        </p:sp>
        <p:sp>
          <p:nvSpPr>
            <p:cNvPr id="85073" name="Freeform 81"/>
            <p:cNvSpPr>
              <a:spLocks noEditPoints="1"/>
            </p:cNvSpPr>
            <p:nvPr/>
          </p:nvSpPr>
          <p:spPr bwMode="auto">
            <a:xfrm>
              <a:off x="2149" y="2498"/>
              <a:ext cx="53" cy="31"/>
            </a:xfrm>
            <a:custGeom>
              <a:avLst/>
              <a:gdLst/>
              <a:ahLst/>
              <a:cxnLst>
                <a:cxn ang="0">
                  <a:pos x="322" y="355"/>
                </a:cxn>
                <a:cxn ang="0">
                  <a:pos x="71" y="355"/>
                </a:cxn>
                <a:cxn ang="0">
                  <a:pos x="322" y="47"/>
                </a:cxn>
                <a:cxn ang="0">
                  <a:pos x="322" y="0"/>
                </a:cxn>
                <a:cxn ang="0">
                  <a:pos x="20" y="0"/>
                </a:cxn>
                <a:cxn ang="0">
                  <a:pos x="20" y="48"/>
                </a:cxn>
                <a:cxn ang="0">
                  <a:pos x="251" y="48"/>
                </a:cxn>
                <a:cxn ang="0">
                  <a:pos x="0" y="357"/>
                </a:cxn>
                <a:cxn ang="0">
                  <a:pos x="0" y="402"/>
                </a:cxn>
                <a:cxn ang="0">
                  <a:pos x="322" y="402"/>
                </a:cxn>
                <a:cxn ang="0">
                  <a:pos x="322" y="355"/>
                </a:cxn>
                <a:cxn ang="0">
                  <a:pos x="596" y="285"/>
                </a:cxn>
                <a:cxn ang="0">
                  <a:pos x="636" y="402"/>
                </a:cxn>
                <a:cxn ang="0">
                  <a:pos x="696" y="402"/>
                </a:cxn>
                <a:cxn ang="0">
                  <a:pos x="549" y="0"/>
                </a:cxn>
                <a:cxn ang="0">
                  <a:pos x="485" y="0"/>
                </a:cxn>
                <a:cxn ang="0">
                  <a:pos x="332" y="402"/>
                </a:cxn>
                <a:cxn ang="0">
                  <a:pos x="389" y="402"/>
                </a:cxn>
                <a:cxn ang="0">
                  <a:pos x="432" y="285"/>
                </a:cxn>
                <a:cxn ang="0">
                  <a:pos x="596" y="285"/>
                </a:cxn>
                <a:cxn ang="0">
                  <a:pos x="449" y="237"/>
                </a:cxn>
                <a:cxn ang="0">
                  <a:pos x="514" y="60"/>
                </a:cxn>
                <a:cxn ang="0">
                  <a:pos x="515" y="60"/>
                </a:cxn>
                <a:cxn ang="0">
                  <a:pos x="575" y="237"/>
                </a:cxn>
                <a:cxn ang="0">
                  <a:pos x="449" y="237"/>
                </a:cxn>
              </a:cxnLst>
              <a:rect l="0" t="0" r="r" b="b"/>
              <a:pathLst>
                <a:path w="696" h="402">
                  <a:moveTo>
                    <a:pt x="322" y="355"/>
                  </a:moveTo>
                  <a:lnTo>
                    <a:pt x="71" y="355"/>
                  </a:lnTo>
                  <a:lnTo>
                    <a:pt x="322" y="47"/>
                  </a:lnTo>
                  <a:lnTo>
                    <a:pt x="322" y="0"/>
                  </a:lnTo>
                  <a:lnTo>
                    <a:pt x="20" y="0"/>
                  </a:lnTo>
                  <a:lnTo>
                    <a:pt x="20" y="48"/>
                  </a:lnTo>
                  <a:lnTo>
                    <a:pt x="251" y="48"/>
                  </a:lnTo>
                  <a:lnTo>
                    <a:pt x="0" y="357"/>
                  </a:lnTo>
                  <a:lnTo>
                    <a:pt x="0" y="402"/>
                  </a:lnTo>
                  <a:lnTo>
                    <a:pt x="322" y="402"/>
                  </a:lnTo>
                  <a:lnTo>
                    <a:pt x="322" y="355"/>
                  </a:lnTo>
                  <a:close/>
                  <a:moveTo>
                    <a:pt x="596" y="285"/>
                  </a:moveTo>
                  <a:lnTo>
                    <a:pt x="636" y="402"/>
                  </a:lnTo>
                  <a:lnTo>
                    <a:pt x="696" y="402"/>
                  </a:lnTo>
                  <a:lnTo>
                    <a:pt x="549" y="0"/>
                  </a:lnTo>
                  <a:lnTo>
                    <a:pt x="485" y="0"/>
                  </a:lnTo>
                  <a:lnTo>
                    <a:pt x="332" y="402"/>
                  </a:lnTo>
                  <a:lnTo>
                    <a:pt x="389" y="402"/>
                  </a:lnTo>
                  <a:lnTo>
                    <a:pt x="432" y="285"/>
                  </a:lnTo>
                  <a:lnTo>
                    <a:pt x="596" y="285"/>
                  </a:lnTo>
                  <a:close/>
                  <a:moveTo>
                    <a:pt x="449" y="237"/>
                  </a:moveTo>
                  <a:lnTo>
                    <a:pt x="514" y="60"/>
                  </a:lnTo>
                  <a:lnTo>
                    <a:pt x="515" y="60"/>
                  </a:lnTo>
                  <a:lnTo>
                    <a:pt x="575" y="237"/>
                  </a:lnTo>
                  <a:lnTo>
                    <a:pt x="449" y="237"/>
                  </a:lnTo>
                  <a:close/>
                </a:path>
              </a:pathLst>
            </a:custGeom>
            <a:solidFill>
              <a:srgbClr val="000000"/>
            </a:solidFill>
            <a:ln w="9525">
              <a:noFill/>
              <a:round/>
              <a:headEnd/>
              <a:tailEnd/>
            </a:ln>
          </p:spPr>
          <p:txBody>
            <a:bodyPr/>
            <a:lstStyle/>
            <a:p>
              <a:endParaRPr lang="en-US"/>
            </a:p>
          </p:txBody>
        </p:sp>
        <p:sp>
          <p:nvSpPr>
            <p:cNvPr id="85074" name="Freeform 82"/>
            <p:cNvSpPr>
              <a:spLocks noEditPoints="1"/>
            </p:cNvSpPr>
            <p:nvPr/>
          </p:nvSpPr>
          <p:spPr bwMode="auto">
            <a:xfrm>
              <a:off x="2205" y="2498"/>
              <a:ext cx="51" cy="31"/>
            </a:xfrm>
            <a:custGeom>
              <a:avLst/>
              <a:gdLst/>
              <a:ahLst/>
              <a:cxnLst>
                <a:cxn ang="0">
                  <a:pos x="269" y="166"/>
                </a:cxn>
                <a:cxn ang="0">
                  <a:pos x="55" y="166"/>
                </a:cxn>
                <a:cxn ang="0">
                  <a:pos x="55" y="0"/>
                </a:cxn>
                <a:cxn ang="0">
                  <a:pos x="0" y="0"/>
                </a:cxn>
                <a:cxn ang="0">
                  <a:pos x="0" y="402"/>
                </a:cxn>
                <a:cxn ang="0">
                  <a:pos x="55" y="402"/>
                </a:cxn>
                <a:cxn ang="0">
                  <a:pos x="55" y="214"/>
                </a:cxn>
                <a:cxn ang="0">
                  <a:pos x="269" y="214"/>
                </a:cxn>
                <a:cxn ang="0">
                  <a:pos x="269" y="402"/>
                </a:cxn>
                <a:cxn ang="0">
                  <a:pos x="324" y="402"/>
                </a:cxn>
                <a:cxn ang="0">
                  <a:pos x="324" y="0"/>
                </a:cxn>
                <a:cxn ang="0">
                  <a:pos x="269" y="0"/>
                </a:cxn>
                <a:cxn ang="0">
                  <a:pos x="269" y="166"/>
                </a:cxn>
                <a:cxn ang="0">
                  <a:pos x="453" y="0"/>
                </a:cxn>
                <a:cxn ang="0">
                  <a:pos x="398" y="0"/>
                </a:cxn>
                <a:cxn ang="0">
                  <a:pos x="398" y="402"/>
                </a:cxn>
                <a:cxn ang="0">
                  <a:pos x="660" y="402"/>
                </a:cxn>
                <a:cxn ang="0">
                  <a:pos x="660" y="355"/>
                </a:cxn>
                <a:cxn ang="0">
                  <a:pos x="453" y="355"/>
                </a:cxn>
                <a:cxn ang="0">
                  <a:pos x="453" y="0"/>
                </a:cxn>
              </a:cxnLst>
              <a:rect l="0" t="0" r="r" b="b"/>
              <a:pathLst>
                <a:path w="660" h="402">
                  <a:moveTo>
                    <a:pt x="269" y="166"/>
                  </a:moveTo>
                  <a:lnTo>
                    <a:pt x="55" y="166"/>
                  </a:lnTo>
                  <a:lnTo>
                    <a:pt x="55" y="0"/>
                  </a:lnTo>
                  <a:lnTo>
                    <a:pt x="0" y="0"/>
                  </a:lnTo>
                  <a:lnTo>
                    <a:pt x="0" y="402"/>
                  </a:lnTo>
                  <a:lnTo>
                    <a:pt x="55" y="402"/>
                  </a:lnTo>
                  <a:lnTo>
                    <a:pt x="55" y="214"/>
                  </a:lnTo>
                  <a:lnTo>
                    <a:pt x="269" y="214"/>
                  </a:lnTo>
                  <a:lnTo>
                    <a:pt x="269" y="402"/>
                  </a:lnTo>
                  <a:lnTo>
                    <a:pt x="324" y="402"/>
                  </a:lnTo>
                  <a:lnTo>
                    <a:pt x="324" y="0"/>
                  </a:lnTo>
                  <a:lnTo>
                    <a:pt x="269" y="0"/>
                  </a:lnTo>
                  <a:lnTo>
                    <a:pt x="269" y="166"/>
                  </a:lnTo>
                  <a:close/>
                  <a:moveTo>
                    <a:pt x="453" y="0"/>
                  </a:moveTo>
                  <a:lnTo>
                    <a:pt x="398" y="0"/>
                  </a:lnTo>
                  <a:lnTo>
                    <a:pt x="398" y="402"/>
                  </a:lnTo>
                  <a:lnTo>
                    <a:pt x="660" y="402"/>
                  </a:lnTo>
                  <a:lnTo>
                    <a:pt x="660" y="355"/>
                  </a:lnTo>
                  <a:lnTo>
                    <a:pt x="453" y="355"/>
                  </a:lnTo>
                  <a:lnTo>
                    <a:pt x="453" y="0"/>
                  </a:lnTo>
                  <a:close/>
                </a:path>
              </a:pathLst>
            </a:custGeom>
            <a:solidFill>
              <a:srgbClr val="000000"/>
            </a:solidFill>
            <a:ln w="9525">
              <a:noFill/>
              <a:round/>
              <a:headEnd/>
              <a:tailEnd/>
            </a:ln>
          </p:spPr>
          <p:txBody>
            <a:bodyPr/>
            <a:lstStyle/>
            <a:p>
              <a:endParaRPr lang="en-US"/>
            </a:p>
          </p:txBody>
        </p:sp>
        <p:sp>
          <p:nvSpPr>
            <p:cNvPr id="85075" name="Freeform 83"/>
            <p:cNvSpPr>
              <a:spLocks noEditPoints="1"/>
            </p:cNvSpPr>
            <p:nvPr/>
          </p:nvSpPr>
          <p:spPr bwMode="auto">
            <a:xfrm>
              <a:off x="2258" y="2498"/>
              <a:ext cx="87" cy="31"/>
            </a:xfrm>
            <a:custGeom>
              <a:avLst/>
              <a:gdLst/>
              <a:ahLst/>
              <a:cxnLst>
                <a:cxn ang="0">
                  <a:pos x="0" y="170"/>
                </a:cxn>
                <a:cxn ang="0">
                  <a:pos x="222" y="261"/>
                </a:cxn>
                <a:cxn ang="0">
                  <a:pos x="0" y="352"/>
                </a:cxn>
                <a:cxn ang="0">
                  <a:pos x="0" y="396"/>
                </a:cxn>
                <a:cxn ang="0">
                  <a:pos x="279" y="280"/>
                </a:cxn>
                <a:cxn ang="0">
                  <a:pos x="279" y="241"/>
                </a:cxn>
                <a:cxn ang="0">
                  <a:pos x="0" y="125"/>
                </a:cxn>
                <a:cxn ang="0">
                  <a:pos x="0" y="170"/>
                </a:cxn>
                <a:cxn ang="0">
                  <a:pos x="729" y="402"/>
                </a:cxn>
                <a:cxn ang="0">
                  <a:pos x="729" y="0"/>
                </a:cxn>
                <a:cxn ang="0">
                  <a:pos x="650" y="0"/>
                </a:cxn>
                <a:cxn ang="0">
                  <a:pos x="533" y="340"/>
                </a:cxn>
                <a:cxn ang="0">
                  <a:pos x="532" y="340"/>
                </a:cxn>
                <a:cxn ang="0">
                  <a:pos x="416" y="0"/>
                </a:cxn>
                <a:cxn ang="0">
                  <a:pos x="337" y="0"/>
                </a:cxn>
                <a:cxn ang="0">
                  <a:pos x="337" y="402"/>
                </a:cxn>
                <a:cxn ang="0">
                  <a:pos x="390" y="402"/>
                </a:cxn>
                <a:cxn ang="0">
                  <a:pos x="390" y="165"/>
                </a:cxn>
                <a:cxn ang="0">
                  <a:pos x="390" y="150"/>
                </a:cxn>
                <a:cxn ang="0">
                  <a:pos x="390" y="124"/>
                </a:cxn>
                <a:cxn ang="0">
                  <a:pos x="389" y="95"/>
                </a:cxn>
                <a:cxn ang="0">
                  <a:pos x="389" y="65"/>
                </a:cxn>
                <a:cxn ang="0">
                  <a:pos x="390" y="65"/>
                </a:cxn>
                <a:cxn ang="0">
                  <a:pos x="506" y="402"/>
                </a:cxn>
                <a:cxn ang="0">
                  <a:pos x="560" y="402"/>
                </a:cxn>
                <a:cxn ang="0">
                  <a:pos x="675" y="64"/>
                </a:cxn>
                <a:cxn ang="0">
                  <a:pos x="676" y="64"/>
                </a:cxn>
                <a:cxn ang="0">
                  <a:pos x="676" y="95"/>
                </a:cxn>
                <a:cxn ang="0">
                  <a:pos x="676" y="124"/>
                </a:cxn>
                <a:cxn ang="0">
                  <a:pos x="675" y="150"/>
                </a:cxn>
                <a:cxn ang="0">
                  <a:pos x="675" y="165"/>
                </a:cxn>
                <a:cxn ang="0">
                  <a:pos x="675" y="402"/>
                </a:cxn>
                <a:cxn ang="0">
                  <a:pos x="729" y="402"/>
                </a:cxn>
                <a:cxn ang="0">
                  <a:pos x="1027" y="285"/>
                </a:cxn>
                <a:cxn ang="0">
                  <a:pos x="1066" y="402"/>
                </a:cxn>
                <a:cxn ang="0">
                  <a:pos x="1127" y="402"/>
                </a:cxn>
                <a:cxn ang="0">
                  <a:pos x="980" y="0"/>
                </a:cxn>
                <a:cxn ang="0">
                  <a:pos x="916" y="0"/>
                </a:cxn>
                <a:cxn ang="0">
                  <a:pos x="763" y="402"/>
                </a:cxn>
                <a:cxn ang="0">
                  <a:pos x="820" y="402"/>
                </a:cxn>
                <a:cxn ang="0">
                  <a:pos x="863" y="285"/>
                </a:cxn>
                <a:cxn ang="0">
                  <a:pos x="1027" y="285"/>
                </a:cxn>
                <a:cxn ang="0">
                  <a:pos x="879" y="237"/>
                </a:cxn>
                <a:cxn ang="0">
                  <a:pos x="945" y="60"/>
                </a:cxn>
                <a:cxn ang="0">
                  <a:pos x="946" y="60"/>
                </a:cxn>
                <a:cxn ang="0">
                  <a:pos x="1006" y="237"/>
                </a:cxn>
                <a:cxn ang="0">
                  <a:pos x="879" y="237"/>
                </a:cxn>
              </a:cxnLst>
              <a:rect l="0" t="0" r="r" b="b"/>
              <a:pathLst>
                <a:path w="1127" h="402">
                  <a:moveTo>
                    <a:pt x="0" y="170"/>
                  </a:moveTo>
                  <a:lnTo>
                    <a:pt x="222" y="261"/>
                  </a:lnTo>
                  <a:lnTo>
                    <a:pt x="0" y="352"/>
                  </a:lnTo>
                  <a:lnTo>
                    <a:pt x="0" y="396"/>
                  </a:lnTo>
                  <a:lnTo>
                    <a:pt x="279" y="280"/>
                  </a:lnTo>
                  <a:lnTo>
                    <a:pt x="279" y="241"/>
                  </a:lnTo>
                  <a:lnTo>
                    <a:pt x="0" y="125"/>
                  </a:lnTo>
                  <a:lnTo>
                    <a:pt x="0" y="170"/>
                  </a:lnTo>
                  <a:close/>
                  <a:moveTo>
                    <a:pt x="729" y="402"/>
                  </a:moveTo>
                  <a:lnTo>
                    <a:pt x="729" y="0"/>
                  </a:lnTo>
                  <a:lnTo>
                    <a:pt x="650" y="0"/>
                  </a:lnTo>
                  <a:lnTo>
                    <a:pt x="533" y="340"/>
                  </a:lnTo>
                  <a:lnTo>
                    <a:pt x="532" y="340"/>
                  </a:lnTo>
                  <a:lnTo>
                    <a:pt x="416" y="0"/>
                  </a:lnTo>
                  <a:lnTo>
                    <a:pt x="337" y="0"/>
                  </a:lnTo>
                  <a:lnTo>
                    <a:pt x="337" y="402"/>
                  </a:lnTo>
                  <a:lnTo>
                    <a:pt x="390" y="402"/>
                  </a:lnTo>
                  <a:lnTo>
                    <a:pt x="390" y="165"/>
                  </a:lnTo>
                  <a:lnTo>
                    <a:pt x="390" y="150"/>
                  </a:lnTo>
                  <a:lnTo>
                    <a:pt x="390" y="124"/>
                  </a:lnTo>
                  <a:lnTo>
                    <a:pt x="389" y="95"/>
                  </a:lnTo>
                  <a:lnTo>
                    <a:pt x="389" y="65"/>
                  </a:lnTo>
                  <a:lnTo>
                    <a:pt x="390" y="65"/>
                  </a:lnTo>
                  <a:lnTo>
                    <a:pt x="506" y="402"/>
                  </a:lnTo>
                  <a:lnTo>
                    <a:pt x="560" y="402"/>
                  </a:lnTo>
                  <a:lnTo>
                    <a:pt x="675" y="64"/>
                  </a:lnTo>
                  <a:lnTo>
                    <a:pt x="676" y="64"/>
                  </a:lnTo>
                  <a:lnTo>
                    <a:pt x="676" y="95"/>
                  </a:lnTo>
                  <a:lnTo>
                    <a:pt x="676" y="124"/>
                  </a:lnTo>
                  <a:lnTo>
                    <a:pt x="675" y="150"/>
                  </a:lnTo>
                  <a:lnTo>
                    <a:pt x="675" y="165"/>
                  </a:lnTo>
                  <a:lnTo>
                    <a:pt x="675" y="402"/>
                  </a:lnTo>
                  <a:lnTo>
                    <a:pt x="729" y="402"/>
                  </a:lnTo>
                  <a:close/>
                  <a:moveTo>
                    <a:pt x="1027" y="285"/>
                  </a:moveTo>
                  <a:lnTo>
                    <a:pt x="1066" y="402"/>
                  </a:lnTo>
                  <a:lnTo>
                    <a:pt x="1127" y="402"/>
                  </a:lnTo>
                  <a:lnTo>
                    <a:pt x="980" y="0"/>
                  </a:lnTo>
                  <a:lnTo>
                    <a:pt x="916" y="0"/>
                  </a:lnTo>
                  <a:lnTo>
                    <a:pt x="763" y="402"/>
                  </a:lnTo>
                  <a:lnTo>
                    <a:pt x="820" y="402"/>
                  </a:lnTo>
                  <a:lnTo>
                    <a:pt x="863" y="285"/>
                  </a:lnTo>
                  <a:lnTo>
                    <a:pt x="1027" y="285"/>
                  </a:lnTo>
                  <a:close/>
                  <a:moveTo>
                    <a:pt x="879" y="237"/>
                  </a:moveTo>
                  <a:lnTo>
                    <a:pt x="945" y="60"/>
                  </a:lnTo>
                  <a:lnTo>
                    <a:pt x="946" y="60"/>
                  </a:lnTo>
                  <a:lnTo>
                    <a:pt x="1006" y="237"/>
                  </a:lnTo>
                  <a:lnTo>
                    <a:pt x="879" y="237"/>
                  </a:lnTo>
                  <a:close/>
                </a:path>
              </a:pathLst>
            </a:custGeom>
            <a:solidFill>
              <a:srgbClr val="000000"/>
            </a:solidFill>
            <a:ln w="9525">
              <a:noFill/>
              <a:round/>
              <a:headEnd/>
              <a:tailEnd/>
            </a:ln>
          </p:spPr>
          <p:txBody>
            <a:bodyPr/>
            <a:lstStyle/>
            <a:p>
              <a:endParaRPr lang="en-US"/>
            </a:p>
          </p:txBody>
        </p:sp>
        <p:sp>
          <p:nvSpPr>
            <p:cNvPr id="85076" name="Freeform 84"/>
            <p:cNvSpPr>
              <a:spLocks/>
            </p:cNvSpPr>
            <p:nvPr/>
          </p:nvSpPr>
          <p:spPr bwMode="auto">
            <a:xfrm>
              <a:off x="2345" y="2498"/>
              <a:ext cx="28" cy="31"/>
            </a:xfrm>
            <a:custGeom>
              <a:avLst/>
              <a:gdLst/>
              <a:ahLst/>
              <a:cxnLst>
                <a:cxn ang="0">
                  <a:pos x="215" y="196"/>
                </a:cxn>
                <a:cxn ang="0">
                  <a:pos x="352" y="0"/>
                </a:cxn>
                <a:cxn ang="0">
                  <a:pos x="285" y="0"/>
                </a:cxn>
                <a:cxn ang="0">
                  <a:pos x="182" y="154"/>
                </a:cxn>
                <a:cxn ang="0">
                  <a:pos x="79" y="0"/>
                </a:cxn>
                <a:cxn ang="0">
                  <a:pos x="9" y="0"/>
                </a:cxn>
                <a:cxn ang="0">
                  <a:pos x="146" y="196"/>
                </a:cxn>
                <a:cxn ang="0">
                  <a:pos x="0" y="402"/>
                </a:cxn>
                <a:cxn ang="0">
                  <a:pos x="66" y="402"/>
                </a:cxn>
                <a:cxn ang="0">
                  <a:pos x="180" y="237"/>
                </a:cxn>
                <a:cxn ang="0">
                  <a:pos x="290" y="402"/>
                </a:cxn>
                <a:cxn ang="0">
                  <a:pos x="358" y="402"/>
                </a:cxn>
                <a:cxn ang="0">
                  <a:pos x="215" y="196"/>
                </a:cxn>
              </a:cxnLst>
              <a:rect l="0" t="0" r="r" b="b"/>
              <a:pathLst>
                <a:path w="358" h="402">
                  <a:moveTo>
                    <a:pt x="215" y="196"/>
                  </a:moveTo>
                  <a:lnTo>
                    <a:pt x="352" y="0"/>
                  </a:lnTo>
                  <a:lnTo>
                    <a:pt x="285" y="0"/>
                  </a:lnTo>
                  <a:lnTo>
                    <a:pt x="182" y="154"/>
                  </a:lnTo>
                  <a:lnTo>
                    <a:pt x="79" y="0"/>
                  </a:lnTo>
                  <a:lnTo>
                    <a:pt x="9" y="0"/>
                  </a:lnTo>
                  <a:lnTo>
                    <a:pt x="146" y="196"/>
                  </a:lnTo>
                  <a:lnTo>
                    <a:pt x="0" y="402"/>
                  </a:lnTo>
                  <a:lnTo>
                    <a:pt x="66" y="402"/>
                  </a:lnTo>
                  <a:lnTo>
                    <a:pt x="180" y="237"/>
                  </a:lnTo>
                  <a:lnTo>
                    <a:pt x="290" y="402"/>
                  </a:lnTo>
                  <a:lnTo>
                    <a:pt x="358" y="402"/>
                  </a:lnTo>
                  <a:lnTo>
                    <a:pt x="215" y="196"/>
                  </a:lnTo>
                  <a:close/>
                </a:path>
              </a:pathLst>
            </a:custGeom>
            <a:solidFill>
              <a:srgbClr val="000000"/>
            </a:solidFill>
            <a:ln w="9525">
              <a:noFill/>
              <a:round/>
              <a:headEnd/>
              <a:tailEnd/>
            </a:ln>
          </p:spPr>
          <p:txBody>
            <a:bodyPr/>
            <a:lstStyle/>
            <a:p>
              <a:endParaRPr lang="en-US"/>
            </a:p>
          </p:txBody>
        </p:sp>
        <p:sp>
          <p:nvSpPr>
            <p:cNvPr id="85077" name="Freeform 85"/>
            <p:cNvSpPr>
              <a:spLocks noEditPoints="1"/>
            </p:cNvSpPr>
            <p:nvPr/>
          </p:nvSpPr>
          <p:spPr bwMode="auto">
            <a:xfrm>
              <a:off x="2377" y="2498"/>
              <a:ext cx="29" cy="31"/>
            </a:xfrm>
            <a:custGeom>
              <a:avLst/>
              <a:gdLst/>
              <a:ahLst/>
              <a:cxnLst>
                <a:cxn ang="0">
                  <a:pos x="0" y="5"/>
                </a:cxn>
                <a:cxn ang="0">
                  <a:pos x="55" y="407"/>
                </a:cxn>
                <a:cxn ang="0">
                  <a:pos x="184" y="131"/>
                </a:cxn>
                <a:cxn ang="0">
                  <a:pos x="185" y="107"/>
                </a:cxn>
                <a:cxn ang="0">
                  <a:pos x="195" y="77"/>
                </a:cxn>
                <a:cxn ang="0">
                  <a:pos x="217" y="53"/>
                </a:cxn>
                <a:cxn ang="0">
                  <a:pos x="260" y="43"/>
                </a:cxn>
                <a:cxn ang="0">
                  <a:pos x="294" y="50"/>
                </a:cxn>
                <a:cxn ang="0">
                  <a:pos x="314" y="66"/>
                </a:cxn>
                <a:cxn ang="0">
                  <a:pos x="326" y="86"/>
                </a:cxn>
                <a:cxn ang="0">
                  <a:pos x="329" y="107"/>
                </a:cxn>
                <a:cxn ang="0">
                  <a:pos x="327" y="127"/>
                </a:cxn>
                <a:cxn ang="0">
                  <a:pos x="319" y="143"/>
                </a:cxn>
                <a:cxn ang="0">
                  <a:pos x="306" y="160"/>
                </a:cxn>
                <a:cxn ang="0">
                  <a:pos x="283" y="184"/>
                </a:cxn>
                <a:cxn ang="0">
                  <a:pos x="257" y="211"/>
                </a:cxn>
                <a:cxn ang="0">
                  <a:pos x="241" y="236"/>
                </a:cxn>
                <a:cxn ang="0">
                  <a:pos x="231" y="265"/>
                </a:cxn>
                <a:cxn ang="0">
                  <a:pos x="228" y="305"/>
                </a:cxn>
                <a:cxn ang="0">
                  <a:pos x="278" y="286"/>
                </a:cxn>
                <a:cxn ang="0">
                  <a:pos x="285" y="258"/>
                </a:cxn>
                <a:cxn ang="0">
                  <a:pos x="297" y="236"/>
                </a:cxn>
                <a:cxn ang="0">
                  <a:pos x="316" y="214"/>
                </a:cxn>
                <a:cxn ang="0">
                  <a:pos x="342" y="189"/>
                </a:cxn>
                <a:cxn ang="0">
                  <a:pos x="362" y="167"/>
                </a:cxn>
                <a:cxn ang="0">
                  <a:pos x="376" y="146"/>
                </a:cxn>
                <a:cxn ang="0">
                  <a:pos x="381" y="123"/>
                </a:cxn>
                <a:cxn ang="0">
                  <a:pos x="379" y="84"/>
                </a:cxn>
                <a:cxn ang="0">
                  <a:pos x="360" y="43"/>
                </a:cxn>
                <a:cxn ang="0">
                  <a:pos x="328" y="16"/>
                </a:cxn>
                <a:cxn ang="0">
                  <a:pos x="285" y="2"/>
                </a:cxn>
                <a:cxn ang="0">
                  <a:pos x="250" y="0"/>
                </a:cxn>
                <a:cxn ang="0">
                  <a:pos x="228" y="4"/>
                </a:cxn>
                <a:cxn ang="0">
                  <a:pos x="207" y="10"/>
                </a:cxn>
                <a:cxn ang="0">
                  <a:pos x="188" y="20"/>
                </a:cxn>
                <a:cxn ang="0">
                  <a:pos x="165" y="38"/>
                </a:cxn>
                <a:cxn ang="0">
                  <a:pos x="146" y="63"/>
                </a:cxn>
                <a:cxn ang="0">
                  <a:pos x="138" y="89"/>
                </a:cxn>
                <a:cxn ang="0">
                  <a:pos x="134" y="117"/>
                </a:cxn>
                <a:cxn ang="0">
                  <a:pos x="184" y="131"/>
                </a:cxn>
                <a:cxn ang="0">
                  <a:pos x="227" y="351"/>
                </a:cxn>
                <a:cxn ang="0">
                  <a:pos x="283" y="407"/>
                </a:cxn>
              </a:cxnLst>
              <a:rect l="0" t="0" r="r" b="b"/>
              <a:pathLst>
                <a:path w="382" h="407">
                  <a:moveTo>
                    <a:pt x="55" y="5"/>
                  </a:moveTo>
                  <a:lnTo>
                    <a:pt x="0" y="5"/>
                  </a:lnTo>
                  <a:lnTo>
                    <a:pt x="0" y="407"/>
                  </a:lnTo>
                  <a:lnTo>
                    <a:pt x="55" y="407"/>
                  </a:lnTo>
                  <a:lnTo>
                    <a:pt x="55" y="5"/>
                  </a:lnTo>
                  <a:close/>
                  <a:moveTo>
                    <a:pt x="184" y="131"/>
                  </a:moveTo>
                  <a:lnTo>
                    <a:pt x="184" y="120"/>
                  </a:lnTo>
                  <a:lnTo>
                    <a:pt x="185" y="107"/>
                  </a:lnTo>
                  <a:lnTo>
                    <a:pt x="188" y="92"/>
                  </a:lnTo>
                  <a:lnTo>
                    <a:pt x="195" y="77"/>
                  </a:lnTo>
                  <a:lnTo>
                    <a:pt x="204" y="64"/>
                  </a:lnTo>
                  <a:lnTo>
                    <a:pt x="217" y="53"/>
                  </a:lnTo>
                  <a:lnTo>
                    <a:pt x="235" y="46"/>
                  </a:lnTo>
                  <a:lnTo>
                    <a:pt x="260" y="43"/>
                  </a:lnTo>
                  <a:lnTo>
                    <a:pt x="278" y="45"/>
                  </a:lnTo>
                  <a:lnTo>
                    <a:pt x="294" y="50"/>
                  </a:lnTo>
                  <a:lnTo>
                    <a:pt x="305" y="57"/>
                  </a:lnTo>
                  <a:lnTo>
                    <a:pt x="314" y="66"/>
                  </a:lnTo>
                  <a:lnTo>
                    <a:pt x="321" y="76"/>
                  </a:lnTo>
                  <a:lnTo>
                    <a:pt x="326" y="86"/>
                  </a:lnTo>
                  <a:lnTo>
                    <a:pt x="328" y="97"/>
                  </a:lnTo>
                  <a:lnTo>
                    <a:pt x="329" y="107"/>
                  </a:lnTo>
                  <a:lnTo>
                    <a:pt x="329" y="118"/>
                  </a:lnTo>
                  <a:lnTo>
                    <a:pt x="327" y="127"/>
                  </a:lnTo>
                  <a:lnTo>
                    <a:pt x="324" y="135"/>
                  </a:lnTo>
                  <a:lnTo>
                    <a:pt x="319" y="143"/>
                  </a:lnTo>
                  <a:lnTo>
                    <a:pt x="313" y="151"/>
                  </a:lnTo>
                  <a:lnTo>
                    <a:pt x="306" y="160"/>
                  </a:lnTo>
                  <a:lnTo>
                    <a:pt x="296" y="171"/>
                  </a:lnTo>
                  <a:lnTo>
                    <a:pt x="283" y="184"/>
                  </a:lnTo>
                  <a:lnTo>
                    <a:pt x="269" y="198"/>
                  </a:lnTo>
                  <a:lnTo>
                    <a:pt x="257" y="211"/>
                  </a:lnTo>
                  <a:lnTo>
                    <a:pt x="248" y="224"/>
                  </a:lnTo>
                  <a:lnTo>
                    <a:pt x="241" y="236"/>
                  </a:lnTo>
                  <a:lnTo>
                    <a:pt x="234" y="249"/>
                  </a:lnTo>
                  <a:lnTo>
                    <a:pt x="231" y="265"/>
                  </a:lnTo>
                  <a:lnTo>
                    <a:pt x="229" y="283"/>
                  </a:lnTo>
                  <a:lnTo>
                    <a:pt x="228" y="305"/>
                  </a:lnTo>
                  <a:lnTo>
                    <a:pt x="278" y="305"/>
                  </a:lnTo>
                  <a:lnTo>
                    <a:pt x="278" y="286"/>
                  </a:lnTo>
                  <a:lnTo>
                    <a:pt x="281" y="271"/>
                  </a:lnTo>
                  <a:lnTo>
                    <a:pt x="285" y="258"/>
                  </a:lnTo>
                  <a:lnTo>
                    <a:pt x="290" y="246"/>
                  </a:lnTo>
                  <a:lnTo>
                    <a:pt x="297" y="236"/>
                  </a:lnTo>
                  <a:lnTo>
                    <a:pt x="305" y="226"/>
                  </a:lnTo>
                  <a:lnTo>
                    <a:pt x="316" y="214"/>
                  </a:lnTo>
                  <a:lnTo>
                    <a:pt x="329" y="202"/>
                  </a:lnTo>
                  <a:lnTo>
                    <a:pt x="342" y="189"/>
                  </a:lnTo>
                  <a:lnTo>
                    <a:pt x="353" y="178"/>
                  </a:lnTo>
                  <a:lnTo>
                    <a:pt x="362" y="167"/>
                  </a:lnTo>
                  <a:lnTo>
                    <a:pt x="370" y="156"/>
                  </a:lnTo>
                  <a:lnTo>
                    <a:pt x="376" y="146"/>
                  </a:lnTo>
                  <a:lnTo>
                    <a:pt x="379" y="135"/>
                  </a:lnTo>
                  <a:lnTo>
                    <a:pt x="381" y="123"/>
                  </a:lnTo>
                  <a:lnTo>
                    <a:pt x="382" y="110"/>
                  </a:lnTo>
                  <a:lnTo>
                    <a:pt x="379" y="84"/>
                  </a:lnTo>
                  <a:lnTo>
                    <a:pt x="372" y="62"/>
                  </a:lnTo>
                  <a:lnTo>
                    <a:pt x="360" y="43"/>
                  </a:lnTo>
                  <a:lnTo>
                    <a:pt x="345" y="28"/>
                  </a:lnTo>
                  <a:lnTo>
                    <a:pt x="328" y="16"/>
                  </a:lnTo>
                  <a:lnTo>
                    <a:pt x="307" y="7"/>
                  </a:lnTo>
                  <a:lnTo>
                    <a:pt x="285" y="2"/>
                  </a:lnTo>
                  <a:lnTo>
                    <a:pt x="261" y="0"/>
                  </a:lnTo>
                  <a:lnTo>
                    <a:pt x="250" y="0"/>
                  </a:lnTo>
                  <a:lnTo>
                    <a:pt x="239" y="2"/>
                  </a:lnTo>
                  <a:lnTo>
                    <a:pt x="228" y="4"/>
                  </a:lnTo>
                  <a:lnTo>
                    <a:pt x="217" y="7"/>
                  </a:lnTo>
                  <a:lnTo>
                    <a:pt x="207" y="10"/>
                  </a:lnTo>
                  <a:lnTo>
                    <a:pt x="198" y="15"/>
                  </a:lnTo>
                  <a:lnTo>
                    <a:pt x="188" y="20"/>
                  </a:lnTo>
                  <a:lnTo>
                    <a:pt x="179" y="26"/>
                  </a:lnTo>
                  <a:lnTo>
                    <a:pt x="165" y="38"/>
                  </a:lnTo>
                  <a:lnTo>
                    <a:pt x="155" y="50"/>
                  </a:lnTo>
                  <a:lnTo>
                    <a:pt x="146" y="63"/>
                  </a:lnTo>
                  <a:lnTo>
                    <a:pt x="141" y="76"/>
                  </a:lnTo>
                  <a:lnTo>
                    <a:pt x="138" y="89"/>
                  </a:lnTo>
                  <a:lnTo>
                    <a:pt x="136" y="103"/>
                  </a:lnTo>
                  <a:lnTo>
                    <a:pt x="134" y="117"/>
                  </a:lnTo>
                  <a:lnTo>
                    <a:pt x="134" y="131"/>
                  </a:lnTo>
                  <a:lnTo>
                    <a:pt x="184" y="131"/>
                  </a:lnTo>
                  <a:close/>
                  <a:moveTo>
                    <a:pt x="283" y="351"/>
                  </a:moveTo>
                  <a:lnTo>
                    <a:pt x="227" y="351"/>
                  </a:lnTo>
                  <a:lnTo>
                    <a:pt x="227" y="407"/>
                  </a:lnTo>
                  <a:lnTo>
                    <a:pt x="283" y="407"/>
                  </a:lnTo>
                  <a:lnTo>
                    <a:pt x="283" y="351"/>
                  </a:lnTo>
                  <a:close/>
                </a:path>
              </a:pathLst>
            </a:custGeom>
            <a:solidFill>
              <a:srgbClr val="000000"/>
            </a:solidFill>
            <a:ln w="9525">
              <a:noFill/>
              <a:round/>
              <a:headEnd/>
              <a:tailEnd/>
            </a:ln>
          </p:spPr>
          <p:txBody>
            <a:bodyPr/>
            <a:lstStyle/>
            <a:p>
              <a:endParaRPr lang="en-US"/>
            </a:p>
          </p:txBody>
        </p:sp>
        <p:sp>
          <p:nvSpPr>
            <p:cNvPr id="85078" name="Freeform 86"/>
            <p:cNvSpPr>
              <a:spLocks noEditPoints="1"/>
            </p:cNvSpPr>
            <p:nvPr/>
          </p:nvSpPr>
          <p:spPr bwMode="auto">
            <a:xfrm>
              <a:off x="2156" y="2722"/>
              <a:ext cx="53" cy="31"/>
            </a:xfrm>
            <a:custGeom>
              <a:avLst/>
              <a:gdLst/>
              <a:ahLst/>
              <a:cxnLst>
                <a:cxn ang="0">
                  <a:pos x="321" y="355"/>
                </a:cxn>
                <a:cxn ang="0">
                  <a:pos x="70" y="355"/>
                </a:cxn>
                <a:cxn ang="0">
                  <a:pos x="321" y="47"/>
                </a:cxn>
                <a:cxn ang="0">
                  <a:pos x="321" y="0"/>
                </a:cxn>
                <a:cxn ang="0">
                  <a:pos x="19" y="0"/>
                </a:cxn>
                <a:cxn ang="0">
                  <a:pos x="19" y="48"/>
                </a:cxn>
                <a:cxn ang="0">
                  <a:pos x="250" y="48"/>
                </a:cxn>
                <a:cxn ang="0">
                  <a:pos x="0" y="357"/>
                </a:cxn>
                <a:cxn ang="0">
                  <a:pos x="0" y="402"/>
                </a:cxn>
                <a:cxn ang="0">
                  <a:pos x="321" y="402"/>
                </a:cxn>
                <a:cxn ang="0">
                  <a:pos x="321" y="355"/>
                </a:cxn>
                <a:cxn ang="0">
                  <a:pos x="595" y="285"/>
                </a:cxn>
                <a:cxn ang="0">
                  <a:pos x="635" y="402"/>
                </a:cxn>
                <a:cxn ang="0">
                  <a:pos x="695" y="402"/>
                </a:cxn>
                <a:cxn ang="0">
                  <a:pos x="548" y="0"/>
                </a:cxn>
                <a:cxn ang="0">
                  <a:pos x="484" y="0"/>
                </a:cxn>
                <a:cxn ang="0">
                  <a:pos x="331" y="402"/>
                </a:cxn>
                <a:cxn ang="0">
                  <a:pos x="388" y="402"/>
                </a:cxn>
                <a:cxn ang="0">
                  <a:pos x="431" y="285"/>
                </a:cxn>
                <a:cxn ang="0">
                  <a:pos x="595" y="285"/>
                </a:cxn>
                <a:cxn ang="0">
                  <a:pos x="448" y="237"/>
                </a:cxn>
                <a:cxn ang="0">
                  <a:pos x="513" y="61"/>
                </a:cxn>
                <a:cxn ang="0">
                  <a:pos x="514" y="61"/>
                </a:cxn>
                <a:cxn ang="0">
                  <a:pos x="574" y="237"/>
                </a:cxn>
                <a:cxn ang="0">
                  <a:pos x="448" y="237"/>
                </a:cxn>
              </a:cxnLst>
              <a:rect l="0" t="0" r="r" b="b"/>
              <a:pathLst>
                <a:path w="695" h="402">
                  <a:moveTo>
                    <a:pt x="321" y="355"/>
                  </a:moveTo>
                  <a:lnTo>
                    <a:pt x="70" y="355"/>
                  </a:lnTo>
                  <a:lnTo>
                    <a:pt x="321" y="47"/>
                  </a:lnTo>
                  <a:lnTo>
                    <a:pt x="321" y="0"/>
                  </a:lnTo>
                  <a:lnTo>
                    <a:pt x="19" y="0"/>
                  </a:lnTo>
                  <a:lnTo>
                    <a:pt x="19" y="48"/>
                  </a:lnTo>
                  <a:lnTo>
                    <a:pt x="250" y="48"/>
                  </a:lnTo>
                  <a:lnTo>
                    <a:pt x="0" y="357"/>
                  </a:lnTo>
                  <a:lnTo>
                    <a:pt x="0" y="402"/>
                  </a:lnTo>
                  <a:lnTo>
                    <a:pt x="321" y="402"/>
                  </a:lnTo>
                  <a:lnTo>
                    <a:pt x="321" y="355"/>
                  </a:lnTo>
                  <a:close/>
                  <a:moveTo>
                    <a:pt x="595" y="285"/>
                  </a:moveTo>
                  <a:lnTo>
                    <a:pt x="635" y="402"/>
                  </a:lnTo>
                  <a:lnTo>
                    <a:pt x="695" y="402"/>
                  </a:lnTo>
                  <a:lnTo>
                    <a:pt x="548" y="0"/>
                  </a:lnTo>
                  <a:lnTo>
                    <a:pt x="484" y="0"/>
                  </a:lnTo>
                  <a:lnTo>
                    <a:pt x="331" y="402"/>
                  </a:lnTo>
                  <a:lnTo>
                    <a:pt x="388" y="402"/>
                  </a:lnTo>
                  <a:lnTo>
                    <a:pt x="431" y="285"/>
                  </a:lnTo>
                  <a:lnTo>
                    <a:pt x="595" y="285"/>
                  </a:lnTo>
                  <a:close/>
                  <a:moveTo>
                    <a:pt x="448" y="237"/>
                  </a:moveTo>
                  <a:lnTo>
                    <a:pt x="513" y="61"/>
                  </a:lnTo>
                  <a:lnTo>
                    <a:pt x="514" y="61"/>
                  </a:lnTo>
                  <a:lnTo>
                    <a:pt x="574" y="237"/>
                  </a:lnTo>
                  <a:lnTo>
                    <a:pt x="448" y="237"/>
                  </a:lnTo>
                  <a:close/>
                </a:path>
              </a:pathLst>
            </a:custGeom>
            <a:solidFill>
              <a:srgbClr val="000000"/>
            </a:solidFill>
            <a:ln w="9525">
              <a:noFill/>
              <a:round/>
              <a:headEnd/>
              <a:tailEnd/>
            </a:ln>
          </p:spPr>
          <p:txBody>
            <a:bodyPr/>
            <a:lstStyle/>
            <a:p>
              <a:endParaRPr lang="en-US"/>
            </a:p>
          </p:txBody>
        </p:sp>
        <p:sp>
          <p:nvSpPr>
            <p:cNvPr id="85079" name="Freeform 87"/>
            <p:cNvSpPr>
              <a:spLocks noEditPoints="1"/>
            </p:cNvSpPr>
            <p:nvPr/>
          </p:nvSpPr>
          <p:spPr bwMode="auto">
            <a:xfrm>
              <a:off x="2212" y="2722"/>
              <a:ext cx="51" cy="31"/>
            </a:xfrm>
            <a:custGeom>
              <a:avLst/>
              <a:gdLst/>
              <a:ahLst/>
              <a:cxnLst>
                <a:cxn ang="0">
                  <a:pos x="269" y="166"/>
                </a:cxn>
                <a:cxn ang="0">
                  <a:pos x="55" y="166"/>
                </a:cxn>
                <a:cxn ang="0">
                  <a:pos x="55" y="0"/>
                </a:cxn>
                <a:cxn ang="0">
                  <a:pos x="0" y="0"/>
                </a:cxn>
                <a:cxn ang="0">
                  <a:pos x="0" y="402"/>
                </a:cxn>
                <a:cxn ang="0">
                  <a:pos x="55" y="402"/>
                </a:cxn>
                <a:cxn ang="0">
                  <a:pos x="55" y="215"/>
                </a:cxn>
                <a:cxn ang="0">
                  <a:pos x="269" y="215"/>
                </a:cxn>
                <a:cxn ang="0">
                  <a:pos x="269" y="402"/>
                </a:cxn>
                <a:cxn ang="0">
                  <a:pos x="324" y="402"/>
                </a:cxn>
                <a:cxn ang="0">
                  <a:pos x="324" y="0"/>
                </a:cxn>
                <a:cxn ang="0">
                  <a:pos x="269" y="0"/>
                </a:cxn>
                <a:cxn ang="0">
                  <a:pos x="269" y="166"/>
                </a:cxn>
                <a:cxn ang="0">
                  <a:pos x="453" y="0"/>
                </a:cxn>
                <a:cxn ang="0">
                  <a:pos x="398" y="0"/>
                </a:cxn>
                <a:cxn ang="0">
                  <a:pos x="398" y="402"/>
                </a:cxn>
                <a:cxn ang="0">
                  <a:pos x="660" y="402"/>
                </a:cxn>
                <a:cxn ang="0">
                  <a:pos x="660" y="355"/>
                </a:cxn>
                <a:cxn ang="0">
                  <a:pos x="453" y="355"/>
                </a:cxn>
                <a:cxn ang="0">
                  <a:pos x="453" y="0"/>
                </a:cxn>
              </a:cxnLst>
              <a:rect l="0" t="0" r="r" b="b"/>
              <a:pathLst>
                <a:path w="660" h="402">
                  <a:moveTo>
                    <a:pt x="269" y="166"/>
                  </a:moveTo>
                  <a:lnTo>
                    <a:pt x="55" y="166"/>
                  </a:lnTo>
                  <a:lnTo>
                    <a:pt x="55" y="0"/>
                  </a:lnTo>
                  <a:lnTo>
                    <a:pt x="0" y="0"/>
                  </a:lnTo>
                  <a:lnTo>
                    <a:pt x="0" y="402"/>
                  </a:lnTo>
                  <a:lnTo>
                    <a:pt x="55" y="402"/>
                  </a:lnTo>
                  <a:lnTo>
                    <a:pt x="55" y="215"/>
                  </a:lnTo>
                  <a:lnTo>
                    <a:pt x="269" y="215"/>
                  </a:lnTo>
                  <a:lnTo>
                    <a:pt x="269" y="402"/>
                  </a:lnTo>
                  <a:lnTo>
                    <a:pt x="324" y="402"/>
                  </a:lnTo>
                  <a:lnTo>
                    <a:pt x="324" y="0"/>
                  </a:lnTo>
                  <a:lnTo>
                    <a:pt x="269" y="0"/>
                  </a:lnTo>
                  <a:lnTo>
                    <a:pt x="269" y="166"/>
                  </a:lnTo>
                  <a:close/>
                  <a:moveTo>
                    <a:pt x="453" y="0"/>
                  </a:moveTo>
                  <a:lnTo>
                    <a:pt x="398" y="0"/>
                  </a:lnTo>
                  <a:lnTo>
                    <a:pt x="398" y="402"/>
                  </a:lnTo>
                  <a:lnTo>
                    <a:pt x="660" y="402"/>
                  </a:lnTo>
                  <a:lnTo>
                    <a:pt x="660" y="355"/>
                  </a:lnTo>
                  <a:lnTo>
                    <a:pt x="453" y="355"/>
                  </a:lnTo>
                  <a:lnTo>
                    <a:pt x="453" y="0"/>
                  </a:lnTo>
                  <a:close/>
                </a:path>
              </a:pathLst>
            </a:custGeom>
            <a:solidFill>
              <a:srgbClr val="000000"/>
            </a:solidFill>
            <a:ln w="9525">
              <a:noFill/>
              <a:round/>
              <a:headEnd/>
              <a:tailEnd/>
            </a:ln>
          </p:spPr>
          <p:txBody>
            <a:bodyPr/>
            <a:lstStyle/>
            <a:p>
              <a:endParaRPr lang="en-US"/>
            </a:p>
          </p:txBody>
        </p:sp>
        <p:sp>
          <p:nvSpPr>
            <p:cNvPr id="85080" name="Freeform 88"/>
            <p:cNvSpPr>
              <a:spLocks noEditPoints="1"/>
            </p:cNvSpPr>
            <p:nvPr/>
          </p:nvSpPr>
          <p:spPr bwMode="auto">
            <a:xfrm>
              <a:off x="2265" y="2722"/>
              <a:ext cx="134" cy="31"/>
            </a:xfrm>
            <a:custGeom>
              <a:avLst/>
              <a:gdLst/>
              <a:ahLst/>
              <a:cxnLst>
                <a:cxn ang="0">
                  <a:pos x="278" y="175"/>
                </a:cxn>
                <a:cxn ang="0">
                  <a:pos x="0" y="285"/>
                </a:cxn>
                <a:cxn ang="0">
                  <a:pos x="728" y="407"/>
                </a:cxn>
                <a:cxn ang="0">
                  <a:pos x="533" y="346"/>
                </a:cxn>
                <a:cxn ang="0">
                  <a:pos x="336" y="5"/>
                </a:cxn>
                <a:cxn ang="0">
                  <a:pos x="389" y="170"/>
                </a:cxn>
                <a:cxn ang="0">
                  <a:pos x="388" y="100"/>
                </a:cxn>
                <a:cxn ang="0">
                  <a:pos x="505" y="407"/>
                </a:cxn>
                <a:cxn ang="0">
                  <a:pos x="675" y="70"/>
                </a:cxn>
                <a:cxn ang="0">
                  <a:pos x="674" y="155"/>
                </a:cxn>
                <a:cxn ang="0">
                  <a:pos x="728" y="407"/>
                </a:cxn>
                <a:cxn ang="0">
                  <a:pos x="806" y="407"/>
                </a:cxn>
                <a:cxn ang="0">
                  <a:pos x="1221" y="331"/>
                </a:cxn>
                <a:cxn ang="0">
                  <a:pos x="951" y="5"/>
                </a:cxn>
                <a:cxn ang="0">
                  <a:pos x="1004" y="83"/>
                </a:cxn>
                <a:cxn ang="0">
                  <a:pos x="1275" y="407"/>
                </a:cxn>
                <a:cxn ang="0">
                  <a:pos x="1221" y="331"/>
                </a:cxn>
                <a:cxn ang="0">
                  <a:pos x="1357" y="407"/>
                </a:cxn>
                <a:cxn ang="0">
                  <a:pos x="1541" y="131"/>
                </a:cxn>
                <a:cxn ang="0">
                  <a:pos x="1545" y="93"/>
                </a:cxn>
                <a:cxn ang="0">
                  <a:pos x="1574" y="53"/>
                </a:cxn>
                <a:cxn ang="0">
                  <a:pos x="1635" y="45"/>
                </a:cxn>
                <a:cxn ang="0">
                  <a:pos x="1671" y="67"/>
                </a:cxn>
                <a:cxn ang="0">
                  <a:pos x="1685" y="98"/>
                </a:cxn>
                <a:cxn ang="0">
                  <a:pos x="1683" y="127"/>
                </a:cxn>
                <a:cxn ang="0">
                  <a:pos x="1670" y="151"/>
                </a:cxn>
                <a:cxn ang="0">
                  <a:pos x="1639" y="185"/>
                </a:cxn>
                <a:cxn ang="0">
                  <a:pos x="1605" y="224"/>
                </a:cxn>
                <a:cxn ang="0">
                  <a:pos x="1588" y="265"/>
                </a:cxn>
                <a:cxn ang="0">
                  <a:pos x="1635" y="306"/>
                </a:cxn>
                <a:cxn ang="0">
                  <a:pos x="1642" y="258"/>
                </a:cxn>
                <a:cxn ang="0">
                  <a:pos x="1662" y="226"/>
                </a:cxn>
                <a:cxn ang="0">
                  <a:pos x="1699" y="190"/>
                </a:cxn>
                <a:cxn ang="0">
                  <a:pos x="1726" y="156"/>
                </a:cxn>
                <a:cxn ang="0">
                  <a:pos x="1738" y="123"/>
                </a:cxn>
                <a:cxn ang="0">
                  <a:pos x="1729" y="63"/>
                </a:cxn>
                <a:cxn ang="0">
                  <a:pos x="1685" y="16"/>
                </a:cxn>
                <a:cxn ang="0">
                  <a:pos x="1618" y="0"/>
                </a:cxn>
                <a:cxn ang="0">
                  <a:pos x="1585" y="4"/>
                </a:cxn>
                <a:cxn ang="0">
                  <a:pos x="1555" y="15"/>
                </a:cxn>
                <a:cxn ang="0">
                  <a:pos x="1522" y="38"/>
                </a:cxn>
                <a:cxn ang="0">
                  <a:pos x="1498" y="77"/>
                </a:cxn>
                <a:cxn ang="0">
                  <a:pos x="1491" y="117"/>
                </a:cxn>
                <a:cxn ang="0">
                  <a:pos x="1639" y="351"/>
                </a:cxn>
                <a:cxn ang="0">
                  <a:pos x="1639" y="407"/>
                </a:cxn>
              </a:cxnLst>
              <a:rect l="0" t="0" r="r" b="b"/>
              <a:pathLst>
                <a:path w="1739" h="407">
                  <a:moveTo>
                    <a:pt x="278" y="357"/>
                  </a:moveTo>
                  <a:lnTo>
                    <a:pt x="56" y="266"/>
                  </a:lnTo>
                  <a:lnTo>
                    <a:pt x="278" y="175"/>
                  </a:lnTo>
                  <a:lnTo>
                    <a:pt x="278" y="130"/>
                  </a:lnTo>
                  <a:lnTo>
                    <a:pt x="0" y="246"/>
                  </a:lnTo>
                  <a:lnTo>
                    <a:pt x="0" y="285"/>
                  </a:lnTo>
                  <a:lnTo>
                    <a:pt x="278" y="401"/>
                  </a:lnTo>
                  <a:lnTo>
                    <a:pt x="278" y="357"/>
                  </a:lnTo>
                  <a:close/>
                  <a:moveTo>
                    <a:pt x="728" y="407"/>
                  </a:moveTo>
                  <a:lnTo>
                    <a:pt x="728" y="5"/>
                  </a:lnTo>
                  <a:lnTo>
                    <a:pt x="649" y="5"/>
                  </a:lnTo>
                  <a:lnTo>
                    <a:pt x="533" y="346"/>
                  </a:lnTo>
                  <a:lnTo>
                    <a:pt x="532" y="346"/>
                  </a:lnTo>
                  <a:lnTo>
                    <a:pt x="415" y="5"/>
                  </a:lnTo>
                  <a:lnTo>
                    <a:pt x="336" y="5"/>
                  </a:lnTo>
                  <a:lnTo>
                    <a:pt x="336" y="407"/>
                  </a:lnTo>
                  <a:lnTo>
                    <a:pt x="389" y="407"/>
                  </a:lnTo>
                  <a:lnTo>
                    <a:pt x="389" y="170"/>
                  </a:lnTo>
                  <a:lnTo>
                    <a:pt x="389" y="155"/>
                  </a:lnTo>
                  <a:lnTo>
                    <a:pt x="389" y="129"/>
                  </a:lnTo>
                  <a:lnTo>
                    <a:pt x="388" y="100"/>
                  </a:lnTo>
                  <a:lnTo>
                    <a:pt x="388" y="71"/>
                  </a:lnTo>
                  <a:lnTo>
                    <a:pt x="389" y="71"/>
                  </a:lnTo>
                  <a:lnTo>
                    <a:pt x="505" y="407"/>
                  </a:lnTo>
                  <a:lnTo>
                    <a:pt x="559" y="407"/>
                  </a:lnTo>
                  <a:lnTo>
                    <a:pt x="674" y="70"/>
                  </a:lnTo>
                  <a:lnTo>
                    <a:pt x="675" y="70"/>
                  </a:lnTo>
                  <a:lnTo>
                    <a:pt x="675" y="100"/>
                  </a:lnTo>
                  <a:lnTo>
                    <a:pt x="675" y="129"/>
                  </a:lnTo>
                  <a:lnTo>
                    <a:pt x="674" y="155"/>
                  </a:lnTo>
                  <a:lnTo>
                    <a:pt x="674" y="170"/>
                  </a:lnTo>
                  <a:lnTo>
                    <a:pt x="674" y="407"/>
                  </a:lnTo>
                  <a:lnTo>
                    <a:pt x="728" y="407"/>
                  </a:lnTo>
                  <a:close/>
                  <a:moveTo>
                    <a:pt x="861" y="5"/>
                  </a:moveTo>
                  <a:lnTo>
                    <a:pt x="806" y="5"/>
                  </a:lnTo>
                  <a:lnTo>
                    <a:pt x="806" y="407"/>
                  </a:lnTo>
                  <a:lnTo>
                    <a:pt x="861" y="407"/>
                  </a:lnTo>
                  <a:lnTo>
                    <a:pt x="861" y="5"/>
                  </a:lnTo>
                  <a:close/>
                  <a:moveTo>
                    <a:pt x="1221" y="331"/>
                  </a:moveTo>
                  <a:lnTo>
                    <a:pt x="1220" y="331"/>
                  </a:lnTo>
                  <a:lnTo>
                    <a:pt x="1016" y="5"/>
                  </a:lnTo>
                  <a:lnTo>
                    <a:pt x="951" y="5"/>
                  </a:lnTo>
                  <a:lnTo>
                    <a:pt x="951" y="407"/>
                  </a:lnTo>
                  <a:lnTo>
                    <a:pt x="1004" y="407"/>
                  </a:lnTo>
                  <a:lnTo>
                    <a:pt x="1004" y="83"/>
                  </a:lnTo>
                  <a:lnTo>
                    <a:pt x="1005" y="83"/>
                  </a:lnTo>
                  <a:lnTo>
                    <a:pt x="1213" y="407"/>
                  </a:lnTo>
                  <a:lnTo>
                    <a:pt x="1275" y="407"/>
                  </a:lnTo>
                  <a:lnTo>
                    <a:pt x="1275" y="5"/>
                  </a:lnTo>
                  <a:lnTo>
                    <a:pt x="1221" y="5"/>
                  </a:lnTo>
                  <a:lnTo>
                    <a:pt x="1221" y="331"/>
                  </a:lnTo>
                  <a:close/>
                  <a:moveTo>
                    <a:pt x="1412" y="5"/>
                  </a:moveTo>
                  <a:lnTo>
                    <a:pt x="1357" y="5"/>
                  </a:lnTo>
                  <a:lnTo>
                    <a:pt x="1357" y="407"/>
                  </a:lnTo>
                  <a:lnTo>
                    <a:pt x="1412" y="407"/>
                  </a:lnTo>
                  <a:lnTo>
                    <a:pt x="1412" y="5"/>
                  </a:lnTo>
                  <a:close/>
                  <a:moveTo>
                    <a:pt x="1541" y="131"/>
                  </a:moveTo>
                  <a:lnTo>
                    <a:pt x="1541" y="120"/>
                  </a:lnTo>
                  <a:lnTo>
                    <a:pt x="1542" y="107"/>
                  </a:lnTo>
                  <a:lnTo>
                    <a:pt x="1545" y="93"/>
                  </a:lnTo>
                  <a:lnTo>
                    <a:pt x="1552" y="78"/>
                  </a:lnTo>
                  <a:lnTo>
                    <a:pt x="1561" y="65"/>
                  </a:lnTo>
                  <a:lnTo>
                    <a:pt x="1574" y="53"/>
                  </a:lnTo>
                  <a:lnTo>
                    <a:pt x="1592" y="46"/>
                  </a:lnTo>
                  <a:lnTo>
                    <a:pt x="1617" y="43"/>
                  </a:lnTo>
                  <a:lnTo>
                    <a:pt x="1635" y="45"/>
                  </a:lnTo>
                  <a:lnTo>
                    <a:pt x="1651" y="50"/>
                  </a:lnTo>
                  <a:lnTo>
                    <a:pt x="1662" y="58"/>
                  </a:lnTo>
                  <a:lnTo>
                    <a:pt x="1671" y="67"/>
                  </a:lnTo>
                  <a:lnTo>
                    <a:pt x="1678" y="77"/>
                  </a:lnTo>
                  <a:lnTo>
                    <a:pt x="1682" y="87"/>
                  </a:lnTo>
                  <a:lnTo>
                    <a:pt x="1685" y="98"/>
                  </a:lnTo>
                  <a:lnTo>
                    <a:pt x="1686" y="107"/>
                  </a:lnTo>
                  <a:lnTo>
                    <a:pt x="1686" y="118"/>
                  </a:lnTo>
                  <a:lnTo>
                    <a:pt x="1683" y="127"/>
                  </a:lnTo>
                  <a:lnTo>
                    <a:pt x="1681" y="135"/>
                  </a:lnTo>
                  <a:lnTo>
                    <a:pt x="1676" y="143"/>
                  </a:lnTo>
                  <a:lnTo>
                    <a:pt x="1670" y="151"/>
                  </a:lnTo>
                  <a:lnTo>
                    <a:pt x="1663" y="160"/>
                  </a:lnTo>
                  <a:lnTo>
                    <a:pt x="1653" y="171"/>
                  </a:lnTo>
                  <a:lnTo>
                    <a:pt x="1639" y="185"/>
                  </a:lnTo>
                  <a:lnTo>
                    <a:pt x="1626" y="199"/>
                  </a:lnTo>
                  <a:lnTo>
                    <a:pt x="1614" y="212"/>
                  </a:lnTo>
                  <a:lnTo>
                    <a:pt x="1605" y="224"/>
                  </a:lnTo>
                  <a:lnTo>
                    <a:pt x="1598" y="236"/>
                  </a:lnTo>
                  <a:lnTo>
                    <a:pt x="1591" y="249"/>
                  </a:lnTo>
                  <a:lnTo>
                    <a:pt x="1588" y="265"/>
                  </a:lnTo>
                  <a:lnTo>
                    <a:pt x="1586" y="283"/>
                  </a:lnTo>
                  <a:lnTo>
                    <a:pt x="1585" y="306"/>
                  </a:lnTo>
                  <a:lnTo>
                    <a:pt x="1635" y="306"/>
                  </a:lnTo>
                  <a:lnTo>
                    <a:pt x="1635" y="286"/>
                  </a:lnTo>
                  <a:lnTo>
                    <a:pt x="1637" y="271"/>
                  </a:lnTo>
                  <a:lnTo>
                    <a:pt x="1642" y="258"/>
                  </a:lnTo>
                  <a:lnTo>
                    <a:pt x="1647" y="246"/>
                  </a:lnTo>
                  <a:lnTo>
                    <a:pt x="1654" y="236"/>
                  </a:lnTo>
                  <a:lnTo>
                    <a:pt x="1662" y="226"/>
                  </a:lnTo>
                  <a:lnTo>
                    <a:pt x="1673" y="215"/>
                  </a:lnTo>
                  <a:lnTo>
                    <a:pt x="1686" y="203"/>
                  </a:lnTo>
                  <a:lnTo>
                    <a:pt x="1699" y="190"/>
                  </a:lnTo>
                  <a:lnTo>
                    <a:pt x="1710" y="178"/>
                  </a:lnTo>
                  <a:lnTo>
                    <a:pt x="1719" y="167"/>
                  </a:lnTo>
                  <a:lnTo>
                    <a:pt x="1726" y="156"/>
                  </a:lnTo>
                  <a:lnTo>
                    <a:pt x="1733" y="146"/>
                  </a:lnTo>
                  <a:lnTo>
                    <a:pt x="1736" y="135"/>
                  </a:lnTo>
                  <a:lnTo>
                    <a:pt x="1738" y="123"/>
                  </a:lnTo>
                  <a:lnTo>
                    <a:pt x="1739" y="110"/>
                  </a:lnTo>
                  <a:lnTo>
                    <a:pt x="1736" y="85"/>
                  </a:lnTo>
                  <a:lnTo>
                    <a:pt x="1729" y="63"/>
                  </a:lnTo>
                  <a:lnTo>
                    <a:pt x="1717" y="43"/>
                  </a:lnTo>
                  <a:lnTo>
                    <a:pt x="1702" y="28"/>
                  </a:lnTo>
                  <a:lnTo>
                    <a:pt x="1685" y="16"/>
                  </a:lnTo>
                  <a:lnTo>
                    <a:pt x="1664" y="7"/>
                  </a:lnTo>
                  <a:lnTo>
                    <a:pt x="1642" y="2"/>
                  </a:lnTo>
                  <a:lnTo>
                    <a:pt x="1618" y="0"/>
                  </a:lnTo>
                  <a:lnTo>
                    <a:pt x="1607" y="0"/>
                  </a:lnTo>
                  <a:lnTo>
                    <a:pt x="1596" y="2"/>
                  </a:lnTo>
                  <a:lnTo>
                    <a:pt x="1585" y="4"/>
                  </a:lnTo>
                  <a:lnTo>
                    <a:pt x="1574" y="7"/>
                  </a:lnTo>
                  <a:lnTo>
                    <a:pt x="1564" y="10"/>
                  </a:lnTo>
                  <a:lnTo>
                    <a:pt x="1555" y="15"/>
                  </a:lnTo>
                  <a:lnTo>
                    <a:pt x="1545" y="20"/>
                  </a:lnTo>
                  <a:lnTo>
                    <a:pt x="1536" y="26"/>
                  </a:lnTo>
                  <a:lnTo>
                    <a:pt x="1522" y="38"/>
                  </a:lnTo>
                  <a:lnTo>
                    <a:pt x="1512" y="50"/>
                  </a:lnTo>
                  <a:lnTo>
                    <a:pt x="1503" y="64"/>
                  </a:lnTo>
                  <a:lnTo>
                    <a:pt x="1498" y="77"/>
                  </a:lnTo>
                  <a:lnTo>
                    <a:pt x="1495" y="90"/>
                  </a:lnTo>
                  <a:lnTo>
                    <a:pt x="1493" y="103"/>
                  </a:lnTo>
                  <a:lnTo>
                    <a:pt x="1491" y="117"/>
                  </a:lnTo>
                  <a:lnTo>
                    <a:pt x="1491" y="131"/>
                  </a:lnTo>
                  <a:lnTo>
                    <a:pt x="1541" y="131"/>
                  </a:lnTo>
                  <a:close/>
                  <a:moveTo>
                    <a:pt x="1639" y="351"/>
                  </a:moveTo>
                  <a:lnTo>
                    <a:pt x="1584" y="351"/>
                  </a:lnTo>
                  <a:lnTo>
                    <a:pt x="1584" y="407"/>
                  </a:lnTo>
                  <a:lnTo>
                    <a:pt x="1639" y="407"/>
                  </a:lnTo>
                  <a:lnTo>
                    <a:pt x="1639" y="351"/>
                  </a:lnTo>
                  <a:close/>
                </a:path>
              </a:pathLst>
            </a:custGeom>
            <a:solidFill>
              <a:srgbClr val="000000"/>
            </a:solidFill>
            <a:ln w="9525">
              <a:noFill/>
              <a:round/>
              <a:headEnd/>
              <a:tailEnd/>
            </a:ln>
          </p:spPr>
          <p:txBody>
            <a:bodyPr/>
            <a:lstStyle/>
            <a:p>
              <a:endParaRPr lang="en-US"/>
            </a:p>
          </p:txBody>
        </p:sp>
        <p:sp>
          <p:nvSpPr>
            <p:cNvPr id="85081" name="Freeform 89"/>
            <p:cNvSpPr>
              <a:spLocks/>
            </p:cNvSpPr>
            <p:nvPr/>
          </p:nvSpPr>
          <p:spPr bwMode="auto">
            <a:xfrm>
              <a:off x="2084" y="2685"/>
              <a:ext cx="386" cy="105"/>
            </a:xfrm>
            <a:custGeom>
              <a:avLst/>
              <a:gdLst/>
              <a:ahLst/>
              <a:cxnLst>
                <a:cxn ang="0">
                  <a:pos x="1454" y="0"/>
                </a:cxn>
                <a:cxn ang="0">
                  <a:pos x="3550" y="0"/>
                </a:cxn>
                <a:cxn ang="0">
                  <a:pos x="5014" y="685"/>
                </a:cxn>
                <a:cxn ang="0">
                  <a:pos x="3550" y="1368"/>
                </a:cxn>
                <a:cxn ang="0">
                  <a:pos x="1454" y="1368"/>
                </a:cxn>
                <a:cxn ang="0">
                  <a:pos x="0" y="685"/>
                </a:cxn>
                <a:cxn ang="0">
                  <a:pos x="1454" y="0"/>
                </a:cxn>
              </a:cxnLst>
              <a:rect l="0" t="0" r="r" b="b"/>
              <a:pathLst>
                <a:path w="5014" h="1368">
                  <a:moveTo>
                    <a:pt x="1454" y="0"/>
                  </a:moveTo>
                  <a:lnTo>
                    <a:pt x="3550" y="0"/>
                  </a:lnTo>
                  <a:lnTo>
                    <a:pt x="5014" y="685"/>
                  </a:lnTo>
                  <a:lnTo>
                    <a:pt x="3550" y="1368"/>
                  </a:lnTo>
                  <a:lnTo>
                    <a:pt x="1454" y="1368"/>
                  </a:lnTo>
                  <a:lnTo>
                    <a:pt x="0" y="685"/>
                  </a:lnTo>
                  <a:lnTo>
                    <a:pt x="1454" y="0"/>
                  </a:lnTo>
                </a:path>
              </a:pathLst>
            </a:custGeom>
            <a:noFill/>
            <a:ln w="0">
              <a:solidFill>
                <a:srgbClr val="000000"/>
              </a:solidFill>
              <a:prstDash val="solid"/>
              <a:round/>
              <a:headEnd/>
              <a:tailEnd/>
            </a:ln>
          </p:spPr>
          <p:txBody>
            <a:bodyPr/>
            <a:lstStyle/>
            <a:p>
              <a:endParaRPr lang="en-US"/>
            </a:p>
          </p:txBody>
        </p:sp>
        <p:sp>
          <p:nvSpPr>
            <p:cNvPr id="85082" name="Freeform 90"/>
            <p:cNvSpPr>
              <a:spLocks/>
            </p:cNvSpPr>
            <p:nvPr/>
          </p:nvSpPr>
          <p:spPr bwMode="auto">
            <a:xfrm>
              <a:off x="2098" y="2690"/>
              <a:ext cx="359" cy="95"/>
            </a:xfrm>
            <a:custGeom>
              <a:avLst/>
              <a:gdLst/>
              <a:ahLst/>
              <a:cxnLst>
                <a:cxn ang="0">
                  <a:pos x="1304" y="0"/>
                </a:cxn>
                <a:cxn ang="0">
                  <a:pos x="0" y="619"/>
                </a:cxn>
                <a:cxn ang="0">
                  <a:pos x="1304" y="1237"/>
                </a:cxn>
                <a:cxn ang="0">
                  <a:pos x="3341" y="1237"/>
                </a:cxn>
                <a:cxn ang="0">
                  <a:pos x="4675" y="619"/>
                </a:cxn>
                <a:cxn ang="0">
                  <a:pos x="3341" y="0"/>
                </a:cxn>
                <a:cxn ang="0">
                  <a:pos x="1304" y="0"/>
                </a:cxn>
              </a:cxnLst>
              <a:rect l="0" t="0" r="r" b="b"/>
              <a:pathLst>
                <a:path w="4675" h="1237">
                  <a:moveTo>
                    <a:pt x="1304" y="0"/>
                  </a:moveTo>
                  <a:lnTo>
                    <a:pt x="0" y="619"/>
                  </a:lnTo>
                  <a:lnTo>
                    <a:pt x="1304" y="1237"/>
                  </a:lnTo>
                  <a:lnTo>
                    <a:pt x="3341" y="1237"/>
                  </a:lnTo>
                  <a:lnTo>
                    <a:pt x="4675" y="619"/>
                  </a:lnTo>
                  <a:lnTo>
                    <a:pt x="3341" y="0"/>
                  </a:lnTo>
                  <a:lnTo>
                    <a:pt x="1304" y="0"/>
                  </a:lnTo>
                </a:path>
              </a:pathLst>
            </a:custGeom>
            <a:noFill/>
            <a:ln w="0">
              <a:solidFill>
                <a:srgbClr val="000000"/>
              </a:solidFill>
              <a:prstDash val="solid"/>
              <a:round/>
              <a:headEnd/>
              <a:tailEnd/>
            </a:ln>
          </p:spPr>
          <p:txBody>
            <a:bodyPr/>
            <a:lstStyle/>
            <a:p>
              <a:endParaRPr lang="en-US"/>
            </a:p>
          </p:txBody>
        </p:sp>
        <p:sp>
          <p:nvSpPr>
            <p:cNvPr id="85083" name="Freeform 91"/>
            <p:cNvSpPr>
              <a:spLocks/>
            </p:cNvSpPr>
            <p:nvPr/>
          </p:nvSpPr>
          <p:spPr bwMode="auto">
            <a:xfrm>
              <a:off x="2125" y="2225"/>
              <a:ext cx="304" cy="106"/>
            </a:xfrm>
            <a:custGeom>
              <a:avLst/>
              <a:gdLst/>
              <a:ahLst/>
              <a:cxnLst>
                <a:cxn ang="0">
                  <a:pos x="1145" y="0"/>
                </a:cxn>
                <a:cxn ang="0">
                  <a:pos x="2796" y="0"/>
                </a:cxn>
                <a:cxn ang="0">
                  <a:pos x="3950" y="685"/>
                </a:cxn>
                <a:cxn ang="0">
                  <a:pos x="2796" y="1368"/>
                </a:cxn>
                <a:cxn ang="0">
                  <a:pos x="1145" y="1368"/>
                </a:cxn>
                <a:cxn ang="0">
                  <a:pos x="0" y="685"/>
                </a:cxn>
                <a:cxn ang="0">
                  <a:pos x="1145" y="0"/>
                </a:cxn>
              </a:cxnLst>
              <a:rect l="0" t="0" r="r" b="b"/>
              <a:pathLst>
                <a:path w="3950" h="1368">
                  <a:moveTo>
                    <a:pt x="1145" y="0"/>
                  </a:moveTo>
                  <a:lnTo>
                    <a:pt x="2796" y="0"/>
                  </a:lnTo>
                  <a:lnTo>
                    <a:pt x="3950" y="685"/>
                  </a:lnTo>
                  <a:lnTo>
                    <a:pt x="2796" y="1368"/>
                  </a:lnTo>
                  <a:lnTo>
                    <a:pt x="1145" y="1368"/>
                  </a:lnTo>
                  <a:lnTo>
                    <a:pt x="0" y="685"/>
                  </a:lnTo>
                  <a:lnTo>
                    <a:pt x="1145" y="0"/>
                  </a:lnTo>
                </a:path>
              </a:pathLst>
            </a:custGeom>
            <a:noFill/>
            <a:ln w="0">
              <a:solidFill>
                <a:srgbClr val="000000"/>
              </a:solidFill>
              <a:prstDash val="solid"/>
              <a:round/>
              <a:headEnd/>
              <a:tailEnd/>
            </a:ln>
          </p:spPr>
          <p:txBody>
            <a:bodyPr/>
            <a:lstStyle/>
            <a:p>
              <a:endParaRPr lang="en-US"/>
            </a:p>
          </p:txBody>
        </p:sp>
        <p:sp>
          <p:nvSpPr>
            <p:cNvPr id="85084" name="Freeform 92"/>
            <p:cNvSpPr>
              <a:spLocks/>
            </p:cNvSpPr>
            <p:nvPr/>
          </p:nvSpPr>
          <p:spPr bwMode="auto">
            <a:xfrm>
              <a:off x="2136" y="2230"/>
              <a:ext cx="283" cy="96"/>
            </a:xfrm>
            <a:custGeom>
              <a:avLst/>
              <a:gdLst/>
              <a:ahLst/>
              <a:cxnLst>
                <a:cxn ang="0">
                  <a:pos x="1027" y="0"/>
                </a:cxn>
                <a:cxn ang="0">
                  <a:pos x="0" y="619"/>
                </a:cxn>
                <a:cxn ang="0">
                  <a:pos x="1027" y="1237"/>
                </a:cxn>
                <a:cxn ang="0">
                  <a:pos x="2631" y="1237"/>
                </a:cxn>
                <a:cxn ang="0">
                  <a:pos x="3682" y="619"/>
                </a:cxn>
                <a:cxn ang="0">
                  <a:pos x="2631" y="0"/>
                </a:cxn>
                <a:cxn ang="0">
                  <a:pos x="1027" y="0"/>
                </a:cxn>
              </a:cxnLst>
              <a:rect l="0" t="0" r="r" b="b"/>
              <a:pathLst>
                <a:path w="3682" h="1237">
                  <a:moveTo>
                    <a:pt x="1027" y="0"/>
                  </a:moveTo>
                  <a:lnTo>
                    <a:pt x="0" y="619"/>
                  </a:lnTo>
                  <a:lnTo>
                    <a:pt x="1027" y="1237"/>
                  </a:lnTo>
                  <a:lnTo>
                    <a:pt x="2631" y="1237"/>
                  </a:lnTo>
                  <a:lnTo>
                    <a:pt x="3682" y="619"/>
                  </a:lnTo>
                  <a:lnTo>
                    <a:pt x="2631" y="0"/>
                  </a:lnTo>
                  <a:lnTo>
                    <a:pt x="1027" y="0"/>
                  </a:lnTo>
                </a:path>
              </a:pathLst>
            </a:custGeom>
            <a:noFill/>
            <a:ln w="0">
              <a:solidFill>
                <a:srgbClr val="000000"/>
              </a:solidFill>
              <a:prstDash val="solid"/>
              <a:round/>
              <a:headEnd/>
              <a:tailEnd/>
            </a:ln>
          </p:spPr>
          <p:txBody>
            <a:bodyPr/>
            <a:lstStyle/>
            <a:p>
              <a:endParaRPr lang="en-US"/>
            </a:p>
          </p:txBody>
        </p:sp>
        <p:sp>
          <p:nvSpPr>
            <p:cNvPr id="85085" name="Freeform 93"/>
            <p:cNvSpPr>
              <a:spLocks noEditPoints="1"/>
            </p:cNvSpPr>
            <p:nvPr/>
          </p:nvSpPr>
          <p:spPr bwMode="auto">
            <a:xfrm>
              <a:off x="2202" y="2262"/>
              <a:ext cx="48" cy="32"/>
            </a:xfrm>
            <a:custGeom>
              <a:avLst/>
              <a:gdLst/>
              <a:ahLst/>
              <a:cxnLst>
                <a:cxn ang="0">
                  <a:pos x="321" y="48"/>
                </a:cxn>
                <a:cxn ang="0">
                  <a:pos x="19" y="49"/>
                </a:cxn>
                <a:cxn ang="0">
                  <a:pos x="0" y="402"/>
                </a:cxn>
                <a:cxn ang="0">
                  <a:pos x="405" y="199"/>
                </a:cxn>
                <a:cxn ang="0">
                  <a:pos x="413" y="172"/>
                </a:cxn>
                <a:cxn ang="0">
                  <a:pos x="439" y="148"/>
                </a:cxn>
                <a:cxn ang="0">
                  <a:pos x="490" y="143"/>
                </a:cxn>
                <a:cxn ang="0">
                  <a:pos x="526" y="154"/>
                </a:cxn>
                <a:cxn ang="0">
                  <a:pos x="542" y="179"/>
                </a:cxn>
                <a:cxn ang="0">
                  <a:pos x="535" y="218"/>
                </a:cxn>
                <a:cxn ang="0">
                  <a:pos x="435" y="235"/>
                </a:cxn>
                <a:cxn ang="0">
                  <a:pos x="370" y="262"/>
                </a:cxn>
                <a:cxn ang="0">
                  <a:pos x="347" y="304"/>
                </a:cxn>
                <a:cxn ang="0">
                  <a:pos x="347" y="345"/>
                </a:cxn>
                <a:cxn ang="0">
                  <a:pos x="370" y="388"/>
                </a:cxn>
                <a:cxn ang="0">
                  <a:pos x="418" y="409"/>
                </a:cxn>
                <a:cxn ang="0">
                  <a:pos x="476" y="406"/>
                </a:cxn>
                <a:cxn ang="0">
                  <a:pos x="518" y="388"/>
                </a:cxn>
                <a:cxn ang="0">
                  <a:pos x="545" y="364"/>
                </a:cxn>
                <a:cxn ang="0">
                  <a:pos x="550" y="388"/>
                </a:cxn>
                <a:cxn ang="0">
                  <a:pos x="571" y="404"/>
                </a:cxn>
                <a:cxn ang="0">
                  <a:pos x="606" y="407"/>
                </a:cxn>
                <a:cxn ang="0">
                  <a:pos x="625" y="402"/>
                </a:cxn>
                <a:cxn ang="0">
                  <a:pos x="617" y="368"/>
                </a:cxn>
                <a:cxn ang="0">
                  <a:pos x="602" y="368"/>
                </a:cxn>
                <a:cxn ang="0">
                  <a:pos x="592" y="352"/>
                </a:cxn>
                <a:cxn ang="0">
                  <a:pos x="578" y="139"/>
                </a:cxn>
                <a:cxn ang="0">
                  <a:pos x="527" y="107"/>
                </a:cxn>
                <a:cxn ang="0">
                  <a:pos x="482" y="101"/>
                </a:cxn>
                <a:cxn ang="0">
                  <a:pos x="411" y="113"/>
                </a:cxn>
                <a:cxn ang="0">
                  <a:pos x="368" y="154"/>
                </a:cxn>
                <a:cxn ang="0">
                  <a:pos x="405" y="199"/>
                </a:cxn>
                <a:cxn ang="0">
                  <a:pos x="534" y="329"/>
                </a:cxn>
                <a:cxn ang="0">
                  <a:pos x="500" y="359"/>
                </a:cxn>
                <a:cxn ang="0">
                  <a:pos x="450" y="370"/>
                </a:cxn>
                <a:cxn ang="0">
                  <a:pos x="416" y="362"/>
                </a:cxn>
                <a:cxn ang="0">
                  <a:pos x="399" y="341"/>
                </a:cxn>
                <a:cxn ang="0">
                  <a:pos x="398" y="307"/>
                </a:cxn>
                <a:cxn ang="0">
                  <a:pos x="418" y="283"/>
                </a:cxn>
                <a:cxn ang="0">
                  <a:pos x="449" y="273"/>
                </a:cxn>
                <a:cxn ang="0">
                  <a:pos x="497" y="266"/>
                </a:cxn>
                <a:cxn ang="0">
                  <a:pos x="529" y="259"/>
                </a:cxn>
                <a:cxn ang="0">
                  <a:pos x="542" y="253"/>
                </a:cxn>
              </a:cxnLst>
              <a:rect l="0" t="0" r="r" b="b"/>
              <a:pathLst>
                <a:path w="625" h="411">
                  <a:moveTo>
                    <a:pt x="321" y="355"/>
                  </a:moveTo>
                  <a:lnTo>
                    <a:pt x="71" y="355"/>
                  </a:lnTo>
                  <a:lnTo>
                    <a:pt x="321" y="48"/>
                  </a:lnTo>
                  <a:lnTo>
                    <a:pt x="321" y="0"/>
                  </a:lnTo>
                  <a:lnTo>
                    <a:pt x="19" y="0"/>
                  </a:lnTo>
                  <a:lnTo>
                    <a:pt x="19" y="49"/>
                  </a:lnTo>
                  <a:lnTo>
                    <a:pt x="251" y="49"/>
                  </a:lnTo>
                  <a:lnTo>
                    <a:pt x="0" y="357"/>
                  </a:lnTo>
                  <a:lnTo>
                    <a:pt x="0" y="402"/>
                  </a:lnTo>
                  <a:lnTo>
                    <a:pt x="321" y="402"/>
                  </a:lnTo>
                  <a:lnTo>
                    <a:pt x="321" y="355"/>
                  </a:lnTo>
                  <a:close/>
                  <a:moveTo>
                    <a:pt x="405" y="199"/>
                  </a:moveTo>
                  <a:lnTo>
                    <a:pt x="406" y="190"/>
                  </a:lnTo>
                  <a:lnTo>
                    <a:pt x="409" y="181"/>
                  </a:lnTo>
                  <a:lnTo>
                    <a:pt x="413" y="172"/>
                  </a:lnTo>
                  <a:lnTo>
                    <a:pt x="419" y="162"/>
                  </a:lnTo>
                  <a:lnTo>
                    <a:pt x="428" y="154"/>
                  </a:lnTo>
                  <a:lnTo>
                    <a:pt x="439" y="148"/>
                  </a:lnTo>
                  <a:lnTo>
                    <a:pt x="454" y="144"/>
                  </a:lnTo>
                  <a:lnTo>
                    <a:pt x="474" y="142"/>
                  </a:lnTo>
                  <a:lnTo>
                    <a:pt x="490" y="143"/>
                  </a:lnTo>
                  <a:lnTo>
                    <a:pt x="504" y="145"/>
                  </a:lnTo>
                  <a:lnTo>
                    <a:pt x="517" y="149"/>
                  </a:lnTo>
                  <a:lnTo>
                    <a:pt x="526" y="154"/>
                  </a:lnTo>
                  <a:lnTo>
                    <a:pt x="534" y="161"/>
                  </a:lnTo>
                  <a:lnTo>
                    <a:pt x="539" y="170"/>
                  </a:lnTo>
                  <a:lnTo>
                    <a:pt x="542" y="179"/>
                  </a:lnTo>
                  <a:lnTo>
                    <a:pt x="543" y="190"/>
                  </a:lnTo>
                  <a:lnTo>
                    <a:pt x="541" y="208"/>
                  </a:lnTo>
                  <a:lnTo>
                    <a:pt x="535" y="218"/>
                  </a:lnTo>
                  <a:lnTo>
                    <a:pt x="527" y="223"/>
                  </a:lnTo>
                  <a:lnTo>
                    <a:pt x="518" y="225"/>
                  </a:lnTo>
                  <a:lnTo>
                    <a:pt x="435" y="235"/>
                  </a:lnTo>
                  <a:lnTo>
                    <a:pt x="407" y="241"/>
                  </a:lnTo>
                  <a:lnTo>
                    <a:pt x="386" y="250"/>
                  </a:lnTo>
                  <a:lnTo>
                    <a:pt x="370" y="262"/>
                  </a:lnTo>
                  <a:lnTo>
                    <a:pt x="359" y="275"/>
                  </a:lnTo>
                  <a:lnTo>
                    <a:pt x="351" y="289"/>
                  </a:lnTo>
                  <a:lnTo>
                    <a:pt x="347" y="304"/>
                  </a:lnTo>
                  <a:lnTo>
                    <a:pt x="345" y="316"/>
                  </a:lnTo>
                  <a:lnTo>
                    <a:pt x="345" y="327"/>
                  </a:lnTo>
                  <a:lnTo>
                    <a:pt x="347" y="345"/>
                  </a:lnTo>
                  <a:lnTo>
                    <a:pt x="352" y="361"/>
                  </a:lnTo>
                  <a:lnTo>
                    <a:pt x="360" y="376"/>
                  </a:lnTo>
                  <a:lnTo>
                    <a:pt x="370" y="388"/>
                  </a:lnTo>
                  <a:lnTo>
                    <a:pt x="384" y="398"/>
                  </a:lnTo>
                  <a:lnTo>
                    <a:pt x="400" y="405"/>
                  </a:lnTo>
                  <a:lnTo>
                    <a:pt x="418" y="409"/>
                  </a:lnTo>
                  <a:lnTo>
                    <a:pt x="438" y="411"/>
                  </a:lnTo>
                  <a:lnTo>
                    <a:pt x="458" y="410"/>
                  </a:lnTo>
                  <a:lnTo>
                    <a:pt x="476" y="406"/>
                  </a:lnTo>
                  <a:lnTo>
                    <a:pt x="492" y="401"/>
                  </a:lnTo>
                  <a:lnTo>
                    <a:pt x="505" y="395"/>
                  </a:lnTo>
                  <a:lnTo>
                    <a:pt x="518" y="388"/>
                  </a:lnTo>
                  <a:lnTo>
                    <a:pt x="528" y="380"/>
                  </a:lnTo>
                  <a:lnTo>
                    <a:pt x="537" y="372"/>
                  </a:lnTo>
                  <a:lnTo>
                    <a:pt x="545" y="364"/>
                  </a:lnTo>
                  <a:lnTo>
                    <a:pt x="546" y="372"/>
                  </a:lnTo>
                  <a:lnTo>
                    <a:pt x="547" y="380"/>
                  </a:lnTo>
                  <a:lnTo>
                    <a:pt x="550" y="388"/>
                  </a:lnTo>
                  <a:lnTo>
                    <a:pt x="555" y="394"/>
                  </a:lnTo>
                  <a:lnTo>
                    <a:pt x="562" y="400"/>
                  </a:lnTo>
                  <a:lnTo>
                    <a:pt x="571" y="404"/>
                  </a:lnTo>
                  <a:lnTo>
                    <a:pt x="583" y="407"/>
                  </a:lnTo>
                  <a:lnTo>
                    <a:pt x="597" y="408"/>
                  </a:lnTo>
                  <a:lnTo>
                    <a:pt x="606" y="407"/>
                  </a:lnTo>
                  <a:lnTo>
                    <a:pt x="613" y="406"/>
                  </a:lnTo>
                  <a:lnTo>
                    <a:pt x="619" y="404"/>
                  </a:lnTo>
                  <a:lnTo>
                    <a:pt x="625" y="402"/>
                  </a:lnTo>
                  <a:lnTo>
                    <a:pt x="625" y="367"/>
                  </a:lnTo>
                  <a:lnTo>
                    <a:pt x="621" y="368"/>
                  </a:lnTo>
                  <a:lnTo>
                    <a:pt x="617" y="368"/>
                  </a:lnTo>
                  <a:lnTo>
                    <a:pt x="613" y="369"/>
                  </a:lnTo>
                  <a:lnTo>
                    <a:pt x="609" y="369"/>
                  </a:lnTo>
                  <a:lnTo>
                    <a:pt x="602" y="368"/>
                  </a:lnTo>
                  <a:lnTo>
                    <a:pt x="596" y="365"/>
                  </a:lnTo>
                  <a:lnTo>
                    <a:pt x="593" y="360"/>
                  </a:lnTo>
                  <a:lnTo>
                    <a:pt x="592" y="352"/>
                  </a:lnTo>
                  <a:lnTo>
                    <a:pt x="592" y="184"/>
                  </a:lnTo>
                  <a:lnTo>
                    <a:pt x="588" y="158"/>
                  </a:lnTo>
                  <a:lnTo>
                    <a:pt x="578" y="139"/>
                  </a:lnTo>
                  <a:lnTo>
                    <a:pt x="564" y="124"/>
                  </a:lnTo>
                  <a:lnTo>
                    <a:pt x="546" y="114"/>
                  </a:lnTo>
                  <a:lnTo>
                    <a:pt x="527" y="107"/>
                  </a:lnTo>
                  <a:lnTo>
                    <a:pt x="509" y="103"/>
                  </a:lnTo>
                  <a:lnTo>
                    <a:pt x="493" y="101"/>
                  </a:lnTo>
                  <a:lnTo>
                    <a:pt x="482" y="101"/>
                  </a:lnTo>
                  <a:lnTo>
                    <a:pt x="455" y="102"/>
                  </a:lnTo>
                  <a:lnTo>
                    <a:pt x="432" y="106"/>
                  </a:lnTo>
                  <a:lnTo>
                    <a:pt x="411" y="113"/>
                  </a:lnTo>
                  <a:lnTo>
                    <a:pt x="394" y="124"/>
                  </a:lnTo>
                  <a:lnTo>
                    <a:pt x="380" y="137"/>
                  </a:lnTo>
                  <a:lnTo>
                    <a:pt x="368" y="154"/>
                  </a:lnTo>
                  <a:lnTo>
                    <a:pt x="362" y="175"/>
                  </a:lnTo>
                  <a:lnTo>
                    <a:pt x="359" y="199"/>
                  </a:lnTo>
                  <a:lnTo>
                    <a:pt x="405" y="199"/>
                  </a:lnTo>
                  <a:close/>
                  <a:moveTo>
                    <a:pt x="542" y="302"/>
                  </a:moveTo>
                  <a:lnTo>
                    <a:pt x="540" y="316"/>
                  </a:lnTo>
                  <a:lnTo>
                    <a:pt x="534" y="329"/>
                  </a:lnTo>
                  <a:lnTo>
                    <a:pt x="526" y="341"/>
                  </a:lnTo>
                  <a:lnTo>
                    <a:pt x="514" y="351"/>
                  </a:lnTo>
                  <a:lnTo>
                    <a:pt x="500" y="359"/>
                  </a:lnTo>
                  <a:lnTo>
                    <a:pt x="484" y="365"/>
                  </a:lnTo>
                  <a:lnTo>
                    <a:pt x="468" y="369"/>
                  </a:lnTo>
                  <a:lnTo>
                    <a:pt x="450" y="370"/>
                  </a:lnTo>
                  <a:lnTo>
                    <a:pt x="437" y="369"/>
                  </a:lnTo>
                  <a:lnTo>
                    <a:pt x="426" y="367"/>
                  </a:lnTo>
                  <a:lnTo>
                    <a:pt x="416" y="362"/>
                  </a:lnTo>
                  <a:lnTo>
                    <a:pt x="409" y="357"/>
                  </a:lnTo>
                  <a:lnTo>
                    <a:pt x="403" y="349"/>
                  </a:lnTo>
                  <a:lnTo>
                    <a:pt x="399" y="341"/>
                  </a:lnTo>
                  <a:lnTo>
                    <a:pt x="397" y="331"/>
                  </a:lnTo>
                  <a:lnTo>
                    <a:pt x="396" y="320"/>
                  </a:lnTo>
                  <a:lnTo>
                    <a:pt x="398" y="307"/>
                  </a:lnTo>
                  <a:lnTo>
                    <a:pt x="402" y="297"/>
                  </a:lnTo>
                  <a:lnTo>
                    <a:pt x="409" y="289"/>
                  </a:lnTo>
                  <a:lnTo>
                    <a:pt x="418" y="283"/>
                  </a:lnTo>
                  <a:lnTo>
                    <a:pt x="429" y="278"/>
                  </a:lnTo>
                  <a:lnTo>
                    <a:pt x="439" y="275"/>
                  </a:lnTo>
                  <a:lnTo>
                    <a:pt x="449" y="273"/>
                  </a:lnTo>
                  <a:lnTo>
                    <a:pt x="459" y="271"/>
                  </a:lnTo>
                  <a:lnTo>
                    <a:pt x="481" y="268"/>
                  </a:lnTo>
                  <a:lnTo>
                    <a:pt x="497" y="266"/>
                  </a:lnTo>
                  <a:lnTo>
                    <a:pt x="510" y="264"/>
                  </a:lnTo>
                  <a:lnTo>
                    <a:pt x="521" y="262"/>
                  </a:lnTo>
                  <a:lnTo>
                    <a:pt x="529" y="259"/>
                  </a:lnTo>
                  <a:lnTo>
                    <a:pt x="535" y="257"/>
                  </a:lnTo>
                  <a:lnTo>
                    <a:pt x="539" y="255"/>
                  </a:lnTo>
                  <a:lnTo>
                    <a:pt x="542" y="253"/>
                  </a:lnTo>
                  <a:lnTo>
                    <a:pt x="542" y="302"/>
                  </a:lnTo>
                  <a:close/>
                </a:path>
              </a:pathLst>
            </a:custGeom>
            <a:solidFill>
              <a:srgbClr val="000000"/>
            </a:solidFill>
            <a:ln w="9525">
              <a:noFill/>
              <a:round/>
              <a:headEnd/>
              <a:tailEnd/>
            </a:ln>
          </p:spPr>
          <p:txBody>
            <a:bodyPr/>
            <a:lstStyle/>
            <a:p>
              <a:endParaRPr lang="en-US"/>
            </a:p>
          </p:txBody>
        </p:sp>
        <p:sp>
          <p:nvSpPr>
            <p:cNvPr id="85086" name="Freeform 94"/>
            <p:cNvSpPr>
              <a:spLocks noEditPoints="1"/>
            </p:cNvSpPr>
            <p:nvPr/>
          </p:nvSpPr>
          <p:spPr bwMode="auto">
            <a:xfrm>
              <a:off x="2253" y="2262"/>
              <a:ext cx="100" cy="32"/>
            </a:xfrm>
            <a:custGeom>
              <a:avLst/>
              <a:gdLst/>
              <a:ahLst/>
              <a:cxnLst>
                <a:cxn ang="0">
                  <a:pos x="221" y="139"/>
                </a:cxn>
                <a:cxn ang="0">
                  <a:pos x="156" y="107"/>
                </a:cxn>
                <a:cxn ang="0">
                  <a:pos x="93" y="116"/>
                </a:cxn>
                <a:cxn ang="0">
                  <a:pos x="57" y="146"/>
                </a:cxn>
                <a:cxn ang="0">
                  <a:pos x="0" y="5"/>
                </a:cxn>
                <a:cxn ang="0">
                  <a:pos x="52" y="223"/>
                </a:cxn>
                <a:cxn ang="0">
                  <a:pos x="89" y="161"/>
                </a:cxn>
                <a:cxn ang="0">
                  <a:pos x="149" y="151"/>
                </a:cxn>
                <a:cxn ang="0">
                  <a:pos x="186" y="178"/>
                </a:cxn>
                <a:cxn ang="0">
                  <a:pos x="192" y="407"/>
                </a:cxn>
                <a:cxn ang="0">
                  <a:pos x="307" y="5"/>
                </a:cxn>
                <a:cxn ang="0">
                  <a:pos x="702" y="190"/>
                </a:cxn>
                <a:cxn ang="0">
                  <a:pos x="702" y="190"/>
                </a:cxn>
                <a:cxn ang="0">
                  <a:pos x="702" y="344"/>
                </a:cxn>
                <a:cxn ang="0">
                  <a:pos x="950" y="282"/>
                </a:cxn>
                <a:cxn ang="0">
                  <a:pos x="908" y="363"/>
                </a:cxn>
                <a:cxn ang="0">
                  <a:pos x="835" y="363"/>
                </a:cxn>
                <a:cxn ang="0">
                  <a:pos x="793" y="282"/>
                </a:cxn>
                <a:cxn ang="0">
                  <a:pos x="793" y="149"/>
                </a:cxn>
                <a:cxn ang="0">
                  <a:pos x="835" y="70"/>
                </a:cxn>
                <a:cxn ang="0">
                  <a:pos x="908" y="70"/>
                </a:cxn>
                <a:cxn ang="0">
                  <a:pos x="950" y="149"/>
                </a:cxn>
                <a:cxn ang="0">
                  <a:pos x="1008" y="184"/>
                </a:cxn>
                <a:cxn ang="0">
                  <a:pos x="966" y="57"/>
                </a:cxn>
                <a:cxn ang="0">
                  <a:pos x="833" y="19"/>
                </a:cxn>
                <a:cxn ang="0">
                  <a:pos x="748" y="116"/>
                </a:cxn>
                <a:cxn ang="0">
                  <a:pos x="736" y="248"/>
                </a:cxn>
                <a:cxn ang="0">
                  <a:pos x="778" y="376"/>
                </a:cxn>
                <a:cxn ang="0">
                  <a:pos x="911" y="413"/>
                </a:cxn>
                <a:cxn ang="0">
                  <a:pos x="995" y="317"/>
                </a:cxn>
                <a:cxn ang="0">
                  <a:pos x="1102" y="131"/>
                </a:cxn>
                <a:cxn ang="0">
                  <a:pos x="1112" y="78"/>
                </a:cxn>
                <a:cxn ang="0">
                  <a:pos x="1178" y="43"/>
                </a:cxn>
                <a:cxn ang="0">
                  <a:pos x="1232" y="67"/>
                </a:cxn>
                <a:cxn ang="0">
                  <a:pos x="1246" y="107"/>
                </a:cxn>
                <a:cxn ang="0">
                  <a:pos x="1237" y="143"/>
                </a:cxn>
                <a:cxn ang="0">
                  <a:pos x="1200" y="185"/>
                </a:cxn>
                <a:cxn ang="0">
                  <a:pos x="1158" y="236"/>
                </a:cxn>
                <a:cxn ang="0">
                  <a:pos x="1146" y="306"/>
                </a:cxn>
                <a:cxn ang="0">
                  <a:pos x="1202" y="258"/>
                </a:cxn>
                <a:cxn ang="0">
                  <a:pos x="1234" y="215"/>
                </a:cxn>
                <a:cxn ang="0">
                  <a:pos x="1280" y="167"/>
                </a:cxn>
                <a:cxn ang="0">
                  <a:pos x="1298" y="123"/>
                </a:cxn>
                <a:cxn ang="0">
                  <a:pos x="1278" y="43"/>
                </a:cxn>
                <a:cxn ang="0">
                  <a:pos x="1202" y="2"/>
                </a:cxn>
                <a:cxn ang="0">
                  <a:pos x="1146" y="4"/>
                </a:cxn>
                <a:cxn ang="0">
                  <a:pos x="1106" y="20"/>
                </a:cxn>
                <a:cxn ang="0">
                  <a:pos x="1064" y="64"/>
                </a:cxn>
                <a:cxn ang="0">
                  <a:pos x="1052" y="117"/>
                </a:cxn>
                <a:cxn ang="0">
                  <a:pos x="1145" y="351"/>
                </a:cxn>
              </a:cxnLst>
              <a:rect l="0" t="0" r="r" b="b"/>
              <a:pathLst>
                <a:path w="1299" h="418">
                  <a:moveTo>
                    <a:pt x="241" y="209"/>
                  </a:moveTo>
                  <a:lnTo>
                    <a:pt x="239" y="181"/>
                  </a:lnTo>
                  <a:lnTo>
                    <a:pt x="232" y="157"/>
                  </a:lnTo>
                  <a:lnTo>
                    <a:pt x="221" y="139"/>
                  </a:lnTo>
                  <a:lnTo>
                    <a:pt x="207" y="126"/>
                  </a:lnTo>
                  <a:lnTo>
                    <a:pt x="191" y="116"/>
                  </a:lnTo>
                  <a:lnTo>
                    <a:pt x="174" y="110"/>
                  </a:lnTo>
                  <a:lnTo>
                    <a:pt x="156" y="107"/>
                  </a:lnTo>
                  <a:lnTo>
                    <a:pt x="138" y="106"/>
                  </a:lnTo>
                  <a:lnTo>
                    <a:pt x="121" y="107"/>
                  </a:lnTo>
                  <a:lnTo>
                    <a:pt x="106" y="111"/>
                  </a:lnTo>
                  <a:lnTo>
                    <a:pt x="93" y="116"/>
                  </a:lnTo>
                  <a:lnTo>
                    <a:pt x="82" y="123"/>
                  </a:lnTo>
                  <a:lnTo>
                    <a:pt x="73" y="130"/>
                  </a:lnTo>
                  <a:lnTo>
                    <a:pt x="64" y="138"/>
                  </a:lnTo>
                  <a:lnTo>
                    <a:pt x="57" y="146"/>
                  </a:lnTo>
                  <a:lnTo>
                    <a:pt x="51" y="154"/>
                  </a:lnTo>
                  <a:lnTo>
                    <a:pt x="50" y="154"/>
                  </a:lnTo>
                  <a:lnTo>
                    <a:pt x="50" y="5"/>
                  </a:lnTo>
                  <a:lnTo>
                    <a:pt x="0" y="5"/>
                  </a:lnTo>
                  <a:lnTo>
                    <a:pt x="0" y="407"/>
                  </a:lnTo>
                  <a:lnTo>
                    <a:pt x="50" y="407"/>
                  </a:lnTo>
                  <a:lnTo>
                    <a:pt x="50" y="248"/>
                  </a:lnTo>
                  <a:lnTo>
                    <a:pt x="52" y="223"/>
                  </a:lnTo>
                  <a:lnTo>
                    <a:pt x="57" y="202"/>
                  </a:lnTo>
                  <a:lnTo>
                    <a:pt x="65" y="185"/>
                  </a:lnTo>
                  <a:lnTo>
                    <a:pt x="77" y="171"/>
                  </a:lnTo>
                  <a:lnTo>
                    <a:pt x="89" y="161"/>
                  </a:lnTo>
                  <a:lnTo>
                    <a:pt x="102" y="155"/>
                  </a:lnTo>
                  <a:lnTo>
                    <a:pt x="118" y="151"/>
                  </a:lnTo>
                  <a:lnTo>
                    <a:pt x="133" y="150"/>
                  </a:lnTo>
                  <a:lnTo>
                    <a:pt x="149" y="151"/>
                  </a:lnTo>
                  <a:lnTo>
                    <a:pt x="162" y="155"/>
                  </a:lnTo>
                  <a:lnTo>
                    <a:pt x="173" y="160"/>
                  </a:lnTo>
                  <a:lnTo>
                    <a:pt x="180" y="168"/>
                  </a:lnTo>
                  <a:lnTo>
                    <a:pt x="186" y="178"/>
                  </a:lnTo>
                  <a:lnTo>
                    <a:pt x="189" y="189"/>
                  </a:lnTo>
                  <a:lnTo>
                    <a:pt x="191" y="202"/>
                  </a:lnTo>
                  <a:lnTo>
                    <a:pt x="192" y="216"/>
                  </a:lnTo>
                  <a:lnTo>
                    <a:pt x="192" y="407"/>
                  </a:lnTo>
                  <a:lnTo>
                    <a:pt x="241" y="407"/>
                  </a:lnTo>
                  <a:lnTo>
                    <a:pt x="241" y="209"/>
                  </a:lnTo>
                  <a:close/>
                  <a:moveTo>
                    <a:pt x="357" y="5"/>
                  </a:moveTo>
                  <a:lnTo>
                    <a:pt x="307" y="5"/>
                  </a:lnTo>
                  <a:lnTo>
                    <a:pt x="307" y="407"/>
                  </a:lnTo>
                  <a:lnTo>
                    <a:pt x="357" y="407"/>
                  </a:lnTo>
                  <a:lnTo>
                    <a:pt x="357" y="5"/>
                  </a:lnTo>
                  <a:close/>
                  <a:moveTo>
                    <a:pt x="702" y="190"/>
                  </a:moveTo>
                  <a:lnTo>
                    <a:pt x="413" y="190"/>
                  </a:lnTo>
                  <a:lnTo>
                    <a:pt x="413" y="230"/>
                  </a:lnTo>
                  <a:lnTo>
                    <a:pt x="702" y="230"/>
                  </a:lnTo>
                  <a:lnTo>
                    <a:pt x="702" y="190"/>
                  </a:lnTo>
                  <a:close/>
                  <a:moveTo>
                    <a:pt x="702" y="303"/>
                  </a:moveTo>
                  <a:lnTo>
                    <a:pt x="413" y="303"/>
                  </a:lnTo>
                  <a:lnTo>
                    <a:pt x="413" y="344"/>
                  </a:lnTo>
                  <a:lnTo>
                    <a:pt x="702" y="344"/>
                  </a:lnTo>
                  <a:lnTo>
                    <a:pt x="702" y="303"/>
                  </a:lnTo>
                  <a:close/>
                  <a:moveTo>
                    <a:pt x="956" y="216"/>
                  </a:moveTo>
                  <a:lnTo>
                    <a:pt x="955" y="251"/>
                  </a:lnTo>
                  <a:lnTo>
                    <a:pt x="950" y="282"/>
                  </a:lnTo>
                  <a:lnTo>
                    <a:pt x="944" y="310"/>
                  </a:lnTo>
                  <a:lnTo>
                    <a:pt x="935" y="332"/>
                  </a:lnTo>
                  <a:lnTo>
                    <a:pt x="924" y="350"/>
                  </a:lnTo>
                  <a:lnTo>
                    <a:pt x="908" y="363"/>
                  </a:lnTo>
                  <a:lnTo>
                    <a:pt x="892" y="371"/>
                  </a:lnTo>
                  <a:lnTo>
                    <a:pt x="872" y="374"/>
                  </a:lnTo>
                  <a:lnTo>
                    <a:pt x="851" y="371"/>
                  </a:lnTo>
                  <a:lnTo>
                    <a:pt x="835" y="363"/>
                  </a:lnTo>
                  <a:lnTo>
                    <a:pt x="819" y="350"/>
                  </a:lnTo>
                  <a:lnTo>
                    <a:pt x="808" y="332"/>
                  </a:lnTo>
                  <a:lnTo>
                    <a:pt x="799" y="310"/>
                  </a:lnTo>
                  <a:lnTo>
                    <a:pt x="793" y="282"/>
                  </a:lnTo>
                  <a:lnTo>
                    <a:pt x="789" y="251"/>
                  </a:lnTo>
                  <a:lnTo>
                    <a:pt x="788" y="216"/>
                  </a:lnTo>
                  <a:lnTo>
                    <a:pt x="789" y="181"/>
                  </a:lnTo>
                  <a:lnTo>
                    <a:pt x="793" y="149"/>
                  </a:lnTo>
                  <a:lnTo>
                    <a:pt x="799" y="123"/>
                  </a:lnTo>
                  <a:lnTo>
                    <a:pt x="808" y="100"/>
                  </a:lnTo>
                  <a:lnTo>
                    <a:pt x="819" y="83"/>
                  </a:lnTo>
                  <a:lnTo>
                    <a:pt x="835" y="70"/>
                  </a:lnTo>
                  <a:lnTo>
                    <a:pt x="851" y="62"/>
                  </a:lnTo>
                  <a:lnTo>
                    <a:pt x="872" y="59"/>
                  </a:lnTo>
                  <a:lnTo>
                    <a:pt x="892" y="62"/>
                  </a:lnTo>
                  <a:lnTo>
                    <a:pt x="908" y="70"/>
                  </a:lnTo>
                  <a:lnTo>
                    <a:pt x="924" y="83"/>
                  </a:lnTo>
                  <a:lnTo>
                    <a:pt x="935" y="100"/>
                  </a:lnTo>
                  <a:lnTo>
                    <a:pt x="944" y="123"/>
                  </a:lnTo>
                  <a:lnTo>
                    <a:pt x="950" y="149"/>
                  </a:lnTo>
                  <a:lnTo>
                    <a:pt x="955" y="181"/>
                  </a:lnTo>
                  <a:lnTo>
                    <a:pt x="956" y="216"/>
                  </a:lnTo>
                  <a:close/>
                  <a:moveTo>
                    <a:pt x="1009" y="216"/>
                  </a:moveTo>
                  <a:lnTo>
                    <a:pt x="1008" y="184"/>
                  </a:lnTo>
                  <a:lnTo>
                    <a:pt x="1004" y="150"/>
                  </a:lnTo>
                  <a:lnTo>
                    <a:pt x="995" y="116"/>
                  </a:lnTo>
                  <a:lnTo>
                    <a:pt x="983" y="85"/>
                  </a:lnTo>
                  <a:lnTo>
                    <a:pt x="966" y="57"/>
                  </a:lnTo>
                  <a:lnTo>
                    <a:pt x="941" y="34"/>
                  </a:lnTo>
                  <a:lnTo>
                    <a:pt x="911" y="19"/>
                  </a:lnTo>
                  <a:lnTo>
                    <a:pt x="872" y="14"/>
                  </a:lnTo>
                  <a:lnTo>
                    <a:pt x="833" y="19"/>
                  </a:lnTo>
                  <a:lnTo>
                    <a:pt x="802" y="34"/>
                  </a:lnTo>
                  <a:lnTo>
                    <a:pt x="778" y="57"/>
                  </a:lnTo>
                  <a:lnTo>
                    <a:pt x="760" y="85"/>
                  </a:lnTo>
                  <a:lnTo>
                    <a:pt x="748" y="116"/>
                  </a:lnTo>
                  <a:lnTo>
                    <a:pt x="740" y="150"/>
                  </a:lnTo>
                  <a:lnTo>
                    <a:pt x="736" y="184"/>
                  </a:lnTo>
                  <a:lnTo>
                    <a:pt x="735" y="216"/>
                  </a:lnTo>
                  <a:lnTo>
                    <a:pt x="736" y="248"/>
                  </a:lnTo>
                  <a:lnTo>
                    <a:pt x="740" y="282"/>
                  </a:lnTo>
                  <a:lnTo>
                    <a:pt x="748" y="317"/>
                  </a:lnTo>
                  <a:lnTo>
                    <a:pt x="760" y="348"/>
                  </a:lnTo>
                  <a:lnTo>
                    <a:pt x="778" y="376"/>
                  </a:lnTo>
                  <a:lnTo>
                    <a:pt x="802" y="398"/>
                  </a:lnTo>
                  <a:lnTo>
                    <a:pt x="833" y="413"/>
                  </a:lnTo>
                  <a:lnTo>
                    <a:pt x="872" y="418"/>
                  </a:lnTo>
                  <a:lnTo>
                    <a:pt x="911" y="413"/>
                  </a:lnTo>
                  <a:lnTo>
                    <a:pt x="941" y="398"/>
                  </a:lnTo>
                  <a:lnTo>
                    <a:pt x="966" y="376"/>
                  </a:lnTo>
                  <a:lnTo>
                    <a:pt x="983" y="348"/>
                  </a:lnTo>
                  <a:lnTo>
                    <a:pt x="995" y="317"/>
                  </a:lnTo>
                  <a:lnTo>
                    <a:pt x="1004" y="282"/>
                  </a:lnTo>
                  <a:lnTo>
                    <a:pt x="1008" y="248"/>
                  </a:lnTo>
                  <a:lnTo>
                    <a:pt x="1009" y="216"/>
                  </a:lnTo>
                  <a:close/>
                  <a:moveTo>
                    <a:pt x="1102" y="131"/>
                  </a:moveTo>
                  <a:lnTo>
                    <a:pt x="1102" y="120"/>
                  </a:lnTo>
                  <a:lnTo>
                    <a:pt x="1103" y="107"/>
                  </a:lnTo>
                  <a:lnTo>
                    <a:pt x="1106" y="93"/>
                  </a:lnTo>
                  <a:lnTo>
                    <a:pt x="1112" y="78"/>
                  </a:lnTo>
                  <a:lnTo>
                    <a:pt x="1121" y="65"/>
                  </a:lnTo>
                  <a:lnTo>
                    <a:pt x="1135" y="54"/>
                  </a:lnTo>
                  <a:lnTo>
                    <a:pt x="1153" y="46"/>
                  </a:lnTo>
                  <a:lnTo>
                    <a:pt x="1178" y="43"/>
                  </a:lnTo>
                  <a:lnTo>
                    <a:pt x="1196" y="45"/>
                  </a:lnTo>
                  <a:lnTo>
                    <a:pt x="1211" y="51"/>
                  </a:lnTo>
                  <a:lnTo>
                    <a:pt x="1223" y="58"/>
                  </a:lnTo>
                  <a:lnTo>
                    <a:pt x="1232" y="67"/>
                  </a:lnTo>
                  <a:lnTo>
                    <a:pt x="1239" y="77"/>
                  </a:lnTo>
                  <a:lnTo>
                    <a:pt x="1243" y="87"/>
                  </a:lnTo>
                  <a:lnTo>
                    <a:pt x="1245" y="98"/>
                  </a:lnTo>
                  <a:lnTo>
                    <a:pt x="1246" y="107"/>
                  </a:lnTo>
                  <a:lnTo>
                    <a:pt x="1246" y="118"/>
                  </a:lnTo>
                  <a:lnTo>
                    <a:pt x="1244" y="127"/>
                  </a:lnTo>
                  <a:lnTo>
                    <a:pt x="1242" y="135"/>
                  </a:lnTo>
                  <a:lnTo>
                    <a:pt x="1237" y="143"/>
                  </a:lnTo>
                  <a:lnTo>
                    <a:pt x="1231" y="151"/>
                  </a:lnTo>
                  <a:lnTo>
                    <a:pt x="1224" y="160"/>
                  </a:lnTo>
                  <a:lnTo>
                    <a:pt x="1213" y="171"/>
                  </a:lnTo>
                  <a:lnTo>
                    <a:pt x="1200" y="185"/>
                  </a:lnTo>
                  <a:lnTo>
                    <a:pt x="1187" y="199"/>
                  </a:lnTo>
                  <a:lnTo>
                    <a:pt x="1174" y="212"/>
                  </a:lnTo>
                  <a:lnTo>
                    <a:pt x="1165" y="224"/>
                  </a:lnTo>
                  <a:lnTo>
                    <a:pt x="1158" y="236"/>
                  </a:lnTo>
                  <a:lnTo>
                    <a:pt x="1152" y="249"/>
                  </a:lnTo>
                  <a:lnTo>
                    <a:pt x="1149" y="265"/>
                  </a:lnTo>
                  <a:lnTo>
                    <a:pt x="1147" y="283"/>
                  </a:lnTo>
                  <a:lnTo>
                    <a:pt x="1146" y="306"/>
                  </a:lnTo>
                  <a:lnTo>
                    <a:pt x="1196" y="306"/>
                  </a:lnTo>
                  <a:lnTo>
                    <a:pt x="1196" y="286"/>
                  </a:lnTo>
                  <a:lnTo>
                    <a:pt x="1198" y="271"/>
                  </a:lnTo>
                  <a:lnTo>
                    <a:pt x="1202" y="258"/>
                  </a:lnTo>
                  <a:lnTo>
                    <a:pt x="1207" y="246"/>
                  </a:lnTo>
                  <a:lnTo>
                    <a:pt x="1214" y="236"/>
                  </a:lnTo>
                  <a:lnTo>
                    <a:pt x="1223" y="226"/>
                  </a:lnTo>
                  <a:lnTo>
                    <a:pt x="1234" y="215"/>
                  </a:lnTo>
                  <a:lnTo>
                    <a:pt x="1246" y="203"/>
                  </a:lnTo>
                  <a:lnTo>
                    <a:pt x="1259" y="190"/>
                  </a:lnTo>
                  <a:lnTo>
                    <a:pt x="1271" y="179"/>
                  </a:lnTo>
                  <a:lnTo>
                    <a:pt x="1280" y="167"/>
                  </a:lnTo>
                  <a:lnTo>
                    <a:pt x="1287" y="156"/>
                  </a:lnTo>
                  <a:lnTo>
                    <a:pt x="1293" y="146"/>
                  </a:lnTo>
                  <a:lnTo>
                    <a:pt x="1296" y="135"/>
                  </a:lnTo>
                  <a:lnTo>
                    <a:pt x="1298" y="123"/>
                  </a:lnTo>
                  <a:lnTo>
                    <a:pt x="1299" y="110"/>
                  </a:lnTo>
                  <a:lnTo>
                    <a:pt x="1296" y="85"/>
                  </a:lnTo>
                  <a:lnTo>
                    <a:pt x="1289" y="63"/>
                  </a:lnTo>
                  <a:lnTo>
                    <a:pt x="1278" y="43"/>
                  </a:lnTo>
                  <a:lnTo>
                    <a:pt x="1262" y="28"/>
                  </a:lnTo>
                  <a:lnTo>
                    <a:pt x="1245" y="16"/>
                  </a:lnTo>
                  <a:lnTo>
                    <a:pt x="1225" y="7"/>
                  </a:lnTo>
                  <a:lnTo>
                    <a:pt x="1202" y="2"/>
                  </a:lnTo>
                  <a:lnTo>
                    <a:pt x="1179" y="0"/>
                  </a:lnTo>
                  <a:lnTo>
                    <a:pt x="1167" y="0"/>
                  </a:lnTo>
                  <a:lnTo>
                    <a:pt x="1156" y="2"/>
                  </a:lnTo>
                  <a:lnTo>
                    <a:pt x="1146" y="4"/>
                  </a:lnTo>
                  <a:lnTo>
                    <a:pt x="1135" y="7"/>
                  </a:lnTo>
                  <a:lnTo>
                    <a:pt x="1124" y="10"/>
                  </a:lnTo>
                  <a:lnTo>
                    <a:pt x="1115" y="15"/>
                  </a:lnTo>
                  <a:lnTo>
                    <a:pt x="1106" y="20"/>
                  </a:lnTo>
                  <a:lnTo>
                    <a:pt x="1097" y="26"/>
                  </a:lnTo>
                  <a:lnTo>
                    <a:pt x="1082" y="38"/>
                  </a:lnTo>
                  <a:lnTo>
                    <a:pt x="1072" y="51"/>
                  </a:lnTo>
                  <a:lnTo>
                    <a:pt x="1064" y="64"/>
                  </a:lnTo>
                  <a:lnTo>
                    <a:pt x="1059" y="77"/>
                  </a:lnTo>
                  <a:lnTo>
                    <a:pt x="1056" y="90"/>
                  </a:lnTo>
                  <a:lnTo>
                    <a:pt x="1054" y="103"/>
                  </a:lnTo>
                  <a:lnTo>
                    <a:pt x="1052" y="117"/>
                  </a:lnTo>
                  <a:lnTo>
                    <a:pt x="1052" y="131"/>
                  </a:lnTo>
                  <a:lnTo>
                    <a:pt x="1102" y="131"/>
                  </a:lnTo>
                  <a:close/>
                  <a:moveTo>
                    <a:pt x="1200" y="351"/>
                  </a:moveTo>
                  <a:lnTo>
                    <a:pt x="1145" y="351"/>
                  </a:lnTo>
                  <a:lnTo>
                    <a:pt x="1145" y="407"/>
                  </a:lnTo>
                  <a:lnTo>
                    <a:pt x="1200" y="407"/>
                  </a:lnTo>
                  <a:lnTo>
                    <a:pt x="1200" y="351"/>
                  </a:lnTo>
                  <a:close/>
                </a:path>
              </a:pathLst>
            </a:custGeom>
            <a:solidFill>
              <a:srgbClr val="000000"/>
            </a:solidFill>
            <a:ln w="9525">
              <a:noFill/>
              <a:round/>
              <a:headEnd/>
              <a:tailEnd/>
            </a:ln>
          </p:spPr>
          <p:txBody>
            <a:bodyPr/>
            <a:lstStyle/>
            <a:p>
              <a:endParaRPr lang="en-US"/>
            </a:p>
          </p:txBody>
        </p:sp>
        <p:sp>
          <p:nvSpPr>
            <p:cNvPr id="85087" name="Freeform 95"/>
            <p:cNvSpPr>
              <a:spLocks noEditPoints="1"/>
            </p:cNvSpPr>
            <p:nvPr/>
          </p:nvSpPr>
          <p:spPr bwMode="auto">
            <a:xfrm>
              <a:off x="2227" y="1253"/>
              <a:ext cx="62" cy="33"/>
            </a:xfrm>
            <a:custGeom>
              <a:avLst/>
              <a:gdLst/>
              <a:ahLst/>
              <a:cxnLst>
                <a:cxn ang="0">
                  <a:pos x="287" y="47"/>
                </a:cxn>
                <a:cxn ang="0">
                  <a:pos x="120" y="3"/>
                </a:cxn>
                <a:cxn ang="0">
                  <a:pos x="22" y="79"/>
                </a:cxn>
                <a:cxn ang="0">
                  <a:pos x="34" y="183"/>
                </a:cxn>
                <a:cxn ang="0">
                  <a:pos x="101" y="219"/>
                </a:cxn>
                <a:cxn ang="0">
                  <a:pos x="253" y="264"/>
                </a:cxn>
                <a:cxn ang="0">
                  <a:pos x="269" y="329"/>
                </a:cxn>
                <a:cxn ang="0">
                  <a:pos x="198" y="375"/>
                </a:cxn>
                <a:cxn ang="0">
                  <a:pos x="106" y="367"/>
                </a:cxn>
                <a:cxn ang="0">
                  <a:pos x="52" y="283"/>
                </a:cxn>
                <a:cxn ang="0">
                  <a:pos x="8" y="337"/>
                </a:cxn>
                <a:cxn ang="0">
                  <a:pos x="49" y="391"/>
                </a:cxn>
                <a:cxn ang="0">
                  <a:pos x="116" y="419"/>
                </a:cxn>
                <a:cxn ang="0">
                  <a:pos x="246" y="410"/>
                </a:cxn>
                <a:cxn ang="0">
                  <a:pos x="325" y="301"/>
                </a:cxn>
                <a:cxn ang="0">
                  <a:pos x="285" y="217"/>
                </a:cxn>
                <a:cxn ang="0">
                  <a:pos x="107" y="165"/>
                </a:cxn>
                <a:cxn ang="0">
                  <a:pos x="71" y="138"/>
                </a:cxn>
                <a:cxn ang="0">
                  <a:pos x="87" y="68"/>
                </a:cxn>
                <a:cxn ang="0">
                  <a:pos x="161" y="46"/>
                </a:cxn>
                <a:cxn ang="0">
                  <a:pos x="241" y="75"/>
                </a:cxn>
                <a:cxn ang="0">
                  <a:pos x="485" y="160"/>
                </a:cxn>
                <a:cxn ang="0">
                  <a:pos x="388" y="120"/>
                </a:cxn>
                <a:cxn ang="0">
                  <a:pos x="389" y="367"/>
                </a:cxn>
                <a:cxn ang="0">
                  <a:pos x="418" y="411"/>
                </a:cxn>
                <a:cxn ang="0">
                  <a:pos x="458" y="415"/>
                </a:cxn>
                <a:cxn ang="0">
                  <a:pos x="485" y="412"/>
                </a:cxn>
                <a:cxn ang="0">
                  <a:pos x="441" y="364"/>
                </a:cxn>
                <a:cxn ang="0">
                  <a:pos x="575" y="200"/>
                </a:cxn>
                <a:cxn ang="0">
                  <a:pos x="608" y="158"/>
                </a:cxn>
                <a:cxn ang="0">
                  <a:pos x="686" y="159"/>
                </a:cxn>
                <a:cxn ang="0">
                  <a:pos x="713" y="200"/>
                </a:cxn>
                <a:cxn ang="0">
                  <a:pos x="604" y="245"/>
                </a:cxn>
                <a:cxn ang="0">
                  <a:pos x="520" y="299"/>
                </a:cxn>
                <a:cxn ang="0">
                  <a:pos x="521" y="371"/>
                </a:cxn>
                <a:cxn ang="0">
                  <a:pos x="588" y="419"/>
                </a:cxn>
                <a:cxn ang="0">
                  <a:pos x="675" y="405"/>
                </a:cxn>
                <a:cxn ang="0">
                  <a:pos x="716" y="382"/>
                </a:cxn>
                <a:cxn ang="0">
                  <a:pos x="740" y="414"/>
                </a:cxn>
                <a:cxn ang="0">
                  <a:pos x="788" y="414"/>
                </a:cxn>
                <a:cxn ang="0">
                  <a:pos x="782" y="379"/>
                </a:cxn>
                <a:cxn ang="0">
                  <a:pos x="762" y="362"/>
                </a:cxn>
                <a:cxn ang="0">
                  <a:pos x="716" y="124"/>
                </a:cxn>
                <a:cxn ang="0">
                  <a:pos x="625" y="112"/>
                </a:cxn>
                <a:cxn ang="0">
                  <a:pos x="538" y="164"/>
                </a:cxn>
                <a:cxn ang="0">
                  <a:pos x="709" y="326"/>
                </a:cxn>
                <a:cxn ang="0">
                  <a:pos x="653" y="375"/>
                </a:cxn>
                <a:cxn ang="0">
                  <a:pos x="586" y="372"/>
                </a:cxn>
                <a:cxn ang="0">
                  <a:pos x="565" y="330"/>
                </a:cxn>
                <a:cxn ang="0">
                  <a:pos x="598" y="288"/>
                </a:cxn>
                <a:cxn ang="0">
                  <a:pos x="666" y="276"/>
                </a:cxn>
                <a:cxn ang="0">
                  <a:pos x="708" y="265"/>
                </a:cxn>
              </a:cxnLst>
              <a:rect l="0" t="0" r="r" b="b"/>
              <a:pathLst>
                <a:path w="794" h="423">
                  <a:moveTo>
                    <a:pt x="314" y="128"/>
                  </a:moveTo>
                  <a:lnTo>
                    <a:pt x="311" y="110"/>
                  </a:lnTo>
                  <a:lnTo>
                    <a:pt x="307" y="90"/>
                  </a:lnTo>
                  <a:lnTo>
                    <a:pt x="300" y="68"/>
                  </a:lnTo>
                  <a:lnTo>
                    <a:pt x="287" y="47"/>
                  </a:lnTo>
                  <a:lnTo>
                    <a:pt x="266" y="29"/>
                  </a:lnTo>
                  <a:lnTo>
                    <a:pt x="239" y="14"/>
                  </a:lnTo>
                  <a:lnTo>
                    <a:pt x="202" y="4"/>
                  </a:lnTo>
                  <a:lnTo>
                    <a:pt x="154" y="0"/>
                  </a:lnTo>
                  <a:lnTo>
                    <a:pt x="120" y="3"/>
                  </a:lnTo>
                  <a:lnTo>
                    <a:pt x="91" y="10"/>
                  </a:lnTo>
                  <a:lnTo>
                    <a:pt x="66" y="23"/>
                  </a:lnTo>
                  <a:lnTo>
                    <a:pt x="48" y="38"/>
                  </a:lnTo>
                  <a:lnTo>
                    <a:pt x="32" y="57"/>
                  </a:lnTo>
                  <a:lnTo>
                    <a:pt x="22" y="79"/>
                  </a:lnTo>
                  <a:lnTo>
                    <a:pt x="16" y="101"/>
                  </a:lnTo>
                  <a:lnTo>
                    <a:pt x="14" y="124"/>
                  </a:lnTo>
                  <a:lnTo>
                    <a:pt x="17" y="148"/>
                  </a:lnTo>
                  <a:lnTo>
                    <a:pt x="24" y="167"/>
                  </a:lnTo>
                  <a:lnTo>
                    <a:pt x="34" y="183"/>
                  </a:lnTo>
                  <a:lnTo>
                    <a:pt x="48" y="196"/>
                  </a:lnTo>
                  <a:lnTo>
                    <a:pt x="62" y="205"/>
                  </a:lnTo>
                  <a:lnTo>
                    <a:pt x="76" y="212"/>
                  </a:lnTo>
                  <a:lnTo>
                    <a:pt x="89" y="216"/>
                  </a:lnTo>
                  <a:lnTo>
                    <a:pt x="101" y="219"/>
                  </a:lnTo>
                  <a:lnTo>
                    <a:pt x="185" y="238"/>
                  </a:lnTo>
                  <a:lnTo>
                    <a:pt x="207" y="244"/>
                  </a:lnTo>
                  <a:lnTo>
                    <a:pt x="227" y="250"/>
                  </a:lnTo>
                  <a:lnTo>
                    <a:pt x="241" y="256"/>
                  </a:lnTo>
                  <a:lnTo>
                    <a:pt x="253" y="264"/>
                  </a:lnTo>
                  <a:lnTo>
                    <a:pt x="261" y="272"/>
                  </a:lnTo>
                  <a:lnTo>
                    <a:pt x="267" y="282"/>
                  </a:lnTo>
                  <a:lnTo>
                    <a:pt x="271" y="295"/>
                  </a:lnTo>
                  <a:lnTo>
                    <a:pt x="272" y="309"/>
                  </a:lnTo>
                  <a:lnTo>
                    <a:pt x="269" y="329"/>
                  </a:lnTo>
                  <a:lnTo>
                    <a:pt x="260" y="345"/>
                  </a:lnTo>
                  <a:lnTo>
                    <a:pt x="248" y="356"/>
                  </a:lnTo>
                  <a:lnTo>
                    <a:pt x="233" y="365"/>
                  </a:lnTo>
                  <a:lnTo>
                    <a:pt x="215" y="371"/>
                  </a:lnTo>
                  <a:lnTo>
                    <a:pt x="198" y="375"/>
                  </a:lnTo>
                  <a:lnTo>
                    <a:pt x="181" y="376"/>
                  </a:lnTo>
                  <a:lnTo>
                    <a:pt x="164" y="377"/>
                  </a:lnTo>
                  <a:lnTo>
                    <a:pt x="145" y="376"/>
                  </a:lnTo>
                  <a:lnTo>
                    <a:pt x="124" y="373"/>
                  </a:lnTo>
                  <a:lnTo>
                    <a:pt x="106" y="367"/>
                  </a:lnTo>
                  <a:lnTo>
                    <a:pt x="88" y="357"/>
                  </a:lnTo>
                  <a:lnTo>
                    <a:pt x="73" y="345"/>
                  </a:lnTo>
                  <a:lnTo>
                    <a:pt x="62" y="329"/>
                  </a:lnTo>
                  <a:lnTo>
                    <a:pt x="55" y="308"/>
                  </a:lnTo>
                  <a:lnTo>
                    <a:pt x="52" y="283"/>
                  </a:lnTo>
                  <a:lnTo>
                    <a:pt x="0" y="283"/>
                  </a:lnTo>
                  <a:lnTo>
                    <a:pt x="0" y="297"/>
                  </a:lnTo>
                  <a:lnTo>
                    <a:pt x="1" y="310"/>
                  </a:lnTo>
                  <a:lnTo>
                    <a:pt x="5" y="324"/>
                  </a:lnTo>
                  <a:lnTo>
                    <a:pt x="8" y="337"/>
                  </a:lnTo>
                  <a:lnTo>
                    <a:pt x="13" y="349"/>
                  </a:lnTo>
                  <a:lnTo>
                    <a:pt x="20" y="361"/>
                  </a:lnTo>
                  <a:lnTo>
                    <a:pt x="30" y="373"/>
                  </a:lnTo>
                  <a:lnTo>
                    <a:pt x="41" y="385"/>
                  </a:lnTo>
                  <a:lnTo>
                    <a:pt x="49" y="391"/>
                  </a:lnTo>
                  <a:lnTo>
                    <a:pt x="58" y="398"/>
                  </a:lnTo>
                  <a:lnTo>
                    <a:pt x="69" y="404"/>
                  </a:lnTo>
                  <a:lnTo>
                    <a:pt x="82" y="410"/>
                  </a:lnTo>
                  <a:lnTo>
                    <a:pt x="98" y="415"/>
                  </a:lnTo>
                  <a:lnTo>
                    <a:pt x="116" y="419"/>
                  </a:lnTo>
                  <a:lnTo>
                    <a:pt x="139" y="422"/>
                  </a:lnTo>
                  <a:lnTo>
                    <a:pt x="165" y="423"/>
                  </a:lnTo>
                  <a:lnTo>
                    <a:pt x="192" y="422"/>
                  </a:lnTo>
                  <a:lnTo>
                    <a:pt x="219" y="417"/>
                  </a:lnTo>
                  <a:lnTo>
                    <a:pt x="246" y="410"/>
                  </a:lnTo>
                  <a:lnTo>
                    <a:pt x="272" y="398"/>
                  </a:lnTo>
                  <a:lnTo>
                    <a:pt x="293" y="382"/>
                  </a:lnTo>
                  <a:lnTo>
                    <a:pt x="309" y="361"/>
                  </a:lnTo>
                  <a:lnTo>
                    <a:pt x="321" y="334"/>
                  </a:lnTo>
                  <a:lnTo>
                    <a:pt x="325" y="301"/>
                  </a:lnTo>
                  <a:lnTo>
                    <a:pt x="323" y="279"/>
                  </a:lnTo>
                  <a:lnTo>
                    <a:pt x="318" y="260"/>
                  </a:lnTo>
                  <a:lnTo>
                    <a:pt x="309" y="243"/>
                  </a:lnTo>
                  <a:lnTo>
                    <a:pt x="298" y="229"/>
                  </a:lnTo>
                  <a:lnTo>
                    <a:pt x="285" y="217"/>
                  </a:lnTo>
                  <a:lnTo>
                    <a:pt x="270" y="208"/>
                  </a:lnTo>
                  <a:lnTo>
                    <a:pt x="252" y="200"/>
                  </a:lnTo>
                  <a:lnTo>
                    <a:pt x="233" y="195"/>
                  </a:lnTo>
                  <a:lnTo>
                    <a:pt x="116" y="168"/>
                  </a:lnTo>
                  <a:lnTo>
                    <a:pt x="107" y="165"/>
                  </a:lnTo>
                  <a:lnTo>
                    <a:pt x="98" y="162"/>
                  </a:lnTo>
                  <a:lnTo>
                    <a:pt x="89" y="158"/>
                  </a:lnTo>
                  <a:lnTo>
                    <a:pt x="82" y="153"/>
                  </a:lnTo>
                  <a:lnTo>
                    <a:pt x="76" y="146"/>
                  </a:lnTo>
                  <a:lnTo>
                    <a:pt x="71" y="138"/>
                  </a:lnTo>
                  <a:lnTo>
                    <a:pt x="68" y="129"/>
                  </a:lnTo>
                  <a:lnTo>
                    <a:pt x="67" y="117"/>
                  </a:lnTo>
                  <a:lnTo>
                    <a:pt x="70" y="96"/>
                  </a:lnTo>
                  <a:lnTo>
                    <a:pt x="77" y="80"/>
                  </a:lnTo>
                  <a:lnTo>
                    <a:pt x="87" y="68"/>
                  </a:lnTo>
                  <a:lnTo>
                    <a:pt x="101" y="58"/>
                  </a:lnTo>
                  <a:lnTo>
                    <a:pt x="116" y="52"/>
                  </a:lnTo>
                  <a:lnTo>
                    <a:pt x="131" y="48"/>
                  </a:lnTo>
                  <a:lnTo>
                    <a:pt x="147" y="47"/>
                  </a:lnTo>
                  <a:lnTo>
                    <a:pt x="161" y="46"/>
                  </a:lnTo>
                  <a:lnTo>
                    <a:pt x="178" y="47"/>
                  </a:lnTo>
                  <a:lnTo>
                    <a:pt x="196" y="50"/>
                  </a:lnTo>
                  <a:lnTo>
                    <a:pt x="212" y="55"/>
                  </a:lnTo>
                  <a:lnTo>
                    <a:pt x="228" y="63"/>
                  </a:lnTo>
                  <a:lnTo>
                    <a:pt x="241" y="75"/>
                  </a:lnTo>
                  <a:lnTo>
                    <a:pt x="252" y="89"/>
                  </a:lnTo>
                  <a:lnTo>
                    <a:pt x="259" y="107"/>
                  </a:lnTo>
                  <a:lnTo>
                    <a:pt x="262" y="128"/>
                  </a:lnTo>
                  <a:lnTo>
                    <a:pt x="314" y="128"/>
                  </a:lnTo>
                  <a:close/>
                  <a:moveTo>
                    <a:pt x="485" y="160"/>
                  </a:moveTo>
                  <a:lnTo>
                    <a:pt x="485" y="120"/>
                  </a:lnTo>
                  <a:lnTo>
                    <a:pt x="438" y="120"/>
                  </a:lnTo>
                  <a:lnTo>
                    <a:pt x="438" y="38"/>
                  </a:lnTo>
                  <a:lnTo>
                    <a:pt x="388" y="38"/>
                  </a:lnTo>
                  <a:lnTo>
                    <a:pt x="388" y="120"/>
                  </a:lnTo>
                  <a:lnTo>
                    <a:pt x="347" y="120"/>
                  </a:lnTo>
                  <a:lnTo>
                    <a:pt x="347" y="160"/>
                  </a:lnTo>
                  <a:lnTo>
                    <a:pt x="388" y="160"/>
                  </a:lnTo>
                  <a:lnTo>
                    <a:pt x="388" y="354"/>
                  </a:lnTo>
                  <a:lnTo>
                    <a:pt x="389" y="367"/>
                  </a:lnTo>
                  <a:lnTo>
                    <a:pt x="390" y="378"/>
                  </a:lnTo>
                  <a:lnTo>
                    <a:pt x="394" y="389"/>
                  </a:lnTo>
                  <a:lnTo>
                    <a:pt x="399" y="398"/>
                  </a:lnTo>
                  <a:lnTo>
                    <a:pt x="408" y="406"/>
                  </a:lnTo>
                  <a:lnTo>
                    <a:pt x="418" y="411"/>
                  </a:lnTo>
                  <a:lnTo>
                    <a:pt x="431" y="415"/>
                  </a:lnTo>
                  <a:lnTo>
                    <a:pt x="449" y="416"/>
                  </a:lnTo>
                  <a:lnTo>
                    <a:pt x="451" y="416"/>
                  </a:lnTo>
                  <a:lnTo>
                    <a:pt x="454" y="416"/>
                  </a:lnTo>
                  <a:lnTo>
                    <a:pt x="458" y="415"/>
                  </a:lnTo>
                  <a:lnTo>
                    <a:pt x="463" y="415"/>
                  </a:lnTo>
                  <a:lnTo>
                    <a:pt x="467" y="414"/>
                  </a:lnTo>
                  <a:lnTo>
                    <a:pt x="473" y="413"/>
                  </a:lnTo>
                  <a:lnTo>
                    <a:pt x="479" y="413"/>
                  </a:lnTo>
                  <a:lnTo>
                    <a:pt x="485" y="412"/>
                  </a:lnTo>
                  <a:lnTo>
                    <a:pt x="485" y="374"/>
                  </a:lnTo>
                  <a:lnTo>
                    <a:pt x="468" y="374"/>
                  </a:lnTo>
                  <a:lnTo>
                    <a:pt x="459" y="374"/>
                  </a:lnTo>
                  <a:lnTo>
                    <a:pt x="450" y="371"/>
                  </a:lnTo>
                  <a:lnTo>
                    <a:pt x="441" y="364"/>
                  </a:lnTo>
                  <a:lnTo>
                    <a:pt x="438" y="351"/>
                  </a:lnTo>
                  <a:lnTo>
                    <a:pt x="438" y="160"/>
                  </a:lnTo>
                  <a:lnTo>
                    <a:pt x="485" y="160"/>
                  </a:lnTo>
                  <a:close/>
                  <a:moveTo>
                    <a:pt x="574" y="209"/>
                  </a:moveTo>
                  <a:lnTo>
                    <a:pt x="575" y="200"/>
                  </a:lnTo>
                  <a:lnTo>
                    <a:pt x="578" y="191"/>
                  </a:lnTo>
                  <a:lnTo>
                    <a:pt x="583" y="181"/>
                  </a:lnTo>
                  <a:lnTo>
                    <a:pt x="589" y="172"/>
                  </a:lnTo>
                  <a:lnTo>
                    <a:pt x="597" y="164"/>
                  </a:lnTo>
                  <a:lnTo>
                    <a:pt x="608" y="158"/>
                  </a:lnTo>
                  <a:lnTo>
                    <a:pt x="624" y="154"/>
                  </a:lnTo>
                  <a:lnTo>
                    <a:pt x="643" y="152"/>
                  </a:lnTo>
                  <a:lnTo>
                    <a:pt x="659" y="153"/>
                  </a:lnTo>
                  <a:lnTo>
                    <a:pt x="674" y="155"/>
                  </a:lnTo>
                  <a:lnTo>
                    <a:pt x="686" y="159"/>
                  </a:lnTo>
                  <a:lnTo>
                    <a:pt x="695" y="164"/>
                  </a:lnTo>
                  <a:lnTo>
                    <a:pt x="703" y="171"/>
                  </a:lnTo>
                  <a:lnTo>
                    <a:pt x="708" y="179"/>
                  </a:lnTo>
                  <a:lnTo>
                    <a:pt x="711" y="188"/>
                  </a:lnTo>
                  <a:lnTo>
                    <a:pt x="713" y="200"/>
                  </a:lnTo>
                  <a:lnTo>
                    <a:pt x="710" y="218"/>
                  </a:lnTo>
                  <a:lnTo>
                    <a:pt x="704" y="228"/>
                  </a:lnTo>
                  <a:lnTo>
                    <a:pt x="696" y="233"/>
                  </a:lnTo>
                  <a:lnTo>
                    <a:pt x="687" y="235"/>
                  </a:lnTo>
                  <a:lnTo>
                    <a:pt x="604" y="245"/>
                  </a:lnTo>
                  <a:lnTo>
                    <a:pt x="576" y="251"/>
                  </a:lnTo>
                  <a:lnTo>
                    <a:pt x="555" y="260"/>
                  </a:lnTo>
                  <a:lnTo>
                    <a:pt x="540" y="272"/>
                  </a:lnTo>
                  <a:lnTo>
                    <a:pt x="528" y="285"/>
                  </a:lnTo>
                  <a:lnTo>
                    <a:pt x="520" y="299"/>
                  </a:lnTo>
                  <a:lnTo>
                    <a:pt x="516" y="313"/>
                  </a:lnTo>
                  <a:lnTo>
                    <a:pt x="514" y="326"/>
                  </a:lnTo>
                  <a:lnTo>
                    <a:pt x="514" y="337"/>
                  </a:lnTo>
                  <a:lnTo>
                    <a:pt x="516" y="355"/>
                  </a:lnTo>
                  <a:lnTo>
                    <a:pt x="521" y="371"/>
                  </a:lnTo>
                  <a:lnTo>
                    <a:pt x="529" y="386"/>
                  </a:lnTo>
                  <a:lnTo>
                    <a:pt x="540" y="398"/>
                  </a:lnTo>
                  <a:lnTo>
                    <a:pt x="553" y="408"/>
                  </a:lnTo>
                  <a:lnTo>
                    <a:pt x="569" y="415"/>
                  </a:lnTo>
                  <a:lnTo>
                    <a:pt x="588" y="419"/>
                  </a:lnTo>
                  <a:lnTo>
                    <a:pt x="607" y="421"/>
                  </a:lnTo>
                  <a:lnTo>
                    <a:pt x="628" y="420"/>
                  </a:lnTo>
                  <a:lnTo>
                    <a:pt x="645" y="416"/>
                  </a:lnTo>
                  <a:lnTo>
                    <a:pt x="661" y="411"/>
                  </a:lnTo>
                  <a:lnTo>
                    <a:pt x="675" y="405"/>
                  </a:lnTo>
                  <a:lnTo>
                    <a:pt x="687" y="398"/>
                  </a:lnTo>
                  <a:lnTo>
                    <a:pt x="697" y="390"/>
                  </a:lnTo>
                  <a:lnTo>
                    <a:pt x="706" y="382"/>
                  </a:lnTo>
                  <a:lnTo>
                    <a:pt x="715" y="374"/>
                  </a:lnTo>
                  <a:lnTo>
                    <a:pt x="716" y="382"/>
                  </a:lnTo>
                  <a:lnTo>
                    <a:pt x="717" y="390"/>
                  </a:lnTo>
                  <a:lnTo>
                    <a:pt x="720" y="398"/>
                  </a:lnTo>
                  <a:lnTo>
                    <a:pt x="725" y="404"/>
                  </a:lnTo>
                  <a:lnTo>
                    <a:pt x="731" y="410"/>
                  </a:lnTo>
                  <a:lnTo>
                    <a:pt x="740" y="414"/>
                  </a:lnTo>
                  <a:lnTo>
                    <a:pt x="752" y="417"/>
                  </a:lnTo>
                  <a:lnTo>
                    <a:pt x="767" y="418"/>
                  </a:lnTo>
                  <a:lnTo>
                    <a:pt x="775" y="417"/>
                  </a:lnTo>
                  <a:lnTo>
                    <a:pt x="782" y="416"/>
                  </a:lnTo>
                  <a:lnTo>
                    <a:pt x="788" y="414"/>
                  </a:lnTo>
                  <a:lnTo>
                    <a:pt x="794" y="412"/>
                  </a:lnTo>
                  <a:lnTo>
                    <a:pt x="794" y="377"/>
                  </a:lnTo>
                  <a:lnTo>
                    <a:pt x="790" y="378"/>
                  </a:lnTo>
                  <a:lnTo>
                    <a:pt x="786" y="378"/>
                  </a:lnTo>
                  <a:lnTo>
                    <a:pt x="782" y="379"/>
                  </a:lnTo>
                  <a:lnTo>
                    <a:pt x="778" y="379"/>
                  </a:lnTo>
                  <a:lnTo>
                    <a:pt x="771" y="378"/>
                  </a:lnTo>
                  <a:lnTo>
                    <a:pt x="766" y="375"/>
                  </a:lnTo>
                  <a:lnTo>
                    <a:pt x="763" y="370"/>
                  </a:lnTo>
                  <a:lnTo>
                    <a:pt x="762" y="362"/>
                  </a:lnTo>
                  <a:lnTo>
                    <a:pt x="762" y="194"/>
                  </a:lnTo>
                  <a:lnTo>
                    <a:pt x="758" y="168"/>
                  </a:lnTo>
                  <a:lnTo>
                    <a:pt x="747" y="149"/>
                  </a:lnTo>
                  <a:lnTo>
                    <a:pt x="733" y="134"/>
                  </a:lnTo>
                  <a:lnTo>
                    <a:pt x="716" y="124"/>
                  </a:lnTo>
                  <a:lnTo>
                    <a:pt x="696" y="117"/>
                  </a:lnTo>
                  <a:lnTo>
                    <a:pt x="679" y="113"/>
                  </a:lnTo>
                  <a:lnTo>
                    <a:pt x="662" y="111"/>
                  </a:lnTo>
                  <a:lnTo>
                    <a:pt x="651" y="111"/>
                  </a:lnTo>
                  <a:lnTo>
                    <a:pt x="625" y="112"/>
                  </a:lnTo>
                  <a:lnTo>
                    <a:pt x="601" y="116"/>
                  </a:lnTo>
                  <a:lnTo>
                    <a:pt x="581" y="123"/>
                  </a:lnTo>
                  <a:lnTo>
                    <a:pt x="563" y="134"/>
                  </a:lnTo>
                  <a:lnTo>
                    <a:pt x="549" y="147"/>
                  </a:lnTo>
                  <a:lnTo>
                    <a:pt x="538" y="164"/>
                  </a:lnTo>
                  <a:lnTo>
                    <a:pt x="531" y="184"/>
                  </a:lnTo>
                  <a:lnTo>
                    <a:pt x="528" y="209"/>
                  </a:lnTo>
                  <a:lnTo>
                    <a:pt x="574" y="209"/>
                  </a:lnTo>
                  <a:close/>
                  <a:moveTo>
                    <a:pt x="711" y="311"/>
                  </a:moveTo>
                  <a:lnTo>
                    <a:pt x="709" y="326"/>
                  </a:lnTo>
                  <a:lnTo>
                    <a:pt x="703" y="339"/>
                  </a:lnTo>
                  <a:lnTo>
                    <a:pt x="695" y="351"/>
                  </a:lnTo>
                  <a:lnTo>
                    <a:pt x="683" y="361"/>
                  </a:lnTo>
                  <a:lnTo>
                    <a:pt x="670" y="369"/>
                  </a:lnTo>
                  <a:lnTo>
                    <a:pt x="653" y="375"/>
                  </a:lnTo>
                  <a:lnTo>
                    <a:pt x="637" y="379"/>
                  </a:lnTo>
                  <a:lnTo>
                    <a:pt x="619" y="380"/>
                  </a:lnTo>
                  <a:lnTo>
                    <a:pt x="606" y="379"/>
                  </a:lnTo>
                  <a:lnTo>
                    <a:pt x="595" y="377"/>
                  </a:lnTo>
                  <a:lnTo>
                    <a:pt x="586" y="372"/>
                  </a:lnTo>
                  <a:lnTo>
                    <a:pt x="578" y="367"/>
                  </a:lnTo>
                  <a:lnTo>
                    <a:pt x="572" y="359"/>
                  </a:lnTo>
                  <a:lnTo>
                    <a:pt x="568" y="351"/>
                  </a:lnTo>
                  <a:lnTo>
                    <a:pt x="566" y="341"/>
                  </a:lnTo>
                  <a:lnTo>
                    <a:pt x="565" y="330"/>
                  </a:lnTo>
                  <a:lnTo>
                    <a:pt x="567" y="317"/>
                  </a:lnTo>
                  <a:lnTo>
                    <a:pt x="571" y="306"/>
                  </a:lnTo>
                  <a:lnTo>
                    <a:pt x="578" y="299"/>
                  </a:lnTo>
                  <a:lnTo>
                    <a:pt x="588" y="293"/>
                  </a:lnTo>
                  <a:lnTo>
                    <a:pt x="598" y="288"/>
                  </a:lnTo>
                  <a:lnTo>
                    <a:pt x="608" y="285"/>
                  </a:lnTo>
                  <a:lnTo>
                    <a:pt x="618" y="283"/>
                  </a:lnTo>
                  <a:lnTo>
                    <a:pt x="629" y="281"/>
                  </a:lnTo>
                  <a:lnTo>
                    <a:pt x="650" y="278"/>
                  </a:lnTo>
                  <a:lnTo>
                    <a:pt x="666" y="276"/>
                  </a:lnTo>
                  <a:lnTo>
                    <a:pt x="680" y="274"/>
                  </a:lnTo>
                  <a:lnTo>
                    <a:pt x="690" y="272"/>
                  </a:lnTo>
                  <a:lnTo>
                    <a:pt x="698" y="269"/>
                  </a:lnTo>
                  <a:lnTo>
                    <a:pt x="704" y="267"/>
                  </a:lnTo>
                  <a:lnTo>
                    <a:pt x="708" y="265"/>
                  </a:lnTo>
                  <a:lnTo>
                    <a:pt x="711" y="263"/>
                  </a:lnTo>
                  <a:lnTo>
                    <a:pt x="711" y="311"/>
                  </a:lnTo>
                  <a:close/>
                </a:path>
              </a:pathLst>
            </a:custGeom>
            <a:solidFill>
              <a:srgbClr val="000000"/>
            </a:solidFill>
            <a:ln w="9525">
              <a:noFill/>
              <a:round/>
              <a:headEnd/>
              <a:tailEnd/>
            </a:ln>
          </p:spPr>
          <p:txBody>
            <a:bodyPr/>
            <a:lstStyle/>
            <a:p>
              <a:endParaRPr lang="en-US"/>
            </a:p>
          </p:txBody>
        </p:sp>
        <p:sp>
          <p:nvSpPr>
            <p:cNvPr id="85088" name="Freeform 96"/>
            <p:cNvSpPr>
              <a:spLocks noEditPoints="1"/>
            </p:cNvSpPr>
            <p:nvPr/>
          </p:nvSpPr>
          <p:spPr bwMode="auto">
            <a:xfrm>
              <a:off x="2292" y="1256"/>
              <a:ext cx="24" cy="29"/>
            </a:xfrm>
            <a:custGeom>
              <a:avLst/>
              <a:gdLst/>
              <a:ahLst/>
              <a:cxnLst>
                <a:cxn ang="0">
                  <a:pos x="51" y="204"/>
                </a:cxn>
                <a:cxn ang="0">
                  <a:pos x="52" y="189"/>
                </a:cxn>
                <a:cxn ang="0">
                  <a:pos x="56" y="174"/>
                </a:cxn>
                <a:cxn ang="0">
                  <a:pos x="63" y="161"/>
                </a:cxn>
                <a:cxn ang="0">
                  <a:pos x="71" y="149"/>
                </a:cxn>
                <a:cxn ang="0">
                  <a:pos x="82" y="139"/>
                </a:cxn>
                <a:cxn ang="0">
                  <a:pos x="96" y="132"/>
                </a:cxn>
                <a:cxn ang="0">
                  <a:pos x="111" y="128"/>
                </a:cxn>
                <a:cxn ang="0">
                  <a:pos x="127" y="126"/>
                </a:cxn>
                <a:cxn ang="0">
                  <a:pos x="146" y="126"/>
                </a:cxn>
                <a:cxn ang="0">
                  <a:pos x="146" y="75"/>
                </a:cxn>
                <a:cxn ang="0">
                  <a:pos x="143" y="74"/>
                </a:cxn>
                <a:cxn ang="0">
                  <a:pos x="140" y="74"/>
                </a:cxn>
                <a:cxn ang="0">
                  <a:pos x="137" y="73"/>
                </a:cxn>
                <a:cxn ang="0">
                  <a:pos x="132" y="73"/>
                </a:cxn>
                <a:cxn ang="0">
                  <a:pos x="119" y="74"/>
                </a:cxn>
                <a:cxn ang="0">
                  <a:pos x="107" y="77"/>
                </a:cxn>
                <a:cxn ang="0">
                  <a:pos x="96" y="82"/>
                </a:cxn>
                <a:cxn ang="0">
                  <a:pos x="84" y="89"/>
                </a:cxn>
                <a:cxn ang="0">
                  <a:pos x="74" y="97"/>
                </a:cxn>
                <a:cxn ang="0">
                  <a:pos x="66" y="107"/>
                </a:cxn>
                <a:cxn ang="0">
                  <a:pos x="57" y="118"/>
                </a:cxn>
                <a:cxn ang="0">
                  <a:pos x="50" y="130"/>
                </a:cxn>
                <a:cxn ang="0">
                  <a:pos x="48" y="130"/>
                </a:cxn>
                <a:cxn ang="0">
                  <a:pos x="48" y="82"/>
                </a:cxn>
                <a:cxn ang="0">
                  <a:pos x="0" y="82"/>
                </a:cxn>
                <a:cxn ang="0">
                  <a:pos x="0" y="374"/>
                </a:cxn>
                <a:cxn ang="0">
                  <a:pos x="51" y="374"/>
                </a:cxn>
                <a:cxn ang="0">
                  <a:pos x="51" y="204"/>
                </a:cxn>
                <a:cxn ang="0">
                  <a:pos x="308" y="122"/>
                </a:cxn>
                <a:cxn ang="0">
                  <a:pos x="308" y="82"/>
                </a:cxn>
                <a:cxn ang="0">
                  <a:pos x="261" y="82"/>
                </a:cxn>
                <a:cxn ang="0">
                  <a:pos x="261" y="0"/>
                </a:cxn>
                <a:cxn ang="0">
                  <a:pos x="211" y="0"/>
                </a:cxn>
                <a:cxn ang="0">
                  <a:pos x="211" y="82"/>
                </a:cxn>
                <a:cxn ang="0">
                  <a:pos x="170" y="82"/>
                </a:cxn>
                <a:cxn ang="0">
                  <a:pos x="170" y="122"/>
                </a:cxn>
                <a:cxn ang="0">
                  <a:pos x="211" y="122"/>
                </a:cxn>
                <a:cxn ang="0">
                  <a:pos x="211" y="316"/>
                </a:cxn>
                <a:cxn ang="0">
                  <a:pos x="212" y="329"/>
                </a:cxn>
                <a:cxn ang="0">
                  <a:pos x="213" y="340"/>
                </a:cxn>
                <a:cxn ang="0">
                  <a:pos x="217" y="351"/>
                </a:cxn>
                <a:cxn ang="0">
                  <a:pos x="222" y="360"/>
                </a:cxn>
                <a:cxn ang="0">
                  <a:pos x="231" y="368"/>
                </a:cxn>
                <a:cxn ang="0">
                  <a:pos x="241" y="373"/>
                </a:cxn>
                <a:cxn ang="0">
                  <a:pos x="254" y="377"/>
                </a:cxn>
                <a:cxn ang="0">
                  <a:pos x="272" y="378"/>
                </a:cxn>
                <a:cxn ang="0">
                  <a:pos x="274" y="378"/>
                </a:cxn>
                <a:cxn ang="0">
                  <a:pos x="277" y="378"/>
                </a:cxn>
                <a:cxn ang="0">
                  <a:pos x="281" y="377"/>
                </a:cxn>
                <a:cxn ang="0">
                  <a:pos x="286" y="377"/>
                </a:cxn>
                <a:cxn ang="0">
                  <a:pos x="290" y="376"/>
                </a:cxn>
                <a:cxn ang="0">
                  <a:pos x="296" y="375"/>
                </a:cxn>
                <a:cxn ang="0">
                  <a:pos x="302" y="375"/>
                </a:cxn>
                <a:cxn ang="0">
                  <a:pos x="308" y="374"/>
                </a:cxn>
                <a:cxn ang="0">
                  <a:pos x="308" y="336"/>
                </a:cxn>
                <a:cxn ang="0">
                  <a:pos x="291" y="336"/>
                </a:cxn>
                <a:cxn ang="0">
                  <a:pos x="282" y="336"/>
                </a:cxn>
                <a:cxn ang="0">
                  <a:pos x="273" y="333"/>
                </a:cxn>
                <a:cxn ang="0">
                  <a:pos x="264" y="326"/>
                </a:cxn>
                <a:cxn ang="0">
                  <a:pos x="261" y="313"/>
                </a:cxn>
                <a:cxn ang="0">
                  <a:pos x="261" y="122"/>
                </a:cxn>
                <a:cxn ang="0">
                  <a:pos x="308" y="122"/>
                </a:cxn>
              </a:cxnLst>
              <a:rect l="0" t="0" r="r" b="b"/>
              <a:pathLst>
                <a:path w="308" h="378">
                  <a:moveTo>
                    <a:pt x="51" y="204"/>
                  </a:moveTo>
                  <a:lnTo>
                    <a:pt x="52" y="189"/>
                  </a:lnTo>
                  <a:lnTo>
                    <a:pt x="56" y="174"/>
                  </a:lnTo>
                  <a:lnTo>
                    <a:pt x="63" y="161"/>
                  </a:lnTo>
                  <a:lnTo>
                    <a:pt x="71" y="149"/>
                  </a:lnTo>
                  <a:lnTo>
                    <a:pt x="82" y="139"/>
                  </a:lnTo>
                  <a:lnTo>
                    <a:pt x="96" y="132"/>
                  </a:lnTo>
                  <a:lnTo>
                    <a:pt x="111" y="128"/>
                  </a:lnTo>
                  <a:lnTo>
                    <a:pt x="127" y="126"/>
                  </a:lnTo>
                  <a:lnTo>
                    <a:pt x="146" y="126"/>
                  </a:lnTo>
                  <a:lnTo>
                    <a:pt x="146" y="75"/>
                  </a:lnTo>
                  <a:lnTo>
                    <a:pt x="143" y="74"/>
                  </a:lnTo>
                  <a:lnTo>
                    <a:pt x="140" y="74"/>
                  </a:lnTo>
                  <a:lnTo>
                    <a:pt x="137" y="73"/>
                  </a:lnTo>
                  <a:lnTo>
                    <a:pt x="132" y="73"/>
                  </a:lnTo>
                  <a:lnTo>
                    <a:pt x="119" y="74"/>
                  </a:lnTo>
                  <a:lnTo>
                    <a:pt x="107" y="77"/>
                  </a:lnTo>
                  <a:lnTo>
                    <a:pt x="96" y="82"/>
                  </a:lnTo>
                  <a:lnTo>
                    <a:pt x="84" y="89"/>
                  </a:lnTo>
                  <a:lnTo>
                    <a:pt x="74" y="97"/>
                  </a:lnTo>
                  <a:lnTo>
                    <a:pt x="66" y="107"/>
                  </a:lnTo>
                  <a:lnTo>
                    <a:pt x="57" y="118"/>
                  </a:lnTo>
                  <a:lnTo>
                    <a:pt x="50" y="130"/>
                  </a:lnTo>
                  <a:lnTo>
                    <a:pt x="48" y="130"/>
                  </a:lnTo>
                  <a:lnTo>
                    <a:pt x="48" y="82"/>
                  </a:lnTo>
                  <a:lnTo>
                    <a:pt x="0" y="82"/>
                  </a:lnTo>
                  <a:lnTo>
                    <a:pt x="0" y="374"/>
                  </a:lnTo>
                  <a:lnTo>
                    <a:pt x="51" y="374"/>
                  </a:lnTo>
                  <a:lnTo>
                    <a:pt x="51" y="204"/>
                  </a:lnTo>
                  <a:close/>
                  <a:moveTo>
                    <a:pt x="308" y="122"/>
                  </a:moveTo>
                  <a:lnTo>
                    <a:pt x="308" y="82"/>
                  </a:lnTo>
                  <a:lnTo>
                    <a:pt x="261" y="82"/>
                  </a:lnTo>
                  <a:lnTo>
                    <a:pt x="261" y="0"/>
                  </a:lnTo>
                  <a:lnTo>
                    <a:pt x="211" y="0"/>
                  </a:lnTo>
                  <a:lnTo>
                    <a:pt x="211" y="82"/>
                  </a:lnTo>
                  <a:lnTo>
                    <a:pt x="170" y="82"/>
                  </a:lnTo>
                  <a:lnTo>
                    <a:pt x="170" y="122"/>
                  </a:lnTo>
                  <a:lnTo>
                    <a:pt x="211" y="122"/>
                  </a:lnTo>
                  <a:lnTo>
                    <a:pt x="211" y="316"/>
                  </a:lnTo>
                  <a:lnTo>
                    <a:pt x="212" y="329"/>
                  </a:lnTo>
                  <a:lnTo>
                    <a:pt x="213" y="340"/>
                  </a:lnTo>
                  <a:lnTo>
                    <a:pt x="217" y="351"/>
                  </a:lnTo>
                  <a:lnTo>
                    <a:pt x="222" y="360"/>
                  </a:lnTo>
                  <a:lnTo>
                    <a:pt x="231" y="368"/>
                  </a:lnTo>
                  <a:lnTo>
                    <a:pt x="241" y="373"/>
                  </a:lnTo>
                  <a:lnTo>
                    <a:pt x="254" y="377"/>
                  </a:lnTo>
                  <a:lnTo>
                    <a:pt x="272" y="378"/>
                  </a:lnTo>
                  <a:lnTo>
                    <a:pt x="274" y="378"/>
                  </a:lnTo>
                  <a:lnTo>
                    <a:pt x="277" y="378"/>
                  </a:lnTo>
                  <a:lnTo>
                    <a:pt x="281" y="377"/>
                  </a:lnTo>
                  <a:lnTo>
                    <a:pt x="286" y="377"/>
                  </a:lnTo>
                  <a:lnTo>
                    <a:pt x="290" y="376"/>
                  </a:lnTo>
                  <a:lnTo>
                    <a:pt x="296" y="375"/>
                  </a:lnTo>
                  <a:lnTo>
                    <a:pt x="302" y="375"/>
                  </a:lnTo>
                  <a:lnTo>
                    <a:pt x="308" y="374"/>
                  </a:lnTo>
                  <a:lnTo>
                    <a:pt x="308" y="336"/>
                  </a:lnTo>
                  <a:lnTo>
                    <a:pt x="291" y="336"/>
                  </a:lnTo>
                  <a:lnTo>
                    <a:pt x="282" y="336"/>
                  </a:lnTo>
                  <a:lnTo>
                    <a:pt x="273" y="333"/>
                  </a:lnTo>
                  <a:lnTo>
                    <a:pt x="264" y="326"/>
                  </a:lnTo>
                  <a:lnTo>
                    <a:pt x="261" y="313"/>
                  </a:lnTo>
                  <a:lnTo>
                    <a:pt x="261" y="122"/>
                  </a:lnTo>
                  <a:lnTo>
                    <a:pt x="308" y="122"/>
                  </a:lnTo>
                  <a:close/>
                </a:path>
              </a:pathLst>
            </a:custGeom>
            <a:solidFill>
              <a:srgbClr val="000000"/>
            </a:solidFill>
            <a:ln w="9525">
              <a:noFill/>
              <a:round/>
              <a:headEnd/>
              <a:tailEnd/>
            </a:ln>
          </p:spPr>
          <p:txBody>
            <a:bodyPr/>
            <a:lstStyle/>
            <a:p>
              <a:endParaRPr lang="en-US"/>
            </a:p>
          </p:txBody>
        </p:sp>
        <p:sp>
          <p:nvSpPr>
            <p:cNvPr id="85089" name="Freeform 97"/>
            <p:cNvSpPr>
              <a:spLocks/>
            </p:cNvSpPr>
            <p:nvPr/>
          </p:nvSpPr>
          <p:spPr bwMode="auto">
            <a:xfrm>
              <a:off x="2148" y="1213"/>
              <a:ext cx="257" cy="113"/>
            </a:xfrm>
            <a:custGeom>
              <a:avLst/>
              <a:gdLst/>
              <a:ahLst/>
              <a:cxnLst>
                <a:cxn ang="0">
                  <a:pos x="2779" y="0"/>
                </a:cxn>
                <a:cxn ang="0">
                  <a:pos x="2836" y="2"/>
                </a:cxn>
                <a:cxn ang="0">
                  <a:pos x="2945" y="19"/>
                </a:cxn>
                <a:cxn ang="0">
                  <a:pos x="3046" y="51"/>
                </a:cxn>
                <a:cxn ang="0">
                  <a:pos x="3135" y="97"/>
                </a:cxn>
                <a:cxn ang="0">
                  <a:pos x="3212" y="154"/>
                </a:cxn>
                <a:cxn ang="0">
                  <a:pos x="3272" y="221"/>
                </a:cxn>
                <a:cxn ang="0">
                  <a:pos x="3315" y="296"/>
                </a:cxn>
                <a:cxn ang="0">
                  <a:pos x="3337" y="377"/>
                </a:cxn>
                <a:cxn ang="0">
                  <a:pos x="3341" y="1050"/>
                </a:cxn>
                <a:cxn ang="0">
                  <a:pos x="3337" y="1094"/>
                </a:cxn>
                <a:cxn ang="0">
                  <a:pos x="3315" y="1175"/>
                </a:cxn>
                <a:cxn ang="0">
                  <a:pos x="3272" y="1250"/>
                </a:cxn>
                <a:cxn ang="0">
                  <a:pos x="3212" y="1316"/>
                </a:cxn>
                <a:cxn ang="0">
                  <a:pos x="3135" y="1373"/>
                </a:cxn>
                <a:cxn ang="0">
                  <a:pos x="3046" y="1418"/>
                </a:cxn>
                <a:cxn ang="0">
                  <a:pos x="2945" y="1449"/>
                </a:cxn>
                <a:cxn ang="0">
                  <a:pos x="2836" y="1467"/>
                </a:cxn>
                <a:cxn ang="0">
                  <a:pos x="555" y="1469"/>
                </a:cxn>
                <a:cxn ang="0">
                  <a:pos x="497" y="1467"/>
                </a:cxn>
                <a:cxn ang="0">
                  <a:pos x="389" y="1449"/>
                </a:cxn>
                <a:cxn ang="0">
                  <a:pos x="290" y="1418"/>
                </a:cxn>
                <a:cxn ang="0">
                  <a:pos x="202" y="1373"/>
                </a:cxn>
                <a:cxn ang="0">
                  <a:pos x="126" y="1316"/>
                </a:cxn>
                <a:cxn ang="0">
                  <a:pos x="67" y="1250"/>
                </a:cxn>
                <a:cxn ang="0">
                  <a:pos x="25" y="1175"/>
                </a:cxn>
                <a:cxn ang="0">
                  <a:pos x="3" y="1094"/>
                </a:cxn>
                <a:cxn ang="0">
                  <a:pos x="0" y="419"/>
                </a:cxn>
                <a:cxn ang="0">
                  <a:pos x="3" y="377"/>
                </a:cxn>
                <a:cxn ang="0">
                  <a:pos x="25" y="296"/>
                </a:cxn>
                <a:cxn ang="0">
                  <a:pos x="67" y="221"/>
                </a:cxn>
                <a:cxn ang="0">
                  <a:pos x="126" y="154"/>
                </a:cxn>
                <a:cxn ang="0">
                  <a:pos x="202" y="97"/>
                </a:cxn>
                <a:cxn ang="0">
                  <a:pos x="290" y="51"/>
                </a:cxn>
                <a:cxn ang="0">
                  <a:pos x="389" y="19"/>
                </a:cxn>
                <a:cxn ang="0">
                  <a:pos x="497" y="2"/>
                </a:cxn>
              </a:cxnLst>
              <a:rect l="0" t="0" r="r" b="b"/>
              <a:pathLst>
                <a:path w="3341" h="1469">
                  <a:moveTo>
                    <a:pt x="555" y="0"/>
                  </a:moveTo>
                  <a:lnTo>
                    <a:pt x="2779" y="0"/>
                  </a:lnTo>
                  <a:lnTo>
                    <a:pt x="2779" y="0"/>
                  </a:lnTo>
                  <a:lnTo>
                    <a:pt x="2836" y="2"/>
                  </a:lnTo>
                  <a:lnTo>
                    <a:pt x="2891" y="9"/>
                  </a:lnTo>
                  <a:lnTo>
                    <a:pt x="2945" y="19"/>
                  </a:lnTo>
                  <a:lnTo>
                    <a:pt x="2997" y="33"/>
                  </a:lnTo>
                  <a:lnTo>
                    <a:pt x="3046" y="51"/>
                  </a:lnTo>
                  <a:lnTo>
                    <a:pt x="3092" y="72"/>
                  </a:lnTo>
                  <a:lnTo>
                    <a:pt x="3135" y="97"/>
                  </a:lnTo>
                  <a:lnTo>
                    <a:pt x="3175" y="124"/>
                  </a:lnTo>
                  <a:lnTo>
                    <a:pt x="3212" y="154"/>
                  </a:lnTo>
                  <a:lnTo>
                    <a:pt x="3244" y="186"/>
                  </a:lnTo>
                  <a:lnTo>
                    <a:pt x="3272" y="221"/>
                  </a:lnTo>
                  <a:lnTo>
                    <a:pt x="3297" y="258"/>
                  </a:lnTo>
                  <a:lnTo>
                    <a:pt x="3315" y="296"/>
                  </a:lnTo>
                  <a:lnTo>
                    <a:pt x="3329" y="335"/>
                  </a:lnTo>
                  <a:lnTo>
                    <a:pt x="3337" y="377"/>
                  </a:lnTo>
                  <a:lnTo>
                    <a:pt x="3341" y="419"/>
                  </a:lnTo>
                  <a:lnTo>
                    <a:pt x="3341" y="1050"/>
                  </a:lnTo>
                  <a:lnTo>
                    <a:pt x="3341" y="1050"/>
                  </a:lnTo>
                  <a:lnTo>
                    <a:pt x="3337" y="1094"/>
                  </a:lnTo>
                  <a:lnTo>
                    <a:pt x="3329" y="1135"/>
                  </a:lnTo>
                  <a:lnTo>
                    <a:pt x="3315" y="1175"/>
                  </a:lnTo>
                  <a:lnTo>
                    <a:pt x="3297" y="1214"/>
                  </a:lnTo>
                  <a:lnTo>
                    <a:pt x="3272" y="1250"/>
                  </a:lnTo>
                  <a:lnTo>
                    <a:pt x="3244" y="1284"/>
                  </a:lnTo>
                  <a:lnTo>
                    <a:pt x="3212" y="1316"/>
                  </a:lnTo>
                  <a:lnTo>
                    <a:pt x="3175" y="1347"/>
                  </a:lnTo>
                  <a:lnTo>
                    <a:pt x="3135" y="1373"/>
                  </a:lnTo>
                  <a:lnTo>
                    <a:pt x="3092" y="1397"/>
                  </a:lnTo>
                  <a:lnTo>
                    <a:pt x="3046" y="1418"/>
                  </a:lnTo>
                  <a:lnTo>
                    <a:pt x="2997" y="1435"/>
                  </a:lnTo>
                  <a:lnTo>
                    <a:pt x="2945" y="1449"/>
                  </a:lnTo>
                  <a:lnTo>
                    <a:pt x="2891" y="1461"/>
                  </a:lnTo>
                  <a:lnTo>
                    <a:pt x="2836" y="1467"/>
                  </a:lnTo>
                  <a:lnTo>
                    <a:pt x="2779" y="1469"/>
                  </a:lnTo>
                  <a:lnTo>
                    <a:pt x="555" y="1469"/>
                  </a:lnTo>
                  <a:lnTo>
                    <a:pt x="555" y="1469"/>
                  </a:lnTo>
                  <a:lnTo>
                    <a:pt x="497" y="1467"/>
                  </a:lnTo>
                  <a:lnTo>
                    <a:pt x="442" y="1461"/>
                  </a:lnTo>
                  <a:lnTo>
                    <a:pt x="389" y="1449"/>
                  </a:lnTo>
                  <a:lnTo>
                    <a:pt x="338" y="1435"/>
                  </a:lnTo>
                  <a:lnTo>
                    <a:pt x="290" y="1418"/>
                  </a:lnTo>
                  <a:lnTo>
                    <a:pt x="244" y="1397"/>
                  </a:lnTo>
                  <a:lnTo>
                    <a:pt x="202" y="1373"/>
                  </a:lnTo>
                  <a:lnTo>
                    <a:pt x="162" y="1347"/>
                  </a:lnTo>
                  <a:lnTo>
                    <a:pt x="126" y="1316"/>
                  </a:lnTo>
                  <a:lnTo>
                    <a:pt x="94" y="1284"/>
                  </a:lnTo>
                  <a:lnTo>
                    <a:pt x="67" y="1250"/>
                  </a:lnTo>
                  <a:lnTo>
                    <a:pt x="43" y="1214"/>
                  </a:lnTo>
                  <a:lnTo>
                    <a:pt x="25" y="1175"/>
                  </a:lnTo>
                  <a:lnTo>
                    <a:pt x="12" y="1135"/>
                  </a:lnTo>
                  <a:lnTo>
                    <a:pt x="3" y="1094"/>
                  </a:lnTo>
                  <a:lnTo>
                    <a:pt x="0" y="1050"/>
                  </a:lnTo>
                  <a:lnTo>
                    <a:pt x="0" y="419"/>
                  </a:lnTo>
                  <a:lnTo>
                    <a:pt x="0" y="419"/>
                  </a:lnTo>
                  <a:lnTo>
                    <a:pt x="3" y="377"/>
                  </a:lnTo>
                  <a:lnTo>
                    <a:pt x="12" y="335"/>
                  </a:lnTo>
                  <a:lnTo>
                    <a:pt x="25" y="296"/>
                  </a:lnTo>
                  <a:lnTo>
                    <a:pt x="43" y="258"/>
                  </a:lnTo>
                  <a:lnTo>
                    <a:pt x="67" y="221"/>
                  </a:lnTo>
                  <a:lnTo>
                    <a:pt x="94" y="186"/>
                  </a:lnTo>
                  <a:lnTo>
                    <a:pt x="126" y="154"/>
                  </a:lnTo>
                  <a:lnTo>
                    <a:pt x="162" y="124"/>
                  </a:lnTo>
                  <a:lnTo>
                    <a:pt x="202" y="97"/>
                  </a:lnTo>
                  <a:lnTo>
                    <a:pt x="244" y="72"/>
                  </a:lnTo>
                  <a:lnTo>
                    <a:pt x="290" y="51"/>
                  </a:lnTo>
                  <a:lnTo>
                    <a:pt x="338" y="33"/>
                  </a:lnTo>
                  <a:lnTo>
                    <a:pt x="389" y="19"/>
                  </a:lnTo>
                  <a:lnTo>
                    <a:pt x="442" y="9"/>
                  </a:lnTo>
                  <a:lnTo>
                    <a:pt x="497" y="2"/>
                  </a:lnTo>
                  <a:lnTo>
                    <a:pt x="555" y="0"/>
                  </a:lnTo>
                </a:path>
              </a:pathLst>
            </a:custGeom>
            <a:noFill/>
            <a:ln w="0">
              <a:solidFill>
                <a:srgbClr val="000000"/>
              </a:solidFill>
              <a:prstDash val="solid"/>
              <a:round/>
              <a:headEnd/>
              <a:tailEnd/>
            </a:ln>
          </p:spPr>
          <p:txBody>
            <a:bodyPr/>
            <a:lstStyle/>
            <a:p>
              <a:endParaRPr lang="en-US"/>
            </a:p>
          </p:txBody>
        </p:sp>
        <p:sp>
          <p:nvSpPr>
            <p:cNvPr id="85090" name="Freeform 98"/>
            <p:cNvSpPr>
              <a:spLocks/>
            </p:cNvSpPr>
            <p:nvPr/>
          </p:nvSpPr>
          <p:spPr bwMode="auto">
            <a:xfrm>
              <a:off x="2158" y="1221"/>
              <a:ext cx="236" cy="97"/>
            </a:xfrm>
            <a:custGeom>
              <a:avLst/>
              <a:gdLst/>
              <a:ahLst/>
              <a:cxnLst>
                <a:cxn ang="0">
                  <a:pos x="422" y="0"/>
                </a:cxn>
                <a:cxn ang="0">
                  <a:pos x="337" y="6"/>
                </a:cxn>
                <a:cxn ang="0">
                  <a:pos x="257" y="24"/>
                </a:cxn>
                <a:cxn ang="0">
                  <a:pos x="185" y="52"/>
                </a:cxn>
                <a:cxn ang="0">
                  <a:pos x="123" y="89"/>
                </a:cxn>
                <a:cxn ang="0">
                  <a:pos x="72" y="136"/>
                </a:cxn>
                <a:cxn ang="0">
                  <a:pos x="33" y="189"/>
                </a:cxn>
                <a:cxn ang="0">
                  <a:pos x="8" y="249"/>
                </a:cxn>
                <a:cxn ang="0">
                  <a:pos x="0" y="313"/>
                </a:cxn>
                <a:cxn ang="0">
                  <a:pos x="0" y="944"/>
                </a:cxn>
                <a:cxn ang="0">
                  <a:pos x="8" y="1009"/>
                </a:cxn>
                <a:cxn ang="0">
                  <a:pos x="33" y="1068"/>
                </a:cxn>
                <a:cxn ang="0">
                  <a:pos x="72" y="1123"/>
                </a:cxn>
                <a:cxn ang="0">
                  <a:pos x="123" y="1169"/>
                </a:cxn>
                <a:cxn ang="0">
                  <a:pos x="185" y="1207"/>
                </a:cxn>
                <a:cxn ang="0">
                  <a:pos x="257" y="1237"/>
                </a:cxn>
                <a:cxn ang="0">
                  <a:pos x="337" y="1256"/>
                </a:cxn>
                <a:cxn ang="0">
                  <a:pos x="422" y="1262"/>
                </a:cxn>
                <a:cxn ang="0">
                  <a:pos x="2646" y="1262"/>
                </a:cxn>
                <a:cxn ang="0">
                  <a:pos x="2731" y="1256"/>
                </a:cxn>
                <a:cxn ang="0">
                  <a:pos x="2811" y="1237"/>
                </a:cxn>
                <a:cxn ang="0">
                  <a:pos x="2882" y="1207"/>
                </a:cxn>
                <a:cxn ang="0">
                  <a:pos x="2945" y="1169"/>
                </a:cxn>
                <a:cxn ang="0">
                  <a:pos x="2996" y="1123"/>
                </a:cxn>
                <a:cxn ang="0">
                  <a:pos x="3035" y="1068"/>
                </a:cxn>
                <a:cxn ang="0">
                  <a:pos x="3059" y="1009"/>
                </a:cxn>
                <a:cxn ang="0">
                  <a:pos x="3067" y="944"/>
                </a:cxn>
                <a:cxn ang="0">
                  <a:pos x="3067" y="313"/>
                </a:cxn>
                <a:cxn ang="0">
                  <a:pos x="3059" y="249"/>
                </a:cxn>
                <a:cxn ang="0">
                  <a:pos x="3035" y="189"/>
                </a:cxn>
                <a:cxn ang="0">
                  <a:pos x="2996" y="136"/>
                </a:cxn>
                <a:cxn ang="0">
                  <a:pos x="2945" y="89"/>
                </a:cxn>
                <a:cxn ang="0">
                  <a:pos x="2882" y="52"/>
                </a:cxn>
                <a:cxn ang="0">
                  <a:pos x="2811" y="24"/>
                </a:cxn>
                <a:cxn ang="0">
                  <a:pos x="2731" y="6"/>
                </a:cxn>
                <a:cxn ang="0">
                  <a:pos x="2646" y="0"/>
                </a:cxn>
              </a:cxnLst>
              <a:rect l="0" t="0" r="r" b="b"/>
              <a:pathLst>
                <a:path w="3067" h="1262">
                  <a:moveTo>
                    <a:pt x="422" y="0"/>
                  </a:moveTo>
                  <a:lnTo>
                    <a:pt x="422" y="0"/>
                  </a:lnTo>
                  <a:lnTo>
                    <a:pt x="379" y="2"/>
                  </a:lnTo>
                  <a:lnTo>
                    <a:pt x="337" y="6"/>
                  </a:lnTo>
                  <a:lnTo>
                    <a:pt x="296" y="14"/>
                  </a:lnTo>
                  <a:lnTo>
                    <a:pt x="257" y="24"/>
                  </a:lnTo>
                  <a:lnTo>
                    <a:pt x="220" y="37"/>
                  </a:lnTo>
                  <a:lnTo>
                    <a:pt x="185" y="52"/>
                  </a:lnTo>
                  <a:lnTo>
                    <a:pt x="153" y="70"/>
                  </a:lnTo>
                  <a:lnTo>
                    <a:pt x="123" y="89"/>
                  </a:lnTo>
                  <a:lnTo>
                    <a:pt x="96" y="112"/>
                  </a:lnTo>
                  <a:lnTo>
                    <a:pt x="72" y="136"/>
                  </a:lnTo>
                  <a:lnTo>
                    <a:pt x="50" y="162"/>
                  </a:lnTo>
                  <a:lnTo>
                    <a:pt x="33" y="189"/>
                  </a:lnTo>
                  <a:lnTo>
                    <a:pt x="19" y="218"/>
                  </a:lnTo>
                  <a:lnTo>
                    <a:pt x="8" y="249"/>
                  </a:lnTo>
                  <a:lnTo>
                    <a:pt x="2" y="281"/>
                  </a:lnTo>
                  <a:lnTo>
                    <a:pt x="0" y="313"/>
                  </a:lnTo>
                  <a:lnTo>
                    <a:pt x="0" y="944"/>
                  </a:lnTo>
                  <a:lnTo>
                    <a:pt x="0" y="944"/>
                  </a:lnTo>
                  <a:lnTo>
                    <a:pt x="2" y="976"/>
                  </a:lnTo>
                  <a:lnTo>
                    <a:pt x="8" y="1009"/>
                  </a:lnTo>
                  <a:lnTo>
                    <a:pt x="19" y="1039"/>
                  </a:lnTo>
                  <a:lnTo>
                    <a:pt x="33" y="1068"/>
                  </a:lnTo>
                  <a:lnTo>
                    <a:pt x="50" y="1096"/>
                  </a:lnTo>
                  <a:lnTo>
                    <a:pt x="72" y="1123"/>
                  </a:lnTo>
                  <a:lnTo>
                    <a:pt x="96" y="1147"/>
                  </a:lnTo>
                  <a:lnTo>
                    <a:pt x="123" y="1169"/>
                  </a:lnTo>
                  <a:lnTo>
                    <a:pt x="153" y="1189"/>
                  </a:lnTo>
                  <a:lnTo>
                    <a:pt x="185" y="1207"/>
                  </a:lnTo>
                  <a:lnTo>
                    <a:pt x="220" y="1223"/>
                  </a:lnTo>
                  <a:lnTo>
                    <a:pt x="257" y="1237"/>
                  </a:lnTo>
                  <a:lnTo>
                    <a:pt x="296" y="1248"/>
                  </a:lnTo>
                  <a:lnTo>
                    <a:pt x="337" y="1256"/>
                  </a:lnTo>
                  <a:lnTo>
                    <a:pt x="379" y="1260"/>
                  </a:lnTo>
                  <a:lnTo>
                    <a:pt x="422" y="1262"/>
                  </a:lnTo>
                  <a:lnTo>
                    <a:pt x="2646" y="1262"/>
                  </a:lnTo>
                  <a:lnTo>
                    <a:pt x="2646" y="1262"/>
                  </a:lnTo>
                  <a:lnTo>
                    <a:pt x="2689" y="1260"/>
                  </a:lnTo>
                  <a:lnTo>
                    <a:pt x="2731" y="1256"/>
                  </a:lnTo>
                  <a:lnTo>
                    <a:pt x="2772" y="1248"/>
                  </a:lnTo>
                  <a:lnTo>
                    <a:pt x="2811" y="1237"/>
                  </a:lnTo>
                  <a:lnTo>
                    <a:pt x="2847" y="1223"/>
                  </a:lnTo>
                  <a:lnTo>
                    <a:pt x="2882" y="1207"/>
                  </a:lnTo>
                  <a:lnTo>
                    <a:pt x="2915" y="1189"/>
                  </a:lnTo>
                  <a:lnTo>
                    <a:pt x="2945" y="1169"/>
                  </a:lnTo>
                  <a:lnTo>
                    <a:pt x="2971" y="1147"/>
                  </a:lnTo>
                  <a:lnTo>
                    <a:pt x="2996" y="1123"/>
                  </a:lnTo>
                  <a:lnTo>
                    <a:pt x="3017" y="1096"/>
                  </a:lnTo>
                  <a:lnTo>
                    <a:pt x="3035" y="1068"/>
                  </a:lnTo>
                  <a:lnTo>
                    <a:pt x="3049" y="1039"/>
                  </a:lnTo>
                  <a:lnTo>
                    <a:pt x="3059" y="1009"/>
                  </a:lnTo>
                  <a:lnTo>
                    <a:pt x="3065" y="976"/>
                  </a:lnTo>
                  <a:lnTo>
                    <a:pt x="3067" y="944"/>
                  </a:lnTo>
                  <a:lnTo>
                    <a:pt x="3067" y="313"/>
                  </a:lnTo>
                  <a:lnTo>
                    <a:pt x="3067" y="313"/>
                  </a:lnTo>
                  <a:lnTo>
                    <a:pt x="3065" y="281"/>
                  </a:lnTo>
                  <a:lnTo>
                    <a:pt x="3059" y="249"/>
                  </a:lnTo>
                  <a:lnTo>
                    <a:pt x="3049" y="218"/>
                  </a:lnTo>
                  <a:lnTo>
                    <a:pt x="3035" y="189"/>
                  </a:lnTo>
                  <a:lnTo>
                    <a:pt x="3017" y="162"/>
                  </a:lnTo>
                  <a:lnTo>
                    <a:pt x="2996" y="136"/>
                  </a:lnTo>
                  <a:lnTo>
                    <a:pt x="2971" y="112"/>
                  </a:lnTo>
                  <a:lnTo>
                    <a:pt x="2945" y="89"/>
                  </a:lnTo>
                  <a:lnTo>
                    <a:pt x="2915" y="70"/>
                  </a:lnTo>
                  <a:lnTo>
                    <a:pt x="2882" y="52"/>
                  </a:lnTo>
                  <a:lnTo>
                    <a:pt x="2847" y="37"/>
                  </a:lnTo>
                  <a:lnTo>
                    <a:pt x="2811" y="24"/>
                  </a:lnTo>
                  <a:lnTo>
                    <a:pt x="2772" y="14"/>
                  </a:lnTo>
                  <a:lnTo>
                    <a:pt x="2731" y="6"/>
                  </a:lnTo>
                  <a:lnTo>
                    <a:pt x="2689" y="2"/>
                  </a:lnTo>
                  <a:lnTo>
                    <a:pt x="2646" y="0"/>
                  </a:lnTo>
                  <a:lnTo>
                    <a:pt x="422" y="0"/>
                  </a:lnTo>
                </a:path>
              </a:pathLst>
            </a:custGeom>
            <a:noFill/>
            <a:ln w="0">
              <a:solidFill>
                <a:srgbClr val="000000"/>
              </a:solidFill>
              <a:prstDash val="solid"/>
              <a:round/>
              <a:headEnd/>
              <a:tailEnd/>
            </a:ln>
          </p:spPr>
          <p:txBody>
            <a:bodyPr/>
            <a:lstStyle/>
            <a:p>
              <a:endParaRPr lang="en-US"/>
            </a:p>
          </p:txBody>
        </p:sp>
        <p:sp>
          <p:nvSpPr>
            <p:cNvPr id="85091" name="Freeform 99"/>
            <p:cNvSpPr>
              <a:spLocks noEditPoints="1"/>
            </p:cNvSpPr>
            <p:nvPr/>
          </p:nvSpPr>
          <p:spPr bwMode="auto">
            <a:xfrm>
              <a:off x="2182" y="1475"/>
              <a:ext cx="111" cy="31"/>
            </a:xfrm>
            <a:custGeom>
              <a:avLst/>
              <a:gdLst/>
              <a:ahLst/>
              <a:cxnLst>
                <a:cxn ang="0">
                  <a:pos x="262" y="402"/>
                </a:cxn>
                <a:cxn ang="0">
                  <a:pos x="351" y="110"/>
                </a:cxn>
                <a:cxn ang="0">
                  <a:pos x="351" y="110"/>
                </a:cxn>
                <a:cxn ang="0">
                  <a:pos x="301" y="57"/>
                </a:cxn>
                <a:cxn ang="0">
                  <a:pos x="619" y="329"/>
                </a:cxn>
                <a:cxn ang="0">
                  <a:pos x="580" y="363"/>
                </a:cxn>
                <a:cxn ang="0">
                  <a:pos x="511" y="363"/>
                </a:cxn>
                <a:cxn ang="0">
                  <a:pos x="467" y="314"/>
                </a:cxn>
                <a:cxn ang="0">
                  <a:pos x="676" y="235"/>
                </a:cxn>
                <a:cxn ang="0">
                  <a:pos x="628" y="128"/>
                </a:cxn>
                <a:cxn ang="0">
                  <a:pos x="516" y="104"/>
                </a:cxn>
                <a:cxn ang="0">
                  <a:pos x="428" y="172"/>
                </a:cxn>
                <a:cxn ang="0">
                  <a:pos x="410" y="294"/>
                </a:cxn>
                <a:cxn ang="0">
                  <a:pos x="462" y="387"/>
                </a:cxn>
                <a:cxn ang="0">
                  <a:pos x="558" y="411"/>
                </a:cxn>
                <a:cxn ang="0">
                  <a:pos x="603" y="401"/>
                </a:cxn>
                <a:cxn ang="0">
                  <a:pos x="634" y="381"/>
                </a:cxn>
                <a:cxn ang="0">
                  <a:pos x="667" y="336"/>
                </a:cxn>
                <a:cxn ang="0">
                  <a:pos x="625" y="311"/>
                </a:cxn>
                <a:cxn ang="0">
                  <a:pos x="476" y="186"/>
                </a:cxn>
                <a:cxn ang="0">
                  <a:pos x="528" y="147"/>
                </a:cxn>
                <a:cxn ang="0">
                  <a:pos x="596" y="161"/>
                </a:cxn>
                <a:cxn ang="0">
                  <a:pos x="625" y="216"/>
                </a:cxn>
                <a:cxn ang="0">
                  <a:pos x="944" y="186"/>
                </a:cxn>
                <a:cxn ang="0">
                  <a:pos x="915" y="126"/>
                </a:cxn>
                <a:cxn ang="0">
                  <a:pos x="810" y="102"/>
                </a:cxn>
                <a:cxn ang="0">
                  <a:pos x="740" y="136"/>
                </a:cxn>
                <a:cxn ang="0">
                  <a:pos x="720" y="209"/>
                </a:cxn>
                <a:cxn ang="0">
                  <a:pos x="748" y="250"/>
                </a:cxn>
                <a:cxn ang="0">
                  <a:pos x="846" y="280"/>
                </a:cxn>
                <a:cxn ang="0">
                  <a:pos x="891" y="296"/>
                </a:cxn>
                <a:cxn ang="0">
                  <a:pos x="905" y="322"/>
                </a:cxn>
                <a:cxn ang="0">
                  <a:pos x="885" y="358"/>
                </a:cxn>
                <a:cxn ang="0">
                  <a:pos x="837" y="369"/>
                </a:cxn>
                <a:cxn ang="0">
                  <a:pos x="771" y="348"/>
                </a:cxn>
                <a:cxn ang="0">
                  <a:pos x="758" y="309"/>
                </a:cxn>
                <a:cxn ang="0">
                  <a:pos x="719" y="357"/>
                </a:cxn>
                <a:cxn ang="0">
                  <a:pos x="798" y="408"/>
                </a:cxn>
                <a:cxn ang="0">
                  <a:pos x="903" y="396"/>
                </a:cxn>
                <a:cxn ang="0">
                  <a:pos x="952" y="336"/>
                </a:cxn>
                <a:cxn ang="0">
                  <a:pos x="944" y="276"/>
                </a:cxn>
                <a:cxn ang="0">
                  <a:pos x="893" y="243"/>
                </a:cxn>
                <a:cxn ang="0">
                  <a:pos x="797" y="218"/>
                </a:cxn>
                <a:cxn ang="0">
                  <a:pos x="770" y="201"/>
                </a:cxn>
                <a:cxn ang="0">
                  <a:pos x="774" y="163"/>
                </a:cxn>
                <a:cxn ang="0">
                  <a:pos x="811" y="145"/>
                </a:cxn>
                <a:cxn ang="0">
                  <a:pos x="864" y="149"/>
                </a:cxn>
                <a:cxn ang="0">
                  <a:pos x="895" y="177"/>
                </a:cxn>
                <a:cxn ang="0">
                  <a:pos x="1454" y="355"/>
                </a:cxn>
                <a:cxn ang="0">
                  <a:pos x="1152" y="0"/>
                </a:cxn>
                <a:cxn ang="0">
                  <a:pos x="1133" y="402"/>
                </a:cxn>
              </a:cxnLst>
              <a:rect l="0" t="0" r="r" b="b"/>
              <a:pathLst>
                <a:path w="1454" h="411">
                  <a:moveTo>
                    <a:pt x="55" y="0"/>
                  </a:moveTo>
                  <a:lnTo>
                    <a:pt x="0" y="0"/>
                  </a:lnTo>
                  <a:lnTo>
                    <a:pt x="0" y="402"/>
                  </a:lnTo>
                  <a:lnTo>
                    <a:pt x="262" y="402"/>
                  </a:lnTo>
                  <a:lnTo>
                    <a:pt x="262" y="355"/>
                  </a:lnTo>
                  <a:lnTo>
                    <a:pt x="55" y="355"/>
                  </a:lnTo>
                  <a:lnTo>
                    <a:pt x="55" y="0"/>
                  </a:lnTo>
                  <a:close/>
                  <a:moveTo>
                    <a:pt x="351" y="110"/>
                  </a:moveTo>
                  <a:lnTo>
                    <a:pt x="301" y="110"/>
                  </a:lnTo>
                  <a:lnTo>
                    <a:pt x="301" y="402"/>
                  </a:lnTo>
                  <a:lnTo>
                    <a:pt x="351" y="402"/>
                  </a:lnTo>
                  <a:lnTo>
                    <a:pt x="351" y="110"/>
                  </a:lnTo>
                  <a:close/>
                  <a:moveTo>
                    <a:pt x="351" y="57"/>
                  </a:moveTo>
                  <a:lnTo>
                    <a:pt x="351" y="0"/>
                  </a:lnTo>
                  <a:lnTo>
                    <a:pt x="301" y="0"/>
                  </a:lnTo>
                  <a:lnTo>
                    <a:pt x="301" y="57"/>
                  </a:lnTo>
                  <a:lnTo>
                    <a:pt x="351" y="57"/>
                  </a:lnTo>
                  <a:close/>
                  <a:moveTo>
                    <a:pt x="625" y="311"/>
                  </a:moveTo>
                  <a:lnTo>
                    <a:pt x="623" y="320"/>
                  </a:lnTo>
                  <a:lnTo>
                    <a:pt x="619" y="329"/>
                  </a:lnTo>
                  <a:lnTo>
                    <a:pt x="613" y="339"/>
                  </a:lnTo>
                  <a:lnTo>
                    <a:pt x="604" y="348"/>
                  </a:lnTo>
                  <a:lnTo>
                    <a:pt x="592" y="356"/>
                  </a:lnTo>
                  <a:lnTo>
                    <a:pt x="580" y="363"/>
                  </a:lnTo>
                  <a:lnTo>
                    <a:pt x="565" y="367"/>
                  </a:lnTo>
                  <a:lnTo>
                    <a:pt x="548" y="369"/>
                  </a:lnTo>
                  <a:lnTo>
                    <a:pt x="528" y="367"/>
                  </a:lnTo>
                  <a:lnTo>
                    <a:pt x="511" y="363"/>
                  </a:lnTo>
                  <a:lnTo>
                    <a:pt x="495" y="355"/>
                  </a:lnTo>
                  <a:lnTo>
                    <a:pt x="483" y="344"/>
                  </a:lnTo>
                  <a:lnTo>
                    <a:pt x="474" y="330"/>
                  </a:lnTo>
                  <a:lnTo>
                    <a:pt x="467" y="314"/>
                  </a:lnTo>
                  <a:lnTo>
                    <a:pt x="462" y="294"/>
                  </a:lnTo>
                  <a:lnTo>
                    <a:pt x="461" y="272"/>
                  </a:lnTo>
                  <a:lnTo>
                    <a:pt x="678" y="272"/>
                  </a:lnTo>
                  <a:lnTo>
                    <a:pt x="676" y="235"/>
                  </a:lnTo>
                  <a:lnTo>
                    <a:pt x="670" y="202"/>
                  </a:lnTo>
                  <a:lnTo>
                    <a:pt x="661" y="172"/>
                  </a:lnTo>
                  <a:lnTo>
                    <a:pt x="647" y="147"/>
                  </a:lnTo>
                  <a:lnTo>
                    <a:pt x="628" y="128"/>
                  </a:lnTo>
                  <a:lnTo>
                    <a:pt x="607" y="113"/>
                  </a:lnTo>
                  <a:lnTo>
                    <a:pt x="580" y="104"/>
                  </a:lnTo>
                  <a:lnTo>
                    <a:pt x="550" y="101"/>
                  </a:lnTo>
                  <a:lnTo>
                    <a:pt x="516" y="104"/>
                  </a:lnTo>
                  <a:lnTo>
                    <a:pt x="487" y="114"/>
                  </a:lnTo>
                  <a:lnTo>
                    <a:pt x="462" y="129"/>
                  </a:lnTo>
                  <a:lnTo>
                    <a:pt x="443" y="148"/>
                  </a:lnTo>
                  <a:lnTo>
                    <a:pt x="428" y="172"/>
                  </a:lnTo>
                  <a:lnTo>
                    <a:pt x="416" y="201"/>
                  </a:lnTo>
                  <a:lnTo>
                    <a:pt x="410" y="231"/>
                  </a:lnTo>
                  <a:lnTo>
                    <a:pt x="408" y="264"/>
                  </a:lnTo>
                  <a:lnTo>
                    <a:pt x="410" y="294"/>
                  </a:lnTo>
                  <a:lnTo>
                    <a:pt x="417" y="323"/>
                  </a:lnTo>
                  <a:lnTo>
                    <a:pt x="429" y="348"/>
                  </a:lnTo>
                  <a:lnTo>
                    <a:pt x="443" y="369"/>
                  </a:lnTo>
                  <a:lnTo>
                    <a:pt x="462" y="387"/>
                  </a:lnTo>
                  <a:lnTo>
                    <a:pt x="485" y="400"/>
                  </a:lnTo>
                  <a:lnTo>
                    <a:pt x="512" y="408"/>
                  </a:lnTo>
                  <a:lnTo>
                    <a:pt x="541" y="411"/>
                  </a:lnTo>
                  <a:lnTo>
                    <a:pt x="558" y="411"/>
                  </a:lnTo>
                  <a:lnTo>
                    <a:pt x="572" y="409"/>
                  </a:lnTo>
                  <a:lnTo>
                    <a:pt x="584" y="407"/>
                  </a:lnTo>
                  <a:lnTo>
                    <a:pt x="594" y="404"/>
                  </a:lnTo>
                  <a:lnTo>
                    <a:pt x="603" y="401"/>
                  </a:lnTo>
                  <a:lnTo>
                    <a:pt x="610" y="398"/>
                  </a:lnTo>
                  <a:lnTo>
                    <a:pt x="617" y="394"/>
                  </a:lnTo>
                  <a:lnTo>
                    <a:pt x="622" y="391"/>
                  </a:lnTo>
                  <a:lnTo>
                    <a:pt x="634" y="381"/>
                  </a:lnTo>
                  <a:lnTo>
                    <a:pt x="646" y="370"/>
                  </a:lnTo>
                  <a:lnTo>
                    <a:pt x="655" y="358"/>
                  </a:lnTo>
                  <a:lnTo>
                    <a:pt x="662" y="347"/>
                  </a:lnTo>
                  <a:lnTo>
                    <a:pt x="667" y="336"/>
                  </a:lnTo>
                  <a:lnTo>
                    <a:pt x="671" y="326"/>
                  </a:lnTo>
                  <a:lnTo>
                    <a:pt x="674" y="317"/>
                  </a:lnTo>
                  <a:lnTo>
                    <a:pt x="675" y="311"/>
                  </a:lnTo>
                  <a:lnTo>
                    <a:pt x="625" y="311"/>
                  </a:lnTo>
                  <a:close/>
                  <a:moveTo>
                    <a:pt x="461" y="233"/>
                  </a:moveTo>
                  <a:lnTo>
                    <a:pt x="463" y="216"/>
                  </a:lnTo>
                  <a:lnTo>
                    <a:pt x="468" y="200"/>
                  </a:lnTo>
                  <a:lnTo>
                    <a:pt x="476" y="186"/>
                  </a:lnTo>
                  <a:lnTo>
                    <a:pt x="486" y="172"/>
                  </a:lnTo>
                  <a:lnTo>
                    <a:pt x="498" y="161"/>
                  </a:lnTo>
                  <a:lnTo>
                    <a:pt x="512" y="152"/>
                  </a:lnTo>
                  <a:lnTo>
                    <a:pt x="528" y="147"/>
                  </a:lnTo>
                  <a:lnTo>
                    <a:pt x="544" y="145"/>
                  </a:lnTo>
                  <a:lnTo>
                    <a:pt x="565" y="147"/>
                  </a:lnTo>
                  <a:lnTo>
                    <a:pt x="582" y="152"/>
                  </a:lnTo>
                  <a:lnTo>
                    <a:pt x="596" y="161"/>
                  </a:lnTo>
                  <a:lnTo>
                    <a:pt x="608" y="172"/>
                  </a:lnTo>
                  <a:lnTo>
                    <a:pt x="616" y="186"/>
                  </a:lnTo>
                  <a:lnTo>
                    <a:pt x="621" y="200"/>
                  </a:lnTo>
                  <a:lnTo>
                    <a:pt x="625" y="216"/>
                  </a:lnTo>
                  <a:lnTo>
                    <a:pt x="627" y="233"/>
                  </a:lnTo>
                  <a:lnTo>
                    <a:pt x="461" y="233"/>
                  </a:lnTo>
                  <a:close/>
                  <a:moveTo>
                    <a:pt x="945" y="194"/>
                  </a:moveTo>
                  <a:lnTo>
                    <a:pt x="944" y="186"/>
                  </a:lnTo>
                  <a:lnTo>
                    <a:pt x="942" y="172"/>
                  </a:lnTo>
                  <a:lnTo>
                    <a:pt x="937" y="157"/>
                  </a:lnTo>
                  <a:lnTo>
                    <a:pt x="929" y="141"/>
                  </a:lnTo>
                  <a:lnTo>
                    <a:pt x="915" y="126"/>
                  </a:lnTo>
                  <a:lnTo>
                    <a:pt x="894" y="113"/>
                  </a:lnTo>
                  <a:lnTo>
                    <a:pt x="868" y="104"/>
                  </a:lnTo>
                  <a:lnTo>
                    <a:pt x="832" y="101"/>
                  </a:lnTo>
                  <a:lnTo>
                    <a:pt x="810" y="102"/>
                  </a:lnTo>
                  <a:lnTo>
                    <a:pt x="790" y="107"/>
                  </a:lnTo>
                  <a:lnTo>
                    <a:pt x="770" y="114"/>
                  </a:lnTo>
                  <a:lnTo>
                    <a:pt x="754" y="123"/>
                  </a:lnTo>
                  <a:lnTo>
                    <a:pt x="740" y="136"/>
                  </a:lnTo>
                  <a:lnTo>
                    <a:pt x="728" y="152"/>
                  </a:lnTo>
                  <a:lnTo>
                    <a:pt x="721" y="172"/>
                  </a:lnTo>
                  <a:lnTo>
                    <a:pt x="719" y="195"/>
                  </a:lnTo>
                  <a:lnTo>
                    <a:pt x="720" y="209"/>
                  </a:lnTo>
                  <a:lnTo>
                    <a:pt x="724" y="222"/>
                  </a:lnTo>
                  <a:lnTo>
                    <a:pt x="729" y="232"/>
                  </a:lnTo>
                  <a:lnTo>
                    <a:pt x="738" y="242"/>
                  </a:lnTo>
                  <a:lnTo>
                    <a:pt x="748" y="250"/>
                  </a:lnTo>
                  <a:lnTo>
                    <a:pt x="759" y="256"/>
                  </a:lnTo>
                  <a:lnTo>
                    <a:pt x="772" y="262"/>
                  </a:lnTo>
                  <a:lnTo>
                    <a:pt x="788" y="266"/>
                  </a:lnTo>
                  <a:lnTo>
                    <a:pt x="846" y="280"/>
                  </a:lnTo>
                  <a:lnTo>
                    <a:pt x="860" y="284"/>
                  </a:lnTo>
                  <a:lnTo>
                    <a:pt x="873" y="287"/>
                  </a:lnTo>
                  <a:lnTo>
                    <a:pt x="883" y="291"/>
                  </a:lnTo>
                  <a:lnTo>
                    <a:pt x="891" y="296"/>
                  </a:lnTo>
                  <a:lnTo>
                    <a:pt x="897" y="301"/>
                  </a:lnTo>
                  <a:lnTo>
                    <a:pt x="902" y="307"/>
                  </a:lnTo>
                  <a:lnTo>
                    <a:pt x="904" y="314"/>
                  </a:lnTo>
                  <a:lnTo>
                    <a:pt x="905" y="322"/>
                  </a:lnTo>
                  <a:lnTo>
                    <a:pt x="904" y="333"/>
                  </a:lnTo>
                  <a:lnTo>
                    <a:pt x="899" y="343"/>
                  </a:lnTo>
                  <a:lnTo>
                    <a:pt x="893" y="351"/>
                  </a:lnTo>
                  <a:lnTo>
                    <a:pt x="885" y="358"/>
                  </a:lnTo>
                  <a:lnTo>
                    <a:pt x="875" y="363"/>
                  </a:lnTo>
                  <a:lnTo>
                    <a:pt x="862" y="366"/>
                  </a:lnTo>
                  <a:lnTo>
                    <a:pt x="850" y="368"/>
                  </a:lnTo>
                  <a:lnTo>
                    <a:pt x="837" y="369"/>
                  </a:lnTo>
                  <a:lnTo>
                    <a:pt x="813" y="367"/>
                  </a:lnTo>
                  <a:lnTo>
                    <a:pt x="795" y="363"/>
                  </a:lnTo>
                  <a:lnTo>
                    <a:pt x="782" y="356"/>
                  </a:lnTo>
                  <a:lnTo>
                    <a:pt x="771" y="348"/>
                  </a:lnTo>
                  <a:lnTo>
                    <a:pt x="765" y="338"/>
                  </a:lnTo>
                  <a:lnTo>
                    <a:pt x="761" y="328"/>
                  </a:lnTo>
                  <a:lnTo>
                    <a:pt x="759" y="318"/>
                  </a:lnTo>
                  <a:lnTo>
                    <a:pt x="758" y="309"/>
                  </a:lnTo>
                  <a:lnTo>
                    <a:pt x="709" y="309"/>
                  </a:lnTo>
                  <a:lnTo>
                    <a:pt x="710" y="323"/>
                  </a:lnTo>
                  <a:lnTo>
                    <a:pt x="713" y="340"/>
                  </a:lnTo>
                  <a:lnTo>
                    <a:pt x="719" y="357"/>
                  </a:lnTo>
                  <a:lnTo>
                    <a:pt x="729" y="373"/>
                  </a:lnTo>
                  <a:lnTo>
                    <a:pt x="745" y="388"/>
                  </a:lnTo>
                  <a:lnTo>
                    <a:pt x="767" y="400"/>
                  </a:lnTo>
                  <a:lnTo>
                    <a:pt x="798" y="408"/>
                  </a:lnTo>
                  <a:lnTo>
                    <a:pt x="837" y="411"/>
                  </a:lnTo>
                  <a:lnTo>
                    <a:pt x="861" y="409"/>
                  </a:lnTo>
                  <a:lnTo>
                    <a:pt x="884" y="404"/>
                  </a:lnTo>
                  <a:lnTo>
                    <a:pt x="903" y="396"/>
                  </a:lnTo>
                  <a:lnTo>
                    <a:pt x="921" y="385"/>
                  </a:lnTo>
                  <a:lnTo>
                    <a:pt x="935" y="372"/>
                  </a:lnTo>
                  <a:lnTo>
                    <a:pt x="945" y="355"/>
                  </a:lnTo>
                  <a:lnTo>
                    <a:pt x="952" y="336"/>
                  </a:lnTo>
                  <a:lnTo>
                    <a:pt x="955" y="315"/>
                  </a:lnTo>
                  <a:lnTo>
                    <a:pt x="953" y="300"/>
                  </a:lnTo>
                  <a:lnTo>
                    <a:pt x="950" y="287"/>
                  </a:lnTo>
                  <a:lnTo>
                    <a:pt x="944" y="276"/>
                  </a:lnTo>
                  <a:lnTo>
                    <a:pt x="936" y="266"/>
                  </a:lnTo>
                  <a:lnTo>
                    <a:pt x="925" y="257"/>
                  </a:lnTo>
                  <a:lnTo>
                    <a:pt x="911" y="250"/>
                  </a:lnTo>
                  <a:lnTo>
                    <a:pt x="893" y="243"/>
                  </a:lnTo>
                  <a:lnTo>
                    <a:pt x="872" y="237"/>
                  </a:lnTo>
                  <a:lnTo>
                    <a:pt x="822" y="225"/>
                  </a:lnTo>
                  <a:lnTo>
                    <a:pt x="808" y="221"/>
                  </a:lnTo>
                  <a:lnTo>
                    <a:pt x="797" y="218"/>
                  </a:lnTo>
                  <a:lnTo>
                    <a:pt x="788" y="215"/>
                  </a:lnTo>
                  <a:lnTo>
                    <a:pt x="780" y="211"/>
                  </a:lnTo>
                  <a:lnTo>
                    <a:pt x="774" y="206"/>
                  </a:lnTo>
                  <a:lnTo>
                    <a:pt x="770" y="201"/>
                  </a:lnTo>
                  <a:lnTo>
                    <a:pt x="768" y="194"/>
                  </a:lnTo>
                  <a:lnTo>
                    <a:pt x="767" y="186"/>
                  </a:lnTo>
                  <a:lnTo>
                    <a:pt x="769" y="173"/>
                  </a:lnTo>
                  <a:lnTo>
                    <a:pt x="774" y="163"/>
                  </a:lnTo>
                  <a:lnTo>
                    <a:pt x="782" y="156"/>
                  </a:lnTo>
                  <a:lnTo>
                    <a:pt x="791" y="151"/>
                  </a:lnTo>
                  <a:lnTo>
                    <a:pt x="801" y="147"/>
                  </a:lnTo>
                  <a:lnTo>
                    <a:pt x="811" y="145"/>
                  </a:lnTo>
                  <a:lnTo>
                    <a:pt x="819" y="144"/>
                  </a:lnTo>
                  <a:lnTo>
                    <a:pt x="827" y="144"/>
                  </a:lnTo>
                  <a:lnTo>
                    <a:pt x="848" y="145"/>
                  </a:lnTo>
                  <a:lnTo>
                    <a:pt x="864" y="149"/>
                  </a:lnTo>
                  <a:lnTo>
                    <a:pt x="877" y="154"/>
                  </a:lnTo>
                  <a:lnTo>
                    <a:pt x="885" y="161"/>
                  </a:lnTo>
                  <a:lnTo>
                    <a:pt x="891" y="169"/>
                  </a:lnTo>
                  <a:lnTo>
                    <a:pt x="895" y="177"/>
                  </a:lnTo>
                  <a:lnTo>
                    <a:pt x="896" y="186"/>
                  </a:lnTo>
                  <a:lnTo>
                    <a:pt x="897" y="194"/>
                  </a:lnTo>
                  <a:lnTo>
                    <a:pt x="945" y="194"/>
                  </a:lnTo>
                  <a:close/>
                  <a:moveTo>
                    <a:pt x="1454" y="355"/>
                  </a:moveTo>
                  <a:lnTo>
                    <a:pt x="1203" y="355"/>
                  </a:lnTo>
                  <a:lnTo>
                    <a:pt x="1454" y="47"/>
                  </a:lnTo>
                  <a:lnTo>
                    <a:pt x="1454" y="0"/>
                  </a:lnTo>
                  <a:lnTo>
                    <a:pt x="1152" y="0"/>
                  </a:lnTo>
                  <a:lnTo>
                    <a:pt x="1152" y="48"/>
                  </a:lnTo>
                  <a:lnTo>
                    <a:pt x="1383" y="48"/>
                  </a:lnTo>
                  <a:lnTo>
                    <a:pt x="1133" y="357"/>
                  </a:lnTo>
                  <a:lnTo>
                    <a:pt x="1133" y="402"/>
                  </a:lnTo>
                  <a:lnTo>
                    <a:pt x="1454" y="402"/>
                  </a:lnTo>
                  <a:lnTo>
                    <a:pt x="1454" y="355"/>
                  </a:lnTo>
                  <a:close/>
                </a:path>
              </a:pathLst>
            </a:custGeom>
            <a:solidFill>
              <a:srgbClr val="000000"/>
            </a:solidFill>
            <a:ln w="9525">
              <a:noFill/>
              <a:round/>
              <a:headEnd/>
              <a:tailEnd/>
            </a:ln>
          </p:spPr>
          <p:txBody>
            <a:bodyPr/>
            <a:lstStyle/>
            <a:p>
              <a:endParaRPr lang="en-US"/>
            </a:p>
          </p:txBody>
        </p:sp>
        <p:sp>
          <p:nvSpPr>
            <p:cNvPr id="85092" name="Freeform 100"/>
            <p:cNvSpPr>
              <a:spLocks noEditPoints="1"/>
            </p:cNvSpPr>
            <p:nvPr/>
          </p:nvSpPr>
          <p:spPr bwMode="auto">
            <a:xfrm>
              <a:off x="2294" y="1475"/>
              <a:ext cx="28" cy="30"/>
            </a:xfrm>
            <a:custGeom>
              <a:avLst/>
              <a:gdLst/>
              <a:ahLst/>
              <a:cxnLst>
                <a:cxn ang="0">
                  <a:pos x="264" y="285"/>
                </a:cxn>
                <a:cxn ang="0">
                  <a:pos x="304" y="402"/>
                </a:cxn>
                <a:cxn ang="0">
                  <a:pos x="364" y="402"/>
                </a:cxn>
                <a:cxn ang="0">
                  <a:pos x="217" y="0"/>
                </a:cxn>
                <a:cxn ang="0">
                  <a:pos x="153" y="0"/>
                </a:cxn>
                <a:cxn ang="0">
                  <a:pos x="0" y="402"/>
                </a:cxn>
                <a:cxn ang="0">
                  <a:pos x="57" y="402"/>
                </a:cxn>
                <a:cxn ang="0">
                  <a:pos x="100" y="285"/>
                </a:cxn>
                <a:cxn ang="0">
                  <a:pos x="264" y="285"/>
                </a:cxn>
                <a:cxn ang="0">
                  <a:pos x="117" y="237"/>
                </a:cxn>
                <a:cxn ang="0">
                  <a:pos x="182" y="61"/>
                </a:cxn>
                <a:cxn ang="0">
                  <a:pos x="183" y="61"/>
                </a:cxn>
                <a:cxn ang="0">
                  <a:pos x="243" y="237"/>
                </a:cxn>
                <a:cxn ang="0">
                  <a:pos x="117" y="237"/>
                </a:cxn>
              </a:cxnLst>
              <a:rect l="0" t="0" r="r" b="b"/>
              <a:pathLst>
                <a:path w="364" h="402">
                  <a:moveTo>
                    <a:pt x="264" y="285"/>
                  </a:moveTo>
                  <a:lnTo>
                    <a:pt x="304" y="402"/>
                  </a:lnTo>
                  <a:lnTo>
                    <a:pt x="364" y="402"/>
                  </a:lnTo>
                  <a:lnTo>
                    <a:pt x="217" y="0"/>
                  </a:lnTo>
                  <a:lnTo>
                    <a:pt x="153" y="0"/>
                  </a:lnTo>
                  <a:lnTo>
                    <a:pt x="0" y="402"/>
                  </a:lnTo>
                  <a:lnTo>
                    <a:pt x="57" y="402"/>
                  </a:lnTo>
                  <a:lnTo>
                    <a:pt x="100" y="285"/>
                  </a:lnTo>
                  <a:lnTo>
                    <a:pt x="264" y="285"/>
                  </a:lnTo>
                  <a:close/>
                  <a:moveTo>
                    <a:pt x="117" y="237"/>
                  </a:moveTo>
                  <a:lnTo>
                    <a:pt x="182" y="61"/>
                  </a:lnTo>
                  <a:lnTo>
                    <a:pt x="183" y="61"/>
                  </a:lnTo>
                  <a:lnTo>
                    <a:pt x="243" y="237"/>
                  </a:lnTo>
                  <a:lnTo>
                    <a:pt x="117" y="237"/>
                  </a:lnTo>
                  <a:close/>
                </a:path>
              </a:pathLst>
            </a:custGeom>
            <a:solidFill>
              <a:srgbClr val="000000"/>
            </a:solidFill>
            <a:ln w="9525">
              <a:noFill/>
              <a:round/>
              <a:headEnd/>
              <a:tailEnd/>
            </a:ln>
          </p:spPr>
          <p:txBody>
            <a:bodyPr/>
            <a:lstStyle/>
            <a:p>
              <a:endParaRPr lang="en-US"/>
            </a:p>
          </p:txBody>
        </p:sp>
        <p:sp>
          <p:nvSpPr>
            <p:cNvPr id="85093" name="Freeform 101"/>
            <p:cNvSpPr>
              <a:spLocks noEditPoints="1"/>
            </p:cNvSpPr>
            <p:nvPr/>
          </p:nvSpPr>
          <p:spPr bwMode="auto">
            <a:xfrm>
              <a:off x="2325" y="1475"/>
              <a:ext cx="51" cy="30"/>
            </a:xfrm>
            <a:custGeom>
              <a:avLst/>
              <a:gdLst/>
              <a:ahLst/>
              <a:cxnLst>
                <a:cxn ang="0">
                  <a:pos x="269" y="166"/>
                </a:cxn>
                <a:cxn ang="0">
                  <a:pos x="55" y="166"/>
                </a:cxn>
                <a:cxn ang="0">
                  <a:pos x="55" y="0"/>
                </a:cxn>
                <a:cxn ang="0">
                  <a:pos x="0" y="0"/>
                </a:cxn>
                <a:cxn ang="0">
                  <a:pos x="0" y="402"/>
                </a:cxn>
                <a:cxn ang="0">
                  <a:pos x="55" y="402"/>
                </a:cxn>
                <a:cxn ang="0">
                  <a:pos x="55" y="215"/>
                </a:cxn>
                <a:cxn ang="0">
                  <a:pos x="269" y="215"/>
                </a:cxn>
                <a:cxn ang="0">
                  <a:pos x="269" y="402"/>
                </a:cxn>
                <a:cxn ang="0">
                  <a:pos x="324" y="402"/>
                </a:cxn>
                <a:cxn ang="0">
                  <a:pos x="324" y="0"/>
                </a:cxn>
                <a:cxn ang="0">
                  <a:pos x="269" y="0"/>
                </a:cxn>
                <a:cxn ang="0">
                  <a:pos x="269" y="166"/>
                </a:cxn>
                <a:cxn ang="0">
                  <a:pos x="453" y="0"/>
                </a:cxn>
                <a:cxn ang="0">
                  <a:pos x="398" y="0"/>
                </a:cxn>
                <a:cxn ang="0">
                  <a:pos x="398" y="402"/>
                </a:cxn>
                <a:cxn ang="0">
                  <a:pos x="660" y="402"/>
                </a:cxn>
                <a:cxn ang="0">
                  <a:pos x="660" y="355"/>
                </a:cxn>
                <a:cxn ang="0">
                  <a:pos x="453" y="355"/>
                </a:cxn>
                <a:cxn ang="0">
                  <a:pos x="453" y="0"/>
                </a:cxn>
              </a:cxnLst>
              <a:rect l="0" t="0" r="r" b="b"/>
              <a:pathLst>
                <a:path w="660" h="402">
                  <a:moveTo>
                    <a:pt x="269" y="166"/>
                  </a:moveTo>
                  <a:lnTo>
                    <a:pt x="55" y="166"/>
                  </a:lnTo>
                  <a:lnTo>
                    <a:pt x="55" y="0"/>
                  </a:lnTo>
                  <a:lnTo>
                    <a:pt x="0" y="0"/>
                  </a:lnTo>
                  <a:lnTo>
                    <a:pt x="0" y="402"/>
                  </a:lnTo>
                  <a:lnTo>
                    <a:pt x="55" y="402"/>
                  </a:lnTo>
                  <a:lnTo>
                    <a:pt x="55" y="215"/>
                  </a:lnTo>
                  <a:lnTo>
                    <a:pt x="269" y="215"/>
                  </a:lnTo>
                  <a:lnTo>
                    <a:pt x="269" y="402"/>
                  </a:lnTo>
                  <a:lnTo>
                    <a:pt x="324" y="402"/>
                  </a:lnTo>
                  <a:lnTo>
                    <a:pt x="324" y="0"/>
                  </a:lnTo>
                  <a:lnTo>
                    <a:pt x="269" y="0"/>
                  </a:lnTo>
                  <a:lnTo>
                    <a:pt x="269" y="166"/>
                  </a:lnTo>
                  <a:close/>
                  <a:moveTo>
                    <a:pt x="453" y="0"/>
                  </a:moveTo>
                  <a:lnTo>
                    <a:pt x="398" y="0"/>
                  </a:lnTo>
                  <a:lnTo>
                    <a:pt x="398" y="402"/>
                  </a:lnTo>
                  <a:lnTo>
                    <a:pt x="660" y="402"/>
                  </a:lnTo>
                  <a:lnTo>
                    <a:pt x="660" y="355"/>
                  </a:lnTo>
                  <a:lnTo>
                    <a:pt x="453" y="355"/>
                  </a:lnTo>
                  <a:lnTo>
                    <a:pt x="453" y="0"/>
                  </a:lnTo>
                  <a:close/>
                </a:path>
              </a:pathLst>
            </a:custGeom>
            <a:solidFill>
              <a:srgbClr val="000000"/>
            </a:solidFill>
            <a:ln w="9525">
              <a:noFill/>
              <a:round/>
              <a:headEnd/>
              <a:tailEnd/>
            </a:ln>
          </p:spPr>
          <p:txBody>
            <a:bodyPr/>
            <a:lstStyle/>
            <a:p>
              <a:endParaRPr lang="en-US"/>
            </a:p>
          </p:txBody>
        </p:sp>
        <p:sp>
          <p:nvSpPr>
            <p:cNvPr id="85094" name="Freeform 102"/>
            <p:cNvSpPr>
              <a:spLocks/>
            </p:cNvSpPr>
            <p:nvPr/>
          </p:nvSpPr>
          <p:spPr bwMode="auto">
            <a:xfrm>
              <a:off x="2055" y="1438"/>
              <a:ext cx="444" cy="104"/>
            </a:xfrm>
            <a:custGeom>
              <a:avLst/>
              <a:gdLst/>
              <a:ahLst/>
              <a:cxnLst>
                <a:cxn ang="0">
                  <a:pos x="1915" y="0"/>
                </a:cxn>
                <a:cxn ang="0">
                  <a:pos x="5770" y="0"/>
                </a:cxn>
                <a:cxn ang="0">
                  <a:pos x="3842" y="1356"/>
                </a:cxn>
                <a:cxn ang="0">
                  <a:pos x="0" y="1356"/>
                </a:cxn>
                <a:cxn ang="0">
                  <a:pos x="1915" y="0"/>
                </a:cxn>
              </a:cxnLst>
              <a:rect l="0" t="0" r="r" b="b"/>
              <a:pathLst>
                <a:path w="5770" h="1356">
                  <a:moveTo>
                    <a:pt x="1915" y="0"/>
                  </a:moveTo>
                  <a:lnTo>
                    <a:pt x="5770" y="0"/>
                  </a:lnTo>
                  <a:lnTo>
                    <a:pt x="3842" y="1356"/>
                  </a:lnTo>
                  <a:lnTo>
                    <a:pt x="0" y="1356"/>
                  </a:lnTo>
                  <a:lnTo>
                    <a:pt x="1915" y="0"/>
                  </a:lnTo>
                </a:path>
              </a:pathLst>
            </a:custGeom>
            <a:noFill/>
            <a:ln w="0">
              <a:solidFill>
                <a:srgbClr val="000000"/>
              </a:solidFill>
              <a:prstDash val="solid"/>
              <a:round/>
              <a:headEnd/>
              <a:tailEnd/>
            </a:ln>
          </p:spPr>
          <p:txBody>
            <a:bodyPr/>
            <a:lstStyle/>
            <a:p>
              <a:endParaRPr lang="en-US"/>
            </a:p>
          </p:txBody>
        </p:sp>
        <p:sp>
          <p:nvSpPr>
            <p:cNvPr id="85095" name="Freeform 103"/>
            <p:cNvSpPr>
              <a:spLocks/>
            </p:cNvSpPr>
            <p:nvPr/>
          </p:nvSpPr>
          <p:spPr bwMode="auto">
            <a:xfrm>
              <a:off x="2076" y="1444"/>
              <a:ext cx="400" cy="92"/>
            </a:xfrm>
            <a:custGeom>
              <a:avLst/>
              <a:gdLst/>
              <a:ahLst/>
              <a:cxnLst>
                <a:cxn ang="0">
                  <a:pos x="1674" y="0"/>
                </a:cxn>
                <a:cxn ang="0">
                  <a:pos x="0" y="1192"/>
                </a:cxn>
                <a:cxn ang="0">
                  <a:pos x="3532" y="1192"/>
                </a:cxn>
                <a:cxn ang="0">
                  <a:pos x="5205" y="0"/>
                </a:cxn>
                <a:cxn ang="0">
                  <a:pos x="1674" y="0"/>
                </a:cxn>
              </a:cxnLst>
              <a:rect l="0" t="0" r="r" b="b"/>
              <a:pathLst>
                <a:path w="5205" h="1192">
                  <a:moveTo>
                    <a:pt x="1674" y="0"/>
                  </a:moveTo>
                  <a:lnTo>
                    <a:pt x="0" y="1192"/>
                  </a:lnTo>
                  <a:lnTo>
                    <a:pt x="3532" y="1192"/>
                  </a:lnTo>
                  <a:lnTo>
                    <a:pt x="5205" y="0"/>
                  </a:lnTo>
                  <a:lnTo>
                    <a:pt x="1674" y="0"/>
                  </a:lnTo>
                </a:path>
              </a:pathLst>
            </a:custGeom>
            <a:noFill/>
            <a:ln w="0">
              <a:solidFill>
                <a:srgbClr val="000000"/>
              </a:solidFill>
              <a:prstDash val="solid"/>
              <a:round/>
              <a:headEnd/>
              <a:tailEnd/>
            </a:ln>
          </p:spPr>
          <p:txBody>
            <a:bodyPr/>
            <a:lstStyle/>
            <a:p>
              <a:endParaRPr lang="en-US"/>
            </a:p>
          </p:txBody>
        </p:sp>
        <p:sp>
          <p:nvSpPr>
            <p:cNvPr id="85096" name="Freeform 104"/>
            <p:cNvSpPr>
              <a:spLocks noEditPoints="1"/>
            </p:cNvSpPr>
            <p:nvPr/>
          </p:nvSpPr>
          <p:spPr bwMode="auto">
            <a:xfrm>
              <a:off x="3662" y="2261"/>
              <a:ext cx="84" cy="41"/>
            </a:xfrm>
            <a:custGeom>
              <a:avLst/>
              <a:gdLst/>
              <a:ahLst/>
              <a:cxnLst>
                <a:cxn ang="0">
                  <a:pos x="287" y="47"/>
                </a:cxn>
                <a:cxn ang="0">
                  <a:pos x="120" y="3"/>
                </a:cxn>
                <a:cxn ang="0">
                  <a:pos x="22" y="79"/>
                </a:cxn>
                <a:cxn ang="0">
                  <a:pos x="34" y="184"/>
                </a:cxn>
                <a:cxn ang="0">
                  <a:pos x="101" y="219"/>
                </a:cxn>
                <a:cxn ang="0">
                  <a:pos x="253" y="264"/>
                </a:cxn>
                <a:cxn ang="0">
                  <a:pos x="269" y="329"/>
                </a:cxn>
                <a:cxn ang="0">
                  <a:pos x="198" y="375"/>
                </a:cxn>
                <a:cxn ang="0">
                  <a:pos x="106" y="367"/>
                </a:cxn>
                <a:cxn ang="0">
                  <a:pos x="52" y="283"/>
                </a:cxn>
                <a:cxn ang="0">
                  <a:pos x="8" y="337"/>
                </a:cxn>
                <a:cxn ang="0">
                  <a:pos x="49" y="391"/>
                </a:cxn>
                <a:cxn ang="0">
                  <a:pos x="116" y="419"/>
                </a:cxn>
                <a:cxn ang="0">
                  <a:pos x="246" y="410"/>
                </a:cxn>
                <a:cxn ang="0">
                  <a:pos x="325" y="301"/>
                </a:cxn>
                <a:cxn ang="0">
                  <a:pos x="285" y="217"/>
                </a:cxn>
                <a:cxn ang="0">
                  <a:pos x="107" y="165"/>
                </a:cxn>
                <a:cxn ang="0">
                  <a:pos x="71" y="138"/>
                </a:cxn>
                <a:cxn ang="0">
                  <a:pos x="87" y="68"/>
                </a:cxn>
                <a:cxn ang="0">
                  <a:pos x="161" y="46"/>
                </a:cxn>
                <a:cxn ang="0">
                  <a:pos x="241" y="75"/>
                </a:cxn>
                <a:cxn ang="0">
                  <a:pos x="485" y="160"/>
                </a:cxn>
                <a:cxn ang="0">
                  <a:pos x="388" y="120"/>
                </a:cxn>
                <a:cxn ang="0">
                  <a:pos x="389" y="367"/>
                </a:cxn>
                <a:cxn ang="0">
                  <a:pos x="418" y="411"/>
                </a:cxn>
                <a:cxn ang="0">
                  <a:pos x="458" y="415"/>
                </a:cxn>
                <a:cxn ang="0">
                  <a:pos x="485" y="412"/>
                </a:cxn>
                <a:cxn ang="0">
                  <a:pos x="441" y="364"/>
                </a:cxn>
                <a:cxn ang="0">
                  <a:pos x="515" y="294"/>
                </a:cxn>
                <a:cxn ang="0">
                  <a:pos x="590" y="407"/>
                </a:cxn>
                <a:cxn ang="0">
                  <a:pos x="737" y="391"/>
                </a:cxn>
                <a:cxn ang="0">
                  <a:pos x="789" y="266"/>
                </a:cxn>
                <a:cxn ang="0">
                  <a:pos x="737" y="140"/>
                </a:cxn>
                <a:cxn ang="0">
                  <a:pos x="590" y="125"/>
                </a:cxn>
                <a:cxn ang="0">
                  <a:pos x="515" y="238"/>
                </a:cxn>
                <a:cxn ang="0">
                  <a:pos x="573" y="214"/>
                </a:cxn>
                <a:cxn ang="0">
                  <a:pos x="651" y="154"/>
                </a:cxn>
                <a:cxn ang="0">
                  <a:pos x="730" y="214"/>
                </a:cxn>
                <a:cxn ang="0">
                  <a:pos x="735" y="300"/>
                </a:cxn>
                <a:cxn ang="0">
                  <a:pos x="676" y="375"/>
                </a:cxn>
                <a:cxn ang="0">
                  <a:pos x="582" y="337"/>
                </a:cxn>
                <a:cxn ang="0">
                  <a:pos x="879" y="280"/>
                </a:cxn>
                <a:cxn ang="0">
                  <a:pos x="903" y="183"/>
                </a:cxn>
                <a:cxn ang="0">
                  <a:pos x="1005" y="167"/>
                </a:cxn>
                <a:cxn ang="0">
                  <a:pos x="1041" y="250"/>
                </a:cxn>
                <a:cxn ang="0">
                  <a:pos x="1021" y="346"/>
                </a:cxn>
                <a:cxn ang="0">
                  <a:pos x="949" y="378"/>
                </a:cxn>
                <a:cxn ang="0">
                  <a:pos x="887" y="329"/>
                </a:cxn>
                <a:cxn ang="0">
                  <a:pos x="882" y="382"/>
                </a:cxn>
                <a:cxn ang="0">
                  <a:pos x="913" y="409"/>
                </a:cxn>
                <a:cxn ang="0">
                  <a:pos x="997" y="417"/>
                </a:cxn>
                <a:cxn ang="0">
                  <a:pos x="1087" y="313"/>
                </a:cxn>
                <a:cxn ang="0">
                  <a:pos x="1075" y="175"/>
                </a:cxn>
                <a:cxn ang="0">
                  <a:pos x="969" y="111"/>
                </a:cxn>
                <a:cxn ang="0">
                  <a:pos x="900" y="138"/>
                </a:cxn>
                <a:cxn ang="0">
                  <a:pos x="879" y="120"/>
                </a:cxn>
              </a:cxnLst>
              <a:rect l="0" t="0" r="r" b="b"/>
              <a:pathLst>
                <a:path w="1093" h="529">
                  <a:moveTo>
                    <a:pt x="314" y="128"/>
                  </a:moveTo>
                  <a:lnTo>
                    <a:pt x="311" y="110"/>
                  </a:lnTo>
                  <a:lnTo>
                    <a:pt x="307" y="90"/>
                  </a:lnTo>
                  <a:lnTo>
                    <a:pt x="300" y="68"/>
                  </a:lnTo>
                  <a:lnTo>
                    <a:pt x="287" y="47"/>
                  </a:lnTo>
                  <a:lnTo>
                    <a:pt x="266" y="29"/>
                  </a:lnTo>
                  <a:lnTo>
                    <a:pt x="239" y="14"/>
                  </a:lnTo>
                  <a:lnTo>
                    <a:pt x="202" y="4"/>
                  </a:lnTo>
                  <a:lnTo>
                    <a:pt x="154" y="0"/>
                  </a:lnTo>
                  <a:lnTo>
                    <a:pt x="120" y="3"/>
                  </a:lnTo>
                  <a:lnTo>
                    <a:pt x="91" y="10"/>
                  </a:lnTo>
                  <a:lnTo>
                    <a:pt x="66" y="23"/>
                  </a:lnTo>
                  <a:lnTo>
                    <a:pt x="48" y="38"/>
                  </a:lnTo>
                  <a:lnTo>
                    <a:pt x="32" y="58"/>
                  </a:lnTo>
                  <a:lnTo>
                    <a:pt x="22" y="79"/>
                  </a:lnTo>
                  <a:lnTo>
                    <a:pt x="16" y="101"/>
                  </a:lnTo>
                  <a:lnTo>
                    <a:pt x="14" y="124"/>
                  </a:lnTo>
                  <a:lnTo>
                    <a:pt x="17" y="148"/>
                  </a:lnTo>
                  <a:lnTo>
                    <a:pt x="24" y="167"/>
                  </a:lnTo>
                  <a:lnTo>
                    <a:pt x="34" y="184"/>
                  </a:lnTo>
                  <a:lnTo>
                    <a:pt x="48" y="196"/>
                  </a:lnTo>
                  <a:lnTo>
                    <a:pt x="62" y="205"/>
                  </a:lnTo>
                  <a:lnTo>
                    <a:pt x="76" y="212"/>
                  </a:lnTo>
                  <a:lnTo>
                    <a:pt x="89" y="216"/>
                  </a:lnTo>
                  <a:lnTo>
                    <a:pt x="101" y="219"/>
                  </a:lnTo>
                  <a:lnTo>
                    <a:pt x="185" y="238"/>
                  </a:lnTo>
                  <a:lnTo>
                    <a:pt x="207" y="244"/>
                  </a:lnTo>
                  <a:lnTo>
                    <a:pt x="227" y="250"/>
                  </a:lnTo>
                  <a:lnTo>
                    <a:pt x="241" y="256"/>
                  </a:lnTo>
                  <a:lnTo>
                    <a:pt x="253" y="264"/>
                  </a:lnTo>
                  <a:lnTo>
                    <a:pt x="261" y="272"/>
                  </a:lnTo>
                  <a:lnTo>
                    <a:pt x="267" y="282"/>
                  </a:lnTo>
                  <a:lnTo>
                    <a:pt x="271" y="295"/>
                  </a:lnTo>
                  <a:lnTo>
                    <a:pt x="272" y="310"/>
                  </a:lnTo>
                  <a:lnTo>
                    <a:pt x="269" y="329"/>
                  </a:lnTo>
                  <a:lnTo>
                    <a:pt x="260" y="345"/>
                  </a:lnTo>
                  <a:lnTo>
                    <a:pt x="248" y="356"/>
                  </a:lnTo>
                  <a:lnTo>
                    <a:pt x="233" y="365"/>
                  </a:lnTo>
                  <a:lnTo>
                    <a:pt x="215" y="371"/>
                  </a:lnTo>
                  <a:lnTo>
                    <a:pt x="198" y="375"/>
                  </a:lnTo>
                  <a:lnTo>
                    <a:pt x="181" y="376"/>
                  </a:lnTo>
                  <a:lnTo>
                    <a:pt x="164" y="377"/>
                  </a:lnTo>
                  <a:lnTo>
                    <a:pt x="145" y="376"/>
                  </a:lnTo>
                  <a:lnTo>
                    <a:pt x="124" y="373"/>
                  </a:lnTo>
                  <a:lnTo>
                    <a:pt x="106" y="367"/>
                  </a:lnTo>
                  <a:lnTo>
                    <a:pt x="88" y="357"/>
                  </a:lnTo>
                  <a:lnTo>
                    <a:pt x="73" y="345"/>
                  </a:lnTo>
                  <a:lnTo>
                    <a:pt x="62" y="329"/>
                  </a:lnTo>
                  <a:lnTo>
                    <a:pt x="55" y="309"/>
                  </a:lnTo>
                  <a:lnTo>
                    <a:pt x="52" y="283"/>
                  </a:lnTo>
                  <a:lnTo>
                    <a:pt x="0" y="283"/>
                  </a:lnTo>
                  <a:lnTo>
                    <a:pt x="0" y="297"/>
                  </a:lnTo>
                  <a:lnTo>
                    <a:pt x="2" y="311"/>
                  </a:lnTo>
                  <a:lnTo>
                    <a:pt x="5" y="324"/>
                  </a:lnTo>
                  <a:lnTo>
                    <a:pt x="8" y="337"/>
                  </a:lnTo>
                  <a:lnTo>
                    <a:pt x="13" y="349"/>
                  </a:lnTo>
                  <a:lnTo>
                    <a:pt x="20" y="361"/>
                  </a:lnTo>
                  <a:lnTo>
                    <a:pt x="30" y="373"/>
                  </a:lnTo>
                  <a:lnTo>
                    <a:pt x="41" y="385"/>
                  </a:lnTo>
                  <a:lnTo>
                    <a:pt x="49" y="391"/>
                  </a:lnTo>
                  <a:lnTo>
                    <a:pt x="58" y="398"/>
                  </a:lnTo>
                  <a:lnTo>
                    <a:pt x="69" y="404"/>
                  </a:lnTo>
                  <a:lnTo>
                    <a:pt x="82" y="410"/>
                  </a:lnTo>
                  <a:lnTo>
                    <a:pt x="98" y="415"/>
                  </a:lnTo>
                  <a:lnTo>
                    <a:pt x="116" y="419"/>
                  </a:lnTo>
                  <a:lnTo>
                    <a:pt x="139" y="422"/>
                  </a:lnTo>
                  <a:lnTo>
                    <a:pt x="165" y="423"/>
                  </a:lnTo>
                  <a:lnTo>
                    <a:pt x="192" y="422"/>
                  </a:lnTo>
                  <a:lnTo>
                    <a:pt x="219" y="417"/>
                  </a:lnTo>
                  <a:lnTo>
                    <a:pt x="246" y="410"/>
                  </a:lnTo>
                  <a:lnTo>
                    <a:pt x="272" y="398"/>
                  </a:lnTo>
                  <a:lnTo>
                    <a:pt x="293" y="382"/>
                  </a:lnTo>
                  <a:lnTo>
                    <a:pt x="309" y="361"/>
                  </a:lnTo>
                  <a:lnTo>
                    <a:pt x="321" y="334"/>
                  </a:lnTo>
                  <a:lnTo>
                    <a:pt x="325" y="301"/>
                  </a:lnTo>
                  <a:lnTo>
                    <a:pt x="323" y="279"/>
                  </a:lnTo>
                  <a:lnTo>
                    <a:pt x="318" y="260"/>
                  </a:lnTo>
                  <a:lnTo>
                    <a:pt x="309" y="243"/>
                  </a:lnTo>
                  <a:lnTo>
                    <a:pt x="298" y="229"/>
                  </a:lnTo>
                  <a:lnTo>
                    <a:pt x="285" y="217"/>
                  </a:lnTo>
                  <a:lnTo>
                    <a:pt x="270" y="208"/>
                  </a:lnTo>
                  <a:lnTo>
                    <a:pt x="252" y="200"/>
                  </a:lnTo>
                  <a:lnTo>
                    <a:pt x="233" y="195"/>
                  </a:lnTo>
                  <a:lnTo>
                    <a:pt x="116" y="168"/>
                  </a:lnTo>
                  <a:lnTo>
                    <a:pt x="107" y="165"/>
                  </a:lnTo>
                  <a:lnTo>
                    <a:pt x="98" y="162"/>
                  </a:lnTo>
                  <a:lnTo>
                    <a:pt x="89" y="158"/>
                  </a:lnTo>
                  <a:lnTo>
                    <a:pt x="82" y="153"/>
                  </a:lnTo>
                  <a:lnTo>
                    <a:pt x="76" y="146"/>
                  </a:lnTo>
                  <a:lnTo>
                    <a:pt x="71" y="138"/>
                  </a:lnTo>
                  <a:lnTo>
                    <a:pt x="68" y="129"/>
                  </a:lnTo>
                  <a:lnTo>
                    <a:pt x="67" y="117"/>
                  </a:lnTo>
                  <a:lnTo>
                    <a:pt x="70" y="96"/>
                  </a:lnTo>
                  <a:lnTo>
                    <a:pt x="77" y="80"/>
                  </a:lnTo>
                  <a:lnTo>
                    <a:pt x="87" y="68"/>
                  </a:lnTo>
                  <a:lnTo>
                    <a:pt x="101" y="59"/>
                  </a:lnTo>
                  <a:lnTo>
                    <a:pt x="116" y="52"/>
                  </a:lnTo>
                  <a:lnTo>
                    <a:pt x="131" y="48"/>
                  </a:lnTo>
                  <a:lnTo>
                    <a:pt x="147" y="47"/>
                  </a:lnTo>
                  <a:lnTo>
                    <a:pt x="161" y="46"/>
                  </a:lnTo>
                  <a:lnTo>
                    <a:pt x="178" y="47"/>
                  </a:lnTo>
                  <a:lnTo>
                    <a:pt x="196" y="50"/>
                  </a:lnTo>
                  <a:lnTo>
                    <a:pt x="212" y="56"/>
                  </a:lnTo>
                  <a:lnTo>
                    <a:pt x="228" y="64"/>
                  </a:lnTo>
                  <a:lnTo>
                    <a:pt x="241" y="75"/>
                  </a:lnTo>
                  <a:lnTo>
                    <a:pt x="252" y="89"/>
                  </a:lnTo>
                  <a:lnTo>
                    <a:pt x="259" y="107"/>
                  </a:lnTo>
                  <a:lnTo>
                    <a:pt x="262" y="128"/>
                  </a:lnTo>
                  <a:lnTo>
                    <a:pt x="314" y="128"/>
                  </a:lnTo>
                  <a:close/>
                  <a:moveTo>
                    <a:pt x="485" y="160"/>
                  </a:moveTo>
                  <a:lnTo>
                    <a:pt x="485" y="120"/>
                  </a:lnTo>
                  <a:lnTo>
                    <a:pt x="438" y="120"/>
                  </a:lnTo>
                  <a:lnTo>
                    <a:pt x="438" y="38"/>
                  </a:lnTo>
                  <a:lnTo>
                    <a:pt x="388" y="38"/>
                  </a:lnTo>
                  <a:lnTo>
                    <a:pt x="388" y="120"/>
                  </a:lnTo>
                  <a:lnTo>
                    <a:pt x="347" y="120"/>
                  </a:lnTo>
                  <a:lnTo>
                    <a:pt x="347" y="160"/>
                  </a:lnTo>
                  <a:lnTo>
                    <a:pt x="388" y="160"/>
                  </a:lnTo>
                  <a:lnTo>
                    <a:pt x="388" y="354"/>
                  </a:lnTo>
                  <a:lnTo>
                    <a:pt x="389" y="367"/>
                  </a:lnTo>
                  <a:lnTo>
                    <a:pt x="390" y="378"/>
                  </a:lnTo>
                  <a:lnTo>
                    <a:pt x="394" y="389"/>
                  </a:lnTo>
                  <a:lnTo>
                    <a:pt x="399" y="398"/>
                  </a:lnTo>
                  <a:lnTo>
                    <a:pt x="408" y="406"/>
                  </a:lnTo>
                  <a:lnTo>
                    <a:pt x="418" y="411"/>
                  </a:lnTo>
                  <a:lnTo>
                    <a:pt x="431" y="415"/>
                  </a:lnTo>
                  <a:lnTo>
                    <a:pt x="449" y="416"/>
                  </a:lnTo>
                  <a:lnTo>
                    <a:pt x="451" y="416"/>
                  </a:lnTo>
                  <a:lnTo>
                    <a:pt x="454" y="416"/>
                  </a:lnTo>
                  <a:lnTo>
                    <a:pt x="458" y="415"/>
                  </a:lnTo>
                  <a:lnTo>
                    <a:pt x="463" y="415"/>
                  </a:lnTo>
                  <a:lnTo>
                    <a:pt x="467" y="414"/>
                  </a:lnTo>
                  <a:lnTo>
                    <a:pt x="473" y="413"/>
                  </a:lnTo>
                  <a:lnTo>
                    <a:pt x="479" y="413"/>
                  </a:lnTo>
                  <a:lnTo>
                    <a:pt x="485" y="412"/>
                  </a:lnTo>
                  <a:lnTo>
                    <a:pt x="485" y="374"/>
                  </a:lnTo>
                  <a:lnTo>
                    <a:pt x="468" y="374"/>
                  </a:lnTo>
                  <a:lnTo>
                    <a:pt x="459" y="374"/>
                  </a:lnTo>
                  <a:lnTo>
                    <a:pt x="450" y="371"/>
                  </a:lnTo>
                  <a:lnTo>
                    <a:pt x="441" y="364"/>
                  </a:lnTo>
                  <a:lnTo>
                    <a:pt x="438" y="351"/>
                  </a:lnTo>
                  <a:lnTo>
                    <a:pt x="438" y="160"/>
                  </a:lnTo>
                  <a:lnTo>
                    <a:pt x="485" y="160"/>
                  </a:lnTo>
                  <a:close/>
                  <a:moveTo>
                    <a:pt x="513" y="266"/>
                  </a:moveTo>
                  <a:lnTo>
                    <a:pt x="515" y="294"/>
                  </a:lnTo>
                  <a:lnTo>
                    <a:pt x="521" y="323"/>
                  </a:lnTo>
                  <a:lnTo>
                    <a:pt x="531" y="348"/>
                  </a:lnTo>
                  <a:lnTo>
                    <a:pt x="547" y="372"/>
                  </a:lnTo>
                  <a:lnTo>
                    <a:pt x="565" y="391"/>
                  </a:lnTo>
                  <a:lnTo>
                    <a:pt x="590" y="407"/>
                  </a:lnTo>
                  <a:lnTo>
                    <a:pt x="617" y="417"/>
                  </a:lnTo>
                  <a:lnTo>
                    <a:pt x="651" y="420"/>
                  </a:lnTo>
                  <a:lnTo>
                    <a:pt x="685" y="417"/>
                  </a:lnTo>
                  <a:lnTo>
                    <a:pt x="713" y="407"/>
                  </a:lnTo>
                  <a:lnTo>
                    <a:pt x="737" y="391"/>
                  </a:lnTo>
                  <a:lnTo>
                    <a:pt x="755" y="372"/>
                  </a:lnTo>
                  <a:lnTo>
                    <a:pt x="771" y="348"/>
                  </a:lnTo>
                  <a:lnTo>
                    <a:pt x="781" y="323"/>
                  </a:lnTo>
                  <a:lnTo>
                    <a:pt x="787" y="294"/>
                  </a:lnTo>
                  <a:lnTo>
                    <a:pt x="789" y="266"/>
                  </a:lnTo>
                  <a:lnTo>
                    <a:pt x="787" y="238"/>
                  </a:lnTo>
                  <a:lnTo>
                    <a:pt x="781" y="210"/>
                  </a:lnTo>
                  <a:lnTo>
                    <a:pt x="771" y="184"/>
                  </a:lnTo>
                  <a:lnTo>
                    <a:pt x="755" y="160"/>
                  </a:lnTo>
                  <a:lnTo>
                    <a:pt x="737" y="140"/>
                  </a:lnTo>
                  <a:lnTo>
                    <a:pt x="713" y="125"/>
                  </a:lnTo>
                  <a:lnTo>
                    <a:pt x="685" y="115"/>
                  </a:lnTo>
                  <a:lnTo>
                    <a:pt x="651" y="111"/>
                  </a:lnTo>
                  <a:lnTo>
                    <a:pt x="617" y="115"/>
                  </a:lnTo>
                  <a:lnTo>
                    <a:pt x="590" y="125"/>
                  </a:lnTo>
                  <a:lnTo>
                    <a:pt x="565" y="140"/>
                  </a:lnTo>
                  <a:lnTo>
                    <a:pt x="547" y="160"/>
                  </a:lnTo>
                  <a:lnTo>
                    <a:pt x="531" y="184"/>
                  </a:lnTo>
                  <a:lnTo>
                    <a:pt x="521" y="210"/>
                  </a:lnTo>
                  <a:lnTo>
                    <a:pt x="515" y="238"/>
                  </a:lnTo>
                  <a:lnTo>
                    <a:pt x="513" y="266"/>
                  </a:lnTo>
                  <a:close/>
                  <a:moveTo>
                    <a:pt x="565" y="266"/>
                  </a:moveTo>
                  <a:lnTo>
                    <a:pt x="566" y="250"/>
                  </a:lnTo>
                  <a:lnTo>
                    <a:pt x="568" y="232"/>
                  </a:lnTo>
                  <a:lnTo>
                    <a:pt x="573" y="214"/>
                  </a:lnTo>
                  <a:lnTo>
                    <a:pt x="582" y="196"/>
                  </a:lnTo>
                  <a:lnTo>
                    <a:pt x="593" y="180"/>
                  </a:lnTo>
                  <a:lnTo>
                    <a:pt x="607" y="166"/>
                  </a:lnTo>
                  <a:lnTo>
                    <a:pt x="627" y="157"/>
                  </a:lnTo>
                  <a:lnTo>
                    <a:pt x="651" y="154"/>
                  </a:lnTo>
                  <a:lnTo>
                    <a:pt x="676" y="157"/>
                  </a:lnTo>
                  <a:lnTo>
                    <a:pt x="695" y="166"/>
                  </a:lnTo>
                  <a:lnTo>
                    <a:pt x="710" y="180"/>
                  </a:lnTo>
                  <a:lnTo>
                    <a:pt x="722" y="196"/>
                  </a:lnTo>
                  <a:lnTo>
                    <a:pt x="730" y="214"/>
                  </a:lnTo>
                  <a:lnTo>
                    <a:pt x="735" y="232"/>
                  </a:lnTo>
                  <a:lnTo>
                    <a:pt x="737" y="250"/>
                  </a:lnTo>
                  <a:lnTo>
                    <a:pt x="738" y="266"/>
                  </a:lnTo>
                  <a:lnTo>
                    <a:pt x="737" y="282"/>
                  </a:lnTo>
                  <a:lnTo>
                    <a:pt x="735" y="300"/>
                  </a:lnTo>
                  <a:lnTo>
                    <a:pt x="730" y="319"/>
                  </a:lnTo>
                  <a:lnTo>
                    <a:pt x="722" y="337"/>
                  </a:lnTo>
                  <a:lnTo>
                    <a:pt x="710" y="353"/>
                  </a:lnTo>
                  <a:lnTo>
                    <a:pt x="695" y="366"/>
                  </a:lnTo>
                  <a:lnTo>
                    <a:pt x="676" y="375"/>
                  </a:lnTo>
                  <a:lnTo>
                    <a:pt x="651" y="378"/>
                  </a:lnTo>
                  <a:lnTo>
                    <a:pt x="627" y="375"/>
                  </a:lnTo>
                  <a:lnTo>
                    <a:pt x="607" y="366"/>
                  </a:lnTo>
                  <a:lnTo>
                    <a:pt x="593" y="353"/>
                  </a:lnTo>
                  <a:lnTo>
                    <a:pt x="582" y="337"/>
                  </a:lnTo>
                  <a:lnTo>
                    <a:pt x="573" y="319"/>
                  </a:lnTo>
                  <a:lnTo>
                    <a:pt x="568" y="300"/>
                  </a:lnTo>
                  <a:lnTo>
                    <a:pt x="566" y="282"/>
                  </a:lnTo>
                  <a:lnTo>
                    <a:pt x="565" y="266"/>
                  </a:lnTo>
                  <a:close/>
                  <a:moveTo>
                    <a:pt x="879" y="280"/>
                  </a:moveTo>
                  <a:lnTo>
                    <a:pt x="879" y="261"/>
                  </a:lnTo>
                  <a:lnTo>
                    <a:pt x="881" y="240"/>
                  </a:lnTo>
                  <a:lnTo>
                    <a:pt x="885" y="220"/>
                  </a:lnTo>
                  <a:lnTo>
                    <a:pt x="893" y="200"/>
                  </a:lnTo>
                  <a:lnTo>
                    <a:pt x="903" y="183"/>
                  </a:lnTo>
                  <a:lnTo>
                    <a:pt x="917" y="168"/>
                  </a:lnTo>
                  <a:lnTo>
                    <a:pt x="936" y="158"/>
                  </a:lnTo>
                  <a:lnTo>
                    <a:pt x="960" y="155"/>
                  </a:lnTo>
                  <a:lnTo>
                    <a:pt x="986" y="158"/>
                  </a:lnTo>
                  <a:lnTo>
                    <a:pt x="1005" y="167"/>
                  </a:lnTo>
                  <a:lnTo>
                    <a:pt x="1019" y="181"/>
                  </a:lnTo>
                  <a:lnTo>
                    <a:pt x="1030" y="197"/>
                  </a:lnTo>
                  <a:lnTo>
                    <a:pt x="1036" y="214"/>
                  </a:lnTo>
                  <a:lnTo>
                    <a:pt x="1039" y="232"/>
                  </a:lnTo>
                  <a:lnTo>
                    <a:pt x="1041" y="250"/>
                  </a:lnTo>
                  <a:lnTo>
                    <a:pt x="1041" y="265"/>
                  </a:lnTo>
                  <a:lnTo>
                    <a:pt x="1040" y="288"/>
                  </a:lnTo>
                  <a:lnTo>
                    <a:pt x="1036" y="311"/>
                  </a:lnTo>
                  <a:lnTo>
                    <a:pt x="1030" y="330"/>
                  </a:lnTo>
                  <a:lnTo>
                    <a:pt x="1021" y="346"/>
                  </a:lnTo>
                  <a:lnTo>
                    <a:pt x="1010" y="360"/>
                  </a:lnTo>
                  <a:lnTo>
                    <a:pt x="997" y="370"/>
                  </a:lnTo>
                  <a:lnTo>
                    <a:pt x="981" y="377"/>
                  </a:lnTo>
                  <a:lnTo>
                    <a:pt x="961" y="379"/>
                  </a:lnTo>
                  <a:lnTo>
                    <a:pt x="949" y="378"/>
                  </a:lnTo>
                  <a:lnTo>
                    <a:pt x="935" y="375"/>
                  </a:lnTo>
                  <a:lnTo>
                    <a:pt x="921" y="368"/>
                  </a:lnTo>
                  <a:lnTo>
                    <a:pt x="908" y="359"/>
                  </a:lnTo>
                  <a:lnTo>
                    <a:pt x="897" y="346"/>
                  </a:lnTo>
                  <a:lnTo>
                    <a:pt x="887" y="329"/>
                  </a:lnTo>
                  <a:lnTo>
                    <a:pt x="881" y="307"/>
                  </a:lnTo>
                  <a:lnTo>
                    <a:pt x="879" y="280"/>
                  </a:lnTo>
                  <a:close/>
                  <a:moveTo>
                    <a:pt x="832" y="529"/>
                  </a:moveTo>
                  <a:lnTo>
                    <a:pt x="882" y="529"/>
                  </a:lnTo>
                  <a:lnTo>
                    <a:pt x="882" y="382"/>
                  </a:lnTo>
                  <a:lnTo>
                    <a:pt x="883" y="382"/>
                  </a:lnTo>
                  <a:lnTo>
                    <a:pt x="888" y="389"/>
                  </a:lnTo>
                  <a:lnTo>
                    <a:pt x="896" y="397"/>
                  </a:lnTo>
                  <a:lnTo>
                    <a:pt x="904" y="403"/>
                  </a:lnTo>
                  <a:lnTo>
                    <a:pt x="913" y="409"/>
                  </a:lnTo>
                  <a:lnTo>
                    <a:pt x="923" y="414"/>
                  </a:lnTo>
                  <a:lnTo>
                    <a:pt x="935" y="418"/>
                  </a:lnTo>
                  <a:lnTo>
                    <a:pt x="948" y="420"/>
                  </a:lnTo>
                  <a:lnTo>
                    <a:pt x="962" y="421"/>
                  </a:lnTo>
                  <a:lnTo>
                    <a:pt x="997" y="417"/>
                  </a:lnTo>
                  <a:lnTo>
                    <a:pt x="1026" y="405"/>
                  </a:lnTo>
                  <a:lnTo>
                    <a:pt x="1048" y="388"/>
                  </a:lnTo>
                  <a:lnTo>
                    <a:pt x="1065" y="366"/>
                  </a:lnTo>
                  <a:lnTo>
                    <a:pt x="1079" y="340"/>
                  </a:lnTo>
                  <a:lnTo>
                    <a:pt x="1087" y="313"/>
                  </a:lnTo>
                  <a:lnTo>
                    <a:pt x="1092" y="284"/>
                  </a:lnTo>
                  <a:lnTo>
                    <a:pt x="1093" y="257"/>
                  </a:lnTo>
                  <a:lnTo>
                    <a:pt x="1091" y="228"/>
                  </a:lnTo>
                  <a:lnTo>
                    <a:pt x="1085" y="200"/>
                  </a:lnTo>
                  <a:lnTo>
                    <a:pt x="1075" y="175"/>
                  </a:lnTo>
                  <a:lnTo>
                    <a:pt x="1060" y="153"/>
                  </a:lnTo>
                  <a:lnTo>
                    <a:pt x="1043" y="136"/>
                  </a:lnTo>
                  <a:lnTo>
                    <a:pt x="1021" y="122"/>
                  </a:lnTo>
                  <a:lnTo>
                    <a:pt x="997" y="114"/>
                  </a:lnTo>
                  <a:lnTo>
                    <a:pt x="969" y="111"/>
                  </a:lnTo>
                  <a:lnTo>
                    <a:pt x="951" y="112"/>
                  </a:lnTo>
                  <a:lnTo>
                    <a:pt x="935" y="116"/>
                  </a:lnTo>
                  <a:lnTo>
                    <a:pt x="920" y="122"/>
                  </a:lnTo>
                  <a:lnTo>
                    <a:pt x="909" y="130"/>
                  </a:lnTo>
                  <a:lnTo>
                    <a:pt x="900" y="138"/>
                  </a:lnTo>
                  <a:lnTo>
                    <a:pt x="892" y="146"/>
                  </a:lnTo>
                  <a:lnTo>
                    <a:pt x="885" y="154"/>
                  </a:lnTo>
                  <a:lnTo>
                    <a:pt x="880" y="161"/>
                  </a:lnTo>
                  <a:lnTo>
                    <a:pt x="879" y="161"/>
                  </a:lnTo>
                  <a:lnTo>
                    <a:pt x="879" y="120"/>
                  </a:lnTo>
                  <a:lnTo>
                    <a:pt x="832" y="120"/>
                  </a:lnTo>
                  <a:lnTo>
                    <a:pt x="832" y="529"/>
                  </a:lnTo>
                  <a:close/>
                </a:path>
              </a:pathLst>
            </a:custGeom>
            <a:solidFill>
              <a:srgbClr val="000000"/>
            </a:solidFill>
            <a:ln w="9525">
              <a:noFill/>
              <a:round/>
              <a:headEnd/>
              <a:tailEnd/>
            </a:ln>
          </p:spPr>
          <p:txBody>
            <a:bodyPr/>
            <a:lstStyle/>
            <a:p>
              <a:endParaRPr lang="en-US"/>
            </a:p>
          </p:txBody>
        </p:sp>
        <p:sp>
          <p:nvSpPr>
            <p:cNvPr id="85097" name="Freeform 105"/>
            <p:cNvSpPr>
              <a:spLocks/>
            </p:cNvSpPr>
            <p:nvPr/>
          </p:nvSpPr>
          <p:spPr bwMode="auto">
            <a:xfrm>
              <a:off x="3574" y="2225"/>
              <a:ext cx="257" cy="113"/>
            </a:xfrm>
            <a:custGeom>
              <a:avLst/>
              <a:gdLst/>
              <a:ahLst/>
              <a:cxnLst>
                <a:cxn ang="0">
                  <a:pos x="2778" y="0"/>
                </a:cxn>
                <a:cxn ang="0">
                  <a:pos x="2836" y="2"/>
                </a:cxn>
                <a:cxn ang="0">
                  <a:pos x="2944" y="19"/>
                </a:cxn>
                <a:cxn ang="0">
                  <a:pos x="3045" y="52"/>
                </a:cxn>
                <a:cxn ang="0">
                  <a:pos x="3134" y="97"/>
                </a:cxn>
                <a:cxn ang="0">
                  <a:pos x="3211" y="155"/>
                </a:cxn>
                <a:cxn ang="0">
                  <a:pos x="3271" y="221"/>
                </a:cxn>
                <a:cxn ang="0">
                  <a:pos x="3314" y="297"/>
                </a:cxn>
                <a:cxn ang="0">
                  <a:pos x="3337" y="377"/>
                </a:cxn>
                <a:cxn ang="0">
                  <a:pos x="3340" y="1051"/>
                </a:cxn>
                <a:cxn ang="0">
                  <a:pos x="3337" y="1094"/>
                </a:cxn>
                <a:cxn ang="0">
                  <a:pos x="3314" y="1176"/>
                </a:cxn>
                <a:cxn ang="0">
                  <a:pos x="3271" y="1250"/>
                </a:cxn>
                <a:cxn ang="0">
                  <a:pos x="3211" y="1317"/>
                </a:cxn>
                <a:cxn ang="0">
                  <a:pos x="3134" y="1373"/>
                </a:cxn>
                <a:cxn ang="0">
                  <a:pos x="3045" y="1419"/>
                </a:cxn>
                <a:cxn ang="0">
                  <a:pos x="2944" y="1450"/>
                </a:cxn>
                <a:cxn ang="0">
                  <a:pos x="2836" y="1467"/>
                </a:cxn>
                <a:cxn ang="0">
                  <a:pos x="554" y="1469"/>
                </a:cxn>
                <a:cxn ang="0">
                  <a:pos x="497" y="1467"/>
                </a:cxn>
                <a:cxn ang="0">
                  <a:pos x="389" y="1450"/>
                </a:cxn>
                <a:cxn ang="0">
                  <a:pos x="289" y="1419"/>
                </a:cxn>
                <a:cxn ang="0">
                  <a:pos x="201" y="1373"/>
                </a:cxn>
                <a:cxn ang="0">
                  <a:pos x="126" y="1317"/>
                </a:cxn>
                <a:cxn ang="0">
                  <a:pos x="66" y="1250"/>
                </a:cxn>
                <a:cxn ang="0">
                  <a:pos x="24" y="1176"/>
                </a:cxn>
                <a:cxn ang="0">
                  <a:pos x="3" y="1094"/>
                </a:cxn>
                <a:cxn ang="0">
                  <a:pos x="0" y="420"/>
                </a:cxn>
                <a:cxn ang="0">
                  <a:pos x="3" y="377"/>
                </a:cxn>
                <a:cxn ang="0">
                  <a:pos x="24" y="297"/>
                </a:cxn>
                <a:cxn ang="0">
                  <a:pos x="66" y="221"/>
                </a:cxn>
                <a:cxn ang="0">
                  <a:pos x="126" y="155"/>
                </a:cxn>
                <a:cxn ang="0">
                  <a:pos x="201" y="97"/>
                </a:cxn>
                <a:cxn ang="0">
                  <a:pos x="289" y="52"/>
                </a:cxn>
                <a:cxn ang="0">
                  <a:pos x="389" y="19"/>
                </a:cxn>
                <a:cxn ang="0">
                  <a:pos x="497" y="2"/>
                </a:cxn>
              </a:cxnLst>
              <a:rect l="0" t="0" r="r" b="b"/>
              <a:pathLst>
                <a:path w="3340" h="1469">
                  <a:moveTo>
                    <a:pt x="554" y="0"/>
                  </a:moveTo>
                  <a:lnTo>
                    <a:pt x="2778" y="0"/>
                  </a:lnTo>
                  <a:lnTo>
                    <a:pt x="2778" y="0"/>
                  </a:lnTo>
                  <a:lnTo>
                    <a:pt x="2836" y="2"/>
                  </a:lnTo>
                  <a:lnTo>
                    <a:pt x="2891" y="9"/>
                  </a:lnTo>
                  <a:lnTo>
                    <a:pt x="2944" y="19"/>
                  </a:lnTo>
                  <a:lnTo>
                    <a:pt x="2996" y="34"/>
                  </a:lnTo>
                  <a:lnTo>
                    <a:pt x="3045" y="52"/>
                  </a:lnTo>
                  <a:lnTo>
                    <a:pt x="3091" y="73"/>
                  </a:lnTo>
                  <a:lnTo>
                    <a:pt x="3134" y="97"/>
                  </a:lnTo>
                  <a:lnTo>
                    <a:pt x="3174" y="124"/>
                  </a:lnTo>
                  <a:lnTo>
                    <a:pt x="3211" y="155"/>
                  </a:lnTo>
                  <a:lnTo>
                    <a:pt x="3244" y="187"/>
                  </a:lnTo>
                  <a:lnTo>
                    <a:pt x="3271" y="221"/>
                  </a:lnTo>
                  <a:lnTo>
                    <a:pt x="3296" y="258"/>
                  </a:lnTo>
                  <a:lnTo>
                    <a:pt x="3314" y="297"/>
                  </a:lnTo>
                  <a:lnTo>
                    <a:pt x="3329" y="336"/>
                  </a:lnTo>
                  <a:lnTo>
                    <a:pt x="3337" y="377"/>
                  </a:lnTo>
                  <a:lnTo>
                    <a:pt x="3340" y="420"/>
                  </a:lnTo>
                  <a:lnTo>
                    <a:pt x="3340" y="1051"/>
                  </a:lnTo>
                  <a:lnTo>
                    <a:pt x="3340" y="1051"/>
                  </a:lnTo>
                  <a:lnTo>
                    <a:pt x="3337" y="1094"/>
                  </a:lnTo>
                  <a:lnTo>
                    <a:pt x="3329" y="1135"/>
                  </a:lnTo>
                  <a:lnTo>
                    <a:pt x="3314" y="1176"/>
                  </a:lnTo>
                  <a:lnTo>
                    <a:pt x="3296" y="1214"/>
                  </a:lnTo>
                  <a:lnTo>
                    <a:pt x="3271" y="1250"/>
                  </a:lnTo>
                  <a:lnTo>
                    <a:pt x="3244" y="1285"/>
                  </a:lnTo>
                  <a:lnTo>
                    <a:pt x="3211" y="1317"/>
                  </a:lnTo>
                  <a:lnTo>
                    <a:pt x="3174" y="1347"/>
                  </a:lnTo>
                  <a:lnTo>
                    <a:pt x="3134" y="1373"/>
                  </a:lnTo>
                  <a:lnTo>
                    <a:pt x="3091" y="1398"/>
                  </a:lnTo>
                  <a:lnTo>
                    <a:pt x="3045" y="1419"/>
                  </a:lnTo>
                  <a:lnTo>
                    <a:pt x="2996" y="1436"/>
                  </a:lnTo>
                  <a:lnTo>
                    <a:pt x="2944" y="1450"/>
                  </a:lnTo>
                  <a:lnTo>
                    <a:pt x="2891" y="1461"/>
                  </a:lnTo>
                  <a:lnTo>
                    <a:pt x="2836" y="1467"/>
                  </a:lnTo>
                  <a:lnTo>
                    <a:pt x="2778" y="1469"/>
                  </a:lnTo>
                  <a:lnTo>
                    <a:pt x="554" y="1469"/>
                  </a:lnTo>
                  <a:lnTo>
                    <a:pt x="554" y="1469"/>
                  </a:lnTo>
                  <a:lnTo>
                    <a:pt x="497" y="1467"/>
                  </a:lnTo>
                  <a:lnTo>
                    <a:pt x="442" y="1461"/>
                  </a:lnTo>
                  <a:lnTo>
                    <a:pt x="389" y="1450"/>
                  </a:lnTo>
                  <a:lnTo>
                    <a:pt x="337" y="1436"/>
                  </a:lnTo>
                  <a:lnTo>
                    <a:pt x="289" y="1419"/>
                  </a:lnTo>
                  <a:lnTo>
                    <a:pt x="243" y="1398"/>
                  </a:lnTo>
                  <a:lnTo>
                    <a:pt x="201" y="1373"/>
                  </a:lnTo>
                  <a:lnTo>
                    <a:pt x="161" y="1347"/>
                  </a:lnTo>
                  <a:lnTo>
                    <a:pt x="126" y="1317"/>
                  </a:lnTo>
                  <a:lnTo>
                    <a:pt x="94" y="1285"/>
                  </a:lnTo>
                  <a:lnTo>
                    <a:pt x="66" y="1250"/>
                  </a:lnTo>
                  <a:lnTo>
                    <a:pt x="43" y="1214"/>
                  </a:lnTo>
                  <a:lnTo>
                    <a:pt x="24" y="1176"/>
                  </a:lnTo>
                  <a:lnTo>
                    <a:pt x="11" y="1135"/>
                  </a:lnTo>
                  <a:lnTo>
                    <a:pt x="3" y="1094"/>
                  </a:lnTo>
                  <a:lnTo>
                    <a:pt x="0" y="1051"/>
                  </a:lnTo>
                  <a:lnTo>
                    <a:pt x="0" y="420"/>
                  </a:lnTo>
                  <a:lnTo>
                    <a:pt x="0" y="420"/>
                  </a:lnTo>
                  <a:lnTo>
                    <a:pt x="3" y="377"/>
                  </a:lnTo>
                  <a:lnTo>
                    <a:pt x="11" y="336"/>
                  </a:lnTo>
                  <a:lnTo>
                    <a:pt x="24" y="297"/>
                  </a:lnTo>
                  <a:lnTo>
                    <a:pt x="43" y="258"/>
                  </a:lnTo>
                  <a:lnTo>
                    <a:pt x="66" y="221"/>
                  </a:lnTo>
                  <a:lnTo>
                    <a:pt x="94" y="187"/>
                  </a:lnTo>
                  <a:lnTo>
                    <a:pt x="126" y="155"/>
                  </a:lnTo>
                  <a:lnTo>
                    <a:pt x="161" y="124"/>
                  </a:lnTo>
                  <a:lnTo>
                    <a:pt x="201" y="97"/>
                  </a:lnTo>
                  <a:lnTo>
                    <a:pt x="243" y="73"/>
                  </a:lnTo>
                  <a:lnTo>
                    <a:pt x="289" y="52"/>
                  </a:lnTo>
                  <a:lnTo>
                    <a:pt x="337" y="34"/>
                  </a:lnTo>
                  <a:lnTo>
                    <a:pt x="389" y="19"/>
                  </a:lnTo>
                  <a:lnTo>
                    <a:pt x="442" y="9"/>
                  </a:lnTo>
                  <a:lnTo>
                    <a:pt x="497" y="2"/>
                  </a:lnTo>
                  <a:lnTo>
                    <a:pt x="554" y="0"/>
                  </a:lnTo>
                </a:path>
              </a:pathLst>
            </a:custGeom>
            <a:noFill/>
            <a:ln w="0">
              <a:solidFill>
                <a:srgbClr val="000000"/>
              </a:solidFill>
              <a:prstDash val="solid"/>
              <a:round/>
              <a:headEnd/>
              <a:tailEnd/>
            </a:ln>
          </p:spPr>
          <p:txBody>
            <a:bodyPr/>
            <a:lstStyle/>
            <a:p>
              <a:endParaRPr lang="en-US"/>
            </a:p>
          </p:txBody>
        </p:sp>
        <p:sp>
          <p:nvSpPr>
            <p:cNvPr id="85098" name="Freeform 106"/>
            <p:cNvSpPr>
              <a:spLocks/>
            </p:cNvSpPr>
            <p:nvPr/>
          </p:nvSpPr>
          <p:spPr bwMode="auto">
            <a:xfrm>
              <a:off x="3584" y="2234"/>
              <a:ext cx="236" cy="97"/>
            </a:xfrm>
            <a:custGeom>
              <a:avLst/>
              <a:gdLst/>
              <a:ahLst/>
              <a:cxnLst>
                <a:cxn ang="0">
                  <a:pos x="421" y="0"/>
                </a:cxn>
                <a:cxn ang="0">
                  <a:pos x="336" y="6"/>
                </a:cxn>
                <a:cxn ang="0">
                  <a:pos x="257" y="24"/>
                </a:cxn>
                <a:cxn ang="0">
                  <a:pos x="185" y="53"/>
                </a:cxn>
                <a:cxn ang="0">
                  <a:pos x="123" y="90"/>
                </a:cxn>
                <a:cxn ang="0">
                  <a:pos x="71" y="136"/>
                </a:cxn>
                <a:cxn ang="0">
                  <a:pos x="32" y="190"/>
                </a:cxn>
                <a:cxn ang="0">
                  <a:pos x="8" y="249"/>
                </a:cxn>
                <a:cxn ang="0">
                  <a:pos x="0" y="314"/>
                </a:cxn>
                <a:cxn ang="0">
                  <a:pos x="0" y="945"/>
                </a:cxn>
                <a:cxn ang="0">
                  <a:pos x="8" y="1009"/>
                </a:cxn>
                <a:cxn ang="0">
                  <a:pos x="32" y="1069"/>
                </a:cxn>
                <a:cxn ang="0">
                  <a:pos x="71" y="1123"/>
                </a:cxn>
                <a:cxn ang="0">
                  <a:pos x="123" y="1170"/>
                </a:cxn>
                <a:cxn ang="0">
                  <a:pos x="185" y="1208"/>
                </a:cxn>
                <a:cxn ang="0">
                  <a:pos x="257" y="1237"/>
                </a:cxn>
                <a:cxn ang="0">
                  <a:pos x="336" y="1256"/>
                </a:cxn>
                <a:cxn ang="0">
                  <a:pos x="421" y="1262"/>
                </a:cxn>
                <a:cxn ang="0">
                  <a:pos x="2645" y="1262"/>
                </a:cxn>
                <a:cxn ang="0">
                  <a:pos x="2730" y="1256"/>
                </a:cxn>
                <a:cxn ang="0">
                  <a:pos x="2810" y="1237"/>
                </a:cxn>
                <a:cxn ang="0">
                  <a:pos x="2882" y="1208"/>
                </a:cxn>
                <a:cxn ang="0">
                  <a:pos x="2944" y="1170"/>
                </a:cxn>
                <a:cxn ang="0">
                  <a:pos x="2995" y="1123"/>
                </a:cxn>
                <a:cxn ang="0">
                  <a:pos x="3034" y="1069"/>
                </a:cxn>
                <a:cxn ang="0">
                  <a:pos x="3059" y="1009"/>
                </a:cxn>
                <a:cxn ang="0">
                  <a:pos x="3067" y="945"/>
                </a:cxn>
                <a:cxn ang="0">
                  <a:pos x="3067" y="314"/>
                </a:cxn>
                <a:cxn ang="0">
                  <a:pos x="3059" y="249"/>
                </a:cxn>
                <a:cxn ang="0">
                  <a:pos x="3034" y="190"/>
                </a:cxn>
                <a:cxn ang="0">
                  <a:pos x="2995" y="136"/>
                </a:cxn>
                <a:cxn ang="0">
                  <a:pos x="2944" y="90"/>
                </a:cxn>
                <a:cxn ang="0">
                  <a:pos x="2882" y="53"/>
                </a:cxn>
                <a:cxn ang="0">
                  <a:pos x="2810" y="24"/>
                </a:cxn>
                <a:cxn ang="0">
                  <a:pos x="2730" y="6"/>
                </a:cxn>
                <a:cxn ang="0">
                  <a:pos x="2645" y="0"/>
                </a:cxn>
              </a:cxnLst>
              <a:rect l="0" t="0" r="r" b="b"/>
              <a:pathLst>
                <a:path w="3067" h="1262">
                  <a:moveTo>
                    <a:pt x="421" y="0"/>
                  </a:moveTo>
                  <a:lnTo>
                    <a:pt x="421" y="0"/>
                  </a:lnTo>
                  <a:lnTo>
                    <a:pt x="378" y="2"/>
                  </a:lnTo>
                  <a:lnTo>
                    <a:pt x="336" y="6"/>
                  </a:lnTo>
                  <a:lnTo>
                    <a:pt x="295" y="14"/>
                  </a:lnTo>
                  <a:lnTo>
                    <a:pt x="257" y="24"/>
                  </a:lnTo>
                  <a:lnTo>
                    <a:pt x="220" y="37"/>
                  </a:lnTo>
                  <a:lnTo>
                    <a:pt x="185" y="53"/>
                  </a:lnTo>
                  <a:lnTo>
                    <a:pt x="152" y="71"/>
                  </a:lnTo>
                  <a:lnTo>
                    <a:pt x="123" y="90"/>
                  </a:lnTo>
                  <a:lnTo>
                    <a:pt x="96" y="112"/>
                  </a:lnTo>
                  <a:lnTo>
                    <a:pt x="71" y="136"/>
                  </a:lnTo>
                  <a:lnTo>
                    <a:pt x="50" y="162"/>
                  </a:lnTo>
                  <a:lnTo>
                    <a:pt x="32" y="190"/>
                  </a:lnTo>
                  <a:lnTo>
                    <a:pt x="18" y="219"/>
                  </a:lnTo>
                  <a:lnTo>
                    <a:pt x="8" y="249"/>
                  </a:lnTo>
                  <a:lnTo>
                    <a:pt x="2" y="281"/>
                  </a:lnTo>
                  <a:lnTo>
                    <a:pt x="0" y="314"/>
                  </a:lnTo>
                  <a:lnTo>
                    <a:pt x="0" y="945"/>
                  </a:lnTo>
                  <a:lnTo>
                    <a:pt x="0" y="945"/>
                  </a:lnTo>
                  <a:lnTo>
                    <a:pt x="2" y="977"/>
                  </a:lnTo>
                  <a:lnTo>
                    <a:pt x="8" y="1009"/>
                  </a:lnTo>
                  <a:lnTo>
                    <a:pt x="18" y="1039"/>
                  </a:lnTo>
                  <a:lnTo>
                    <a:pt x="32" y="1069"/>
                  </a:lnTo>
                  <a:lnTo>
                    <a:pt x="50" y="1097"/>
                  </a:lnTo>
                  <a:lnTo>
                    <a:pt x="71" y="1123"/>
                  </a:lnTo>
                  <a:lnTo>
                    <a:pt x="96" y="1147"/>
                  </a:lnTo>
                  <a:lnTo>
                    <a:pt x="123" y="1170"/>
                  </a:lnTo>
                  <a:lnTo>
                    <a:pt x="152" y="1190"/>
                  </a:lnTo>
                  <a:lnTo>
                    <a:pt x="185" y="1208"/>
                  </a:lnTo>
                  <a:lnTo>
                    <a:pt x="220" y="1224"/>
                  </a:lnTo>
                  <a:lnTo>
                    <a:pt x="257" y="1237"/>
                  </a:lnTo>
                  <a:lnTo>
                    <a:pt x="295" y="1248"/>
                  </a:lnTo>
                  <a:lnTo>
                    <a:pt x="336" y="1256"/>
                  </a:lnTo>
                  <a:lnTo>
                    <a:pt x="378" y="1260"/>
                  </a:lnTo>
                  <a:lnTo>
                    <a:pt x="421" y="1262"/>
                  </a:lnTo>
                  <a:lnTo>
                    <a:pt x="2645" y="1262"/>
                  </a:lnTo>
                  <a:lnTo>
                    <a:pt x="2645" y="1262"/>
                  </a:lnTo>
                  <a:lnTo>
                    <a:pt x="2688" y="1260"/>
                  </a:lnTo>
                  <a:lnTo>
                    <a:pt x="2730" y="1256"/>
                  </a:lnTo>
                  <a:lnTo>
                    <a:pt x="2771" y="1248"/>
                  </a:lnTo>
                  <a:lnTo>
                    <a:pt x="2810" y="1237"/>
                  </a:lnTo>
                  <a:lnTo>
                    <a:pt x="2847" y="1224"/>
                  </a:lnTo>
                  <a:lnTo>
                    <a:pt x="2882" y="1208"/>
                  </a:lnTo>
                  <a:lnTo>
                    <a:pt x="2914" y="1190"/>
                  </a:lnTo>
                  <a:lnTo>
                    <a:pt x="2944" y="1170"/>
                  </a:lnTo>
                  <a:lnTo>
                    <a:pt x="2971" y="1147"/>
                  </a:lnTo>
                  <a:lnTo>
                    <a:pt x="2995" y="1123"/>
                  </a:lnTo>
                  <a:lnTo>
                    <a:pt x="3017" y="1097"/>
                  </a:lnTo>
                  <a:lnTo>
                    <a:pt x="3034" y="1069"/>
                  </a:lnTo>
                  <a:lnTo>
                    <a:pt x="3048" y="1039"/>
                  </a:lnTo>
                  <a:lnTo>
                    <a:pt x="3059" y="1009"/>
                  </a:lnTo>
                  <a:lnTo>
                    <a:pt x="3065" y="977"/>
                  </a:lnTo>
                  <a:lnTo>
                    <a:pt x="3067" y="945"/>
                  </a:lnTo>
                  <a:lnTo>
                    <a:pt x="3067" y="314"/>
                  </a:lnTo>
                  <a:lnTo>
                    <a:pt x="3067" y="314"/>
                  </a:lnTo>
                  <a:lnTo>
                    <a:pt x="3065" y="281"/>
                  </a:lnTo>
                  <a:lnTo>
                    <a:pt x="3059" y="249"/>
                  </a:lnTo>
                  <a:lnTo>
                    <a:pt x="3048" y="219"/>
                  </a:lnTo>
                  <a:lnTo>
                    <a:pt x="3034" y="190"/>
                  </a:lnTo>
                  <a:lnTo>
                    <a:pt x="3017" y="162"/>
                  </a:lnTo>
                  <a:lnTo>
                    <a:pt x="2995" y="136"/>
                  </a:lnTo>
                  <a:lnTo>
                    <a:pt x="2971" y="112"/>
                  </a:lnTo>
                  <a:lnTo>
                    <a:pt x="2944" y="90"/>
                  </a:lnTo>
                  <a:lnTo>
                    <a:pt x="2914" y="71"/>
                  </a:lnTo>
                  <a:lnTo>
                    <a:pt x="2882" y="53"/>
                  </a:lnTo>
                  <a:lnTo>
                    <a:pt x="2847" y="37"/>
                  </a:lnTo>
                  <a:lnTo>
                    <a:pt x="2810" y="24"/>
                  </a:lnTo>
                  <a:lnTo>
                    <a:pt x="2771" y="14"/>
                  </a:lnTo>
                  <a:lnTo>
                    <a:pt x="2730" y="6"/>
                  </a:lnTo>
                  <a:lnTo>
                    <a:pt x="2688" y="2"/>
                  </a:lnTo>
                  <a:lnTo>
                    <a:pt x="2645" y="0"/>
                  </a:lnTo>
                  <a:lnTo>
                    <a:pt x="421" y="0"/>
                  </a:lnTo>
                </a:path>
              </a:pathLst>
            </a:custGeom>
            <a:noFill/>
            <a:ln w="0">
              <a:solidFill>
                <a:srgbClr val="000000"/>
              </a:solidFill>
              <a:prstDash val="solid"/>
              <a:round/>
              <a:headEnd/>
              <a:tailEnd/>
            </a:ln>
          </p:spPr>
          <p:txBody>
            <a:bodyPr/>
            <a:lstStyle/>
            <a:p>
              <a:endParaRPr lang="en-US"/>
            </a:p>
          </p:txBody>
        </p:sp>
        <p:sp>
          <p:nvSpPr>
            <p:cNvPr id="85099" name="Freeform 107"/>
            <p:cNvSpPr>
              <a:spLocks/>
            </p:cNvSpPr>
            <p:nvPr/>
          </p:nvSpPr>
          <p:spPr bwMode="auto">
            <a:xfrm>
              <a:off x="2847" y="2666"/>
              <a:ext cx="409" cy="127"/>
            </a:xfrm>
            <a:custGeom>
              <a:avLst/>
              <a:gdLst/>
              <a:ahLst/>
              <a:cxnLst>
                <a:cxn ang="0">
                  <a:pos x="5315" y="0"/>
                </a:cxn>
                <a:cxn ang="0">
                  <a:pos x="5315" y="1651"/>
                </a:cxn>
                <a:cxn ang="0">
                  <a:pos x="0" y="1651"/>
                </a:cxn>
                <a:cxn ang="0">
                  <a:pos x="0" y="1651"/>
                </a:cxn>
                <a:cxn ang="0">
                  <a:pos x="0" y="0"/>
                </a:cxn>
                <a:cxn ang="0">
                  <a:pos x="5304" y="0"/>
                </a:cxn>
                <a:cxn ang="0">
                  <a:pos x="5315" y="0"/>
                </a:cxn>
              </a:cxnLst>
              <a:rect l="0" t="0" r="r" b="b"/>
              <a:pathLst>
                <a:path w="5315" h="1651">
                  <a:moveTo>
                    <a:pt x="5315" y="0"/>
                  </a:moveTo>
                  <a:lnTo>
                    <a:pt x="5315" y="1651"/>
                  </a:lnTo>
                  <a:lnTo>
                    <a:pt x="0" y="1651"/>
                  </a:lnTo>
                  <a:lnTo>
                    <a:pt x="0" y="1651"/>
                  </a:lnTo>
                  <a:lnTo>
                    <a:pt x="0" y="0"/>
                  </a:lnTo>
                  <a:lnTo>
                    <a:pt x="5304" y="0"/>
                  </a:lnTo>
                  <a:lnTo>
                    <a:pt x="5315" y="0"/>
                  </a:lnTo>
                </a:path>
              </a:pathLst>
            </a:custGeom>
            <a:noFill/>
            <a:ln w="0">
              <a:solidFill>
                <a:srgbClr val="000000"/>
              </a:solidFill>
              <a:prstDash val="solid"/>
              <a:round/>
              <a:headEnd/>
              <a:tailEnd/>
            </a:ln>
          </p:spPr>
          <p:txBody>
            <a:bodyPr/>
            <a:lstStyle/>
            <a:p>
              <a:endParaRPr lang="en-US"/>
            </a:p>
          </p:txBody>
        </p:sp>
        <p:sp>
          <p:nvSpPr>
            <p:cNvPr id="85100" name="Rectangle 108"/>
            <p:cNvSpPr>
              <a:spLocks noChangeArrowheads="1"/>
            </p:cNvSpPr>
            <p:nvPr/>
          </p:nvSpPr>
          <p:spPr bwMode="auto">
            <a:xfrm>
              <a:off x="2873" y="2682"/>
              <a:ext cx="357" cy="95"/>
            </a:xfrm>
            <a:prstGeom prst="rect">
              <a:avLst/>
            </a:prstGeom>
            <a:noFill/>
            <a:ln w="0">
              <a:solidFill>
                <a:srgbClr val="000000"/>
              </a:solidFill>
              <a:miter lim="800000"/>
              <a:headEnd/>
              <a:tailEnd/>
            </a:ln>
          </p:spPr>
          <p:txBody>
            <a:bodyPr/>
            <a:lstStyle/>
            <a:p>
              <a:endParaRPr lang="en-US"/>
            </a:p>
          </p:txBody>
        </p:sp>
        <p:sp>
          <p:nvSpPr>
            <p:cNvPr id="85101" name="Freeform 109"/>
            <p:cNvSpPr>
              <a:spLocks noEditPoints="1"/>
            </p:cNvSpPr>
            <p:nvPr/>
          </p:nvSpPr>
          <p:spPr bwMode="auto">
            <a:xfrm>
              <a:off x="2883" y="2713"/>
              <a:ext cx="82" cy="33"/>
            </a:xfrm>
            <a:custGeom>
              <a:avLst/>
              <a:gdLst/>
              <a:ahLst/>
              <a:cxnLst>
                <a:cxn ang="0">
                  <a:pos x="300" y="68"/>
                </a:cxn>
                <a:cxn ang="0">
                  <a:pos x="202" y="4"/>
                </a:cxn>
                <a:cxn ang="0">
                  <a:pos x="66" y="23"/>
                </a:cxn>
                <a:cxn ang="0">
                  <a:pos x="16" y="101"/>
                </a:cxn>
                <a:cxn ang="0">
                  <a:pos x="34" y="184"/>
                </a:cxn>
                <a:cxn ang="0">
                  <a:pos x="89" y="216"/>
                </a:cxn>
                <a:cxn ang="0">
                  <a:pos x="227" y="250"/>
                </a:cxn>
                <a:cxn ang="0">
                  <a:pos x="267" y="282"/>
                </a:cxn>
                <a:cxn ang="0">
                  <a:pos x="260" y="345"/>
                </a:cxn>
                <a:cxn ang="0">
                  <a:pos x="198" y="375"/>
                </a:cxn>
                <a:cxn ang="0">
                  <a:pos x="124" y="373"/>
                </a:cxn>
                <a:cxn ang="0">
                  <a:pos x="62" y="329"/>
                </a:cxn>
                <a:cxn ang="0">
                  <a:pos x="0" y="298"/>
                </a:cxn>
                <a:cxn ang="0">
                  <a:pos x="13" y="349"/>
                </a:cxn>
                <a:cxn ang="0">
                  <a:pos x="49" y="391"/>
                </a:cxn>
                <a:cxn ang="0">
                  <a:pos x="98" y="415"/>
                </a:cxn>
                <a:cxn ang="0">
                  <a:pos x="192" y="423"/>
                </a:cxn>
                <a:cxn ang="0">
                  <a:pos x="293" y="382"/>
                </a:cxn>
                <a:cxn ang="0">
                  <a:pos x="323" y="279"/>
                </a:cxn>
                <a:cxn ang="0">
                  <a:pos x="285" y="217"/>
                </a:cxn>
                <a:cxn ang="0">
                  <a:pos x="116" y="168"/>
                </a:cxn>
                <a:cxn ang="0">
                  <a:pos x="82" y="153"/>
                </a:cxn>
                <a:cxn ang="0">
                  <a:pos x="67" y="117"/>
                </a:cxn>
                <a:cxn ang="0">
                  <a:pos x="101" y="59"/>
                </a:cxn>
                <a:cxn ang="0">
                  <a:pos x="161" y="47"/>
                </a:cxn>
                <a:cxn ang="0">
                  <a:pos x="228" y="64"/>
                </a:cxn>
                <a:cxn ang="0">
                  <a:pos x="262" y="128"/>
                </a:cxn>
                <a:cxn ang="0">
                  <a:pos x="573" y="339"/>
                </a:cxn>
                <a:cxn ang="0">
                  <a:pos x="534" y="373"/>
                </a:cxn>
                <a:cxn ang="0">
                  <a:pos x="465" y="373"/>
                </a:cxn>
                <a:cxn ang="0">
                  <a:pos x="421" y="324"/>
                </a:cxn>
                <a:cxn ang="0">
                  <a:pos x="631" y="245"/>
                </a:cxn>
                <a:cxn ang="0">
                  <a:pos x="583" y="138"/>
                </a:cxn>
                <a:cxn ang="0">
                  <a:pos x="470" y="114"/>
                </a:cxn>
                <a:cxn ang="0">
                  <a:pos x="382" y="183"/>
                </a:cxn>
                <a:cxn ang="0">
                  <a:pos x="365" y="305"/>
                </a:cxn>
                <a:cxn ang="0">
                  <a:pos x="417" y="397"/>
                </a:cxn>
                <a:cxn ang="0">
                  <a:pos x="512" y="422"/>
                </a:cxn>
                <a:cxn ang="0">
                  <a:pos x="557" y="411"/>
                </a:cxn>
                <a:cxn ang="0">
                  <a:pos x="589" y="391"/>
                </a:cxn>
                <a:cxn ang="0">
                  <a:pos x="621" y="346"/>
                </a:cxn>
                <a:cxn ang="0">
                  <a:pos x="579" y="321"/>
                </a:cxn>
                <a:cxn ang="0">
                  <a:pos x="430" y="196"/>
                </a:cxn>
                <a:cxn ang="0">
                  <a:pos x="482" y="157"/>
                </a:cxn>
                <a:cxn ang="0">
                  <a:pos x="551" y="172"/>
                </a:cxn>
                <a:cxn ang="0">
                  <a:pos x="579" y="226"/>
                </a:cxn>
                <a:cxn ang="0">
                  <a:pos x="791" y="120"/>
                </a:cxn>
                <a:cxn ang="0">
                  <a:pos x="694" y="120"/>
                </a:cxn>
                <a:cxn ang="0">
                  <a:pos x="694" y="354"/>
                </a:cxn>
                <a:cxn ang="0">
                  <a:pos x="705" y="398"/>
                </a:cxn>
                <a:cxn ang="0">
                  <a:pos x="754" y="416"/>
                </a:cxn>
                <a:cxn ang="0">
                  <a:pos x="769" y="415"/>
                </a:cxn>
                <a:cxn ang="0">
                  <a:pos x="791" y="412"/>
                </a:cxn>
                <a:cxn ang="0">
                  <a:pos x="755" y="371"/>
                </a:cxn>
                <a:cxn ang="0">
                  <a:pos x="791" y="160"/>
                </a:cxn>
                <a:cxn ang="0">
                  <a:pos x="830" y="160"/>
                </a:cxn>
                <a:cxn ang="0">
                  <a:pos x="1065" y="412"/>
                </a:cxn>
              </a:cxnLst>
              <a:rect l="0" t="0" r="r" b="b"/>
              <a:pathLst>
                <a:path w="1065" h="424">
                  <a:moveTo>
                    <a:pt x="313" y="128"/>
                  </a:moveTo>
                  <a:lnTo>
                    <a:pt x="311" y="110"/>
                  </a:lnTo>
                  <a:lnTo>
                    <a:pt x="307" y="90"/>
                  </a:lnTo>
                  <a:lnTo>
                    <a:pt x="300" y="68"/>
                  </a:lnTo>
                  <a:lnTo>
                    <a:pt x="287" y="48"/>
                  </a:lnTo>
                  <a:lnTo>
                    <a:pt x="266" y="29"/>
                  </a:lnTo>
                  <a:lnTo>
                    <a:pt x="239" y="14"/>
                  </a:lnTo>
                  <a:lnTo>
                    <a:pt x="202" y="4"/>
                  </a:lnTo>
                  <a:lnTo>
                    <a:pt x="154" y="0"/>
                  </a:lnTo>
                  <a:lnTo>
                    <a:pt x="120" y="3"/>
                  </a:lnTo>
                  <a:lnTo>
                    <a:pt x="90" y="10"/>
                  </a:lnTo>
                  <a:lnTo>
                    <a:pt x="66" y="23"/>
                  </a:lnTo>
                  <a:lnTo>
                    <a:pt x="48" y="38"/>
                  </a:lnTo>
                  <a:lnTo>
                    <a:pt x="32" y="58"/>
                  </a:lnTo>
                  <a:lnTo>
                    <a:pt x="22" y="79"/>
                  </a:lnTo>
                  <a:lnTo>
                    <a:pt x="16" y="101"/>
                  </a:lnTo>
                  <a:lnTo>
                    <a:pt x="14" y="124"/>
                  </a:lnTo>
                  <a:lnTo>
                    <a:pt x="17" y="148"/>
                  </a:lnTo>
                  <a:lnTo>
                    <a:pt x="24" y="167"/>
                  </a:lnTo>
                  <a:lnTo>
                    <a:pt x="34" y="184"/>
                  </a:lnTo>
                  <a:lnTo>
                    <a:pt x="48" y="196"/>
                  </a:lnTo>
                  <a:lnTo>
                    <a:pt x="62" y="205"/>
                  </a:lnTo>
                  <a:lnTo>
                    <a:pt x="76" y="212"/>
                  </a:lnTo>
                  <a:lnTo>
                    <a:pt x="89" y="216"/>
                  </a:lnTo>
                  <a:lnTo>
                    <a:pt x="101" y="219"/>
                  </a:lnTo>
                  <a:lnTo>
                    <a:pt x="185" y="238"/>
                  </a:lnTo>
                  <a:lnTo>
                    <a:pt x="207" y="244"/>
                  </a:lnTo>
                  <a:lnTo>
                    <a:pt x="227" y="250"/>
                  </a:lnTo>
                  <a:lnTo>
                    <a:pt x="241" y="256"/>
                  </a:lnTo>
                  <a:lnTo>
                    <a:pt x="253" y="264"/>
                  </a:lnTo>
                  <a:lnTo>
                    <a:pt x="261" y="272"/>
                  </a:lnTo>
                  <a:lnTo>
                    <a:pt x="267" y="282"/>
                  </a:lnTo>
                  <a:lnTo>
                    <a:pt x="271" y="296"/>
                  </a:lnTo>
                  <a:lnTo>
                    <a:pt x="272" y="310"/>
                  </a:lnTo>
                  <a:lnTo>
                    <a:pt x="268" y="329"/>
                  </a:lnTo>
                  <a:lnTo>
                    <a:pt x="260" y="345"/>
                  </a:lnTo>
                  <a:lnTo>
                    <a:pt x="248" y="356"/>
                  </a:lnTo>
                  <a:lnTo>
                    <a:pt x="233" y="365"/>
                  </a:lnTo>
                  <a:lnTo>
                    <a:pt x="215" y="371"/>
                  </a:lnTo>
                  <a:lnTo>
                    <a:pt x="198" y="375"/>
                  </a:lnTo>
                  <a:lnTo>
                    <a:pt x="181" y="376"/>
                  </a:lnTo>
                  <a:lnTo>
                    <a:pt x="164" y="377"/>
                  </a:lnTo>
                  <a:lnTo>
                    <a:pt x="145" y="376"/>
                  </a:lnTo>
                  <a:lnTo>
                    <a:pt x="124" y="373"/>
                  </a:lnTo>
                  <a:lnTo>
                    <a:pt x="106" y="367"/>
                  </a:lnTo>
                  <a:lnTo>
                    <a:pt x="88" y="357"/>
                  </a:lnTo>
                  <a:lnTo>
                    <a:pt x="73" y="345"/>
                  </a:lnTo>
                  <a:lnTo>
                    <a:pt x="62" y="329"/>
                  </a:lnTo>
                  <a:lnTo>
                    <a:pt x="55" y="309"/>
                  </a:lnTo>
                  <a:lnTo>
                    <a:pt x="52" y="283"/>
                  </a:lnTo>
                  <a:lnTo>
                    <a:pt x="0" y="283"/>
                  </a:lnTo>
                  <a:lnTo>
                    <a:pt x="0" y="298"/>
                  </a:lnTo>
                  <a:lnTo>
                    <a:pt x="1" y="311"/>
                  </a:lnTo>
                  <a:lnTo>
                    <a:pt x="5" y="324"/>
                  </a:lnTo>
                  <a:lnTo>
                    <a:pt x="8" y="337"/>
                  </a:lnTo>
                  <a:lnTo>
                    <a:pt x="13" y="349"/>
                  </a:lnTo>
                  <a:lnTo>
                    <a:pt x="20" y="361"/>
                  </a:lnTo>
                  <a:lnTo>
                    <a:pt x="30" y="373"/>
                  </a:lnTo>
                  <a:lnTo>
                    <a:pt x="41" y="385"/>
                  </a:lnTo>
                  <a:lnTo>
                    <a:pt x="49" y="391"/>
                  </a:lnTo>
                  <a:lnTo>
                    <a:pt x="58" y="398"/>
                  </a:lnTo>
                  <a:lnTo>
                    <a:pt x="69" y="404"/>
                  </a:lnTo>
                  <a:lnTo>
                    <a:pt x="82" y="410"/>
                  </a:lnTo>
                  <a:lnTo>
                    <a:pt x="98" y="415"/>
                  </a:lnTo>
                  <a:lnTo>
                    <a:pt x="116" y="420"/>
                  </a:lnTo>
                  <a:lnTo>
                    <a:pt x="139" y="423"/>
                  </a:lnTo>
                  <a:lnTo>
                    <a:pt x="165" y="424"/>
                  </a:lnTo>
                  <a:lnTo>
                    <a:pt x="192" y="423"/>
                  </a:lnTo>
                  <a:lnTo>
                    <a:pt x="219" y="417"/>
                  </a:lnTo>
                  <a:lnTo>
                    <a:pt x="246" y="410"/>
                  </a:lnTo>
                  <a:lnTo>
                    <a:pt x="272" y="398"/>
                  </a:lnTo>
                  <a:lnTo>
                    <a:pt x="293" y="382"/>
                  </a:lnTo>
                  <a:lnTo>
                    <a:pt x="309" y="361"/>
                  </a:lnTo>
                  <a:lnTo>
                    <a:pt x="321" y="334"/>
                  </a:lnTo>
                  <a:lnTo>
                    <a:pt x="325" y="302"/>
                  </a:lnTo>
                  <a:lnTo>
                    <a:pt x="323" y="279"/>
                  </a:lnTo>
                  <a:lnTo>
                    <a:pt x="318" y="260"/>
                  </a:lnTo>
                  <a:lnTo>
                    <a:pt x="309" y="243"/>
                  </a:lnTo>
                  <a:lnTo>
                    <a:pt x="298" y="229"/>
                  </a:lnTo>
                  <a:lnTo>
                    <a:pt x="285" y="217"/>
                  </a:lnTo>
                  <a:lnTo>
                    <a:pt x="270" y="208"/>
                  </a:lnTo>
                  <a:lnTo>
                    <a:pt x="252" y="200"/>
                  </a:lnTo>
                  <a:lnTo>
                    <a:pt x="233" y="195"/>
                  </a:lnTo>
                  <a:lnTo>
                    <a:pt x="116" y="168"/>
                  </a:lnTo>
                  <a:lnTo>
                    <a:pt x="107" y="165"/>
                  </a:lnTo>
                  <a:lnTo>
                    <a:pt x="98" y="162"/>
                  </a:lnTo>
                  <a:lnTo>
                    <a:pt x="89" y="158"/>
                  </a:lnTo>
                  <a:lnTo>
                    <a:pt x="82" y="153"/>
                  </a:lnTo>
                  <a:lnTo>
                    <a:pt x="76" y="146"/>
                  </a:lnTo>
                  <a:lnTo>
                    <a:pt x="71" y="138"/>
                  </a:lnTo>
                  <a:lnTo>
                    <a:pt x="68" y="129"/>
                  </a:lnTo>
                  <a:lnTo>
                    <a:pt x="67" y="117"/>
                  </a:lnTo>
                  <a:lnTo>
                    <a:pt x="70" y="96"/>
                  </a:lnTo>
                  <a:lnTo>
                    <a:pt x="77" y="80"/>
                  </a:lnTo>
                  <a:lnTo>
                    <a:pt x="87" y="68"/>
                  </a:lnTo>
                  <a:lnTo>
                    <a:pt x="101" y="59"/>
                  </a:lnTo>
                  <a:lnTo>
                    <a:pt x="116" y="53"/>
                  </a:lnTo>
                  <a:lnTo>
                    <a:pt x="131" y="49"/>
                  </a:lnTo>
                  <a:lnTo>
                    <a:pt x="147" y="48"/>
                  </a:lnTo>
                  <a:lnTo>
                    <a:pt x="161" y="47"/>
                  </a:lnTo>
                  <a:lnTo>
                    <a:pt x="178" y="48"/>
                  </a:lnTo>
                  <a:lnTo>
                    <a:pt x="196" y="51"/>
                  </a:lnTo>
                  <a:lnTo>
                    <a:pt x="212" y="56"/>
                  </a:lnTo>
                  <a:lnTo>
                    <a:pt x="228" y="64"/>
                  </a:lnTo>
                  <a:lnTo>
                    <a:pt x="241" y="75"/>
                  </a:lnTo>
                  <a:lnTo>
                    <a:pt x="252" y="89"/>
                  </a:lnTo>
                  <a:lnTo>
                    <a:pt x="259" y="107"/>
                  </a:lnTo>
                  <a:lnTo>
                    <a:pt x="262" y="128"/>
                  </a:lnTo>
                  <a:lnTo>
                    <a:pt x="313" y="128"/>
                  </a:lnTo>
                  <a:close/>
                  <a:moveTo>
                    <a:pt x="579" y="321"/>
                  </a:moveTo>
                  <a:lnTo>
                    <a:pt x="577" y="330"/>
                  </a:lnTo>
                  <a:lnTo>
                    <a:pt x="573" y="339"/>
                  </a:lnTo>
                  <a:lnTo>
                    <a:pt x="567" y="349"/>
                  </a:lnTo>
                  <a:lnTo>
                    <a:pt x="558" y="358"/>
                  </a:lnTo>
                  <a:lnTo>
                    <a:pt x="547" y="366"/>
                  </a:lnTo>
                  <a:lnTo>
                    <a:pt x="534" y="373"/>
                  </a:lnTo>
                  <a:lnTo>
                    <a:pt x="519" y="377"/>
                  </a:lnTo>
                  <a:lnTo>
                    <a:pt x="503" y="379"/>
                  </a:lnTo>
                  <a:lnTo>
                    <a:pt x="482" y="377"/>
                  </a:lnTo>
                  <a:lnTo>
                    <a:pt x="465" y="373"/>
                  </a:lnTo>
                  <a:lnTo>
                    <a:pt x="450" y="365"/>
                  </a:lnTo>
                  <a:lnTo>
                    <a:pt x="437" y="354"/>
                  </a:lnTo>
                  <a:lnTo>
                    <a:pt x="428" y="340"/>
                  </a:lnTo>
                  <a:lnTo>
                    <a:pt x="421" y="324"/>
                  </a:lnTo>
                  <a:lnTo>
                    <a:pt x="417" y="305"/>
                  </a:lnTo>
                  <a:lnTo>
                    <a:pt x="416" y="282"/>
                  </a:lnTo>
                  <a:lnTo>
                    <a:pt x="633" y="282"/>
                  </a:lnTo>
                  <a:lnTo>
                    <a:pt x="631" y="245"/>
                  </a:lnTo>
                  <a:lnTo>
                    <a:pt x="625" y="212"/>
                  </a:lnTo>
                  <a:lnTo>
                    <a:pt x="615" y="183"/>
                  </a:lnTo>
                  <a:lnTo>
                    <a:pt x="601" y="157"/>
                  </a:lnTo>
                  <a:lnTo>
                    <a:pt x="583" y="138"/>
                  </a:lnTo>
                  <a:lnTo>
                    <a:pt x="561" y="123"/>
                  </a:lnTo>
                  <a:lnTo>
                    <a:pt x="534" y="114"/>
                  </a:lnTo>
                  <a:lnTo>
                    <a:pt x="505" y="111"/>
                  </a:lnTo>
                  <a:lnTo>
                    <a:pt x="470" y="114"/>
                  </a:lnTo>
                  <a:lnTo>
                    <a:pt x="441" y="124"/>
                  </a:lnTo>
                  <a:lnTo>
                    <a:pt x="417" y="139"/>
                  </a:lnTo>
                  <a:lnTo>
                    <a:pt x="397" y="158"/>
                  </a:lnTo>
                  <a:lnTo>
                    <a:pt x="382" y="183"/>
                  </a:lnTo>
                  <a:lnTo>
                    <a:pt x="371" y="211"/>
                  </a:lnTo>
                  <a:lnTo>
                    <a:pt x="365" y="241"/>
                  </a:lnTo>
                  <a:lnTo>
                    <a:pt x="363" y="274"/>
                  </a:lnTo>
                  <a:lnTo>
                    <a:pt x="365" y="305"/>
                  </a:lnTo>
                  <a:lnTo>
                    <a:pt x="372" y="333"/>
                  </a:lnTo>
                  <a:lnTo>
                    <a:pt x="383" y="358"/>
                  </a:lnTo>
                  <a:lnTo>
                    <a:pt x="397" y="379"/>
                  </a:lnTo>
                  <a:lnTo>
                    <a:pt x="417" y="397"/>
                  </a:lnTo>
                  <a:lnTo>
                    <a:pt x="439" y="410"/>
                  </a:lnTo>
                  <a:lnTo>
                    <a:pt x="466" y="419"/>
                  </a:lnTo>
                  <a:lnTo>
                    <a:pt x="496" y="422"/>
                  </a:lnTo>
                  <a:lnTo>
                    <a:pt x="512" y="422"/>
                  </a:lnTo>
                  <a:lnTo>
                    <a:pt x="526" y="420"/>
                  </a:lnTo>
                  <a:lnTo>
                    <a:pt x="539" y="417"/>
                  </a:lnTo>
                  <a:lnTo>
                    <a:pt x="549" y="414"/>
                  </a:lnTo>
                  <a:lnTo>
                    <a:pt x="557" y="411"/>
                  </a:lnTo>
                  <a:lnTo>
                    <a:pt x="564" y="408"/>
                  </a:lnTo>
                  <a:lnTo>
                    <a:pt x="571" y="404"/>
                  </a:lnTo>
                  <a:lnTo>
                    <a:pt x="576" y="401"/>
                  </a:lnTo>
                  <a:lnTo>
                    <a:pt x="589" y="391"/>
                  </a:lnTo>
                  <a:lnTo>
                    <a:pt x="600" y="380"/>
                  </a:lnTo>
                  <a:lnTo>
                    <a:pt x="609" y="368"/>
                  </a:lnTo>
                  <a:lnTo>
                    <a:pt x="616" y="357"/>
                  </a:lnTo>
                  <a:lnTo>
                    <a:pt x="621" y="346"/>
                  </a:lnTo>
                  <a:lnTo>
                    <a:pt x="626" y="336"/>
                  </a:lnTo>
                  <a:lnTo>
                    <a:pt x="629" y="327"/>
                  </a:lnTo>
                  <a:lnTo>
                    <a:pt x="630" y="321"/>
                  </a:lnTo>
                  <a:lnTo>
                    <a:pt x="579" y="321"/>
                  </a:lnTo>
                  <a:close/>
                  <a:moveTo>
                    <a:pt x="416" y="243"/>
                  </a:moveTo>
                  <a:lnTo>
                    <a:pt x="418" y="226"/>
                  </a:lnTo>
                  <a:lnTo>
                    <a:pt x="422" y="210"/>
                  </a:lnTo>
                  <a:lnTo>
                    <a:pt x="430" y="196"/>
                  </a:lnTo>
                  <a:lnTo>
                    <a:pt x="440" y="183"/>
                  </a:lnTo>
                  <a:lnTo>
                    <a:pt x="453" y="172"/>
                  </a:lnTo>
                  <a:lnTo>
                    <a:pt x="466" y="162"/>
                  </a:lnTo>
                  <a:lnTo>
                    <a:pt x="482" y="157"/>
                  </a:lnTo>
                  <a:lnTo>
                    <a:pt x="499" y="155"/>
                  </a:lnTo>
                  <a:lnTo>
                    <a:pt x="519" y="157"/>
                  </a:lnTo>
                  <a:lnTo>
                    <a:pt x="537" y="162"/>
                  </a:lnTo>
                  <a:lnTo>
                    <a:pt x="551" y="172"/>
                  </a:lnTo>
                  <a:lnTo>
                    <a:pt x="562" y="183"/>
                  </a:lnTo>
                  <a:lnTo>
                    <a:pt x="570" y="196"/>
                  </a:lnTo>
                  <a:lnTo>
                    <a:pt x="575" y="210"/>
                  </a:lnTo>
                  <a:lnTo>
                    <a:pt x="579" y="226"/>
                  </a:lnTo>
                  <a:lnTo>
                    <a:pt x="582" y="243"/>
                  </a:lnTo>
                  <a:lnTo>
                    <a:pt x="416" y="243"/>
                  </a:lnTo>
                  <a:close/>
                  <a:moveTo>
                    <a:pt x="791" y="160"/>
                  </a:moveTo>
                  <a:lnTo>
                    <a:pt x="791" y="120"/>
                  </a:lnTo>
                  <a:lnTo>
                    <a:pt x="744" y="120"/>
                  </a:lnTo>
                  <a:lnTo>
                    <a:pt x="744" y="38"/>
                  </a:lnTo>
                  <a:lnTo>
                    <a:pt x="694" y="38"/>
                  </a:lnTo>
                  <a:lnTo>
                    <a:pt x="694" y="120"/>
                  </a:lnTo>
                  <a:lnTo>
                    <a:pt x="653" y="120"/>
                  </a:lnTo>
                  <a:lnTo>
                    <a:pt x="653" y="160"/>
                  </a:lnTo>
                  <a:lnTo>
                    <a:pt x="694" y="160"/>
                  </a:lnTo>
                  <a:lnTo>
                    <a:pt x="694" y="354"/>
                  </a:lnTo>
                  <a:lnTo>
                    <a:pt x="695" y="367"/>
                  </a:lnTo>
                  <a:lnTo>
                    <a:pt x="696" y="378"/>
                  </a:lnTo>
                  <a:lnTo>
                    <a:pt x="700" y="389"/>
                  </a:lnTo>
                  <a:lnTo>
                    <a:pt x="705" y="398"/>
                  </a:lnTo>
                  <a:lnTo>
                    <a:pt x="714" y="406"/>
                  </a:lnTo>
                  <a:lnTo>
                    <a:pt x="724" y="411"/>
                  </a:lnTo>
                  <a:lnTo>
                    <a:pt x="737" y="415"/>
                  </a:lnTo>
                  <a:lnTo>
                    <a:pt x="754" y="416"/>
                  </a:lnTo>
                  <a:lnTo>
                    <a:pt x="756" y="416"/>
                  </a:lnTo>
                  <a:lnTo>
                    <a:pt x="760" y="416"/>
                  </a:lnTo>
                  <a:lnTo>
                    <a:pt x="764" y="415"/>
                  </a:lnTo>
                  <a:lnTo>
                    <a:pt x="769" y="415"/>
                  </a:lnTo>
                  <a:lnTo>
                    <a:pt x="773" y="414"/>
                  </a:lnTo>
                  <a:lnTo>
                    <a:pt x="779" y="413"/>
                  </a:lnTo>
                  <a:lnTo>
                    <a:pt x="785" y="413"/>
                  </a:lnTo>
                  <a:lnTo>
                    <a:pt x="791" y="412"/>
                  </a:lnTo>
                  <a:lnTo>
                    <a:pt x="791" y="374"/>
                  </a:lnTo>
                  <a:lnTo>
                    <a:pt x="774" y="374"/>
                  </a:lnTo>
                  <a:lnTo>
                    <a:pt x="765" y="374"/>
                  </a:lnTo>
                  <a:lnTo>
                    <a:pt x="755" y="371"/>
                  </a:lnTo>
                  <a:lnTo>
                    <a:pt x="747" y="364"/>
                  </a:lnTo>
                  <a:lnTo>
                    <a:pt x="744" y="351"/>
                  </a:lnTo>
                  <a:lnTo>
                    <a:pt x="744" y="160"/>
                  </a:lnTo>
                  <a:lnTo>
                    <a:pt x="791" y="160"/>
                  </a:lnTo>
                  <a:close/>
                  <a:moveTo>
                    <a:pt x="1060" y="160"/>
                  </a:moveTo>
                  <a:lnTo>
                    <a:pt x="1060" y="120"/>
                  </a:lnTo>
                  <a:lnTo>
                    <a:pt x="830" y="120"/>
                  </a:lnTo>
                  <a:lnTo>
                    <a:pt x="830" y="160"/>
                  </a:lnTo>
                  <a:lnTo>
                    <a:pt x="996" y="160"/>
                  </a:lnTo>
                  <a:lnTo>
                    <a:pt x="817" y="374"/>
                  </a:lnTo>
                  <a:lnTo>
                    <a:pt x="817" y="412"/>
                  </a:lnTo>
                  <a:lnTo>
                    <a:pt x="1065" y="412"/>
                  </a:lnTo>
                  <a:lnTo>
                    <a:pt x="1065" y="372"/>
                  </a:lnTo>
                  <a:lnTo>
                    <a:pt x="883" y="372"/>
                  </a:lnTo>
                  <a:lnTo>
                    <a:pt x="1060" y="160"/>
                  </a:lnTo>
                  <a:close/>
                </a:path>
              </a:pathLst>
            </a:custGeom>
            <a:solidFill>
              <a:srgbClr val="000000"/>
            </a:solidFill>
            <a:ln w="9525">
              <a:noFill/>
              <a:round/>
              <a:headEnd/>
              <a:tailEnd/>
            </a:ln>
          </p:spPr>
          <p:txBody>
            <a:bodyPr/>
            <a:lstStyle/>
            <a:p>
              <a:endParaRPr lang="en-US"/>
            </a:p>
          </p:txBody>
        </p:sp>
        <p:sp>
          <p:nvSpPr>
            <p:cNvPr id="85102" name="Freeform 110"/>
            <p:cNvSpPr>
              <a:spLocks noEditPoints="1"/>
            </p:cNvSpPr>
            <p:nvPr/>
          </p:nvSpPr>
          <p:spPr bwMode="auto">
            <a:xfrm>
              <a:off x="2967" y="2714"/>
              <a:ext cx="173" cy="32"/>
            </a:xfrm>
            <a:custGeom>
              <a:avLst/>
              <a:gdLst/>
              <a:ahLst/>
              <a:cxnLst>
                <a:cxn ang="0">
                  <a:pos x="211" y="329"/>
                </a:cxn>
                <a:cxn ang="0">
                  <a:pos x="184" y="356"/>
                </a:cxn>
                <a:cxn ang="0">
                  <a:pos x="140" y="369"/>
                </a:cxn>
                <a:cxn ang="0">
                  <a:pos x="87" y="355"/>
                </a:cxn>
                <a:cxn ang="0">
                  <a:pos x="58" y="314"/>
                </a:cxn>
                <a:cxn ang="0">
                  <a:pos x="270" y="272"/>
                </a:cxn>
                <a:cxn ang="0">
                  <a:pos x="253" y="173"/>
                </a:cxn>
                <a:cxn ang="0">
                  <a:pos x="198" y="113"/>
                </a:cxn>
                <a:cxn ang="0">
                  <a:pos x="107" y="104"/>
                </a:cxn>
                <a:cxn ang="0">
                  <a:pos x="35" y="148"/>
                </a:cxn>
                <a:cxn ang="0">
                  <a:pos x="2" y="231"/>
                </a:cxn>
                <a:cxn ang="0">
                  <a:pos x="9" y="323"/>
                </a:cxn>
                <a:cxn ang="0">
                  <a:pos x="54" y="387"/>
                </a:cxn>
                <a:cxn ang="0">
                  <a:pos x="133" y="412"/>
                </a:cxn>
                <a:cxn ang="0">
                  <a:pos x="176" y="407"/>
                </a:cxn>
                <a:cxn ang="0">
                  <a:pos x="202" y="398"/>
                </a:cxn>
                <a:cxn ang="0">
                  <a:pos x="226" y="381"/>
                </a:cxn>
                <a:cxn ang="0">
                  <a:pos x="254" y="347"/>
                </a:cxn>
                <a:cxn ang="0">
                  <a:pos x="266" y="317"/>
                </a:cxn>
                <a:cxn ang="0">
                  <a:pos x="53" y="233"/>
                </a:cxn>
                <a:cxn ang="0">
                  <a:pos x="67" y="186"/>
                </a:cxn>
                <a:cxn ang="0">
                  <a:pos x="103" y="152"/>
                </a:cxn>
                <a:cxn ang="0">
                  <a:pos x="156" y="147"/>
                </a:cxn>
                <a:cxn ang="0">
                  <a:pos x="199" y="173"/>
                </a:cxn>
                <a:cxn ang="0">
                  <a:pos x="217" y="216"/>
                </a:cxn>
                <a:cxn ang="0">
                  <a:pos x="870" y="402"/>
                </a:cxn>
                <a:cxn ang="0">
                  <a:pos x="674" y="341"/>
                </a:cxn>
                <a:cxn ang="0">
                  <a:pos x="478" y="0"/>
                </a:cxn>
                <a:cxn ang="0">
                  <a:pos x="531" y="166"/>
                </a:cxn>
                <a:cxn ang="0">
                  <a:pos x="530" y="95"/>
                </a:cxn>
                <a:cxn ang="0">
                  <a:pos x="647" y="402"/>
                </a:cxn>
                <a:cxn ang="0">
                  <a:pos x="816" y="65"/>
                </a:cxn>
                <a:cxn ang="0">
                  <a:pos x="815" y="150"/>
                </a:cxn>
                <a:cxn ang="0">
                  <a:pos x="870" y="402"/>
                </a:cxn>
                <a:cxn ang="0">
                  <a:pos x="947" y="402"/>
                </a:cxn>
                <a:cxn ang="0">
                  <a:pos x="1363" y="326"/>
                </a:cxn>
                <a:cxn ang="0">
                  <a:pos x="1093" y="0"/>
                </a:cxn>
                <a:cxn ang="0">
                  <a:pos x="1146" y="78"/>
                </a:cxn>
                <a:cxn ang="0">
                  <a:pos x="1417" y="402"/>
                </a:cxn>
                <a:cxn ang="0">
                  <a:pos x="1363" y="326"/>
                </a:cxn>
                <a:cxn ang="0">
                  <a:pos x="1499" y="402"/>
                </a:cxn>
                <a:cxn ang="0">
                  <a:pos x="1911" y="185"/>
                </a:cxn>
                <a:cxn ang="0">
                  <a:pos x="1911" y="225"/>
                </a:cxn>
                <a:cxn ang="0">
                  <a:pos x="1623" y="298"/>
                </a:cxn>
                <a:cxn ang="0">
                  <a:pos x="1911" y="298"/>
                </a:cxn>
                <a:cxn ang="0">
                  <a:pos x="2257" y="48"/>
                </a:cxn>
                <a:cxn ang="0">
                  <a:pos x="1955" y="49"/>
                </a:cxn>
                <a:cxn ang="0">
                  <a:pos x="1936" y="402"/>
                </a:cxn>
              </a:cxnLst>
              <a:rect l="0" t="0" r="r" b="b"/>
              <a:pathLst>
                <a:path w="2257" h="412">
                  <a:moveTo>
                    <a:pt x="217" y="311"/>
                  </a:moveTo>
                  <a:lnTo>
                    <a:pt x="215" y="320"/>
                  </a:lnTo>
                  <a:lnTo>
                    <a:pt x="211" y="329"/>
                  </a:lnTo>
                  <a:lnTo>
                    <a:pt x="205" y="339"/>
                  </a:lnTo>
                  <a:lnTo>
                    <a:pt x="195" y="348"/>
                  </a:lnTo>
                  <a:lnTo>
                    <a:pt x="184" y="356"/>
                  </a:lnTo>
                  <a:lnTo>
                    <a:pt x="172" y="363"/>
                  </a:lnTo>
                  <a:lnTo>
                    <a:pt x="156" y="367"/>
                  </a:lnTo>
                  <a:lnTo>
                    <a:pt x="140" y="369"/>
                  </a:lnTo>
                  <a:lnTo>
                    <a:pt x="120" y="367"/>
                  </a:lnTo>
                  <a:lnTo>
                    <a:pt x="102" y="363"/>
                  </a:lnTo>
                  <a:lnTo>
                    <a:pt x="87" y="355"/>
                  </a:lnTo>
                  <a:lnTo>
                    <a:pt x="75" y="344"/>
                  </a:lnTo>
                  <a:lnTo>
                    <a:pt x="65" y="330"/>
                  </a:lnTo>
                  <a:lnTo>
                    <a:pt x="58" y="314"/>
                  </a:lnTo>
                  <a:lnTo>
                    <a:pt x="54" y="295"/>
                  </a:lnTo>
                  <a:lnTo>
                    <a:pt x="53" y="272"/>
                  </a:lnTo>
                  <a:lnTo>
                    <a:pt x="270" y="272"/>
                  </a:lnTo>
                  <a:lnTo>
                    <a:pt x="268" y="235"/>
                  </a:lnTo>
                  <a:lnTo>
                    <a:pt x="262" y="202"/>
                  </a:lnTo>
                  <a:lnTo>
                    <a:pt x="253" y="173"/>
                  </a:lnTo>
                  <a:lnTo>
                    <a:pt x="238" y="147"/>
                  </a:lnTo>
                  <a:lnTo>
                    <a:pt x="220" y="128"/>
                  </a:lnTo>
                  <a:lnTo>
                    <a:pt x="198" y="113"/>
                  </a:lnTo>
                  <a:lnTo>
                    <a:pt x="172" y="104"/>
                  </a:lnTo>
                  <a:lnTo>
                    <a:pt x="142" y="101"/>
                  </a:lnTo>
                  <a:lnTo>
                    <a:pt x="107" y="104"/>
                  </a:lnTo>
                  <a:lnTo>
                    <a:pt x="79" y="114"/>
                  </a:lnTo>
                  <a:lnTo>
                    <a:pt x="54" y="129"/>
                  </a:lnTo>
                  <a:lnTo>
                    <a:pt x="35" y="148"/>
                  </a:lnTo>
                  <a:lnTo>
                    <a:pt x="19" y="173"/>
                  </a:lnTo>
                  <a:lnTo>
                    <a:pt x="8" y="201"/>
                  </a:lnTo>
                  <a:lnTo>
                    <a:pt x="2" y="231"/>
                  </a:lnTo>
                  <a:lnTo>
                    <a:pt x="0" y="264"/>
                  </a:lnTo>
                  <a:lnTo>
                    <a:pt x="2" y="295"/>
                  </a:lnTo>
                  <a:lnTo>
                    <a:pt x="9" y="323"/>
                  </a:lnTo>
                  <a:lnTo>
                    <a:pt x="20" y="348"/>
                  </a:lnTo>
                  <a:lnTo>
                    <a:pt x="35" y="369"/>
                  </a:lnTo>
                  <a:lnTo>
                    <a:pt x="54" y="387"/>
                  </a:lnTo>
                  <a:lnTo>
                    <a:pt x="77" y="400"/>
                  </a:lnTo>
                  <a:lnTo>
                    <a:pt x="103" y="409"/>
                  </a:lnTo>
                  <a:lnTo>
                    <a:pt x="133" y="412"/>
                  </a:lnTo>
                  <a:lnTo>
                    <a:pt x="149" y="412"/>
                  </a:lnTo>
                  <a:lnTo>
                    <a:pt x="164" y="410"/>
                  </a:lnTo>
                  <a:lnTo>
                    <a:pt x="176" y="407"/>
                  </a:lnTo>
                  <a:lnTo>
                    <a:pt x="186" y="404"/>
                  </a:lnTo>
                  <a:lnTo>
                    <a:pt x="194" y="401"/>
                  </a:lnTo>
                  <a:lnTo>
                    <a:pt x="202" y="398"/>
                  </a:lnTo>
                  <a:lnTo>
                    <a:pt x="209" y="394"/>
                  </a:lnTo>
                  <a:lnTo>
                    <a:pt x="214" y="391"/>
                  </a:lnTo>
                  <a:lnTo>
                    <a:pt x="226" y="381"/>
                  </a:lnTo>
                  <a:lnTo>
                    <a:pt x="237" y="370"/>
                  </a:lnTo>
                  <a:lnTo>
                    <a:pt x="247" y="358"/>
                  </a:lnTo>
                  <a:lnTo>
                    <a:pt x="254" y="347"/>
                  </a:lnTo>
                  <a:lnTo>
                    <a:pt x="259" y="336"/>
                  </a:lnTo>
                  <a:lnTo>
                    <a:pt x="263" y="326"/>
                  </a:lnTo>
                  <a:lnTo>
                    <a:pt x="266" y="317"/>
                  </a:lnTo>
                  <a:lnTo>
                    <a:pt x="267" y="311"/>
                  </a:lnTo>
                  <a:lnTo>
                    <a:pt x="217" y="311"/>
                  </a:lnTo>
                  <a:close/>
                  <a:moveTo>
                    <a:pt x="53" y="233"/>
                  </a:moveTo>
                  <a:lnTo>
                    <a:pt x="55" y="216"/>
                  </a:lnTo>
                  <a:lnTo>
                    <a:pt x="59" y="200"/>
                  </a:lnTo>
                  <a:lnTo>
                    <a:pt x="67" y="186"/>
                  </a:lnTo>
                  <a:lnTo>
                    <a:pt x="78" y="173"/>
                  </a:lnTo>
                  <a:lnTo>
                    <a:pt x="90" y="162"/>
                  </a:lnTo>
                  <a:lnTo>
                    <a:pt x="103" y="152"/>
                  </a:lnTo>
                  <a:lnTo>
                    <a:pt x="120" y="147"/>
                  </a:lnTo>
                  <a:lnTo>
                    <a:pt x="136" y="145"/>
                  </a:lnTo>
                  <a:lnTo>
                    <a:pt x="156" y="147"/>
                  </a:lnTo>
                  <a:lnTo>
                    <a:pt x="174" y="152"/>
                  </a:lnTo>
                  <a:lnTo>
                    <a:pt x="188" y="162"/>
                  </a:lnTo>
                  <a:lnTo>
                    <a:pt x="199" y="173"/>
                  </a:lnTo>
                  <a:lnTo>
                    <a:pt x="208" y="186"/>
                  </a:lnTo>
                  <a:lnTo>
                    <a:pt x="213" y="200"/>
                  </a:lnTo>
                  <a:lnTo>
                    <a:pt x="217" y="216"/>
                  </a:lnTo>
                  <a:lnTo>
                    <a:pt x="219" y="233"/>
                  </a:lnTo>
                  <a:lnTo>
                    <a:pt x="53" y="233"/>
                  </a:lnTo>
                  <a:close/>
                  <a:moveTo>
                    <a:pt x="870" y="402"/>
                  </a:moveTo>
                  <a:lnTo>
                    <a:pt x="870" y="0"/>
                  </a:lnTo>
                  <a:lnTo>
                    <a:pt x="791" y="0"/>
                  </a:lnTo>
                  <a:lnTo>
                    <a:pt x="674" y="341"/>
                  </a:lnTo>
                  <a:lnTo>
                    <a:pt x="673" y="341"/>
                  </a:lnTo>
                  <a:lnTo>
                    <a:pt x="557" y="0"/>
                  </a:lnTo>
                  <a:lnTo>
                    <a:pt x="478" y="0"/>
                  </a:lnTo>
                  <a:lnTo>
                    <a:pt x="478" y="402"/>
                  </a:lnTo>
                  <a:lnTo>
                    <a:pt x="531" y="402"/>
                  </a:lnTo>
                  <a:lnTo>
                    <a:pt x="531" y="166"/>
                  </a:lnTo>
                  <a:lnTo>
                    <a:pt x="531" y="150"/>
                  </a:lnTo>
                  <a:lnTo>
                    <a:pt x="531" y="124"/>
                  </a:lnTo>
                  <a:lnTo>
                    <a:pt x="530" y="95"/>
                  </a:lnTo>
                  <a:lnTo>
                    <a:pt x="530" y="66"/>
                  </a:lnTo>
                  <a:lnTo>
                    <a:pt x="531" y="66"/>
                  </a:lnTo>
                  <a:lnTo>
                    <a:pt x="647" y="402"/>
                  </a:lnTo>
                  <a:lnTo>
                    <a:pt x="701" y="402"/>
                  </a:lnTo>
                  <a:lnTo>
                    <a:pt x="815" y="65"/>
                  </a:lnTo>
                  <a:lnTo>
                    <a:pt x="816" y="65"/>
                  </a:lnTo>
                  <a:lnTo>
                    <a:pt x="816" y="95"/>
                  </a:lnTo>
                  <a:lnTo>
                    <a:pt x="816" y="124"/>
                  </a:lnTo>
                  <a:lnTo>
                    <a:pt x="815" y="150"/>
                  </a:lnTo>
                  <a:lnTo>
                    <a:pt x="815" y="166"/>
                  </a:lnTo>
                  <a:lnTo>
                    <a:pt x="815" y="402"/>
                  </a:lnTo>
                  <a:lnTo>
                    <a:pt x="870" y="402"/>
                  </a:lnTo>
                  <a:close/>
                  <a:moveTo>
                    <a:pt x="1003" y="0"/>
                  </a:moveTo>
                  <a:lnTo>
                    <a:pt x="947" y="0"/>
                  </a:lnTo>
                  <a:lnTo>
                    <a:pt x="947" y="402"/>
                  </a:lnTo>
                  <a:lnTo>
                    <a:pt x="1003" y="402"/>
                  </a:lnTo>
                  <a:lnTo>
                    <a:pt x="1003" y="0"/>
                  </a:lnTo>
                  <a:close/>
                  <a:moveTo>
                    <a:pt x="1363" y="326"/>
                  </a:moveTo>
                  <a:lnTo>
                    <a:pt x="1362" y="326"/>
                  </a:lnTo>
                  <a:lnTo>
                    <a:pt x="1158" y="0"/>
                  </a:lnTo>
                  <a:lnTo>
                    <a:pt x="1093" y="0"/>
                  </a:lnTo>
                  <a:lnTo>
                    <a:pt x="1093" y="402"/>
                  </a:lnTo>
                  <a:lnTo>
                    <a:pt x="1146" y="402"/>
                  </a:lnTo>
                  <a:lnTo>
                    <a:pt x="1146" y="78"/>
                  </a:lnTo>
                  <a:lnTo>
                    <a:pt x="1147" y="78"/>
                  </a:lnTo>
                  <a:lnTo>
                    <a:pt x="1354" y="402"/>
                  </a:lnTo>
                  <a:lnTo>
                    <a:pt x="1417" y="402"/>
                  </a:lnTo>
                  <a:lnTo>
                    <a:pt x="1417" y="0"/>
                  </a:lnTo>
                  <a:lnTo>
                    <a:pt x="1363" y="0"/>
                  </a:lnTo>
                  <a:lnTo>
                    <a:pt x="1363" y="326"/>
                  </a:lnTo>
                  <a:close/>
                  <a:moveTo>
                    <a:pt x="1554" y="0"/>
                  </a:moveTo>
                  <a:lnTo>
                    <a:pt x="1499" y="0"/>
                  </a:lnTo>
                  <a:lnTo>
                    <a:pt x="1499" y="402"/>
                  </a:lnTo>
                  <a:lnTo>
                    <a:pt x="1554" y="402"/>
                  </a:lnTo>
                  <a:lnTo>
                    <a:pt x="1554" y="0"/>
                  </a:lnTo>
                  <a:close/>
                  <a:moveTo>
                    <a:pt x="1911" y="185"/>
                  </a:moveTo>
                  <a:lnTo>
                    <a:pt x="1623" y="185"/>
                  </a:lnTo>
                  <a:lnTo>
                    <a:pt x="1623" y="225"/>
                  </a:lnTo>
                  <a:lnTo>
                    <a:pt x="1911" y="225"/>
                  </a:lnTo>
                  <a:lnTo>
                    <a:pt x="1911" y="185"/>
                  </a:lnTo>
                  <a:close/>
                  <a:moveTo>
                    <a:pt x="1911" y="298"/>
                  </a:moveTo>
                  <a:lnTo>
                    <a:pt x="1623" y="298"/>
                  </a:lnTo>
                  <a:lnTo>
                    <a:pt x="1623" y="339"/>
                  </a:lnTo>
                  <a:lnTo>
                    <a:pt x="1911" y="339"/>
                  </a:lnTo>
                  <a:lnTo>
                    <a:pt x="1911" y="298"/>
                  </a:lnTo>
                  <a:close/>
                  <a:moveTo>
                    <a:pt x="2257" y="355"/>
                  </a:moveTo>
                  <a:lnTo>
                    <a:pt x="2006" y="355"/>
                  </a:lnTo>
                  <a:lnTo>
                    <a:pt x="2257" y="48"/>
                  </a:lnTo>
                  <a:lnTo>
                    <a:pt x="2257" y="0"/>
                  </a:lnTo>
                  <a:lnTo>
                    <a:pt x="1955" y="0"/>
                  </a:lnTo>
                  <a:lnTo>
                    <a:pt x="1955" y="49"/>
                  </a:lnTo>
                  <a:lnTo>
                    <a:pt x="2186" y="49"/>
                  </a:lnTo>
                  <a:lnTo>
                    <a:pt x="1936" y="357"/>
                  </a:lnTo>
                  <a:lnTo>
                    <a:pt x="1936" y="402"/>
                  </a:lnTo>
                  <a:lnTo>
                    <a:pt x="2257" y="402"/>
                  </a:lnTo>
                  <a:lnTo>
                    <a:pt x="2257" y="355"/>
                  </a:lnTo>
                  <a:close/>
                </a:path>
              </a:pathLst>
            </a:custGeom>
            <a:solidFill>
              <a:srgbClr val="000000"/>
            </a:solidFill>
            <a:ln w="9525">
              <a:noFill/>
              <a:round/>
              <a:headEnd/>
              <a:tailEnd/>
            </a:ln>
          </p:spPr>
          <p:txBody>
            <a:bodyPr/>
            <a:lstStyle/>
            <a:p>
              <a:endParaRPr lang="en-US"/>
            </a:p>
          </p:txBody>
        </p:sp>
        <p:sp>
          <p:nvSpPr>
            <p:cNvPr id="85103" name="Freeform 111"/>
            <p:cNvSpPr>
              <a:spLocks noEditPoints="1"/>
            </p:cNvSpPr>
            <p:nvPr/>
          </p:nvSpPr>
          <p:spPr bwMode="auto">
            <a:xfrm>
              <a:off x="3141" y="2714"/>
              <a:ext cx="28" cy="31"/>
            </a:xfrm>
            <a:custGeom>
              <a:avLst/>
              <a:gdLst/>
              <a:ahLst/>
              <a:cxnLst>
                <a:cxn ang="0">
                  <a:pos x="264" y="286"/>
                </a:cxn>
                <a:cxn ang="0">
                  <a:pos x="304" y="402"/>
                </a:cxn>
                <a:cxn ang="0">
                  <a:pos x="364" y="402"/>
                </a:cxn>
                <a:cxn ang="0">
                  <a:pos x="217" y="0"/>
                </a:cxn>
                <a:cxn ang="0">
                  <a:pos x="153" y="0"/>
                </a:cxn>
                <a:cxn ang="0">
                  <a:pos x="0" y="402"/>
                </a:cxn>
                <a:cxn ang="0">
                  <a:pos x="57" y="402"/>
                </a:cxn>
                <a:cxn ang="0">
                  <a:pos x="100" y="286"/>
                </a:cxn>
                <a:cxn ang="0">
                  <a:pos x="264" y="286"/>
                </a:cxn>
                <a:cxn ang="0">
                  <a:pos x="117" y="237"/>
                </a:cxn>
                <a:cxn ang="0">
                  <a:pos x="182" y="61"/>
                </a:cxn>
                <a:cxn ang="0">
                  <a:pos x="183" y="61"/>
                </a:cxn>
                <a:cxn ang="0">
                  <a:pos x="244" y="237"/>
                </a:cxn>
                <a:cxn ang="0">
                  <a:pos x="117" y="237"/>
                </a:cxn>
              </a:cxnLst>
              <a:rect l="0" t="0" r="r" b="b"/>
              <a:pathLst>
                <a:path w="364" h="402">
                  <a:moveTo>
                    <a:pt x="264" y="286"/>
                  </a:moveTo>
                  <a:lnTo>
                    <a:pt x="304" y="402"/>
                  </a:lnTo>
                  <a:lnTo>
                    <a:pt x="364" y="402"/>
                  </a:lnTo>
                  <a:lnTo>
                    <a:pt x="217" y="0"/>
                  </a:lnTo>
                  <a:lnTo>
                    <a:pt x="153" y="0"/>
                  </a:lnTo>
                  <a:lnTo>
                    <a:pt x="0" y="402"/>
                  </a:lnTo>
                  <a:lnTo>
                    <a:pt x="57" y="402"/>
                  </a:lnTo>
                  <a:lnTo>
                    <a:pt x="100" y="286"/>
                  </a:lnTo>
                  <a:lnTo>
                    <a:pt x="264" y="286"/>
                  </a:lnTo>
                  <a:close/>
                  <a:moveTo>
                    <a:pt x="117" y="237"/>
                  </a:moveTo>
                  <a:lnTo>
                    <a:pt x="182" y="61"/>
                  </a:lnTo>
                  <a:lnTo>
                    <a:pt x="183" y="61"/>
                  </a:lnTo>
                  <a:lnTo>
                    <a:pt x="244" y="237"/>
                  </a:lnTo>
                  <a:lnTo>
                    <a:pt x="117" y="237"/>
                  </a:lnTo>
                  <a:close/>
                </a:path>
              </a:pathLst>
            </a:custGeom>
            <a:solidFill>
              <a:srgbClr val="000000"/>
            </a:solidFill>
            <a:ln w="9525">
              <a:noFill/>
              <a:round/>
              <a:headEnd/>
              <a:tailEnd/>
            </a:ln>
          </p:spPr>
          <p:txBody>
            <a:bodyPr/>
            <a:lstStyle/>
            <a:p>
              <a:endParaRPr lang="en-US"/>
            </a:p>
          </p:txBody>
        </p:sp>
        <p:sp>
          <p:nvSpPr>
            <p:cNvPr id="85104" name="Freeform 112"/>
            <p:cNvSpPr>
              <a:spLocks noEditPoints="1"/>
            </p:cNvSpPr>
            <p:nvPr/>
          </p:nvSpPr>
          <p:spPr bwMode="auto">
            <a:xfrm>
              <a:off x="3172" y="2714"/>
              <a:ext cx="51" cy="31"/>
            </a:xfrm>
            <a:custGeom>
              <a:avLst/>
              <a:gdLst/>
              <a:ahLst/>
              <a:cxnLst>
                <a:cxn ang="0">
                  <a:pos x="269" y="167"/>
                </a:cxn>
                <a:cxn ang="0">
                  <a:pos x="55" y="167"/>
                </a:cxn>
                <a:cxn ang="0">
                  <a:pos x="55" y="0"/>
                </a:cxn>
                <a:cxn ang="0">
                  <a:pos x="0" y="0"/>
                </a:cxn>
                <a:cxn ang="0">
                  <a:pos x="0" y="402"/>
                </a:cxn>
                <a:cxn ang="0">
                  <a:pos x="55" y="402"/>
                </a:cxn>
                <a:cxn ang="0">
                  <a:pos x="55" y="215"/>
                </a:cxn>
                <a:cxn ang="0">
                  <a:pos x="269" y="215"/>
                </a:cxn>
                <a:cxn ang="0">
                  <a:pos x="269" y="402"/>
                </a:cxn>
                <a:cxn ang="0">
                  <a:pos x="324" y="402"/>
                </a:cxn>
                <a:cxn ang="0">
                  <a:pos x="324" y="0"/>
                </a:cxn>
                <a:cxn ang="0">
                  <a:pos x="269" y="0"/>
                </a:cxn>
                <a:cxn ang="0">
                  <a:pos x="269" y="167"/>
                </a:cxn>
                <a:cxn ang="0">
                  <a:pos x="453" y="0"/>
                </a:cxn>
                <a:cxn ang="0">
                  <a:pos x="398" y="0"/>
                </a:cxn>
                <a:cxn ang="0">
                  <a:pos x="398" y="402"/>
                </a:cxn>
                <a:cxn ang="0">
                  <a:pos x="660" y="402"/>
                </a:cxn>
                <a:cxn ang="0">
                  <a:pos x="660" y="355"/>
                </a:cxn>
                <a:cxn ang="0">
                  <a:pos x="453" y="355"/>
                </a:cxn>
                <a:cxn ang="0">
                  <a:pos x="453" y="0"/>
                </a:cxn>
              </a:cxnLst>
              <a:rect l="0" t="0" r="r" b="b"/>
              <a:pathLst>
                <a:path w="660" h="402">
                  <a:moveTo>
                    <a:pt x="269" y="167"/>
                  </a:moveTo>
                  <a:lnTo>
                    <a:pt x="55" y="167"/>
                  </a:lnTo>
                  <a:lnTo>
                    <a:pt x="55" y="0"/>
                  </a:lnTo>
                  <a:lnTo>
                    <a:pt x="0" y="0"/>
                  </a:lnTo>
                  <a:lnTo>
                    <a:pt x="0" y="402"/>
                  </a:lnTo>
                  <a:lnTo>
                    <a:pt x="55" y="402"/>
                  </a:lnTo>
                  <a:lnTo>
                    <a:pt x="55" y="215"/>
                  </a:lnTo>
                  <a:lnTo>
                    <a:pt x="269" y="215"/>
                  </a:lnTo>
                  <a:lnTo>
                    <a:pt x="269" y="402"/>
                  </a:lnTo>
                  <a:lnTo>
                    <a:pt x="324" y="402"/>
                  </a:lnTo>
                  <a:lnTo>
                    <a:pt x="324" y="0"/>
                  </a:lnTo>
                  <a:lnTo>
                    <a:pt x="269" y="0"/>
                  </a:lnTo>
                  <a:lnTo>
                    <a:pt x="269" y="167"/>
                  </a:lnTo>
                  <a:close/>
                  <a:moveTo>
                    <a:pt x="453" y="0"/>
                  </a:moveTo>
                  <a:lnTo>
                    <a:pt x="398" y="0"/>
                  </a:lnTo>
                  <a:lnTo>
                    <a:pt x="398" y="402"/>
                  </a:lnTo>
                  <a:lnTo>
                    <a:pt x="660" y="402"/>
                  </a:lnTo>
                  <a:lnTo>
                    <a:pt x="660" y="355"/>
                  </a:lnTo>
                  <a:lnTo>
                    <a:pt x="453" y="355"/>
                  </a:lnTo>
                  <a:lnTo>
                    <a:pt x="453" y="0"/>
                  </a:lnTo>
                  <a:close/>
                </a:path>
              </a:pathLst>
            </a:custGeom>
            <a:solidFill>
              <a:srgbClr val="000000"/>
            </a:solidFill>
            <a:ln w="9525">
              <a:noFill/>
              <a:round/>
              <a:headEnd/>
              <a:tailEnd/>
            </a:ln>
          </p:spPr>
          <p:txBody>
            <a:bodyPr/>
            <a:lstStyle/>
            <a:p>
              <a:endParaRPr lang="en-US"/>
            </a:p>
          </p:txBody>
        </p:sp>
        <p:sp>
          <p:nvSpPr>
            <p:cNvPr id="85105" name="Freeform 113"/>
            <p:cNvSpPr>
              <a:spLocks noEditPoints="1"/>
            </p:cNvSpPr>
            <p:nvPr/>
          </p:nvSpPr>
          <p:spPr bwMode="auto">
            <a:xfrm>
              <a:off x="2876" y="2492"/>
              <a:ext cx="82" cy="33"/>
            </a:xfrm>
            <a:custGeom>
              <a:avLst/>
              <a:gdLst/>
              <a:ahLst/>
              <a:cxnLst>
                <a:cxn ang="0">
                  <a:pos x="300" y="68"/>
                </a:cxn>
                <a:cxn ang="0">
                  <a:pos x="202" y="4"/>
                </a:cxn>
                <a:cxn ang="0">
                  <a:pos x="66" y="23"/>
                </a:cxn>
                <a:cxn ang="0">
                  <a:pos x="16" y="101"/>
                </a:cxn>
                <a:cxn ang="0">
                  <a:pos x="34" y="184"/>
                </a:cxn>
                <a:cxn ang="0">
                  <a:pos x="89" y="216"/>
                </a:cxn>
                <a:cxn ang="0">
                  <a:pos x="226" y="250"/>
                </a:cxn>
                <a:cxn ang="0">
                  <a:pos x="267" y="282"/>
                </a:cxn>
                <a:cxn ang="0">
                  <a:pos x="260" y="345"/>
                </a:cxn>
                <a:cxn ang="0">
                  <a:pos x="198" y="375"/>
                </a:cxn>
                <a:cxn ang="0">
                  <a:pos x="124" y="373"/>
                </a:cxn>
                <a:cxn ang="0">
                  <a:pos x="62" y="329"/>
                </a:cxn>
                <a:cxn ang="0">
                  <a:pos x="0" y="298"/>
                </a:cxn>
                <a:cxn ang="0">
                  <a:pos x="13" y="349"/>
                </a:cxn>
                <a:cxn ang="0">
                  <a:pos x="48" y="391"/>
                </a:cxn>
                <a:cxn ang="0">
                  <a:pos x="98" y="415"/>
                </a:cxn>
                <a:cxn ang="0">
                  <a:pos x="192" y="423"/>
                </a:cxn>
                <a:cxn ang="0">
                  <a:pos x="293" y="382"/>
                </a:cxn>
                <a:cxn ang="0">
                  <a:pos x="323" y="279"/>
                </a:cxn>
                <a:cxn ang="0">
                  <a:pos x="285" y="217"/>
                </a:cxn>
                <a:cxn ang="0">
                  <a:pos x="116" y="168"/>
                </a:cxn>
                <a:cxn ang="0">
                  <a:pos x="82" y="153"/>
                </a:cxn>
                <a:cxn ang="0">
                  <a:pos x="67" y="117"/>
                </a:cxn>
                <a:cxn ang="0">
                  <a:pos x="101" y="59"/>
                </a:cxn>
                <a:cxn ang="0">
                  <a:pos x="161" y="47"/>
                </a:cxn>
                <a:cxn ang="0">
                  <a:pos x="227" y="64"/>
                </a:cxn>
                <a:cxn ang="0">
                  <a:pos x="262" y="128"/>
                </a:cxn>
                <a:cxn ang="0">
                  <a:pos x="573" y="339"/>
                </a:cxn>
                <a:cxn ang="0">
                  <a:pos x="534" y="373"/>
                </a:cxn>
                <a:cxn ang="0">
                  <a:pos x="465" y="373"/>
                </a:cxn>
                <a:cxn ang="0">
                  <a:pos x="421" y="324"/>
                </a:cxn>
                <a:cxn ang="0">
                  <a:pos x="631" y="245"/>
                </a:cxn>
                <a:cxn ang="0">
                  <a:pos x="582" y="138"/>
                </a:cxn>
                <a:cxn ang="0">
                  <a:pos x="470" y="114"/>
                </a:cxn>
                <a:cxn ang="0">
                  <a:pos x="382" y="183"/>
                </a:cxn>
                <a:cxn ang="0">
                  <a:pos x="365" y="305"/>
                </a:cxn>
                <a:cxn ang="0">
                  <a:pos x="417" y="397"/>
                </a:cxn>
                <a:cxn ang="0">
                  <a:pos x="512" y="422"/>
                </a:cxn>
                <a:cxn ang="0">
                  <a:pos x="557" y="411"/>
                </a:cxn>
                <a:cxn ang="0">
                  <a:pos x="589" y="391"/>
                </a:cxn>
                <a:cxn ang="0">
                  <a:pos x="621" y="346"/>
                </a:cxn>
                <a:cxn ang="0">
                  <a:pos x="579" y="321"/>
                </a:cxn>
                <a:cxn ang="0">
                  <a:pos x="430" y="196"/>
                </a:cxn>
                <a:cxn ang="0">
                  <a:pos x="482" y="157"/>
                </a:cxn>
                <a:cxn ang="0">
                  <a:pos x="551" y="172"/>
                </a:cxn>
                <a:cxn ang="0">
                  <a:pos x="579" y="226"/>
                </a:cxn>
                <a:cxn ang="0">
                  <a:pos x="791" y="120"/>
                </a:cxn>
                <a:cxn ang="0">
                  <a:pos x="694" y="120"/>
                </a:cxn>
                <a:cxn ang="0">
                  <a:pos x="694" y="354"/>
                </a:cxn>
                <a:cxn ang="0">
                  <a:pos x="705" y="398"/>
                </a:cxn>
                <a:cxn ang="0">
                  <a:pos x="754" y="416"/>
                </a:cxn>
                <a:cxn ang="0">
                  <a:pos x="769" y="415"/>
                </a:cxn>
                <a:cxn ang="0">
                  <a:pos x="791" y="412"/>
                </a:cxn>
                <a:cxn ang="0">
                  <a:pos x="755" y="371"/>
                </a:cxn>
                <a:cxn ang="0">
                  <a:pos x="791" y="160"/>
                </a:cxn>
                <a:cxn ang="0">
                  <a:pos x="830" y="160"/>
                </a:cxn>
                <a:cxn ang="0">
                  <a:pos x="1065" y="412"/>
                </a:cxn>
              </a:cxnLst>
              <a:rect l="0" t="0" r="r" b="b"/>
              <a:pathLst>
                <a:path w="1065" h="424">
                  <a:moveTo>
                    <a:pt x="313" y="128"/>
                  </a:moveTo>
                  <a:lnTo>
                    <a:pt x="311" y="110"/>
                  </a:lnTo>
                  <a:lnTo>
                    <a:pt x="307" y="90"/>
                  </a:lnTo>
                  <a:lnTo>
                    <a:pt x="300" y="68"/>
                  </a:lnTo>
                  <a:lnTo>
                    <a:pt x="287" y="48"/>
                  </a:lnTo>
                  <a:lnTo>
                    <a:pt x="266" y="29"/>
                  </a:lnTo>
                  <a:lnTo>
                    <a:pt x="239" y="14"/>
                  </a:lnTo>
                  <a:lnTo>
                    <a:pt x="202" y="4"/>
                  </a:lnTo>
                  <a:lnTo>
                    <a:pt x="154" y="0"/>
                  </a:lnTo>
                  <a:lnTo>
                    <a:pt x="120" y="3"/>
                  </a:lnTo>
                  <a:lnTo>
                    <a:pt x="90" y="10"/>
                  </a:lnTo>
                  <a:lnTo>
                    <a:pt x="66" y="23"/>
                  </a:lnTo>
                  <a:lnTo>
                    <a:pt x="47" y="38"/>
                  </a:lnTo>
                  <a:lnTo>
                    <a:pt x="32" y="58"/>
                  </a:lnTo>
                  <a:lnTo>
                    <a:pt x="22" y="79"/>
                  </a:lnTo>
                  <a:lnTo>
                    <a:pt x="16" y="101"/>
                  </a:lnTo>
                  <a:lnTo>
                    <a:pt x="14" y="124"/>
                  </a:lnTo>
                  <a:lnTo>
                    <a:pt x="17" y="148"/>
                  </a:lnTo>
                  <a:lnTo>
                    <a:pt x="24" y="167"/>
                  </a:lnTo>
                  <a:lnTo>
                    <a:pt x="34" y="184"/>
                  </a:lnTo>
                  <a:lnTo>
                    <a:pt x="47" y="196"/>
                  </a:lnTo>
                  <a:lnTo>
                    <a:pt x="62" y="205"/>
                  </a:lnTo>
                  <a:lnTo>
                    <a:pt x="76" y="212"/>
                  </a:lnTo>
                  <a:lnTo>
                    <a:pt x="89" y="216"/>
                  </a:lnTo>
                  <a:lnTo>
                    <a:pt x="101" y="219"/>
                  </a:lnTo>
                  <a:lnTo>
                    <a:pt x="185" y="238"/>
                  </a:lnTo>
                  <a:lnTo>
                    <a:pt x="207" y="244"/>
                  </a:lnTo>
                  <a:lnTo>
                    <a:pt x="226" y="250"/>
                  </a:lnTo>
                  <a:lnTo>
                    <a:pt x="241" y="256"/>
                  </a:lnTo>
                  <a:lnTo>
                    <a:pt x="253" y="264"/>
                  </a:lnTo>
                  <a:lnTo>
                    <a:pt x="261" y="272"/>
                  </a:lnTo>
                  <a:lnTo>
                    <a:pt x="267" y="282"/>
                  </a:lnTo>
                  <a:lnTo>
                    <a:pt x="270" y="296"/>
                  </a:lnTo>
                  <a:lnTo>
                    <a:pt x="271" y="310"/>
                  </a:lnTo>
                  <a:lnTo>
                    <a:pt x="268" y="329"/>
                  </a:lnTo>
                  <a:lnTo>
                    <a:pt x="260" y="345"/>
                  </a:lnTo>
                  <a:lnTo>
                    <a:pt x="248" y="356"/>
                  </a:lnTo>
                  <a:lnTo>
                    <a:pt x="233" y="365"/>
                  </a:lnTo>
                  <a:lnTo>
                    <a:pt x="215" y="371"/>
                  </a:lnTo>
                  <a:lnTo>
                    <a:pt x="198" y="375"/>
                  </a:lnTo>
                  <a:lnTo>
                    <a:pt x="180" y="376"/>
                  </a:lnTo>
                  <a:lnTo>
                    <a:pt x="164" y="377"/>
                  </a:lnTo>
                  <a:lnTo>
                    <a:pt x="145" y="376"/>
                  </a:lnTo>
                  <a:lnTo>
                    <a:pt x="124" y="373"/>
                  </a:lnTo>
                  <a:lnTo>
                    <a:pt x="106" y="367"/>
                  </a:lnTo>
                  <a:lnTo>
                    <a:pt x="88" y="357"/>
                  </a:lnTo>
                  <a:lnTo>
                    <a:pt x="73" y="345"/>
                  </a:lnTo>
                  <a:lnTo>
                    <a:pt x="62" y="329"/>
                  </a:lnTo>
                  <a:lnTo>
                    <a:pt x="55" y="309"/>
                  </a:lnTo>
                  <a:lnTo>
                    <a:pt x="52" y="283"/>
                  </a:lnTo>
                  <a:lnTo>
                    <a:pt x="0" y="283"/>
                  </a:lnTo>
                  <a:lnTo>
                    <a:pt x="0" y="298"/>
                  </a:lnTo>
                  <a:lnTo>
                    <a:pt x="1" y="311"/>
                  </a:lnTo>
                  <a:lnTo>
                    <a:pt x="4" y="324"/>
                  </a:lnTo>
                  <a:lnTo>
                    <a:pt x="8" y="337"/>
                  </a:lnTo>
                  <a:lnTo>
                    <a:pt x="13" y="349"/>
                  </a:lnTo>
                  <a:lnTo>
                    <a:pt x="20" y="361"/>
                  </a:lnTo>
                  <a:lnTo>
                    <a:pt x="30" y="373"/>
                  </a:lnTo>
                  <a:lnTo>
                    <a:pt x="41" y="385"/>
                  </a:lnTo>
                  <a:lnTo>
                    <a:pt x="48" y="391"/>
                  </a:lnTo>
                  <a:lnTo>
                    <a:pt x="58" y="398"/>
                  </a:lnTo>
                  <a:lnTo>
                    <a:pt x="69" y="404"/>
                  </a:lnTo>
                  <a:lnTo>
                    <a:pt x="82" y="410"/>
                  </a:lnTo>
                  <a:lnTo>
                    <a:pt x="98" y="415"/>
                  </a:lnTo>
                  <a:lnTo>
                    <a:pt x="116" y="420"/>
                  </a:lnTo>
                  <a:lnTo>
                    <a:pt x="138" y="423"/>
                  </a:lnTo>
                  <a:lnTo>
                    <a:pt x="165" y="424"/>
                  </a:lnTo>
                  <a:lnTo>
                    <a:pt x="192" y="423"/>
                  </a:lnTo>
                  <a:lnTo>
                    <a:pt x="219" y="417"/>
                  </a:lnTo>
                  <a:lnTo>
                    <a:pt x="246" y="410"/>
                  </a:lnTo>
                  <a:lnTo>
                    <a:pt x="271" y="398"/>
                  </a:lnTo>
                  <a:lnTo>
                    <a:pt x="293" y="382"/>
                  </a:lnTo>
                  <a:lnTo>
                    <a:pt x="309" y="361"/>
                  </a:lnTo>
                  <a:lnTo>
                    <a:pt x="321" y="334"/>
                  </a:lnTo>
                  <a:lnTo>
                    <a:pt x="325" y="302"/>
                  </a:lnTo>
                  <a:lnTo>
                    <a:pt x="323" y="279"/>
                  </a:lnTo>
                  <a:lnTo>
                    <a:pt x="318" y="260"/>
                  </a:lnTo>
                  <a:lnTo>
                    <a:pt x="309" y="243"/>
                  </a:lnTo>
                  <a:lnTo>
                    <a:pt x="298" y="229"/>
                  </a:lnTo>
                  <a:lnTo>
                    <a:pt x="285" y="217"/>
                  </a:lnTo>
                  <a:lnTo>
                    <a:pt x="269" y="208"/>
                  </a:lnTo>
                  <a:lnTo>
                    <a:pt x="252" y="200"/>
                  </a:lnTo>
                  <a:lnTo>
                    <a:pt x="233" y="195"/>
                  </a:lnTo>
                  <a:lnTo>
                    <a:pt x="116" y="168"/>
                  </a:lnTo>
                  <a:lnTo>
                    <a:pt x="107" y="165"/>
                  </a:lnTo>
                  <a:lnTo>
                    <a:pt x="98" y="162"/>
                  </a:lnTo>
                  <a:lnTo>
                    <a:pt x="89" y="158"/>
                  </a:lnTo>
                  <a:lnTo>
                    <a:pt x="82" y="153"/>
                  </a:lnTo>
                  <a:lnTo>
                    <a:pt x="76" y="146"/>
                  </a:lnTo>
                  <a:lnTo>
                    <a:pt x="71" y="138"/>
                  </a:lnTo>
                  <a:lnTo>
                    <a:pt x="68" y="129"/>
                  </a:lnTo>
                  <a:lnTo>
                    <a:pt x="67" y="117"/>
                  </a:lnTo>
                  <a:lnTo>
                    <a:pt x="70" y="96"/>
                  </a:lnTo>
                  <a:lnTo>
                    <a:pt x="77" y="80"/>
                  </a:lnTo>
                  <a:lnTo>
                    <a:pt x="87" y="68"/>
                  </a:lnTo>
                  <a:lnTo>
                    <a:pt x="101" y="59"/>
                  </a:lnTo>
                  <a:lnTo>
                    <a:pt x="116" y="53"/>
                  </a:lnTo>
                  <a:lnTo>
                    <a:pt x="131" y="49"/>
                  </a:lnTo>
                  <a:lnTo>
                    <a:pt x="147" y="48"/>
                  </a:lnTo>
                  <a:lnTo>
                    <a:pt x="161" y="47"/>
                  </a:lnTo>
                  <a:lnTo>
                    <a:pt x="178" y="48"/>
                  </a:lnTo>
                  <a:lnTo>
                    <a:pt x="196" y="51"/>
                  </a:lnTo>
                  <a:lnTo>
                    <a:pt x="212" y="56"/>
                  </a:lnTo>
                  <a:lnTo>
                    <a:pt x="227" y="64"/>
                  </a:lnTo>
                  <a:lnTo>
                    <a:pt x="241" y="75"/>
                  </a:lnTo>
                  <a:lnTo>
                    <a:pt x="252" y="89"/>
                  </a:lnTo>
                  <a:lnTo>
                    <a:pt x="259" y="107"/>
                  </a:lnTo>
                  <a:lnTo>
                    <a:pt x="262" y="128"/>
                  </a:lnTo>
                  <a:lnTo>
                    <a:pt x="313" y="128"/>
                  </a:lnTo>
                  <a:close/>
                  <a:moveTo>
                    <a:pt x="579" y="321"/>
                  </a:moveTo>
                  <a:lnTo>
                    <a:pt x="577" y="330"/>
                  </a:lnTo>
                  <a:lnTo>
                    <a:pt x="573" y="339"/>
                  </a:lnTo>
                  <a:lnTo>
                    <a:pt x="567" y="349"/>
                  </a:lnTo>
                  <a:lnTo>
                    <a:pt x="558" y="358"/>
                  </a:lnTo>
                  <a:lnTo>
                    <a:pt x="547" y="366"/>
                  </a:lnTo>
                  <a:lnTo>
                    <a:pt x="534" y="373"/>
                  </a:lnTo>
                  <a:lnTo>
                    <a:pt x="519" y="377"/>
                  </a:lnTo>
                  <a:lnTo>
                    <a:pt x="503" y="379"/>
                  </a:lnTo>
                  <a:lnTo>
                    <a:pt x="482" y="377"/>
                  </a:lnTo>
                  <a:lnTo>
                    <a:pt x="465" y="373"/>
                  </a:lnTo>
                  <a:lnTo>
                    <a:pt x="449" y="365"/>
                  </a:lnTo>
                  <a:lnTo>
                    <a:pt x="437" y="354"/>
                  </a:lnTo>
                  <a:lnTo>
                    <a:pt x="428" y="340"/>
                  </a:lnTo>
                  <a:lnTo>
                    <a:pt x="421" y="324"/>
                  </a:lnTo>
                  <a:lnTo>
                    <a:pt x="417" y="305"/>
                  </a:lnTo>
                  <a:lnTo>
                    <a:pt x="416" y="282"/>
                  </a:lnTo>
                  <a:lnTo>
                    <a:pt x="633" y="282"/>
                  </a:lnTo>
                  <a:lnTo>
                    <a:pt x="631" y="245"/>
                  </a:lnTo>
                  <a:lnTo>
                    <a:pt x="624" y="212"/>
                  </a:lnTo>
                  <a:lnTo>
                    <a:pt x="615" y="183"/>
                  </a:lnTo>
                  <a:lnTo>
                    <a:pt x="601" y="157"/>
                  </a:lnTo>
                  <a:lnTo>
                    <a:pt x="582" y="138"/>
                  </a:lnTo>
                  <a:lnTo>
                    <a:pt x="561" y="123"/>
                  </a:lnTo>
                  <a:lnTo>
                    <a:pt x="534" y="114"/>
                  </a:lnTo>
                  <a:lnTo>
                    <a:pt x="505" y="111"/>
                  </a:lnTo>
                  <a:lnTo>
                    <a:pt x="470" y="114"/>
                  </a:lnTo>
                  <a:lnTo>
                    <a:pt x="441" y="124"/>
                  </a:lnTo>
                  <a:lnTo>
                    <a:pt x="417" y="139"/>
                  </a:lnTo>
                  <a:lnTo>
                    <a:pt x="397" y="158"/>
                  </a:lnTo>
                  <a:lnTo>
                    <a:pt x="382" y="183"/>
                  </a:lnTo>
                  <a:lnTo>
                    <a:pt x="371" y="211"/>
                  </a:lnTo>
                  <a:lnTo>
                    <a:pt x="365" y="241"/>
                  </a:lnTo>
                  <a:lnTo>
                    <a:pt x="363" y="274"/>
                  </a:lnTo>
                  <a:lnTo>
                    <a:pt x="365" y="305"/>
                  </a:lnTo>
                  <a:lnTo>
                    <a:pt x="372" y="333"/>
                  </a:lnTo>
                  <a:lnTo>
                    <a:pt x="383" y="358"/>
                  </a:lnTo>
                  <a:lnTo>
                    <a:pt x="397" y="379"/>
                  </a:lnTo>
                  <a:lnTo>
                    <a:pt x="417" y="397"/>
                  </a:lnTo>
                  <a:lnTo>
                    <a:pt x="439" y="410"/>
                  </a:lnTo>
                  <a:lnTo>
                    <a:pt x="466" y="418"/>
                  </a:lnTo>
                  <a:lnTo>
                    <a:pt x="496" y="422"/>
                  </a:lnTo>
                  <a:lnTo>
                    <a:pt x="512" y="422"/>
                  </a:lnTo>
                  <a:lnTo>
                    <a:pt x="526" y="420"/>
                  </a:lnTo>
                  <a:lnTo>
                    <a:pt x="538" y="417"/>
                  </a:lnTo>
                  <a:lnTo>
                    <a:pt x="549" y="414"/>
                  </a:lnTo>
                  <a:lnTo>
                    <a:pt x="557" y="411"/>
                  </a:lnTo>
                  <a:lnTo>
                    <a:pt x="564" y="408"/>
                  </a:lnTo>
                  <a:lnTo>
                    <a:pt x="571" y="404"/>
                  </a:lnTo>
                  <a:lnTo>
                    <a:pt x="576" y="401"/>
                  </a:lnTo>
                  <a:lnTo>
                    <a:pt x="589" y="391"/>
                  </a:lnTo>
                  <a:lnTo>
                    <a:pt x="600" y="380"/>
                  </a:lnTo>
                  <a:lnTo>
                    <a:pt x="609" y="368"/>
                  </a:lnTo>
                  <a:lnTo>
                    <a:pt x="616" y="357"/>
                  </a:lnTo>
                  <a:lnTo>
                    <a:pt x="621" y="346"/>
                  </a:lnTo>
                  <a:lnTo>
                    <a:pt x="625" y="336"/>
                  </a:lnTo>
                  <a:lnTo>
                    <a:pt x="629" y="327"/>
                  </a:lnTo>
                  <a:lnTo>
                    <a:pt x="630" y="321"/>
                  </a:lnTo>
                  <a:lnTo>
                    <a:pt x="579" y="321"/>
                  </a:lnTo>
                  <a:close/>
                  <a:moveTo>
                    <a:pt x="416" y="243"/>
                  </a:moveTo>
                  <a:lnTo>
                    <a:pt x="418" y="226"/>
                  </a:lnTo>
                  <a:lnTo>
                    <a:pt x="422" y="210"/>
                  </a:lnTo>
                  <a:lnTo>
                    <a:pt x="430" y="196"/>
                  </a:lnTo>
                  <a:lnTo>
                    <a:pt x="440" y="183"/>
                  </a:lnTo>
                  <a:lnTo>
                    <a:pt x="453" y="172"/>
                  </a:lnTo>
                  <a:lnTo>
                    <a:pt x="466" y="162"/>
                  </a:lnTo>
                  <a:lnTo>
                    <a:pt x="482" y="157"/>
                  </a:lnTo>
                  <a:lnTo>
                    <a:pt x="499" y="155"/>
                  </a:lnTo>
                  <a:lnTo>
                    <a:pt x="519" y="157"/>
                  </a:lnTo>
                  <a:lnTo>
                    <a:pt x="536" y="162"/>
                  </a:lnTo>
                  <a:lnTo>
                    <a:pt x="551" y="172"/>
                  </a:lnTo>
                  <a:lnTo>
                    <a:pt x="562" y="183"/>
                  </a:lnTo>
                  <a:lnTo>
                    <a:pt x="570" y="196"/>
                  </a:lnTo>
                  <a:lnTo>
                    <a:pt x="575" y="210"/>
                  </a:lnTo>
                  <a:lnTo>
                    <a:pt x="579" y="226"/>
                  </a:lnTo>
                  <a:lnTo>
                    <a:pt x="581" y="243"/>
                  </a:lnTo>
                  <a:lnTo>
                    <a:pt x="416" y="243"/>
                  </a:lnTo>
                  <a:close/>
                  <a:moveTo>
                    <a:pt x="791" y="160"/>
                  </a:moveTo>
                  <a:lnTo>
                    <a:pt x="791" y="120"/>
                  </a:lnTo>
                  <a:lnTo>
                    <a:pt x="744" y="120"/>
                  </a:lnTo>
                  <a:lnTo>
                    <a:pt x="744" y="38"/>
                  </a:lnTo>
                  <a:lnTo>
                    <a:pt x="694" y="38"/>
                  </a:lnTo>
                  <a:lnTo>
                    <a:pt x="694" y="120"/>
                  </a:lnTo>
                  <a:lnTo>
                    <a:pt x="653" y="120"/>
                  </a:lnTo>
                  <a:lnTo>
                    <a:pt x="653" y="160"/>
                  </a:lnTo>
                  <a:lnTo>
                    <a:pt x="694" y="160"/>
                  </a:lnTo>
                  <a:lnTo>
                    <a:pt x="694" y="354"/>
                  </a:lnTo>
                  <a:lnTo>
                    <a:pt x="695" y="367"/>
                  </a:lnTo>
                  <a:lnTo>
                    <a:pt x="696" y="378"/>
                  </a:lnTo>
                  <a:lnTo>
                    <a:pt x="700" y="389"/>
                  </a:lnTo>
                  <a:lnTo>
                    <a:pt x="705" y="398"/>
                  </a:lnTo>
                  <a:lnTo>
                    <a:pt x="713" y="406"/>
                  </a:lnTo>
                  <a:lnTo>
                    <a:pt x="724" y="411"/>
                  </a:lnTo>
                  <a:lnTo>
                    <a:pt x="737" y="415"/>
                  </a:lnTo>
                  <a:lnTo>
                    <a:pt x="754" y="416"/>
                  </a:lnTo>
                  <a:lnTo>
                    <a:pt x="756" y="416"/>
                  </a:lnTo>
                  <a:lnTo>
                    <a:pt x="759" y="416"/>
                  </a:lnTo>
                  <a:lnTo>
                    <a:pt x="764" y="415"/>
                  </a:lnTo>
                  <a:lnTo>
                    <a:pt x="769" y="415"/>
                  </a:lnTo>
                  <a:lnTo>
                    <a:pt x="773" y="414"/>
                  </a:lnTo>
                  <a:lnTo>
                    <a:pt x="779" y="413"/>
                  </a:lnTo>
                  <a:lnTo>
                    <a:pt x="785" y="413"/>
                  </a:lnTo>
                  <a:lnTo>
                    <a:pt x="791" y="412"/>
                  </a:lnTo>
                  <a:lnTo>
                    <a:pt x="791" y="374"/>
                  </a:lnTo>
                  <a:lnTo>
                    <a:pt x="774" y="374"/>
                  </a:lnTo>
                  <a:lnTo>
                    <a:pt x="765" y="374"/>
                  </a:lnTo>
                  <a:lnTo>
                    <a:pt x="755" y="371"/>
                  </a:lnTo>
                  <a:lnTo>
                    <a:pt x="747" y="364"/>
                  </a:lnTo>
                  <a:lnTo>
                    <a:pt x="744" y="351"/>
                  </a:lnTo>
                  <a:lnTo>
                    <a:pt x="744" y="160"/>
                  </a:lnTo>
                  <a:lnTo>
                    <a:pt x="791" y="160"/>
                  </a:lnTo>
                  <a:close/>
                  <a:moveTo>
                    <a:pt x="1060" y="160"/>
                  </a:moveTo>
                  <a:lnTo>
                    <a:pt x="1060" y="120"/>
                  </a:lnTo>
                  <a:lnTo>
                    <a:pt x="830" y="120"/>
                  </a:lnTo>
                  <a:lnTo>
                    <a:pt x="830" y="160"/>
                  </a:lnTo>
                  <a:lnTo>
                    <a:pt x="996" y="160"/>
                  </a:lnTo>
                  <a:lnTo>
                    <a:pt x="817" y="374"/>
                  </a:lnTo>
                  <a:lnTo>
                    <a:pt x="817" y="412"/>
                  </a:lnTo>
                  <a:lnTo>
                    <a:pt x="1065" y="412"/>
                  </a:lnTo>
                  <a:lnTo>
                    <a:pt x="1065" y="372"/>
                  </a:lnTo>
                  <a:lnTo>
                    <a:pt x="883" y="372"/>
                  </a:lnTo>
                  <a:lnTo>
                    <a:pt x="1060" y="160"/>
                  </a:lnTo>
                  <a:close/>
                </a:path>
              </a:pathLst>
            </a:custGeom>
            <a:solidFill>
              <a:srgbClr val="000000"/>
            </a:solidFill>
            <a:ln w="9525">
              <a:noFill/>
              <a:round/>
              <a:headEnd/>
              <a:tailEnd/>
            </a:ln>
          </p:spPr>
          <p:txBody>
            <a:bodyPr/>
            <a:lstStyle/>
            <a:p>
              <a:endParaRPr lang="en-US"/>
            </a:p>
          </p:txBody>
        </p:sp>
        <p:sp>
          <p:nvSpPr>
            <p:cNvPr id="85106" name="Freeform 114"/>
            <p:cNvSpPr>
              <a:spLocks noEditPoints="1"/>
            </p:cNvSpPr>
            <p:nvPr/>
          </p:nvSpPr>
          <p:spPr bwMode="auto">
            <a:xfrm>
              <a:off x="2960" y="2493"/>
              <a:ext cx="97" cy="32"/>
            </a:xfrm>
            <a:custGeom>
              <a:avLst/>
              <a:gdLst/>
              <a:ahLst/>
              <a:cxnLst>
                <a:cxn ang="0">
                  <a:pos x="215" y="320"/>
                </a:cxn>
                <a:cxn ang="0">
                  <a:pos x="204" y="339"/>
                </a:cxn>
                <a:cxn ang="0">
                  <a:pos x="184" y="356"/>
                </a:cxn>
                <a:cxn ang="0">
                  <a:pos x="156" y="367"/>
                </a:cxn>
                <a:cxn ang="0">
                  <a:pos x="120" y="367"/>
                </a:cxn>
                <a:cxn ang="0">
                  <a:pos x="87" y="355"/>
                </a:cxn>
                <a:cxn ang="0">
                  <a:pos x="65" y="330"/>
                </a:cxn>
                <a:cxn ang="0">
                  <a:pos x="54" y="295"/>
                </a:cxn>
                <a:cxn ang="0">
                  <a:pos x="270" y="272"/>
                </a:cxn>
                <a:cxn ang="0">
                  <a:pos x="262" y="202"/>
                </a:cxn>
                <a:cxn ang="0">
                  <a:pos x="238" y="147"/>
                </a:cxn>
                <a:cxn ang="0">
                  <a:pos x="198" y="113"/>
                </a:cxn>
                <a:cxn ang="0">
                  <a:pos x="142" y="101"/>
                </a:cxn>
                <a:cxn ang="0">
                  <a:pos x="79" y="114"/>
                </a:cxn>
                <a:cxn ang="0">
                  <a:pos x="35" y="148"/>
                </a:cxn>
                <a:cxn ang="0">
                  <a:pos x="8" y="201"/>
                </a:cxn>
                <a:cxn ang="0">
                  <a:pos x="0" y="264"/>
                </a:cxn>
                <a:cxn ang="0">
                  <a:pos x="9" y="323"/>
                </a:cxn>
                <a:cxn ang="0">
                  <a:pos x="35" y="369"/>
                </a:cxn>
                <a:cxn ang="0">
                  <a:pos x="77" y="400"/>
                </a:cxn>
                <a:cxn ang="0">
                  <a:pos x="133" y="412"/>
                </a:cxn>
                <a:cxn ang="0">
                  <a:pos x="164" y="410"/>
                </a:cxn>
                <a:cxn ang="0">
                  <a:pos x="186" y="404"/>
                </a:cxn>
                <a:cxn ang="0">
                  <a:pos x="201" y="398"/>
                </a:cxn>
                <a:cxn ang="0">
                  <a:pos x="214" y="391"/>
                </a:cxn>
                <a:cxn ang="0">
                  <a:pos x="237" y="370"/>
                </a:cxn>
                <a:cxn ang="0">
                  <a:pos x="254" y="347"/>
                </a:cxn>
                <a:cxn ang="0">
                  <a:pos x="263" y="326"/>
                </a:cxn>
                <a:cxn ang="0">
                  <a:pos x="267" y="311"/>
                </a:cxn>
                <a:cxn ang="0">
                  <a:pos x="53" y="233"/>
                </a:cxn>
                <a:cxn ang="0">
                  <a:pos x="59" y="200"/>
                </a:cxn>
                <a:cxn ang="0">
                  <a:pos x="78" y="173"/>
                </a:cxn>
                <a:cxn ang="0">
                  <a:pos x="103" y="152"/>
                </a:cxn>
                <a:cxn ang="0">
                  <a:pos x="136" y="145"/>
                </a:cxn>
                <a:cxn ang="0">
                  <a:pos x="174" y="152"/>
                </a:cxn>
                <a:cxn ang="0">
                  <a:pos x="199" y="173"/>
                </a:cxn>
                <a:cxn ang="0">
                  <a:pos x="213" y="200"/>
                </a:cxn>
                <a:cxn ang="0">
                  <a:pos x="219" y="233"/>
                </a:cxn>
                <a:cxn ang="0">
                  <a:pos x="869" y="402"/>
                </a:cxn>
                <a:cxn ang="0">
                  <a:pos x="791" y="0"/>
                </a:cxn>
                <a:cxn ang="0">
                  <a:pos x="673" y="341"/>
                </a:cxn>
                <a:cxn ang="0">
                  <a:pos x="478" y="0"/>
                </a:cxn>
                <a:cxn ang="0">
                  <a:pos x="531" y="402"/>
                </a:cxn>
                <a:cxn ang="0">
                  <a:pos x="531" y="150"/>
                </a:cxn>
                <a:cxn ang="0">
                  <a:pos x="530" y="95"/>
                </a:cxn>
                <a:cxn ang="0">
                  <a:pos x="531" y="66"/>
                </a:cxn>
                <a:cxn ang="0">
                  <a:pos x="701" y="402"/>
                </a:cxn>
                <a:cxn ang="0">
                  <a:pos x="816" y="65"/>
                </a:cxn>
                <a:cxn ang="0">
                  <a:pos x="816" y="124"/>
                </a:cxn>
                <a:cxn ang="0">
                  <a:pos x="815" y="166"/>
                </a:cxn>
                <a:cxn ang="0">
                  <a:pos x="869" y="402"/>
                </a:cxn>
                <a:cxn ang="0">
                  <a:pos x="1207" y="402"/>
                </a:cxn>
                <a:cxn ang="0">
                  <a:pos x="1120" y="0"/>
                </a:cxn>
                <a:cxn ang="0">
                  <a:pos x="903" y="402"/>
                </a:cxn>
                <a:cxn ang="0">
                  <a:pos x="1003" y="286"/>
                </a:cxn>
                <a:cxn ang="0">
                  <a:pos x="1020" y="237"/>
                </a:cxn>
                <a:cxn ang="0">
                  <a:pos x="1086" y="61"/>
                </a:cxn>
                <a:cxn ang="0">
                  <a:pos x="1020" y="237"/>
                </a:cxn>
              </a:cxnLst>
              <a:rect l="0" t="0" r="r" b="b"/>
              <a:pathLst>
                <a:path w="1267" h="412">
                  <a:moveTo>
                    <a:pt x="217" y="311"/>
                  </a:moveTo>
                  <a:lnTo>
                    <a:pt x="215" y="320"/>
                  </a:lnTo>
                  <a:lnTo>
                    <a:pt x="211" y="329"/>
                  </a:lnTo>
                  <a:lnTo>
                    <a:pt x="204" y="339"/>
                  </a:lnTo>
                  <a:lnTo>
                    <a:pt x="195" y="348"/>
                  </a:lnTo>
                  <a:lnTo>
                    <a:pt x="184" y="356"/>
                  </a:lnTo>
                  <a:lnTo>
                    <a:pt x="172" y="363"/>
                  </a:lnTo>
                  <a:lnTo>
                    <a:pt x="156" y="367"/>
                  </a:lnTo>
                  <a:lnTo>
                    <a:pt x="140" y="369"/>
                  </a:lnTo>
                  <a:lnTo>
                    <a:pt x="120" y="367"/>
                  </a:lnTo>
                  <a:lnTo>
                    <a:pt x="102" y="363"/>
                  </a:lnTo>
                  <a:lnTo>
                    <a:pt x="87" y="355"/>
                  </a:lnTo>
                  <a:lnTo>
                    <a:pt x="75" y="344"/>
                  </a:lnTo>
                  <a:lnTo>
                    <a:pt x="65" y="330"/>
                  </a:lnTo>
                  <a:lnTo>
                    <a:pt x="58" y="314"/>
                  </a:lnTo>
                  <a:lnTo>
                    <a:pt x="54" y="295"/>
                  </a:lnTo>
                  <a:lnTo>
                    <a:pt x="53" y="272"/>
                  </a:lnTo>
                  <a:lnTo>
                    <a:pt x="270" y="272"/>
                  </a:lnTo>
                  <a:lnTo>
                    <a:pt x="268" y="235"/>
                  </a:lnTo>
                  <a:lnTo>
                    <a:pt x="262" y="202"/>
                  </a:lnTo>
                  <a:lnTo>
                    <a:pt x="253" y="173"/>
                  </a:lnTo>
                  <a:lnTo>
                    <a:pt x="238" y="147"/>
                  </a:lnTo>
                  <a:lnTo>
                    <a:pt x="220" y="128"/>
                  </a:lnTo>
                  <a:lnTo>
                    <a:pt x="198" y="113"/>
                  </a:lnTo>
                  <a:lnTo>
                    <a:pt x="172" y="104"/>
                  </a:lnTo>
                  <a:lnTo>
                    <a:pt x="142" y="101"/>
                  </a:lnTo>
                  <a:lnTo>
                    <a:pt x="107" y="104"/>
                  </a:lnTo>
                  <a:lnTo>
                    <a:pt x="79" y="114"/>
                  </a:lnTo>
                  <a:lnTo>
                    <a:pt x="54" y="129"/>
                  </a:lnTo>
                  <a:lnTo>
                    <a:pt x="35" y="148"/>
                  </a:lnTo>
                  <a:lnTo>
                    <a:pt x="19" y="173"/>
                  </a:lnTo>
                  <a:lnTo>
                    <a:pt x="8" y="201"/>
                  </a:lnTo>
                  <a:lnTo>
                    <a:pt x="2" y="231"/>
                  </a:lnTo>
                  <a:lnTo>
                    <a:pt x="0" y="264"/>
                  </a:lnTo>
                  <a:lnTo>
                    <a:pt x="2" y="295"/>
                  </a:lnTo>
                  <a:lnTo>
                    <a:pt x="9" y="323"/>
                  </a:lnTo>
                  <a:lnTo>
                    <a:pt x="20" y="348"/>
                  </a:lnTo>
                  <a:lnTo>
                    <a:pt x="35" y="369"/>
                  </a:lnTo>
                  <a:lnTo>
                    <a:pt x="54" y="387"/>
                  </a:lnTo>
                  <a:lnTo>
                    <a:pt x="77" y="400"/>
                  </a:lnTo>
                  <a:lnTo>
                    <a:pt x="103" y="408"/>
                  </a:lnTo>
                  <a:lnTo>
                    <a:pt x="133" y="412"/>
                  </a:lnTo>
                  <a:lnTo>
                    <a:pt x="149" y="412"/>
                  </a:lnTo>
                  <a:lnTo>
                    <a:pt x="164" y="410"/>
                  </a:lnTo>
                  <a:lnTo>
                    <a:pt x="176" y="407"/>
                  </a:lnTo>
                  <a:lnTo>
                    <a:pt x="186" y="404"/>
                  </a:lnTo>
                  <a:lnTo>
                    <a:pt x="194" y="401"/>
                  </a:lnTo>
                  <a:lnTo>
                    <a:pt x="201" y="398"/>
                  </a:lnTo>
                  <a:lnTo>
                    <a:pt x="209" y="394"/>
                  </a:lnTo>
                  <a:lnTo>
                    <a:pt x="214" y="391"/>
                  </a:lnTo>
                  <a:lnTo>
                    <a:pt x="226" y="381"/>
                  </a:lnTo>
                  <a:lnTo>
                    <a:pt x="237" y="370"/>
                  </a:lnTo>
                  <a:lnTo>
                    <a:pt x="246" y="358"/>
                  </a:lnTo>
                  <a:lnTo>
                    <a:pt x="254" y="347"/>
                  </a:lnTo>
                  <a:lnTo>
                    <a:pt x="259" y="336"/>
                  </a:lnTo>
                  <a:lnTo>
                    <a:pt x="263" y="326"/>
                  </a:lnTo>
                  <a:lnTo>
                    <a:pt x="266" y="317"/>
                  </a:lnTo>
                  <a:lnTo>
                    <a:pt x="267" y="311"/>
                  </a:lnTo>
                  <a:lnTo>
                    <a:pt x="217" y="311"/>
                  </a:lnTo>
                  <a:close/>
                  <a:moveTo>
                    <a:pt x="53" y="233"/>
                  </a:moveTo>
                  <a:lnTo>
                    <a:pt x="55" y="216"/>
                  </a:lnTo>
                  <a:lnTo>
                    <a:pt x="59" y="200"/>
                  </a:lnTo>
                  <a:lnTo>
                    <a:pt x="67" y="186"/>
                  </a:lnTo>
                  <a:lnTo>
                    <a:pt x="78" y="173"/>
                  </a:lnTo>
                  <a:lnTo>
                    <a:pt x="90" y="162"/>
                  </a:lnTo>
                  <a:lnTo>
                    <a:pt x="103" y="152"/>
                  </a:lnTo>
                  <a:lnTo>
                    <a:pt x="120" y="147"/>
                  </a:lnTo>
                  <a:lnTo>
                    <a:pt x="136" y="145"/>
                  </a:lnTo>
                  <a:lnTo>
                    <a:pt x="156" y="147"/>
                  </a:lnTo>
                  <a:lnTo>
                    <a:pt x="174" y="152"/>
                  </a:lnTo>
                  <a:lnTo>
                    <a:pt x="188" y="162"/>
                  </a:lnTo>
                  <a:lnTo>
                    <a:pt x="199" y="173"/>
                  </a:lnTo>
                  <a:lnTo>
                    <a:pt x="208" y="186"/>
                  </a:lnTo>
                  <a:lnTo>
                    <a:pt x="213" y="200"/>
                  </a:lnTo>
                  <a:lnTo>
                    <a:pt x="217" y="216"/>
                  </a:lnTo>
                  <a:lnTo>
                    <a:pt x="219" y="233"/>
                  </a:lnTo>
                  <a:lnTo>
                    <a:pt x="53" y="233"/>
                  </a:lnTo>
                  <a:close/>
                  <a:moveTo>
                    <a:pt x="869" y="402"/>
                  </a:moveTo>
                  <a:lnTo>
                    <a:pt x="869" y="0"/>
                  </a:lnTo>
                  <a:lnTo>
                    <a:pt x="791" y="0"/>
                  </a:lnTo>
                  <a:lnTo>
                    <a:pt x="674" y="341"/>
                  </a:lnTo>
                  <a:lnTo>
                    <a:pt x="673" y="341"/>
                  </a:lnTo>
                  <a:lnTo>
                    <a:pt x="556" y="0"/>
                  </a:lnTo>
                  <a:lnTo>
                    <a:pt x="478" y="0"/>
                  </a:lnTo>
                  <a:lnTo>
                    <a:pt x="478" y="402"/>
                  </a:lnTo>
                  <a:lnTo>
                    <a:pt x="531" y="402"/>
                  </a:lnTo>
                  <a:lnTo>
                    <a:pt x="531" y="166"/>
                  </a:lnTo>
                  <a:lnTo>
                    <a:pt x="531" y="150"/>
                  </a:lnTo>
                  <a:lnTo>
                    <a:pt x="531" y="124"/>
                  </a:lnTo>
                  <a:lnTo>
                    <a:pt x="530" y="95"/>
                  </a:lnTo>
                  <a:lnTo>
                    <a:pt x="530" y="66"/>
                  </a:lnTo>
                  <a:lnTo>
                    <a:pt x="531" y="66"/>
                  </a:lnTo>
                  <a:lnTo>
                    <a:pt x="646" y="402"/>
                  </a:lnTo>
                  <a:lnTo>
                    <a:pt x="701" y="402"/>
                  </a:lnTo>
                  <a:lnTo>
                    <a:pt x="815" y="65"/>
                  </a:lnTo>
                  <a:lnTo>
                    <a:pt x="816" y="65"/>
                  </a:lnTo>
                  <a:lnTo>
                    <a:pt x="816" y="95"/>
                  </a:lnTo>
                  <a:lnTo>
                    <a:pt x="816" y="124"/>
                  </a:lnTo>
                  <a:lnTo>
                    <a:pt x="815" y="150"/>
                  </a:lnTo>
                  <a:lnTo>
                    <a:pt x="815" y="166"/>
                  </a:lnTo>
                  <a:lnTo>
                    <a:pt x="815" y="402"/>
                  </a:lnTo>
                  <a:lnTo>
                    <a:pt x="869" y="402"/>
                  </a:lnTo>
                  <a:close/>
                  <a:moveTo>
                    <a:pt x="1167" y="286"/>
                  </a:moveTo>
                  <a:lnTo>
                    <a:pt x="1207" y="402"/>
                  </a:lnTo>
                  <a:lnTo>
                    <a:pt x="1267" y="402"/>
                  </a:lnTo>
                  <a:lnTo>
                    <a:pt x="1120" y="0"/>
                  </a:lnTo>
                  <a:lnTo>
                    <a:pt x="1057" y="0"/>
                  </a:lnTo>
                  <a:lnTo>
                    <a:pt x="903" y="402"/>
                  </a:lnTo>
                  <a:lnTo>
                    <a:pt x="961" y="402"/>
                  </a:lnTo>
                  <a:lnTo>
                    <a:pt x="1003" y="286"/>
                  </a:lnTo>
                  <a:lnTo>
                    <a:pt x="1167" y="286"/>
                  </a:lnTo>
                  <a:close/>
                  <a:moveTo>
                    <a:pt x="1020" y="237"/>
                  </a:moveTo>
                  <a:lnTo>
                    <a:pt x="1085" y="61"/>
                  </a:lnTo>
                  <a:lnTo>
                    <a:pt x="1086" y="61"/>
                  </a:lnTo>
                  <a:lnTo>
                    <a:pt x="1147" y="237"/>
                  </a:lnTo>
                  <a:lnTo>
                    <a:pt x="1020" y="237"/>
                  </a:lnTo>
                  <a:close/>
                </a:path>
              </a:pathLst>
            </a:custGeom>
            <a:solidFill>
              <a:srgbClr val="000000"/>
            </a:solidFill>
            <a:ln w="9525">
              <a:noFill/>
              <a:round/>
              <a:headEnd/>
              <a:tailEnd/>
            </a:ln>
          </p:spPr>
          <p:txBody>
            <a:bodyPr/>
            <a:lstStyle/>
            <a:p>
              <a:endParaRPr lang="en-US"/>
            </a:p>
          </p:txBody>
        </p:sp>
        <p:sp>
          <p:nvSpPr>
            <p:cNvPr id="85107" name="Freeform 115"/>
            <p:cNvSpPr>
              <a:spLocks/>
            </p:cNvSpPr>
            <p:nvPr/>
          </p:nvSpPr>
          <p:spPr bwMode="auto">
            <a:xfrm>
              <a:off x="3058" y="2493"/>
              <a:ext cx="27" cy="31"/>
            </a:xfrm>
            <a:custGeom>
              <a:avLst/>
              <a:gdLst/>
              <a:ahLst/>
              <a:cxnLst>
                <a:cxn ang="0">
                  <a:pos x="214" y="197"/>
                </a:cxn>
                <a:cxn ang="0">
                  <a:pos x="352" y="0"/>
                </a:cxn>
                <a:cxn ang="0">
                  <a:pos x="285" y="0"/>
                </a:cxn>
                <a:cxn ang="0">
                  <a:pos x="182" y="154"/>
                </a:cxn>
                <a:cxn ang="0">
                  <a:pos x="78" y="0"/>
                </a:cxn>
                <a:cxn ang="0">
                  <a:pos x="9" y="0"/>
                </a:cxn>
                <a:cxn ang="0">
                  <a:pos x="146" y="197"/>
                </a:cxn>
                <a:cxn ang="0">
                  <a:pos x="0" y="402"/>
                </a:cxn>
                <a:cxn ang="0">
                  <a:pos x="66" y="402"/>
                </a:cxn>
                <a:cxn ang="0">
                  <a:pos x="180" y="237"/>
                </a:cxn>
                <a:cxn ang="0">
                  <a:pos x="289" y="402"/>
                </a:cxn>
                <a:cxn ang="0">
                  <a:pos x="358" y="402"/>
                </a:cxn>
                <a:cxn ang="0">
                  <a:pos x="214" y="197"/>
                </a:cxn>
              </a:cxnLst>
              <a:rect l="0" t="0" r="r" b="b"/>
              <a:pathLst>
                <a:path w="358" h="402">
                  <a:moveTo>
                    <a:pt x="214" y="197"/>
                  </a:moveTo>
                  <a:lnTo>
                    <a:pt x="352" y="0"/>
                  </a:lnTo>
                  <a:lnTo>
                    <a:pt x="285" y="0"/>
                  </a:lnTo>
                  <a:lnTo>
                    <a:pt x="182" y="154"/>
                  </a:lnTo>
                  <a:lnTo>
                    <a:pt x="78" y="0"/>
                  </a:lnTo>
                  <a:lnTo>
                    <a:pt x="9" y="0"/>
                  </a:lnTo>
                  <a:lnTo>
                    <a:pt x="146" y="197"/>
                  </a:lnTo>
                  <a:lnTo>
                    <a:pt x="0" y="402"/>
                  </a:lnTo>
                  <a:lnTo>
                    <a:pt x="66" y="402"/>
                  </a:lnTo>
                  <a:lnTo>
                    <a:pt x="180" y="237"/>
                  </a:lnTo>
                  <a:lnTo>
                    <a:pt x="289" y="402"/>
                  </a:lnTo>
                  <a:lnTo>
                    <a:pt x="358" y="402"/>
                  </a:lnTo>
                  <a:lnTo>
                    <a:pt x="214" y="197"/>
                  </a:lnTo>
                  <a:close/>
                </a:path>
              </a:pathLst>
            </a:custGeom>
            <a:solidFill>
              <a:srgbClr val="000000"/>
            </a:solidFill>
            <a:ln w="9525">
              <a:noFill/>
              <a:round/>
              <a:headEnd/>
              <a:tailEnd/>
            </a:ln>
          </p:spPr>
          <p:txBody>
            <a:bodyPr/>
            <a:lstStyle/>
            <a:p>
              <a:endParaRPr lang="en-US"/>
            </a:p>
          </p:txBody>
        </p:sp>
        <p:sp>
          <p:nvSpPr>
            <p:cNvPr id="85108" name="Freeform 116"/>
            <p:cNvSpPr>
              <a:spLocks noEditPoints="1"/>
            </p:cNvSpPr>
            <p:nvPr/>
          </p:nvSpPr>
          <p:spPr bwMode="auto">
            <a:xfrm>
              <a:off x="3089" y="2493"/>
              <a:ext cx="58" cy="31"/>
            </a:xfrm>
            <a:custGeom>
              <a:avLst/>
              <a:gdLst/>
              <a:ahLst/>
              <a:cxnLst>
                <a:cxn ang="0">
                  <a:pos x="55" y="0"/>
                </a:cxn>
                <a:cxn ang="0">
                  <a:pos x="0" y="0"/>
                </a:cxn>
                <a:cxn ang="0">
                  <a:pos x="0" y="402"/>
                </a:cxn>
                <a:cxn ang="0">
                  <a:pos x="55" y="402"/>
                </a:cxn>
                <a:cxn ang="0">
                  <a:pos x="55" y="0"/>
                </a:cxn>
                <a:cxn ang="0">
                  <a:pos x="412" y="185"/>
                </a:cxn>
                <a:cxn ang="0">
                  <a:pos x="124" y="185"/>
                </a:cxn>
                <a:cxn ang="0">
                  <a:pos x="124" y="225"/>
                </a:cxn>
                <a:cxn ang="0">
                  <a:pos x="412" y="225"/>
                </a:cxn>
                <a:cxn ang="0">
                  <a:pos x="412" y="185"/>
                </a:cxn>
                <a:cxn ang="0">
                  <a:pos x="412" y="298"/>
                </a:cxn>
                <a:cxn ang="0">
                  <a:pos x="124" y="298"/>
                </a:cxn>
                <a:cxn ang="0">
                  <a:pos x="124" y="339"/>
                </a:cxn>
                <a:cxn ang="0">
                  <a:pos x="412" y="339"/>
                </a:cxn>
                <a:cxn ang="0">
                  <a:pos x="412" y="298"/>
                </a:cxn>
                <a:cxn ang="0">
                  <a:pos x="758" y="355"/>
                </a:cxn>
                <a:cxn ang="0">
                  <a:pos x="507" y="355"/>
                </a:cxn>
                <a:cxn ang="0">
                  <a:pos x="758" y="48"/>
                </a:cxn>
                <a:cxn ang="0">
                  <a:pos x="758" y="0"/>
                </a:cxn>
                <a:cxn ang="0">
                  <a:pos x="456" y="0"/>
                </a:cxn>
                <a:cxn ang="0">
                  <a:pos x="456" y="49"/>
                </a:cxn>
                <a:cxn ang="0">
                  <a:pos x="687" y="49"/>
                </a:cxn>
                <a:cxn ang="0">
                  <a:pos x="437" y="357"/>
                </a:cxn>
                <a:cxn ang="0">
                  <a:pos x="437" y="402"/>
                </a:cxn>
                <a:cxn ang="0">
                  <a:pos x="758" y="402"/>
                </a:cxn>
                <a:cxn ang="0">
                  <a:pos x="758" y="355"/>
                </a:cxn>
              </a:cxnLst>
              <a:rect l="0" t="0" r="r" b="b"/>
              <a:pathLst>
                <a:path w="758" h="402">
                  <a:moveTo>
                    <a:pt x="55" y="0"/>
                  </a:moveTo>
                  <a:lnTo>
                    <a:pt x="0" y="0"/>
                  </a:lnTo>
                  <a:lnTo>
                    <a:pt x="0" y="402"/>
                  </a:lnTo>
                  <a:lnTo>
                    <a:pt x="55" y="402"/>
                  </a:lnTo>
                  <a:lnTo>
                    <a:pt x="55" y="0"/>
                  </a:lnTo>
                  <a:close/>
                  <a:moveTo>
                    <a:pt x="412" y="185"/>
                  </a:moveTo>
                  <a:lnTo>
                    <a:pt x="124" y="185"/>
                  </a:lnTo>
                  <a:lnTo>
                    <a:pt x="124" y="225"/>
                  </a:lnTo>
                  <a:lnTo>
                    <a:pt x="412" y="225"/>
                  </a:lnTo>
                  <a:lnTo>
                    <a:pt x="412" y="185"/>
                  </a:lnTo>
                  <a:close/>
                  <a:moveTo>
                    <a:pt x="412" y="298"/>
                  </a:moveTo>
                  <a:lnTo>
                    <a:pt x="124" y="298"/>
                  </a:lnTo>
                  <a:lnTo>
                    <a:pt x="124" y="339"/>
                  </a:lnTo>
                  <a:lnTo>
                    <a:pt x="412" y="339"/>
                  </a:lnTo>
                  <a:lnTo>
                    <a:pt x="412" y="298"/>
                  </a:lnTo>
                  <a:close/>
                  <a:moveTo>
                    <a:pt x="758" y="355"/>
                  </a:moveTo>
                  <a:lnTo>
                    <a:pt x="507" y="355"/>
                  </a:lnTo>
                  <a:lnTo>
                    <a:pt x="758" y="48"/>
                  </a:lnTo>
                  <a:lnTo>
                    <a:pt x="758" y="0"/>
                  </a:lnTo>
                  <a:lnTo>
                    <a:pt x="456" y="0"/>
                  </a:lnTo>
                  <a:lnTo>
                    <a:pt x="456" y="49"/>
                  </a:lnTo>
                  <a:lnTo>
                    <a:pt x="687" y="49"/>
                  </a:lnTo>
                  <a:lnTo>
                    <a:pt x="437" y="357"/>
                  </a:lnTo>
                  <a:lnTo>
                    <a:pt x="437" y="402"/>
                  </a:lnTo>
                  <a:lnTo>
                    <a:pt x="758" y="402"/>
                  </a:lnTo>
                  <a:lnTo>
                    <a:pt x="758" y="355"/>
                  </a:lnTo>
                  <a:close/>
                </a:path>
              </a:pathLst>
            </a:custGeom>
            <a:solidFill>
              <a:srgbClr val="000000"/>
            </a:solidFill>
            <a:ln w="9525">
              <a:noFill/>
              <a:round/>
              <a:headEnd/>
              <a:tailEnd/>
            </a:ln>
          </p:spPr>
          <p:txBody>
            <a:bodyPr/>
            <a:lstStyle/>
            <a:p>
              <a:endParaRPr lang="en-US"/>
            </a:p>
          </p:txBody>
        </p:sp>
        <p:sp>
          <p:nvSpPr>
            <p:cNvPr id="85109" name="Freeform 117"/>
            <p:cNvSpPr>
              <a:spLocks noEditPoints="1"/>
            </p:cNvSpPr>
            <p:nvPr/>
          </p:nvSpPr>
          <p:spPr bwMode="auto">
            <a:xfrm>
              <a:off x="3148" y="2493"/>
              <a:ext cx="28" cy="31"/>
            </a:xfrm>
            <a:custGeom>
              <a:avLst/>
              <a:gdLst/>
              <a:ahLst/>
              <a:cxnLst>
                <a:cxn ang="0">
                  <a:pos x="264" y="286"/>
                </a:cxn>
                <a:cxn ang="0">
                  <a:pos x="304" y="402"/>
                </a:cxn>
                <a:cxn ang="0">
                  <a:pos x="364" y="402"/>
                </a:cxn>
                <a:cxn ang="0">
                  <a:pos x="217" y="0"/>
                </a:cxn>
                <a:cxn ang="0">
                  <a:pos x="154" y="0"/>
                </a:cxn>
                <a:cxn ang="0">
                  <a:pos x="0" y="402"/>
                </a:cxn>
                <a:cxn ang="0">
                  <a:pos x="57" y="402"/>
                </a:cxn>
                <a:cxn ang="0">
                  <a:pos x="100" y="286"/>
                </a:cxn>
                <a:cxn ang="0">
                  <a:pos x="264" y="286"/>
                </a:cxn>
                <a:cxn ang="0">
                  <a:pos x="117" y="237"/>
                </a:cxn>
                <a:cxn ang="0">
                  <a:pos x="182" y="61"/>
                </a:cxn>
                <a:cxn ang="0">
                  <a:pos x="183" y="61"/>
                </a:cxn>
                <a:cxn ang="0">
                  <a:pos x="244" y="237"/>
                </a:cxn>
                <a:cxn ang="0">
                  <a:pos x="117" y="237"/>
                </a:cxn>
              </a:cxnLst>
              <a:rect l="0" t="0" r="r" b="b"/>
              <a:pathLst>
                <a:path w="364" h="402">
                  <a:moveTo>
                    <a:pt x="264" y="286"/>
                  </a:moveTo>
                  <a:lnTo>
                    <a:pt x="304" y="402"/>
                  </a:lnTo>
                  <a:lnTo>
                    <a:pt x="364" y="402"/>
                  </a:lnTo>
                  <a:lnTo>
                    <a:pt x="217" y="0"/>
                  </a:lnTo>
                  <a:lnTo>
                    <a:pt x="154" y="0"/>
                  </a:lnTo>
                  <a:lnTo>
                    <a:pt x="0" y="402"/>
                  </a:lnTo>
                  <a:lnTo>
                    <a:pt x="57" y="402"/>
                  </a:lnTo>
                  <a:lnTo>
                    <a:pt x="100" y="286"/>
                  </a:lnTo>
                  <a:lnTo>
                    <a:pt x="264" y="286"/>
                  </a:lnTo>
                  <a:close/>
                  <a:moveTo>
                    <a:pt x="117" y="237"/>
                  </a:moveTo>
                  <a:lnTo>
                    <a:pt x="182" y="61"/>
                  </a:lnTo>
                  <a:lnTo>
                    <a:pt x="183" y="61"/>
                  </a:lnTo>
                  <a:lnTo>
                    <a:pt x="244" y="237"/>
                  </a:lnTo>
                  <a:lnTo>
                    <a:pt x="117" y="237"/>
                  </a:lnTo>
                  <a:close/>
                </a:path>
              </a:pathLst>
            </a:custGeom>
            <a:solidFill>
              <a:srgbClr val="000000"/>
            </a:solidFill>
            <a:ln w="9525">
              <a:noFill/>
              <a:round/>
              <a:headEnd/>
              <a:tailEnd/>
            </a:ln>
          </p:spPr>
          <p:txBody>
            <a:bodyPr/>
            <a:lstStyle/>
            <a:p>
              <a:endParaRPr lang="en-US"/>
            </a:p>
          </p:txBody>
        </p:sp>
        <p:sp>
          <p:nvSpPr>
            <p:cNvPr id="85110" name="Freeform 118"/>
            <p:cNvSpPr>
              <a:spLocks noEditPoints="1"/>
            </p:cNvSpPr>
            <p:nvPr/>
          </p:nvSpPr>
          <p:spPr bwMode="auto">
            <a:xfrm>
              <a:off x="3179" y="2493"/>
              <a:ext cx="51" cy="31"/>
            </a:xfrm>
            <a:custGeom>
              <a:avLst/>
              <a:gdLst/>
              <a:ahLst/>
              <a:cxnLst>
                <a:cxn ang="0">
                  <a:pos x="269" y="167"/>
                </a:cxn>
                <a:cxn ang="0">
                  <a:pos x="55" y="167"/>
                </a:cxn>
                <a:cxn ang="0">
                  <a:pos x="55" y="0"/>
                </a:cxn>
                <a:cxn ang="0">
                  <a:pos x="0" y="0"/>
                </a:cxn>
                <a:cxn ang="0">
                  <a:pos x="0" y="402"/>
                </a:cxn>
                <a:cxn ang="0">
                  <a:pos x="55" y="402"/>
                </a:cxn>
                <a:cxn ang="0">
                  <a:pos x="55" y="215"/>
                </a:cxn>
                <a:cxn ang="0">
                  <a:pos x="269" y="215"/>
                </a:cxn>
                <a:cxn ang="0">
                  <a:pos x="269" y="402"/>
                </a:cxn>
                <a:cxn ang="0">
                  <a:pos x="324" y="402"/>
                </a:cxn>
                <a:cxn ang="0">
                  <a:pos x="324" y="0"/>
                </a:cxn>
                <a:cxn ang="0">
                  <a:pos x="269" y="0"/>
                </a:cxn>
                <a:cxn ang="0">
                  <a:pos x="269" y="167"/>
                </a:cxn>
                <a:cxn ang="0">
                  <a:pos x="453" y="0"/>
                </a:cxn>
                <a:cxn ang="0">
                  <a:pos x="398" y="0"/>
                </a:cxn>
                <a:cxn ang="0">
                  <a:pos x="398" y="402"/>
                </a:cxn>
                <a:cxn ang="0">
                  <a:pos x="660" y="402"/>
                </a:cxn>
                <a:cxn ang="0">
                  <a:pos x="660" y="355"/>
                </a:cxn>
                <a:cxn ang="0">
                  <a:pos x="453" y="355"/>
                </a:cxn>
                <a:cxn ang="0">
                  <a:pos x="453" y="0"/>
                </a:cxn>
              </a:cxnLst>
              <a:rect l="0" t="0" r="r" b="b"/>
              <a:pathLst>
                <a:path w="660" h="402">
                  <a:moveTo>
                    <a:pt x="269" y="167"/>
                  </a:moveTo>
                  <a:lnTo>
                    <a:pt x="55" y="167"/>
                  </a:lnTo>
                  <a:lnTo>
                    <a:pt x="55" y="0"/>
                  </a:lnTo>
                  <a:lnTo>
                    <a:pt x="0" y="0"/>
                  </a:lnTo>
                  <a:lnTo>
                    <a:pt x="0" y="402"/>
                  </a:lnTo>
                  <a:lnTo>
                    <a:pt x="55" y="402"/>
                  </a:lnTo>
                  <a:lnTo>
                    <a:pt x="55" y="215"/>
                  </a:lnTo>
                  <a:lnTo>
                    <a:pt x="269" y="215"/>
                  </a:lnTo>
                  <a:lnTo>
                    <a:pt x="269" y="402"/>
                  </a:lnTo>
                  <a:lnTo>
                    <a:pt x="324" y="402"/>
                  </a:lnTo>
                  <a:lnTo>
                    <a:pt x="324" y="0"/>
                  </a:lnTo>
                  <a:lnTo>
                    <a:pt x="269" y="0"/>
                  </a:lnTo>
                  <a:lnTo>
                    <a:pt x="269" y="167"/>
                  </a:lnTo>
                  <a:close/>
                  <a:moveTo>
                    <a:pt x="453" y="0"/>
                  </a:moveTo>
                  <a:lnTo>
                    <a:pt x="398" y="0"/>
                  </a:lnTo>
                  <a:lnTo>
                    <a:pt x="398" y="402"/>
                  </a:lnTo>
                  <a:lnTo>
                    <a:pt x="660" y="402"/>
                  </a:lnTo>
                  <a:lnTo>
                    <a:pt x="660" y="355"/>
                  </a:lnTo>
                  <a:lnTo>
                    <a:pt x="453" y="355"/>
                  </a:lnTo>
                  <a:lnTo>
                    <a:pt x="453" y="0"/>
                  </a:lnTo>
                  <a:close/>
                </a:path>
              </a:pathLst>
            </a:custGeom>
            <a:solidFill>
              <a:srgbClr val="000000"/>
            </a:solidFill>
            <a:ln w="9525">
              <a:noFill/>
              <a:round/>
              <a:headEnd/>
              <a:tailEnd/>
            </a:ln>
          </p:spPr>
          <p:txBody>
            <a:bodyPr/>
            <a:lstStyle/>
            <a:p>
              <a:endParaRPr lang="en-US"/>
            </a:p>
          </p:txBody>
        </p:sp>
        <p:sp>
          <p:nvSpPr>
            <p:cNvPr id="85111" name="Freeform 119"/>
            <p:cNvSpPr>
              <a:spLocks/>
            </p:cNvSpPr>
            <p:nvPr/>
          </p:nvSpPr>
          <p:spPr bwMode="auto">
            <a:xfrm>
              <a:off x="2847" y="2445"/>
              <a:ext cx="409" cy="127"/>
            </a:xfrm>
            <a:custGeom>
              <a:avLst/>
              <a:gdLst/>
              <a:ahLst/>
              <a:cxnLst>
                <a:cxn ang="0">
                  <a:pos x="5315" y="0"/>
                </a:cxn>
                <a:cxn ang="0">
                  <a:pos x="5315" y="1651"/>
                </a:cxn>
                <a:cxn ang="0">
                  <a:pos x="0" y="1651"/>
                </a:cxn>
                <a:cxn ang="0">
                  <a:pos x="0" y="1651"/>
                </a:cxn>
                <a:cxn ang="0">
                  <a:pos x="0" y="0"/>
                </a:cxn>
                <a:cxn ang="0">
                  <a:pos x="5304" y="0"/>
                </a:cxn>
                <a:cxn ang="0">
                  <a:pos x="5315" y="0"/>
                </a:cxn>
              </a:cxnLst>
              <a:rect l="0" t="0" r="r" b="b"/>
              <a:pathLst>
                <a:path w="5315" h="1651">
                  <a:moveTo>
                    <a:pt x="5315" y="0"/>
                  </a:moveTo>
                  <a:lnTo>
                    <a:pt x="5315" y="1651"/>
                  </a:lnTo>
                  <a:lnTo>
                    <a:pt x="0" y="1651"/>
                  </a:lnTo>
                  <a:lnTo>
                    <a:pt x="0" y="1651"/>
                  </a:lnTo>
                  <a:lnTo>
                    <a:pt x="0" y="0"/>
                  </a:lnTo>
                  <a:lnTo>
                    <a:pt x="5304" y="0"/>
                  </a:lnTo>
                  <a:lnTo>
                    <a:pt x="5315" y="0"/>
                  </a:lnTo>
                </a:path>
              </a:pathLst>
            </a:custGeom>
            <a:noFill/>
            <a:ln w="0">
              <a:solidFill>
                <a:srgbClr val="000000"/>
              </a:solidFill>
              <a:prstDash val="solid"/>
              <a:round/>
              <a:headEnd/>
              <a:tailEnd/>
            </a:ln>
          </p:spPr>
          <p:txBody>
            <a:bodyPr/>
            <a:lstStyle/>
            <a:p>
              <a:endParaRPr lang="en-US"/>
            </a:p>
          </p:txBody>
        </p:sp>
        <p:sp>
          <p:nvSpPr>
            <p:cNvPr id="85112" name="Rectangle 120"/>
            <p:cNvSpPr>
              <a:spLocks noChangeArrowheads="1"/>
            </p:cNvSpPr>
            <p:nvPr/>
          </p:nvSpPr>
          <p:spPr bwMode="auto">
            <a:xfrm>
              <a:off x="2873" y="2461"/>
              <a:ext cx="357" cy="95"/>
            </a:xfrm>
            <a:prstGeom prst="rect">
              <a:avLst/>
            </a:prstGeom>
            <a:noFill/>
            <a:ln w="0">
              <a:solidFill>
                <a:srgbClr val="000000"/>
              </a:solidFill>
              <a:miter lim="800000"/>
              <a:headEnd/>
              <a:tailEnd/>
            </a:ln>
          </p:spPr>
          <p:txBody>
            <a:bodyPr/>
            <a:lstStyle/>
            <a:p>
              <a:endParaRPr lang="en-US"/>
            </a:p>
          </p:txBody>
        </p:sp>
        <p:sp>
          <p:nvSpPr>
            <p:cNvPr id="85113" name="Freeform 121"/>
            <p:cNvSpPr>
              <a:spLocks/>
            </p:cNvSpPr>
            <p:nvPr/>
          </p:nvSpPr>
          <p:spPr bwMode="auto">
            <a:xfrm>
              <a:off x="2254" y="1615"/>
              <a:ext cx="39" cy="49"/>
            </a:xfrm>
            <a:custGeom>
              <a:avLst/>
              <a:gdLst/>
              <a:ahLst/>
              <a:cxnLst>
                <a:cxn ang="0">
                  <a:pos x="506" y="0"/>
                </a:cxn>
                <a:cxn ang="0">
                  <a:pos x="258" y="639"/>
                </a:cxn>
                <a:cxn ang="0">
                  <a:pos x="0" y="0"/>
                </a:cxn>
                <a:cxn ang="0">
                  <a:pos x="506" y="0"/>
                </a:cxn>
              </a:cxnLst>
              <a:rect l="0" t="0" r="r" b="b"/>
              <a:pathLst>
                <a:path w="506" h="639">
                  <a:moveTo>
                    <a:pt x="506" y="0"/>
                  </a:moveTo>
                  <a:lnTo>
                    <a:pt x="258" y="639"/>
                  </a:lnTo>
                  <a:lnTo>
                    <a:pt x="0" y="0"/>
                  </a:lnTo>
                  <a:lnTo>
                    <a:pt x="506" y="0"/>
                  </a:lnTo>
                  <a:close/>
                </a:path>
              </a:pathLst>
            </a:custGeom>
            <a:solidFill>
              <a:srgbClr val="000000"/>
            </a:solidFill>
            <a:ln w="9525">
              <a:noFill/>
              <a:round/>
              <a:headEnd/>
              <a:tailEnd/>
            </a:ln>
          </p:spPr>
          <p:txBody>
            <a:bodyPr/>
            <a:lstStyle/>
            <a:p>
              <a:endParaRPr lang="en-US"/>
            </a:p>
          </p:txBody>
        </p:sp>
        <p:sp>
          <p:nvSpPr>
            <p:cNvPr id="85114" name="Freeform 122"/>
            <p:cNvSpPr>
              <a:spLocks/>
            </p:cNvSpPr>
            <p:nvPr/>
          </p:nvSpPr>
          <p:spPr bwMode="auto">
            <a:xfrm>
              <a:off x="2254" y="1615"/>
              <a:ext cx="39" cy="49"/>
            </a:xfrm>
            <a:custGeom>
              <a:avLst/>
              <a:gdLst/>
              <a:ahLst/>
              <a:cxnLst>
                <a:cxn ang="0">
                  <a:pos x="506" y="0"/>
                </a:cxn>
                <a:cxn ang="0">
                  <a:pos x="258" y="639"/>
                </a:cxn>
                <a:cxn ang="0">
                  <a:pos x="0" y="0"/>
                </a:cxn>
                <a:cxn ang="0">
                  <a:pos x="506" y="0"/>
                </a:cxn>
              </a:cxnLst>
              <a:rect l="0" t="0" r="r" b="b"/>
              <a:pathLst>
                <a:path w="506" h="639">
                  <a:moveTo>
                    <a:pt x="506" y="0"/>
                  </a:moveTo>
                  <a:lnTo>
                    <a:pt x="258" y="639"/>
                  </a:lnTo>
                  <a:lnTo>
                    <a:pt x="0" y="0"/>
                  </a:lnTo>
                  <a:lnTo>
                    <a:pt x="506" y="0"/>
                  </a:lnTo>
                </a:path>
              </a:pathLst>
            </a:custGeom>
            <a:noFill/>
            <a:ln w="0">
              <a:solidFill>
                <a:srgbClr val="000000"/>
              </a:solidFill>
              <a:prstDash val="solid"/>
              <a:round/>
              <a:headEnd/>
              <a:tailEnd/>
            </a:ln>
          </p:spPr>
          <p:txBody>
            <a:bodyPr/>
            <a:lstStyle/>
            <a:p>
              <a:endParaRPr lang="en-US"/>
            </a:p>
          </p:txBody>
        </p:sp>
        <p:sp>
          <p:nvSpPr>
            <p:cNvPr id="85115" name="Freeform 123"/>
            <p:cNvSpPr>
              <a:spLocks/>
            </p:cNvSpPr>
            <p:nvPr/>
          </p:nvSpPr>
          <p:spPr bwMode="auto">
            <a:xfrm>
              <a:off x="2268" y="1555"/>
              <a:ext cx="9" cy="62"/>
            </a:xfrm>
            <a:custGeom>
              <a:avLst/>
              <a:gdLst/>
              <a:ahLst/>
              <a:cxnLst>
                <a:cxn ang="0">
                  <a:pos x="57" y="804"/>
                </a:cxn>
                <a:cxn ang="0">
                  <a:pos x="113" y="804"/>
                </a:cxn>
                <a:cxn ang="0">
                  <a:pos x="113" y="0"/>
                </a:cxn>
                <a:cxn ang="0">
                  <a:pos x="0" y="0"/>
                </a:cxn>
                <a:cxn ang="0">
                  <a:pos x="0" y="804"/>
                </a:cxn>
                <a:cxn ang="0">
                  <a:pos x="57" y="804"/>
                </a:cxn>
              </a:cxnLst>
              <a:rect l="0" t="0" r="r" b="b"/>
              <a:pathLst>
                <a:path w="113" h="804">
                  <a:moveTo>
                    <a:pt x="57" y="804"/>
                  </a:moveTo>
                  <a:lnTo>
                    <a:pt x="113" y="804"/>
                  </a:lnTo>
                  <a:lnTo>
                    <a:pt x="113" y="0"/>
                  </a:lnTo>
                  <a:lnTo>
                    <a:pt x="0" y="0"/>
                  </a:lnTo>
                  <a:lnTo>
                    <a:pt x="0" y="804"/>
                  </a:lnTo>
                  <a:lnTo>
                    <a:pt x="57" y="804"/>
                  </a:lnTo>
                  <a:close/>
                </a:path>
              </a:pathLst>
            </a:custGeom>
            <a:solidFill>
              <a:srgbClr val="000000"/>
            </a:solidFill>
            <a:ln w="9525">
              <a:noFill/>
              <a:round/>
              <a:headEnd/>
              <a:tailEnd/>
            </a:ln>
          </p:spPr>
          <p:txBody>
            <a:bodyPr/>
            <a:lstStyle/>
            <a:p>
              <a:endParaRPr lang="en-US"/>
            </a:p>
          </p:txBody>
        </p:sp>
        <p:sp>
          <p:nvSpPr>
            <p:cNvPr id="85116" name="Freeform 124"/>
            <p:cNvSpPr>
              <a:spLocks/>
            </p:cNvSpPr>
            <p:nvPr/>
          </p:nvSpPr>
          <p:spPr bwMode="auto">
            <a:xfrm>
              <a:off x="3024" y="2799"/>
              <a:ext cx="9" cy="58"/>
            </a:xfrm>
            <a:custGeom>
              <a:avLst/>
              <a:gdLst/>
              <a:ahLst/>
              <a:cxnLst>
                <a:cxn ang="0">
                  <a:pos x="56" y="755"/>
                </a:cxn>
                <a:cxn ang="0">
                  <a:pos x="112" y="755"/>
                </a:cxn>
                <a:cxn ang="0">
                  <a:pos x="112" y="0"/>
                </a:cxn>
                <a:cxn ang="0">
                  <a:pos x="0" y="0"/>
                </a:cxn>
                <a:cxn ang="0">
                  <a:pos x="0" y="755"/>
                </a:cxn>
                <a:cxn ang="0">
                  <a:pos x="56" y="755"/>
                </a:cxn>
              </a:cxnLst>
              <a:rect l="0" t="0" r="r" b="b"/>
              <a:pathLst>
                <a:path w="112" h="755">
                  <a:moveTo>
                    <a:pt x="56" y="755"/>
                  </a:moveTo>
                  <a:lnTo>
                    <a:pt x="112" y="755"/>
                  </a:lnTo>
                  <a:lnTo>
                    <a:pt x="112" y="0"/>
                  </a:lnTo>
                  <a:lnTo>
                    <a:pt x="0" y="0"/>
                  </a:lnTo>
                  <a:lnTo>
                    <a:pt x="0" y="755"/>
                  </a:lnTo>
                  <a:lnTo>
                    <a:pt x="56" y="755"/>
                  </a:lnTo>
                  <a:close/>
                </a:path>
              </a:pathLst>
            </a:custGeom>
            <a:solidFill>
              <a:srgbClr val="000000"/>
            </a:solidFill>
            <a:ln w="9525">
              <a:noFill/>
              <a:round/>
              <a:headEnd/>
              <a:tailEnd/>
            </a:ln>
          </p:spPr>
          <p:txBody>
            <a:bodyPr/>
            <a:lstStyle/>
            <a:p>
              <a:endParaRPr lang="en-US"/>
            </a:p>
          </p:txBody>
        </p:sp>
        <p:sp>
          <p:nvSpPr>
            <p:cNvPr id="85117" name="Freeform 125"/>
            <p:cNvSpPr>
              <a:spLocks noEditPoints="1"/>
            </p:cNvSpPr>
            <p:nvPr/>
          </p:nvSpPr>
          <p:spPr bwMode="auto">
            <a:xfrm>
              <a:off x="2148" y="2357"/>
              <a:ext cx="65" cy="28"/>
            </a:xfrm>
            <a:custGeom>
              <a:avLst/>
              <a:gdLst/>
              <a:ahLst/>
              <a:cxnLst>
                <a:cxn ang="0">
                  <a:pos x="204" y="132"/>
                </a:cxn>
                <a:cxn ang="0">
                  <a:pos x="168" y="97"/>
                </a:cxn>
                <a:cxn ang="0">
                  <a:pos x="121" y="88"/>
                </a:cxn>
                <a:cxn ang="0">
                  <a:pos x="79" y="98"/>
                </a:cxn>
                <a:cxn ang="0">
                  <a:pos x="52" y="119"/>
                </a:cxn>
                <a:cxn ang="0">
                  <a:pos x="41" y="131"/>
                </a:cxn>
                <a:cxn ang="0">
                  <a:pos x="0" y="351"/>
                </a:cxn>
                <a:cxn ang="0">
                  <a:pos x="46" y="189"/>
                </a:cxn>
                <a:cxn ang="0">
                  <a:pos x="70" y="143"/>
                </a:cxn>
                <a:cxn ang="0">
                  <a:pos x="102" y="127"/>
                </a:cxn>
                <a:cxn ang="0">
                  <a:pos x="139" y="130"/>
                </a:cxn>
                <a:cxn ang="0">
                  <a:pos x="162" y="152"/>
                </a:cxn>
                <a:cxn ang="0">
                  <a:pos x="168" y="194"/>
                </a:cxn>
                <a:cxn ang="0">
                  <a:pos x="212" y="176"/>
                </a:cxn>
                <a:cxn ang="0">
                  <a:pos x="440" y="287"/>
                </a:cxn>
                <a:cxn ang="0">
                  <a:pos x="417" y="311"/>
                </a:cxn>
                <a:cxn ang="0">
                  <a:pos x="378" y="322"/>
                </a:cxn>
                <a:cxn ang="0">
                  <a:pos x="332" y="309"/>
                </a:cxn>
                <a:cxn ang="0">
                  <a:pos x="308" y="272"/>
                </a:cxn>
                <a:cxn ang="0">
                  <a:pos x="492" y="237"/>
                </a:cxn>
                <a:cxn ang="0">
                  <a:pos x="477" y="150"/>
                </a:cxn>
                <a:cxn ang="0">
                  <a:pos x="430" y="98"/>
                </a:cxn>
                <a:cxn ang="0">
                  <a:pos x="351" y="91"/>
                </a:cxn>
                <a:cxn ang="0">
                  <a:pos x="287" y="129"/>
                </a:cxn>
                <a:cxn ang="0">
                  <a:pos x="258" y="202"/>
                </a:cxn>
                <a:cxn ang="0">
                  <a:pos x="264" y="281"/>
                </a:cxn>
                <a:cxn ang="0">
                  <a:pos x="303" y="338"/>
                </a:cxn>
                <a:cxn ang="0">
                  <a:pos x="372" y="359"/>
                </a:cxn>
                <a:cxn ang="0">
                  <a:pos x="409" y="355"/>
                </a:cxn>
                <a:cxn ang="0">
                  <a:pos x="433" y="347"/>
                </a:cxn>
                <a:cxn ang="0">
                  <a:pos x="454" y="332"/>
                </a:cxn>
                <a:cxn ang="0">
                  <a:pos x="478" y="302"/>
                </a:cxn>
                <a:cxn ang="0">
                  <a:pos x="488" y="277"/>
                </a:cxn>
                <a:cxn ang="0">
                  <a:pos x="303" y="203"/>
                </a:cxn>
                <a:cxn ang="0">
                  <a:pos x="315" y="161"/>
                </a:cxn>
                <a:cxn ang="0">
                  <a:pos x="347" y="132"/>
                </a:cxn>
                <a:cxn ang="0">
                  <a:pos x="393" y="128"/>
                </a:cxn>
                <a:cxn ang="0">
                  <a:pos x="430" y="149"/>
                </a:cxn>
                <a:cxn ang="0">
                  <a:pos x="446" y="189"/>
                </a:cxn>
                <a:cxn ang="0">
                  <a:pos x="581" y="95"/>
                </a:cxn>
                <a:cxn ang="0">
                  <a:pos x="581" y="351"/>
                </a:cxn>
                <a:cxn ang="0">
                  <a:pos x="581" y="0"/>
                </a:cxn>
                <a:cxn ang="0">
                  <a:pos x="581" y="48"/>
                </a:cxn>
                <a:cxn ang="0">
                  <a:pos x="847" y="132"/>
                </a:cxn>
                <a:cxn ang="0">
                  <a:pos x="811" y="97"/>
                </a:cxn>
                <a:cxn ang="0">
                  <a:pos x="764" y="88"/>
                </a:cxn>
                <a:cxn ang="0">
                  <a:pos x="722" y="98"/>
                </a:cxn>
                <a:cxn ang="0">
                  <a:pos x="696" y="119"/>
                </a:cxn>
                <a:cxn ang="0">
                  <a:pos x="684" y="131"/>
                </a:cxn>
                <a:cxn ang="0">
                  <a:pos x="644" y="351"/>
                </a:cxn>
                <a:cxn ang="0">
                  <a:pos x="690" y="189"/>
                </a:cxn>
                <a:cxn ang="0">
                  <a:pos x="713" y="143"/>
                </a:cxn>
                <a:cxn ang="0">
                  <a:pos x="746" y="127"/>
                </a:cxn>
                <a:cxn ang="0">
                  <a:pos x="783" y="130"/>
                </a:cxn>
                <a:cxn ang="0">
                  <a:pos x="805" y="152"/>
                </a:cxn>
                <a:cxn ang="0">
                  <a:pos x="811" y="194"/>
                </a:cxn>
                <a:cxn ang="0">
                  <a:pos x="855" y="176"/>
                </a:cxn>
              </a:cxnLst>
              <a:rect l="0" t="0" r="r" b="b"/>
              <a:pathLst>
                <a:path w="855" h="359">
                  <a:moveTo>
                    <a:pt x="212" y="176"/>
                  </a:moveTo>
                  <a:lnTo>
                    <a:pt x="210" y="152"/>
                  </a:lnTo>
                  <a:lnTo>
                    <a:pt x="204" y="132"/>
                  </a:lnTo>
                  <a:lnTo>
                    <a:pt x="193" y="117"/>
                  </a:lnTo>
                  <a:lnTo>
                    <a:pt x="182" y="105"/>
                  </a:lnTo>
                  <a:lnTo>
                    <a:pt x="168" y="97"/>
                  </a:lnTo>
                  <a:lnTo>
                    <a:pt x="152" y="92"/>
                  </a:lnTo>
                  <a:lnTo>
                    <a:pt x="136" y="89"/>
                  </a:lnTo>
                  <a:lnTo>
                    <a:pt x="121" y="88"/>
                  </a:lnTo>
                  <a:lnTo>
                    <a:pt x="104" y="89"/>
                  </a:lnTo>
                  <a:lnTo>
                    <a:pt x="91" y="93"/>
                  </a:lnTo>
                  <a:lnTo>
                    <a:pt x="79" y="98"/>
                  </a:lnTo>
                  <a:lnTo>
                    <a:pt x="69" y="105"/>
                  </a:lnTo>
                  <a:lnTo>
                    <a:pt x="59" y="112"/>
                  </a:lnTo>
                  <a:lnTo>
                    <a:pt x="52" y="119"/>
                  </a:lnTo>
                  <a:lnTo>
                    <a:pt x="46" y="125"/>
                  </a:lnTo>
                  <a:lnTo>
                    <a:pt x="42" y="131"/>
                  </a:lnTo>
                  <a:lnTo>
                    <a:pt x="41" y="131"/>
                  </a:lnTo>
                  <a:lnTo>
                    <a:pt x="41" y="95"/>
                  </a:lnTo>
                  <a:lnTo>
                    <a:pt x="0" y="95"/>
                  </a:lnTo>
                  <a:lnTo>
                    <a:pt x="0" y="351"/>
                  </a:lnTo>
                  <a:lnTo>
                    <a:pt x="44" y="351"/>
                  </a:lnTo>
                  <a:lnTo>
                    <a:pt x="44" y="212"/>
                  </a:lnTo>
                  <a:lnTo>
                    <a:pt x="46" y="189"/>
                  </a:lnTo>
                  <a:lnTo>
                    <a:pt x="51" y="169"/>
                  </a:lnTo>
                  <a:lnTo>
                    <a:pt x="59" y="154"/>
                  </a:lnTo>
                  <a:lnTo>
                    <a:pt x="70" y="143"/>
                  </a:lnTo>
                  <a:lnTo>
                    <a:pt x="80" y="135"/>
                  </a:lnTo>
                  <a:lnTo>
                    <a:pt x="91" y="130"/>
                  </a:lnTo>
                  <a:lnTo>
                    <a:pt x="102" y="127"/>
                  </a:lnTo>
                  <a:lnTo>
                    <a:pt x="113" y="126"/>
                  </a:lnTo>
                  <a:lnTo>
                    <a:pt x="127" y="127"/>
                  </a:lnTo>
                  <a:lnTo>
                    <a:pt x="139" y="130"/>
                  </a:lnTo>
                  <a:lnTo>
                    <a:pt x="149" y="136"/>
                  </a:lnTo>
                  <a:lnTo>
                    <a:pt x="157" y="143"/>
                  </a:lnTo>
                  <a:lnTo>
                    <a:pt x="162" y="152"/>
                  </a:lnTo>
                  <a:lnTo>
                    <a:pt x="165" y="164"/>
                  </a:lnTo>
                  <a:lnTo>
                    <a:pt x="167" y="177"/>
                  </a:lnTo>
                  <a:lnTo>
                    <a:pt x="168" y="194"/>
                  </a:lnTo>
                  <a:lnTo>
                    <a:pt x="168" y="351"/>
                  </a:lnTo>
                  <a:lnTo>
                    <a:pt x="212" y="351"/>
                  </a:lnTo>
                  <a:lnTo>
                    <a:pt x="212" y="176"/>
                  </a:lnTo>
                  <a:close/>
                  <a:moveTo>
                    <a:pt x="445" y="271"/>
                  </a:moveTo>
                  <a:lnTo>
                    <a:pt x="444" y="279"/>
                  </a:lnTo>
                  <a:lnTo>
                    <a:pt x="440" y="287"/>
                  </a:lnTo>
                  <a:lnTo>
                    <a:pt x="434" y="295"/>
                  </a:lnTo>
                  <a:lnTo>
                    <a:pt x="427" y="303"/>
                  </a:lnTo>
                  <a:lnTo>
                    <a:pt x="417" y="311"/>
                  </a:lnTo>
                  <a:lnTo>
                    <a:pt x="405" y="317"/>
                  </a:lnTo>
                  <a:lnTo>
                    <a:pt x="393" y="321"/>
                  </a:lnTo>
                  <a:lnTo>
                    <a:pt x="378" y="322"/>
                  </a:lnTo>
                  <a:lnTo>
                    <a:pt x="360" y="321"/>
                  </a:lnTo>
                  <a:lnTo>
                    <a:pt x="345" y="316"/>
                  </a:lnTo>
                  <a:lnTo>
                    <a:pt x="332" y="309"/>
                  </a:lnTo>
                  <a:lnTo>
                    <a:pt x="321" y="299"/>
                  </a:lnTo>
                  <a:lnTo>
                    <a:pt x="313" y="287"/>
                  </a:lnTo>
                  <a:lnTo>
                    <a:pt x="308" y="272"/>
                  </a:lnTo>
                  <a:lnTo>
                    <a:pt x="304" y="256"/>
                  </a:lnTo>
                  <a:lnTo>
                    <a:pt x="303" y="237"/>
                  </a:lnTo>
                  <a:lnTo>
                    <a:pt x="492" y="237"/>
                  </a:lnTo>
                  <a:lnTo>
                    <a:pt x="490" y="205"/>
                  </a:lnTo>
                  <a:lnTo>
                    <a:pt x="485" y="175"/>
                  </a:lnTo>
                  <a:lnTo>
                    <a:pt x="477" y="150"/>
                  </a:lnTo>
                  <a:lnTo>
                    <a:pt x="465" y="128"/>
                  </a:lnTo>
                  <a:lnTo>
                    <a:pt x="449" y="111"/>
                  </a:lnTo>
                  <a:lnTo>
                    <a:pt x="430" y="98"/>
                  </a:lnTo>
                  <a:lnTo>
                    <a:pt x="407" y="91"/>
                  </a:lnTo>
                  <a:lnTo>
                    <a:pt x="381" y="88"/>
                  </a:lnTo>
                  <a:lnTo>
                    <a:pt x="351" y="91"/>
                  </a:lnTo>
                  <a:lnTo>
                    <a:pt x="325" y="99"/>
                  </a:lnTo>
                  <a:lnTo>
                    <a:pt x="303" y="112"/>
                  </a:lnTo>
                  <a:lnTo>
                    <a:pt x="287" y="129"/>
                  </a:lnTo>
                  <a:lnTo>
                    <a:pt x="272" y="150"/>
                  </a:lnTo>
                  <a:lnTo>
                    <a:pt x="263" y="174"/>
                  </a:lnTo>
                  <a:lnTo>
                    <a:pt x="258" y="202"/>
                  </a:lnTo>
                  <a:lnTo>
                    <a:pt x="256" y="230"/>
                  </a:lnTo>
                  <a:lnTo>
                    <a:pt x="258" y="257"/>
                  </a:lnTo>
                  <a:lnTo>
                    <a:pt x="264" y="281"/>
                  </a:lnTo>
                  <a:lnTo>
                    <a:pt x="273" y="303"/>
                  </a:lnTo>
                  <a:lnTo>
                    <a:pt x="287" y="323"/>
                  </a:lnTo>
                  <a:lnTo>
                    <a:pt x="303" y="338"/>
                  </a:lnTo>
                  <a:lnTo>
                    <a:pt x="323" y="349"/>
                  </a:lnTo>
                  <a:lnTo>
                    <a:pt x="346" y="357"/>
                  </a:lnTo>
                  <a:lnTo>
                    <a:pt x="372" y="359"/>
                  </a:lnTo>
                  <a:lnTo>
                    <a:pt x="387" y="359"/>
                  </a:lnTo>
                  <a:lnTo>
                    <a:pt x="399" y="357"/>
                  </a:lnTo>
                  <a:lnTo>
                    <a:pt x="409" y="355"/>
                  </a:lnTo>
                  <a:lnTo>
                    <a:pt x="418" y="353"/>
                  </a:lnTo>
                  <a:lnTo>
                    <a:pt x="426" y="350"/>
                  </a:lnTo>
                  <a:lnTo>
                    <a:pt x="433" y="347"/>
                  </a:lnTo>
                  <a:lnTo>
                    <a:pt x="438" y="344"/>
                  </a:lnTo>
                  <a:lnTo>
                    <a:pt x="443" y="341"/>
                  </a:lnTo>
                  <a:lnTo>
                    <a:pt x="454" y="332"/>
                  </a:lnTo>
                  <a:lnTo>
                    <a:pt x="464" y="323"/>
                  </a:lnTo>
                  <a:lnTo>
                    <a:pt x="472" y="313"/>
                  </a:lnTo>
                  <a:lnTo>
                    <a:pt x="478" y="302"/>
                  </a:lnTo>
                  <a:lnTo>
                    <a:pt x="482" y="293"/>
                  </a:lnTo>
                  <a:lnTo>
                    <a:pt x="486" y="284"/>
                  </a:lnTo>
                  <a:lnTo>
                    <a:pt x="488" y="277"/>
                  </a:lnTo>
                  <a:lnTo>
                    <a:pt x="489" y="271"/>
                  </a:lnTo>
                  <a:lnTo>
                    <a:pt x="445" y="271"/>
                  </a:lnTo>
                  <a:close/>
                  <a:moveTo>
                    <a:pt x="303" y="203"/>
                  </a:moveTo>
                  <a:lnTo>
                    <a:pt x="304" y="189"/>
                  </a:lnTo>
                  <a:lnTo>
                    <a:pt x="308" y="174"/>
                  </a:lnTo>
                  <a:lnTo>
                    <a:pt x="315" y="161"/>
                  </a:lnTo>
                  <a:lnTo>
                    <a:pt x="323" y="149"/>
                  </a:lnTo>
                  <a:lnTo>
                    <a:pt x="335" y="140"/>
                  </a:lnTo>
                  <a:lnTo>
                    <a:pt x="347" y="132"/>
                  </a:lnTo>
                  <a:lnTo>
                    <a:pt x="360" y="128"/>
                  </a:lnTo>
                  <a:lnTo>
                    <a:pt x="374" y="126"/>
                  </a:lnTo>
                  <a:lnTo>
                    <a:pt x="393" y="128"/>
                  </a:lnTo>
                  <a:lnTo>
                    <a:pt x="408" y="132"/>
                  </a:lnTo>
                  <a:lnTo>
                    <a:pt x="421" y="140"/>
                  </a:lnTo>
                  <a:lnTo>
                    <a:pt x="430" y="149"/>
                  </a:lnTo>
                  <a:lnTo>
                    <a:pt x="437" y="161"/>
                  </a:lnTo>
                  <a:lnTo>
                    <a:pt x="442" y="174"/>
                  </a:lnTo>
                  <a:lnTo>
                    <a:pt x="446" y="189"/>
                  </a:lnTo>
                  <a:lnTo>
                    <a:pt x="447" y="203"/>
                  </a:lnTo>
                  <a:lnTo>
                    <a:pt x="303" y="203"/>
                  </a:lnTo>
                  <a:close/>
                  <a:moveTo>
                    <a:pt x="581" y="95"/>
                  </a:moveTo>
                  <a:lnTo>
                    <a:pt x="537" y="95"/>
                  </a:lnTo>
                  <a:lnTo>
                    <a:pt x="537" y="351"/>
                  </a:lnTo>
                  <a:lnTo>
                    <a:pt x="581" y="351"/>
                  </a:lnTo>
                  <a:lnTo>
                    <a:pt x="581" y="95"/>
                  </a:lnTo>
                  <a:close/>
                  <a:moveTo>
                    <a:pt x="581" y="48"/>
                  </a:moveTo>
                  <a:lnTo>
                    <a:pt x="581" y="0"/>
                  </a:lnTo>
                  <a:lnTo>
                    <a:pt x="537" y="0"/>
                  </a:lnTo>
                  <a:lnTo>
                    <a:pt x="537" y="48"/>
                  </a:lnTo>
                  <a:lnTo>
                    <a:pt x="581" y="48"/>
                  </a:lnTo>
                  <a:close/>
                  <a:moveTo>
                    <a:pt x="855" y="176"/>
                  </a:moveTo>
                  <a:lnTo>
                    <a:pt x="853" y="152"/>
                  </a:lnTo>
                  <a:lnTo>
                    <a:pt x="847" y="132"/>
                  </a:lnTo>
                  <a:lnTo>
                    <a:pt x="837" y="117"/>
                  </a:lnTo>
                  <a:lnTo>
                    <a:pt x="826" y="105"/>
                  </a:lnTo>
                  <a:lnTo>
                    <a:pt x="811" y="97"/>
                  </a:lnTo>
                  <a:lnTo>
                    <a:pt x="796" y="92"/>
                  </a:lnTo>
                  <a:lnTo>
                    <a:pt x="780" y="89"/>
                  </a:lnTo>
                  <a:lnTo>
                    <a:pt x="764" y="88"/>
                  </a:lnTo>
                  <a:lnTo>
                    <a:pt x="748" y="89"/>
                  </a:lnTo>
                  <a:lnTo>
                    <a:pt x="735" y="93"/>
                  </a:lnTo>
                  <a:lnTo>
                    <a:pt x="722" y="98"/>
                  </a:lnTo>
                  <a:lnTo>
                    <a:pt x="712" y="105"/>
                  </a:lnTo>
                  <a:lnTo>
                    <a:pt x="703" y="112"/>
                  </a:lnTo>
                  <a:lnTo>
                    <a:pt x="696" y="119"/>
                  </a:lnTo>
                  <a:lnTo>
                    <a:pt x="690" y="125"/>
                  </a:lnTo>
                  <a:lnTo>
                    <a:pt x="686" y="131"/>
                  </a:lnTo>
                  <a:lnTo>
                    <a:pt x="684" y="131"/>
                  </a:lnTo>
                  <a:lnTo>
                    <a:pt x="684" y="95"/>
                  </a:lnTo>
                  <a:lnTo>
                    <a:pt x="644" y="95"/>
                  </a:lnTo>
                  <a:lnTo>
                    <a:pt x="644" y="351"/>
                  </a:lnTo>
                  <a:lnTo>
                    <a:pt x="688" y="351"/>
                  </a:lnTo>
                  <a:lnTo>
                    <a:pt x="688" y="212"/>
                  </a:lnTo>
                  <a:lnTo>
                    <a:pt x="690" y="189"/>
                  </a:lnTo>
                  <a:lnTo>
                    <a:pt x="695" y="169"/>
                  </a:lnTo>
                  <a:lnTo>
                    <a:pt x="703" y="154"/>
                  </a:lnTo>
                  <a:lnTo>
                    <a:pt x="713" y="143"/>
                  </a:lnTo>
                  <a:lnTo>
                    <a:pt x="723" y="135"/>
                  </a:lnTo>
                  <a:lnTo>
                    <a:pt x="735" y="130"/>
                  </a:lnTo>
                  <a:lnTo>
                    <a:pt x="746" y="127"/>
                  </a:lnTo>
                  <a:lnTo>
                    <a:pt x="756" y="126"/>
                  </a:lnTo>
                  <a:lnTo>
                    <a:pt x="770" y="127"/>
                  </a:lnTo>
                  <a:lnTo>
                    <a:pt x="783" y="130"/>
                  </a:lnTo>
                  <a:lnTo>
                    <a:pt x="793" y="136"/>
                  </a:lnTo>
                  <a:lnTo>
                    <a:pt x="800" y="143"/>
                  </a:lnTo>
                  <a:lnTo>
                    <a:pt x="805" y="152"/>
                  </a:lnTo>
                  <a:lnTo>
                    <a:pt x="808" y="164"/>
                  </a:lnTo>
                  <a:lnTo>
                    <a:pt x="810" y="177"/>
                  </a:lnTo>
                  <a:lnTo>
                    <a:pt x="811" y="194"/>
                  </a:lnTo>
                  <a:lnTo>
                    <a:pt x="811" y="351"/>
                  </a:lnTo>
                  <a:lnTo>
                    <a:pt x="855" y="351"/>
                  </a:lnTo>
                  <a:lnTo>
                    <a:pt x="855" y="176"/>
                  </a:lnTo>
                  <a:close/>
                </a:path>
              </a:pathLst>
            </a:custGeom>
            <a:solidFill>
              <a:srgbClr val="000000"/>
            </a:solidFill>
            <a:ln w="9525">
              <a:noFill/>
              <a:round/>
              <a:headEnd/>
              <a:tailEnd/>
            </a:ln>
          </p:spPr>
          <p:txBody>
            <a:bodyPr/>
            <a:lstStyle/>
            <a:p>
              <a:endParaRPr lang="en-US"/>
            </a:p>
          </p:txBody>
        </p:sp>
      </p:grpSp>
      <p:sp>
        <p:nvSpPr>
          <p:cNvPr id="85118" name="Text Box 126"/>
          <p:cNvSpPr txBox="1">
            <a:spLocks noChangeArrowheads="1"/>
          </p:cNvSpPr>
          <p:nvPr/>
        </p:nvSpPr>
        <p:spPr bwMode="auto">
          <a:xfrm>
            <a:off x="6011863" y="981075"/>
            <a:ext cx="2376487" cy="5008563"/>
          </a:xfrm>
          <a:prstGeom prst="rect">
            <a:avLst/>
          </a:prstGeom>
          <a:noFill/>
          <a:ln w="9525">
            <a:noFill/>
            <a:miter lim="800000"/>
            <a:headEnd/>
            <a:tailEnd/>
          </a:ln>
          <a:effectLst/>
        </p:spPr>
        <p:txBody>
          <a:bodyPr>
            <a:spAutoFit/>
          </a:bodyPr>
          <a:lstStyle/>
          <a:p>
            <a:pPr>
              <a:spcBef>
                <a:spcPct val="50000"/>
              </a:spcBef>
            </a:pPr>
            <a:r>
              <a:rPr lang="de-DE" sz="2800" i="1">
                <a:latin typeface="Times New Roman" pitchFamily="18" charset="0"/>
                <a:cs typeface="Times New Roman" pitchFamily="18" charset="0"/>
              </a:rPr>
              <a:t>Flow Chart</a:t>
            </a:r>
          </a:p>
          <a:p>
            <a:pPr>
              <a:spcBef>
                <a:spcPct val="50000"/>
              </a:spcBef>
            </a:pPr>
            <a:r>
              <a:rPr lang="de-DE" sz="2800" i="1">
                <a:latin typeface="Times New Roman" pitchFamily="18" charset="0"/>
                <a:cs typeface="Times New Roman" pitchFamily="18" charset="0"/>
              </a:rPr>
              <a:t>Flussdiagram</a:t>
            </a:r>
            <a:r>
              <a:rPr lang="de-DE" sz="2800">
                <a:latin typeface="Times New Roman" pitchFamily="18" charset="0"/>
                <a:cs typeface="Times New Roman" pitchFamily="18" charset="0"/>
              </a:rPr>
              <a:t> </a:t>
            </a:r>
          </a:p>
          <a:p>
            <a:pPr>
              <a:spcBef>
                <a:spcPct val="50000"/>
              </a:spcBef>
            </a:pPr>
            <a:endParaRPr lang="de-DE" sz="2800">
              <a:latin typeface="Times New Roman" pitchFamily="18" charset="0"/>
              <a:cs typeface="Times New Roman" pitchFamily="18" charset="0"/>
            </a:endParaRPr>
          </a:p>
          <a:p>
            <a:pPr>
              <a:spcBef>
                <a:spcPct val="50000"/>
              </a:spcBef>
            </a:pPr>
            <a:endParaRPr lang="de-DE" sz="2800">
              <a:latin typeface="Times New Roman" pitchFamily="18" charset="0"/>
              <a:cs typeface="Times New Roman" pitchFamily="18" charset="0"/>
            </a:endParaRPr>
          </a:p>
          <a:p>
            <a:pPr>
              <a:spcBef>
                <a:spcPct val="50000"/>
              </a:spcBef>
            </a:pPr>
            <a:endParaRPr lang="de-DE" sz="2800">
              <a:latin typeface="Times New Roman" pitchFamily="18" charset="0"/>
              <a:cs typeface="Times New Roman" pitchFamily="18" charset="0"/>
            </a:endParaRPr>
          </a:p>
          <a:p>
            <a:pPr>
              <a:spcBef>
                <a:spcPct val="50000"/>
              </a:spcBef>
            </a:pPr>
            <a:endParaRPr lang="de-DE" sz="2800">
              <a:latin typeface="Times New Roman" pitchFamily="18" charset="0"/>
              <a:cs typeface="Times New Roman" pitchFamily="18" charset="0"/>
            </a:endParaRPr>
          </a:p>
          <a:p>
            <a:pPr>
              <a:spcBef>
                <a:spcPct val="50000"/>
              </a:spcBef>
            </a:pPr>
            <a:endParaRPr lang="de-DE" sz="2800">
              <a:latin typeface="Times New Roman" pitchFamily="18" charset="0"/>
              <a:cs typeface="Times New Roman" pitchFamily="18" charset="0"/>
            </a:endParaRPr>
          </a:p>
          <a:p>
            <a:pPr>
              <a:spcBef>
                <a:spcPct val="50000"/>
              </a:spcBef>
            </a:pPr>
            <a:r>
              <a:rPr lang="de-DE" sz="2800" b="1" i="1">
                <a:solidFill>
                  <a:srgbClr val="990000"/>
                </a:solidFill>
                <a:latin typeface="Times New Roman" pitchFamily="18" charset="0"/>
                <a:cs typeface="Times New Roman" pitchFamily="18" charset="0"/>
              </a:rPr>
              <a:t>Algorithm</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6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57886" name="Text Box 126"/>
          <p:cNvSpPr txBox="1">
            <a:spLocks noChangeArrowheads="1"/>
          </p:cNvSpPr>
          <p:nvPr/>
        </p:nvSpPr>
        <p:spPr bwMode="auto">
          <a:xfrm>
            <a:off x="900113" y="836613"/>
            <a:ext cx="7704137" cy="4856162"/>
          </a:xfrm>
          <a:prstGeom prst="rect">
            <a:avLst/>
          </a:prstGeom>
          <a:noFill/>
          <a:ln w="9525">
            <a:noFill/>
            <a:miter lim="800000"/>
            <a:headEnd/>
            <a:tailEnd/>
          </a:ln>
          <a:effectLst/>
        </p:spPr>
        <p:txBody>
          <a:bodyPr>
            <a:spAutoFit/>
          </a:bodyPr>
          <a:lstStyle/>
          <a:p>
            <a:pPr algn="ctr">
              <a:spcBef>
                <a:spcPct val="50000"/>
              </a:spcBef>
            </a:pPr>
            <a:r>
              <a:rPr lang="de-DE" sz="3600" i="1">
                <a:solidFill>
                  <a:srgbClr val="990000"/>
                </a:solidFill>
                <a:latin typeface="Times New Roman" pitchFamily="18" charset="0"/>
                <a:cs typeface="Times New Roman" pitchFamily="18" charset="0"/>
              </a:rPr>
              <a:t>Algorithm</a:t>
            </a:r>
          </a:p>
          <a:p>
            <a:pPr>
              <a:spcBef>
                <a:spcPct val="50000"/>
              </a:spcBef>
            </a:pPr>
            <a:r>
              <a:rPr lang="de-DE" sz="3200" i="1">
                <a:latin typeface="Times New Roman" pitchFamily="18" charset="0"/>
                <a:cs typeface="Times New Roman" pitchFamily="18" charset="0"/>
              </a:rPr>
              <a:t>How many times do you see all kinds of modern miracles credited to computers, without the slightest appreciation that computers only work effectively if they are programmed to use sophisticated </a:t>
            </a:r>
            <a:r>
              <a:rPr lang="de-DE" sz="3200" i="1">
                <a:solidFill>
                  <a:srgbClr val="990000"/>
                </a:solidFill>
                <a:latin typeface="Times New Roman" pitchFamily="18" charset="0"/>
                <a:cs typeface="Times New Roman" pitchFamily="18" charset="0"/>
              </a:rPr>
              <a:t>algorithms</a:t>
            </a:r>
            <a:r>
              <a:rPr lang="de-DE" sz="3200" i="1">
                <a:latin typeface="Times New Roman" pitchFamily="18" charset="0"/>
                <a:cs typeface="Times New Roman" pitchFamily="18" charset="0"/>
              </a:rPr>
              <a:t>, that is procedures to solve problems.</a:t>
            </a:r>
          </a:p>
          <a:p>
            <a:pPr>
              <a:spcBef>
                <a:spcPct val="50000"/>
              </a:spcBef>
            </a:pPr>
            <a:r>
              <a:rPr lang="de-DE" sz="1400" i="1">
                <a:latin typeface="Times New Roman" pitchFamily="18" charset="0"/>
                <a:cs typeface="Times New Roman" pitchFamily="18" charset="0"/>
              </a:rPr>
              <a:t> </a:t>
            </a:r>
          </a:p>
          <a:p>
            <a:pPr algn="ctr">
              <a:lnSpc>
                <a:spcPct val="120000"/>
              </a:lnSpc>
              <a:spcBef>
                <a:spcPct val="50000"/>
              </a:spcBef>
            </a:pPr>
            <a:r>
              <a:rPr lang="de-DE" sz="2800">
                <a:solidFill>
                  <a:srgbClr val="990000"/>
                </a:solidFill>
                <a:latin typeface="Times New Roman" pitchFamily="18" charset="0"/>
                <a:cs typeface="Times New Roman" pitchFamily="18" charset="0"/>
              </a:rPr>
              <a:t>Ian Stewart: „</a:t>
            </a:r>
            <a:r>
              <a:rPr lang="de-DE" sz="2800" i="1">
                <a:solidFill>
                  <a:srgbClr val="990000"/>
                </a:solidFill>
                <a:latin typeface="Times New Roman" pitchFamily="18" charset="0"/>
                <a:cs typeface="Times New Roman" pitchFamily="18" charset="0"/>
              </a:rPr>
              <a:t>Taming the Infinte</a:t>
            </a:r>
            <a:r>
              <a:rPr lang="de-DE" sz="2800">
                <a:solidFill>
                  <a:srgbClr val="990000"/>
                </a:solidFill>
                <a:latin typeface="Times New Roman" pitchFamily="18" charset="0"/>
                <a:cs typeface="Times New Roman" pitchFamily="18" charset="0"/>
              </a:rPr>
              <a:t>“, 2008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240645" name="Text Box 5"/>
          <p:cNvSpPr txBox="1">
            <a:spLocks noChangeArrowheads="1"/>
          </p:cNvSpPr>
          <p:nvPr/>
        </p:nvSpPr>
        <p:spPr bwMode="auto">
          <a:xfrm>
            <a:off x="611188" y="746125"/>
            <a:ext cx="7993062" cy="5275263"/>
          </a:xfrm>
          <a:prstGeom prst="rect">
            <a:avLst/>
          </a:prstGeom>
          <a:noFill/>
          <a:ln w="9525">
            <a:noFill/>
            <a:miter lim="800000"/>
            <a:headEnd/>
            <a:tailEnd/>
          </a:ln>
          <a:effectLst/>
        </p:spPr>
        <p:txBody>
          <a:bodyPr>
            <a:spAutoFit/>
          </a:bodyPr>
          <a:lstStyle/>
          <a:p>
            <a:pPr algn="ctr">
              <a:spcBef>
                <a:spcPct val="50000"/>
              </a:spcBef>
            </a:pPr>
            <a:r>
              <a:rPr lang="fr-FR" altLang="ko-KR" sz="2800">
                <a:latin typeface="Times New Roman" pitchFamily="18" charset="0"/>
                <a:ea typeface="Gulim" pitchFamily="34" charset="-127"/>
                <a:cs typeface="Times New Roman" pitchFamily="18" charset="0"/>
              </a:rPr>
              <a:t>Joseph Toussaint Reinaud (1795-1867)</a:t>
            </a:r>
            <a:r>
              <a:rPr lang="fr-FR" altLang="ko-KR" sz="2400">
                <a:latin typeface="Times New Roman" pitchFamily="18" charset="0"/>
                <a:ea typeface="Gulim" pitchFamily="34" charset="-127"/>
                <a:cs typeface="Times New Roman" pitchFamily="18" charset="0"/>
              </a:rPr>
              <a:t> </a:t>
            </a:r>
            <a:endParaRPr lang="de-DE" sz="2400">
              <a:latin typeface="Times New Roman" pitchFamily="18" charset="0"/>
              <a:ea typeface="Gulim" pitchFamily="34" charset="-127"/>
              <a:cs typeface="Times New Roman" pitchFamily="18" charset="0"/>
            </a:endParaRPr>
          </a:p>
          <a:p>
            <a:pPr>
              <a:spcBef>
                <a:spcPct val="50000"/>
              </a:spcBef>
            </a:pPr>
            <a:endParaRPr lang="de-DE" sz="1000">
              <a:latin typeface="Times New Roman" pitchFamily="18" charset="0"/>
              <a:ea typeface="Gulim" pitchFamily="34" charset="-127"/>
              <a:cs typeface="Times New Roman" pitchFamily="18" charset="0"/>
            </a:endParaRPr>
          </a:p>
          <a:p>
            <a:pPr>
              <a:spcBef>
                <a:spcPct val="50000"/>
              </a:spcBef>
            </a:pPr>
            <a:r>
              <a:rPr lang="fr-FR" altLang="ko-KR" sz="2400">
                <a:latin typeface="Times New Roman" pitchFamily="18" charset="0"/>
                <a:ea typeface="Gulim" pitchFamily="34" charset="-127"/>
                <a:cs typeface="Times New Roman" pitchFamily="18" charset="0"/>
              </a:rPr>
              <a:t>»</a:t>
            </a:r>
            <a:r>
              <a:rPr lang="fr-FR" altLang="ko-KR" sz="2400" i="1">
                <a:latin typeface="Times New Roman" pitchFamily="18" charset="0"/>
                <a:ea typeface="Gulim" pitchFamily="34" charset="-127"/>
                <a:cs typeface="Times New Roman" pitchFamily="18" charset="0"/>
              </a:rPr>
              <a:t>Je me permettrai ici une conjecture. Dans les traités latins du moyen age, le nouveau système de numération est désigné par la dénomination dʼAlgorismus ou </a:t>
            </a:r>
            <a:r>
              <a:rPr lang="fr-FR" altLang="ko-KR" sz="2400" i="1">
                <a:solidFill>
                  <a:srgbClr val="FF3300"/>
                </a:solidFill>
                <a:latin typeface="Times New Roman" pitchFamily="18" charset="0"/>
                <a:ea typeface="Gulim" pitchFamily="34" charset="-127"/>
                <a:cs typeface="Times New Roman" pitchFamily="18" charset="0"/>
              </a:rPr>
              <a:t>Algorithmus</a:t>
            </a:r>
            <a:r>
              <a:rPr lang="fr-FR" altLang="ko-KR" sz="2400" i="1">
                <a:latin typeface="Times New Roman" pitchFamily="18" charset="0"/>
                <a:ea typeface="Gulim" pitchFamily="34" charset="-127"/>
                <a:cs typeface="Times New Roman" pitchFamily="18" charset="0"/>
              </a:rPr>
              <a:t>. Dʼun autre côte, le mots Algorismus et </a:t>
            </a:r>
            <a:r>
              <a:rPr lang="fr-FR" altLang="ko-KR" sz="2400" i="1">
                <a:solidFill>
                  <a:srgbClr val="FF3300"/>
                </a:solidFill>
                <a:latin typeface="Times New Roman" pitchFamily="18" charset="0"/>
                <a:ea typeface="Gulim" pitchFamily="34" charset="-127"/>
                <a:cs typeface="Times New Roman" pitchFamily="18" charset="0"/>
              </a:rPr>
              <a:t>Alkhorismus</a:t>
            </a:r>
            <a:r>
              <a:rPr lang="fr-FR" altLang="ko-KR" sz="2400" i="1">
                <a:latin typeface="Times New Roman" pitchFamily="18" charset="0"/>
                <a:ea typeface="Gulim" pitchFamily="34" charset="-127"/>
                <a:cs typeface="Times New Roman" pitchFamily="18" charset="0"/>
              </a:rPr>
              <a:t> servent à </a:t>
            </a:r>
            <a:r>
              <a:rPr lang="fr-FR" altLang="ko-KR" sz="2400" i="1">
                <a:solidFill>
                  <a:srgbClr val="FF3300"/>
                </a:solidFill>
                <a:latin typeface="Times New Roman" pitchFamily="18" charset="0"/>
                <a:ea typeface="Gulim" pitchFamily="34" charset="-127"/>
                <a:cs typeface="Times New Roman" pitchFamily="18" charset="0"/>
              </a:rPr>
              <a:t>Kharizm</a:t>
            </a:r>
            <a:r>
              <a:rPr lang="fr-FR" altLang="ko-KR" sz="2400" i="1">
                <a:latin typeface="Times New Roman" pitchFamily="18" charset="0"/>
                <a:ea typeface="Gulim" pitchFamily="34" charset="-127"/>
                <a:cs typeface="Times New Roman" pitchFamily="18" charset="0"/>
              </a:rPr>
              <a:t> sa patrie; et cet écrivain sʼètait occupé de la science des nombres. Il me parait que le nom donné au nouveau système de numération nʼest pas autre que celui du personnage dont les écrits, traduit au latin, avaient répandu la connaissance de ce </a:t>
            </a:r>
            <a:r>
              <a:rPr lang="fr-FR" altLang="ko-KR" sz="2400" i="1">
                <a:solidFill>
                  <a:srgbClr val="FF3300"/>
                </a:solidFill>
                <a:latin typeface="Times New Roman" pitchFamily="18" charset="0"/>
                <a:ea typeface="Gulim" pitchFamily="34" charset="-127"/>
                <a:cs typeface="Times New Roman" pitchFamily="18" charset="0"/>
              </a:rPr>
              <a:t>système on Occident</a:t>
            </a:r>
            <a:r>
              <a:rPr lang="fr-FR" altLang="ko-KR" sz="2400">
                <a:latin typeface="Times New Roman" pitchFamily="18" charset="0"/>
                <a:ea typeface="Gulim" pitchFamily="34" charset="-127"/>
                <a:cs typeface="Times New Roman" pitchFamily="18" charset="0"/>
              </a:rPr>
              <a:t>.« </a:t>
            </a:r>
          </a:p>
          <a:p>
            <a:pPr algn="ctr">
              <a:lnSpc>
                <a:spcPct val="120000"/>
              </a:lnSpc>
              <a:spcBef>
                <a:spcPct val="50000"/>
              </a:spcBef>
            </a:pPr>
            <a:r>
              <a:rPr lang="fr-FR" altLang="ko-KR" sz="2400">
                <a:latin typeface="Times New Roman" pitchFamily="18" charset="0"/>
                <a:ea typeface="Gulim" pitchFamily="34" charset="-127"/>
                <a:cs typeface="Times New Roman" pitchFamily="18" charset="0"/>
              </a:rPr>
              <a:t>“</a:t>
            </a:r>
            <a:r>
              <a:rPr lang="fr-FR" altLang="ko-KR" sz="2400" i="1">
                <a:latin typeface="Times New Roman" pitchFamily="18" charset="0"/>
                <a:ea typeface="Gulim" pitchFamily="34" charset="-127"/>
                <a:cs typeface="Times New Roman" pitchFamily="18" charset="0"/>
              </a:rPr>
              <a:t>Mémoire géographique, historique et scientifique sur lʼInde</a:t>
            </a:r>
            <a:r>
              <a:rPr lang="fr-FR" altLang="ko-KR" sz="2400">
                <a:latin typeface="Times New Roman" pitchFamily="18" charset="0"/>
                <a:ea typeface="Gulim" pitchFamily="34" charset="-127"/>
                <a:cs typeface="Times New Roman" pitchFamily="18" charset="0"/>
              </a:rPr>
              <a:t>”, III.1., Paris, 1849, p. 303 </a:t>
            </a:r>
            <a:endParaRPr lang="de-DE" sz="2400">
              <a:latin typeface="Times New Roman" pitchFamily="18" charset="0"/>
              <a:ea typeface="Gulim" pitchFamily="34"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03427" name="Picture 3"/>
          <p:cNvPicPr>
            <a:picLocks noChangeAspect="1" noChangeArrowheads="1"/>
          </p:cNvPicPr>
          <p:nvPr/>
        </p:nvPicPr>
        <p:blipFill>
          <a:blip r:embed="rId4"/>
          <a:srcRect/>
          <a:stretch>
            <a:fillRect/>
          </a:stretch>
        </p:blipFill>
        <p:spPr bwMode="auto">
          <a:xfrm>
            <a:off x="2843213" y="1557338"/>
            <a:ext cx="3640137" cy="4248150"/>
          </a:xfrm>
          <a:prstGeom prst="rect">
            <a:avLst/>
          </a:prstGeom>
          <a:noFill/>
          <a:ln w="9525">
            <a:noFill/>
            <a:round/>
            <a:headEnd/>
            <a:tailEnd/>
          </a:ln>
          <a:effectLst/>
        </p:spPr>
      </p:pic>
      <p:sp>
        <p:nvSpPr>
          <p:cNvPr id="103428" name="Rectangle 4"/>
          <p:cNvSpPr>
            <a:spLocks noChangeArrowheads="1"/>
          </p:cNvSpPr>
          <p:nvPr/>
        </p:nvSpPr>
        <p:spPr bwMode="auto">
          <a:xfrm>
            <a:off x="468313" y="549275"/>
            <a:ext cx="8207375" cy="762000"/>
          </a:xfrm>
          <a:prstGeom prst="rect">
            <a:avLst/>
          </a:prstGeom>
          <a:noFill/>
          <a:ln w="9525">
            <a:noFill/>
            <a:round/>
            <a:headEnd/>
            <a:tailEnd/>
          </a:ln>
          <a:effectLst/>
        </p:spPr>
        <p:txBody>
          <a:bodyPr lIns="90000" tIns="46800" rIns="90000" bIns="46800" anchor="ctr">
            <a:spAutoFit/>
          </a:bodyPr>
          <a:lstStyle/>
          <a:p>
            <a:pPr algn="ct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a:solidFill>
                  <a:schemeClr val="tx2"/>
                </a:solidFill>
              </a:rPr>
              <a:t> </a:t>
            </a:r>
            <a:r>
              <a:rPr lang="en-GB" sz="3200">
                <a:solidFill>
                  <a:schemeClr val="tx2"/>
                </a:solidFill>
                <a:latin typeface="Times New Roman" pitchFamily="18" charset="0"/>
                <a:cs typeface="Times New Roman" pitchFamily="18" charset="0"/>
              </a:rPr>
              <a:t>Ramon Llull (1235-1316)</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843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pic>
        <p:nvPicPr>
          <p:cNvPr id="658436" name="Picture 4" descr="»Baum des Wissens« (Arbor scientiae) des Ramon Llull um 1295"/>
          <p:cNvPicPr>
            <a:picLocks noChangeAspect="1" noChangeArrowheads="1"/>
          </p:cNvPicPr>
          <p:nvPr/>
        </p:nvPicPr>
        <p:blipFill>
          <a:blip r:embed="rId4"/>
          <a:srcRect/>
          <a:stretch>
            <a:fillRect/>
          </a:stretch>
        </p:blipFill>
        <p:spPr bwMode="auto">
          <a:xfrm>
            <a:off x="2484438" y="476250"/>
            <a:ext cx="4148137" cy="5905500"/>
          </a:xfrm>
          <a:prstGeom prst="rect">
            <a:avLst/>
          </a:prstGeom>
          <a:noFill/>
        </p:spPr>
      </p:pic>
      <p:sp>
        <p:nvSpPr>
          <p:cNvPr id="658438" name="Text Box 6"/>
          <p:cNvSpPr txBox="1">
            <a:spLocks noChangeArrowheads="1"/>
          </p:cNvSpPr>
          <p:nvPr/>
        </p:nvSpPr>
        <p:spPr bwMode="auto">
          <a:xfrm>
            <a:off x="539750" y="4941888"/>
            <a:ext cx="1944688" cy="884237"/>
          </a:xfrm>
          <a:prstGeom prst="rect">
            <a:avLst/>
          </a:prstGeom>
          <a:noFill/>
          <a:ln w="9525">
            <a:noFill/>
            <a:miter lim="800000"/>
            <a:headEnd/>
            <a:tailEnd/>
          </a:ln>
          <a:effectLst/>
        </p:spPr>
        <p:txBody>
          <a:bodyPr>
            <a:spAutoFit/>
          </a:bodyPr>
          <a:lstStyle/>
          <a:p>
            <a:r>
              <a:rPr lang="de-DE" sz="2400">
                <a:solidFill>
                  <a:srgbClr val="800000"/>
                </a:solidFill>
                <a:latin typeface="Times New Roman" pitchFamily="18" charset="0"/>
                <a:cs typeface="Times New Roman" pitchFamily="18" charset="0"/>
              </a:rPr>
              <a:t>„Baum </a:t>
            </a:r>
          </a:p>
          <a:p>
            <a:r>
              <a:rPr lang="de-DE" sz="2400">
                <a:solidFill>
                  <a:srgbClr val="800000"/>
                </a:solidFill>
                <a:latin typeface="Times New Roman" pitchFamily="18" charset="0"/>
                <a:cs typeface="Times New Roman" pitchFamily="18" charset="0"/>
              </a:rPr>
              <a:t>des Wissens“</a:t>
            </a:r>
            <a:r>
              <a:rPr lang="de-DE" sz="2800">
                <a:solidFill>
                  <a:srgbClr val="800000"/>
                </a:solidFill>
                <a:latin typeface="Times New Roman" pitchFamily="18" charset="0"/>
                <a:cs typeface="Times New Roman" pitchFamily="18" charset="0"/>
              </a:rPr>
              <a:t> </a:t>
            </a:r>
            <a:endParaRPr lang="de-DE"/>
          </a:p>
        </p:txBody>
      </p:sp>
      <p:sp>
        <p:nvSpPr>
          <p:cNvPr id="658439" name="Text Box 7"/>
          <p:cNvSpPr txBox="1">
            <a:spLocks noChangeArrowheads="1"/>
          </p:cNvSpPr>
          <p:nvPr/>
        </p:nvSpPr>
        <p:spPr bwMode="auto">
          <a:xfrm>
            <a:off x="6659563" y="4911725"/>
            <a:ext cx="2233612" cy="822325"/>
          </a:xfrm>
          <a:prstGeom prst="rect">
            <a:avLst/>
          </a:prstGeom>
          <a:noFill/>
          <a:ln w="9525">
            <a:noFill/>
            <a:miter lim="800000"/>
            <a:headEnd/>
            <a:tailEnd/>
          </a:ln>
          <a:effectLst/>
        </p:spPr>
        <p:txBody>
          <a:bodyPr>
            <a:spAutoFit/>
          </a:bodyPr>
          <a:lstStyle/>
          <a:p>
            <a:r>
              <a:rPr lang="de-DE" sz="2400">
                <a:solidFill>
                  <a:srgbClr val="800000"/>
                </a:solidFill>
                <a:latin typeface="Times New Roman" pitchFamily="18" charset="0"/>
                <a:cs typeface="Times New Roman" pitchFamily="18" charset="0"/>
              </a:rPr>
              <a:t>Arbor scientiae, </a:t>
            </a:r>
          </a:p>
          <a:p>
            <a:r>
              <a:rPr lang="de-DE" sz="2400">
                <a:solidFill>
                  <a:srgbClr val="800000"/>
                </a:solidFill>
                <a:latin typeface="Times New Roman" pitchFamily="18" charset="0"/>
                <a:cs typeface="Times New Roman" pitchFamily="18" charset="0"/>
              </a:rPr>
              <a:t>um 1295</a:t>
            </a:r>
            <a:r>
              <a:rPr lang="de-DE"/>
              <a:t>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736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27363" name="Text Box 3"/>
          <p:cNvSpPr txBox="1">
            <a:spLocks noChangeArrowheads="1"/>
          </p:cNvSpPr>
          <p:nvPr/>
        </p:nvSpPr>
        <p:spPr bwMode="auto">
          <a:xfrm>
            <a:off x="755650" y="549275"/>
            <a:ext cx="7920038" cy="5649913"/>
          </a:xfrm>
          <a:prstGeom prst="rect">
            <a:avLst/>
          </a:prstGeom>
          <a:noFill/>
          <a:ln w="9525">
            <a:noFill/>
            <a:miter lim="800000"/>
            <a:headEnd/>
            <a:tailEnd/>
          </a:ln>
          <a:effectLst/>
        </p:spPr>
        <p:txBody>
          <a:bodyPr>
            <a:spAutoFit/>
          </a:bodyPr>
          <a:lstStyle/>
          <a:p>
            <a:pPr>
              <a:spcBef>
                <a:spcPct val="50000"/>
              </a:spcBef>
              <a:buFont typeface="Wingdings" pitchFamily="2" charset="2"/>
              <a:buChar char="§"/>
            </a:pPr>
            <a:r>
              <a:rPr lang="es-ES" altLang="ko-KR" sz="2800">
                <a:latin typeface="Times New Roman" pitchFamily="18" charset="0"/>
                <a:ea typeface="Gulim" pitchFamily="34" charset="-127"/>
                <a:cs typeface="Times New Roman" pitchFamily="18" charset="0"/>
              </a:rPr>
              <a:t> Carlo Nallino 				(1872-1938) </a:t>
            </a:r>
          </a:p>
          <a:p>
            <a:pPr>
              <a:spcBef>
                <a:spcPct val="50000"/>
              </a:spcBef>
              <a:buFont typeface="Wingdings" pitchFamily="2" charset="2"/>
              <a:buChar char="§"/>
            </a:pPr>
            <a:r>
              <a:rPr lang="es-ES" sz="2800">
                <a:latin typeface="Times New Roman" pitchFamily="18" charset="0"/>
                <a:ea typeface="Gulim" pitchFamily="34" charset="-127"/>
                <a:cs typeface="Times New Roman" pitchFamily="18" charset="0"/>
              </a:rPr>
              <a:t> Louis Karpinski 				(1878-1956)</a:t>
            </a:r>
          </a:p>
          <a:p>
            <a:pPr>
              <a:spcBef>
                <a:spcPct val="50000"/>
              </a:spcBef>
              <a:buFont typeface="Wingdings" pitchFamily="2" charset="2"/>
              <a:buChar char="§"/>
            </a:pPr>
            <a:r>
              <a:rPr lang="it-IT" altLang="ko-KR" sz="2800">
                <a:latin typeface="Times New Roman" pitchFamily="18" charset="0"/>
                <a:ea typeface="Gulim" pitchFamily="34" charset="-127"/>
                <a:cs typeface="Times New Roman" pitchFamily="18" charset="0"/>
              </a:rPr>
              <a:t> Aldo Mieli 				(1879-1950) </a:t>
            </a:r>
          </a:p>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Philip Jourdain 				(1879-1919)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Solomon Gandz 				(1883-1954)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George Sarton 				(1884-1956)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Tobias Dantzig 				(1884-1956) </a:t>
            </a:r>
          </a:p>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Will Durant 				(1885-</a:t>
            </a:r>
            <a:r>
              <a:rPr lang="de-DE" altLang="ko-KR" sz="2800">
                <a:latin typeface="Times New Roman" pitchFamily="18" charset="0"/>
                <a:ea typeface="Gulim" pitchFamily="34" charset="-127"/>
                <a:cs typeface="Times New Roman" pitchFamily="18" charset="0"/>
              </a:rPr>
              <a:t>1981)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Philip Hitti 				(1886-1978) </a:t>
            </a:r>
            <a:endParaRPr lang="de-DE" sz="2800">
              <a:latin typeface="Times New Roman" pitchFamily="18" charset="0"/>
              <a:ea typeface="Gulim" pitchFamily="34" charset="-127"/>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0034" name="Rectangle 2" descr="Papyrus"/>
          <p:cNvSpPr>
            <a:spLocks noChangeArrowheads="1"/>
          </p:cNvSpPr>
          <p:nvPr/>
        </p:nvSpPr>
        <p:spPr bwMode="auto">
          <a:xfrm>
            <a:off x="411163" y="442913"/>
            <a:ext cx="8337550" cy="5991225"/>
          </a:xfrm>
          <a:prstGeom prst="rect">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endParaRPr lang="en-US"/>
          </a:p>
        </p:txBody>
      </p:sp>
      <p:pic>
        <p:nvPicPr>
          <p:cNvPr id="300035" name="Picture 3"/>
          <p:cNvPicPr>
            <a:picLocks noChangeAspect="1" noChangeArrowheads="1"/>
          </p:cNvPicPr>
          <p:nvPr/>
        </p:nvPicPr>
        <p:blipFill>
          <a:blip r:embed="rId5"/>
          <a:srcRect l="5096" t="4176" r="5464" b="3957"/>
          <a:stretch>
            <a:fillRect/>
          </a:stretch>
        </p:blipFill>
        <p:spPr bwMode="auto">
          <a:xfrm>
            <a:off x="2555875" y="549275"/>
            <a:ext cx="4154488" cy="5737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2210" name="Rectangle 2" descr="Blaue Baumwolle"/>
          <p:cNvSpPr>
            <a:spLocks noChangeArrowheads="1"/>
          </p:cNvSpPr>
          <p:nvPr/>
        </p:nvSpPr>
        <p:spPr bwMode="auto">
          <a:xfrm>
            <a:off x="411163" y="442913"/>
            <a:ext cx="8337550" cy="5991225"/>
          </a:xfrm>
          <a:prstGeom prst="rect">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algn="ctr"/>
            <a:endParaRPr lang="de-DE"/>
          </a:p>
        </p:txBody>
      </p:sp>
      <p:pic>
        <p:nvPicPr>
          <p:cNvPr id="222213" name="Picture 5" descr="http://mallorcaphotoblog.files.wordpress.com/2008/03/ramon_llull.jpg"/>
          <p:cNvPicPr>
            <a:picLocks noChangeAspect="1" noChangeArrowheads="1"/>
          </p:cNvPicPr>
          <p:nvPr/>
        </p:nvPicPr>
        <p:blipFill>
          <a:blip r:embed="rId5"/>
          <a:srcRect/>
          <a:stretch>
            <a:fillRect/>
          </a:stretch>
        </p:blipFill>
        <p:spPr bwMode="auto">
          <a:xfrm>
            <a:off x="1547813" y="954088"/>
            <a:ext cx="5976937" cy="5008562"/>
          </a:xfrm>
          <a:prstGeom prst="rect">
            <a:avLst/>
          </a:prstGeom>
          <a:noFill/>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pPr algn="ctr"/>
            <a:endParaRPr lang="de-DE"/>
          </a:p>
        </p:txBody>
      </p:sp>
      <p:pic>
        <p:nvPicPr>
          <p:cNvPr id="656389" name="Picture 5" descr="computer"/>
          <p:cNvPicPr>
            <a:picLocks noChangeAspect="1" noChangeArrowheads="1"/>
          </p:cNvPicPr>
          <p:nvPr/>
        </p:nvPicPr>
        <p:blipFill>
          <a:blip r:embed="rId4"/>
          <a:srcRect/>
          <a:stretch>
            <a:fillRect/>
          </a:stretch>
        </p:blipFill>
        <p:spPr bwMode="auto">
          <a:xfrm>
            <a:off x="2700338" y="1484313"/>
            <a:ext cx="4608512" cy="4608512"/>
          </a:xfrm>
          <a:prstGeom prst="rect">
            <a:avLst/>
          </a:prstGeom>
          <a:noFill/>
        </p:spPr>
      </p:pic>
      <p:sp>
        <p:nvSpPr>
          <p:cNvPr id="656390" name="Text Box 6"/>
          <p:cNvSpPr txBox="1">
            <a:spLocks noChangeArrowheads="1"/>
          </p:cNvSpPr>
          <p:nvPr/>
        </p:nvSpPr>
        <p:spPr bwMode="auto">
          <a:xfrm>
            <a:off x="468313" y="677863"/>
            <a:ext cx="8207375" cy="519112"/>
          </a:xfrm>
          <a:prstGeom prst="rect">
            <a:avLst/>
          </a:prstGeom>
          <a:noFill/>
          <a:ln w="9525">
            <a:noFill/>
            <a:miter lim="800000"/>
            <a:headEnd/>
            <a:tailEnd/>
          </a:ln>
          <a:effectLst/>
        </p:spPr>
        <p:txBody>
          <a:bodyPr>
            <a:spAutoFit/>
          </a:bodyPr>
          <a:lstStyle/>
          <a:p>
            <a:pPr algn="ctr">
              <a:spcBef>
                <a:spcPct val="50000"/>
              </a:spcBef>
            </a:pPr>
            <a:r>
              <a:rPr lang="de-DE" sz="2800">
                <a:latin typeface="Times New Roman" pitchFamily="18" charset="0"/>
                <a:cs typeface="Times New Roman" pitchFamily="18" charset="0"/>
              </a:rPr>
              <a:t>Das EDV-Prinzip: </a:t>
            </a:r>
            <a:r>
              <a:rPr lang="de-DE" sz="2800" i="1">
                <a:latin typeface="Times New Roman" pitchFamily="18" charset="0"/>
                <a:cs typeface="Times New Roman" pitchFamily="18" charset="0"/>
              </a:rPr>
              <a:t>Eingabe, Verarbeitung, Ausgabe</a:t>
            </a:r>
            <a:r>
              <a:rPr lang="de-DE" sz="2800">
                <a:latin typeface="Times New Roman" pitchFamily="18" charset="0"/>
                <a:cs typeface="Times New Roman" pitchFamily="18" charset="0"/>
              </a:rPr>
              <a:t> </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411163" y="442913"/>
            <a:ext cx="8337550" cy="5991225"/>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175108" name="Rectangle 4"/>
          <p:cNvSpPr>
            <a:spLocks noChangeArrowheads="1"/>
          </p:cNvSpPr>
          <p:nvPr/>
        </p:nvSpPr>
        <p:spPr bwMode="auto">
          <a:xfrm>
            <a:off x="3325813" y="1289050"/>
            <a:ext cx="2541587" cy="822325"/>
          </a:xfrm>
          <a:prstGeom prst="rect">
            <a:avLst/>
          </a:prstGeom>
          <a:noFill/>
          <a:ln w="9525">
            <a:noFill/>
            <a:miter lim="800000"/>
            <a:headEnd/>
            <a:tailEnd/>
          </a:ln>
          <a:effectLst/>
        </p:spPr>
        <p:txBody>
          <a:bodyPr wrap="none">
            <a:spAutoFit/>
          </a:bodyPr>
          <a:lstStyle/>
          <a:p>
            <a:pPr algn="ctr">
              <a:lnSpc>
                <a:spcPct val="90000"/>
              </a:lnSpc>
              <a:spcBef>
                <a:spcPct val="20000"/>
              </a:spcBef>
            </a:pPr>
            <a:r>
              <a:rPr lang="en-US" sz="2400">
                <a:latin typeface="Times New Roman" pitchFamily="18" charset="0"/>
                <a:cs typeface="Times New Roman" pitchFamily="18" charset="0"/>
              </a:rPr>
              <a:t>Wilhelm Schickard</a:t>
            </a:r>
          </a:p>
          <a:p>
            <a:pPr algn="ctr">
              <a:lnSpc>
                <a:spcPct val="90000"/>
              </a:lnSpc>
              <a:spcBef>
                <a:spcPct val="20000"/>
              </a:spcBef>
            </a:pPr>
            <a:r>
              <a:rPr lang="de-DE" sz="2400">
                <a:latin typeface="Times New Roman" pitchFamily="18" charset="0"/>
                <a:cs typeface="Times New Roman" pitchFamily="18" charset="0"/>
              </a:rPr>
              <a:t>(1592 – 1635)</a:t>
            </a:r>
            <a:r>
              <a:rPr lang="de-DE">
                <a:solidFill>
                  <a:srgbClr val="FFFF00"/>
                </a:solidFill>
                <a:latin typeface="Calligrapher" pitchFamily="2" charset="0"/>
              </a:rPr>
              <a:t> </a:t>
            </a:r>
            <a:endParaRPr lang="en-US">
              <a:solidFill>
                <a:srgbClr val="FFFF00"/>
              </a:solidFill>
              <a:latin typeface="Calligrapher" pitchFamily="2" charset="0"/>
            </a:endParaRPr>
          </a:p>
        </p:txBody>
      </p:sp>
      <p:sp>
        <p:nvSpPr>
          <p:cNvPr id="175109" name="Rectangle 5"/>
          <p:cNvSpPr>
            <a:spLocks noChangeArrowheads="1"/>
          </p:cNvSpPr>
          <p:nvPr/>
        </p:nvSpPr>
        <p:spPr bwMode="auto">
          <a:xfrm>
            <a:off x="4460875" y="3171825"/>
            <a:ext cx="1911350" cy="822325"/>
          </a:xfrm>
          <a:prstGeom prst="rect">
            <a:avLst/>
          </a:prstGeom>
          <a:noFill/>
          <a:ln w="9525">
            <a:noFill/>
            <a:miter lim="800000"/>
            <a:headEnd/>
            <a:tailEnd/>
          </a:ln>
          <a:effectLst/>
        </p:spPr>
        <p:txBody>
          <a:bodyPr wrap="none">
            <a:spAutoFit/>
          </a:bodyPr>
          <a:lstStyle/>
          <a:p>
            <a:pPr algn="ctr">
              <a:lnSpc>
                <a:spcPct val="90000"/>
              </a:lnSpc>
              <a:spcBef>
                <a:spcPct val="20000"/>
              </a:spcBef>
            </a:pPr>
            <a:r>
              <a:rPr lang="en-US" sz="2400">
                <a:latin typeface="Times New Roman" pitchFamily="18" charset="0"/>
                <a:cs typeface="Times New Roman" pitchFamily="18" charset="0"/>
              </a:rPr>
              <a:t>Blaise Pascal</a:t>
            </a:r>
          </a:p>
          <a:p>
            <a:pPr algn="ctr">
              <a:lnSpc>
                <a:spcPct val="90000"/>
              </a:lnSpc>
              <a:spcBef>
                <a:spcPct val="20000"/>
              </a:spcBef>
            </a:pPr>
            <a:r>
              <a:rPr lang="de-DE" sz="2400">
                <a:latin typeface="Times New Roman" pitchFamily="18" charset="0"/>
                <a:cs typeface="Times New Roman" pitchFamily="18" charset="0"/>
              </a:rPr>
              <a:t>(1623 – 1662)</a:t>
            </a:r>
            <a:endParaRPr lang="en-US" sz="2400">
              <a:latin typeface="Times New Roman" pitchFamily="18" charset="0"/>
              <a:cs typeface="Times New Roman" pitchFamily="18" charset="0"/>
            </a:endParaRPr>
          </a:p>
        </p:txBody>
      </p:sp>
      <p:sp>
        <p:nvSpPr>
          <p:cNvPr id="175110" name="Rectangle 6"/>
          <p:cNvSpPr>
            <a:spLocks noChangeArrowheads="1"/>
          </p:cNvSpPr>
          <p:nvPr/>
        </p:nvSpPr>
        <p:spPr bwMode="auto">
          <a:xfrm>
            <a:off x="3275013" y="4983163"/>
            <a:ext cx="3529012" cy="822325"/>
          </a:xfrm>
          <a:prstGeom prst="rect">
            <a:avLst/>
          </a:prstGeom>
          <a:noFill/>
          <a:ln w="9525">
            <a:noFill/>
            <a:miter lim="800000"/>
            <a:headEnd/>
            <a:tailEnd/>
          </a:ln>
          <a:effectLst/>
        </p:spPr>
        <p:txBody>
          <a:bodyPr wrap="none">
            <a:spAutoFit/>
          </a:bodyPr>
          <a:lstStyle/>
          <a:p>
            <a:pPr algn="ctr"/>
            <a:r>
              <a:rPr lang="en-US" sz="2400">
                <a:latin typeface="Times New Roman" pitchFamily="18" charset="0"/>
                <a:cs typeface="Times New Roman" pitchFamily="18" charset="0"/>
              </a:rPr>
              <a:t>Gottfried Wilhelm Leibnitz</a:t>
            </a:r>
          </a:p>
          <a:p>
            <a:pPr algn="ctr"/>
            <a:r>
              <a:rPr lang="de-DE" sz="2400">
                <a:latin typeface="Times New Roman" pitchFamily="18" charset="0"/>
                <a:cs typeface="Times New Roman" pitchFamily="18" charset="0"/>
              </a:rPr>
              <a:t>(1646 – 1716)</a:t>
            </a:r>
            <a:r>
              <a:rPr lang="de-DE" sz="2000">
                <a:latin typeface="Times New Roman" pitchFamily="18" charset="0"/>
                <a:cs typeface="Times New Roman" pitchFamily="18" charset="0"/>
              </a:rPr>
              <a:t> </a:t>
            </a:r>
          </a:p>
        </p:txBody>
      </p:sp>
      <p:pic>
        <p:nvPicPr>
          <p:cNvPr id="175111" name="Picture 7"/>
          <p:cNvPicPr>
            <a:picLocks noChangeAspect="1" noChangeArrowheads="1"/>
          </p:cNvPicPr>
          <p:nvPr/>
        </p:nvPicPr>
        <p:blipFill>
          <a:blip r:embed="rId4"/>
          <a:srcRect/>
          <a:stretch>
            <a:fillRect/>
          </a:stretch>
        </p:blipFill>
        <p:spPr bwMode="auto">
          <a:xfrm>
            <a:off x="5876925" y="549275"/>
            <a:ext cx="1719263" cy="2243138"/>
          </a:xfrm>
          <a:prstGeom prst="rect">
            <a:avLst/>
          </a:prstGeom>
          <a:solidFill>
            <a:srgbClr val="FFFF00"/>
          </a:solidFill>
          <a:ln w="9525">
            <a:solidFill>
              <a:schemeClr val="hlink"/>
            </a:solidFill>
            <a:miter lim="800000"/>
            <a:headEnd/>
            <a:tailEnd/>
          </a:ln>
          <a:effectLst/>
        </p:spPr>
      </p:pic>
      <p:pic>
        <p:nvPicPr>
          <p:cNvPr id="175112" name="Picture 8"/>
          <p:cNvPicPr>
            <a:picLocks noChangeAspect="1" noChangeArrowheads="1"/>
          </p:cNvPicPr>
          <p:nvPr/>
        </p:nvPicPr>
        <p:blipFill>
          <a:blip r:embed="rId5"/>
          <a:srcRect/>
          <a:stretch>
            <a:fillRect/>
          </a:stretch>
        </p:blipFill>
        <p:spPr bwMode="auto">
          <a:xfrm>
            <a:off x="6372225" y="2276475"/>
            <a:ext cx="1800225" cy="2160588"/>
          </a:xfrm>
          <a:prstGeom prst="rect">
            <a:avLst/>
          </a:prstGeom>
          <a:noFill/>
          <a:ln w="9525">
            <a:solidFill>
              <a:schemeClr val="hlink"/>
            </a:solidFill>
            <a:miter lim="800000"/>
            <a:headEnd/>
            <a:tailEnd/>
          </a:ln>
          <a:effectLst/>
        </p:spPr>
      </p:pic>
      <p:pic>
        <p:nvPicPr>
          <p:cNvPr id="175113" name="Picture 9"/>
          <p:cNvPicPr>
            <a:picLocks noChangeAspect="1" noChangeArrowheads="1"/>
          </p:cNvPicPr>
          <p:nvPr/>
        </p:nvPicPr>
        <p:blipFill>
          <a:blip r:embed="rId6"/>
          <a:srcRect/>
          <a:stretch>
            <a:fillRect/>
          </a:stretch>
        </p:blipFill>
        <p:spPr bwMode="auto">
          <a:xfrm>
            <a:off x="6804025" y="4076700"/>
            <a:ext cx="1758950" cy="2225675"/>
          </a:xfrm>
          <a:prstGeom prst="rect">
            <a:avLst/>
          </a:prstGeom>
          <a:noFill/>
          <a:ln w="9525">
            <a:solidFill>
              <a:schemeClr val="hlink"/>
            </a:solidFill>
            <a:miter lim="800000"/>
            <a:headEnd/>
            <a:tailEnd/>
          </a:ln>
          <a:effectLst/>
        </p:spPr>
      </p:pic>
      <p:sp>
        <p:nvSpPr>
          <p:cNvPr id="175114" name="Text Box 10"/>
          <p:cNvSpPr txBox="1">
            <a:spLocks noChangeArrowheads="1"/>
          </p:cNvSpPr>
          <p:nvPr/>
        </p:nvSpPr>
        <p:spPr bwMode="auto">
          <a:xfrm>
            <a:off x="539750" y="692150"/>
            <a:ext cx="2736850" cy="3262313"/>
          </a:xfrm>
          <a:prstGeom prst="rect">
            <a:avLst/>
          </a:prstGeom>
          <a:noFill/>
          <a:ln w="9525">
            <a:noFill/>
            <a:miter lim="800000"/>
            <a:headEnd/>
            <a:tailEnd/>
          </a:ln>
          <a:effectLst/>
        </p:spPr>
        <p:txBody>
          <a:bodyPr>
            <a:spAutoFit/>
          </a:bodyPr>
          <a:lstStyle/>
          <a:p>
            <a:pPr algn="ctr">
              <a:spcBef>
                <a:spcPct val="10000"/>
              </a:spcBef>
            </a:pPr>
            <a:r>
              <a:rPr lang="de-DE" sz="3200">
                <a:latin typeface="Times New Roman" pitchFamily="18" charset="0"/>
                <a:cs typeface="Times New Roman" pitchFamily="18" charset="0"/>
              </a:rPr>
              <a:t>al-Khwarizmi</a:t>
            </a:r>
          </a:p>
          <a:p>
            <a:pPr algn="ctr">
              <a:spcBef>
                <a:spcPct val="10000"/>
              </a:spcBef>
            </a:pPr>
            <a:endParaRPr lang="de-DE" sz="3200">
              <a:latin typeface="Times New Roman" pitchFamily="18" charset="0"/>
              <a:cs typeface="Times New Roman" pitchFamily="18" charset="0"/>
            </a:endParaRPr>
          </a:p>
          <a:p>
            <a:pPr algn="ctr">
              <a:spcBef>
                <a:spcPct val="10000"/>
              </a:spcBef>
            </a:pPr>
            <a:endParaRPr lang="de-DE" sz="3200">
              <a:latin typeface="Times New Roman" pitchFamily="18" charset="0"/>
              <a:cs typeface="Times New Roman" pitchFamily="18" charset="0"/>
            </a:endParaRPr>
          </a:p>
          <a:p>
            <a:pPr algn="ctr">
              <a:spcBef>
                <a:spcPct val="10000"/>
              </a:spcBef>
            </a:pPr>
            <a:endParaRPr lang="de-DE" sz="2800">
              <a:latin typeface="Times New Roman" pitchFamily="18" charset="0"/>
              <a:cs typeface="Times New Roman" pitchFamily="18" charset="0"/>
            </a:endParaRPr>
          </a:p>
          <a:p>
            <a:pPr algn="ctr">
              <a:spcBef>
                <a:spcPct val="10000"/>
              </a:spcBef>
            </a:pPr>
            <a:endParaRPr lang="de-DE" sz="2800">
              <a:latin typeface="Times New Roman" pitchFamily="18" charset="0"/>
              <a:cs typeface="Times New Roman" pitchFamily="18" charset="0"/>
            </a:endParaRPr>
          </a:p>
          <a:p>
            <a:pPr algn="ctr">
              <a:spcBef>
                <a:spcPct val="10000"/>
              </a:spcBef>
            </a:pPr>
            <a:r>
              <a:rPr lang="de-DE" sz="2800">
                <a:latin typeface="Times New Roman" pitchFamily="18" charset="0"/>
                <a:cs typeface="Times New Roman" pitchFamily="18" charset="0"/>
              </a:rPr>
              <a:t>Ramon Lull</a:t>
            </a:r>
            <a:r>
              <a:rPr lang="fa-IR" sz="4000">
                <a:solidFill>
                  <a:schemeClr val="hlink"/>
                </a:solidFill>
                <a:latin typeface="Calligrapher" pitchFamily="2" charset="0"/>
                <a:cs typeface="Arial" pitchFamily="34" charset="0"/>
              </a:rPr>
              <a:t> </a:t>
            </a:r>
            <a:endParaRPr lang="de-DE" sz="4000">
              <a:solidFill>
                <a:schemeClr val="hlink"/>
              </a:solidFill>
              <a:latin typeface="Calligrapher" pitchFamily="2" charset="0"/>
              <a:cs typeface="Arial" pitchFamily="34" charset="0"/>
            </a:endParaRPr>
          </a:p>
        </p:txBody>
      </p:sp>
      <p:sp>
        <p:nvSpPr>
          <p:cNvPr id="175116" name="AutoShape 12"/>
          <p:cNvSpPr>
            <a:spLocks noChangeArrowheads="1"/>
          </p:cNvSpPr>
          <p:nvPr/>
        </p:nvSpPr>
        <p:spPr bwMode="auto">
          <a:xfrm rot="5400000">
            <a:off x="908844" y="1781969"/>
            <a:ext cx="1943100" cy="10620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5"/>
          </a:solidFill>
          <a:ln w="9525">
            <a:solidFill>
              <a:schemeClr val="tx1"/>
            </a:solidFill>
            <a:miter lim="800000"/>
            <a:headEnd/>
            <a:tailEnd/>
          </a:ln>
          <a:effectLst/>
        </p:spPr>
        <p:txBody>
          <a:bodyPr wrap="none" anchor="ctr"/>
          <a:lstStyle/>
          <a:p>
            <a:endParaRPr lang="en-US"/>
          </a:p>
        </p:txBody>
      </p:sp>
      <p:sp>
        <p:nvSpPr>
          <p:cNvPr id="175117" name="AutoShape 13"/>
          <p:cNvSpPr>
            <a:spLocks noChangeArrowheads="1"/>
          </p:cNvSpPr>
          <p:nvPr/>
        </p:nvSpPr>
        <p:spPr bwMode="auto">
          <a:xfrm rot="-3722441">
            <a:off x="2732088" y="2613025"/>
            <a:ext cx="1366837" cy="3603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5"/>
          </a:solidFill>
          <a:ln w="9525">
            <a:solidFill>
              <a:schemeClr val="tx1"/>
            </a:solidFill>
            <a:miter lim="800000"/>
            <a:headEnd/>
            <a:tailEnd/>
          </a:ln>
          <a:effectLst/>
        </p:spPr>
        <p:txBody>
          <a:bodyPr wrap="none" anchor="ctr"/>
          <a:lstStyle/>
          <a:p>
            <a:endParaRPr lang="en-US"/>
          </a:p>
        </p:txBody>
      </p:sp>
      <p:sp>
        <p:nvSpPr>
          <p:cNvPr id="175118" name="AutoShape 14"/>
          <p:cNvSpPr>
            <a:spLocks noChangeArrowheads="1"/>
          </p:cNvSpPr>
          <p:nvPr/>
        </p:nvSpPr>
        <p:spPr bwMode="auto">
          <a:xfrm>
            <a:off x="2947988" y="3500438"/>
            <a:ext cx="1366837" cy="3603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5"/>
          </a:solidFill>
          <a:ln w="9525">
            <a:solidFill>
              <a:schemeClr val="tx1"/>
            </a:solidFill>
            <a:miter lim="800000"/>
            <a:headEnd/>
            <a:tailEnd/>
          </a:ln>
          <a:effectLst/>
        </p:spPr>
        <p:txBody>
          <a:bodyPr wrap="none" anchor="ctr"/>
          <a:lstStyle/>
          <a:p>
            <a:endParaRPr lang="en-US"/>
          </a:p>
        </p:txBody>
      </p:sp>
      <p:sp>
        <p:nvSpPr>
          <p:cNvPr id="175119" name="AutoShape 15"/>
          <p:cNvSpPr>
            <a:spLocks noChangeArrowheads="1"/>
          </p:cNvSpPr>
          <p:nvPr/>
        </p:nvSpPr>
        <p:spPr bwMode="auto">
          <a:xfrm rot="2261429">
            <a:off x="2947988" y="4221163"/>
            <a:ext cx="1366837" cy="3603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5"/>
          </a:soli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11619"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111620"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al-Khwarizmis</a:t>
            </a:r>
          </a:p>
          <a:p>
            <a:pPr algn="ctr">
              <a:spcBef>
                <a:spcPct val="50000"/>
              </a:spcBef>
            </a:pPr>
            <a:r>
              <a:rPr lang="de-DE" sz="3600" i="1">
                <a:latin typeface="Times New Roman" pitchFamily="18" charset="0"/>
                <a:cs typeface="Times New Roman" pitchFamily="18" charset="0"/>
              </a:rPr>
              <a:t>„Rechnen mit indischen Zahlen“</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269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42691" name="Picture 3" descr="JPEG - 38.7 ko"/>
          <p:cNvPicPr>
            <a:picLocks noChangeAspect="1" noChangeArrowheads="1"/>
          </p:cNvPicPr>
          <p:nvPr/>
        </p:nvPicPr>
        <p:blipFill>
          <a:blip r:embed="rId4"/>
          <a:srcRect/>
          <a:stretch>
            <a:fillRect/>
          </a:stretch>
        </p:blipFill>
        <p:spPr bwMode="auto">
          <a:xfrm>
            <a:off x="1763713" y="1431925"/>
            <a:ext cx="5688012" cy="4660900"/>
          </a:xfrm>
          <a:prstGeom prst="rect">
            <a:avLst/>
          </a:prstGeom>
          <a:noFill/>
          <a:ln w="9525">
            <a:noFill/>
            <a:miter lim="800000"/>
            <a:headEnd/>
            <a:tailEnd/>
          </a:ln>
        </p:spPr>
      </p:pic>
      <p:sp>
        <p:nvSpPr>
          <p:cNvPr id="242692" name="Text Box 4"/>
          <p:cNvSpPr txBox="1">
            <a:spLocks noChangeArrowheads="1"/>
          </p:cNvSpPr>
          <p:nvPr/>
        </p:nvSpPr>
        <p:spPr bwMode="auto">
          <a:xfrm>
            <a:off x="520700" y="546100"/>
            <a:ext cx="8135938" cy="641350"/>
          </a:xfrm>
          <a:prstGeom prst="rect">
            <a:avLst/>
          </a:prstGeom>
          <a:noFill/>
          <a:ln w="9525">
            <a:noFill/>
            <a:miter lim="800000"/>
            <a:headEnd/>
            <a:tailEnd/>
          </a:ln>
          <a:effectLst/>
        </p:spPr>
        <p:txBody>
          <a:bodyPr>
            <a:spAutoFit/>
          </a:bodyPr>
          <a:lstStyle/>
          <a:p>
            <a:pPr algn="ctr">
              <a:spcBef>
                <a:spcPct val="50000"/>
              </a:spcBef>
            </a:pPr>
            <a:r>
              <a:rPr lang="de-DE" sz="3600">
                <a:latin typeface="Times New Roman" pitchFamily="18" charset="0"/>
                <a:cs typeface="Times New Roman" pitchFamily="18" charset="0"/>
              </a:rPr>
              <a:t>Ishango-Knochen</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62468" name="Picture 1" descr="numbers"/>
          <p:cNvPicPr>
            <a:picLocks noChangeAspect="1" noChangeArrowheads="1"/>
          </p:cNvPicPr>
          <p:nvPr/>
        </p:nvPicPr>
        <p:blipFill>
          <a:blip r:embed="rId4"/>
          <a:srcRect/>
          <a:stretch>
            <a:fillRect/>
          </a:stretch>
        </p:blipFill>
        <p:spPr bwMode="auto">
          <a:xfrm>
            <a:off x="1120775" y="1989138"/>
            <a:ext cx="6980238" cy="3724275"/>
          </a:xfrm>
          <a:prstGeom prst="rect">
            <a:avLst/>
          </a:prstGeom>
          <a:noFill/>
          <a:ln w="9525">
            <a:solidFill>
              <a:srgbClr val="800000"/>
            </a:solidFill>
            <a:miter lim="800000"/>
            <a:headEnd/>
            <a:tailEnd/>
          </a:ln>
        </p:spPr>
      </p:pic>
      <p:sp>
        <p:nvSpPr>
          <p:cNvPr id="62469" name="Text Box 5"/>
          <p:cNvSpPr txBox="1">
            <a:spLocks noChangeArrowheads="1"/>
          </p:cNvSpPr>
          <p:nvPr/>
        </p:nvSpPr>
        <p:spPr bwMode="auto">
          <a:xfrm>
            <a:off x="520700" y="620713"/>
            <a:ext cx="8135938" cy="366712"/>
          </a:xfrm>
          <a:prstGeom prst="rect">
            <a:avLst/>
          </a:prstGeom>
          <a:noFill/>
          <a:ln w="9525">
            <a:noFill/>
            <a:miter lim="800000"/>
            <a:headEnd/>
            <a:tailEnd/>
          </a:ln>
          <a:effectLst/>
        </p:spPr>
        <p:txBody>
          <a:bodyPr>
            <a:spAutoFit/>
          </a:bodyPr>
          <a:lstStyle/>
          <a:p>
            <a:pPr>
              <a:spcBef>
                <a:spcPct val="50000"/>
              </a:spcBef>
            </a:pPr>
            <a:endParaRPr lang="de-DE"/>
          </a:p>
        </p:txBody>
      </p:sp>
      <p:sp>
        <p:nvSpPr>
          <p:cNvPr id="62470" name="Text Box 6"/>
          <p:cNvSpPr txBox="1">
            <a:spLocks noChangeArrowheads="1"/>
          </p:cNvSpPr>
          <p:nvPr/>
        </p:nvSpPr>
        <p:spPr bwMode="auto">
          <a:xfrm>
            <a:off x="468313" y="762000"/>
            <a:ext cx="8207375" cy="641350"/>
          </a:xfrm>
          <a:prstGeom prst="rect">
            <a:avLst/>
          </a:prstGeom>
          <a:noFill/>
          <a:ln w="9525">
            <a:noFill/>
            <a:miter lim="800000"/>
            <a:headEnd/>
            <a:tailEnd/>
          </a:ln>
          <a:effectLst/>
        </p:spPr>
        <p:txBody>
          <a:bodyPr>
            <a:spAutoFit/>
          </a:bodyPr>
          <a:lstStyle/>
          <a:p>
            <a:pPr algn="ctr">
              <a:spcBef>
                <a:spcPct val="50000"/>
              </a:spcBef>
            </a:pPr>
            <a:r>
              <a:rPr lang="fa-IR" sz="3600">
                <a:latin typeface="Times New Roman" pitchFamily="18" charset="0"/>
                <a:cs typeface="Times New Roman" pitchFamily="18" charset="0"/>
              </a:rPr>
              <a:t>شمارش مصری</a:t>
            </a:r>
            <a:endParaRPr lang="de-DE" sz="360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46787" name="Picture 3" descr="68E64343"/>
          <p:cNvPicPr>
            <a:picLocks noChangeAspect="1" noChangeArrowheads="1"/>
          </p:cNvPicPr>
          <p:nvPr/>
        </p:nvPicPr>
        <p:blipFill>
          <a:blip r:embed="rId4">
            <a:lum contrast="60000"/>
          </a:blip>
          <a:srcRect l="3806" t="7811" r="4887" b="13121"/>
          <a:stretch>
            <a:fillRect/>
          </a:stretch>
        </p:blipFill>
        <p:spPr bwMode="auto">
          <a:xfrm>
            <a:off x="1187450" y="1628775"/>
            <a:ext cx="6913563" cy="4503738"/>
          </a:xfrm>
          <a:prstGeom prst="rect">
            <a:avLst/>
          </a:prstGeom>
          <a:noFill/>
          <a:ln w="9525">
            <a:noFill/>
            <a:miter lim="800000"/>
            <a:headEnd/>
            <a:tailEnd/>
          </a:ln>
        </p:spPr>
      </p:pic>
      <p:sp>
        <p:nvSpPr>
          <p:cNvPr id="246788" name="Text Box 4"/>
          <p:cNvSpPr txBox="1">
            <a:spLocks noChangeArrowheads="1"/>
          </p:cNvSpPr>
          <p:nvPr/>
        </p:nvSpPr>
        <p:spPr bwMode="auto">
          <a:xfrm>
            <a:off x="468313" y="762000"/>
            <a:ext cx="8207375" cy="641350"/>
          </a:xfrm>
          <a:prstGeom prst="rect">
            <a:avLst/>
          </a:prstGeom>
          <a:noFill/>
          <a:ln w="9525">
            <a:noFill/>
            <a:miter lim="800000"/>
            <a:headEnd/>
            <a:tailEnd/>
          </a:ln>
          <a:effectLst/>
        </p:spPr>
        <p:txBody>
          <a:bodyPr>
            <a:spAutoFit/>
          </a:bodyPr>
          <a:lstStyle/>
          <a:p>
            <a:pPr algn="ctr">
              <a:spcBef>
                <a:spcPct val="50000"/>
              </a:spcBef>
            </a:pPr>
            <a:r>
              <a:rPr lang="fa-IR" sz="3600">
                <a:latin typeface="Times New Roman" pitchFamily="18" charset="0"/>
                <a:cs typeface="Times New Roman" pitchFamily="18" charset="0"/>
              </a:rPr>
              <a:t>شمارش بابلی</a:t>
            </a:r>
            <a:endParaRPr lang="de-DE" sz="36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8834" name="Rectangle 2"/>
          <p:cNvSpPr>
            <a:spLocks noChangeArrowheads="1"/>
          </p:cNvSpPr>
          <p:nvPr/>
        </p:nvSpPr>
        <p:spPr bwMode="auto">
          <a:xfrm>
            <a:off x="411163" y="466725"/>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48835" name="Picture 3" descr="11F13D4A"/>
          <p:cNvPicPr>
            <a:picLocks noChangeAspect="1" noChangeArrowheads="1"/>
          </p:cNvPicPr>
          <p:nvPr/>
        </p:nvPicPr>
        <p:blipFill>
          <a:blip r:embed="rId4">
            <a:lum contrast="12000"/>
          </a:blip>
          <a:srcRect l="9764" t="8701" r="10825" b="41948"/>
          <a:stretch>
            <a:fillRect/>
          </a:stretch>
        </p:blipFill>
        <p:spPr bwMode="auto">
          <a:xfrm>
            <a:off x="3276600" y="1762125"/>
            <a:ext cx="2735263" cy="1160463"/>
          </a:xfrm>
          <a:prstGeom prst="rect">
            <a:avLst/>
          </a:prstGeom>
          <a:noFill/>
          <a:ln w="9525">
            <a:noFill/>
            <a:miter lim="800000"/>
            <a:headEnd/>
            <a:tailEnd/>
          </a:ln>
        </p:spPr>
      </p:pic>
      <p:pic>
        <p:nvPicPr>
          <p:cNvPr id="248836" name="Picture 4" descr="E2BF6FD3"/>
          <p:cNvPicPr>
            <a:picLocks noChangeAspect="1" noChangeArrowheads="1"/>
          </p:cNvPicPr>
          <p:nvPr/>
        </p:nvPicPr>
        <p:blipFill>
          <a:blip r:embed="rId5">
            <a:lum contrast="18000"/>
          </a:blip>
          <a:srcRect l="7368" t="15245" r="15948" b="56979"/>
          <a:stretch>
            <a:fillRect/>
          </a:stretch>
        </p:blipFill>
        <p:spPr bwMode="auto">
          <a:xfrm>
            <a:off x="611188" y="3556000"/>
            <a:ext cx="7993062" cy="2105025"/>
          </a:xfrm>
          <a:prstGeom prst="rect">
            <a:avLst/>
          </a:prstGeom>
          <a:noFill/>
          <a:ln w="9525">
            <a:noFill/>
            <a:miter lim="800000"/>
            <a:headEnd/>
            <a:tailEnd/>
          </a:ln>
        </p:spPr>
      </p:pic>
      <p:sp>
        <p:nvSpPr>
          <p:cNvPr id="248837" name="Line 5"/>
          <p:cNvSpPr>
            <a:spLocks noChangeShapeType="1"/>
          </p:cNvSpPr>
          <p:nvPr/>
        </p:nvSpPr>
        <p:spPr bwMode="auto">
          <a:xfrm flipH="1">
            <a:off x="4572000" y="3429000"/>
            <a:ext cx="0" cy="360363"/>
          </a:xfrm>
          <a:prstGeom prst="line">
            <a:avLst/>
          </a:prstGeom>
          <a:noFill/>
          <a:ln w="19050">
            <a:solidFill>
              <a:srgbClr val="800000"/>
            </a:solidFill>
            <a:round/>
            <a:headEnd type="oval" w="med" len="med"/>
            <a:tailEnd type="triangle" w="med" len="med"/>
          </a:ln>
        </p:spPr>
        <p:txBody>
          <a:bodyPr/>
          <a:lstStyle/>
          <a:p>
            <a:endParaRPr lang="en-US"/>
          </a:p>
        </p:txBody>
      </p:sp>
      <p:sp>
        <p:nvSpPr>
          <p:cNvPr id="248838" name="Line 6"/>
          <p:cNvSpPr>
            <a:spLocks noChangeShapeType="1"/>
          </p:cNvSpPr>
          <p:nvPr/>
        </p:nvSpPr>
        <p:spPr bwMode="auto">
          <a:xfrm flipH="1">
            <a:off x="4418013" y="3213100"/>
            <a:ext cx="9525" cy="360363"/>
          </a:xfrm>
          <a:prstGeom prst="line">
            <a:avLst/>
          </a:prstGeom>
          <a:noFill/>
          <a:ln w="19050">
            <a:solidFill>
              <a:srgbClr val="800000"/>
            </a:solidFill>
            <a:round/>
            <a:headEnd type="oval" w="med" len="med"/>
            <a:tailEnd type="triangle" w="med" len="med"/>
          </a:ln>
        </p:spPr>
        <p:txBody>
          <a:bodyPr/>
          <a:lstStyle/>
          <a:p>
            <a:endParaRPr lang="en-US"/>
          </a:p>
        </p:txBody>
      </p:sp>
      <p:sp>
        <p:nvSpPr>
          <p:cNvPr id="248840" name="Text Box 8"/>
          <p:cNvSpPr txBox="1">
            <a:spLocks noChangeArrowheads="1"/>
          </p:cNvSpPr>
          <p:nvPr/>
        </p:nvSpPr>
        <p:spPr bwMode="auto">
          <a:xfrm>
            <a:off x="468313" y="762000"/>
            <a:ext cx="8207375" cy="641350"/>
          </a:xfrm>
          <a:prstGeom prst="rect">
            <a:avLst/>
          </a:prstGeom>
          <a:noFill/>
          <a:ln w="9525">
            <a:noFill/>
            <a:miter lim="800000"/>
            <a:headEnd/>
            <a:tailEnd/>
          </a:ln>
          <a:effectLst/>
        </p:spPr>
        <p:txBody>
          <a:bodyPr>
            <a:spAutoFit/>
          </a:bodyPr>
          <a:lstStyle/>
          <a:p>
            <a:pPr algn="ctr">
              <a:spcBef>
                <a:spcPct val="50000"/>
              </a:spcBef>
            </a:pPr>
            <a:r>
              <a:rPr lang="fa-IR" sz="3600">
                <a:latin typeface="Times New Roman" pitchFamily="18" charset="0"/>
                <a:cs typeface="Times New Roman" pitchFamily="18" charset="0"/>
              </a:rPr>
              <a:t>شمارش ایرانی</a:t>
            </a:r>
            <a:endParaRPr lang="de-DE" sz="3600">
              <a:latin typeface="Times New Roman" pitchFamily="18" charset="0"/>
              <a:cs typeface="Times New Roman" pitchFamily="18" charset="0"/>
            </a:endParaRPr>
          </a:p>
        </p:txBody>
      </p:sp>
      <p:sp>
        <p:nvSpPr>
          <p:cNvPr id="248841" name="Line 9"/>
          <p:cNvSpPr>
            <a:spLocks noChangeShapeType="1"/>
          </p:cNvSpPr>
          <p:nvPr/>
        </p:nvSpPr>
        <p:spPr bwMode="auto">
          <a:xfrm flipH="1" flipV="1">
            <a:off x="6372225" y="5589588"/>
            <a:ext cx="0" cy="431800"/>
          </a:xfrm>
          <a:prstGeom prst="line">
            <a:avLst/>
          </a:prstGeom>
          <a:noFill/>
          <a:ln w="19050">
            <a:solidFill>
              <a:srgbClr val="800000"/>
            </a:solidFill>
            <a:round/>
            <a:headEnd type="oval"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50883" name="Picture 3" descr="canos-vase"/>
          <p:cNvPicPr>
            <a:picLocks noChangeAspect="1" noChangeArrowheads="1"/>
          </p:cNvPicPr>
          <p:nvPr/>
        </p:nvPicPr>
        <p:blipFill>
          <a:blip r:embed="rId4"/>
          <a:srcRect/>
          <a:stretch>
            <a:fillRect/>
          </a:stretch>
        </p:blipFill>
        <p:spPr bwMode="auto">
          <a:xfrm>
            <a:off x="3132138" y="1484313"/>
            <a:ext cx="2933700" cy="4752975"/>
          </a:xfrm>
          <a:prstGeom prst="rect">
            <a:avLst/>
          </a:prstGeom>
          <a:noFill/>
          <a:ln w="9525">
            <a:solidFill>
              <a:srgbClr val="800000"/>
            </a:solidFill>
            <a:miter lim="800000"/>
            <a:headEnd/>
            <a:tailEnd/>
          </a:ln>
        </p:spPr>
      </p:pic>
      <p:sp>
        <p:nvSpPr>
          <p:cNvPr id="250885" name="Text Box 5"/>
          <p:cNvSpPr txBox="1">
            <a:spLocks noChangeArrowheads="1"/>
          </p:cNvSpPr>
          <p:nvPr/>
        </p:nvSpPr>
        <p:spPr bwMode="auto">
          <a:xfrm>
            <a:off x="468313" y="762000"/>
            <a:ext cx="8207375" cy="641350"/>
          </a:xfrm>
          <a:prstGeom prst="rect">
            <a:avLst/>
          </a:prstGeom>
          <a:noFill/>
          <a:ln w="9525">
            <a:noFill/>
            <a:miter lim="800000"/>
            <a:headEnd/>
            <a:tailEnd/>
          </a:ln>
          <a:effectLst/>
        </p:spPr>
        <p:txBody>
          <a:bodyPr>
            <a:spAutoFit/>
          </a:bodyPr>
          <a:lstStyle/>
          <a:p>
            <a:pPr algn="ctr">
              <a:spcBef>
                <a:spcPct val="50000"/>
              </a:spcBef>
            </a:pPr>
            <a:r>
              <a:rPr lang="fa-IR" sz="3600">
                <a:latin typeface="Times New Roman" pitchFamily="18" charset="0"/>
                <a:cs typeface="Times New Roman" pitchFamily="18" charset="0"/>
              </a:rPr>
              <a:t>گلدان داریوش در موزه ناپل</a:t>
            </a:r>
            <a:endParaRPr lang="de-DE" sz="3600">
              <a:latin typeface="Times New Roman" pitchFamily="18" charset="0"/>
              <a:cs typeface="Times New Roman" pitchFamily="18" charset="0"/>
            </a:endParaRPr>
          </a:p>
        </p:txBody>
      </p:sp>
      <p:sp>
        <p:nvSpPr>
          <p:cNvPr id="250886" name="AutoShape 6"/>
          <p:cNvSpPr>
            <a:spLocks noChangeArrowheads="1"/>
          </p:cNvSpPr>
          <p:nvPr/>
        </p:nvSpPr>
        <p:spPr bwMode="auto">
          <a:xfrm rot="-1734248">
            <a:off x="2681288" y="4703763"/>
            <a:ext cx="1654175" cy="5762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p:spPr>
        <p:txBody>
          <a:bodyPr wrap="none" anchor="ctr"/>
          <a:lstStyle/>
          <a:p>
            <a:endParaRPr lang="en-US"/>
          </a:p>
        </p:txBody>
      </p:sp>
      <p:pic>
        <p:nvPicPr>
          <p:cNvPr id="250887" name="Picture 7" descr="Darius%20Vase"/>
          <p:cNvPicPr>
            <a:picLocks noChangeAspect="1" noChangeArrowheads="1"/>
          </p:cNvPicPr>
          <p:nvPr/>
        </p:nvPicPr>
        <p:blipFill>
          <a:blip r:embed="rId5"/>
          <a:srcRect l="15396" t="31607" r="4379"/>
          <a:stretch>
            <a:fillRect/>
          </a:stretch>
        </p:blipFill>
        <p:spPr bwMode="auto">
          <a:xfrm>
            <a:off x="1331913" y="1952625"/>
            <a:ext cx="6481762" cy="3563938"/>
          </a:xfrm>
          <a:prstGeom prst="rect">
            <a:avLst/>
          </a:prstGeom>
          <a:noFill/>
          <a:ln w="9525">
            <a:solidFill>
              <a:srgbClr val="8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50883"/>
                                        </p:tgtEl>
                                        <p:attrNameLst>
                                          <p:attrName>ppt_x</p:attrName>
                                        </p:attrNameLst>
                                      </p:cBhvr>
                                      <p:tavLst>
                                        <p:tav tm="0">
                                          <p:val>
                                            <p:strVal val="ppt_x"/>
                                          </p:val>
                                        </p:tav>
                                        <p:tav tm="100000">
                                          <p:val>
                                            <p:strVal val="ppt_x"/>
                                          </p:val>
                                        </p:tav>
                                      </p:tavLst>
                                    </p:anim>
                                    <p:anim calcmode="lin" valueType="num">
                                      <p:cBhvr additive="base">
                                        <p:cTn id="7" dur="500"/>
                                        <p:tgtEl>
                                          <p:spTgt spid="250883"/>
                                        </p:tgtEl>
                                        <p:attrNameLst>
                                          <p:attrName>ppt_y</p:attrName>
                                        </p:attrNameLst>
                                      </p:cBhvr>
                                      <p:tavLst>
                                        <p:tav tm="0">
                                          <p:val>
                                            <p:strVal val="ppt_y"/>
                                          </p:val>
                                        </p:tav>
                                        <p:tav tm="100000">
                                          <p:val>
                                            <p:strVal val="1+ppt_h/2"/>
                                          </p:val>
                                        </p:tav>
                                      </p:tavLst>
                                    </p:anim>
                                    <p:set>
                                      <p:cBhvr>
                                        <p:cTn id="8" dur="1" fill="hold">
                                          <p:stCondLst>
                                            <p:cond delay="499"/>
                                          </p:stCondLst>
                                        </p:cTn>
                                        <p:tgtEl>
                                          <p:spTgt spid="250883"/>
                                        </p:tgtEl>
                                        <p:attrNameLst>
                                          <p:attrName>style.visibility</p:attrName>
                                        </p:attrNameLst>
                                      </p:cBhvr>
                                      <p:to>
                                        <p:strVal val="hidden"/>
                                      </p:to>
                                    </p:set>
                                  </p:childTnLst>
                                </p:cTn>
                              </p:par>
                              <p:par>
                                <p:cTn id="9" presetID="25" presetClass="entr" presetSubtype="0" fill="hold" nodeType="withEffect">
                                  <p:stCondLst>
                                    <p:cond delay="0"/>
                                  </p:stCondLst>
                                  <p:childTnLst>
                                    <p:set>
                                      <p:cBhvr>
                                        <p:cTn id="10" dur="1" fill="hold">
                                          <p:stCondLst>
                                            <p:cond delay="0"/>
                                          </p:stCondLst>
                                        </p:cTn>
                                        <p:tgtEl>
                                          <p:spTgt spid="250887"/>
                                        </p:tgtEl>
                                        <p:attrNameLst>
                                          <p:attrName>style.visibility</p:attrName>
                                        </p:attrNameLst>
                                      </p:cBhvr>
                                      <p:to>
                                        <p:strVal val="visible"/>
                                      </p:to>
                                    </p:set>
                                    <p:anim calcmode="lin" valueType="num">
                                      <p:cBhvr>
                                        <p:cTn id="11" dur="500" decel="50000" fill="hold">
                                          <p:stCondLst>
                                            <p:cond delay="0"/>
                                          </p:stCondLst>
                                        </p:cTn>
                                        <p:tgtEl>
                                          <p:spTgt spid="250887"/>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50887"/>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50887"/>
                                        </p:tgtEl>
                                        <p:attrNameLst>
                                          <p:attrName>ppt_w</p:attrName>
                                        </p:attrNameLst>
                                      </p:cBhvr>
                                      <p:tavLst>
                                        <p:tav tm="0">
                                          <p:val>
                                            <p:strVal val="#ppt_w*.05"/>
                                          </p:val>
                                        </p:tav>
                                        <p:tav tm="100000">
                                          <p:val>
                                            <p:strVal val="#ppt_w"/>
                                          </p:val>
                                        </p:tav>
                                      </p:tavLst>
                                    </p:anim>
                                    <p:anim calcmode="lin" valueType="num">
                                      <p:cBhvr>
                                        <p:cTn id="14" dur="1000" fill="hold"/>
                                        <p:tgtEl>
                                          <p:spTgt spid="250887"/>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50887"/>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50887"/>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50887"/>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5088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0" nodeType="clickEffect">
                                  <p:stCondLst>
                                    <p:cond delay="0"/>
                                  </p:stCondLst>
                                  <p:childTnLst>
                                    <p:anim calcmode="lin" valueType="num">
                                      <p:cBhvr additive="base">
                                        <p:cTn id="22" dur="500"/>
                                        <p:tgtEl>
                                          <p:spTgt spid="250886"/>
                                        </p:tgtEl>
                                        <p:attrNameLst>
                                          <p:attrName>ppt_x</p:attrName>
                                        </p:attrNameLst>
                                      </p:cBhvr>
                                      <p:tavLst>
                                        <p:tav tm="0">
                                          <p:val>
                                            <p:strVal val="ppt_x"/>
                                          </p:val>
                                        </p:tav>
                                        <p:tav tm="100000">
                                          <p:val>
                                            <p:strVal val="ppt_x"/>
                                          </p:val>
                                        </p:tav>
                                      </p:tavLst>
                                    </p:anim>
                                    <p:anim calcmode="lin" valueType="num">
                                      <p:cBhvr additive="base">
                                        <p:cTn id="23" dur="500"/>
                                        <p:tgtEl>
                                          <p:spTgt spid="250886"/>
                                        </p:tgtEl>
                                        <p:attrNameLst>
                                          <p:attrName>ppt_y</p:attrName>
                                        </p:attrNameLst>
                                      </p:cBhvr>
                                      <p:tavLst>
                                        <p:tav tm="0">
                                          <p:val>
                                            <p:strVal val="ppt_y"/>
                                          </p:val>
                                        </p:tav>
                                        <p:tav tm="100000">
                                          <p:val>
                                            <p:strVal val="1+ppt_h/2"/>
                                          </p:val>
                                        </p:tav>
                                      </p:tavLst>
                                    </p:anim>
                                    <p:set>
                                      <p:cBhvr>
                                        <p:cTn id="24" dur="1" fill="hold">
                                          <p:stCondLst>
                                            <p:cond delay="499"/>
                                          </p:stCondLst>
                                        </p:cTn>
                                        <p:tgtEl>
                                          <p:spTgt spid="2508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219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92195" name="Text Box 3"/>
          <p:cNvSpPr txBox="1">
            <a:spLocks noChangeArrowheads="1"/>
          </p:cNvSpPr>
          <p:nvPr/>
        </p:nvSpPr>
        <p:spPr bwMode="auto">
          <a:xfrm>
            <a:off x="757238" y="549275"/>
            <a:ext cx="8135937" cy="5649913"/>
          </a:xfrm>
          <a:prstGeom prst="rect">
            <a:avLst/>
          </a:prstGeom>
          <a:noFill/>
          <a:ln w="9525">
            <a:noFill/>
            <a:miter lim="800000"/>
            <a:headEnd/>
            <a:tailEnd/>
          </a:ln>
          <a:effectLst/>
        </p:spPr>
        <p:txBody>
          <a:bodyPr>
            <a:spAutoFit/>
          </a:bodyPr>
          <a:lstStyle/>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Egmont Colerus 		 		(1888-1939)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Cyril Elgood 				(1893-1970) </a:t>
            </a:r>
          </a:p>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Carl Boyer 				(1906-1976)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Helmuth Gericke 			(1909-2007)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Herbert Meschkowski 			(1909-1990)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Wilfried de Beauclair 			(1912-1999) </a:t>
            </a:r>
          </a:p>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Aydin Sayili 				(1913-1992) </a:t>
            </a:r>
          </a:p>
          <a:p>
            <a:pPr>
              <a:spcBef>
                <a:spcPct val="50000"/>
              </a:spcBef>
              <a:buFont typeface="Wingdings" pitchFamily="2" charset="2"/>
              <a:buChar char="§"/>
            </a:pPr>
            <a:r>
              <a:rPr lang="sv-SE" altLang="ko-KR" sz="2800">
                <a:latin typeface="Times New Roman" pitchFamily="18" charset="0"/>
                <a:ea typeface="Gulim" pitchFamily="34" charset="-127"/>
                <a:cs typeface="Times New Roman" pitchFamily="18" charset="0"/>
              </a:rPr>
              <a:t> Sigrid Hunke 				(1913-1999)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Hans Joachim Störig 			(1915-2012</a:t>
            </a:r>
            <a:r>
              <a:rPr lang="sv-SE" altLang="ko-KR" sz="2800">
                <a:latin typeface="Times New Roman" pitchFamily="18" charset="0"/>
                <a:ea typeface="Gulim" pitchFamily="34" charset="-127"/>
                <a:cs typeface="Times New Roman" pitchFamily="18" charset="0"/>
              </a:rPr>
              <a:t>)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45474" name="Rectangle 2"/>
          <p:cNvSpPr>
            <a:spLocks noChangeArrowheads="1"/>
          </p:cNvSpPr>
          <p:nvPr/>
        </p:nvSpPr>
        <p:spPr bwMode="auto">
          <a:xfrm>
            <a:off x="401638" y="442913"/>
            <a:ext cx="8337550" cy="5991225"/>
          </a:xfrm>
          <a:prstGeom prst="rect">
            <a:avLst/>
          </a:prstGeom>
          <a:solidFill>
            <a:schemeClr val="bg1"/>
          </a:solidFill>
          <a:ln w="9525">
            <a:noFill/>
            <a:miter lim="800000"/>
            <a:headEnd/>
            <a:tailEnd/>
          </a:ln>
          <a:effectLst/>
        </p:spPr>
        <p:txBody>
          <a:bodyPr wrap="none" anchor="ctr"/>
          <a:lstStyle/>
          <a:p>
            <a:pPr algn="ctr"/>
            <a:endParaRPr lang="de-DE"/>
          </a:p>
        </p:txBody>
      </p:sp>
      <p:sp>
        <p:nvSpPr>
          <p:cNvPr id="745475" name="Text Box 3"/>
          <p:cNvSpPr txBox="1">
            <a:spLocks noChangeArrowheads="1"/>
          </p:cNvSpPr>
          <p:nvPr/>
        </p:nvSpPr>
        <p:spPr bwMode="auto">
          <a:xfrm>
            <a:off x="468313" y="762000"/>
            <a:ext cx="8207375" cy="641350"/>
          </a:xfrm>
          <a:prstGeom prst="rect">
            <a:avLst/>
          </a:prstGeom>
          <a:noFill/>
          <a:ln w="9525">
            <a:noFill/>
            <a:miter lim="800000"/>
            <a:headEnd/>
            <a:tailEnd/>
          </a:ln>
          <a:effectLst/>
        </p:spPr>
        <p:txBody>
          <a:bodyPr>
            <a:spAutoFit/>
          </a:bodyPr>
          <a:lstStyle/>
          <a:p>
            <a:pPr algn="ctr">
              <a:spcBef>
                <a:spcPct val="50000"/>
              </a:spcBef>
            </a:pPr>
            <a:r>
              <a:rPr lang="fa-IR" sz="3600">
                <a:latin typeface="Times New Roman" pitchFamily="18" charset="0"/>
                <a:cs typeface="Times New Roman" pitchFamily="18" charset="0"/>
              </a:rPr>
              <a:t>شمارش یونانی</a:t>
            </a:r>
            <a:endParaRPr lang="de-DE" sz="3600">
              <a:latin typeface="Times New Roman" pitchFamily="18" charset="0"/>
              <a:cs typeface="Times New Roman" pitchFamily="18" charset="0"/>
            </a:endParaRPr>
          </a:p>
        </p:txBody>
      </p:sp>
      <p:sp>
        <p:nvSpPr>
          <p:cNvPr id="745476" name="Rectangle 4"/>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pic>
        <p:nvPicPr>
          <p:cNvPr id="745477" name="Picture 5" descr="http://www.mygeotools.de/tools/codetabellen/images/510c16dd53a4093e3f0d67b170fdac32.jpg"/>
          <p:cNvPicPr>
            <a:picLocks noChangeAspect="1" noChangeArrowheads="1"/>
          </p:cNvPicPr>
          <p:nvPr/>
        </p:nvPicPr>
        <p:blipFill>
          <a:blip r:embed="rId4" r:link="rId5"/>
          <a:srcRect l="2562" t="10190" r="15945" b="10057"/>
          <a:stretch>
            <a:fillRect/>
          </a:stretch>
        </p:blipFill>
        <p:spPr bwMode="auto">
          <a:xfrm rot="16200000">
            <a:off x="2273300" y="469900"/>
            <a:ext cx="4603750" cy="676275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43426" name="Rectangle 2"/>
          <p:cNvSpPr>
            <a:spLocks noChangeArrowheads="1"/>
          </p:cNvSpPr>
          <p:nvPr/>
        </p:nvSpPr>
        <p:spPr bwMode="auto">
          <a:xfrm>
            <a:off x="401638" y="442913"/>
            <a:ext cx="8337550" cy="5991225"/>
          </a:xfrm>
          <a:prstGeom prst="rect">
            <a:avLst/>
          </a:prstGeom>
          <a:solidFill>
            <a:schemeClr val="bg1"/>
          </a:solidFill>
          <a:ln w="9525">
            <a:noFill/>
            <a:miter lim="800000"/>
            <a:headEnd/>
            <a:tailEnd/>
          </a:ln>
          <a:effectLst/>
        </p:spPr>
        <p:txBody>
          <a:bodyPr wrap="none" anchor="ctr"/>
          <a:lstStyle/>
          <a:p>
            <a:pPr algn="ctr"/>
            <a:endParaRPr lang="de-DE"/>
          </a:p>
        </p:txBody>
      </p:sp>
      <p:sp>
        <p:nvSpPr>
          <p:cNvPr id="743457" name="Text Box 33"/>
          <p:cNvSpPr txBox="1">
            <a:spLocks noChangeArrowheads="1"/>
          </p:cNvSpPr>
          <p:nvPr/>
        </p:nvSpPr>
        <p:spPr bwMode="auto">
          <a:xfrm>
            <a:off x="468313" y="762000"/>
            <a:ext cx="8207375" cy="641350"/>
          </a:xfrm>
          <a:prstGeom prst="rect">
            <a:avLst/>
          </a:prstGeom>
          <a:noFill/>
          <a:ln w="9525">
            <a:noFill/>
            <a:miter lim="800000"/>
            <a:headEnd/>
            <a:tailEnd/>
          </a:ln>
          <a:effectLst/>
        </p:spPr>
        <p:txBody>
          <a:bodyPr>
            <a:spAutoFit/>
          </a:bodyPr>
          <a:lstStyle/>
          <a:p>
            <a:pPr algn="ctr">
              <a:spcBef>
                <a:spcPct val="50000"/>
              </a:spcBef>
            </a:pPr>
            <a:r>
              <a:rPr lang="fa-IR" sz="3600">
                <a:latin typeface="Times New Roman" pitchFamily="18" charset="0"/>
                <a:cs typeface="Times New Roman" pitchFamily="18" charset="0"/>
              </a:rPr>
              <a:t>شمارش رُمی</a:t>
            </a:r>
            <a:endParaRPr lang="de-DE" sz="3600">
              <a:latin typeface="Times New Roman" pitchFamily="18" charset="0"/>
              <a:cs typeface="Times New Roman" pitchFamily="18" charset="0"/>
            </a:endParaRPr>
          </a:p>
        </p:txBody>
      </p:sp>
      <p:sp>
        <p:nvSpPr>
          <p:cNvPr id="743459" name="Rectangle 3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pic>
        <p:nvPicPr>
          <p:cNvPr id="743461" name="Picture 37" descr="http://www.latein.ch/sprache/zahlen/images/zahlen.jpg"/>
          <p:cNvPicPr>
            <a:picLocks noChangeAspect="1" noChangeArrowheads="1"/>
          </p:cNvPicPr>
          <p:nvPr/>
        </p:nvPicPr>
        <p:blipFill>
          <a:blip r:embed="rId4"/>
          <a:srcRect/>
          <a:stretch>
            <a:fillRect/>
          </a:stretch>
        </p:blipFill>
        <p:spPr bwMode="auto">
          <a:xfrm>
            <a:off x="2986088" y="2060575"/>
            <a:ext cx="3457575" cy="342265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401638" y="442913"/>
            <a:ext cx="8337550" cy="5991225"/>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117801" name="Group 41"/>
          <p:cNvGraphicFramePr>
            <a:graphicFrameLocks noGrp="1"/>
          </p:cNvGraphicFramePr>
          <p:nvPr/>
        </p:nvGraphicFramePr>
        <p:xfrm>
          <a:off x="420688" y="1628775"/>
          <a:ext cx="8280400" cy="4752977"/>
        </p:xfrm>
        <a:graphic>
          <a:graphicData uri="http://schemas.openxmlformats.org/drawingml/2006/table">
            <a:tbl>
              <a:tblPr/>
              <a:tblGrid>
                <a:gridCol w="4178300"/>
                <a:gridCol w="4102100"/>
              </a:tblGrid>
              <a:tr h="741363">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DE" sz="2800" b="0" i="0" u="none" strike="noStrike" cap="none" normalizeH="0" baseline="0" smtClean="0">
                          <a:ln>
                            <a:noFill/>
                          </a:ln>
                          <a:solidFill>
                            <a:schemeClr val="tx1"/>
                          </a:solidFill>
                          <a:effectLst/>
                          <a:latin typeface="Times New Roman" pitchFamily="18" charset="0"/>
                          <a:cs typeface="Times New Roman" pitchFamily="18" charset="0"/>
                        </a:rPr>
                        <a:t>Dezimal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DE" sz="2800" b="0" i="0" u="none" strike="noStrike" cap="none" normalizeH="0" baseline="0" smtClean="0">
                          <a:ln>
                            <a:noFill/>
                          </a:ln>
                          <a:solidFill>
                            <a:schemeClr val="tx1"/>
                          </a:solidFill>
                          <a:effectLst/>
                          <a:latin typeface="Times New Roman" pitchFamily="18" charset="0"/>
                          <a:cs typeface="Times New Roman" pitchFamily="18" charset="0"/>
                        </a:rPr>
                        <a:t>Römisch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68338">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rPr>
                        <a:t>87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rPr>
                        <a:t>LXXXVII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8338">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rPr>
                        <a:t>369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rPr>
                        <a:t>CCCLXIX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9925">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rPr>
                        <a:t>448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rPr>
                        <a:t>CDXLVIII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675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rPr>
                        <a:t>2</a:t>
                      </a:r>
                      <a:r>
                        <a:rPr kumimoji="0" lang="fa-IR" sz="2800" b="0" i="0" u="none" strike="noStrike" cap="none" normalizeH="0" baseline="0" smtClean="0">
                          <a:ln>
                            <a:noFill/>
                          </a:ln>
                          <a:solidFill>
                            <a:schemeClr val="tx1"/>
                          </a:solidFill>
                          <a:effectLst/>
                          <a:latin typeface="Times New Roman" pitchFamily="18" charset="0"/>
                          <a:cs typeface="Times New Roman" pitchFamily="18" charset="0"/>
                        </a:rPr>
                        <a:t>.</a:t>
                      </a:r>
                      <a:r>
                        <a:rPr kumimoji="0" lang="en-US" sz="2800" b="0" i="0" u="none" strike="noStrike" cap="none" normalizeH="0" baseline="0" smtClean="0">
                          <a:ln>
                            <a:noFill/>
                          </a:ln>
                          <a:solidFill>
                            <a:schemeClr val="tx1"/>
                          </a:solidFill>
                          <a:effectLst/>
                          <a:latin typeface="Times New Roman" pitchFamily="18" charset="0"/>
                        </a:rPr>
                        <a:t>573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rPr>
                        <a:t>MMDLXXIII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9925">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rPr>
                        <a:t>3</a:t>
                      </a:r>
                      <a:r>
                        <a:rPr kumimoji="0" lang="fa-IR" sz="2800" b="0" i="0" u="none" strike="noStrike" cap="none" normalizeH="0" baseline="0" smtClean="0">
                          <a:ln>
                            <a:noFill/>
                          </a:ln>
                          <a:solidFill>
                            <a:schemeClr val="tx1"/>
                          </a:solidFill>
                          <a:effectLst/>
                          <a:latin typeface="Times New Roman" pitchFamily="18" charset="0"/>
                          <a:cs typeface="Times New Roman" pitchFamily="18" charset="0"/>
                        </a:rPr>
                        <a:t>.</a:t>
                      </a:r>
                      <a:r>
                        <a:rPr kumimoji="0" lang="en-US" sz="2800" b="0" i="0" u="none" strike="noStrike" cap="none" normalizeH="0" baseline="0" smtClean="0">
                          <a:ln>
                            <a:noFill/>
                          </a:ln>
                          <a:solidFill>
                            <a:schemeClr val="tx1"/>
                          </a:solidFill>
                          <a:effectLst/>
                          <a:latin typeface="Times New Roman" pitchFamily="18" charset="0"/>
                        </a:rPr>
                        <a:t>878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cs typeface="Times New Roman" pitchFamily="18" charset="0"/>
                        </a:rPr>
                        <a:t>MMMDCCCLXXVIII</a:t>
                      </a: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8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cs typeface="Times New Roman" pitchFamily="18" charset="0"/>
                        </a:rPr>
                        <a:t>72.487.963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17799" name="Object 4"/>
          <p:cNvGraphicFramePr>
            <a:graphicFrameLocks noChangeAspect="1"/>
          </p:cNvGraphicFramePr>
          <p:nvPr/>
        </p:nvGraphicFramePr>
        <p:xfrm>
          <a:off x="4643438" y="5781675"/>
          <a:ext cx="3960812" cy="528638"/>
        </p:xfrm>
        <a:graphic>
          <a:graphicData uri="http://schemas.openxmlformats.org/presentationml/2006/ole">
            <p:oleObj spid="_x0000_s117799" name="Microsoft Formel-Editor 3.0" r:id="rId5" imgW="1942920" imgH="266400" progId="Equation.3">
              <p:embed/>
            </p:oleObj>
          </a:graphicData>
        </a:graphic>
      </p:graphicFrame>
      <p:sp>
        <p:nvSpPr>
          <p:cNvPr id="117802" name="Text Box 42"/>
          <p:cNvSpPr txBox="1">
            <a:spLocks noChangeArrowheads="1"/>
          </p:cNvSpPr>
          <p:nvPr/>
        </p:nvSpPr>
        <p:spPr bwMode="auto">
          <a:xfrm>
            <a:off x="468313" y="762000"/>
            <a:ext cx="8207375" cy="641350"/>
          </a:xfrm>
          <a:prstGeom prst="rect">
            <a:avLst/>
          </a:prstGeom>
          <a:noFill/>
          <a:ln w="9525">
            <a:noFill/>
            <a:miter lim="800000"/>
            <a:headEnd/>
            <a:tailEnd/>
          </a:ln>
          <a:effectLst/>
        </p:spPr>
        <p:txBody>
          <a:bodyPr>
            <a:spAutoFit/>
          </a:bodyPr>
          <a:lstStyle/>
          <a:p>
            <a:pPr algn="ctr">
              <a:spcBef>
                <a:spcPct val="50000"/>
              </a:spcBef>
            </a:pPr>
            <a:r>
              <a:rPr lang="de-DE" sz="3600">
                <a:latin typeface="Times New Roman" pitchFamily="18" charset="0"/>
                <a:cs typeface="Times New Roman" pitchFamily="18" charset="0"/>
              </a:rPr>
              <a:t>Römische Zahlen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7799"/>
                                        </p:tgtEl>
                                        <p:attrNameLst>
                                          <p:attrName>style.visibility</p:attrName>
                                        </p:attrNameLst>
                                      </p:cBhvr>
                                      <p:to>
                                        <p:strVal val="visible"/>
                                      </p:to>
                                    </p:set>
                                    <p:animEffect transition="in" filter="strips(upRight)">
                                      <p:cBhvr>
                                        <p:cTn id="7" dur="1000"/>
                                        <p:tgtEl>
                                          <p:spTgt spid="117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89091" name="Picture 2" descr="sunya"/>
          <p:cNvPicPr>
            <a:picLocks noChangeAspect="1" noChangeArrowheads="1"/>
          </p:cNvPicPr>
          <p:nvPr/>
        </p:nvPicPr>
        <p:blipFill>
          <a:blip r:embed="rId4"/>
          <a:srcRect/>
          <a:stretch>
            <a:fillRect/>
          </a:stretch>
        </p:blipFill>
        <p:spPr bwMode="auto">
          <a:xfrm>
            <a:off x="900113" y="3500438"/>
            <a:ext cx="7488237" cy="2035175"/>
          </a:xfrm>
          <a:prstGeom prst="rect">
            <a:avLst/>
          </a:prstGeom>
          <a:noFill/>
          <a:ln w="9525">
            <a:noFill/>
            <a:miter lim="800000"/>
            <a:headEnd/>
            <a:tailEnd/>
          </a:ln>
        </p:spPr>
      </p:pic>
      <p:sp>
        <p:nvSpPr>
          <p:cNvPr id="89092" name="Text Box 4"/>
          <p:cNvSpPr txBox="1">
            <a:spLocks noChangeArrowheads="1"/>
          </p:cNvSpPr>
          <p:nvPr/>
        </p:nvSpPr>
        <p:spPr bwMode="auto">
          <a:xfrm>
            <a:off x="468313" y="762000"/>
            <a:ext cx="8207375" cy="641350"/>
          </a:xfrm>
          <a:prstGeom prst="rect">
            <a:avLst/>
          </a:prstGeom>
          <a:noFill/>
          <a:ln w="9525">
            <a:noFill/>
            <a:miter lim="800000"/>
            <a:headEnd/>
            <a:tailEnd/>
          </a:ln>
          <a:effectLst/>
        </p:spPr>
        <p:txBody>
          <a:bodyPr>
            <a:spAutoFit/>
          </a:bodyPr>
          <a:lstStyle/>
          <a:p>
            <a:pPr algn="ctr">
              <a:spcBef>
                <a:spcPct val="50000"/>
              </a:spcBef>
            </a:pPr>
            <a:r>
              <a:rPr lang="fa-IR" sz="3600">
                <a:latin typeface="Times New Roman" pitchFamily="18" charset="0"/>
                <a:cs typeface="Times New Roman" pitchFamily="18" charset="0"/>
              </a:rPr>
              <a:t>شمارش هندی</a:t>
            </a:r>
            <a:endParaRPr lang="de-DE" sz="3600">
              <a:latin typeface="Times New Roman" pitchFamily="18" charset="0"/>
              <a:cs typeface="Times New Roman" pitchFamily="18" charset="0"/>
            </a:endParaRPr>
          </a:p>
        </p:txBody>
      </p:sp>
      <p:pic>
        <p:nvPicPr>
          <p:cNvPr id="89093" name="Picture 5" descr="D35980A5"/>
          <p:cNvPicPr>
            <a:picLocks noChangeAspect="1" noChangeArrowheads="1"/>
          </p:cNvPicPr>
          <p:nvPr/>
        </p:nvPicPr>
        <p:blipFill>
          <a:blip r:embed="rId5">
            <a:lum contrast="12000"/>
          </a:blip>
          <a:srcRect l="29559" t="25844" r="32530" b="67906"/>
          <a:stretch>
            <a:fillRect/>
          </a:stretch>
        </p:blipFill>
        <p:spPr bwMode="auto">
          <a:xfrm>
            <a:off x="900113" y="1706563"/>
            <a:ext cx="7200900" cy="1146175"/>
          </a:xfrm>
          <a:prstGeom prst="rect">
            <a:avLst/>
          </a:prstGeom>
          <a:noFill/>
          <a:ln w="9525">
            <a:noFill/>
            <a:miter lim="800000"/>
            <a:headEnd/>
            <a:tailEnd/>
          </a:ln>
        </p:spPr>
      </p:pic>
      <p:sp>
        <p:nvSpPr>
          <p:cNvPr id="89094" name="AutoShape 6"/>
          <p:cNvSpPr>
            <a:spLocks noChangeArrowheads="1"/>
          </p:cNvSpPr>
          <p:nvPr/>
        </p:nvSpPr>
        <p:spPr bwMode="auto">
          <a:xfrm rot="5400000">
            <a:off x="5040313" y="3032125"/>
            <a:ext cx="431800" cy="5048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3300"/>
          </a:solidFill>
          <a:ln w="9525">
            <a:solidFill>
              <a:schemeClr val="tx1"/>
            </a:solidFill>
            <a:miter lim="800000"/>
            <a:headEnd/>
            <a:tailEnd/>
          </a:ln>
          <a:effectLst/>
        </p:spPr>
        <p:txBody>
          <a:bodyPr wrap="none" anchor="ctr"/>
          <a:lstStyle/>
          <a:p>
            <a:endParaRPr lang="en-US"/>
          </a:p>
        </p:txBody>
      </p:sp>
      <p:sp>
        <p:nvSpPr>
          <p:cNvPr id="89095" name="AutoShape 7"/>
          <p:cNvSpPr>
            <a:spLocks noChangeArrowheads="1"/>
          </p:cNvSpPr>
          <p:nvPr/>
        </p:nvSpPr>
        <p:spPr bwMode="auto">
          <a:xfrm rot="16200000">
            <a:off x="7236620" y="5085556"/>
            <a:ext cx="792162" cy="5048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66"/>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52931" name="Picture 3" descr="D35980A5"/>
          <p:cNvPicPr>
            <a:picLocks noChangeAspect="1" noChangeArrowheads="1"/>
          </p:cNvPicPr>
          <p:nvPr/>
        </p:nvPicPr>
        <p:blipFill>
          <a:blip r:embed="rId4">
            <a:lum contrast="12000"/>
          </a:blip>
          <a:srcRect l="29559" t="25844" r="32530" b="67906"/>
          <a:stretch>
            <a:fillRect/>
          </a:stretch>
        </p:blipFill>
        <p:spPr bwMode="auto">
          <a:xfrm>
            <a:off x="2122488" y="1590675"/>
            <a:ext cx="5041900" cy="803275"/>
          </a:xfrm>
          <a:prstGeom prst="rect">
            <a:avLst/>
          </a:prstGeom>
          <a:noFill/>
          <a:ln w="9525">
            <a:noFill/>
            <a:miter lim="800000"/>
            <a:headEnd/>
            <a:tailEnd/>
          </a:ln>
        </p:spPr>
      </p:pic>
      <p:pic>
        <p:nvPicPr>
          <p:cNvPr id="252932" name="Picture 4" descr="D35980A5"/>
          <p:cNvPicPr>
            <a:picLocks noChangeAspect="1" noChangeArrowheads="1"/>
          </p:cNvPicPr>
          <p:nvPr/>
        </p:nvPicPr>
        <p:blipFill>
          <a:blip r:embed="rId4">
            <a:lum contrast="12000"/>
          </a:blip>
          <a:srcRect l="6024" t="58694" r="58920" b="35805"/>
          <a:stretch>
            <a:fillRect/>
          </a:stretch>
        </p:blipFill>
        <p:spPr bwMode="auto">
          <a:xfrm>
            <a:off x="1733550" y="5068888"/>
            <a:ext cx="5862638" cy="881062"/>
          </a:xfrm>
          <a:prstGeom prst="rect">
            <a:avLst/>
          </a:prstGeom>
          <a:noFill/>
          <a:ln w="9525">
            <a:solidFill>
              <a:srgbClr val="800000"/>
            </a:solidFill>
            <a:miter lim="800000"/>
            <a:headEnd/>
            <a:tailEnd/>
          </a:ln>
        </p:spPr>
      </p:pic>
      <p:pic>
        <p:nvPicPr>
          <p:cNvPr id="252933" name="Picture 5" descr="D35980A5"/>
          <p:cNvPicPr>
            <a:picLocks noChangeAspect="1" noChangeArrowheads="1"/>
          </p:cNvPicPr>
          <p:nvPr/>
        </p:nvPicPr>
        <p:blipFill>
          <a:blip r:embed="rId4">
            <a:lum contrast="12000"/>
          </a:blip>
          <a:srcRect l="55681" t="58215" r="8846" b="36365"/>
          <a:stretch>
            <a:fillRect/>
          </a:stretch>
        </p:blipFill>
        <p:spPr bwMode="auto">
          <a:xfrm>
            <a:off x="1716088" y="3281363"/>
            <a:ext cx="5899150" cy="868362"/>
          </a:xfrm>
          <a:prstGeom prst="rect">
            <a:avLst/>
          </a:prstGeom>
          <a:noFill/>
          <a:ln w="9525">
            <a:solidFill>
              <a:srgbClr val="800000"/>
            </a:solidFill>
            <a:miter lim="800000"/>
            <a:headEnd/>
            <a:tailEnd/>
          </a:ln>
        </p:spPr>
      </p:pic>
      <p:sp>
        <p:nvSpPr>
          <p:cNvPr id="252934" name="Text Box 6"/>
          <p:cNvSpPr txBox="1">
            <a:spLocks noChangeArrowheads="1"/>
          </p:cNvSpPr>
          <p:nvPr/>
        </p:nvSpPr>
        <p:spPr bwMode="auto">
          <a:xfrm>
            <a:off x="468313" y="762000"/>
            <a:ext cx="8207375" cy="579438"/>
          </a:xfrm>
          <a:prstGeom prst="rect">
            <a:avLst/>
          </a:prstGeom>
          <a:noFill/>
          <a:ln w="9525">
            <a:noFill/>
            <a:miter lim="800000"/>
            <a:headEnd/>
            <a:tailEnd/>
          </a:ln>
          <a:effectLst/>
        </p:spPr>
        <p:txBody>
          <a:bodyPr>
            <a:spAutoFit/>
          </a:bodyPr>
          <a:lstStyle/>
          <a:p>
            <a:pPr algn="ctr">
              <a:spcBef>
                <a:spcPct val="50000"/>
              </a:spcBef>
            </a:pPr>
            <a:r>
              <a:rPr lang="fa-IR" sz="3200">
                <a:latin typeface="Times New Roman" pitchFamily="18" charset="0"/>
                <a:cs typeface="Times New Roman" pitchFamily="18" charset="0"/>
              </a:rPr>
              <a:t>خوارزمی و ارقام هندی</a:t>
            </a:r>
            <a:endParaRPr lang="de-DE" sz="3200">
              <a:latin typeface="Times New Roman" pitchFamily="18" charset="0"/>
              <a:cs typeface="Times New Roman" pitchFamily="18" charset="0"/>
            </a:endParaRPr>
          </a:p>
        </p:txBody>
      </p:sp>
      <p:sp>
        <p:nvSpPr>
          <p:cNvPr id="252935" name="Text Box 7"/>
          <p:cNvSpPr txBox="1">
            <a:spLocks noChangeArrowheads="1"/>
          </p:cNvSpPr>
          <p:nvPr/>
        </p:nvSpPr>
        <p:spPr bwMode="auto">
          <a:xfrm>
            <a:off x="2627313" y="2693988"/>
            <a:ext cx="3960812" cy="519112"/>
          </a:xfrm>
          <a:prstGeom prst="rect">
            <a:avLst/>
          </a:prstGeom>
          <a:solidFill>
            <a:srgbClr val="FFFF66"/>
          </a:solidFill>
          <a:ln w="9525">
            <a:noFill/>
            <a:miter lim="800000"/>
            <a:headEnd/>
            <a:tailEnd/>
          </a:ln>
          <a:effectLst/>
        </p:spPr>
        <p:txBody>
          <a:bodyPr>
            <a:spAutoFit/>
          </a:bodyPr>
          <a:lstStyle/>
          <a:p>
            <a:pPr algn="ctr">
              <a:spcBef>
                <a:spcPct val="50000"/>
              </a:spcBef>
            </a:pPr>
            <a:r>
              <a:rPr lang="fa-IR" sz="2800">
                <a:latin typeface="Times New Roman" pitchFamily="18" charset="0"/>
                <a:cs typeface="Times New Roman" pitchFamily="18" charset="0"/>
              </a:rPr>
              <a:t>ارقام عربی شرقی</a:t>
            </a:r>
            <a:endParaRPr lang="de-DE" sz="2800">
              <a:latin typeface="Times New Roman" pitchFamily="18" charset="0"/>
              <a:cs typeface="Times New Roman" pitchFamily="18" charset="0"/>
            </a:endParaRPr>
          </a:p>
        </p:txBody>
      </p:sp>
      <p:sp>
        <p:nvSpPr>
          <p:cNvPr id="252936" name="Text Box 8"/>
          <p:cNvSpPr txBox="1">
            <a:spLocks noChangeArrowheads="1"/>
          </p:cNvSpPr>
          <p:nvPr/>
        </p:nvSpPr>
        <p:spPr bwMode="auto">
          <a:xfrm>
            <a:off x="2555875" y="4422775"/>
            <a:ext cx="4176713" cy="519113"/>
          </a:xfrm>
          <a:prstGeom prst="rect">
            <a:avLst/>
          </a:prstGeom>
          <a:solidFill>
            <a:schemeClr val="accent1"/>
          </a:solidFill>
          <a:ln w="9525">
            <a:noFill/>
            <a:miter lim="800000"/>
            <a:headEnd/>
            <a:tailEnd/>
          </a:ln>
          <a:effectLst/>
        </p:spPr>
        <p:txBody>
          <a:bodyPr>
            <a:spAutoFit/>
          </a:bodyPr>
          <a:lstStyle/>
          <a:p>
            <a:pPr algn="ctr">
              <a:spcBef>
                <a:spcPct val="50000"/>
              </a:spcBef>
            </a:pPr>
            <a:r>
              <a:rPr lang="fa-IR" sz="2800">
                <a:latin typeface="Times New Roman" pitchFamily="18" charset="0"/>
                <a:cs typeface="Times New Roman" pitchFamily="18" charset="0"/>
              </a:rPr>
              <a:t>ارقام عربی غربی</a:t>
            </a:r>
            <a:endParaRPr lang="de-DE" sz="28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21859" name="Picture 3" descr="872112B1"/>
          <p:cNvPicPr>
            <a:picLocks noChangeAspect="1" noChangeArrowheads="1"/>
          </p:cNvPicPr>
          <p:nvPr/>
        </p:nvPicPr>
        <p:blipFill>
          <a:blip r:embed="rId4">
            <a:lum contrast="6000"/>
          </a:blip>
          <a:srcRect l="3311" r="4385" b="2985"/>
          <a:stretch>
            <a:fillRect/>
          </a:stretch>
        </p:blipFill>
        <p:spPr bwMode="auto">
          <a:xfrm>
            <a:off x="642938" y="549275"/>
            <a:ext cx="4922837" cy="5759450"/>
          </a:xfrm>
          <a:prstGeom prst="rect">
            <a:avLst/>
          </a:prstGeom>
          <a:noFill/>
          <a:ln w="9525">
            <a:noFill/>
            <a:miter lim="800000"/>
            <a:headEnd/>
            <a:tailEnd/>
          </a:ln>
        </p:spPr>
      </p:pic>
      <p:sp>
        <p:nvSpPr>
          <p:cNvPr id="121860" name="Text Box 4"/>
          <p:cNvSpPr txBox="1">
            <a:spLocks noChangeArrowheads="1"/>
          </p:cNvSpPr>
          <p:nvPr/>
        </p:nvSpPr>
        <p:spPr bwMode="auto">
          <a:xfrm>
            <a:off x="5435600" y="763588"/>
            <a:ext cx="3168650" cy="3725862"/>
          </a:xfrm>
          <a:prstGeom prst="rect">
            <a:avLst/>
          </a:prstGeom>
          <a:noFill/>
          <a:ln w="9525">
            <a:noFill/>
            <a:miter lim="800000"/>
            <a:headEnd/>
            <a:tailEnd/>
          </a:ln>
          <a:effectLst/>
        </p:spPr>
        <p:txBody>
          <a:bodyPr>
            <a:spAutoFit/>
          </a:bodyPr>
          <a:lstStyle/>
          <a:p>
            <a:pPr algn="ctr">
              <a:spcBef>
                <a:spcPct val="50000"/>
              </a:spcBef>
            </a:pPr>
            <a:endParaRPr lang="de-DE" sz="2800">
              <a:latin typeface="Times New Roman" pitchFamily="18" charset="0"/>
              <a:cs typeface="Times New Roman" pitchFamily="18" charset="0"/>
            </a:endParaRPr>
          </a:p>
          <a:p>
            <a:pPr algn="ctr">
              <a:spcBef>
                <a:spcPct val="50000"/>
              </a:spcBef>
            </a:pPr>
            <a:endParaRPr lang="de-DE" sz="2800" b="1">
              <a:latin typeface="Calligrapher" pitchFamily="2" charset="0"/>
              <a:cs typeface="Times New Roman" pitchFamily="18" charset="0"/>
            </a:endParaRPr>
          </a:p>
          <a:p>
            <a:pPr algn="ctr">
              <a:spcBef>
                <a:spcPct val="50000"/>
              </a:spcBef>
            </a:pPr>
            <a:endParaRPr lang="de-DE" sz="2800" b="1">
              <a:latin typeface="Calligrapher" pitchFamily="2" charset="0"/>
              <a:cs typeface="Times New Roman" pitchFamily="18" charset="0"/>
            </a:endParaRPr>
          </a:p>
          <a:p>
            <a:pPr algn="ctr">
              <a:spcBef>
                <a:spcPct val="50000"/>
              </a:spcBef>
            </a:pPr>
            <a:r>
              <a:rPr lang="fa-IR" sz="2800">
                <a:latin typeface="Times New Roman" pitchFamily="18" charset="0"/>
                <a:cs typeface="Times New Roman" pitchFamily="18" charset="0"/>
              </a:rPr>
              <a:t>احمد بن ابراهیم الاقلیدسی</a:t>
            </a:r>
            <a:endParaRPr lang="de-DE" sz="2800">
              <a:latin typeface="Times New Roman" pitchFamily="18" charset="0"/>
              <a:cs typeface="Times New Roman" pitchFamily="18" charset="0"/>
            </a:endParaRPr>
          </a:p>
          <a:p>
            <a:pPr algn="ctr">
              <a:spcBef>
                <a:spcPct val="50000"/>
              </a:spcBef>
            </a:pPr>
            <a:r>
              <a:rPr lang="fa-IR" sz="2800">
                <a:latin typeface="Times New Roman" pitchFamily="18" charset="0"/>
                <a:cs typeface="Times New Roman" pitchFamily="18" charset="0"/>
              </a:rPr>
              <a:t>(حدود </a:t>
            </a:r>
            <a:r>
              <a:rPr lang="ar-SA" sz="2800">
                <a:latin typeface="Times New Roman" pitchFamily="18" charset="0"/>
                <a:cs typeface="Times New Roman" pitchFamily="18" charset="0"/>
              </a:rPr>
              <a:t>٩۵۲</a:t>
            </a:r>
            <a:r>
              <a:rPr lang="fa-IR" sz="2800">
                <a:latin typeface="Times New Roman" pitchFamily="18" charset="0"/>
                <a:cs typeface="Times New Roman" pitchFamily="18" charset="0"/>
              </a:rPr>
              <a:t> میلادی)</a:t>
            </a:r>
            <a:endParaRPr lang="ar-SA" sz="2800">
              <a:latin typeface="Times New Roman" pitchFamily="18" charset="0"/>
              <a:cs typeface="Times New Roman" pitchFamily="18" charset="0"/>
            </a:endParaRPr>
          </a:p>
          <a:p>
            <a:pPr algn="ctr">
              <a:spcBef>
                <a:spcPct val="50000"/>
              </a:spcBef>
            </a:pPr>
            <a:r>
              <a:rPr lang="fa-IR" sz="2800">
                <a:latin typeface="Times New Roman" pitchFamily="18" charset="0"/>
                <a:cs typeface="Times New Roman" pitchFamily="18" charset="0"/>
              </a:rPr>
              <a:t> کتاب الفصول</a:t>
            </a:r>
            <a:r>
              <a:rPr lang="fa-IR" sz="2800">
                <a:latin typeface="Calligrapher" pitchFamily="2" charset="0"/>
                <a:cs typeface="Times New Roman" pitchFamily="18" charset="0"/>
              </a:rPr>
              <a:t> </a:t>
            </a:r>
            <a:endParaRPr lang="de-DE" sz="2800">
              <a:latin typeface="Calligrapher" pitchFamily="2" charset="0"/>
              <a:cs typeface="Times New Roman" pitchFamily="18" charset="0"/>
            </a:endParaRPr>
          </a:p>
        </p:txBody>
      </p:sp>
      <p:sp>
        <p:nvSpPr>
          <p:cNvPr id="121861" name="AutoShape 5"/>
          <p:cNvSpPr>
            <a:spLocks noChangeArrowheads="1"/>
          </p:cNvSpPr>
          <p:nvPr/>
        </p:nvSpPr>
        <p:spPr bwMode="auto">
          <a:xfrm rot="4252817">
            <a:off x="792163" y="3105150"/>
            <a:ext cx="431800" cy="5048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3300"/>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433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6" name="Picture 5" descr="Decimals 02.jpg"/>
          <p:cNvPicPr>
            <a:picLocks noChangeAspect="1"/>
          </p:cNvPicPr>
          <p:nvPr/>
        </p:nvPicPr>
        <p:blipFill>
          <a:blip r:embed="rId4"/>
          <a:srcRect r="2325" b="2307"/>
          <a:stretch>
            <a:fillRect/>
          </a:stretch>
        </p:blipFill>
        <p:spPr bwMode="auto">
          <a:xfrm>
            <a:off x="420688" y="452438"/>
            <a:ext cx="8328025" cy="5970587"/>
          </a:xfrm>
          <a:prstGeom prst="rect">
            <a:avLst/>
          </a:prstGeom>
          <a:noFill/>
          <a:ln w="9525">
            <a:noFill/>
            <a:miter lim="800000"/>
            <a:headEnd/>
            <a:tailEnd/>
          </a:ln>
        </p:spPr>
      </p:pic>
      <p:sp>
        <p:nvSpPr>
          <p:cNvPr id="8" name="TextBox 7"/>
          <p:cNvSpPr txBox="1">
            <a:spLocks noChangeArrowheads="1"/>
          </p:cNvSpPr>
          <p:nvPr/>
        </p:nvSpPr>
        <p:spPr bwMode="auto">
          <a:xfrm rot="-2371818">
            <a:off x="2587625" y="4005263"/>
            <a:ext cx="3352800" cy="1092200"/>
          </a:xfrm>
          <a:prstGeom prst="rect">
            <a:avLst/>
          </a:prstGeom>
          <a:solidFill>
            <a:srgbClr val="CC3300"/>
          </a:solidFill>
          <a:ln w="9525">
            <a:solidFill>
              <a:schemeClr val="bg1"/>
            </a:solidFill>
            <a:miter lim="800000"/>
            <a:headEnd/>
            <a:tailEnd/>
          </a:ln>
        </p:spPr>
        <p:txBody>
          <a:bodyPr>
            <a:spAutoFit/>
          </a:bodyPr>
          <a:lstStyle/>
          <a:p>
            <a:pPr eaLnBrk="0" hangingPunct="0"/>
            <a:r>
              <a:rPr lang="en-US" sz="6500">
                <a:ea typeface="MS PGothic" pitchFamily="34" charset="-128"/>
              </a:rPr>
              <a:t>179.685</a:t>
            </a:r>
          </a:p>
        </p:txBody>
      </p:sp>
      <p:sp>
        <p:nvSpPr>
          <p:cNvPr id="654345" name="AutoShape 9"/>
          <p:cNvSpPr>
            <a:spLocks noChangeArrowheads="1"/>
          </p:cNvSpPr>
          <p:nvPr/>
        </p:nvSpPr>
        <p:spPr bwMode="auto">
          <a:xfrm rot="2849488">
            <a:off x="1697038" y="2643188"/>
            <a:ext cx="792162" cy="7413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3300"/>
          </a:soli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494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594948" name="Picture 4" descr="E4FF5D42"/>
          <p:cNvPicPr>
            <a:picLocks noChangeAspect="1" noChangeArrowheads="1"/>
          </p:cNvPicPr>
          <p:nvPr/>
        </p:nvPicPr>
        <p:blipFill>
          <a:blip r:embed="rId4">
            <a:lum contrast="30000"/>
          </a:blip>
          <a:srcRect l="11821" t="7416" r="14049" b="13608"/>
          <a:stretch>
            <a:fillRect/>
          </a:stretch>
        </p:blipFill>
        <p:spPr bwMode="auto">
          <a:xfrm>
            <a:off x="4491038" y="765175"/>
            <a:ext cx="4105275" cy="5257800"/>
          </a:xfrm>
          <a:prstGeom prst="rect">
            <a:avLst/>
          </a:prstGeom>
          <a:noFill/>
          <a:ln w="9525">
            <a:noFill/>
            <a:miter lim="800000"/>
            <a:headEnd/>
            <a:tailEnd/>
          </a:ln>
        </p:spPr>
      </p:pic>
      <p:sp>
        <p:nvSpPr>
          <p:cNvPr id="594951" name="Text Box 7"/>
          <p:cNvSpPr txBox="1">
            <a:spLocks noChangeArrowheads="1"/>
          </p:cNvSpPr>
          <p:nvPr/>
        </p:nvSpPr>
        <p:spPr bwMode="auto">
          <a:xfrm>
            <a:off x="468313" y="782638"/>
            <a:ext cx="4105275" cy="5022850"/>
          </a:xfrm>
          <a:prstGeom prst="rect">
            <a:avLst/>
          </a:prstGeom>
          <a:noFill/>
          <a:ln w="9525">
            <a:noFill/>
            <a:miter lim="800000"/>
            <a:headEnd/>
            <a:tailEnd/>
          </a:ln>
          <a:effectLst/>
        </p:spPr>
        <p:txBody>
          <a:bodyPr>
            <a:spAutoFit/>
          </a:bodyPr>
          <a:lstStyle/>
          <a:p>
            <a:pPr algn="ctr">
              <a:lnSpc>
                <a:spcPct val="130000"/>
              </a:lnSpc>
            </a:pPr>
            <a:r>
              <a:rPr lang="de-DE" sz="2400" b="1">
                <a:latin typeface="Times New Roman" pitchFamily="18" charset="0"/>
                <a:cs typeface="Times New Roman" pitchFamily="18" charset="0"/>
              </a:rPr>
              <a:t>Samau’al al-Maghribi</a:t>
            </a:r>
            <a:endParaRPr lang="de-DE" sz="2400">
              <a:latin typeface="Times New Roman" pitchFamily="18" charset="0"/>
              <a:cs typeface="Times New Roman" pitchFamily="18" charset="0"/>
            </a:endParaRPr>
          </a:p>
          <a:p>
            <a:pPr algn="ctr">
              <a:lnSpc>
                <a:spcPct val="130000"/>
              </a:lnSpc>
            </a:pPr>
            <a:r>
              <a:rPr lang="de-DE" sz="2400">
                <a:latin typeface="Times New Roman" pitchFamily="18" charset="0"/>
                <a:cs typeface="Times New Roman" pitchFamily="18" charset="0"/>
              </a:rPr>
              <a:t>(1130 - 1180)</a:t>
            </a:r>
          </a:p>
          <a:p>
            <a:pPr algn="ctr">
              <a:lnSpc>
                <a:spcPct val="130000"/>
              </a:lnSpc>
            </a:pPr>
            <a:r>
              <a:rPr lang="de-DE" sz="2400">
                <a:latin typeface="Times New Roman" pitchFamily="18" charset="0"/>
                <a:cs typeface="Times New Roman" pitchFamily="18" charset="0"/>
              </a:rPr>
              <a:t>Muslim Mathematiker, Astronom und Arzt jüdischer Herkunft </a:t>
            </a:r>
          </a:p>
          <a:p>
            <a:pPr>
              <a:spcBef>
                <a:spcPct val="50000"/>
              </a:spcBef>
            </a:pPr>
            <a:endParaRPr lang="de-DE" sz="2400">
              <a:latin typeface="Times New Roman" pitchFamily="18" charset="0"/>
              <a:cs typeface="Times New Roman" pitchFamily="18" charset="0"/>
            </a:endParaRPr>
          </a:p>
          <a:p>
            <a:pPr>
              <a:spcBef>
                <a:spcPct val="50000"/>
              </a:spcBef>
            </a:pPr>
            <a:endParaRPr lang="de-DE" sz="2400">
              <a:latin typeface="Times New Roman" pitchFamily="18" charset="0"/>
              <a:cs typeface="Times New Roman" pitchFamily="18" charset="0"/>
            </a:endParaRPr>
          </a:p>
          <a:p>
            <a:pPr>
              <a:spcBef>
                <a:spcPct val="50000"/>
              </a:spcBef>
            </a:pPr>
            <a:endParaRPr lang="de-DE" sz="2400">
              <a:latin typeface="Times New Roman" pitchFamily="18" charset="0"/>
              <a:cs typeface="Times New Roman" pitchFamily="18" charset="0"/>
            </a:endParaRPr>
          </a:p>
          <a:p>
            <a:pPr algn="ctr">
              <a:spcBef>
                <a:spcPct val="50000"/>
              </a:spcBef>
            </a:pPr>
            <a:r>
              <a:rPr lang="de-DE" sz="2000">
                <a:latin typeface="Times New Roman" pitchFamily="18" charset="0"/>
                <a:cs typeface="Times New Roman" pitchFamily="18" charset="0"/>
              </a:rPr>
              <a:t>Ibn Yaḥyā al-Maghribī al-Samawʾal</a:t>
            </a:r>
          </a:p>
          <a:p>
            <a:pPr algn="ctr" rtl="1">
              <a:spcBef>
                <a:spcPct val="50000"/>
              </a:spcBef>
            </a:pPr>
            <a:r>
              <a:rPr lang="de-DE" sz="2000">
                <a:latin typeface="Times New Roman" pitchFamily="18" charset="0"/>
                <a:cs typeface="Times New Roman" pitchFamily="18" charset="0"/>
              </a:rPr>
              <a:t> </a:t>
            </a:r>
            <a:r>
              <a:rPr lang="en-US" altLang="ko-KR" sz="2000">
                <a:latin typeface="Times New Roman" pitchFamily="18" charset="0"/>
                <a:cs typeface="Times New Roman" pitchFamily="18" charset="0"/>
              </a:rPr>
              <a:t>السموأل بن یحیی المغربی</a:t>
            </a:r>
            <a:r>
              <a:rPr lang="en-US" altLang="ko-KR"/>
              <a:t> </a:t>
            </a:r>
            <a:endParaRPr lang="de-DE" sz="240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395288" y="476250"/>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584710" name="Picture 6" descr="68592FEE"/>
          <p:cNvPicPr>
            <a:picLocks noChangeAspect="1" noChangeArrowheads="1"/>
          </p:cNvPicPr>
          <p:nvPr/>
        </p:nvPicPr>
        <p:blipFill>
          <a:blip r:embed="rId4">
            <a:lum contrast="48000"/>
          </a:blip>
          <a:srcRect l="19627" t="17484" r="28784" b="46246"/>
          <a:stretch>
            <a:fillRect/>
          </a:stretch>
        </p:blipFill>
        <p:spPr bwMode="auto">
          <a:xfrm>
            <a:off x="2051050" y="1179513"/>
            <a:ext cx="5184775" cy="5002212"/>
          </a:xfrm>
          <a:prstGeom prst="rect">
            <a:avLst/>
          </a:prstGeom>
          <a:noFill/>
          <a:ln w="9525">
            <a:noFill/>
            <a:miter lim="800000"/>
            <a:headEnd/>
            <a:tailEnd/>
          </a:ln>
        </p:spPr>
      </p:pic>
      <p:sp>
        <p:nvSpPr>
          <p:cNvPr id="584711" name="Text Box 7"/>
          <p:cNvSpPr txBox="1">
            <a:spLocks noChangeArrowheads="1"/>
          </p:cNvSpPr>
          <p:nvPr/>
        </p:nvSpPr>
        <p:spPr bwMode="auto">
          <a:xfrm>
            <a:off x="468313" y="606425"/>
            <a:ext cx="8207375" cy="519113"/>
          </a:xfrm>
          <a:prstGeom prst="rect">
            <a:avLst/>
          </a:prstGeom>
          <a:noFill/>
          <a:ln w="9525">
            <a:noFill/>
            <a:miter lim="800000"/>
            <a:headEnd/>
            <a:tailEnd/>
          </a:ln>
          <a:effectLst/>
        </p:spPr>
        <p:txBody>
          <a:bodyPr>
            <a:spAutoFit/>
          </a:bodyPr>
          <a:lstStyle/>
          <a:p>
            <a:pPr algn="ctr">
              <a:spcBef>
                <a:spcPct val="50000"/>
              </a:spcBef>
            </a:pPr>
            <a:r>
              <a:rPr lang="fa-IR" sz="2800">
                <a:solidFill>
                  <a:schemeClr val="accent2"/>
                </a:solidFill>
                <a:latin typeface="Times New Roman" pitchFamily="18" charset="0"/>
                <a:cs typeface="Times New Roman" pitchFamily="18" charset="0"/>
              </a:rPr>
              <a:t>آهنگ صفی الدین اُرموی (۱٢٩٤- ۱٢۱٦)</a:t>
            </a:r>
            <a:r>
              <a:rPr lang="fa-IR" sz="2800">
                <a:latin typeface="Times New Roman" pitchFamily="18" charset="0"/>
                <a:cs typeface="Times New Roman" pitchFamily="18" charset="0"/>
              </a:rPr>
              <a:t> </a:t>
            </a:r>
            <a:endParaRPr lang="de-DE" sz="28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2802" name="Rectangle 2"/>
          <p:cNvSpPr>
            <a:spLocks noChangeArrowheads="1"/>
          </p:cNvSpPr>
          <p:nvPr/>
        </p:nvSpPr>
        <p:spPr bwMode="auto">
          <a:xfrm>
            <a:off x="395288" y="476250"/>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32806" name="Text Box 6"/>
          <p:cNvSpPr txBox="1">
            <a:spLocks noChangeArrowheads="1"/>
          </p:cNvSpPr>
          <p:nvPr/>
        </p:nvSpPr>
        <p:spPr bwMode="auto">
          <a:xfrm>
            <a:off x="468313" y="692150"/>
            <a:ext cx="8207375" cy="519113"/>
          </a:xfrm>
          <a:prstGeom prst="rect">
            <a:avLst/>
          </a:prstGeom>
          <a:noFill/>
          <a:ln w="9525">
            <a:noFill/>
            <a:miter lim="800000"/>
            <a:headEnd/>
            <a:tailEnd/>
          </a:ln>
          <a:effectLst/>
        </p:spPr>
        <p:txBody>
          <a:bodyPr>
            <a:spAutoFit/>
          </a:bodyPr>
          <a:lstStyle/>
          <a:p>
            <a:pPr algn="ctr">
              <a:spcBef>
                <a:spcPct val="50000"/>
              </a:spcBef>
            </a:pPr>
            <a:r>
              <a:rPr lang="de-DE" altLang="ko-KR" sz="2800">
                <a:latin typeface="Times New Roman" pitchFamily="18" charset="0"/>
                <a:ea typeface="Gulim" pitchFamily="34" charset="-127"/>
                <a:cs typeface="Times New Roman" pitchFamily="18" charset="0"/>
              </a:rPr>
              <a:t>Ostarabische Zahlen in China</a:t>
            </a:r>
          </a:p>
        </p:txBody>
      </p:sp>
      <p:pic>
        <p:nvPicPr>
          <p:cNvPr id="332808" name="Picture 8" descr="24CA84C9"/>
          <p:cNvPicPr>
            <a:picLocks noChangeAspect="1" noChangeArrowheads="1"/>
          </p:cNvPicPr>
          <p:nvPr/>
        </p:nvPicPr>
        <p:blipFill>
          <a:blip r:embed="rId4">
            <a:lum contrast="36000"/>
          </a:blip>
          <a:srcRect l="4111" t="12552" r="53999" b="14273"/>
          <a:stretch>
            <a:fillRect/>
          </a:stretch>
        </p:blipFill>
        <p:spPr bwMode="auto">
          <a:xfrm>
            <a:off x="755650" y="1565275"/>
            <a:ext cx="1512888" cy="1431925"/>
          </a:xfrm>
          <a:prstGeom prst="rect">
            <a:avLst/>
          </a:prstGeom>
          <a:noFill/>
          <a:ln w="9525">
            <a:noFill/>
            <a:miter lim="800000"/>
            <a:headEnd/>
            <a:tailEnd/>
          </a:ln>
        </p:spPr>
      </p:pic>
      <p:pic>
        <p:nvPicPr>
          <p:cNvPr id="332809" name="Picture 9" descr="Yuan_dynasty_iron_magic_square"/>
          <p:cNvPicPr>
            <a:picLocks noChangeAspect="1" noChangeArrowheads="1"/>
          </p:cNvPicPr>
          <p:nvPr/>
        </p:nvPicPr>
        <p:blipFill>
          <a:blip r:embed="rId5" cstate="print"/>
          <a:srcRect t="2402" r="1544" b="1547"/>
          <a:stretch>
            <a:fillRect/>
          </a:stretch>
        </p:blipFill>
        <p:spPr bwMode="auto">
          <a:xfrm>
            <a:off x="2771775" y="1308100"/>
            <a:ext cx="5719763" cy="5084763"/>
          </a:xfrm>
          <a:prstGeom prst="rect">
            <a:avLst/>
          </a:prstGeom>
          <a:noFill/>
          <a:ln w="9525">
            <a:noFill/>
            <a:miter lim="800000"/>
            <a:headEnd/>
            <a:tailEnd/>
          </a:ln>
        </p:spPr>
      </p:pic>
      <p:sp>
        <p:nvSpPr>
          <p:cNvPr id="332810" name="Text Box 10"/>
          <p:cNvSpPr txBox="1">
            <a:spLocks noChangeArrowheads="1"/>
          </p:cNvSpPr>
          <p:nvPr/>
        </p:nvSpPr>
        <p:spPr bwMode="auto">
          <a:xfrm>
            <a:off x="611188" y="5126038"/>
            <a:ext cx="2160587" cy="895350"/>
          </a:xfrm>
          <a:prstGeom prst="rect">
            <a:avLst/>
          </a:prstGeom>
          <a:noFill/>
          <a:ln w="9525">
            <a:noFill/>
            <a:miter lim="800000"/>
            <a:headEnd/>
            <a:tailEnd/>
          </a:ln>
          <a:effectLst/>
        </p:spPr>
        <p:txBody>
          <a:bodyPr>
            <a:spAutoFit/>
          </a:bodyPr>
          <a:lstStyle/>
          <a:p>
            <a:pPr algn="ctr">
              <a:spcBef>
                <a:spcPct val="20000"/>
              </a:spcBef>
            </a:pPr>
            <a:r>
              <a:rPr lang="en-GB" altLang="ko-KR" sz="2400">
                <a:latin typeface="Times New Roman" pitchFamily="18" charset="0"/>
                <a:ea typeface="Gulim" pitchFamily="34" charset="-127"/>
                <a:cs typeface="Times New Roman" pitchFamily="18" charset="0"/>
              </a:rPr>
              <a:t>Yuan Dynasty </a:t>
            </a:r>
          </a:p>
          <a:p>
            <a:pPr algn="ctr">
              <a:spcBef>
                <a:spcPct val="20000"/>
              </a:spcBef>
            </a:pPr>
            <a:r>
              <a:rPr lang="en-GB" altLang="ko-KR" sz="2400">
                <a:latin typeface="Times New Roman" pitchFamily="18" charset="0"/>
                <a:ea typeface="Gulim" pitchFamily="34" charset="-127"/>
                <a:cs typeface="Times New Roman" pitchFamily="18" charset="0"/>
              </a:rPr>
              <a:t>(1271-1368)</a:t>
            </a:r>
            <a:endParaRPr lang="de-DE" sz="2400">
              <a:latin typeface="Times New Roman" pitchFamily="18" charset="0"/>
              <a:ea typeface="Gulim" pitchFamily="34" charset="-127"/>
              <a:cs typeface="Times New Roman" pitchFamily="18" charset="0"/>
            </a:endParaRPr>
          </a:p>
        </p:txBody>
      </p:sp>
      <p:sp>
        <p:nvSpPr>
          <p:cNvPr id="332811" name="Text Box 11"/>
          <p:cNvSpPr txBox="1">
            <a:spLocks noChangeArrowheads="1"/>
          </p:cNvSpPr>
          <p:nvPr/>
        </p:nvSpPr>
        <p:spPr bwMode="auto">
          <a:xfrm>
            <a:off x="684213" y="2997200"/>
            <a:ext cx="1511300" cy="822325"/>
          </a:xfrm>
          <a:prstGeom prst="rect">
            <a:avLst/>
          </a:prstGeom>
          <a:noFill/>
          <a:ln w="9525">
            <a:noFill/>
            <a:miter lim="800000"/>
            <a:headEnd/>
            <a:tailEnd/>
          </a:ln>
          <a:effectLst/>
        </p:spPr>
        <p:txBody>
          <a:bodyPr>
            <a:spAutoFit/>
          </a:bodyPr>
          <a:lstStyle/>
          <a:p>
            <a:pPr algn="ctr">
              <a:spcBef>
                <a:spcPct val="50000"/>
              </a:spcBef>
            </a:pPr>
            <a:r>
              <a:rPr lang="de-DE" altLang="ko-KR" sz="2400">
                <a:latin typeface="Times New Roman" pitchFamily="18" charset="0"/>
                <a:ea typeface="Gulim" pitchFamily="34" charset="-127"/>
                <a:cs typeface="Times New Roman" pitchFamily="18" charset="0"/>
              </a:rPr>
              <a:t>Magisches Quadrat</a:t>
            </a:r>
            <a:endParaRPr lang="de-DE" sz="2400">
              <a:latin typeface="Times New Roman" pitchFamily="18" charset="0"/>
              <a:ea typeface="Gulim" pitchFamily="34" charset="-127"/>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32809"/>
                                        </p:tgtEl>
                                        <p:attrNameLst>
                                          <p:attrName>style.visibility</p:attrName>
                                        </p:attrNameLst>
                                      </p:cBhvr>
                                      <p:to>
                                        <p:strVal val="visible"/>
                                      </p:to>
                                    </p:set>
                                    <p:animEffect transition="in" filter="wheel(4)">
                                      <p:cBhvr>
                                        <p:cTn id="7" dur="1000"/>
                                        <p:tgtEl>
                                          <p:spTgt spid="33280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32810"/>
                                        </p:tgtEl>
                                        <p:attrNameLst>
                                          <p:attrName>style.visibility</p:attrName>
                                        </p:attrNameLst>
                                      </p:cBhvr>
                                      <p:to>
                                        <p:strVal val="visible"/>
                                      </p:to>
                                    </p:set>
                                    <p:animEffect transition="in" filter="diamond(in)">
                                      <p:cBhvr>
                                        <p:cTn id="10" dur="1000"/>
                                        <p:tgtEl>
                                          <p:spTgt spid="332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94243" name="Text Box 3"/>
          <p:cNvSpPr txBox="1">
            <a:spLocks noChangeArrowheads="1"/>
          </p:cNvSpPr>
          <p:nvPr/>
        </p:nvSpPr>
        <p:spPr bwMode="auto">
          <a:xfrm>
            <a:off x="755650" y="549275"/>
            <a:ext cx="7920038" cy="5649913"/>
          </a:xfrm>
          <a:prstGeom prst="rect">
            <a:avLst/>
          </a:prstGeom>
          <a:noFill/>
          <a:ln w="9525">
            <a:noFill/>
            <a:miter lim="800000"/>
            <a:headEnd/>
            <a:tailEnd/>
          </a:ln>
          <a:effectLst/>
        </p:spPr>
        <p:txBody>
          <a:bodyPr>
            <a:spAutoFit/>
          </a:bodyPr>
          <a:lstStyle/>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Esther Highland 				(1916-2006)</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Isaac Asimov 				(1920-1992</a:t>
            </a:r>
            <a:r>
              <a:rPr lang="sv-SE" altLang="ko-KR" sz="2800">
                <a:latin typeface="Times New Roman" pitchFamily="18" charset="0"/>
                <a:ea typeface="Gulim" pitchFamily="34" charset="-127"/>
                <a:cs typeface="Times New Roman" pitchFamily="18" charset="0"/>
              </a:rPr>
              <a:t>)</a:t>
            </a:r>
          </a:p>
          <a:p>
            <a:pPr>
              <a:spcBef>
                <a:spcPct val="50000"/>
              </a:spcBef>
              <a:buFont typeface="Wingdings" pitchFamily="2" charset="2"/>
              <a:buChar char="§"/>
            </a:pPr>
            <a:r>
              <a:rPr lang="en-GB" altLang="ko-KR" sz="2800">
                <a:latin typeface="Times New Roman" pitchFamily="18" charset="0"/>
                <a:ea typeface="Gulim" pitchFamily="34" charset="-127"/>
                <a:cs typeface="Times New Roman" pitchFamily="18" charset="0"/>
              </a:rPr>
              <a:t> Heinz Zemanek 				(1920-2014) </a:t>
            </a:r>
          </a:p>
          <a:p>
            <a:pPr>
              <a:spcBef>
                <a:spcPct val="50000"/>
              </a:spcBef>
              <a:buFont typeface="Wingdings" pitchFamily="2" charset="2"/>
              <a:buChar char="§"/>
            </a:pPr>
            <a:r>
              <a:rPr lang="pt-BR" altLang="ko-KR" sz="2800">
                <a:latin typeface="Times New Roman" pitchFamily="18" charset="0"/>
                <a:ea typeface="Gulim" pitchFamily="34" charset="-127"/>
                <a:cs typeface="Times New Roman" pitchFamily="18" charset="0"/>
              </a:rPr>
              <a:t> Amadou-Mahtar M'Bow 		(1921-)</a:t>
            </a:r>
          </a:p>
          <a:p>
            <a:pPr>
              <a:spcBef>
                <a:spcPct val="50000"/>
              </a:spcBef>
              <a:buFont typeface="Wingdings" pitchFamily="2" charset="2"/>
              <a:buChar char="§"/>
            </a:pPr>
            <a:r>
              <a:rPr lang="sv-SE" altLang="ko-KR" sz="2800">
                <a:latin typeface="Times New Roman" pitchFamily="18" charset="0"/>
                <a:ea typeface="Gulim" pitchFamily="34" charset="-127"/>
                <a:cs typeface="Times New Roman" pitchFamily="18" charset="0"/>
              </a:rPr>
              <a:t> J</a:t>
            </a:r>
            <a:r>
              <a:rPr lang="de-DE" altLang="ko-KR" sz="2800">
                <a:latin typeface="Times New Roman" pitchFamily="18" charset="0"/>
                <a:ea typeface="Gulim" pitchFamily="34" charset="-127"/>
                <a:cs typeface="Times New Roman" pitchFamily="18" charset="0"/>
              </a:rPr>
              <a:t>u</a:t>
            </a:r>
            <a:r>
              <a:rPr lang="sv-SE" altLang="ko-KR" sz="2800">
                <a:latin typeface="Times New Roman" pitchFamily="18" charset="0"/>
                <a:ea typeface="Gulim" pitchFamily="34" charset="-127"/>
                <a:cs typeface="Times New Roman" pitchFamily="18" charset="0"/>
              </a:rPr>
              <a:t>an Vernet 				(1923-2011)</a:t>
            </a:r>
            <a:r>
              <a:rPr lang="en-GB" altLang="ko-KR" sz="2800">
                <a:latin typeface="Times New Roman" pitchFamily="18" charset="0"/>
                <a:ea typeface="Gulim" pitchFamily="34" charset="-127"/>
                <a:cs typeface="Times New Roman" pitchFamily="18" charset="0"/>
              </a:rPr>
              <a:t> </a:t>
            </a:r>
            <a:endParaRPr lang="sv-SE" altLang="ko-KR" sz="2800">
              <a:latin typeface="Times New Roman" pitchFamily="18" charset="0"/>
              <a:ea typeface="Gulim" pitchFamily="34" charset="-127"/>
              <a:cs typeface="Times New Roman" pitchFamily="18" charset="0"/>
            </a:endParaRP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Roger Newton 				(1924-)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John Freely 				(1926-)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Hans-Ludwig Wussing 			(1927-2011) </a:t>
            </a:r>
          </a:p>
          <a:p>
            <a:pPr>
              <a:spcBef>
                <a:spcPct val="50000"/>
              </a:spcBef>
              <a:buFont typeface="Wingdings" pitchFamily="2" charset="2"/>
              <a:buChar char="§"/>
            </a:pPr>
            <a:r>
              <a:rPr lang="de-DE" altLang="ko-KR" sz="2800">
                <a:latin typeface="Times New Roman" pitchFamily="18" charset="0"/>
                <a:ea typeface="Gulim" pitchFamily="34" charset="-127"/>
                <a:cs typeface="Times New Roman" pitchFamily="18" charset="0"/>
              </a:rPr>
              <a:t> Gerald Toomer 				(1934-)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270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12707"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12708"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al-Khwarizmi</a:t>
            </a:r>
          </a:p>
          <a:p>
            <a:pPr algn="ctr">
              <a:spcBef>
                <a:spcPct val="50000"/>
              </a:spcBef>
            </a:pPr>
            <a:r>
              <a:rPr lang="de-DE" sz="3600" i="1">
                <a:latin typeface="Times New Roman" pitchFamily="18" charset="0"/>
                <a:cs typeface="Times New Roman" pitchFamily="18" charset="0"/>
              </a:rPr>
              <a:t>in Europa</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48131" name="Picture 3" descr="Arabmap"/>
          <p:cNvPicPr>
            <a:picLocks noChangeAspect="1" noChangeArrowheads="1"/>
          </p:cNvPicPr>
          <p:nvPr/>
        </p:nvPicPr>
        <p:blipFill>
          <a:blip r:embed="rId4"/>
          <a:srcRect/>
          <a:stretch>
            <a:fillRect/>
          </a:stretch>
        </p:blipFill>
        <p:spPr bwMode="auto">
          <a:xfrm>
            <a:off x="468313" y="454025"/>
            <a:ext cx="8280400" cy="5908675"/>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257027" name="Picture 3" descr="http://upload.wikimedia.org/wikipedia/commons/thumb/3/33/Pen%C3%ADnsula_ib%C3%A9rica_1037.svg/800px-Pen%C3%ADnsula_ib%C3%A9rica_1037.svg.png"/>
          <p:cNvPicPr>
            <a:picLocks noChangeAspect="1" noChangeArrowheads="1"/>
          </p:cNvPicPr>
          <p:nvPr/>
        </p:nvPicPr>
        <p:blipFill>
          <a:blip r:embed="rId4"/>
          <a:srcRect/>
          <a:stretch>
            <a:fillRect/>
          </a:stretch>
        </p:blipFill>
        <p:spPr bwMode="auto">
          <a:xfrm>
            <a:off x="611188" y="784225"/>
            <a:ext cx="7848600" cy="5453063"/>
          </a:xfrm>
          <a:prstGeom prst="rect">
            <a:avLst/>
          </a:prstGeom>
          <a:noFill/>
          <a:ln w="9525">
            <a:noFill/>
            <a:miter lim="800000"/>
            <a:headEnd/>
            <a:tailEnd/>
          </a:ln>
        </p:spPr>
      </p:pic>
      <p:sp>
        <p:nvSpPr>
          <p:cNvPr id="257028" name="Text Box 4"/>
          <p:cNvSpPr txBox="1">
            <a:spLocks noChangeArrowheads="1"/>
          </p:cNvSpPr>
          <p:nvPr/>
        </p:nvSpPr>
        <p:spPr bwMode="auto">
          <a:xfrm>
            <a:off x="5364163" y="5695950"/>
            <a:ext cx="3168650" cy="396875"/>
          </a:xfrm>
          <a:prstGeom prst="rect">
            <a:avLst/>
          </a:prstGeom>
          <a:noFill/>
          <a:ln w="9525">
            <a:noFill/>
            <a:miter lim="800000"/>
            <a:headEnd/>
            <a:tailEnd/>
          </a:ln>
          <a:effectLst/>
        </p:spPr>
        <p:txBody>
          <a:bodyPr>
            <a:spAutoFit/>
          </a:bodyPr>
          <a:lstStyle/>
          <a:p>
            <a:pPr>
              <a:spcBef>
                <a:spcPct val="50000"/>
              </a:spcBef>
            </a:pPr>
            <a:r>
              <a:rPr lang="de-DE" sz="2000">
                <a:solidFill>
                  <a:srgbClr val="003300"/>
                </a:solidFill>
                <a:latin typeface="Algerian" pitchFamily="82" charset="0"/>
                <a:cs typeface="Times New Roman" pitchFamily="18" charset="0"/>
              </a:rPr>
              <a:t>„Islamisches“ Spanien</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475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14755" name="AutoShape 3"/>
          <p:cNvSpPr>
            <a:spLocks noChangeArrowheads="1"/>
          </p:cNvSpPr>
          <p:nvPr/>
        </p:nvSpPr>
        <p:spPr bwMode="auto">
          <a:xfrm rot="10800000">
            <a:off x="539750" y="1484313"/>
            <a:ext cx="8083550" cy="4002087"/>
          </a:xfrm>
          <a:prstGeom prst="verticalScroll">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714756" name="Text Box 4"/>
          <p:cNvSpPr txBox="1">
            <a:spLocks noChangeArrowheads="1"/>
          </p:cNvSpPr>
          <p:nvPr/>
        </p:nvSpPr>
        <p:spPr bwMode="auto">
          <a:xfrm>
            <a:off x="1331913" y="2468563"/>
            <a:ext cx="6335712" cy="1465262"/>
          </a:xfrm>
          <a:prstGeom prst="rect">
            <a:avLst/>
          </a:prstGeom>
          <a:noFill/>
          <a:ln w="9525">
            <a:noFill/>
            <a:miter lim="800000"/>
            <a:headEnd/>
            <a:tailEnd/>
          </a:ln>
          <a:effectLst/>
        </p:spPr>
        <p:txBody>
          <a:bodyPr>
            <a:spAutoFit/>
          </a:bodyPr>
          <a:lstStyle/>
          <a:p>
            <a:pPr algn="ctr">
              <a:spcBef>
                <a:spcPct val="50000"/>
              </a:spcBef>
            </a:pPr>
            <a:r>
              <a:rPr lang="de-DE" sz="3600" i="1">
                <a:latin typeface="Times New Roman" pitchFamily="18" charset="0"/>
                <a:cs typeface="Times New Roman" pitchFamily="18" charset="0"/>
              </a:rPr>
              <a:t>al-Khwarizmis Algebra </a:t>
            </a:r>
          </a:p>
          <a:p>
            <a:pPr algn="ctr">
              <a:spcBef>
                <a:spcPct val="50000"/>
              </a:spcBef>
            </a:pPr>
            <a:r>
              <a:rPr lang="de-DE" sz="3600" i="1">
                <a:latin typeface="Times New Roman" pitchFamily="18" charset="0"/>
                <a:cs typeface="Times New Roman" pitchFamily="18" charset="0"/>
              </a:rPr>
              <a:t>in Europa</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99044" name="Text Box 4"/>
          <p:cNvSpPr txBox="1">
            <a:spLocks noChangeArrowheads="1"/>
          </p:cNvSpPr>
          <p:nvPr/>
        </p:nvSpPr>
        <p:spPr bwMode="auto">
          <a:xfrm>
            <a:off x="684213" y="698500"/>
            <a:ext cx="7920037" cy="5322888"/>
          </a:xfrm>
          <a:prstGeom prst="rect">
            <a:avLst/>
          </a:prstGeom>
          <a:noFill/>
          <a:ln w="9525">
            <a:noFill/>
            <a:miter lim="800000"/>
            <a:headEnd/>
            <a:tailEnd/>
          </a:ln>
          <a:effectLst/>
        </p:spPr>
        <p:txBody>
          <a:bodyPr>
            <a:spAutoFit/>
          </a:bodyPr>
          <a:lstStyle/>
          <a:p>
            <a:pPr algn="ctr" rtl="1">
              <a:spcBef>
                <a:spcPct val="50000"/>
              </a:spcBef>
            </a:pPr>
            <a:r>
              <a:rPr lang="de-DE" altLang="ko-KR" sz="2800">
                <a:latin typeface="Times New Roman" pitchFamily="18" charset="0"/>
                <a:ea typeface="Gulim" pitchFamily="34" charset="-127"/>
                <a:cs typeface="Times New Roman" pitchFamily="18" charset="0"/>
              </a:rPr>
              <a:t>Die Übersetzung der „</a:t>
            </a:r>
            <a:r>
              <a:rPr lang="de-DE" altLang="ko-KR" sz="2800" i="1">
                <a:latin typeface="Times New Roman" pitchFamily="18" charset="0"/>
                <a:ea typeface="Gulim" pitchFamily="34" charset="-127"/>
                <a:cs typeface="Times New Roman" pitchFamily="18" charset="0"/>
              </a:rPr>
              <a:t>Algebra</a:t>
            </a:r>
            <a:r>
              <a:rPr lang="de-DE" altLang="ko-KR" sz="2800">
                <a:latin typeface="Times New Roman" pitchFamily="18" charset="0"/>
                <a:ea typeface="Gulim" pitchFamily="34" charset="-127"/>
                <a:cs typeface="Times New Roman" pitchFamily="18" charset="0"/>
              </a:rPr>
              <a:t>“ ins Lateinische</a:t>
            </a:r>
          </a:p>
          <a:p>
            <a:pPr algn="ctr" rtl="1">
              <a:spcBef>
                <a:spcPct val="50000"/>
              </a:spcBef>
            </a:pPr>
            <a:endParaRPr lang="de-DE" sz="1000">
              <a:latin typeface="Times New Roman" pitchFamily="18" charset="0"/>
              <a:ea typeface="Gulim" pitchFamily="34" charset="-127"/>
              <a:cs typeface="Times New Roman" pitchFamily="18" charset="0"/>
            </a:endParaRPr>
          </a:p>
          <a:p>
            <a:pPr>
              <a:spcBef>
                <a:spcPct val="50000"/>
              </a:spcBef>
            </a:pPr>
            <a:r>
              <a:rPr lang="sv-SE" sz="2800">
                <a:latin typeface="Times New Roman" pitchFamily="18" charset="0"/>
                <a:ea typeface="Gulim" pitchFamily="34" charset="-127"/>
                <a:cs typeface="Times New Roman" pitchFamily="18" charset="0"/>
              </a:rPr>
              <a:t>Johannes Hispalensis 		</a:t>
            </a:r>
            <a:r>
              <a:rPr lang="de-DE" sz="2800">
                <a:latin typeface="Times New Roman" pitchFamily="18" charset="0"/>
                <a:ea typeface="Gulim" pitchFamily="34" charset="-127"/>
                <a:cs typeface="Times New Roman" pitchFamily="18" charset="0"/>
              </a:rPr>
              <a:t>(1090-1153)</a:t>
            </a:r>
            <a:r>
              <a:rPr lang="en-GB" sz="2800">
                <a:latin typeface="Times New Roman" pitchFamily="18" charset="0"/>
                <a:ea typeface="Gulim" pitchFamily="34" charset="-127"/>
                <a:cs typeface="Times New Roman" pitchFamily="18" charset="0"/>
              </a:rPr>
              <a:t> </a:t>
            </a:r>
          </a:p>
          <a:p>
            <a:pPr>
              <a:spcBef>
                <a:spcPct val="50000"/>
              </a:spcBef>
            </a:pPr>
            <a:r>
              <a:rPr lang="en-GB" sz="2800">
                <a:latin typeface="Times New Roman" pitchFamily="18" charset="0"/>
                <a:ea typeface="Gulim" pitchFamily="34" charset="-127"/>
                <a:cs typeface="Times New Roman" pitchFamily="18" charset="0"/>
              </a:rPr>
              <a:t>Robert of Chester 			(1110-1160) </a:t>
            </a:r>
          </a:p>
          <a:p>
            <a:pPr>
              <a:spcBef>
                <a:spcPct val="50000"/>
              </a:spcBef>
            </a:pPr>
            <a:r>
              <a:rPr lang="it-IT" altLang="ko-KR" sz="2800">
                <a:latin typeface="Times New Roman" pitchFamily="18" charset="0"/>
                <a:ea typeface="Gulim" pitchFamily="34" charset="-127"/>
                <a:cs typeface="Times New Roman" pitchFamily="18" charset="0"/>
              </a:rPr>
              <a:t>Gerardo da Cremona 		</a:t>
            </a:r>
            <a:r>
              <a:rPr lang="de-DE" altLang="ko-KR" sz="2800">
                <a:latin typeface="Times New Roman" pitchFamily="18" charset="0"/>
                <a:ea typeface="Gulim" pitchFamily="34" charset="-127"/>
                <a:cs typeface="Times New Roman" pitchFamily="18" charset="0"/>
              </a:rPr>
              <a:t>(1114-1187) </a:t>
            </a:r>
            <a:endParaRPr lang="sv-SE" sz="2800">
              <a:latin typeface="Times New Roman" pitchFamily="18" charset="0"/>
              <a:cs typeface="Times New Roman" pitchFamily="18" charset="0"/>
            </a:endParaRPr>
          </a:p>
          <a:p>
            <a:pPr>
              <a:spcBef>
                <a:spcPct val="50000"/>
              </a:spcBef>
            </a:pPr>
            <a:r>
              <a:rPr lang="it-IT" sz="2800">
                <a:latin typeface="Times New Roman" pitchFamily="18" charset="0"/>
                <a:cs typeface="Times New Roman" pitchFamily="18" charset="0"/>
              </a:rPr>
              <a:t>Guillelmo de Luna</a:t>
            </a:r>
            <a:r>
              <a:rPr lang="it-IT" altLang="ko-KR" sz="2800">
                <a:latin typeface="Times New Roman" pitchFamily="18" charset="0"/>
                <a:ea typeface="Gulim" pitchFamily="34" charset="-127"/>
              </a:rPr>
              <a:t> 		(? - ?)</a:t>
            </a:r>
          </a:p>
          <a:p>
            <a:pPr>
              <a:spcBef>
                <a:spcPct val="50000"/>
              </a:spcBef>
            </a:pPr>
            <a:endParaRPr lang="it-IT" altLang="ko-KR" sz="1600">
              <a:latin typeface="Times New Roman" pitchFamily="18" charset="0"/>
              <a:ea typeface="Gulim" pitchFamily="34" charset="-127"/>
            </a:endParaRPr>
          </a:p>
          <a:p>
            <a:pPr>
              <a:spcBef>
                <a:spcPct val="50000"/>
              </a:spcBef>
            </a:pPr>
            <a:r>
              <a:rPr lang="de-DE" sz="2400" i="1">
                <a:latin typeface="Times New Roman" pitchFamily="18" charset="0"/>
                <a:cs typeface="Times New Roman" pitchFamily="18" charset="0"/>
              </a:rPr>
              <a:t>Aghabar, Alboret, Alcibra, Aldshber, Alǧabr,</a:t>
            </a:r>
            <a:r>
              <a:rPr lang="en-GB" sz="2400" i="1">
                <a:latin typeface="Times New Roman" pitchFamily="18" charset="0"/>
                <a:cs typeface="Times New Roman" pitchFamily="18" charset="0"/>
              </a:rPr>
              <a:t> </a:t>
            </a:r>
            <a:r>
              <a:rPr lang="de-DE" altLang="ko-KR" sz="2400" i="1">
                <a:latin typeface="Times New Roman" pitchFamily="18" charset="0"/>
                <a:ea typeface="Gulim" pitchFamily="34" charset="-127"/>
              </a:rPr>
              <a:t>Algeber, Algebla, Algebra, Alġebra, Álgebra, Alghebra Algiabr, Algibra, Aliabraa, Aliabre, Aliebra, Aligibra, Aljabra, Aljebra, Arcibra, Argebra, Algèbre, Argibra, Arzibra</a:t>
            </a:r>
            <a:endParaRPr lang="de-DE" sz="2400" i="1">
              <a:latin typeface="Times New Roman" pitchFamily="18" charset="0"/>
              <a:ea typeface="Gulim" pitchFamily="34" charset="-127"/>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420688" y="433388"/>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graphicFrame>
        <p:nvGraphicFramePr>
          <p:cNvPr id="123907" name="Object 3"/>
          <p:cNvGraphicFramePr>
            <a:graphicFrameLocks noChangeAspect="1"/>
          </p:cNvGraphicFramePr>
          <p:nvPr/>
        </p:nvGraphicFramePr>
        <p:xfrm>
          <a:off x="827088" y="908050"/>
          <a:ext cx="2665412" cy="646113"/>
        </p:xfrm>
        <a:graphic>
          <a:graphicData uri="http://schemas.openxmlformats.org/presentationml/2006/ole">
            <p:oleObj spid="_x0000_s123907" name="Equation" r:id="rId5" imgW="838080" imgH="203040" progId="Equation.DSMT4">
              <p:embed/>
            </p:oleObj>
          </a:graphicData>
        </a:graphic>
      </p:graphicFrame>
      <p:grpSp>
        <p:nvGrpSpPr>
          <p:cNvPr id="123928" name="Group 24"/>
          <p:cNvGrpSpPr>
            <a:grpSpLocks/>
          </p:cNvGrpSpPr>
          <p:nvPr/>
        </p:nvGrpSpPr>
        <p:grpSpPr bwMode="auto">
          <a:xfrm>
            <a:off x="5424488" y="836613"/>
            <a:ext cx="2676525" cy="2338387"/>
            <a:chOff x="1920" y="2016"/>
            <a:chExt cx="1776" cy="1611"/>
          </a:xfrm>
        </p:grpSpPr>
        <p:grpSp>
          <p:nvGrpSpPr>
            <p:cNvPr id="123929" name="Group 25"/>
            <p:cNvGrpSpPr>
              <a:grpSpLocks/>
            </p:cNvGrpSpPr>
            <p:nvPr/>
          </p:nvGrpSpPr>
          <p:grpSpPr bwMode="auto">
            <a:xfrm>
              <a:off x="1920" y="2016"/>
              <a:ext cx="1776" cy="987"/>
              <a:chOff x="336" y="1440"/>
              <a:chExt cx="1776" cy="987"/>
            </a:xfrm>
          </p:grpSpPr>
          <p:sp>
            <p:nvSpPr>
              <p:cNvPr id="123930" name="Text Box 26"/>
              <p:cNvSpPr txBox="1">
                <a:spLocks noChangeArrowheads="1"/>
              </p:cNvSpPr>
              <p:nvPr/>
            </p:nvSpPr>
            <p:spPr bwMode="auto">
              <a:xfrm>
                <a:off x="336" y="2112"/>
                <a:ext cx="288" cy="315"/>
              </a:xfrm>
              <a:prstGeom prst="rect">
                <a:avLst/>
              </a:prstGeom>
              <a:noFill/>
              <a:ln w="9525">
                <a:noFill/>
                <a:miter lim="800000"/>
                <a:headEnd/>
                <a:tailEnd/>
              </a:ln>
              <a:effectLst/>
            </p:spPr>
            <p:txBody>
              <a:bodyPr>
                <a:spAutoFit/>
              </a:bodyPr>
              <a:lstStyle/>
              <a:p>
                <a:pPr>
                  <a:spcBef>
                    <a:spcPct val="50000"/>
                  </a:spcBef>
                </a:pPr>
                <a:r>
                  <a:rPr lang="en-US" sz="2400" i="1">
                    <a:latin typeface="Times New Roman" pitchFamily="18" charset="0"/>
                  </a:rPr>
                  <a:t>x</a:t>
                </a:r>
              </a:p>
            </p:txBody>
          </p:sp>
          <p:sp>
            <p:nvSpPr>
              <p:cNvPr id="123931" name="Text Box 27"/>
              <p:cNvSpPr txBox="1">
                <a:spLocks noChangeArrowheads="1"/>
              </p:cNvSpPr>
              <p:nvPr/>
            </p:nvSpPr>
            <p:spPr bwMode="auto">
              <a:xfrm>
                <a:off x="1057" y="1440"/>
                <a:ext cx="287" cy="315"/>
              </a:xfrm>
              <a:prstGeom prst="rect">
                <a:avLst/>
              </a:prstGeom>
              <a:noFill/>
              <a:ln w="9525">
                <a:noFill/>
                <a:miter lim="800000"/>
                <a:headEnd/>
                <a:tailEnd/>
              </a:ln>
              <a:effectLst/>
            </p:spPr>
            <p:txBody>
              <a:bodyPr>
                <a:spAutoFit/>
              </a:bodyPr>
              <a:lstStyle/>
              <a:p>
                <a:pPr>
                  <a:spcBef>
                    <a:spcPct val="50000"/>
                  </a:spcBef>
                </a:pPr>
                <a:r>
                  <a:rPr lang="en-US" sz="2400" i="1">
                    <a:latin typeface="Times New Roman" pitchFamily="18" charset="0"/>
                  </a:rPr>
                  <a:t>x</a:t>
                </a:r>
              </a:p>
            </p:txBody>
          </p:sp>
          <p:sp>
            <p:nvSpPr>
              <p:cNvPr id="123932" name="Text Box 28"/>
              <p:cNvSpPr txBox="1">
                <a:spLocks noChangeArrowheads="1"/>
              </p:cNvSpPr>
              <p:nvPr/>
            </p:nvSpPr>
            <p:spPr bwMode="auto">
              <a:xfrm>
                <a:off x="1680" y="1440"/>
                <a:ext cx="432" cy="315"/>
              </a:xfrm>
              <a:prstGeom prst="rect">
                <a:avLst/>
              </a:prstGeom>
              <a:noFill/>
              <a:ln w="9525">
                <a:noFill/>
                <a:miter lim="800000"/>
                <a:headEnd/>
                <a:tailEnd/>
              </a:ln>
              <a:effectLst/>
            </p:spPr>
            <p:txBody>
              <a:bodyPr>
                <a:spAutoFit/>
              </a:bodyPr>
              <a:lstStyle/>
              <a:p>
                <a:pPr>
                  <a:spcBef>
                    <a:spcPct val="50000"/>
                  </a:spcBef>
                </a:pPr>
                <a:r>
                  <a:rPr lang="en-US" sz="2400" i="1">
                    <a:latin typeface="Times New Roman" pitchFamily="18" charset="0"/>
                  </a:rPr>
                  <a:t>5</a:t>
                </a:r>
              </a:p>
            </p:txBody>
          </p:sp>
        </p:grpSp>
        <p:grpSp>
          <p:nvGrpSpPr>
            <p:cNvPr id="123933" name="Group 29"/>
            <p:cNvGrpSpPr>
              <a:grpSpLocks/>
            </p:cNvGrpSpPr>
            <p:nvPr/>
          </p:nvGrpSpPr>
          <p:grpSpPr bwMode="auto">
            <a:xfrm>
              <a:off x="1920" y="2400"/>
              <a:ext cx="1584" cy="1227"/>
              <a:chOff x="1920" y="2400"/>
              <a:chExt cx="1584" cy="1227"/>
            </a:xfrm>
          </p:grpSpPr>
          <p:sp>
            <p:nvSpPr>
              <p:cNvPr id="123934" name="Rectangle 30"/>
              <p:cNvSpPr>
                <a:spLocks noChangeArrowheads="1"/>
              </p:cNvSpPr>
              <p:nvPr/>
            </p:nvSpPr>
            <p:spPr bwMode="auto">
              <a:xfrm>
                <a:off x="2352" y="2400"/>
                <a:ext cx="960" cy="96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23935" name="Rectangle 31"/>
              <p:cNvSpPr>
                <a:spLocks noChangeArrowheads="1"/>
              </p:cNvSpPr>
              <p:nvPr/>
            </p:nvSpPr>
            <p:spPr bwMode="auto">
              <a:xfrm rot="-5400000">
                <a:off x="2736" y="2976"/>
                <a:ext cx="192" cy="960"/>
              </a:xfrm>
              <a:prstGeom prst="rect">
                <a:avLst/>
              </a:prstGeom>
              <a:solidFill>
                <a:schemeClr val="hlink"/>
              </a:solidFill>
              <a:ln w="9525">
                <a:solidFill>
                  <a:schemeClr val="tx1"/>
                </a:solidFill>
                <a:miter lim="800000"/>
                <a:headEnd/>
                <a:tailEnd/>
              </a:ln>
              <a:effectLst/>
            </p:spPr>
            <p:txBody>
              <a:bodyPr wrap="none" anchor="ctr"/>
              <a:lstStyle/>
              <a:p>
                <a:endParaRPr lang="en-US"/>
              </a:p>
            </p:txBody>
          </p:sp>
          <p:sp>
            <p:nvSpPr>
              <p:cNvPr id="123936" name="Rectangle 32"/>
              <p:cNvSpPr>
                <a:spLocks noChangeArrowheads="1"/>
              </p:cNvSpPr>
              <p:nvPr/>
            </p:nvSpPr>
            <p:spPr bwMode="auto">
              <a:xfrm>
                <a:off x="3312" y="2400"/>
                <a:ext cx="192" cy="960"/>
              </a:xfrm>
              <a:prstGeom prst="rect">
                <a:avLst/>
              </a:prstGeom>
              <a:solidFill>
                <a:schemeClr val="hlink"/>
              </a:solidFill>
              <a:ln w="9525">
                <a:solidFill>
                  <a:schemeClr val="tx1"/>
                </a:solidFill>
                <a:miter lim="800000"/>
                <a:headEnd/>
                <a:tailEnd/>
              </a:ln>
              <a:effectLst/>
            </p:spPr>
            <p:txBody>
              <a:bodyPr wrap="none" anchor="ctr"/>
              <a:lstStyle/>
              <a:p>
                <a:endParaRPr lang="en-US"/>
              </a:p>
            </p:txBody>
          </p:sp>
          <p:sp>
            <p:nvSpPr>
              <p:cNvPr id="123937" name="Text Box 33"/>
              <p:cNvSpPr txBox="1">
                <a:spLocks noChangeArrowheads="1"/>
              </p:cNvSpPr>
              <p:nvPr/>
            </p:nvSpPr>
            <p:spPr bwMode="auto">
              <a:xfrm>
                <a:off x="1920" y="3312"/>
                <a:ext cx="336" cy="315"/>
              </a:xfrm>
              <a:prstGeom prst="rect">
                <a:avLst/>
              </a:prstGeom>
              <a:noFill/>
              <a:ln w="9525">
                <a:noFill/>
                <a:miter lim="800000"/>
                <a:headEnd/>
                <a:tailEnd/>
              </a:ln>
              <a:effectLst/>
            </p:spPr>
            <p:txBody>
              <a:bodyPr>
                <a:spAutoFit/>
              </a:bodyPr>
              <a:lstStyle/>
              <a:p>
                <a:pPr>
                  <a:spcBef>
                    <a:spcPct val="50000"/>
                  </a:spcBef>
                </a:pPr>
                <a:r>
                  <a:rPr lang="en-US" sz="2400" i="1">
                    <a:latin typeface="Times New Roman" pitchFamily="18" charset="0"/>
                  </a:rPr>
                  <a:t>5</a:t>
                </a:r>
              </a:p>
            </p:txBody>
          </p:sp>
        </p:grpSp>
      </p:grpSp>
      <p:graphicFrame>
        <p:nvGraphicFramePr>
          <p:cNvPr id="123944" name="Object 40"/>
          <p:cNvGraphicFramePr>
            <a:graphicFrameLocks noChangeAspect="1"/>
          </p:cNvGraphicFramePr>
          <p:nvPr/>
        </p:nvGraphicFramePr>
        <p:xfrm>
          <a:off x="827088" y="1916113"/>
          <a:ext cx="3313112" cy="631825"/>
        </p:xfrm>
        <a:graphic>
          <a:graphicData uri="http://schemas.openxmlformats.org/presentationml/2006/ole">
            <p:oleObj spid="_x0000_s123944" name="Equation" r:id="rId6" imgW="1066680" imgH="203040" progId="Equation.DSMT4">
              <p:embed/>
            </p:oleObj>
          </a:graphicData>
        </a:graphic>
      </p:graphicFrame>
      <p:pic>
        <p:nvPicPr>
          <p:cNvPr id="123946" name="Picture 42"/>
          <p:cNvPicPr>
            <a:picLocks noChangeAspect="1" noChangeArrowheads="1"/>
          </p:cNvPicPr>
          <p:nvPr/>
        </p:nvPicPr>
        <p:blipFill>
          <a:blip r:embed="rId7"/>
          <a:srcRect/>
          <a:stretch>
            <a:fillRect/>
          </a:stretch>
        </p:blipFill>
        <p:spPr bwMode="auto">
          <a:xfrm>
            <a:off x="2051050" y="3644900"/>
            <a:ext cx="5184775" cy="2262188"/>
          </a:xfrm>
          <a:prstGeom prst="rect">
            <a:avLst/>
          </a:prstGeom>
          <a:solidFill>
            <a:srgbClr val="FF99CC"/>
          </a:solidFill>
          <a:ln w="127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3944"/>
                                        </p:tgtEl>
                                        <p:attrNameLst>
                                          <p:attrName>style.visibility</p:attrName>
                                        </p:attrNameLst>
                                      </p:cBhvr>
                                      <p:to>
                                        <p:strVal val="visible"/>
                                      </p:to>
                                    </p:set>
                                    <p:anim calcmode="lin" valueType="num">
                                      <p:cBhvr additive="base">
                                        <p:cTn id="7" dur="500" fill="hold"/>
                                        <p:tgtEl>
                                          <p:spTgt spid="123944"/>
                                        </p:tgtEl>
                                        <p:attrNameLst>
                                          <p:attrName>ppt_x</p:attrName>
                                        </p:attrNameLst>
                                      </p:cBhvr>
                                      <p:tavLst>
                                        <p:tav tm="0">
                                          <p:val>
                                            <p:strVal val="0-#ppt_w/2"/>
                                          </p:val>
                                        </p:tav>
                                        <p:tav tm="100000">
                                          <p:val>
                                            <p:strVal val="#ppt_x"/>
                                          </p:val>
                                        </p:tav>
                                      </p:tavLst>
                                    </p:anim>
                                    <p:anim calcmode="lin" valueType="num">
                                      <p:cBhvr additive="base">
                                        <p:cTn id="8" dur="500" fill="hold"/>
                                        <p:tgtEl>
                                          <p:spTgt spid="12394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3928"/>
                                        </p:tgtEl>
                                        <p:attrNameLst>
                                          <p:attrName>style.visibility</p:attrName>
                                        </p:attrNameLst>
                                      </p:cBhvr>
                                      <p:to>
                                        <p:strVal val="visible"/>
                                      </p:to>
                                    </p:set>
                                    <p:anim calcmode="lin" valueType="num">
                                      <p:cBhvr additive="base">
                                        <p:cTn id="11" dur="500" fill="hold"/>
                                        <p:tgtEl>
                                          <p:spTgt spid="123928"/>
                                        </p:tgtEl>
                                        <p:attrNameLst>
                                          <p:attrName>ppt_x</p:attrName>
                                        </p:attrNameLst>
                                      </p:cBhvr>
                                      <p:tavLst>
                                        <p:tav tm="0">
                                          <p:val>
                                            <p:strVal val="0-#ppt_w/2"/>
                                          </p:val>
                                        </p:tav>
                                        <p:tav tm="100000">
                                          <p:val>
                                            <p:strVal val="#ppt_x"/>
                                          </p:val>
                                        </p:tav>
                                      </p:tavLst>
                                    </p:anim>
                                    <p:anim calcmode="lin" valueType="num">
                                      <p:cBhvr additive="base">
                                        <p:cTn id="12" dur="500" fill="hold"/>
                                        <p:tgtEl>
                                          <p:spTgt spid="12392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23946"/>
                                        </p:tgtEl>
                                        <p:attrNameLst>
                                          <p:attrName>style.visibility</p:attrName>
                                        </p:attrNameLst>
                                      </p:cBhvr>
                                      <p:to>
                                        <p:strVal val="visible"/>
                                      </p:to>
                                    </p:set>
                                    <p:animEffect transition="in" filter="box(out)">
                                      <p:cBhvr>
                                        <p:cTn id="17" dur="1000"/>
                                        <p:tgtEl>
                                          <p:spTgt spid="123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395288" y="476250"/>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02084" name="Picture 4" descr="http://www.network-graphics.com/images/el_hi/algebrista_m.jpg"/>
          <p:cNvPicPr>
            <a:picLocks noChangeAspect="1" noChangeArrowheads="1"/>
          </p:cNvPicPr>
          <p:nvPr/>
        </p:nvPicPr>
        <p:blipFill>
          <a:blip r:embed="rId4"/>
          <a:srcRect l="13504" t="1321" r="14027" b="2234"/>
          <a:stretch>
            <a:fillRect/>
          </a:stretch>
        </p:blipFill>
        <p:spPr bwMode="auto">
          <a:xfrm>
            <a:off x="3230563" y="692150"/>
            <a:ext cx="2565400" cy="3997325"/>
          </a:xfrm>
          <a:prstGeom prst="rect">
            <a:avLst/>
          </a:prstGeom>
          <a:noFill/>
          <a:ln w="9525">
            <a:noFill/>
            <a:miter lim="800000"/>
            <a:headEnd/>
            <a:tailEnd/>
          </a:ln>
        </p:spPr>
      </p:pic>
      <p:sp>
        <p:nvSpPr>
          <p:cNvPr id="302085" name="Text Box 5"/>
          <p:cNvSpPr txBox="1">
            <a:spLocks noChangeArrowheads="1"/>
          </p:cNvSpPr>
          <p:nvPr/>
        </p:nvSpPr>
        <p:spPr bwMode="auto">
          <a:xfrm>
            <a:off x="468313" y="4868863"/>
            <a:ext cx="8207375" cy="1066800"/>
          </a:xfrm>
          <a:prstGeom prst="rect">
            <a:avLst/>
          </a:prstGeom>
          <a:noFill/>
          <a:ln w="9525">
            <a:noFill/>
            <a:miter lim="800000"/>
            <a:headEnd/>
            <a:tailEnd/>
          </a:ln>
          <a:effectLst/>
        </p:spPr>
        <p:txBody>
          <a:bodyPr>
            <a:spAutoFit/>
          </a:bodyPr>
          <a:lstStyle/>
          <a:p>
            <a:pPr algn="ctr">
              <a:spcBef>
                <a:spcPct val="50000"/>
              </a:spcBef>
            </a:pPr>
            <a:r>
              <a:rPr lang="en-GB" altLang="ko-KR" sz="2400">
                <a:latin typeface="Times New Roman" pitchFamily="18" charset="0"/>
                <a:ea typeface="Gulim" pitchFamily="34" charset="-127"/>
                <a:cs typeface="Times New Roman" pitchFamily="18" charset="0"/>
              </a:rPr>
              <a:t>Miguel de Cervantes (1547-1616</a:t>
            </a:r>
            <a:r>
              <a:rPr lang="de-DE" altLang="ko-KR" sz="2400">
                <a:latin typeface="Times New Roman" pitchFamily="18" charset="0"/>
                <a:ea typeface="Gulim" pitchFamily="34" charset="-127"/>
                <a:cs typeface="Times New Roman" pitchFamily="18" charset="0"/>
              </a:rPr>
              <a:t>): </a:t>
            </a:r>
            <a:r>
              <a:rPr lang="de-DE" altLang="ko-KR" sz="2800" i="1">
                <a:solidFill>
                  <a:srgbClr val="990000"/>
                </a:solidFill>
                <a:latin typeface="Times New Roman" pitchFamily="18" charset="0"/>
                <a:ea typeface="Gulim" pitchFamily="34" charset="-127"/>
                <a:cs typeface="Times New Roman" pitchFamily="18" charset="0"/>
              </a:rPr>
              <a:t>Don Quijote</a:t>
            </a:r>
            <a:endParaRPr lang="de-DE" altLang="ko-KR" sz="2800">
              <a:solidFill>
                <a:srgbClr val="990000"/>
              </a:solidFill>
              <a:latin typeface="Times New Roman" pitchFamily="18" charset="0"/>
              <a:ea typeface="Gulim" pitchFamily="34" charset="-127"/>
              <a:cs typeface="Times New Roman" pitchFamily="18" charset="0"/>
            </a:endParaRPr>
          </a:p>
          <a:p>
            <a:pPr algn="ctr">
              <a:spcBef>
                <a:spcPct val="50000"/>
              </a:spcBef>
            </a:pPr>
            <a:r>
              <a:rPr lang="es-ES" altLang="ko-KR" sz="2400">
                <a:latin typeface="Times New Roman" pitchFamily="18" charset="0"/>
                <a:ea typeface="Gulim" pitchFamily="34" charset="-127"/>
                <a:cs typeface="Times New Roman" pitchFamily="18" charset="0"/>
              </a:rPr>
              <a:t>»</a:t>
            </a:r>
            <a:r>
              <a:rPr lang="es-ES" altLang="ko-KR" sz="2400" i="1">
                <a:latin typeface="Times New Roman" pitchFamily="18" charset="0"/>
                <a:ea typeface="Gulim" pitchFamily="34" charset="-127"/>
                <a:cs typeface="Times New Roman" pitchFamily="18" charset="0"/>
              </a:rPr>
              <a:t>un </a:t>
            </a:r>
            <a:r>
              <a:rPr lang="es-ES" altLang="ko-KR" sz="2400" i="1">
                <a:solidFill>
                  <a:srgbClr val="800000"/>
                </a:solidFill>
                <a:latin typeface="Times New Roman" pitchFamily="18" charset="0"/>
                <a:ea typeface="Gulim" pitchFamily="34" charset="-127"/>
                <a:cs typeface="Times New Roman" pitchFamily="18" charset="0"/>
              </a:rPr>
              <a:t>algebrista</a:t>
            </a:r>
            <a:r>
              <a:rPr lang="es-ES" altLang="ko-KR" sz="2400" i="1">
                <a:latin typeface="Times New Roman" pitchFamily="18" charset="0"/>
                <a:ea typeface="Gulim" pitchFamily="34" charset="-127"/>
                <a:cs typeface="Times New Roman" pitchFamily="18" charset="0"/>
              </a:rPr>
              <a:t>, con quien se curó el Sansón desgraciado</a:t>
            </a:r>
            <a:r>
              <a:rPr lang="es-ES" altLang="ko-KR" sz="2400">
                <a:latin typeface="Times New Roman" pitchFamily="18" charset="0"/>
                <a:ea typeface="Gulim" pitchFamily="34" charset="-127"/>
                <a:cs typeface="Times New Roman" pitchFamily="18" charset="0"/>
              </a:rPr>
              <a:t>« </a:t>
            </a:r>
            <a:endParaRPr lang="de-DE" sz="2400">
              <a:latin typeface="Times New Roman" pitchFamily="18" charset="0"/>
              <a:ea typeface="Gulim" pitchFamily="34"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0418"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00420" name="Rectangle 4"/>
          <p:cNvSpPr>
            <a:spLocks noChangeArrowheads="1"/>
          </p:cNvSpPr>
          <p:nvPr/>
        </p:nvSpPr>
        <p:spPr bwMode="auto">
          <a:xfrm>
            <a:off x="395288" y="414338"/>
            <a:ext cx="8337550" cy="5991225"/>
          </a:xfrm>
          <a:prstGeom prst="rect">
            <a:avLst/>
          </a:prstGeom>
          <a:solidFill>
            <a:srgbClr val="FFFFCC"/>
          </a:solidFill>
          <a:ln w="9525">
            <a:solidFill>
              <a:srgbClr val="FFFFCC"/>
            </a:solidFill>
            <a:miter lim="800000"/>
            <a:headEnd/>
            <a:tailEnd/>
          </a:ln>
          <a:effectLst/>
        </p:spPr>
        <p:txBody>
          <a:bodyPr wrap="none" anchor="ctr"/>
          <a:lstStyle/>
          <a:p>
            <a:endParaRPr lang="en-US"/>
          </a:p>
        </p:txBody>
      </p:sp>
      <p:pic>
        <p:nvPicPr>
          <p:cNvPr id="20484" name="Picture 5" descr="http://www.sciencephoto.com/image/89268/large/C0025008-Francois_Viete,_French_mathematician-SPL.jpg"/>
          <p:cNvPicPr>
            <a:picLocks noChangeAspect="1" noChangeArrowheads="1"/>
          </p:cNvPicPr>
          <p:nvPr/>
        </p:nvPicPr>
        <p:blipFill>
          <a:blip r:embed="rId4"/>
          <a:srcRect/>
          <a:stretch>
            <a:fillRect/>
          </a:stretch>
        </p:blipFill>
        <p:spPr bwMode="auto">
          <a:xfrm>
            <a:off x="3006725" y="887413"/>
            <a:ext cx="3221038" cy="4054475"/>
          </a:xfrm>
          <a:prstGeom prst="rect">
            <a:avLst/>
          </a:prstGeom>
          <a:noFill/>
          <a:ln w="9525">
            <a:solidFill>
              <a:schemeClr val="tx1"/>
            </a:solidFill>
            <a:miter lim="800000"/>
            <a:headEnd/>
            <a:tailEnd/>
          </a:ln>
        </p:spPr>
      </p:pic>
      <p:sp>
        <p:nvSpPr>
          <p:cNvPr id="20483" name="Content Placeholder 2"/>
          <p:cNvSpPr>
            <a:spLocks/>
          </p:cNvSpPr>
          <p:nvPr/>
        </p:nvSpPr>
        <p:spPr bwMode="auto">
          <a:xfrm>
            <a:off x="468313" y="5300663"/>
            <a:ext cx="8207375" cy="649287"/>
          </a:xfrm>
          <a:prstGeom prst="rect">
            <a:avLst/>
          </a:prstGeom>
          <a:noFill/>
          <a:ln w="9525">
            <a:noFill/>
            <a:miter lim="800000"/>
            <a:headEnd/>
            <a:tailEnd/>
          </a:ln>
        </p:spPr>
        <p:txBody>
          <a:bodyPr/>
          <a:lstStyle/>
          <a:p>
            <a:pPr marL="342900" indent="-342900" algn="ctr"/>
            <a:r>
              <a:rPr lang="de-DE" sz="2800">
                <a:latin typeface="Times New Roman" pitchFamily="18" charset="0"/>
                <a:cs typeface="Times New Roman" pitchFamily="18" charset="0"/>
              </a:rPr>
              <a:t>	</a:t>
            </a:r>
            <a:r>
              <a:rPr lang="de-DE" sz="2800">
                <a:solidFill>
                  <a:srgbClr val="990000"/>
                </a:solidFill>
                <a:latin typeface="Times New Roman" pitchFamily="18" charset="0"/>
                <a:cs typeface="Times New Roman" pitchFamily="18" charset="0"/>
              </a:rPr>
              <a:t>François Viète</a:t>
            </a:r>
            <a:r>
              <a:rPr lang="en-US" sz="2400" b="1">
                <a:latin typeface="Times New Roman" pitchFamily="18" charset="0"/>
                <a:cs typeface="Times New Roman" pitchFamily="18" charset="0"/>
              </a:rPr>
              <a:t> </a:t>
            </a:r>
            <a:r>
              <a:rPr lang="en-US" sz="2800">
                <a:solidFill>
                  <a:srgbClr val="990000"/>
                </a:solidFill>
                <a:latin typeface="Times New Roman" pitchFamily="18" charset="0"/>
                <a:cs typeface="Times New Roman" pitchFamily="18" charset="0"/>
              </a:rPr>
              <a:t>(1540-1603)</a:t>
            </a:r>
            <a:endParaRPr lang="de-DE" sz="2800" i="1">
              <a:solidFill>
                <a:srgbClr val="99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blinds(vertical)">
                                      <p:cBhvr>
                                        <p:cTn id="7"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2466"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702469" name="Picture 5" descr="ATT00004"/>
          <p:cNvPicPr>
            <a:picLocks noChangeAspect="1" noChangeArrowheads="1"/>
          </p:cNvPicPr>
          <p:nvPr/>
        </p:nvPicPr>
        <p:blipFill>
          <a:blip r:embed="rId4"/>
          <a:srcRect t="12500"/>
          <a:stretch>
            <a:fillRect/>
          </a:stretch>
        </p:blipFill>
        <p:spPr bwMode="auto">
          <a:xfrm>
            <a:off x="1296988" y="585788"/>
            <a:ext cx="6515100" cy="5700712"/>
          </a:xfrm>
          <a:prstGeom prst="rect">
            <a:avLst/>
          </a:prstGeom>
          <a:noFill/>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411163" y="442913"/>
            <a:ext cx="8337550" cy="5991225"/>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704516" name="Picture 4" descr="mathmedia_1841_6579791"/>
          <p:cNvPicPr>
            <a:picLocks noChangeAspect="1" noChangeArrowheads="1"/>
          </p:cNvPicPr>
          <p:nvPr/>
        </p:nvPicPr>
        <p:blipFill>
          <a:blip r:embed="rId4"/>
          <a:srcRect/>
          <a:stretch>
            <a:fillRect/>
          </a:stretch>
        </p:blipFill>
        <p:spPr bwMode="auto">
          <a:xfrm>
            <a:off x="2495550" y="1557338"/>
            <a:ext cx="4164013" cy="4321175"/>
          </a:xfrm>
          <a:prstGeom prst="rect">
            <a:avLst/>
          </a:prstGeom>
          <a:noFill/>
        </p:spPr>
      </p:pic>
      <p:sp>
        <p:nvSpPr>
          <p:cNvPr id="704517" name="Text Box 5"/>
          <p:cNvSpPr txBox="1">
            <a:spLocks noChangeArrowheads="1"/>
          </p:cNvSpPr>
          <p:nvPr/>
        </p:nvSpPr>
        <p:spPr bwMode="auto">
          <a:xfrm>
            <a:off x="468313" y="749300"/>
            <a:ext cx="8207375" cy="579438"/>
          </a:xfrm>
          <a:prstGeom prst="rect">
            <a:avLst/>
          </a:prstGeom>
          <a:noFill/>
          <a:ln w="9525">
            <a:noFill/>
            <a:miter lim="800000"/>
            <a:headEnd/>
            <a:tailEnd/>
          </a:ln>
          <a:effectLst/>
        </p:spPr>
        <p:txBody>
          <a:bodyPr>
            <a:spAutoFit/>
          </a:bodyPr>
          <a:lstStyle/>
          <a:p>
            <a:pPr algn="ctr">
              <a:spcBef>
                <a:spcPct val="50000"/>
              </a:spcBef>
            </a:pPr>
            <a:r>
              <a:rPr lang="de-DE" sz="3200">
                <a:latin typeface="Times New Roman" pitchFamily="18" charset="0"/>
                <a:cs typeface="Times New Roman" pitchFamily="18" charset="0"/>
              </a:rPr>
              <a:t>Die Algebra und das menschliche Gehirn</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Vedlejsi_ucinky-na_to_bacha">
  <a:themeElements>
    <a:clrScheme name="Vedlejsi_ucinky-na_to_bach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edlejsi_ucinky-na_to_bach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edlejsi_ucinky-na_to_bach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edlejsi_ucinky-na_to_bach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edlejsi_ucinky-na_to_bach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edlejsi_ucinky-na_to_bach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edlejsi_ucinky-na_to_bach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edlejsi_ucinky-na_to_bach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edlejsi_ucinky-na_to_bach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edlejsi_ucinky-na_to_bach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edlejsi_ucinky-na_to_bach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edlejsi_ucinky-na_to_bach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edlejsi_ucinky-na_to_bach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edlejsi_ucinky-na_to_bach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Vedlejsi_ucinky-na_to_bacha</Template>
  <TotalTime>37</TotalTime>
  <Words>3577</Words>
  <Application>Microsoft PowerPoint</Application>
  <PresentationFormat>On-screen Show (4:3)</PresentationFormat>
  <Paragraphs>871</Paragraphs>
  <Slides>226</Slides>
  <Notes>226</Notes>
  <HiddenSlides>123</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4</vt:i4>
      </vt:variant>
      <vt:variant>
        <vt:lpstr>Slide Titles</vt:lpstr>
      </vt:variant>
      <vt:variant>
        <vt:i4>226</vt:i4>
      </vt:variant>
    </vt:vector>
  </HeadingPairs>
  <TitlesOfParts>
    <vt:vector size="245" baseType="lpstr">
      <vt:lpstr>Arial</vt:lpstr>
      <vt:lpstr>Times New Roman</vt:lpstr>
      <vt:lpstr>Gulim</vt:lpstr>
      <vt:lpstr>Wingdings</vt:lpstr>
      <vt:lpstr/>
      <vt:lpstr>Calligrapher</vt:lpstr>
      <vt:lpstr>MS PGothic</vt:lpstr>
      <vt:lpstr>Algerian</vt:lpstr>
      <vt:lpstr>PMingLiU</vt:lpstr>
      <vt:lpstr>Gungsuh</vt:lpstr>
      <vt:lpstr>Courier New</vt:lpstr>
      <vt:lpstr>Arial Unicode MS</vt:lpstr>
      <vt:lpstr>Broadway</vt:lpstr>
      <vt:lpstr>Palace Script MT</vt:lpstr>
      <vt:lpstr>Vedlejsi_ucinky-na_to_bacha</vt:lpstr>
      <vt:lpstr>Microsoft Editor de ecuaciones 3.0</vt:lpstr>
      <vt:lpstr>Flash Document</vt:lpstr>
      <vt:lpstr>MathType 5.0 Equation</vt:lpstr>
      <vt:lpstr>Microsoft Formel-Editor 3.0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subject>Humour - Médical</dc:subject>
  <dc:creator>N.Kanani</dc:creator>
  <dc:description>Fait le 27/08/2009</dc:description>
  <cp:lastModifiedBy>alumni</cp:lastModifiedBy>
  <cp:revision>83</cp:revision>
  <dcterms:created xsi:type="dcterms:W3CDTF">2013-04-01T10:32:42Z</dcterms:created>
  <dcterms:modified xsi:type="dcterms:W3CDTF">2014-11-23T05:36:00Z</dcterms:modified>
  <cp:category>Diaporama - Humour - Médical</cp:category>
</cp:coreProperties>
</file>