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7"/>
  </p:notesMasterIdLst>
  <p:handoutMasterIdLst>
    <p:handoutMasterId r:id="rId48"/>
  </p:handoutMasterIdLst>
  <p:sldIdLst>
    <p:sldId id="344" r:id="rId3"/>
    <p:sldId id="340" r:id="rId4"/>
    <p:sldId id="341" r:id="rId5"/>
    <p:sldId id="346" r:id="rId6"/>
    <p:sldId id="257" r:id="rId7"/>
    <p:sldId id="259" r:id="rId8"/>
    <p:sldId id="260" r:id="rId9"/>
    <p:sldId id="261" r:id="rId10"/>
    <p:sldId id="263" r:id="rId11"/>
    <p:sldId id="264" r:id="rId12"/>
    <p:sldId id="265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91" r:id="rId31"/>
    <p:sldId id="290" r:id="rId32"/>
    <p:sldId id="292" r:id="rId33"/>
    <p:sldId id="293" r:id="rId34"/>
    <p:sldId id="294" r:id="rId35"/>
    <p:sldId id="296" r:id="rId36"/>
    <p:sldId id="302" r:id="rId37"/>
    <p:sldId id="301" r:id="rId38"/>
    <p:sldId id="309" r:id="rId39"/>
    <p:sldId id="297" r:id="rId40"/>
    <p:sldId id="298" r:id="rId41"/>
    <p:sldId id="310" r:id="rId42"/>
    <p:sldId id="268" r:id="rId43"/>
    <p:sldId id="347" r:id="rId44"/>
    <p:sldId id="332" r:id="rId45"/>
    <p:sldId id="337" r:id="rId46"/>
  </p:sldIdLst>
  <p:sldSz cx="9144000" cy="6858000" type="screen4x3"/>
  <p:notesSz cx="6858000" cy="9144000"/>
  <p:defaultTextStyle>
    <a:defPPr>
      <a:defRPr lang="de-DE"/>
    </a:defPPr>
    <a:lvl1pPr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pitchFamily="34" charset="-128"/>
        <a:cs typeface="+mn-cs"/>
      </a:defRPr>
    </a:lvl1pPr>
    <a:lvl2pPr marL="4572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pitchFamily="34" charset="-128"/>
        <a:cs typeface="+mn-cs"/>
      </a:defRPr>
    </a:lvl2pPr>
    <a:lvl3pPr marL="9144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pitchFamily="34" charset="-128"/>
        <a:cs typeface="+mn-cs"/>
      </a:defRPr>
    </a:lvl3pPr>
    <a:lvl4pPr marL="13716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pitchFamily="34" charset="-128"/>
        <a:cs typeface="+mn-cs"/>
      </a:defRPr>
    </a:lvl4pPr>
    <a:lvl5pPr marL="18288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97" autoAdjust="0"/>
    <p:restoredTop sz="86404" autoAdjust="0"/>
  </p:normalViewPr>
  <p:slideViewPr>
    <p:cSldViewPr snapToObjects="1">
      <p:cViewPr varScale="1">
        <p:scale>
          <a:sx n="78" d="100"/>
          <a:sy n="78" d="100"/>
        </p:scale>
        <p:origin x="-12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338"/>
    </p:cViewPr>
  </p:sorterViewPr>
  <p:notesViewPr>
    <p:cSldViewPr snapToObjects="1"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58ACAD32-1AF4-4FCC-8988-B3025ADABF18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2DCECA4C-16BC-4C18-AE8E-827D30744E3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ffectLst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  <a:ea typeface="ＭＳ Ｐゴシック" pitchFamily="-65" charset="-128"/>
              </a:defRPr>
            </a:lvl1pPr>
          </a:lstStyle>
          <a:p>
            <a:pPr>
              <a:defRPr/>
            </a:pPr>
            <a:fld id="{8661F7E7-4E71-405D-BED1-E54C590F1E01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4813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ffectLst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  <a:ea typeface="ＭＳ Ｐゴシック" pitchFamily="-65" charset="-128"/>
              </a:defRPr>
            </a:lvl1pPr>
          </a:lstStyle>
          <a:p>
            <a:pPr>
              <a:defRPr/>
            </a:pPr>
            <a:fld id="{7933FA92-5628-4134-ADDE-A9270F7B0E9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65" charset="0"/>
        <a:ea typeface="ＭＳ Ｐゴシック" pitchFamily="-65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65" charset="0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65" charset="0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65" charset="0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65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BDEBB-E6A5-4D04-9680-3D291CD61E9B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BC30F-B5EA-4E35-929B-CCAD004BE96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C35E8-9337-44A1-9A9E-F0C0DB1F7443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8B9CE-3170-42EA-B908-162D09CF713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D13A4-2245-457A-B5B6-9BFA0D83D592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4940-26A6-45D7-999A-B4031BCED8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1FE71-B23F-456B-9BD6-AC6B2F865A2D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587B-C5C7-4AE3-A173-3C9EC0243E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55DC8-FD89-4BAD-848A-2BB2215497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DF32A-C7F5-41EA-B9FE-B4D5916531E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D7943-95AE-4DCB-A8CB-A4584C7DEC1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BC735-301A-4ADC-A4E8-3DA6145F0C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7DD0C-9815-4755-A4B1-52E8F567EE3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34CF2-8CBA-4917-AEE6-3252CE00FD0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AE963-C9C1-4DA2-996F-81CB31817DB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6AA8B-9259-4190-9015-1013AF317A8C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7918-4AC7-46D1-A2D1-D5C3D7CE7BF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90B30-EF53-4488-A5FC-6AD0EE21787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3E7B3-603B-4AA0-8421-A0B6B87A48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C227C-F51D-45E4-B9C7-872EFBECC6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BB4C-7234-44B0-820E-F871ACB68E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1AC0-91E8-4C3E-95B0-C59BAAE5FC50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F1CF9-DBA4-4F4B-A26E-F6328B8029F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D67F5-510A-4A33-BEC3-4E5E79F67BC4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85294-AC1A-41AF-A340-3DB27C833DA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3FB8B-F610-4365-852A-B51FE36EB24E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50A8F-7ACD-4D45-83E5-F24E89E15BE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45650-801D-4960-ACCB-04D2ABDA284E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28030-A119-48BE-BE25-26FE356BAF5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DA4F-EB26-4B4C-B551-54F1B8F32A84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80467-DB09-49EB-9EAF-9B229EAB222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DB73-14A5-4096-8258-3B4F7E0D9345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8364-D2BB-483A-B264-E003A479A4C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5287D-DA06-4C7A-BC0A-213C284CD5F7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AA3E3-D6E4-40F5-856C-F30423BC1E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effectLst/>
                <a:latin typeface="Calibri" pitchFamily="-65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fld id="{63F8C337-DE52-4813-B229-505A90D45995}" type="datetime1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/>
                <a:latin typeface="Calibri" pitchFamily="-65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/>
                <a:latin typeface="Calibri" pitchFamily="-65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fld id="{581B1C30-1C5F-44FD-9395-5034DF5AEC5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-65" charset="-128"/>
              </a:defRPr>
            </a:lvl1pPr>
          </a:lstStyle>
          <a:p>
            <a:pPr>
              <a:defRPr/>
            </a:pPr>
            <a:fld id="{077509B4-9972-40C0-8D42-72FD932C5B41}" type="datetimeFigureOut">
              <a:rPr lang="de-DE"/>
              <a:pPr>
                <a:defRPr/>
              </a:pPr>
              <a:t>23.11.2014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-65" charset="-128"/>
              </a:defRPr>
            </a:lvl1pPr>
          </a:lstStyle>
          <a:p>
            <a:pPr>
              <a:defRPr/>
            </a:pPr>
            <a:fld id="{9621DD56-AB4A-475A-81E7-41CE0C6176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>
                <a:ea typeface="ＭＳ Ｐゴシック" pitchFamily="34" charset="-128"/>
              </a:rPr>
              <a:t>Peroxisome	</a:t>
            </a:r>
          </a:p>
        </p:txBody>
      </p:sp>
      <p:sp>
        <p:nvSpPr>
          <p:cNvPr id="307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			A ubiquitous and vital cell organelle</a:t>
            </a:r>
          </a:p>
          <a:p>
            <a:pPr marL="0" indent="0">
              <a:buFont typeface="Arial" charset="0"/>
              <a:buNone/>
            </a:pPr>
            <a:endParaRPr lang="de-DE" altLang="de-DE" smtClean="0">
              <a:ea typeface="ＭＳ Ｐゴシック" pitchFamily="34" charset="-128"/>
            </a:endParaRPr>
          </a:p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H. Dariush Fahimi</a:t>
            </a:r>
          </a:p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Professor emeritus</a:t>
            </a:r>
          </a:p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Institute for Anatomy and Cell Biology</a:t>
            </a:r>
          </a:p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Division of Medical Cell Biology</a:t>
            </a:r>
          </a:p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University of Heidelberg, Heidelberg, Germany</a:t>
            </a:r>
          </a:p>
          <a:p>
            <a:pPr marL="0" indent="0">
              <a:buFont typeface="Arial" charset="0"/>
              <a:buNone/>
            </a:pPr>
            <a:endParaRPr lang="de-DE" alt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1229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12292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52400"/>
            <a:ext cx="466566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itchFamily="34" charset="-128"/>
              </a:rPr>
              <a:t>    </a:t>
            </a:r>
          </a:p>
        </p:txBody>
      </p:sp>
      <p:sp>
        <p:nvSpPr>
          <p:cNvPr id="1331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13316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17638"/>
            <a:ext cx="82518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14340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34950"/>
            <a:ext cx="5562600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15364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914400"/>
            <a:ext cx="89344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16388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638"/>
            <a:ext cx="9148763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17412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503238"/>
            <a:ext cx="9117012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18436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36063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19460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73075"/>
            <a:ext cx="886936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048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20484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0"/>
            <a:ext cx="7467600" cy="68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150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21508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2057400"/>
            <a:ext cx="9150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VIA Vortrag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733425"/>
            <a:ext cx="5267325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253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22532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3810000" cy="678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23556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74638"/>
            <a:ext cx="3562350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24580" name="Bild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" y="0"/>
            <a:ext cx="8642350" cy="671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25604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17638"/>
            <a:ext cx="86868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662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26628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292100"/>
            <a:ext cx="8961437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27652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74638"/>
            <a:ext cx="7239000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8675" name="Rectangle 6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de-DE" altLang="de-DE" sz="2800" smtClean="0">
              <a:ea typeface="ＭＳ Ｐゴシック" pitchFamily="34" charset="-128"/>
            </a:endParaRPr>
          </a:p>
        </p:txBody>
      </p:sp>
      <p:pic>
        <p:nvPicPr>
          <p:cNvPr id="28676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84150"/>
            <a:ext cx="4343400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296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29700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74638"/>
            <a:ext cx="4254500" cy="616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072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0724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60400"/>
            <a:ext cx="79248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17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1748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84238"/>
            <a:ext cx="8243888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uska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417638"/>
            <a:ext cx="349885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smtClean="0">
                <a:ea typeface="ＭＳ Ｐゴシック" pitchFamily="34" charset="-128"/>
              </a:rPr>
              <a:t>Ernst Ruska 1906-1988 (Nobel Preis 1988)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277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2772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85800"/>
            <a:ext cx="8305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3796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48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4820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79438"/>
            <a:ext cx="8323263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584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5844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1219200"/>
            <a:ext cx="86709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686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6868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57163"/>
            <a:ext cx="4419600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789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7892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0988"/>
            <a:ext cx="7315200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891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8916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274638"/>
            <a:ext cx="750887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99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39940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" y="76200"/>
            <a:ext cx="8683625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409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40964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0"/>
            <a:ext cx="75438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419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41988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17638"/>
            <a:ext cx="8394700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>
                <a:ea typeface="ＭＳ Ｐゴシック" pitchFamily="34" charset="-128"/>
              </a:rPr>
              <a:t>Early History of Peroxisomes</a:t>
            </a:r>
          </a:p>
        </p:txBody>
      </p:sp>
      <p:sp>
        <p:nvSpPr>
          <p:cNvPr id="61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e-DE" altLang="de-DE" sz="2400" smtClean="0">
                <a:ea typeface="ＭＳ Ｐゴシック" pitchFamily="34" charset="-128"/>
              </a:rPr>
              <a:t>1954   Discovered by EM, Rhodin (Stockholm)</a:t>
            </a:r>
          </a:p>
          <a:p>
            <a:pPr>
              <a:lnSpc>
                <a:spcPct val="200000"/>
              </a:lnSpc>
            </a:pPr>
            <a:r>
              <a:rPr lang="de-DE" altLang="de-DE" sz="2400" smtClean="0">
                <a:ea typeface="ＭＳ Ｐゴシック" pitchFamily="34" charset="-128"/>
              </a:rPr>
              <a:t>1966   Biochemical Characterization, de Duve (Louvain)</a:t>
            </a:r>
          </a:p>
          <a:p>
            <a:pPr>
              <a:lnSpc>
                <a:spcPct val="200000"/>
              </a:lnSpc>
            </a:pPr>
            <a:r>
              <a:rPr lang="de-DE" altLang="de-DE" sz="2400" smtClean="0">
                <a:ea typeface="ＭＳ Ｐゴシック" pitchFamily="34" charset="-128"/>
              </a:rPr>
              <a:t>1968   Cytochemical Characterization, Fahimi (Boston)</a:t>
            </a:r>
          </a:p>
          <a:p>
            <a:pPr>
              <a:lnSpc>
                <a:spcPct val="200000"/>
              </a:lnSpc>
            </a:pPr>
            <a:r>
              <a:rPr lang="de-DE" altLang="de-DE" sz="2400" smtClean="0">
                <a:ea typeface="ＭＳ Ｐゴシック" pitchFamily="34" charset="-128"/>
              </a:rPr>
              <a:t>1972   Ubiquitous Cell Organelle, Hruban (Chicago)</a:t>
            </a:r>
          </a:p>
          <a:p>
            <a:pPr>
              <a:lnSpc>
                <a:spcPct val="200000"/>
              </a:lnSpc>
            </a:pPr>
            <a:r>
              <a:rPr lang="de-DE" altLang="de-DE" sz="2400" smtClean="0">
                <a:ea typeface="ＭＳ Ｐゴシック" pitchFamily="34" charset="-128"/>
              </a:rPr>
              <a:t>1973   Medical Relevance, Goldfischer (New York)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430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43012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38200"/>
            <a:ext cx="83931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440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44036" name="Bild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75" y="0"/>
            <a:ext cx="7464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>
                <a:ea typeface="ＭＳ Ｐゴシック" pitchFamily="34" charset="-128"/>
              </a:rPr>
              <a:t>Future Research Perspectives</a:t>
            </a:r>
          </a:p>
        </p:txBody>
      </p:sp>
      <p:sp>
        <p:nvSpPr>
          <p:cNvPr id="450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Peroxisomes and oxidative stress</a:t>
            </a:r>
          </a:p>
          <a:p>
            <a:pPr marL="0" indent="0">
              <a:buFont typeface="Arial" charset="0"/>
              <a:buNone/>
            </a:pPr>
            <a:endParaRPr lang="de-DE" altLang="de-DE" smtClean="0">
              <a:ea typeface="ＭＳ Ｐゴシック" pitchFamily="34" charset="-128"/>
            </a:endParaRPr>
          </a:p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Peroxisomes and Aging Process (Catalse mouse)</a:t>
            </a:r>
          </a:p>
          <a:p>
            <a:pPr marL="0" indent="0">
              <a:buFont typeface="Arial" charset="0"/>
              <a:buNone/>
            </a:pPr>
            <a:endParaRPr lang="de-DE" altLang="de-DE" smtClean="0">
              <a:ea typeface="ＭＳ Ｐゴシック" pitchFamily="34" charset="-128"/>
            </a:endParaRPr>
          </a:p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Peroxisomes and carcinogenesis </a:t>
            </a:r>
          </a:p>
          <a:p>
            <a:pPr marL="0" indent="0">
              <a:buFont typeface="Arial" charset="0"/>
              <a:buNone/>
            </a:pPr>
            <a:endParaRPr lang="de-DE" altLang="de-DE" smtClean="0">
              <a:ea typeface="ＭＳ Ｐゴシック" pitchFamily="34" charset="-128"/>
            </a:endParaRPr>
          </a:p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Peroxisomes and adipositas (new  drugs)</a:t>
            </a:r>
          </a:p>
          <a:p>
            <a:pPr marL="0" indent="0">
              <a:buFont typeface="Arial" charset="0"/>
              <a:buNone/>
            </a:pPr>
            <a:r>
              <a:rPr lang="de-DE" altLang="de-DE" smtClean="0">
                <a:ea typeface="ＭＳ Ｐゴシック" pitchFamily="34" charset="-128"/>
              </a:rPr>
              <a:t>Peroxisomes and CNS diseases (e.g. MS)</a:t>
            </a:r>
          </a:p>
          <a:p>
            <a:pPr marL="0" indent="0">
              <a:buFont typeface="Arial" charset="0"/>
              <a:buNone/>
            </a:pPr>
            <a:endParaRPr lang="de-DE" altLang="de-DE" smtClean="0">
              <a:ea typeface="ＭＳ Ｐゴシック" pitchFamily="34" charset="-128"/>
            </a:endParaRPr>
          </a:p>
          <a:p>
            <a:pPr marL="0" indent="0">
              <a:buFont typeface="Arial" charset="0"/>
              <a:buNone/>
            </a:pPr>
            <a:endParaRPr lang="de-DE" altLang="de-DE" smtClean="0">
              <a:ea typeface="ＭＳ Ｐゴシック" pitchFamily="34" charset="-128"/>
            </a:endParaRPr>
          </a:p>
          <a:p>
            <a:pPr marL="0" indent="0">
              <a:buFont typeface="Arial" charset="0"/>
              <a:buNone/>
            </a:pPr>
            <a:endParaRPr lang="de-DE" alt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Nanne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l="35362" t="46500" r="35362" b="23250"/>
          <a:stretch>
            <a:fillRect/>
          </a:stretch>
        </p:blipFill>
        <p:spPr>
          <a:xfrm>
            <a:off x="617538" y="4005263"/>
            <a:ext cx="3060700" cy="2401887"/>
          </a:xfrm>
          <a:noFill/>
        </p:spPr>
      </p:pic>
      <p:pic>
        <p:nvPicPr>
          <p:cNvPr id="46083" name="Picture 10" descr="Mamma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 r="3976" b="7689"/>
          <a:stretch>
            <a:fillRect/>
          </a:stretch>
        </p:blipFill>
        <p:spPr>
          <a:xfrm>
            <a:off x="677863" y="455613"/>
            <a:ext cx="2165350" cy="2693987"/>
          </a:xfrm>
          <a:noFill/>
        </p:spPr>
      </p:pic>
      <p:pic>
        <p:nvPicPr>
          <p:cNvPr id="46084" name="Picture 13" descr="Papa Fahim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 l="2051" r="2734"/>
          <a:stretch>
            <a:fillRect/>
          </a:stretch>
        </p:blipFill>
        <p:spPr>
          <a:xfrm>
            <a:off x="5995988" y="455613"/>
            <a:ext cx="2803525" cy="5951537"/>
          </a:xfrm>
          <a:noFill/>
        </p:spPr>
      </p:pic>
      <p:pic>
        <p:nvPicPr>
          <p:cNvPr id="46085" name="Picture 16" descr="Touran"/>
          <p:cNvPicPr>
            <a:picLocks noChangeAspect="1" noChangeArrowheads="1"/>
          </p:cNvPicPr>
          <p:nvPr/>
        </p:nvPicPr>
        <p:blipFill>
          <a:blip r:embed="rId6"/>
          <a:srcRect l="3394" t="2556" r="8485"/>
          <a:stretch>
            <a:fillRect/>
          </a:stretch>
        </p:blipFill>
        <p:spPr bwMode="auto">
          <a:xfrm>
            <a:off x="3359150" y="476250"/>
            <a:ext cx="2152650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VIA Vortrag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052513"/>
            <a:ext cx="310832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7172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74638"/>
            <a:ext cx="5429250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819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8196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7200"/>
            <a:ext cx="891540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9220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0"/>
            <a:ext cx="52292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0244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5181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  <p:pic>
        <p:nvPicPr>
          <p:cNvPr id="11268" name="Bild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</Words>
  <Application>Microsoft Office PowerPoint</Application>
  <PresentationFormat>On-screen Show (4:3)</PresentationFormat>
  <Paragraphs>26</Paragraphs>
  <Slides>44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ＭＳ Ｐゴシック</vt:lpstr>
      <vt:lpstr>Calibri</vt:lpstr>
      <vt:lpstr>Office-Design</vt:lpstr>
      <vt:lpstr>Benutzerdefiniertes Design</vt:lpstr>
      <vt:lpstr>Peroxisome </vt:lpstr>
      <vt:lpstr>Slide 2</vt:lpstr>
      <vt:lpstr>Ernst Ruska 1906-1988 (Nobel Preis 1988)</vt:lpstr>
      <vt:lpstr>Early History of Peroxisomes</vt:lpstr>
      <vt:lpstr>Slide 5</vt:lpstr>
      <vt:lpstr>Slide 6</vt:lpstr>
      <vt:lpstr>Slide 7</vt:lpstr>
      <vt:lpstr>Slide 8</vt:lpstr>
      <vt:lpstr>Slide 9</vt:lpstr>
      <vt:lpstr>Slide 10</vt:lpstr>
      <vt:lpstr>    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Future Research Perspectives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Arno Schad</dc:creator>
  <cp:lastModifiedBy>alumni</cp:lastModifiedBy>
  <cp:revision>684</cp:revision>
  <dcterms:created xsi:type="dcterms:W3CDTF">2008-05-14T20:38:15Z</dcterms:created>
  <dcterms:modified xsi:type="dcterms:W3CDTF">2014-11-23T05:32:03Z</dcterms:modified>
</cp:coreProperties>
</file>