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1" r:id="rId6"/>
    <p:sldId id="271" r:id="rId7"/>
    <p:sldId id="263" r:id="rId8"/>
    <p:sldId id="265" r:id="rId9"/>
    <p:sldId id="266" r:id="rId10"/>
    <p:sldId id="267" r:id="rId11"/>
    <p:sldId id="268" r:id="rId12"/>
    <p:sldId id="272" r:id="rId13"/>
    <p:sldId id="273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CC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3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136D-B9DE-4A2B-894A-38A7E453ABE5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1AD5-C4FF-4D63-98FD-114E56F3A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7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136D-B9DE-4A2B-894A-38A7E453ABE5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1AD5-C4FF-4D63-98FD-114E56F3A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9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136D-B9DE-4A2B-894A-38A7E453ABE5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1AD5-C4FF-4D63-98FD-114E56F3A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3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136D-B9DE-4A2B-894A-38A7E453ABE5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1AD5-C4FF-4D63-98FD-114E56F3A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2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136D-B9DE-4A2B-894A-38A7E453ABE5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1AD5-C4FF-4D63-98FD-114E56F3A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6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136D-B9DE-4A2B-894A-38A7E453ABE5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1AD5-C4FF-4D63-98FD-114E56F3A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1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136D-B9DE-4A2B-894A-38A7E453ABE5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1AD5-C4FF-4D63-98FD-114E56F3A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9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136D-B9DE-4A2B-894A-38A7E453ABE5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1AD5-C4FF-4D63-98FD-114E56F3A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8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136D-B9DE-4A2B-894A-38A7E453ABE5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1AD5-C4FF-4D63-98FD-114E56F3A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4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136D-B9DE-4A2B-894A-38A7E453ABE5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1AD5-C4FF-4D63-98FD-114E56F3A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6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136D-B9DE-4A2B-894A-38A7E453ABE5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1AD5-C4FF-4D63-98FD-114E56F3A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1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6699"/>
          </a:fgClr>
          <a:bgClr>
            <a:srgbClr val="00CC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4136D-B9DE-4A2B-894A-38A7E453ABE5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11AD5-C4FF-4D63-98FD-114E56F3A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5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fff\کنگره\lt_dnacapsule_am_33_powerpoint_templates_title_slid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587498" y="5187385"/>
            <a:ext cx="6874799" cy="132343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MicroRNAs as novel Biomarkers for Breast Cancer treatment</a:t>
            </a:r>
            <a:endParaRPr lang="en-US" sz="40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297" y="5187385"/>
            <a:ext cx="729703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fff\کنگره\ls_dnacapsule_am_33_powerpoint_template_text_slid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60149" y="283461"/>
            <a:ext cx="11871702" cy="51706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             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As breast cancer and many other tumors show overall down-regulated </a:t>
            </a:r>
            <a:r>
              <a:rPr lang="en-US" sz="2000" dirty="0" err="1" smtClean="0"/>
              <a:t>miRNAs</a:t>
            </a:r>
            <a:r>
              <a:rPr lang="en-US" sz="2000" dirty="0" smtClean="0"/>
              <a:t> expression compared to normal tissues, </a:t>
            </a:r>
            <a:r>
              <a:rPr lang="en-US" sz="2000" dirty="0" err="1" smtClean="0"/>
              <a:t>miRNA</a:t>
            </a:r>
            <a:r>
              <a:rPr lang="en-US" sz="2000" dirty="0" smtClean="0"/>
              <a:t> replacement therapy is intended to restore the levels and functions of down-regulated tumor suppressor-like </a:t>
            </a:r>
            <a:r>
              <a:rPr lang="en-US" sz="2000" dirty="0" err="1" smtClean="0"/>
              <a:t>miRNAs</a:t>
            </a:r>
            <a:r>
              <a:rPr lang="en-US" sz="2000" dirty="0" smtClean="0"/>
              <a:t>, thereby inhibiting tumor initiation and progression.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 Distinct from the single-strand </a:t>
            </a:r>
            <a:r>
              <a:rPr lang="en-US" sz="2000" dirty="0" err="1" smtClean="0"/>
              <a:t>antagomirs</a:t>
            </a:r>
            <a:r>
              <a:rPr lang="en-US" sz="2000" dirty="0" smtClean="0"/>
              <a:t>(antisense </a:t>
            </a:r>
            <a:r>
              <a:rPr lang="en-US" sz="2000" dirty="0" err="1" smtClean="0"/>
              <a:t>miRNA</a:t>
            </a:r>
            <a:r>
              <a:rPr lang="en-US" sz="2000" dirty="0" smtClean="0"/>
              <a:t>) </a:t>
            </a:r>
            <a:r>
              <a:rPr lang="en-US" sz="2000" dirty="0"/>
              <a:t>, </a:t>
            </a:r>
            <a:r>
              <a:rPr lang="en-US" sz="2000" dirty="0" err="1" smtClean="0"/>
              <a:t>miRNA</a:t>
            </a:r>
            <a:r>
              <a:rPr lang="en-US" sz="2000" dirty="0" smtClean="0"/>
              <a:t> replacement therapy requires double-stranded </a:t>
            </a:r>
            <a:r>
              <a:rPr lang="en-US" sz="2000" dirty="0" err="1" smtClean="0"/>
              <a:t>miRNAs</a:t>
            </a:r>
            <a:r>
              <a:rPr lang="en-US" sz="2000" dirty="0" smtClean="0"/>
              <a:t> for functional recruitment to the RNA-induced silencing complex (RISC).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doubled molecular weight of </a:t>
            </a:r>
            <a:r>
              <a:rPr lang="en-US" sz="2000" dirty="0" err="1" smtClean="0"/>
              <a:t>miRNAs</a:t>
            </a:r>
            <a:r>
              <a:rPr lang="en-US" sz="2000" dirty="0" smtClean="0"/>
              <a:t> may be a further hurdle to overcome for efficient cellular delivery.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Another big challenge is targeted tumor distribution with minimized uptake by the liver and other organs.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smtClean="0"/>
              <a:t> </a:t>
            </a:r>
          </a:p>
          <a:p>
            <a:endParaRPr lang="en-US" sz="2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8" y="355283"/>
            <a:ext cx="598825" cy="6549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86283" y="355283"/>
            <a:ext cx="5829929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smtClean="0">
                <a:effectLst>
                  <a:reflection blurRad="6350" stA="50000" endA="300" endPos="50000" dist="29997" dir="5400000" sy="-100000" algn="bl" rotWithShape="0"/>
                </a:effectLst>
              </a:rPr>
              <a:t>MicroRNA replacement therapy</a:t>
            </a:r>
            <a:endParaRPr lang="en-US" sz="3200" dirty="0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24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fff\کنگره\ls_dnacapsule_am_33_powerpoint_template_text_slid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13654" y="291583"/>
            <a:ext cx="11964691" cy="45858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Theoretically</a:t>
            </a:r>
            <a:r>
              <a:rPr lang="en-US" sz="2400" dirty="0"/>
              <a:t>, viral vectors, liposomes, or nanoparticles designed for targeted delivery of </a:t>
            </a:r>
            <a:r>
              <a:rPr lang="en-US" sz="2400" dirty="0" err="1"/>
              <a:t>siRNA</a:t>
            </a:r>
            <a:r>
              <a:rPr lang="en-US" sz="2400" dirty="0"/>
              <a:t> therapeutics may also be appropriate for </a:t>
            </a:r>
            <a:r>
              <a:rPr lang="en-US" sz="2400" dirty="0" err="1"/>
              <a:t>miRNA</a:t>
            </a:r>
            <a:r>
              <a:rPr lang="en-US" sz="2400" dirty="0"/>
              <a:t> encapsulation and delivery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Experimental </a:t>
            </a:r>
            <a:r>
              <a:rPr lang="en-US" sz="2400" dirty="0" err="1"/>
              <a:t>miRNA</a:t>
            </a:r>
            <a:r>
              <a:rPr lang="en-US" sz="2400" dirty="0"/>
              <a:t> replacement therapies have been tested in many solid tumor models, and these </a:t>
            </a:r>
            <a:r>
              <a:rPr lang="en-US" sz="2400" dirty="0" err="1"/>
              <a:t>miRNA</a:t>
            </a:r>
            <a:r>
              <a:rPr lang="en-US" sz="2400" dirty="0"/>
              <a:t> delivery approaches could possibly be applied to breast cancer treatment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few examples are </a:t>
            </a:r>
            <a:r>
              <a:rPr lang="en-US" sz="2400" dirty="0" smtClean="0"/>
              <a:t>:adenoviral </a:t>
            </a:r>
            <a:r>
              <a:rPr lang="en-US" sz="2400" dirty="0"/>
              <a:t>vectors, nanoparticles and lipid-based materials to deliver </a:t>
            </a:r>
            <a:r>
              <a:rPr lang="en-US" sz="2400" dirty="0" err="1"/>
              <a:t>miRNAs</a:t>
            </a:r>
            <a:r>
              <a:rPr lang="en-US" sz="2400" dirty="0"/>
              <a:t> in vivo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84" y="434867"/>
            <a:ext cx="582042" cy="6349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7926" y="434867"/>
            <a:ext cx="748826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effectLst>
                  <a:reflection blurRad="6350" stA="50000" endA="300" endPos="50000" dist="29997" dir="5400000" sy="-100000" algn="bl" rotWithShape="0"/>
                </a:effectLst>
              </a:rPr>
              <a:t>MicroRNA replacement therapy (</a:t>
            </a:r>
            <a:r>
              <a:rPr lang="en-US" sz="3200" dirty="0" err="1" smtClean="0">
                <a:effectLst>
                  <a:reflection blurRad="6350" stA="50000" endA="300" endPos="50000" dist="29997" dir="5400000" sy="-100000" algn="bl" rotWithShape="0"/>
                </a:effectLst>
              </a:rPr>
              <a:t>cont</a:t>
            </a:r>
            <a:r>
              <a:rPr lang="en-US" sz="3200" dirty="0" smtClean="0">
                <a:effectLst>
                  <a:reflection blurRad="6350" stA="50000" endA="300" endPos="50000" dist="29997" dir="5400000" sy="-100000" algn="bl" rotWithShape="0"/>
                </a:effectLst>
              </a:rPr>
              <a:t>….)</a:t>
            </a:r>
            <a:endParaRPr lang="en-US" sz="3200" dirty="0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493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fff\کنگره\ls_dnacapsule_am_33_powerpoint_template_text_slid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13654" y="167597"/>
            <a:ext cx="11964691" cy="54476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Surgery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Radiotherapy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Chemotherapy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Drugs:Tamoxifen</a:t>
            </a:r>
            <a:r>
              <a:rPr lang="en-US" sz="2400" dirty="0" smtClean="0"/>
              <a:t>, Estradiol and 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/>
              <a:t>Therapy effects: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Wide range of side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High toxicity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Damging</a:t>
            </a:r>
            <a:r>
              <a:rPr lang="en-US" sz="2400" dirty="0"/>
              <a:t> other organs like Hair loss, leukemia, Cells lining the gastrointestinal </a:t>
            </a:r>
            <a:r>
              <a:rPr lang="en-US" sz="2400" dirty="0" smtClean="0"/>
              <a:t>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Not much target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84" y="434867"/>
            <a:ext cx="582042" cy="6349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7926" y="434867"/>
            <a:ext cx="6729022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effectLst>
                  <a:reflection blurRad="6350" stA="50000" endA="300" endPos="50000" dist="29997" dir="5400000" sy="-100000" algn="bl" rotWithShape="0"/>
                </a:effectLst>
              </a:rPr>
              <a:t>Common treatment of breast cancer</a:t>
            </a:r>
            <a:endParaRPr lang="en-US" sz="3200" dirty="0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0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fff\کنگره\ls_dnacapsule_am_33_powerpoint_template_text_slid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13655" y="204034"/>
            <a:ext cx="11866536" cy="50167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Less toxicity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More efficiency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Targeted</a:t>
            </a:r>
          </a:p>
          <a:p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57" y="501460"/>
            <a:ext cx="582042" cy="6349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7926" y="501460"/>
            <a:ext cx="676428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effectLst>
                  <a:reflection blurRad="6350" stA="50000" endA="300" endPos="50000" dist="29997" dir="5400000" sy="-100000" algn="bl" rotWithShape="0"/>
                </a:effectLst>
              </a:rPr>
              <a:t>Benefit </a:t>
            </a:r>
            <a:r>
              <a:rPr lang="en-US" sz="3200" dirty="0" err="1" smtClean="0">
                <a:effectLst>
                  <a:reflection blurRad="6350" stA="50000" endA="300" endPos="50000" dist="29997" dir="5400000" sy="-100000" algn="bl" rotWithShape="0"/>
                </a:effectLst>
              </a:rPr>
              <a:t>miRNA</a:t>
            </a:r>
            <a:r>
              <a:rPr lang="en-US" sz="3200" dirty="0">
                <a:effectLst>
                  <a:reflection blurRad="6350" stA="50000" endA="300" endPos="50000" dist="29997" dir="5400000" sy="-100000" algn="bl" rotWithShape="0"/>
                </a:effectLst>
              </a:rPr>
              <a:t> replacement therapy </a:t>
            </a:r>
            <a:endParaRPr lang="en-US" sz="3200" dirty="0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5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0997" y="183928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dirty="0"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02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84090" y="2485611"/>
            <a:ext cx="8228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gerian" panose="04020705040A02060702" pitchFamily="82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054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44808"/>
            <a:ext cx="12213061" cy="43396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bliqueBottomRight"/>
              <a:lightRig rig="threePt" dir="t"/>
            </a:scene3d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Presentation </a:t>
            </a:r>
            <a:r>
              <a:rPr lang="en-US" sz="3200" b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by</a:t>
            </a:r>
            <a:r>
              <a:rPr lang="en-US" sz="32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:Fariba</a:t>
            </a:r>
            <a:r>
              <a:rPr lang="en-US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2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Karami</a:t>
            </a:r>
            <a:endParaRPr lang="en-US" sz="3200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endParaRPr lang="en-US" sz="4400" dirty="0" smtClean="0"/>
          </a:p>
          <a:p>
            <a:r>
              <a:rPr lang="en-US" sz="2400" dirty="0" smtClean="0"/>
              <a:t>Department of New </a:t>
            </a:r>
            <a:r>
              <a:rPr lang="en-US" sz="2400" dirty="0"/>
              <a:t>sciences, Islamic Azad University Tehran Medical Branch, Tehran, </a:t>
            </a:r>
            <a:r>
              <a:rPr lang="en-US" sz="2400" dirty="0" smtClean="0"/>
              <a:t>Iran</a:t>
            </a:r>
          </a:p>
          <a:p>
            <a:endParaRPr lang="en-US" sz="2000" dirty="0"/>
          </a:p>
          <a:p>
            <a:endParaRPr lang="en-US" sz="2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Supervisor</a:t>
            </a:r>
            <a:r>
              <a:rPr lang="en-US" sz="32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:Mahdi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2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Paryan</a:t>
            </a:r>
            <a:endParaRPr lang="en-US" sz="3200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endParaRPr lang="en-US" sz="3200" dirty="0"/>
          </a:p>
          <a:p>
            <a:r>
              <a:rPr lang="en-US" sz="2400" dirty="0" smtClean="0"/>
              <a:t>Department </a:t>
            </a:r>
            <a:r>
              <a:rPr lang="en-US" sz="2400" dirty="0"/>
              <a:t>of Research and Development, Production and Research Complex, Pasteur Institute of </a:t>
            </a:r>
            <a:r>
              <a:rPr lang="en-US" sz="2400" dirty="0" err="1" smtClean="0"/>
              <a:t>Iran,Tehran</a:t>
            </a:r>
            <a:r>
              <a:rPr lang="en-US" sz="2400" dirty="0"/>
              <a:t>, </a:t>
            </a:r>
            <a:r>
              <a:rPr lang="en-US" sz="2400" dirty="0" smtClean="0"/>
              <a:t>Iran</a:t>
            </a:r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7668" y="4939956"/>
            <a:ext cx="578251" cy="587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1058" y="2564750"/>
            <a:ext cx="554861" cy="55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fff\کنگره\ls_dnacapsule_am_33_powerpoint_template_text_slid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39484" y="201478"/>
            <a:ext cx="11871702" cy="550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3200" b="1" dirty="0" smtClean="0"/>
          </a:p>
          <a:p>
            <a:endParaRPr lang="en-US" sz="32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MicroRNAs (</a:t>
            </a:r>
            <a:r>
              <a:rPr lang="en-US" sz="2400" dirty="0" err="1"/>
              <a:t>miRNAs</a:t>
            </a:r>
            <a:r>
              <a:rPr lang="en-US" sz="2400" dirty="0"/>
              <a:t>) are a class of small RNA molecules, </a:t>
            </a:r>
            <a:r>
              <a:rPr lang="en-US" sz="2400" dirty="0" smtClean="0"/>
              <a:t>about ~21 nucleotide (</a:t>
            </a:r>
            <a:r>
              <a:rPr lang="en-US" sz="2400" dirty="0" err="1" smtClean="0"/>
              <a:t>nt</a:t>
            </a:r>
            <a:r>
              <a:rPr lang="en-US" sz="2400" dirty="0"/>
              <a:t>) </a:t>
            </a:r>
            <a:r>
              <a:rPr lang="en-US" sz="2400" dirty="0" smtClean="0"/>
              <a:t>long.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MicroRNA are </a:t>
            </a:r>
            <a:r>
              <a:rPr lang="en-US" sz="2400" dirty="0"/>
              <a:t>small  </a:t>
            </a:r>
            <a:r>
              <a:rPr lang="en-US" sz="2400" dirty="0" smtClean="0"/>
              <a:t>non coding RNAs (</a:t>
            </a:r>
            <a:r>
              <a:rPr lang="en-US" sz="2400" dirty="0" err="1" smtClean="0"/>
              <a:t>ncRNAs</a:t>
            </a:r>
            <a:r>
              <a:rPr lang="en-US" sz="2400" dirty="0" smtClean="0"/>
              <a:t>) that regulate gene expression post transcriptionally.</a:t>
            </a:r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About 3.0% of human genes encode for </a:t>
            </a:r>
            <a:r>
              <a:rPr lang="en-US" sz="2400" dirty="0" err="1" smtClean="0"/>
              <a:t>miRNAs</a:t>
            </a:r>
            <a:r>
              <a:rPr lang="en-US" sz="2400" dirty="0" smtClean="0"/>
              <a:t>, and up to 30.0% of human protein coding genes may be regulated by </a:t>
            </a:r>
            <a:r>
              <a:rPr lang="en-US" sz="2400" dirty="0" err="1" smtClean="0"/>
              <a:t>miRNAs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Currently, more than 2000 unique human mature microRNAs are known.</a:t>
            </a:r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 MicroRNAs play a key role in diverse biological processes including development, cell proliferation, differentiation and apoptosis.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40965" y="371958"/>
            <a:ext cx="27277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>
                <a:effectLst>
                  <a:reflection blurRad="6350" stA="55000" endA="300" endPos="45500" dir="5400000" sy="-100000" algn="bl" rotWithShape="0"/>
                </a:effectLst>
              </a:rPr>
              <a:t>MicroRNAs</a:t>
            </a:r>
            <a:endParaRPr lang="en-US" sz="32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51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903" y="356214"/>
            <a:ext cx="8200842" cy="4897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3926"/>
            <a:ext cx="12192000" cy="16040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2509" y="295513"/>
            <a:ext cx="2909455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 smtClean="0">
                <a:effectLst>
                  <a:reflection blurRad="6350" stA="50000" endA="300" endPos="50000" dist="29997" dir="5400000" sy="-100000" algn="bl" rotWithShape="0"/>
                </a:effectLst>
              </a:rPr>
              <a:t>Biogenesis of microRNAs</a:t>
            </a:r>
            <a:endParaRPr lang="en-US" sz="2800" dirty="0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8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fff\کنگره\ls_dnacapsule_am_33_powerpoint_template_text_slid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83396" y="154984"/>
            <a:ext cx="11781296" cy="46474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b="1" dirty="0" smtClean="0"/>
          </a:p>
          <a:p>
            <a:endParaRPr lang="en-US" sz="28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smtClean="0"/>
              <a:t>In</a:t>
            </a:r>
            <a:r>
              <a:rPr lang="en-US" sz="2400" dirty="0" smtClean="0"/>
              <a:t> cancer, </a:t>
            </a:r>
            <a:r>
              <a:rPr lang="en-US" sz="2400" dirty="0" err="1" smtClean="0"/>
              <a:t>miRNAs</a:t>
            </a:r>
            <a:r>
              <a:rPr lang="en-US" sz="2400" dirty="0" smtClean="0"/>
              <a:t> function as regulatory molecules, acting as oncogenes or tumor suppressors 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Amplification or over expression of </a:t>
            </a:r>
            <a:r>
              <a:rPr lang="en-US" sz="2400" dirty="0" err="1" smtClean="0"/>
              <a:t>miRNAs</a:t>
            </a:r>
            <a:r>
              <a:rPr lang="en-US" sz="2400" dirty="0" smtClean="0"/>
              <a:t> can down regulate tumor suppressors or other genes involved in cell differentiation, thereby contributing to tumor formation by stimulating proliferation, angiogenesis and invasion, i.e., they act as oncogenes.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Similarly, </a:t>
            </a:r>
            <a:r>
              <a:rPr lang="en-US" sz="2400" dirty="0" err="1" smtClean="0"/>
              <a:t>miRNAs</a:t>
            </a:r>
            <a:r>
              <a:rPr lang="en-US" sz="2400" dirty="0" smtClean="0"/>
              <a:t> can down regulate different proteins with oncogenic activity, i.e., they act as tumor suppressors.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47618" y="346151"/>
            <a:ext cx="3776803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err="1" smtClean="0">
                <a:effectLst>
                  <a:reflection blurRad="6350" stA="50000" endA="300" endPos="50000" dist="29997" dir="5400000" sy="-100000" algn="bl" rotWithShape="0"/>
                </a:effectLst>
              </a:rPr>
              <a:t>miRNAs</a:t>
            </a:r>
            <a:r>
              <a:rPr lang="en-US" sz="3200" dirty="0" smtClean="0"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US" sz="3200" dirty="0">
                <a:effectLst>
                  <a:reflection blurRad="6350" stA="50000" endA="300" endPos="50000" dist="29997" dir="5400000" sy="-100000" algn="bl" rotWithShape="0"/>
                </a:effectLst>
              </a:rPr>
              <a:t>and cancer</a:t>
            </a:r>
          </a:p>
        </p:txBody>
      </p:sp>
    </p:spTree>
    <p:extLst>
      <p:ext uri="{BB962C8B-B14F-4D97-AF65-F5344CB8AC3E}">
        <p14:creationId xmlns:p14="http://schemas.microsoft.com/office/powerpoint/2010/main" val="1147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fff\کنگره\ls_dnacapsule_am_33_powerpoint_template_text_slid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83396" y="154984"/>
            <a:ext cx="11781296" cy="43396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More than half of the </a:t>
            </a:r>
            <a:r>
              <a:rPr lang="en-US" sz="2400" dirty="0" err="1"/>
              <a:t>miRNAs</a:t>
            </a:r>
            <a:r>
              <a:rPr lang="en-US" sz="2400" dirty="0"/>
              <a:t> genes are located in cancer-associated genomic regions or in fragile sites. 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The loss of function of a </a:t>
            </a:r>
            <a:r>
              <a:rPr lang="en-US" sz="2400" dirty="0" err="1"/>
              <a:t>miRNA</a:t>
            </a:r>
            <a:r>
              <a:rPr lang="en-US" sz="2400" dirty="0"/>
              <a:t> could be due to several mechanisms, including genomic deletion, mutation, epigenetic silencing, and/or </a:t>
            </a:r>
            <a:r>
              <a:rPr lang="en-US" sz="2400" dirty="0" err="1"/>
              <a:t>miRNA</a:t>
            </a:r>
            <a:r>
              <a:rPr lang="en-US" sz="2400" dirty="0"/>
              <a:t> processing alterations. 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On the other hand, </a:t>
            </a:r>
            <a:r>
              <a:rPr lang="en-US" sz="2400" dirty="0" err="1"/>
              <a:t>miRNAs</a:t>
            </a:r>
            <a:r>
              <a:rPr lang="en-US" sz="2400" dirty="0"/>
              <a:t> can act as oncogenic microRNAs by targeting mRNAs encoding tumor suppressor proteins.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7618" y="346151"/>
            <a:ext cx="515942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err="1" smtClean="0">
                <a:effectLst>
                  <a:reflection blurRad="6350" stA="50000" endA="300" endPos="50000" dist="29997" dir="5400000" sy="-100000" algn="bl" rotWithShape="0"/>
                </a:effectLst>
              </a:rPr>
              <a:t>miRNAs</a:t>
            </a:r>
            <a:r>
              <a:rPr lang="en-US" sz="3200" dirty="0" smtClean="0"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US" sz="3200" dirty="0">
                <a:effectLst>
                  <a:reflection blurRad="6350" stA="50000" endA="300" endPos="50000" dist="29997" dir="5400000" sy="-100000" algn="bl" rotWithShape="0"/>
                </a:effectLst>
              </a:rPr>
              <a:t>and </a:t>
            </a:r>
            <a:r>
              <a:rPr lang="en-US" sz="3200" dirty="0" smtClean="0">
                <a:effectLst>
                  <a:reflection blurRad="6350" stA="50000" endA="300" endPos="50000" dist="29997" dir="5400000" sy="-100000" algn="bl" rotWithShape="0"/>
                </a:effectLst>
              </a:rPr>
              <a:t>cancer (cont..)</a:t>
            </a:r>
            <a:endParaRPr lang="en-US" sz="3200" dirty="0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02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fff\کنگره\ls_dnacapsule_am_33_powerpoint_template_text_slid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50" y="335875"/>
            <a:ext cx="10579524" cy="493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83" y="1908600"/>
            <a:ext cx="759416" cy="830611"/>
          </a:xfrm>
          <a:prstGeom prst="rect">
            <a:avLst/>
          </a:prstGeom>
        </p:spPr>
      </p:pic>
      <p:pic>
        <p:nvPicPr>
          <p:cNvPr id="2" name="Picture 1" descr="D:\fff\کنگره\ls_dnacapsule_am_33_powerpoint_template_text_slid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36946" y="103160"/>
            <a:ext cx="11800129" cy="53860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/>
              <a:t>         </a:t>
            </a:r>
          </a:p>
          <a:p>
            <a:endParaRPr lang="en-US" sz="28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Breast cancer is a complex disease characterized by heterogeneity of genetic alterations.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 Genetic and lifestyle/environmental factors are implicated in the </a:t>
            </a:r>
            <a:r>
              <a:rPr lang="en-US" sz="2400" dirty="0" err="1" smtClean="0"/>
              <a:t>aetiology</a:t>
            </a:r>
            <a:r>
              <a:rPr lang="en-US" sz="2400" dirty="0" smtClean="0"/>
              <a:t> of breast cancer.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According to the American Cancer </a:t>
            </a:r>
            <a:r>
              <a:rPr lang="en-US" sz="2400" dirty="0" err="1" smtClean="0"/>
              <a:t>Society,excluding</a:t>
            </a:r>
            <a:r>
              <a:rPr lang="en-US" sz="2400" dirty="0" smtClean="0"/>
              <a:t> the cancers of skin, breast cancer is the most common cancer among women, accounting for nearly one in three cancers diagnosed in US women.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 Breast cancer is the most commonly diagnosed cancer in women worldwide In Iran, it ranks first among cancers diagnosed in women and is the fifth most common cause of death</a:t>
            </a:r>
            <a:r>
              <a:rPr lang="en-US" dirty="0" smtClean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17" y="299202"/>
            <a:ext cx="537476" cy="5847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6393" y="299201"/>
            <a:ext cx="280019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>
                <a:effectLst>
                  <a:reflection blurRad="6350" stA="50000" endA="300" endPos="50000" dist="29997" dir="5400000" sy="-100000" algn="bl" rotWithShape="0"/>
                </a:effectLst>
              </a:rPr>
              <a:t>Breast cancer</a:t>
            </a:r>
          </a:p>
        </p:txBody>
      </p:sp>
    </p:spTree>
    <p:extLst>
      <p:ext uri="{BB962C8B-B14F-4D97-AF65-F5344CB8AC3E}">
        <p14:creationId xmlns:p14="http://schemas.microsoft.com/office/powerpoint/2010/main" val="349928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fff\کنگره\ls_dnacapsule_am_33_powerpoint_template_text_slid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16681" y="160758"/>
            <a:ext cx="11886897" cy="57554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800" b="1" dirty="0" smtClean="0"/>
          </a:p>
          <a:p>
            <a:endParaRPr lang="en-US" sz="2800" dirty="0" smtClean="0"/>
          </a:p>
          <a:p>
            <a:pPr algn="just"/>
            <a:r>
              <a:rPr lang="en-US" sz="2400" dirty="0" smtClean="0"/>
              <a:t>In the case of breast tumors, several studies have demonstrated a correlation between:</a:t>
            </a:r>
          </a:p>
          <a:p>
            <a:pPr algn="just"/>
            <a:r>
              <a:rPr lang="en-US" sz="2400" dirty="0"/>
              <a:t>-</a:t>
            </a:r>
            <a:r>
              <a:rPr lang="en-US" sz="2400" dirty="0" smtClean="0"/>
              <a:t> </a:t>
            </a:r>
            <a:r>
              <a:rPr lang="en-US" sz="2400" dirty="0"/>
              <a:t>T</a:t>
            </a:r>
            <a:r>
              <a:rPr lang="en-US" sz="2400" dirty="0" smtClean="0"/>
              <a:t>he expression profile of oncogenic </a:t>
            </a:r>
            <a:r>
              <a:rPr lang="en-US" sz="2400" dirty="0" err="1" smtClean="0"/>
              <a:t>miRNAs</a:t>
            </a:r>
            <a:r>
              <a:rPr lang="en-US" sz="2400" dirty="0" smtClean="0"/>
              <a:t> (</a:t>
            </a:r>
            <a:r>
              <a:rPr lang="en-US" sz="2400" dirty="0" err="1" smtClean="0"/>
              <a:t>oncomiRs</a:t>
            </a:r>
            <a:r>
              <a:rPr lang="en-US" sz="2400" dirty="0" smtClean="0"/>
              <a:t>) and tumor suppressor </a:t>
            </a:r>
            <a:r>
              <a:rPr lang="en-US" sz="2400" dirty="0" err="1" smtClean="0"/>
              <a:t>miRNAs</a:t>
            </a:r>
            <a:r>
              <a:rPr lang="en-US" sz="2400" dirty="0" smtClean="0"/>
              <a:t>; and</a:t>
            </a:r>
            <a:endParaRPr lang="en-US" sz="2400" dirty="0"/>
          </a:p>
          <a:p>
            <a:pPr algn="just"/>
            <a:r>
              <a:rPr lang="en-US" sz="2400" dirty="0" smtClean="0"/>
              <a:t>the tumorigenic potential of triple-negative [estrogen receptor (ER), progesterone receptor (PR) and Her2/</a:t>
            </a:r>
            <a:r>
              <a:rPr lang="en-US" sz="2400" dirty="0" err="1" smtClean="0"/>
              <a:t>neu</a:t>
            </a:r>
            <a:r>
              <a:rPr lang="en-US" sz="2400" dirty="0" smtClean="0"/>
              <a:t>] primary breast cancers.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 - Among the </a:t>
            </a:r>
            <a:r>
              <a:rPr lang="en-US" sz="2400" dirty="0" err="1" smtClean="0"/>
              <a:t>miRNAs</a:t>
            </a:r>
            <a:r>
              <a:rPr lang="en-US" sz="2400" dirty="0" smtClean="0"/>
              <a:t> involved in breast cancer, miR-221 plays a crucial role for the following reasons:</a:t>
            </a:r>
          </a:p>
          <a:p>
            <a:pPr algn="just"/>
            <a:r>
              <a:rPr lang="en-US" sz="2000" dirty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) miR-221 is significantly overexpressed in triple-negative primary breast cancer;</a:t>
            </a:r>
          </a:p>
          <a:p>
            <a:pPr algn="just"/>
            <a:r>
              <a:rPr lang="en-US" sz="2400" dirty="0" smtClean="0"/>
              <a:t> ii) the </a:t>
            </a:r>
            <a:r>
              <a:rPr lang="en-US" sz="2400" dirty="0" err="1" smtClean="0"/>
              <a:t>oncosuppressor</a:t>
            </a:r>
            <a:r>
              <a:rPr lang="en-US" sz="2400" dirty="0" smtClean="0"/>
              <a:t> p27Kip1, a validated miR-221 target is </a:t>
            </a:r>
            <a:r>
              <a:rPr lang="en-US" sz="2400" dirty="0" err="1" smtClean="0"/>
              <a:t>downregulated</a:t>
            </a:r>
            <a:r>
              <a:rPr lang="en-US" sz="2400" dirty="0" smtClean="0"/>
              <a:t> in aggressive cancer cell lines; and</a:t>
            </a:r>
          </a:p>
          <a:p>
            <a:pPr algn="just"/>
            <a:r>
              <a:rPr lang="en-US" sz="2400" dirty="0" smtClean="0"/>
              <a:t> iii) the </a:t>
            </a:r>
            <a:r>
              <a:rPr lang="en-US" sz="2400" dirty="0" err="1" smtClean="0"/>
              <a:t>upregulation</a:t>
            </a:r>
            <a:r>
              <a:rPr lang="en-US" sz="2400" dirty="0" smtClean="0"/>
              <a:t> of a key transcription factor, Slug, appears to be crucial, since it binds to the miR-221/mi-222 promoter and is responsible for the high expression of the miR-221/miR-222 cluster in breast cancer cells.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2" y="316017"/>
            <a:ext cx="534650" cy="6150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1022" y="316018"/>
            <a:ext cx="5239383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>
                <a:effectLst>
                  <a:reflection blurRad="6350" stA="50000" endA="300" endPos="50000" dist="29997" dir="5400000" sy="-100000" algn="bl" rotWithShape="0"/>
                </a:effectLst>
              </a:rPr>
              <a:t>MicroRNAs in breast tumors</a:t>
            </a:r>
          </a:p>
        </p:txBody>
      </p:sp>
    </p:spTree>
    <p:extLst>
      <p:ext uri="{BB962C8B-B14F-4D97-AF65-F5344CB8AC3E}">
        <p14:creationId xmlns:p14="http://schemas.microsoft.com/office/powerpoint/2010/main" val="260697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780</Words>
  <Application>Microsoft Office PowerPoint</Application>
  <PresentationFormat>Widescreen</PresentationFormat>
  <Paragraphs>108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</dc:creator>
  <cp:lastModifiedBy>saeed</cp:lastModifiedBy>
  <cp:revision>49</cp:revision>
  <dcterms:created xsi:type="dcterms:W3CDTF">2014-10-05T07:11:50Z</dcterms:created>
  <dcterms:modified xsi:type="dcterms:W3CDTF">2014-10-07T05:47:08Z</dcterms:modified>
</cp:coreProperties>
</file>