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65" r:id="rId2"/>
    <p:sldId id="364" r:id="rId3"/>
    <p:sldId id="365" r:id="rId4"/>
    <p:sldId id="366" r:id="rId5"/>
    <p:sldId id="293" r:id="rId6"/>
    <p:sldId id="334" r:id="rId7"/>
    <p:sldId id="368" r:id="rId8"/>
    <p:sldId id="375" r:id="rId9"/>
    <p:sldId id="367" r:id="rId10"/>
    <p:sldId id="332" r:id="rId11"/>
    <p:sldId id="369" r:id="rId12"/>
    <p:sldId id="316" r:id="rId13"/>
    <p:sldId id="336" r:id="rId14"/>
    <p:sldId id="337" r:id="rId15"/>
    <p:sldId id="371" r:id="rId16"/>
    <p:sldId id="372" r:id="rId17"/>
    <p:sldId id="339" r:id="rId18"/>
    <p:sldId id="358" r:id="rId19"/>
    <p:sldId id="354" r:id="rId20"/>
    <p:sldId id="290" r:id="rId21"/>
    <p:sldId id="294" r:id="rId22"/>
    <p:sldId id="347" r:id="rId23"/>
    <p:sldId id="333" r:id="rId24"/>
    <p:sldId id="353" r:id="rId25"/>
    <p:sldId id="361" r:id="rId26"/>
    <p:sldId id="376" r:id="rId27"/>
    <p:sldId id="370" r:id="rId28"/>
    <p:sldId id="360" r:id="rId29"/>
    <p:sldId id="348" r:id="rId30"/>
    <p:sldId id="349" r:id="rId31"/>
    <p:sldId id="350" r:id="rId32"/>
    <p:sldId id="351" r:id="rId33"/>
    <p:sldId id="373" r:id="rId34"/>
    <p:sldId id="355" r:id="rId35"/>
    <p:sldId id="304" r:id="rId36"/>
    <p:sldId id="356" r:id="rId37"/>
    <p:sldId id="352" r:id="rId38"/>
    <p:sldId id="344" r:id="rId39"/>
    <p:sldId id="374" r:id="rId40"/>
  </p:sldIdLst>
  <p:sldSz cx="10287000" cy="6858000" type="35mm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780" y="-90"/>
      </p:cViewPr>
      <p:guideLst>
        <p:guide orient="horz" pos="2160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80"/>
    </p:cViewPr>
  </p:sorterViewPr>
  <p:notesViewPr>
    <p:cSldViewPr>
      <p:cViewPr varScale="1">
        <p:scale>
          <a:sx n="77" d="100"/>
          <a:sy n="77" d="100"/>
        </p:scale>
        <p:origin x="-1584" y="-10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-111" charset="0"/>
              </a:defRPr>
            </a:lvl1pPr>
          </a:lstStyle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11" charset="0"/>
              </a:defRPr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-111" charset="0"/>
              </a:defRPr>
            </a:lvl1pPr>
          </a:lstStyle>
          <a:p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-111" charset="0"/>
              </a:defRPr>
            </a:lvl1pPr>
          </a:lstStyle>
          <a:p>
            <a:fld id="{D3ED35FC-2EDB-444F-9B71-F50192452C17}" type="slidenum">
              <a:rPr lang="fr-FR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4" charset="0"/>
        <a:ea typeface="ＭＳ Ｐゴシック" pitchFamily="-84" charset="-128"/>
        <a:cs typeface="ＭＳ Ｐゴシック" pitchFamily="-8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84" charset="0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4350" y="1600200"/>
            <a:ext cx="92583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5000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" pitchFamily="-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8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8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8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84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373313" y="3962400"/>
            <a:ext cx="5575300" cy="1812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 Sadeghi, AA Boulourian, P Ruchat</a:t>
            </a:r>
            <a:endParaRPr lang="fr-FR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fr-FR" sz="2000">
              <a:solidFill>
                <a:srgbClr val="FDA4B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fr-FR" sz="200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Department of Cardiovascular Surgery </a:t>
            </a:r>
          </a:p>
          <a:p>
            <a:pPr algn="ctr"/>
            <a:r>
              <a:rPr lang="fr-FR" sz="240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CHUV</a:t>
            </a:r>
          </a:p>
          <a:p>
            <a:pPr algn="ctr"/>
            <a:r>
              <a:rPr lang="fr-FR" sz="2400">
                <a:solidFill>
                  <a:srgbClr val="FDA4B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Lausanne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95250" y="609600"/>
            <a:ext cx="101536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 of Surgical Techniques on End-results</a:t>
            </a:r>
            <a:endParaRPr lang="en-US" sz="36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Cardiovascular Surgery</a:t>
            </a:r>
          </a:p>
          <a:p>
            <a:pPr algn="ctr"/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29-year Experiences from 1967 to 1996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228600" y="1219200"/>
            <a:ext cx="93567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-111" charset="2"/>
              <a:buNone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POST-OP WOUND INFECTIONS ( 4137 Pts 1981-1991)</a:t>
            </a:r>
          </a:p>
          <a:p>
            <a:pPr lvl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-111" charset="2"/>
              <a:buNone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lvl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-111" charset="2"/>
              <a:buNone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</a:t>
            </a:r>
          </a:p>
          <a:p>
            <a:pPr lvl="1">
              <a:lnSpc>
                <a:spcPct val="7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-111" charset="2"/>
              <a:buNone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Deep-sternal infection 6 Pts (1 no bact): </a:t>
            </a:r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0.145  %</a:t>
            </a: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 	</a:t>
            </a:r>
          </a:p>
          <a:p>
            <a:pPr lvl="1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-111" charset="2"/>
              <a:buNone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</a:t>
            </a:r>
          </a:p>
          <a:p>
            <a:pPr lvl="1">
              <a:spcBef>
                <a:spcPct val="20000"/>
              </a:spcBef>
              <a:buClr>
                <a:schemeClr val="hlink"/>
              </a:buClr>
              <a:buSzPct val="75000"/>
              <a:buFont typeface="Monotype Sorts" pitchFamily="-111" charset="2"/>
              <a:buNone/>
            </a:pPr>
            <a:r>
              <a:rPr lang="fr-FR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2642 CABG,  1130 VR, 179 CABG + VR, 186 others = 4137 Pts</a:t>
            </a: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4953000" y="6172200"/>
            <a:ext cx="497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Blanchard, Hurni et al. EJCTS 1995; 9: 153-7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2819400" y="304800"/>
            <a:ext cx="498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Surgical Site Infection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1143000" y="5334000"/>
            <a:ext cx="8418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World literature deep sternal infection: </a:t>
            </a:r>
            <a:r>
              <a:rPr lang="fr-FR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0.7 - 4 %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2133600" y="2727325"/>
            <a:ext cx="6238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6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Valvular Surgery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2133600" y="128588"/>
            <a:ext cx="579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Prosthetic Valve Insertion</a:t>
            </a: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5334000" y="6324600"/>
            <a:ext cx="4713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Ruchat et al. Ann Thorac Surg 1998; 65: 859-60</a:t>
            </a:r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4098925" y="674688"/>
            <a:ext cx="1965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Technique</a:t>
            </a:r>
          </a:p>
        </p:txBody>
      </p:sp>
      <p:pic>
        <p:nvPicPr>
          <p:cNvPr id="25605" name="Picture 12" descr="Copie de C/Valve13                                             00047528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1219200"/>
            <a:ext cx="37211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/>
          <p:cNvSpPr>
            <a:spLocks noChangeArrowheads="1"/>
          </p:cNvSpPr>
          <p:nvPr/>
        </p:nvSpPr>
        <p:spPr bwMode="auto">
          <a:xfrm>
            <a:off x="5334000" y="6248400"/>
            <a:ext cx="4713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Ruchat et al. Ann Thorac Surg 1998; 65: 859-60</a:t>
            </a:r>
          </a:p>
        </p:txBody>
      </p:sp>
      <p:pic>
        <p:nvPicPr>
          <p:cNvPr id="26627" name="Picture 6" descr="Copie de C/Valve15                                             00047528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3763" y="304800"/>
            <a:ext cx="36718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5257800" y="6324600"/>
            <a:ext cx="4713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Ruchat et al. Ann Thorac Surg 1998; 65: 859-60</a:t>
            </a:r>
          </a:p>
        </p:txBody>
      </p:sp>
      <p:pic>
        <p:nvPicPr>
          <p:cNvPr id="27651" name="Picture 6" descr="Copie de C/Valve19                                             00047528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7113" y="228600"/>
            <a:ext cx="275748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S8 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04800"/>
            <a:ext cx="524192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S9 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304800"/>
            <a:ext cx="685800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371475" y="1524000"/>
            <a:ext cx="9602788" cy="452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- Debetaz LF, Ruchat P, Hurni M, et al. 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St. Jude Medical valve prosthesis: an analysis of long-term outcome and prognostic factors.</a:t>
            </a:r>
          </a:p>
          <a:p>
            <a:r>
              <a:rPr lang="fr-FR" sz="2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 Thorac Cardiovasc Surg 1997;113:134-4.	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- Karpuz H, Jeanrenaud X, Hurni M, et al. 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Doppler echocardiographic assessment of the new ATS medical prosthetic valve in the aortic position.</a:t>
            </a:r>
          </a:p>
          <a:p>
            <a:r>
              <a:rPr 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 J Card Imaging 1996;10:254-60.</a:t>
            </a:r>
          </a:p>
          <a:p>
            <a:pPr algn="ctr"/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1409700" y="519113"/>
            <a:ext cx="762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Meta-analysis of Perivalvular Leak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1143000" y="519113"/>
            <a:ext cx="762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Meta-analysis of Perivalvular Leak</a:t>
            </a: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538163" y="2506663"/>
            <a:ext cx="8659812" cy="2674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Debétaz et al.  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( 3 Pts )                               ( St. Jude )                              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Karpuz et al. 1994-1996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( 0 Pts )                               ( ATS )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Total                                                               434  Pts     0.7 %      </a:t>
            </a: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3657600" y="1374775"/>
            <a:ext cx="2687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Lausanne results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2446338" y="2500313"/>
            <a:ext cx="1654175" cy="1196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1979-1984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088" name="Rectangle 8"/>
          <p:cNvSpPr>
            <a:spLocks noChangeArrowheads="1"/>
          </p:cNvSpPr>
          <p:nvPr/>
        </p:nvSpPr>
        <p:spPr bwMode="auto">
          <a:xfrm>
            <a:off x="6057900" y="2514600"/>
            <a:ext cx="3432175" cy="1936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    353  Pts     0.8 %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      80  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4076700" y="2133600"/>
            <a:ext cx="2217738" cy="1936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Retrospective 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  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prospective</a:t>
            </a:r>
          </a:p>
        </p:txBody>
      </p:sp>
      <p:sp>
        <p:nvSpPr>
          <p:cNvPr id="174090" name="Rectangle 10"/>
          <p:cNvSpPr>
            <a:spLocks noChangeArrowheads="1"/>
          </p:cNvSpPr>
          <p:nvPr/>
        </p:nvSpPr>
        <p:spPr bwMode="auto">
          <a:xfrm>
            <a:off x="6931025" y="2530475"/>
            <a:ext cx="2217738" cy="1936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   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 Pts      0.0 %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092" name="Text Box 12"/>
          <p:cNvSpPr txBox="1">
            <a:spLocks noChangeArrowheads="1"/>
          </p:cNvSpPr>
          <p:nvPr/>
        </p:nvSpPr>
        <p:spPr bwMode="auto">
          <a:xfrm>
            <a:off x="1697038" y="5638800"/>
            <a:ext cx="71453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World literature : perivalvular leak 2 - 4 %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592138" y="2422525"/>
            <a:ext cx="9163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6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Coronary Artery Bypass </a:t>
            </a:r>
          </a:p>
          <a:p>
            <a:pPr algn="ctr"/>
            <a:r>
              <a:rPr lang="fr-FR" sz="6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Surgery (CABG)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76200" y="2667000"/>
            <a:ext cx="10129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6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Sternal Incison and closure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1143000" y="342900"/>
            <a:ext cx="7772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fr-FR" sz="3600">
                <a:solidFill>
                  <a:schemeClr val="tx2"/>
                </a:solidFill>
              </a:rPr>
              <a:t>POLYARTERIOPATHIES</a:t>
            </a:r>
            <a:endParaRPr lang="fr-FR" sz="4400">
              <a:solidFill>
                <a:srgbClr val="FF3300"/>
              </a:solidFill>
            </a:endParaRPr>
          </a:p>
        </p:txBody>
      </p: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143000" y="1524000"/>
            <a:ext cx="79629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742950" lvl="1" indent="-285750">
              <a:lnSpc>
                <a:spcPct val="250000"/>
              </a:lnSpc>
              <a:spcBef>
                <a:spcPct val="20000"/>
              </a:spcBef>
            </a:pPr>
            <a:r>
              <a:rPr lang="fr-FR" u="sng">
                <a:effectLst>
                  <a:outerShdw blurRad="38100" dist="38100" dir="2700000" algn="tl">
                    <a:srgbClr val="000000"/>
                  </a:outerShdw>
                </a:effectLst>
              </a:rPr>
              <a:t>IN  CASE  OF PERIPH.  ART.  INSUFF. :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fr-FR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Coronary lesions                       50 - 60 %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-"/>
            </a:pPr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Cerebral art. lesions                  15 - 20 % </a:t>
            </a:r>
          </a:p>
          <a:p>
            <a:pPr marL="742950" lvl="1" indent="-285750">
              <a:lnSpc>
                <a:spcPct val="65000"/>
              </a:lnSpc>
              <a:spcBef>
                <a:spcPct val="20000"/>
              </a:spcBef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</a:pPr>
            <a:r>
              <a:rPr lang="fr-FR" u="sng">
                <a:effectLst>
                  <a:outerShdw blurRad="38100" dist="38100" dir="2700000" algn="tl">
                    <a:srgbClr val="000000"/>
                  </a:outerShdw>
                </a:effectLst>
              </a:rPr>
              <a:t>CAUSE S OF DEATH :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</a:pPr>
            <a:r>
              <a:rPr lang="fr-FR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Coronary                                     50 - 60 % 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</a:pPr>
            <a:r>
              <a:rPr lang="fr-FR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CVA                                              10 - 15 %</a:t>
            </a:r>
          </a:p>
          <a:p>
            <a:pPr marL="742950" lvl="1" indent="-285750">
              <a:spcBef>
                <a:spcPct val="20000"/>
              </a:spcBef>
              <a:buFontTx/>
              <a:buChar char="-"/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Vascular diseases                              10 % 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1143000" y="342900"/>
            <a:ext cx="7772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fr-FR" sz="3600">
                <a:solidFill>
                  <a:schemeClr val="tx2"/>
                </a:solidFill>
              </a:rPr>
              <a:t>POLYARTERIOPATHIES</a:t>
            </a:r>
            <a:endParaRPr lang="fr-FR" sz="4400">
              <a:solidFill>
                <a:srgbClr val="FF3300"/>
              </a:solidFill>
              <a:latin typeface="Times" pitchFamily="-111" charset="0"/>
            </a:endParaRPr>
          </a:p>
        </p:txBody>
      </p:sp>
      <p:sp>
        <p:nvSpPr>
          <p:cNvPr id="104453" name="Rectangle 5"/>
          <p:cNvSpPr>
            <a:spLocks noChangeArrowheads="1"/>
          </p:cNvSpPr>
          <p:nvPr/>
        </p:nvSpPr>
        <p:spPr bwMode="auto">
          <a:xfrm>
            <a:off x="1143000" y="15240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742950" lvl="1" indent="-285750">
              <a:lnSpc>
                <a:spcPct val="250000"/>
              </a:lnSpc>
              <a:spcBef>
                <a:spcPct val="20000"/>
              </a:spcBef>
            </a:pPr>
            <a:r>
              <a:rPr lang="fr-FR" u="sng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 CASE  OF  CORONARY  INSUFF. :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r>
              <a:rPr lang="fr-FR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Cerebral art. lesions                  50 - 60 %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r>
              <a:rPr lang="fr-FR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Severe  15 %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- Periph. art. lesions                            20 %</a:t>
            </a:r>
          </a:p>
          <a:p>
            <a:pPr marL="742950" lvl="1" indent="-285750">
              <a:lnSpc>
                <a:spcPct val="65000"/>
              </a:lnSpc>
              <a:spcBef>
                <a:spcPct val="20000"/>
              </a:spcBef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lnSpc>
                <a:spcPct val="65000"/>
              </a:lnSpc>
              <a:spcBef>
                <a:spcPct val="20000"/>
              </a:spcBef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</a:pPr>
            <a:r>
              <a:rPr lang="fr-FR" u="sng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 CASE  OF CEREBRAL VASC. INSUFF. :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Coronary lesions                              40 % 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- Periph. art. lesions                           30 %</a:t>
            </a:r>
          </a:p>
          <a:p>
            <a:pPr marL="742950" lvl="1" indent="-285750">
              <a:lnSpc>
                <a:spcPct val="65000"/>
              </a:lnSpc>
              <a:spcBef>
                <a:spcPct val="20000"/>
              </a:spcBef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Text Box 4"/>
          <p:cNvSpPr txBox="1">
            <a:spLocks noChangeArrowheads="1"/>
          </p:cNvSpPr>
          <p:nvPr/>
        </p:nvSpPr>
        <p:spPr bwMode="auto">
          <a:xfrm>
            <a:off x="1981200" y="652463"/>
            <a:ext cx="648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Coronary Surgery Technique</a:t>
            </a:r>
          </a:p>
        </p:txBody>
      </p:sp>
      <p:pic>
        <p:nvPicPr>
          <p:cNvPr id="35843" name="Picture 5" descr="Pontage3 copie                                                 0002A204Macintosh HD                   B7A67E4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9100" y="2041525"/>
            <a:ext cx="3352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Pontage8 copie                                                 0002A204Macintosh HD                   B7A67E49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81200"/>
            <a:ext cx="350520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7" descr="Pontage9 copie                                                 0002A204Macintosh HD                   B7A67E49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9250" y="2057400"/>
            <a:ext cx="20129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1143000" y="1524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CORONARY  SURGERY</a:t>
            </a:r>
            <a:endParaRPr lang="fr-FR" sz="4400">
              <a:solidFill>
                <a:srgbClr val="FF3300"/>
              </a:solidFill>
            </a:endParaRPr>
          </a:p>
        </p:txBody>
      </p:sp>
      <p:sp>
        <p:nvSpPr>
          <p:cNvPr id="148483" name="Rectangle 3"/>
          <p:cNvSpPr>
            <a:spLocks noChangeArrowheads="1"/>
          </p:cNvSpPr>
          <p:nvPr/>
        </p:nvSpPr>
        <p:spPr bwMode="auto">
          <a:xfrm>
            <a:off x="1219200" y="1447800"/>
            <a:ext cx="777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742950" lvl="1" indent="-285750">
              <a:lnSpc>
                <a:spcPct val="75000"/>
              </a:lnSpc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SINGLE AORTOTOMY FOR MULTIPLE</a:t>
            </a: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CABG</a:t>
            </a:r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lnSpc>
                <a:spcPct val="75000"/>
              </a:lnSpc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( 1978 - 1990 )</a:t>
            </a:r>
          </a:p>
          <a:p>
            <a:pPr marL="742950" lvl="1" indent="-285750">
              <a:lnSpc>
                <a:spcPct val="75000"/>
              </a:lnSpc>
              <a:spcBef>
                <a:spcPct val="20000"/>
              </a:spcBef>
            </a:pPr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2423 Pts ( CABG only, Reops, Unst.ang., LM, early MI, failed PTCA, LVAneur.,Post-necr. 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VSD or Mit. Insuf.,AVR, MVR, Ect....)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Op. Mortality  ( Global )                     2.3  %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‘‘           ‘‘       ( CABG + EF &gt; 50 % ) 0.5  %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Bleeding from Aortic Anastomosis  0.0  %</a:t>
            </a:r>
          </a:p>
          <a:p>
            <a:pPr marL="742950" lvl="1" indent="-285750">
              <a:spcBef>
                <a:spcPct val="20000"/>
              </a:spcBef>
            </a:pP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Aneur. Dilat. of Aortic Anast.             0.0 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ontage7 copie                                                 0002A204Macintosh HD                   B7A67E4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895600"/>
            <a:ext cx="23876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Rectangle 3"/>
          <p:cNvSpPr>
            <a:spLocks noChangeArrowheads="1"/>
          </p:cNvSpPr>
          <p:nvPr/>
        </p:nvSpPr>
        <p:spPr bwMode="auto">
          <a:xfrm>
            <a:off x="2209800" y="838200"/>
            <a:ext cx="584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Coronary Surgery Results</a:t>
            </a: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3886200" y="2509838"/>
            <a:ext cx="5621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LAD treated by ITA grafting. Vs PTCA</a:t>
            </a:r>
          </a:p>
        </p:txBody>
      </p:sp>
      <p:sp>
        <p:nvSpPr>
          <p:cNvPr id="168966" name="Text Box 6"/>
          <p:cNvSpPr txBox="1">
            <a:spLocks noChangeArrowheads="1"/>
          </p:cNvSpPr>
          <p:nvPr/>
        </p:nvSpPr>
        <p:spPr bwMode="auto">
          <a:xfrm>
            <a:off x="5791200" y="6248400"/>
            <a:ext cx="428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Goy et al. Circulation 1999; 99: 3255-9</a:t>
            </a:r>
          </a:p>
        </p:txBody>
      </p:sp>
      <p:sp>
        <p:nvSpPr>
          <p:cNvPr id="168967" name="Text Box 7"/>
          <p:cNvSpPr txBox="1">
            <a:spLocks noChangeArrowheads="1"/>
          </p:cNvSpPr>
          <p:nvPr/>
        </p:nvSpPr>
        <p:spPr bwMode="auto">
          <a:xfrm>
            <a:off x="3924300" y="3124200"/>
            <a:ext cx="48133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 ITA on LAD, prospective</a:t>
            </a:r>
          </a:p>
          <a:p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deaths at 5yrs ( 3 % )</a:t>
            </a:r>
          </a:p>
          <a:p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    3 Pts ( 4.5 % )</a:t>
            </a: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4000500" y="4787900"/>
            <a:ext cx="42560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68 PTCA, prospective</a:t>
            </a: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9 deaths at 5yrs ( 13 % )</a:t>
            </a: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MI   10 Pts (15 % )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1790700" y="1600200"/>
            <a:ext cx="7586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Surgery vs Angioplasty  (PTCA) for LAD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209800" y="838200"/>
            <a:ext cx="5848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Coronary Surgery Results</a:t>
            </a: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3733800" y="1676400"/>
            <a:ext cx="297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Stent or Surgery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648200" y="2133600"/>
            <a:ext cx="11128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(SoS)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1965325" y="2743200"/>
            <a:ext cx="6415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Prospective multicentric randomized study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CABG or PCI in multivessel disease</a:t>
            </a: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2552700" y="3962400"/>
            <a:ext cx="5087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At 2-year follow-up :</a:t>
            </a:r>
          </a:p>
        </p:txBody>
      </p:sp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1028700" y="5257800"/>
            <a:ext cx="8737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PCI : 8 % of cardiac death ( Percut. Coron. Interv. )</a:t>
            </a:r>
          </a:p>
        </p:txBody>
      </p:sp>
      <p:sp>
        <p:nvSpPr>
          <p:cNvPr id="177160" name="Text Box 8"/>
          <p:cNvSpPr txBox="1">
            <a:spLocks noChangeArrowheads="1"/>
          </p:cNvSpPr>
          <p:nvPr/>
        </p:nvSpPr>
        <p:spPr bwMode="auto">
          <a:xfrm>
            <a:off x="3086100" y="4814888"/>
            <a:ext cx="4991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CABG : 2 % of cardiac death</a:t>
            </a:r>
            <a:endParaRPr lang="fr-FR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7161" name="Text Box 9"/>
          <p:cNvSpPr txBox="1">
            <a:spLocks noChangeArrowheads="1"/>
          </p:cNvSpPr>
          <p:nvPr/>
        </p:nvSpPr>
        <p:spPr bwMode="auto">
          <a:xfrm>
            <a:off x="7086600" y="6172200"/>
            <a:ext cx="286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Lancet 2002; 360: 965-70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628900" y="457200"/>
            <a:ext cx="4930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Heart Transplantation</a:t>
            </a:r>
          </a:p>
        </p:txBody>
      </p:sp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3238500" y="1076325"/>
            <a:ext cx="3557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(from 1987 to 1995) </a:t>
            </a:r>
          </a:p>
        </p:txBody>
      </p:sp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1181100" y="1887538"/>
            <a:ext cx="81994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Male: 70 patients     		Female: 10 patients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		Age: 31-72 (mean age: 50)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Diagnosis: - Idiopathic cardiomyopathy  46 pts (</a:t>
            </a:r>
            <a:r>
              <a:rPr lang="fr-FR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57.5%</a:t>
            </a: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	        - Ischemic             ,,                  32 pts (</a:t>
            </a:r>
            <a:r>
              <a:rPr lang="fr-FR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40.0%</a:t>
            </a: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) 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	        - Others (valv.)      ,,                    2 pts (  </a:t>
            </a:r>
            <a:r>
              <a:rPr lang="fr-FR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2.5%</a:t>
            </a: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Hospital mortality: 3 patients (</a:t>
            </a:r>
            <a:r>
              <a:rPr lang="fr-FR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3.75%</a:t>
            </a: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Hosp. mort. world literature:  (</a:t>
            </a:r>
            <a:r>
              <a:rPr lang="fr-FR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8-10%</a:t>
            </a:r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)    </a:t>
            </a: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r>
              <a:rPr lang="fr-FR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Survival at 12 years: 52 patients (</a:t>
            </a:r>
            <a:r>
              <a:rPr lang="fr-FR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65%</a:t>
            </a:r>
            <a:r>
              <a:rPr lang="fr-FR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fr-FR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736600" y="2422525"/>
            <a:ext cx="8864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sz="6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Carotid Endarterectomy</a:t>
            </a:r>
          </a:p>
          <a:p>
            <a:pPr algn="ctr"/>
            <a:r>
              <a:rPr lang="fr-FR" sz="6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(CEA)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1370013" y="762000"/>
            <a:ext cx="7623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Incidence of Cerebrovascular Disease 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2646363" y="2135188"/>
            <a:ext cx="5210175" cy="1981200"/>
            <a:chOff x="1714" y="1521"/>
            <a:chExt cx="3282" cy="1248"/>
          </a:xfrm>
        </p:grpSpPr>
        <p:sp>
          <p:nvSpPr>
            <p:cNvPr id="176132" name="Rectangle 4"/>
            <p:cNvSpPr>
              <a:spLocks noChangeArrowheads="1"/>
            </p:cNvSpPr>
            <p:nvPr/>
          </p:nvSpPr>
          <p:spPr bwMode="auto">
            <a:xfrm>
              <a:off x="1714" y="1521"/>
              <a:ext cx="3182" cy="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11" charset="0"/>
                </a:rPr>
                <a:t>General Population   1.4 :   1000</a:t>
              </a:r>
            </a:p>
          </p:txBody>
        </p:sp>
        <p:sp>
          <p:nvSpPr>
            <p:cNvPr id="176133" name="Rectangle 5"/>
            <p:cNvSpPr>
              <a:spLocks noChangeArrowheads="1"/>
            </p:cNvSpPr>
            <p:nvPr/>
          </p:nvSpPr>
          <p:spPr bwMode="auto">
            <a:xfrm>
              <a:off x="1714" y="1981"/>
              <a:ext cx="322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11" charset="0"/>
                </a:rPr>
                <a:t>   55  to   64  yrs          3    :   1000</a:t>
              </a:r>
            </a:p>
          </p:txBody>
        </p:sp>
        <p:sp>
          <p:nvSpPr>
            <p:cNvPr id="176134" name="Rectangle 6"/>
            <p:cNvSpPr>
              <a:spLocks noChangeArrowheads="1"/>
            </p:cNvSpPr>
            <p:nvPr/>
          </p:nvSpPr>
          <p:spPr bwMode="auto">
            <a:xfrm>
              <a:off x="1714" y="2441"/>
              <a:ext cx="328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r>
                <a:rPr lang="fr-FR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11" charset="0"/>
                </a:rPr>
                <a:t>   75  -   84  yrs          15    :   1000</a:t>
              </a:r>
            </a:p>
          </p:txBody>
        </p:sp>
      </p:grpSp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2141538" y="1524000"/>
            <a:ext cx="6089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fr-FR" sz="2400">
                <a:solidFill>
                  <a:srgbClr val="6BF0F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      1995  CH   Population:  7  millions             </a:t>
            </a:r>
          </a:p>
        </p:txBody>
      </p:sp>
      <p:sp>
        <p:nvSpPr>
          <p:cNvPr id="176136" name="Rectangle 8"/>
          <p:cNvSpPr>
            <a:spLocks noChangeArrowheads="1"/>
          </p:cNvSpPr>
          <p:nvPr/>
        </p:nvSpPr>
        <p:spPr bwMode="auto">
          <a:xfrm>
            <a:off x="2781300" y="4343400"/>
            <a:ext cx="1344613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3200">
                <a:solidFill>
                  <a:srgbClr val="FC012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13’000  </a:t>
            </a:r>
            <a:endParaRPr lang="fr-FR" sz="3200" i="1">
              <a:solidFill>
                <a:srgbClr val="FC012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11" charset="0"/>
            </a:endParaRPr>
          </a:p>
        </p:txBody>
      </p:sp>
      <p:sp>
        <p:nvSpPr>
          <p:cNvPr id="176137" name="Rectangle 9"/>
          <p:cNvSpPr>
            <a:spLocks noChangeArrowheads="1"/>
          </p:cNvSpPr>
          <p:nvPr/>
        </p:nvSpPr>
        <p:spPr bwMode="auto">
          <a:xfrm>
            <a:off x="4267200" y="5181600"/>
            <a:ext cx="291465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solidFill>
                  <a:srgbClr val="6BF0F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85 % ischemic</a:t>
            </a:r>
          </a:p>
          <a:p>
            <a:r>
              <a:rPr lang="fr-FR">
                <a:solidFill>
                  <a:srgbClr val="6BF0F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15 % hemorragic </a:t>
            </a:r>
          </a:p>
        </p:txBody>
      </p:sp>
      <p:sp>
        <p:nvSpPr>
          <p:cNvPr id="176138" name="Rectangle 10"/>
          <p:cNvSpPr>
            <a:spLocks noChangeArrowheads="1"/>
          </p:cNvSpPr>
          <p:nvPr/>
        </p:nvSpPr>
        <p:spPr bwMode="auto">
          <a:xfrm>
            <a:off x="4305300" y="4343400"/>
            <a:ext cx="4870450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fr-FR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Strokes/yr ( 0.18 %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opoCours6 copie                                               00000013Macintosh HD                   B7A67E4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50" y="1600200"/>
            <a:ext cx="40576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Text Box 3"/>
          <p:cNvSpPr txBox="1">
            <a:spLocks noChangeArrowheads="1"/>
          </p:cNvSpPr>
          <p:nvPr/>
        </p:nvSpPr>
        <p:spPr bwMode="auto">
          <a:xfrm>
            <a:off x="2555875" y="381000"/>
            <a:ext cx="52514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Loco-Regional Anesthesia</a:t>
            </a:r>
          </a:p>
        </p:txBody>
      </p:sp>
      <p:sp>
        <p:nvSpPr>
          <p:cNvPr id="163844" name="Text Box 4"/>
          <p:cNvSpPr txBox="1">
            <a:spLocks noChangeArrowheads="1"/>
          </p:cNvSpPr>
          <p:nvPr/>
        </p:nvSpPr>
        <p:spPr bwMode="auto">
          <a:xfrm>
            <a:off x="3165475" y="990600"/>
            <a:ext cx="403225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Superficial cervical block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S3 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1900" y="228600"/>
            <a:ext cx="30622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opoCours7 copie                                               00000013Macintosh HD                   B7A67E4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85925"/>
            <a:ext cx="64770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2555875" y="457200"/>
            <a:ext cx="52514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Loco-Regional Anesthesia</a:t>
            </a:r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2514600" y="1143000"/>
            <a:ext cx="5291138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1st LRA CEA November 1st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Text Box 3"/>
          <p:cNvSpPr txBox="1">
            <a:spLocks noChangeArrowheads="1"/>
          </p:cNvSpPr>
          <p:nvPr/>
        </p:nvSpPr>
        <p:spPr bwMode="auto">
          <a:xfrm>
            <a:off x="3425825" y="228600"/>
            <a:ext cx="3511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CEA under LRA</a:t>
            </a:r>
          </a:p>
        </p:txBody>
      </p:sp>
      <p:pic>
        <p:nvPicPr>
          <p:cNvPr id="45059" name="Picture 4" descr="HS10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25" y="990600"/>
            <a:ext cx="29114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opoCours9 copie                                               00000013Macintosh HD                   B7A67E49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259682" y="2245518"/>
            <a:ext cx="5715000" cy="290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3"/>
          <p:cNvSpPr txBox="1">
            <a:spLocks noChangeArrowheads="1"/>
          </p:cNvSpPr>
          <p:nvPr/>
        </p:nvSpPr>
        <p:spPr bwMode="auto">
          <a:xfrm>
            <a:off x="3425825" y="228600"/>
            <a:ext cx="3511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CEA under LRA</a:t>
            </a:r>
          </a:p>
        </p:txBody>
      </p:sp>
      <p:pic>
        <p:nvPicPr>
          <p:cNvPr id="46084" name="Picture 4" descr="HS13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828800"/>
            <a:ext cx="23828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3"/>
          <p:cNvSpPr txBox="1">
            <a:spLocks noChangeArrowheads="1"/>
          </p:cNvSpPr>
          <p:nvPr/>
        </p:nvSpPr>
        <p:spPr bwMode="auto">
          <a:xfrm>
            <a:off x="3425825" y="304800"/>
            <a:ext cx="35115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CEA under LRA</a:t>
            </a:r>
          </a:p>
        </p:txBody>
      </p:sp>
      <p:pic>
        <p:nvPicPr>
          <p:cNvPr id="47107" name="Picture 4" descr="HS12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8788" y="990600"/>
            <a:ext cx="41386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6096000" y="2849563"/>
            <a:ext cx="3832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Shunting in 1.55 %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ChangeArrowheads="1"/>
          </p:cNvSpPr>
          <p:nvPr/>
        </p:nvSpPr>
        <p:spPr bwMode="auto">
          <a:xfrm>
            <a:off x="2438400" y="228600"/>
            <a:ext cx="5734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11" charset="0"/>
              </a:rPr>
              <a:t>CEA with  direct 6-0 closure</a:t>
            </a:r>
          </a:p>
        </p:txBody>
      </p:sp>
      <p:pic>
        <p:nvPicPr>
          <p:cNvPr id="48131" name="Picture 4" descr="HS14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5625" y="914400"/>
            <a:ext cx="15779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3" name="Line 5"/>
          <p:cNvSpPr>
            <a:spLocks noChangeShapeType="1"/>
          </p:cNvSpPr>
          <p:nvPr/>
        </p:nvSpPr>
        <p:spPr bwMode="auto">
          <a:xfrm flipH="1">
            <a:off x="5562600" y="1752600"/>
            <a:ext cx="985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84" charset="0"/>
              <a:ea typeface="+mn-ea"/>
            </a:endParaRPr>
          </a:p>
        </p:txBody>
      </p:sp>
      <p:sp>
        <p:nvSpPr>
          <p:cNvPr id="171014" name="Line 6"/>
          <p:cNvSpPr>
            <a:spLocks noChangeShapeType="1"/>
          </p:cNvSpPr>
          <p:nvPr/>
        </p:nvSpPr>
        <p:spPr bwMode="auto">
          <a:xfrm flipH="1">
            <a:off x="5334000" y="44196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8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2257425" y="381000"/>
            <a:ext cx="62007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History of CEA in Lausanne</a:t>
            </a:r>
          </a:p>
        </p:txBody>
      </p:sp>
      <p:sp>
        <p:nvSpPr>
          <p:cNvPr id="114706" name="Rectangle 18"/>
          <p:cNvSpPr>
            <a:spLocks noChangeArrowheads="1"/>
          </p:cNvSpPr>
          <p:nvPr/>
        </p:nvSpPr>
        <p:spPr bwMode="auto">
          <a:xfrm>
            <a:off x="838200" y="2209800"/>
            <a:ext cx="55880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January 1968 to December 1980</a:t>
            </a:r>
          </a:p>
        </p:txBody>
      </p:sp>
      <p:sp>
        <p:nvSpPr>
          <p:cNvPr id="114707" name="Rectangle 19"/>
          <p:cNvSpPr>
            <a:spLocks noChangeArrowheads="1"/>
          </p:cNvSpPr>
          <p:nvPr/>
        </p:nvSpPr>
        <p:spPr bwMode="auto">
          <a:xfrm>
            <a:off x="7927975" y="2220913"/>
            <a:ext cx="1625600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141 CEA</a:t>
            </a:r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>
            <a:off x="800100" y="1600200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Pioneer » time: Groupe I     </a:t>
            </a: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838200" y="3657600"/>
            <a:ext cx="60467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January 1981 to October 31st 1993</a:t>
            </a:r>
          </a:p>
        </p:txBody>
      </p:sp>
      <p:sp>
        <p:nvSpPr>
          <p:cNvPr id="114713" name="Text Box 25"/>
          <p:cNvSpPr txBox="1">
            <a:spLocks noChangeArrowheads="1"/>
          </p:cNvSpPr>
          <p:nvPr/>
        </p:nvSpPr>
        <p:spPr bwMode="auto">
          <a:xfrm>
            <a:off x="7924800" y="3581400"/>
            <a:ext cx="1628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276 CEA</a:t>
            </a:r>
          </a:p>
        </p:txBody>
      </p:sp>
      <p:sp>
        <p:nvSpPr>
          <p:cNvPr id="114714" name="Text Box 26"/>
          <p:cNvSpPr txBox="1">
            <a:spLocks noChangeArrowheads="1"/>
          </p:cNvSpPr>
          <p:nvPr/>
        </p:nvSpPr>
        <p:spPr bwMode="auto">
          <a:xfrm>
            <a:off x="838200" y="3113088"/>
            <a:ext cx="5905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Perseverance » time: Groupe II </a:t>
            </a:r>
          </a:p>
        </p:txBody>
      </p:sp>
      <p:sp>
        <p:nvSpPr>
          <p:cNvPr id="114715" name="Text Box 27"/>
          <p:cNvSpPr txBox="1">
            <a:spLocks noChangeArrowheads="1"/>
          </p:cNvSpPr>
          <p:nvPr/>
        </p:nvSpPr>
        <p:spPr bwMode="auto">
          <a:xfrm>
            <a:off x="838200" y="4572000"/>
            <a:ext cx="6743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 Golden quality » time: Group III</a:t>
            </a:r>
            <a:endParaRPr 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716" name="Rectangle 28"/>
          <p:cNvSpPr>
            <a:spLocks noChangeArrowheads="1"/>
          </p:cNvSpPr>
          <p:nvPr/>
        </p:nvSpPr>
        <p:spPr bwMode="auto">
          <a:xfrm>
            <a:off x="838200" y="5181600"/>
            <a:ext cx="6778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November 1993 to December 31st 2003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7924800" y="5181600"/>
            <a:ext cx="1628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903 CEA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3421063" y="533400"/>
            <a:ext cx="3284537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Demography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2195513" y="1768475"/>
            <a:ext cx="55880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January 1968 to December 2003</a:t>
            </a:r>
          </a:p>
        </p:txBody>
      </p:sp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2346325" y="2817813"/>
            <a:ext cx="542607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1320 Carotid Endarterectomies</a:t>
            </a:r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2736850" y="5275263"/>
            <a:ext cx="518795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Mean Age : 68 yrs (34 - 86) </a:t>
            </a:r>
          </a:p>
        </p:txBody>
      </p:sp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3924300" y="3789363"/>
            <a:ext cx="2667000" cy="950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964 M (73 %)</a:t>
            </a:r>
          </a:p>
          <a:p>
            <a:r>
              <a:rPr lang="fr-FR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356 F  (27 %)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ChangeArrowheads="1"/>
          </p:cNvSpPr>
          <p:nvPr/>
        </p:nvSpPr>
        <p:spPr bwMode="auto">
          <a:xfrm>
            <a:off x="914400" y="228600"/>
            <a:ext cx="8686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algn="ctr"/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CEA Incidence</a:t>
            </a:r>
            <a:endParaRPr lang="fr-FR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graphicFrame>
        <p:nvGraphicFramePr>
          <p:cNvPr id="51202" name="Object 2"/>
          <p:cNvGraphicFramePr>
            <a:graphicFrameLocks/>
          </p:cNvGraphicFramePr>
          <p:nvPr/>
        </p:nvGraphicFramePr>
        <p:xfrm>
          <a:off x="381000" y="1295400"/>
          <a:ext cx="9448800" cy="4419600"/>
        </p:xfrm>
        <a:graphic>
          <a:graphicData uri="http://schemas.openxmlformats.org/presentationml/2006/ole">
            <p:oleObj spid="_x0000_s51202" name="Graphique" r:id="rId3" imgW="9258300" imgH="3975100" progId="MSGraph.Chart.8">
              <p:embed followColorScheme="full"/>
            </p:oleObj>
          </a:graphicData>
        </a:graphic>
      </p:graphicFrame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239000" y="5867400"/>
            <a:ext cx="1533525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Times New Roman" pitchFamily="-111" charset="0"/>
              </a:rPr>
              <a:t>N = 1189</a:t>
            </a:r>
          </a:p>
        </p:txBody>
      </p:sp>
      <p:sp>
        <p:nvSpPr>
          <p:cNvPr id="167942" name="Line 6"/>
          <p:cNvSpPr>
            <a:spLocks noChangeShapeType="1"/>
          </p:cNvSpPr>
          <p:nvPr/>
        </p:nvSpPr>
        <p:spPr bwMode="auto">
          <a:xfrm>
            <a:off x="5105400" y="2971800"/>
            <a:ext cx="0" cy="1295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84" charset="0"/>
              <a:ea typeface="+mn-ea"/>
            </a:endParaRP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1828800" y="1676400"/>
            <a:ext cx="5245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Multicentric studies demonstrating</a:t>
            </a:r>
          </a:p>
          <a:p>
            <a:r>
              <a:rPr lang="fr-FR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Superiority of CEA over med ttt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073525" y="565150"/>
            <a:ext cx="1831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Results</a:t>
            </a: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3314700" y="1676400"/>
            <a:ext cx="6248400" cy="95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>
            <a:spAutoFit/>
          </a:bodyPr>
          <a:lstStyle/>
          <a:p>
            <a:r>
              <a:rPr lang="fr-FR" i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Groupe II           Groupe III         </a:t>
            </a:r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                            276 Pts  	       903 Pts            P             </a:t>
            </a:r>
          </a:p>
        </p:txBody>
      </p:sp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557213" y="2952750"/>
            <a:ext cx="2365375" cy="267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Shunt</a:t>
            </a: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Neuro morb</a:t>
            </a: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Neuro mort</a:t>
            </a: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Total</a:t>
            </a: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6215063" y="2914650"/>
            <a:ext cx="2301875" cy="267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14 </a:t>
            </a:r>
            <a:r>
              <a:rPr lang="fr-FR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(1.55 %)</a:t>
            </a: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3 </a:t>
            </a:r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(0.33 %)</a:t>
            </a: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1 </a:t>
            </a:r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(0.11 %)</a:t>
            </a: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</a:t>
            </a: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4 </a:t>
            </a:r>
            <a:r>
              <a:rPr lang="fr-FR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(0.44 %)</a:t>
            </a:r>
          </a:p>
          <a:p>
            <a:endParaRPr lang="fr-FR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8424863" y="2895600"/>
            <a:ext cx="1354137" cy="267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&lt;.001</a:t>
            </a: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&lt;.01</a:t>
            </a:r>
          </a:p>
        </p:txBody>
      </p:sp>
      <p:sp>
        <p:nvSpPr>
          <p:cNvPr id="159751" name="Rectangle 7"/>
          <p:cNvSpPr>
            <a:spLocks noChangeArrowheads="1"/>
          </p:cNvSpPr>
          <p:nvPr/>
        </p:nvSpPr>
        <p:spPr bwMode="auto">
          <a:xfrm>
            <a:off x="3338513" y="2914650"/>
            <a:ext cx="2430462" cy="2674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268 </a:t>
            </a:r>
            <a:r>
              <a:rPr lang="fr-FR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(97 %)</a:t>
            </a: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19 </a:t>
            </a:r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(6.9 %)</a:t>
            </a: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  2 </a:t>
            </a:r>
            <a:r>
              <a:rPr lang="fr-FR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(0.7 %)</a:t>
            </a:r>
          </a:p>
          <a:p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  <a:p>
            <a:r>
              <a:rPr lang="fr-FR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   21 </a:t>
            </a:r>
            <a:r>
              <a:rPr lang="fr-FR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-111" charset="0"/>
              </a:rPr>
              <a:t>(7.6 %)</a:t>
            </a:r>
          </a:p>
          <a:p>
            <a:endParaRPr lang="fr-FR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-11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3657600" y="990600"/>
            <a:ext cx="2698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</a:t>
            </a:r>
          </a:p>
        </p:txBody>
      </p:sp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2052638" y="2514600"/>
            <a:ext cx="54371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better surgical results :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2052638" y="3368675"/>
            <a:ext cx="64420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fr-F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Acurate diagnosis</a:t>
            </a:r>
          </a:p>
          <a:p>
            <a:pPr>
              <a:buFontTx/>
              <a:buChar char="-"/>
            </a:pPr>
            <a:r>
              <a:rPr lang="fr-F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Apropriate surgical indications</a:t>
            </a:r>
          </a:p>
          <a:p>
            <a:pPr>
              <a:buFontTx/>
              <a:buChar char="-"/>
            </a:pPr>
            <a:r>
              <a:rPr lang="fr-F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Precise surgical technique</a:t>
            </a:r>
          </a:p>
          <a:p>
            <a:pPr>
              <a:buFontTx/>
              <a:buChar char="-"/>
            </a:pPr>
            <a:r>
              <a:rPr lang="fr-FR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 Adequate post- operative care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S4 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9188" y="381000"/>
            <a:ext cx="561181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 Drainage1                                                      00000002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3581400"/>
            <a:ext cx="35052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 descr=" Drainage2                                                      00000002Macintosh HD                   87E6B170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71600"/>
            <a:ext cx="4267200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3200400" y="381000"/>
            <a:ext cx="442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Drainage technique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5029200" y="6248400"/>
            <a:ext cx="497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Blanchard, Hurni et al. EJCTS 1995; 9: 153-7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5238750" y="6338888"/>
            <a:ext cx="497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Blanchard, Hurni et al. EJCTS 1995; 9: 153-7</a:t>
            </a:r>
          </a:p>
        </p:txBody>
      </p:sp>
      <p:sp>
        <p:nvSpPr>
          <p:cNvPr id="149513" name="Text Box 9"/>
          <p:cNvSpPr txBox="1">
            <a:spLocks noChangeArrowheads="1"/>
          </p:cNvSpPr>
          <p:nvPr/>
        </p:nvSpPr>
        <p:spPr bwMode="auto">
          <a:xfrm>
            <a:off x="1981200" y="304800"/>
            <a:ext cx="597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Sternal Closure Technique</a:t>
            </a:r>
          </a:p>
        </p:txBody>
      </p:sp>
      <p:pic>
        <p:nvPicPr>
          <p:cNvPr id="19460" name="Picture 10" descr="HS5 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990600"/>
            <a:ext cx="35750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5" name="Rectangle 5"/>
          <p:cNvSpPr>
            <a:spLocks noChangeArrowheads="1"/>
          </p:cNvSpPr>
          <p:nvPr/>
        </p:nvSpPr>
        <p:spPr bwMode="auto">
          <a:xfrm>
            <a:off x="5238750" y="6338888"/>
            <a:ext cx="497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Blanchard, Hurni et al. EJCTS 1995; 9: 153-7</a:t>
            </a:r>
          </a:p>
        </p:txBody>
      </p:sp>
      <p:pic>
        <p:nvPicPr>
          <p:cNvPr id="20483" name="Picture 7" descr="HS6 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2038" y="381000"/>
            <a:ext cx="52879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5" descr="DSC00483.JPG"/>
          <p:cNvPicPr>
            <a:picLocks noChangeAspect="1"/>
          </p:cNvPicPr>
          <p:nvPr/>
        </p:nvPicPr>
        <p:blipFill>
          <a:blip r:embed="rId2">
            <a:lum bright="20000" contrast="24000"/>
          </a:blip>
          <a:srcRect l="40936" r="35672" b="5263"/>
          <a:stretch>
            <a:fillRect/>
          </a:stretch>
        </p:blipFill>
        <p:spPr bwMode="auto">
          <a:xfrm>
            <a:off x="4051300" y="304800"/>
            <a:ext cx="20828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095500" y="5943600"/>
            <a:ext cx="545147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Classical closure of sternal opening</a:t>
            </a:r>
            <a:endParaRPr lang="fr-FR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fr-FR" sz="2000">
              <a:solidFill>
                <a:srgbClr val="FDA4B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1" name="Rectangle 5"/>
          <p:cNvSpPr>
            <a:spLocks noChangeArrowheads="1"/>
          </p:cNvSpPr>
          <p:nvPr/>
        </p:nvSpPr>
        <p:spPr bwMode="auto">
          <a:xfrm>
            <a:off x="5314950" y="6415088"/>
            <a:ext cx="497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FF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Blanchard, Hurni et al. EJCTS 1995; 9: 153-7</a:t>
            </a:r>
          </a:p>
        </p:txBody>
      </p:sp>
      <p:pic>
        <p:nvPicPr>
          <p:cNvPr id="22531" name="Picture 7" descr="HS7                                                            00049DD0Macintosh HD                   87E6B17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4663" y="152400"/>
            <a:ext cx="4071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de">
  <a:themeElements>
    <a:clrScheme name="Vid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Vid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800" b="1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84" charset="0"/>
          </a:defRPr>
        </a:defPPr>
      </a:lstStyle>
    </a:lnDef>
  </a:objectDefaults>
  <a:extraClrSchemeLst>
    <a:extraClrScheme>
      <a:clrScheme name="V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de 8">
        <a:dk1>
          <a:srgbClr val="000000"/>
        </a:dk1>
        <a:lt1>
          <a:srgbClr val="FFFFFF"/>
        </a:lt1>
        <a:dk2>
          <a:srgbClr val="0000FF"/>
        </a:dk2>
        <a:lt2>
          <a:srgbClr val="FDA403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4633</TotalTime>
  <Words>811</Words>
  <Application>Microsoft PowerPoint</Application>
  <PresentationFormat>35mm Slides</PresentationFormat>
  <Paragraphs>213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ＭＳ Ｐゴシック</vt:lpstr>
      <vt:lpstr>Times</vt:lpstr>
      <vt:lpstr>Times New Roman</vt:lpstr>
      <vt:lpstr>Monotype Sorts</vt:lpstr>
      <vt:lpstr>Bookman Old Style</vt:lpstr>
      <vt:lpstr>Vide</vt:lpstr>
      <vt:lpstr>Graphique Microsoft Graph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Cantonaux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Hospices</dc:creator>
  <cp:lastModifiedBy>alumni</cp:lastModifiedBy>
  <cp:revision>254</cp:revision>
  <cp:lastPrinted>2014-07-31T18:57:40Z</cp:lastPrinted>
  <dcterms:created xsi:type="dcterms:W3CDTF">2014-08-12T18:14:33Z</dcterms:created>
  <dcterms:modified xsi:type="dcterms:W3CDTF">2014-11-22T09:53:14Z</dcterms:modified>
</cp:coreProperties>
</file>