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0" r:id="rId13"/>
    <p:sldId id="281" r:id="rId14"/>
    <p:sldId id="268" r:id="rId15"/>
    <p:sldId id="269" r:id="rId16"/>
    <p:sldId id="287" r:id="rId17"/>
    <p:sldId id="270" r:id="rId18"/>
    <p:sldId id="271" r:id="rId19"/>
    <p:sldId id="272" r:id="rId20"/>
    <p:sldId id="273" r:id="rId21"/>
    <p:sldId id="283" r:id="rId22"/>
    <p:sldId id="274" r:id="rId23"/>
    <p:sldId id="275" r:id="rId24"/>
    <p:sldId id="276" r:id="rId25"/>
    <p:sldId id="277" r:id="rId26"/>
    <p:sldId id="278" r:id="rId27"/>
    <p:sldId id="306" r:id="rId28"/>
    <p:sldId id="284" r:id="rId29"/>
    <p:sldId id="285" r:id="rId30"/>
    <p:sldId id="286" r:id="rId31"/>
    <p:sldId id="288" r:id="rId32"/>
    <p:sldId id="289" r:id="rId33"/>
    <p:sldId id="290" r:id="rId34"/>
    <p:sldId id="291" r:id="rId35"/>
    <p:sldId id="307" r:id="rId36"/>
    <p:sldId id="292" r:id="rId37"/>
    <p:sldId id="293" r:id="rId38"/>
    <p:sldId id="294" r:id="rId39"/>
    <p:sldId id="295" r:id="rId40"/>
    <p:sldId id="296" r:id="rId41"/>
    <p:sldId id="308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7102475" cy="10233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FF"/>
    <a:srgbClr val="F3F905"/>
    <a:srgbClr val="FFFFFF"/>
    <a:srgbClr val="4D4D4D"/>
    <a:srgbClr val="E7E0FC"/>
    <a:srgbClr val="3366FF"/>
    <a:srgbClr val="05F9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18" autoAdjust="0"/>
    <p:restoredTop sz="94660"/>
  </p:normalViewPr>
  <p:slideViewPr>
    <p:cSldViewPr>
      <p:cViewPr varScale="1">
        <p:scale>
          <a:sx n="86" d="100"/>
          <a:sy n="86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6513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8675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18675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9B5DB60D-3A9F-44CC-9988-A7A0403C1F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6CF82-7634-4146-AF84-278ACF1AB212}" type="slidenum">
              <a:rPr lang="en-US"/>
              <a:pPr/>
              <a:t>9</a:t>
            </a:fld>
            <a:endParaRPr lang="en-US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FF110-F345-4941-ACC0-97CC776EB5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14CF5-1B20-46F6-B450-3F3B5E14BA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317AF-9DB5-4F88-8721-94AAAB4EAE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E56836-A3B9-49F9-A541-3363C8F37B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BEBF39-AF23-4702-AE83-9EA5624AAB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C4D1D-A997-4F0C-87EC-B35085FE59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D6F4F-5753-41AA-9E68-25D7D2D6BE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3E612-FD14-4C08-8027-0D155D1964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38AC5-6B8E-489D-A01B-50F1A67FED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1FDC5-5F10-403B-94C4-024BE9FC80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2D8EE-0093-464B-9A7C-C216001A9D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A3086-7F7D-4D53-BBB5-94DD491AA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EF922-74FB-413F-ADFE-1A1F8507CF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872F1F-1AA9-457D-90BD-D400D41927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 b="-283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852738"/>
            <a:ext cx="7772400" cy="1470025"/>
          </a:xfrm>
        </p:spPr>
        <p:txBody>
          <a:bodyPr/>
          <a:lstStyle/>
          <a:p>
            <a:r>
              <a:rPr lang="en-US" sz="3600" b="1">
                <a:solidFill>
                  <a:srgbClr val="CCFF33"/>
                </a:solidFill>
                <a:latin typeface="Antique Olive Compact" pitchFamily="34" charset="0"/>
              </a:rPr>
              <a:t>The Golden Age of Islam with special emphasis on the contributions of Medieval Islamic Physicians to the history of tracheostomy</a:t>
            </a:r>
            <a:r>
              <a:rPr lang="en-US" sz="4000" b="1">
                <a:solidFill>
                  <a:srgbClr val="FFFF00"/>
                </a:solidFill>
              </a:rPr>
              <a:t/>
            </a:r>
            <a:br>
              <a:rPr lang="en-US" sz="4000" b="1">
                <a:solidFill>
                  <a:srgbClr val="FFFF00"/>
                </a:solidFill>
              </a:rPr>
            </a:br>
            <a:r>
              <a:rPr lang="en-US" sz="4000">
                <a:solidFill>
                  <a:srgbClr val="FFFF00"/>
                </a:solidFill>
              </a:rPr>
              <a:t/>
            </a:r>
            <a:br>
              <a:rPr lang="en-US" sz="4000">
                <a:solidFill>
                  <a:srgbClr val="FFFF00"/>
                </a:solidFill>
              </a:rPr>
            </a:br>
            <a:r>
              <a:rPr lang="en-US" sz="4000">
                <a:solidFill>
                  <a:srgbClr val="FFFF00"/>
                </a:solidFill>
              </a:rPr>
              <a:t/>
            </a:r>
            <a:br>
              <a:rPr lang="en-US" sz="4000">
                <a:solidFill>
                  <a:srgbClr val="FFFF00"/>
                </a:solidFill>
              </a:rPr>
            </a:br>
            <a:r>
              <a:rPr lang="en-US" sz="4000">
                <a:solidFill>
                  <a:srgbClr val="FFFF00"/>
                </a:solidFill>
              </a:rPr>
              <a:t/>
            </a:r>
            <a:br>
              <a:rPr lang="en-US" sz="4000">
                <a:solidFill>
                  <a:srgbClr val="FFFF00"/>
                </a:solidFill>
              </a:rPr>
            </a:br>
            <a:r>
              <a:rPr lang="en-US" sz="1800" b="1">
                <a:solidFill>
                  <a:srgbClr val="FFFF00"/>
                </a:solidFill>
              </a:rPr>
              <a:t>Zahid Hussain Khan ,MD</a:t>
            </a:r>
            <a:br>
              <a:rPr lang="en-US" sz="1800" b="1">
                <a:solidFill>
                  <a:srgbClr val="FFFF00"/>
                </a:solidFill>
              </a:rPr>
            </a:br>
            <a:r>
              <a:rPr lang="en-US" sz="1800" b="1">
                <a:solidFill>
                  <a:srgbClr val="FFFF00"/>
                </a:solidFill>
              </a:rPr>
              <a:t>Professor of Anesthesiology &amp;Intensive Care ,</a:t>
            </a:r>
            <a:br>
              <a:rPr lang="en-US" sz="1800" b="1">
                <a:solidFill>
                  <a:srgbClr val="FFFF00"/>
                </a:solidFill>
              </a:rPr>
            </a:br>
            <a:r>
              <a:rPr lang="en-US" sz="1800" b="1">
                <a:solidFill>
                  <a:srgbClr val="FFFF00"/>
                </a:solidFill>
              </a:rPr>
              <a:t>Tehran Univ. of Medical Sciences,</a:t>
            </a:r>
            <a:br>
              <a:rPr lang="en-US" sz="1800" b="1">
                <a:solidFill>
                  <a:srgbClr val="FFFF00"/>
                </a:solidFill>
              </a:rPr>
            </a:br>
            <a:r>
              <a:rPr lang="en-US" sz="1800" b="1">
                <a:solidFill>
                  <a:srgbClr val="FFFF00"/>
                </a:solidFill>
              </a:rPr>
              <a:t>Iran</a:t>
            </a:r>
            <a:endParaRPr lang="en-US" sz="4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2" name="Picture 4" descr="The library of Sena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3663"/>
            <a:ext cx="8424863" cy="667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Contribution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549275"/>
            <a:ext cx="8424863" cy="56880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and now"/>
          <p:cNvPicPr>
            <a:picLocks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268413"/>
            <a:ext cx="8129587" cy="42481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549275"/>
            <a:ext cx="7772400" cy="1470025"/>
          </a:xfrm>
        </p:spPr>
        <p:txBody>
          <a:bodyPr/>
          <a:lstStyle/>
          <a:p>
            <a:r>
              <a:rPr lang="en-US">
                <a:solidFill>
                  <a:srgbClr val="CCFF33"/>
                </a:solidFill>
                <a:latin typeface="Antique Olive Compact" pitchFamily="34" charset="0"/>
              </a:rPr>
              <a:t>Tracheostomy in the Ancient Past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2133600"/>
            <a:ext cx="7272337" cy="410368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CCFF33"/>
                </a:solidFill>
              </a:rPr>
              <a:t>Controversial procedure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CCFF33"/>
                </a:solidFill>
              </a:rPr>
              <a:t>Egyptians-3600 BC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CCFF33"/>
                </a:solidFill>
              </a:rPr>
              <a:t>Rig Vida-2000-1000 BC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CCFF33"/>
                </a:solidFill>
              </a:rPr>
              <a:t>Ebers Papyrus-1550 BC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CCFF33"/>
                </a:solidFill>
              </a:rPr>
              <a:t>Alexander the Great – Homer 1000 BCE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CCFF33"/>
                </a:solidFill>
              </a:rPr>
              <a:t>Asclepides (100 BCE)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CCFF33"/>
                </a:solidFill>
              </a:rPr>
              <a:t>Antyllus (340 CE)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CCFF33"/>
                </a:solidFill>
              </a:rPr>
              <a:t>Paulus of Aegina (625-690 CE)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CCFF33"/>
                </a:solidFill>
              </a:rPr>
              <a:t>ISLAMIC GOLDEN AGE (750-1257)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3366FF"/>
                </a:solidFill>
                <a:latin typeface="Antique Olive Compact" pitchFamily="34" charset="0"/>
              </a:rPr>
              <a:t>Abubakr Muhammad Ibn Zakariya al-Razi Rhazes (865-925 CE)</a:t>
            </a:r>
          </a:p>
        </p:txBody>
      </p:sp>
      <p:pic>
        <p:nvPicPr>
          <p:cNvPr id="35845" name="Picture 5" descr="Fig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651000"/>
            <a:ext cx="7848600" cy="520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3600">
                <a:latin typeface="Antique Olive Compact" pitchFamily="34" charset="0"/>
              </a:rPr>
              <a:t>      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3600">
                <a:solidFill>
                  <a:srgbClr val="F3F905"/>
                </a:solidFill>
                <a:latin typeface="Antique Olive Compact" pitchFamily="34" charset="0"/>
              </a:rPr>
              <a:t> </a:t>
            </a:r>
            <a:r>
              <a:rPr lang="en-US" sz="3600">
                <a:solidFill>
                  <a:srgbClr val="05F9ED"/>
                </a:solidFill>
                <a:latin typeface="Antique Olive Compact" pitchFamily="34" charset="0"/>
              </a:rPr>
              <a:t>RHAZES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3600">
              <a:solidFill>
                <a:srgbClr val="05F9ED"/>
              </a:solidFill>
              <a:latin typeface="Antique Olive Compact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F3F905"/>
                </a:solidFill>
              </a:rPr>
              <a:t>Ray – Tehran (865 CE)</a:t>
            </a: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F3F905"/>
                </a:solidFill>
              </a:rPr>
              <a:t>Musician</a:t>
            </a: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F3F905"/>
                </a:solidFill>
              </a:rPr>
              <a:t>Encyclopedia ( On The Beauty of Music )</a:t>
            </a: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F3F905"/>
                </a:solidFill>
              </a:rPr>
              <a:t>Philosophy,Maths.,Literature,Astronomy.Alchemy</a:t>
            </a: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F3F905"/>
                </a:solidFill>
              </a:rPr>
              <a:t>Baghdad – al Tabari (807-870 CE)</a:t>
            </a: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F3F905"/>
                </a:solidFill>
              </a:rPr>
              <a:t>Al –Muqtadir Hospital – Head</a:t>
            </a: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F3F905"/>
                </a:solidFill>
              </a:rPr>
              <a:t>Al-Adudi Hospital</a:t>
            </a: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F3F905"/>
                </a:solidFill>
              </a:rPr>
              <a:t>Al-shukuk Ala Jalinus(Doubts about Galen)</a:t>
            </a: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F3F905"/>
                </a:solidFill>
              </a:rPr>
              <a:t>&gt;200 books &amp; treatises</a:t>
            </a: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F3F905"/>
                </a:solidFill>
              </a:rPr>
              <a:t>Liber Al Mansuri</a:t>
            </a: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F3F905"/>
                </a:solidFill>
              </a:rPr>
              <a:t>Liber Continens-24 volumes</a:t>
            </a: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F3F905"/>
                </a:solidFill>
              </a:rPr>
              <a:t>Died in Ray – 60 years (925 CE)</a:t>
            </a: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F3F905"/>
                </a:solidFill>
              </a:rPr>
              <a:t>August 27 – Pharmacists` Day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708400" y="5805488"/>
            <a:ext cx="4978400" cy="431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4D4D4D"/>
                </a:solidFill>
                <a:latin typeface="Antique Olive Compact" pitchFamily="34" charset="0"/>
              </a:rPr>
              <a:t>Wazir Ahmad Ibn Ismail</a:t>
            </a:r>
          </a:p>
        </p:txBody>
      </p:sp>
      <p:pic>
        <p:nvPicPr>
          <p:cNvPr id="75781" name="Picture 5" descr="procidure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620713"/>
            <a:ext cx="8066087" cy="48625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….Procedure</a:t>
            </a:r>
            <a:br>
              <a:rPr lang="en-US" sz="4000"/>
            </a:br>
            <a:endParaRPr lang="en-US" sz="40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 algn="ctr"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Wazir Ahmad Ibn Ismail</a:t>
            </a:r>
          </a:p>
        </p:txBody>
      </p:sp>
      <p:pic>
        <p:nvPicPr>
          <p:cNvPr id="37892" name="Picture 4" descr="Fig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1763"/>
            <a:ext cx="7848600" cy="6481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r>
              <a:rPr lang="en-US" sz="3200" b="1">
                <a:solidFill>
                  <a:srgbClr val="CCFF33"/>
                </a:solidFill>
                <a:latin typeface="Antique Olive Compact" pitchFamily="34" charset="0"/>
              </a:rPr>
              <a:t>Ali IBN ABBAS MAJUSI,HALY ABBAS (930-994 CE)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29600" cy="4525962"/>
          </a:xfrm>
        </p:spPr>
        <p:txBody>
          <a:bodyPr/>
          <a:lstStyle/>
          <a:p>
            <a:r>
              <a:rPr lang="en-US" sz="2400">
                <a:solidFill>
                  <a:srgbClr val="FFFF00"/>
                </a:solidFill>
              </a:rPr>
              <a:t>Ahwaz</a:t>
            </a:r>
          </a:p>
          <a:p>
            <a:r>
              <a:rPr lang="en-US" sz="2400">
                <a:solidFill>
                  <a:srgbClr val="FFFF00"/>
                </a:solidFill>
              </a:rPr>
              <a:t>Shaikh Abu Maher Ibn Sayyar(Medicine)</a:t>
            </a:r>
          </a:p>
          <a:p>
            <a:r>
              <a:rPr lang="en-US" sz="2400">
                <a:solidFill>
                  <a:srgbClr val="FFFF00"/>
                </a:solidFill>
              </a:rPr>
              <a:t>Emir Adud al-dowleh Fana Khusraw</a:t>
            </a:r>
          </a:p>
          <a:p>
            <a:r>
              <a:rPr lang="en-US" sz="2400">
                <a:solidFill>
                  <a:srgbClr val="FFFF00"/>
                </a:solidFill>
              </a:rPr>
              <a:t>Al – Adudi Hospital</a:t>
            </a:r>
          </a:p>
          <a:p>
            <a:r>
              <a:rPr lang="en-US" sz="2400">
                <a:solidFill>
                  <a:srgbClr val="FFFF00"/>
                </a:solidFill>
              </a:rPr>
              <a:t>Kitabul Maliki (The Royal Book)-Medical Encyclopedia</a:t>
            </a:r>
          </a:p>
          <a:p>
            <a:r>
              <a:rPr lang="en-US" sz="2400">
                <a:solidFill>
                  <a:srgbClr val="FFFF00"/>
                </a:solidFill>
              </a:rPr>
              <a:t>The Perfect Book of the Art of Medicine</a:t>
            </a:r>
          </a:p>
          <a:p>
            <a:r>
              <a:rPr lang="en-US" sz="2400">
                <a:solidFill>
                  <a:srgbClr val="FFFF00"/>
                </a:solidFill>
              </a:rPr>
              <a:t>Critic (Hippocrates , Paul of Aegina,Serapion,Rhazes)</a:t>
            </a:r>
          </a:p>
          <a:p>
            <a:r>
              <a:rPr lang="en-US" sz="2400">
                <a:solidFill>
                  <a:srgbClr val="FFFF00"/>
                </a:solidFill>
              </a:rPr>
              <a:t>Death (Baghdad or Shiraz)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Figure 3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96975"/>
            <a:ext cx="8218488" cy="725488"/>
          </a:xfrm>
        </p:spPr>
        <p:txBody>
          <a:bodyPr/>
          <a:lstStyle/>
          <a:p>
            <a:r>
              <a:rPr lang="en-US" sz="4000" b="1">
                <a:solidFill>
                  <a:srgbClr val="CCFF33"/>
                </a:solidFill>
                <a:latin typeface="Antique Olive Compact" pitchFamily="34" charset="0"/>
              </a:rPr>
              <a:t>Fall of the Roman Empire &amp; It`s IMPACT-AD 476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Recurring famines , epidemics </a:t>
            </a:r>
          </a:p>
          <a:p>
            <a:r>
              <a:rPr lang="en-US">
                <a:solidFill>
                  <a:srgbClr val="FFFF00"/>
                </a:solidFill>
              </a:rPr>
              <a:t>Wars,Sieges &amp; looting </a:t>
            </a:r>
          </a:p>
          <a:p>
            <a:r>
              <a:rPr lang="en-US">
                <a:solidFill>
                  <a:srgbClr val="FFFF00"/>
                </a:solidFill>
              </a:rPr>
              <a:t>System of knowledge destroyed</a:t>
            </a:r>
          </a:p>
          <a:p>
            <a:r>
              <a:rPr lang="en-US">
                <a:solidFill>
                  <a:srgbClr val="FFFF00"/>
                </a:solidFill>
              </a:rPr>
              <a:t>Cultural heritage destroyed</a:t>
            </a:r>
          </a:p>
          <a:p>
            <a:r>
              <a:rPr lang="en-US">
                <a:solidFill>
                  <a:srgbClr val="FFFF00"/>
                </a:solidFill>
              </a:rPr>
              <a:t>Teutonic tribes uprooted values</a:t>
            </a:r>
          </a:p>
          <a:p>
            <a:r>
              <a:rPr lang="en-US">
                <a:solidFill>
                  <a:srgbClr val="FFFF00"/>
                </a:solidFill>
              </a:rPr>
              <a:t>Vague traces / relies of glorious past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295400"/>
          </a:xfrm>
        </p:spPr>
        <p:txBody>
          <a:bodyPr/>
          <a:lstStyle/>
          <a:p>
            <a:r>
              <a:rPr lang="en-US" sz="4000">
                <a:solidFill>
                  <a:srgbClr val="05F9ED"/>
                </a:solidFill>
                <a:latin typeface="Antique Olive Compact" pitchFamily="34" charset="0"/>
              </a:rPr>
              <a:t>KAMIL AL-SINNAT AL-TIBBIYA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332038"/>
            <a:ext cx="8229600" cy="4525962"/>
          </a:xfrm>
        </p:spPr>
        <p:txBody>
          <a:bodyPr/>
          <a:lstStyle/>
          <a:p>
            <a:r>
              <a:rPr lang="en-US" sz="3600" b="1">
                <a:solidFill>
                  <a:srgbClr val="FFFF00"/>
                </a:solidFill>
              </a:rPr>
              <a:t>Pars Practica II&amp;III-Anatomy 1070-1170</a:t>
            </a:r>
          </a:p>
          <a:p>
            <a:r>
              <a:rPr lang="en-US" sz="3600" b="1">
                <a:solidFill>
                  <a:srgbClr val="FFFF00"/>
                </a:solidFill>
              </a:rPr>
              <a:t>Theory of Medicine-10 Discourses</a:t>
            </a:r>
          </a:p>
          <a:p>
            <a:r>
              <a:rPr lang="en-US" sz="3600" b="1">
                <a:solidFill>
                  <a:srgbClr val="FFFF00"/>
                </a:solidFill>
              </a:rPr>
              <a:t>Practical Medicine-10 Discourses</a:t>
            </a:r>
          </a:p>
          <a:p>
            <a:r>
              <a:rPr lang="en-US" sz="3600" b="1">
                <a:solidFill>
                  <a:srgbClr val="FFFF00"/>
                </a:solidFill>
              </a:rPr>
              <a:t>Surgery – 9</a:t>
            </a:r>
            <a:r>
              <a:rPr lang="en-US" sz="3600" b="1" baseline="30000">
                <a:solidFill>
                  <a:srgbClr val="FFFF00"/>
                </a:solidFill>
              </a:rPr>
              <a:t>th</a:t>
            </a:r>
            <a:r>
              <a:rPr lang="en-US" sz="3600" b="1">
                <a:solidFill>
                  <a:srgbClr val="FFFF00"/>
                </a:solidFill>
              </a:rPr>
              <a:t> Discourse -111 Chapters</a:t>
            </a:r>
          </a:p>
          <a:p>
            <a:endParaRPr 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 descr="the place"/>
          <p:cNvPicPr>
            <a:picLocks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908050"/>
            <a:ext cx="8280400" cy="51323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229600" cy="1143000"/>
          </a:xfrm>
        </p:spPr>
        <p:txBody>
          <a:bodyPr/>
          <a:lstStyle/>
          <a:p>
            <a:r>
              <a:rPr lang="en-US" sz="3200">
                <a:solidFill>
                  <a:srgbClr val="CCFF33"/>
                </a:solidFill>
                <a:latin typeface="Antique Olive Compact" pitchFamily="34" charset="0"/>
              </a:rPr>
              <a:t>ABUL QASIM KHALAF IBN AL-ABBAS AL-ZAHRAWI ALBUCASIS(936-1013CE)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76475"/>
            <a:ext cx="8147050" cy="4281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FFFF00"/>
                </a:solidFill>
              </a:rPr>
              <a:t>Al-Zahra-Cordoba(Spain)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FF00"/>
                </a:solidFill>
              </a:rPr>
              <a:t>Personal Physician (Abd-al-Rahman III &amp; Al-Hakam II)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FF00"/>
                </a:solidFill>
              </a:rPr>
              <a:t>Most Famous Surgeon-Muslim Era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FF00"/>
                </a:solidFill>
              </a:rPr>
              <a:t>Kitab al-Tasrif-Medical Treatise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FF00"/>
                </a:solidFill>
              </a:rPr>
              <a:t>30 Chap.200 Illustrations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FF00"/>
                </a:solidFill>
              </a:rPr>
              <a:t>Latin &amp; Europ.Language Translations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FF00"/>
                </a:solidFill>
              </a:rPr>
              <a:t>3 books on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1268413"/>
            <a:ext cx="7058025" cy="215900"/>
          </a:xfrm>
        </p:spPr>
        <p:txBody>
          <a:bodyPr/>
          <a:lstStyle/>
          <a:p>
            <a:r>
              <a:rPr lang="en-US" sz="3200">
                <a:solidFill>
                  <a:srgbClr val="0099FF"/>
                </a:solidFill>
                <a:latin typeface="Antique Olive Compact" pitchFamily="34" charset="0"/>
              </a:rPr>
              <a:t>AL-ZAHRAWI`S DESCRIPTION OF TRACHEOSTOMY</a:t>
            </a:r>
          </a:p>
        </p:txBody>
      </p:sp>
      <p:pic>
        <p:nvPicPr>
          <p:cNvPr id="48133" name="Picture 5" descr="what i"/>
          <p:cNvPicPr>
            <a:picLocks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2205038"/>
            <a:ext cx="7200900" cy="2024062"/>
          </a:xfrm>
          <a:noFill/>
          <a:ln/>
        </p:spPr>
      </p:pic>
      <p:pic>
        <p:nvPicPr>
          <p:cNvPr id="48135" name="Picture 7" descr="therefo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865563"/>
            <a:ext cx="7200900" cy="237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Figure 5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6690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Figure 6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449263"/>
            <a:ext cx="8785225" cy="64087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7931150" cy="935038"/>
          </a:xfrm>
        </p:spPr>
        <p:txBody>
          <a:bodyPr/>
          <a:lstStyle/>
          <a:p>
            <a:r>
              <a:rPr lang="en-US" sz="2400" b="1">
                <a:solidFill>
                  <a:srgbClr val="CCFF33"/>
                </a:solidFill>
                <a:latin typeface="Antique Olive Compact" pitchFamily="34" charset="0"/>
              </a:rPr>
              <a:t>ABU ALI HUSAIN IBN ABDULLAH</a:t>
            </a:r>
            <a:br>
              <a:rPr lang="en-US" sz="2400" b="1">
                <a:solidFill>
                  <a:srgbClr val="CCFF33"/>
                </a:solidFill>
                <a:latin typeface="Antique Olive Compact" pitchFamily="34" charset="0"/>
              </a:rPr>
            </a:br>
            <a:r>
              <a:rPr lang="en-US" sz="2400" b="1">
                <a:solidFill>
                  <a:srgbClr val="CCFF33"/>
                </a:solidFill>
                <a:latin typeface="Antique Olive Compact" pitchFamily="34" charset="0"/>
              </a:rPr>
              <a:t> IBN SINA AVICENNA (980-1037 CE)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741863"/>
          </a:xfrm>
        </p:spPr>
        <p:txBody>
          <a:bodyPr/>
          <a:lstStyle/>
          <a:p>
            <a:r>
              <a:rPr lang="en-GB" sz="2800">
                <a:solidFill>
                  <a:srgbClr val="FFFF00"/>
                </a:solidFill>
              </a:rPr>
              <a:t>Afshaneh(Bukhara)-Uzbekistan(Persia)</a:t>
            </a:r>
          </a:p>
          <a:p>
            <a:r>
              <a:rPr lang="en-GB" sz="2800">
                <a:solidFill>
                  <a:srgbClr val="FFFF00"/>
                </a:solidFill>
              </a:rPr>
              <a:t>Aristotle of Islam</a:t>
            </a:r>
          </a:p>
          <a:p>
            <a:r>
              <a:rPr lang="en-GB" sz="2800">
                <a:solidFill>
                  <a:srgbClr val="FFFF00"/>
                </a:solidFill>
              </a:rPr>
              <a:t>Second Doctor</a:t>
            </a:r>
          </a:p>
          <a:p>
            <a:r>
              <a:rPr lang="en-GB" sz="2800">
                <a:solidFill>
                  <a:srgbClr val="FFFF00"/>
                </a:solidFill>
              </a:rPr>
              <a:t>Memorized Quran (8 years)</a:t>
            </a:r>
          </a:p>
          <a:p>
            <a:r>
              <a:rPr lang="en-GB" sz="2800">
                <a:solidFill>
                  <a:srgbClr val="FFFF00"/>
                </a:solidFill>
              </a:rPr>
              <a:t>Logic,Geometry,Maths (10 years)</a:t>
            </a:r>
          </a:p>
          <a:p>
            <a:r>
              <a:rPr lang="en-GB" sz="2800">
                <a:solidFill>
                  <a:srgbClr val="FFFF00"/>
                </a:solidFill>
              </a:rPr>
              <a:t>Cured Nuh ibn Mansure (17 years)</a:t>
            </a:r>
          </a:p>
          <a:p>
            <a:r>
              <a:rPr lang="en-GB" sz="2800">
                <a:solidFill>
                  <a:srgbClr val="FFFF00"/>
                </a:solidFill>
              </a:rPr>
              <a:t>Bukhara-Gorganch (Khwarazmi Kingdom)</a:t>
            </a:r>
          </a:p>
          <a:p>
            <a:r>
              <a:rPr lang="en-GB" sz="2800">
                <a:solidFill>
                  <a:srgbClr val="FFFF00"/>
                </a:solidFill>
              </a:rPr>
              <a:t>Al-Biruni-Great pharmaccist &amp; Polymath.</a:t>
            </a:r>
          </a:p>
          <a:p>
            <a:r>
              <a:rPr lang="en-GB" sz="2800">
                <a:solidFill>
                  <a:srgbClr val="FFFF00"/>
                </a:solidFill>
              </a:rPr>
              <a:t>Vizier-Shams al-Dawla</a:t>
            </a:r>
          </a:p>
          <a:p>
            <a:endParaRPr lang="en-US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7931150" cy="935038"/>
          </a:xfrm>
        </p:spPr>
        <p:txBody>
          <a:bodyPr/>
          <a:lstStyle/>
          <a:p>
            <a:r>
              <a:rPr lang="en-US" sz="2400" b="1">
                <a:solidFill>
                  <a:srgbClr val="CCFF33"/>
                </a:solidFill>
                <a:latin typeface="Antique Olive Compact" pitchFamily="34" charset="0"/>
              </a:rPr>
              <a:t>ABU ALI HUSAIN IBN ABDULLAH</a:t>
            </a:r>
            <a:br>
              <a:rPr lang="en-US" sz="2400" b="1">
                <a:solidFill>
                  <a:srgbClr val="CCFF33"/>
                </a:solidFill>
                <a:latin typeface="Antique Olive Compact" pitchFamily="34" charset="0"/>
              </a:rPr>
            </a:br>
            <a:r>
              <a:rPr lang="en-US" sz="2400" b="1">
                <a:solidFill>
                  <a:srgbClr val="CCFF33"/>
                </a:solidFill>
                <a:latin typeface="Antique Olive Compact" pitchFamily="34" charset="0"/>
              </a:rPr>
              <a:t> IBN SINA AVICENNA (980-1037 CE)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741863"/>
          </a:xfrm>
        </p:spPr>
        <p:txBody>
          <a:bodyPr/>
          <a:lstStyle/>
          <a:p>
            <a:r>
              <a:rPr lang="en-GB" sz="2800">
                <a:solidFill>
                  <a:srgbClr val="FFFF00"/>
                </a:solidFill>
              </a:rPr>
              <a:t>Kitabal-Qawlang(The Treatise on Colic)</a:t>
            </a:r>
          </a:p>
          <a:p>
            <a:r>
              <a:rPr lang="en-GB" sz="2800">
                <a:solidFill>
                  <a:srgbClr val="FFFF00"/>
                </a:solidFill>
              </a:rPr>
              <a:t>Ibn Kakuya`s Conquest of Hamadan</a:t>
            </a:r>
          </a:p>
          <a:p>
            <a:r>
              <a:rPr lang="en-GB" sz="2800">
                <a:solidFill>
                  <a:srgbClr val="FFFF00"/>
                </a:solidFill>
              </a:rPr>
              <a:t>Kitab al-Shifa(Book of Healing)</a:t>
            </a:r>
          </a:p>
          <a:p>
            <a:r>
              <a:rPr lang="en-GB" sz="2800">
                <a:solidFill>
                  <a:srgbClr val="FFFF00"/>
                </a:solidFill>
              </a:rPr>
              <a:t>Died 1037 </a:t>
            </a:r>
            <a:r>
              <a:rPr lang="en-US" sz="2800">
                <a:solidFill>
                  <a:srgbClr val="FFFF00"/>
                </a:solidFill>
              </a:rPr>
              <a:t>CE</a:t>
            </a:r>
          </a:p>
          <a:p>
            <a:r>
              <a:rPr lang="en-US" sz="2800">
                <a:solidFill>
                  <a:srgbClr val="FFFF00"/>
                </a:solidFill>
              </a:rPr>
              <a:t>The Canon of Medicine (Medical Masterpiece)</a:t>
            </a:r>
          </a:p>
          <a:p>
            <a:r>
              <a:rPr lang="en-US" sz="2800">
                <a:solidFill>
                  <a:srgbClr val="FFFF00"/>
                </a:solidFill>
              </a:rPr>
              <a:t>Nizami`s Tribute</a:t>
            </a:r>
          </a:p>
          <a:p>
            <a:r>
              <a:rPr lang="en-US" sz="2800">
                <a:solidFill>
                  <a:srgbClr val="FFFF00"/>
                </a:solidFill>
              </a:rPr>
              <a:t>Translations-Latin,Hebrew , German,French,English</a:t>
            </a:r>
          </a:p>
          <a:p>
            <a:r>
              <a:rPr lang="en-US" sz="2800">
                <a:solidFill>
                  <a:srgbClr val="FFFF00"/>
                </a:solidFill>
              </a:rPr>
              <a:t>Core of Medical Science-13</a:t>
            </a:r>
            <a:r>
              <a:rPr lang="en-US" sz="2800" baseline="30000">
                <a:solidFill>
                  <a:srgbClr val="FFFF00"/>
                </a:solidFill>
              </a:rPr>
              <a:t>th</a:t>
            </a:r>
            <a:r>
              <a:rPr lang="en-US" sz="2800">
                <a:solidFill>
                  <a:srgbClr val="FFFF00"/>
                </a:solidFill>
              </a:rPr>
              <a:t> to 18</a:t>
            </a:r>
            <a:r>
              <a:rPr lang="en-US" sz="2800" baseline="30000">
                <a:solidFill>
                  <a:srgbClr val="FFFF00"/>
                </a:solidFill>
              </a:rPr>
              <a:t>th</a:t>
            </a:r>
            <a:r>
              <a:rPr lang="en-US" sz="2800">
                <a:solidFill>
                  <a:srgbClr val="FFFF00"/>
                </a:solidFill>
              </a:rPr>
              <a:t> Centuries</a:t>
            </a:r>
            <a:endParaRPr lang="en-GB" sz="2800">
              <a:solidFill>
                <a:srgbClr val="FFFF00"/>
              </a:solidFill>
            </a:endParaRPr>
          </a:p>
          <a:p>
            <a:endParaRPr lang="en-US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 descr="contain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125538"/>
            <a:ext cx="8066087" cy="1223962"/>
          </a:xfrm>
          <a:noFill/>
          <a:ln/>
        </p:spPr>
      </p:pic>
      <p:pic>
        <p:nvPicPr>
          <p:cNvPr id="67591" name="Picture 7" descr="con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349500"/>
            <a:ext cx="7954962" cy="3440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3" name="Picture 7" descr="Figure 7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88913"/>
            <a:ext cx="5430837" cy="64801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6923088" cy="868363"/>
          </a:xfrm>
        </p:spPr>
        <p:txBody>
          <a:bodyPr/>
          <a:lstStyle/>
          <a:p>
            <a:r>
              <a:rPr lang="en-US" b="1">
                <a:solidFill>
                  <a:srgbClr val="CCFF33"/>
                </a:solidFill>
                <a:latin typeface="Antique Olive Compact" pitchFamily="34" charset="0"/>
              </a:rPr>
              <a:t>Middle Ages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Moral &amp; material poverty </a:t>
            </a:r>
          </a:p>
          <a:p>
            <a:r>
              <a:rPr lang="en-US">
                <a:solidFill>
                  <a:srgbClr val="FFFF00"/>
                </a:solidFill>
              </a:rPr>
              <a:t>Chaos &amp; anarchy</a:t>
            </a:r>
          </a:p>
          <a:p>
            <a:r>
              <a:rPr lang="en-US">
                <a:solidFill>
                  <a:srgbClr val="FFFF00"/>
                </a:solidFill>
              </a:rPr>
              <a:t>Ignorance , superstition,magic</a:t>
            </a:r>
          </a:p>
          <a:p>
            <a:r>
              <a:rPr lang="en-US">
                <a:solidFill>
                  <a:srgbClr val="FFFF00"/>
                </a:solidFill>
              </a:rPr>
              <a:t>Epidemics/plagues</a:t>
            </a:r>
          </a:p>
          <a:p>
            <a:r>
              <a:rPr lang="en-US">
                <a:solidFill>
                  <a:srgbClr val="FFFF00"/>
                </a:solidFill>
              </a:rPr>
              <a:t>Decay of scientific &amp; rational approach</a:t>
            </a:r>
          </a:p>
          <a:p>
            <a:r>
              <a:rPr lang="en-US">
                <a:solidFill>
                  <a:srgbClr val="FFFF00"/>
                </a:solidFill>
              </a:rPr>
              <a:t>Body/soul-conundrum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Picture 5" descr="Figure 8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377825"/>
            <a:ext cx="8713788" cy="64801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05F9ED"/>
                </a:solidFill>
                <a:latin typeface="Antique Olive Compact" pitchFamily="34" charset="0"/>
              </a:rPr>
              <a:t>HAKIM ESMAIL JORJANI(1042-1137 CE)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</a:rPr>
              <a:t>Gorgan-1042 CE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</a:rPr>
              <a:t>Jurisprudence &amp; Medicine – Abdolqasem Qushairi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</a:rPr>
              <a:t>Court Physician – Khwarazm Shah Qutb al Din Zakhiriye Khwarazm Shahi (The treasure of Khwarazm Shah)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</a:rPr>
              <a:t>750000 Word Encyclopedia in Persian 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</a:rPr>
              <a:t>Translated into Arabic,Urdu,Turkish &amp; Hebrew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</a:rPr>
              <a:t>Al-Aghraz al-Tebbieh (Medical Goals)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</a:rPr>
              <a:t>Khofieh Alaii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</a:rPr>
              <a:t>Yadegar _ Memorial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</a:rPr>
              <a:t>Marve - 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7" name="Picture 5" descr="and aged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620713"/>
            <a:ext cx="8137525" cy="5362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 descr="Figure 9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333375"/>
            <a:ext cx="8315325" cy="63373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rgbClr val="05F9ED"/>
                </a:solidFill>
                <a:latin typeface="Antique Olive Compact" pitchFamily="34" charset="0"/>
              </a:rPr>
              <a:t>ABU MARWAN ABD AL-MALIK IBN ZUHR,AVENZOAR-1091-1162 CE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solidFill>
                  <a:srgbClr val="FFFF00"/>
                </a:solidFill>
              </a:rPr>
              <a:t>Seville – Spain</a:t>
            </a:r>
          </a:p>
          <a:p>
            <a:r>
              <a:rPr lang="en-US" sz="2800">
                <a:solidFill>
                  <a:srgbClr val="FFFF00"/>
                </a:solidFill>
              </a:rPr>
              <a:t>Cured Ali Ibn Yusuf Ibn Tashfin (King)-17 years</a:t>
            </a:r>
          </a:p>
          <a:p>
            <a:r>
              <a:rPr lang="en-US" sz="2800">
                <a:solidFill>
                  <a:srgbClr val="FFFF00"/>
                </a:solidFill>
              </a:rPr>
              <a:t>Court physician</a:t>
            </a:r>
          </a:p>
          <a:p>
            <a:r>
              <a:rPr lang="en-US" sz="2800">
                <a:solidFill>
                  <a:srgbClr val="FFFF00"/>
                </a:solidFill>
              </a:rPr>
              <a:t>Kitab al-Iqtisad (Book of moderation)</a:t>
            </a:r>
          </a:p>
          <a:p>
            <a:r>
              <a:rPr lang="en-US" sz="2800">
                <a:solidFill>
                  <a:srgbClr val="FFFF00"/>
                </a:solidFill>
              </a:rPr>
              <a:t>Exile-Morocco</a:t>
            </a:r>
          </a:p>
          <a:p>
            <a:r>
              <a:rPr lang="en-US" sz="2800">
                <a:solidFill>
                  <a:srgbClr val="FFFF00"/>
                </a:solidFill>
              </a:rPr>
              <a:t>Victory of Almohads over Almorvarides</a:t>
            </a:r>
          </a:p>
          <a:p>
            <a:r>
              <a:rPr lang="en-US" sz="2800">
                <a:solidFill>
                  <a:srgbClr val="FFFF00"/>
                </a:solidFill>
              </a:rPr>
              <a:t>Court</a:t>
            </a:r>
            <a:br>
              <a:rPr lang="en-US" sz="2800">
                <a:solidFill>
                  <a:srgbClr val="FFFF00"/>
                </a:solidFill>
              </a:rPr>
            </a:br>
            <a:endParaRPr lang="en-US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rgbClr val="05F9ED"/>
                </a:solidFill>
                <a:latin typeface="Antique Olive Compact" pitchFamily="34" charset="0"/>
              </a:rPr>
              <a:t>ABU MARWAN ABD AL-MALIK IBN ZUHR,AVENZOAR-1091-1162 CE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FFFF00"/>
                </a:solidFill>
              </a:rPr>
              <a:t>Physician &amp; Vizier (Abd al-Mumin- Founder of Almohad dynasty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FFFF00"/>
                </a:solidFill>
              </a:rPr>
              <a:t>Kitab al-Aghdhiya (Book of Ailments)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FFFF00"/>
                </a:solidFill>
              </a:rPr>
              <a:t>Met Ahmad Ibn Rushd (Averores 1126-1198 CE)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FFFF00"/>
                </a:solidFill>
              </a:rPr>
              <a:t>Book of Facilitation on Therapeutics &amp; Dietetics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FFFF00"/>
                </a:solidFill>
              </a:rPr>
              <a:t>Essential textbook of Colliget(Ibn Rushed)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FFFF00"/>
                </a:solidFill>
              </a:rPr>
              <a:t>Book of Generalities or Colliget (Ibn Rushd)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FFFF00"/>
                </a:solidFill>
              </a:rPr>
              <a:t>Essential Textbook of European Univ`s-18</a:t>
            </a:r>
            <a:r>
              <a:rPr lang="en-US" sz="2800" baseline="30000">
                <a:solidFill>
                  <a:srgbClr val="FFFF00"/>
                </a:solidFill>
              </a:rPr>
              <a:t>th</a:t>
            </a:r>
            <a:r>
              <a:rPr lang="en-US" sz="2800">
                <a:solidFill>
                  <a:srgbClr val="FFFF00"/>
                </a:solidFill>
              </a:rPr>
              <a:t> Century  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FFFF00"/>
                </a:solidFill>
              </a:rPr>
              <a:t>Father of Experimental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9" name="Picture 7" descr="heals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765175"/>
            <a:ext cx="7991475" cy="49403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5" name="Picture 5" descr="Figure 10"/>
          <p:cNvPicPr>
            <a:picLocks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863725" y="274638"/>
            <a:ext cx="5416550" cy="5851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3" name="Picture 5" descr="Table1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692150"/>
            <a:ext cx="8229600" cy="5689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1" name="Picture 5" descr="Table2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333375"/>
            <a:ext cx="8748712" cy="62642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275388" cy="1143000"/>
          </a:xfrm>
        </p:spPr>
        <p:txBody>
          <a:bodyPr/>
          <a:lstStyle/>
          <a:p>
            <a:r>
              <a:rPr lang="en-US" b="1">
                <a:solidFill>
                  <a:srgbClr val="CCFF33"/>
                </a:solidFill>
                <a:latin typeface="Antique Olive Compact" pitchFamily="34" charset="0"/>
              </a:rPr>
              <a:t>Dark Ages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Decline of research &amp; reason</a:t>
            </a:r>
          </a:p>
          <a:p>
            <a:r>
              <a:rPr lang="en-US">
                <a:solidFill>
                  <a:srgbClr val="FFFF00"/>
                </a:solidFill>
              </a:rPr>
              <a:t>Owl – bird of Athena</a:t>
            </a:r>
          </a:p>
          <a:p>
            <a:r>
              <a:rPr lang="en-US">
                <a:solidFill>
                  <a:srgbClr val="FFFF00"/>
                </a:solidFill>
              </a:rPr>
              <a:t>TAM MARTE</a:t>
            </a:r>
          </a:p>
          <a:p>
            <a:r>
              <a:rPr lang="en-US">
                <a:solidFill>
                  <a:srgbClr val="FFFF00"/>
                </a:solidFill>
              </a:rPr>
              <a:t>QUAM MINERVA</a:t>
            </a:r>
          </a:p>
          <a:p>
            <a:r>
              <a:rPr lang="en-US">
                <a:solidFill>
                  <a:srgbClr val="FFFF00"/>
                </a:solidFill>
              </a:rPr>
              <a:t>Long nights &amp; The Alps</a:t>
            </a:r>
          </a:p>
          <a:p>
            <a:r>
              <a:rPr lang="en-US">
                <a:solidFill>
                  <a:srgbClr val="FFFF00"/>
                </a:solidFill>
              </a:rPr>
              <a:t>Hegels` aphorism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827088" y="1412875"/>
            <a:ext cx="741680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5F9ED"/>
                </a:solidFill>
                <a:latin typeface="Antique Olive Compact" pitchFamily="34" charset="0"/>
              </a:rPr>
              <a:t>Trachestomy-Threads &amp; Hooks</a:t>
            </a:r>
          </a:p>
          <a:p>
            <a:pPr algn="ctr"/>
            <a:endParaRPr lang="en-US" sz="2800" b="1">
              <a:solidFill>
                <a:srgbClr val="05F9ED"/>
              </a:solidFill>
              <a:latin typeface="Antique Olive Compact" pitchFamily="34" charset="0"/>
            </a:endParaRPr>
          </a:p>
          <a:p>
            <a:pPr algn="ctr"/>
            <a:endParaRPr lang="en-US" b="1">
              <a:solidFill>
                <a:srgbClr val="05F9ED"/>
              </a:solidFill>
              <a:latin typeface="Antique Olive Compact" pitchFamily="34" charset="0"/>
            </a:endParaRPr>
          </a:p>
          <a:p>
            <a:pPr algn="ctr"/>
            <a:r>
              <a:rPr lang="en-US" b="1">
                <a:solidFill>
                  <a:schemeClr val="accent1"/>
                </a:solidFill>
                <a:latin typeface="Antique Olive Compact" pitchFamily="34" charset="0"/>
              </a:rPr>
              <a:t> </a:t>
            </a:r>
            <a:r>
              <a:rPr lang="en-US">
                <a:solidFill>
                  <a:schemeClr val="bg1"/>
                </a:solidFill>
                <a:latin typeface="Antique Olive Compact" pitchFamily="34" charset="0"/>
              </a:rPr>
              <a:t>Albucasis (Trachestomy unknown in his times)</a:t>
            </a:r>
          </a:p>
          <a:p>
            <a:pPr algn="ctr"/>
            <a:endParaRPr lang="en-US">
              <a:solidFill>
                <a:schemeClr val="bg1"/>
              </a:solidFill>
              <a:latin typeface="Antique Olive Compact" pitchFamily="34" charset="0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Antique Olive Compact" pitchFamily="34" charset="0"/>
              </a:rPr>
              <a:t> Jorjani-Aphonia-Pearl of Wisdom</a:t>
            </a:r>
          </a:p>
          <a:p>
            <a:pPr algn="ctr"/>
            <a:endParaRPr lang="en-US">
              <a:solidFill>
                <a:schemeClr val="bg1"/>
              </a:solidFill>
              <a:latin typeface="Antique Olive Compact" pitchFamily="34" charset="0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Antique Olive Compact" pitchFamily="34" charset="0"/>
              </a:rPr>
              <a:t> Ibn Zuhr-Feasibility in an Experimental Model</a:t>
            </a:r>
          </a:p>
          <a:p>
            <a:pPr algn="ctr"/>
            <a:endParaRPr lang="en-US">
              <a:solidFill>
                <a:schemeClr val="bg1"/>
              </a:solidFill>
              <a:latin typeface="Antique Olive Compact" pitchFamily="34" charset="0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Antique Olive Compact" pitchFamily="34" charset="0"/>
              </a:rPr>
              <a:t> Concept of applying Medicinal pharmacology</a:t>
            </a:r>
          </a:p>
          <a:p>
            <a:pPr algn="ctr"/>
            <a:endParaRPr lang="en-US">
              <a:solidFill>
                <a:schemeClr val="bg1"/>
              </a:solidFill>
              <a:latin typeface="Antique Olive Compact" pitchFamily="34" charset="0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Antique Olive Compact" pitchFamily="34" charset="0"/>
              </a:rPr>
              <a:t> Avecenna`s Zarur – e Asfar (The yellow powder)</a:t>
            </a:r>
          </a:p>
          <a:p>
            <a:pPr algn="ctr"/>
            <a:endParaRPr lang="en-US">
              <a:solidFill>
                <a:schemeClr val="bg1"/>
              </a:solidFill>
              <a:latin typeface="Antique Olive Compact" pitchFamily="34" charset="0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Antique Olive Compact" pitchFamily="34" charset="0"/>
              </a:rPr>
              <a:t> Ibn Zuhr`s honey &amp; ground cypress nuts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113" y="2276475"/>
            <a:ext cx="7416800" cy="25923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F3F905"/>
                </a:solidFill>
              </a:rPr>
              <a:t>Islamic Medicine – Influenced Rise of     Europ.Sciences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F3F905"/>
                </a:solidFill>
              </a:rPr>
              <a:t>Medieval Islamic Physicians-Substantial Additions&amp;Modifications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F3F905"/>
                </a:solidFill>
              </a:rPr>
              <a:t>Human dissection-Disapproved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F3F905"/>
                </a:solidFill>
              </a:rPr>
              <a:t>Indespensible role of Anatomy (Albucasis)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F3F905"/>
                </a:solidFill>
              </a:rPr>
              <a:t>Appreciation of God`s Wisdom &amp; Power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F3F905"/>
                </a:solidFill>
              </a:rPr>
              <a:t>(Ibn Rushd&amp;Fakhruddin Razi (1149-1209CE)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F3F905"/>
                </a:solidFill>
              </a:rPr>
              <a:t>Innovative approaches &amp; devices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b="1">
              <a:solidFill>
                <a:srgbClr val="F3F905"/>
              </a:solidFill>
            </a:endParaRP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2484438" y="1412875"/>
            <a:ext cx="4525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5F9ED"/>
                </a:solidFill>
                <a:latin typeface="Antique Olive Compact" pitchFamily="34" charset="0"/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1" name="Picture 5" descr="preference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484313"/>
            <a:ext cx="6769100" cy="41687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3" name="Picture 5" descr="preference2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333375"/>
            <a:ext cx="5440362" cy="61198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1" name="Picture 5" descr="preference3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549275"/>
            <a:ext cx="6842125" cy="5851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9" name="Picture 5" descr="preference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333375"/>
            <a:ext cx="6407150" cy="60483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82" name="Picture 10" descr="Figure 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333375"/>
            <a:ext cx="3005137" cy="3165475"/>
          </a:xfrm>
          <a:noFill/>
          <a:ln/>
        </p:spPr>
      </p:pic>
      <p:pic>
        <p:nvPicPr>
          <p:cNvPr id="105483" name="Picture 11" descr="Figure 7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003800" y="476250"/>
            <a:ext cx="2765425" cy="3095625"/>
          </a:xfrm>
          <a:noFill/>
          <a:ln/>
        </p:spPr>
      </p:pic>
      <p:pic>
        <p:nvPicPr>
          <p:cNvPr id="105484" name="Picture 12" descr="Figure 9"/>
          <p:cNvPicPr>
            <a:picLocks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1042988" y="3860800"/>
            <a:ext cx="3097212" cy="2374900"/>
          </a:xfrm>
          <a:noFill/>
          <a:ln/>
        </p:spPr>
      </p:pic>
      <p:pic>
        <p:nvPicPr>
          <p:cNvPr id="105485" name="Picture 13" descr="Figure 10"/>
          <p:cNvPicPr>
            <a:picLocks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076825" y="3860800"/>
            <a:ext cx="2603500" cy="24431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 r="-96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>
          <a:xfrm>
            <a:off x="1509713" y="2754313"/>
            <a:ext cx="7634287" cy="4103687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“May the Heavenly Light always fall on their graves&amp;May their souls lie in impertubable peace”</a:t>
            </a:r>
            <a:br>
              <a:rPr lang="en-US">
                <a:solidFill>
                  <a:schemeClr val="accent1"/>
                </a:solidFill>
              </a:rPr>
            </a:br>
            <a:r>
              <a:rPr lang="en-US">
                <a:solidFill>
                  <a:schemeClr val="accent1"/>
                </a:solidFill>
              </a:rPr>
              <a:t>Amen!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 r="-6055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8218487" cy="6021388"/>
          </a:xfrm>
        </p:spPr>
        <p:txBody>
          <a:bodyPr/>
          <a:lstStyle/>
          <a:p>
            <a:r>
              <a:rPr lang="en-US" sz="2400" b="1">
                <a:solidFill>
                  <a:srgbClr val="3366FF"/>
                </a:solidFill>
                <a:latin typeface="Antique Olive Compact" pitchFamily="34" charset="0"/>
              </a:rPr>
              <a:t/>
            </a:r>
            <a:br>
              <a:rPr lang="en-US" sz="2400" b="1">
                <a:solidFill>
                  <a:srgbClr val="3366FF"/>
                </a:solidFill>
                <a:latin typeface="Antique Olive Compact" pitchFamily="34" charset="0"/>
              </a:rPr>
            </a:br>
            <a:r>
              <a:rPr lang="en-US" sz="2400" b="1">
                <a:solidFill>
                  <a:srgbClr val="4D4D4D"/>
                </a:solidFill>
                <a:latin typeface="Antique Olive Compact" pitchFamily="34" charset="0"/>
              </a:rPr>
              <a:t>“You can`t imagine how much of my health these passions and worries have taken away;</a:t>
            </a:r>
            <a:r>
              <a:rPr lang="en-US" sz="2400">
                <a:solidFill>
                  <a:srgbClr val="4D4D4D"/>
                </a:solidFill>
              </a:rPr>
              <a:t/>
            </a:r>
            <a:br>
              <a:rPr lang="en-US" sz="2400">
                <a:solidFill>
                  <a:srgbClr val="4D4D4D"/>
                </a:solidFill>
              </a:rPr>
            </a:br>
            <a:r>
              <a:rPr lang="en-US" sz="2400">
                <a:solidFill>
                  <a:srgbClr val="4D4D4D"/>
                </a:solidFill>
              </a:rPr>
              <a:t/>
            </a:r>
            <a:br>
              <a:rPr lang="en-US" sz="2400">
                <a:solidFill>
                  <a:srgbClr val="4D4D4D"/>
                </a:solidFill>
              </a:rPr>
            </a:br>
            <a:r>
              <a:rPr lang="en-US" sz="2400" b="1">
                <a:solidFill>
                  <a:srgbClr val="4D4D4D"/>
                </a:solidFill>
              </a:rPr>
              <a:t>And how much of my feeble health shall be usurped and taken away by my UNFINISHED TASKS AND  that lie in the deepest recesses of my brain and soul;</a:t>
            </a:r>
            <a:br>
              <a:rPr lang="en-US" sz="2400" b="1">
                <a:solidFill>
                  <a:srgbClr val="4D4D4D"/>
                </a:solidFill>
              </a:rPr>
            </a:br>
            <a:r>
              <a:rPr lang="en-US" sz="2400" b="1">
                <a:solidFill>
                  <a:srgbClr val="4D4D4D"/>
                </a:solidFill>
              </a:rPr>
              <a:t>Awaiting completion and publication”</a:t>
            </a:r>
            <a:br>
              <a:rPr lang="en-US" sz="2400" b="1">
                <a:solidFill>
                  <a:srgbClr val="4D4D4D"/>
                </a:solidFill>
              </a:rPr>
            </a:br>
            <a:r>
              <a:rPr lang="en-US" sz="2400">
                <a:solidFill>
                  <a:srgbClr val="4D4D4D"/>
                </a:solidFill>
              </a:rPr>
              <a:t/>
            </a:r>
            <a:br>
              <a:rPr lang="en-US" sz="2400">
                <a:solidFill>
                  <a:srgbClr val="4D4D4D"/>
                </a:solidFill>
              </a:rPr>
            </a:br>
            <a:r>
              <a:rPr lang="en-US" sz="2400">
                <a:solidFill>
                  <a:srgbClr val="4D4D4D"/>
                </a:solidFill>
              </a:rPr>
              <a:t>                                              </a:t>
            </a:r>
            <a:r>
              <a:rPr lang="en-US" sz="2800" b="1" i="1">
                <a:solidFill>
                  <a:srgbClr val="4D4D4D"/>
                </a:solidFill>
              </a:rPr>
              <a:t>Hussain Khan</a:t>
            </a:r>
            <a:br>
              <a:rPr lang="en-US" sz="2800" b="1" i="1">
                <a:solidFill>
                  <a:srgbClr val="4D4D4D"/>
                </a:solidFill>
              </a:rPr>
            </a:br>
            <a:r>
              <a:rPr lang="en-US" sz="2400" b="1"/>
              <a:t/>
            </a:r>
            <a:br>
              <a:rPr lang="en-US" sz="2400" b="1"/>
            </a:br>
            <a:r>
              <a:rPr lang="en-US" sz="2400">
                <a:latin typeface="Antique Olive Compact" pitchFamily="34" charset="0"/>
              </a:rPr>
              <a:t/>
            </a:r>
            <a:br>
              <a:rPr lang="en-US" sz="2400">
                <a:latin typeface="Antique Olive Compact" pitchFamily="34" charset="0"/>
              </a:rPr>
            </a:br>
            <a:endParaRPr lang="en-US" sz="2400">
              <a:latin typeface="Antique Olive Co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1438275" y="4437063"/>
            <a:ext cx="7705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3F905"/>
                </a:solidFill>
              </a:rPr>
              <a:t>“Thank you for your kind attention”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7199312" cy="1143000"/>
          </a:xfrm>
        </p:spPr>
        <p:txBody>
          <a:bodyPr/>
          <a:lstStyle/>
          <a:p>
            <a:r>
              <a:rPr lang="en-US" sz="4000" b="1">
                <a:solidFill>
                  <a:srgbClr val="CCFF33"/>
                </a:solidFill>
                <a:latin typeface="Antique Olive Compact" pitchFamily="34" charset="0"/>
              </a:rPr>
              <a:t>GRAECO-ROMAN PERIOD (AD 529)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AD 529-start of medical tradition </a:t>
            </a:r>
          </a:p>
          <a:p>
            <a:r>
              <a:rPr lang="en-US">
                <a:solidFill>
                  <a:srgbClr val="FFFF00"/>
                </a:solidFill>
              </a:rPr>
              <a:t>Salerno-forerunner of modern university</a:t>
            </a:r>
          </a:p>
          <a:p>
            <a:r>
              <a:rPr lang="en-US">
                <a:solidFill>
                  <a:srgbClr val="FFFF00"/>
                </a:solidFill>
              </a:rPr>
              <a:t>Cultural renaissance </a:t>
            </a:r>
          </a:p>
          <a:p>
            <a:r>
              <a:rPr lang="en-US">
                <a:solidFill>
                  <a:srgbClr val="FFFF00"/>
                </a:solidFill>
              </a:rPr>
              <a:t>Constantinus Africanus (1010-1087)</a:t>
            </a:r>
          </a:p>
          <a:p>
            <a:r>
              <a:rPr lang="en-US">
                <a:solidFill>
                  <a:srgbClr val="FFFF00"/>
                </a:solidFill>
              </a:rPr>
              <a:t>Haly-ibn Abbas al-Magusi(Liber Regalis)</a:t>
            </a:r>
          </a:p>
          <a:p>
            <a:r>
              <a:rPr lang="en-US">
                <a:solidFill>
                  <a:srgbClr val="FFFF00"/>
                </a:solidFill>
              </a:rPr>
              <a:t>Ishap.Ibn Sulaiman Ibn. Isac -the Hebreu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3366FF"/>
                </a:solidFill>
                <a:latin typeface="Antique Olive Compact" pitchFamily="34" charset="0"/>
                <a:cs typeface="Afra Light" pitchFamily="2" charset="-78"/>
              </a:rPr>
              <a:t>Hunain ibn Ishaq al-kindi (liber Isagogarum)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4" name="Picture 6" descr="Fig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12875"/>
            <a:ext cx="8424862" cy="5183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CCFF33"/>
                </a:solidFill>
                <a:latin typeface="Antique Olive Compact" pitchFamily="34" charset="0"/>
              </a:rPr>
              <a:t>EDUCATION IN SALERNO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FFFF00"/>
                </a:solidFill>
              </a:rPr>
              <a:t>Texts-Liber Isagogarum 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FF00"/>
                </a:solidFill>
              </a:rPr>
              <a:t>Liber Regalis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FF00"/>
                </a:solidFill>
              </a:rPr>
              <a:t>Basis of medicine –” till 18</a:t>
            </a:r>
            <a:r>
              <a:rPr lang="en-US" sz="2800" baseline="30000">
                <a:solidFill>
                  <a:srgbClr val="FFFF00"/>
                </a:solidFill>
              </a:rPr>
              <a:t>th</a:t>
            </a:r>
            <a:r>
              <a:rPr lang="en-US" sz="2800">
                <a:solidFill>
                  <a:srgbClr val="FFFF00"/>
                </a:solidFill>
              </a:rPr>
              <a:t>” century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FF00"/>
                </a:solidFill>
              </a:rPr>
              <a:t>“ Essay”,”Sermon &amp; the “Dialogue”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FF00"/>
                </a:solidFill>
              </a:rPr>
              <a:t>SORATIC DIALOGUE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FF00"/>
                </a:solidFill>
              </a:rPr>
              <a:t>Medieval question &amp; answer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FF00"/>
                </a:solidFill>
              </a:rPr>
              <a:t>Clear /concise answer 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FF00"/>
                </a:solidFill>
              </a:rPr>
              <a:t>Easy to recall</a:t>
            </a:r>
            <a:br>
              <a:rPr lang="en-US" sz="2800">
                <a:solidFill>
                  <a:srgbClr val="FFFF00"/>
                </a:solidFill>
              </a:rPr>
            </a:br>
            <a:endParaRPr lang="en-US" sz="28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507412" cy="5792788"/>
          </a:xfrm>
        </p:spPr>
        <p:txBody>
          <a:bodyPr/>
          <a:lstStyle/>
          <a:p>
            <a:pPr>
              <a:buFontTx/>
              <a:buNone/>
            </a:pPr>
            <a:endParaRPr lang="en-US"/>
          </a:p>
        </p:txBody>
      </p:sp>
      <p:pic>
        <p:nvPicPr>
          <p:cNvPr id="9225" name="Picture 9" descr="Fig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0"/>
            <a:ext cx="9396413" cy="6848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2627313" y="5516563"/>
            <a:ext cx="559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3366FF"/>
                </a:solidFill>
                <a:latin typeface="Antique Olive Compact" pitchFamily="34" charset="0"/>
              </a:rPr>
              <a:t>Robert S/O William</a:t>
            </a:r>
          </a:p>
          <a:p>
            <a:r>
              <a:rPr lang="en-US" sz="2000" b="1">
                <a:solidFill>
                  <a:srgbClr val="3366FF"/>
                </a:solidFill>
                <a:latin typeface="Antique Olive Compact" pitchFamily="34" charset="0"/>
              </a:rPr>
              <a:t>Conquerer of Crusade 1</a:t>
            </a:r>
          </a:p>
        </p:txBody>
      </p:sp>
      <p:pic>
        <p:nvPicPr>
          <p:cNvPr id="12297" name="Picture 9" descr="Fig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8569325" cy="5078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2296</TotalTime>
  <Words>796</Words>
  <Application>Microsoft Office PowerPoint</Application>
  <PresentationFormat>On-screen Show (4:3)</PresentationFormat>
  <Paragraphs>174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Antique Olive Compact</vt:lpstr>
      <vt:lpstr>Afra Light</vt:lpstr>
      <vt:lpstr>Default Design</vt:lpstr>
      <vt:lpstr>The Golden Age of Islam with special emphasis on the contributions of Medieval Islamic Physicians to the history of tracheostomy    Zahid Hussain Khan ,MD Professor of Anesthesiology &amp;Intensive Care , Tehran Univ. of Medical Sciences, Iran</vt:lpstr>
      <vt:lpstr>Fall of the Roman Empire &amp; It`s IMPACT-AD 476</vt:lpstr>
      <vt:lpstr>Middle Ages</vt:lpstr>
      <vt:lpstr>Dark Ages</vt:lpstr>
      <vt:lpstr>GRAECO-ROMAN PERIOD (AD 529)</vt:lpstr>
      <vt:lpstr>Hunain ibn Ishaq al-kindi (liber Isagogarum)</vt:lpstr>
      <vt:lpstr>EDUCATION IN SALERNO</vt:lpstr>
      <vt:lpstr>Slide 8</vt:lpstr>
      <vt:lpstr>Slide 9</vt:lpstr>
      <vt:lpstr>Slide 10</vt:lpstr>
      <vt:lpstr>Slide 11</vt:lpstr>
      <vt:lpstr>Slide 12</vt:lpstr>
      <vt:lpstr>Tracheostomy in the Ancient Past</vt:lpstr>
      <vt:lpstr>Abubakr Muhammad Ibn Zakariya al-Razi Rhazes (865-925 CE)</vt:lpstr>
      <vt:lpstr>Slide 15</vt:lpstr>
      <vt:lpstr>Slide 16</vt:lpstr>
      <vt:lpstr>….Procedure </vt:lpstr>
      <vt:lpstr>Ali IBN ABBAS MAJUSI,HALY ABBAS (930-994 CE)</vt:lpstr>
      <vt:lpstr>Slide 19</vt:lpstr>
      <vt:lpstr>KAMIL AL-SINNAT AL-TIBBIYA</vt:lpstr>
      <vt:lpstr>Slide 21</vt:lpstr>
      <vt:lpstr>ABUL QASIM KHALAF IBN AL-ABBAS AL-ZAHRAWI ALBUCASIS(936-1013CE)</vt:lpstr>
      <vt:lpstr>AL-ZAHRAWI`S DESCRIPTION OF TRACHEOSTOMY</vt:lpstr>
      <vt:lpstr>Slide 24</vt:lpstr>
      <vt:lpstr>Slide 25</vt:lpstr>
      <vt:lpstr>ABU ALI HUSAIN IBN ABDULLAH  IBN SINA AVICENNA (980-1037 CE)</vt:lpstr>
      <vt:lpstr>ABU ALI HUSAIN IBN ABDULLAH  IBN SINA AVICENNA (980-1037 CE)</vt:lpstr>
      <vt:lpstr>Slide 28</vt:lpstr>
      <vt:lpstr>Slide 29</vt:lpstr>
      <vt:lpstr>Slide 30</vt:lpstr>
      <vt:lpstr>HAKIM ESMAIL JORJANI(1042-1137 CE)</vt:lpstr>
      <vt:lpstr>Slide 32</vt:lpstr>
      <vt:lpstr>Slide 33</vt:lpstr>
      <vt:lpstr>ABU MARWAN ABD AL-MALIK IBN ZUHR,AVENZOAR-1091-1162 CE</vt:lpstr>
      <vt:lpstr>ABU MARWAN ABD AL-MALIK IBN ZUHR,AVENZOAR-1091-1162 CE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“May the Heavenly Light always fall on their graves&amp;May their souls lie in impertubable peace” Amen!</vt:lpstr>
      <vt:lpstr> “You can`t imagine how much of my health these passions and worries have taken away;  And how much of my feeble health shall be usurped and taken away by my UNFINISHED TASKS AND  that lie in the deepest recesses of my brain and soul; Awaiting completion and publication”                                                Hussain Khan   </vt:lpstr>
      <vt:lpstr>Slide 49</vt:lpstr>
    </vt:vector>
  </TitlesOfParts>
  <Company>Microsoft,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Golden Age of Islam with special emphasis on the contributions of Medieval Islamic Physicians to the history of tracheostomy  Zahid Hussain Khan ,MD Professor of Anesthesiology &amp;Intensive Care , Tehran Univ. of Medical Sciences, Iran</dc:title>
  <dc:creator>AsanDownload</dc:creator>
  <cp:lastModifiedBy>alumni</cp:lastModifiedBy>
  <cp:revision>86</cp:revision>
  <dcterms:created xsi:type="dcterms:W3CDTF">2013-05-18T04:47:58Z</dcterms:created>
  <dcterms:modified xsi:type="dcterms:W3CDTF">2014-11-22T09:56:09Z</dcterms:modified>
</cp:coreProperties>
</file>