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58" r:id="rId2"/>
    <p:sldMasterId id="2147483746" r:id="rId3"/>
    <p:sldMasterId id="2147483734" r:id="rId4"/>
    <p:sldMasterId id="2147483698" r:id="rId5"/>
    <p:sldMasterId id="2147483710" r:id="rId6"/>
    <p:sldMasterId id="2147483672" r:id="rId7"/>
    <p:sldMasterId id="2147483685" r:id="rId8"/>
  </p:sldMasterIdLst>
  <p:notesMasterIdLst>
    <p:notesMasterId r:id="rId39"/>
  </p:notesMasterIdLst>
  <p:handoutMasterIdLst>
    <p:handoutMasterId r:id="rId40"/>
  </p:handoutMasterIdLst>
  <p:sldIdLst>
    <p:sldId id="306" r:id="rId9"/>
    <p:sldId id="262" r:id="rId10"/>
    <p:sldId id="256" r:id="rId11"/>
    <p:sldId id="360" r:id="rId12"/>
    <p:sldId id="407" r:id="rId13"/>
    <p:sldId id="408" r:id="rId14"/>
    <p:sldId id="409" r:id="rId15"/>
    <p:sldId id="410" r:id="rId16"/>
    <p:sldId id="412" r:id="rId17"/>
    <p:sldId id="421" r:id="rId18"/>
    <p:sldId id="320" r:id="rId19"/>
    <p:sldId id="317" r:id="rId20"/>
    <p:sldId id="351" r:id="rId21"/>
    <p:sldId id="332" r:id="rId22"/>
    <p:sldId id="379" r:id="rId23"/>
    <p:sldId id="361" r:id="rId24"/>
    <p:sldId id="362" r:id="rId25"/>
    <p:sldId id="364" r:id="rId26"/>
    <p:sldId id="365" r:id="rId27"/>
    <p:sldId id="366" r:id="rId28"/>
    <p:sldId id="367" r:id="rId29"/>
    <p:sldId id="368" r:id="rId30"/>
    <p:sldId id="369" r:id="rId31"/>
    <p:sldId id="370" r:id="rId32"/>
    <p:sldId id="371" r:id="rId33"/>
    <p:sldId id="372" r:id="rId34"/>
    <p:sldId id="373" r:id="rId35"/>
    <p:sldId id="423" r:id="rId36"/>
    <p:sldId id="424" r:id="rId37"/>
    <p:sldId id="34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3300"/>
    <a:srgbClr val="005426"/>
    <a:srgbClr val="D2A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58" autoAdjust="0"/>
    <p:restoredTop sz="89247" autoAdjust="0"/>
  </p:normalViewPr>
  <p:slideViewPr>
    <p:cSldViewPr>
      <p:cViewPr>
        <p:scale>
          <a:sx n="59" d="100"/>
          <a:sy n="59" d="100"/>
        </p:scale>
        <p:origin x="-168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92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220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8D55C-4535-4705-B997-26CDC0ACD7D0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8A8A1-7E72-4C63-9427-DDD32E85C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0660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A2F12-4731-4FA0-B062-E3D2074F426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F4F81-8BF6-4CD9-A909-D6639F26D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315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4F81-8BF6-4CD9-A909-D6639F26D6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ctr" rtl="1">
              <a:spcBef>
                <a:spcPct val="0"/>
              </a:spcBef>
              <a:buNone/>
              <a:defRPr sz="4000" b="1">
                <a:ln>
                  <a:noFill/>
                </a:ln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Mitra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>
            <a:normAutofit/>
          </a:bodyPr>
          <a:lstStyle>
            <a:lvl1pPr marL="0" marR="45720" indent="0" algn="just" rtl="1">
              <a:buClr>
                <a:srgbClr val="FFC000"/>
              </a:buClr>
              <a:buFont typeface="Arial" pitchFamily="34" charset="0"/>
              <a:buChar char="•"/>
              <a:defRPr sz="3200">
                <a:solidFill>
                  <a:schemeClr val="tx1"/>
                </a:solidFill>
                <a:cs typeface="B Mitra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2AD6-2642-4935-B61E-AA3623D4BD8A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F2E7-2128-4DF4-9D3E-0DB13BF56BA1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862F-6B27-46B7-BC56-EF6BF1D79935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49B3-BF63-4C43-A37E-E2B11EBEE049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290-4FFB-4915-BB64-E1567EFDA4D4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FA1A-3014-40F3-A1C1-6219921FDD30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4B90F-0429-4964-9942-042F1DD1ED5F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8034-EE53-447F-8CB8-C349D6218928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740E-C9EA-4392-B32B-FC5C70E013A4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C393-4F96-4921-A75C-0820867DBCFD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F76E8-85E6-4DF6-9A3B-9F02732C5904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19E3-A323-4E0C-8BAB-C4E070D9D13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1C1F-D3BE-4DE2-8DD3-3AAD6D9492DA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709A-078F-46EF-A11D-74565E7848D0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2A39-E84B-4DBC-9085-1D5D3F07E02B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D98E-2A87-4ACD-9D4C-375B6B2AACFD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1230-751D-4BA7-9029-137F888A2A9A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F9F2-CB17-4377-8A4B-B1799A82B769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63D5-544B-403A-93D2-476ADF70477D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9705-2BA3-4FBC-BF28-D809A02F3D98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57F8-274A-4D0F-BFF5-817A8384E673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1733-4F2A-4559-A5E9-A70DD5DB83F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just">
              <a:lnSpc>
                <a:spcPct val="150000"/>
              </a:lnSpc>
              <a:defRPr sz="4000">
                <a:cs typeface="B Mitra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lnSpc>
                <a:spcPct val="150000"/>
              </a:lnSpc>
              <a:defRPr>
                <a:cs typeface="B Mitra" pitchFamily="2" charset="-78"/>
              </a:defRPr>
            </a:lvl1pPr>
            <a:lvl2pPr algn="just">
              <a:lnSpc>
                <a:spcPct val="150000"/>
              </a:lnSpc>
              <a:defRPr>
                <a:cs typeface="B Mitra" pitchFamily="2" charset="-78"/>
              </a:defRPr>
            </a:lvl2pPr>
            <a:lvl3pPr algn="just">
              <a:lnSpc>
                <a:spcPct val="150000"/>
              </a:lnSpc>
              <a:defRPr>
                <a:cs typeface="B Mitra" pitchFamily="2" charset="-78"/>
              </a:defRPr>
            </a:lvl3pPr>
            <a:lvl4pPr algn="just">
              <a:lnSpc>
                <a:spcPct val="150000"/>
              </a:lnSpc>
              <a:defRPr>
                <a:cs typeface="B Mitra" pitchFamily="2" charset="-78"/>
              </a:defRPr>
            </a:lvl4pPr>
            <a:lvl5pPr algn="just">
              <a:lnSpc>
                <a:spcPct val="150000"/>
              </a:lnSpc>
              <a:defRPr>
                <a:cs typeface="B Mitra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just">
              <a:lnSpc>
                <a:spcPct val="150000"/>
              </a:lnSpc>
              <a:defRPr/>
            </a:lvl1pPr>
          </a:lstStyle>
          <a:p>
            <a:fld id="{8F211E5B-D8EF-478A-8916-0FAF47C6629D}" type="datetime1">
              <a:rPr lang="en-US" smtClean="0"/>
              <a:pPr/>
              <a:t>10/8/2014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just">
              <a:lnSpc>
                <a:spcPct val="150000"/>
              </a:lnSpc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just">
              <a:lnSpc>
                <a:spcPct val="150000"/>
              </a:lnSpc>
              <a:defRPr/>
            </a:lvl1pPr>
          </a:lstStyle>
          <a:p>
            <a:fld id="{120F8551-213B-447C-8A22-7A7DB7AFFC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464B-4099-420A-AA96-1D80566B9F9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A7BF-90E8-4540-9013-0B3D5AAA62EF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3AC1-1572-4877-BA8B-B34A221DC4C4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43BF-86EF-4A8E-A735-314A46661DD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4EEB-1CA8-4B5E-8584-2710716A4AD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91AF-54E9-42DE-B2DE-A61957215DCB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3A5E-1E09-4A63-A960-FE40F644FA95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8EE4-F6A8-4F89-9B85-D8DE6DAB4250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7F6C-B42A-4A80-8DC8-DA67B832DC9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A17E-C025-4BDA-B394-7DE5AD5A9657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2974-D0F6-4220-A441-11625A5AFC70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1FBB9-E477-44E6-8D13-EBD6A028446D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4A9A-0B7B-462F-9C06-4F118A89C1D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43A4-831D-4167-A515-56604FBB91BF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ABD3-4D84-4273-97D0-95514D12C23D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C79-9A1C-4520-AE0D-9AD09AAC88FD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B1B6D-ED45-4B40-97A0-B0B709A8067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BEF4-6597-4ED0-B56D-220D5A95E9A7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3FEE-B9B9-4CC2-B916-1E7BA119F229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FABA-6C5D-44A7-868F-0A8969EAD761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D2EA-19EA-4406-BF80-5B84D7C38F84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CAA7F-9FBB-4401-A02B-681D5E96289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CF472-180F-4212-A06B-33CFB605CA4B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ECC8-55EC-4C79-9C0C-FEC6443AC71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C4EC-5BC5-41B8-AD36-08A19F65254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3192-0A63-4B0F-97E8-59BE7CC5A5D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3474-546C-4679-958C-D3CA2581411B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FF69-933F-4664-ADDD-4FDD99210D73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7137-1C04-465D-B9C9-1CCF8E5FDC4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CF7B3-583D-40B7-93E0-5DBEBC17EC8F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6D5D-F614-4EC6-B452-DD603B87CE08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226D-B121-4013-93D3-6E87834B61D7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CA9-A45E-41FB-B144-1608743E2BF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640B-5BF5-482E-8560-A811378EE96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0008-EA63-4B8A-A869-50DA9F1B14E4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78E2-9D66-4BA1-825F-06D82401B0AB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E628-9246-4DCD-8F17-A1DA416D15DA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ABA3-6300-4441-AB76-9FD2D45F54B5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3664-4FD5-4395-B5BE-A52AFCF05320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7C62-01CD-4519-AE5F-97E8DDAA6CF3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84D-81FD-4DE0-8437-C4DB5C9EB1D7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5C1A2-09F6-47B1-95E4-1C4F307020E2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C8FA-6509-478D-B553-60E0BB1DFE74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1DAF-7216-4E78-B6BB-86ADBFA31223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0B3D0-D700-4EE3-B16A-9C23F841945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FBA9-A7F8-471B-94B3-F854F3EE9850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3EFF7-8DCF-4929-89E2-3D5F367931A5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1BE2-B7ED-460D-98CB-D571BF0D2DA2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8D5BE-F664-40B0-9736-7F5DAA5E944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D48B-2026-492A-8717-2ABFCA76E6FD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1825-6AE8-46E8-8312-A1C1F2A2EB53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449E-7476-49CD-B5DB-023879E3A608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6686-AD89-4285-8CCF-908F6152872A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A37D-652B-4BD8-B57C-0822F76A3EBC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CF21-1075-44A8-9057-8D4DEB2072EC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2E3A-80CC-4235-ABB2-EC2CA716719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294D-B254-431F-817F-E0E10314EA0C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0F64-E79F-4A45-BDA7-C56AE2E8CEDB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A8DD-33EA-4253-8E3E-EC0839735044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57991-535F-40B6-8E54-DA6C4A08793C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70E8-4523-4C30-AB00-947969427E08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C1CB-DE65-4258-80C4-0B5B5ECA32D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9CB1-C872-4FC9-BA29-D4A0A1BBC974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D683-9B30-4007-9422-180B50674EEA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8137-A1DE-4D6B-8E5D-D3DB7CF27D70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58FC7-5A1E-4B43-B3F7-3E843B7B2986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AA4819-AA6F-4280-B24D-4439028BCC9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0F8551-213B-447C-8A22-7A7DB7AFFC2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9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/>
  <p:txStyles>
    <p:titleStyle>
      <a:lvl1pPr algn="r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rgbClr val="FFC000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bg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1B108-5DC0-4A41-A8E1-E3A4693FEC2B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5A3B2-72CA-45CA-9A51-53B462919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fld id="{685DE880-5EFA-453E-A2CB-23879C65DA5F}" type="slidenum">
              <a:rPr lang="en-US" smtClean="0"/>
              <a:pPr lvl="4"/>
              <a:t>‹#›</a:t>
            </a:fld>
            <a:fld id="{F1A2D517-C8E0-4BC7-8BC3-962783A4FC52}" type="slidenum">
              <a:rPr lang="en-US" smtClean="0"/>
              <a:pPr lvl="4"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68BE3-173E-4EC2-BFB4-B7A26A7AE9B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DC600-0472-45A2-870A-4A4E92A4C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34436-4A06-477A-96A1-6DC3C39C23B3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A5C5F-9AD2-49DA-AF9F-0256B5E7E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just" defTabSz="914400" rtl="1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B Mitra" pitchFamily="2" charset="-78"/>
        </a:defRPr>
      </a:lvl1pPr>
      <a:lvl2pPr marL="742950" indent="-285750" algn="just" defTabSz="914400" rtl="1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B Mitra" pitchFamily="2" charset="-78"/>
        </a:defRPr>
      </a:lvl2pPr>
      <a:lvl3pPr marL="1143000" indent="-228600" algn="just" defTabSz="914400" rtl="1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B Mitra" pitchFamily="2" charset="-78"/>
        </a:defRPr>
      </a:lvl3pPr>
      <a:lvl4pPr marL="1600200" indent="-228600" algn="just" defTabSz="914400" rtl="1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B Mitra" pitchFamily="2" charset="-78"/>
        </a:defRPr>
      </a:lvl4pPr>
      <a:lvl5pPr marL="2057400" indent="-228600" algn="just" defTabSz="914400" rtl="1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B Mitra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CB2A6-0CDB-4673-8681-8721EE0DFAF2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86A3C-3CEC-4B2C-A8BB-C2C76A433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62662-8629-433F-B286-B30155394E28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3CB3F-CD89-47C5-B258-4AAD3581F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/>
  <p:txStyles>
    <p:titleStyle>
      <a:lvl1pPr algn="r" defTabSz="914400" rtl="1" eaLnBrk="1" latinLnBrk="0" hangingPunct="1">
        <a:spcBef>
          <a:spcPct val="0"/>
        </a:spcBef>
        <a:buNone/>
        <a:defRPr sz="4400" kern="1200">
          <a:solidFill>
            <a:srgbClr val="FFC000"/>
          </a:solidFill>
          <a:latin typeface="+mj-lt"/>
          <a:ea typeface="+mj-ea"/>
          <a:cs typeface="B Mitra" pitchFamily="2" charset="-78"/>
        </a:defRPr>
      </a:lvl1pPr>
    </p:titleStyle>
    <p:bodyStyle>
      <a:lvl1pPr marL="342900" indent="-342900" algn="just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B Mitra" pitchFamily="2" charset="-78"/>
        </a:defRPr>
      </a:lvl1pPr>
      <a:lvl2pPr marL="742950" indent="-285750" algn="just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B Mitra" pitchFamily="2" charset="-78"/>
        </a:defRPr>
      </a:lvl2pPr>
      <a:lvl3pPr marL="1143000" indent="-228600" algn="just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B Mitra" pitchFamily="2" charset="-78"/>
        </a:defRPr>
      </a:lvl3pPr>
      <a:lvl4pPr marL="1600200" indent="-228600" algn="just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B Mitra" pitchFamily="2" charset="-78"/>
        </a:defRPr>
      </a:lvl4pPr>
      <a:lvl5pPr marL="2057400" indent="-228600" algn="just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B Mitra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4DCA4-3864-41F6-A046-F2E950500F5B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FF03C-9D08-429F-9703-F4E864545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3B1B4-4CC6-4027-AAC0-162D0BA3D891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EF8F2-64C6-4469-9E26-161C2C1CE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10" name="Content Placeholder 9" descr="ب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87044" name="AutoShape 4" descr="data:image/jpeg;base64,/9j/4AAQSkZJRgABAQAAAQABAAD/2wCEAAkGBhQSERUSEhIWFRUWGBoYFRcYGBwWFxgWGBocGBgVFBcYHCcfGBwjHBgYHy8gIycpLCwsGB8xNTAqNSYrLCkBCQoKDgwOGg8PGCkfHB8pKSkpKSwsKSwpKSwsKSkpKSwsLCkpLCkpLCkpKSwpKSwsLCkpKSksKSksLCwpLCwpKf/AABEIAMIBAwMBIgACEQEDEQH/xAAcAAABBQEBAQAAAAAAAAAAAAAAAgMEBQYBBwj/xABIEAABAwIDBQUFBQYDBwMFAAABAgMRACEEEjEFQVFhcQYTIoGRMqGxwfAHI0JS0RQzYnKy4SSS8RUWNHOCg8JDY6JEU1ST0v/EABkBAAMBAQEAAAAAAAAAAAAAAAABAgMEBf/EACkRAAIBBAEDBAICAwAAAAAAAAABAgMRITESEzJBFCJRYQRxgZEjM7H/2gAMAwEAAhEDEQA/ANphWCpNosB76h45LxGRhIKjPizJAELU2ZneFIO49LVJYWQBBIsKz2Kz/nVMahR1sT6kSeleFT43yjWbaWBJ2HikrSXFFeZGee8tAN4SrLceEwE/jHONNsjZBdaCgVDgSZB6gmYuLiKxrClkjxKjQ+I6fl10vpzr0PYyiUTKjO8k8Pr3VrPi3omlkqXMza+7cGVUSLgyJIkEbrGl1E7avBvK6TEKSL/xqy5fWDTmCezIBrnnG2Vo0TzYfooorMsKKKKACiiigAooooAKKKKACiiigAooooAKKKKACiiigAooooAKZxWLS2nMo+W89BXcS+EIUs3CUlRjWAJtVFiVlxBUbEj0toKuMb7IlKxxztMomEICRum5PUaD31ocK0pTXeZh0IiekVimG/EOtbvDJy4Wefx0rVwRnTk23ciM4tKjANxqOFP1l9o48NLbUTdSij1SVf8Aj9XrRYVzMkGs5RsrmkZXHqKKKzLEN+yOgqrxTMSeE/r86tG9B0FRcU3ZXr6i/wABWkNmctFHhUXA516DstMNIgRb1515/hlQuPrUV6LhEwhI5VuyaHkx/wBrSwMEjirEMpHkvN/40vYv7seVP/aBg2nW2UuicrveJuR4kpMGxvrpVCh7KIClAbvEf1pzXKKiEpJTNPSFupT7SgOpisu9jTHtq/zH9aYW7Inf9fGsul9idY1Dm1Gx+MHpf4Uydto3BR8o+NZ4XA3/AK06R7NV0kR1WXKtuDcg34kfKorvaJQP7sRe8kxHERUEc6Qpu97fEjWn04i6jJ4244r2Qn0J+ddG1nN6hPDLrUJlEX9T8Klag7+FPivgOT+SR/thf5Un1FcG2V/lSPU/pFMZLeduprim9DHyo4R+A5y+SWnayt+X0P60f7XUDBAPqPXWoZItbr1pYR/bfS4L4KU2T/8Aax/JJ5H+1OJ2mmJUIgSRr6VXJaIiIIpaW+I1BidDxjnANLpofNkxvbCVXAPupwbSTwNVi2ki6BHEbiOm47pHCpndyggcPhR0kHORJTj0Hf7qWcYnj62+NREsjX4WpTmG8MXINo1jeY8qnpFc2cxO2kJEgFXu+NQHe1iUgqLZtzFGJwdgZB462jcR76psbs9RQoAiVJIE3AJEX4irjTjfJDqSFbS+0doSypl1Kl+EK8GTxA3zTYeU1doSMh4V5n2q2cVoChYyJm0GAAbcL16Rs5edoK3lIPretq1OMIpxBPk8kJlPjj0rZhA/ZgDvPxrJoa+8NbF9H+HT5VkVT8nl3bJ3/F4Nnitaz/0pgfFVbzZyYQKwW0gHdsgWPcsjyUsz/Sr316EwmEiiviMY/Q4bY5RRRXIbCW9B0FNPJueafgR+tOt6DoK4sX8lfCflVx7iXoz7bH3o616GyPCOgrBNCHvOt62LDpXQyKPky3bm/dCYjMfXKBWYQzbWtX2rutI/g+J/tVCliD8OFXFGNXuZBOG+udOJZgcjU4sgfV/9KUUjhanYzIaGuAri028wamd3PL5c6Az+nlTsBHQ2T9W6U53NunHd9aVIQmBFdya8f9KLAK2Js1DhgrVmlI7tIlUEkBRJ/AIM9POu4fBSvu80EqypkG5mwgX5k7hrpUPaJzNlmSkOy0VJMFJWlWbKeISDb+IE7gbXFpP+0VEwcoxCkx+FaUK9u/4syCBFu6mbitlTVldAiAlMjr7oMj3gUoWAJE+IA8IkBXoJV5RvpYFSX0tsNl7FLyIAzZRHeKA5T4RzNZpNj2MbUxeKLpThi53aQme57tQsLksuM+JG+y5NQcLtlZeDD+AU4tSglL2GXlbWTfMttYPcwm58RGtTtnPLxzSSoHCYZSyG2Ld7i0pSpc+IZoISs33IJAqTsvHZsO4hsBttDoaQlMQEgE+LeoFCm13v4hW7wsoryIdaAUoJuJIB4ibHzilpaF401g9J05etLCYIt03zH1pUfE4vugCEhalrS2gEkAqJhMkX9vKnmVAb65UruyKFow8yDpIKCbyCASJ3xcU8wwkSCPojf5zUnEJTmWkCUZjG/Q291cCIMa74OoGoM7xApF8SOMMIjcNOlDrBymFaG2ovx30+lGUTxmBx59JpKyY5R5zwPO/nQFiDiGyTmk+IxbURuNr8jVdiUcZMmLRruvuq6UiAen0ajqahJJGlIloxO1cIVBadQAcpi4JAOhHAj2TurQdmUww2kmSEJBPEpABPuqDt49y0twglKcublJyyeQ3xJtYGrLYCwUjhu+NOo24Ex2O5fHWsxSYZRWXKPH51qsaPu0DkPgKzibLTPLNht95tPGu/+6ED/tpy/XSvQUi1YLsDCy86Lhx91c6ggrNwfKt9S/J77fAU9BRRRXMaiW9B0FChcfW6hvQdBSgLjqKqOxeCnI++A51uk6VhiD36TzrcprqkZ0fJmO0Z++6JHxNVAV5xVrt5Uun+UfE1VqSa0jo559zFZaIpVcimQOYfCqcMITJ+rk7h1rmHS24sts4hh1xM5m23UlYjXwzeDaRNRD2nZYdS3iHC00tBUFZCpClKJDaXlgHKmAXIgyFJkgA5qvbfZ9tThQ+yCUyO9DaVAwfZdS0MySDMFKSCNY1OqiksjRpjst0asuf5T+lMOtqSkqyKsNMpudAIi96zaNjEI8ONUlInTGuIA4+FSxHpT52FiVlLSsbiFFYkNnHOKKk8cgckp0vSSjfz/Q8Fz2sYUyllK0ltCVDvHgMiUuOuNtOuhShl8KXVEEk/u0zIBqKva2Fwz6lod75pSVgfs6/2panFBQOZckZjnBlSgAEgWAFQ09mld8hovFxThAXndddCGglxZUFLkH2DYcRVrsPZbIUteQZAtLTQWYSXBJW6oJSLEKa8IJ111rbk2tAJw+18Q/AwWGLBOrrmVxwAEXKrtIBEzqRxqbhdk4YLGIxL/fvNqIKjmKG1FAmRooBKplVvEIBJFObQ2wEnu+4xLidU92cO0hfNDS3QtQvqUifSq3ZO2cPiMRkQh5C2lFbrTzaQqGkFQ8aFFJGdSElJg/eTEXqYp/wO48/i3xiE/d966UrRlnJkDiUB15a75UtJU0kxoTAuTSth5Sy44LJdxJcSPypGHYSEjiIFvKjZ7hS5i1q0CAon+YsrV6lKz5Gndly1h2Pu75lKUk/lKu6SsSfyNpV0Ok2ok/aCH23CGme9XKssqJMkFbhKBxslSU+lQdokDFMpU2ru/wBpw5bXYKcKXmxIAmGwtTZJJBVkVaEibt55JSVrCSlAUtQghtCcohMxKvZJjUqUYsJTQYl9eJGz3MoznFeIABIAYxzQVAAHshB5kDjShH3XG8F1vPX560tRgxyhQ5En5Ghd1KHA6edLcaKrDW8HjwnyrlNzik3IGk2PX56T0pIAzXPXrXWHJEieYOoMTBrikbxuN+IGpPO00ANEEi9laHkfo02+1KgiQDeEkgKUUpKjlG+EpUroDTrgOWN5v8/nVdhF53n3jdLaO7TwK3LAg6ghIdkjVLqdbRUY3/giT8FdtBwSpJghaSmDoQR/eudnk5ZRJOQhInWEpSmTOpsb79d9d2k1ZM7rA8vLzJ4VF7POytw8V/AAfL31DzBkR7i5cH3nnWj2ouGgrgkn0FZ16zgq926f8Of+Wr+mop7N1pnn32ZYfLhm+Yn1lXzrcVkvs8R/hWv5E/CtbUV3/kYU9BRRRWBoJb0HQUoajqPjSW9B0FdOo6iqjsXgq2lffgc/mK24rCBcYgdRW7FdTM6Pkye2v3p6D4TUEVP20fvljp/SDVeDWkdHPPuYtKZMVLleRSMMMqgB3r60ghskAltAIUM14NiagpSVONNgwVLkq/KlAUsqHMZSoTY5Ip510QEJGVtFm0ahI0uTdSuKjJJrS1lclFc72bQt9t55/vENqK1NZCC6sCG/FmgIBueIERwslYpkuAO4lCHHCpWVUpKoMKyKPhUoE+zM0yesc+HOo+H2aHHEl1xQxCmyy0sBK2QcyCla23JhaiAi0zmUelR92GAvZ21GcS0pxguQhfduIdTlUlcExKSUqFjoaVjVhDffd4UqbV4AlJWokJzQEjh4DHAjjUlGDQzhswSjD4dvMslRhJWoypV7qO4C8JAA0prAjIEPkEPLRKQrVhtZzgZT7LywcyzHhkIFkyXhO6BkBzbT7DyXsSrDNZ0oZXDTgRhUO53CSDZxSsjaTJOWASEhRq2W02xlQsq7rD5lErIUpclSnHF/hOYuGwEDMkDdUJXZwYi+MWP2UOd7mUcsqkEsqvDiVREgZhaJ3J2ms4pTiWUreC1CT3eVJQAPCkE6FZJvGiRFqqUsDLnFOd6lLrsIQ4ApKGwhxyIul185gTcWRAEb7VXIeZafWtSk4dpxpQKlqhPeLUlXeOqOqlBgJniQBrBgdnNknBYRQfCW1LdW+6kEFDKAAgCUnL7KS4TYwUiJEVaLwXf90p8uBIyqbwvsk3CkKf1yyblOsGDFDdn9D2yC0sLw5DS097jnSlmdVMoUqHC2qFd2AtxZO9CRvIFXGMeSJyjwIASifypASgHrb1qPtHaTWCQUBpLjxnMhkNsxmuQ66E2GkhIJtvqhc7etpSVPYR9ktqSvwFOKbWhCgSnPCMijfUQIFwalrnhDwjUdosORhXG4t3a82sKWUEKvvj2fLnVbsFJCsKlVi2cY8oGPYcxDq2lnfcoRHJRnUVWbW/b38QhOCLzacTCHJ7t5ttKpdK3krBDZCXJ8ISSIEyUg3+GwQAdWgeCE4fD/AIj+ztBIJCiZUFFCdfxJXqIJ07Ytha7JqToZncTzPHpA9akESqR/rM28/lUFxQifUbjwPkb+tSGl7ib/AFBriNkxBcGYx+LXiTBmD5DzrjSjm4ybgC/1/ansRhZT3qyGkggla7CRw3q6CqXE9qFud4zsxHePpgLdc8KGwQfFwQIE/m00kVSg2JuxM2ntAsKTh20d9i1z3TcCEoiO8fJkIQkkSTwqNh8N3LSWs/eKlTjzgEd48s3VG5KUpShI3JSngKb2Zs0YVCkhwvPOhPfvq9pwx7CBAyNA6DfJJoUvhxMHlGnSaubSXGJDZWbVxAKF6eFSknhKfCoHkbioXZhwFawJ8KgLzrlSTr1Hryrm1E+N1Q/GQpURc5Qm8mJgG54Cudl0gKXxJCiRMSeEk8NASBUtLgyY7NM+PvBVxt9cYdX/ACl/0GqRXtirntMmcKsf+0v+gisaezo+TI/Z/wD8K1v8Cb/9Ot61VZfsEmMK0P4Ef01qKyrd7Cn2hRRRWJoJb0HQUHUdaG9B0FBFx5/A1UdkvRTx98OtbtGg6Vh8OM2ISOdbkV0sij5Mltcy+vr8hUKpG0FS6v8AmNQgb/V61jo557Y5gnP8Q4Nwwqjp+PvUpkHScjqhH8VKpzCG2J5BgeSpJ96E+lN1pLwQFPYbDZlJUTlS0e9kC+ZBHdgTb2yLcvRkCba1LxWIRhEffhSlrIIZRdRiyS5GiROmt6IbGhT2CTiiVvtBxKClQW6shtOQhQKxOU3HsgAHQgzUPF7bh0pwzBxbhSVFw+yFyICGiBmHMkDlXMcl1bfeYqEZRLeGT4dbDMB7MzvJPxp9DP7K2MK0SEtpCFqmVrWB41LUb3VNtBVaQxlrCqIQ5tBZexAF2kEd2ifwkiwjeEjduqdhsUFENqWGWwkkIR4RCYm5MT4tSfhUCiajlkVxWIZU4+ha0IRhGSl1pKXA4cQ+D4O8/gQRmMwJKYkiyXMY8V93h/8AiF+JTipytNmyn3IMxJKUp1UoGLCa4+vKEwnM44ru2UA5StZ5gEpAEqUqPCkE1Iwae6UGWSlTlnHnIyBWUlKVDUoZbAhKbmABdS81bRyB3aeLw2BQkKQ6StScy28i3gFTLi0G4TYWF/Fvqt2XtrZ5lSsdh3FBRCTiAcO8kx+IFKc8A2MedjS9obOC3rDwqMd8Vkrm/icQoRl0skyJ5XQ/sJGYpyuEblBSCDH8Kwkib7zWfJeUVgnYbaeGSju17SwrjQjKj9sQiw0Qru3EhSBHsEQRYzS3e0eDSPFtDCCICUtuBzKB4UpQhoHQWgbqqv8Adxv8jvoz/wD3Utrs00PZClX0Kkt23nwpVflQ5J7/AOlJvwJe7ZYSPu04jEEXAQ0WUH/uPQP9bVFT2jx7/hw7LeHH8CTiXhHBxwBsTpGQxxnS9w+yWEaNZjxWSr00HlFWLuJUEwnwAAylIygR7zU80tIqzZmsH2SXn73HPLWsGwUvvXSFXUkk2ZSSB4RAEWFWGIx+FwbGVcYfDhSfYbUvxLKiFLy3JJ5H2hYA1YQDfXfI+POqHaPZjvlFDzhUwtwLIEpcQZR4G1AwpCgiIIBE2NooU+T9wWa0WLrcEEEEeEgpulQVcLTxBEGojje7rP6fGrBxICfCkJSkBKEj2UoSMqUJHAJAFRnWxeLanpWTt4Boze2cOVNrCVZVRKVESJ4KEaHQ+6Ka7Mq8StREJKTuyk2ke1rE8qn45o2PryNoNV+xFDv3AnT+5NuIvE8Qobqq94NER2aIfvBV52iH3B/5av6apHRCxWg2wnMzHFJHqKxgdHhmJ+z1X+Ea/kT/AE1q6yP2drnCtfyD4Vrqzr97Cn2hRRRWJoJb0HQUKMX4A/p86G9B0FJd0P8AL8wflVw7iXoibHQFYgHn8K2BrI9mRL09a1zgsa6WKl2mKxPtq6n403S3T4ldT8aQK1RxvLHMGof4kb8rCvIKWj403lJ0paFxm/iSEnoFZredNOYhYIbZAL68wQFDwJCQCt5w/kbBE8VFKd5q+4SHMbjVskNYZovYskAhKwAylYs47+QC5n+Gmdk7PGGlanP2jFKnvMSRoCZyMA+ykfmNzc2mKXg8IhhBbaJUVHM88qzj6/zuRokSQlGiR5mlU3JJWRQ1jWitCxqSJEnVQuL9QL1ZONl8d+0CsKAK0pEqQuPElSdRcHWoVMrw3izJUpCpmUxeI1CgUk2AmJjQikmtMknJ2c6bBpf+U/pTqcGEmFypyYDTcKUDEy8qcrKQLkqI5SYFRUvq/EtSh+VSiUnqND0NLVjFZcghKPypASDzMa+dHtQ8CQjIpaswW6qU5wIS21M9yxN4NiteqyBoAAEbPUZxSjuDSU/yqMqHXMya4BNO4EHuXpP/ANSr0hRHpPvqlLDYLYuL9PjToptP+tLmsGaoci1qcSQLG2/nfhxvFIB9w+P1NGJScpA4yOo3jhSLJBN5tfXhuiOsGnjIVI6/XHdUMmBY2944GOtvOpOHekDcd31woGmIQkJJAHhNxFwAQR6eE+lJQ74jIsfqaMW1+JGoMxrpMg7xqeNqZLwN0i2/kd1IVx1c+yfaFo1ChpI8hUNwwB6fOT5ED1406XNCRpf/AC2B959KiuO7iZNj5E+7T4UyWyBtNfhO8pINteMA8YuN1UWwHR36vFmtJtGp3XIg3PnzqftROV1aho6lKiJ/GhPd5k7wciEg7vZ5zUbEV/ilXvkHxMmN0zMdK0S9r/RC2bPGC6TyFaJy7SKzmJHhBq/aVOHSeB+dc0DoRhuwKMrKUj8Mp/yymfOK11ZLsgnIt5H5X3h5F1ZHuIrW1P5H+xhT0FFFFYGglvQdBTONXCFeXzp5vQdBUXaSvAeZ+Q/vWlPuIno72PHjUevurWLNjWY7Ho1PL3H+9aXEKhCjwB+Fbt5Cn2mJJridK4dK6nStjjEYh8ISVEgAbzoLTJ5AAqPJJp3DsFpBzAh1wJLgMS2gSW2DBIzDMVLIPiWo7gAEYYBWISFXS0hT5ExJQpOXT+LICNCl0g60taySSTJNyeZrR4j+xHKKKKzGFFFFABRRRQACnMFZhV/bxL6tNIyNxz9mfPlTYp7C/uE/87Ef1iqTwxoUinG1U2OVOJuazZaFtc/9dKeQqx93luPWR6Uw2d/p/en2tyd5MfI0jRDOJAyjn6xrHuil4ZzMlJ941txtc02uVEgCeugO5U/KuYNGVMEyAY5gmTPxoFfJIfcIJEiTy15/EUwiIKFCJMpIM8N+8RaOVD7etp0nhB/F0/tSFt+EcR74+dAmNYqQYOoHqLkKBGoPujrUZ0ys9RblA3/WlSHHeO6egkX6aCoK9bchfWxN59B6UENkPGgk+Zjkfy/AVj9hYidomZkJUkg7r5kpSd6YSVA891a7HOmxHr+vHSszhGh+2oJEEBSUXJEZTm13mQZn8JFbU9SX0JG+WqUCr3Zypwx5VTMNnLVzsY/drHKuKLydKMZstWXH4tHB0KHRbba/ionzrWVlH/BtJYt9400vqoFaFHnZLY9K1QNP8juT+gp+TtFFFc5oIb9kdBVPtrEaCeJj9PdVwkwkdPlWe2yuVZRut8q2pLJlUftL7sa77Q5fMfrWh2gqGln+FXwrM9kFDNY3uDwO8f8AlV5tDF+B1JscpjoU1o9jh2GUWbV1NIcOlKTW5yHcAgA4lcX+7QlVpAUTnQN4STh0HqKVS8O6C28n8SX8x/lUXQn+lVudIrSewCiiiswCiiuGgANdoooAK6FeFKdycxA5qUVKPmSaW02CJp5KAIPPh9fRpNjSuMpXenEmJ93MfRpZZmSI+rV1LJiRBsBHTf0/tQWkwSJEgwR9T5b/AFpxBm+8zpAv+UTv4U2YCTfUGwuQd9x9a04GzJ5gFJ6gGOVSykMklSs02sRwOhM8OHrT2G0keY5yU36UhQj/AKh5z+Lod9JYOWQLzf3mT5kmgPJLJEER5cUmfleKYWmQN40I39aVMW3/AAvXCZVf/U7lDjNutA2RHka7vqLW+NQXd/BOsb41HoDVisG41mPMjf7tKjZQL6BVyReDoFDcRa/XduCGioxCbVTt/wDFtW9okbtAlRv7/Wr59FtxvePUT198VAwrCf2hskXzSJ3HKoSOcGOMdKuDtf8ARK2bBpuERUnYb8qWmdxqI65CAN8TSdhXcvXJDZ1MotvLP7Xh1g+EpdSrqFIKfcV+laVk+EVne17GUtuaBt4SOS0qbj/MpHpV9gFSgVdbKTIhtkiiiiuY2GHFwgHkP1rKY9yVVd7axoQ2noPOd3WvOe1L2JayuwEIKwhCZ8ZWqSFECYSADaTMiRw66FPkc9TOD03sg4Bc+vDX9ambTfuRyUPKCBWR2V2jbwvhxK8hhOZQSckqtrFrg6/pV0vHpcuhaVJIJSoGQRG41MoyT1gqMko2Iy1yadaVUNapp5l6K3OYMM5kxRQYAxCciTvLqB3rSByI/aB1UBUoVXbUw4dRGYjSFD2kKCgpC08SlYCoGsRvqTsvan7SFBYSjFN/8Q0DqREvsj8TagQq2mbhFbP3RuhL4JNFJDnpQTWQxVFcCq7QBwmIHG4roNNOOZtP9Aa4DAIHl86AJaFiPgedLbc0i/xtUMuQfrShKrnheOVIaZOLybKBsdem+fODS1vQLHWR5xbynXrvF6guKm3r5mnFLiBx05Hd9fpSsXyH2wBEXkgHnF59JMU+hYAgHWPXfIqAHSMo4QepiI8/lQHCkgbueu/U76Q0yTi3jnGYSAUwNZ0k8dwtypAsAsGbeoUbgndxvXXXrJOoI+FwDz996Zwz8A+KxsnpO8kXtGtAr5JfeSk+4+mvlSImJuLg+v8AemVOpvp/bTTSm28XBA5eVA7kpxQ103T1mKqn9oQcotwjS3SpT6goRP1w0qvKQF6bogzaeB3/AN6CWxleuYWkBPoTYcPan1qEyr79B18VvQ39/vqe7FxIFqplvAPtDMJzERI3g+cdONVFXZJrw54J3kfKmdk43K9lphGJ8Ek7qqcFtId/GbxaxvjSdONvKsIxeTZy0aDtUxnbdTEnLnTu8aCHEf8AySKd2C9mbHSuY7EAkKmar+y47uWojISkD+Eez/8AGKJZh+ik/caSiiiuc1uV7eDDiwojdA+FqzXb/ZTjuLweHYbKgyRiH8oByhS8qJvf92vSda2WwFezNrR7o4UztUd0846TmC4ykXiEhOUxvsT510U58Hcza9plftCKEYZSloBBTEabjad3Hrzry3shthbGJbCSci1BKk7jm8MxxEzPKtD9ofaVLwLKV5oUCRqAUyCJ/CdJAqD2K7M5suLcslKvuxbxqSfaP8II8yOV/RppQpe4xbPQCqOZ+tPjTiXZ00j38IqEpd5Sb6E8eXxrgci+lcZmWYXHz6c6r9o4MLyrC1NONn7l9My2dyXCLlu9juuNDbi3zA99+ev1wpQUedXGfECZsvazrq1YfFNJS+ltTqHmyO7eQiMxKdEmD7SbEg2EgmQnE8aiYMZArKIKkqSJmEhft5B+Eq3xYwLWFEAAqWQkbySAI5zTlJN4Ak99f3+vGlpesZ8vWmw3zozVncpIWHLzXc1NKdGlvrjXQvnRkVrEhRuOQIVxudfKwpQVoOU+VRSu8muKVcbiJEeov1EelGRjxdCr7z9fQpSXswCTu33npb19eNMZQL/Pf8qWHMt9Yg9eVK47C1Om+4pMxvhN4vvvPQGlF2Iv854nnULa+0W2Mq3FhCFQkKMibC0/9McqeSsEAgyDcEX190XmmwJKlEBNzvBjeABH9R+hXMw59eW8U2hdo3g67zPu3D311SpIPUXA9x/vSuFh/wCr00tcdL/HSlRQo232pch2GO9qO4sb/rn5UE2tURxR0O69URcHHep+t1UmMxIDragfZNkgC5NkgW3kgAzxFTceoZfEbcNBHPj0rCYrtB/iGymzSHEq3qkBebwzom1gIiumjC6uNHtextjANHvQFLiY/CDvjj1IryHG4ruts5xYJxCAd1jlSrTlNex7G2ql1oEEHN4pF7ECIO8V4/8AaHsANvKeCie9cJIIsJE29DvrP8Z+5pmrSsiZ2t7S4nDYwpS4VNiFBCgCImCM0Tu41pOynaNGIcDifCVJGdOpC02JJi4Iywd8Hga8z2xtNeJ+8WnxJCUkgkg2Jkg6E5VG3OaldicYWsYjcFSn5j3gV0Torp2tmxGj6BSbUVEw2I8A6UV4jWTpuMpxncqlc5T+IapPHpTuOx2dsZFhQJEEGQRc065hwtAB4Cs1tHspfM2VNqnNLaiiTM+KLK0/EDW8OLeXYiV0iPiez7Cl51YdoqJkkoTJPE2uaq9odp2mnCyvPnGXKkJPikeFKN2ttQK6/wBnMZEJxrscwkmIj2rHhRs37P0lZcfKnlq1LkK4DToBrOldicFmUrmNrgywoqDilZAf/TkQCeJnXiAYnjclTmMbR7TjaRxKkif1199SNpfZ805AykAXhJyiTqYFqZw32ZMD8E9STr50nOm8ti4sad7RYNvXEJP8sr14ZQajufaAxMMtPPWtlTA9993CtFhuwjKPZaQOYSJ9YmrTDdnEJEBIFQ6lJfLKVNmIT2sxa/3eAyjitcW3SIBpt17abn4cOkTPslQHrNejt7JSKfGBQN1T6mK1FF9Nnma9m7SWROJSnjlR+ov7qEdjsYpWZWNem0hMpHkkKj3V6cMMnhS+6HCp9W/CQ+meaYf7OyCpXfPZle0rOQT1IF/OlL7ALm2JfA4Bw8eY8q9KyiiKXq5j6Z5p/uA5/wDlYn/9h/SnB9nyv/vPTx71UnravSIrmWj1Uw6aPOE9gFgyMTiB0dI+VJV2Hf34zFH/ALpr0mKMoo9VMOmea4f7MkH94pxzhmUbTrYRVs72ddaSEsOrQEiybKTyssEgcgQK2oFBAOtJ/kzew6R50DtJKj940obszZmNZOU9d+4UtG3NoJELw2HcvfKVI+M+vS1b44dPCkfsKar1C8xQumzz53tRjLxgU8iHhAE6EEXPMcRUrD9slJEvYN4fy5XBG/RU+lbb9gRwpp3ZKDuo60HuIuEjIf73YQqyqcU2TeHEKb96hHHfXX9vYUpOXEMyAf8A1Ej4nlWhf7OIUCCkEHXn5VWudhGSZLSD1Sk8uHCrVSl9kuDKFhxGKZSoEEKAJGuVUXSehPuqm2l2NS57BCT+aNeJMa3v5eu1f7FtwSlISqIzJ8Ko4ZhB4b91U+I7HvAyjEviNAVBQ9FC/vraFWK7Zf2TxaHuyzi8MO5WCpqZQQfEkX8PMDyqj+0lRUhDgJLYcGZJsTIMGd1gRb81S1bI2g2TleQ5wC2wP6BTDmxcZiSlvEhoNBQUQgGVEWiToLmnG3PndBk0OL7OstNBDSIbNyDckq/Eo7zp0gcKwqsC0ce23hx7KszhHsiDdIGnUjSeVbftNs/EPNBpt3uxABKRdQA0J13bo366U92S7GJw43lR1Udeltw3CpjV4xcm7tha7waPCsnIOlFWCUACKK87n9G/EgpdMC5040rvTxPrRRVMXgQVWoQs8TRRTYo7FBw8T613vTxPrRRU+C/Id6eJ9a53p4n1oooQMO9PE+tHenifWiimIO9PE+tHenifWiimIO9PE+tHenifWiikAd6eJ9aO9PE+tFFAB3p4n1o708T60UUAHenifWjvTxPrRRQAd6eJ9aO9PE+tFFAw708T60d6eJ9aKKGAd6eJ9aO9PE+tFFAw708T60kqPGiimiXoaXSKKKvwQxRNPoWY1NFFQWd708T60UUVBR//2Q=="/>
          <p:cNvSpPr>
            <a:spLocks noChangeAspect="1" noChangeArrowheads="1"/>
          </p:cNvSpPr>
          <p:nvPr/>
        </p:nvSpPr>
        <p:spPr bwMode="auto">
          <a:xfrm>
            <a:off x="8662988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87046" name="AutoShape 6" descr="data:image/jpeg;base64,/9j/4AAQSkZJRgABAQAAAQABAAD/2wCEAAkGBhQSERUSEhIWFRUWGBoYFRcYGBwWFxgWGBocGBgVFBcYHCcfGBwjHBgYHy8gIycpLCwsGB8xNTAqNSYrLCkBCQoKDgwOGg8PGCkfHB8pKSkpKSwsKSwpKSwsKSkpKSwsLCkpLCkpLCkpKSwpKSwsLCkpKSksKSksLCwpLCwpKf/AABEIAMIBAwMBIgACEQEDEQH/xAAcAAABBQEBAQAAAAAAAAAAAAAAAgMEBQYBBwj/xABIEAABAwIDBQUFBQYDBwMFAAABAgMRACEEEjEFQVFhcQYTIoGRMqGxwfAHI0JS0RQzYnKy4SSS8RUWNHOCg8JDY6JEU1ST0v/EABkBAAMBAQEAAAAAAAAAAAAAAAABAgMEBf/EACkRAAIBBAEDBAICAwAAAAAAAAABAgMRITESEzJBFCJRYQRxgZEjM7H/2gAMAwEAAhEDEQA/ANphWCpNosB76h45LxGRhIKjPizJAELU2ZneFIO49LVJYWQBBIsKz2Kz/nVMahR1sT6kSeleFT43yjWbaWBJ2HikrSXFFeZGee8tAN4SrLceEwE/jHONNsjZBdaCgVDgSZB6gmYuLiKxrClkjxKjQ+I6fl10vpzr0PYyiUTKjO8k8Pr3VrPi3omlkqXMza+7cGVUSLgyJIkEbrGl1E7avBvK6TEKSL/xqy5fWDTmCezIBrnnG2Vo0TzYfooorMsKKKKACiiigAooooAKKKKACiiigAooooAKKKKACiiigAooooAKZxWLS2nMo+W89BXcS+EIUs3CUlRjWAJtVFiVlxBUbEj0toKuMb7IlKxxztMomEICRum5PUaD31ocK0pTXeZh0IiekVimG/EOtbvDJy4Wefx0rVwRnTk23ciM4tKjANxqOFP1l9o48NLbUTdSij1SVf8Aj9XrRYVzMkGs5RsrmkZXHqKKKzLEN+yOgqrxTMSeE/r86tG9B0FRcU3ZXr6i/wABWkNmctFHhUXA516DstMNIgRb1515/hlQuPrUV6LhEwhI5VuyaHkx/wBrSwMEjirEMpHkvN/40vYv7seVP/aBg2nW2UuicrveJuR4kpMGxvrpVCh7KIClAbvEf1pzXKKiEpJTNPSFupT7SgOpisu9jTHtq/zH9aYW7Inf9fGsul9idY1Dm1Gx+MHpf4Uydto3BR8o+NZ4XA3/AK06R7NV0kR1WXKtuDcg34kfKorvaJQP7sRe8kxHERUEc6Qpu97fEjWn04i6jJ4244r2Qn0J+ddG1nN6hPDLrUJlEX9T8Klag7+FPivgOT+SR/thf5Un1FcG2V/lSPU/pFMZLeduprim9DHyo4R+A5y+SWnayt+X0P60f7XUDBAPqPXWoZItbr1pYR/bfS4L4KU2T/8Aax/JJ5H+1OJ2mmJUIgSRr6VXJaIiIIpaW+I1BidDxjnANLpofNkxvbCVXAPupwbSTwNVi2ki6BHEbiOm47pHCpndyggcPhR0kHORJTj0Hf7qWcYnj62+NREsjX4WpTmG8MXINo1jeY8qnpFc2cxO2kJEgFXu+NQHe1iUgqLZtzFGJwdgZB462jcR76psbs9RQoAiVJIE3AJEX4irjTjfJDqSFbS+0doSypl1Kl+EK8GTxA3zTYeU1doSMh4V5n2q2cVoChYyJm0GAAbcL16Rs5edoK3lIPretq1OMIpxBPk8kJlPjj0rZhA/ZgDvPxrJoa+8NbF9H+HT5VkVT8nl3bJ3/F4Nnitaz/0pgfFVbzZyYQKwW0gHdsgWPcsjyUsz/Sr316EwmEiiviMY/Q4bY5RRRXIbCW9B0FNPJueafgR+tOt6DoK4sX8lfCflVx7iXoz7bH3o616GyPCOgrBNCHvOt62LDpXQyKPky3bm/dCYjMfXKBWYQzbWtX2rutI/g+J/tVCliD8OFXFGNXuZBOG+udOJZgcjU4sgfV/9KUUjhanYzIaGuAri028wamd3PL5c6Az+nlTsBHQ2T9W6U53NunHd9aVIQmBFdya8f9KLAK2Js1DhgrVmlI7tIlUEkBRJ/AIM9POu4fBSvu80EqypkG5mwgX5k7hrpUPaJzNlmSkOy0VJMFJWlWbKeISDb+IE7gbXFpP+0VEwcoxCkx+FaUK9u/4syCBFu6mbitlTVldAiAlMjr7oMj3gUoWAJE+IA8IkBXoJV5RvpYFSX0tsNl7FLyIAzZRHeKA5T4RzNZpNj2MbUxeKLpThi53aQme57tQsLksuM+JG+y5NQcLtlZeDD+AU4tSglL2GXlbWTfMttYPcwm58RGtTtnPLxzSSoHCYZSyG2Ld7i0pSpc+IZoISs33IJAqTsvHZsO4hsBttDoaQlMQEgE+LeoFCm13v4hW7wsoryIdaAUoJuJIB4ibHzilpaF401g9J05etLCYIt03zH1pUfE4vugCEhalrS2gEkAqJhMkX9vKnmVAb65UruyKFow8yDpIKCbyCASJ3xcU8wwkSCPojf5zUnEJTmWkCUZjG/Q291cCIMa74OoGoM7xApF8SOMMIjcNOlDrBymFaG2ovx30+lGUTxmBx59JpKyY5R5zwPO/nQFiDiGyTmk+IxbURuNr8jVdiUcZMmLRruvuq6UiAen0ajqahJJGlIloxO1cIVBadQAcpi4JAOhHAj2TurQdmUww2kmSEJBPEpABPuqDt49y0twglKcublJyyeQ3xJtYGrLYCwUjhu+NOo24Ex2O5fHWsxSYZRWXKPH51qsaPu0DkPgKzibLTPLNht95tPGu/+6ED/tpy/XSvQUi1YLsDCy86Lhx91c6ggrNwfKt9S/J77fAU9BRRRXMaiW9B0FChcfW6hvQdBSgLjqKqOxeCnI++A51uk6VhiD36TzrcprqkZ0fJmO0Z++6JHxNVAV5xVrt5Uun+UfE1VqSa0jo559zFZaIpVcimQOYfCqcMITJ+rk7h1rmHS24sts4hh1xM5m23UlYjXwzeDaRNRD2nZYdS3iHC00tBUFZCpClKJDaXlgHKmAXIgyFJkgA5qvbfZ9tThQ+yCUyO9DaVAwfZdS0MySDMFKSCNY1OqiksjRpjst0asuf5T+lMOtqSkqyKsNMpudAIi96zaNjEI8ONUlInTGuIA4+FSxHpT52FiVlLSsbiFFYkNnHOKKk8cgckp0vSSjfz/Q8Fz2sYUyllK0ltCVDvHgMiUuOuNtOuhShl8KXVEEk/u0zIBqKva2Fwz6lod75pSVgfs6/2panFBQOZckZjnBlSgAEgWAFQ09mld8hovFxThAXndddCGglxZUFLkH2DYcRVrsPZbIUteQZAtLTQWYSXBJW6oJSLEKa8IJ111rbk2tAJw+18Q/AwWGLBOrrmVxwAEXKrtIBEzqRxqbhdk4YLGIxL/fvNqIKjmKG1FAmRooBKplVvEIBJFObQ2wEnu+4xLidU92cO0hfNDS3QtQvqUifSq3ZO2cPiMRkQh5C2lFbrTzaQqGkFQ8aFFJGdSElJg/eTEXqYp/wO48/i3xiE/d966UrRlnJkDiUB15a75UtJU0kxoTAuTSth5Sy44LJdxJcSPypGHYSEjiIFvKjZ7hS5i1q0CAon+YsrV6lKz5Gndly1h2Pu75lKUk/lKu6SsSfyNpV0Ok2ok/aCH23CGme9XKssqJMkFbhKBxslSU+lQdokDFMpU2ru/wBpw5bXYKcKXmxIAmGwtTZJJBVkVaEibt55JSVrCSlAUtQghtCcohMxKvZJjUqUYsJTQYl9eJGz3MoznFeIABIAYxzQVAAHshB5kDjShH3XG8F1vPX560tRgxyhQ5En5Ghd1KHA6edLcaKrDW8HjwnyrlNzik3IGk2PX56T0pIAzXPXrXWHJEieYOoMTBrikbxuN+IGpPO00ANEEi9laHkfo02+1KgiQDeEkgKUUpKjlG+EpUroDTrgOWN5v8/nVdhF53n3jdLaO7TwK3LAg6ghIdkjVLqdbRUY3/giT8FdtBwSpJghaSmDoQR/eudnk5ZRJOQhInWEpSmTOpsb79d9d2k1ZM7rA8vLzJ4VF7POytw8V/AAfL31DzBkR7i5cH3nnWj2ouGgrgkn0FZ16zgq926f8Of+Wr+mop7N1pnn32ZYfLhm+Yn1lXzrcVkvs8R/hWv5E/CtbUV3/kYU9BRRRWBoJb0HQUoajqPjSW9B0FdOo6iqjsXgq2lffgc/mK24rCBcYgdRW7FdTM6Pkye2v3p6D4TUEVP20fvljp/SDVeDWkdHPPuYtKZMVLleRSMMMqgB3r60ghskAltAIUM14NiagpSVONNgwVLkq/KlAUsqHMZSoTY5Ip510QEJGVtFm0ahI0uTdSuKjJJrS1lclFc72bQt9t55/vENqK1NZCC6sCG/FmgIBueIERwslYpkuAO4lCHHCpWVUpKoMKyKPhUoE+zM0yesc+HOo+H2aHHEl1xQxCmyy0sBK2QcyCla23JhaiAi0zmUelR92GAvZ21GcS0pxguQhfduIdTlUlcExKSUqFjoaVjVhDffd4UqbV4AlJWokJzQEjh4DHAjjUlGDQzhswSjD4dvMslRhJWoypV7qO4C8JAA0prAjIEPkEPLRKQrVhtZzgZT7LywcyzHhkIFkyXhO6BkBzbT7DyXsSrDNZ0oZXDTgRhUO53CSDZxSsjaTJOWASEhRq2W02xlQsq7rD5lErIUpclSnHF/hOYuGwEDMkDdUJXZwYi+MWP2UOd7mUcsqkEsqvDiVREgZhaJ3J2ms4pTiWUreC1CT3eVJQAPCkE6FZJvGiRFqqUsDLnFOd6lLrsIQ4ApKGwhxyIul185gTcWRAEb7VXIeZafWtSk4dpxpQKlqhPeLUlXeOqOqlBgJniQBrBgdnNknBYRQfCW1LdW+6kEFDKAAgCUnL7KS4TYwUiJEVaLwXf90p8uBIyqbwvsk3CkKf1yyblOsGDFDdn9D2yC0sLw5DS097jnSlmdVMoUqHC2qFd2AtxZO9CRvIFXGMeSJyjwIASifypASgHrb1qPtHaTWCQUBpLjxnMhkNsxmuQ66E2GkhIJtvqhc7etpSVPYR9ktqSvwFOKbWhCgSnPCMijfUQIFwalrnhDwjUdosORhXG4t3a82sKWUEKvvj2fLnVbsFJCsKlVi2cY8oGPYcxDq2lnfcoRHJRnUVWbW/b38QhOCLzacTCHJ7t5ttKpdK3krBDZCXJ8ISSIEyUg3+GwQAdWgeCE4fD/AIj+ztBIJCiZUFFCdfxJXqIJ07Ytha7JqToZncTzPHpA9akESqR/rM28/lUFxQifUbjwPkb+tSGl7ib/AFBriNkxBcGYx+LXiTBmD5DzrjSjm4ybgC/1/ansRhZT3qyGkggla7CRw3q6CqXE9qFud4zsxHePpgLdc8KGwQfFwQIE/m00kVSg2JuxM2ntAsKTh20d9i1z3TcCEoiO8fJkIQkkSTwqNh8N3LSWs/eKlTjzgEd48s3VG5KUpShI3JSngKb2Zs0YVCkhwvPOhPfvq9pwx7CBAyNA6DfJJoUvhxMHlGnSaubSXGJDZWbVxAKF6eFSknhKfCoHkbioXZhwFawJ8KgLzrlSTr1Hryrm1E+N1Q/GQpURc5Qm8mJgG54Cudl0gKXxJCiRMSeEk8NASBUtLgyY7NM+PvBVxt9cYdX/ACl/0GqRXtirntMmcKsf+0v+gisaezo+TI/Z/wD8K1v8Cb/9Ot61VZfsEmMK0P4Ef01qKyrd7Cn2hRRRWJoJb0HQUHUdaG9B0FBFx5/A1UdkvRTx98OtbtGg6Vh8OM2ISOdbkV0sij5Mltcy+vr8hUKpG0FS6v8AmNQgb/V61jo557Y5gnP8Q4Nwwqjp+PvUpkHScjqhH8VKpzCG2J5BgeSpJ96E+lN1pLwQFPYbDZlJUTlS0e9kC+ZBHdgTb2yLcvRkCba1LxWIRhEffhSlrIIZRdRiyS5GiROmt6IbGhT2CTiiVvtBxKClQW6shtOQhQKxOU3HsgAHQgzUPF7bh0pwzBxbhSVFw+yFyICGiBmHMkDlXMcl1bfeYqEZRLeGT4dbDMB7MzvJPxp9DP7K2MK0SEtpCFqmVrWB41LUb3VNtBVaQxlrCqIQ5tBZexAF2kEd2ifwkiwjeEjduqdhsUFENqWGWwkkIR4RCYm5MT4tSfhUCiajlkVxWIZU4+ha0IRhGSl1pKXA4cQ+D4O8/gQRmMwJKYkiyXMY8V93h/8AiF+JTipytNmyn3IMxJKUp1UoGLCa4+vKEwnM44ru2UA5StZ5gEpAEqUqPCkE1Iwae6UGWSlTlnHnIyBWUlKVDUoZbAhKbmABdS81bRyB3aeLw2BQkKQ6StScy28i3gFTLi0G4TYWF/Fvqt2XtrZ5lSsdh3FBRCTiAcO8kx+IFKc8A2MedjS9obOC3rDwqMd8Vkrm/icQoRl0skyJ5XQ/sJGYpyuEblBSCDH8Kwkib7zWfJeUVgnYbaeGSju17SwrjQjKj9sQiw0Qru3EhSBHsEQRYzS3e0eDSPFtDCCICUtuBzKB4UpQhoHQWgbqqv8Adxv8jvoz/wD3Utrs00PZClX0Kkt23nwpVflQ5J7/AOlJvwJe7ZYSPu04jEEXAQ0WUH/uPQP9bVFT2jx7/hw7LeHH8CTiXhHBxwBsTpGQxxnS9w+yWEaNZjxWSr00HlFWLuJUEwnwAAylIygR7zU80tIqzZmsH2SXn73HPLWsGwUvvXSFXUkk2ZSSB4RAEWFWGIx+FwbGVcYfDhSfYbUvxLKiFLy3JJ5H2hYA1YQDfXfI+POqHaPZjvlFDzhUwtwLIEpcQZR4G1AwpCgiIIBE2NooU+T9wWa0WLrcEEEEeEgpulQVcLTxBEGojje7rP6fGrBxICfCkJSkBKEj2UoSMqUJHAJAFRnWxeLanpWTt4Boze2cOVNrCVZVRKVESJ4KEaHQ+6Ka7Mq8StREJKTuyk2ke1rE8qn45o2PryNoNV+xFDv3AnT+5NuIvE8Qobqq94NER2aIfvBV52iH3B/5av6apHRCxWg2wnMzHFJHqKxgdHhmJ+z1X+Ea/kT/AE1q6yP2drnCtfyD4Vrqzr97Cn2hRRRWJoJb0HQUKMX4A/p86G9B0FJd0P8AL8wflVw7iXoibHQFYgHn8K2BrI9mRL09a1zgsa6WKl2mKxPtq6n403S3T4ldT8aQK1RxvLHMGof4kb8rCvIKWj403lJ0paFxm/iSEnoFZredNOYhYIbZAL68wQFDwJCQCt5w/kbBE8VFKd5q+4SHMbjVskNYZovYskAhKwAylYs47+QC5n+Gmdk7PGGlanP2jFKnvMSRoCZyMA+ykfmNzc2mKXg8IhhBbaJUVHM88qzj6/zuRokSQlGiR5mlU3JJWRQ1jWitCxqSJEnVQuL9QL1ZONl8d+0CsKAK0pEqQuPElSdRcHWoVMrw3izJUpCpmUxeI1CgUk2AmJjQikmtMknJ2c6bBpf+U/pTqcGEmFypyYDTcKUDEy8qcrKQLkqI5SYFRUvq/EtSh+VSiUnqND0NLVjFZcghKPypASDzMa+dHtQ8CQjIpaswW6qU5wIS21M9yxN4NiteqyBoAAEbPUZxSjuDSU/yqMqHXMya4BNO4EHuXpP/ANSr0hRHpPvqlLDYLYuL9PjToptP+tLmsGaoci1qcSQLG2/nfhxvFIB9w+P1NGJScpA4yOo3jhSLJBN5tfXhuiOsGnjIVI6/XHdUMmBY2944GOtvOpOHekDcd31woGmIQkJJAHhNxFwAQR6eE+lJQ74jIsfqaMW1+JGoMxrpMg7xqeNqZLwN0i2/kd1IVx1c+yfaFo1ChpI8hUNwwB6fOT5ED1406XNCRpf/AC2B959KiuO7iZNj5E+7T4UyWyBtNfhO8pINteMA8YuN1UWwHR36vFmtJtGp3XIg3PnzqftROV1aho6lKiJ/GhPd5k7wciEg7vZ5zUbEV/ilXvkHxMmN0zMdK0S9r/RC2bPGC6TyFaJy7SKzmJHhBq/aVOHSeB+dc0DoRhuwKMrKUj8Mp/yymfOK11ZLsgnIt5H5X3h5F1ZHuIrW1P5H+xhT0FFFFYGglvQdBTONXCFeXzp5vQdBUXaSvAeZ+Q/vWlPuIno72PHjUevurWLNjWY7Ho1PL3H+9aXEKhCjwB+Fbt5Cn2mJJridK4dK6nStjjEYh8ISVEgAbzoLTJ5AAqPJJp3DsFpBzAh1wJLgMS2gSW2DBIzDMVLIPiWo7gAEYYBWISFXS0hT5ExJQpOXT+LICNCl0g60taySSTJNyeZrR4j+xHKKKKzGFFFFABRRRQACnMFZhV/bxL6tNIyNxz9mfPlTYp7C/uE/87Ef1iqTwxoUinG1U2OVOJuazZaFtc/9dKeQqx93luPWR6Uw2d/p/en2tyd5MfI0jRDOJAyjn6xrHuil4ZzMlJ941txtc02uVEgCeugO5U/KuYNGVMEyAY5gmTPxoFfJIfcIJEiTy15/EUwiIKFCJMpIM8N+8RaOVD7etp0nhB/F0/tSFt+EcR74+dAmNYqQYOoHqLkKBGoPujrUZ0ys9RblA3/WlSHHeO6egkX6aCoK9bchfWxN59B6UENkPGgk+Zjkfy/AVj9hYidomZkJUkg7r5kpSd6YSVA891a7HOmxHr+vHSszhGh+2oJEEBSUXJEZTm13mQZn8JFbU9SX0JG+WqUCr3Zypwx5VTMNnLVzsY/drHKuKLydKMZstWXH4tHB0KHRbba/ionzrWVlH/BtJYt9400vqoFaFHnZLY9K1QNP8juT+gp+TtFFFc5oIb9kdBVPtrEaCeJj9PdVwkwkdPlWe2yuVZRut8q2pLJlUftL7sa77Q5fMfrWh2gqGln+FXwrM9kFDNY3uDwO8f8AlV5tDF+B1JscpjoU1o9jh2GUWbV1NIcOlKTW5yHcAgA4lcX+7QlVpAUTnQN4STh0HqKVS8O6C28n8SX8x/lUXQn+lVudIrSewCiiiswCiiuGgANdoooAK6FeFKdycxA5qUVKPmSaW02CJp5KAIPPh9fRpNjSuMpXenEmJ93MfRpZZmSI+rV1LJiRBsBHTf0/tQWkwSJEgwR9T5b/AFpxBm+8zpAv+UTv4U2YCTfUGwuQd9x9a04GzJ5gFJ6gGOVSykMklSs02sRwOhM8OHrT2G0keY5yU36UhQj/AKh5z+Lod9JYOWQLzf3mT5kmgPJLJEER5cUmfleKYWmQN40I39aVMW3/AAvXCZVf/U7lDjNutA2RHka7vqLW+NQXd/BOsb41HoDVisG41mPMjf7tKjZQL6BVyReDoFDcRa/XduCGioxCbVTt/wDFtW9okbtAlRv7/Wr59FtxvePUT198VAwrCf2hskXzSJ3HKoSOcGOMdKuDtf8ARK2bBpuERUnYb8qWmdxqI65CAN8TSdhXcvXJDZ1MotvLP7Xh1g+EpdSrqFIKfcV+laVk+EVne17GUtuaBt4SOS0qbj/MpHpV9gFSgVdbKTIhtkiiiiuY2GHFwgHkP1rKY9yVVd7axoQ2noPOd3WvOe1L2JayuwEIKwhCZ8ZWqSFECYSADaTMiRw66FPkc9TOD03sg4Bc+vDX9ambTfuRyUPKCBWR2V2jbwvhxK8hhOZQSckqtrFrg6/pV0vHpcuhaVJIJSoGQRG41MoyT1gqMko2Iy1yadaVUNapp5l6K3OYMM5kxRQYAxCciTvLqB3rSByI/aB1UBUoVXbUw4dRGYjSFD2kKCgpC08SlYCoGsRvqTsvan7SFBYSjFN/8Q0DqREvsj8TagQq2mbhFbP3RuhL4JNFJDnpQTWQxVFcCq7QBwmIHG4roNNOOZtP9Aa4DAIHl86AJaFiPgedLbc0i/xtUMuQfrShKrnheOVIaZOLybKBsdem+fODS1vQLHWR5xbynXrvF6guKm3r5mnFLiBx05Hd9fpSsXyH2wBEXkgHnF59JMU+hYAgHWPXfIqAHSMo4QepiI8/lQHCkgbueu/U76Q0yTi3jnGYSAUwNZ0k8dwtypAsAsGbeoUbgndxvXXXrJOoI+FwDz996Zwz8A+KxsnpO8kXtGtAr5JfeSk+4+mvlSImJuLg+v8AemVOpvp/bTTSm28XBA5eVA7kpxQ103T1mKqn9oQcotwjS3SpT6goRP1w0qvKQF6bogzaeB3/AN6CWxleuYWkBPoTYcPan1qEyr79B18VvQ39/vqe7FxIFqplvAPtDMJzERI3g+cdONVFXZJrw54J3kfKmdk43K9lphGJ8Ek7qqcFtId/GbxaxvjSdONvKsIxeTZy0aDtUxnbdTEnLnTu8aCHEf8AySKd2C9mbHSuY7EAkKmar+y47uWojISkD+Eez/8AGKJZh+ik/caSiiiuc1uV7eDDiwojdA+FqzXb/ZTjuLweHYbKgyRiH8oByhS8qJvf92vSda2WwFezNrR7o4UztUd0846TmC4ykXiEhOUxvsT510U58Hcza9plftCKEYZSloBBTEabjad3Hrzry3shthbGJbCSci1BKk7jm8MxxEzPKtD9ofaVLwLKV5oUCRqAUyCJ/CdJAqD2K7M5suLcslKvuxbxqSfaP8II8yOV/RppQpe4xbPQCqOZ+tPjTiXZ00j38IqEpd5Sb6E8eXxrgci+lcZmWYXHz6c6r9o4MLyrC1NONn7l9My2dyXCLlu9juuNDbi3zA99+ev1wpQUedXGfECZsvazrq1YfFNJS+ltTqHmyO7eQiMxKdEmD7SbEg2EgmQnE8aiYMZArKIKkqSJmEhft5B+Eq3xYwLWFEAAqWQkbySAI5zTlJN4Ak99f3+vGlpesZ8vWmw3zozVncpIWHLzXc1NKdGlvrjXQvnRkVrEhRuOQIVxudfKwpQVoOU+VRSu8muKVcbiJEeov1EelGRjxdCr7z9fQpSXswCTu33npb19eNMZQL/Pf8qWHMt9Yg9eVK47C1Om+4pMxvhN4vvvPQGlF2Iv854nnULa+0W2Mq3FhCFQkKMibC0/9McqeSsEAgyDcEX190XmmwJKlEBNzvBjeABH9R+hXMw59eW8U2hdo3g67zPu3D311SpIPUXA9x/vSuFh/wCr00tcdL/HSlRQo232pch2GO9qO4sb/rn5UE2tURxR0O69URcHHep+t1UmMxIDragfZNkgC5NkgW3kgAzxFTceoZfEbcNBHPj0rCYrtB/iGymzSHEq3qkBebwzom1gIiumjC6uNHtextjANHvQFLiY/CDvjj1IryHG4ruts5xYJxCAd1jlSrTlNex7G2ql1oEEHN4pF7ECIO8V4/8AaHsANvKeCie9cJIIsJE29DvrP8Z+5pmrSsiZ2t7S4nDYwpS4VNiFBCgCImCM0Tu41pOynaNGIcDifCVJGdOpC02JJi4Iywd8Hga8z2xtNeJ+8WnxJCUkgkg2Jkg6E5VG3OaldicYWsYjcFSn5j3gV0Torp2tmxGj6BSbUVEw2I8A6UV4jWTpuMpxncqlc5T+IapPHpTuOx2dsZFhQJEEGQRc065hwtAB4Cs1tHspfM2VNqnNLaiiTM+KLK0/EDW8OLeXYiV0iPiez7Cl51YdoqJkkoTJPE2uaq9odp2mnCyvPnGXKkJPikeFKN2ttQK6/wBnMZEJxrscwkmIj2rHhRs37P0lZcfKnlq1LkK4DToBrOldicFmUrmNrgywoqDilZAf/TkQCeJnXiAYnjclTmMbR7TjaRxKkif1199SNpfZ805AykAXhJyiTqYFqZw32ZMD8E9STr50nOm8ti4sad7RYNvXEJP8sr14ZQajufaAxMMtPPWtlTA9993CtFhuwjKPZaQOYSJ9YmrTDdnEJEBIFQ6lJfLKVNmIT2sxa/3eAyjitcW3SIBpt17abn4cOkTPslQHrNejt7JSKfGBQN1T6mK1FF9Nnma9m7SWROJSnjlR+ov7qEdjsYpWZWNem0hMpHkkKj3V6cMMnhS+6HCp9W/CQ+meaYf7OyCpXfPZle0rOQT1IF/OlL7ALm2JfA4Bw8eY8q9KyiiKXq5j6Z5p/uA5/wDlYn/9h/SnB9nyv/vPTx71UnravSIrmWj1Uw6aPOE9gFgyMTiB0dI+VJV2Hf34zFH/ALpr0mKMoo9VMOmea4f7MkH94pxzhmUbTrYRVs72ddaSEsOrQEiybKTyssEgcgQK2oFBAOtJ/kzew6R50DtJKj940obszZmNZOU9d+4UtG3NoJELw2HcvfKVI+M+vS1b44dPCkfsKar1C8xQumzz53tRjLxgU8iHhAE6EEXPMcRUrD9slJEvYN4fy5XBG/RU+lbb9gRwpp3ZKDuo60HuIuEjIf73YQqyqcU2TeHEKb96hHHfXX9vYUpOXEMyAf8A1Ej4nlWhf7OIUCCkEHXn5VWudhGSZLSD1Sk8uHCrVSl9kuDKFhxGKZSoEEKAJGuVUXSehPuqm2l2NS57BCT+aNeJMa3v5eu1f7FtwSlISqIzJ8Ko4ZhB4b91U+I7HvAyjEviNAVBQ9FC/vraFWK7Zf2TxaHuyzi8MO5WCpqZQQfEkX8PMDyqj+0lRUhDgJLYcGZJsTIMGd1gRb81S1bI2g2TleQ5wC2wP6BTDmxcZiSlvEhoNBQUQgGVEWiToLmnG3PndBk0OL7OstNBDSIbNyDckq/Eo7zp0gcKwqsC0ce23hx7KszhHsiDdIGnUjSeVbftNs/EPNBpt3uxABKRdQA0J13bo366U92S7GJw43lR1Udeltw3CpjV4xcm7tha7waPCsnIOlFWCUACKK87n9G/EgpdMC5040rvTxPrRRVMXgQVWoQs8TRRTYo7FBw8T613vTxPrRRU+C/Id6eJ9a53p4n1oooQMO9PE+tHenifWiimIO9PE+tHenifWiimIO9PE+tHenifWiikAd6eJ9aO9PE+tFFAB3p4n1o708T60UUAHenifWjvTxPrRRQAd6eJ9aO9PE+tFFAw708T60d6eJ9aKKGAd6eJ9aO9PE+tFFAw708T60kqPGiimiXoaXSKKKvwQxRNPoWY1NFFQWd708T60UUVBR//2Q=="/>
          <p:cNvSpPr>
            <a:spLocks noChangeAspect="1" noChangeArrowheads="1"/>
          </p:cNvSpPr>
          <p:nvPr/>
        </p:nvSpPr>
        <p:spPr bwMode="auto">
          <a:xfrm>
            <a:off x="8662988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87048" name="AutoShape 8" descr="data:image/jpeg;base64,/9j/4AAQSkZJRgABAQAAAQABAAD/2wCEAAkGBhQSERUSEhIWFRUWGBoYFRcYGBwWFxgWGBocGBgVFBcYHCcfGBwjHBgYHy8gIycpLCwsGB8xNTAqNSYrLCkBCQoKDgwOGg8PGCkfHB8pKSkpKSwsKSwpKSwsKSkpKSwsLCkpLCkpLCkpKSwpKSwsLCkpKSksKSksLCwpLCwpKf/AABEIAMIBAwMBIgACEQEDEQH/xAAcAAABBQEBAQAAAAAAAAAAAAAAAgMEBQYBBwj/xABIEAABAwIDBQUFBQYDBwMFAAABAgMRACEEEjEFQVFhcQYTIoGRMqGxwfAHI0JS0RQzYnKy4SSS8RUWNHOCg8JDY6JEU1ST0v/EABkBAAMBAQEAAAAAAAAAAAAAAAABAgMEBf/EACkRAAIBBAEDBAICAwAAAAAAAAABAgMRITESEzJBFCJRYQRxgZEjM7H/2gAMAwEAAhEDEQA/ANphWCpNosB76h45LxGRhIKjPizJAELU2ZneFIO49LVJYWQBBIsKz2Kz/nVMahR1sT6kSeleFT43yjWbaWBJ2HikrSXFFeZGee8tAN4SrLceEwE/jHONNsjZBdaCgVDgSZB6gmYuLiKxrClkjxKjQ+I6fl10vpzr0PYyiUTKjO8k8Pr3VrPi3omlkqXMza+7cGVUSLgyJIkEbrGl1E7avBvK6TEKSL/xqy5fWDTmCezIBrnnG2Vo0TzYfooorMsKKKKACiiigAooooAKKKKACiiigAooooAKKKKACiiigAooooAKZxWLS2nMo+W89BXcS+EIUs3CUlRjWAJtVFiVlxBUbEj0toKuMb7IlKxxztMomEICRum5PUaD31ocK0pTXeZh0IiekVimG/EOtbvDJy4Wefx0rVwRnTk23ciM4tKjANxqOFP1l9o48NLbUTdSij1SVf8Aj9XrRYVzMkGs5RsrmkZXHqKKKzLEN+yOgqrxTMSeE/r86tG9B0FRcU3ZXr6i/wABWkNmctFHhUXA516DstMNIgRb1515/hlQuPrUV6LhEwhI5VuyaHkx/wBrSwMEjirEMpHkvN/40vYv7seVP/aBg2nW2UuicrveJuR4kpMGxvrpVCh7KIClAbvEf1pzXKKiEpJTNPSFupT7SgOpisu9jTHtq/zH9aYW7Inf9fGsul9idY1Dm1Gx+MHpf4Uydto3BR8o+NZ4XA3/AK06R7NV0kR1WXKtuDcg34kfKorvaJQP7sRe8kxHERUEc6Qpu97fEjWn04i6jJ4244r2Qn0J+ddG1nN6hPDLrUJlEX9T8Klag7+FPivgOT+SR/thf5Un1FcG2V/lSPU/pFMZLeduprim9DHyo4R+A5y+SWnayt+X0P60f7XUDBAPqPXWoZItbr1pYR/bfS4L4KU2T/8Aax/JJ5H+1OJ2mmJUIgSRr6VXJaIiIIpaW+I1BidDxjnANLpofNkxvbCVXAPupwbSTwNVi2ki6BHEbiOm47pHCpndyggcPhR0kHORJTj0Hf7qWcYnj62+NREsjX4WpTmG8MXINo1jeY8qnpFc2cxO2kJEgFXu+NQHe1iUgqLZtzFGJwdgZB462jcR76psbs9RQoAiVJIE3AJEX4irjTjfJDqSFbS+0doSypl1Kl+EK8GTxA3zTYeU1doSMh4V5n2q2cVoChYyJm0GAAbcL16Rs5edoK3lIPretq1OMIpxBPk8kJlPjj0rZhA/ZgDvPxrJoa+8NbF9H+HT5VkVT8nl3bJ3/F4Nnitaz/0pgfFVbzZyYQKwW0gHdsgWPcsjyUsz/Sr316EwmEiiviMY/Q4bY5RRRXIbCW9B0FNPJueafgR+tOt6DoK4sX8lfCflVx7iXoz7bH3o616GyPCOgrBNCHvOt62LDpXQyKPky3bm/dCYjMfXKBWYQzbWtX2rutI/g+J/tVCliD8OFXFGNXuZBOG+udOJZgcjU4sgfV/9KUUjhanYzIaGuAri028wamd3PL5c6Az+nlTsBHQ2T9W6U53NunHd9aVIQmBFdya8f9KLAK2Js1DhgrVmlI7tIlUEkBRJ/AIM9POu4fBSvu80EqypkG5mwgX5k7hrpUPaJzNlmSkOy0VJMFJWlWbKeISDb+IE7gbXFpP+0VEwcoxCkx+FaUK9u/4syCBFu6mbitlTVldAiAlMjr7oMj3gUoWAJE+IA8IkBXoJV5RvpYFSX0tsNl7FLyIAzZRHeKA5T4RzNZpNj2MbUxeKLpThi53aQme57tQsLksuM+JG+y5NQcLtlZeDD+AU4tSglL2GXlbWTfMttYPcwm58RGtTtnPLxzSSoHCYZSyG2Ld7i0pSpc+IZoISs33IJAqTsvHZsO4hsBttDoaQlMQEgE+LeoFCm13v4hW7wsoryIdaAUoJuJIB4ibHzilpaF401g9J05etLCYIt03zH1pUfE4vugCEhalrS2gEkAqJhMkX9vKnmVAb65UruyKFow8yDpIKCbyCASJ3xcU8wwkSCPojf5zUnEJTmWkCUZjG/Q291cCIMa74OoGoM7xApF8SOMMIjcNOlDrBymFaG2ovx30+lGUTxmBx59JpKyY5R5zwPO/nQFiDiGyTmk+IxbURuNr8jVdiUcZMmLRruvuq6UiAen0ajqahJJGlIloxO1cIVBadQAcpi4JAOhHAj2TurQdmUww2kmSEJBPEpABPuqDt49y0twglKcublJyyeQ3xJtYGrLYCwUjhu+NOo24Ex2O5fHWsxSYZRWXKPH51qsaPu0DkPgKzibLTPLNht95tPGu/+6ED/tpy/XSvQUi1YLsDCy86Lhx91c6ggrNwfKt9S/J77fAU9BRRRXMaiW9B0FChcfW6hvQdBSgLjqKqOxeCnI++A51uk6VhiD36TzrcprqkZ0fJmO0Z++6JHxNVAV5xVrt5Uun+UfE1VqSa0jo559zFZaIpVcimQOYfCqcMITJ+rk7h1rmHS24sts4hh1xM5m23UlYjXwzeDaRNRD2nZYdS3iHC00tBUFZCpClKJDaXlgHKmAXIgyFJkgA5qvbfZ9tThQ+yCUyO9DaVAwfZdS0MySDMFKSCNY1OqiksjRpjst0asuf5T+lMOtqSkqyKsNMpudAIi96zaNjEI8ONUlInTGuIA4+FSxHpT52FiVlLSsbiFFYkNnHOKKk8cgckp0vSSjfz/Q8Fz2sYUyllK0ltCVDvHgMiUuOuNtOuhShl8KXVEEk/u0zIBqKva2Fwz6lod75pSVgfs6/2panFBQOZckZjnBlSgAEgWAFQ09mld8hovFxThAXndddCGglxZUFLkH2DYcRVrsPZbIUteQZAtLTQWYSXBJW6oJSLEKa8IJ111rbk2tAJw+18Q/AwWGLBOrrmVxwAEXKrtIBEzqRxqbhdk4YLGIxL/fvNqIKjmKG1FAmRooBKplVvEIBJFObQ2wEnu+4xLidU92cO0hfNDS3QtQvqUifSq3ZO2cPiMRkQh5C2lFbrTzaQqGkFQ8aFFJGdSElJg/eTEXqYp/wO48/i3xiE/d966UrRlnJkDiUB15a75UtJU0kxoTAuTSth5Sy44LJdxJcSPypGHYSEjiIFvKjZ7hS5i1q0CAon+YsrV6lKz5Gndly1h2Pu75lKUk/lKu6SsSfyNpV0Ok2ok/aCH23CGme9XKssqJMkFbhKBxslSU+lQdokDFMpU2ru/wBpw5bXYKcKXmxIAmGwtTZJJBVkVaEibt55JSVrCSlAUtQghtCcohMxKvZJjUqUYsJTQYl9eJGz3MoznFeIABIAYxzQVAAHshB5kDjShH3XG8F1vPX560tRgxyhQ5En5Ghd1KHA6edLcaKrDW8HjwnyrlNzik3IGk2PX56T0pIAzXPXrXWHJEieYOoMTBrikbxuN+IGpPO00ANEEi9laHkfo02+1KgiQDeEkgKUUpKjlG+EpUroDTrgOWN5v8/nVdhF53n3jdLaO7TwK3LAg6ghIdkjVLqdbRUY3/giT8FdtBwSpJghaSmDoQR/eudnk5ZRJOQhInWEpSmTOpsb79d9d2k1ZM7rA8vLzJ4VF7POytw8V/AAfL31DzBkR7i5cH3nnWj2ouGgrgkn0FZ16zgq926f8Of+Wr+mop7N1pnn32ZYfLhm+Yn1lXzrcVkvs8R/hWv5E/CtbUV3/kYU9BRRRWBoJb0HQUoajqPjSW9B0FdOo6iqjsXgq2lffgc/mK24rCBcYgdRW7FdTM6Pkye2v3p6D4TUEVP20fvljp/SDVeDWkdHPPuYtKZMVLleRSMMMqgB3r60ghskAltAIUM14NiagpSVONNgwVLkq/KlAUsqHMZSoTY5Ip510QEJGVtFm0ahI0uTdSuKjJJrS1lclFc72bQt9t55/vENqK1NZCC6sCG/FmgIBueIERwslYpkuAO4lCHHCpWVUpKoMKyKPhUoE+zM0yesc+HOo+H2aHHEl1xQxCmyy0sBK2QcyCla23JhaiAi0zmUelR92GAvZ21GcS0pxguQhfduIdTlUlcExKSUqFjoaVjVhDffd4UqbV4AlJWokJzQEjh4DHAjjUlGDQzhswSjD4dvMslRhJWoypV7qO4C8JAA0prAjIEPkEPLRKQrVhtZzgZT7LywcyzHhkIFkyXhO6BkBzbT7DyXsSrDNZ0oZXDTgRhUO53CSDZxSsjaTJOWASEhRq2W02xlQsq7rD5lErIUpclSnHF/hOYuGwEDMkDdUJXZwYi+MWP2UOd7mUcsqkEsqvDiVREgZhaJ3J2ms4pTiWUreC1CT3eVJQAPCkE6FZJvGiRFqqUsDLnFOd6lLrsIQ4ApKGwhxyIul185gTcWRAEb7VXIeZafWtSk4dpxpQKlqhPeLUlXeOqOqlBgJniQBrBgdnNknBYRQfCW1LdW+6kEFDKAAgCUnL7KS4TYwUiJEVaLwXf90p8uBIyqbwvsk3CkKf1yyblOsGDFDdn9D2yC0sLw5DS097jnSlmdVMoUqHC2qFd2AtxZO9CRvIFXGMeSJyjwIASifypASgHrb1qPtHaTWCQUBpLjxnMhkNsxmuQ66E2GkhIJtvqhc7etpSVPYR9ktqSvwFOKbWhCgSnPCMijfUQIFwalrnhDwjUdosORhXG4t3a82sKWUEKvvj2fLnVbsFJCsKlVi2cY8oGPYcxDq2lnfcoRHJRnUVWbW/b38QhOCLzacTCHJ7t5ttKpdK3krBDZCXJ8ISSIEyUg3+GwQAdWgeCE4fD/AIj+ztBIJCiZUFFCdfxJXqIJ07Ytha7JqToZncTzPHpA9akESqR/rM28/lUFxQifUbjwPkb+tSGl7ib/AFBriNkxBcGYx+LXiTBmD5DzrjSjm4ybgC/1/ansRhZT3qyGkggla7CRw3q6CqXE9qFud4zsxHePpgLdc8KGwQfFwQIE/m00kVSg2JuxM2ntAsKTh20d9i1z3TcCEoiO8fJkIQkkSTwqNh8N3LSWs/eKlTjzgEd48s3VG5KUpShI3JSngKb2Zs0YVCkhwvPOhPfvq9pwx7CBAyNA6DfJJoUvhxMHlGnSaubSXGJDZWbVxAKF6eFSknhKfCoHkbioXZhwFawJ8KgLzrlSTr1Hryrm1E+N1Q/GQpURc5Qm8mJgG54Cudl0gKXxJCiRMSeEk8NASBUtLgyY7NM+PvBVxt9cYdX/ACl/0GqRXtirntMmcKsf+0v+gisaezo+TI/Z/wD8K1v8Cb/9Ot61VZfsEmMK0P4Ef01qKyrd7Cn2hRRRWJoJb0HQUHUdaG9B0FBFx5/A1UdkvRTx98OtbtGg6Vh8OM2ISOdbkV0sij5Mltcy+vr8hUKpG0FS6v8AmNQgb/V61jo557Y5gnP8Q4Nwwqjp+PvUpkHScjqhH8VKpzCG2J5BgeSpJ96E+lN1pLwQFPYbDZlJUTlS0e9kC+ZBHdgTb2yLcvRkCba1LxWIRhEffhSlrIIZRdRiyS5GiROmt6IbGhT2CTiiVvtBxKClQW6shtOQhQKxOU3HsgAHQgzUPF7bh0pwzBxbhSVFw+yFyICGiBmHMkDlXMcl1bfeYqEZRLeGT4dbDMB7MzvJPxp9DP7K2MK0SEtpCFqmVrWB41LUb3VNtBVaQxlrCqIQ5tBZexAF2kEd2ifwkiwjeEjduqdhsUFENqWGWwkkIR4RCYm5MT4tSfhUCiajlkVxWIZU4+ha0IRhGSl1pKXA4cQ+D4O8/gQRmMwJKYkiyXMY8V93h/8AiF+JTipytNmyn3IMxJKUp1UoGLCa4+vKEwnM44ru2UA5StZ5gEpAEqUqPCkE1Iwae6UGWSlTlnHnIyBWUlKVDUoZbAhKbmABdS81bRyB3aeLw2BQkKQ6StScy28i3gFTLi0G4TYWF/Fvqt2XtrZ5lSsdh3FBRCTiAcO8kx+IFKc8A2MedjS9obOC3rDwqMd8Vkrm/icQoRl0skyJ5XQ/sJGYpyuEblBSCDH8Kwkib7zWfJeUVgnYbaeGSju17SwrjQjKj9sQiw0Qru3EhSBHsEQRYzS3e0eDSPFtDCCICUtuBzKB4UpQhoHQWgbqqv8Adxv8jvoz/wD3Utrs00PZClX0Kkt23nwpVflQ5J7/AOlJvwJe7ZYSPu04jEEXAQ0WUH/uPQP9bVFT2jx7/hw7LeHH8CTiXhHBxwBsTpGQxxnS9w+yWEaNZjxWSr00HlFWLuJUEwnwAAylIygR7zU80tIqzZmsH2SXn73HPLWsGwUvvXSFXUkk2ZSSB4RAEWFWGIx+FwbGVcYfDhSfYbUvxLKiFLy3JJ5H2hYA1YQDfXfI+POqHaPZjvlFDzhUwtwLIEpcQZR4G1AwpCgiIIBE2NooU+T9wWa0WLrcEEEEeEgpulQVcLTxBEGojje7rP6fGrBxICfCkJSkBKEj2UoSMqUJHAJAFRnWxeLanpWTt4Boze2cOVNrCVZVRKVESJ4KEaHQ+6Ka7Mq8StREJKTuyk2ke1rE8qn45o2PryNoNV+xFDv3AnT+5NuIvE8Qobqq94NER2aIfvBV52iH3B/5av6apHRCxWg2wnMzHFJHqKxgdHhmJ+z1X+Ea/kT/AE1q6yP2drnCtfyD4Vrqzr97Cn2hRRRWJoJb0HQUKMX4A/p86G9B0FJd0P8AL8wflVw7iXoibHQFYgHn8K2BrI9mRL09a1zgsa6WKl2mKxPtq6n403S3T4ldT8aQK1RxvLHMGof4kb8rCvIKWj403lJ0paFxm/iSEnoFZredNOYhYIbZAL68wQFDwJCQCt5w/kbBE8VFKd5q+4SHMbjVskNYZovYskAhKwAylYs47+QC5n+Gmdk7PGGlanP2jFKnvMSRoCZyMA+ykfmNzc2mKXg8IhhBbaJUVHM88qzj6/zuRokSQlGiR5mlU3JJWRQ1jWitCxqSJEnVQuL9QL1ZONl8d+0CsKAK0pEqQuPElSdRcHWoVMrw3izJUpCpmUxeI1CgUk2AmJjQikmtMknJ2c6bBpf+U/pTqcGEmFypyYDTcKUDEy8qcrKQLkqI5SYFRUvq/EtSh+VSiUnqND0NLVjFZcghKPypASDzMa+dHtQ8CQjIpaswW6qU5wIS21M9yxN4NiteqyBoAAEbPUZxSjuDSU/yqMqHXMya4BNO4EHuXpP/ANSr0hRHpPvqlLDYLYuL9PjToptP+tLmsGaoci1qcSQLG2/nfhxvFIB9w+P1NGJScpA4yOo3jhSLJBN5tfXhuiOsGnjIVI6/XHdUMmBY2944GOtvOpOHekDcd31woGmIQkJJAHhNxFwAQR6eE+lJQ74jIsfqaMW1+JGoMxrpMg7xqeNqZLwN0i2/kd1IVx1c+yfaFo1ChpI8hUNwwB6fOT5ED1406XNCRpf/AC2B959KiuO7iZNj5E+7T4UyWyBtNfhO8pINteMA8YuN1UWwHR36vFmtJtGp3XIg3PnzqftROV1aho6lKiJ/GhPd5k7wciEg7vZ5zUbEV/ilXvkHxMmN0zMdK0S9r/RC2bPGC6TyFaJy7SKzmJHhBq/aVOHSeB+dc0DoRhuwKMrKUj8Mp/yymfOK11ZLsgnIt5H5X3h5F1ZHuIrW1P5H+xhT0FFFFYGglvQdBTONXCFeXzp5vQdBUXaSvAeZ+Q/vWlPuIno72PHjUevurWLNjWY7Ho1PL3H+9aXEKhCjwB+Fbt5Cn2mJJridK4dK6nStjjEYh8ISVEgAbzoLTJ5AAqPJJp3DsFpBzAh1wJLgMS2gSW2DBIzDMVLIPiWo7gAEYYBWISFXS0hT5ExJQpOXT+LICNCl0g60taySSTJNyeZrR4j+xHKKKKzGFFFFABRRRQACnMFZhV/bxL6tNIyNxz9mfPlTYp7C/uE/87Ef1iqTwxoUinG1U2OVOJuazZaFtc/9dKeQqx93luPWR6Uw2d/p/en2tyd5MfI0jRDOJAyjn6xrHuil4ZzMlJ941txtc02uVEgCeugO5U/KuYNGVMEyAY5gmTPxoFfJIfcIJEiTy15/EUwiIKFCJMpIM8N+8RaOVD7etp0nhB/F0/tSFt+EcR74+dAmNYqQYOoHqLkKBGoPujrUZ0ys9RblA3/WlSHHeO6egkX6aCoK9bchfWxN59B6UENkPGgk+Zjkfy/AVj9hYidomZkJUkg7r5kpSd6YSVA891a7HOmxHr+vHSszhGh+2oJEEBSUXJEZTm13mQZn8JFbU9SX0JG+WqUCr3Zypwx5VTMNnLVzsY/drHKuKLydKMZstWXH4tHB0KHRbba/ionzrWVlH/BtJYt9400vqoFaFHnZLY9K1QNP8juT+gp+TtFFFc5oIb9kdBVPtrEaCeJj9PdVwkwkdPlWe2yuVZRut8q2pLJlUftL7sa77Q5fMfrWh2gqGln+FXwrM9kFDNY3uDwO8f8AlV5tDF+B1JscpjoU1o9jh2GUWbV1NIcOlKTW5yHcAgA4lcX+7QlVpAUTnQN4STh0HqKVS8O6C28n8SX8x/lUXQn+lVudIrSewCiiiswCiiuGgANdoooAK6FeFKdycxA5qUVKPmSaW02CJp5KAIPPh9fRpNjSuMpXenEmJ93MfRpZZmSI+rV1LJiRBsBHTf0/tQWkwSJEgwR9T5b/AFpxBm+8zpAv+UTv4U2YCTfUGwuQd9x9a04GzJ5gFJ6gGOVSykMklSs02sRwOhM8OHrT2G0keY5yU36UhQj/AKh5z+Lod9JYOWQLzf3mT5kmgPJLJEER5cUmfleKYWmQN40I39aVMW3/AAvXCZVf/U7lDjNutA2RHka7vqLW+NQXd/BOsb41HoDVisG41mPMjf7tKjZQL6BVyReDoFDcRa/XduCGioxCbVTt/wDFtW9okbtAlRv7/Wr59FtxvePUT198VAwrCf2hskXzSJ3HKoSOcGOMdKuDtf8ARK2bBpuERUnYb8qWmdxqI65CAN8TSdhXcvXJDZ1MotvLP7Xh1g+EpdSrqFIKfcV+laVk+EVne17GUtuaBt4SOS0qbj/MpHpV9gFSgVdbKTIhtkiiiiuY2GHFwgHkP1rKY9yVVd7axoQ2noPOd3WvOe1L2JayuwEIKwhCZ8ZWqSFECYSADaTMiRw66FPkc9TOD03sg4Bc+vDX9ambTfuRyUPKCBWR2V2jbwvhxK8hhOZQSckqtrFrg6/pV0vHpcuhaVJIJSoGQRG41MoyT1gqMko2Iy1yadaVUNapp5l6K3OYMM5kxRQYAxCciTvLqB3rSByI/aB1UBUoVXbUw4dRGYjSFD2kKCgpC08SlYCoGsRvqTsvan7SFBYSjFN/8Q0DqREvsj8TagQq2mbhFbP3RuhL4JNFJDnpQTWQxVFcCq7QBwmIHG4roNNOOZtP9Aa4DAIHl86AJaFiPgedLbc0i/xtUMuQfrShKrnheOVIaZOLybKBsdem+fODS1vQLHWR5xbynXrvF6guKm3r5mnFLiBx05Hd9fpSsXyH2wBEXkgHnF59JMU+hYAgHWPXfIqAHSMo4QepiI8/lQHCkgbueu/U76Q0yTi3jnGYSAUwNZ0k8dwtypAsAsGbeoUbgndxvXXXrJOoI+FwDz996Zwz8A+KxsnpO8kXtGtAr5JfeSk+4+mvlSImJuLg+v8AemVOpvp/bTTSm28XBA5eVA7kpxQ103T1mKqn9oQcotwjS3SpT6goRP1w0qvKQF6bogzaeB3/AN6CWxleuYWkBPoTYcPan1qEyr79B18VvQ39/vqe7FxIFqplvAPtDMJzERI3g+cdONVFXZJrw54J3kfKmdk43K9lphGJ8Ek7qqcFtId/GbxaxvjSdONvKsIxeTZy0aDtUxnbdTEnLnTu8aCHEf8AySKd2C9mbHSuY7EAkKmar+y47uWojISkD+Eez/8AGKJZh+ik/caSiiiuc1uV7eDDiwojdA+FqzXb/ZTjuLweHYbKgyRiH8oByhS8qJvf92vSda2WwFezNrR7o4UztUd0846TmC4ykXiEhOUxvsT510U58Hcza9plftCKEYZSloBBTEabjad3Hrzry3shthbGJbCSci1BKk7jm8MxxEzPKtD9ofaVLwLKV5oUCRqAUyCJ/CdJAqD2K7M5suLcslKvuxbxqSfaP8II8yOV/RppQpe4xbPQCqOZ+tPjTiXZ00j38IqEpd5Sb6E8eXxrgci+lcZmWYXHz6c6r9o4MLyrC1NONn7l9My2dyXCLlu9juuNDbi3zA99+ev1wpQUedXGfECZsvazrq1YfFNJS+ltTqHmyO7eQiMxKdEmD7SbEg2EgmQnE8aiYMZArKIKkqSJmEhft5B+Eq3xYwLWFEAAqWQkbySAI5zTlJN4Ak99f3+vGlpesZ8vWmw3zozVncpIWHLzXc1NKdGlvrjXQvnRkVrEhRuOQIVxudfKwpQVoOU+VRSu8muKVcbiJEeov1EelGRjxdCr7z9fQpSXswCTu33npb19eNMZQL/Pf8qWHMt9Yg9eVK47C1Om+4pMxvhN4vvvPQGlF2Iv854nnULa+0W2Mq3FhCFQkKMibC0/9McqeSsEAgyDcEX190XmmwJKlEBNzvBjeABH9R+hXMw59eW8U2hdo3g67zPu3D311SpIPUXA9x/vSuFh/wCr00tcdL/HSlRQo232pch2GO9qO4sb/rn5UE2tURxR0O69URcHHep+t1UmMxIDragfZNkgC5NkgW3kgAzxFTceoZfEbcNBHPj0rCYrtB/iGymzSHEq3qkBebwzom1gIiumjC6uNHtextjANHvQFLiY/CDvjj1IryHG4ruts5xYJxCAd1jlSrTlNex7G2ql1oEEHN4pF7ECIO8V4/8AaHsANvKeCie9cJIIsJE29DvrP8Z+5pmrSsiZ2t7S4nDYwpS4VNiFBCgCImCM0Tu41pOynaNGIcDifCVJGdOpC02JJi4Iywd8Hga8z2xtNeJ+8WnxJCUkgkg2Jkg6E5VG3OaldicYWsYjcFSn5j3gV0Torp2tmxGj6BSbUVEw2I8A6UV4jWTpuMpxncqlc5T+IapPHpTuOx2dsZFhQJEEGQRc065hwtAB4Cs1tHspfM2VNqnNLaiiTM+KLK0/EDW8OLeXYiV0iPiez7Cl51YdoqJkkoTJPE2uaq9odp2mnCyvPnGXKkJPikeFKN2ttQK6/wBnMZEJxrscwkmIj2rHhRs37P0lZcfKnlq1LkK4DToBrOldicFmUrmNrgywoqDilZAf/TkQCeJnXiAYnjclTmMbR7TjaRxKkif1199SNpfZ805AykAXhJyiTqYFqZw32ZMD8E9STr50nOm8ti4sad7RYNvXEJP8sr14ZQajufaAxMMtPPWtlTA9993CtFhuwjKPZaQOYSJ9YmrTDdnEJEBIFQ6lJfLKVNmIT2sxa/3eAyjitcW3SIBpt17abn4cOkTPslQHrNejt7JSKfGBQN1T6mK1FF9Nnma9m7SWROJSnjlR+ov7qEdjsYpWZWNem0hMpHkkKj3V6cMMnhS+6HCp9W/CQ+meaYf7OyCpXfPZle0rOQT1IF/OlL7ALm2JfA4Bw8eY8q9KyiiKXq5j6Z5p/uA5/wDlYn/9h/SnB9nyv/vPTx71UnravSIrmWj1Uw6aPOE9gFgyMTiB0dI+VJV2Hf34zFH/ALpr0mKMoo9VMOmea4f7MkH94pxzhmUbTrYRVs72ddaSEsOrQEiybKTyssEgcgQK2oFBAOtJ/kzew6R50DtJKj940obszZmNZOU9d+4UtG3NoJELw2HcvfKVI+M+vS1b44dPCkfsKar1C8xQumzz53tRjLxgU8iHhAE6EEXPMcRUrD9slJEvYN4fy5XBG/RU+lbb9gRwpp3ZKDuo60HuIuEjIf73YQqyqcU2TeHEKb96hHHfXX9vYUpOXEMyAf8A1Ej4nlWhf7OIUCCkEHXn5VWudhGSZLSD1Sk8uHCrVSl9kuDKFhxGKZSoEEKAJGuVUXSehPuqm2l2NS57BCT+aNeJMa3v5eu1f7FtwSlISqIzJ8Ko4ZhB4b91U+I7HvAyjEviNAVBQ9FC/vraFWK7Zf2TxaHuyzi8MO5WCpqZQQfEkX8PMDyqj+0lRUhDgJLYcGZJsTIMGd1gRb81S1bI2g2TleQ5wC2wP6BTDmxcZiSlvEhoNBQUQgGVEWiToLmnG3PndBk0OL7OstNBDSIbNyDckq/Eo7zp0gcKwqsC0ce23hx7KszhHsiDdIGnUjSeVbftNs/EPNBpt3uxABKRdQA0J13bo366U92S7GJw43lR1Udeltw3CpjV4xcm7tha7waPCsnIOlFWCUACKK87n9G/EgpdMC5040rvTxPrRRVMXgQVWoQs8TRRTYo7FBw8T613vTxPrRRU+C/Id6eJ9a53p4n1oooQMO9PE+tHenifWiimIO9PE+tHenifWiimIO9PE+tHenifWiikAd6eJ9aO9PE+tFFAB3p4n1o708T60UUAHenifWjvTxPrRRQAd6eJ9aO9PE+tFFAw708T60d6eJ9aKKGAd6eJ9aO9PE+tFFAw708T60kqPGiimiXoaXSKKKvwQxRNPoWY1NFFQWd708T60UUVBR//2Q=="/>
          <p:cNvSpPr>
            <a:spLocks noChangeAspect="1" noChangeArrowheads="1"/>
          </p:cNvSpPr>
          <p:nvPr/>
        </p:nvSpPr>
        <p:spPr bwMode="auto">
          <a:xfrm>
            <a:off x="8737600" y="-736600"/>
            <a:ext cx="2019300" cy="1514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1E90-6039-4288-8E5C-85E76203C1E3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851648" cy="785818"/>
          </a:xfrm>
        </p:spPr>
        <p:txBody>
          <a:bodyPr>
            <a:normAutofit/>
          </a:bodyPr>
          <a:lstStyle/>
          <a:p>
            <a:r>
              <a:rPr lang="ar-SA" dirty="0" smtClean="0"/>
              <a:t>بيان مسئله و ضرورت اجراي طرح </a:t>
            </a:r>
            <a:r>
              <a:rPr lang="fa-IR" dirty="0" smtClean="0">
                <a:sym typeface="Wingdings" pitchFamily="2" charset="2"/>
              </a:rPr>
              <a:t>(ادامه)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7854696" cy="4500594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ar-SA" dirty="0" smtClean="0"/>
              <a:t>بطورکلی این پژوهش </a:t>
            </a:r>
            <a:r>
              <a:rPr lang="fa-IR" dirty="0" smtClean="0"/>
              <a:t>با هدف تعيين ارتباط سرمايه اجتماعي و وضعيت سلامت زنان سنين باروري در تهران انجام شد.</a:t>
            </a:r>
            <a:endParaRPr lang="fa-IR" u="sng" dirty="0" smtClean="0"/>
          </a:p>
          <a:p>
            <a:pPr>
              <a:lnSpc>
                <a:spcPct val="160000"/>
              </a:lnSpc>
              <a:buNone/>
            </a:pP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851648" cy="785818"/>
          </a:xfrm>
        </p:spPr>
        <p:txBody>
          <a:bodyPr>
            <a:normAutofit/>
          </a:bodyPr>
          <a:lstStyle/>
          <a:p>
            <a:r>
              <a:rPr lang="fa-IR" dirty="0" smtClean="0"/>
              <a:t>متدولوژي مطالعه كمّي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8176992" cy="495430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b="1" dirty="0" smtClean="0"/>
              <a:t>نوع مطالعه:  </a:t>
            </a:r>
            <a:r>
              <a:rPr lang="fa-IR" dirty="0" smtClean="0"/>
              <a:t>مقطعی مبتنی بر جمعیت</a:t>
            </a:r>
          </a:p>
          <a:p>
            <a:pPr>
              <a:lnSpc>
                <a:spcPct val="200000"/>
              </a:lnSpc>
            </a:pPr>
            <a:r>
              <a:rPr lang="fa-IR" dirty="0" smtClean="0"/>
              <a:t> </a:t>
            </a:r>
            <a:r>
              <a:rPr lang="fa-IR" b="1" dirty="0" smtClean="0"/>
              <a:t>نمونه‏هاي مطالعه: </a:t>
            </a:r>
            <a:r>
              <a:rPr lang="fa-IR" dirty="0" smtClean="0"/>
              <a:t>770 </a:t>
            </a:r>
            <a:r>
              <a:rPr lang="ar-SA" dirty="0" smtClean="0"/>
              <a:t>زن سنين باروري (49-15سال) </a:t>
            </a:r>
            <a:r>
              <a:rPr lang="fa-IR" dirty="0" smtClean="0"/>
              <a:t>در </a:t>
            </a:r>
            <a:r>
              <a:rPr lang="ar-SA" dirty="0" smtClean="0"/>
              <a:t>مناطق 22 گانه‌ شهر تهران </a:t>
            </a:r>
            <a:endParaRPr lang="fa-IR" dirty="0" smtClean="0"/>
          </a:p>
          <a:p>
            <a:pPr>
              <a:lnSpc>
                <a:spcPct val="200000"/>
              </a:lnSpc>
            </a:pPr>
            <a:r>
              <a:rPr lang="fa-IR" b="1" dirty="0" smtClean="0"/>
              <a:t>روش نمونه‏گیری: </a:t>
            </a:r>
            <a:r>
              <a:rPr lang="fa-IR" dirty="0" smtClean="0"/>
              <a:t>روش چند مرحله‏ای</a:t>
            </a: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AC6A9-1E0F-4F5B-AADE-FF3A31FC743D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851648" cy="785818"/>
          </a:xfrm>
        </p:spPr>
        <p:txBody>
          <a:bodyPr>
            <a:normAutofit/>
          </a:bodyPr>
          <a:lstStyle/>
          <a:p>
            <a:r>
              <a:rPr lang="fa-IR" dirty="0" smtClean="0"/>
              <a:t>متدولوژي مطالعه كمّي (ادامه)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8104984" cy="521495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b="1" dirty="0" smtClean="0"/>
              <a:t>ابزار جمع‏آوری داده‏ها</a:t>
            </a:r>
            <a:endParaRPr lang="en-US" b="1" dirty="0" smtClean="0"/>
          </a:p>
          <a:p>
            <a:pPr lvl="1" algn="r">
              <a:lnSpc>
                <a:spcPct val="20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پرسشنامه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SF- 36</a:t>
            </a:r>
            <a:r>
              <a:rPr lang="fa-I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Montazeri, et al., 2005</a:t>
            </a:r>
            <a:r>
              <a:rPr lang="fa-I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r">
              <a:lnSpc>
                <a:spcPct val="20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پرسشنامه سرمایه اجتماعی یکپارچه</a:t>
            </a: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 شده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(SC-IQ) </a:t>
            </a:r>
            <a:r>
              <a:rPr lang="ar-S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Nedjat, et al., 2012</a:t>
            </a:r>
            <a:r>
              <a:rPr lang="ar-S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9503-685E-4543-90DF-3E99C2B7BB2D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7146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/>
              <a:t>ابزارهای جمع‏آوري داده‏ها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8" y="1357298"/>
          <a:ext cx="8929718" cy="5143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555"/>
                <a:gridCol w="2476308"/>
                <a:gridCol w="1050555"/>
                <a:gridCol w="4352300"/>
              </a:tblGrid>
              <a:tr h="5615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تعداد گويه</a:t>
                      </a:r>
                      <a:endParaRPr kumimoji="0"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fa-I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ابعاد 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SC-IQ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تعداد گويه</a:t>
                      </a:r>
                      <a:endParaRPr kumimoji="0"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ابعاد </a:t>
                      </a:r>
                      <a:r>
                        <a:rPr lang="ar-SA" sz="1800" dirty="0" smtClean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پرسشنامه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B Mitra" pitchFamily="2" charset="-78"/>
                        </a:rPr>
                        <a:t>SF- 36</a:t>
                      </a:r>
                      <a:r>
                        <a:rPr lang="fa-IR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B Mitra" pitchFamily="2" charset="-78"/>
                        </a:rPr>
                        <a:t> </a:t>
                      </a:r>
                      <a:endParaRPr lang="en-US" dirty="0">
                        <a:cs typeface="B Mitra" pitchFamily="2" charset="-78"/>
                      </a:endParaRPr>
                    </a:p>
                  </a:txBody>
                  <a:tcPr/>
                </a:tc>
              </a:tr>
              <a:tr h="561573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ar-SA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3</a:t>
                      </a:r>
                      <a:endParaRPr kumimoji="0" lang="en-US" sz="1800" b="1" kern="1200" dirty="0" smtClean="0">
                        <a:solidFill>
                          <a:srgbClr val="FFC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SA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گروه</a:t>
                      </a:r>
                      <a:r>
                        <a:rPr lang="fa-IR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‏</a:t>
                      </a:r>
                      <a:r>
                        <a:rPr lang="ar-SA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ها و شبكه</a:t>
                      </a:r>
                      <a:r>
                        <a:rPr lang="fa-IR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‏</a:t>
                      </a:r>
                      <a:r>
                        <a:rPr lang="ar-SA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هاي ارتباطي</a:t>
                      </a:r>
                      <a:r>
                        <a:rPr lang="en-US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 </a:t>
                      </a:r>
                      <a:endParaRPr kumimoji="0" lang="en-US" sz="1800" b="1" kern="1200" dirty="0" smtClean="0">
                        <a:solidFill>
                          <a:srgbClr val="9933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fa-IR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10</a:t>
                      </a:r>
                      <a:endParaRPr kumimoji="0" lang="en-US" sz="1800" b="1" kern="1200" dirty="0" smtClean="0">
                        <a:solidFill>
                          <a:srgbClr val="FFC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عملكرد جسمي</a:t>
                      </a:r>
                      <a:endParaRPr kumimoji="0" lang="en-US" sz="1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650930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fa-IR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7</a:t>
                      </a:r>
                      <a:endParaRPr kumimoji="0" lang="en-US" sz="1800" b="1" kern="1200" dirty="0" smtClean="0">
                        <a:solidFill>
                          <a:srgbClr val="FFC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SA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اعتماد و اتحاد</a:t>
                      </a:r>
                      <a:endParaRPr lang="en-US" b="1" dirty="0">
                        <a:solidFill>
                          <a:srgbClr val="9933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4</a:t>
                      </a:r>
                      <a:endParaRPr lang="en-US" sz="1800" b="1" dirty="0">
                        <a:solidFill>
                          <a:srgbClr val="FFC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محدوديت در ایفای نقش به علت مشکلات جسمي</a:t>
                      </a:r>
                      <a:endParaRPr kumimoji="0" lang="en-US" sz="1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561573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fa-IR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3</a:t>
                      </a:r>
                      <a:endParaRPr kumimoji="0" lang="en-US" sz="1800" b="1" kern="1200" dirty="0" smtClean="0">
                        <a:solidFill>
                          <a:srgbClr val="FFC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SA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همكاري و فعاليت اشتراكي</a:t>
                      </a:r>
                      <a:r>
                        <a:rPr lang="fa-IR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 </a:t>
                      </a:r>
                      <a:endParaRPr lang="en-US" b="1" dirty="0">
                        <a:solidFill>
                          <a:srgbClr val="9933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ar-SA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2</a:t>
                      </a:r>
                      <a:endParaRPr lang="en-US" sz="1800" b="1" dirty="0">
                        <a:solidFill>
                          <a:srgbClr val="FFC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درد جسمي</a:t>
                      </a:r>
                      <a:endParaRPr kumimoji="0" lang="en-US" sz="1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561573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fa-IR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2</a:t>
                      </a:r>
                      <a:endParaRPr kumimoji="0" lang="en-US" sz="1800" b="1" kern="1200" dirty="0" smtClean="0">
                        <a:solidFill>
                          <a:srgbClr val="FFC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SA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اطلاعات و ارتباطات</a:t>
                      </a:r>
                      <a:r>
                        <a:rPr lang="fa-IR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 </a:t>
                      </a:r>
                      <a:endParaRPr lang="en-US" b="1" dirty="0">
                        <a:solidFill>
                          <a:srgbClr val="9933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fa-IR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5</a:t>
                      </a:r>
                      <a:endParaRPr lang="en-US" sz="1800" b="1" dirty="0">
                        <a:solidFill>
                          <a:srgbClr val="FFC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سلامت عمومي</a:t>
                      </a:r>
                      <a:endParaRPr kumimoji="0" lang="en-US" sz="1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561573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fa-IR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9</a:t>
                      </a:r>
                      <a:endParaRPr kumimoji="0" lang="en-US" sz="1800" b="1" kern="1200" dirty="0" smtClean="0">
                        <a:solidFill>
                          <a:srgbClr val="FFC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SA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همبستگي اجتماعي</a:t>
                      </a:r>
                      <a:r>
                        <a:rPr lang="fa-IR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 </a:t>
                      </a:r>
                      <a:endParaRPr lang="en-US" b="1" dirty="0">
                        <a:solidFill>
                          <a:srgbClr val="9933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ar-SA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4</a:t>
                      </a:r>
                      <a:endParaRPr lang="en-US" sz="1800" b="1" dirty="0">
                        <a:solidFill>
                          <a:srgbClr val="FFC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نشاط</a:t>
                      </a:r>
                      <a:endParaRPr lang="en-US" b="1" dirty="0">
                        <a:solidFill>
                          <a:srgbClr val="FF0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</a:tr>
              <a:tr h="561573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50000"/>
                        </a:lnSpc>
                      </a:pPr>
                      <a:r>
                        <a:rPr kumimoji="0" lang="fa-IR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7</a:t>
                      </a:r>
                      <a:endParaRPr kumimoji="0" lang="en-US" sz="1800" b="1" kern="1200" dirty="0" smtClean="0">
                        <a:solidFill>
                          <a:srgbClr val="FFC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SA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توانمندي و عملكرد سياسي</a:t>
                      </a:r>
                      <a:r>
                        <a:rPr lang="fa-IR" sz="1800" b="1" dirty="0" smtClean="0">
                          <a:solidFill>
                            <a:srgbClr val="993300"/>
                          </a:solidFill>
                          <a:cs typeface="B Mitra" pitchFamily="2" charset="-78"/>
                        </a:rPr>
                        <a:t> </a:t>
                      </a:r>
                      <a:endParaRPr lang="en-US" b="1" dirty="0">
                        <a:solidFill>
                          <a:srgbClr val="9933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ar-SA" sz="18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2</a:t>
                      </a:r>
                      <a:endParaRPr lang="en-US" sz="1800" b="1" dirty="0">
                        <a:solidFill>
                          <a:srgbClr val="FFC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عملكرد اجتماعي</a:t>
                      </a:r>
                      <a:endParaRPr lang="en-US" b="1" dirty="0">
                        <a:solidFill>
                          <a:srgbClr val="FF0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</a:tr>
              <a:tr h="561573">
                <a:tc rowSpan="2"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en-US" sz="1800" b="1" dirty="0">
                        <a:solidFill>
                          <a:srgbClr val="FFC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endParaRPr lang="en-US" b="1" dirty="0">
                        <a:solidFill>
                          <a:srgbClr val="FF0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>
                          <a:solidFill>
                            <a:srgbClr val="FFC000"/>
                          </a:solidFill>
                          <a:cs typeface="B Mitra" pitchFamily="2" charset="-78"/>
                        </a:rPr>
                        <a:t>3</a:t>
                      </a:r>
                      <a:endParaRPr lang="en-US" sz="1800" b="1" dirty="0">
                        <a:solidFill>
                          <a:srgbClr val="FFC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محدوديت در ایفای نقش به علت مشکلات عاطفی</a:t>
                      </a:r>
                      <a:endParaRPr kumimoji="0" lang="en-US" sz="1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561573">
                <a:tc gridSpan="2" vMerge="1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endParaRPr lang="en-US" b="1" dirty="0">
                        <a:solidFill>
                          <a:srgbClr val="FF0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endParaRPr lang="en-US" b="1" dirty="0">
                        <a:solidFill>
                          <a:srgbClr val="FF0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>
                          <a:solidFill>
                            <a:srgbClr val="FFC000"/>
                          </a:solidFill>
                          <a:cs typeface="B Mitra" pitchFamily="2" charset="-78"/>
                        </a:rPr>
                        <a:t>5</a:t>
                      </a:r>
                      <a:endParaRPr lang="en-US" sz="1800" b="1" dirty="0">
                        <a:solidFill>
                          <a:srgbClr val="FFC000"/>
                        </a:solidFill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سلامت روان</a:t>
                      </a:r>
                      <a:endParaRPr kumimoji="0" lang="en-US" sz="1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B53F-DC83-4ADA-8A94-335AD15F78EB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851648" cy="785818"/>
          </a:xfrm>
        </p:spPr>
        <p:txBody>
          <a:bodyPr>
            <a:normAutofit/>
          </a:bodyPr>
          <a:lstStyle/>
          <a:p>
            <a:r>
              <a:rPr lang="fa-IR" dirty="0" smtClean="0"/>
              <a:t>تجزيه و تحليل مطالعه كمّي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7854696" cy="450059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  <a:buNone/>
            </a:pPr>
            <a:r>
              <a:rPr lang="ar-SA" sz="3900" b="1" dirty="0" smtClean="0"/>
              <a:t>تحليل</a:t>
            </a:r>
            <a:r>
              <a:rPr lang="fa-IR" sz="3900" b="1" dirty="0" smtClean="0"/>
              <a:t>‏هاي آماري </a:t>
            </a:r>
            <a:r>
              <a:rPr lang="fa-IR" sz="3900" dirty="0" smtClean="0"/>
              <a:t>(</a:t>
            </a:r>
            <a:r>
              <a:rPr lang="ar-SA" sz="3900" dirty="0" smtClean="0"/>
              <a:t>با استفاده از نرم افزار </a:t>
            </a:r>
            <a:r>
              <a:rPr lang="en-US" sz="3900" dirty="0" smtClean="0"/>
              <a:t>SPSS</a:t>
            </a:r>
            <a:r>
              <a:rPr lang="fa-IR" sz="3900" dirty="0" smtClean="0"/>
              <a:t>)</a:t>
            </a:r>
            <a:r>
              <a:rPr lang="fa-IR" sz="3900" b="1" dirty="0" smtClean="0"/>
              <a:t>:</a:t>
            </a:r>
          </a:p>
          <a:p>
            <a:pPr lvl="1" algn="just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توصیف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ي (</a:t>
            </a: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ابعاد سرمایه اجتماعی و سلامت زنان 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)</a:t>
            </a:r>
          </a:p>
          <a:p>
            <a:pPr lvl="1" algn="just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آزمون آنالیز واریانس 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(</a:t>
            </a: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ارتباط متغیرهای جمعیتی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 </a:t>
            </a: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اجتماعي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 </a:t>
            </a: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با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 </a:t>
            </a: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ابعاد سرمایه اجتماعی و ابعاد سلامت زنان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)</a:t>
            </a:r>
          </a:p>
          <a:p>
            <a:pPr lvl="1" algn="just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رگرسیون خطی چندگانه 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(براي تعديل </a:t>
            </a: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فاكتورهاي 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زمينه‏اي و </a:t>
            </a:r>
            <a:r>
              <a:rPr lang="ar-SA" sz="3200" dirty="0" smtClean="0">
                <a:solidFill>
                  <a:schemeClr val="tx1"/>
                </a:solidFill>
                <a:cs typeface="B Mitra" pitchFamily="2" charset="-78"/>
              </a:rPr>
              <a:t>پیشگویی تاثیر متغیرهای مستقل بر متغیر وابسته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)</a:t>
            </a:r>
            <a:endParaRPr lang="fa-IR" sz="3200" b="1" dirty="0" smtClean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C4EF-0E9B-4B33-9EBC-3B0D1ABE162B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2857520"/>
          </a:xfrm>
        </p:spPr>
        <p:txBody>
          <a:bodyPr>
            <a:normAutofit/>
          </a:bodyPr>
          <a:lstStyle/>
          <a:p>
            <a:pPr algn="ctr"/>
            <a:r>
              <a:rPr lang="fa-IR" sz="6000" b="1" dirty="0" smtClean="0">
                <a:cs typeface="B Mitra" pitchFamily="2" charset="-78"/>
              </a:rPr>
              <a:t>يافته‏هاي مطالعه</a:t>
            </a:r>
            <a:endParaRPr lang="en-US" sz="6000" b="1" dirty="0">
              <a:cs typeface="B Mitra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5380D-ED7A-4719-BDE5-24CE4A0C8B0B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71462"/>
            <a:ext cx="8229600" cy="100010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a-IR" sz="3200" dirty="0" smtClean="0">
                <a:cs typeface="Mitra" pitchFamily="2" charset="-78"/>
              </a:rPr>
              <a:t/>
            </a:r>
            <a:br>
              <a:rPr lang="fa-IR" sz="3200" dirty="0" smtClean="0">
                <a:cs typeface="Mitra" pitchFamily="2" charset="-78"/>
              </a:rPr>
            </a:br>
            <a:r>
              <a:rPr lang="fa-IR" sz="3200" dirty="0" smtClean="0">
                <a:cs typeface="Mitra" pitchFamily="2" charset="-78"/>
              </a:rPr>
              <a:t/>
            </a:r>
            <a:br>
              <a:rPr lang="fa-IR" sz="3200" dirty="0" smtClean="0">
                <a:cs typeface="Mitra" pitchFamily="2" charset="-78"/>
              </a:rPr>
            </a:br>
            <a:r>
              <a:rPr lang="fa-IR" sz="3200" dirty="0" smtClean="0">
                <a:cs typeface="Mitra" pitchFamily="2" charset="-78"/>
              </a:rPr>
              <a:t>جدول 1: مشخصات جمعيتي اجتماعي زنان سنين باروري</a:t>
            </a:r>
            <a:br>
              <a:rPr lang="fa-IR" sz="3200" dirty="0" smtClean="0">
                <a:cs typeface="Mitra" pitchFamily="2" charset="-78"/>
              </a:rPr>
            </a:br>
            <a:endParaRPr lang="en-US" sz="2400" dirty="0">
              <a:cs typeface="Mitra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714355"/>
          <a:ext cx="9072594" cy="5768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00"/>
                <a:gridCol w="1143008"/>
                <a:gridCol w="3000396"/>
                <a:gridCol w="1214446"/>
                <a:gridCol w="1148755"/>
                <a:gridCol w="1565889"/>
              </a:tblGrid>
              <a:tr h="464013"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 smtClean="0">
                          <a:cs typeface="Mitra" pitchFamily="2" charset="-78"/>
                        </a:rPr>
                        <a:t>درصد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 smtClean="0">
                          <a:cs typeface="Mitra" pitchFamily="2" charset="-78"/>
                        </a:rPr>
                        <a:t>تعداد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 smtClean="0">
                          <a:cs typeface="Mitra" pitchFamily="2" charset="-78"/>
                        </a:rPr>
                        <a:t>مشخصات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 smtClean="0">
                          <a:cs typeface="Mitra" pitchFamily="2" charset="-78"/>
                        </a:rPr>
                        <a:t>درصد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 smtClean="0">
                          <a:cs typeface="Mitra" pitchFamily="2" charset="-78"/>
                        </a:rPr>
                        <a:t>تعداد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 smtClean="0">
                          <a:cs typeface="Mitra" pitchFamily="2" charset="-78"/>
                        </a:rPr>
                        <a:t>مشخصات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1607690"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62/2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24/7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13/1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479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190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101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وضعيت شغلي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خانه</a:t>
                      </a:r>
                      <a:r>
                        <a:rPr kumimoji="0" lang="fa-IR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‏</a:t>
                      </a:r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دار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شاغل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دانشجو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21/5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34/5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29/1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14/9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165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266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224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115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سن (سال)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25-15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35-26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45-36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49-46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1563886"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6/5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10/8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43/8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38/9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50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83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337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300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سطح تحصيلات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بي</a:t>
                      </a:r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‏</a:t>
                      </a: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سواد/ ابتدايي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راهنمايي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دبيرستان 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دانشگاهي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23/8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72/2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4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183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556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31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وضعيت تاهل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مجرد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متاهل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بيوه/ مطلقه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1768725"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44/1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31/4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24/5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337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240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188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كفايت درآمد براي مخارج زندگي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خير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تا حدي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بلي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64/3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23/2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13/5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200" dirty="0" smtClean="0"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487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179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91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0"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قوميت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فارس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آذري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/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غيره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92D7-5762-431D-92A0-D0D934A42217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-571500"/>
            <a:ext cx="8229600" cy="11430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a-IR" sz="3200" dirty="0" smtClean="0">
                <a:cs typeface="Mitra" pitchFamily="2" charset="-78"/>
              </a:rPr>
              <a:t/>
            </a:r>
            <a:br>
              <a:rPr lang="fa-IR" sz="3200" dirty="0" smtClean="0">
                <a:cs typeface="Mitra" pitchFamily="2" charset="-78"/>
              </a:rPr>
            </a:br>
            <a:r>
              <a:rPr lang="fa-IR" sz="3200" dirty="0" smtClean="0">
                <a:cs typeface="Mitra" pitchFamily="2" charset="-78"/>
              </a:rPr>
              <a:t/>
            </a:r>
            <a:br>
              <a:rPr lang="fa-IR" sz="3200" dirty="0" smtClean="0">
                <a:cs typeface="Mitra" pitchFamily="2" charset="-78"/>
              </a:rPr>
            </a:br>
            <a:r>
              <a:rPr lang="fa-IR" sz="3200" dirty="0" smtClean="0">
                <a:cs typeface="Mitra" pitchFamily="2" charset="-78"/>
              </a:rPr>
              <a:t>جدول 2: وضعيت ابعاد سرمايه اجتماعي زنان سنين باروري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8" y="785794"/>
          <a:ext cx="9001156" cy="5623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241"/>
                <a:gridCol w="2175279"/>
                <a:gridCol w="4950636"/>
              </a:tblGrid>
              <a:tr h="561515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Mitra" pitchFamily="2" charset="-78"/>
                        </a:rPr>
                        <a:t>انحراف معيار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Mitra" pitchFamily="2" charset="-78"/>
                        </a:rPr>
                        <a:t>ميانگين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ابعاد سرمايه اجتماعي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1012092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solidFill>
                            <a:srgbClr val="FFC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19/43</a:t>
                      </a:r>
                      <a:endParaRPr lang="en-US" sz="2400" dirty="0">
                        <a:solidFill>
                          <a:srgbClr val="FFC000"/>
                        </a:solidFill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solidFill>
                            <a:srgbClr val="FFC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31/78</a:t>
                      </a:r>
                      <a:endParaRPr lang="en-US" sz="2400" dirty="0">
                        <a:solidFill>
                          <a:srgbClr val="FFC000"/>
                        </a:solidFill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solidFill>
                            <a:srgbClr val="FFC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گروه</a:t>
                      </a:r>
                      <a:r>
                        <a:rPr lang="fa-IR" sz="2400" dirty="0" smtClean="0">
                          <a:solidFill>
                            <a:srgbClr val="FFC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‏</a:t>
                      </a:r>
                      <a:r>
                        <a:rPr lang="ar-SA" sz="2400" dirty="0" smtClean="0">
                          <a:solidFill>
                            <a:srgbClr val="FFC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ها </a:t>
                      </a:r>
                      <a:r>
                        <a:rPr lang="ar-SA" sz="2400" dirty="0">
                          <a:solidFill>
                            <a:srgbClr val="FFC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و </a:t>
                      </a:r>
                      <a:r>
                        <a:rPr lang="ar-SA" sz="2400" dirty="0" smtClean="0">
                          <a:solidFill>
                            <a:srgbClr val="FFC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شبكه</a:t>
                      </a:r>
                      <a:r>
                        <a:rPr lang="fa-IR" sz="2400" dirty="0" smtClean="0">
                          <a:solidFill>
                            <a:srgbClr val="FFC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‏</a:t>
                      </a:r>
                      <a:r>
                        <a:rPr lang="ar-SA" sz="2400" dirty="0" smtClean="0">
                          <a:solidFill>
                            <a:srgbClr val="FFC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هاي </a:t>
                      </a:r>
                      <a:r>
                        <a:rPr lang="ar-SA" sz="2400" dirty="0">
                          <a:solidFill>
                            <a:srgbClr val="FFC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ارتباطي</a:t>
                      </a:r>
                      <a:endParaRPr lang="en-US" sz="2400" dirty="0">
                        <a:solidFill>
                          <a:srgbClr val="FFC000"/>
                        </a:solidFill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1007102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17/40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57200" algn="ctr" rtl="0" eaLnBrk="1" latinLnBrk="0" hangingPunct="1">
                        <a:lnSpc>
                          <a:spcPct val="300000"/>
                        </a:lnSpc>
                        <a:spcAft>
                          <a:spcPts val="0"/>
                        </a:spcAft>
                        <a:tabLst>
                          <a:tab pos="163830" algn="l"/>
                          <a:tab pos="291465" algn="ctr"/>
                        </a:tabLst>
                      </a:pPr>
                      <a:r>
                        <a:rPr kumimoji="0" lang="fa-IR" sz="2400" kern="12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54/48</a:t>
                      </a:r>
                      <a:r>
                        <a:rPr kumimoji="0" lang="ar-SA" sz="2400" kern="12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	</a:t>
                      </a:r>
                      <a:endParaRPr kumimoji="0" lang="en-US" sz="2400" kern="1200" dirty="0" smtClean="0">
                        <a:solidFill>
                          <a:srgbClr val="1F497D"/>
                        </a:solidFill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latin typeface="BLotus"/>
                          <a:ea typeface="Calibri"/>
                          <a:cs typeface="Mitra" pitchFamily="2" charset="-78"/>
                        </a:rPr>
                        <a:t>اعتماد و اتحاد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1208523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25/60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46/18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latin typeface="BLotus"/>
                          <a:ea typeface="Calibri"/>
                          <a:cs typeface="Mitra" pitchFamily="2" charset="-78"/>
                        </a:rPr>
                        <a:t>همكاري و فعاليت اشتراكي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1007102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11/94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55/72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FF0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همبستگي اجتماعي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561515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15/88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itra" pitchFamily="2" charset="-78"/>
                        </a:rPr>
                        <a:t> </a:t>
                      </a:r>
                      <a:r>
                        <a:rPr kumimoji="0"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46/86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itra" pitchFamily="2" charset="-78"/>
                        </a:rPr>
                        <a:t> </a:t>
                      </a:r>
                      <a:r>
                        <a:rPr lang="ar-SA" sz="2400" dirty="0" smtClean="0">
                          <a:latin typeface="BLotus"/>
                          <a:ea typeface="Calibri"/>
                          <a:cs typeface="Mitra" pitchFamily="2" charset="-78"/>
                        </a:rPr>
                        <a:t>توانمندي </a:t>
                      </a:r>
                      <a:r>
                        <a:rPr lang="ar-SA" sz="2400" dirty="0">
                          <a:latin typeface="BLotus"/>
                          <a:ea typeface="Calibri"/>
                          <a:cs typeface="Mitra" pitchFamily="2" charset="-78"/>
                        </a:rPr>
                        <a:t>و عملكرد سياسي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9705-5E36-4E56-8ACA-C4CE39B6284C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-357214"/>
            <a:ext cx="8229600" cy="11430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a-IR" sz="3200" dirty="0" smtClean="0">
                <a:cs typeface="Mitra" pitchFamily="2" charset="-78"/>
              </a:rPr>
              <a:t/>
            </a:r>
            <a:br>
              <a:rPr lang="fa-IR" sz="3200" dirty="0" smtClean="0">
                <a:cs typeface="Mitra" pitchFamily="2" charset="-78"/>
              </a:rPr>
            </a:br>
            <a:r>
              <a:rPr lang="fa-IR" sz="3200" dirty="0" smtClean="0">
                <a:cs typeface="Mitra" pitchFamily="2" charset="-78"/>
              </a:rPr>
              <a:t/>
            </a:r>
            <a:br>
              <a:rPr lang="fa-IR" sz="3200" dirty="0" smtClean="0">
                <a:cs typeface="Mitra" pitchFamily="2" charset="-78"/>
              </a:rPr>
            </a:br>
            <a:r>
              <a:rPr lang="fa-IR" sz="3200" dirty="0" smtClean="0">
                <a:cs typeface="Mitra" pitchFamily="2" charset="-78"/>
              </a:rPr>
              <a:t>جدول 2: وضعيت ابعاد سرمايه اجتماعي زنان سنين باروري (ادامه)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928670"/>
          <a:ext cx="9143999" cy="580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982"/>
                <a:gridCol w="2222515"/>
                <a:gridCol w="4889502"/>
              </a:tblGrid>
              <a:tr h="58559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200" dirty="0" smtClean="0">
                          <a:cs typeface="Mitra" pitchFamily="2" charset="-78"/>
                        </a:rPr>
                        <a:t>درصد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200" dirty="0" smtClean="0">
                          <a:cs typeface="Mitra" pitchFamily="2" charset="-78"/>
                        </a:rPr>
                        <a:t>تعداد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200" dirty="0" smtClean="0">
                          <a:cs typeface="Mitra" pitchFamily="2" charset="-78"/>
                        </a:rPr>
                        <a:t>سوالات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302555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fa-IR" sz="2200" dirty="0" smtClean="0">
                        <a:cs typeface="Mitra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fa-IR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46/9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14/7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18/9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8/4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11/1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fa-IR" sz="2200" dirty="0" smtClean="0">
                        <a:cs typeface="Mitra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358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112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144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64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85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kumimoji="0"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ميزان پيگيري اخبار و وقايع کشور</a:t>
                      </a:r>
                      <a:endParaRPr kumimoji="0" lang="fa-IR" sz="2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هر روز</a:t>
                      </a:r>
                      <a:endParaRPr kumimoji="0" lang="en-US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سه بار در هفته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هفته‌اي يک بار  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چند هفته يک بار</a:t>
                      </a:r>
                      <a:endParaRPr kumimoji="0" lang="en-US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اصلاً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204956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fa-IR" sz="2200" dirty="0" smtClean="0">
                        <a:cs typeface="Mitra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200" dirty="0" smtClean="0">
                          <a:solidFill>
                            <a:srgbClr val="FF0000"/>
                          </a:solidFill>
                          <a:cs typeface="Mitra" pitchFamily="2" charset="-78"/>
                        </a:rPr>
                        <a:t>62/8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200" dirty="0" smtClean="0">
                          <a:cs typeface="Mitra" pitchFamily="2" charset="-78"/>
                        </a:rPr>
                        <a:t>24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200" dirty="0" smtClean="0">
                          <a:cs typeface="Mitra" pitchFamily="2" charset="-78"/>
                        </a:rPr>
                        <a:t>20/1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fa-IR" sz="2200" dirty="0" smtClean="0">
                        <a:cs typeface="Mitra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200" dirty="0" smtClean="0">
                          <a:solidFill>
                            <a:srgbClr val="FF0000"/>
                          </a:solidFill>
                          <a:cs typeface="Mitra" pitchFamily="2" charset="-78"/>
                        </a:rPr>
                        <a:t>458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200" dirty="0" smtClean="0">
                          <a:cs typeface="Mitra" pitchFamily="2" charset="-78"/>
                        </a:rPr>
                        <a:t>131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200" dirty="0" smtClean="0">
                          <a:cs typeface="Mitra" pitchFamily="2" charset="-78"/>
                        </a:rPr>
                        <a:t>73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kumimoji="0" lang="ar-SA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سه منبع اصلي براي دريافت اطلاعات</a:t>
                      </a:r>
                      <a:endParaRPr kumimoji="0" lang="fa-IR" sz="2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تلويزيون</a:t>
                      </a:r>
                      <a:endParaRPr kumimoji="0" lang="fa-IR" sz="2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روزنامه و مجلات</a:t>
                      </a:r>
                      <a:endParaRPr kumimoji="0" lang="fa-IR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Mitra" pitchFamily="2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kumimoji="0" lang="ar-SA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اقوام، دوستان و همسايه‌ها </a:t>
                      </a:r>
                      <a:endParaRPr lang="en-US" sz="2200" dirty="0">
                        <a:cs typeface="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350D-4308-47FF-95EB-E7C9A6E73361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-71454"/>
            <a:ext cx="8229600" cy="11430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a-IR" sz="3200" dirty="0" smtClean="0">
                <a:cs typeface="Mitra" pitchFamily="2" charset="-78"/>
              </a:rPr>
              <a:t/>
            </a:r>
            <a:br>
              <a:rPr lang="fa-IR" sz="3200" dirty="0" smtClean="0">
                <a:cs typeface="Mitra" pitchFamily="2" charset="-78"/>
              </a:rPr>
            </a:br>
            <a:r>
              <a:rPr lang="fa-IR" sz="3200" dirty="0" smtClean="0">
                <a:cs typeface="Mitra" pitchFamily="2" charset="-78"/>
              </a:rPr>
              <a:t/>
            </a:r>
            <a:br>
              <a:rPr lang="fa-IR" sz="3200" dirty="0" smtClean="0">
                <a:cs typeface="Mitra" pitchFamily="2" charset="-78"/>
              </a:rPr>
            </a:br>
            <a:r>
              <a:rPr lang="fa-IR" sz="3200" dirty="0" smtClean="0">
                <a:cs typeface="Mitra" pitchFamily="2" charset="-78"/>
              </a:rPr>
              <a:t>جدول 4: وضعيت ابعاد سلامت زنان سنين باروري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2844" y="1285860"/>
          <a:ext cx="8929717" cy="4989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547"/>
                <a:gridCol w="1616587"/>
                <a:gridCol w="5542583"/>
              </a:tblGrid>
              <a:tr h="787772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fa-IR" sz="2400" dirty="0" smtClean="0">
                          <a:cs typeface="Mitra" pitchFamily="2" charset="-78"/>
                        </a:rPr>
                        <a:t>انحراف معيار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fa-IR" sz="2400" dirty="0" smtClean="0">
                          <a:cs typeface="Mitra" pitchFamily="2" charset="-78"/>
                        </a:rPr>
                        <a:t>ميانگين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ابعاد س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لامت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536017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21/26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80/83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solidFill>
                            <a:srgbClr val="FF0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عملكرد جسمي</a:t>
                      </a:r>
                      <a:endParaRPr lang="en-US" sz="2400" b="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514807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38/33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66/67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BLotus"/>
                          <a:ea typeface="Calibri"/>
                          <a:cs typeface="Mitra" pitchFamily="2" charset="-78"/>
                        </a:rPr>
                        <a:t>محدوديت در </a:t>
                      </a:r>
                      <a:r>
                        <a:rPr lang="ar-SA" sz="2400" b="0" dirty="0" smtClean="0">
                          <a:latin typeface="BLotus"/>
                          <a:ea typeface="Calibri"/>
                          <a:cs typeface="Mitra" pitchFamily="2" charset="-78"/>
                        </a:rPr>
                        <a:t>ا</a:t>
                      </a:r>
                      <a:r>
                        <a:rPr lang="fa-IR" sz="2400" b="0" dirty="0" smtClean="0">
                          <a:latin typeface="BLotus"/>
                          <a:ea typeface="Calibri"/>
                          <a:cs typeface="Mitra" pitchFamily="2" charset="-78"/>
                        </a:rPr>
                        <a:t>ي</a:t>
                      </a:r>
                      <a:r>
                        <a:rPr lang="ar-SA" sz="2400" b="0" dirty="0" smtClean="0">
                          <a:latin typeface="BLotus"/>
                          <a:ea typeface="Calibri"/>
                          <a:cs typeface="Mitra" pitchFamily="2" charset="-78"/>
                        </a:rPr>
                        <a:t>فای </a:t>
                      </a:r>
                      <a:r>
                        <a:rPr lang="ar-SA" sz="2400" b="0" dirty="0">
                          <a:latin typeface="BLotus"/>
                          <a:ea typeface="Calibri"/>
                          <a:cs typeface="Mitra" pitchFamily="2" charset="-78"/>
                        </a:rPr>
                        <a:t>نقش به علت مشکلات جسمي</a:t>
                      </a:r>
                      <a:endParaRPr lang="en-US" sz="2400" b="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588351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24/69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63/01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BLotus"/>
                          <a:ea typeface="Calibri"/>
                          <a:cs typeface="Mitra" pitchFamily="2" charset="-78"/>
                        </a:rPr>
                        <a:t>درد جسمي</a:t>
                      </a:r>
                      <a:endParaRPr lang="en-US" sz="2400" b="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588351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20/13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62/36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BLotus"/>
                          <a:ea typeface="Calibri"/>
                          <a:cs typeface="Mitra" pitchFamily="2" charset="-78"/>
                        </a:rPr>
                        <a:t>سلامت عمومي</a:t>
                      </a:r>
                      <a:endParaRPr lang="en-US" sz="2400" b="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493597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solidFill>
                            <a:srgbClr val="FFC000"/>
                          </a:solidFill>
                          <a:latin typeface="Calibri"/>
                          <a:ea typeface="Calibri"/>
                          <a:cs typeface="B Mitra"/>
                        </a:rPr>
                        <a:t>20/43</a:t>
                      </a:r>
                      <a:endParaRPr lang="en-US" sz="2400" b="0" dirty="0">
                        <a:solidFill>
                          <a:srgbClr val="FFC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solidFill>
                            <a:srgbClr val="FFC000"/>
                          </a:solidFill>
                          <a:latin typeface="Calibri"/>
                          <a:ea typeface="Calibri"/>
                          <a:cs typeface="B Mitra"/>
                        </a:rPr>
                        <a:t>60/62</a:t>
                      </a:r>
                      <a:endParaRPr lang="en-US" sz="2400" b="0" dirty="0">
                        <a:solidFill>
                          <a:srgbClr val="FFC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solidFill>
                            <a:srgbClr val="FFC00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نشاط</a:t>
                      </a:r>
                      <a:endParaRPr lang="en-US" sz="2400" b="0" dirty="0">
                        <a:solidFill>
                          <a:srgbClr val="FFC000"/>
                        </a:solidFill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493597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24/12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73/30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BLotus"/>
                          <a:ea typeface="Calibri"/>
                          <a:cs typeface="Mitra" pitchFamily="2" charset="-78"/>
                        </a:rPr>
                        <a:t>عملكرد اجتماعي</a:t>
                      </a:r>
                      <a:endParaRPr lang="en-US" sz="2400" b="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493597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41/52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61/59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BLotus"/>
                          <a:ea typeface="Calibri"/>
                          <a:cs typeface="Mitra" pitchFamily="2" charset="-78"/>
                        </a:rPr>
                        <a:t>محدوديت در </a:t>
                      </a:r>
                      <a:r>
                        <a:rPr lang="ar-SA" sz="2400" b="0" dirty="0" smtClean="0">
                          <a:latin typeface="BLotus"/>
                          <a:ea typeface="Calibri"/>
                          <a:cs typeface="Mitra" pitchFamily="2" charset="-78"/>
                        </a:rPr>
                        <a:t>ا</a:t>
                      </a:r>
                      <a:r>
                        <a:rPr lang="fa-IR" sz="2400" b="0" dirty="0" smtClean="0">
                          <a:latin typeface="BLotus"/>
                          <a:ea typeface="Calibri"/>
                          <a:cs typeface="Mitra" pitchFamily="2" charset="-78"/>
                        </a:rPr>
                        <a:t>ي</a:t>
                      </a:r>
                      <a:r>
                        <a:rPr lang="ar-SA" sz="2400" b="0" dirty="0" smtClean="0">
                          <a:latin typeface="BLotus"/>
                          <a:ea typeface="Calibri"/>
                          <a:cs typeface="Mitra" pitchFamily="2" charset="-78"/>
                        </a:rPr>
                        <a:t>فای </a:t>
                      </a:r>
                      <a:r>
                        <a:rPr lang="ar-SA" sz="2400" b="0" dirty="0">
                          <a:latin typeface="BLotus"/>
                          <a:ea typeface="Calibri"/>
                          <a:cs typeface="Mitra" pitchFamily="2" charset="-78"/>
                        </a:rPr>
                        <a:t>نقش به علت مشکلات عاطفي</a:t>
                      </a:r>
                      <a:endParaRPr lang="en-US" sz="2400" b="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493597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20/84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latin typeface="Calibri"/>
                          <a:ea typeface="Calibri"/>
                          <a:cs typeface="B Mitra"/>
                        </a:rPr>
                        <a:t>63/16</a:t>
                      </a:r>
                      <a:endParaRPr lang="en-US" sz="24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BLotus"/>
                          <a:ea typeface="Calibri"/>
                          <a:cs typeface="Mitra" pitchFamily="2" charset="-78"/>
                        </a:rPr>
                        <a:t>سلامت روان</a:t>
                      </a:r>
                      <a:endParaRPr lang="en-US" sz="2400" b="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D988A-175F-4E2B-A0D5-A5EFB90263D7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8715436" cy="2428892"/>
          </a:xfrm>
        </p:spPr>
        <p:txBody>
          <a:bodyPr>
            <a:noAutofit/>
          </a:bodyPr>
          <a:lstStyle/>
          <a:p>
            <a:r>
              <a:rPr lang="fa-IR" sz="4400" dirty="0" smtClean="0"/>
              <a:t>ارتباط سرمايه اجتماعي و وضعيت سلامت زنان سنين باروري</a:t>
            </a:r>
            <a:endParaRPr lang="en-US" sz="4400" dirty="0">
              <a:solidFill>
                <a:srgbClr val="FFC000"/>
              </a:solidFill>
              <a:latin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62748"/>
            <a:ext cx="8715404" cy="2409392"/>
          </a:xfrm>
        </p:spPr>
        <p:txBody>
          <a:bodyPr>
            <a:normAutofit/>
          </a:bodyPr>
          <a:lstStyle/>
          <a:p>
            <a:pPr marL="274320" indent="-274320" algn="ctr" fontAlgn="auto">
              <a:lnSpc>
                <a:spcPct val="17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fa-IR" b="1" dirty="0" smtClean="0"/>
              <a:t>دکتر فاطمه باکوئی</a:t>
            </a:r>
          </a:p>
          <a:p>
            <a:pPr marL="274320" indent="-274320" algn="ctr" fontAlgn="auto">
              <a:lnSpc>
                <a:spcPct val="17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fa-IR" b="1" dirty="0" smtClean="0"/>
              <a:t>دکترای تخصصی بهداشت باروری</a:t>
            </a:r>
            <a:endParaRPr lang="en-US" dirty="0" smtClean="0"/>
          </a:p>
          <a:p>
            <a:pPr algn="ctr">
              <a:lnSpc>
                <a:spcPct val="17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92000" cy="365125"/>
          </a:xfrm>
        </p:spPr>
        <p:txBody>
          <a:bodyPr/>
          <a:lstStyle/>
          <a:p>
            <a:pPr algn="l" rtl="1"/>
            <a:fld id="{120F8551-213B-447C-8A22-7A7DB7AFFC21}" type="slidenum">
              <a:rPr lang="en-US" smtClean="0"/>
              <a:pPr algn="l" rtl="1"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rtl="1"/>
            <a:fld id="{1E27B10E-5270-4365-B641-6119A95E97E7}" type="datetime1">
              <a:rPr lang="en-US" smtClean="0"/>
              <a:pPr algn="ctr" rtl="1"/>
              <a:t>10/8/2014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00264"/>
          </a:xfrm>
        </p:spPr>
        <p:txBody>
          <a:bodyPr>
            <a:noAutofit/>
          </a:bodyPr>
          <a:lstStyle/>
          <a:p>
            <a:pPr algn="ctr"/>
            <a:r>
              <a:rPr lang="fa-IR" sz="2400" b="1" dirty="0" smtClean="0"/>
              <a:t>جدول 6: ارتباط  ابعاد سرمايه اجتماعي با </a:t>
            </a:r>
            <a:r>
              <a:rPr lang="fa-IR" sz="2400" b="1" u="sng" dirty="0" smtClean="0"/>
              <a:t>عملكرد جسمي </a:t>
            </a:r>
            <a:r>
              <a:rPr lang="fa-IR" sz="2400" b="1" dirty="0" smtClean="0"/>
              <a:t>در زنان سنين باروري</a:t>
            </a:r>
            <a:br>
              <a:rPr lang="fa-IR" sz="2400" b="1" dirty="0" smtClean="0"/>
            </a:br>
            <a:r>
              <a:rPr lang="fa-IR" sz="2400" b="1" dirty="0" smtClean="0"/>
              <a:t> ( آزمون رگرسيون خطي)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06" y="1714485"/>
          <a:ext cx="8929718" cy="4857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626"/>
                <a:gridCol w="3695056"/>
                <a:gridCol w="3772036"/>
              </a:tblGrid>
              <a:tr h="587735">
                <a:tc>
                  <a:txBody>
                    <a:bodyPr/>
                    <a:lstStyle/>
                    <a:p>
                      <a:pPr algn="ctr" rtl="1"/>
                      <a:r>
                        <a:rPr kumimoji="0" 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P.V</a:t>
                      </a:r>
                      <a:endParaRPr lang="en-US" sz="28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مقدار</a:t>
                      </a:r>
                      <a:r>
                        <a:rPr kumimoji="0" 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B </a:t>
                      </a:r>
                      <a:r>
                        <a:rPr kumimoji="0" lang="fa-I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fa-I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(فاصله اطمينان 95%)</a:t>
                      </a:r>
                      <a:endParaRPr lang="en-US" sz="28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متغير</a:t>
                      </a:r>
                      <a:endParaRPr lang="en-US" sz="28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1304287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0/000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800" dirty="0"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0/50- </a:t>
                      </a:r>
                      <a:r>
                        <a:rPr lang="en-US" sz="28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0/26- </a:t>
                      </a:r>
                      <a:r>
                        <a:rPr lang="fa-IR" sz="2800" b="1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800" dirty="0">
                          <a:latin typeface="Calibri"/>
                          <a:ea typeface="Calibri"/>
                          <a:cs typeface="B Mitra"/>
                        </a:rPr>
                        <a:t>  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0/74-</a:t>
                      </a:r>
                      <a:r>
                        <a:rPr lang="en-US" sz="2800" dirty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4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800" b="1" dirty="0">
                          <a:latin typeface="BLotus"/>
                          <a:ea typeface="Calibri"/>
                          <a:cs typeface="Mitra" pitchFamily="2" charset="-78"/>
                        </a:rPr>
                        <a:t>سن</a:t>
                      </a:r>
                      <a:endParaRPr lang="en-US" sz="28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1304287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0/000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1/14</a:t>
                      </a:r>
                      <a:r>
                        <a:rPr lang="en-US" sz="28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1/63</a:t>
                      </a:r>
                      <a:r>
                        <a:rPr lang="fa-IR" sz="28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  0/65</a:t>
                      </a:r>
                      <a:r>
                        <a:rPr lang="en-US" sz="28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4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800" b="1" dirty="0" smtClean="0">
                          <a:latin typeface="BLotus"/>
                          <a:ea typeface="Calibri"/>
                          <a:cs typeface="Mitra" pitchFamily="2" charset="-78"/>
                        </a:rPr>
                        <a:t>سال</a:t>
                      </a:r>
                      <a:r>
                        <a:rPr lang="fa-IR" sz="2800" b="1" dirty="0" smtClean="0">
                          <a:latin typeface="BLotus"/>
                          <a:ea typeface="Calibri"/>
                          <a:cs typeface="Mitra" pitchFamily="2" charset="-78"/>
                        </a:rPr>
                        <a:t>‏</a:t>
                      </a:r>
                      <a:r>
                        <a:rPr lang="ar-SA" sz="2800" b="1" dirty="0" smtClean="0">
                          <a:latin typeface="BLotus"/>
                          <a:ea typeface="Calibri"/>
                          <a:cs typeface="Mitra" pitchFamily="2" charset="-78"/>
                        </a:rPr>
                        <a:t>هاي </a:t>
                      </a:r>
                      <a:r>
                        <a:rPr lang="ar-SA" sz="2800" b="1" dirty="0">
                          <a:latin typeface="BLotus"/>
                          <a:ea typeface="Calibri"/>
                          <a:cs typeface="Mitra" pitchFamily="2" charset="-78"/>
                        </a:rPr>
                        <a:t>تحصيل</a:t>
                      </a:r>
                      <a:endParaRPr lang="en-US" sz="28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1304287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0/021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800" dirty="0"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0/19</a:t>
                      </a:r>
                      <a:r>
                        <a:rPr lang="en-US" sz="28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0/36</a:t>
                      </a:r>
                      <a:r>
                        <a:rPr lang="fa-IR" sz="28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  0/03</a:t>
                      </a:r>
                      <a:r>
                        <a:rPr lang="en-US" sz="28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4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800" b="1" dirty="0">
                          <a:solidFill>
                            <a:srgbClr val="7030A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همبستگي اجتماعي</a:t>
                      </a:r>
                      <a:endParaRPr lang="en-US" sz="28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750DE-BF13-4D96-8BA7-0A591995B0EE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00264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400" b="1" dirty="0" smtClean="0"/>
              <a:t> جدول 7: ارتباط ابعاد سرمايه اجتماعي با </a:t>
            </a:r>
            <a:r>
              <a:rPr lang="fa-IR" sz="2400" b="1" u="sng" dirty="0" smtClean="0"/>
              <a:t>محدوديت نقش جسمي </a:t>
            </a:r>
            <a:r>
              <a:rPr lang="fa-IR" sz="2400" b="1" dirty="0" smtClean="0"/>
              <a:t>در زنان سنين باروري </a:t>
            </a:r>
            <a:br>
              <a:rPr lang="fa-IR" sz="2400" b="1" dirty="0" smtClean="0"/>
            </a:br>
            <a:r>
              <a:rPr lang="fa-IR" sz="2400" b="1" dirty="0" smtClean="0"/>
              <a:t> ( آزمون رگرسيون خطي)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06" y="1586705"/>
          <a:ext cx="9001156" cy="2467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3714776"/>
                <a:gridCol w="4000496"/>
              </a:tblGrid>
              <a:tr h="490351">
                <a:tc>
                  <a:txBody>
                    <a:bodyPr/>
                    <a:lstStyle/>
                    <a:p>
                      <a:pPr algn="ctr" rtl="1"/>
                      <a:r>
                        <a:rPr kumimoji="0" 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P.V</a:t>
                      </a:r>
                      <a:endParaRPr lang="en-US" sz="28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مقدار</a:t>
                      </a:r>
                      <a:r>
                        <a:rPr kumimoji="0" 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B </a:t>
                      </a:r>
                      <a:r>
                        <a:rPr kumimoji="0" lang="fa-I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fa-I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(فاصله اطمينان 95%)</a:t>
                      </a:r>
                      <a:endParaRPr lang="en-US" sz="28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متغير</a:t>
                      </a:r>
                      <a:endParaRPr lang="en-US" sz="28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555250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0/001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0/54- </a:t>
                      </a:r>
                      <a:r>
                        <a:rPr lang="en-US" sz="28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0/23- </a:t>
                      </a:r>
                      <a:r>
                        <a:rPr lang="fa-IR" sz="2800" b="1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800" dirty="0">
                          <a:latin typeface="Calibri"/>
                          <a:ea typeface="Calibri"/>
                          <a:cs typeface="B Mitra"/>
                        </a:rPr>
                        <a:t>  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0/84-</a:t>
                      </a:r>
                      <a:r>
                        <a:rPr lang="en-US" sz="2800" dirty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800" b="1" dirty="0">
                          <a:latin typeface="Nazanin"/>
                          <a:ea typeface="Calibri"/>
                          <a:cs typeface="B Mitra"/>
                        </a:rPr>
                        <a:t>سن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82959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0/009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0/23</a:t>
                      </a:r>
                      <a:r>
                        <a:rPr lang="en-US" sz="28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0/41</a:t>
                      </a:r>
                      <a:r>
                        <a:rPr lang="fa-IR" sz="28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B Mitra"/>
                        </a:rPr>
                        <a:t>  0/05</a:t>
                      </a:r>
                      <a:r>
                        <a:rPr lang="en-US" sz="28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800" b="1" dirty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B Mitra"/>
                        </a:rPr>
                        <a:t>توانمندي و عملكرد سياسي</a:t>
                      </a:r>
                      <a:endParaRPr lang="en-US" sz="28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41E-6E70-4ECA-81D1-261E2625B405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00264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b="1" dirty="0" smtClean="0"/>
              <a:t> جدول 8: ارتباط ابعاد سرمايه اجتماعي با </a:t>
            </a:r>
            <a:r>
              <a:rPr lang="fa-IR" sz="2400" b="1" u="sng" dirty="0" smtClean="0"/>
              <a:t>درد جسمي </a:t>
            </a:r>
            <a:r>
              <a:rPr lang="fa-IR" sz="2400" b="1" dirty="0" smtClean="0"/>
              <a:t>در زنان سنين باروري </a:t>
            </a:r>
            <a:br>
              <a:rPr lang="fa-IR" sz="2400" b="1" dirty="0" smtClean="0"/>
            </a:br>
            <a:r>
              <a:rPr lang="fa-IR" sz="2400" b="1" dirty="0" smtClean="0"/>
              <a:t> ( آزمون رگرسيون خطي)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40" y="1428736"/>
          <a:ext cx="9001154" cy="3120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134"/>
                <a:gridCol w="3414231"/>
                <a:gridCol w="4267789"/>
              </a:tblGrid>
              <a:tr h="389403">
                <a:tc>
                  <a:txBody>
                    <a:bodyPr/>
                    <a:lstStyle/>
                    <a:p>
                      <a:pPr algn="ctr" rtl="1"/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P.V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مقدار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B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(فاصله اطمينان 95%)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متغير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539173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0/04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0/62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1/23</a:t>
                      </a:r>
                      <a:r>
                        <a:rPr lang="fa-IR" sz="20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  0/01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 smtClean="0">
                          <a:latin typeface="Nazanin"/>
                          <a:ea typeface="Calibri"/>
                          <a:cs typeface="B Mitra"/>
                        </a:rPr>
                        <a:t>سال</a:t>
                      </a:r>
                      <a:r>
                        <a:rPr lang="fa-IR" sz="2000" b="1" dirty="0" smtClean="0">
                          <a:latin typeface="Nazanin"/>
                          <a:ea typeface="Calibri"/>
                          <a:cs typeface="B Mitra"/>
                        </a:rPr>
                        <a:t>‏</a:t>
                      </a:r>
                      <a:r>
                        <a:rPr lang="ar-SA" sz="2000" b="1" dirty="0" smtClean="0">
                          <a:latin typeface="Nazanin"/>
                          <a:ea typeface="Calibri"/>
                          <a:cs typeface="B Mitra"/>
                        </a:rPr>
                        <a:t>هاي </a:t>
                      </a:r>
                      <a:r>
                        <a:rPr lang="ar-SA" sz="2000" b="1" dirty="0">
                          <a:latin typeface="Nazanin"/>
                          <a:ea typeface="Calibri"/>
                          <a:cs typeface="B Mitra"/>
                        </a:rPr>
                        <a:t>تحصيل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343439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 smtClean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0/000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2000" dirty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9/76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5/20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 </a:t>
                      </a:r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  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14/31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14/0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5/17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- 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4/89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Nazanin"/>
                          <a:ea typeface="Calibri"/>
                          <a:cs typeface="B Mitra"/>
                        </a:rPr>
                        <a:t>كفايت درآمد براي مخارج زندگي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بلي (مرجع)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خير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تا حدي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22068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0/01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0/23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0/42-  0/03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B Mitra"/>
                        </a:rPr>
                        <a:t>همبستگي اجتماعي</a:t>
                      </a:r>
                      <a:endParaRPr lang="en-US" sz="20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4AD3-0079-4797-B8C8-B12DBF96B35A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2000264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b="1" dirty="0" smtClean="0"/>
              <a:t> جدول 9: ارتباط ابعاد سرمايه اجتماعي با </a:t>
            </a:r>
            <a:r>
              <a:rPr lang="fa-IR" sz="2400" b="1" u="sng" dirty="0" smtClean="0"/>
              <a:t>سلامت عمومي </a:t>
            </a:r>
            <a:r>
              <a:rPr lang="fa-IR" sz="2400" b="1" dirty="0" smtClean="0"/>
              <a:t>در زنان سنين باروري</a:t>
            </a:r>
            <a:br>
              <a:rPr lang="fa-IR" sz="2400" b="1" dirty="0" smtClean="0"/>
            </a:br>
            <a:r>
              <a:rPr lang="fa-IR" sz="2400" b="1" dirty="0" smtClean="0"/>
              <a:t>  ( آزمون رگرسيون خطي)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7" y="1737910"/>
          <a:ext cx="9072595" cy="4762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918"/>
                <a:gridCol w="3522592"/>
                <a:gridCol w="4137085"/>
              </a:tblGrid>
              <a:tr h="616423">
                <a:tc>
                  <a:txBody>
                    <a:bodyPr/>
                    <a:lstStyle/>
                    <a:p>
                      <a:pPr algn="ctr" rtl="1"/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P.V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مقدار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B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(فاصله اطمينان 95%)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متغير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431496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0/01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kumimoji="0"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0/27-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(</a:t>
                      </a:r>
                      <a:r>
                        <a:rPr kumimoji="0"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0/05- </a:t>
                      </a:r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-</a:t>
                      </a:r>
                      <a:r>
                        <a:rPr kumimoji="0"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 0/48-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ar-SA" sz="2400" b="1" dirty="0">
                          <a:latin typeface="BLotus"/>
                          <a:ea typeface="Calibri"/>
                          <a:cs typeface="Mitra" pitchFamily="2" charset="-78"/>
                        </a:rPr>
                        <a:t>سن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478349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0/000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kumimoji="0"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0/94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(</a:t>
                      </a:r>
                      <a:r>
                        <a:rPr kumimoji="0"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1/41</a:t>
                      </a:r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-</a:t>
                      </a:r>
                      <a:r>
                        <a:rPr kumimoji="0" lang="fa-I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 0/47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57200" algn="r" rtl="1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kumimoji="0" lang="ar-SA" sz="2400" b="1" kern="1200" dirty="0" smtClean="0">
                          <a:solidFill>
                            <a:schemeClr val="dk1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سال</a:t>
                      </a:r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‏</a:t>
                      </a:r>
                      <a:r>
                        <a:rPr kumimoji="0" lang="ar-SA" sz="2400" b="1" kern="1200" dirty="0" smtClean="0">
                          <a:solidFill>
                            <a:schemeClr val="dk1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هاي </a:t>
                      </a:r>
                      <a:r>
                        <a:rPr kumimoji="0" lang="ar-SA" sz="2400" b="1" kern="1200" dirty="0">
                          <a:solidFill>
                            <a:schemeClr val="dk1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تحصيل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latin typeface="BLotus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1696983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 smtClean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0/01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2000" dirty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4/26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0/81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 </a:t>
                      </a:r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  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7/70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0/66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B Mitra"/>
                        </a:rPr>
                        <a:t> (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4/07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- 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5/40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57200" algn="r" rtl="1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kumimoji="0" lang="ar-SA" sz="2400" b="1" kern="1200" dirty="0" smtClean="0">
                          <a:solidFill>
                            <a:schemeClr val="dk1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كفايت درآمد براي مخارج زندگي</a:t>
                      </a:r>
                      <a:endParaRPr kumimoji="0" lang="en-US" sz="2400" b="1" kern="1200" dirty="0" smtClean="0">
                        <a:solidFill>
                          <a:schemeClr val="dk1"/>
                        </a:solidFill>
                        <a:latin typeface="BLotus"/>
                        <a:ea typeface="Calibri"/>
                        <a:cs typeface="Mitra" pitchFamily="2" charset="-78"/>
                      </a:endParaRPr>
                    </a:p>
                    <a:p>
                      <a:pPr marL="0" indent="457200" algn="r" rtl="1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kumimoji="0" lang="ar-SA" sz="2000" b="0" kern="1200" dirty="0" smtClean="0">
                          <a:solidFill>
                            <a:schemeClr val="dk1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بلي (مرجع)</a:t>
                      </a:r>
                      <a:endParaRPr kumimoji="0" lang="en-US" sz="2000" b="0" kern="1200" dirty="0" smtClean="0">
                        <a:solidFill>
                          <a:schemeClr val="dk1"/>
                        </a:solidFill>
                        <a:latin typeface="BLotus"/>
                        <a:ea typeface="Calibri"/>
                        <a:cs typeface="Mitra" pitchFamily="2" charset="-78"/>
                      </a:endParaRPr>
                    </a:p>
                    <a:p>
                      <a:pPr marL="0" indent="457200" algn="r" rtl="1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kumimoji="0" lang="ar-SA" sz="2000" b="0" kern="1200" dirty="0" smtClean="0">
                          <a:solidFill>
                            <a:schemeClr val="dk1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خير </a:t>
                      </a:r>
                      <a:endParaRPr kumimoji="0" lang="en-US" sz="2000" b="0" kern="1200" dirty="0" smtClean="0">
                        <a:solidFill>
                          <a:schemeClr val="dk1"/>
                        </a:solidFill>
                        <a:latin typeface="BLotus"/>
                        <a:ea typeface="Calibri"/>
                        <a:cs typeface="Mitra" pitchFamily="2" charset="-78"/>
                      </a:endParaRPr>
                    </a:p>
                    <a:p>
                      <a:pPr marL="0" indent="457200" algn="r" rtl="1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kumimoji="0" lang="ar-SA" sz="2000" b="0" kern="1200" dirty="0" smtClean="0">
                          <a:solidFill>
                            <a:schemeClr val="dk1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تا حدي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BLotus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691974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0/004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0/21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0/36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  0/06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ar-SA" sz="2400" b="1" dirty="0">
                          <a:solidFill>
                            <a:srgbClr val="7030A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همبستگي اجتماعي</a:t>
                      </a:r>
                      <a:endParaRPr lang="en-US" sz="2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847699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0/000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0/21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0/32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  0/10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457200" algn="r" rtl="1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kumimoji="0" lang="ar-SA" sz="2400" b="1" kern="1200" dirty="0" smtClean="0">
                          <a:solidFill>
                            <a:srgbClr val="7030A0"/>
                          </a:solidFill>
                          <a:latin typeface="BLotus"/>
                          <a:ea typeface="Calibri"/>
                          <a:cs typeface="Mitra" pitchFamily="2" charset="-78"/>
                        </a:rPr>
                        <a:t>توانمندي و عملكرد سياسي</a:t>
                      </a:r>
                      <a:endParaRPr kumimoji="0" lang="en-US" sz="2400" b="1" kern="1200" dirty="0" smtClean="0">
                        <a:solidFill>
                          <a:srgbClr val="7030A0"/>
                        </a:solidFill>
                        <a:latin typeface="BLotus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CD67-8EB1-4F1F-A22A-A364BE75C1EF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2000264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400" b="1" dirty="0" smtClean="0"/>
              <a:t> جدول 10: ارتباط ابعاد سرمايه اجتماعي با </a:t>
            </a:r>
            <a:r>
              <a:rPr lang="fa-IR" sz="2400" b="1" u="sng" dirty="0" smtClean="0"/>
              <a:t>نشاط</a:t>
            </a:r>
            <a:r>
              <a:rPr lang="fa-IR" sz="2400" b="1" dirty="0" smtClean="0"/>
              <a:t> در زنان سنين باروري </a:t>
            </a:r>
            <a:br>
              <a:rPr lang="fa-IR" sz="2400" b="1" dirty="0" smtClean="0"/>
            </a:br>
            <a:r>
              <a:rPr lang="fa-IR" sz="2400" b="1" dirty="0" smtClean="0"/>
              <a:t> ( آزمون رگرسيون خطي)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06" y="1714488"/>
          <a:ext cx="8929718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674"/>
                <a:gridCol w="3526863"/>
                <a:gridCol w="4127181"/>
              </a:tblGrid>
              <a:tr h="611003">
                <a:tc>
                  <a:txBody>
                    <a:bodyPr/>
                    <a:lstStyle/>
                    <a:p>
                      <a:pPr algn="ctr" rtl="0"/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P.V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مقدار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B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(فاصله اطمينان 95%)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متغير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863037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0/003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0/73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(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1/21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Mitra" pitchFamily="2" charset="-78"/>
                        </a:rPr>
                        <a:t>-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  0/25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400" b="1" dirty="0" smtClean="0">
                          <a:latin typeface="Nazanin"/>
                          <a:ea typeface="Calibri"/>
                          <a:cs typeface="Mitra" pitchFamily="2" charset="-78"/>
                        </a:rPr>
                        <a:t>سال</a:t>
                      </a:r>
                      <a:r>
                        <a:rPr lang="fa-IR" sz="2400" b="1" dirty="0" smtClean="0">
                          <a:latin typeface="Nazanin"/>
                          <a:ea typeface="Calibri"/>
                          <a:cs typeface="Mitra" pitchFamily="2" charset="-78"/>
                        </a:rPr>
                        <a:t>‏</a:t>
                      </a:r>
                      <a:r>
                        <a:rPr lang="ar-SA" sz="2400" b="1" dirty="0" smtClean="0">
                          <a:latin typeface="Nazanin"/>
                          <a:ea typeface="Calibri"/>
                          <a:cs typeface="Mitra" pitchFamily="2" charset="-78"/>
                        </a:rPr>
                        <a:t>هاي </a:t>
                      </a:r>
                      <a:r>
                        <a:rPr lang="ar-SA" sz="2400" b="1" dirty="0">
                          <a:latin typeface="Nazanin"/>
                          <a:ea typeface="Calibri"/>
                          <a:cs typeface="Mitra" pitchFamily="2" charset="-78"/>
                        </a:rPr>
                        <a:t>تحصيل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1742070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 smtClean="0">
                        <a:latin typeface="Calibri"/>
                        <a:ea typeface="Calibri"/>
                        <a:cs typeface="Mitra" pitchFamily="2" charset="-78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0/001</a:t>
                      </a:r>
                      <a:endParaRPr lang="en-US" sz="20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20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Mitra" pitchFamily="2" charset="-78"/>
                        </a:rPr>
                        <a:t>-</a:t>
                      </a: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5/38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 (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1/78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- </a:t>
                      </a:r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-  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8/98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-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1/11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-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(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3/85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- 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6/08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-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Mitra" pitchFamily="2" charset="-78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Nazanin"/>
                          <a:ea typeface="Calibri"/>
                          <a:cs typeface="Mitra" pitchFamily="2" charset="-78"/>
                        </a:rPr>
                        <a:t>كفايت درآمد براي مخارج زندگي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Mitra" pitchFamily="2" charset="-78"/>
                        </a:rPr>
                        <a:t>بلي (مرجع)</a:t>
                      </a:r>
                      <a:endParaRPr lang="en-US" sz="20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Mitra" pitchFamily="2" charset="-78"/>
                        </a:rPr>
                        <a:t>خير </a:t>
                      </a:r>
                      <a:endParaRPr lang="en-US" sz="20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Mitra" pitchFamily="2" charset="-78"/>
                        </a:rPr>
                        <a:t>تا حدي</a:t>
                      </a:r>
                      <a:endParaRPr lang="en-US" sz="20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  <a:tr h="1355922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0/000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latin typeface="Calibri"/>
                          <a:ea typeface="Calibri"/>
                          <a:cs typeface="Mitra" pitchFamily="2" charset="-78"/>
                        </a:rPr>
                        <a:t> 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0/25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(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0/36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Mitra" pitchFamily="2" charset="-78"/>
                        </a:rPr>
                        <a:t>-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  0/13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Mitra" pitchFamily="2" charset="-78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400" b="1" dirty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Mitra" pitchFamily="2" charset="-78"/>
                        </a:rPr>
                        <a:t>توانمندي و عملكرد سياسي</a:t>
                      </a:r>
                      <a:endParaRPr lang="en-US" sz="2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Mitra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09CC0-EFC0-428D-B59B-A30A2830996D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2000264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400" b="1" dirty="0" smtClean="0"/>
              <a:t> جدول 11: ارتباط ابعاد سرمايه اجتماعي با </a:t>
            </a:r>
            <a:r>
              <a:rPr lang="fa-IR" sz="2400" b="1" u="sng" dirty="0" smtClean="0"/>
              <a:t>عملكرد اجتماعي </a:t>
            </a:r>
            <a:r>
              <a:rPr lang="fa-IR" sz="2400" b="1" dirty="0" smtClean="0"/>
              <a:t>در زنان سنين باروري</a:t>
            </a:r>
            <a:br>
              <a:rPr lang="fa-IR" sz="2400" b="1" dirty="0" smtClean="0"/>
            </a:br>
            <a:r>
              <a:rPr lang="fa-IR" sz="2400" b="1" dirty="0" smtClean="0"/>
              <a:t>  ( آزمون رگرسيون خطي)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8" y="1500176"/>
          <a:ext cx="9072594" cy="3467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844"/>
                <a:gridCol w="3659534"/>
                <a:gridCol w="4193216"/>
              </a:tblGrid>
              <a:tr h="514535">
                <a:tc>
                  <a:txBody>
                    <a:bodyPr/>
                    <a:lstStyle/>
                    <a:p>
                      <a:pPr algn="ctr" rtl="1"/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P.V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مقدار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B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(فاصله اطمينان 95%)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متغير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1467024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 smtClean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0/000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7/15-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3/42- </a:t>
                      </a:r>
                      <a:r>
                        <a:rPr lang="fa-IR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  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10/88-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1/48-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3/41 </a:t>
                      </a:r>
                      <a:r>
                        <a:rPr lang="fa-IR" sz="2000" b="1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B Mitra"/>
                        </a:rPr>
                        <a:t> 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6/41-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Nazanin"/>
                          <a:ea typeface="Calibri"/>
                          <a:cs typeface="B Mitra"/>
                        </a:rPr>
                        <a:t>كفايت درآمد براي مخارج زندگي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بلي (مرجع)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خير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تا حدي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67914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0/004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0/23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0/38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  0/07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400" b="1" dirty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B Mitra"/>
                        </a:rPr>
                        <a:t>همبستگي اجتماعي</a:t>
                      </a:r>
                      <a:endParaRPr lang="en-US" sz="2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12724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0/000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0/23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0/34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  0/11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400" b="1" dirty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B Mitra"/>
                        </a:rPr>
                        <a:t>توانمندي و عملكرد سياسي</a:t>
                      </a:r>
                      <a:endParaRPr lang="en-US" sz="2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A75C-EC65-4BF0-9148-73FD79ED12F2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4338"/>
            <a:ext cx="9144000" cy="2000264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000" b="1" dirty="0" smtClean="0"/>
              <a:t> جدول 12: ارتباط ابعاد سرمايه اجتماعي با </a:t>
            </a:r>
            <a:r>
              <a:rPr lang="fa-IR" sz="2000" b="1" u="sng" dirty="0" smtClean="0"/>
              <a:t>محدوديت نقش عاطفي </a:t>
            </a:r>
            <a:r>
              <a:rPr lang="fa-IR" sz="2000" b="1" dirty="0" smtClean="0"/>
              <a:t>در زنان سنين باروري</a:t>
            </a:r>
            <a:br>
              <a:rPr lang="fa-IR" sz="2000" b="1" dirty="0" smtClean="0"/>
            </a:br>
            <a:r>
              <a:rPr lang="fa-IR" sz="2000" b="1" dirty="0" smtClean="0"/>
              <a:t>  ( آزمون رگرسيون خطي)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-32" y="1357297"/>
          <a:ext cx="9072595" cy="5406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483"/>
                <a:gridCol w="3643911"/>
                <a:gridCol w="4313201"/>
              </a:tblGrid>
              <a:tr h="476250">
                <a:tc>
                  <a:txBody>
                    <a:bodyPr/>
                    <a:lstStyle/>
                    <a:p>
                      <a:pPr algn="ctr" rtl="1"/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P.V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مقدار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B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(فاصله اطمينان 95%)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متغير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1423988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 smtClean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0/004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9/05-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2/84- </a:t>
                      </a:r>
                      <a:r>
                        <a:rPr lang="fa-IR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  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15/25-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0/18-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8/12 </a:t>
                      </a:r>
                      <a:r>
                        <a:rPr lang="fa-IR" sz="2000" b="1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B Mitra"/>
                        </a:rPr>
                        <a:t> 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8/48-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Nazanin"/>
                          <a:ea typeface="Calibri"/>
                          <a:cs typeface="B Mitra"/>
                        </a:rPr>
                        <a:t>كفايت درآمد براي مخارج زندگي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بلي (مرجع)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خير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تا حدي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081213">
                <a:tc>
                  <a:txBody>
                    <a:bodyPr/>
                    <a:lstStyle/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800" dirty="0" smtClean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800" dirty="0" smtClean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800" dirty="0" smtClean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800" dirty="0" smtClean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800" dirty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0/04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latin typeface="Calibri"/>
                          <a:ea typeface="Calibri"/>
                          <a:cs typeface="B Mitra"/>
                        </a:rPr>
                        <a:t>6/12-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Mitra"/>
                        </a:rPr>
                        <a:t>3/08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1800" dirty="0">
                          <a:latin typeface="Calibri"/>
                          <a:ea typeface="Calibri"/>
                          <a:cs typeface="B Mitra"/>
                        </a:rPr>
                        <a:t>  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Mitra"/>
                        </a:rPr>
                        <a:t>15/33-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latin typeface="Calibri"/>
                          <a:ea typeface="Calibri"/>
                          <a:cs typeface="B Mitra"/>
                        </a:rPr>
                        <a:t>6/71-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Mitra"/>
                        </a:rPr>
                        <a:t>1/93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1800" dirty="0">
                          <a:latin typeface="Calibri"/>
                          <a:ea typeface="Calibri"/>
                          <a:cs typeface="B Mitra"/>
                        </a:rPr>
                        <a:t>  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Mitra"/>
                        </a:rPr>
                        <a:t>15/36-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latin typeface="Calibri"/>
                          <a:ea typeface="Calibri"/>
                          <a:cs typeface="B Mitra"/>
                        </a:rPr>
                        <a:t>2/45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B Mitra"/>
                        </a:rPr>
                        <a:t> (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Mitra"/>
                        </a:rPr>
                        <a:t>14/13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1800" dirty="0">
                          <a:latin typeface="Calibri"/>
                          <a:ea typeface="Calibri"/>
                          <a:cs typeface="B Mitra"/>
                        </a:rPr>
                        <a:t>  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B Mitra"/>
                        </a:rPr>
                        <a:t>9/21-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fa-IR" sz="1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9/82-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1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0/13- </a:t>
                      </a:r>
                      <a:r>
                        <a:rPr lang="fa-I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  </a:t>
                      </a:r>
                      <a:r>
                        <a:rPr lang="fa-IR" sz="1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19/50-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Nazanin"/>
                          <a:ea typeface="Calibri"/>
                          <a:cs typeface="B Mitra"/>
                        </a:rPr>
                        <a:t>ميزان پيگيري اخبار و وقايع کشور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Mitra"/>
                        </a:rPr>
                        <a:t>هر روز (مرجع)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Mitra"/>
                        </a:rPr>
                        <a:t>سه بار در هفته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Mitra"/>
                        </a:rPr>
                        <a:t>هفته اي يكبار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Calibri"/>
                          <a:ea typeface="Calibri"/>
                          <a:cs typeface="B Mitra"/>
                        </a:rPr>
                        <a:t>چند هفته يكبار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اصلا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01271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0/01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0/33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0/59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  0/07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400" b="1" dirty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B Mitra"/>
                        </a:rPr>
                        <a:t>همبستگي اجتماعي</a:t>
                      </a:r>
                      <a:endParaRPr lang="en-US" sz="2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75129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0/01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0/23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0/43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  0/04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400" b="1" dirty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B Mitra"/>
                        </a:rPr>
                        <a:t>توانمندي و عملكرد سياسي</a:t>
                      </a:r>
                      <a:endParaRPr lang="en-US" sz="2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10F9-13D4-4A89-B672-08A3E7899D1F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00264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400" b="1" dirty="0" smtClean="0"/>
              <a:t> جدول 13: ارتباط ابعاد سرمايه اجتماعي با </a:t>
            </a:r>
            <a:r>
              <a:rPr lang="fa-IR" sz="2400" b="1" u="sng" dirty="0" smtClean="0"/>
              <a:t>سلامت روان </a:t>
            </a:r>
            <a:r>
              <a:rPr lang="fa-IR" sz="2400" b="1" dirty="0" smtClean="0"/>
              <a:t>در زنان سنين باروري</a:t>
            </a:r>
            <a:br>
              <a:rPr lang="fa-IR" sz="2400" b="1" dirty="0" smtClean="0"/>
            </a:br>
            <a:r>
              <a:rPr lang="fa-IR" sz="2400" b="1" dirty="0" smtClean="0"/>
              <a:t>  ( آزمون رگرسيون خطي)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06" y="1643049"/>
          <a:ext cx="9001156" cy="4731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327"/>
                <a:gridCol w="3468948"/>
                <a:gridCol w="4057881"/>
              </a:tblGrid>
              <a:tr h="504070">
                <a:tc>
                  <a:txBody>
                    <a:bodyPr/>
                    <a:lstStyle/>
                    <a:p>
                      <a:pPr algn="ctr" rtl="1"/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P.V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مقدار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B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 </a:t>
                      </a:r>
                      <a:r>
                        <a:rPr kumimoji="0" lang="fa-I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(فاصله اطمينان 95%)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Mitra" pitchFamily="2" charset="-78"/>
                        </a:rPr>
                        <a:t>متغير</a:t>
                      </a:r>
                      <a:endParaRPr lang="en-US" sz="2400" dirty="0">
                        <a:cs typeface="Mitra" pitchFamily="2" charset="-78"/>
                      </a:endParaRPr>
                    </a:p>
                  </a:txBody>
                  <a:tcPr/>
                </a:tc>
              </a:tr>
              <a:tr h="772704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0/002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>
                          <a:latin typeface="Calibri"/>
                          <a:ea typeface="Calibri"/>
                          <a:cs typeface="B Mitra"/>
                        </a:rPr>
                        <a:t> 76/0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400" dirty="0">
                          <a:latin typeface="Calibri"/>
                          <a:ea typeface="Calibri"/>
                          <a:cs typeface="B Mitra"/>
                        </a:rPr>
                        <a:t>25/1</a:t>
                      </a: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400" dirty="0">
                          <a:latin typeface="Calibri"/>
                          <a:ea typeface="Calibri"/>
                          <a:cs typeface="B Mitra"/>
                        </a:rPr>
                        <a:t>  26/0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400" b="1" dirty="0" smtClean="0">
                          <a:latin typeface="Nazanin"/>
                          <a:ea typeface="Calibri"/>
                          <a:cs typeface="B Mitra"/>
                        </a:rPr>
                        <a:t>سال</a:t>
                      </a:r>
                      <a:r>
                        <a:rPr lang="fa-IR" sz="2400" b="1" dirty="0" smtClean="0">
                          <a:latin typeface="Nazanin"/>
                          <a:ea typeface="Calibri"/>
                          <a:cs typeface="B Mitra"/>
                        </a:rPr>
                        <a:t>‏</a:t>
                      </a:r>
                      <a:r>
                        <a:rPr lang="ar-SA" sz="2400" b="1" dirty="0" smtClean="0">
                          <a:latin typeface="Nazanin"/>
                          <a:ea typeface="Calibri"/>
                          <a:cs typeface="B Mitra"/>
                        </a:rPr>
                        <a:t>هاي </a:t>
                      </a:r>
                      <a:r>
                        <a:rPr lang="ar-SA" sz="2400" b="1" dirty="0">
                          <a:latin typeface="Nazanin"/>
                          <a:ea typeface="Calibri"/>
                          <a:cs typeface="B Mitra"/>
                        </a:rPr>
                        <a:t>تحصيل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551192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 smtClean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0/01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2000" dirty="0"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4/58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 (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0/84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 </a:t>
                      </a:r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  </a:t>
                      </a:r>
                      <a:r>
                        <a:rPr lang="fa-IR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8/31</a:t>
                      </a:r>
                      <a:r>
                        <a:rPr lang="ar-SA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fa-IR" sz="20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Mitra"/>
                      </a:endParaRPr>
                    </a:p>
                    <a:p>
                      <a:pPr indent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0/95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B Mitra"/>
                        </a:rPr>
                        <a:t> (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4/05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B Mitra"/>
                        </a:rPr>
                        <a:t> - 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B Mitra"/>
                        </a:rPr>
                        <a:t>5/96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r>
                        <a:rPr lang="ar-SA" sz="2000" dirty="0" smtClean="0"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Nazanin"/>
                          <a:ea typeface="Calibri"/>
                          <a:cs typeface="B Mitra"/>
                        </a:rPr>
                        <a:t>كفايت درآمد براي مخارج زندگي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بلي (مرجع)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Mitra"/>
                        </a:rPr>
                        <a:t>خير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B Mitra"/>
                        </a:rPr>
                        <a:t>تا حدي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84703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0/000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0/31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0/47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  0/15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b="1" dirty="0" smtClean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B Mitra"/>
                        </a:rPr>
                        <a:t>        </a:t>
                      </a:r>
                      <a:r>
                        <a:rPr lang="ar-SA" sz="2400" b="1" dirty="0" smtClean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B Mitra"/>
                        </a:rPr>
                        <a:t>همبستگي </a:t>
                      </a:r>
                      <a:r>
                        <a:rPr lang="ar-SA" sz="2400" b="1" dirty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B Mitra"/>
                        </a:rPr>
                        <a:t>اجتماعي</a:t>
                      </a:r>
                      <a:endParaRPr lang="en-US" sz="2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118620"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0/000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 rtl="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a-IR" sz="2400" dirty="0">
                          <a:latin typeface="Calibri"/>
                          <a:ea typeface="Calibri"/>
                          <a:cs typeface="B Mitra"/>
                        </a:rPr>
                        <a:t> 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0/31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(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0/43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B Mitra"/>
                        </a:rPr>
                        <a:t>-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B Mitra"/>
                        </a:rPr>
                        <a:t>  0/18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B Mitra"/>
                        </a:rPr>
                        <a:t>)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SA" sz="2400" b="1" dirty="0">
                          <a:solidFill>
                            <a:srgbClr val="7030A0"/>
                          </a:solidFill>
                          <a:latin typeface="Nazanin"/>
                          <a:ea typeface="Calibri"/>
                          <a:cs typeface="B Mitra"/>
                        </a:rPr>
                        <a:t>توانمندي و عملكرد سياسي</a:t>
                      </a:r>
                      <a:endParaRPr lang="en-US" sz="2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F77C7-9F02-4E39-9BE9-8EA571FC4A9B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fa-IR" b="1" dirty="0" smtClean="0"/>
              <a:t>نتیجه‏گیری نهایی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19E3-A323-4E0C-8BAB-C4E070D9D13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71736" y="2786058"/>
            <a:ext cx="6500858" cy="2857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43636" y="3571876"/>
            <a:ext cx="2857520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buFont typeface="Arial" pitchFamily="34" charset="0"/>
              <a:buChar char="•"/>
            </a:pPr>
            <a:r>
              <a:rPr lang="fa-IR" sz="1400" b="1" dirty="0" smtClean="0">
                <a:latin typeface="+mj-lt"/>
                <a:cs typeface="B Mitra" pitchFamily="2" charset="-78"/>
              </a:rPr>
              <a:t>گروه‏هاو شبكه‏هاي ارتباطي</a:t>
            </a:r>
            <a:endParaRPr lang="en-US" sz="1400" b="1" dirty="0" smtClean="0">
              <a:latin typeface="+mj-lt"/>
              <a:cs typeface="B Mitra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sz="1400" b="1" dirty="0" smtClean="0">
                <a:latin typeface="+mj-lt"/>
                <a:cs typeface="B Mitra" pitchFamily="2" charset="-78"/>
              </a:rPr>
              <a:t> اعتماد و اتحاد</a:t>
            </a:r>
            <a:endParaRPr lang="en-US" sz="1400" b="1" dirty="0" smtClean="0">
              <a:latin typeface="+mj-lt"/>
              <a:cs typeface="B Mitra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sz="1400" b="1" dirty="0" smtClean="0">
                <a:latin typeface="+mj-lt"/>
                <a:cs typeface="B Mitra" pitchFamily="2" charset="-78"/>
              </a:rPr>
              <a:t> همكاري و فعاليت اشتراكي</a:t>
            </a:r>
            <a:endParaRPr lang="en-US" sz="1400" b="1" dirty="0" smtClean="0">
              <a:latin typeface="+mj-lt"/>
              <a:cs typeface="B Mitra" pitchFamily="2" charset="-78"/>
            </a:endParaRPr>
          </a:p>
          <a:p>
            <a:pPr algn="r"/>
            <a:endParaRPr lang="en-US" sz="1400" b="1" dirty="0">
              <a:latin typeface="+mj-lt"/>
              <a:cs typeface="B Mitra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2643174" y="3571876"/>
            <a:ext cx="2643206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buFont typeface="Arial" pitchFamily="34" charset="0"/>
              <a:buChar char="•"/>
            </a:pPr>
            <a:r>
              <a:rPr lang="fa-IR" sz="1400" b="1" dirty="0" smtClean="0">
                <a:latin typeface="+mj-lt"/>
                <a:cs typeface="B Mitra" pitchFamily="2" charset="-78"/>
              </a:rPr>
              <a:t>همبستگي  اجتماعی</a:t>
            </a:r>
            <a:endParaRPr lang="en-US" sz="1400" b="1" dirty="0" smtClean="0">
              <a:latin typeface="+mj-lt"/>
              <a:cs typeface="B Mitra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sz="1400" b="1" dirty="0" smtClean="0">
                <a:latin typeface="+mj-lt"/>
                <a:cs typeface="B Mitra" pitchFamily="2" charset="-78"/>
              </a:rPr>
              <a:t>توانمندي و عملكرد سياسي</a:t>
            </a:r>
            <a:endParaRPr lang="en-US" sz="1400" b="1" dirty="0" smtClean="0">
              <a:latin typeface="+mj-lt"/>
              <a:cs typeface="B Mitra" pitchFamily="2" charset="-7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5357818" y="4286256"/>
            <a:ext cx="714380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1785918" y="4214818"/>
            <a:ext cx="714380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0" y="3571876"/>
            <a:ext cx="1714480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 smtClean="0">
                <a:latin typeface="+mj-lt"/>
                <a:cs typeface="B Mitra" pitchFamily="2" charset="-78"/>
              </a:rPr>
              <a:t>ابعاد سلامت</a:t>
            </a:r>
            <a:endParaRPr lang="en-US" b="1" dirty="0" smtClean="0">
              <a:latin typeface="+mj-lt"/>
              <a:cs typeface="B Mitr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29058" y="1785926"/>
            <a:ext cx="378621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latin typeface="+mj-lt"/>
                <a:cs typeface="B Mitra" pitchFamily="2" charset="-78"/>
              </a:rPr>
              <a:t>سرمایه اجتماعی</a:t>
            </a:r>
            <a:endParaRPr lang="en-US" sz="2400" b="1" dirty="0" smtClean="0">
              <a:latin typeface="+mj-lt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  <p:bldP spid="1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pPr algn="ctr"/>
            <a:r>
              <a:rPr lang="fa-IR" b="1" dirty="0" smtClean="0"/>
              <a:t>نتیجه‏گیری نهایی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pPr>
              <a:buClr>
                <a:srgbClr val="FFC000"/>
              </a:buClr>
            </a:pPr>
            <a:r>
              <a:rPr lang="ar-SA" sz="2800" dirty="0" smtClean="0">
                <a:solidFill>
                  <a:schemeClr val="tx1"/>
                </a:solidFill>
              </a:rPr>
              <a:t>در </a:t>
            </a:r>
            <a:r>
              <a:rPr lang="ar-SA" sz="2800" dirty="0" smtClean="0">
                <a:solidFill>
                  <a:schemeClr val="tx1"/>
                </a:solidFill>
              </a:rPr>
              <a:t>نتيجه بايد به اهميت سرمايه اجتماعي در ارتقاي سلامت و </a:t>
            </a:r>
            <a:r>
              <a:rPr lang="ar-SA" sz="2800" dirty="0" smtClean="0">
                <a:solidFill>
                  <a:schemeClr val="tx1"/>
                </a:solidFill>
              </a:rPr>
              <a:t>سياست</a:t>
            </a:r>
            <a:r>
              <a:rPr lang="fa-IR" sz="2800" dirty="0" smtClean="0">
                <a:solidFill>
                  <a:schemeClr val="tx1"/>
                </a:solidFill>
              </a:rPr>
              <a:t>‏</a:t>
            </a:r>
            <a:r>
              <a:rPr lang="ar-SA" sz="2800" dirty="0" smtClean="0">
                <a:solidFill>
                  <a:schemeClr val="tx1"/>
                </a:solidFill>
              </a:rPr>
              <a:t>گذاري</a:t>
            </a:r>
            <a:r>
              <a:rPr lang="ar-SA" sz="2800" dirty="0" smtClean="0">
                <a:solidFill>
                  <a:schemeClr val="tx1"/>
                </a:solidFill>
              </a:rPr>
              <a:t>‏هاي </a:t>
            </a:r>
            <a:r>
              <a:rPr lang="ar-SA" sz="2800" dirty="0" smtClean="0">
                <a:solidFill>
                  <a:schemeClr val="tx1"/>
                </a:solidFill>
              </a:rPr>
              <a:t>سلامت</a:t>
            </a:r>
            <a:r>
              <a:rPr lang="fa-IR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توجه </a:t>
            </a:r>
            <a:r>
              <a:rPr lang="ar-SA" sz="2800" dirty="0" smtClean="0">
                <a:solidFill>
                  <a:schemeClr val="tx1"/>
                </a:solidFill>
              </a:rPr>
              <a:t>كرد. </a:t>
            </a:r>
            <a:endParaRPr lang="fa-IR" sz="2800" dirty="0" smtClean="0">
              <a:solidFill>
                <a:schemeClr val="tx1"/>
              </a:solidFill>
            </a:endParaRPr>
          </a:p>
          <a:p>
            <a:pPr>
              <a:buClr>
                <a:srgbClr val="FFC000"/>
              </a:buClr>
            </a:pPr>
            <a:r>
              <a:rPr lang="ar-SA" sz="2800" dirty="0" smtClean="0">
                <a:solidFill>
                  <a:schemeClr val="tx1"/>
                </a:solidFill>
              </a:rPr>
              <a:t>همچنين يافته</a:t>
            </a:r>
            <a:r>
              <a:rPr lang="fa-IR" sz="2800" dirty="0" smtClean="0">
                <a:solidFill>
                  <a:schemeClr val="tx1"/>
                </a:solidFill>
              </a:rPr>
              <a:t>‏</a:t>
            </a:r>
            <a:r>
              <a:rPr lang="ar-SA" sz="2800" dirty="0" smtClean="0">
                <a:solidFill>
                  <a:schemeClr val="tx1"/>
                </a:solidFill>
              </a:rPr>
              <a:t>ها </a:t>
            </a:r>
            <a:r>
              <a:rPr lang="ar-SA" sz="2800" dirty="0" smtClean="0">
                <a:solidFill>
                  <a:schemeClr val="tx1"/>
                </a:solidFill>
              </a:rPr>
              <a:t>نشان </a:t>
            </a:r>
            <a:r>
              <a:rPr lang="ar-SA" sz="2800" dirty="0" smtClean="0">
                <a:solidFill>
                  <a:schemeClr val="tx1"/>
                </a:solidFill>
              </a:rPr>
              <a:t>دادند</a:t>
            </a:r>
            <a:r>
              <a:rPr lang="fa-IR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كه </a:t>
            </a:r>
            <a:r>
              <a:rPr lang="ar-SA" sz="2800" dirty="0" smtClean="0">
                <a:solidFill>
                  <a:schemeClr val="tx1"/>
                </a:solidFill>
              </a:rPr>
              <a:t>زناني كه منابع مهم مانند سرمايه مالي يا انساني (تحصيلات) بيشتري داشتند، ابعاد سلامت بهتري را تجربه </a:t>
            </a:r>
            <a:r>
              <a:rPr lang="ar-SA" sz="2800" dirty="0" smtClean="0">
                <a:solidFill>
                  <a:schemeClr val="tx1"/>
                </a:solidFill>
              </a:rPr>
              <a:t>كردند.</a:t>
            </a:r>
            <a:endParaRPr lang="fa-IR" sz="2800" dirty="0" smtClean="0">
              <a:solidFill>
                <a:schemeClr val="tx1"/>
              </a:solidFill>
            </a:endParaRPr>
          </a:p>
          <a:p>
            <a:pPr>
              <a:buClr>
                <a:srgbClr val="FFC000"/>
              </a:buClr>
            </a:pPr>
            <a:r>
              <a:rPr lang="ar-SA" sz="2800" dirty="0" smtClean="0">
                <a:solidFill>
                  <a:schemeClr val="tx1"/>
                </a:solidFill>
              </a:rPr>
              <a:t>بنابراين</a:t>
            </a:r>
            <a:r>
              <a:rPr lang="ar-SA" sz="2800" dirty="0" smtClean="0">
                <a:solidFill>
                  <a:schemeClr val="tx1"/>
                </a:solidFill>
              </a:rPr>
              <a:t>، با </a:t>
            </a:r>
            <a:r>
              <a:rPr lang="ar-SA" sz="2800" dirty="0" smtClean="0">
                <a:solidFill>
                  <a:schemeClr val="tx1"/>
                </a:solidFill>
              </a:rPr>
              <a:t>درنظرگرفتن </a:t>
            </a:r>
            <a:r>
              <a:rPr lang="fa-IR" sz="2800" dirty="0" smtClean="0">
                <a:solidFill>
                  <a:schemeClr val="tx1"/>
                </a:solidFill>
              </a:rPr>
              <a:t>اهميت </a:t>
            </a:r>
            <a:r>
              <a:rPr lang="ar-SA" sz="2800" dirty="0" smtClean="0">
                <a:solidFill>
                  <a:schemeClr val="tx1"/>
                </a:solidFill>
              </a:rPr>
              <a:t>سرمايه اجتماعي در سلامت، مداخلات بايد شامل </a:t>
            </a:r>
            <a:r>
              <a:rPr lang="ar-SA" sz="2800" dirty="0" smtClean="0">
                <a:solidFill>
                  <a:schemeClr val="tx1"/>
                </a:solidFill>
              </a:rPr>
              <a:t>استراتژي</a:t>
            </a:r>
            <a:r>
              <a:rPr lang="fa-IR" sz="2800" dirty="0" smtClean="0">
                <a:solidFill>
                  <a:schemeClr val="tx1"/>
                </a:solidFill>
              </a:rPr>
              <a:t>‏</a:t>
            </a:r>
            <a:r>
              <a:rPr lang="ar-SA" sz="2800" dirty="0" smtClean="0">
                <a:solidFill>
                  <a:schemeClr val="tx1"/>
                </a:solidFill>
              </a:rPr>
              <a:t>هاي </a:t>
            </a:r>
            <a:r>
              <a:rPr lang="ar-SA" sz="2800" dirty="0" smtClean="0">
                <a:solidFill>
                  <a:schemeClr val="tx1"/>
                </a:solidFill>
              </a:rPr>
              <a:t>چندگانه با هدف كاهش نابرابري</a:t>
            </a:r>
            <a:r>
              <a:rPr lang="fa-IR" sz="2800" dirty="0" smtClean="0">
                <a:solidFill>
                  <a:schemeClr val="tx1"/>
                </a:solidFill>
              </a:rPr>
              <a:t>‏</a:t>
            </a:r>
            <a:r>
              <a:rPr lang="ar-SA" sz="2800" dirty="0" smtClean="0">
                <a:solidFill>
                  <a:schemeClr val="tx1"/>
                </a:solidFill>
              </a:rPr>
              <a:t>هاي اجتماعي اقتصادي در </a:t>
            </a:r>
            <a:r>
              <a:rPr lang="ar-SA" sz="2800" dirty="0" smtClean="0">
                <a:solidFill>
                  <a:schemeClr val="tx1"/>
                </a:solidFill>
              </a:rPr>
              <a:t>كنار</a:t>
            </a:r>
            <a:r>
              <a:rPr lang="fa-IR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تلاش </a:t>
            </a:r>
            <a:r>
              <a:rPr lang="ar-SA" sz="2800" dirty="0" smtClean="0">
                <a:solidFill>
                  <a:schemeClr val="tx1"/>
                </a:solidFill>
              </a:rPr>
              <a:t>براي افزايش سرمايه اجتماعي باشد.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1E5B-D8EF-478A-8916-0FAF47C6629D}" type="datetime1">
              <a:rPr lang="en-US" smtClean="0"/>
              <a:pPr/>
              <a:t>10/8/2014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851648" cy="785818"/>
          </a:xfrm>
        </p:spPr>
        <p:txBody>
          <a:bodyPr>
            <a:normAutofit/>
          </a:bodyPr>
          <a:lstStyle/>
          <a:p>
            <a:r>
              <a:rPr lang="ar-SA" dirty="0" smtClean="0"/>
              <a:t>بيان مسئله و ضرورت اجراي طرح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7854696" cy="450059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a-IR" dirty="0" smtClean="0"/>
              <a:t>سلامت زنان اساس و بنيان سلامت جامعه است.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fa-IR" dirty="0" smtClean="0"/>
              <a:t>اولویت قراردادن سلامت زنان در راستای اهداف چهارم و پنجم برنامه توسعه هزاره است.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fa-IR" dirty="0" smtClean="0"/>
              <a:t>شناخت عوامل مربوط به سلامت زنان براي ايجاد استراتژي‏هايي براي كاهش شيوع برخي از بيماري‏ها، مرگ و مير و افزايش كيفيت زندگي ضروري است.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0E0-4614-4338-97C8-DA8A1FC7EAD4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851648" cy="880056"/>
          </a:xfrm>
        </p:spPr>
        <p:txBody>
          <a:bodyPr>
            <a:normAutofit fontScale="90000"/>
          </a:bodyPr>
          <a:lstStyle/>
          <a:p>
            <a:r>
              <a:rPr lang="fa-IR" dirty="0"/>
              <a:t>با تشكر فراوان از توجه شما</a:t>
            </a:r>
            <a:br>
              <a:rPr lang="fa-IR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7854696" cy="450059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Font typeface="Wingdings 3" pitchFamily="18" charset="2"/>
              <a:buNone/>
            </a:pPr>
            <a:endParaRPr lang="fa-IR" sz="4800" b="1" dirty="0" smtClean="0"/>
          </a:p>
        </p:txBody>
      </p:sp>
      <p:pic>
        <p:nvPicPr>
          <p:cNvPr id="1027" name="Picture 3" descr="C:\Documents and Settings\8821151001\My Documents\My Pictures\flow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920880" cy="54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E148-C494-4ADB-B367-7D075DCCF781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851648" cy="785818"/>
          </a:xfrm>
        </p:spPr>
        <p:txBody>
          <a:bodyPr>
            <a:normAutofit/>
          </a:bodyPr>
          <a:lstStyle/>
          <a:p>
            <a:r>
              <a:rPr lang="ar-SA" dirty="0" smtClean="0"/>
              <a:t>بيان مسئله و ضرورت اجراي طرح </a:t>
            </a:r>
            <a:r>
              <a:rPr lang="fa-IR" dirty="0" smtClean="0">
                <a:sym typeface="Wingdings" pitchFamily="2" charset="2"/>
              </a:rPr>
              <a:t>(ادامه)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7854696" cy="450059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a-IR" dirty="0" smtClean="0"/>
              <a:t>علاوه بر عوامل ژنتیکی و بیولوژیکی، ساختار اجتماعی نیز یکی از فاکتورهای مرتبط با سلامت است.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fa-IR" dirty="0" smtClean="0"/>
              <a:t>در مطالعات اخیر به ارتباط سرمایه اجتماعی با سلامت پرداخته‏اند.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سرمایه </a:t>
            </a:r>
            <a:r>
              <a:rPr lang="fa-IR" dirty="0"/>
              <a:t>اجتماعی </a:t>
            </a:r>
            <a:r>
              <a:rPr lang="fa-IR" u="sng" dirty="0"/>
              <a:t>شبكه‏اي از روابط و پيوندهاي مبتني بر اعتماد اجتماعي </a:t>
            </a:r>
            <a:r>
              <a:rPr lang="fa-IR" dirty="0"/>
              <a:t>بين فردي و بين گروهي </a:t>
            </a:r>
            <a:r>
              <a:rPr lang="fa-IR" u="sng" dirty="0"/>
              <a:t>و تعاملات افراد با گروه‏ها، سازمان‏ها و نهادهاي اجتماعي</a:t>
            </a:r>
            <a:r>
              <a:rPr lang="fa-IR" dirty="0"/>
              <a:t> است كه </a:t>
            </a:r>
            <a:r>
              <a:rPr lang="fa-IR" u="sng" dirty="0"/>
              <a:t>منجر به همبستگي و انسجام اجتماعي </a:t>
            </a:r>
            <a:r>
              <a:rPr lang="fa-IR" dirty="0" smtClean="0"/>
              <a:t>در </a:t>
            </a:r>
            <a:r>
              <a:rPr lang="fa-IR" dirty="0"/>
              <a:t>جهت تحقق اهداف فردي و جمعي مي‏</a:t>
            </a:r>
            <a:r>
              <a:rPr lang="fa-IR" dirty="0" smtClean="0"/>
              <a:t>شود.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70B9-1AC5-4067-9A01-BF84A1961B00}" type="datetime1">
              <a:rPr lang="en-US" smtClean="0"/>
              <a:pPr/>
              <a:t>10/8/2014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596" y="71414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بيان مسئله و ضرورت اجراي طرح </a:t>
            </a:r>
            <a:r>
              <a:rPr lang="fa-IR" dirty="0" smtClean="0">
                <a:sym typeface="Wingdings" pitchFamily="2" charset="2"/>
              </a:rPr>
              <a:t>(ادامه)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714908"/>
          </a:xfrm>
        </p:spPr>
        <p:txBody>
          <a:bodyPr>
            <a:noAutofit/>
          </a:bodyPr>
          <a:lstStyle/>
          <a:p>
            <a:pPr>
              <a:buClr>
                <a:srgbClr val="FFC000"/>
              </a:buClr>
            </a:pPr>
            <a:r>
              <a:rPr lang="fa-IR" sz="3200" dirty="0" smtClean="0">
                <a:solidFill>
                  <a:schemeClr val="tx1"/>
                </a:solidFill>
              </a:rPr>
              <a:t>شواهد موجود بطور يكنواخت تاثير مفيد سرمايه اجتماعي بر سلامت افراد را نشان نمي‏دهند.</a:t>
            </a:r>
          </a:p>
          <a:p>
            <a:pPr>
              <a:buClr>
                <a:srgbClr val="FFC000"/>
              </a:buClr>
            </a:pPr>
            <a:r>
              <a:rPr lang="fa-IR" sz="3200" dirty="0" smtClean="0">
                <a:solidFill>
                  <a:schemeClr val="tx1"/>
                </a:solidFill>
              </a:rPr>
              <a:t>در متاآناليز انجام شده در سال 2012، كه اكثر مقالات مرور شده در كشورهاي غربي انجام شده بود و مطالعات مراكز آسيايي بسيار محدود بود، نيز نشان داد كه سرمايه اجتماعي هميشه با اثرات مفيد بر پيامد سلامت همراه نيست.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19E3-A323-4E0C-8BAB-C4E070D9D13E}" type="datetime1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بيان مسئله و ضرورت اجراي طرح </a:t>
            </a:r>
            <a:r>
              <a:rPr lang="fa-IR" dirty="0" smtClean="0">
                <a:sym typeface="Wingdings" pitchFamily="2" charset="2"/>
              </a:rPr>
              <a:t>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389120"/>
          </a:xfrm>
        </p:spPr>
        <p:txBody>
          <a:bodyPr>
            <a:normAutofit/>
          </a:bodyPr>
          <a:lstStyle/>
          <a:p>
            <a:pPr>
              <a:buClr>
                <a:srgbClr val="FFC000"/>
              </a:buClr>
            </a:pPr>
            <a:r>
              <a:rPr lang="fa-IR" sz="3000" dirty="0" smtClean="0">
                <a:solidFill>
                  <a:schemeClr val="tx1"/>
                </a:solidFill>
              </a:rPr>
              <a:t>در كشورهاي با درآمد بالا سرمايه اجتماعي بالاتر با سلامت بهتر مرتبط است، اما در كشورهاي با درآمد متوسط و كم شواهد كم است (2014).</a:t>
            </a:r>
          </a:p>
          <a:p>
            <a:pPr>
              <a:buClr>
                <a:srgbClr val="FFC000"/>
              </a:buClr>
            </a:pPr>
            <a:r>
              <a:rPr lang="fa-IR" sz="3000" dirty="0" smtClean="0">
                <a:solidFill>
                  <a:schemeClr val="tx1"/>
                </a:solidFill>
              </a:rPr>
              <a:t> موضوعاتی که بیشتر </a:t>
            </a:r>
            <a:r>
              <a:rPr lang="fa-IR" sz="3000" u="sng" dirty="0" smtClean="0">
                <a:solidFill>
                  <a:schemeClr val="tx1"/>
                </a:solidFill>
              </a:rPr>
              <a:t>جنبه اجتماعی </a:t>
            </a:r>
            <a:r>
              <a:rPr lang="fa-IR" sz="3000" dirty="0" smtClean="0">
                <a:solidFill>
                  <a:schemeClr val="tx1"/>
                </a:solidFill>
              </a:rPr>
              <a:t>دارند و وابسته به زمینه مورد مطالعه هستند را نمی‏توان با اتکا به نتایج کشورهای دیگر و یا با مطالعات مروری نظام‏وند و متاآنالیز مطالعات آنها، در مورد کشور خود تصمیم‏گیری کرد و بر اساس آنها راهنمای عملکردی ارایه داد.</a:t>
            </a:r>
            <a:endParaRPr lang="en-US" sz="3000" dirty="0" smtClean="0">
              <a:solidFill>
                <a:schemeClr val="tx1"/>
              </a:solidFill>
            </a:endParaRPr>
          </a:p>
          <a:p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1E5B-D8EF-478A-8916-0FAF47C6629D}" type="datetime1">
              <a:rPr lang="en-US" smtClean="0"/>
              <a:pPr/>
              <a:t>10/8/2014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بيان مسئله و ضرورت اجراي طرح </a:t>
            </a:r>
            <a:r>
              <a:rPr lang="fa-IR" dirty="0" smtClean="0">
                <a:sym typeface="Wingdings" pitchFamily="2" charset="2"/>
              </a:rPr>
              <a:t>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438912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Clr>
                <a:srgbClr val="FFC000"/>
              </a:buClr>
            </a:pPr>
            <a:r>
              <a:rPr lang="fa-IR" sz="3200" dirty="0" smtClean="0">
                <a:solidFill>
                  <a:schemeClr val="tx1"/>
                </a:solidFill>
              </a:rPr>
              <a:t>یک موضوع مورد بحث در علوم اجتماعی بهترین روش اندازه‏گیری سرمایه اجتماعی است</a:t>
            </a:r>
            <a:r>
              <a:rPr lang="ar-SA" sz="3200" dirty="0" smtClean="0">
                <a:solidFill>
                  <a:schemeClr val="tx1"/>
                </a:solidFill>
              </a:rPr>
              <a:t>.</a:t>
            </a:r>
            <a:endParaRPr lang="fa-IR" sz="32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buClr>
                <a:srgbClr val="FFC000"/>
              </a:buClr>
            </a:pP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fa-IR" sz="3200" dirty="0" smtClean="0">
                <a:solidFill>
                  <a:schemeClr val="tx1"/>
                </a:solidFill>
              </a:rPr>
              <a:t>با حمایت بانک جهانی، کار گسترده‏ای برای تعریف سرمایه اجتماعی و اندازه‏گیری آن انجام شده است. </a:t>
            </a:r>
          </a:p>
          <a:p>
            <a:pPr>
              <a:lnSpc>
                <a:spcPct val="200000"/>
              </a:lnSpc>
              <a:buNone/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1E5B-D8EF-478A-8916-0FAF47C6629D}" type="datetime1">
              <a:rPr lang="en-US" smtClean="0"/>
              <a:pPr/>
              <a:t>10/8/2014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بيان مسئله و ضرورت اجراي طرح </a:t>
            </a:r>
            <a:r>
              <a:rPr lang="fa-IR" dirty="0" smtClean="0">
                <a:sym typeface="Wingdings" pitchFamily="2" charset="2"/>
              </a:rPr>
              <a:t>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89120"/>
          </a:xfrm>
        </p:spPr>
        <p:txBody>
          <a:bodyPr>
            <a:noAutofit/>
          </a:bodyPr>
          <a:lstStyle/>
          <a:p>
            <a:pPr>
              <a:buClr>
                <a:srgbClr val="FFC000"/>
              </a:buClr>
            </a:pPr>
            <a:r>
              <a:rPr lang="fa-IR" sz="3000" dirty="0" smtClean="0">
                <a:solidFill>
                  <a:schemeClr val="tx1"/>
                </a:solidFill>
              </a:rPr>
              <a:t>ابزار اندازه‏گیری سرمایه اجتماعی توسط </a:t>
            </a:r>
            <a:r>
              <a:rPr lang="en-US" sz="2800" dirty="0" smtClean="0">
                <a:solidFill>
                  <a:schemeClr val="tx1"/>
                </a:solidFill>
              </a:rPr>
              <a:t>Grootaert</a:t>
            </a:r>
            <a:r>
              <a:rPr lang="fa-IR" sz="3000" dirty="0" smtClean="0">
                <a:solidFill>
                  <a:schemeClr val="tx1"/>
                </a:solidFill>
              </a:rPr>
              <a:t> و همکاران تحت عنوان پرسشنامه یکپارچه برای اندازه‏گیری سرمایه اجتماعی</a:t>
            </a:r>
            <a:r>
              <a:rPr lang="ar-SA" sz="3000" dirty="0" smtClean="0">
                <a:solidFill>
                  <a:schemeClr val="tx1"/>
                </a:solidFill>
              </a:rPr>
              <a:t> (</a:t>
            </a:r>
            <a:r>
              <a:rPr lang="en-US" sz="3000" dirty="0" smtClean="0">
                <a:solidFill>
                  <a:schemeClr val="tx1"/>
                </a:solidFill>
              </a:rPr>
              <a:t>SC-IQ</a:t>
            </a:r>
            <a:r>
              <a:rPr lang="ar-SA" sz="3000" dirty="0" smtClean="0">
                <a:solidFill>
                  <a:schemeClr val="tx1"/>
                </a:solidFill>
              </a:rPr>
              <a:t>) </a:t>
            </a:r>
            <a:r>
              <a:rPr lang="fa-IR" sz="3000" dirty="0" smtClean="0">
                <a:solidFill>
                  <a:schemeClr val="tx1"/>
                </a:solidFill>
              </a:rPr>
              <a:t>طراحي شده است. </a:t>
            </a:r>
          </a:p>
          <a:p>
            <a:pPr>
              <a:buClr>
                <a:srgbClr val="FFC000"/>
              </a:buClr>
            </a:pPr>
            <a:r>
              <a:rPr lang="fa-IR" sz="3000" dirty="0" smtClean="0">
                <a:solidFill>
                  <a:schemeClr val="tx1"/>
                </a:solidFill>
              </a:rPr>
              <a:t>اين پرسشنامه یکپارچه بر اساس كار مطالعات قبلي، مرور وسيع متون و برون‏داد گروه وسيعي از متخصصين در سرمايه اجتماعي برای استفاده در کشورهای در حال توسعه طراحي شده است.</a:t>
            </a:r>
            <a:endParaRPr lang="en-US" sz="3000" dirty="0" smtClean="0">
              <a:solidFill>
                <a:schemeClr val="tx1"/>
              </a:solidFill>
            </a:endParaRPr>
          </a:p>
          <a:p>
            <a:pPr>
              <a:buClr>
                <a:srgbClr val="FFC000"/>
              </a:buClr>
              <a:buNone/>
            </a:pP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1E5B-D8EF-478A-8916-0FAF47C6629D}" type="datetime1">
              <a:rPr lang="en-US" smtClean="0"/>
              <a:pPr/>
              <a:t>10/8/2014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بيان مسئله و ضرورت اجراي طرح </a:t>
            </a:r>
            <a:r>
              <a:rPr lang="fa-IR" dirty="0" smtClean="0">
                <a:sym typeface="Wingdings" pitchFamily="2" charset="2"/>
              </a:rPr>
              <a:t>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389120"/>
          </a:xfrm>
        </p:spPr>
        <p:txBody>
          <a:bodyPr>
            <a:normAutofit/>
          </a:bodyPr>
          <a:lstStyle/>
          <a:p>
            <a:pPr>
              <a:buClr>
                <a:srgbClr val="FFC000"/>
              </a:buClr>
            </a:pPr>
            <a:r>
              <a:rPr lang="fa-IR" sz="3000" dirty="0" smtClean="0">
                <a:solidFill>
                  <a:schemeClr val="tx1"/>
                </a:solidFill>
              </a:rPr>
              <a:t>براي مطالعه وضعيت سلامت نيز پرسشنامه فرم كوتاه بررسي سلامت</a:t>
            </a:r>
            <a:r>
              <a:rPr lang="ar-SA" sz="3000" dirty="0" smtClean="0">
                <a:solidFill>
                  <a:schemeClr val="tx1"/>
                </a:solidFill>
              </a:rPr>
              <a:t> </a:t>
            </a:r>
            <a:r>
              <a:rPr lang="ar-SA" sz="3000" u="sng" dirty="0" smtClean="0">
                <a:solidFill>
                  <a:schemeClr val="tx1"/>
                </a:solidFill>
              </a:rPr>
              <a:t>(</a:t>
            </a:r>
            <a:r>
              <a:rPr lang="en-US" sz="3000" u="sng" dirty="0" smtClean="0">
                <a:solidFill>
                  <a:schemeClr val="tx1"/>
                </a:solidFill>
              </a:rPr>
              <a:t>SF-36</a:t>
            </a:r>
            <a:r>
              <a:rPr lang="ar-SA" sz="3000" u="sng" dirty="0" smtClean="0">
                <a:solidFill>
                  <a:schemeClr val="tx1"/>
                </a:solidFill>
              </a:rPr>
              <a:t>)</a:t>
            </a:r>
            <a:r>
              <a:rPr lang="fa-IR" sz="3000" u="sng" dirty="0" smtClean="0">
                <a:solidFill>
                  <a:schemeClr val="tx1"/>
                </a:solidFill>
              </a:rPr>
              <a:t> </a:t>
            </a:r>
            <a:r>
              <a:rPr lang="fa-IR" sz="3000" dirty="0" smtClean="0">
                <a:solidFill>
                  <a:schemeClr val="tx1"/>
                </a:solidFill>
              </a:rPr>
              <a:t>به عنوان یک ابزار کلی از وضعیت سلامت</a:t>
            </a:r>
            <a:r>
              <a:rPr lang="ar-SA" sz="3000" dirty="0" smtClean="0">
                <a:solidFill>
                  <a:schemeClr val="tx1"/>
                </a:solidFill>
              </a:rPr>
              <a:t> </a:t>
            </a:r>
            <a:r>
              <a:rPr lang="fa-IR" sz="3000" dirty="0" smtClean="0">
                <a:solidFill>
                  <a:schemeClr val="tx1"/>
                </a:solidFill>
              </a:rPr>
              <a:t>است.</a:t>
            </a:r>
            <a:endParaRPr lang="en-US" sz="3000" dirty="0" smtClean="0">
              <a:solidFill>
                <a:schemeClr val="tx1"/>
              </a:solidFill>
            </a:endParaRPr>
          </a:p>
          <a:p>
            <a:pPr>
              <a:buClr>
                <a:srgbClr val="FFC000"/>
              </a:buClr>
            </a:pPr>
            <a:r>
              <a:rPr lang="fa-IR" sz="3000" dirty="0" smtClean="0">
                <a:solidFill>
                  <a:schemeClr val="tx1"/>
                </a:solidFill>
              </a:rPr>
              <a:t> اين پرسشنامه ٣٦ سوالي از </a:t>
            </a:r>
            <a:r>
              <a:rPr lang="fa-IR" sz="3000" u="sng" dirty="0" smtClean="0">
                <a:solidFill>
                  <a:schemeClr val="tx1"/>
                </a:solidFill>
              </a:rPr>
              <a:t>رايج‏ترين و جامع‏ترين ابزارهاي استاندارد </a:t>
            </a:r>
            <a:r>
              <a:rPr lang="fa-IR" sz="3000" dirty="0" smtClean="0">
                <a:solidFill>
                  <a:schemeClr val="tx1"/>
                </a:solidFill>
              </a:rPr>
              <a:t>عمومي موجود براي اندازه‏گيری سلامت درسطح بين‏المللی است. </a:t>
            </a:r>
          </a:p>
          <a:p>
            <a:pPr>
              <a:buClr>
                <a:srgbClr val="FFC000"/>
              </a:buClr>
            </a:pPr>
            <a:r>
              <a:rPr lang="fa-IR" sz="3000" dirty="0" smtClean="0">
                <a:solidFill>
                  <a:schemeClr val="tx1"/>
                </a:solidFill>
              </a:rPr>
              <a:t>به عبارت ديگر، ابزار </a:t>
            </a:r>
            <a:r>
              <a:rPr lang="en-US" sz="3000" dirty="0" smtClean="0">
                <a:solidFill>
                  <a:schemeClr val="tx1"/>
                </a:solidFill>
              </a:rPr>
              <a:t>SF-36</a:t>
            </a:r>
            <a:r>
              <a:rPr lang="fa-IR" sz="3000" dirty="0" smtClean="0">
                <a:solidFill>
                  <a:schemeClr val="tx1"/>
                </a:solidFill>
              </a:rPr>
              <a:t> يك معيار مستقيمي از سلامت و به عنوان </a:t>
            </a:r>
            <a:r>
              <a:rPr lang="fa-IR" sz="3000" u="sng" dirty="0" smtClean="0">
                <a:solidFill>
                  <a:schemeClr val="tx1"/>
                </a:solidFill>
              </a:rPr>
              <a:t>"معيار استاندارد طلايي" </a:t>
            </a:r>
            <a:r>
              <a:rPr lang="fa-IR" sz="3000" dirty="0" smtClean="0">
                <a:solidFill>
                  <a:schemeClr val="tx1"/>
                </a:solidFill>
              </a:rPr>
              <a:t>از سلامت است</a:t>
            </a:r>
            <a:r>
              <a:rPr lang="ar-SA" sz="3000" dirty="0" smtClean="0">
                <a:solidFill>
                  <a:schemeClr val="tx1"/>
                </a:solidFill>
              </a:rPr>
              <a:t>.</a:t>
            </a:r>
            <a:endParaRPr lang="en-US" sz="3000" dirty="0" smtClean="0">
              <a:solidFill>
                <a:schemeClr val="tx1"/>
              </a:solidFill>
            </a:endParaRPr>
          </a:p>
          <a:p>
            <a:pPr>
              <a:buClr>
                <a:srgbClr val="FFC000"/>
              </a:buClr>
            </a:pP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1E5B-D8EF-478A-8916-0FAF47C6629D}" type="datetime1">
              <a:rPr lang="en-US" smtClean="0"/>
              <a:pPr/>
              <a:t>10/8/2014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F8551-213B-447C-8A22-7A7DB7AFFC2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3998</TotalTime>
  <Words>1701</Words>
  <Application>Microsoft Office PowerPoint</Application>
  <PresentationFormat>On-screen Show (4:3)</PresentationFormat>
  <Paragraphs>490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Flow</vt:lpstr>
      <vt:lpstr>7_Custom Design</vt:lpstr>
      <vt:lpstr>6_Custom Design</vt:lpstr>
      <vt:lpstr>5_Custom Design</vt:lpstr>
      <vt:lpstr>2_Custom Design</vt:lpstr>
      <vt:lpstr>3_Custom Design</vt:lpstr>
      <vt:lpstr>Custom Design</vt:lpstr>
      <vt:lpstr>1_Custom Design</vt:lpstr>
      <vt:lpstr>Slide 1</vt:lpstr>
      <vt:lpstr>ارتباط سرمايه اجتماعي و وضعيت سلامت زنان سنين باروري</vt:lpstr>
      <vt:lpstr>بيان مسئله و ضرورت اجراي طرح </vt:lpstr>
      <vt:lpstr>بيان مسئله و ضرورت اجراي طرح (ادامه)</vt:lpstr>
      <vt:lpstr>بيان مسئله و ضرورت اجراي طرح (ادامه)</vt:lpstr>
      <vt:lpstr>بيان مسئله و ضرورت اجراي طرح (ادامه)</vt:lpstr>
      <vt:lpstr>بيان مسئله و ضرورت اجراي طرح (ادامه)</vt:lpstr>
      <vt:lpstr>بيان مسئله و ضرورت اجراي طرح (ادامه)</vt:lpstr>
      <vt:lpstr>بيان مسئله و ضرورت اجراي طرح (ادامه)</vt:lpstr>
      <vt:lpstr>بيان مسئله و ضرورت اجراي طرح (ادامه)</vt:lpstr>
      <vt:lpstr>متدولوژي مطالعه كمّي</vt:lpstr>
      <vt:lpstr>متدولوژي مطالعه كمّي (ادامه)</vt:lpstr>
      <vt:lpstr>ابزارهای جمع‏آوري داده‏ها</vt:lpstr>
      <vt:lpstr>تجزيه و تحليل مطالعه كمّي </vt:lpstr>
      <vt:lpstr>يافته‏هاي مطالعه</vt:lpstr>
      <vt:lpstr>  جدول 1: مشخصات جمعيتي اجتماعي زنان سنين باروري </vt:lpstr>
      <vt:lpstr>  جدول 2: وضعيت ابعاد سرمايه اجتماعي زنان سنين باروري</vt:lpstr>
      <vt:lpstr>  جدول 2: وضعيت ابعاد سرمايه اجتماعي زنان سنين باروري (ادامه)</vt:lpstr>
      <vt:lpstr>  جدول 4: وضعيت ابعاد سلامت زنان سنين باروري</vt:lpstr>
      <vt:lpstr>جدول 6: ارتباط  ابعاد سرمايه اجتماعي با عملكرد جسمي در زنان سنين باروري  ( آزمون رگرسيون خطي) </vt:lpstr>
      <vt:lpstr>    جدول 7: ارتباط ابعاد سرمايه اجتماعي با محدوديت نقش جسمي در زنان سنين باروري   ( آزمون رگرسيون خطي) </vt:lpstr>
      <vt:lpstr>    جدول 8: ارتباط ابعاد سرمايه اجتماعي با درد جسمي در زنان سنين باروري   ( آزمون رگرسيون خطي) </vt:lpstr>
      <vt:lpstr>    جدول 9: ارتباط ابعاد سرمايه اجتماعي با سلامت عمومي در زنان سنين باروري   ( آزمون رگرسيون خطي) </vt:lpstr>
      <vt:lpstr>    جدول 10: ارتباط ابعاد سرمايه اجتماعي با نشاط در زنان سنين باروري   ( آزمون رگرسيون خطي) </vt:lpstr>
      <vt:lpstr>    جدول 11: ارتباط ابعاد سرمايه اجتماعي با عملكرد اجتماعي در زنان سنين باروري   ( آزمون رگرسيون خطي) </vt:lpstr>
      <vt:lpstr>    جدول 12: ارتباط ابعاد سرمايه اجتماعي با محدوديت نقش عاطفي در زنان سنين باروري   ( آزمون رگرسيون خطي) </vt:lpstr>
      <vt:lpstr>    جدول 13: ارتباط ابعاد سرمايه اجتماعي با سلامت روان در زنان سنين باروري   ( آزمون رگرسيون خطي) </vt:lpstr>
      <vt:lpstr>نتیجه‏گیری نهایی</vt:lpstr>
      <vt:lpstr>نتیجه‏گیری نهایی</vt:lpstr>
      <vt:lpstr>با تشكر فراوان از توجه شما 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Win 7</cp:lastModifiedBy>
  <cp:revision>333</cp:revision>
  <dcterms:created xsi:type="dcterms:W3CDTF">2012-07-03T14:20:00Z</dcterms:created>
  <dcterms:modified xsi:type="dcterms:W3CDTF">2014-10-08T04:48:22Z</dcterms:modified>
</cp:coreProperties>
</file>