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handoutMasterIdLst>
    <p:handoutMasterId r:id="rId22"/>
  </p:handoutMasterIdLst>
  <p:sldIdLst>
    <p:sldId id="256" r:id="rId2"/>
    <p:sldId id="261" r:id="rId3"/>
    <p:sldId id="263" r:id="rId4"/>
    <p:sldId id="275" r:id="rId5"/>
    <p:sldId id="264" r:id="rId6"/>
    <p:sldId id="278" r:id="rId7"/>
    <p:sldId id="279" r:id="rId8"/>
    <p:sldId id="266" r:id="rId9"/>
    <p:sldId id="259" r:id="rId10"/>
    <p:sldId id="257" r:id="rId11"/>
    <p:sldId id="262" r:id="rId12"/>
    <p:sldId id="276" r:id="rId13"/>
    <p:sldId id="267" r:id="rId14"/>
    <p:sldId id="268" r:id="rId15"/>
    <p:sldId id="269" r:id="rId16"/>
    <p:sldId id="272" r:id="rId17"/>
    <p:sldId id="265" r:id="rId18"/>
    <p:sldId id="280" r:id="rId19"/>
    <p:sldId id="25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45" autoAdjust="0"/>
    <p:restoredTop sz="94660"/>
  </p:normalViewPr>
  <p:slideViewPr>
    <p:cSldViewPr snapToGrid="0">
      <p:cViewPr varScale="1">
        <p:scale>
          <a:sx n="82" d="100"/>
          <a:sy n="82" d="100"/>
        </p:scale>
        <p:origin x="72" y="120"/>
      </p:cViewPr>
      <p:guideLst/>
    </p:cSldViewPr>
  </p:slideViewPr>
  <p:notesTextViewPr>
    <p:cViewPr>
      <p:scale>
        <a:sx n="1" d="1"/>
        <a:sy n="1" d="1"/>
      </p:scale>
      <p:origin x="0" y="0"/>
    </p:cViewPr>
  </p:notesTextViewPr>
  <p:sorterViewPr>
    <p:cViewPr>
      <p:scale>
        <a:sx n="70" d="100"/>
        <a:sy n="70" d="100"/>
      </p:scale>
      <p:origin x="0" y="-403"/>
    </p:cViewPr>
  </p:sorterViewPr>
  <p:notesViewPr>
    <p:cSldViewPr snapToGrid="0">
      <p:cViewPr varScale="1">
        <p:scale>
          <a:sx n="68" d="100"/>
          <a:sy n="68" d="100"/>
        </p:scale>
        <p:origin x="3101"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itra%20mahdavi\Desktop\New%20Microsoft%20Office%20Excel%20Workshee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itra%20mahdavi\Desktop\New%20Microsoft%20Office%20Excel%20Workshe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stacked"/>
        <c:varyColors val="0"/>
        <c:dLbls>
          <c:showLegendKey val="0"/>
          <c:showVal val="0"/>
          <c:showCatName val="0"/>
          <c:showSerName val="0"/>
          <c:showPercent val="0"/>
          <c:showBubbleSize val="0"/>
        </c:dLbls>
        <c:gapWidth val="150"/>
        <c:overlap val="100"/>
        <c:axId val="377829504"/>
        <c:axId val="377830064"/>
      </c:barChart>
      <c:catAx>
        <c:axId val="377829504"/>
        <c:scaling>
          <c:orientation val="minMax"/>
        </c:scaling>
        <c:delete val="0"/>
        <c:axPos val="l"/>
        <c:majorTickMark val="out"/>
        <c:minorTickMark val="none"/>
        <c:tickLblPos val="nextTo"/>
        <c:txPr>
          <a:bodyPr/>
          <a:lstStyle/>
          <a:p>
            <a:pPr>
              <a:defRPr sz="1400" b="1" i="0" baseline="0">
                <a:latin typeface="Times New Roman" pitchFamily="18" charset="0"/>
              </a:defRPr>
            </a:pPr>
            <a:endParaRPr lang="en-US"/>
          </a:p>
        </c:txPr>
        <c:crossAx val="377830064"/>
        <c:crosses val="autoZero"/>
        <c:auto val="1"/>
        <c:lblAlgn val="ctr"/>
        <c:lblOffset val="100"/>
        <c:noMultiLvlLbl val="0"/>
      </c:catAx>
      <c:valAx>
        <c:axId val="377830064"/>
        <c:scaling>
          <c:orientation val="minMax"/>
        </c:scaling>
        <c:delete val="0"/>
        <c:axPos val="b"/>
        <c:majorGridlines/>
        <c:numFmt formatCode="General" sourceLinked="1"/>
        <c:majorTickMark val="out"/>
        <c:minorTickMark val="none"/>
        <c:tickLblPos val="nextTo"/>
        <c:crossAx val="377829504"/>
        <c:crosses val="autoZero"/>
        <c:crossBetween val="between"/>
      </c:valAx>
    </c:plotArea>
    <c:legend>
      <c:legendPos val="r"/>
      <c:layout/>
      <c:overlay val="0"/>
      <c:txPr>
        <a:bodyPr/>
        <a:lstStyle/>
        <a:p>
          <a:pPr>
            <a:defRPr sz="1200" b="1" i="0" baseline="0">
              <a:latin typeface="Times New Roman" pitchFamily="18" charset="0"/>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stacked"/>
        <c:varyColors val="0"/>
        <c:ser>
          <c:idx val="0"/>
          <c:order val="0"/>
          <c:tx>
            <c:strRef>
              <c:f>Sheet1!$B$3</c:f>
              <c:strCache>
                <c:ptCount val="1"/>
                <c:pt idx="0">
                  <c:v>Uncontrolled HTN</c:v>
                </c:pt>
              </c:strCache>
            </c:strRef>
          </c:tx>
          <c:invertIfNegative val="0"/>
          <c:dPt>
            <c:idx val="2"/>
            <c:invertIfNegative val="0"/>
            <c:bubble3D val="0"/>
            <c:spPr>
              <a:solidFill>
                <a:srgbClr val="FFC000"/>
              </a:solidFill>
            </c:spPr>
          </c:dPt>
          <c:cat>
            <c:strRef>
              <c:f>Sheet1!$A$4:$A$11</c:f>
              <c:strCache>
                <c:ptCount val="8"/>
                <c:pt idx="0">
                  <c:v>USA</c:v>
                </c:pt>
                <c:pt idx="1">
                  <c:v>Canada</c:v>
                </c:pt>
                <c:pt idx="2">
                  <c:v>Iran</c:v>
                </c:pt>
                <c:pt idx="3">
                  <c:v>England</c:v>
                </c:pt>
                <c:pt idx="4">
                  <c:v>Italy</c:v>
                </c:pt>
                <c:pt idx="5">
                  <c:v>Germany</c:v>
                </c:pt>
                <c:pt idx="6">
                  <c:v>Sweden</c:v>
                </c:pt>
                <c:pt idx="7">
                  <c:v>Spain</c:v>
                </c:pt>
              </c:strCache>
            </c:strRef>
          </c:cat>
          <c:val>
            <c:numRef>
              <c:f>Sheet1!$B$4:$B$11</c:f>
              <c:numCache>
                <c:formatCode>General</c:formatCode>
                <c:ptCount val="8"/>
                <c:pt idx="0">
                  <c:v>71</c:v>
                </c:pt>
                <c:pt idx="1">
                  <c:v>83</c:v>
                </c:pt>
                <c:pt idx="2">
                  <c:v>88.3</c:v>
                </c:pt>
                <c:pt idx="3">
                  <c:v>90</c:v>
                </c:pt>
                <c:pt idx="4">
                  <c:v>92</c:v>
                </c:pt>
                <c:pt idx="5">
                  <c:v>93</c:v>
                </c:pt>
                <c:pt idx="6">
                  <c:v>95</c:v>
                </c:pt>
                <c:pt idx="7">
                  <c:v>95</c:v>
                </c:pt>
              </c:numCache>
            </c:numRef>
          </c:val>
        </c:ser>
        <c:dLbls>
          <c:showLegendKey val="0"/>
          <c:showVal val="0"/>
          <c:showCatName val="0"/>
          <c:showSerName val="0"/>
          <c:showPercent val="0"/>
          <c:showBubbleSize val="0"/>
        </c:dLbls>
        <c:gapWidth val="150"/>
        <c:overlap val="100"/>
        <c:axId val="372072128"/>
        <c:axId val="372072688"/>
      </c:barChart>
      <c:catAx>
        <c:axId val="372072128"/>
        <c:scaling>
          <c:orientation val="minMax"/>
        </c:scaling>
        <c:delete val="0"/>
        <c:axPos val="l"/>
        <c:numFmt formatCode="General" sourceLinked="0"/>
        <c:majorTickMark val="out"/>
        <c:minorTickMark val="none"/>
        <c:tickLblPos val="nextTo"/>
        <c:txPr>
          <a:bodyPr/>
          <a:lstStyle/>
          <a:p>
            <a:pPr>
              <a:defRPr sz="1400" b="0" i="0" baseline="0">
                <a:latin typeface="Times New Roman" pitchFamily="18" charset="0"/>
              </a:defRPr>
            </a:pPr>
            <a:endParaRPr lang="en-US"/>
          </a:p>
        </c:txPr>
        <c:crossAx val="372072688"/>
        <c:crosses val="autoZero"/>
        <c:auto val="1"/>
        <c:lblAlgn val="ctr"/>
        <c:lblOffset val="100"/>
        <c:noMultiLvlLbl val="0"/>
      </c:catAx>
      <c:valAx>
        <c:axId val="372072688"/>
        <c:scaling>
          <c:orientation val="minMax"/>
        </c:scaling>
        <c:delete val="0"/>
        <c:axPos val="b"/>
        <c:majorGridlines/>
        <c:numFmt formatCode="General" sourceLinked="1"/>
        <c:majorTickMark val="out"/>
        <c:minorTickMark val="none"/>
        <c:tickLblPos val="nextTo"/>
        <c:crossAx val="372072128"/>
        <c:crosses val="autoZero"/>
        <c:crossBetween val="between"/>
      </c:valAx>
    </c:plotArea>
    <c:legend>
      <c:legendPos val="r"/>
      <c:layout/>
      <c:overlay val="0"/>
      <c:txPr>
        <a:bodyPr/>
        <a:lstStyle/>
        <a:p>
          <a:pPr>
            <a:defRPr sz="1200" baseline="0">
              <a:latin typeface="Times New Roman" pitchFamily="18" charset="0"/>
            </a:defRPr>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DE8FEC6-280C-469D-9035-D82939B0E414}" type="datetimeFigureOut">
              <a:rPr lang="en-US" smtClean="0"/>
              <a:t>10/6/2014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A892E1-7CBF-434B-920A-362E9B3DCA0B}" type="slidenum">
              <a:rPr lang="en-US" smtClean="0"/>
              <a:t>‹#›</a:t>
            </a:fld>
            <a:endParaRPr lang="en-US"/>
          </a:p>
        </p:txBody>
      </p:sp>
    </p:spTree>
    <p:extLst>
      <p:ext uri="{BB962C8B-B14F-4D97-AF65-F5344CB8AC3E}">
        <p14:creationId xmlns:p14="http://schemas.microsoft.com/office/powerpoint/2010/main" val="1705435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7CAAB5-2E0B-44BE-AA10-40BB3A4C37DF}" type="datetimeFigureOut">
              <a:rPr lang="en-US" smtClean="0"/>
              <a:t>10/6/2014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8C67A-6A3A-4882-9555-C6C0B135EC76}" type="slidenum">
              <a:rPr lang="en-US" smtClean="0"/>
              <a:t>‹#›</a:t>
            </a:fld>
            <a:endParaRPr lang="en-US"/>
          </a:p>
        </p:txBody>
      </p:sp>
    </p:spTree>
    <p:extLst>
      <p:ext uri="{BB962C8B-B14F-4D97-AF65-F5344CB8AC3E}">
        <p14:creationId xmlns:p14="http://schemas.microsoft.com/office/powerpoint/2010/main" val="2987677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98C67A-6A3A-4882-9555-C6C0B135EC76}" type="slidenum">
              <a:rPr lang="en-US" smtClean="0"/>
              <a:t>3</a:t>
            </a:fld>
            <a:endParaRPr lang="en-US"/>
          </a:p>
        </p:txBody>
      </p:sp>
    </p:spTree>
    <p:extLst>
      <p:ext uri="{BB962C8B-B14F-4D97-AF65-F5344CB8AC3E}">
        <p14:creationId xmlns:p14="http://schemas.microsoft.com/office/powerpoint/2010/main" val="3645185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98C67A-6A3A-4882-9555-C6C0B135EC76}" type="slidenum">
              <a:rPr lang="en-US" smtClean="0"/>
              <a:t>5</a:t>
            </a:fld>
            <a:endParaRPr lang="en-US"/>
          </a:p>
        </p:txBody>
      </p:sp>
    </p:spTree>
    <p:extLst>
      <p:ext uri="{BB962C8B-B14F-4D97-AF65-F5344CB8AC3E}">
        <p14:creationId xmlns:p14="http://schemas.microsoft.com/office/powerpoint/2010/main" val="126017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59D58D-2D57-4607-929F-2DF9871C87A6}" type="slidenum">
              <a:rPr lang="en-US" altLang="en-US"/>
              <a:pPr/>
              <a:t>8</a:t>
            </a:fld>
            <a:endParaRPr lang="en-US" altLang="en-US"/>
          </a:p>
        </p:txBody>
      </p:sp>
      <p:sp>
        <p:nvSpPr>
          <p:cNvPr id="775170" name="Rectangle 2"/>
          <p:cNvSpPr>
            <a:spLocks noGrp="1" noRot="1" noChangeAspect="1" noChangeArrowheads="1" noTextEdit="1"/>
          </p:cNvSpPr>
          <p:nvPr>
            <p:ph type="sldImg"/>
          </p:nvPr>
        </p:nvSpPr>
        <p:spPr>
          <a:ln/>
        </p:spPr>
      </p:sp>
      <p:sp>
        <p:nvSpPr>
          <p:cNvPr id="775171" name="Rectangle 3"/>
          <p:cNvSpPr>
            <a:spLocks noGrp="1" noChangeArrowheads="1"/>
          </p:cNvSpPr>
          <p:nvPr>
            <p:ph type="body" idx="1"/>
          </p:nvPr>
        </p:nvSpPr>
        <p:spPr/>
        <p:txBody>
          <a:bodyPr/>
          <a:lstStyle/>
          <a:p>
            <a:r>
              <a:rPr lang="en-US" altLang="en-US"/>
              <a:t>Low fat, high fruits/vegetables, and fiber</a:t>
            </a:r>
          </a:p>
        </p:txBody>
      </p:sp>
    </p:spTree>
    <p:extLst>
      <p:ext uri="{BB962C8B-B14F-4D97-AF65-F5344CB8AC3E}">
        <p14:creationId xmlns:p14="http://schemas.microsoft.com/office/powerpoint/2010/main" val="3442591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98C67A-6A3A-4882-9555-C6C0B135EC76}" type="slidenum">
              <a:rPr lang="en-US" smtClean="0"/>
              <a:t>9</a:t>
            </a:fld>
            <a:endParaRPr lang="en-US"/>
          </a:p>
        </p:txBody>
      </p:sp>
    </p:spTree>
    <p:extLst>
      <p:ext uri="{BB962C8B-B14F-4D97-AF65-F5344CB8AC3E}">
        <p14:creationId xmlns:p14="http://schemas.microsoft.com/office/powerpoint/2010/main" val="1663340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743659-CB06-4AC6-8E11-F9B186F88B49}" type="slidenum">
              <a:rPr lang="en-US" altLang="en-US"/>
              <a:pPr/>
              <a:t>13</a:t>
            </a:fld>
            <a:endParaRPr lang="en-US" altLang="en-US"/>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p:txBody>
          <a:bodyPr/>
          <a:lstStyle/>
          <a:p>
            <a:endParaRPr lang="en-US" altLang="en-US" dirty="0"/>
          </a:p>
          <a:p>
            <a:r>
              <a:rPr lang="en-US" altLang="en-US" dirty="0"/>
              <a:t>Approximately 40 percent of the patients had a blood pressure of &gt; or =160/90 mm Hg despite an average of more than six hypertension-related visits per year. </a:t>
            </a:r>
          </a:p>
          <a:p>
            <a:r>
              <a:rPr lang="en-US" altLang="en-US" dirty="0"/>
              <a:t>HAS study led to development of a model to explain treatment adherence</a:t>
            </a:r>
          </a:p>
          <a:p>
            <a:r>
              <a:rPr lang="en-US" altLang="en-US" dirty="0"/>
              <a:t>EMPHASIZE THAT BOTH PATIENT/PROVIDER</a:t>
            </a:r>
          </a:p>
        </p:txBody>
      </p:sp>
    </p:spTree>
    <p:extLst>
      <p:ext uri="{BB962C8B-B14F-4D97-AF65-F5344CB8AC3E}">
        <p14:creationId xmlns:p14="http://schemas.microsoft.com/office/powerpoint/2010/main" val="2413498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664632-2F71-47F5-BC5E-07A92076A11E}" type="slidenum">
              <a:rPr lang="en-US" altLang="en-US"/>
              <a:pPr/>
              <a:t>15</a:t>
            </a:fld>
            <a:endParaRPr lang="en-US" altLang="en-US"/>
          </a:p>
        </p:txBody>
      </p:sp>
      <p:sp>
        <p:nvSpPr>
          <p:cNvPr id="793602" name="Rectangle 2"/>
          <p:cNvSpPr>
            <a:spLocks noGrp="1" noRot="1" noChangeAspect="1" noChangeArrowheads="1" noTextEdit="1"/>
          </p:cNvSpPr>
          <p:nvPr>
            <p:ph type="sldImg"/>
          </p:nvPr>
        </p:nvSpPr>
        <p:spPr>
          <a:ln/>
        </p:spPr>
      </p:sp>
      <p:sp>
        <p:nvSpPr>
          <p:cNvPr id="793603" name="Rectangle 3"/>
          <p:cNvSpPr>
            <a:spLocks noGrp="1" noChangeArrowheads="1"/>
          </p:cNvSpPr>
          <p:nvPr>
            <p:ph type="body" idx="1"/>
          </p:nvPr>
        </p:nvSpPr>
        <p:spPr/>
        <p:txBody>
          <a:bodyPr/>
          <a:lstStyle/>
          <a:p>
            <a:r>
              <a:rPr lang="en-US" altLang="en-US"/>
              <a:t>Ex. Nurse inform overweight individuals that losing even a few pounds can have an effect on reducing one’s BP. </a:t>
            </a:r>
          </a:p>
          <a:p>
            <a:r>
              <a:rPr lang="en-US" altLang="en-US"/>
              <a:t>In addition, when risk information is conveyed, proportions (e.g., stop smoking results in a reduction of 5 out of 10 people having a stroke”) as opposed to percentages  (“if you stop smoking, you have 50% chance of reducing your risk of having a stroke”) will be used.  The former presentation method is considered more “person oriented” as opposed to the latter, which is considered more mathematical and more difficult to understand by patients </a:t>
            </a:r>
          </a:p>
        </p:txBody>
      </p:sp>
    </p:spTree>
    <p:extLst>
      <p:ext uri="{BB962C8B-B14F-4D97-AF65-F5344CB8AC3E}">
        <p14:creationId xmlns:p14="http://schemas.microsoft.com/office/powerpoint/2010/main" val="1486701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B47774-E3B8-4D62-94C8-814BCB46F0D1}" type="slidenum">
              <a:rPr lang="en-US" altLang="en-US"/>
              <a:pPr/>
              <a:t>16</a:t>
            </a:fld>
            <a:endParaRPr lang="en-US" altLang="en-US"/>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35370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98C67A-6A3A-4882-9555-C6C0B135EC76}" type="slidenum">
              <a:rPr lang="en-US" smtClean="0"/>
              <a:t>17</a:t>
            </a:fld>
            <a:endParaRPr lang="en-US"/>
          </a:p>
        </p:txBody>
      </p:sp>
    </p:spTree>
    <p:extLst>
      <p:ext uri="{BB962C8B-B14F-4D97-AF65-F5344CB8AC3E}">
        <p14:creationId xmlns:p14="http://schemas.microsoft.com/office/powerpoint/2010/main" val="2375039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D18B714-44C4-4648-B0D0-FE9AB2FA152D}" type="datetimeFigureOut">
              <a:rPr lang="en-US" smtClean="0"/>
              <a:t>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5B90C-4561-4F1D-8D72-5A7E2A96A59D}" type="slidenum">
              <a:rPr lang="en-US" smtClean="0"/>
              <a:t>‹#›</a:t>
            </a:fld>
            <a:endParaRPr lang="en-US"/>
          </a:p>
        </p:txBody>
      </p:sp>
    </p:spTree>
    <p:extLst>
      <p:ext uri="{BB962C8B-B14F-4D97-AF65-F5344CB8AC3E}">
        <p14:creationId xmlns:p14="http://schemas.microsoft.com/office/powerpoint/2010/main" val="2019235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18B714-44C4-4648-B0D0-FE9AB2FA152D}" type="datetimeFigureOut">
              <a:rPr lang="en-US" smtClean="0"/>
              <a:t>10/6/2014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5B90C-4561-4F1D-8D72-5A7E2A96A59D}" type="slidenum">
              <a:rPr lang="en-US" smtClean="0"/>
              <a:t>‹#›</a:t>
            </a:fld>
            <a:endParaRPr lang="en-US"/>
          </a:p>
        </p:txBody>
      </p:sp>
    </p:spTree>
    <p:extLst>
      <p:ext uri="{BB962C8B-B14F-4D97-AF65-F5344CB8AC3E}">
        <p14:creationId xmlns:p14="http://schemas.microsoft.com/office/powerpoint/2010/main" val="3384642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18B714-44C4-4648-B0D0-FE9AB2FA152D}" type="datetimeFigureOut">
              <a:rPr lang="en-US" smtClean="0"/>
              <a:t>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5B90C-4561-4F1D-8D72-5A7E2A96A59D}" type="slidenum">
              <a:rPr lang="en-US" smtClean="0"/>
              <a:t>‹#›</a:t>
            </a:fld>
            <a:endParaRPr lang="en-US"/>
          </a:p>
        </p:txBody>
      </p:sp>
    </p:spTree>
    <p:extLst>
      <p:ext uri="{BB962C8B-B14F-4D97-AF65-F5344CB8AC3E}">
        <p14:creationId xmlns:p14="http://schemas.microsoft.com/office/powerpoint/2010/main" val="2926231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18B714-44C4-4648-B0D0-FE9AB2FA152D}" type="datetimeFigureOut">
              <a:rPr lang="en-US" smtClean="0"/>
              <a:t>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5B90C-4561-4F1D-8D72-5A7E2A96A59D}"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86410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18B714-44C4-4648-B0D0-FE9AB2FA152D}" type="datetimeFigureOut">
              <a:rPr lang="en-US" smtClean="0"/>
              <a:t>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5B90C-4561-4F1D-8D72-5A7E2A96A59D}" type="slidenum">
              <a:rPr lang="en-US" smtClean="0"/>
              <a:t>‹#›</a:t>
            </a:fld>
            <a:endParaRPr lang="en-US"/>
          </a:p>
        </p:txBody>
      </p:sp>
    </p:spTree>
    <p:extLst>
      <p:ext uri="{BB962C8B-B14F-4D97-AF65-F5344CB8AC3E}">
        <p14:creationId xmlns:p14="http://schemas.microsoft.com/office/powerpoint/2010/main" val="3371796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D18B714-44C4-4648-B0D0-FE9AB2FA152D}" type="datetimeFigureOut">
              <a:rPr lang="en-US" smtClean="0"/>
              <a:t>10/6/2014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5B90C-4561-4F1D-8D72-5A7E2A96A59D}" type="slidenum">
              <a:rPr lang="en-US" smtClean="0"/>
              <a:t>‹#›</a:t>
            </a:fld>
            <a:endParaRPr lang="en-US"/>
          </a:p>
        </p:txBody>
      </p:sp>
    </p:spTree>
    <p:extLst>
      <p:ext uri="{BB962C8B-B14F-4D97-AF65-F5344CB8AC3E}">
        <p14:creationId xmlns:p14="http://schemas.microsoft.com/office/powerpoint/2010/main" val="3040259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D18B714-44C4-4648-B0D0-FE9AB2FA152D}" type="datetimeFigureOut">
              <a:rPr lang="en-US" smtClean="0"/>
              <a:t>10/6/2014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5B90C-4561-4F1D-8D72-5A7E2A96A59D}" type="slidenum">
              <a:rPr lang="en-US" smtClean="0"/>
              <a:t>‹#›</a:t>
            </a:fld>
            <a:endParaRPr lang="en-US"/>
          </a:p>
        </p:txBody>
      </p:sp>
    </p:spTree>
    <p:extLst>
      <p:ext uri="{BB962C8B-B14F-4D97-AF65-F5344CB8AC3E}">
        <p14:creationId xmlns:p14="http://schemas.microsoft.com/office/powerpoint/2010/main" val="1290458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18B714-44C4-4648-B0D0-FE9AB2FA152D}" type="datetimeFigureOut">
              <a:rPr lang="en-US" smtClean="0"/>
              <a:t>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5B90C-4561-4F1D-8D72-5A7E2A96A59D}" type="slidenum">
              <a:rPr lang="en-US" smtClean="0"/>
              <a:t>‹#›</a:t>
            </a:fld>
            <a:endParaRPr lang="en-US"/>
          </a:p>
        </p:txBody>
      </p:sp>
    </p:spTree>
    <p:extLst>
      <p:ext uri="{BB962C8B-B14F-4D97-AF65-F5344CB8AC3E}">
        <p14:creationId xmlns:p14="http://schemas.microsoft.com/office/powerpoint/2010/main" val="4276720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18B714-44C4-4648-B0D0-FE9AB2FA152D}" type="datetimeFigureOut">
              <a:rPr lang="en-US" smtClean="0"/>
              <a:t>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5B90C-4561-4F1D-8D72-5A7E2A96A59D}" type="slidenum">
              <a:rPr lang="en-US" smtClean="0"/>
              <a:t>‹#›</a:t>
            </a:fld>
            <a:endParaRPr lang="en-US"/>
          </a:p>
        </p:txBody>
      </p:sp>
    </p:spTree>
    <p:extLst>
      <p:ext uri="{BB962C8B-B14F-4D97-AF65-F5344CB8AC3E}">
        <p14:creationId xmlns:p14="http://schemas.microsoft.com/office/powerpoint/2010/main" val="4044967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C000"/>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C000"/>
                </a:solidFill>
                <a:latin typeface="Times New Roman" panose="02020603050405020304" pitchFamily="18" charset="0"/>
                <a:cs typeface="Times New Roman" panose="02020603050405020304" pitchFamily="18" charset="0"/>
              </a:defRPr>
            </a:lvl1pPr>
            <a:lvl2pPr>
              <a:defRPr>
                <a:solidFill>
                  <a:srgbClr val="FFC000"/>
                </a:solidFill>
                <a:latin typeface="Times New Roman" panose="02020603050405020304" pitchFamily="18" charset="0"/>
                <a:cs typeface="Times New Roman" panose="02020603050405020304" pitchFamily="18" charset="0"/>
              </a:defRPr>
            </a:lvl2pPr>
            <a:lvl3pPr>
              <a:defRPr>
                <a:solidFill>
                  <a:srgbClr val="FFC000"/>
                </a:solidFill>
                <a:latin typeface="Times New Roman" panose="02020603050405020304" pitchFamily="18" charset="0"/>
                <a:cs typeface="Times New Roman" panose="02020603050405020304" pitchFamily="18" charset="0"/>
              </a:defRPr>
            </a:lvl3pPr>
            <a:lvl4pPr>
              <a:defRPr>
                <a:solidFill>
                  <a:srgbClr val="FFC000"/>
                </a:solidFill>
                <a:latin typeface="Times New Roman" panose="02020603050405020304" pitchFamily="18" charset="0"/>
                <a:cs typeface="Times New Roman" panose="02020603050405020304" pitchFamily="18" charset="0"/>
              </a:defRPr>
            </a:lvl4pPr>
            <a:lvl5pPr>
              <a:defRPr>
                <a:solidFill>
                  <a:srgbClr val="FFC000"/>
                </a:solidFill>
                <a:latin typeface="Times New Roman" panose="02020603050405020304" pitchFamily="18" charset="0"/>
                <a:cs typeface="Times New Roman" panose="020206030504050203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p>
            <a:fld id="{0D18B714-44C4-4648-B0D0-FE9AB2FA152D}" type="datetimeFigureOut">
              <a:rPr lang="en-US" smtClean="0"/>
              <a:t>10/6/2014</a:t>
            </a:fld>
            <a:endParaRPr lang="en-US"/>
          </a:p>
        </p:txBody>
      </p:sp>
      <p:sp>
        <p:nvSpPr>
          <p:cNvPr id="5" name="Footer Placeholder 4"/>
          <p:cNvSpPr>
            <a:spLocks noGrp="1"/>
          </p:cNvSpPr>
          <p:nvPr>
            <p:ph type="ftr" sz="quarter" idx="11"/>
          </p:nvPr>
        </p:nvSpPr>
        <p:spPr>
          <a:xfrm>
            <a:off x="3802343" y="6374897"/>
            <a:ext cx="3859795" cy="304801"/>
          </a:xfrm>
        </p:spPr>
        <p:txBody>
          <a:bodyPr/>
          <a:lstStyle>
            <a:lvl1pPr>
              <a:defRPr>
                <a:solidFill>
                  <a:srgbClr val="FFC000">
                    <a:alpha val="60000"/>
                  </a:srgbClr>
                </a:solidFill>
                <a:latin typeface="Times New Roman" panose="02020603050405020304" pitchFamily="18" charset="0"/>
                <a:cs typeface="Times New Roman" panose="02020603050405020304" pitchFamily="18" charset="0"/>
              </a:defRPr>
            </a:lvl1pPr>
          </a:lstStyle>
          <a:p>
            <a:endParaRPr lang="en-US" dirty="0"/>
          </a:p>
        </p:txBody>
      </p:sp>
      <p:sp>
        <p:nvSpPr>
          <p:cNvPr id="6" name="Slide Number Placeholder 5"/>
          <p:cNvSpPr>
            <a:spLocks noGrp="1"/>
          </p:cNvSpPr>
          <p:nvPr>
            <p:ph type="sldNum" sz="quarter" idx="12"/>
          </p:nvPr>
        </p:nvSpPr>
        <p:spPr/>
        <p:txBody>
          <a:bodyPr/>
          <a:lstStyle/>
          <a:p>
            <a:fld id="{0295B90C-4561-4F1D-8D72-5A7E2A96A59D}"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4604" y="0"/>
            <a:ext cx="897467" cy="1196622"/>
          </a:xfrm>
          <a:prstGeom prst="rect">
            <a:avLst/>
          </a:prstGeom>
        </p:spPr>
      </p:pic>
    </p:spTree>
    <p:extLst>
      <p:ext uri="{BB962C8B-B14F-4D97-AF65-F5344CB8AC3E}">
        <p14:creationId xmlns:p14="http://schemas.microsoft.com/office/powerpoint/2010/main" val="1891896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18B714-44C4-4648-B0D0-FE9AB2FA152D}" type="datetimeFigureOut">
              <a:rPr lang="en-US" smtClean="0"/>
              <a:t>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5B90C-4561-4F1D-8D72-5A7E2A96A59D}" type="slidenum">
              <a:rPr lang="en-US" smtClean="0"/>
              <a:t>‹#›</a:t>
            </a:fld>
            <a:endParaRPr lang="en-US"/>
          </a:p>
        </p:txBody>
      </p:sp>
    </p:spTree>
    <p:extLst>
      <p:ext uri="{BB962C8B-B14F-4D97-AF65-F5344CB8AC3E}">
        <p14:creationId xmlns:p14="http://schemas.microsoft.com/office/powerpoint/2010/main" val="3879950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D18B714-44C4-4648-B0D0-FE9AB2FA152D}" type="datetimeFigureOut">
              <a:rPr lang="en-US" smtClean="0"/>
              <a:t>10/6/2014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95B90C-4561-4F1D-8D72-5A7E2A96A59D}" type="slidenum">
              <a:rPr lang="en-US" smtClean="0"/>
              <a:t>‹#›</a:t>
            </a:fld>
            <a:endParaRPr lang="en-US"/>
          </a:p>
        </p:txBody>
      </p:sp>
    </p:spTree>
    <p:extLst>
      <p:ext uri="{BB962C8B-B14F-4D97-AF65-F5344CB8AC3E}">
        <p14:creationId xmlns:p14="http://schemas.microsoft.com/office/powerpoint/2010/main" val="2722818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D18B714-44C4-4648-B0D0-FE9AB2FA152D}" type="datetimeFigureOut">
              <a:rPr lang="en-US" smtClean="0"/>
              <a:t>10/6/2014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95B90C-4561-4F1D-8D72-5A7E2A96A59D}" type="slidenum">
              <a:rPr lang="en-US" smtClean="0"/>
              <a:t>‹#›</a:t>
            </a:fld>
            <a:endParaRPr lang="en-US"/>
          </a:p>
        </p:txBody>
      </p:sp>
    </p:spTree>
    <p:extLst>
      <p:ext uri="{BB962C8B-B14F-4D97-AF65-F5344CB8AC3E}">
        <p14:creationId xmlns:p14="http://schemas.microsoft.com/office/powerpoint/2010/main" val="1412559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0D18B714-44C4-4648-B0D0-FE9AB2FA152D}" type="datetimeFigureOut">
              <a:rPr lang="en-US" smtClean="0"/>
              <a:t>10/6/2014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0295B90C-4561-4F1D-8D72-5A7E2A96A59D}" type="slidenum">
              <a:rPr lang="en-US" smtClean="0"/>
              <a:t>‹#›</a:t>
            </a:fld>
            <a:endParaRPr lang="en-US"/>
          </a:p>
        </p:txBody>
      </p:sp>
    </p:spTree>
    <p:extLst>
      <p:ext uri="{BB962C8B-B14F-4D97-AF65-F5344CB8AC3E}">
        <p14:creationId xmlns:p14="http://schemas.microsoft.com/office/powerpoint/2010/main" val="2021576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D18B714-44C4-4648-B0D0-FE9AB2FA152D}" type="datetimeFigureOut">
              <a:rPr lang="en-US" smtClean="0"/>
              <a:t>10/6/2014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0295B90C-4561-4F1D-8D72-5A7E2A96A59D}" type="slidenum">
              <a:rPr lang="en-US" smtClean="0"/>
              <a:t>‹#›</a:t>
            </a:fld>
            <a:endParaRPr lang="en-US"/>
          </a:p>
        </p:txBody>
      </p:sp>
    </p:spTree>
    <p:extLst>
      <p:ext uri="{BB962C8B-B14F-4D97-AF65-F5344CB8AC3E}">
        <p14:creationId xmlns:p14="http://schemas.microsoft.com/office/powerpoint/2010/main" val="872952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0D18B714-44C4-4648-B0D0-FE9AB2FA152D}" type="datetimeFigureOut">
              <a:rPr lang="en-US" smtClean="0"/>
              <a:t>10/6/2014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0295B90C-4561-4F1D-8D72-5A7E2A96A59D}" type="slidenum">
              <a:rPr lang="en-US" smtClean="0"/>
              <a:t>‹#›</a:t>
            </a:fld>
            <a:endParaRPr lang="en-US"/>
          </a:p>
        </p:txBody>
      </p:sp>
    </p:spTree>
    <p:extLst>
      <p:ext uri="{BB962C8B-B14F-4D97-AF65-F5344CB8AC3E}">
        <p14:creationId xmlns:p14="http://schemas.microsoft.com/office/powerpoint/2010/main" val="2894054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18B714-44C4-4648-B0D0-FE9AB2FA152D}" type="datetimeFigureOut">
              <a:rPr lang="en-US" smtClean="0"/>
              <a:t>10/6/2014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5B90C-4561-4F1D-8D72-5A7E2A96A59D}" type="slidenum">
              <a:rPr lang="en-US" smtClean="0"/>
              <a:t>‹#›</a:t>
            </a:fld>
            <a:endParaRPr lang="en-US"/>
          </a:p>
        </p:txBody>
      </p:sp>
    </p:spTree>
    <p:extLst>
      <p:ext uri="{BB962C8B-B14F-4D97-AF65-F5344CB8AC3E}">
        <p14:creationId xmlns:p14="http://schemas.microsoft.com/office/powerpoint/2010/main" val="1734130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D18B714-44C4-4648-B0D0-FE9AB2FA152D}" type="datetimeFigureOut">
              <a:rPr lang="en-US" smtClean="0"/>
              <a:t>10/6/2014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295B90C-4561-4F1D-8D72-5A7E2A96A59D}" type="slidenum">
              <a:rPr lang="en-US" smtClean="0"/>
              <a:t>‹#›</a:t>
            </a:fld>
            <a:endParaRPr lang="en-US"/>
          </a:p>
        </p:txBody>
      </p:sp>
    </p:spTree>
    <p:extLst>
      <p:ext uri="{BB962C8B-B14F-4D97-AF65-F5344CB8AC3E}">
        <p14:creationId xmlns:p14="http://schemas.microsoft.com/office/powerpoint/2010/main" val="295296986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Internet_in_Ira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3119" y="548640"/>
            <a:ext cx="8203753" cy="3124695"/>
          </a:xfrm>
        </p:spPr>
        <p:txBody>
          <a:bodyPr/>
          <a:lstStyle/>
          <a:p>
            <a:pPr algn="ctr"/>
            <a:r>
              <a:rPr lang="en-US" sz="2800" b="1" dirty="0" smtClean="0">
                <a:latin typeface="Times New Roman" panose="02020603050405020304" pitchFamily="18" charset="0"/>
                <a:cs typeface="Times New Roman" panose="02020603050405020304" pitchFamily="18" charset="0"/>
              </a:rPr>
              <a:t>In the name of God</a:t>
            </a:r>
            <a:br>
              <a:rPr lang="en-US" sz="2800" b="1" dirty="0" smtClean="0">
                <a:latin typeface="Times New Roman" panose="02020603050405020304" pitchFamily="18" charset="0"/>
                <a:cs typeface="Times New Roman" panose="02020603050405020304" pitchFamily="18" charset="0"/>
              </a:rPr>
            </a:br>
            <a:r>
              <a:rPr lang="en-US" sz="2800" b="1" dirty="0" smtClean="0">
                <a:latin typeface="Times New Roman" panose="02020603050405020304" pitchFamily="18" charset="0"/>
                <a:cs typeface="Times New Roman" panose="02020603050405020304" pitchFamily="18" charset="0"/>
              </a:rPr>
              <a:t/>
            </a:r>
            <a:br>
              <a:rPr lang="en-US" sz="2800" b="1" dirty="0" smtClean="0">
                <a:latin typeface="Times New Roman" panose="02020603050405020304" pitchFamily="18" charset="0"/>
                <a:cs typeface="Times New Roman" panose="02020603050405020304" pitchFamily="18" charset="0"/>
              </a:rPr>
            </a:br>
            <a:r>
              <a:rPr lang="en-US" sz="5400" b="1" dirty="0" smtClean="0">
                <a:latin typeface="Times New Roman" panose="02020603050405020304" pitchFamily="18" charset="0"/>
                <a:cs typeface="Times New Roman" panose="02020603050405020304" pitchFamily="18" charset="0"/>
              </a:rPr>
              <a:t>Patient’s Self-care &amp; the role in Diagnosis and Treatment of HTN</a:t>
            </a:r>
            <a:endParaRPr lang="en-US" sz="60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154955" y="4404247"/>
            <a:ext cx="8825658" cy="861420"/>
          </a:xfrm>
        </p:spPr>
        <p:txBody>
          <a:bodyPr>
            <a:normAutofit fontScale="25000" lnSpcReduction="20000"/>
          </a:bodyPr>
          <a:lstStyle/>
          <a:p>
            <a:pPr algn="ctr"/>
            <a:r>
              <a:rPr lang="en-US" sz="11200" cap="none" dirty="0" err="1" smtClean="0">
                <a:latin typeface="Times New Roman" panose="02020603050405020304" pitchFamily="18" charset="0"/>
                <a:cs typeface="Times New Roman" panose="02020603050405020304" pitchFamily="18" charset="0"/>
              </a:rPr>
              <a:t>Mitra</a:t>
            </a:r>
            <a:r>
              <a:rPr lang="en-US" sz="11200" cap="none" dirty="0" smtClean="0">
                <a:latin typeface="Times New Roman" panose="02020603050405020304" pitchFamily="18" charset="0"/>
                <a:cs typeface="Times New Roman" panose="02020603050405020304" pitchFamily="18" charset="0"/>
              </a:rPr>
              <a:t> </a:t>
            </a:r>
            <a:r>
              <a:rPr lang="en-US" sz="11200" cap="none" dirty="0" err="1" smtClean="0">
                <a:latin typeface="Times New Roman" panose="02020603050405020304" pitchFamily="18" charset="0"/>
                <a:cs typeface="Times New Roman" panose="02020603050405020304" pitchFamily="18" charset="0"/>
              </a:rPr>
              <a:t>Mahdavi-Mazdeh</a:t>
            </a:r>
            <a:endParaRPr lang="en-US" sz="11200" cap="none" dirty="0" smtClean="0">
              <a:latin typeface="Times New Roman" panose="02020603050405020304" pitchFamily="18" charset="0"/>
              <a:cs typeface="Times New Roman" panose="02020603050405020304" pitchFamily="18" charset="0"/>
            </a:endParaRPr>
          </a:p>
          <a:p>
            <a:pPr algn="ctr"/>
            <a:r>
              <a:rPr lang="en-US" sz="11200" cap="none" dirty="0" smtClean="0">
                <a:latin typeface="Times New Roman" panose="02020603050405020304" pitchFamily="18" charset="0"/>
                <a:cs typeface="Times New Roman" panose="02020603050405020304" pitchFamily="18" charset="0"/>
              </a:rPr>
              <a:t>Professor of nephrology</a:t>
            </a:r>
          </a:p>
          <a:p>
            <a:pPr algn="ctr"/>
            <a:r>
              <a:rPr lang="en-US" sz="11200" cap="none" dirty="0" smtClean="0">
                <a:latin typeface="Times New Roman" panose="02020603050405020304" pitchFamily="18" charset="0"/>
                <a:cs typeface="Times New Roman" panose="02020603050405020304" pitchFamily="18" charset="0"/>
              </a:rPr>
              <a:t>Tehran University of Medical Sciences</a:t>
            </a:r>
          </a:p>
          <a:p>
            <a:pPr algn="ctr"/>
            <a:r>
              <a:rPr lang="en-US" sz="11200" cap="none" dirty="0" smtClean="0">
                <a:latin typeface="Times New Roman" panose="02020603050405020304" pitchFamily="18" charset="0"/>
                <a:cs typeface="Times New Roman" panose="02020603050405020304" pitchFamily="18" charset="0"/>
              </a:rPr>
              <a:t>mmahdavi@tums.ac.ir</a:t>
            </a:r>
          </a:p>
          <a:p>
            <a:endParaRPr lang="en-US" dirty="0"/>
          </a:p>
        </p:txBody>
      </p:sp>
      <p:pic>
        <p:nvPicPr>
          <p:cNvPr id="4" name="Picture 3"/>
          <p:cNvPicPr>
            <a:picLocks noChangeAspect="1"/>
          </p:cNvPicPr>
          <p:nvPr/>
        </p:nvPicPr>
        <p:blipFill>
          <a:blip r:embed="rId2"/>
          <a:stretch>
            <a:fillRect/>
          </a:stretch>
        </p:blipFill>
        <p:spPr>
          <a:xfrm>
            <a:off x="0" y="3624943"/>
            <a:ext cx="2496312" cy="3233057"/>
          </a:xfrm>
          <a:prstGeom prst="rect">
            <a:avLst/>
          </a:prstGeom>
        </p:spPr>
      </p:pic>
      <p:pic>
        <p:nvPicPr>
          <p:cNvPr id="5" name="Picture 4"/>
          <p:cNvPicPr>
            <a:picLocks noChangeAspect="1"/>
          </p:cNvPicPr>
          <p:nvPr/>
        </p:nvPicPr>
        <p:blipFill>
          <a:blip r:embed="rId3"/>
          <a:stretch>
            <a:fillRect/>
          </a:stretch>
        </p:blipFill>
        <p:spPr>
          <a:xfrm>
            <a:off x="9025128" y="3673335"/>
            <a:ext cx="3166872" cy="3184665"/>
          </a:xfrm>
          <a:prstGeom prst="rect">
            <a:avLst/>
          </a:prstGeom>
        </p:spPr>
      </p:pic>
      <p:pic>
        <p:nvPicPr>
          <p:cNvPr id="6" name="Picture 5"/>
          <p:cNvPicPr>
            <a:picLocks noChangeAspect="1"/>
          </p:cNvPicPr>
          <p:nvPr/>
        </p:nvPicPr>
        <p:blipFill>
          <a:blip r:embed="rId4"/>
          <a:stretch>
            <a:fillRect/>
          </a:stretch>
        </p:blipFill>
        <p:spPr>
          <a:xfrm>
            <a:off x="9923998" y="0"/>
            <a:ext cx="2268002" cy="3026664"/>
          </a:xfrm>
          <a:prstGeom prst="rect">
            <a:avLst/>
          </a:prstGeom>
        </p:spPr>
      </p:pic>
      <p:pic>
        <p:nvPicPr>
          <p:cNvPr id="7" name="Picture 6"/>
          <p:cNvPicPr>
            <a:picLocks noChangeAspect="1"/>
          </p:cNvPicPr>
          <p:nvPr/>
        </p:nvPicPr>
        <p:blipFill>
          <a:blip r:embed="rId5"/>
          <a:stretch>
            <a:fillRect/>
          </a:stretch>
        </p:blipFill>
        <p:spPr>
          <a:xfrm>
            <a:off x="0" y="0"/>
            <a:ext cx="1873120" cy="3673335"/>
          </a:xfrm>
          <a:prstGeom prst="rect">
            <a:avLst/>
          </a:prstGeom>
        </p:spPr>
      </p:pic>
      <p:sp>
        <p:nvSpPr>
          <p:cNvPr id="10" name="Snip Same Side Corner Rectangle 9"/>
          <p:cNvSpPr/>
          <p:nvPr/>
        </p:nvSpPr>
        <p:spPr>
          <a:xfrm>
            <a:off x="859536" y="997277"/>
            <a:ext cx="1013584" cy="395079"/>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latin typeface="Times New Roman" panose="02020603050405020304" pitchFamily="18" charset="0"/>
                <a:cs typeface="Times New Roman" panose="02020603050405020304" pitchFamily="18" charset="0"/>
              </a:rPr>
              <a:t>Less sugar</a:t>
            </a:r>
            <a:endParaRPr lang="en-US" sz="1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31327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1871" y="0"/>
            <a:ext cx="9404723" cy="1400530"/>
          </a:xfrm>
        </p:spPr>
        <p:txBody>
          <a:bodyPr/>
          <a:lstStyle/>
          <a:p>
            <a:r>
              <a:rPr lang="en-US" b="1" dirty="0" smtClean="0">
                <a:latin typeface="Times New Roman" panose="02020603050405020304" pitchFamily="18" charset="0"/>
                <a:cs typeface="Times New Roman" panose="02020603050405020304" pitchFamily="18" charset="0"/>
              </a:rPr>
              <a:t>Money spent on lobbying:</a:t>
            </a:r>
            <a:endParaRPr lang="en-US" b="1" dirty="0">
              <a:latin typeface="Times New Roman" panose="02020603050405020304" pitchFamily="18" charset="0"/>
              <a:cs typeface="Times New Roman" panose="02020603050405020304" pitchFamily="18" charset="0"/>
            </a:endParaRPr>
          </a:p>
        </p:txBody>
      </p:sp>
      <p:sp>
        <p:nvSpPr>
          <p:cNvPr id="9" name="Content Placeholder 8"/>
          <p:cNvSpPr>
            <a:spLocks noGrp="1"/>
          </p:cNvSpPr>
          <p:nvPr>
            <p:ph idx="1"/>
          </p:nvPr>
        </p:nvSpPr>
        <p:spPr>
          <a:xfrm>
            <a:off x="268061" y="872678"/>
            <a:ext cx="8759951" cy="4207704"/>
          </a:xfrm>
        </p:spPr>
        <p:txBody>
          <a:bodyPr>
            <a:normAutofit/>
          </a:bodyPr>
          <a:lstStyle/>
          <a:p>
            <a:r>
              <a:rPr lang="en-US" sz="2400" dirty="0" smtClean="0">
                <a:latin typeface="Times New Roman" panose="02020603050405020304" pitchFamily="18" charset="0"/>
                <a:cs typeface="Times New Roman" panose="02020603050405020304" pitchFamily="18" charset="0"/>
              </a:rPr>
              <a:t>Companies like Pepsi, Coca-Cola  among others spent 9 million in the 1</a:t>
            </a:r>
            <a:r>
              <a:rPr lang="en-US" sz="2400" baseline="30000" dirty="0" smtClean="0">
                <a:latin typeface="Times New Roman" panose="02020603050405020304" pitchFamily="18" charset="0"/>
                <a:cs typeface="Times New Roman" panose="02020603050405020304" pitchFamily="18" charset="0"/>
              </a:rPr>
              <a:t>st</a:t>
            </a:r>
            <a:r>
              <a:rPr lang="en-US" sz="2400" dirty="0" smtClean="0">
                <a:latin typeface="Times New Roman" panose="02020603050405020304" pitchFamily="18" charset="0"/>
                <a:cs typeface="Times New Roman" panose="02020603050405020304" pitchFamily="18" charset="0"/>
              </a:rPr>
              <a:t> season of 2014 </a:t>
            </a:r>
            <a:r>
              <a:rPr lang="en-US" sz="2400" dirty="0" err="1" smtClean="0">
                <a:latin typeface="Times New Roman" panose="02020603050405020304" pitchFamily="18" charset="0"/>
                <a:cs typeface="Times New Roman" panose="02020603050405020304" pitchFamily="18" charset="0"/>
              </a:rPr>
              <a:t>alone,almost</a:t>
            </a:r>
            <a:r>
              <a:rPr lang="en-US" sz="2400" dirty="0" smtClean="0">
                <a:latin typeface="Times New Roman" panose="02020603050405020304" pitchFamily="18" charset="0"/>
                <a:cs typeface="Times New Roman" panose="02020603050405020304" pitchFamily="18" charset="0"/>
              </a:rPr>
              <a:t> as much as they spent in all 2013.</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9130153" y="1764792"/>
            <a:ext cx="3061847" cy="509320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56"/>
          <a:stretch/>
        </p:blipFill>
        <p:spPr>
          <a:xfrm>
            <a:off x="4666828" y="4399415"/>
            <a:ext cx="4463325" cy="245249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379977"/>
            <a:ext cx="4666829" cy="247192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6104" y="1"/>
            <a:ext cx="2204440" cy="1745354"/>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b="32967"/>
          <a:stretch/>
        </p:blipFill>
        <p:spPr>
          <a:xfrm>
            <a:off x="2182948" y="2139384"/>
            <a:ext cx="6947205" cy="2253936"/>
          </a:xfrm>
          <a:prstGeom prst="rect">
            <a:avLst/>
          </a:prstGeom>
        </p:spPr>
      </p:pic>
      <p:sp>
        <p:nvSpPr>
          <p:cNvPr id="11" name="Snip Diagonal Corner Rectangle 10"/>
          <p:cNvSpPr/>
          <p:nvPr/>
        </p:nvSpPr>
        <p:spPr>
          <a:xfrm>
            <a:off x="2679192" y="2133289"/>
            <a:ext cx="2286000" cy="1423727"/>
          </a:xfrm>
          <a:prstGeom prst="snip2Diag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8757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4958"/>
          <a:stretch/>
        </p:blipFill>
        <p:spPr>
          <a:xfrm>
            <a:off x="9111942" y="1"/>
            <a:ext cx="3200676" cy="382219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7708" y="5144015"/>
            <a:ext cx="6325148" cy="1646063"/>
          </a:xfrm>
          <a:prstGeom prst="rect">
            <a:avLst/>
          </a:prstGeom>
        </p:spPr>
      </p:pic>
      <p:pic>
        <p:nvPicPr>
          <p:cNvPr id="8" name="Picture 7"/>
          <p:cNvPicPr>
            <a:picLocks noChangeAspect="1"/>
          </p:cNvPicPr>
          <p:nvPr/>
        </p:nvPicPr>
        <p:blipFill rotWithShape="1">
          <a:blip r:embed="rId4"/>
          <a:srcRect l="2696" t="2546" r="635" b="1830"/>
          <a:stretch/>
        </p:blipFill>
        <p:spPr>
          <a:xfrm>
            <a:off x="0" y="1581912"/>
            <a:ext cx="9025128" cy="409252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693"/>
            <a:ext cx="4453128" cy="2343070"/>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4134" t="14235" r="25684" b="40523"/>
          <a:stretch/>
        </p:blipFill>
        <p:spPr>
          <a:xfrm>
            <a:off x="4539942" y="169867"/>
            <a:ext cx="5102352" cy="841247"/>
          </a:xfrm>
          <a:prstGeom prst="rect">
            <a:avLst/>
          </a:prstGeom>
        </p:spPr>
      </p:pic>
    </p:spTree>
    <p:extLst>
      <p:ext uri="{BB962C8B-B14F-4D97-AF65-F5344CB8AC3E}">
        <p14:creationId xmlns:p14="http://schemas.microsoft.com/office/powerpoint/2010/main" val="20223945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602" y="120398"/>
            <a:ext cx="9404723" cy="904907"/>
          </a:xfrm>
        </p:spPr>
        <p:txBody>
          <a:bodyPr/>
          <a:lstStyle/>
          <a:p>
            <a:r>
              <a:rPr lang="en-US" b="1" dirty="0" smtClean="0"/>
              <a:t>What should professionals do? </a:t>
            </a:r>
            <a:endParaRPr lang="en-US" b="1" dirty="0"/>
          </a:p>
        </p:txBody>
      </p:sp>
      <p:sp>
        <p:nvSpPr>
          <p:cNvPr id="3" name="Content Placeholder 2"/>
          <p:cNvSpPr>
            <a:spLocks noGrp="1"/>
          </p:cNvSpPr>
          <p:nvPr>
            <p:ph idx="1"/>
          </p:nvPr>
        </p:nvSpPr>
        <p:spPr>
          <a:xfrm>
            <a:off x="184728" y="1597892"/>
            <a:ext cx="11508508" cy="4650508"/>
          </a:xfrm>
        </p:spPr>
        <p:txBody>
          <a:bodyPr>
            <a:normAutofit/>
          </a:bodyPr>
          <a:lstStyle/>
          <a:p>
            <a:r>
              <a:rPr lang="en-US" sz="3600" dirty="0" smtClean="0"/>
              <a:t>Follow the rules of the game to shape behavior to </a:t>
            </a:r>
            <a:r>
              <a:rPr lang="en-US" sz="3600" dirty="0"/>
              <a:t>effectively generate the desired habit in life style , maintain it, with the potential to increase its impact</a:t>
            </a:r>
          </a:p>
          <a:p>
            <a:pPr lvl="1"/>
            <a:r>
              <a:rPr lang="en-US" sz="4800" b="1" dirty="0" err="1" smtClean="0"/>
              <a:t>Avioding</a:t>
            </a:r>
            <a:r>
              <a:rPr lang="en-US" sz="4800" b="1" dirty="0" smtClean="0"/>
              <a:t> </a:t>
            </a:r>
            <a:r>
              <a:rPr lang="en-US" sz="4800" b="1" dirty="0"/>
              <a:t>pain and fear</a:t>
            </a:r>
            <a:endParaRPr lang="en-US" sz="3400" b="1" dirty="0"/>
          </a:p>
          <a:p>
            <a:pPr lvl="1"/>
            <a:r>
              <a:rPr lang="en-US" sz="4400" dirty="0" smtClean="0"/>
              <a:t>Connection, </a:t>
            </a:r>
            <a:r>
              <a:rPr lang="en-US" sz="4400" dirty="0" err="1" smtClean="0"/>
              <a:t>communication,approval</a:t>
            </a:r>
            <a:endParaRPr lang="en-US" sz="4400" dirty="0" smtClean="0"/>
          </a:p>
          <a:p>
            <a:pPr marL="0" indent="0">
              <a:buNone/>
            </a:pPr>
            <a:endParaRPr lang="en-US" dirty="0"/>
          </a:p>
        </p:txBody>
      </p:sp>
      <p:pic>
        <p:nvPicPr>
          <p:cNvPr id="5" name="Picture 4"/>
          <p:cNvPicPr>
            <a:picLocks noChangeAspect="1"/>
          </p:cNvPicPr>
          <p:nvPr/>
        </p:nvPicPr>
        <p:blipFill>
          <a:blip r:embed="rId2"/>
          <a:stretch>
            <a:fillRect/>
          </a:stretch>
        </p:blipFill>
        <p:spPr>
          <a:xfrm>
            <a:off x="10022874" y="-71037"/>
            <a:ext cx="2182557" cy="2206943"/>
          </a:xfrm>
          <a:prstGeom prst="rect">
            <a:avLst/>
          </a:prstGeom>
        </p:spPr>
      </p:pic>
      <p:pic>
        <p:nvPicPr>
          <p:cNvPr id="6" name="Picture 5"/>
          <p:cNvPicPr>
            <a:picLocks noChangeAspect="1"/>
          </p:cNvPicPr>
          <p:nvPr/>
        </p:nvPicPr>
        <p:blipFill>
          <a:blip r:embed="rId3"/>
          <a:stretch>
            <a:fillRect/>
          </a:stretch>
        </p:blipFill>
        <p:spPr>
          <a:xfrm>
            <a:off x="3810331" y="5218034"/>
            <a:ext cx="4943322" cy="1639965"/>
          </a:xfrm>
          <a:prstGeom prst="rect">
            <a:avLst/>
          </a:prstGeom>
        </p:spPr>
      </p:pic>
      <p:pic>
        <p:nvPicPr>
          <p:cNvPr id="7" name="Picture 6"/>
          <p:cNvPicPr>
            <a:picLocks noChangeAspect="1"/>
          </p:cNvPicPr>
          <p:nvPr/>
        </p:nvPicPr>
        <p:blipFill>
          <a:blip r:embed="rId4"/>
          <a:stretch>
            <a:fillRect/>
          </a:stretch>
        </p:blipFill>
        <p:spPr>
          <a:xfrm>
            <a:off x="0" y="5218034"/>
            <a:ext cx="3810330" cy="1639966"/>
          </a:xfrm>
          <a:prstGeom prst="rect">
            <a:avLst/>
          </a:prstGeom>
        </p:spPr>
      </p:pic>
      <p:sp>
        <p:nvSpPr>
          <p:cNvPr id="8" name="Rectangle 7"/>
          <p:cNvSpPr/>
          <p:nvPr/>
        </p:nvSpPr>
        <p:spPr>
          <a:xfrm>
            <a:off x="3352689" y="6488667"/>
            <a:ext cx="1071640"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Ayla Sun</a:t>
            </a:r>
            <a:endParaRPr lang="en-US" dirty="0"/>
          </a:p>
        </p:txBody>
      </p:sp>
      <p:pic>
        <p:nvPicPr>
          <p:cNvPr id="9" name="Picture 8"/>
          <p:cNvPicPr>
            <a:picLocks noChangeAspect="1"/>
          </p:cNvPicPr>
          <p:nvPr/>
        </p:nvPicPr>
        <p:blipFill>
          <a:blip r:embed="rId5"/>
          <a:stretch>
            <a:fillRect/>
          </a:stretch>
        </p:blipFill>
        <p:spPr>
          <a:xfrm>
            <a:off x="10390909" y="5078265"/>
            <a:ext cx="1801091" cy="1779734"/>
          </a:xfrm>
          <a:prstGeom prst="rect">
            <a:avLst/>
          </a:prstGeom>
        </p:spPr>
      </p:pic>
    </p:spTree>
    <p:extLst>
      <p:ext uri="{BB962C8B-B14F-4D97-AF65-F5344CB8AC3E}">
        <p14:creationId xmlns:p14="http://schemas.microsoft.com/office/powerpoint/2010/main" val="24189053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1" name="Text Box 3"/>
          <p:cNvSpPr txBox="1">
            <a:spLocks noChangeArrowheads="1"/>
          </p:cNvSpPr>
          <p:nvPr/>
        </p:nvSpPr>
        <p:spPr bwMode="auto">
          <a:xfrm>
            <a:off x="1671638" y="4353222"/>
            <a:ext cx="2741611" cy="83099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2400" b="1"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Social  Environment </a:t>
            </a:r>
            <a:endParaRPr lang="en-US" altLang="en-US" sz="1600" b="1"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580612" name="Text Box 4"/>
          <p:cNvSpPr txBox="1">
            <a:spLocks noChangeArrowheads="1"/>
          </p:cNvSpPr>
          <p:nvPr/>
        </p:nvSpPr>
        <p:spPr bwMode="auto">
          <a:xfrm>
            <a:off x="6415255" y="1538615"/>
            <a:ext cx="5118272" cy="52322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2800" b="1"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TREATMENT  ADHERENCE </a:t>
            </a:r>
            <a:endParaRPr lang="en-US" altLang="en-US" sz="2400" b="1"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580613" name="Text Box 5"/>
          <p:cNvSpPr txBox="1">
            <a:spLocks noChangeArrowheads="1"/>
          </p:cNvSpPr>
          <p:nvPr/>
        </p:nvSpPr>
        <p:spPr bwMode="auto">
          <a:xfrm>
            <a:off x="1485583" y="5312137"/>
            <a:ext cx="3159443" cy="3794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b="1"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Provider Characteristics</a:t>
            </a:r>
          </a:p>
        </p:txBody>
      </p:sp>
      <p:sp>
        <p:nvSpPr>
          <p:cNvPr id="580614" name="Text Box 6"/>
          <p:cNvSpPr txBox="1">
            <a:spLocks noChangeArrowheads="1"/>
          </p:cNvSpPr>
          <p:nvPr/>
        </p:nvSpPr>
        <p:spPr bwMode="auto">
          <a:xfrm>
            <a:off x="1473790" y="5691549"/>
            <a:ext cx="1560512" cy="530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1400" b="1">
                <a:effectLst>
                  <a:outerShdw blurRad="38100" dist="38100" dir="2700000" algn="tl">
                    <a:srgbClr val="000000"/>
                  </a:outerShdw>
                </a:effectLst>
                <a:latin typeface="Arial" panose="020B0604020202020204" pitchFamily="34" charset="0"/>
              </a:rPr>
              <a:t>Communication </a:t>
            </a:r>
          </a:p>
          <a:p>
            <a:pPr algn="ctr" eaLnBrk="0" hangingPunct="0"/>
            <a:r>
              <a:rPr lang="en-US" altLang="en-US" sz="1400" b="1">
                <a:effectLst>
                  <a:outerShdw blurRad="38100" dist="38100" dir="2700000" algn="tl">
                    <a:srgbClr val="000000"/>
                  </a:outerShdw>
                </a:effectLst>
                <a:latin typeface="Arial" panose="020B0604020202020204" pitchFamily="34" charset="0"/>
              </a:rPr>
              <a:t>Style</a:t>
            </a:r>
          </a:p>
        </p:txBody>
      </p:sp>
      <p:sp>
        <p:nvSpPr>
          <p:cNvPr id="580616" name="Line 8"/>
          <p:cNvSpPr>
            <a:spLocks noChangeShapeType="1"/>
          </p:cNvSpPr>
          <p:nvPr/>
        </p:nvSpPr>
        <p:spPr bwMode="auto">
          <a:xfrm flipV="1">
            <a:off x="4738688" y="2211354"/>
            <a:ext cx="2501867" cy="120364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0618" name="Line 10"/>
          <p:cNvSpPr>
            <a:spLocks noChangeShapeType="1"/>
          </p:cNvSpPr>
          <p:nvPr/>
        </p:nvSpPr>
        <p:spPr bwMode="auto">
          <a:xfrm flipV="1">
            <a:off x="4438650" y="2211355"/>
            <a:ext cx="2913872" cy="247812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0619" name="Line 11"/>
          <p:cNvSpPr>
            <a:spLocks noChangeShapeType="1"/>
          </p:cNvSpPr>
          <p:nvPr/>
        </p:nvSpPr>
        <p:spPr bwMode="auto">
          <a:xfrm flipV="1">
            <a:off x="4702175" y="2086627"/>
            <a:ext cx="2874282" cy="38248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0620" name="Text Box 12"/>
          <p:cNvSpPr txBox="1">
            <a:spLocks noChangeArrowheads="1"/>
          </p:cNvSpPr>
          <p:nvPr/>
        </p:nvSpPr>
        <p:spPr bwMode="auto">
          <a:xfrm>
            <a:off x="2780145" y="6277334"/>
            <a:ext cx="550647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000" b="1"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Bosworth HB, </a:t>
            </a:r>
            <a:r>
              <a:rPr lang="en-US" altLang="en-US" sz="1000" b="1" dirty="0" smtClean="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et al (2006</a:t>
            </a:r>
            <a:r>
              <a:rPr lang="en-US" altLang="en-US" sz="1000" b="1"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Am Heart J 149:795-803.l</a:t>
            </a:r>
          </a:p>
          <a:p>
            <a:r>
              <a:rPr lang="en-US" altLang="en-US" sz="1000" b="1"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Bosworth HB &amp; </a:t>
            </a:r>
            <a:r>
              <a:rPr lang="en-US" altLang="en-US" sz="1000" b="1" dirty="0" err="1">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Oddone</a:t>
            </a:r>
            <a:r>
              <a:rPr lang="en-US" altLang="en-US" sz="1000" b="1"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EZ. (2002).  </a:t>
            </a:r>
            <a:r>
              <a:rPr lang="en-US" altLang="en-US" sz="1000" b="1" dirty="0" smtClean="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J </a:t>
            </a:r>
            <a:r>
              <a:rPr lang="en-US" altLang="en-US" sz="1000" b="1"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Nat Med Ass. 94; </a:t>
            </a:r>
            <a:r>
              <a:rPr lang="en-US" altLang="en-US" sz="1000" b="1" dirty="0" smtClean="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236-248</a:t>
            </a:r>
          </a:p>
          <a:p>
            <a:r>
              <a:rPr lang="en-US" altLang="en-US" sz="1200" dirty="0" err="1">
                <a:solidFill>
                  <a:srgbClr val="FFC000"/>
                </a:solidFill>
                <a:latin typeface="Times New Roman" panose="02020603050405020304" pitchFamily="18" charset="0"/>
                <a:cs typeface="Times New Roman" panose="02020603050405020304" pitchFamily="18" charset="0"/>
              </a:rPr>
              <a:t>Haghdoost</a:t>
            </a:r>
            <a:r>
              <a:rPr lang="en-US" altLang="en-US" sz="1200" dirty="0">
                <a:solidFill>
                  <a:srgbClr val="FFC000"/>
                </a:solidFill>
                <a:latin typeface="Times New Roman" panose="02020603050405020304" pitchFamily="18" charset="0"/>
                <a:cs typeface="Times New Roman" panose="02020603050405020304" pitchFamily="18" charset="0"/>
              </a:rPr>
              <a:t> et al: Arch Iranian Med 2008; 11 (4): 444 – 452</a:t>
            </a:r>
          </a:p>
          <a:p>
            <a:endParaRPr lang="en-US" altLang="en-US" dirty="0">
              <a:solidFill>
                <a:srgbClr val="FFC000"/>
              </a:solidFill>
              <a:latin typeface="Times New Roman" panose="02020603050405020304" pitchFamily="18" charset="0"/>
              <a:cs typeface="Times New Roman" panose="02020603050405020304" pitchFamily="18" charset="0"/>
            </a:endParaRPr>
          </a:p>
        </p:txBody>
      </p:sp>
      <p:sp>
        <p:nvSpPr>
          <p:cNvPr id="580621" name="Text Box 13"/>
          <p:cNvSpPr txBox="1">
            <a:spLocks noChangeArrowheads="1"/>
          </p:cNvSpPr>
          <p:nvPr/>
        </p:nvSpPr>
        <p:spPr bwMode="auto">
          <a:xfrm>
            <a:off x="3224213" y="2511426"/>
            <a:ext cx="1401762" cy="530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1400" b="1">
                <a:effectLst>
                  <a:outerShdw blurRad="38100" dist="38100" dir="2700000" algn="tl">
                    <a:srgbClr val="000000"/>
                  </a:outerShdw>
                </a:effectLst>
                <a:latin typeface="Arial" panose="020B0604020202020204" pitchFamily="34" charset="0"/>
              </a:rPr>
              <a:t>Literacy</a:t>
            </a:r>
          </a:p>
          <a:p>
            <a:pPr algn="ctr" eaLnBrk="0" hangingPunct="0"/>
            <a:endParaRPr lang="en-US" altLang="en-US" sz="1400" b="1">
              <a:effectLst>
                <a:outerShdw blurRad="38100" dist="38100" dir="2700000" algn="tl">
                  <a:srgbClr val="000000"/>
                </a:outerShdw>
              </a:effectLst>
              <a:latin typeface="Arial" panose="020B0604020202020204" pitchFamily="34" charset="0"/>
            </a:endParaRPr>
          </a:p>
        </p:txBody>
      </p:sp>
      <p:sp>
        <p:nvSpPr>
          <p:cNvPr id="580622" name="Text Box 14"/>
          <p:cNvSpPr txBox="1">
            <a:spLocks noChangeArrowheads="1"/>
          </p:cNvSpPr>
          <p:nvPr/>
        </p:nvSpPr>
        <p:spPr bwMode="auto">
          <a:xfrm>
            <a:off x="1671638" y="1903414"/>
            <a:ext cx="1395412" cy="530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1400" b="1">
                <a:effectLst>
                  <a:outerShdw blurRad="38100" dist="38100" dir="2700000" algn="tl">
                    <a:srgbClr val="000000"/>
                  </a:outerShdw>
                </a:effectLst>
                <a:latin typeface="Arial" panose="020B0604020202020204" pitchFamily="34" charset="0"/>
              </a:rPr>
              <a:t>Perceived</a:t>
            </a:r>
          </a:p>
          <a:p>
            <a:pPr algn="ctr" eaLnBrk="0" hangingPunct="0"/>
            <a:r>
              <a:rPr lang="en-US" altLang="en-US" sz="1400" b="1">
                <a:effectLst>
                  <a:outerShdw blurRad="38100" dist="38100" dir="2700000" algn="tl">
                    <a:srgbClr val="000000"/>
                  </a:outerShdw>
                </a:effectLst>
                <a:latin typeface="Arial" panose="020B0604020202020204" pitchFamily="34" charset="0"/>
              </a:rPr>
              <a:t> Risks</a:t>
            </a:r>
            <a:endParaRPr lang="en-US" altLang="en-US" sz="1200" b="1" u="sng">
              <a:effectLst>
                <a:outerShdw blurRad="38100" dist="38100" dir="2700000" algn="tl">
                  <a:srgbClr val="000000"/>
                </a:outerShdw>
              </a:effectLst>
              <a:latin typeface="Arial" panose="020B0604020202020204" pitchFamily="34" charset="0"/>
            </a:endParaRPr>
          </a:p>
        </p:txBody>
      </p:sp>
      <p:sp>
        <p:nvSpPr>
          <p:cNvPr id="580623" name="Text Box 15"/>
          <p:cNvSpPr txBox="1">
            <a:spLocks noChangeArrowheads="1"/>
          </p:cNvSpPr>
          <p:nvPr/>
        </p:nvSpPr>
        <p:spPr bwMode="auto">
          <a:xfrm>
            <a:off x="1671639" y="1420813"/>
            <a:ext cx="2954337" cy="37941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b="1"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Patient Characteristics</a:t>
            </a:r>
            <a:endParaRPr lang="en-US" altLang="en-US" sz="1200" b="1"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580624" name="Text Box 16"/>
          <p:cNvSpPr txBox="1">
            <a:spLocks noChangeArrowheads="1"/>
          </p:cNvSpPr>
          <p:nvPr/>
        </p:nvSpPr>
        <p:spPr bwMode="auto">
          <a:xfrm>
            <a:off x="1671638" y="2511426"/>
            <a:ext cx="1395412" cy="530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1400" b="1">
                <a:effectLst>
                  <a:outerShdw blurRad="38100" dist="38100" dir="2700000" algn="tl">
                    <a:srgbClr val="000000"/>
                  </a:outerShdw>
                </a:effectLst>
                <a:latin typeface="Arial" panose="020B0604020202020204" pitchFamily="34" charset="0"/>
              </a:rPr>
              <a:t>Coping &amp;  Stress</a:t>
            </a:r>
          </a:p>
        </p:txBody>
      </p:sp>
      <p:sp>
        <p:nvSpPr>
          <p:cNvPr id="580625" name="Text Box 17"/>
          <p:cNvSpPr txBox="1">
            <a:spLocks noChangeArrowheads="1"/>
          </p:cNvSpPr>
          <p:nvPr/>
        </p:nvSpPr>
        <p:spPr bwMode="auto">
          <a:xfrm>
            <a:off x="3224213" y="3125789"/>
            <a:ext cx="1401762" cy="530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1400" b="1">
                <a:effectLst>
                  <a:outerShdw blurRad="38100" dist="38100" dir="2700000" algn="tl">
                    <a:srgbClr val="000000"/>
                  </a:outerShdw>
                </a:effectLst>
                <a:latin typeface="Arial" panose="020B0604020202020204" pitchFamily="34" charset="0"/>
              </a:rPr>
              <a:t>Side Effects</a:t>
            </a:r>
          </a:p>
          <a:p>
            <a:pPr algn="ctr" eaLnBrk="0" hangingPunct="0"/>
            <a:endParaRPr lang="en-US" altLang="en-US" sz="1400" b="1">
              <a:effectLst>
                <a:outerShdw blurRad="38100" dist="38100" dir="2700000" algn="tl">
                  <a:srgbClr val="000000"/>
                </a:outerShdw>
              </a:effectLst>
              <a:latin typeface="Arial" panose="020B0604020202020204" pitchFamily="34" charset="0"/>
            </a:endParaRPr>
          </a:p>
        </p:txBody>
      </p:sp>
      <p:sp>
        <p:nvSpPr>
          <p:cNvPr id="580626" name="Text Box 18"/>
          <p:cNvSpPr txBox="1">
            <a:spLocks noChangeArrowheads="1"/>
          </p:cNvSpPr>
          <p:nvPr/>
        </p:nvSpPr>
        <p:spPr bwMode="auto">
          <a:xfrm>
            <a:off x="1671639" y="3125789"/>
            <a:ext cx="1392237" cy="530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1400" b="1">
                <a:effectLst>
                  <a:outerShdw blurRad="38100" dist="38100" dir="2700000" algn="tl">
                    <a:srgbClr val="000000"/>
                  </a:outerShdw>
                </a:effectLst>
                <a:latin typeface="Arial" panose="020B0604020202020204" pitchFamily="34" charset="0"/>
              </a:rPr>
              <a:t>Comorbidities</a:t>
            </a:r>
          </a:p>
          <a:p>
            <a:pPr algn="ctr" eaLnBrk="0" hangingPunct="0"/>
            <a:endParaRPr lang="en-US" altLang="en-US" sz="1400" b="1">
              <a:effectLst>
                <a:outerShdw blurRad="38100" dist="38100" dir="2700000" algn="tl">
                  <a:srgbClr val="000000"/>
                </a:outerShdw>
              </a:effectLst>
              <a:latin typeface="Arial" panose="020B0604020202020204" pitchFamily="34" charset="0"/>
            </a:endParaRPr>
          </a:p>
        </p:txBody>
      </p:sp>
      <p:sp>
        <p:nvSpPr>
          <p:cNvPr id="580629" name="Rectangle 21"/>
          <p:cNvSpPr>
            <a:spLocks noChangeArrowheads="1"/>
          </p:cNvSpPr>
          <p:nvPr/>
        </p:nvSpPr>
        <p:spPr bwMode="auto">
          <a:xfrm>
            <a:off x="1671638" y="1411289"/>
            <a:ext cx="2952750" cy="2310966"/>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0630" name="Text Box 22"/>
          <p:cNvSpPr txBox="1">
            <a:spLocks noChangeArrowheads="1"/>
          </p:cNvSpPr>
          <p:nvPr/>
        </p:nvSpPr>
        <p:spPr bwMode="auto">
          <a:xfrm>
            <a:off x="3228976" y="1897064"/>
            <a:ext cx="1395413" cy="530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1400" b="1">
                <a:effectLst>
                  <a:outerShdw blurRad="38100" dist="38100" dir="2700000" algn="tl">
                    <a:srgbClr val="000000"/>
                  </a:outerShdw>
                </a:effectLst>
                <a:latin typeface="Arial" panose="020B0604020202020204" pitchFamily="34" charset="0"/>
              </a:rPr>
              <a:t>Cognition</a:t>
            </a:r>
          </a:p>
          <a:p>
            <a:pPr algn="ctr" eaLnBrk="0" hangingPunct="0"/>
            <a:endParaRPr lang="en-US" altLang="en-US" sz="1400" b="1">
              <a:effectLst>
                <a:outerShdw blurRad="38100" dist="38100" dir="2700000" algn="tl">
                  <a:srgbClr val="000000"/>
                </a:outerShdw>
              </a:effectLst>
              <a:latin typeface="Arial" panose="020B0604020202020204" pitchFamily="34" charset="0"/>
            </a:endParaRPr>
          </a:p>
        </p:txBody>
      </p:sp>
      <p:sp>
        <p:nvSpPr>
          <p:cNvPr id="580631" name="Text Box 23"/>
          <p:cNvSpPr txBox="1">
            <a:spLocks noChangeArrowheads="1"/>
          </p:cNvSpPr>
          <p:nvPr/>
        </p:nvSpPr>
        <p:spPr bwMode="auto">
          <a:xfrm>
            <a:off x="3049588" y="5719329"/>
            <a:ext cx="1574800" cy="530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1400" b="1" dirty="0">
                <a:effectLst>
                  <a:outerShdw blurRad="38100" dist="38100" dir="2700000" algn="tl">
                    <a:srgbClr val="000000"/>
                  </a:outerShdw>
                </a:effectLst>
                <a:latin typeface="Arial" panose="020B0604020202020204" pitchFamily="34" charset="0"/>
              </a:rPr>
              <a:t>Medication Regimen</a:t>
            </a:r>
          </a:p>
        </p:txBody>
      </p:sp>
      <p:sp>
        <p:nvSpPr>
          <p:cNvPr id="2" name="Title 1"/>
          <p:cNvSpPr>
            <a:spLocks noGrp="1"/>
          </p:cNvSpPr>
          <p:nvPr>
            <p:ph type="title"/>
          </p:nvPr>
        </p:nvSpPr>
        <p:spPr>
          <a:xfrm>
            <a:off x="571466" y="198812"/>
            <a:ext cx="9404723" cy="1400530"/>
          </a:xfrm>
        </p:spPr>
        <p:txBody>
          <a:bodyPr/>
          <a:lstStyle/>
          <a:p>
            <a:r>
              <a:rPr lang="en-US" b="1" dirty="0" smtClean="0">
                <a:solidFill>
                  <a:srgbClr val="FFC000"/>
                </a:solidFill>
                <a:latin typeface="Times New Roman" panose="02020603050405020304" pitchFamily="18" charset="0"/>
                <a:cs typeface="Times New Roman" panose="02020603050405020304" pitchFamily="18" charset="0"/>
              </a:rPr>
              <a:t>HTN control</a:t>
            </a:r>
            <a:endParaRPr lang="en-US" b="1" dirty="0">
              <a:solidFill>
                <a:srgbClr val="FFC000"/>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3"/>
          <a:stretch>
            <a:fillRect/>
          </a:stretch>
        </p:blipFill>
        <p:spPr>
          <a:xfrm>
            <a:off x="7652657" y="4242250"/>
            <a:ext cx="4519994" cy="2562114"/>
          </a:xfrm>
          <a:prstGeom prst="rect">
            <a:avLst/>
          </a:prstGeom>
        </p:spPr>
      </p:pic>
      <p:sp>
        <p:nvSpPr>
          <p:cNvPr id="5" name="TextBox 4"/>
          <p:cNvSpPr txBox="1"/>
          <p:nvPr/>
        </p:nvSpPr>
        <p:spPr>
          <a:xfrm>
            <a:off x="7758545" y="3649694"/>
            <a:ext cx="4163846" cy="584775"/>
          </a:xfrm>
          <a:prstGeom prst="rect">
            <a:avLst/>
          </a:prstGeom>
          <a:noFill/>
        </p:spPr>
        <p:txBody>
          <a:bodyPr wrap="square" rtlCol="0">
            <a:spAutoFit/>
          </a:bodyPr>
          <a:lstStyle/>
          <a:p>
            <a:r>
              <a:rPr lang="en-US" sz="1600" dirty="0">
                <a:solidFill>
                  <a:srgbClr val="FFC000"/>
                </a:solidFill>
                <a:latin typeface="Times New Roman" pitchFamily="18" charset="0"/>
                <a:cs typeface="Times New Roman" pitchFamily="18" charset="0"/>
              </a:rPr>
              <a:t>The prevalence of HTN in different age </a:t>
            </a:r>
            <a:r>
              <a:rPr lang="en-US" sz="1600" dirty="0" smtClean="0">
                <a:solidFill>
                  <a:srgbClr val="FFC000"/>
                </a:solidFill>
                <a:latin typeface="Times New Roman" pitchFamily="18" charset="0"/>
                <a:cs typeface="Times New Roman" pitchFamily="18" charset="0"/>
              </a:rPr>
              <a:t>groups</a:t>
            </a:r>
          </a:p>
          <a:p>
            <a:pPr algn="ctr"/>
            <a:r>
              <a:rPr lang="en-US" sz="1600" dirty="0" smtClean="0">
                <a:solidFill>
                  <a:srgbClr val="FFC000"/>
                </a:solidFill>
                <a:latin typeface="Times New Roman" pitchFamily="18" charset="0"/>
                <a:cs typeface="Times New Roman" pitchFamily="18" charset="0"/>
              </a:rPr>
              <a:t>(1996- 2005)</a:t>
            </a:r>
            <a:endParaRPr lang="en-US" sz="1600" dirty="0">
              <a:solidFill>
                <a:srgbClr val="FFC000"/>
              </a:solidFill>
            </a:endParaRPr>
          </a:p>
        </p:txBody>
      </p:sp>
    </p:spTree>
    <p:extLst>
      <p:ext uri="{BB962C8B-B14F-4D97-AF65-F5344CB8AC3E}">
        <p14:creationId xmlns:p14="http://schemas.microsoft.com/office/powerpoint/2010/main" val="13562519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1026"/>
          <p:cNvSpPr>
            <a:spLocks noGrp="1" noChangeArrowheads="1"/>
          </p:cNvSpPr>
          <p:nvPr>
            <p:ph type="title"/>
          </p:nvPr>
        </p:nvSpPr>
        <p:spPr>
          <a:xfrm>
            <a:off x="646111" y="452718"/>
            <a:ext cx="10462156" cy="1400530"/>
          </a:xfrm>
        </p:spPr>
        <p:txBody>
          <a:bodyPr/>
          <a:lstStyle/>
          <a:p>
            <a:r>
              <a:rPr lang="en-US" altLang="en-US" sz="4000" b="1" dirty="0"/>
              <a:t>Issues in Patient-Provider Communication</a:t>
            </a:r>
          </a:p>
        </p:txBody>
      </p:sp>
      <p:sp>
        <p:nvSpPr>
          <p:cNvPr id="711683" name="Rectangle 1027"/>
          <p:cNvSpPr>
            <a:spLocks noGrp="1" noChangeArrowheads="1"/>
          </p:cNvSpPr>
          <p:nvPr>
            <p:ph type="body" idx="1"/>
          </p:nvPr>
        </p:nvSpPr>
        <p:spPr>
          <a:xfrm>
            <a:off x="646111" y="1853248"/>
            <a:ext cx="10265833" cy="4521200"/>
          </a:xfrm>
        </p:spPr>
        <p:txBody>
          <a:bodyPr>
            <a:normAutofit/>
          </a:bodyPr>
          <a:lstStyle/>
          <a:p>
            <a:pPr>
              <a:lnSpc>
                <a:spcPct val="80000"/>
              </a:lnSpc>
            </a:pPr>
            <a:r>
              <a:rPr lang="en-US" altLang="en-US" sz="2800" dirty="0"/>
              <a:t>Poor patient-physician communication </a:t>
            </a:r>
            <a:r>
              <a:rPr lang="en-US" altLang="en-US" sz="2800" dirty="0" smtClean="0"/>
              <a:t>:</a:t>
            </a:r>
            <a:endParaRPr lang="en-US" altLang="en-US" sz="2800" dirty="0">
              <a:effectLst>
                <a:outerShdw blurRad="38100" dist="38100" dir="2700000" algn="tl">
                  <a:srgbClr val="000000"/>
                </a:outerShdw>
              </a:effectLst>
            </a:endParaRPr>
          </a:p>
          <a:p>
            <a:pPr lvl="1">
              <a:lnSpc>
                <a:spcPct val="80000"/>
              </a:lnSpc>
              <a:spcBef>
                <a:spcPct val="40000"/>
              </a:spcBef>
              <a:buClr>
                <a:schemeClr val="hlink"/>
              </a:buClr>
            </a:pPr>
            <a:r>
              <a:rPr lang="en-US" altLang="en-US" sz="2400" dirty="0"/>
              <a:t>Physicians do &gt;60% of talking during a visit</a:t>
            </a:r>
          </a:p>
          <a:p>
            <a:pPr lvl="2">
              <a:lnSpc>
                <a:spcPct val="80000"/>
              </a:lnSpc>
              <a:spcBef>
                <a:spcPct val="40000"/>
              </a:spcBef>
            </a:pPr>
            <a:r>
              <a:rPr lang="en-US" altLang="en-US" sz="2000" dirty="0" smtClean="0"/>
              <a:t>Rarely </a:t>
            </a:r>
            <a:r>
              <a:rPr lang="en-US" altLang="en-US" sz="2000" dirty="0"/>
              <a:t>address psychosocial issues</a:t>
            </a:r>
          </a:p>
          <a:p>
            <a:pPr marL="1371600" lvl="3" indent="0">
              <a:lnSpc>
                <a:spcPct val="80000"/>
              </a:lnSpc>
              <a:buClr>
                <a:schemeClr val="hlink"/>
              </a:buClr>
              <a:buNone/>
            </a:pPr>
            <a:endParaRPr lang="en-US" altLang="en-US" dirty="0"/>
          </a:p>
          <a:p>
            <a:pPr lvl="1">
              <a:lnSpc>
                <a:spcPct val="80000"/>
              </a:lnSpc>
              <a:buClr>
                <a:schemeClr val="hlink"/>
              </a:buClr>
            </a:pPr>
            <a:r>
              <a:rPr lang="en-US" altLang="en-US" sz="2400" dirty="0"/>
              <a:t>Many patients reluctant to express</a:t>
            </a:r>
          </a:p>
          <a:p>
            <a:pPr lvl="2">
              <a:lnSpc>
                <a:spcPct val="80000"/>
              </a:lnSpc>
            </a:pPr>
            <a:r>
              <a:rPr lang="en-US" altLang="en-US" sz="2000" dirty="0"/>
              <a:t>Expectations or medication preferences </a:t>
            </a:r>
          </a:p>
          <a:p>
            <a:pPr lvl="2">
              <a:lnSpc>
                <a:spcPct val="80000"/>
              </a:lnSpc>
            </a:pPr>
            <a:r>
              <a:rPr lang="en-US" altLang="en-US" sz="2000" dirty="0"/>
              <a:t>Misunderstandings about the regimen</a:t>
            </a:r>
          </a:p>
          <a:p>
            <a:pPr marL="0" indent="0">
              <a:lnSpc>
                <a:spcPct val="90000"/>
              </a:lnSpc>
              <a:spcBef>
                <a:spcPct val="0"/>
              </a:spcBef>
              <a:buNone/>
            </a:pPr>
            <a:endParaRPr lang="en-US" altLang="en-US" sz="1600" dirty="0"/>
          </a:p>
          <a:p>
            <a:pPr marL="0" indent="0">
              <a:lnSpc>
                <a:spcPct val="90000"/>
              </a:lnSpc>
              <a:spcBef>
                <a:spcPct val="0"/>
              </a:spcBef>
              <a:buNone/>
            </a:pPr>
            <a:endParaRPr lang="en-US" altLang="en-US" sz="2400" b="1" dirty="0"/>
          </a:p>
        </p:txBody>
      </p:sp>
      <p:sp>
        <p:nvSpPr>
          <p:cNvPr id="2" name="TextBox 1"/>
          <p:cNvSpPr txBox="1"/>
          <p:nvPr/>
        </p:nvSpPr>
        <p:spPr>
          <a:xfrm flipH="1">
            <a:off x="1440409" y="5375564"/>
            <a:ext cx="4572463" cy="1200329"/>
          </a:xfrm>
          <a:prstGeom prst="rect">
            <a:avLst/>
          </a:prstGeom>
          <a:noFill/>
        </p:spPr>
        <p:txBody>
          <a:bodyPr wrap="square" rtlCol="0">
            <a:spAutoFit/>
          </a:bodyPr>
          <a:lstStyle/>
          <a:p>
            <a:pPr lvl="0"/>
            <a:r>
              <a:rPr lang="en-US" altLang="en-US" b="1" dirty="0" smtClean="0">
                <a:latin typeface="Times New Roman" panose="02020603050405020304" pitchFamily="18" charset="0"/>
                <a:cs typeface="Times New Roman" panose="02020603050405020304" pitchFamily="18" charset="0"/>
              </a:rPr>
              <a:t>Awareness</a:t>
            </a:r>
            <a:r>
              <a:rPr lang="en-US" altLang="en-US" b="1" dirty="0">
                <a:latin typeface="Times New Roman" panose="02020603050405020304" pitchFamily="18" charset="0"/>
                <a:cs typeface="Times New Roman" panose="02020603050405020304" pitchFamily="18" charset="0"/>
              </a:rPr>
              <a:t> →</a:t>
            </a:r>
            <a:r>
              <a:rPr lang="en-US" altLang="en-US" b="1" dirty="0" smtClean="0">
                <a:latin typeface="Times New Roman" panose="02020603050405020304" pitchFamily="18" charset="0"/>
                <a:cs typeface="Times New Roman" panose="02020603050405020304" pitchFamily="18" charset="0"/>
              </a:rPr>
              <a:t> belief </a:t>
            </a:r>
            <a:r>
              <a:rPr lang="en-US" altLang="en-US" b="1" dirty="0">
                <a:latin typeface="Times New Roman" panose="02020603050405020304" pitchFamily="18" charset="0"/>
                <a:cs typeface="Times New Roman" panose="02020603050405020304" pitchFamily="18" charset="0"/>
              </a:rPr>
              <a:t>→ </a:t>
            </a:r>
            <a:r>
              <a:rPr lang="en-US" altLang="en-US" b="1" dirty="0" smtClean="0">
                <a:latin typeface="Times New Roman" panose="02020603050405020304" pitchFamily="18" charset="0"/>
                <a:cs typeface="Times New Roman" panose="02020603050405020304" pitchFamily="18" charset="0"/>
              </a:rPr>
              <a:t>change </a:t>
            </a:r>
            <a:r>
              <a:rPr lang="en-US" altLang="en-US" b="1" dirty="0">
                <a:latin typeface="Times New Roman" panose="02020603050405020304" pitchFamily="18" charset="0"/>
                <a:cs typeface="Times New Roman" panose="02020603050405020304" pitchFamily="18" charset="0"/>
              </a:rPr>
              <a:t>of behavior</a:t>
            </a:r>
            <a:endParaRPr lang="en-US" dirty="0"/>
          </a:p>
          <a:p>
            <a:r>
              <a:rPr lang="en-US" altLang="en-US" b="1" dirty="0" smtClean="0">
                <a:latin typeface="Times New Roman" panose="02020603050405020304" pitchFamily="18" charset="0"/>
                <a:cs typeface="Times New Roman" panose="02020603050405020304" pitchFamily="18" charset="0"/>
              </a:rPr>
              <a:t> </a:t>
            </a:r>
            <a:endParaRPr lang="en-US" dirty="0"/>
          </a:p>
          <a:p>
            <a:pPr lvl="0"/>
            <a:endParaRPr lang="en-US" dirty="0"/>
          </a:p>
          <a:p>
            <a:endParaRPr lang="en-US" dirty="0"/>
          </a:p>
        </p:txBody>
      </p:sp>
      <p:pic>
        <p:nvPicPr>
          <p:cNvPr id="4" name="Picture 3"/>
          <p:cNvPicPr>
            <a:picLocks noChangeAspect="1"/>
          </p:cNvPicPr>
          <p:nvPr/>
        </p:nvPicPr>
        <p:blipFill>
          <a:blip r:embed="rId2"/>
          <a:stretch>
            <a:fillRect/>
          </a:stretch>
        </p:blipFill>
        <p:spPr>
          <a:xfrm>
            <a:off x="9657577" y="2857962"/>
            <a:ext cx="957155" cy="1255885"/>
          </a:xfrm>
          <a:prstGeom prst="rect">
            <a:avLst/>
          </a:prstGeom>
        </p:spPr>
      </p:pic>
      <p:pic>
        <p:nvPicPr>
          <p:cNvPr id="5" name="Picture 4"/>
          <p:cNvPicPr>
            <a:picLocks noChangeAspect="1"/>
          </p:cNvPicPr>
          <p:nvPr/>
        </p:nvPicPr>
        <p:blipFill>
          <a:blip r:embed="rId3"/>
          <a:stretch>
            <a:fillRect/>
          </a:stretch>
        </p:blipFill>
        <p:spPr>
          <a:xfrm>
            <a:off x="8176121" y="2571424"/>
            <a:ext cx="1481456" cy="1828959"/>
          </a:xfrm>
          <a:prstGeom prst="rect">
            <a:avLst/>
          </a:prstGeom>
        </p:spPr>
      </p:pic>
    </p:spTree>
    <p:extLst>
      <p:ext uri="{BB962C8B-B14F-4D97-AF65-F5344CB8AC3E}">
        <p14:creationId xmlns:p14="http://schemas.microsoft.com/office/powerpoint/2010/main" val="219663477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2"/>
          <p:cNvSpPr>
            <a:spLocks noGrp="1" noChangeArrowheads="1"/>
          </p:cNvSpPr>
          <p:nvPr>
            <p:ph type="title"/>
          </p:nvPr>
        </p:nvSpPr>
        <p:spPr>
          <a:xfrm>
            <a:off x="3676917" y="444500"/>
            <a:ext cx="4836580" cy="738664"/>
          </a:xfrm>
          <a:noFill/>
          <a:ln/>
        </p:spPr>
        <p:txBody>
          <a:bodyPr wrap="none">
            <a:spAutoFit/>
          </a:bodyPr>
          <a:lstStyle/>
          <a:p>
            <a:pPr algn="ctr"/>
            <a:r>
              <a:rPr lang="en-US" altLang="en-US" b="1" dirty="0"/>
              <a:t>Patient Intervention</a:t>
            </a:r>
            <a:endParaRPr lang="en-US" altLang="en-US" sz="4000" b="1" dirty="0"/>
          </a:p>
        </p:txBody>
      </p:sp>
      <p:sp>
        <p:nvSpPr>
          <p:cNvPr id="792579" name="Rectangle 3"/>
          <p:cNvSpPr>
            <a:spLocks noGrp="1" noChangeArrowheads="1"/>
          </p:cNvSpPr>
          <p:nvPr>
            <p:ph type="body" idx="1"/>
          </p:nvPr>
        </p:nvSpPr>
        <p:spPr>
          <a:xfrm>
            <a:off x="1099127" y="1935164"/>
            <a:ext cx="9725891" cy="3535327"/>
          </a:xfrm>
          <a:noFill/>
          <a:ln/>
        </p:spPr>
        <p:txBody>
          <a:bodyPr wrap="square">
            <a:spAutoFit/>
          </a:bodyPr>
          <a:lstStyle/>
          <a:p>
            <a:pPr marL="457200" indent="-457200" eaLnBrk="0" hangingPunct="0">
              <a:lnSpc>
                <a:spcPct val="80000"/>
              </a:lnSpc>
              <a:spcBef>
                <a:spcPct val="25000"/>
              </a:spcBef>
              <a:buClr>
                <a:srgbClr val="FF0000"/>
              </a:buClr>
              <a:buSzTx/>
              <a:buNone/>
            </a:pPr>
            <a:r>
              <a:rPr lang="en-US" altLang="en-US" sz="2800" dirty="0">
                <a:solidFill>
                  <a:schemeClr val="tx2"/>
                </a:solidFill>
                <a:effectLst>
                  <a:outerShdw blurRad="38100" dist="38100" dir="2700000" algn="tl">
                    <a:srgbClr val="000000"/>
                  </a:outerShdw>
                </a:effectLst>
              </a:rPr>
              <a:t>Use of </a:t>
            </a:r>
            <a:r>
              <a:rPr lang="en-US" altLang="en-US" sz="2800" dirty="0" smtClean="0">
                <a:solidFill>
                  <a:schemeClr val="tx2"/>
                </a:solidFill>
                <a:effectLst>
                  <a:outerShdw blurRad="38100" dist="38100" dir="2700000" algn="tl">
                    <a:srgbClr val="000000"/>
                  </a:outerShdw>
                </a:effectLst>
              </a:rPr>
              <a:t>Telephone/cellphone:</a:t>
            </a:r>
            <a:endParaRPr lang="en-US" altLang="en-US" sz="2800" dirty="0">
              <a:solidFill>
                <a:schemeClr val="tx2"/>
              </a:solidFill>
              <a:effectLst>
                <a:outerShdw blurRad="38100" dist="38100" dir="2700000" algn="tl">
                  <a:srgbClr val="000000"/>
                </a:outerShdw>
              </a:effectLst>
            </a:endParaRPr>
          </a:p>
          <a:p>
            <a:pPr marL="457200" indent="-457200">
              <a:lnSpc>
                <a:spcPct val="80000"/>
              </a:lnSpc>
            </a:pPr>
            <a:r>
              <a:rPr lang="en-US" altLang="en-US" sz="2800" dirty="0">
                <a:effectLst>
                  <a:outerShdw blurRad="38100" dist="38100" dir="2700000" algn="tl">
                    <a:srgbClr val="000000"/>
                  </a:outerShdw>
                </a:effectLst>
              </a:rPr>
              <a:t>Telephone contact has been shown to be effective in changing patient behavior </a:t>
            </a:r>
            <a:r>
              <a:rPr lang="en-US" altLang="en-US" sz="1500" dirty="0">
                <a:effectLst>
                  <a:outerShdw blurRad="38100" dist="38100" dir="2700000" algn="tl">
                    <a:srgbClr val="000000"/>
                  </a:outerShdw>
                </a:effectLst>
              </a:rPr>
              <a:t>(</a:t>
            </a:r>
            <a:r>
              <a:rPr lang="en-US" altLang="en-US" sz="1500" i="1" dirty="0">
                <a:effectLst>
                  <a:outerShdw blurRad="38100" dist="38100" dir="2700000" algn="tl">
                    <a:srgbClr val="000000"/>
                  </a:outerShdw>
                </a:effectLst>
              </a:rPr>
              <a:t>Am J </a:t>
            </a:r>
            <a:r>
              <a:rPr lang="en-US" altLang="en-US" sz="1500" i="1" dirty="0" err="1">
                <a:effectLst>
                  <a:outerShdw blurRad="38100" dist="38100" dir="2700000" algn="tl">
                    <a:srgbClr val="000000"/>
                  </a:outerShdw>
                </a:effectLst>
              </a:rPr>
              <a:t>Hypertens</a:t>
            </a:r>
            <a:r>
              <a:rPr lang="en-US" altLang="en-US" sz="1500" dirty="0">
                <a:effectLst>
                  <a:outerShdw blurRad="38100" dist="38100" dir="2700000" algn="tl">
                    <a:srgbClr val="000000"/>
                  </a:outerShdw>
                </a:effectLst>
              </a:rPr>
              <a:t> 1996, </a:t>
            </a:r>
            <a:r>
              <a:rPr lang="en-US" altLang="en-US" sz="1500" i="1" dirty="0">
                <a:effectLst>
                  <a:outerShdw blurRad="38100" dist="38100" dir="2700000" algn="tl">
                    <a:srgbClr val="000000"/>
                  </a:outerShdw>
                </a:effectLst>
              </a:rPr>
              <a:t>Am J </a:t>
            </a:r>
            <a:r>
              <a:rPr lang="en-US" altLang="en-US" sz="1500" i="1" dirty="0" err="1">
                <a:effectLst>
                  <a:outerShdw blurRad="38100" dist="38100" dir="2700000" algn="tl">
                    <a:srgbClr val="000000"/>
                  </a:outerShdw>
                </a:effectLst>
              </a:rPr>
              <a:t>Prev</a:t>
            </a:r>
            <a:r>
              <a:rPr lang="en-US" altLang="en-US" sz="1500" i="1" dirty="0">
                <a:effectLst>
                  <a:outerShdw blurRad="38100" dist="38100" dir="2700000" algn="tl">
                    <a:srgbClr val="000000"/>
                  </a:outerShdw>
                </a:effectLst>
              </a:rPr>
              <a:t> Med</a:t>
            </a:r>
            <a:r>
              <a:rPr lang="en-US" altLang="en-US" sz="1500" dirty="0">
                <a:effectLst>
                  <a:outerShdw blurRad="38100" dist="38100" dir="2700000" algn="tl">
                    <a:srgbClr val="000000"/>
                  </a:outerShdw>
                </a:effectLst>
              </a:rPr>
              <a:t> 2002)</a:t>
            </a:r>
          </a:p>
          <a:p>
            <a:pPr marL="457200" indent="-457200">
              <a:lnSpc>
                <a:spcPct val="80000"/>
              </a:lnSpc>
            </a:pPr>
            <a:r>
              <a:rPr lang="en-US" altLang="en-US" sz="2800" dirty="0" smtClean="0">
                <a:effectLst>
                  <a:outerShdw blurRad="38100" dist="38100" dir="2700000" algn="tl">
                    <a:srgbClr val="000000"/>
                  </a:outerShdw>
                </a:effectLst>
              </a:rPr>
              <a:t>Tend </a:t>
            </a:r>
            <a:r>
              <a:rPr lang="en-US" altLang="en-US" sz="2800" dirty="0">
                <a:effectLst>
                  <a:outerShdw blurRad="38100" dist="38100" dir="2700000" algn="tl">
                    <a:srgbClr val="000000"/>
                  </a:outerShdw>
                </a:effectLst>
              </a:rPr>
              <a:t>to be more acceptable and convenient than in-person interventions.</a:t>
            </a:r>
          </a:p>
          <a:p>
            <a:pPr marL="457200" indent="-457200">
              <a:lnSpc>
                <a:spcPct val="80000"/>
              </a:lnSpc>
            </a:pPr>
            <a:r>
              <a:rPr lang="en-US" sz="2800" dirty="0"/>
              <a:t>61.2 million </a:t>
            </a:r>
            <a:r>
              <a:rPr lang="en-US" sz="2800" dirty="0" smtClean="0"/>
              <a:t>of Iranians have </a:t>
            </a:r>
            <a:r>
              <a:rPr lang="en-US" sz="2800" dirty="0"/>
              <a:t>owned mobile phones in 2014</a:t>
            </a:r>
            <a:r>
              <a:rPr lang="en-US" altLang="en-US" sz="2800" dirty="0" smtClean="0">
                <a:effectLst>
                  <a:outerShdw blurRad="38100" dist="38100" dir="2700000" algn="tl">
                    <a:srgbClr val="000000"/>
                  </a:outerShdw>
                </a:effectLst>
              </a:rPr>
              <a:t> </a:t>
            </a:r>
            <a:r>
              <a:rPr lang="en-US" altLang="en-US" sz="1400" dirty="0" smtClean="0">
                <a:effectLst>
                  <a:outerShdw blurRad="38100" dist="38100" dir="2700000" algn="tl">
                    <a:srgbClr val="000000"/>
                  </a:outerShdw>
                </a:effectLst>
              </a:rPr>
              <a:t>(</a:t>
            </a:r>
            <a:r>
              <a:rPr lang="en-US" sz="1400" u="sng" dirty="0">
                <a:hlinkClick r:id="rId3"/>
              </a:rPr>
              <a:t>http://en.wikipedia.org/wiki/Internet_in_Iran</a:t>
            </a:r>
            <a:r>
              <a:rPr lang="en-US" altLang="en-US" sz="1400" dirty="0" smtClean="0">
                <a:effectLst>
                  <a:outerShdw blurRad="38100" dist="38100" dir="2700000" algn="tl">
                    <a:srgbClr val="000000"/>
                  </a:outerShdw>
                </a:effectLst>
              </a:rPr>
              <a:t>)</a:t>
            </a:r>
          </a:p>
          <a:p>
            <a:pPr marL="457200" indent="-457200">
              <a:lnSpc>
                <a:spcPct val="80000"/>
              </a:lnSpc>
            </a:pPr>
            <a:r>
              <a:rPr lang="en-US" altLang="en-US" sz="2800" dirty="0" smtClean="0">
                <a:effectLst>
                  <a:outerShdw blurRad="38100" dist="38100" dir="2700000" algn="tl">
                    <a:srgbClr val="000000"/>
                  </a:outerShdw>
                </a:effectLst>
              </a:rPr>
              <a:t>May </a:t>
            </a:r>
            <a:r>
              <a:rPr lang="en-US" altLang="en-US" sz="2800" dirty="0">
                <a:effectLst>
                  <a:outerShdw blurRad="38100" dist="38100" dir="2700000" algn="tl">
                    <a:srgbClr val="000000"/>
                  </a:outerShdw>
                </a:effectLst>
              </a:rPr>
              <a:t>enhance the interventions’ cost-effectiveness, due to reduced intervention costs and reduced visit </a:t>
            </a:r>
            <a:r>
              <a:rPr lang="en-US" altLang="en-US" sz="2800" dirty="0" smtClean="0">
                <a:effectLst>
                  <a:outerShdw blurRad="38100" dist="38100" dir="2700000" algn="tl">
                    <a:srgbClr val="000000"/>
                  </a:outerShdw>
                </a:effectLst>
              </a:rPr>
              <a:t>rates</a:t>
            </a:r>
            <a:endParaRPr lang="en-US" altLang="en-US" sz="2800" dirty="0">
              <a:effectLst>
                <a:outerShdw blurRad="38100" dist="38100" dir="2700000" algn="tl">
                  <a:srgbClr val="000000"/>
                </a:outerShdw>
              </a:effectLst>
            </a:endParaRPr>
          </a:p>
        </p:txBody>
      </p:sp>
    </p:spTree>
    <p:extLst>
      <p:ext uri="{BB962C8B-B14F-4D97-AF65-F5344CB8AC3E}">
        <p14:creationId xmlns:p14="http://schemas.microsoft.com/office/powerpoint/2010/main" val="17286937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1026"/>
          <p:cNvSpPr>
            <a:spLocks noChangeArrowheads="1"/>
          </p:cNvSpPr>
          <p:nvPr/>
        </p:nvSpPr>
        <p:spPr bwMode="auto">
          <a:xfrm>
            <a:off x="3214688" y="126682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16451" name="Rectangle 1027"/>
          <p:cNvSpPr>
            <a:spLocks noChangeArrowheads="1"/>
          </p:cNvSpPr>
          <p:nvPr/>
        </p:nvSpPr>
        <p:spPr bwMode="auto">
          <a:xfrm>
            <a:off x="1524001" y="17536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16452" name="Rectangle 1028"/>
          <p:cNvSpPr>
            <a:spLocks noChangeArrowheads="1"/>
          </p:cNvSpPr>
          <p:nvPr/>
        </p:nvSpPr>
        <p:spPr bwMode="auto">
          <a:xfrm>
            <a:off x="2160665" y="190412"/>
            <a:ext cx="799449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600" b="1"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Nurse Behavioral Intervention vs. None</a:t>
            </a:r>
          </a:p>
          <a:p>
            <a:pPr algn="ctr"/>
            <a:r>
              <a:rPr lang="en-US" altLang="en-US" sz="3600" b="1" dirty="0">
                <a:solidFill>
                  <a:srgbClr val="FFC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Secondary Analysis</a:t>
            </a:r>
          </a:p>
        </p:txBody>
      </p:sp>
      <p:sp>
        <p:nvSpPr>
          <p:cNvPr id="616454" name="Rectangle 1030"/>
          <p:cNvSpPr>
            <a:spLocks noChangeArrowheads="1"/>
          </p:cNvSpPr>
          <p:nvPr/>
        </p:nvSpPr>
        <p:spPr bwMode="auto">
          <a:xfrm>
            <a:off x="2209801" y="49508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ltLang="en-US"/>
          </a:p>
        </p:txBody>
      </p:sp>
      <p:sp>
        <p:nvSpPr>
          <p:cNvPr id="616456" name="Rectangle 1032"/>
          <p:cNvSpPr>
            <a:spLocks noChangeArrowheads="1"/>
          </p:cNvSpPr>
          <p:nvPr/>
        </p:nvSpPr>
        <p:spPr bwMode="auto">
          <a:xfrm>
            <a:off x="4691063" y="5838825"/>
            <a:ext cx="244772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8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Time in Months</a:t>
            </a:r>
            <a:endParaRPr lang="en-US" altLang="en-US" sz="8800" b="1" dirty="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616457" name="Rectangle 1033"/>
          <p:cNvSpPr>
            <a:spLocks noChangeArrowheads="1"/>
          </p:cNvSpPr>
          <p:nvPr/>
        </p:nvSpPr>
        <p:spPr bwMode="auto">
          <a:xfrm rot="16200000">
            <a:off x="1438217" y="3416758"/>
            <a:ext cx="171938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8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BP Control</a:t>
            </a:r>
            <a:endParaRPr lang="en-US" altLang="en-US" sz="8800" b="1" dirty="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616458" name="Line 1034"/>
          <p:cNvSpPr>
            <a:spLocks noChangeShapeType="1"/>
          </p:cNvSpPr>
          <p:nvPr/>
        </p:nvSpPr>
        <p:spPr bwMode="auto">
          <a:xfrm flipH="1">
            <a:off x="3030538" y="5256214"/>
            <a:ext cx="69850" cy="317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59" name="Line 1035"/>
          <p:cNvSpPr>
            <a:spLocks noChangeShapeType="1"/>
          </p:cNvSpPr>
          <p:nvPr/>
        </p:nvSpPr>
        <p:spPr bwMode="auto">
          <a:xfrm flipH="1">
            <a:off x="3030538" y="4724400"/>
            <a:ext cx="69850"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60" name="Line 1036"/>
          <p:cNvSpPr>
            <a:spLocks noChangeShapeType="1"/>
          </p:cNvSpPr>
          <p:nvPr/>
        </p:nvSpPr>
        <p:spPr bwMode="auto">
          <a:xfrm flipH="1">
            <a:off x="3030538" y="4187826"/>
            <a:ext cx="69850" cy="317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61" name="Line 1037"/>
          <p:cNvSpPr>
            <a:spLocks noChangeShapeType="1"/>
          </p:cNvSpPr>
          <p:nvPr/>
        </p:nvSpPr>
        <p:spPr bwMode="auto">
          <a:xfrm flipH="1">
            <a:off x="3030538" y="3654426"/>
            <a:ext cx="69850" cy="317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62" name="Line 1038"/>
          <p:cNvSpPr>
            <a:spLocks noChangeShapeType="1"/>
          </p:cNvSpPr>
          <p:nvPr/>
        </p:nvSpPr>
        <p:spPr bwMode="auto">
          <a:xfrm flipH="1">
            <a:off x="3030538" y="3117851"/>
            <a:ext cx="69850" cy="317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63" name="Line 1039"/>
          <p:cNvSpPr>
            <a:spLocks noChangeShapeType="1"/>
          </p:cNvSpPr>
          <p:nvPr/>
        </p:nvSpPr>
        <p:spPr bwMode="auto">
          <a:xfrm flipH="1">
            <a:off x="3030538" y="2582864"/>
            <a:ext cx="69850" cy="317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64" name="Line 1040"/>
          <p:cNvSpPr>
            <a:spLocks noChangeShapeType="1"/>
          </p:cNvSpPr>
          <p:nvPr/>
        </p:nvSpPr>
        <p:spPr bwMode="auto">
          <a:xfrm flipH="1">
            <a:off x="3030538" y="2049464"/>
            <a:ext cx="69850" cy="317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65" name="Line 1041"/>
          <p:cNvSpPr>
            <a:spLocks noChangeShapeType="1"/>
          </p:cNvSpPr>
          <p:nvPr/>
        </p:nvSpPr>
        <p:spPr bwMode="auto">
          <a:xfrm flipV="1">
            <a:off x="3100389" y="2049463"/>
            <a:ext cx="3175" cy="320675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66" name="Rectangle 1042"/>
          <p:cNvSpPr>
            <a:spLocks noChangeArrowheads="1"/>
          </p:cNvSpPr>
          <p:nvPr/>
        </p:nvSpPr>
        <p:spPr bwMode="auto">
          <a:xfrm rot="16200000">
            <a:off x="2677319" y="5017294"/>
            <a:ext cx="44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b="1">
                <a:effectLst>
                  <a:outerShdw blurRad="38100" dist="38100" dir="2700000" algn="tl">
                    <a:srgbClr val="000000"/>
                  </a:outerShdw>
                </a:effectLst>
                <a:latin typeface="Arial" panose="020B0604020202020204" pitchFamily="34" charset="0"/>
              </a:rPr>
              <a:t>0.40</a:t>
            </a:r>
            <a:endParaRPr lang="en-US" altLang="en-US" sz="6600" b="1">
              <a:effectLst>
                <a:outerShdw blurRad="38100" dist="38100" dir="2700000" algn="tl">
                  <a:srgbClr val="000000"/>
                </a:outerShdw>
              </a:effectLst>
              <a:latin typeface="Arial" panose="020B0604020202020204" pitchFamily="34" charset="0"/>
            </a:endParaRPr>
          </a:p>
        </p:txBody>
      </p:sp>
      <p:sp>
        <p:nvSpPr>
          <p:cNvPr id="616468" name="Rectangle 1044"/>
          <p:cNvSpPr>
            <a:spLocks noChangeArrowheads="1"/>
          </p:cNvSpPr>
          <p:nvPr/>
        </p:nvSpPr>
        <p:spPr bwMode="auto">
          <a:xfrm rot="16200000">
            <a:off x="2677319" y="3974306"/>
            <a:ext cx="44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b="1">
                <a:effectLst>
                  <a:outerShdw blurRad="38100" dist="38100" dir="2700000" algn="tl">
                    <a:srgbClr val="000000"/>
                  </a:outerShdw>
                </a:effectLst>
                <a:latin typeface="Arial" panose="020B0604020202020204" pitchFamily="34" charset="0"/>
              </a:rPr>
              <a:t>0.50</a:t>
            </a:r>
            <a:endParaRPr lang="en-US" altLang="en-US" sz="6600" b="1">
              <a:effectLst>
                <a:outerShdw blurRad="38100" dist="38100" dir="2700000" algn="tl">
                  <a:srgbClr val="000000"/>
                </a:outerShdw>
              </a:effectLst>
              <a:latin typeface="Arial" panose="020B0604020202020204" pitchFamily="34" charset="0"/>
            </a:endParaRPr>
          </a:p>
        </p:txBody>
      </p:sp>
      <p:sp>
        <p:nvSpPr>
          <p:cNvPr id="616470" name="Rectangle 1046"/>
          <p:cNvSpPr>
            <a:spLocks noChangeArrowheads="1"/>
          </p:cNvSpPr>
          <p:nvPr/>
        </p:nvSpPr>
        <p:spPr bwMode="auto">
          <a:xfrm rot="16200000">
            <a:off x="2672557" y="2929732"/>
            <a:ext cx="444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b="1">
                <a:effectLst>
                  <a:outerShdw blurRad="38100" dist="38100" dir="2700000" algn="tl">
                    <a:srgbClr val="000000"/>
                  </a:outerShdw>
                </a:effectLst>
                <a:latin typeface="Arial" panose="020B0604020202020204" pitchFamily="34" charset="0"/>
              </a:rPr>
              <a:t>0.60</a:t>
            </a:r>
            <a:endParaRPr lang="en-US" altLang="en-US" sz="6600" b="1">
              <a:effectLst>
                <a:outerShdw blurRad="38100" dist="38100" dir="2700000" algn="tl">
                  <a:srgbClr val="000000"/>
                </a:outerShdw>
              </a:effectLst>
              <a:latin typeface="Arial" panose="020B0604020202020204" pitchFamily="34" charset="0"/>
            </a:endParaRPr>
          </a:p>
        </p:txBody>
      </p:sp>
      <p:sp>
        <p:nvSpPr>
          <p:cNvPr id="616472" name="Rectangle 1048"/>
          <p:cNvSpPr>
            <a:spLocks noChangeArrowheads="1"/>
          </p:cNvSpPr>
          <p:nvPr/>
        </p:nvSpPr>
        <p:spPr bwMode="auto">
          <a:xfrm rot="16200000">
            <a:off x="2653507" y="1932782"/>
            <a:ext cx="444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b="1">
                <a:effectLst>
                  <a:outerShdw blurRad="38100" dist="38100" dir="2700000" algn="tl">
                    <a:srgbClr val="000000"/>
                  </a:outerShdw>
                </a:effectLst>
                <a:latin typeface="Arial" panose="020B0604020202020204" pitchFamily="34" charset="0"/>
              </a:rPr>
              <a:t>0.70</a:t>
            </a:r>
            <a:endParaRPr lang="en-US" altLang="en-US" sz="6600" b="1">
              <a:effectLst>
                <a:outerShdw blurRad="38100" dist="38100" dir="2700000" algn="tl">
                  <a:srgbClr val="000000"/>
                </a:outerShdw>
              </a:effectLst>
              <a:latin typeface="Arial" panose="020B0604020202020204" pitchFamily="34" charset="0"/>
            </a:endParaRPr>
          </a:p>
        </p:txBody>
      </p:sp>
      <p:sp>
        <p:nvSpPr>
          <p:cNvPr id="616473" name="Rectangle 1049"/>
          <p:cNvSpPr>
            <a:spLocks noChangeArrowheads="1"/>
          </p:cNvSpPr>
          <p:nvPr/>
        </p:nvSpPr>
        <p:spPr bwMode="auto">
          <a:xfrm>
            <a:off x="3103563" y="1922463"/>
            <a:ext cx="5249862" cy="34607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tLang="en-US" b="1">
              <a:effectLst>
                <a:outerShdw blurRad="38100" dist="38100" dir="2700000" algn="tl">
                  <a:srgbClr val="000000"/>
                </a:outerShdw>
              </a:effectLst>
              <a:latin typeface="Arial" panose="020B0604020202020204" pitchFamily="34" charset="0"/>
            </a:endParaRPr>
          </a:p>
        </p:txBody>
      </p:sp>
      <p:sp>
        <p:nvSpPr>
          <p:cNvPr id="616474" name="Line 1050"/>
          <p:cNvSpPr>
            <a:spLocks noChangeShapeType="1"/>
          </p:cNvSpPr>
          <p:nvPr/>
        </p:nvSpPr>
        <p:spPr bwMode="auto">
          <a:xfrm>
            <a:off x="3295650" y="5386388"/>
            <a:ext cx="1588" cy="682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75" name="Line 1051"/>
          <p:cNvSpPr>
            <a:spLocks noChangeShapeType="1"/>
          </p:cNvSpPr>
          <p:nvPr/>
        </p:nvSpPr>
        <p:spPr bwMode="auto">
          <a:xfrm>
            <a:off x="4511676" y="5386388"/>
            <a:ext cx="3175" cy="682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76" name="Line 1052"/>
          <p:cNvSpPr>
            <a:spLocks noChangeShapeType="1"/>
          </p:cNvSpPr>
          <p:nvPr/>
        </p:nvSpPr>
        <p:spPr bwMode="auto">
          <a:xfrm>
            <a:off x="5727701" y="5386388"/>
            <a:ext cx="3175" cy="682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77" name="Line 1053"/>
          <p:cNvSpPr>
            <a:spLocks noChangeShapeType="1"/>
          </p:cNvSpPr>
          <p:nvPr/>
        </p:nvSpPr>
        <p:spPr bwMode="auto">
          <a:xfrm>
            <a:off x="6945314" y="5386388"/>
            <a:ext cx="3175" cy="682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78" name="Line 1054"/>
          <p:cNvSpPr>
            <a:spLocks noChangeShapeType="1"/>
          </p:cNvSpPr>
          <p:nvPr/>
        </p:nvSpPr>
        <p:spPr bwMode="auto">
          <a:xfrm>
            <a:off x="8161339" y="5386388"/>
            <a:ext cx="3175" cy="682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79" name="Line 1055"/>
          <p:cNvSpPr>
            <a:spLocks noChangeShapeType="1"/>
          </p:cNvSpPr>
          <p:nvPr/>
        </p:nvSpPr>
        <p:spPr bwMode="auto">
          <a:xfrm>
            <a:off x="3295650" y="5386389"/>
            <a:ext cx="4865688" cy="31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80" name="Rectangle 1056"/>
          <p:cNvSpPr>
            <a:spLocks noChangeArrowheads="1"/>
          </p:cNvSpPr>
          <p:nvPr/>
        </p:nvSpPr>
        <p:spPr bwMode="auto">
          <a:xfrm>
            <a:off x="3259138" y="5524500"/>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b="1">
                <a:effectLst>
                  <a:outerShdw blurRad="38100" dist="38100" dir="2700000" algn="tl">
                    <a:srgbClr val="000000"/>
                  </a:outerShdw>
                </a:effectLst>
                <a:latin typeface="Arial" panose="020B0604020202020204" pitchFamily="34" charset="0"/>
              </a:rPr>
              <a:t>0</a:t>
            </a:r>
            <a:endParaRPr lang="en-US" altLang="en-US" sz="6600" b="1">
              <a:effectLst>
                <a:outerShdw blurRad="38100" dist="38100" dir="2700000" algn="tl">
                  <a:srgbClr val="000000"/>
                </a:outerShdw>
              </a:effectLst>
              <a:latin typeface="Arial" panose="020B0604020202020204" pitchFamily="34" charset="0"/>
            </a:endParaRPr>
          </a:p>
        </p:txBody>
      </p:sp>
      <p:sp>
        <p:nvSpPr>
          <p:cNvPr id="616481" name="Rectangle 1057"/>
          <p:cNvSpPr>
            <a:spLocks noChangeArrowheads="1"/>
          </p:cNvSpPr>
          <p:nvPr/>
        </p:nvSpPr>
        <p:spPr bwMode="auto">
          <a:xfrm>
            <a:off x="4476750" y="5524500"/>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b="1">
                <a:effectLst>
                  <a:outerShdw blurRad="38100" dist="38100" dir="2700000" algn="tl">
                    <a:srgbClr val="000000"/>
                  </a:outerShdw>
                </a:effectLst>
                <a:latin typeface="Arial" panose="020B0604020202020204" pitchFamily="34" charset="0"/>
              </a:rPr>
              <a:t>6</a:t>
            </a:r>
            <a:endParaRPr lang="en-US" altLang="en-US" sz="6600" b="1">
              <a:effectLst>
                <a:outerShdw blurRad="38100" dist="38100" dir="2700000" algn="tl">
                  <a:srgbClr val="000000"/>
                </a:outerShdw>
              </a:effectLst>
              <a:latin typeface="Arial" panose="020B0604020202020204" pitchFamily="34" charset="0"/>
            </a:endParaRPr>
          </a:p>
        </p:txBody>
      </p:sp>
      <p:sp>
        <p:nvSpPr>
          <p:cNvPr id="616482" name="Rectangle 1058"/>
          <p:cNvSpPr>
            <a:spLocks noChangeArrowheads="1"/>
          </p:cNvSpPr>
          <p:nvPr/>
        </p:nvSpPr>
        <p:spPr bwMode="auto">
          <a:xfrm>
            <a:off x="5657851" y="552450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000" b="1">
                <a:effectLst>
                  <a:outerShdw blurRad="38100" dist="38100" dir="2700000" algn="tl">
                    <a:srgbClr val="000000"/>
                  </a:outerShdw>
                </a:effectLst>
                <a:latin typeface="Arial" panose="020B0604020202020204" pitchFamily="34" charset="0"/>
              </a:rPr>
              <a:t>12</a:t>
            </a:r>
            <a:endParaRPr lang="en-US" altLang="en-US" sz="7200" b="1">
              <a:effectLst>
                <a:outerShdw blurRad="38100" dist="38100" dir="2700000" algn="tl">
                  <a:srgbClr val="000000"/>
                </a:outerShdw>
              </a:effectLst>
              <a:latin typeface="Arial" panose="020B0604020202020204" pitchFamily="34" charset="0"/>
            </a:endParaRPr>
          </a:p>
        </p:txBody>
      </p:sp>
      <p:sp>
        <p:nvSpPr>
          <p:cNvPr id="616483" name="Rectangle 1059"/>
          <p:cNvSpPr>
            <a:spLocks noChangeArrowheads="1"/>
          </p:cNvSpPr>
          <p:nvPr/>
        </p:nvSpPr>
        <p:spPr bwMode="auto">
          <a:xfrm>
            <a:off x="6873875" y="5524500"/>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b="1">
                <a:effectLst>
                  <a:outerShdw blurRad="38100" dist="38100" dir="2700000" algn="tl">
                    <a:srgbClr val="000000"/>
                  </a:outerShdw>
                </a:effectLst>
                <a:latin typeface="Arial" panose="020B0604020202020204" pitchFamily="34" charset="0"/>
              </a:rPr>
              <a:t>18</a:t>
            </a:r>
            <a:endParaRPr lang="en-US" altLang="en-US" sz="6600" b="1">
              <a:effectLst>
                <a:outerShdw blurRad="38100" dist="38100" dir="2700000" algn="tl">
                  <a:srgbClr val="000000"/>
                </a:outerShdw>
              </a:effectLst>
              <a:latin typeface="Arial" panose="020B0604020202020204" pitchFamily="34" charset="0"/>
            </a:endParaRPr>
          </a:p>
        </p:txBody>
      </p:sp>
      <p:sp>
        <p:nvSpPr>
          <p:cNvPr id="616484" name="Rectangle 1060"/>
          <p:cNvSpPr>
            <a:spLocks noChangeArrowheads="1"/>
          </p:cNvSpPr>
          <p:nvPr/>
        </p:nvSpPr>
        <p:spPr bwMode="auto">
          <a:xfrm>
            <a:off x="8089900" y="5524500"/>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b="1">
                <a:effectLst>
                  <a:outerShdw blurRad="38100" dist="38100" dir="2700000" algn="tl">
                    <a:srgbClr val="000000"/>
                  </a:outerShdw>
                </a:effectLst>
                <a:latin typeface="Arial" panose="020B0604020202020204" pitchFamily="34" charset="0"/>
              </a:rPr>
              <a:t>24</a:t>
            </a:r>
            <a:endParaRPr lang="en-US" altLang="en-US" sz="6600" b="1">
              <a:effectLst>
                <a:outerShdw blurRad="38100" dist="38100" dir="2700000" algn="tl">
                  <a:srgbClr val="000000"/>
                </a:outerShdw>
              </a:effectLst>
              <a:latin typeface="Arial" panose="020B0604020202020204" pitchFamily="34" charset="0"/>
            </a:endParaRPr>
          </a:p>
        </p:txBody>
      </p:sp>
      <p:sp>
        <p:nvSpPr>
          <p:cNvPr id="616485" name="Freeform 1061"/>
          <p:cNvSpPr>
            <a:spLocks/>
          </p:cNvSpPr>
          <p:nvPr/>
        </p:nvSpPr>
        <p:spPr bwMode="auto">
          <a:xfrm>
            <a:off x="3295650" y="3867151"/>
            <a:ext cx="4865688" cy="962025"/>
          </a:xfrm>
          <a:custGeom>
            <a:avLst/>
            <a:gdLst>
              <a:gd name="T0" fmla="*/ 0 w 4956"/>
              <a:gd name="T1" fmla="*/ 980 h 980"/>
              <a:gd name="T2" fmla="*/ 1239 w 4956"/>
              <a:gd name="T3" fmla="*/ 762 h 980"/>
              <a:gd name="T4" fmla="*/ 2478 w 4956"/>
              <a:gd name="T5" fmla="*/ 544 h 980"/>
              <a:gd name="T6" fmla="*/ 3717 w 4956"/>
              <a:gd name="T7" fmla="*/ 326 h 980"/>
              <a:gd name="T8" fmla="*/ 4956 w 4956"/>
              <a:gd name="T9" fmla="*/ 0 h 980"/>
            </a:gdLst>
            <a:ahLst/>
            <a:cxnLst>
              <a:cxn ang="0">
                <a:pos x="T0" y="T1"/>
              </a:cxn>
              <a:cxn ang="0">
                <a:pos x="T2" y="T3"/>
              </a:cxn>
              <a:cxn ang="0">
                <a:pos x="T4" y="T5"/>
              </a:cxn>
              <a:cxn ang="0">
                <a:pos x="T6" y="T7"/>
              </a:cxn>
              <a:cxn ang="0">
                <a:pos x="T8" y="T9"/>
              </a:cxn>
            </a:cxnLst>
            <a:rect l="0" t="0" r="r" b="b"/>
            <a:pathLst>
              <a:path w="4956" h="980">
                <a:moveTo>
                  <a:pt x="0" y="980"/>
                </a:moveTo>
                <a:lnTo>
                  <a:pt x="1239" y="762"/>
                </a:lnTo>
                <a:lnTo>
                  <a:pt x="2478" y="544"/>
                </a:lnTo>
                <a:lnTo>
                  <a:pt x="3717" y="326"/>
                </a:lnTo>
                <a:lnTo>
                  <a:pt x="4956" y="0"/>
                </a:lnTo>
              </a:path>
            </a:pathLst>
          </a:custGeom>
          <a:noFill/>
          <a:ln w="66675">
            <a:solidFill>
              <a:srgbClr val="FF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486" name="Line 1062"/>
          <p:cNvSpPr>
            <a:spLocks noChangeShapeType="1"/>
          </p:cNvSpPr>
          <p:nvPr/>
        </p:nvSpPr>
        <p:spPr bwMode="auto">
          <a:xfrm>
            <a:off x="3230563" y="4829176"/>
            <a:ext cx="127000" cy="3175"/>
          </a:xfrm>
          <a:prstGeom prst="line">
            <a:avLst/>
          </a:prstGeom>
          <a:noFill/>
          <a:ln w="3175">
            <a:solidFill>
              <a:srgbClr val="FF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87" name="Line 1063"/>
          <p:cNvSpPr>
            <a:spLocks noChangeShapeType="1"/>
          </p:cNvSpPr>
          <p:nvPr/>
        </p:nvSpPr>
        <p:spPr bwMode="auto">
          <a:xfrm>
            <a:off x="3295650" y="4767264"/>
            <a:ext cx="1588" cy="123825"/>
          </a:xfrm>
          <a:prstGeom prst="line">
            <a:avLst/>
          </a:prstGeom>
          <a:noFill/>
          <a:ln w="3175">
            <a:solidFill>
              <a:srgbClr val="FF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88" name="Line 1064"/>
          <p:cNvSpPr>
            <a:spLocks noChangeShapeType="1"/>
          </p:cNvSpPr>
          <p:nvPr/>
        </p:nvSpPr>
        <p:spPr bwMode="auto">
          <a:xfrm>
            <a:off x="4449764" y="4614864"/>
            <a:ext cx="123825" cy="3175"/>
          </a:xfrm>
          <a:prstGeom prst="line">
            <a:avLst/>
          </a:prstGeom>
          <a:noFill/>
          <a:ln w="44450">
            <a:solidFill>
              <a:srgbClr val="FF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89" name="Line 1065"/>
          <p:cNvSpPr>
            <a:spLocks noChangeShapeType="1"/>
          </p:cNvSpPr>
          <p:nvPr/>
        </p:nvSpPr>
        <p:spPr bwMode="auto">
          <a:xfrm>
            <a:off x="4511676" y="4552951"/>
            <a:ext cx="3175" cy="123825"/>
          </a:xfrm>
          <a:prstGeom prst="line">
            <a:avLst/>
          </a:prstGeom>
          <a:noFill/>
          <a:ln w="3175">
            <a:solidFill>
              <a:srgbClr val="FF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90" name="Line 1066"/>
          <p:cNvSpPr>
            <a:spLocks noChangeShapeType="1"/>
          </p:cNvSpPr>
          <p:nvPr/>
        </p:nvSpPr>
        <p:spPr bwMode="auto">
          <a:xfrm>
            <a:off x="5665789" y="4402139"/>
            <a:ext cx="123825" cy="3175"/>
          </a:xfrm>
          <a:prstGeom prst="line">
            <a:avLst/>
          </a:prstGeom>
          <a:noFill/>
          <a:ln w="3175">
            <a:solidFill>
              <a:srgbClr val="FF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91" name="Line 1067"/>
          <p:cNvSpPr>
            <a:spLocks noChangeShapeType="1"/>
          </p:cNvSpPr>
          <p:nvPr/>
        </p:nvSpPr>
        <p:spPr bwMode="auto">
          <a:xfrm>
            <a:off x="5727701" y="4340226"/>
            <a:ext cx="3175" cy="123825"/>
          </a:xfrm>
          <a:prstGeom prst="line">
            <a:avLst/>
          </a:prstGeom>
          <a:noFill/>
          <a:ln w="57150">
            <a:solidFill>
              <a:srgbClr val="FF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92" name="Line 1068"/>
          <p:cNvSpPr>
            <a:spLocks noChangeShapeType="1"/>
          </p:cNvSpPr>
          <p:nvPr/>
        </p:nvSpPr>
        <p:spPr bwMode="auto">
          <a:xfrm>
            <a:off x="6880225" y="4187826"/>
            <a:ext cx="127000" cy="3175"/>
          </a:xfrm>
          <a:prstGeom prst="line">
            <a:avLst/>
          </a:prstGeom>
          <a:noFill/>
          <a:ln w="3175">
            <a:solidFill>
              <a:srgbClr val="FF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93" name="Line 1069"/>
          <p:cNvSpPr>
            <a:spLocks noChangeShapeType="1"/>
          </p:cNvSpPr>
          <p:nvPr/>
        </p:nvSpPr>
        <p:spPr bwMode="auto">
          <a:xfrm>
            <a:off x="6945314" y="4125914"/>
            <a:ext cx="3175" cy="123825"/>
          </a:xfrm>
          <a:prstGeom prst="line">
            <a:avLst/>
          </a:prstGeom>
          <a:noFill/>
          <a:ln w="3175">
            <a:solidFill>
              <a:srgbClr val="FF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94" name="Line 1070"/>
          <p:cNvSpPr>
            <a:spLocks noChangeShapeType="1"/>
          </p:cNvSpPr>
          <p:nvPr/>
        </p:nvSpPr>
        <p:spPr bwMode="auto">
          <a:xfrm>
            <a:off x="8099426" y="3867150"/>
            <a:ext cx="123825" cy="1588"/>
          </a:xfrm>
          <a:prstGeom prst="line">
            <a:avLst/>
          </a:prstGeom>
          <a:noFill/>
          <a:ln w="3175">
            <a:solidFill>
              <a:srgbClr val="FF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95" name="Line 1071"/>
          <p:cNvSpPr>
            <a:spLocks noChangeShapeType="1"/>
          </p:cNvSpPr>
          <p:nvPr/>
        </p:nvSpPr>
        <p:spPr bwMode="auto">
          <a:xfrm>
            <a:off x="8161339" y="3805239"/>
            <a:ext cx="3175" cy="123825"/>
          </a:xfrm>
          <a:prstGeom prst="line">
            <a:avLst/>
          </a:prstGeom>
          <a:noFill/>
          <a:ln w="3175">
            <a:solidFill>
              <a:srgbClr val="FF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96" name="Freeform 1072"/>
          <p:cNvSpPr>
            <a:spLocks/>
          </p:cNvSpPr>
          <p:nvPr/>
        </p:nvSpPr>
        <p:spPr bwMode="auto">
          <a:xfrm>
            <a:off x="3295650" y="2582863"/>
            <a:ext cx="4865688" cy="2246312"/>
          </a:xfrm>
          <a:custGeom>
            <a:avLst/>
            <a:gdLst>
              <a:gd name="T0" fmla="*/ 0 w 4956"/>
              <a:gd name="T1" fmla="*/ 2288 h 2288"/>
              <a:gd name="T2" fmla="*/ 1239 w 4956"/>
              <a:gd name="T3" fmla="*/ 1743 h 2288"/>
              <a:gd name="T4" fmla="*/ 2478 w 4956"/>
              <a:gd name="T5" fmla="*/ 1090 h 2288"/>
              <a:gd name="T6" fmla="*/ 3717 w 4956"/>
              <a:gd name="T7" fmla="*/ 546 h 2288"/>
              <a:gd name="T8" fmla="*/ 4956 w 4956"/>
              <a:gd name="T9" fmla="*/ 0 h 2288"/>
            </a:gdLst>
            <a:ahLst/>
            <a:cxnLst>
              <a:cxn ang="0">
                <a:pos x="T0" y="T1"/>
              </a:cxn>
              <a:cxn ang="0">
                <a:pos x="T2" y="T3"/>
              </a:cxn>
              <a:cxn ang="0">
                <a:pos x="T4" y="T5"/>
              </a:cxn>
              <a:cxn ang="0">
                <a:pos x="T6" y="T7"/>
              </a:cxn>
              <a:cxn ang="0">
                <a:pos x="T8" y="T9"/>
              </a:cxn>
            </a:cxnLst>
            <a:rect l="0" t="0" r="r" b="b"/>
            <a:pathLst>
              <a:path w="4956" h="2288">
                <a:moveTo>
                  <a:pt x="0" y="2288"/>
                </a:moveTo>
                <a:lnTo>
                  <a:pt x="1239" y="1743"/>
                </a:lnTo>
                <a:lnTo>
                  <a:pt x="2478" y="1090"/>
                </a:lnTo>
                <a:lnTo>
                  <a:pt x="3717" y="546"/>
                </a:lnTo>
                <a:lnTo>
                  <a:pt x="4956" y="0"/>
                </a:lnTo>
              </a:path>
            </a:pathLst>
          </a:custGeom>
          <a:noFill/>
          <a:ln w="63500">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497" name="Oval 1073"/>
          <p:cNvSpPr>
            <a:spLocks noChangeArrowheads="1"/>
          </p:cNvSpPr>
          <p:nvPr/>
        </p:nvSpPr>
        <p:spPr bwMode="auto">
          <a:xfrm>
            <a:off x="3230563" y="4767264"/>
            <a:ext cx="127000" cy="123825"/>
          </a:xfrm>
          <a:prstGeom prst="ellipse">
            <a:avLst/>
          </a:prstGeom>
          <a:solidFill>
            <a:srgbClr val="004080"/>
          </a:solidFill>
          <a:ln w="0">
            <a:solidFill>
              <a:srgbClr val="004080"/>
            </a:solidFill>
            <a:round/>
            <a:headEnd/>
            <a:tailEnd/>
          </a:ln>
        </p:spPr>
        <p:txBody>
          <a:bodyPr/>
          <a:lstStyle/>
          <a:p>
            <a:endParaRPr lang="en-US"/>
          </a:p>
        </p:txBody>
      </p:sp>
      <p:sp>
        <p:nvSpPr>
          <p:cNvPr id="616498" name="Oval 1074"/>
          <p:cNvSpPr>
            <a:spLocks noChangeArrowheads="1"/>
          </p:cNvSpPr>
          <p:nvPr/>
        </p:nvSpPr>
        <p:spPr bwMode="auto">
          <a:xfrm>
            <a:off x="4449764" y="4232276"/>
            <a:ext cx="123825" cy="125413"/>
          </a:xfrm>
          <a:prstGeom prst="ellipse">
            <a:avLst/>
          </a:prstGeom>
          <a:solidFill>
            <a:srgbClr val="004080"/>
          </a:solidFill>
          <a:ln w="0">
            <a:solidFill>
              <a:srgbClr val="004080"/>
            </a:solidFill>
            <a:round/>
            <a:headEnd/>
            <a:tailEnd/>
          </a:ln>
        </p:spPr>
        <p:txBody>
          <a:bodyPr/>
          <a:lstStyle/>
          <a:p>
            <a:endParaRPr lang="en-US"/>
          </a:p>
        </p:txBody>
      </p:sp>
      <p:sp>
        <p:nvSpPr>
          <p:cNvPr id="616499" name="Oval 1075"/>
          <p:cNvSpPr>
            <a:spLocks noChangeArrowheads="1"/>
          </p:cNvSpPr>
          <p:nvPr/>
        </p:nvSpPr>
        <p:spPr bwMode="auto">
          <a:xfrm>
            <a:off x="5665789" y="3592514"/>
            <a:ext cx="123825" cy="123825"/>
          </a:xfrm>
          <a:prstGeom prst="ellipse">
            <a:avLst/>
          </a:prstGeom>
          <a:solidFill>
            <a:srgbClr val="004080"/>
          </a:solidFill>
          <a:ln w="0">
            <a:solidFill>
              <a:srgbClr val="004080"/>
            </a:solidFill>
            <a:round/>
            <a:headEnd/>
            <a:tailEnd/>
          </a:ln>
        </p:spPr>
        <p:txBody>
          <a:bodyPr/>
          <a:lstStyle/>
          <a:p>
            <a:endParaRPr lang="en-US"/>
          </a:p>
        </p:txBody>
      </p:sp>
      <p:sp>
        <p:nvSpPr>
          <p:cNvPr id="616500" name="Oval 1076"/>
          <p:cNvSpPr>
            <a:spLocks noChangeArrowheads="1"/>
          </p:cNvSpPr>
          <p:nvPr/>
        </p:nvSpPr>
        <p:spPr bwMode="auto">
          <a:xfrm>
            <a:off x="6880225" y="3055939"/>
            <a:ext cx="127000" cy="123825"/>
          </a:xfrm>
          <a:prstGeom prst="ellipse">
            <a:avLst/>
          </a:prstGeom>
          <a:solidFill>
            <a:srgbClr val="004080"/>
          </a:solidFill>
          <a:ln w="0">
            <a:solidFill>
              <a:srgbClr val="004080"/>
            </a:solidFill>
            <a:round/>
            <a:headEnd/>
            <a:tailEnd/>
          </a:ln>
        </p:spPr>
        <p:txBody>
          <a:bodyPr/>
          <a:lstStyle/>
          <a:p>
            <a:endParaRPr lang="en-US"/>
          </a:p>
        </p:txBody>
      </p:sp>
      <p:sp>
        <p:nvSpPr>
          <p:cNvPr id="616501" name="Oval 1077"/>
          <p:cNvSpPr>
            <a:spLocks noChangeArrowheads="1"/>
          </p:cNvSpPr>
          <p:nvPr/>
        </p:nvSpPr>
        <p:spPr bwMode="auto">
          <a:xfrm>
            <a:off x="8099426" y="2520951"/>
            <a:ext cx="123825" cy="123825"/>
          </a:xfrm>
          <a:prstGeom prst="ellipse">
            <a:avLst/>
          </a:prstGeom>
          <a:solidFill>
            <a:srgbClr val="004080"/>
          </a:solidFill>
          <a:ln w="0">
            <a:solidFill>
              <a:srgbClr val="004080"/>
            </a:solidFill>
            <a:round/>
            <a:headEnd/>
            <a:tailEnd/>
          </a:ln>
        </p:spPr>
        <p:txBody>
          <a:bodyPr/>
          <a:lstStyle/>
          <a:p>
            <a:endParaRPr lang="en-US"/>
          </a:p>
        </p:txBody>
      </p:sp>
      <p:sp>
        <p:nvSpPr>
          <p:cNvPr id="616503" name="Text Box 1079"/>
          <p:cNvSpPr txBox="1">
            <a:spLocks noChangeArrowheads="1"/>
          </p:cNvSpPr>
          <p:nvPr/>
        </p:nvSpPr>
        <p:spPr bwMode="auto">
          <a:xfrm>
            <a:off x="8328026" y="1970089"/>
            <a:ext cx="25801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b="1" dirty="0">
                <a:solidFill>
                  <a:schemeClr val="tx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RN </a:t>
            </a:r>
            <a:r>
              <a:rPr lang="en-US" altLang="en-US" b="1" dirty="0" smtClean="0">
                <a:solidFill>
                  <a:schemeClr val="tx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Behavioral, N=294</a:t>
            </a:r>
            <a:endParaRPr lang="en-US" altLang="en-US" b="1" dirty="0">
              <a:solidFill>
                <a:schemeClr val="tx2"/>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616504" name="Text Box 1080"/>
          <p:cNvSpPr txBox="1">
            <a:spLocks noChangeArrowheads="1"/>
          </p:cNvSpPr>
          <p:nvPr/>
        </p:nvSpPr>
        <p:spPr bwMode="auto">
          <a:xfrm>
            <a:off x="8342314" y="3659189"/>
            <a:ext cx="17437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b="1" dirty="0">
                <a:solidFill>
                  <a:srgbClr val="FF66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No </a:t>
            </a:r>
            <a:r>
              <a:rPr lang="en-US" altLang="en-US" b="1" dirty="0" smtClean="0">
                <a:solidFill>
                  <a:srgbClr val="FF66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RN  ,N=294</a:t>
            </a:r>
            <a:endParaRPr lang="en-US" altLang="en-US" b="1" dirty="0">
              <a:solidFill>
                <a:srgbClr val="FF66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616505" name="AutoShape 1081"/>
          <p:cNvSpPr>
            <a:spLocks/>
          </p:cNvSpPr>
          <p:nvPr/>
        </p:nvSpPr>
        <p:spPr bwMode="auto">
          <a:xfrm>
            <a:off x="8116888" y="2644776"/>
            <a:ext cx="88900" cy="1092200"/>
          </a:xfrm>
          <a:prstGeom prst="rightBrace">
            <a:avLst>
              <a:gd name="adj1" fmla="val 102381"/>
              <a:gd name="adj2" fmla="val 50000"/>
            </a:avLst>
          </a:prstGeom>
          <a:noFill/>
          <a:ln w="508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6506" name="Text Box 1082"/>
          <p:cNvSpPr txBox="1">
            <a:spLocks noChangeArrowheads="1"/>
          </p:cNvSpPr>
          <p:nvPr/>
        </p:nvSpPr>
        <p:spPr bwMode="auto">
          <a:xfrm>
            <a:off x="8416926" y="2986088"/>
            <a:ext cx="8611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P=0.03</a:t>
            </a:r>
          </a:p>
        </p:txBody>
      </p:sp>
      <p:sp>
        <p:nvSpPr>
          <p:cNvPr id="2" name="Footer Placeholder 1"/>
          <p:cNvSpPr>
            <a:spLocks noGrp="1"/>
          </p:cNvSpPr>
          <p:nvPr>
            <p:ph type="ftr" sz="quarter" idx="11"/>
          </p:nvPr>
        </p:nvSpPr>
        <p:spPr>
          <a:xfrm>
            <a:off x="3386139" y="6362700"/>
            <a:ext cx="4775200" cy="304801"/>
          </a:xfrm>
        </p:spPr>
        <p:txBody>
          <a:bodyPr/>
          <a:lstStyle/>
          <a:p>
            <a:r>
              <a:rPr lang="en-US" dirty="0" smtClean="0">
                <a:solidFill>
                  <a:srgbClr val="FFC000">
                    <a:alpha val="60000"/>
                  </a:srgbClr>
                </a:solidFill>
                <a:latin typeface="Times New Roman" panose="02020603050405020304" pitchFamily="18" charset="0"/>
                <a:cs typeface="Times New Roman" panose="02020603050405020304" pitchFamily="18" charset="0"/>
              </a:rPr>
              <a:t>Bosworth HB et al: </a:t>
            </a:r>
            <a:r>
              <a:rPr lang="en-US" dirty="0" err="1" smtClean="0">
                <a:solidFill>
                  <a:srgbClr val="FFC000">
                    <a:alpha val="60000"/>
                  </a:srgbClr>
                </a:solidFill>
                <a:latin typeface="Times New Roman" panose="02020603050405020304" pitchFamily="18" charset="0"/>
                <a:cs typeface="Times New Roman" panose="02020603050405020304" pitchFamily="18" charset="0"/>
              </a:rPr>
              <a:t>Contemp</a:t>
            </a:r>
            <a:r>
              <a:rPr lang="en-US" dirty="0" smtClean="0">
                <a:solidFill>
                  <a:srgbClr val="FFC000">
                    <a:alpha val="60000"/>
                  </a:srgbClr>
                </a:solidFill>
                <a:latin typeface="Times New Roman" panose="02020603050405020304" pitchFamily="18" charset="0"/>
                <a:cs typeface="Times New Roman" panose="02020603050405020304" pitchFamily="18" charset="0"/>
              </a:rPr>
              <a:t> </a:t>
            </a:r>
            <a:r>
              <a:rPr lang="en-US" dirty="0" err="1" smtClean="0">
                <a:solidFill>
                  <a:srgbClr val="FFC000">
                    <a:alpha val="60000"/>
                  </a:srgbClr>
                </a:solidFill>
                <a:latin typeface="Times New Roman" panose="02020603050405020304" pitchFamily="18" charset="0"/>
                <a:cs typeface="Times New Roman" panose="02020603050405020304" pitchFamily="18" charset="0"/>
              </a:rPr>
              <a:t>Clin</a:t>
            </a:r>
            <a:r>
              <a:rPr lang="en-US" dirty="0" smtClean="0">
                <a:solidFill>
                  <a:srgbClr val="FFC000">
                    <a:alpha val="60000"/>
                  </a:srgbClr>
                </a:solidFill>
                <a:latin typeface="Times New Roman" panose="02020603050405020304" pitchFamily="18" charset="0"/>
                <a:cs typeface="Times New Roman" panose="02020603050405020304" pitchFamily="18" charset="0"/>
              </a:rPr>
              <a:t> Trials. 2005 Apr;26(2):155-68</a:t>
            </a:r>
            <a:endParaRPr lang="en-US" dirty="0">
              <a:solidFill>
                <a:srgbClr val="FFC000">
                  <a:alpha val="6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06943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898562"/>
          </a:xfrm>
        </p:spPr>
        <p:txBody>
          <a:bodyPr/>
          <a:lstStyle/>
          <a:p>
            <a:r>
              <a:rPr lang="en-US" dirty="0" smtClean="0"/>
              <a:t>Telecommunication:</a:t>
            </a:r>
            <a:endParaRPr lang="en-US" dirty="0"/>
          </a:p>
        </p:txBody>
      </p:sp>
      <p:sp>
        <p:nvSpPr>
          <p:cNvPr id="3" name="Content Placeholder 2"/>
          <p:cNvSpPr>
            <a:spLocks noGrp="1"/>
          </p:cNvSpPr>
          <p:nvPr>
            <p:ph idx="1"/>
          </p:nvPr>
        </p:nvSpPr>
        <p:spPr>
          <a:xfrm>
            <a:off x="875201" y="1422999"/>
            <a:ext cx="8946541" cy="4195481"/>
          </a:xfrm>
        </p:spPr>
        <p:txBody>
          <a:bodyPr/>
          <a:lstStyle/>
          <a:p>
            <a:r>
              <a:rPr lang="en-US" b="1" dirty="0"/>
              <a:t>mobile phone </a:t>
            </a:r>
            <a:r>
              <a:rPr lang="en-US" b="1" dirty="0" smtClean="0"/>
              <a:t>intervention </a:t>
            </a:r>
            <a:r>
              <a:rPr lang="en-US" b="1" dirty="0"/>
              <a:t>to increase physical activity efficiently</a:t>
            </a:r>
            <a:r>
              <a:rPr lang="en-US" b="1" dirty="0" smtClean="0"/>
              <a:t> : </a:t>
            </a:r>
            <a:r>
              <a:rPr lang="en-US" dirty="0" smtClean="0"/>
              <a:t>receiving </a:t>
            </a:r>
            <a:r>
              <a:rPr lang="en-US" dirty="0"/>
              <a:t>personalized text messages by short message service (SMS) with relevant educational information and some tangible tips on what to do increased not only the duration of weekly exercise but also its </a:t>
            </a:r>
            <a:r>
              <a:rPr lang="en-US" dirty="0" smtClean="0"/>
              <a:t>intensity</a:t>
            </a:r>
          </a:p>
          <a:p>
            <a:r>
              <a:rPr lang="en-US" dirty="0" smtClean="0"/>
              <a:t>India: a </a:t>
            </a:r>
            <a:r>
              <a:rPr lang="en-US" dirty="0"/>
              <a:t>model of  tele-</a:t>
            </a:r>
            <a:r>
              <a:rPr lang="en-US" dirty="0" err="1"/>
              <a:t>diabetology</a:t>
            </a:r>
            <a:r>
              <a:rPr lang="en-US" dirty="0"/>
              <a:t> mobile van equipped with appropriate facilities, and satellite technology to screen diabetes and its complications in addition to deliver necessary medical care to remote villages in southern India</a:t>
            </a:r>
          </a:p>
        </p:txBody>
      </p:sp>
      <p:sp>
        <p:nvSpPr>
          <p:cNvPr id="4" name="Footer Placeholder 3"/>
          <p:cNvSpPr>
            <a:spLocks noGrp="1"/>
          </p:cNvSpPr>
          <p:nvPr>
            <p:ph type="ftr" sz="quarter" idx="11"/>
          </p:nvPr>
        </p:nvSpPr>
        <p:spPr>
          <a:xfrm>
            <a:off x="1605280" y="6004560"/>
            <a:ext cx="5577839" cy="670560"/>
          </a:xfrm>
        </p:spPr>
        <p:txBody>
          <a:bodyPr/>
          <a:lstStyle/>
          <a:p>
            <a:r>
              <a:rPr lang="en-US" dirty="0" err="1" smtClean="0"/>
              <a:t>Thorsteinsen</a:t>
            </a:r>
            <a:r>
              <a:rPr lang="en-US" dirty="0" smtClean="0"/>
              <a:t> K. et al International journal of telemedicine and applications. ;2014:746232</a:t>
            </a:r>
          </a:p>
          <a:p>
            <a:r>
              <a:rPr lang="en-US" dirty="0" err="1" smtClean="0"/>
              <a:t>Mohen</a:t>
            </a:r>
            <a:r>
              <a:rPr lang="en-US" dirty="0" smtClean="0"/>
              <a:t> et al :</a:t>
            </a:r>
            <a:r>
              <a:rPr lang="en-US" dirty="0"/>
              <a:t>Journal of diabetes science and technology. 2014;8(2):256-61.</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3337" y="4378960"/>
            <a:ext cx="3938662" cy="2479040"/>
          </a:xfrm>
          <a:prstGeom prst="rect">
            <a:avLst/>
          </a:prstGeom>
        </p:spPr>
      </p:pic>
    </p:spTree>
    <p:extLst>
      <p:ext uri="{BB962C8B-B14F-4D97-AF65-F5344CB8AC3E}">
        <p14:creationId xmlns:p14="http://schemas.microsoft.com/office/powerpoint/2010/main" val="821841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jb\Bureau\cactus\Echinocereus polyacanth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9050"/>
            <a:ext cx="69342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90477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063533"/>
          </a:xfrm>
        </p:spPr>
        <p:txBody>
          <a:bodyPr/>
          <a:lstStyle/>
          <a:p>
            <a:pPr marL="548640" indent="-411480">
              <a:defRPr/>
            </a:pPr>
            <a:r>
              <a:rPr lang="en-US" dirty="0"/>
              <a:t>The job of food lobbyists</a:t>
            </a:r>
            <a:r>
              <a:rPr lang="en-US" dirty="0" smtClean="0"/>
              <a:t>:</a:t>
            </a:r>
            <a:r>
              <a:rPr lang="en-US" dirty="0"/>
              <a:t/>
            </a:r>
            <a:br>
              <a:rPr lang="en-US" dirty="0"/>
            </a:br>
            <a:endParaRPr lang="en-US" dirty="0"/>
          </a:p>
        </p:txBody>
      </p:sp>
      <p:sp>
        <p:nvSpPr>
          <p:cNvPr id="6" name="Content Placeholder 5"/>
          <p:cNvSpPr>
            <a:spLocks noGrp="1"/>
          </p:cNvSpPr>
          <p:nvPr>
            <p:ph idx="1"/>
          </p:nvPr>
        </p:nvSpPr>
        <p:spPr/>
        <p:txBody>
          <a:bodyPr/>
          <a:lstStyle/>
          <a:p>
            <a:r>
              <a:rPr lang="en-US" dirty="0"/>
              <a:t>Ensure that the government does nothing to impede clients from selling more of their products</a:t>
            </a:r>
            <a:br>
              <a:rPr lang="en-US" dirty="0"/>
            </a:br>
            <a:r>
              <a:rPr lang="en-US" dirty="0"/>
              <a:t>Do as much as possible to create a supportive sales environment</a:t>
            </a:r>
          </a:p>
        </p:txBody>
      </p:sp>
      <p:pic>
        <p:nvPicPr>
          <p:cNvPr id="4" name="Picture 3"/>
          <p:cNvPicPr>
            <a:picLocks noChangeAspect="1"/>
          </p:cNvPicPr>
          <p:nvPr/>
        </p:nvPicPr>
        <p:blipFill>
          <a:blip r:embed="rId2"/>
          <a:stretch>
            <a:fillRect/>
          </a:stretch>
        </p:blipFill>
        <p:spPr>
          <a:xfrm>
            <a:off x="4257193" y="5108521"/>
            <a:ext cx="2182557" cy="1676545"/>
          </a:xfrm>
          <a:prstGeom prst="rect">
            <a:avLst/>
          </a:prstGeom>
        </p:spPr>
      </p:pic>
    </p:spTree>
    <p:extLst>
      <p:ext uri="{BB962C8B-B14F-4D97-AF65-F5344CB8AC3E}">
        <p14:creationId xmlns:p14="http://schemas.microsoft.com/office/powerpoint/2010/main" val="4152156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topics that will be covered:</a:t>
            </a:r>
            <a:endParaRPr lang="en-US" b="1" dirty="0"/>
          </a:p>
        </p:txBody>
      </p:sp>
      <p:sp>
        <p:nvSpPr>
          <p:cNvPr id="3" name="Content Placeholder 2"/>
          <p:cNvSpPr>
            <a:spLocks noGrp="1"/>
          </p:cNvSpPr>
          <p:nvPr>
            <p:ph idx="1"/>
          </p:nvPr>
        </p:nvSpPr>
        <p:spPr/>
        <p:txBody>
          <a:bodyPr>
            <a:normAutofit/>
          </a:bodyPr>
          <a:lstStyle/>
          <a:p>
            <a:r>
              <a:rPr lang="en-US" altLang="en-US" sz="2400" dirty="0"/>
              <a:t>Prevalence and Impact of </a:t>
            </a:r>
            <a:r>
              <a:rPr lang="en-US" altLang="en-US" sz="2400" dirty="0" smtClean="0"/>
              <a:t>Hypertension globally and in Iran</a:t>
            </a:r>
            <a:endParaRPr lang="en-US" altLang="en-US" sz="2400" dirty="0"/>
          </a:p>
          <a:p>
            <a:r>
              <a:rPr lang="en-US" sz="2400" dirty="0" smtClean="0"/>
              <a:t>How our behaviors </a:t>
            </a:r>
            <a:r>
              <a:rPr lang="en-US" sz="2400" dirty="0" smtClean="0"/>
              <a:t>are </a:t>
            </a:r>
            <a:r>
              <a:rPr lang="en-US" sz="2400" dirty="0" smtClean="0"/>
              <a:t>shaped?</a:t>
            </a:r>
            <a:endParaRPr lang="en-US" sz="2400" dirty="0" smtClean="0"/>
          </a:p>
          <a:p>
            <a:r>
              <a:rPr lang="en-US" sz="2400" dirty="0" smtClean="0"/>
              <a:t>Food industries’ lobbying</a:t>
            </a:r>
          </a:p>
          <a:p>
            <a:r>
              <a:rPr lang="en-US" sz="2400" dirty="0" smtClean="0"/>
              <a:t>What shall professionals do</a:t>
            </a:r>
            <a:r>
              <a:rPr lang="en-US" sz="2400" dirty="0" smtClean="0"/>
              <a:t>? Usage of the similar behavioral science</a:t>
            </a:r>
          </a:p>
          <a:p>
            <a:r>
              <a:rPr lang="en-US" sz="2400" dirty="0" smtClean="0"/>
              <a:t>The role of technology(telemedicine)</a:t>
            </a:r>
            <a:endParaRPr lang="en-US" sz="2400" dirty="0"/>
          </a:p>
        </p:txBody>
      </p:sp>
    </p:spTree>
    <p:extLst>
      <p:ext uri="{BB962C8B-B14F-4D97-AF65-F5344CB8AC3E}">
        <p14:creationId xmlns:p14="http://schemas.microsoft.com/office/powerpoint/2010/main" val="9848798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1616364"/>
            <a:ext cx="8946541" cy="4632035"/>
          </a:xfrm>
        </p:spPr>
        <p:txBody>
          <a:bodyPr/>
          <a:lstStyle/>
          <a:p>
            <a:r>
              <a:rPr lang="en-US" dirty="0">
                <a:latin typeface="Times New Roman" panose="02020603050405020304" pitchFamily="18" charset="0"/>
                <a:cs typeface="Times New Roman" panose="02020603050405020304" pitchFamily="18" charset="0"/>
              </a:rPr>
              <a:t>80% of NCD deaths occur in low- and middle-income </a:t>
            </a:r>
            <a:r>
              <a:rPr lang="en-US" dirty="0" smtClean="0">
                <a:latin typeface="Times New Roman" panose="02020603050405020304" pitchFamily="18" charset="0"/>
                <a:cs typeface="Times New Roman" panose="02020603050405020304" pitchFamily="18" charset="0"/>
              </a:rPr>
              <a:t>countries.</a:t>
            </a:r>
          </a:p>
          <a:p>
            <a:r>
              <a:rPr lang="en-US" dirty="0" smtClean="0">
                <a:latin typeface="Times New Roman" panose="02020603050405020304" pitchFamily="18" charset="0"/>
                <a:cs typeface="Times New Roman" panose="02020603050405020304" pitchFamily="18" charset="0"/>
              </a:rPr>
              <a:t>80</a:t>
            </a:r>
            <a:r>
              <a:rPr lang="en-US" dirty="0">
                <a:latin typeface="Times New Roman" panose="02020603050405020304" pitchFamily="18" charset="0"/>
                <a:cs typeface="Times New Roman" panose="02020603050405020304" pitchFamily="18" charset="0"/>
              </a:rPr>
              <a:t>% of cardiovascular and diabetes deaths, occurred in low- and middle-income </a:t>
            </a:r>
            <a:r>
              <a:rPr lang="en-US" dirty="0" smtClean="0">
                <a:latin typeface="Times New Roman" panose="02020603050405020304" pitchFamily="18" charset="0"/>
                <a:cs typeface="Times New Roman" panose="02020603050405020304" pitchFamily="18" charset="0"/>
              </a:rPr>
              <a:t>countries</a:t>
            </a:r>
          </a:p>
          <a:p>
            <a:r>
              <a:rPr lang="en-US" dirty="0" smtClean="0">
                <a:latin typeface="Times New Roman" panose="02020603050405020304" pitchFamily="18" charset="0"/>
                <a:cs typeface="Times New Roman" panose="02020603050405020304" pitchFamily="18" charset="0"/>
              </a:rPr>
              <a:t>2020: NCD </a:t>
            </a:r>
            <a:r>
              <a:rPr lang="en-US" dirty="0">
                <a:latin typeface="Times New Roman" panose="02020603050405020304" pitchFamily="18" charset="0"/>
                <a:cs typeface="Times New Roman" panose="02020603050405020304" pitchFamily="18" charset="0"/>
              </a:rPr>
              <a:t>deaths increase 15% globally </a:t>
            </a:r>
            <a:r>
              <a:rPr lang="en-US" dirty="0" smtClean="0">
                <a:latin typeface="Times New Roman" panose="02020603050405020304" pitchFamily="18" charset="0"/>
                <a:cs typeface="Times New Roman" panose="02020603050405020304" pitchFamily="18" charset="0"/>
              </a:rPr>
              <a:t>but  </a:t>
            </a:r>
            <a:r>
              <a:rPr lang="en-US" dirty="0">
                <a:latin typeface="Times New Roman" panose="02020603050405020304" pitchFamily="18" charset="0"/>
                <a:cs typeface="Times New Roman" panose="02020603050405020304" pitchFamily="18" charset="0"/>
              </a:rPr>
              <a:t>20% in  the WHO regions of Africa, South-East Asia and the Eastern Mediterranean</a:t>
            </a:r>
          </a:p>
        </p:txBody>
      </p:sp>
      <p:pic>
        <p:nvPicPr>
          <p:cNvPr id="4" name="Picture 3"/>
          <p:cNvPicPr>
            <a:picLocks noChangeAspect="1"/>
          </p:cNvPicPr>
          <p:nvPr/>
        </p:nvPicPr>
        <p:blipFill rotWithShape="1">
          <a:blip r:embed="rId3"/>
          <a:srcRect l="5787" t="14846" r="11138"/>
          <a:stretch/>
        </p:blipFill>
        <p:spPr>
          <a:xfrm>
            <a:off x="9025128" y="3664581"/>
            <a:ext cx="3166872" cy="3193419"/>
          </a:xfrm>
          <a:prstGeom prst="rect">
            <a:avLst/>
          </a:prstGeom>
        </p:spPr>
      </p:pic>
      <p:sp>
        <p:nvSpPr>
          <p:cNvPr id="5" name="Footer Placeholder 4"/>
          <p:cNvSpPr>
            <a:spLocks noGrp="1"/>
          </p:cNvSpPr>
          <p:nvPr>
            <p:ph type="ftr" sz="quarter" idx="11"/>
          </p:nvPr>
        </p:nvSpPr>
        <p:spPr>
          <a:xfrm>
            <a:off x="3374137" y="6374897"/>
            <a:ext cx="4288002" cy="304801"/>
          </a:xfrm>
        </p:spPr>
        <p:txBody>
          <a:bodyPr/>
          <a:lstStyle/>
          <a:p>
            <a:r>
              <a:rPr lang="en-US" dirty="0" smtClean="0"/>
              <a:t>Global status report  on </a:t>
            </a:r>
            <a:r>
              <a:rPr lang="en-US" dirty="0" err="1" smtClean="0"/>
              <a:t>noncommunicable</a:t>
            </a:r>
            <a:r>
              <a:rPr lang="en-US" dirty="0" smtClean="0"/>
              <a:t> diseases 2010.2011. 9-10 p.</a:t>
            </a:r>
            <a:endParaRPr lang="en-US" dirty="0"/>
          </a:p>
        </p:txBody>
      </p:sp>
    </p:spTree>
    <p:extLst>
      <p:ext uri="{BB962C8B-B14F-4D97-AF65-F5344CB8AC3E}">
        <p14:creationId xmlns:p14="http://schemas.microsoft.com/office/powerpoint/2010/main" val="3412746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itra mahdavi\Desktop\Capture.PNG"/>
          <p:cNvPicPr>
            <a:picLocks noChangeAspect="1" noChangeArrowheads="1"/>
          </p:cNvPicPr>
          <p:nvPr/>
        </p:nvPicPr>
        <p:blipFill>
          <a:blip r:embed="rId2" cstate="print"/>
          <a:srcRect/>
          <a:stretch>
            <a:fillRect/>
          </a:stretch>
        </p:blipFill>
        <p:spPr bwMode="auto">
          <a:xfrm>
            <a:off x="1256144" y="0"/>
            <a:ext cx="10071485" cy="6042891"/>
          </a:xfrm>
          <a:prstGeom prst="rect">
            <a:avLst/>
          </a:prstGeom>
          <a:noFill/>
        </p:spPr>
      </p:pic>
      <p:sp>
        <p:nvSpPr>
          <p:cNvPr id="5" name="Footer Placeholder 4"/>
          <p:cNvSpPr>
            <a:spLocks noGrp="1"/>
          </p:cNvSpPr>
          <p:nvPr>
            <p:ph type="ftr" sz="quarter" idx="11"/>
          </p:nvPr>
        </p:nvSpPr>
        <p:spPr>
          <a:xfrm>
            <a:off x="3195782" y="6178809"/>
            <a:ext cx="4668683" cy="304801"/>
          </a:xfrm>
        </p:spPr>
        <p:txBody>
          <a:bodyPr/>
          <a:lstStyle/>
          <a:p>
            <a:r>
              <a:rPr lang="en-US" dirty="0" smtClean="0">
                <a:solidFill>
                  <a:srgbClr val="FFC000">
                    <a:alpha val="60000"/>
                  </a:srgbClr>
                </a:solidFill>
                <a:latin typeface="Times New Roman" panose="02020603050405020304" pitchFamily="18" charset="0"/>
                <a:cs typeface="Times New Roman" panose="02020603050405020304" pitchFamily="18" charset="0"/>
              </a:rPr>
              <a:t>http://www.who.int/gho/ncd/risk_factors/blood_pressure_prevalence_text/en/</a:t>
            </a:r>
            <a:endParaRPr lang="en-US" dirty="0">
              <a:solidFill>
                <a:srgbClr val="FFC000">
                  <a:alpha val="6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59342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201168"/>
            <a:ext cx="9404723" cy="916432"/>
          </a:xfrm>
        </p:spPr>
        <p:txBody>
          <a:bodyPr/>
          <a:lstStyle/>
          <a:p>
            <a:r>
              <a:rPr lang="en-US" b="1" dirty="0" smtClean="0"/>
              <a:t>Iran epidemiology:</a:t>
            </a:r>
            <a:endParaRPr lang="en-US" b="1" dirty="0"/>
          </a:p>
        </p:txBody>
      </p:sp>
      <p:sp>
        <p:nvSpPr>
          <p:cNvPr id="3" name="Content Placeholder 2"/>
          <p:cNvSpPr>
            <a:spLocks noGrp="1"/>
          </p:cNvSpPr>
          <p:nvPr>
            <p:ph idx="1"/>
          </p:nvPr>
        </p:nvSpPr>
        <p:spPr>
          <a:xfrm>
            <a:off x="146304" y="1025236"/>
            <a:ext cx="10881360" cy="5654462"/>
          </a:xfrm>
        </p:spPr>
        <p:txBody>
          <a:bodyPr>
            <a:normAutofit fontScale="85000" lnSpcReduction="20000"/>
          </a:bodyPr>
          <a:lstStyle/>
          <a:p>
            <a:r>
              <a:rPr lang="en-US" sz="2400" dirty="0" smtClean="0">
                <a:latin typeface="Times New Roman" panose="02020603050405020304" pitchFamily="18" charset="0"/>
                <a:cs typeface="Times New Roman" panose="02020603050405020304" pitchFamily="18" charset="0"/>
              </a:rPr>
              <a:t> HTN </a:t>
            </a:r>
            <a:r>
              <a:rPr lang="en-US" sz="2400" dirty="0" smtClean="0"/>
              <a:t>Prevalence:</a:t>
            </a:r>
            <a:r>
              <a:rPr lang="en-US" sz="2400" dirty="0" smtClean="0">
                <a:latin typeface="Times New Roman" panose="02020603050405020304" pitchFamily="18" charset="0"/>
                <a:cs typeface="Times New Roman" panose="02020603050405020304" pitchFamily="18" charset="0"/>
              </a:rPr>
              <a:t> </a:t>
            </a:r>
            <a:r>
              <a:rPr lang="en-US" sz="2300" dirty="0"/>
              <a:t>25.2% (24.4% to 28.9%)</a:t>
            </a:r>
            <a:endParaRPr lang="en-US" sz="3400" dirty="0" smtClean="0">
              <a:latin typeface="Times New Roman" panose="02020603050405020304" pitchFamily="18" charset="0"/>
              <a:cs typeface="Times New Roman" panose="02020603050405020304" pitchFamily="18" charset="0"/>
            </a:endParaRPr>
          </a:p>
          <a:p>
            <a:r>
              <a:rPr lang="en-US" sz="2400" dirty="0" smtClean="0"/>
              <a:t>DM </a:t>
            </a:r>
            <a:r>
              <a:rPr lang="en-US" sz="2400" dirty="0"/>
              <a:t>prevalence </a:t>
            </a:r>
            <a:r>
              <a:rPr lang="en-US"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lvl="1"/>
            <a:r>
              <a:rPr lang="en-US" sz="1800" dirty="0" smtClean="0">
                <a:latin typeface="Times New Roman" panose="02020603050405020304" pitchFamily="18" charset="0"/>
                <a:cs typeface="Times New Roman" panose="02020603050405020304" pitchFamily="18" charset="0"/>
              </a:rPr>
              <a:t> 2005: 7.87% (7.64–8.10)    	</a:t>
            </a:r>
            <a:r>
              <a:rPr lang="en-US" dirty="0"/>
              <a:t> </a:t>
            </a:r>
            <a:r>
              <a:rPr lang="en-US" dirty="0" smtClean="0"/>
              <a:t> </a:t>
            </a:r>
            <a:endParaRPr lang="en-US" sz="4600" dirty="0" smtClean="0">
              <a:latin typeface="Times New Roman" panose="02020603050405020304" pitchFamily="18" charset="0"/>
              <a:cs typeface="Times New Roman" panose="02020603050405020304" pitchFamily="18" charset="0"/>
            </a:endParaRPr>
          </a:p>
          <a:p>
            <a:pPr lvl="1"/>
            <a:r>
              <a:rPr lang="en-US" sz="2000" dirty="0" smtClean="0"/>
              <a:t>2007 :</a:t>
            </a:r>
            <a:r>
              <a:rPr lang="en-US" sz="2000" dirty="0" smtClean="0">
                <a:latin typeface="Times New Roman" panose="02020603050405020304" pitchFamily="18" charset="0"/>
                <a:cs typeface="Times New Roman" panose="02020603050405020304" pitchFamily="18" charset="0"/>
              </a:rPr>
              <a:t>9.19 </a:t>
            </a:r>
            <a:r>
              <a:rPr lang="en-US" sz="2000" dirty="0">
                <a:latin typeface="Times New Roman" panose="02020603050405020304" pitchFamily="18" charset="0"/>
                <a:cs typeface="Times New Roman" panose="02020603050405020304" pitchFamily="18" charset="0"/>
              </a:rPr>
              <a:t>(8.26–10.11) </a:t>
            </a:r>
            <a:r>
              <a:rPr lang="en-US" sz="20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lvl="1"/>
            <a:r>
              <a:rPr lang="en-US" sz="2000" dirty="0" smtClean="0"/>
              <a:t>2011:</a:t>
            </a:r>
            <a:r>
              <a:rPr lang="en-US" sz="2000" dirty="0" smtClean="0">
                <a:latin typeface="Times New Roman" panose="02020603050405020304" pitchFamily="18" charset="0"/>
                <a:cs typeface="Times New Roman" panose="02020603050405020304" pitchFamily="18" charset="0"/>
              </a:rPr>
              <a:t>10.63 </a:t>
            </a:r>
            <a:r>
              <a:rPr lang="en-US" sz="2000" dirty="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9.05–12.21)  </a:t>
            </a:r>
          </a:p>
          <a:p>
            <a:r>
              <a:rPr lang="en-US" sz="2400" dirty="0" smtClean="0">
                <a:latin typeface="Times New Roman" panose="02020603050405020304" pitchFamily="18" charset="0"/>
                <a:cs typeface="Times New Roman" panose="02020603050405020304" pitchFamily="18" charset="0"/>
              </a:rPr>
              <a:t> 3</a:t>
            </a:r>
            <a:r>
              <a:rPr lang="en-US" sz="2400" baseline="30000" dirty="0" smtClean="0">
                <a:latin typeface="Times New Roman" panose="02020603050405020304" pitchFamily="18" charset="0"/>
                <a:cs typeface="Times New Roman" panose="02020603050405020304" pitchFamily="18" charset="0"/>
              </a:rPr>
              <a:t>rd</a:t>
            </a:r>
            <a:r>
              <a:rPr lang="en-US" sz="2400" dirty="0" smtClean="0">
                <a:latin typeface="Times New Roman" panose="02020603050405020304" pitchFamily="18" charset="0"/>
                <a:cs typeface="Times New Roman" panose="02020603050405020304" pitchFamily="18" charset="0"/>
              </a:rPr>
              <a:t> national </a:t>
            </a:r>
            <a:r>
              <a:rPr lang="en-US" sz="2400" dirty="0">
                <a:latin typeface="Times New Roman" panose="02020603050405020304" pitchFamily="18" charset="0"/>
                <a:cs typeface="Times New Roman" panose="02020603050405020304" pitchFamily="18" charset="0"/>
              </a:rPr>
              <a:t>Surveillance </a:t>
            </a:r>
            <a:r>
              <a:rPr lang="en-US" sz="2400" dirty="0" smtClean="0">
                <a:latin typeface="Times New Roman" panose="02020603050405020304" pitchFamily="18" charset="0"/>
                <a:cs typeface="Times New Roman" panose="02020603050405020304" pitchFamily="18" charset="0"/>
              </a:rPr>
              <a:t>(2007) </a:t>
            </a:r>
            <a:r>
              <a:rPr lang="en-US" sz="2400" dirty="0" smtClean="0">
                <a:latin typeface="Times New Roman" panose="02020603050405020304" pitchFamily="18" charset="0"/>
                <a:cs typeface="Times New Roman" panose="02020603050405020304" pitchFamily="18" charset="0"/>
              </a:rPr>
              <a:t>:</a:t>
            </a:r>
          </a:p>
          <a:p>
            <a:pPr lvl="1"/>
            <a:r>
              <a:rPr lang="en-US" sz="2000" dirty="0" smtClean="0"/>
              <a:t>Obesity </a:t>
            </a:r>
            <a:r>
              <a:rPr lang="en-US" sz="2000" dirty="0"/>
              <a:t>Prevalence(BMI </a:t>
            </a:r>
            <a:r>
              <a:rPr lang="en-US" sz="2000" dirty="0"/>
              <a:t>≥30 kg/m</a:t>
            </a:r>
            <a:r>
              <a:rPr lang="en-US" sz="2000" baseline="30000" dirty="0"/>
              <a:t>2</a:t>
            </a:r>
            <a:r>
              <a:rPr lang="en-US" sz="2000" dirty="0"/>
              <a:t>): 22.3% (20.2-24.5%) </a:t>
            </a:r>
          </a:p>
          <a:p>
            <a:pPr lvl="1"/>
            <a:r>
              <a:rPr lang="en-US" sz="2000" dirty="0" smtClean="0"/>
              <a:t>Central </a:t>
            </a:r>
            <a:r>
              <a:rPr lang="en-US" sz="2000" dirty="0"/>
              <a:t>obesity Prevalence : </a:t>
            </a:r>
            <a:r>
              <a:rPr lang="en-US" sz="2000" dirty="0"/>
              <a:t>53.6% (50.4-56.8%) </a:t>
            </a:r>
            <a:endParaRPr lang="en-US" sz="2400" dirty="0" smtClean="0">
              <a:latin typeface="Times New Roman" panose="02020603050405020304" pitchFamily="18" charset="0"/>
              <a:cs typeface="Times New Roman" panose="02020603050405020304" pitchFamily="18" charset="0"/>
            </a:endParaRPr>
          </a:p>
          <a:p>
            <a:r>
              <a:rPr lang="en-US" sz="2400" dirty="0" smtClean="0"/>
              <a:t>Average </a:t>
            </a:r>
            <a:r>
              <a:rPr lang="en-US" sz="2400" dirty="0"/>
              <a:t>medical cost per capita of </a:t>
            </a:r>
            <a:r>
              <a:rPr lang="en-US" sz="2400" dirty="0" smtClean="0"/>
              <a:t>T2DM(2009): </a:t>
            </a:r>
          </a:p>
          <a:p>
            <a:pPr lvl="1"/>
            <a:r>
              <a:rPr lang="en-US" sz="2200" dirty="0" smtClean="0"/>
              <a:t>842.6</a:t>
            </a:r>
            <a:r>
              <a:rPr lang="en-US" sz="2200" dirty="0"/>
              <a:t>± 102 </a:t>
            </a:r>
            <a:r>
              <a:rPr lang="en-US" sz="2200" dirty="0" smtClean="0"/>
              <a:t>USD </a:t>
            </a:r>
            <a:r>
              <a:rPr lang="en-US" sz="2200" dirty="0"/>
              <a:t>(8.7% total health care expenditure</a:t>
            </a:r>
            <a:r>
              <a:rPr lang="en-US" sz="2200" dirty="0" smtClean="0"/>
              <a:t>):</a:t>
            </a:r>
          </a:p>
          <a:p>
            <a:pPr lvl="1"/>
            <a:r>
              <a:rPr lang="en-US" sz="2200" dirty="0" smtClean="0"/>
              <a:t> </a:t>
            </a:r>
            <a:r>
              <a:rPr lang="en-US" sz="2200" dirty="0" smtClean="0"/>
              <a:t>49% for </a:t>
            </a:r>
            <a:r>
              <a:rPr lang="en-US" sz="2200" dirty="0" smtClean="0"/>
              <a:t>complications</a:t>
            </a:r>
          </a:p>
          <a:p>
            <a:pPr lvl="2"/>
            <a:r>
              <a:rPr lang="en-US" sz="2000" dirty="0" smtClean="0"/>
              <a:t>cardiovascular </a:t>
            </a:r>
            <a:r>
              <a:rPr lang="en-US" sz="2000" dirty="0"/>
              <a:t>disease: 42.3% </a:t>
            </a:r>
            <a:endParaRPr lang="en-US" sz="2000" dirty="0" smtClean="0"/>
          </a:p>
          <a:p>
            <a:pPr lvl="2"/>
            <a:r>
              <a:rPr lang="en-US" sz="2200" dirty="0" smtClean="0"/>
              <a:t>nephropathy </a:t>
            </a:r>
            <a:r>
              <a:rPr lang="en-US" sz="2200" dirty="0"/>
              <a:t>:23%</a:t>
            </a:r>
            <a:br>
              <a:rPr lang="en-US" sz="2200" dirty="0"/>
            </a:br>
            <a:endParaRPr lang="en-US" sz="2400" dirty="0" smtClean="0"/>
          </a:p>
          <a:p>
            <a:r>
              <a:rPr lang="en-US" dirty="0" smtClean="0"/>
              <a:t>ESRD incidence due to DM increased from </a:t>
            </a:r>
            <a:r>
              <a:rPr lang="en-US" b="1" dirty="0" smtClean="0"/>
              <a:t>16%</a:t>
            </a:r>
            <a:r>
              <a:rPr lang="en-US" dirty="0" smtClean="0"/>
              <a:t> in 1997 to </a:t>
            </a:r>
            <a:r>
              <a:rPr lang="en-US" b="1" dirty="0" smtClean="0"/>
              <a:t>31%</a:t>
            </a:r>
            <a:r>
              <a:rPr lang="en-US" dirty="0" smtClean="0"/>
              <a:t> in 2006 and HTN ~21%</a:t>
            </a:r>
            <a:r>
              <a:rPr lang="en-US" sz="2200" dirty="0" smtClean="0"/>
              <a:t/>
            </a:r>
            <a:br>
              <a:rPr lang="en-US" sz="2200" dirty="0" smtClean="0"/>
            </a:br>
            <a:r>
              <a:rPr lang="en-US" sz="2200" dirty="0" smtClean="0"/>
              <a:t/>
            </a:r>
            <a:br>
              <a:rPr lang="en-US" sz="2200" dirty="0" smtClean="0"/>
            </a:br>
            <a:endParaRPr lang="en-US" sz="2200" dirty="0" smtClean="0"/>
          </a:p>
        </p:txBody>
      </p:sp>
      <p:sp>
        <p:nvSpPr>
          <p:cNvPr id="4" name="Footer Placeholder 3"/>
          <p:cNvSpPr>
            <a:spLocks noGrp="1"/>
          </p:cNvSpPr>
          <p:nvPr>
            <p:ph type="ftr" sz="quarter" idx="11"/>
          </p:nvPr>
        </p:nvSpPr>
        <p:spPr>
          <a:xfrm>
            <a:off x="3802343" y="6374897"/>
            <a:ext cx="4637569" cy="304801"/>
          </a:xfrm>
        </p:spPr>
        <p:txBody>
          <a:bodyPr/>
          <a:lstStyle/>
          <a:p>
            <a:r>
              <a:rPr lang="en-US" dirty="0" err="1" smtClean="0"/>
              <a:t>Esteghamati</a:t>
            </a:r>
            <a:r>
              <a:rPr lang="en-US" dirty="0" smtClean="0"/>
              <a:t> A. et al: BMC Public Health. 2009;9:167</a:t>
            </a:r>
          </a:p>
          <a:p>
            <a:r>
              <a:rPr lang="en-US" dirty="0" err="1"/>
              <a:t>Javanbakht</a:t>
            </a:r>
            <a:r>
              <a:rPr lang="en-US" dirty="0"/>
              <a:t> M </a:t>
            </a:r>
            <a:r>
              <a:rPr lang="en-US" dirty="0" smtClean="0"/>
              <a:t> et al: </a:t>
            </a:r>
            <a:r>
              <a:rPr lang="en-US" dirty="0" err="1" smtClean="0"/>
              <a:t>PloS</a:t>
            </a:r>
            <a:r>
              <a:rPr lang="en-US" dirty="0" smtClean="0"/>
              <a:t> </a:t>
            </a:r>
            <a:r>
              <a:rPr lang="en-US" dirty="0"/>
              <a:t>one. 2011;6(10):e26864</a:t>
            </a:r>
            <a:r>
              <a:rPr lang="en-US" dirty="0" smtClean="0"/>
              <a:t>.</a:t>
            </a:r>
          </a:p>
          <a:p>
            <a:r>
              <a:rPr lang="en-US" dirty="0" err="1" smtClean="0"/>
              <a:t>Aghighi</a:t>
            </a:r>
            <a:r>
              <a:rPr lang="en-US" dirty="0" smtClean="0"/>
              <a:t> et al :Iranian </a:t>
            </a:r>
            <a:r>
              <a:rPr lang="en-US" dirty="0"/>
              <a:t>journal of kidney diseases. 2009;3(4):192-6</a:t>
            </a:r>
          </a:p>
        </p:txBody>
      </p:sp>
      <p:pic>
        <p:nvPicPr>
          <p:cNvPr id="5" name="Picture 2"/>
          <p:cNvPicPr>
            <a:picLocks noChangeAspect="1" noChangeArrowheads="1"/>
          </p:cNvPicPr>
          <p:nvPr/>
        </p:nvPicPr>
        <p:blipFill rotWithShape="1">
          <a:blip r:embed="rId3" cstate="print"/>
          <a:srcRect l="4551" r="3320" b="13092"/>
          <a:stretch/>
        </p:blipFill>
        <p:spPr bwMode="auto">
          <a:xfrm>
            <a:off x="6587438" y="2071116"/>
            <a:ext cx="5604562" cy="3031236"/>
          </a:xfrm>
          <a:prstGeom prst="rect">
            <a:avLst/>
          </a:prstGeom>
          <a:noFill/>
          <a:ln w="9525">
            <a:noFill/>
            <a:miter lim="800000"/>
            <a:headEnd/>
            <a:tailEnd/>
          </a:ln>
        </p:spPr>
      </p:pic>
      <p:sp>
        <p:nvSpPr>
          <p:cNvPr id="6" name="TextBox 5"/>
          <p:cNvSpPr txBox="1"/>
          <p:nvPr/>
        </p:nvSpPr>
        <p:spPr>
          <a:xfrm>
            <a:off x="6587439" y="1701784"/>
            <a:ext cx="5604562" cy="369332"/>
          </a:xfrm>
          <a:prstGeom prst="rect">
            <a:avLst/>
          </a:prstGeom>
          <a:noFill/>
          <a:ln w="38100">
            <a:solidFill>
              <a:srgbClr val="FFC000"/>
            </a:solidFill>
          </a:ln>
        </p:spPr>
        <p:txBody>
          <a:bodyPr wrap="square" rtlCol="0">
            <a:spAutoFit/>
          </a:bodyPr>
          <a:lstStyle/>
          <a:p>
            <a:r>
              <a:rPr lang="en-US" b="1" dirty="0">
                <a:solidFill>
                  <a:srgbClr val="FFC000"/>
                </a:solidFill>
                <a:latin typeface="Times New Roman" pitchFamily="18" charset="0"/>
                <a:cs typeface="Times New Roman" pitchFamily="18" charset="0"/>
              </a:rPr>
              <a:t>Burden attributable to 16 leading risk factors in Iran</a:t>
            </a:r>
            <a:endParaRPr lang="en-US" dirty="0"/>
          </a:p>
        </p:txBody>
      </p:sp>
    </p:spTree>
    <p:extLst>
      <p:ext uri="{BB962C8B-B14F-4D97-AF65-F5344CB8AC3E}">
        <p14:creationId xmlns:p14="http://schemas.microsoft.com/office/powerpoint/2010/main" val="3518253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8686800" cy="1143000"/>
          </a:xfrm>
        </p:spPr>
        <p:txBody>
          <a:bodyPr>
            <a:normAutofit/>
          </a:bodyPr>
          <a:lstStyle/>
          <a:p>
            <a:r>
              <a:rPr lang="en-US" dirty="0" smtClean="0"/>
              <a:t>statistics of HTN in 2006 survey</a:t>
            </a:r>
            <a:endParaRPr lang="en-US" dirty="0"/>
          </a:p>
        </p:txBody>
      </p:sp>
      <p:pic>
        <p:nvPicPr>
          <p:cNvPr id="1026" name="Picture 2"/>
          <p:cNvPicPr>
            <a:picLocks noGrp="1" noChangeAspect="1" noChangeArrowheads="1"/>
          </p:cNvPicPr>
          <p:nvPr>
            <p:ph idx="1"/>
          </p:nvPr>
        </p:nvPicPr>
        <p:blipFill>
          <a:blip r:embed="rId2" cstate="print">
            <a:duotone>
              <a:prstClr val="black"/>
              <a:schemeClr val="accent1">
                <a:tint val="45000"/>
                <a:satMod val="400000"/>
              </a:schemeClr>
            </a:duotone>
          </a:blip>
          <a:srcRect b="22360"/>
          <a:stretch>
            <a:fillRect/>
          </a:stretch>
        </p:blipFill>
        <p:spPr bwMode="auto">
          <a:xfrm>
            <a:off x="11193" y="1062182"/>
            <a:ext cx="11545690" cy="5795818"/>
          </a:xfrm>
          <a:prstGeom prst="rect">
            <a:avLst/>
          </a:prstGeom>
          <a:noFill/>
          <a:ln w="9525">
            <a:solidFill>
              <a:srgbClr val="FFFF00"/>
            </a:solidFill>
            <a:miter lim="800000"/>
            <a:headEnd/>
            <a:tailEnd/>
          </a:ln>
        </p:spPr>
      </p:pic>
      <p:pic>
        <p:nvPicPr>
          <p:cNvPr id="5" name="Picture 4"/>
          <p:cNvPicPr/>
          <p:nvPr/>
        </p:nvPicPr>
        <p:blipFill>
          <a:blip r:embed="rId3" cstate="print"/>
          <a:srcRect/>
          <a:stretch>
            <a:fillRect/>
          </a:stretch>
        </p:blipFill>
        <p:spPr bwMode="auto">
          <a:xfrm>
            <a:off x="11193" y="7938"/>
            <a:ext cx="1143000" cy="838200"/>
          </a:xfrm>
          <a:prstGeom prst="rect">
            <a:avLst/>
          </a:prstGeom>
          <a:noFill/>
          <a:ln w="9525">
            <a:noFill/>
            <a:miter lim="800000"/>
            <a:headEnd/>
            <a:tailEnd/>
          </a:ln>
        </p:spPr>
      </p:pic>
      <p:sp>
        <p:nvSpPr>
          <p:cNvPr id="6" name="Footer Placeholder 5"/>
          <p:cNvSpPr>
            <a:spLocks noGrp="1"/>
          </p:cNvSpPr>
          <p:nvPr>
            <p:ph type="ftr" sz="quarter" idx="11"/>
          </p:nvPr>
        </p:nvSpPr>
        <p:spPr>
          <a:xfrm>
            <a:off x="3299691" y="6356350"/>
            <a:ext cx="3810000" cy="501650"/>
          </a:xfrm>
        </p:spPr>
        <p:txBody>
          <a:bodyPr/>
          <a:lstStyle/>
          <a:p>
            <a:r>
              <a:rPr lang="da-DK" sz="1200" dirty="0" smtClean="0">
                <a:solidFill>
                  <a:srgbClr val="00B050">
                    <a:alpha val="60000"/>
                  </a:srgbClr>
                </a:solidFill>
              </a:rPr>
              <a:t>Ebrahimi M. et al:J Hypertens. 2010 Aug;28(8):1620-9</a:t>
            </a:r>
            <a:endParaRPr lang="en-US" sz="1200" dirty="0">
              <a:solidFill>
                <a:srgbClr val="00B050">
                  <a:alpha val="60000"/>
                </a:srgbClr>
              </a:solidFill>
            </a:endParaRPr>
          </a:p>
        </p:txBody>
      </p:sp>
      <p:sp>
        <p:nvSpPr>
          <p:cNvPr id="3" name="Round Diagonal Corner Rectangle 2"/>
          <p:cNvSpPr/>
          <p:nvPr/>
        </p:nvSpPr>
        <p:spPr>
          <a:xfrm>
            <a:off x="11193" y="2549236"/>
            <a:ext cx="11247934" cy="452582"/>
          </a:xfrm>
          <a:prstGeom prst="round2DiagRect">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p:cNvSpPr/>
          <p:nvPr/>
        </p:nvSpPr>
        <p:spPr>
          <a:xfrm>
            <a:off x="11193" y="3399126"/>
            <a:ext cx="11247934" cy="452582"/>
          </a:xfrm>
          <a:prstGeom prst="round2DiagRect">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0" y="3846223"/>
            <a:ext cx="11247934" cy="452582"/>
          </a:xfrm>
          <a:prstGeom prst="round2DiagRect">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11192" y="6001903"/>
            <a:ext cx="11247935" cy="849890"/>
          </a:xfrm>
          <a:prstGeom prst="round2DiagRect">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668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Uncontrolled HTN</a:t>
            </a:r>
            <a:endParaRPr lang="en-US" dirty="0"/>
          </a:p>
        </p:txBody>
      </p:sp>
      <p:sp>
        <p:nvSpPr>
          <p:cNvPr id="5" name="Footer Placeholder 4"/>
          <p:cNvSpPr>
            <a:spLocks noGrp="1"/>
          </p:cNvSpPr>
          <p:nvPr>
            <p:ph type="ftr" sz="quarter" idx="11"/>
          </p:nvPr>
        </p:nvSpPr>
        <p:spPr>
          <a:xfrm>
            <a:off x="4114800" y="6356350"/>
            <a:ext cx="4191000" cy="501650"/>
          </a:xfrm>
        </p:spPr>
        <p:txBody>
          <a:bodyPr/>
          <a:lstStyle/>
          <a:p>
            <a:pPr algn="l"/>
            <a:r>
              <a:rPr lang="en-US" b="1" dirty="0" smtClean="0"/>
              <a:t>Wolf-Maier K </a:t>
            </a:r>
            <a:r>
              <a:rPr lang="en-US" b="1" i="1" dirty="0" smtClean="0"/>
              <a:t>et al.</a:t>
            </a:r>
            <a:r>
              <a:rPr lang="en-US" b="1" dirty="0" smtClean="0"/>
              <a:t> </a:t>
            </a:r>
            <a:r>
              <a:rPr lang="en-US" b="1" i="1" dirty="0" smtClean="0"/>
              <a:t>Hypertension</a:t>
            </a:r>
            <a:r>
              <a:rPr lang="en-US" b="1" dirty="0" smtClean="0"/>
              <a:t> 2004;43:10–7</a:t>
            </a:r>
          </a:p>
          <a:p>
            <a:pPr algn="l"/>
            <a:r>
              <a:rPr lang="en-US" b="1" dirty="0" err="1" smtClean="0"/>
              <a:t>Ebrahimi</a:t>
            </a:r>
            <a:r>
              <a:rPr lang="en-US" b="1" dirty="0" smtClean="0"/>
              <a:t> et  </a:t>
            </a:r>
            <a:r>
              <a:rPr lang="en-US" b="1" dirty="0" err="1" smtClean="0"/>
              <a:t>al:</a:t>
            </a:r>
            <a:r>
              <a:rPr lang="en-US" dirty="0" err="1" smtClean="0"/>
              <a:t>J</a:t>
            </a:r>
            <a:r>
              <a:rPr lang="en-US" dirty="0" smtClean="0"/>
              <a:t> Hypertens2010;,28.8;1620-9</a:t>
            </a:r>
            <a:endParaRPr lang="en-US" b="1" dirty="0" smtClean="0"/>
          </a:p>
          <a:p>
            <a:endParaRPr lang="en-US" dirty="0"/>
          </a:p>
        </p:txBody>
      </p:sp>
      <p:graphicFrame>
        <p:nvGraphicFramePr>
          <p:cNvPr id="7" name="Content Placeholder 6"/>
          <p:cNvGraphicFramePr>
            <a:graphicFrameLocks noGrp="1"/>
          </p:cNvGraphicFramePr>
          <p:nvPr>
            <p:ph idx="1"/>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p:nvPr/>
        </p:nvGraphicFramePr>
        <p:xfrm>
          <a:off x="2286000" y="1524000"/>
          <a:ext cx="7772400" cy="43434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a:stretch>
            <a:fillRect/>
          </a:stretch>
        </p:blipFill>
        <p:spPr>
          <a:xfrm>
            <a:off x="9143406" y="1"/>
            <a:ext cx="3048594" cy="1853248"/>
          </a:xfrm>
          <a:prstGeom prst="rect">
            <a:avLst/>
          </a:prstGeom>
        </p:spPr>
      </p:pic>
    </p:spTree>
    <p:extLst>
      <p:ext uri="{BB962C8B-B14F-4D97-AF65-F5344CB8AC3E}">
        <p14:creationId xmlns:p14="http://schemas.microsoft.com/office/powerpoint/2010/main" val="7498160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p:cNvSpPr>
            <a:spLocks noGrp="1" noChangeArrowheads="1"/>
          </p:cNvSpPr>
          <p:nvPr>
            <p:ph type="title"/>
          </p:nvPr>
        </p:nvSpPr>
        <p:spPr>
          <a:xfrm>
            <a:off x="439789" y="347518"/>
            <a:ext cx="7944381" cy="1143000"/>
          </a:xfrm>
        </p:spPr>
        <p:txBody>
          <a:bodyPr/>
          <a:lstStyle/>
          <a:p>
            <a:r>
              <a:rPr lang="en-US" altLang="en-US" b="1" dirty="0"/>
              <a:t>Hypertension Treatment </a:t>
            </a:r>
            <a:r>
              <a:rPr lang="en-US" altLang="en-US" b="1" dirty="0" smtClean="0"/>
              <a:t>Facts:</a:t>
            </a:r>
            <a:endParaRPr lang="en-US" altLang="en-US" b="1" dirty="0"/>
          </a:p>
        </p:txBody>
      </p:sp>
      <p:sp>
        <p:nvSpPr>
          <p:cNvPr id="575491" name="Rectangle 3"/>
          <p:cNvSpPr>
            <a:spLocks noGrp="1" noChangeArrowheads="1"/>
          </p:cNvSpPr>
          <p:nvPr>
            <p:ph type="body" idx="1"/>
          </p:nvPr>
        </p:nvSpPr>
        <p:spPr>
          <a:xfrm>
            <a:off x="960120" y="1981200"/>
            <a:ext cx="9022080" cy="4419600"/>
          </a:xfrm>
        </p:spPr>
        <p:txBody>
          <a:bodyPr/>
          <a:lstStyle/>
          <a:p>
            <a:pPr>
              <a:lnSpc>
                <a:spcPct val="80000"/>
              </a:lnSpc>
            </a:pPr>
            <a:r>
              <a:rPr lang="en-US" altLang="en-US" sz="2800" dirty="0"/>
              <a:t>Life Style Matters</a:t>
            </a:r>
          </a:p>
          <a:p>
            <a:pPr lvl="1">
              <a:lnSpc>
                <a:spcPct val="80000"/>
              </a:lnSpc>
            </a:pPr>
            <a:r>
              <a:rPr lang="en-US" altLang="en-US" sz="2400" dirty="0"/>
              <a:t>Weight Loss (any means)</a:t>
            </a:r>
          </a:p>
          <a:p>
            <a:pPr lvl="1">
              <a:lnSpc>
                <a:spcPct val="80000"/>
              </a:lnSpc>
            </a:pPr>
            <a:r>
              <a:rPr lang="en-US" altLang="en-US" sz="2400" dirty="0" smtClean="0"/>
              <a:t>Low </a:t>
            </a:r>
            <a:r>
              <a:rPr lang="en-US" altLang="en-US" sz="2400" dirty="0"/>
              <a:t>Na </a:t>
            </a:r>
            <a:r>
              <a:rPr lang="en-US" altLang="en-US" sz="2400" dirty="0" smtClean="0"/>
              <a:t>&amp; Calorie Diet</a:t>
            </a:r>
            <a:endParaRPr lang="en-US" altLang="en-US" sz="2400" dirty="0"/>
          </a:p>
          <a:p>
            <a:pPr lvl="1">
              <a:lnSpc>
                <a:spcPct val="80000"/>
              </a:lnSpc>
            </a:pPr>
            <a:r>
              <a:rPr lang="en-US" altLang="en-US" sz="2400" dirty="0"/>
              <a:t>Exercise</a:t>
            </a:r>
          </a:p>
          <a:p>
            <a:pPr marL="0" indent="0">
              <a:lnSpc>
                <a:spcPct val="80000"/>
              </a:lnSpc>
              <a:buNone/>
            </a:pPr>
            <a:endParaRPr lang="en-US" altLang="en-US" sz="2800" dirty="0"/>
          </a:p>
          <a:p>
            <a:pPr>
              <a:lnSpc>
                <a:spcPct val="80000"/>
              </a:lnSpc>
            </a:pPr>
            <a:r>
              <a:rPr lang="en-US" altLang="en-US" sz="2800" dirty="0"/>
              <a:t>Medications Work</a:t>
            </a:r>
          </a:p>
          <a:p>
            <a:pPr lvl="1">
              <a:lnSpc>
                <a:spcPct val="80000"/>
              </a:lnSpc>
            </a:pPr>
            <a:r>
              <a:rPr lang="en-US" altLang="en-US" sz="2400" dirty="0" smtClean="0"/>
              <a:t>Compliance</a:t>
            </a:r>
            <a:endParaRPr lang="en-US" altLang="en-US" sz="2400" dirty="0"/>
          </a:p>
          <a:p>
            <a:pPr>
              <a:lnSpc>
                <a:spcPct val="80000"/>
              </a:lnSpc>
              <a:buFont typeface="Wingdings" panose="05000000000000000000" pitchFamily="2" charset="2"/>
              <a:buNone/>
            </a:pPr>
            <a:endParaRPr lang="en-US" altLang="en-US" sz="2800" dirty="0"/>
          </a:p>
        </p:txBody>
      </p:sp>
      <p:pic>
        <p:nvPicPr>
          <p:cNvPr id="2" name="Picture 1"/>
          <p:cNvPicPr>
            <a:picLocks noChangeAspect="1"/>
          </p:cNvPicPr>
          <p:nvPr/>
        </p:nvPicPr>
        <p:blipFill rotWithShape="1">
          <a:blip r:embed="rId3"/>
          <a:srcRect t="20138"/>
          <a:stretch/>
        </p:blipFill>
        <p:spPr>
          <a:xfrm>
            <a:off x="7196328" y="3966332"/>
            <a:ext cx="4995672" cy="2992251"/>
          </a:xfrm>
          <a:prstGeom prst="rect">
            <a:avLst/>
          </a:prstGeom>
        </p:spPr>
      </p:pic>
      <p:pic>
        <p:nvPicPr>
          <p:cNvPr id="4" name="Picture 3"/>
          <p:cNvPicPr>
            <a:picLocks noChangeAspect="1"/>
          </p:cNvPicPr>
          <p:nvPr/>
        </p:nvPicPr>
        <p:blipFill>
          <a:blip r:embed="rId4"/>
          <a:stretch>
            <a:fillRect/>
          </a:stretch>
        </p:blipFill>
        <p:spPr>
          <a:xfrm>
            <a:off x="9908066" y="1136785"/>
            <a:ext cx="2274981" cy="2829547"/>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r="31985"/>
          <a:stretch/>
        </p:blipFill>
        <p:spPr>
          <a:xfrm>
            <a:off x="7863839" y="0"/>
            <a:ext cx="2035273" cy="3989862"/>
          </a:xfrm>
          <a:prstGeom prst="rect">
            <a:avLst/>
          </a:prstGeom>
        </p:spPr>
      </p:pic>
      <p:sp>
        <p:nvSpPr>
          <p:cNvPr id="6" name="Snip Same Side Corner Rectangle 5"/>
          <p:cNvSpPr/>
          <p:nvPr/>
        </p:nvSpPr>
        <p:spPr>
          <a:xfrm>
            <a:off x="8753764" y="1225877"/>
            <a:ext cx="1228436" cy="395079"/>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Times New Roman" panose="02020603050405020304" pitchFamily="18" charset="0"/>
                <a:cs typeface="Times New Roman" panose="02020603050405020304" pitchFamily="18" charset="0"/>
              </a:rPr>
              <a:t>Less sugar</a:t>
            </a:r>
            <a:endParaRPr lang="en-US"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79622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How the Environment Shapes Human </a:t>
            </a:r>
            <a:r>
              <a:rPr lang="en-US" b="1" dirty="0" smtClean="0">
                <a:latin typeface="Times New Roman" panose="02020603050405020304" pitchFamily="18" charset="0"/>
                <a:cs typeface="Times New Roman" panose="02020603050405020304" pitchFamily="18" charset="0"/>
              </a:rPr>
              <a:t>Behavior?</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err="1"/>
              <a:t>Avioding</a:t>
            </a:r>
            <a:r>
              <a:rPr lang="en-US" dirty="0"/>
              <a:t> pain and </a:t>
            </a:r>
            <a:r>
              <a:rPr lang="en-US" dirty="0" smtClean="0"/>
              <a:t>fear</a:t>
            </a:r>
          </a:p>
          <a:p>
            <a:r>
              <a:rPr lang="en-US" dirty="0"/>
              <a:t>Pleasure, </a:t>
            </a:r>
            <a:r>
              <a:rPr lang="en-US" dirty="0" smtClean="0"/>
              <a:t>freedom</a:t>
            </a:r>
          </a:p>
          <a:p>
            <a:r>
              <a:rPr lang="en-US" dirty="0"/>
              <a:t>Self-worth: </a:t>
            </a:r>
            <a:r>
              <a:rPr lang="en-US" dirty="0" err="1"/>
              <a:t>media,fashion</a:t>
            </a:r>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dirty="0" err="1" smtClean="0">
                <a:latin typeface="Times New Roman" panose="02020603050405020304" pitchFamily="18" charset="0"/>
                <a:cs typeface="Times New Roman" panose="02020603050405020304" pitchFamily="18" charset="0"/>
              </a:rPr>
              <a:t>Trom</a:t>
            </a:r>
            <a:r>
              <a:rPr lang="en-US" dirty="0" smtClean="0">
                <a:latin typeface="Times New Roman" panose="02020603050405020304" pitchFamily="18" charset="0"/>
                <a:cs typeface="Times New Roman" panose="02020603050405020304" pitchFamily="18" charset="0"/>
              </a:rPr>
              <a:t> Narrator</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519" y="1521389"/>
            <a:ext cx="5472545" cy="262365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111" y="4145045"/>
            <a:ext cx="10950889" cy="2712955"/>
          </a:xfrm>
          <a:prstGeom prst="rect">
            <a:avLst/>
          </a:prstGeom>
        </p:spPr>
      </p:pic>
      <p:sp>
        <p:nvSpPr>
          <p:cNvPr id="7" name="Snip Same Side Corner Rectangle 6"/>
          <p:cNvSpPr/>
          <p:nvPr/>
        </p:nvSpPr>
        <p:spPr>
          <a:xfrm>
            <a:off x="1241111" y="4646505"/>
            <a:ext cx="1385888" cy="1470241"/>
          </a:xfrm>
          <a:prstGeom prst="snip2Same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655707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324</TotalTime>
  <Words>885</Words>
  <Application>Microsoft Office PowerPoint</Application>
  <PresentationFormat>Widescreen</PresentationFormat>
  <Paragraphs>138</Paragraphs>
  <Slides>19</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Century Gothic</vt:lpstr>
      <vt:lpstr>Times New Roman</vt:lpstr>
      <vt:lpstr>Wingdings</vt:lpstr>
      <vt:lpstr>Wingdings 3</vt:lpstr>
      <vt:lpstr>Ion</vt:lpstr>
      <vt:lpstr>In the name of God  Patient’s Self-care &amp; the role in Diagnosis and Treatment of HTN</vt:lpstr>
      <vt:lpstr>The topics that will be covered:</vt:lpstr>
      <vt:lpstr>PowerPoint Presentation</vt:lpstr>
      <vt:lpstr>PowerPoint Presentation</vt:lpstr>
      <vt:lpstr>Iran epidemiology:</vt:lpstr>
      <vt:lpstr>statistics of HTN in 2006 survey</vt:lpstr>
      <vt:lpstr>Uncontrolled HTN</vt:lpstr>
      <vt:lpstr>Hypertension Treatment Facts:</vt:lpstr>
      <vt:lpstr>How the Environment Shapes Human Behavior?</vt:lpstr>
      <vt:lpstr>Money spent on lobbying:</vt:lpstr>
      <vt:lpstr>PowerPoint Presentation</vt:lpstr>
      <vt:lpstr>What should professionals do? </vt:lpstr>
      <vt:lpstr>HTN control</vt:lpstr>
      <vt:lpstr>Issues in Patient-Provider Communication</vt:lpstr>
      <vt:lpstr>Patient Intervention</vt:lpstr>
      <vt:lpstr>PowerPoint Presentation</vt:lpstr>
      <vt:lpstr>Telecommunication:</vt:lpstr>
      <vt:lpstr>PowerPoint Presentation</vt:lpstr>
      <vt:lpstr>The job of food lobbyists: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name of God  Self care and patient’s role in HTN Diagnosis and treatment</dc:title>
  <dc:creator>Vaio</dc:creator>
  <cp:lastModifiedBy>Vaio</cp:lastModifiedBy>
  <cp:revision>47</cp:revision>
  <dcterms:created xsi:type="dcterms:W3CDTF">2014-10-04T20:09:27Z</dcterms:created>
  <dcterms:modified xsi:type="dcterms:W3CDTF">2014-10-06T17:33:21Z</dcterms:modified>
</cp:coreProperties>
</file>