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7"/>
  </p:notesMasterIdLst>
  <p:sldIdLst>
    <p:sldId id="345" r:id="rId2"/>
    <p:sldId id="346" r:id="rId3"/>
    <p:sldId id="286" r:id="rId4"/>
    <p:sldId id="291" r:id="rId5"/>
    <p:sldId id="298" r:id="rId6"/>
    <p:sldId id="299" r:id="rId7"/>
    <p:sldId id="322" r:id="rId8"/>
    <p:sldId id="331" r:id="rId9"/>
    <p:sldId id="332" r:id="rId10"/>
    <p:sldId id="333" r:id="rId11"/>
    <p:sldId id="437" r:id="rId12"/>
    <p:sldId id="367" r:id="rId13"/>
    <p:sldId id="368" r:id="rId14"/>
    <p:sldId id="369" r:id="rId15"/>
    <p:sldId id="370" r:id="rId16"/>
    <p:sldId id="379" r:id="rId17"/>
    <p:sldId id="381" r:id="rId18"/>
    <p:sldId id="382" r:id="rId19"/>
    <p:sldId id="390" r:id="rId20"/>
    <p:sldId id="392" r:id="rId21"/>
    <p:sldId id="432" r:id="rId22"/>
    <p:sldId id="433" r:id="rId23"/>
    <p:sldId id="435" r:id="rId24"/>
    <p:sldId id="434" r:id="rId25"/>
    <p:sldId id="436" r:id="rId26"/>
    <p:sldId id="312" r:id="rId27"/>
    <p:sldId id="313" r:id="rId28"/>
    <p:sldId id="314" r:id="rId29"/>
    <p:sldId id="315" r:id="rId30"/>
    <p:sldId id="316" r:id="rId31"/>
    <p:sldId id="411" r:id="rId32"/>
    <p:sldId id="428" r:id="rId33"/>
    <p:sldId id="429" r:id="rId34"/>
    <p:sldId id="438" r:id="rId35"/>
    <p:sldId id="439" r:id="rId36"/>
    <p:sldId id="410" r:id="rId37"/>
    <p:sldId id="412" r:id="rId38"/>
    <p:sldId id="423" r:id="rId39"/>
    <p:sldId id="424" r:id="rId40"/>
    <p:sldId id="425" r:id="rId41"/>
    <p:sldId id="426" r:id="rId42"/>
    <p:sldId id="427" r:id="rId43"/>
    <p:sldId id="271" r:id="rId44"/>
    <p:sldId id="306" r:id="rId45"/>
    <p:sldId id="41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 autoAdjust="0"/>
    <p:restoredTop sz="94737" autoAdjust="0"/>
  </p:normalViewPr>
  <p:slideViewPr>
    <p:cSldViewPr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0.012875482341894"/>
          <c:y val="0.0336235396547857"/>
          <c:w val="0.645955102967898"/>
          <c:h val="0.966376460345214"/>
        </c:manualLayout>
      </c:layout>
      <c:pie3DChart>
        <c:varyColors val="1"/>
        <c:ser>
          <c:idx val="3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chemeClr val="folHlink"/>
            </a:solidFill>
            <a:ln w="12803">
              <a:solidFill>
                <a:schemeClr val="tx1"/>
              </a:solidFill>
              <a:prstDash val="solid"/>
            </a:ln>
          </c:spPr>
          <c:explosion val="22"/>
          <c:dPt>
            <c:idx val="0"/>
            <c:bubble3D val="0"/>
            <c:spPr>
              <a:solidFill>
                <a:srgbClr val="FF0000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00FF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explosion val="13"/>
            <c:spPr>
              <a:solidFill>
                <a:srgbClr val="99FF99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37521574097699"/>
                  <c:y val="0.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19887533776908E-2"/>
                      <c:h val="5.87451271397184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36537530430974"/>
                  <c:y val="-0.01006134310344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65006876156538"/>
                  <c:y val="-0.0146774882270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746409207715753"/>
                  <c:y val="0.04425636946710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19887533776908E-2"/>
                      <c:h val="5.874512713971848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0230120130253932"/>
                  <c:y val="-0.31221858250872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rgbClr val="FFFFFF"/>
                        </a:solidFill>
                      </a:rPr>
                      <a:t>89.6%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Fargile X syndrome</c:v>
                </c:pt>
                <c:pt idx="1">
                  <c:v>Chromosomal abnormalities</c:v>
                </c:pt>
                <c:pt idx="2">
                  <c:v>MCPH Mutations</c:v>
                </c:pt>
                <c:pt idx="3">
                  <c:v>Different genes &amp; syndromes</c:v>
                </c:pt>
                <c:pt idx="4">
                  <c:v>Unknown 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0.054</c:v>
                </c:pt>
                <c:pt idx="1">
                  <c:v>0.017</c:v>
                </c:pt>
                <c:pt idx="2">
                  <c:v>0.027</c:v>
                </c:pt>
                <c:pt idx="3">
                  <c:v>0.006</c:v>
                </c:pt>
                <c:pt idx="4">
                  <c:v>0.896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803">
              <a:solidFill>
                <a:schemeClr val="tx1"/>
              </a:solidFill>
              <a:prstDash val="solid"/>
            </a:ln>
          </c:spPr>
          <c:dPt>
            <c:idx val="1"/>
            <c:bubble3D val="0"/>
            <c:spPr>
              <a:solidFill>
                <a:schemeClr val="accent2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tx2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Fargile X syndrome</c:v>
                </c:pt>
                <c:pt idx="1">
                  <c:v>Chromosomal abnormalities</c:v>
                </c:pt>
                <c:pt idx="2">
                  <c:v>MCPH Mutations</c:v>
                </c:pt>
                <c:pt idx="3">
                  <c:v>Different genes &amp; syndromes</c:v>
                </c:pt>
                <c:pt idx="4">
                  <c:v>Unknown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2"/>
          <c:spPr>
            <a:solidFill>
              <a:schemeClr val="accent2"/>
            </a:solidFill>
            <a:ln w="128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Fargile X syndrome</c:v>
                </c:pt>
                <c:pt idx="1">
                  <c:v>Chromosomal abnormalities</c:v>
                </c:pt>
                <c:pt idx="2">
                  <c:v>MCPH Mutations</c:v>
                </c:pt>
                <c:pt idx="3">
                  <c:v>Different genes &amp; syndromes</c:v>
                </c:pt>
                <c:pt idx="4">
                  <c:v>Unknown 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0.0</c:v>
              </c:pt>
            </c:numLit>
          </c:val>
        </c:ser>
        <c:ser>
          <c:idx val="2"/>
          <c:order val="3"/>
          <c:spPr>
            <a:solidFill>
              <a:schemeClr val="hlink"/>
            </a:solidFill>
            <a:ln w="128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80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Fargile X syndrome</c:v>
                </c:pt>
                <c:pt idx="1">
                  <c:v>Chromosomal abnormalities</c:v>
                </c:pt>
                <c:pt idx="2">
                  <c:v>MCPH Mutations</c:v>
                </c:pt>
                <c:pt idx="3">
                  <c:v>Different genes &amp; syndromes</c:v>
                </c:pt>
                <c:pt idx="4">
                  <c:v>Unknown 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0.0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5399387855666"/>
          <c:y val="0.284292890153144"/>
          <c:w val="0.298082980012114"/>
          <c:h val="0.457318339277022"/>
        </c:manualLayout>
      </c:layout>
      <c:overlay val="0"/>
      <c:spPr>
        <a:noFill/>
        <a:ln w="3200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Families with known genes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1st Cohort</c:v>
                </c:pt>
                <c:pt idx="1">
                  <c:v>2nd Cohort</c:v>
                </c:pt>
                <c:pt idx="2">
                  <c:v>3rd Cohort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26.0</c:v>
                </c:pt>
                <c:pt idx="1">
                  <c:v>44.0</c:v>
                </c:pt>
                <c:pt idx="2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Families with novel genes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1st Cohort</c:v>
                </c:pt>
                <c:pt idx="1">
                  <c:v>2nd Cohort</c:v>
                </c:pt>
                <c:pt idx="2">
                  <c:v>3rd Cohort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52.0</c:v>
                </c:pt>
                <c:pt idx="1">
                  <c:v>37.0</c:v>
                </c:pt>
                <c:pt idx="2">
                  <c:v>19.0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1st Cohort</c:v>
                </c:pt>
                <c:pt idx="1">
                  <c:v>2nd Cohort</c:v>
                </c:pt>
                <c:pt idx="2">
                  <c:v>3rd Cohort</c:v>
                </c:pt>
              </c:strCache>
            </c:strRef>
          </c:cat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4022680"/>
        <c:axId val="-2134024984"/>
        <c:axId val="0"/>
      </c:bar3DChart>
      <c:catAx>
        <c:axId val="-2134022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4024984"/>
        <c:crosses val="autoZero"/>
        <c:auto val="1"/>
        <c:lblAlgn val="ctr"/>
        <c:lblOffset val="100"/>
        <c:noMultiLvlLbl val="0"/>
      </c:catAx>
      <c:valAx>
        <c:axId val="-2134024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022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945222125012"/>
          <c:y val="0.372406270223597"/>
          <c:w val="0.337054777874988"/>
          <c:h val="0.25518723860535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Initial screening</c:v>
                </c:pt>
                <c:pt idx="1">
                  <c:v>Known autosome</c:v>
                </c:pt>
                <c:pt idx="2">
                  <c:v>Novel Autosome</c:v>
                </c:pt>
                <c:pt idx="3">
                  <c:v>X-linked</c:v>
                </c:pt>
                <c:pt idx="4">
                  <c:v>2+ genes</c:v>
                </c:pt>
                <c:pt idx="5">
                  <c:v>In pipeline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66.0</c:v>
                </c:pt>
                <c:pt idx="1">
                  <c:v>96.0</c:v>
                </c:pt>
                <c:pt idx="2">
                  <c:v>94.0</c:v>
                </c:pt>
                <c:pt idx="3">
                  <c:v>12.0</c:v>
                </c:pt>
                <c:pt idx="4">
                  <c:v>41.0</c:v>
                </c:pt>
                <c:pt idx="5">
                  <c:v>230.0</c:v>
                </c:pt>
                <c:pt idx="6">
                  <c:v>74.0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2A423-934A-4B96-9EC9-E447A674BAF4}" type="doc">
      <dgm:prSet loTypeId="urn:microsoft.com/office/officeart/2005/8/layout/chevron2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5FDD7CC-D02A-4CAB-9102-3F45B0F2A8E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Clinical evaluation</a:t>
          </a:r>
          <a:endParaRPr lang="en-US" dirty="0"/>
        </a:p>
      </dgm:t>
    </dgm:pt>
    <dgm:pt modelId="{F8EABB66-AFA6-4BA2-8196-0F838355202C}" type="parTrans" cxnId="{3F5101F3-E0F7-47D1-A3C7-E33B162411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E6AD5A-3D5A-43A0-B2D3-91075E84CC9B}" type="sibTrans" cxnId="{3F5101F3-E0F7-47D1-A3C7-E33B162411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76D5E0D-8AC3-45F3-BCE2-49FE923F51F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Linkage analysis</a:t>
          </a:r>
          <a:endParaRPr lang="en-US" dirty="0"/>
        </a:p>
      </dgm:t>
    </dgm:pt>
    <dgm:pt modelId="{4DAFC11C-804E-4850-9819-7006A1238047}" type="parTrans" cxnId="{2F746327-851C-43F4-A51D-E65F6A6795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DAD5B3-19C4-4BEF-AC79-2B5CCBDD13A3}" type="sibTrans" cxnId="{2F746327-851C-43F4-A51D-E65F6A6795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EB78386-0078-4A30-B7A6-7237B11B58A7}">
      <dgm:prSet phldrT="[Text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Identification of homozygous linkage intervals</a:t>
          </a:r>
          <a:endParaRPr lang="en-US" sz="2800" b="0" dirty="0">
            <a:latin typeface="Times New Roman" pitchFamily="18" charset="0"/>
            <a:cs typeface="Times New Roman" pitchFamily="18" charset="0"/>
          </a:endParaRPr>
        </a:p>
      </dgm:t>
    </dgm:pt>
    <dgm:pt modelId="{9663AA8D-5692-4EDB-9032-B814875304B5}" type="parTrans" cxnId="{6B8E22DE-87F0-4CBC-A9DE-DD2ECD682A5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3FF35DA-2D9E-486E-8C9D-09498087BC0B}" type="sibTrans" cxnId="{6B8E22DE-87F0-4CBC-A9DE-DD2ECD682A5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5FAFB92-2310-473F-8E0F-70027B001FD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 smtClean="0"/>
            <a:t>Exome</a:t>
          </a:r>
          <a:r>
            <a:rPr lang="en-US" dirty="0" smtClean="0"/>
            <a:t> sequencing</a:t>
          </a:r>
          <a:endParaRPr lang="en-US" dirty="0"/>
        </a:p>
      </dgm:t>
    </dgm:pt>
    <dgm:pt modelId="{FE5E8892-1C14-4413-BD18-18BEE1875C39}" type="parTrans" cxnId="{4159F9C0-1EBA-45B7-80D4-EC7680858C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90699A-DC82-48B4-8E64-D10BA5E19B06}" type="sibTrans" cxnId="{4159F9C0-1EBA-45B7-80D4-EC7680858C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B3AAB91-7D44-4F29-B473-7E9C79C407AA}">
      <dgm:prSet phldrT="[Text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Detection of homozygous or compound heterozygote variants</a:t>
          </a:r>
          <a:endParaRPr lang="en-US" sz="2800" b="0" dirty="0">
            <a:latin typeface="Times New Roman" pitchFamily="18" charset="0"/>
            <a:cs typeface="Times New Roman" pitchFamily="18" charset="0"/>
          </a:endParaRPr>
        </a:p>
      </dgm:t>
    </dgm:pt>
    <dgm:pt modelId="{81F6D7F2-427F-4BCE-BE91-72AC95C0BABF}" type="parTrans" cxnId="{9EB1D481-5672-47E2-A324-691BB857BE6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612CF-9BDF-4B2B-86D2-6AF67BDA4CAA}" type="sibTrans" cxnId="{9EB1D481-5672-47E2-A324-691BB857BE6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72CAF5A-C1BF-4B88-9FDB-3160E42766F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Functional studies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BBBB13B-ACB2-44E7-BB18-32765A05FAA9}" type="parTrans" cxnId="{95BC1E6C-3B50-4A04-ABBA-CCE11DC0DC21}">
      <dgm:prSet/>
      <dgm:spPr/>
      <dgm:t>
        <a:bodyPr/>
        <a:lstStyle/>
        <a:p>
          <a:endParaRPr lang="en-US"/>
        </a:p>
      </dgm:t>
    </dgm:pt>
    <dgm:pt modelId="{1E43CC40-B43F-4474-BB12-5FEF1ED6097D}" type="sibTrans" cxnId="{95BC1E6C-3B50-4A04-ABBA-CCE11DC0DC21}">
      <dgm:prSet/>
      <dgm:spPr/>
      <dgm:t>
        <a:bodyPr/>
        <a:lstStyle/>
        <a:p>
          <a:endParaRPr lang="en-US"/>
        </a:p>
      </dgm:t>
    </dgm:pt>
    <dgm:pt modelId="{910A4B88-E659-4F96-A574-6AF7A25671A5}">
      <dgm:prSet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Demonstrating the defect of the candidate variant       in patients’ cell lines, animal models, </a:t>
          </a:r>
          <a:r>
            <a:rPr lang="en-US" b="0" dirty="0" err="1" smtClean="0">
              <a:latin typeface="Times New Roman" pitchFamily="18" charset="0"/>
              <a:cs typeface="Times New Roman" pitchFamily="18" charset="0"/>
            </a:rPr>
            <a:t>etc</a:t>
          </a:r>
          <a:endParaRPr lang="en-US" b="0" dirty="0"/>
        </a:p>
      </dgm:t>
    </dgm:pt>
    <dgm:pt modelId="{B11E64E7-A28D-432E-A65D-4DD24D02B140}" type="parTrans" cxnId="{B50241DC-849F-41EF-B41A-6DA100CC8279}">
      <dgm:prSet/>
      <dgm:spPr/>
      <dgm:t>
        <a:bodyPr/>
        <a:lstStyle/>
        <a:p>
          <a:endParaRPr lang="en-US"/>
        </a:p>
      </dgm:t>
    </dgm:pt>
    <dgm:pt modelId="{0E4D446B-F884-48EB-A358-D71DA538D1DF}" type="sibTrans" cxnId="{B50241DC-849F-41EF-B41A-6DA100CC8279}">
      <dgm:prSet/>
      <dgm:spPr/>
      <dgm:t>
        <a:bodyPr/>
        <a:lstStyle/>
        <a:p>
          <a:endParaRPr lang="en-US"/>
        </a:p>
      </dgm:t>
    </dgm:pt>
    <dgm:pt modelId="{14F3F15C-CF97-42F1-B6F7-A49E7907D91F}">
      <dgm:prSet phldrT="[Text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0" dirty="0" smtClean="0">
              <a:latin typeface="Times New Roman" pitchFamily="18" charset="0"/>
              <a:cs typeface="Times New Roman" pitchFamily="18" charset="0"/>
            </a:rPr>
            <a:t>Recruitment and selection of families</a:t>
          </a:r>
          <a:endParaRPr lang="en-US" sz="2800" b="0" dirty="0">
            <a:latin typeface="Times New Roman" pitchFamily="18" charset="0"/>
            <a:cs typeface="Times New Roman" pitchFamily="18" charset="0"/>
          </a:endParaRPr>
        </a:p>
      </dgm:t>
    </dgm:pt>
    <dgm:pt modelId="{42EDE116-BF8B-435D-A2A2-065446379D9D}" type="sibTrans" cxnId="{D89A5220-88D7-4478-BB51-76A108EAF9F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D60264F-6759-46A8-89CA-C7D79C2C1132}" type="parTrans" cxnId="{D89A5220-88D7-4478-BB51-76A108EAF9F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656875C-52AD-4A73-BDB7-B82C8BFF233A}" type="pres">
      <dgm:prSet presAssocID="{E0A2A423-934A-4B96-9EC9-E447A674BA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0F96D-5726-452D-B8B0-9DA3C2EB63C9}" type="pres">
      <dgm:prSet presAssocID="{A5FDD7CC-D02A-4CAB-9102-3F45B0F2A8E8}" presName="composite" presStyleCnt="0"/>
      <dgm:spPr/>
      <dgm:t>
        <a:bodyPr/>
        <a:lstStyle/>
        <a:p>
          <a:endParaRPr lang="en-US"/>
        </a:p>
      </dgm:t>
    </dgm:pt>
    <dgm:pt modelId="{98E12F89-38F4-45A4-A166-311AF5B7D43F}" type="pres">
      <dgm:prSet presAssocID="{A5FDD7CC-D02A-4CAB-9102-3F45B0F2A8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3D9E-2120-4310-817B-768F5ECBEAD3}" type="pres">
      <dgm:prSet presAssocID="{A5FDD7CC-D02A-4CAB-9102-3F45B0F2A8E8}" presName="descendantText" presStyleLbl="alignAcc1" presStyleIdx="0" presStyleCnt="4" custScaleX="97672" custLinFactNeighborX="582" custLinFactNeighborY="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010E-278A-4FD9-B668-8E87ED026520}" type="pres">
      <dgm:prSet presAssocID="{3AE6AD5A-3D5A-43A0-B2D3-91075E84CC9B}" presName="sp" presStyleCnt="0"/>
      <dgm:spPr/>
      <dgm:t>
        <a:bodyPr/>
        <a:lstStyle/>
        <a:p>
          <a:endParaRPr lang="en-US"/>
        </a:p>
      </dgm:t>
    </dgm:pt>
    <dgm:pt modelId="{114495D8-3F4E-49EF-B072-7B40DF6894E7}" type="pres">
      <dgm:prSet presAssocID="{376D5E0D-8AC3-45F3-BCE2-49FE923F51F3}" presName="composite" presStyleCnt="0"/>
      <dgm:spPr/>
      <dgm:t>
        <a:bodyPr/>
        <a:lstStyle/>
        <a:p>
          <a:endParaRPr lang="en-US"/>
        </a:p>
      </dgm:t>
    </dgm:pt>
    <dgm:pt modelId="{AD6DE8C6-7817-4CE4-8C21-A0365461E70C}" type="pres">
      <dgm:prSet presAssocID="{376D5E0D-8AC3-45F3-BCE2-49FE923F51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97E77-3F9A-4CB1-BD57-D08AF45CCFA2}" type="pres">
      <dgm:prSet presAssocID="{376D5E0D-8AC3-45F3-BCE2-49FE923F51F3}" presName="descendantText" presStyleLbl="alignAcc1" presStyleIdx="1" presStyleCnt="4" custScaleX="97437" custLinFactNeighborX="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F90B-9A28-4364-BF3E-D77841341F3A}" type="pres">
      <dgm:prSet presAssocID="{45DAD5B3-19C4-4BEF-AC79-2B5CCBDD13A3}" presName="sp" presStyleCnt="0"/>
      <dgm:spPr/>
      <dgm:t>
        <a:bodyPr/>
        <a:lstStyle/>
        <a:p>
          <a:endParaRPr lang="en-US"/>
        </a:p>
      </dgm:t>
    </dgm:pt>
    <dgm:pt modelId="{17C35546-3A10-47CB-B764-D47EF089A855}" type="pres">
      <dgm:prSet presAssocID="{35FAFB92-2310-473F-8E0F-70027B001FDD}" presName="composite" presStyleCnt="0"/>
      <dgm:spPr/>
      <dgm:t>
        <a:bodyPr/>
        <a:lstStyle/>
        <a:p>
          <a:endParaRPr lang="en-US"/>
        </a:p>
      </dgm:t>
    </dgm:pt>
    <dgm:pt modelId="{75507A94-324C-407D-85B6-BD257CF00DA7}" type="pres">
      <dgm:prSet presAssocID="{35FAFB92-2310-473F-8E0F-70027B001F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F087E-E3AA-4784-987A-96E8742B82C4}" type="pres">
      <dgm:prSet presAssocID="{35FAFB92-2310-473F-8E0F-70027B001FDD}" presName="descendantText" presStyleLbl="alignAcc1" presStyleIdx="2" presStyleCnt="4" custScaleX="97188" custScaleY="93942" custLinFactNeighborX="824" custLinFactNeighborY="-3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9E230-E260-4074-919B-401B7AB0B7B5}" type="pres">
      <dgm:prSet presAssocID="{4B90699A-DC82-48B4-8E64-D10BA5E19B06}" presName="sp" presStyleCnt="0"/>
      <dgm:spPr/>
      <dgm:t>
        <a:bodyPr/>
        <a:lstStyle/>
        <a:p>
          <a:endParaRPr lang="en-US"/>
        </a:p>
      </dgm:t>
    </dgm:pt>
    <dgm:pt modelId="{6EFB0E89-2E11-4D9A-B047-7D1CE8D53E9F}" type="pres">
      <dgm:prSet presAssocID="{E72CAF5A-C1BF-4B88-9FDB-3160E42766FB}" presName="composite" presStyleCnt="0"/>
      <dgm:spPr/>
      <dgm:t>
        <a:bodyPr/>
        <a:lstStyle/>
        <a:p>
          <a:endParaRPr lang="en-US"/>
        </a:p>
      </dgm:t>
    </dgm:pt>
    <dgm:pt modelId="{C7B0835F-DC49-47A6-94D1-B3AF9C43C38D}" type="pres">
      <dgm:prSet presAssocID="{E72CAF5A-C1BF-4B88-9FDB-3160E42766F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0CBF-8485-4090-B9B9-D7CAA065099B}" type="pres">
      <dgm:prSet presAssocID="{E72CAF5A-C1BF-4B88-9FDB-3160E42766FB}" presName="descendantText" presStyleLbl="alignAcc1" presStyleIdx="3" presStyleCnt="4" custScaleX="96986" custLinFactNeighborX="925" custLinFactNeighborY="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A5220-88D7-4478-BB51-76A108EAF9FE}" srcId="{A5FDD7CC-D02A-4CAB-9102-3F45B0F2A8E8}" destId="{14F3F15C-CF97-42F1-B6F7-A49E7907D91F}" srcOrd="0" destOrd="0" parTransId="{BD60264F-6759-46A8-89CA-C7D79C2C1132}" sibTransId="{42EDE116-BF8B-435D-A2A2-065446379D9D}"/>
    <dgm:cxn modelId="{A879A283-6FD3-5746-964A-56BBD5BD28CA}" type="presOf" srcId="{DEB78386-0078-4A30-B7A6-7237B11B58A7}" destId="{8B897E77-3F9A-4CB1-BD57-D08AF45CCFA2}" srcOrd="0" destOrd="0" presId="urn:microsoft.com/office/officeart/2005/8/layout/chevron2"/>
    <dgm:cxn modelId="{0F2E3A05-177F-EF4E-85D9-44B1FC4EBF57}" type="presOf" srcId="{14F3F15C-CF97-42F1-B6F7-A49E7907D91F}" destId="{66093D9E-2120-4310-817B-768F5ECBEAD3}" srcOrd="0" destOrd="0" presId="urn:microsoft.com/office/officeart/2005/8/layout/chevron2"/>
    <dgm:cxn modelId="{6877E80D-C0B3-6F4C-AE82-CD1E2375D20C}" type="presOf" srcId="{35FAFB92-2310-473F-8E0F-70027B001FDD}" destId="{75507A94-324C-407D-85B6-BD257CF00DA7}" srcOrd="0" destOrd="0" presId="urn:microsoft.com/office/officeart/2005/8/layout/chevron2"/>
    <dgm:cxn modelId="{92536981-BFF0-804E-8294-783F0E86C4C4}" type="presOf" srcId="{E0A2A423-934A-4B96-9EC9-E447A674BAF4}" destId="{A656875C-52AD-4A73-BDB7-B82C8BFF233A}" srcOrd="0" destOrd="0" presId="urn:microsoft.com/office/officeart/2005/8/layout/chevron2"/>
    <dgm:cxn modelId="{4159F9C0-1EBA-45B7-80D4-EC7680858C5C}" srcId="{E0A2A423-934A-4B96-9EC9-E447A674BAF4}" destId="{35FAFB92-2310-473F-8E0F-70027B001FDD}" srcOrd="2" destOrd="0" parTransId="{FE5E8892-1C14-4413-BD18-18BEE1875C39}" sibTransId="{4B90699A-DC82-48B4-8E64-D10BA5E19B06}"/>
    <dgm:cxn modelId="{EB4429CB-BF41-D740-B7CC-E69CA98699C0}" type="presOf" srcId="{CB3AAB91-7D44-4F29-B473-7E9C79C407AA}" destId="{DFCF087E-E3AA-4784-987A-96E8742B82C4}" srcOrd="0" destOrd="0" presId="urn:microsoft.com/office/officeart/2005/8/layout/chevron2"/>
    <dgm:cxn modelId="{2FE4F17E-FC11-0E41-98DC-01118C6EB5CD}" type="presOf" srcId="{910A4B88-E659-4F96-A574-6AF7A25671A5}" destId="{ABD50CBF-8485-4090-B9B9-D7CAA065099B}" srcOrd="0" destOrd="0" presId="urn:microsoft.com/office/officeart/2005/8/layout/chevron2"/>
    <dgm:cxn modelId="{4B68C2A7-A8AC-AB42-984A-385918E10AFA}" type="presOf" srcId="{E72CAF5A-C1BF-4B88-9FDB-3160E42766FB}" destId="{C7B0835F-DC49-47A6-94D1-B3AF9C43C38D}" srcOrd="0" destOrd="0" presId="urn:microsoft.com/office/officeart/2005/8/layout/chevron2"/>
    <dgm:cxn modelId="{B50241DC-849F-41EF-B41A-6DA100CC8279}" srcId="{E72CAF5A-C1BF-4B88-9FDB-3160E42766FB}" destId="{910A4B88-E659-4F96-A574-6AF7A25671A5}" srcOrd="0" destOrd="0" parTransId="{B11E64E7-A28D-432E-A65D-4DD24D02B140}" sibTransId="{0E4D446B-F884-48EB-A358-D71DA538D1DF}"/>
    <dgm:cxn modelId="{37A802F8-2A82-B745-BCC7-61B68D9BA9B5}" type="presOf" srcId="{A5FDD7CC-D02A-4CAB-9102-3F45B0F2A8E8}" destId="{98E12F89-38F4-45A4-A166-311AF5B7D43F}" srcOrd="0" destOrd="0" presId="urn:microsoft.com/office/officeart/2005/8/layout/chevron2"/>
    <dgm:cxn modelId="{BFE3DB6D-A75F-7544-9A75-01B2ED2102AD}" type="presOf" srcId="{376D5E0D-8AC3-45F3-BCE2-49FE923F51F3}" destId="{AD6DE8C6-7817-4CE4-8C21-A0365461E70C}" srcOrd="0" destOrd="0" presId="urn:microsoft.com/office/officeart/2005/8/layout/chevron2"/>
    <dgm:cxn modelId="{3F5101F3-E0F7-47D1-A3C7-E33B162411D6}" srcId="{E0A2A423-934A-4B96-9EC9-E447A674BAF4}" destId="{A5FDD7CC-D02A-4CAB-9102-3F45B0F2A8E8}" srcOrd="0" destOrd="0" parTransId="{F8EABB66-AFA6-4BA2-8196-0F838355202C}" sibTransId="{3AE6AD5A-3D5A-43A0-B2D3-91075E84CC9B}"/>
    <dgm:cxn modelId="{6B8E22DE-87F0-4CBC-A9DE-DD2ECD682A5A}" srcId="{376D5E0D-8AC3-45F3-BCE2-49FE923F51F3}" destId="{DEB78386-0078-4A30-B7A6-7237B11B58A7}" srcOrd="0" destOrd="0" parTransId="{9663AA8D-5692-4EDB-9032-B814875304B5}" sibTransId="{53FF35DA-2D9E-486E-8C9D-09498087BC0B}"/>
    <dgm:cxn modelId="{9EB1D481-5672-47E2-A324-691BB857BE61}" srcId="{35FAFB92-2310-473F-8E0F-70027B001FDD}" destId="{CB3AAB91-7D44-4F29-B473-7E9C79C407AA}" srcOrd="0" destOrd="0" parTransId="{81F6D7F2-427F-4BCE-BE91-72AC95C0BABF}" sibTransId="{118612CF-9BDF-4B2B-86D2-6AF67BDA4CAA}"/>
    <dgm:cxn modelId="{2F746327-851C-43F4-A51D-E65F6A67951C}" srcId="{E0A2A423-934A-4B96-9EC9-E447A674BAF4}" destId="{376D5E0D-8AC3-45F3-BCE2-49FE923F51F3}" srcOrd="1" destOrd="0" parTransId="{4DAFC11C-804E-4850-9819-7006A1238047}" sibTransId="{45DAD5B3-19C4-4BEF-AC79-2B5CCBDD13A3}"/>
    <dgm:cxn modelId="{95BC1E6C-3B50-4A04-ABBA-CCE11DC0DC21}" srcId="{E0A2A423-934A-4B96-9EC9-E447A674BAF4}" destId="{E72CAF5A-C1BF-4B88-9FDB-3160E42766FB}" srcOrd="3" destOrd="0" parTransId="{5BBBB13B-ACB2-44E7-BB18-32765A05FAA9}" sibTransId="{1E43CC40-B43F-4474-BB12-5FEF1ED6097D}"/>
    <dgm:cxn modelId="{4BC226C5-3C99-FC45-AA33-0C3F13F979F3}" type="presParOf" srcId="{A656875C-52AD-4A73-BDB7-B82C8BFF233A}" destId="{D600F96D-5726-452D-B8B0-9DA3C2EB63C9}" srcOrd="0" destOrd="0" presId="urn:microsoft.com/office/officeart/2005/8/layout/chevron2"/>
    <dgm:cxn modelId="{3BF86052-5773-1D43-8A98-BFEB72FF4B3A}" type="presParOf" srcId="{D600F96D-5726-452D-B8B0-9DA3C2EB63C9}" destId="{98E12F89-38F4-45A4-A166-311AF5B7D43F}" srcOrd="0" destOrd="0" presId="urn:microsoft.com/office/officeart/2005/8/layout/chevron2"/>
    <dgm:cxn modelId="{A1C589A4-D620-F14C-886E-BEFE12B6CA55}" type="presParOf" srcId="{D600F96D-5726-452D-B8B0-9DA3C2EB63C9}" destId="{66093D9E-2120-4310-817B-768F5ECBEAD3}" srcOrd="1" destOrd="0" presId="urn:microsoft.com/office/officeart/2005/8/layout/chevron2"/>
    <dgm:cxn modelId="{C7F25421-A77F-E94F-9BEE-EA31A6FF13AC}" type="presParOf" srcId="{A656875C-52AD-4A73-BDB7-B82C8BFF233A}" destId="{A234010E-278A-4FD9-B668-8E87ED026520}" srcOrd="1" destOrd="0" presId="urn:microsoft.com/office/officeart/2005/8/layout/chevron2"/>
    <dgm:cxn modelId="{CB3607F5-DD11-5A46-91AC-4993BE504AF7}" type="presParOf" srcId="{A656875C-52AD-4A73-BDB7-B82C8BFF233A}" destId="{114495D8-3F4E-49EF-B072-7B40DF6894E7}" srcOrd="2" destOrd="0" presId="urn:microsoft.com/office/officeart/2005/8/layout/chevron2"/>
    <dgm:cxn modelId="{972944B7-4672-7A4A-932F-459321E9A61C}" type="presParOf" srcId="{114495D8-3F4E-49EF-B072-7B40DF6894E7}" destId="{AD6DE8C6-7817-4CE4-8C21-A0365461E70C}" srcOrd="0" destOrd="0" presId="urn:microsoft.com/office/officeart/2005/8/layout/chevron2"/>
    <dgm:cxn modelId="{9A5E7E6D-5C39-1748-B478-C9AA24675580}" type="presParOf" srcId="{114495D8-3F4E-49EF-B072-7B40DF6894E7}" destId="{8B897E77-3F9A-4CB1-BD57-D08AF45CCFA2}" srcOrd="1" destOrd="0" presId="urn:microsoft.com/office/officeart/2005/8/layout/chevron2"/>
    <dgm:cxn modelId="{05651EF9-0369-5044-A9F1-A60DF8E9547B}" type="presParOf" srcId="{A656875C-52AD-4A73-BDB7-B82C8BFF233A}" destId="{5DC5F90B-9A28-4364-BF3E-D77841341F3A}" srcOrd="3" destOrd="0" presId="urn:microsoft.com/office/officeart/2005/8/layout/chevron2"/>
    <dgm:cxn modelId="{C9459F10-AFB3-DD45-883F-43BCA13179C5}" type="presParOf" srcId="{A656875C-52AD-4A73-BDB7-B82C8BFF233A}" destId="{17C35546-3A10-47CB-B764-D47EF089A855}" srcOrd="4" destOrd="0" presId="urn:microsoft.com/office/officeart/2005/8/layout/chevron2"/>
    <dgm:cxn modelId="{FA4D4ECE-CD09-1F44-B6A1-AE0A1FD7F377}" type="presParOf" srcId="{17C35546-3A10-47CB-B764-D47EF089A855}" destId="{75507A94-324C-407D-85B6-BD257CF00DA7}" srcOrd="0" destOrd="0" presId="urn:microsoft.com/office/officeart/2005/8/layout/chevron2"/>
    <dgm:cxn modelId="{64A805F6-3B45-994C-AEF0-BD84886491E0}" type="presParOf" srcId="{17C35546-3A10-47CB-B764-D47EF089A855}" destId="{DFCF087E-E3AA-4784-987A-96E8742B82C4}" srcOrd="1" destOrd="0" presId="urn:microsoft.com/office/officeart/2005/8/layout/chevron2"/>
    <dgm:cxn modelId="{67BB4022-AE27-3640-8799-E1C6B720D249}" type="presParOf" srcId="{A656875C-52AD-4A73-BDB7-B82C8BFF233A}" destId="{CBC9E230-E260-4074-919B-401B7AB0B7B5}" srcOrd="5" destOrd="0" presId="urn:microsoft.com/office/officeart/2005/8/layout/chevron2"/>
    <dgm:cxn modelId="{6A34D9E9-9724-9E4B-9C14-010DD5D75585}" type="presParOf" srcId="{A656875C-52AD-4A73-BDB7-B82C8BFF233A}" destId="{6EFB0E89-2E11-4D9A-B047-7D1CE8D53E9F}" srcOrd="6" destOrd="0" presId="urn:microsoft.com/office/officeart/2005/8/layout/chevron2"/>
    <dgm:cxn modelId="{4581FBF2-5EDB-2540-BEE3-C5F1E66FA542}" type="presParOf" srcId="{6EFB0E89-2E11-4D9A-B047-7D1CE8D53E9F}" destId="{C7B0835F-DC49-47A6-94D1-B3AF9C43C38D}" srcOrd="0" destOrd="0" presId="urn:microsoft.com/office/officeart/2005/8/layout/chevron2"/>
    <dgm:cxn modelId="{D55E8140-FF9A-D24F-9C6A-3591E925DFC9}" type="presParOf" srcId="{6EFB0E89-2E11-4D9A-B047-7D1CE8D53E9F}" destId="{ABD50CBF-8485-4090-B9B9-D7CAA06509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2F89-38F4-45A4-A166-311AF5B7D43F}">
      <dsp:nvSpPr>
        <dsp:cNvPr id="0" name=""/>
        <dsp:cNvSpPr/>
      </dsp:nvSpPr>
      <dsp:spPr>
        <a:xfrm rot="5400000">
          <a:off x="-138670" y="184995"/>
          <a:ext cx="1213771" cy="8496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Clinical evaluation</a:t>
          </a:r>
          <a:endParaRPr lang="en-US" sz="1200" kern="1200" dirty="0"/>
        </a:p>
      </dsp:txBody>
      <dsp:txXfrm rot="-5400000">
        <a:off x="43396" y="427749"/>
        <a:ext cx="849640" cy="364131"/>
      </dsp:txXfrm>
    </dsp:sp>
    <dsp:sp modelId="{66093D9E-2120-4310-817B-768F5ECBEAD3}">
      <dsp:nvSpPr>
        <dsp:cNvPr id="0" name=""/>
        <dsp:cNvSpPr/>
      </dsp:nvSpPr>
      <dsp:spPr>
        <a:xfrm rot="5400000">
          <a:off x="4270033" y="-3226124"/>
          <a:ext cx="788951" cy="7282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Recruitment and selection of families</a:t>
          </a:r>
          <a:endParaRPr lang="en-US" sz="2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23219" y="59203"/>
        <a:ext cx="7244067" cy="711925"/>
      </dsp:txXfrm>
    </dsp:sp>
    <dsp:sp modelId="{AD6DE8C6-7817-4CE4-8C21-A0365461E70C}">
      <dsp:nvSpPr>
        <dsp:cNvPr id="0" name=""/>
        <dsp:cNvSpPr/>
      </dsp:nvSpPr>
      <dsp:spPr>
        <a:xfrm rot="5400000">
          <a:off x="-138670" y="1251651"/>
          <a:ext cx="1213771" cy="84964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Linkage analysis</a:t>
          </a:r>
          <a:endParaRPr lang="en-US" sz="1200" kern="1200" dirty="0"/>
        </a:p>
      </dsp:txBody>
      <dsp:txXfrm rot="-5400000">
        <a:off x="43396" y="1494405"/>
        <a:ext cx="849640" cy="364131"/>
      </dsp:txXfrm>
    </dsp:sp>
    <dsp:sp modelId="{8B897E77-3F9A-4CB1-BD57-D08AF45CCFA2}">
      <dsp:nvSpPr>
        <dsp:cNvPr id="0" name=""/>
        <dsp:cNvSpPr/>
      </dsp:nvSpPr>
      <dsp:spPr>
        <a:xfrm rot="5400000">
          <a:off x="4278794" y="-2168467"/>
          <a:ext cx="788951" cy="7265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Identification of homozygous linkage intervals</a:t>
          </a:r>
          <a:endParaRPr lang="en-US" sz="2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0741" y="1108099"/>
        <a:ext cx="7226545" cy="711925"/>
      </dsp:txXfrm>
    </dsp:sp>
    <dsp:sp modelId="{75507A94-324C-407D-85B6-BD257CF00DA7}">
      <dsp:nvSpPr>
        <dsp:cNvPr id="0" name=""/>
        <dsp:cNvSpPr/>
      </dsp:nvSpPr>
      <dsp:spPr>
        <a:xfrm rot="5400000">
          <a:off x="-138670" y="2318307"/>
          <a:ext cx="1213771" cy="8496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Exome</a:t>
          </a:r>
          <a:r>
            <a:rPr lang="en-US" sz="1200" kern="1200" dirty="0" smtClean="0"/>
            <a:t> sequencing</a:t>
          </a:r>
          <a:endParaRPr lang="en-US" sz="1200" kern="1200" dirty="0"/>
        </a:p>
      </dsp:txBody>
      <dsp:txXfrm rot="-5400000">
        <a:off x="43396" y="2561061"/>
        <a:ext cx="849640" cy="364131"/>
      </dsp:txXfrm>
    </dsp:sp>
    <dsp:sp modelId="{DFCF087E-E3AA-4784-987A-96E8742B82C4}">
      <dsp:nvSpPr>
        <dsp:cNvPr id="0" name=""/>
        <dsp:cNvSpPr/>
      </dsp:nvSpPr>
      <dsp:spPr>
        <a:xfrm rot="5400000">
          <a:off x="4311975" y="-1118997"/>
          <a:ext cx="741157" cy="724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Times New Roman" pitchFamily="18" charset="0"/>
              <a:cs typeface="Times New Roman" pitchFamily="18" charset="0"/>
            </a:rPr>
            <a:t>Detection of homozygous or compound heterozygote variants</a:t>
          </a:r>
          <a:endParaRPr lang="en-US" sz="2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59308" y="2169850"/>
        <a:ext cx="7210312" cy="668797"/>
      </dsp:txXfrm>
    </dsp:sp>
    <dsp:sp modelId="{C7B0835F-DC49-47A6-94D1-B3AF9C43C38D}">
      <dsp:nvSpPr>
        <dsp:cNvPr id="0" name=""/>
        <dsp:cNvSpPr/>
      </dsp:nvSpPr>
      <dsp:spPr>
        <a:xfrm rot="5400000">
          <a:off x="-138670" y="3384963"/>
          <a:ext cx="1213771" cy="8496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Functional studies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3396" y="3627717"/>
        <a:ext cx="849640" cy="364131"/>
      </dsp:txXfrm>
    </dsp:sp>
    <dsp:sp modelId="{ABD50CBF-8485-4090-B9B9-D7CAA065099B}">
      <dsp:nvSpPr>
        <dsp:cNvPr id="0" name=""/>
        <dsp:cNvSpPr/>
      </dsp:nvSpPr>
      <dsp:spPr>
        <a:xfrm rot="5400000">
          <a:off x="4295608" y="-1118"/>
          <a:ext cx="788951" cy="7231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Demonstrating the defect of the candidate variant       in patients’ cell lines, animal models, </a:t>
          </a:r>
          <a:r>
            <a:rPr lang="en-US" sz="2400" b="0" kern="1200" dirty="0" err="1" smtClean="0">
              <a:latin typeface="Times New Roman" pitchFamily="18" charset="0"/>
              <a:cs typeface="Times New Roman" pitchFamily="18" charset="0"/>
            </a:rPr>
            <a:t>etc</a:t>
          </a:r>
          <a:endParaRPr lang="en-US" sz="2400" b="0" kern="1200" dirty="0"/>
        </a:p>
      </dsp:txBody>
      <dsp:txXfrm rot="-5400000">
        <a:off x="1074369" y="3258635"/>
        <a:ext cx="7192918" cy="71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 flipH="1" flipV="1">
          <a:off x="-850900" y="-157003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9FCD-B0E9-4648-831F-6972515833AB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76B3-EBE2-4962-BEC4-792B2532B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9F9CF-5476-BF44-B90C-D60488C8CFF8}" type="slidenum">
              <a:rPr lang="ar-sa" sz="1200">
                <a:latin typeface="Times New Roman" charset="0"/>
                <a:cs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F3041B-9DD4-E146-A5EF-381ABCBA7E0B}" type="slidenum">
              <a:rPr lang="en-US" sz="1200">
                <a:latin typeface="Times New Roman" charset="0"/>
                <a:cs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359928-E8EF-2944-AE45-DE20455A6ABB}" type="slidenum">
              <a:rPr lang="de-DE" sz="1200">
                <a:latin typeface="Times New Roman" charset="0"/>
                <a:cs typeface="Times New Roman" charset="0"/>
              </a:rPr>
              <a:pPr eaLnBrk="1" hangingPunct="1"/>
              <a:t>16</a:t>
            </a:fld>
            <a:endParaRPr lang="de-DE" sz="1200">
              <a:latin typeface="Times New Roman" charset="0"/>
              <a:cs typeface="Times New Roman" charset="0"/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93800" y="703263"/>
            <a:ext cx="4473575" cy="3370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0660" name="Text Box 3"/>
          <p:cNvSpPr>
            <a:spLocks noGrp="1" noChangeArrowheads="1"/>
          </p:cNvSpPr>
          <p:nvPr>
            <p:ph type="body"/>
          </p:nvPr>
        </p:nvSpPr>
        <p:spPr>
          <a:xfrm>
            <a:off x="925513" y="4364038"/>
            <a:ext cx="4999037" cy="415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9739" tIns="44870" rIns="89739" bIns="4487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AAFDFD-B8E0-0D41-A043-915EF00DA463}" type="slidenum">
              <a:rPr lang="en-GB" sz="1200">
                <a:latin typeface="Times New Roman" charset="0"/>
                <a:cs typeface="Times New Roman" charset="0"/>
              </a:rPr>
              <a:pPr eaLnBrk="1" hangingPunct="1"/>
              <a:t>17</a:t>
            </a:fld>
            <a:endParaRPr lang="en-GB" sz="1200">
              <a:latin typeface="Times New Roman" charset="0"/>
              <a:cs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INDELs: (1-3bp) None in 096 and in 319 two in 3</a:t>
            </a:r>
            <a:r>
              <a:rPr lang="ja-JP" altLang="en-GB">
                <a:latin typeface="Arial" charset="0"/>
              </a:rPr>
              <a:t>’</a:t>
            </a:r>
            <a:r>
              <a:rPr lang="en-GB" altLang="ja-JP">
                <a:latin typeface="Arial" charset="0"/>
              </a:rPr>
              <a:t>UTRs</a:t>
            </a:r>
          </a:p>
          <a:p>
            <a:pPr eaLnBrk="1" hangingPunct="1"/>
            <a:r>
              <a:rPr lang="en-GB">
                <a:latin typeface="Arial" charset="0"/>
              </a:rPr>
              <a:t>Large ones could have been seen by absence of reads, this was not observed.</a:t>
            </a:r>
          </a:p>
          <a:p>
            <a:pPr eaLnBrk="1" hangingPunct="1"/>
            <a:r>
              <a:rPr lang="en-GB">
                <a:latin typeface="Arial" charset="0"/>
              </a:rPr>
              <a:t>Individual genomes: at present about 11 in Database (at the time of analysis less)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606796-333F-CE42-8A21-7FBA33C54BEF}" type="slidenum">
              <a:rPr lang="de-DE" sz="1200">
                <a:latin typeface="Times New Roman" charset="0"/>
                <a:cs typeface="Times New Roman" charset="0"/>
              </a:rPr>
              <a:pPr eaLnBrk="1" hangingPunct="1"/>
              <a:t>18</a:t>
            </a:fld>
            <a:endParaRPr lang="de-DE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1E5F31-90AC-E045-A970-F237F46A4F29}" type="slidenum">
              <a:rPr lang="de-DE" sz="1200">
                <a:latin typeface="Times New Roman" charset="0"/>
                <a:cs typeface="Times New Roman" charset="0"/>
              </a:rPr>
              <a:pPr eaLnBrk="1" hangingPunct="1"/>
              <a:t>19</a:t>
            </a:fld>
            <a:endParaRPr lang="de-DE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B100C-12BA-8542-927F-49F91F6FF5C8}" type="slidenum">
              <a:rPr lang="en-US" sz="1200"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93A610-CCB7-FB41-9D32-7C62307FF0EA}" type="slidenum">
              <a:rPr lang="en-US">
                <a:latin typeface="Calibri" charset="0"/>
              </a:rPr>
              <a:pPr eaLnBrk="1" hangingPunct="1"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BAECB4-850B-6E40-A069-95501528A587}" type="slidenum">
              <a:rPr lang="en-GB" sz="1200">
                <a:latin typeface="Times New Roman" charset="0"/>
                <a:cs typeface="Times New Roman" charset="0"/>
              </a:rPr>
              <a:pPr eaLnBrk="1" hangingPunct="1"/>
              <a:t>34</a:t>
            </a:fld>
            <a:endParaRPr lang="en-GB" sz="1200">
              <a:latin typeface="Times New Roman" charset="0"/>
              <a:cs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EDD08B-42C9-7E4E-8867-F3E9B25F1DB8}" type="slidenum">
              <a:rPr lang="en-GB" sz="1200">
                <a:latin typeface="Times New Roman" charset="0"/>
                <a:cs typeface="Times New Roman" charset="0"/>
              </a:rPr>
              <a:pPr eaLnBrk="1" hangingPunct="1"/>
              <a:t>35</a:t>
            </a:fld>
            <a:endParaRPr lang="en-GB" sz="1200">
              <a:latin typeface="Times New Roman" charset="0"/>
              <a:cs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DD49E-6789-614F-BBA4-6189C429050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3EF25D4-9EEB-AB44-8981-10AA63C67B6D}" type="slidenum">
              <a:rPr lang="en-US" sz="1200">
                <a:latin typeface="Calibri" charset="0"/>
              </a:rPr>
              <a:pPr algn="r" eaLnBrk="1" hangingPunct="1"/>
              <a:t>41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2EF660-A069-8144-BF24-659F5C79F2E6}" type="slidenum">
              <a:rPr lang="ar-sa" sz="1200">
                <a:latin typeface="Times New Roman" charset="0"/>
                <a:cs typeface="Times New Roman" charset="0"/>
              </a:rPr>
              <a:pPr eaLnBrk="1" hangingPunct="1"/>
              <a:t>2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9B8861-5F7B-4E4D-A183-BD9E4A4380AF}" type="slidenum">
              <a:rPr lang="ar-sa" sz="1200">
                <a:cs typeface="Arial" charset="0"/>
              </a:rPr>
              <a:pPr eaLnBrk="1" hangingPunct="1"/>
              <a:t>45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26FEB-BB81-4FF4-8EAD-CEA8BCE5B133}" type="slidenum">
              <a:rPr lang="x-none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D136A2-158A-9943-A0D6-759143A41E82}" type="slidenum">
              <a:rPr lang="ar-sa" sz="1200">
                <a:latin typeface="Times New Roman" charset="0"/>
                <a:cs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8A638-667B-4AB9-8BFA-777149270F3F}" type="slidenum">
              <a:rPr lang="x-none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54063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0463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25600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90738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47938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005138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62338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919538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03CBF135-2F68-48F6-B410-06103397E5E9}" type="slidenum">
              <a:rPr lang="en-US" smtClean="0">
                <a:latin typeface="Calibri" panose="020F0502020204030204" pitchFamily="34" charset="0"/>
              </a:rPr>
              <a:pPr algn="l" rtl="0">
                <a:spcBef>
                  <a:spcPct val="0"/>
                </a:spcBef>
              </a:pPr>
              <a:t>11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5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813D3D-F67C-3847-9D12-D26ABAD6AA9F}" type="slidenum">
              <a:rPr lang="de-DE" sz="1200">
                <a:latin typeface="Times New Roman" charset="0"/>
                <a:cs typeface="Times New Roman" charset="0"/>
              </a:rPr>
              <a:pPr eaLnBrk="1" hangingPunct="1"/>
              <a:t>12</a:t>
            </a:fld>
            <a:endParaRPr lang="de-DE" sz="1200">
              <a:latin typeface="Times New Roman" charset="0"/>
              <a:cs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10100" cy="3457575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r>
              <a:rPr lang="de-DE">
                <a:latin typeface="Arial" charset="0"/>
              </a:rPr>
              <a:t>Dabei gehen wir wie folgt vor: Zunächst führen wir eine Genotypisierung mit genomweit verteilten SNPs durch. Dafür verwenden wir Arrays oder Chips von Affymetrix mit bis zu 1 Mio Marker. Anschließend machen wir eine Kopplungsanalyse und ermitteln damit einen Bereich der mit hoher Wahrscheinlichkeit den gesuchten Gendefekt enthält. Das Ergebnis einer solchen Analyse ist hier dargestellt: auf der X-achse sind die Chromosomen von 1-X nacheinander aufgetragen, auf der Y Achse der sog. LOD-Score, ein Maß für die Wahrscheinlichkeit bei einem Markerort im Genom den Gendefekt zu finden. Wenn wir dann auf die Markerebene gehen sehen wir den homozygoten Bereich wie hier rechts dargestellt.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4FE17A-C2B9-064A-88CB-C83965DE8C54}" type="slidenum">
              <a:rPr lang="ar-sa" sz="1200">
                <a:latin typeface="Times New Roman" charset="0"/>
                <a:cs typeface="Times New Roman" charset="0"/>
              </a:rPr>
              <a:pPr eaLnBrk="1" hangingPunct="1"/>
              <a:t>13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675DB4-2EF8-E144-B7A6-23A18924345C}" type="slidenum">
              <a:rPr lang="en-US" sz="1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CFB49-A3D8-4BE8-8C22-1209EDE4F784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71"/>
          <p:cNvGrpSpPr>
            <a:grpSpLocks/>
          </p:cNvGrpSpPr>
          <p:nvPr userDrawn="1"/>
        </p:nvGrpSpPr>
        <p:grpSpPr bwMode="auto">
          <a:xfrm>
            <a:off x="0" y="6238884"/>
            <a:ext cx="9144000" cy="657225"/>
            <a:chOff x="0" y="3930"/>
            <a:chExt cx="6480" cy="414"/>
          </a:xfrm>
        </p:grpSpPr>
        <p:pic>
          <p:nvPicPr>
            <p:cNvPr id="8" name="Picture 72" descr="minerv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8" y="3974"/>
              <a:ext cx="38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3" descr="5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30"/>
              <a:ext cx="4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4"/>
            <p:cNvSpPr>
              <a:spLocks noChangeArrowheads="1"/>
            </p:cNvSpPr>
            <p:nvPr userDrawn="1"/>
          </p:nvSpPr>
          <p:spPr bwMode="auto">
            <a:xfrm>
              <a:off x="280" y="405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US" sz="1600" b="1" i="1">
                  <a:solidFill>
                    <a:srgbClr val="FFFFFF"/>
                  </a:solidFill>
                  <a:latin typeface="Garamond" pitchFamily="18" charset="0"/>
                </a:rPr>
                <a:t>GRC, Tehran</a:t>
              </a:r>
            </a:p>
          </p:txBody>
        </p:sp>
        <p:sp>
          <p:nvSpPr>
            <p:cNvPr id="11" name="Rectangle 75"/>
            <p:cNvSpPr>
              <a:spLocks noChangeArrowheads="1"/>
            </p:cNvSpPr>
            <p:nvPr userDrawn="1"/>
          </p:nvSpPr>
          <p:spPr bwMode="auto">
            <a:xfrm>
              <a:off x="4920" y="4032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US" sz="1600" b="1" i="1">
                  <a:solidFill>
                    <a:srgbClr val="FFFFFF"/>
                  </a:solidFill>
                  <a:latin typeface="Garamond" pitchFamily="18" charset="0"/>
                </a:rPr>
                <a:t>MPIMG, Berlin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7898-C4BC-4810-A24E-6E93828D5A8C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960B9-833F-44C4-9D49-7665617E6E66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931F-9A37-CD43-9A03-E3934059A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23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71C5-F4CA-8041-A2CE-C2033B9E560A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82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FC092-B9C1-40EE-8DB8-E0426C4E6890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8EBC7-E69D-42E0-B70C-7D4283A024FF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C652C-9595-4329-8554-7E446B7BB648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10C9-A416-400F-A25A-48992C83F494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75239-8D44-41E5-A632-1338838333FD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B7B35-4784-4131-88B5-843230B4B2AA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A92F-2044-4D6A-AC07-B2781625C4E2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769B-9615-40AE-81AF-07313B888DD0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2C589-31C5-480E-B1E1-741090AC1B83}" type="slidenum">
              <a:rPr lang="x-none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72"/>
          <p:cNvGrpSpPr>
            <a:grpSpLocks/>
          </p:cNvGrpSpPr>
          <p:nvPr userDrawn="1"/>
        </p:nvGrpSpPr>
        <p:grpSpPr bwMode="auto">
          <a:xfrm>
            <a:off x="0" y="6238884"/>
            <a:ext cx="9144000" cy="657225"/>
            <a:chOff x="0" y="3930"/>
            <a:chExt cx="6480" cy="414"/>
          </a:xfrm>
        </p:grpSpPr>
        <p:pic>
          <p:nvPicPr>
            <p:cNvPr id="8" name="Picture 73" descr="minerva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98" y="3974"/>
              <a:ext cx="38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4" descr="55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3930"/>
              <a:ext cx="4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75"/>
            <p:cNvSpPr>
              <a:spLocks noChangeArrowheads="1"/>
            </p:cNvSpPr>
            <p:nvPr userDrawn="1"/>
          </p:nvSpPr>
          <p:spPr bwMode="auto">
            <a:xfrm>
              <a:off x="280" y="405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US" sz="1600" b="1" i="1">
                  <a:solidFill>
                    <a:srgbClr val="FFFFFF"/>
                  </a:solidFill>
                  <a:latin typeface="Garamond" pitchFamily="18" charset="0"/>
                </a:rPr>
                <a:t>GRC, Tehran</a:t>
              </a:r>
            </a:p>
          </p:txBody>
        </p:sp>
        <p:sp>
          <p:nvSpPr>
            <p:cNvPr id="11" name="Rectangle 76"/>
            <p:cNvSpPr>
              <a:spLocks noChangeArrowheads="1"/>
            </p:cNvSpPr>
            <p:nvPr userDrawn="1"/>
          </p:nvSpPr>
          <p:spPr bwMode="auto">
            <a:xfrm>
              <a:off x="4920" y="4032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US" sz="1600" b="1" i="1">
                  <a:solidFill>
                    <a:srgbClr val="FFFFFF"/>
                  </a:solidFill>
                  <a:latin typeface="Garamond" pitchFamily="18" charset="0"/>
                </a:rPr>
                <a:t>MPIMG, Berlin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88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20" r:id="rId12"/>
    <p:sldLayoutId id="214748382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69333" y="908051"/>
            <a:ext cx="866986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/>
              <a:t>Paving the road to elaborate the genetics of intellectual disabilities</a:t>
            </a:r>
            <a:endParaRPr lang="en-US" sz="2800" dirty="0"/>
          </a:p>
          <a:p>
            <a:pPr algn="l" rtl="0"/>
            <a:endParaRPr lang="nl-NL" sz="2800" b="1" dirty="0">
              <a:latin typeface="Times New Roman" charset="0"/>
              <a:cs typeface="Arial" charset="0"/>
            </a:endParaRPr>
          </a:p>
          <a:p>
            <a:pPr algn="l" rtl="0"/>
            <a:r>
              <a:rPr lang="nl-NL" sz="2800" b="1" dirty="0">
                <a:latin typeface="Times New Roman" charset="0"/>
                <a:cs typeface="Arial" charset="0"/>
              </a:rPr>
              <a:t>Spring 2003; </a:t>
            </a:r>
            <a:r>
              <a:rPr lang="nl-NL" sz="2800" b="1" dirty="0" err="1">
                <a:latin typeface="Times New Roman" charset="0"/>
                <a:cs typeface="Arial" charset="0"/>
              </a:rPr>
              <a:t>let’s</a:t>
            </a:r>
            <a:r>
              <a:rPr lang="nl-NL" sz="2800" b="1" dirty="0">
                <a:latin typeface="Times New Roman" charset="0"/>
                <a:cs typeface="Arial" charset="0"/>
              </a:rPr>
              <a:t> start at the </a:t>
            </a:r>
            <a:r>
              <a:rPr lang="nl-NL" sz="2800" b="1" dirty="0" err="1">
                <a:latin typeface="Times New Roman" charset="0"/>
                <a:cs typeface="Arial" charset="0"/>
              </a:rPr>
              <a:t>very</a:t>
            </a:r>
            <a:r>
              <a:rPr lang="nl-NL" sz="2800" b="1" dirty="0">
                <a:latin typeface="Times New Roman" charset="0"/>
                <a:cs typeface="Arial" charset="0"/>
              </a:rPr>
              <a:t> </a:t>
            </a:r>
            <a:r>
              <a:rPr lang="nl-NL" sz="2800" b="1" dirty="0" err="1">
                <a:latin typeface="Times New Roman" charset="0"/>
                <a:cs typeface="Arial" charset="0"/>
              </a:rPr>
              <a:t>beginning</a:t>
            </a:r>
            <a:r>
              <a:rPr lang="nl-NL" sz="2800" b="1" dirty="0">
                <a:latin typeface="Times New Roman" charset="0"/>
                <a:cs typeface="Arial" charset="0"/>
              </a:rPr>
              <a:t>, </a:t>
            </a:r>
          </a:p>
          <a:p>
            <a:pPr algn="l" rtl="0"/>
            <a:endParaRPr lang="nl-NL" sz="2800" b="1" dirty="0">
              <a:latin typeface="Times New Roman" charset="0"/>
              <a:cs typeface="Arial" charset="0"/>
            </a:endParaRPr>
          </a:p>
          <a:p>
            <a:pPr algn="l" rtl="0"/>
            <a:r>
              <a:rPr lang="de-DE" sz="2800" dirty="0">
                <a:latin typeface="Times New Roman" charset="0"/>
                <a:cs typeface="Arial" charset="0"/>
              </a:rPr>
              <a:t>		</a:t>
            </a:r>
            <a:endParaRPr lang="de-DE" sz="2800" dirty="0" smtClean="0">
              <a:latin typeface="Times New Roman" charset="0"/>
              <a:cs typeface="Arial" charset="0"/>
            </a:endParaRPr>
          </a:p>
          <a:p>
            <a:pPr algn="l" rtl="0"/>
            <a:r>
              <a:rPr lang="de-DE" sz="2800" dirty="0">
                <a:latin typeface="Times New Roman" charset="0"/>
                <a:cs typeface="Arial" charset="0"/>
              </a:rPr>
              <a:t>	</a:t>
            </a:r>
            <a:r>
              <a:rPr lang="de-DE" dirty="0" smtClean="0">
                <a:latin typeface="Times New Roman" charset="0"/>
                <a:cs typeface="Arial" charset="0"/>
              </a:rPr>
              <a:t>       	H</a:t>
            </a:r>
            <a:r>
              <a:rPr lang="de-DE" dirty="0">
                <a:latin typeface="Times New Roman" charset="0"/>
                <a:cs typeface="Arial" charset="0"/>
              </a:rPr>
              <a:t>. Najmabadi et al, GRC, USWR </a:t>
            </a:r>
            <a:r>
              <a:rPr lang="de-DE" dirty="0" err="1">
                <a:latin typeface="Times New Roman" charset="0"/>
                <a:cs typeface="Arial" charset="0"/>
              </a:rPr>
              <a:t>Tehran</a:t>
            </a:r>
            <a:r>
              <a:rPr lang="de-DE" dirty="0">
                <a:latin typeface="Times New Roman" charset="0"/>
                <a:cs typeface="Arial" charset="0"/>
              </a:rPr>
              <a:t>, Iran </a:t>
            </a:r>
            <a:endParaRPr lang="de-DE" dirty="0" smtClean="0">
              <a:latin typeface="Times New Roman" charset="0"/>
              <a:cs typeface="Arial" charset="0"/>
            </a:endParaRPr>
          </a:p>
          <a:p>
            <a:r>
              <a:rPr lang="de-DE" dirty="0" smtClean="0">
                <a:latin typeface="Times New Roman" charset="0"/>
                <a:cs typeface="Arial" charset="0"/>
              </a:rPr>
              <a:t>		H</a:t>
            </a:r>
            <a:r>
              <a:rPr lang="de-DE" dirty="0">
                <a:latin typeface="Times New Roman" charset="0"/>
                <a:cs typeface="Arial" charset="0"/>
              </a:rPr>
              <a:t>. H. </a:t>
            </a:r>
            <a:r>
              <a:rPr lang="de-DE" dirty="0" err="1">
                <a:latin typeface="Times New Roman" charset="0"/>
                <a:cs typeface="Arial" charset="0"/>
              </a:rPr>
              <a:t>Ropers</a:t>
            </a:r>
            <a:r>
              <a:rPr lang="de-DE" dirty="0">
                <a:latin typeface="Times New Roman" charset="0"/>
                <a:cs typeface="Arial" charset="0"/>
              </a:rPr>
              <a:t> et al, MPIMG Berlin, Germany</a:t>
            </a:r>
            <a:endParaRPr lang="nl-NL" i="1" dirty="0">
              <a:latin typeface="Times New Roman" charset="0"/>
              <a:cs typeface="Arial" charset="0"/>
            </a:endParaRPr>
          </a:p>
          <a:p>
            <a:pPr algn="l" rtl="0"/>
            <a:endParaRPr lang="de-DE" dirty="0">
              <a:latin typeface="Times New Roman" charset="0"/>
              <a:cs typeface="Arial" charset="0"/>
            </a:endParaRPr>
          </a:p>
          <a:p>
            <a:pPr algn="l" rtl="0"/>
            <a:endParaRPr lang="nl-NL" b="1" dirty="0">
              <a:latin typeface="Times New Roman" charset="0"/>
              <a:cs typeface="Arial" charset="0"/>
            </a:endParaRPr>
          </a:p>
          <a:p>
            <a:pPr algn="ctr" rtl="0"/>
            <a:endParaRPr lang="nl-NL" b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  <a:p>
            <a:pPr algn="ctr" rtl="0"/>
            <a:endParaRPr lang="nl-NL" b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  <a:p>
            <a:pPr algn="ctr" rtl="0"/>
            <a:endParaRPr lang="nl-NL" sz="2800" i="1" dirty="0">
              <a:latin typeface="Times New Roman" charset="0"/>
              <a:cs typeface="Arial" charset="0"/>
            </a:endParaRPr>
          </a:p>
          <a:p>
            <a:pPr algn="ctr" rtl="0"/>
            <a:endParaRPr lang="nl-NL" sz="2800" dirty="0">
              <a:solidFill>
                <a:schemeClr val="bg1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0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ID/ataxia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14 families showed ID+ </a:t>
            </a:r>
            <a:r>
              <a:rPr lang="en-US" dirty="0" err="1" smtClean="0"/>
              <a:t>truncal</a:t>
            </a:r>
            <a:r>
              <a:rPr lang="en-US" dirty="0" smtClean="0"/>
              <a:t> ataxia</a:t>
            </a:r>
          </a:p>
          <a:p>
            <a:r>
              <a:rPr lang="en-US" dirty="0" smtClean="0"/>
              <a:t>One family: </a:t>
            </a:r>
            <a:r>
              <a:rPr lang="en-US" b="1" i="1" dirty="0" smtClean="0">
                <a:solidFill>
                  <a:srgbClr val="FF0000"/>
                </a:solidFill>
              </a:rPr>
              <a:t>ZBTB11</a:t>
            </a: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GPAA1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MRPL10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RIPPY10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FAM123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DDX3X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/>
              <a:t>One </a:t>
            </a:r>
            <a:r>
              <a:rPr lang="en-US" dirty="0" smtClean="0"/>
              <a:t>family: </a:t>
            </a:r>
            <a:r>
              <a:rPr lang="en-US" b="1" i="1" dirty="0" smtClean="0">
                <a:solidFill>
                  <a:srgbClr val="FF0000"/>
                </a:solidFill>
              </a:rPr>
              <a:t>EXOSC5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Two  families : two novel candidate (OLA1/GLS),(RAB3GAP1/R3HDM1)</a:t>
            </a:r>
            <a:endParaRPr lang="en-US" dirty="0"/>
          </a:p>
          <a:p>
            <a:r>
              <a:rPr lang="en-US" dirty="0" smtClean="0"/>
              <a:t>One family: CA8</a:t>
            </a:r>
            <a:endParaRPr lang="en-US" dirty="0"/>
          </a:p>
          <a:p>
            <a:r>
              <a:rPr lang="en-US" dirty="0"/>
              <a:t>One </a:t>
            </a:r>
            <a:r>
              <a:rPr lang="en-US" dirty="0" smtClean="0"/>
              <a:t>family: AK1 </a:t>
            </a:r>
            <a:endParaRPr lang="en-US" dirty="0"/>
          </a:p>
          <a:p>
            <a:r>
              <a:rPr lang="en-US" dirty="0" smtClean="0"/>
              <a:t>Three families: result pending </a:t>
            </a:r>
          </a:p>
        </p:txBody>
      </p:sp>
    </p:spTree>
    <p:extLst>
      <p:ext uri="{BB962C8B-B14F-4D97-AF65-F5344CB8AC3E}">
        <p14:creationId xmlns:p14="http://schemas.microsoft.com/office/powerpoint/2010/main" val="400801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4" y="152400"/>
            <a:ext cx="81438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Initial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Screening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Determine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Underline Genetic Defects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ID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Families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6732420"/>
              </p:ext>
            </p:extLst>
          </p:nvPr>
        </p:nvGraphicFramePr>
        <p:xfrm>
          <a:off x="498764" y="1570038"/>
          <a:ext cx="8383317" cy="52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5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0"/>
            <a:ext cx="87714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rtl="0">
              <a:defRPr/>
            </a:pPr>
            <a:r>
              <a:rPr lang="de-DE" sz="36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sv-SE" sz="3200" dirty="0">
                <a:solidFill>
                  <a:srgbClr val="FFFF00"/>
                </a:solidFill>
                <a:ea typeface="+mn-ea"/>
                <a:cs typeface="Arial" charset="0"/>
              </a:rPr>
              <a:t>Mapping strategy to identify novel genes in  ARID </a:t>
            </a:r>
            <a:endParaRPr lang="de-DE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2226" name="Picture 41" descr="http://www.nature.com/nature/journal/v449/n7162/images/449629a-i1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7" y="762000"/>
            <a:ext cx="1600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4"/>
          <p:cNvSpPr>
            <a:spLocks noChangeArrowheads="1"/>
          </p:cNvSpPr>
          <p:nvPr/>
        </p:nvSpPr>
        <p:spPr bwMode="auto">
          <a:xfrm>
            <a:off x="2167467" y="838201"/>
            <a:ext cx="514773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/>
            <a:r>
              <a:rPr lang="nl-NL" sz="2700">
                <a:latin typeface="Times New Roman" charset="0"/>
                <a:cs typeface="Times New Roman" charset="0"/>
              </a:rPr>
              <a:t>Genotyping using whole genome </a:t>
            </a:r>
          </a:p>
          <a:p>
            <a:pPr algn="ctr" rtl="0"/>
            <a:r>
              <a:rPr lang="nl-NL" sz="2700">
                <a:latin typeface="Times New Roman" charset="0"/>
                <a:cs typeface="Times New Roman" charset="0"/>
              </a:rPr>
              <a:t>SNP Arrays (10k - 1Mio markers)</a:t>
            </a:r>
          </a:p>
        </p:txBody>
      </p:sp>
      <p:pic>
        <p:nvPicPr>
          <p:cNvPr id="52228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7533" r="41792" b="6552"/>
          <a:stretch>
            <a:fillRect/>
          </a:stretch>
        </p:blipFill>
        <p:spPr bwMode="auto">
          <a:xfrm>
            <a:off x="474133" y="762001"/>
            <a:ext cx="155786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8"/>
          <p:cNvSpPr>
            <a:spLocks noChangeShapeType="1"/>
          </p:cNvSpPr>
          <p:nvPr/>
        </p:nvSpPr>
        <p:spPr bwMode="auto">
          <a:xfrm>
            <a:off x="4303889" y="2747964"/>
            <a:ext cx="325967" cy="1587"/>
          </a:xfrm>
          <a:prstGeom prst="line">
            <a:avLst/>
          </a:prstGeom>
          <a:noFill/>
          <a:ln w="9360">
            <a:solidFill>
              <a:srgbClr val="FF420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12"/>
          <p:cNvSpPr>
            <a:spLocks noChangeShapeType="1"/>
          </p:cNvSpPr>
          <p:nvPr/>
        </p:nvSpPr>
        <p:spPr bwMode="auto">
          <a:xfrm>
            <a:off x="5602111" y="2747964"/>
            <a:ext cx="324556" cy="1587"/>
          </a:xfrm>
          <a:prstGeom prst="line">
            <a:avLst/>
          </a:prstGeom>
          <a:noFill/>
          <a:ln w="9360">
            <a:solidFill>
              <a:srgbClr val="FF420E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AutoShape 241"/>
          <p:cNvSpPr>
            <a:spLocks noChangeArrowheads="1"/>
          </p:cNvSpPr>
          <p:nvPr/>
        </p:nvSpPr>
        <p:spPr bwMode="auto">
          <a:xfrm>
            <a:off x="309034" y="762000"/>
            <a:ext cx="8661400" cy="1143000"/>
          </a:xfrm>
          <a:prstGeom prst="roundRect">
            <a:avLst>
              <a:gd name="adj" fmla="val 10583"/>
            </a:avLst>
          </a:prstGeom>
          <a:solidFill>
            <a:schemeClr val="bg2">
              <a:alpha val="12941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rtl="0"/>
            <a:endParaRPr lang="en-US">
              <a:latin typeface="Times New Roman" charset="0"/>
              <a:cs typeface="Times New Roman" charset="0"/>
            </a:endParaRPr>
          </a:p>
        </p:txBody>
      </p:sp>
      <p:grpSp>
        <p:nvGrpSpPr>
          <p:cNvPr id="52232" name="Gruppierung 89"/>
          <p:cNvGrpSpPr>
            <a:grpSpLocks/>
          </p:cNvGrpSpPr>
          <p:nvPr/>
        </p:nvGrpSpPr>
        <p:grpSpPr bwMode="auto">
          <a:xfrm>
            <a:off x="304800" y="1752600"/>
            <a:ext cx="8669867" cy="3810000"/>
            <a:chOff x="304800" y="1676400"/>
            <a:chExt cx="9753600" cy="3810000"/>
          </a:xfrm>
        </p:grpSpPr>
        <p:grpSp>
          <p:nvGrpSpPr>
            <p:cNvPr id="52239" name="Group 29"/>
            <p:cNvGrpSpPr>
              <a:grpSpLocks/>
            </p:cNvGrpSpPr>
            <p:nvPr/>
          </p:nvGrpSpPr>
          <p:grpSpPr bwMode="auto">
            <a:xfrm>
              <a:off x="571500" y="2819400"/>
              <a:ext cx="4267200" cy="2362200"/>
              <a:chOff x="240" y="2016"/>
              <a:chExt cx="2688" cy="1488"/>
            </a:xfrm>
          </p:grpSpPr>
          <p:pic>
            <p:nvPicPr>
              <p:cNvPr id="52251" name="Picture 11" descr="parametric_lo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8" t="23468" r="8527" b="7141"/>
              <a:stretch>
                <a:fillRect/>
              </a:stretch>
            </p:blipFill>
            <p:spPr bwMode="auto">
              <a:xfrm>
                <a:off x="240" y="2016"/>
                <a:ext cx="268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52" name="Line 12"/>
              <p:cNvSpPr>
                <a:spLocks noChangeShapeType="1"/>
              </p:cNvSpPr>
              <p:nvPr/>
            </p:nvSpPr>
            <p:spPr bwMode="auto">
              <a:xfrm>
                <a:off x="1113" y="2160"/>
                <a:ext cx="135" cy="77"/>
              </a:xfrm>
              <a:prstGeom prst="line">
                <a:avLst/>
              </a:prstGeom>
              <a:noFill/>
              <a:ln w="9525">
                <a:solidFill>
                  <a:srgbClr val="FF021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0" name="Text Box 27"/>
            <p:cNvSpPr txBox="1">
              <a:spLocks noChangeArrowheads="1"/>
            </p:cNvSpPr>
            <p:nvPr/>
          </p:nvSpPr>
          <p:spPr bwMode="auto">
            <a:xfrm>
              <a:off x="1854859" y="5087779"/>
              <a:ext cx="175040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1600">
                  <a:latin typeface="Times New Roman" charset="0"/>
                  <a:cs typeface="Times New Roman" charset="0"/>
                </a:rPr>
                <a:t>Chromosomes 1-X</a:t>
              </a:r>
            </a:p>
          </p:txBody>
        </p:sp>
        <p:sp>
          <p:nvSpPr>
            <p:cNvPr id="52241" name="Text Box 28"/>
            <p:cNvSpPr txBox="1">
              <a:spLocks noChangeArrowheads="1"/>
            </p:cNvSpPr>
            <p:nvPr/>
          </p:nvSpPr>
          <p:spPr bwMode="auto">
            <a:xfrm rot="16200000">
              <a:off x="-52032" y="3684652"/>
              <a:ext cx="1124827" cy="380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1600">
                  <a:latin typeface="Times New Roman" charset="0"/>
                  <a:cs typeface="Times New Roman" charset="0"/>
                </a:rPr>
                <a:t>LOD Score</a:t>
              </a:r>
            </a:p>
          </p:txBody>
        </p:sp>
        <p:pic>
          <p:nvPicPr>
            <p:cNvPr id="52242" name="Picture 2" descr="haplotyp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9" t="54984" b="3215"/>
            <a:stretch>
              <a:fillRect/>
            </a:stretch>
          </p:blipFill>
          <p:spPr bwMode="auto">
            <a:xfrm>
              <a:off x="6896100" y="2514600"/>
              <a:ext cx="28956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Rectangle 32"/>
            <p:cNvSpPr>
              <a:spLocks noChangeArrowheads="1"/>
            </p:cNvSpPr>
            <p:nvPr/>
          </p:nvSpPr>
          <p:spPr bwMode="auto">
            <a:xfrm>
              <a:off x="7146857" y="3436896"/>
              <a:ext cx="379007" cy="1630425"/>
            </a:xfrm>
            <a:prstGeom prst="rect">
              <a:avLst/>
            </a:prstGeom>
            <a:noFill/>
            <a:ln w="38100">
              <a:solidFill>
                <a:srgbClr val="FF02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rtl="0"/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52244" name="Rectangle 33"/>
            <p:cNvSpPr>
              <a:spLocks noChangeArrowheads="1"/>
            </p:cNvSpPr>
            <p:nvPr/>
          </p:nvSpPr>
          <p:spPr bwMode="auto">
            <a:xfrm>
              <a:off x="7613582" y="3436896"/>
              <a:ext cx="379007" cy="1630425"/>
            </a:xfrm>
            <a:prstGeom prst="rect">
              <a:avLst/>
            </a:prstGeom>
            <a:noFill/>
            <a:ln w="38100">
              <a:solidFill>
                <a:srgbClr val="FF02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rtl="0"/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52245" name="Rectangle 34"/>
            <p:cNvSpPr>
              <a:spLocks noChangeArrowheads="1"/>
            </p:cNvSpPr>
            <p:nvPr/>
          </p:nvSpPr>
          <p:spPr bwMode="auto">
            <a:xfrm>
              <a:off x="9000517" y="3435168"/>
              <a:ext cx="379007" cy="1630425"/>
            </a:xfrm>
            <a:prstGeom prst="rect">
              <a:avLst/>
            </a:prstGeom>
            <a:noFill/>
            <a:ln w="38100">
              <a:solidFill>
                <a:srgbClr val="FF02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rtl="0"/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52246" name="Text Box 25"/>
            <p:cNvSpPr txBox="1">
              <a:spLocks noChangeArrowheads="1"/>
            </p:cNvSpPr>
            <p:nvPr/>
          </p:nvSpPr>
          <p:spPr bwMode="auto">
            <a:xfrm>
              <a:off x="864221" y="2057400"/>
              <a:ext cx="283631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2700">
                  <a:latin typeface="Times New Roman" charset="0"/>
                  <a:cs typeface="Times New Roman" charset="0"/>
                </a:rPr>
                <a:t>Linkage analysis</a:t>
              </a:r>
            </a:p>
          </p:txBody>
        </p:sp>
        <p:sp>
          <p:nvSpPr>
            <p:cNvPr id="52247" name="Text Box 31"/>
            <p:cNvSpPr txBox="1">
              <a:spLocks noChangeArrowheads="1"/>
            </p:cNvSpPr>
            <p:nvPr/>
          </p:nvSpPr>
          <p:spPr bwMode="auto">
            <a:xfrm>
              <a:off x="5952583" y="2057400"/>
              <a:ext cx="405949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2700">
                  <a:latin typeface="Times New Roman" charset="0"/>
                  <a:cs typeface="Times New Roman" charset="0"/>
                </a:rPr>
                <a:t> Homozygosity mapping</a:t>
              </a:r>
            </a:p>
          </p:txBody>
        </p:sp>
        <p:sp>
          <p:nvSpPr>
            <p:cNvPr id="52248" name="Textfeld 86"/>
            <p:cNvSpPr txBox="1">
              <a:spLocks noChangeArrowheads="1"/>
            </p:cNvSpPr>
            <p:nvPr/>
          </p:nvSpPr>
          <p:spPr bwMode="auto">
            <a:xfrm>
              <a:off x="3078985" y="3429000"/>
              <a:ext cx="4075122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4900">
                  <a:solidFill>
                    <a:srgbClr val="FF0217"/>
                  </a:solidFill>
                  <a:latin typeface="Times New Roman" charset="0"/>
                  <a:cs typeface="Times New Roman" charset="0"/>
                </a:rPr>
                <a:t>Disease locus</a:t>
              </a:r>
            </a:p>
          </p:txBody>
        </p:sp>
        <p:sp>
          <p:nvSpPr>
            <p:cNvPr id="52249" name="AutoShape 241"/>
            <p:cNvSpPr>
              <a:spLocks noChangeArrowheads="1"/>
            </p:cNvSpPr>
            <p:nvPr/>
          </p:nvSpPr>
          <p:spPr bwMode="auto">
            <a:xfrm>
              <a:off x="304800" y="1752600"/>
              <a:ext cx="9753600" cy="3733800"/>
            </a:xfrm>
            <a:prstGeom prst="roundRect">
              <a:avLst>
                <a:gd name="adj" fmla="val 10583"/>
              </a:avLst>
            </a:prstGeom>
            <a:solidFill>
              <a:schemeClr val="bg2">
                <a:alpha val="12941"/>
              </a:schemeClr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3" name="AutoShape 242"/>
            <p:cNvSpPr>
              <a:spLocks noChangeArrowheads="1"/>
            </p:cNvSpPr>
            <p:nvPr/>
          </p:nvSpPr>
          <p:spPr bwMode="auto">
            <a:xfrm>
              <a:off x="4559300" y="1676400"/>
              <a:ext cx="1244600" cy="609600"/>
            </a:xfrm>
            <a:prstGeom prst="downArrow">
              <a:avLst>
                <a:gd name="adj1" fmla="val 61361"/>
                <a:gd name="adj2" fmla="val 51750"/>
              </a:avLst>
            </a:prstGeom>
            <a:solidFill>
              <a:srgbClr val="F0F0F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endParaRPr lang="de-D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2233" name="Gruppierung 88"/>
          <p:cNvGrpSpPr>
            <a:grpSpLocks/>
          </p:cNvGrpSpPr>
          <p:nvPr/>
        </p:nvGrpSpPr>
        <p:grpSpPr bwMode="auto">
          <a:xfrm>
            <a:off x="304800" y="5257800"/>
            <a:ext cx="8661400" cy="1219200"/>
            <a:chOff x="308769" y="5562600"/>
            <a:chExt cx="9745662" cy="1219200"/>
          </a:xfrm>
        </p:grpSpPr>
        <p:sp>
          <p:nvSpPr>
            <p:cNvPr id="52234" name="Textfeld 71"/>
            <p:cNvSpPr txBox="1">
              <a:spLocks noChangeArrowheads="1"/>
            </p:cNvSpPr>
            <p:nvPr/>
          </p:nvSpPr>
          <p:spPr bwMode="auto">
            <a:xfrm>
              <a:off x="1152446" y="6121569"/>
              <a:ext cx="864757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rtl="0" eaLnBrk="1" hangingPunct="1"/>
              <a:r>
                <a:rPr lang="de-DE" sz="2700">
                  <a:latin typeface="Times New Roman" charset="0"/>
                  <a:cs typeface="Times New Roman" charset="0"/>
                </a:rPr>
                <a:t>Mutation screening                        Functional analyses</a:t>
              </a:r>
            </a:p>
          </p:txBody>
        </p:sp>
        <p:pic>
          <p:nvPicPr>
            <p:cNvPr id="52235" name="Bild 73" descr="AA02311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0" y="6093022"/>
              <a:ext cx="609600" cy="68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14" descr="Bild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3" t="28014" r="6279" b="710"/>
            <a:stretch>
              <a:fillRect/>
            </a:stretch>
          </p:blipFill>
          <p:spPr bwMode="auto">
            <a:xfrm>
              <a:off x="3771900" y="6096000"/>
              <a:ext cx="1905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AutoShape 241"/>
            <p:cNvSpPr>
              <a:spLocks noChangeArrowheads="1"/>
            </p:cNvSpPr>
            <p:nvPr/>
          </p:nvSpPr>
          <p:spPr bwMode="auto">
            <a:xfrm>
              <a:off x="308769" y="5943599"/>
              <a:ext cx="9745662" cy="838201"/>
            </a:xfrm>
            <a:prstGeom prst="roundRect">
              <a:avLst>
                <a:gd name="adj" fmla="val 10583"/>
              </a:avLst>
            </a:prstGeom>
            <a:solidFill>
              <a:schemeClr val="bg2">
                <a:alpha val="12941"/>
              </a:schemeClr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71" name="AutoShape 242"/>
            <p:cNvSpPr>
              <a:spLocks noChangeArrowheads="1"/>
            </p:cNvSpPr>
            <p:nvPr/>
          </p:nvSpPr>
          <p:spPr bwMode="auto">
            <a:xfrm>
              <a:off x="4559199" y="5562600"/>
              <a:ext cx="1244803" cy="609600"/>
            </a:xfrm>
            <a:prstGeom prst="downArrow">
              <a:avLst>
                <a:gd name="adj1" fmla="val 61361"/>
                <a:gd name="adj2" fmla="val 51750"/>
              </a:avLst>
            </a:prstGeom>
            <a:solidFill>
              <a:srgbClr val="F0F0F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endParaRPr lang="de-D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03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7" y="152400"/>
            <a:ext cx="8229600" cy="1295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 2006</a:t>
            </a:r>
            <a:b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Homozygosity mapping for 78 families with NSARMR, </a:t>
            </a:r>
            <a:b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12 families showed single autosomal linkage intervals</a:t>
            </a:r>
            <a:b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endParaRPr lang="en-US" sz="28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lvl="1" eaLnBrk="1" hangingPunct="1"/>
            <a:r>
              <a:rPr lang="en-US" sz="1800">
                <a:latin typeface="Times New Roman" charset="0"/>
                <a:cs typeface="Times New Roman" charset="0"/>
              </a:rPr>
              <a:t>8 of these linkage intervals, with LOD scores above 3 represent novel gene loci for NS-ARMR.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6333067" y="5562601"/>
            <a:ext cx="2939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14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Najmabadi H., Hum Genet, 121: 2006</a:t>
            </a:r>
          </a:p>
        </p:txBody>
      </p:sp>
    </p:spTree>
    <p:extLst>
      <p:ext uri="{BB962C8B-B14F-4D97-AF65-F5344CB8AC3E}">
        <p14:creationId xmlns:p14="http://schemas.microsoft.com/office/powerpoint/2010/main" val="288091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39825"/>
          </a:xfrm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Autosomal Recessive Mental Retardation: Homozygosity Mapping Identifies 27 Single Linkage Intervals, at Least 15 Novel Loci and Several Mutation Hotspots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85800"/>
            <a:ext cx="7416800" cy="5867400"/>
          </a:xfrm>
        </p:spPr>
      </p:pic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6596945" y="6324600"/>
            <a:ext cx="18646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Kuss et al. 2010 Hum Genet</a:t>
            </a:r>
          </a:p>
        </p:txBody>
      </p:sp>
    </p:spTree>
    <p:extLst>
      <p:ext uri="{BB962C8B-B14F-4D97-AF65-F5344CB8AC3E}">
        <p14:creationId xmlns:p14="http://schemas.microsoft.com/office/powerpoint/2010/main" val="8232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6"/>
          <p:cNvSpPr>
            <a:spLocks noGrp="1"/>
          </p:cNvSpPr>
          <p:nvPr>
            <p:ph type="title"/>
          </p:nvPr>
        </p:nvSpPr>
        <p:spPr>
          <a:xfrm>
            <a:off x="440267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v-SE" sz="3600">
                <a:solidFill>
                  <a:srgbClr val="FFFF00"/>
                </a:solidFill>
                <a:latin typeface="Calibri" charset="0"/>
              </a:rPr>
              <a:t>Identification of novel molecular defects underlying syndromic and non-syndromic ID </a:t>
            </a:r>
            <a:endParaRPr lang="en-US" sz="36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55289" cy="5424171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4724400"/>
                <a:gridCol w="990600"/>
                <a:gridCol w="1535289"/>
              </a:tblGrid>
              <a:tr h="335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Gene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Location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Function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Ethnicity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Reference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GRIK2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6q16.3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Involved in the transmission of light information from the retina to the hypothalamus, Involved in the maturation of microcircuits and network formation in brain areas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Motazacker MM et  al. </a:t>
                      </a: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Am J Hum Genet  2007; 81: 792–798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TUSC3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8p22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Play a central role in vertebrate embryonic development that cannot be compensated by other putative Mg2+ transporters , required for cellular Mg2+ uptake , catalyzes the transfer of an oligosaccharide chain on nascent proteins, the key step of N-glycosylation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Iranian, French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Garshasbi M et al. </a:t>
                      </a: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Am J Hum Genet 2008; 82, 1158–1164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VLDLR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9p24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Play a role at the part of the reelin signaling pathway, which is involved in neuroblast migration in the cerebral cortex and cerebellum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Iranian, Canadian, Turkish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Abbasi Moheb L et al. Euro J Hum Genet 2008; 16: 270–273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TRAPPC9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8q24.3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May be a potential target for modulating the NF-(kappa)B signaling cascade in neuronal pathologies dependent upon abnormal activation of this pathway, enhancer of the cytokine-induced NF-(kappa)B signaling pathway, having an essential function in post mitotic neurons as opposed to neural progenitors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Iranian, Pakistani, Tunisian, Israeli</a:t>
                      </a:r>
                      <a:endParaRPr kumimoji="0" 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Mir A at al.</a:t>
                      </a:r>
                      <a:r>
                        <a:rPr kumimoji="0" 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Am J Hum Genet 2009; 85: 909-915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SRD5A3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4q12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polyprenol reductase with a crucial role in N-linked protein glycosylation, polyprenol reductase, that is required for converting polyprenol to dolichol, confirming that the reduction of polyprenol is the major pathway for dolichol biosynthesis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Iranian, Emirati, Turkish, Polish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Kahrizi K at al. Euro J  Hum Genet  2011;19:115–117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ZC3H14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14q31.3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May contribute to control of gene expression in human cells through binding poly(A) RNA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Pak CH et al.  PNAS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ST3GAL3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1p34.1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Transfering sialic acid to terminal positions on the carbohydrate groups of glycoproteins and glycolipids , Being key determinants for a variety of cellular recognition processes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Iranian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Kuss  AW  et al. Submitted to   ASHG, 2011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NSUN2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5p115.31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RNA methyltransferase that methylates tRNAs, and possibly RNA polymerase III transcripts., May act downstream of Myc to regulate epidermal cell growth and proliferation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Two Iranian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Abbasi Moheb L et al. Submitted at ESHG  2011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ZNF526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19q13.2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Involved in transcription regulation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Two Iranian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Abbasi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Moheb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L et al. Submitted at ESHG  2011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1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Bild 155" descr="G4458-90000_SureSelect_DNACapture_Page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4365" r="12666" b="18947"/>
          <a:stretch>
            <a:fillRect/>
          </a:stretch>
        </p:blipFill>
        <p:spPr bwMode="auto">
          <a:xfrm>
            <a:off x="508000" y="1371600"/>
            <a:ext cx="25738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AutoShape 236"/>
          <p:cNvSpPr>
            <a:spLocks noChangeArrowheads="1"/>
          </p:cNvSpPr>
          <p:nvPr/>
        </p:nvSpPr>
        <p:spPr bwMode="auto">
          <a:xfrm>
            <a:off x="266701" y="576263"/>
            <a:ext cx="4147255" cy="3962400"/>
          </a:xfrm>
          <a:prstGeom prst="roundRect">
            <a:avLst>
              <a:gd name="adj" fmla="val 10583"/>
            </a:avLst>
          </a:prstGeom>
          <a:solidFill>
            <a:schemeClr val="bg2">
              <a:alpha val="12941"/>
            </a:schemeClr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992533" cy="642938"/>
          </a:xfrm>
        </p:spPr>
        <p:txBody>
          <a:bodyPr lIns="90000" tIns="46800" rIns="90000" bIns="46800" rtlCol="0">
            <a:noAutofit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sz="2400" b="1" dirty="0" smtClean="0">
                <a:solidFill>
                  <a:srgbClr val="FFFFFF"/>
                </a:solidFill>
                <a:ea typeface="+mj-ea"/>
                <a:cs typeface="+mj-cs"/>
              </a:rPr>
              <a:t>Identification of novel molecular defects using </a:t>
            </a:r>
            <a:r>
              <a:rPr lang="en-US" sz="2400" b="1" i="1" dirty="0" smtClean="0">
                <a:solidFill>
                  <a:srgbClr val="FFFFFF"/>
                </a:solidFill>
              </a:rPr>
              <a:t>exome enrichment &amp; next generation sequencing </a:t>
            </a:r>
            <a:endParaRPr lang="en-US" sz="2400" b="1" i="1" dirty="0" smtClean="0">
              <a:solidFill>
                <a:srgbClr val="FFFF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636" name="Text Box 123"/>
          <p:cNvSpPr txBox="1">
            <a:spLocks noChangeArrowheads="1"/>
          </p:cNvSpPr>
          <p:nvPr/>
        </p:nvSpPr>
        <p:spPr bwMode="auto">
          <a:xfrm>
            <a:off x="300567" y="609601"/>
            <a:ext cx="42714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de-DE" sz="2000">
                <a:latin typeface="Times New Roman" charset="0"/>
                <a:cs typeface="Times New Roman" charset="0"/>
              </a:rPr>
              <a:t>I. Enrichment of genomic segment to be sequenced : Array hybridisation</a:t>
            </a:r>
          </a:p>
        </p:txBody>
      </p:sp>
      <p:sp>
        <p:nvSpPr>
          <p:cNvPr id="69637" name="AutoShape 135"/>
          <p:cNvSpPr>
            <a:spLocks noChangeArrowheads="1"/>
          </p:cNvSpPr>
          <p:nvPr/>
        </p:nvSpPr>
        <p:spPr bwMode="auto">
          <a:xfrm rot="20958628" flipH="1">
            <a:off x="2407356" y="1755776"/>
            <a:ext cx="1295400" cy="161925"/>
          </a:xfrm>
          <a:prstGeom prst="curvedDownArrow">
            <a:avLst>
              <a:gd name="adj1" fmla="val 180000"/>
              <a:gd name="adj2" fmla="val 360000"/>
              <a:gd name="adj3" fmla="val 33333"/>
            </a:avLst>
          </a:prstGeom>
          <a:solidFill>
            <a:srgbClr val="F0F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260"/>
          <p:cNvSpPr txBox="1">
            <a:spLocks noChangeArrowheads="1"/>
          </p:cNvSpPr>
          <p:nvPr/>
        </p:nvSpPr>
        <p:spPr bwMode="auto">
          <a:xfrm>
            <a:off x="3081867" y="1852614"/>
            <a:ext cx="1334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de-DE" sz="1400">
                <a:latin typeface="Times New Roman" charset="0"/>
                <a:cs typeface="Times New Roman" charset="0"/>
              </a:rPr>
              <a:t>Probes for coding sequences in</a:t>
            </a:r>
          </a:p>
          <a:p>
            <a:pPr algn="l" rtl="0" eaLnBrk="1" hangingPunct="1"/>
            <a:r>
              <a:rPr lang="de-DE" sz="1400">
                <a:latin typeface="Times New Roman" charset="0"/>
                <a:cs typeface="Times New Roman" charset="0"/>
              </a:rPr>
              <a:t>linkage Interval</a:t>
            </a:r>
          </a:p>
        </p:txBody>
      </p:sp>
      <p:grpSp>
        <p:nvGrpSpPr>
          <p:cNvPr id="2" name="Gruppierung 157"/>
          <p:cNvGrpSpPr>
            <a:grpSpLocks/>
          </p:cNvGrpSpPr>
          <p:nvPr/>
        </p:nvGrpSpPr>
        <p:grpSpPr bwMode="auto">
          <a:xfrm>
            <a:off x="4368800" y="609600"/>
            <a:ext cx="4553656" cy="3962400"/>
            <a:chOff x="4872038" y="576263"/>
            <a:chExt cx="5122862" cy="3962400"/>
          </a:xfrm>
        </p:grpSpPr>
        <p:grpSp>
          <p:nvGrpSpPr>
            <p:cNvPr id="69685" name="Gruppierung 156"/>
            <p:cNvGrpSpPr>
              <a:grpSpLocks/>
            </p:cNvGrpSpPr>
            <p:nvPr/>
          </p:nvGrpSpPr>
          <p:grpSpPr bwMode="auto">
            <a:xfrm>
              <a:off x="5329961" y="576263"/>
              <a:ext cx="4664939" cy="3962400"/>
              <a:chOff x="5329961" y="576263"/>
              <a:chExt cx="4664939" cy="3962400"/>
            </a:xfrm>
          </p:grpSpPr>
          <p:grpSp>
            <p:nvGrpSpPr>
              <p:cNvPr id="69687" name="Group 240"/>
              <p:cNvGrpSpPr>
                <a:grpSpLocks/>
              </p:cNvGrpSpPr>
              <p:nvPr/>
            </p:nvGrpSpPr>
            <p:grpSpPr bwMode="auto">
              <a:xfrm>
                <a:off x="6199775" y="3167063"/>
                <a:ext cx="3342754" cy="1054100"/>
                <a:chOff x="4589" y="1324"/>
                <a:chExt cx="2106" cy="664"/>
              </a:xfrm>
            </p:grpSpPr>
            <p:sp>
              <p:nvSpPr>
                <p:cNvPr id="69692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4676" y="139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3" name="Text Box 166"/>
                <p:cNvSpPr txBox="1">
                  <a:spLocks noChangeArrowheads="1"/>
                </p:cNvSpPr>
                <p:nvPr/>
              </p:nvSpPr>
              <p:spPr bwMode="auto">
                <a:xfrm rot="326223">
                  <a:off x="4650" y="1488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4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4868" y="1584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5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4964" y="1680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6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5060" y="1776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7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5012" y="187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4916" y="1440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699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5012" y="1536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0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5108" y="163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1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4589" y="1728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2" name="Text Box 175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650" y="1680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3" name="Text Box 176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746" y="1776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4" name="Text Box 177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842" y="187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5" name="Text Box 178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602" y="1440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6" name="Text Box 179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698" y="1536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7" name="Text Box 180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794" y="163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8" name="Text Box 181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890" y="1728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09" name="Text Box 182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746" y="1824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10" name="Text Box 183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611" y="139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11" name="Text Box 184"/>
                <p:cNvSpPr txBox="1">
                  <a:spLocks noChangeArrowheads="1"/>
                </p:cNvSpPr>
                <p:nvPr/>
              </p:nvSpPr>
              <p:spPr bwMode="auto">
                <a:xfrm rot="21174876">
                  <a:off x="4611" y="1776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4628" y="1488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13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685" y="1632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  <p:sp>
              <p:nvSpPr>
                <p:cNvPr id="69714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676" y="1324"/>
                  <a:ext cx="158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de-DE" sz="600">
                      <a:latin typeface="Times New Roman" charset="0"/>
                      <a:cs typeface="Times New Roman" charset="0"/>
                    </a:rPr>
                    <a:t>ACTGGACCTGATTGCCTAAGGTCGATGCATGCATGAGTCC</a:t>
                  </a:r>
                </a:p>
              </p:txBody>
            </p:sp>
          </p:grpSp>
          <p:pic>
            <p:nvPicPr>
              <p:cNvPr id="69688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8" r="7407"/>
              <a:stretch>
                <a:fillRect/>
              </a:stretch>
            </p:blipFill>
            <p:spPr bwMode="auto">
              <a:xfrm>
                <a:off x="5558526" y="1185863"/>
                <a:ext cx="1752328" cy="1827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69689" name="Text Box 10"/>
              <p:cNvSpPr txBox="1">
                <a:spLocks noChangeArrowheads="1"/>
              </p:cNvSpPr>
              <p:nvPr/>
            </p:nvSpPr>
            <p:spPr bwMode="auto">
              <a:xfrm>
                <a:off x="7615606" y="1795463"/>
                <a:ext cx="2361833" cy="126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defTabSz="449263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defTabSz="449263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defTabSz="449263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defTabSz="449263" rt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2000">
                    <a:latin typeface="Times New Roman" charset="0"/>
                    <a:ea typeface="SimSun" charset="0"/>
                    <a:cs typeface="Times New Roman" charset="0"/>
                  </a:rPr>
                  <a:t>Millions of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2000">
                    <a:latin typeface="Times New Roman" charset="0"/>
                    <a:ea typeface="SimSun" charset="0"/>
                    <a:cs typeface="Times New Roman" charset="0"/>
                  </a:rPr>
                  <a:t>(paired-end) reads</a:t>
                </a:r>
              </a:p>
            </p:txBody>
          </p:sp>
          <p:sp>
            <p:nvSpPr>
              <p:cNvPr id="69690" name="AutoShape 239"/>
              <p:cNvSpPr>
                <a:spLocks noChangeArrowheads="1"/>
              </p:cNvSpPr>
              <p:nvPr/>
            </p:nvSpPr>
            <p:spPr bwMode="auto">
              <a:xfrm>
                <a:off x="5329961" y="576263"/>
                <a:ext cx="4664939" cy="3962400"/>
              </a:xfrm>
              <a:prstGeom prst="roundRect">
                <a:avLst>
                  <a:gd name="adj" fmla="val 10583"/>
                </a:avLst>
              </a:prstGeom>
              <a:solidFill>
                <a:schemeClr val="bg2">
                  <a:alpha val="12941"/>
                </a:schemeClr>
              </a:solidFill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9691" name="Text Box 124"/>
              <p:cNvSpPr txBox="1">
                <a:spLocks noChangeArrowheads="1"/>
              </p:cNvSpPr>
              <p:nvPr/>
            </p:nvSpPr>
            <p:spPr bwMode="auto">
              <a:xfrm>
                <a:off x="5676900" y="609600"/>
                <a:ext cx="252311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rtl="0" eaLnBrk="1" hangingPunct="1"/>
                <a:r>
                  <a:rPr lang="de-DE" sz="2000">
                    <a:latin typeface="Times New Roman" charset="0"/>
                    <a:cs typeface="Times New Roman" charset="0"/>
                  </a:rPr>
                  <a:t>II. Deep sequencing</a:t>
                </a:r>
              </a:p>
            </p:txBody>
          </p:sp>
        </p:grpSp>
        <p:sp>
          <p:nvSpPr>
            <p:cNvPr id="435211" name="AutoShape 11"/>
            <p:cNvSpPr>
              <a:spLocks noChangeArrowheads="1"/>
            </p:cNvSpPr>
            <p:nvPr/>
          </p:nvSpPr>
          <p:spPr bwMode="auto">
            <a:xfrm rot="-5400000">
              <a:off x="4934744" y="1993107"/>
              <a:ext cx="484188" cy="609600"/>
            </a:xfrm>
            <a:prstGeom prst="downArrow">
              <a:avLst>
                <a:gd name="adj1" fmla="val 50398"/>
                <a:gd name="adj2" fmla="val 37701"/>
              </a:avLst>
            </a:prstGeom>
            <a:solidFill>
              <a:srgbClr val="F0F0F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3048000" y="3581400"/>
            <a:ext cx="14153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ln>
                  <a:solidFill>
                    <a:srgbClr val="000000"/>
                  </a:solidFill>
                </a:ln>
                <a:solidFill>
                  <a:srgbClr val="FFCCFF"/>
                </a:solidFill>
                <a:latin typeface="Times New Roman" charset="0"/>
                <a:ea typeface="SimSun" charset="0"/>
                <a:cs typeface="Times New Roman" charset="0"/>
              </a:rPr>
              <a:t>DNA fragments from coding regions of linkage interval</a:t>
            </a:r>
          </a:p>
        </p:txBody>
      </p:sp>
      <p:grpSp>
        <p:nvGrpSpPr>
          <p:cNvPr id="5" name="Gruppierung 155"/>
          <p:cNvGrpSpPr>
            <a:grpSpLocks/>
          </p:cNvGrpSpPr>
          <p:nvPr/>
        </p:nvGrpSpPr>
        <p:grpSpPr bwMode="auto">
          <a:xfrm>
            <a:off x="237067" y="4343400"/>
            <a:ext cx="8662812" cy="2286000"/>
            <a:chOff x="300038" y="4462463"/>
            <a:chExt cx="9745662" cy="2319337"/>
          </a:xfrm>
        </p:grpSpPr>
        <p:sp>
          <p:nvSpPr>
            <p:cNvPr id="69645" name="AutoShape 241"/>
            <p:cNvSpPr>
              <a:spLocks noChangeArrowheads="1"/>
            </p:cNvSpPr>
            <p:nvPr/>
          </p:nvSpPr>
          <p:spPr bwMode="auto">
            <a:xfrm>
              <a:off x="300038" y="4767263"/>
              <a:ext cx="9745662" cy="2014537"/>
            </a:xfrm>
            <a:prstGeom prst="roundRect">
              <a:avLst>
                <a:gd name="adj" fmla="val 10583"/>
              </a:avLst>
            </a:prstGeom>
            <a:solidFill>
              <a:schemeClr val="bg2">
                <a:alpha val="12941"/>
              </a:schemeClr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69646" name="Group 231"/>
            <p:cNvGrpSpPr>
              <a:grpSpLocks/>
            </p:cNvGrpSpPr>
            <p:nvPr/>
          </p:nvGrpSpPr>
          <p:grpSpPr bwMode="auto">
            <a:xfrm>
              <a:off x="4186238" y="4876800"/>
              <a:ext cx="5681663" cy="1795462"/>
              <a:chOff x="2928" y="2885"/>
              <a:chExt cx="3579" cy="1131"/>
            </a:xfrm>
          </p:grpSpPr>
          <p:grpSp>
            <p:nvGrpSpPr>
              <p:cNvPr id="69652" name="Group 227"/>
              <p:cNvGrpSpPr>
                <a:grpSpLocks/>
              </p:cNvGrpSpPr>
              <p:nvPr/>
            </p:nvGrpSpPr>
            <p:grpSpPr bwMode="auto">
              <a:xfrm>
                <a:off x="2928" y="2975"/>
                <a:ext cx="3552" cy="1041"/>
                <a:chOff x="2928" y="2975"/>
                <a:chExt cx="3552" cy="1041"/>
              </a:xfrm>
            </p:grpSpPr>
            <p:grpSp>
              <p:nvGrpSpPr>
                <p:cNvPr id="69654" name="Group 189"/>
                <p:cNvGrpSpPr>
                  <a:grpSpLocks/>
                </p:cNvGrpSpPr>
                <p:nvPr/>
              </p:nvGrpSpPr>
              <p:grpSpPr bwMode="auto">
                <a:xfrm rot="-5400000">
                  <a:off x="4584" y="2120"/>
                  <a:ext cx="240" cy="3552"/>
                  <a:chOff x="752" y="478"/>
                  <a:chExt cx="166" cy="1724"/>
                </a:xfrm>
              </p:grpSpPr>
              <p:pic>
                <p:nvPicPr>
                  <p:cNvPr id="69683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4806" t="16740" r="29895" b="26401"/>
                  <a:stretch>
                    <a:fillRect/>
                  </a:stretch>
                </p:blipFill>
                <p:spPr bwMode="auto">
                  <a:xfrm>
                    <a:off x="785" y="478"/>
                    <a:ext cx="133" cy="1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68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752" y="705"/>
                    <a:ext cx="0" cy="14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655" name="Group 226"/>
                <p:cNvGrpSpPr>
                  <a:grpSpLocks/>
                </p:cNvGrpSpPr>
                <p:nvPr/>
              </p:nvGrpSpPr>
              <p:grpSpPr bwMode="auto">
                <a:xfrm>
                  <a:off x="3133" y="2975"/>
                  <a:ext cx="767" cy="830"/>
                  <a:chOff x="3133" y="2975"/>
                  <a:chExt cx="767" cy="830"/>
                </a:xfrm>
              </p:grpSpPr>
              <p:sp>
                <p:nvSpPr>
                  <p:cNvPr id="69656" name="Text Box 1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2" y="3707"/>
                    <a:ext cx="576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400">
                        <a:solidFill>
                          <a:srgbClr val="FF0217"/>
                        </a:solidFill>
                      </a:rPr>
                      <a:t>ACTGGACCTGATTGCCTA</a:t>
                    </a:r>
                  </a:p>
                </p:txBody>
              </p:sp>
              <p:grpSp>
                <p:nvGrpSpPr>
                  <p:cNvPr id="69657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133" y="3406"/>
                    <a:ext cx="766" cy="372"/>
                    <a:chOff x="3133" y="3406"/>
                    <a:chExt cx="766" cy="372"/>
                  </a:xfrm>
                </p:grpSpPr>
                <p:sp>
                  <p:nvSpPr>
                    <p:cNvPr id="69673" name="Rectangl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3" y="3592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4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4" y="3648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5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7" y="3680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6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4" y="3619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7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9" y="3406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8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5" y="3536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9" name="Text Box 2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0" y="3563"/>
                      <a:ext cx="576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ACTGGACCTGATTGCCTA</a:t>
                      </a:r>
                    </a:p>
                  </p:txBody>
                </p:sp>
                <p:sp>
                  <p:nvSpPr>
                    <p:cNvPr id="69680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3" y="3434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81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1" y="3470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82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1" y="3504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</p:grpSp>
              <p:grpSp>
                <p:nvGrpSpPr>
                  <p:cNvPr id="69658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134" y="3101"/>
                    <a:ext cx="766" cy="372"/>
                    <a:chOff x="3134" y="3101"/>
                    <a:chExt cx="766" cy="372"/>
                  </a:xfrm>
                </p:grpSpPr>
                <p:sp>
                  <p:nvSpPr>
                    <p:cNvPr id="69663" name="Rectangle 21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318" y="3287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4" name="Rectangle 21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27" y="3343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5" name="Rectangle 21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34" y="3375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6" name="Rectangle 21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17" y="3314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7" name="Rectangle 21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72" y="3101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8" name="Rectangle 21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66" y="3231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69" name="Text Box 217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3225" y="3258"/>
                      <a:ext cx="576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ACTGGACCTGATTGCCTA</a:t>
                      </a:r>
                    </a:p>
                  </p:txBody>
                </p:sp>
                <p:sp>
                  <p:nvSpPr>
                    <p:cNvPr id="69670" name="Rectangle 21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98" y="3129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1" name="Rectangle 21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80" y="3165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  <p:sp>
                  <p:nvSpPr>
                    <p:cNvPr id="69672" name="Rectangle 22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270" y="3199"/>
                      <a:ext cx="582" cy="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400">
                          <a:solidFill>
                            <a:srgbClr val="FF0217"/>
                          </a:solidFill>
                        </a:rPr>
                        <a:t>AGGTCGATGCATGCATGAGTCC</a:t>
                      </a:r>
                    </a:p>
                  </p:txBody>
                </p:sp>
              </p:grpSp>
              <p:sp>
                <p:nvSpPr>
                  <p:cNvPr id="69659" name="Rectangle 2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243" y="2975"/>
                    <a:ext cx="58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400">
                        <a:solidFill>
                          <a:srgbClr val="FF0217"/>
                        </a:solidFill>
                      </a:rPr>
                      <a:t>AGGTCGATGCATGCATGAGTCC</a:t>
                    </a:r>
                  </a:p>
                </p:txBody>
              </p:sp>
              <p:sp>
                <p:nvSpPr>
                  <p:cNvPr id="69660" name="Rectangle 2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237" y="3040"/>
                    <a:ext cx="58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400">
                        <a:solidFill>
                          <a:srgbClr val="FF0217"/>
                        </a:solidFill>
                      </a:rPr>
                      <a:t>AGGTCGATGCATGCATGAGTCC</a:t>
                    </a:r>
                  </a:p>
                </p:txBody>
              </p:sp>
              <p:sp>
                <p:nvSpPr>
                  <p:cNvPr id="69661" name="Rectangle 22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269" y="3009"/>
                    <a:ext cx="58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400">
                        <a:solidFill>
                          <a:srgbClr val="FF0217"/>
                        </a:solidFill>
                      </a:rPr>
                      <a:t>AGGTCGATGCATGCATGAGTCC</a:t>
                    </a:r>
                  </a:p>
                </p:txBody>
              </p:sp>
              <p:sp>
                <p:nvSpPr>
                  <p:cNvPr id="69662" name="Rectangle 2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266" y="3072"/>
                    <a:ext cx="582" cy="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400">
                        <a:solidFill>
                          <a:srgbClr val="FF0217"/>
                        </a:solidFill>
                      </a:rPr>
                      <a:t>AGGTCGATGCATGCATGAGTCC</a:t>
                    </a:r>
                  </a:p>
                </p:txBody>
              </p:sp>
            </p:grpSp>
          </p:grpSp>
          <p:sp>
            <p:nvSpPr>
              <p:cNvPr id="69653" name="Text Box 228"/>
              <p:cNvSpPr txBox="1">
                <a:spLocks noChangeArrowheads="1"/>
              </p:cNvSpPr>
              <p:nvPr/>
            </p:nvSpPr>
            <p:spPr bwMode="auto">
              <a:xfrm>
                <a:off x="3974" y="2885"/>
                <a:ext cx="253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2000">
                  <a:solidFill>
                    <a:srgbClr val="FF0217"/>
                  </a:solidFill>
                </a:endParaRPr>
              </a:p>
            </p:txBody>
          </p:sp>
        </p:grpSp>
        <p:sp>
          <p:nvSpPr>
            <p:cNvPr id="69647" name="Text Box 188"/>
            <p:cNvSpPr txBox="1">
              <a:spLocks noChangeArrowheads="1"/>
            </p:cNvSpPr>
            <p:nvPr/>
          </p:nvSpPr>
          <p:spPr bwMode="auto">
            <a:xfrm>
              <a:off x="770227" y="4995863"/>
              <a:ext cx="2747553" cy="40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2000">
                  <a:latin typeface="Times New Roman" charset="0"/>
                  <a:cs typeface="Times New Roman" charset="0"/>
                </a:rPr>
                <a:t>III. Sequence analysis</a:t>
              </a:r>
            </a:p>
          </p:txBody>
        </p:sp>
        <p:sp>
          <p:nvSpPr>
            <p:cNvPr id="69648" name="Text Box 193"/>
            <p:cNvSpPr txBox="1">
              <a:spLocks noChangeArrowheads="1"/>
            </p:cNvSpPr>
            <p:nvPr/>
          </p:nvSpPr>
          <p:spPr bwMode="auto">
            <a:xfrm>
              <a:off x="528638" y="5334000"/>
              <a:ext cx="3929062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defTabSz="449263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defTabSz="449263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defTabSz="449263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defTabSz="449263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rtl="0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000" dirty="0">
                  <a:ln>
                    <a:solidFill>
                      <a:srgbClr val="000000"/>
                    </a:solidFill>
                  </a:ln>
                  <a:latin typeface="Times New Roman" charset="0"/>
                  <a:ea typeface="SimSun" charset="0"/>
                  <a:cs typeface="Times New Roman" charset="0"/>
                </a:rPr>
                <a:t>of reads unambiguously mapped to the linked region in the human genome</a:t>
              </a:r>
            </a:p>
          </p:txBody>
        </p:sp>
        <p:sp>
          <p:nvSpPr>
            <p:cNvPr id="435442" name="AutoShape 242"/>
            <p:cNvSpPr>
              <a:spLocks noChangeArrowheads="1"/>
            </p:cNvSpPr>
            <p:nvPr/>
          </p:nvSpPr>
          <p:spPr bwMode="auto">
            <a:xfrm>
              <a:off x="7435850" y="4462463"/>
              <a:ext cx="484187" cy="457425"/>
            </a:xfrm>
            <a:prstGeom prst="downArrow">
              <a:avLst>
                <a:gd name="adj1" fmla="val 50398"/>
                <a:gd name="adj2" fmla="val 29944"/>
              </a:avLst>
            </a:prstGeom>
            <a:solidFill>
              <a:srgbClr val="F0F0F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+mn-ea"/>
                <a:cs typeface="Arial" charset="0"/>
              </a:endParaRPr>
            </a:p>
          </p:txBody>
        </p:sp>
        <p:sp>
          <p:nvSpPr>
            <p:cNvPr id="69650" name="Text Box 188"/>
            <p:cNvSpPr txBox="1">
              <a:spLocks noChangeArrowheads="1"/>
            </p:cNvSpPr>
            <p:nvPr/>
          </p:nvSpPr>
          <p:spPr bwMode="auto">
            <a:xfrm>
              <a:off x="376241" y="4995863"/>
              <a:ext cx="207749" cy="40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000"/>
            </a:p>
          </p:txBody>
        </p:sp>
        <p:sp>
          <p:nvSpPr>
            <p:cNvPr id="161" name="AutoShape 242"/>
            <p:cNvSpPr>
              <a:spLocks noChangeArrowheads="1"/>
            </p:cNvSpPr>
            <p:nvPr/>
          </p:nvSpPr>
          <p:spPr bwMode="auto">
            <a:xfrm>
              <a:off x="7435850" y="4462463"/>
              <a:ext cx="484187" cy="457425"/>
            </a:xfrm>
            <a:prstGeom prst="downArrow">
              <a:avLst>
                <a:gd name="adj1" fmla="val 50398"/>
                <a:gd name="adj2" fmla="val 29944"/>
              </a:avLst>
            </a:prstGeom>
            <a:solidFill>
              <a:srgbClr val="F0F0F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+mn-ea"/>
                <a:cs typeface="Arial" charset="0"/>
              </a:endParaRPr>
            </a:p>
          </p:txBody>
        </p:sp>
      </p:grpSp>
      <p:grpSp>
        <p:nvGrpSpPr>
          <p:cNvPr id="69642" name="Group 161"/>
          <p:cNvGrpSpPr>
            <a:grpSpLocks/>
          </p:cNvGrpSpPr>
          <p:nvPr/>
        </p:nvGrpSpPr>
        <p:grpSpPr bwMode="auto">
          <a:xfrm rot="16200000" flipH="1">
            <a:off x="3716867" y="948267"/>
            <a:ext cx="152400" cy="1151467"/>
            <a:chOff x="752" y="478"/>
            <a:chExt cx="166" cy="1724"/>
          </a:xfrm>
        </p:grpSpPr>
        <p:pic>
          <p:nvPicPr>
            <p:cNvPr id="69643" name="Picture 1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06" t="16740" r="29895" b="26401"/>
            <a:stretch>
              <a:fillRect/>
            </a:stretch>
          </p:blipFill>
          <p:spPr bwMode="auto">
            <a:xfrm>
              <a:off x="785" y="478"/>
              <a:ext cx="133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4" name="Line 163"/>
            <p:cNvSpPr>
              <a:spLocks noChangeShapeType="1"/>
            </p:cNvSpPr>
            <p:nvPr/>
          </p:nvSpPr>
          <p:spPr bwMode="auto">
            <a:xfrm>
              <a:off x="752" y="705"/>
              <a:ext cx="0" cy="1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445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Bil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1371600"/>
            <a:ext cx="115146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Bild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2971800"/>
            <a:ext cx="115146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Bild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3" y="5103814"/>
            <a:ext cx="115146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ige Legende 29"/>
          <p:cNvSpPr/>
          <p:nvPr/>
        </p:nvSpPr>
        <p:spPr bwMode="auto">
          <a:xfrm>
            <a:off x="3962400" y="3048000"/>
            <a:ext cx="2709333" cy="1295400"/>
          </a:xfrm>
          <a:prstGeom prst="wedgeRectCallout">
            <a:avLst>
              <a:gd name="adj1" fmla="val -111326"/>
              <a:gd name="adj2" fmla="val -23550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Filter</a:t>
            </a: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II</a:t>
            </a:r>
          </a:p>
          <a:p>
            <a:pPr algn="l" rtl="0">
              <a:defRPr/>
            </a:pPr>
            <a:endParaRPr lang="en-GB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Synonymous changes</a:t>
            </a:r>
          </a:p>
        </p:txBody>
      </p:sp>
      <p:sp>
        <p:nvSpPr>
          <p:cNvPr id="31" name="Rechteckige Legende 30"/>
          <p:cNvSpPr/>
          <p:nvPr/>
        </p:nvSpPr>
        <p:spPr bwMode="auto">
          <a:xfrm>
            <a:off x="3962400" y="838200"/>
            <a:ext cx="4741333" cy="1828800"/>
          </a:xfrm>
          <a:prstGeom prst="wedgeRectCallout">
            <a:avLst>
              <a:gd name="adj1" fmla="val -83550"/>
              <a:gd name="adj2" fmla="val -2231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Filter</a:t>
            </a: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I </a:t>
            </a:r>
          </a:p>
          <a:p>
            <a:pPr algn="l" rtl="0">
              <a:defRPr/>
            </a:pPr>
            <a:endParaRPr lang="en-GB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- Homozygosity</a:t>
            </a:r>
            <a:endParaRPr lang="en-GB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- Positional sequence quality</a:t>
            </a: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- Depth of sequence coverage at bp position</a:t>
            </a:r>
          </a:p>
        </p:txBody>
      </p:sp>
      <p:sp>
        <p:nvSpPr>
          <p:cNvPr id="32" name="Rechteckige Legende 31"/>
          <p:cNvSpPr/>
          <p:nvPr/>
        </p:nvSpPr>
        <p:spPr bwMode="auto">
          <a:xfrm>
            <a:off x="3962400" y="4724400"/>
            <a:ext cx="2506133" cy="1600200"/>
          </a:xfrm>
          <a:prstGeom prst="wedgeRectCallout">
            <a:avLst>
              <a:gd name="adj1" fmla="val -112490"/>
              <a:gd name="adj2" fmla="val -7933"/>
            </a:avLst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Filter</a:t>
            </a:r>
            <a:r>
              <a:rPr lang="ja-JP" altLang="en-GB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GB" altLang="ja-JP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III</a:t>
            </a:r>
          </a:p>
          <a:p>
            <a:pPr algn="l" rtl="0">
              <a:defRPr/>
            </a:pPr>
            <a:endParaRPr lang="en-GB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SNP database</a:t>
            </a: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189 Individual genomes</a:t>
            </a:r>
          </a:p>
          <a:p>
            <a:pPr algn="l" rtl="0">
              <a:defRPr/>
            </a:pPr>
            <a:r>
              <a:rPr lang="en-GB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200 Danish exomes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372533" y="533400"/>
            <a:ext cx="2671234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de-DE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Ten</a:t>
            </a:r>
            <a:r>
              <a:rPr lang="de-D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 </a:t>
            </a:r>
            <a:r>
              <a:rPr lang="de-DE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thousands</a:t>
            </a:r>
            <a:r>
              <a:rPr lang="de-D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of</a:t>
            </a:r>
            <a:endParaRPr lang="en-US" dirty="0">
              <a:solidFill>
                <a:srgbClr val="FF0000"/>
              </a:solidFill>
              <a:latin typeface="Times New Roman" charset="0"/>
              <a:ea typeface="SimSun" charset="0"/>
              <a:cs typeface="Times New Roman" charset="0"/>
            </a:endParaRPr>
          </a:p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FF0000"/>
                </a:solidFill>
                <a:latin typeface="Times New Roman" charset="0"/>
                <a:ea typeface="SimSun" charset="0"/>
                <a:cs typeface="Times New Roman" charset="0"/>
              </a:rPr>
              <a:t>mismatches</a:t>
            </a: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575734" y="2227264"/>
            <a:ext cx="2525889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FF0000"/>
                </a:solidFill>
                <a:latin typeface="Times New Roman" charset="0"/>
                <a:ea typeface="SimSun" charset="0"/>
                <a:cs typeface="Times New Roman" charset="0"/>
              </a:rPr>
              <a:t>Few thousand</a:t>
            </a:r>
          </a:p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FF0000"/>
                </a:solidFill>
                <a:latin typeface="Times New Roman" charset="0"/>
                <a:ea typeface="SimSun" charset="0"/>
                <a:cs typeface="Times New Roman" charset="0"/>
              </a:rPr>
              <a:t>variants</a:t>
            </a:r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auto">
          <a:xfrm>
            <a:off x="381000" y="3810000"/>
            <a:ext cx="308186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FF0000"/>
                </a:solidFill>
                <a:latin typeface="Times New Roman" charset="0"/>
                <a:ea typeface="SimSun" charset="0"/>
                <a:cs typeface="Times New Roman" charset="0"/>
              </a:rPr>
              <a:t>Several tens of missense or nonsense mutations</a:t>
            </a:r>
          </a:p>
        </p:txBody>
      </p:sp>
      <p:sp>
        <p:nvSpPr>
          <p:cNvPr id="72714" name="Text Box 9"/>
          <p:cNvSpPr txBox="1">
            <a:spLocks noChangeArrowheads="1"/>
          </p:cNvSpPr>
          <p:nvPr/>
        </p:nvSpPr>
        <p:spPr bwMode="auto">
          <a:xfrm>
            <a:off x="169333" y="5486400"/>
            <a:ext cx="358986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defTabSz="449263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Less than three or protein truncating and missense mutations</a:t>
            </a: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7056" y="-76200"/>
            <a:ext cx="9144000" cy="642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 rtl="0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Bioinformatic mutation detection (exons and flanking regions) </a:t>
            </a:r>
          </a:p>
        </p:txBody>
      </p:sp>
    </p:spTree>
    <p:extLst>
      <p:ext uri="{BB962C8B-B14F-4D97-AF65-F5344CB8AC3E}">
        <p14:creationId xmlns:p14="http://schemas.microsoft.com/office/powerpoint/2010/main" val="385914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/>
        </p:nvSpPr>
        <p:spPr bwMode="auto">
          <a:xfrm>
            <a:off x="0" y="54927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rgbClr val="FFFF00"/>
                </a:solidFill>
                <a:latin typeface="Comic Sans MS" charset="0"/>
              </a:rPr>
              <a:t>NGS in 136 families with autosomal recessive ID</a:t>
            </a:r>
          </a:p>
        </p:txBody>
      </p:sp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540456" y="836614"/>
            <a:ext cx="82084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1475" indent="-371475"/>
            <a:endParaRPr lang="en-GB" sz="800">
              <a:solidFill>
                <a:schemeClr val="accent2"/>
              </a:solidFill>
              <a:latin typeface="Comic Sans MS" charset="0"/>
            </a:endParaRPr>
          </a:p>
          <a:p>
            <a:pPr marL="371475" indent="-371475"/>
            <a:endParaRPr lang="en-GB" sz="2400">
              <a:solidFill>
                <a:schemeClr val="accent2"/>
              </a:solidFill>
              <a:latin typeface="Comic Sans MS" charset="0"/>
            </a:endParaRPr>
          </a:p>
          <a:p>
            <a:pPr marL="371475" indent="-371475"/>
            <a:endParaRPr lang="de-DE" sz="24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735189" y="85725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/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251178" y="1557338"/>
            <a:ext cx="8641644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/>
            <a:r>
              <a:rPr lang="de-DE">
                <a:latin typeface="Comic Sans MS" charset="0"/>
              </a:rPr>
              <a:t>27 without any plausible mutation (~20%, not exonic??)</a:t>
            </a:r>
          </a:p>
          <a:p>
            <a:pPr algn="l" rtl="0" eaLnBrk="1" hangingPunct="1"/>
            <a:endParaRPr lang="de-DE">
              <a:latin typeface="Comic Sans MS" charset="0"/>
            </a:endParaRPr>
          </a:p>
          <a:p>
            <a:pPr algn="l" rtl="0" eaLnBrk="1" hangingPunct="1"/>
            <a:r>
              <a:rPr lang="de-DE">
                <a:latin typeface="Comic Sans MS" charset="0"/>
              </a:rPr>
              <a:t>31 with more than one plausible mutation</a:t>
            </a:r>
            <a:endParaRPr lang="de-DE">
              <a:latin typeface="Comic Sans MS" charset="0"/>
              <a:sym typeface="Wingdings" charset="0"/>
            </a:endParaRPr>
          </a:p>
          <a:p>
            <a:pPr algn="l" rtl="0" eaLnBrk="1" hangingPunct="1"/>
            <a:endParaRPr lang="de-DE">
              <a:latin typeface="Comic Sans MS" charset="0"/>
              <a:sym typeface="Wingdings" charset="0"/>
            </a:endParaRPr>
          </a:p>
          <a:p>
            <a:pPr algn="l" rtl="0" eaLnBrk="1" hangingPunct="1"/>
            <a:r>
              <a:rPr lang="de-DE">
                <a:latin typeface="Comic Sans MS" charset="0"/>
                <a:sym typeface="Wingdings" charset="0"/>
              </a:rPr>
              <a:t>78 remaining families, of these</a:t>
            </a:r>
            <a:endParaRPr lang="de-DE">
              <a:latin typeface="Comic Sans MS" charset="0"/>
            </a:endParaRPr>
          </a:p>
          <a:p>
            <a:pPr algn="l" rtl="0" eaLnBrk="1" hangingPunct="1"/>
            <a:endParaRPr lang="de-DE">
              <a:latin typeface="Comic Sans MS" charset="0"/>
            </a:endParaRPr>
          </a:p>
          <a:p>
            <a:pPr algn="l" rtl="0" eaLnBrk="1" hangingPunct="1"/>
            <a:r>
              <a:rPr lang="de-DE">
                <a:latin typeface="Comic Sans MS" charset="0"/>
              </a:rPr>
              <a:t>26 with single mutations in 23 known ID genes</a:t>
            </a:r>
          </a:p>
          <a:p>
            <a:pPr algn="l" rtl="0" eaLnBrk="1" hangingPunct="1"/>
            <a:r>
              <a:rPr lang="de-DE">
                <a:latin typeface="Comic Sans MS" charset="0"/>
              </a:rPr>
              <a:t>	</a:t>
            </a:r>
            <a:r>
              <a:rPr lang="de-DE" sz="2000">
                <a:latin typeface="Comic Sans MS" charset="0"/>
              </a:rPr>
              <a:t>all but 3 are syndromic</a:t>
            </a:r>
            <a:r>
              <a:rPr lang="de-DE">
                <a:latin typeface="Comic Sans MS" charset="0"/>
              </a:rPr>
              <a:t> </a:t>
            </a:r>
          </a:p>
          <a:p>
            <a:pPr algn="l" rtl="0" eaLnBrk="1" hangingPunct="1"/>
            <a:endParaRPr lang="de-DE" sz="1000">
              <a:latin typeface="Comic Sans MS" charset="0"/>
            </a:endParaRPr>
          </a:p>
          <a:p>
            <a:pPr algn="l" rtl="0" eaLnBrk="1" hangingPunct="1"/>
            <a:r>
              <a:rPr lang="de-DE">
                <a:latin typeface="Comic Sans MS" charset="0"/>
              </a:rPr>
              <a:t>52 with single mutations in 50 novel (candidate) genes</a:t>
            </a:r>
          </a:p>
          <a:p>
            <a:pPr algn="l" rtl="0" eaLnBrk="1" hangingPunct="1"/>
            <a:r>
              <a:rPr lang="de-DE">
                <a:latin typeface="Comic Sans MS" charset="0"/>
              </a:rPr>
              <a:t>	</a:t>
            </a:r>
            <a:r>
              <a:rPr lang="de-DE" sz="2000">
                <a:latin typeface="Comic Sans MS" charset="0"/>
              </a:rPr>
              <a:t>30 of these with non-syndromic ID (</a:t>
            </a:r>
            <a:r>
              <a:rPr lang="de-DE" sz="2000" i="1">
                <a:latin typeface="Comic Sans MS" charset="0"/>
              </a:rPr>
              <a:t>4 with ASD)</a:t>
            </a:r>
            <a:endParaRPr lang="de-DE" sz="2000">
              <a:latin typeface="Comic Sans MS" charset="0"/>
            </a:endParaRPr>
          </a:p>
          <a:p>
            <a:pPr algn="l" rtl="0" eaLnBrk="1" hangingPunct="1"/>
            <a:r>
              <a:rPr lang="de-DE" sz="2000">
                <a:latin typeface="Comic Sans MS" charset="0"/>
              </a:rPr>
              <a:t>	22 with syndromic ID</a:t>
            </a:r>
          </a:p>
          <a:p>
            <a:pPr algn="l" rtl="0" eaLnBrk="1" hangingPunct="1"/>
            <a:endParaRPr lang="de-DE" sz="2000">
              <a:latin typeface="Comic Sans MS" charset="0"/>
            </a:endParaRPr>
          </a:p>
          <a:p>
            <a:pPr algn="l" rtl="0" eaLnBrk="1" hangingPunct="1"/>
            <a:r>
              <a:rPr lang="de-DE" sz="1800" b="1">
                <a:latin typeface="Comic Sans MS" charset="0"/>
              </a:rPr>
              <a:t>				</a:t>
            </a:r>
            <a:r>
              <a:rPr lang="de-DE" sz="1800" b="1">
                <a:solidFill>
                  <a:schemeClr val="accent2"/>
                </a:solidFill>
                <a:latin typeface="Comic Sans MS" charset="0"/>
              </a:rPr>
              <a:t>	</a:t>
            </a:r>
          </a:p>
        </p:txBody>
      </p:sp>
      <p:sp>
        <p:nvSpPr>
          <p:cNvPr id="74757" name="Line 7"/>
          <p:cNvSpPr>
            <a:spLocks noChangeShapeType="1"/>
          </p:cNvSpPr>
          <p:nvPr/>
        </p:nvSpPr>
        <p:spPr bwMode="auto">
          <a:xfrm>
            <a:off x="412044" y="2870200"/>
            <a:ext cx="835377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2"/>
          <p:cNvSpPr txBox="1">
            <a:spLocks noChangeArrowheads="1"/>
          </p:cNvSpPr>
          <p:nvPr/>
        </p:nvSpPr>
        <p:spPr bwMode="auto">
          <a:xfrm>
            <a:off x="0" y="3175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rgbClr val="FFFF00"/>
                </a:solidFill>
                <a:latin typeface="Comic Sans MS" charset="0"/>
              </a:rPr>
              <a:t>Novel candidate genes for autosomal recessive ID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540456" y="549275"/>
            <a:ext cx="820843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1475" indent="-371475" algn="l" rtl="0">
              <a:buFontTx/>
              <a:buAutoNum type="romanLcPeriod"/>
            </a:pPr>
            <a:r>
              <a:rPr lang="en-GB" sz="2400">
                <a:latin typeface="Comic Sans MS" charset="0"/>
              </a:rPr>
              <a:t>Histones and histone modification, chromatin remodelling, regulation of transcription: 12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ii.  Regulation of glutamatergic or dopaminergic neurotransmission: 5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iii. Regulation of translation: 4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iv. Cell cycle control, chromosome alignment: 4 genes 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v.  Ras/Rho, MAPK pathways: 3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vi. Fatty acid synthesis, fat metabolism: 3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vii.Inositol triphosphate metabolism: 2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viii.Glial cell differentiation and migration: 2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ix. Metabolic defects: 2 genes</a:t>
            </a:r>
          </a:p>
          <a:p>
            <a:pPr marL="371475" indent="-371475" algn="l" rtl="0"/>
            <a:endParaRPr lang="en-GB" sz="800">
              <a:latin typeface="Comic Sans MS" charset="0"/>
            </a:endParaRPr>
          </a:p>
          <a:p>
            <a:pPr marL="371475" indent="-371475" algn="l" rtl="0"/>
            <a:r>
              <a:rPr lang="en-GB" sz="2400">
                <a:latin typeface="Comic Sans MS" charset="0"/>
              </a:rPr>
              <a:t>x.  Others (e.g., ion channels, apoptosis, glycosylation, splicing, protein degradation, unknown): 13 genes</a:t>
            </a:r>
            <a:endParaRPr lang="de-DE" sz="24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3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Cognitive disorders (CD)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Major medical and socio-economical problem in developed and developing countries. 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Account for 8-10% of the  total health care expenditure in most European countries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Molecular basis for the majority of patients with an early onset CD remains unknown, which creates an enormous burden to families confronted with such disorder.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Genetic causes of intellectual disability</a:t>
            </a:r>
            <a:endParaRPr lang="en-US" sz="2800" b="1" dirty="0" smtClean="0">
              <a:solidFill>
                <a:srgbClr val="FFFF00"/>
              </a:solidFill>
              <a:ea typeface="+mn-ea"/>
            </a:endParaRP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Chromosomal abnormalities are accounting for &gt;10% of MR. 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About 10% X-linked gene defects</a:t>
            </a:r>
          </a:p>
          <a:p>
            <a:pPr>
              <a:buFont typeface="Times New Roman" pitchFamily="18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10-12% may be due to submicroscopic deletions or duplications, CNVs</a:t>
            </a:r>
          </a:p>
          <a:p>
            <a:pPr>
              <a:buFont typeface="Times New Roman" pitchFamily="18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60% etiology unknown,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autosomal recessive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forms, dominant new mutations</a:t>
            </a:r>
          </a:p>
          <a:p>
            <a:pPr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solidFill>
                  <a:srgbClr val="FFFF00"/>
                </a:solidFill>
                <a:latin typeface="Calibri" charset="0"/>
              </a:rPr>
              <a:t/>
            </a:r>
            <a:br>
              <a:rPr lang="en-US" sz="2600" b="1" dirty="0">
                <a:solidFill>
                  <a:srgbClr val="FFFF00"/>
                </a:solidFill>
                <a:latin typeface="Calibri" charset="0"/>
              </a:rPr>
            </a:br>
            <a:r>
              <a:rPr lang="en-US" sz="2600" b="1" dirty="0">
                <a:solidFill>
                  <a:srgbClr val="FFFF00"/>
                </a:solidFill>
                <a:latin typeface="Calibri" charset="0"/>
              </a:rPr>
              <a:t>Deep sequencing reveals 50 novel genes for recessive cognitive disorders</a:t>
            </a:r>
            <a:r>
              <a:rPr lang="en-US" sz="2800" dirty="0">
                <a:latin typeface="Calibri" charset="0"/>
              </a:rPr>
              <a:t/>
            </a:r>
            <a:br>
              <a:rPr lang="en-US" sz="2800" dirty="0">
                <a:latin typeface="Calibri" charset="0"/>
              </a:rPr>
            </a:br>
            <a:endParaRPr lang="en-US" sz="2800" dirty="0">
              <a:latin typeface="Calibri" charset="0"/>
            </a:endParaRPr>
          </a:p>
        </p:txBody>
      </p:sp>
      <p:sp>
        <p:nvSpPr>
          <p:cNvPr id="92162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Hossein Najmabadi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1,2</a:t>
            </a:r>
            <a:r>
              <a:rPr lang="en-US" sz="1300" dirty="0">
                <a:latin typeface="Calibri" charset="0"/>
              </a:rPr>
              <a:t>,</a:t>
            </a:r>
            <a:r>
              <a:rPr lang="en-US" sz="1300" b="1" dirty="0">
                <a:latin typeface="Calibri" charset="0"/>
              </a:rPr>
              <a:t> </a:t>
            </a:r>
            <a:r>
              <a:rPr lang="en-US" sz="1300" dirty="0" err="1">
                <a:latin typeface="Calibri" charset="0"/>
              </a:rPr>
              <a:t>Hao</a:t>
            </a:r>
            <a:r>
              <a:rPr lang="en-US" sz="1300" dirty="0">
                <a:latin typeface="Calibri" charset="0"/>
              </a:rPr>
              <a:t> Hu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</a:t>
            </a:r>
            <a:r>
              <a:rPr lang="en-US" sz="1300" b="1" dirty="0"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Masoud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Garshasbi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1,3</a:t>
            </a:r>
            <a:r>
              <a:rPr lang="en-US" sz="1300" dirty="0">
                <a:latin typeface="Calibri" charset="0"/>
              </a:rPr>
              <a:t>,</a:t>
            </a:r>
            <a:r>
              <a:rPr lang="en-US" sz="1300" b="1" dirty="0">
                <a:latin typeface="Calibri" charset="0"/>
              </a:rPr>
              <a:t> </a:t>
            </a:r>
            <a:r>
              <a:rPr lang="en-US" sz="1300" dirty="0">
                <a:latin typeface="Calibri" charset="0"/>
              </a:rPr>
              <a:t>Tomasz Zemojtel4,</a:t>
            </a:r>
            <a:r>
              <a:rPr lang="en-US" sz="1300" b="1" dirty="0"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Seyedeh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Sedigheh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Abedini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Wei Chen</a:t>
            </a:r>
            <a:r>
              <a:rPr lang="en-US" sz="1300" baseline="30000" dirty="0">
                <a:latin typeface="Calibri" charset="0"/>
              </a:rPr>
              <a:t>3,5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Masoumeh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Hosseini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</a:t>
            </a:r>
            <a:r>
              <a:rPr lang="en-US" sz="13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Farkhondeh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Behjati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Stefan Haas</a:t>
            </a:r>
            <a:r>
              <a:rPr lang="en-US" sz="1300" baseline="30000" dirty="0">
                <a:latin typeface="Calibri" charset="0"/>
              </a:rPr>
              <a:t>4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Payman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Jamali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6</a:t>
            </a:r>
            <a:r>
              <a:rPr lang="en-US" sz="1300" dirty="0">
                <a:latin typeface="Calibri" charset="0"/>
              </a:rPr>
              <a:t>, Agnes Zecha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Marzieh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Mohseni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Lucia Puttmann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Leyla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Nouri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Vahid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Corinna</a:t>
            </a:r>
            <a:r>
              <a:rPr lang="en-US" sz="1300" dirty="0">
                <a:latin typeface="Calibri" charset="0"/>
              </a:rPr>
              <a:t> Jensen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Lia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Abbasi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Moheb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1,3</a:t>
            </a:r>
            <a:r>
              <a:rPr lang="en-US" sz="1300" dirty="0">
                <a:latin typeface="Calibri" charset="0"/>
              </a:rPr>
              <a:t>, Melanie Bienek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Farzaneh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Larti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Ines Mueller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Robert Weissmann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Hossein Darvish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Klaus Wrogemann</a:t>
            </a:r>
            <a:r>
              <a:rPr lang="en-US" sz="1300" baseline="30000" dirty="0">
                <a:latin typeface="Calibri" charset="0"/>
              </a:rPr>
              <a:t>3,7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Valeh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Hadavi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2</a:t>
            </a:r>
            <a:r>
              <a:rPr lang="en-US" sz="1300" dirty="0">
                <a:latin typeface="Calibri" charset="0"/>
              </a:rPr>
              <a:t>, Bettina Lipkowitz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Sahar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Esmaeeli-Nieh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Dagmar Wieczorek</a:t>
            </a:r>
            <a:r>
              <a:rPr lang="en-US" sz="1300" baseline="30000" dirty="0">
                <a:latin typeface="Calibri" charset="0"/>
              </a:rPr>
              <a:t>8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Roxana Kariminejad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2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Saghar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Ghasemi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Firouzabadi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Monika Cohen</a:t>
            </a:r>
            <a:r>
              <a:rPr lang="en-US" sz="1300" baseline="30000" dirty="0">
                <a:latin typeface="Calibri" charset="0"/>
              </a:rPr>
              <a:t>9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Zohreh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Fattahi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Imma</a:t>
            </a:r>
            <a:r>
              <a:rPr lang="en-US" sz="1300" dirty="0">
                <a:latin typeface="Calibri" charset="0"/>
              </a:rPr>
              <a:t> Rost</a:t>
            </a:r>
            <a:r>
              <a:rPr lang="en-US" sz="1300" baseline="30000" dirty="0">
                <a:latin typeface="Calibri" charset="0"/>
              </a:rPr>
              <a:t>10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Faezeh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Mojahedi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11</a:t>
            </a:r>
            <a:r>
              <a:rPr lang="en-US" sz="1300" dirty="0">
                <a:latin typeface="Calibri" charset="0"/>
              </a:rPr>
              <a:t>,Christoph Hertzberg</a:t>
            </a:r>
            <a:r>
              <a:rPr lang="en-US" sz="1300" baseline="30000" dirty="0">
                <a:latin typeface="Calibri" charset="0"/>
              </a:rPr>
              <a:t>12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Atefeh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Dehghan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13</a:t>
            </a:r>
            <a:r>
              <a:rPr lang="en-US" sz="1300" dirty="0">
                <a:latin typeface="Calibri" charset="0"/>
              </a:rPr>
              <a:t>, Anna Rajab</a:t>
            </a:r>
            <a:r>
              <a:rPr lang="en-US" sz="1300" baseline="30000" dirty="0">
                <a:latin typeface="Calibri" charset="0"/>
              </a:rPr>
              <a:t>14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Mohammad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Javad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Soltani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Banavandi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Julia Hoffer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 err="1">
                <a:solidFill>
                  <a:srgbClr val="99FF33"/>
                </a:solidFill>
                <a:latin typeface="Calibri" charset="0"/>
              </a:rPr>
              <a:t>Masoumeh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 Falah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</a:t>
            </a:r>
            <a:r>
              <a:rPr lang="en-US" sz="1300" dirty="0">
                <a:latin typeface="Calibri" charset="0"/>
              </a:rPr>
              <a:t>, Luciana Musante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Vera Kalscheuer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Reinhard</a:t>
            </a:r>
            <a:r>
              <a:rPr lang="en-US" sz="1300" dirty="0">
                <a:latin typeface="Calibri" charset="0"/>
              </a:rPr>
              <a:t> Ullmann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AndreasWalter</a:t>
            </a:r>
            <a:r>
              <a:rPr lang="en-US" sz="1300" dirty="0">
                <a:latin typeface="Calibri" charset="0"/>
              </a:rPr>
              <a:t> Kuss</a:t>
            </a:r>
            <a:r>
              <a:rPr lang="en-US" sz="1300" baseline="30000" dirty="0">
                <a:latin typeface="Calibri" charset="0"/>
              </a:rPr>
              <a:t>3†</a:t>
            </a:r>
            <a:r>
              <a:rPr lang="en-US" sz="1300" dirty="0">
                <a:latin typeface="Calibri" charset="0"/>
              </a:rPr>
              <a:t>, Andreas Tzschach</a:t>
            </a:r>
            <a:r>
              <a:rPr lang="en-US" sz="1300" baseline="30000" dirty="0">
                <a:latin typeface="Calibri" charset="0"/>
              </a:rPr>
              <a:t>3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b="1" dirty="0">
                <a:solidFill>
                  <a:srgbClr val="99FF33"/>
                </a:solidFill>
                <a:latin typeface="Calibri" charset="0"/>
              </a:rPr>
              <a:t>Kimia Kahrizi</a:t>
            </a:r>
            <a:r>
              <a:rPr lang="en-US" sz="1300" b="1" baseline="30000" dirty="0">
                <a:solidFill>
                  <a:srgbClr val="99FF33"/>
                </a:solidFill>
                <a:latin typeface="Calibri" charset="0"/>
              </a:rPr>
              <a:t>1 </a:t>
            </a:r>
            <a:r>
              <a:rPr lang="en-US" sz="1300" dirty="0">
                <a:latin typeface="Calibri" charset="0"/>
              </a:rPr>
              <a:t>&amp; H. </a:t>
            </a:r>
            <a:r>
              <a:rPr lang="en-US" sz="1300" dirty="0" err="1">
                <a:latin typeface="Calibri" charset="0"/>
              </a:rPr>
              <a:t>Hilger</a:t>
            </a:r>
            <a:r>
              <a:rPr lang="en-US" sz="1300" dirty="0">
                <a:latin typeface="Calibri" charset="0"/>
              </a:rPr>
              <a:t> Ropers</a:t>
            </a:r>
            <a:r>
              <a:rPr lang="en-US" sz="1300" baseline="30000" dirty="0">
                <a:latin typeface="Calibri" charset="0"/>
              </a:rPr>
              <a:t>3</a:t>
            </a:r>
          </a:p>
          <a:p>
            <a:pPr marL="0" indent="0" algn="just">
              <a:buFont typeface="Arial" charset="0"/>
              <a:buNone/>
            </a:pPr>
            <a:endParaRPr lang="en-US" sz="1300" baseline="300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13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13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3.Department Human Molecular Genetics, Max Planck Institute for MolecularGenetics,14195Berlin,Germany. </a:t>
            </a: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4.Department of Computational Molecular </a:t>
            </a:r>
            <a:r>
              <a:rPr lang="en-US" sz="1300" dirty="0" err="1">
                <a:latin typeface="Calibri" charset="0"/>
              </a:rPr>
              <a:t>Biology,MaxPlanck</a:t>
            </a:r>
            <a:r>
              <a:rPr lang="en-US" sz="1300" dirty="0">
                <a:latin typeface="Calibri" charset="0"/>
              </a:rPr>
              <a:t> Institute forMolecularGenetics,14195Berlin,Germany.</a:t>
            </a: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5.Max-Delbrueck-Centrumfur </a:t>
            </a:r>
            <a:r>
              <a:rPr lang="en-US" sz="1300" dirty="0" err="1">
                <a:latin typeface="Calibri" charset="0"/>
              </a:rPr>
              <a:t>MolekulareMedizin</a:t>
            </a:r>
            <a:r>
              <a:rPr lang="en-US" sz="1300" dirty="0">
                <a:latin typeface="Calibri" charset="0"/>
              </a:rPr>
              <a:t>, 13092 Berlin, Germany. </a:t>
            </a:r>
          </a:p>
          <a:p>
            <a:pPr marL="0" indent="0">
              <a:buFont typeface="Arial" charset="0"/>
              <a:buNone/>
            </a:pPr>
            <a:endParaRPr lang="en-US" sz="13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7.Department of Biochemistry </a:t>
            </a:r>
            <a:r>
              <a:rPr lang="en-US" sz="1300" dirty="0" err="1">
                <a:latin typeface="Calibri" charset="0"/>
              </a:rPr>
              <a:t>andMedical</a:t>
            </a:r>
            <a:r>
              <a:rPr lang="en-US" sz="1300" dirty="0">
                <a:latin typeface="Calibri" charset="0"/>
              </a:rPr>
              <a:t> Genetics, University of Manitoba, Winnipeg, Manitoba R3E0J9, Canada.</a:t>
            </a: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8.Institut </a:t>
            </a:r>
            <a:r>
              <a:rPr lang="en-US" sz="1300" dirty="0" err="1">
                <a:latin typeface="Calibri" charset="0"/>
              </a:rPr>
              <a:t>fuer</a:t>
            </a:r>
            <a:r>
              <a:rPr lang="en-US" sz="1300" dirty="0">
                <a:latin typeface="Calibri" charset="0"/>
              </a:rPr>
              <a:t> Human </a:t>
            </a:r>
            <a:r>
              <a:rPr lang="en-US" sz="1300" dirty="0" err="1">
                <a:latin typeface="Calibri" charset="0"/>
              </a:rPr>
              <a:t>genetik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Universitaetsklinikum</a:t>
            </a:r>
            <a:r>
              <a:rPr lang="en-US" sz="1300" dirty="0">
                <a:latin typeface="Calibri" charset="0"/>
              </a:rPr>
              <a:t>, 45122 Essen, Germany. </a:t>
            </a: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9.Kinderzentrum </a:t>
            </a:r>
            <a:r>
              <a:rPr lang="en-US" sz="1300" dirty="0" err="1">
                <a:latin typeface="Calibri" charset="0"/>
              </a:rPr>
              <a:t>Muenchen</a:t>
            </a:r>
            <a:r>
              <a:rPr lang="en-US" sz="1300" dirty="0">
                <a:latin typeface="Calibri" charset="0"/>
              </a:rPr>
              <a:t>, 81377 </a:t>
            </a:r>
            <a:r>
              <a:rPr lang="en-US" sz="1300" dirty="0" err="1">
                <a:latin typeface="Calibri" charset="0"/>
              </a:rPr>
              <a:t>Muenchen</a:t>
            </a:r>
            <a:r>
              <a:rPr lang="en-US" sz="1300" dirty="0">
                <a:latin typeface="Calibri" charset="0"/>
              </a:rPr>
              <a:t>, Germany. </a:t>
            </a: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10.Zentrum </a:t>
            </a:r>
            <a:r>
              <a:rPr lang="en-US" sz="1300" dirty="0" err="1">
                <a:latin typeface="Calibri" charset="0"/>
              </a:rPr>
              <a:t>fuer</a:t>
            </a:r>
            <a:r>
              <a:rPr lang="en-US" sz="1300" dirty="0">
                <a:latin typeface="Calibri" charset="0"/>
              </a:rPr>
              <a:t> Human </a:t>
            </a:r>
            <a:r>
              <a:rPr lang="en-US" sz="1300" dirty="0" err="1">
                <a:latin typeface="Calibri" charset="0"/>
              </a:rPr>
              <a:t>genetik</a:t>
            </a:r>
            <a:r>
              <a:rPr lang="en-US" sz="1300" dirty="0">
                <a:latin typeface="Calibri" charset="0"/>
              </a:rPr>
              <a:t> und </a:t>
            </a:r>
            <a:r>
              <a:rPr lang="en-US" sz="1300" dirty="0" err="1">
                <a:latin typeface="Calibri" charset="0"/>
              </a:rPr>
              <a:t>Laboratorium</a:t>
            </a:r>
            <a:r>
              <a:rPr lang="en-US" sz="1300" dirty="0">
                <a:latin typeface="Calibri" charset="0"/>
              </a:rPr>
              <a:t> </a:t>
            </a:r>
            <a:r>
              <a:rPr lang="en-US" sz="1300" dirty="0" err="1">
                <a:latin typeface="Calibri" charset="0"/>
              </a:rPr>
              <a:t>smedizin</a:t>
            </a:r>
            <a:r>
              <a:rPr lang="en-US" sz="1300" dirty="0">
                <a:latin typeface="Calibri" charset="0"/>
              </a:rPr>
              <a:t> </a:t>
            </a:r>
            <a:r>
              <a:rPr lang="en-US" sz="1300" dirty="0" err="1">
                <a:latin typeface="Calibri" charset="0"/>
              </a:rPr>
              <a:t>Dr</a:t>
            </a:r>
            <a:r>
              <a:rPr lang="en-US" sz="1300" dirty="0">
                <a:latin typeface="Calibri" charset="0"/>
              </a:rPr>
              <a:t> Klein und </a:t>
            </a:r>
            <a:r>
              <a:rPr lang="en-US" sz="1300" dirty="0" err="1">
                <a:latin typeface="Calibri" charset="0"/>
              </a:rPr>
              <a:t>Dr</a:t>
            </a:r>
            <a:r>
              <a:rPr lang="en-US" sz="1300" dirty="0">
                <a:latin typeface="Calibri" charset="0"/>
              </a:rPr>
              <a:t> </a:t>
            </a:r>
            <a:r>
              <a:rPr lang="en-US" sz="1300" dirty="0" err="1">
                <a:latin typeface="Calibri" charset="0"/>
              </a:rPr>
              <a:t>Rost</a:t>
            </a:r>
            <a:r>
              <a:rPr lang="en-US" sz="1300" dirty="0">
                <a:latin typeface="Calibri" charset="0"/>
              </a:rPr>
              <a:t>, 82152 </a:t>
            </a:r>
            <a:r>
              <a:rPr lang="en-US" sz="1300" dirty="0" err="1">
                <a:latin typeface="Calibri" charset="0"/>
              </a:rPr>
              <a:t>Martinsried</a:t>
            </a:r>
            <a:r>
              <a:rPr lang="en-US" sz="1300" dirty="0">
                <a:latin typeface="Calibri" charset="0"/>
              </a:rPr>
              <a:t>, Germany. </a:t>
            </a:r>
          </a:p>
          <a:p>
            <a:pPr marL="0" indent="0">
              <a:buFont typeface="Arial" charset="0"/>
              <a:buNone/>
            </a:pPr>
            <a:endParaRPr lang="en-US" sz="13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12.Kinderneurologie und </a:t>
            </a:r>
            <a:r>
              <a:rPr lang="en-US" sz="1300" dirty="0" err="1">
                <a:latin typeface="Calibri" charset="0"/>
              </a:rPr>
              <a:t>Sozialpaediatrie</a:t>
            </a:r>
            <a:r>
              <a:rPr lang="en-US" sz="1300" dirty="0">
                <a:latin typeface="Calibri" charset="0"/>
              </a:rPr>
              <a:t>, Vivantes-KlinikumNeukolln,12351Berlin,Germany. </a:t>
            </a:r>
            <a:endParaRPr lang="en-US" sz="1300" b="1" dirty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13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300" dirty="0">
                <a:latin typeface="Calibri" charset="0"/>
              </a:rPr>
              <a:t>14.GeneticsUnit, Ministry </a:t>
            </a:r>
            <a:r>
              <a:rPr lang="en-US" sz="1300" dirty="0" err="1">
                <a:latin typeface="Calibri" charset="0"/>
              </a:rPr>
              <a:t>ofHealth</a:t>
            </a:r>
            <a:r>
              <a:rPr lang="en-US" sz="1300" dirty="0">
                <a:latin typeface="Calibri" charset="0"/>
              </a:rPr>
              <a:t>, </a:t>
            </a:r>
            <a:r>
              <a:rPr lang="en-US" sz="1300" dirty="0" err="1">
                <a:latin typeface="Calibri" charset="0"/>
              </a:rPr>
              <a:t>DirectorateGeneral</a:t>
            </a:r>
            <a:r>
              <a:rPr lang="en-US" sz="1300" dirty="0">
                <a:latin typeface="Calibri" charset="0"/>
              </a:rPr>
              <a:t> </a:t>
            </a:r>
            <a:r>
              <a:rPr lang="en-US" sz="1300" dirty="0" err="1">
                <a:latin typeface="Calibri" charset="0"/>
              </a:rPr>
              <a:t>ofHealth</a:t>
            </a:r>
            <a:r>
              <a:rPr lang="en-US" sz="1300" dirty="0">
                <a:latin typeface="Calibri" charset="0"/>
              </a:rPr>
              <a:t> Affairs,RoyalHospital,Muscat113,Oman. </a:t>
            </a:r>
            <a:r>
              <a:rPr lang="en-US" sz="1300" dirty="0">
                <a:latin typeface="Times New Roman" charset="0"/>
                <a:cs typeface="Times New Roman" charset="0"/>
              </a:rPr>
              <a:t>†</a:t>
            </a:r>
            <a:r>
              <a:rPr lang="en-US" sz="1300" dirty="0">
                <a:latin typeface="Calibri" charset="0"/>
              </a:rPr>
              <a:t>Present address: Institute for Human Genetics, University Medicine Greifswald &amp; Interfaculty Institute for Genetics and Functional Genomics, Ernst Moritz Arndt University, 17489 Greifswald, Germany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2438400"/>
            <a:ext cx="7924800" cy="3340388"/>
            <a:chOff x="257175" y="2438400"/>
            <a:chExt cx="8915400" cy="3340388"/>
          </a:xfrm>
        </p:grpSpPr>
        <p:sp>
          <p:nvSpPr>
            <p:cNvPr id="92165" name="TextBox 8"/>
            <p:cNvSpPr txBox="1">
              <a:spLocks noChangeArrowheads="1"/>
            </p:cNvSpPr>
            <p:nvPr/>
          </p:nvSpPr>
          <p:spPr bwMode="auto">
            <a:xfrm>
              <a:off x="266699" y="2438400"/>
              <a:ext cx="890587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>
                  <a:solidFill>
                    <a:srgbClr val="FFFF00"/>
                  </a:solidFill>
                </a:rPr>
                <a:t>1.Genetics Research Center, University of Social Welfare and Rehabilitation Sciences, 19857 Tehran, Iran</a:t>
              </a:r>
              <a:r>
                <a:rPr lang="en-US" sz="1200" b="1" dirty="0">
                  <a:solidFill>
                    <a:srgbClr val="FFFF00"/>
                  </a:solidFill>
                </a:rPr>
                <a:t>. </a:t>
              </a:r>
            </a:p>
            <a:p>
              <a:pPr eaLnBrk="1" hangingPunct="1"/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92166" name="TextBox 9"/>
            <p:cNvSpPr txBox="1">
              <a:spLocks noChangeArrowheads="1"/>
            </p:cNvSpPr>
            <p:nvPr/>
          </p:nvSpPr>
          <p:spPr bwMode="auto">
            <a:xfrm>
              <a:off x="257175" y="2819400"/>
              <a:ext cx="8915400" cy="29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300" b="1" dirty="0"/>
                <a:t> </a:t>
              </a:r>
              <a:r>
                <a:rPr lang="en-US" sz="1300" b="1" dirty="0" smtClean="0">
                  <a:solidFill>
                    <a:srgbClr val="FFFF00"/>
                  </a:solidFill>
                </a:rPr>
                <a:t>2</a:t>
              </a:r>
              <a:r>
                <a:rPr lang="en-US" sz="1300" b="1" dirty="0">
                  <a:solidFill>
                    <a:srgbClr val="FFFF00"/>
                  </a:solidFill>
                </a:rPr>
                <a:t>.Kariminejad-Najmabadi</a:t>
              </a:r>
              <a:r>
                <a:rPr lang="en-US" sz="1300" b="1" dirty="0"/>
                <a:t> </a:t>
              </a:r>
              <a:r>
                <a:rPr lang="en-US" sz="1300" b="1" dirty="0">
                  <a:solidFill>
                    <a:srgbClr val="FFFF00"/>
                  </a:solidFill>
                </a:rPr>
                <a:t>Pathology &amp; Genetics Centre, 14667 Tehran, Iran. </a:t>
              </a:r>
            </a:p>
          </p:txBody>
        </p:sp>
        <p:sp>
          <p:nvSpPr>
            <p:cNvPr id="92167" name="TextBox 10"/>
            <p:cNvSpPr txBox="1">
              <a:spLocks noChangeArrowheads="1"/>
            </p:cNvSpPr>
            <p:nvPr/>
          </p:nvSpPr>
          <p:spPr bwMode="auto">
            <a:xfrm>
              <a:off x="342900" y="3810000"/>
              <a:ext cx="529590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>
                  <a:solidFill>
                    <a:srgbClr val="FFFF00"/>
                  </a:solidFill>
                </a:rPr>
                <a:t>6.ShahroudWelfare Organization, 36156 </a:t>
              </a:r>
              <a:r>
                <a:rPr lang="en-US" sz="1300" b="1" dirty="0" err="1">
                  <a:solidFill>
                    <a:srgbClr val="FFFF00"/>
                  </a:solidFill>
                </a:rPr>
                <a:t>Semnan</a:t>
              </a:r>
              <a:r>
                <a:rPr lang="en-US" sz="1300" b="1" dirty="0">
                  <a:solidFill>
                    <a:srgbClr val="FFFF00"/>
                  </a:solidFill>
                </a:rPr>
                <a:t>, Iran. </a:t>
              </a:r>
            </a:p>
            <a:p>
              <a:pPr eaLnBrk="1" hangingPunct="1"/>
              <a:endParaRPr lang="en-US" sz="1800" dirty="0"/>
            </a:p>
          </p:txBody>
        </p:sp>
        <p:sp>
          <p:nvSpPr>
            <p:cNvPr id="92168" name="TextBox 11"/>
            <p:cNvSpPr txBox="1">
              <a:spLocks noChangeArrowheads="1"/>
            </p:cNvSpPr>
            <p:nvPr/>
          </p:nvSpPr>
          <p:spPr bwMode="auto">
            <a:xfrm>
              <a:off x="342900" y="5029200"/>
              <a:ext cx="68580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 smtClean="0">
                  <a:solidFill>
                    <a:srgbClr val="FFFF00"/>
                  </a:solidFill>
                </a:rPr>
                <a:t>11</a:t>
              </a:r>
              <a:r>
                <a:rPr lang="en-US" sz="1300" b="1" dirty="0">
                  <a:solidFill>
                    <a:srgbClr val="FFFF00"/>
                  </a:solidFill>
                </a:rPr>
                <a:t>.Mashhad Medical Genetic Counseling Center, 91767 Mashhad, Iran.</a:t>
              </a:r>
              <a:r>
                <a:rPr lang="en-US" sz="1300" b="1" dirty="0"/>
                <a:t>    </a:t>
              </a:r>
            </a:p>
          </p:txBody>
        </p:sp>
        <p:sp>
          <p:nvSpPr>
            <p:cNvPr id="92169" name="TextBox 12"/>
            <p:cNvSpPr txBox="1">
              <a:spLocks noChangeArrowheads="1"/>
            </p:cNvSpPr>
            <p:nvPr/>
          </p:nvSpPr>
          <p:spPr bwMode="auto">
            <a:xfrm>
              <a:off x="342900" y="5486400"/>
              <a:ext cx="421748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b="1" dirty="0">
                  <a:solidFill>
                    <a:srgbClr val="FFFF00"/>
                  </a:solidFill>
                </a:rPr>
                <a:t>13.YazdWelfareOrganization,89178Yazd, Iran.</a:t>
              </a:r>
              <a:r>
                <a:rPr lang="en-US" sz="1300" b="1" dirty="0"/>
                <a:t> </a:t>
              </a:r>
              <a:endParaRPr lang="en-US" sz="1300" dirty="0"/>
            </a:p>
          </p:txBody>
        </p:sp>
      </p:grpSp>
      <p:sp>
        <p:nvSpPr>
          <p:cNvPr id="92164" name="TextBox 14"/>
          <p:cNvSpPr txBox="1">
            <a:spLocks noChangeArrowheads="1"/>
          </p:cNvSpPr>
          <p:nvPr/>
        </p:nvSpPr>
        <p:spPr bwMode="auto">
          <a:xfrm>
            <a:off x="1752600" y="632460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Nature 478, 57–63 </a:t>
            </a:r>
            <a:r>
              <a:rPr lang="en-US" b="1" dirty="0" smtClean="0">
                <a:solidFill>
                  <a:srgbClr val="FFFF00"/>
                </a:solidFill>
              </a:rPr>
              <a:t>(6 </a:t>
            </a:r>
            <a:r>
              <a:rPr lang="en-US" b="1" dirty="0">
                <a:solidFill>
                  <a:srgbClr val="FFFF00"/>
                </a:solidFill>
              </a:rPr>
              <a:t>October 2011)</a:t>
            </a:r>
          </a:p>
        </p:txBody>
      </p:sp>
    </p:spTree>
    <p:extLst>
      <p:ext uri="{BB962C8B-B14F-4D97-AF65-F5344CB8AC3E}">
        <p14:creationId xmlns:p14="http://schemas.microsoft.com/office/powerpoint/2010/main" val="422659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1st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endParaRPr lang="en-US" sz="25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Targeted NGS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136 families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21 families with no results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115 families with results</a:t>
            </a:r>
          </a:p>
          <a:p>
            <a:pPr lvl="2">
              <a:lnSpc>
                <a:spcPct val="80000"/>
              </a:lnSpc>
            </a:pPr>
            <a:r>
              <a:rPr lang="en-US" sz="17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78 families with single candidate gene</a:t>
            </a:r>
          </a:p>
          <a:p>
            <a:pPr lvl="2">
              <a:lnSpc>
                <a:spcPct val="80000"/>
              </a:lnSpc>
              <a:buNone/>
            </a:pPr>
            <a:endParaRPr lang="en-US" sz="17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78 families with single candidate gene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26 families with known genes (23 genes)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52 families with novel gene (50 genes)</a:t>
            </a: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3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Cohort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1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Targeted NGS+WES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 families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94 families with No Candidate gene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 families with one candidate gene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44 families with known gene (known genes reported in nature paper)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37 families with novel gene (37 gene)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families with two or more candidate gene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family is in process in MPI after WES reanalysis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8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Novel  and Known Genes (2</a:t>
            </a:r>
            <a:r>
              <a:rPr lang="en-US" sz="3200" baseline="300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nd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Cohort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families with only one candidate gene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97241"/>
              </p:ext>
            </p:extLst>
          </p:nvPr>
        </p:nvGraphicFramePr>
        <p:xfrm>
          <a:off x="609600" y="990600"/>
          <a:ext cx="8229600" cy="54708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18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Known Genes(40 genes in 44 families)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Novel Genes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 genes in 37 families)</a:t>
                      </a:r>
                      <a:endParaRPr lang="en-US" sz="24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TSEN54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IL1RAPL2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SRD5A3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ASPM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NAA15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GPR126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CCNT2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NFXL1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0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AP4M1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NGLY1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BBS4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CNTNAP2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FAM160A2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CNPY3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RIPPLY1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TCF25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AIMP1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VLDLR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SUMF1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PLIN1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EML3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ATF7IP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ATP2B3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VPS13B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LARP7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TRMT1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CAPN10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KLHL33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RUSC1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CYP3A4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IFFO2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ATRX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CDK5RAP2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ACO2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PHF8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PIDD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EXOSC5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ZFAND2B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ITSN1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L2HGDH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ALDH3A2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TMEM67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SASS6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FAM123A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MFSD2A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CEP104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FSCN1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TRAPPC9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CACNA1C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GRM1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EZH1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SNX14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CDKN2AIP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DHCR24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ANK3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CYP27A1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SHANK3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UBR4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RDH11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IPP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CLIP1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ZBTB11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SLC6A17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SLC38A5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ALMS1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PPP1R3D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DDX3X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NIF3L1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MRPL10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RAB40AL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ARX 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PYCR1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ALS2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GPAA1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90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Cohort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101 families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45 families with one candidate gene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 families with known gene (known genes reported in nature paper)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 families with novel gene (19 gene)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families with two or more candidate gene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51 families with no candidate gene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family is still in process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Novel  and Known Genes (3</a:t>
            </a:r>
            <a:r>
              <a:rPr lang="en-US" sz="28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Cohort- families with only one candidate gene)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667628"/>
              </p:ext>
            </p:extLst>
          </p:nvPr>
        </p:nvGraphicFramePr>
        <p:xfrm>
          <a:off x="381000" y="1158240"/>
          <a:ext cx="8229600" cy="46939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18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Known Genes (18 genes in 26 families)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Novel Genes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(19 genes in 19 families)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DYM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BBS9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FMN2</a:t>
                      </a:r>
                    </a:p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VPS13B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TBRG1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GCN1L1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ATP2A1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016"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WDR62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families) 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AP4S1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ASNS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PGAP3</a:t>
                      </a:r>
                    </a:p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ASB11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ABCA2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CEP104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ITIH6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ERLIN2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ZNF335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AP4B1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AP4M1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NAT10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PTPRD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GPT2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PANK2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families)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GMPPA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POMGNT1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SLC25A23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HMGCLL1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CLPTM1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CDK9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C5orf42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B3GALNT2</a:t>
                      </a:r>
                    </a:p>
                    <a:p>
                      <a:pPr algn="ctr"/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TTC5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NRD1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WDR31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54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Autosomal Genes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7335"/>
              </p:ext>
            </p:extLst>
          </p:nvPr>
        </p:nvGraphicFramePr>
        <p:xfrm>
          <a:off x="457200" y="685800"/>
          <a:ext cx="8382000" cy="61242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7400"/>
                <a:gridCol w="2057400"/>
                <a:gridCol w="2057400"/>
                <a:gridCol w="2209800"/>
              </a:tblGrid>
              <a:tr h="36670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Genes (58 in Total)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Novel Genes (91 in Total)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ACO2 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Chr22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CA8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Chr8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AIMP1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Chr4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CCNA2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Chr4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AHI1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Chr6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CDK5RAP2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Chr9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ACBD6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Chr1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CCNT2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AK1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Chr9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CNTNAP2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ADK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Chr10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CDKN2AIP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Chr4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ALDH3A2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COL18A1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ADRA2B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CEP104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ALDH5A1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Chr6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CYP27A1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ASCC3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Chr6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CLIP1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ALMS1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EZH1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ASCL1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CLPTM1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19)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ALS2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FOLR1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ATF7IP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CNKSR1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ANK3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Chr10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GPAA1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Chr8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BCAS3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COQ5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AP4E1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GRM1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Chr6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BOD1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Chr5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CYP2A13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Chr19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7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AP4M1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</a:rPr>
                        <a:t>HEMK1 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</a:rPr>
                        <a:t> ( Chr3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8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C11orf46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</a:rPr>
                        <a:t> ( Chr11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)/ ARL14EP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DHCR24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BBS2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Chr16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HEXA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Chr15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C8orf41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Chr8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)/ TTI2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EEF1B2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BBS4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Chr15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L2HGDH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Chr14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CACNA1C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Chr12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ELP2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Chr18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5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BBS7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Chr4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MCPH1- Microcephalin </a:t>
                      </a:r>
                      <a:endParaRPr lang="en-US" sz="1600" i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Chr8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CAPN10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Chr2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ENTPD1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Chr10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BBS9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MCPH2-WDR62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</a:rPr>
                        <a:t>( Chr19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CACNA1G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ERLIN2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Chr8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CA2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( Chr8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MCPH5-ASPM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</a:rPr>
                        <a:t>( Chr1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CASP2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</a:rPr>
                        <a:t> ( Chr7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EXOSC5 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effectLst/>
                        </a:rPr>
                        <a:t> ( Chr19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39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Autosomal Genes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77654"/>
              </p:ext>
            </p:extLst>
          </p:nvPr>
        </p:nvGraphicFramePr>
        <p:xfrm>
          <a:off x="457200" y="762000"/>
          <a:ext cx="8229600" cy="57835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195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Genes (58 in Total)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Novel Genes (91 in Total)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MCPH6-CENPJ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Chr13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SHANK3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FAM123A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Chr13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KLHL33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MED13L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SLC2A1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FAM160A2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NAGLU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SIPP1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FASN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LARP7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NGLY1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SUMF1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FRY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LINS1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Chr15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PDHX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TRAPPC9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GON4L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MAN1B1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Chr9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PEX6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GPR126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MFSD2A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PGAP3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GRIK2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Chr6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MRPL10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PIGT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Chr20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TMEM67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HIST1H4B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NAA15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PMM2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TSEN54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IFFO2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NDST1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Chr5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PRKCG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Chr19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UBR4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INPP4A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NFXL1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PRKRA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VPS13B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IPP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NIF3L1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PYCR1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VRK1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ITSN1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Nsun2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Chr5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RG9MTD2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ZC3H14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KDM5A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PARP1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SASS6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KDM6B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PECR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SEL1L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KIF7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Chr15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PIDD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3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Autosomal Genes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38582"/>
              </p:ext>
            </p:extLst>
          </p:nvPr>
        </p:nvGraphicFramePr>
        <p:xfrm>
          <a:off x="1752600" y="685800"/>
          <a:ext cx="6019800" cy="57835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6600"/>
                <a:gridCol w="2006600"/>
                <a:gridCol w="2006600"/>
              </a:tblGrid>
              <a:tr h="36195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Novel Genes (91 in Total)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PLIN1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Chr15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TAF2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Chr18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ZFAND2B  ( Chr2)</a:t>
                      </a:r>
                      <a:endParaRPr lang="en-US" sz="1600" i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POLR3B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TCF25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TRAPPC9 (chr8)</a:t>
                      </a:r>
                      <a:endParaRPr lang="en-US" sz="16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PPP1R3D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Chr20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TMEM135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C12orf57 (chr12)</a:t>
                      </a:r>
                      <a:endParaRPr lang="en-US" sz="16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PRMT10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TRMT1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Chr19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ZNF526 (chr19)</a:t>
                      </a:r>
                      <a:endParaRPr lang="en-US" sz="16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PRRT2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Chr16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TUSC3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Chr8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RALGDS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Chr9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UBR7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RDH11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Chr14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VLDLR‌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Chr9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RGS7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WARS2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RUSC1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WBP4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SCAPER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Chr15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WDR45L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Chr17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SLC31A1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Chr9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WDR87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Chr19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SLC6A17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ZBTB11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Chr3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SNX14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(Chr6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ZBTB40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SRD5A3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Chr4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ZCCHC8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Chr12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ST3GAL3 </a:t>
                      </a:r>
                      <a:r>
                        <a:rPr lang="en-US" sz="16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</a:t>
                      </a:r>
                      <a:r>
                        <a:rPr lang="en-US" sz="16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ZNF526 </a:t>
                      </a: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Chr19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7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X-linked Genes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33825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Known Genes (9 in Total)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Novel Genes (4 in Total)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ARX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CLCN4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ARHGEF9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ATP2B3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ATRX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DDX3X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SLC38A5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SYLT4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GRIA3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RSK2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RAB40AL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IL1RAPL2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CNKSR2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8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5956371"/>
              </p:ext>
            </p:extLst>
          </p:nvPr>
        </p:nvGraphicFramePr>
        <p:xfrm>
          <a:off x="381000" y="15240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Project pipeline</a:t>
            </a:r>
          </a:p>
        </p:txBody>
      </p:sp>
    </p:spTree>
    <p:extLst>
      <p:ext uri="{BB962C8B-B14F-4D97-AF65-F5344CB8AC3E}">
        <p14:creationId xmlns:p14="http://schemas.microsoft.com/office/powerpoint/2010/main" val="5921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autosomal genes with functions in the mitochondria 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48991"/>
              </p:ext>
            </p:extLst>
          </p:nvPr>
        </p:nvGraphicFramePr>
        <p:xfrm>
          <a:off x="304800" y="914400"/>
          <a:ext cx="8610600" cy="567131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56733"/>
                <a:gridCol w="7653867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Name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Function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ACO2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Aconitate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Hydratase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ALDH5A1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Mitochondrial Succinate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Semialdehyde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Dehydrogenase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CASP2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caspase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2,cysteine containing aspartate-specific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protease,stored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in the mitochondrial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intermembrane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space and released into cytosol after appropriate apoptotic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stimuli,expressed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in neural precursor cell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CYP27A1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Sterol 26-Hydroxylase, Mitochondrial/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This mitochondrial protein oxidizes cholesterol intermediates as part of the bile synthesis pathway.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COQ5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Ubiquinone Biosynthesis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Methyltransferase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COQ5,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HEMK1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N5-glutamine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methyltransferase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responsible for the methylation of the GGQ triplet of the mitochondrial translation release factor MTRF1L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L2HGDH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L-2-Hydroxyglutarate Dehydrogenase,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PDHX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Pyruvate Dehydrogenase Protein X Component,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PYCR1 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Pyrroline-5-Carboxylate Reductase 1,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MRPL10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Mitochondrial Ribosomal Protein L10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PARP1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Mitochondrial localization of PARP-1 requires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interac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with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mitofilin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and is involved in the maintenance of mitochondrial DNA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egrity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PECR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Mitochondrial LC-Fatty Acid Beta-Oxidation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WARS2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Tryptophan TRNA Ligase 2, Mitochondrial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1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52400"/>
            <a:ext cx="7586662" cy="36988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Distribution of novel genes in different ethnic group in Iran   </a:t>
            </a:r>
          </a:p>
        </p:txBody>
      </p:sp>
      <p:pic>
        <p:nvPicPr>
          <p:cNvPr id="4099" name="Picture 2" descr="C:\Documents and Settings\admin\My Documents\My Pictures\i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5024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01863" y="2286000"/>
            <a:ext cx="812800" cy="327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Kurd:7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097338" y="2895600"/>
            <a:ext cx="1016000" cy="9112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en-US" sz="1200" b="1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Fars:46</a:t>
            </a:r>
          </a:p>
          <a:p>
            <a:pPr algn="ctr"/>
            <a:endParaRPr lang="en-US" sz="1200" b="1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81338" y="1752600"/>
            <a:ext cx="804862" cy="327025"/>
          </a:xfrm>
          <a:prstGeom prst="ellipse">
            <a:avLst/>
          </a:prstGeom>
          <a:solidFill>
            <a:srgbClr val="99FF99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Gilak:1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8200" y="1600200"/>
            <a:ext cx="1143000" cy="3270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Torkmen:5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71738" y="2819400"/>
            <a:ext cx="746125" cy="327025"/>
          </a:xfrm>
          <a:prstGeom prst="ellipse">
            <a:avLst/>
          </a:prstGeom>
          <a:solidFill>
            <a:srgbClr val="CCCCFF"/>
          </a:solidFill>
          <a:ln w="381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Lor:5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98663" y="1447800"/>
            <a:ext cx="947737" cy="327025"/>
          </a:xfrm>
          <a:prstGeom prst="ellipse">
            <a:avLst/>
          </a:prstGeom>
          <a:solidFill>
            <a:srgbClr val="9999FF"/>
          </a:solidFill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Azeri:9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971800" y="3581400"/>
            <a:ext cx="812800" cy="327025"/>
          </a:xfrm>
          <a:prstGeom prst="ellipse">
            <a:avLst/>
          </a:prstGeom>
          <a:solidFill>
            <a:srgbClr val="99FF99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Arab:5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10000" y="4343400"/>
            <a:ext cx="1211263" cy="32702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Southern:13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926138" y="4267200"/>
            <a:ext cx="1687512" cy="327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Baloch/Zaboli:16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7848600" y="2286000"/>
            <a:ext cx="1143000" cy="173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u="sng">
                <a:latin typeface="Times New Roman" pitchFamily="18" charset="0"/>
                <a:cs typeface="Times New Roman" pitchFamily="18" charset="0"/>
              </a:rPr>
              <a:t>Total:99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genes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Nine genes have been identified in more than one family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10" name="Group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179512" y="6000768"/>
            <a:chExt cx="8821644" cy="755448"/>
          </a:xfrm>
        </p:grpSpPr>
        <p:pic>
          <p:nvPicPr>
            <p:cNvPr id="4112" name="Afbeelding 3" descr="fp7-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62" y="6000768"/>
              <a:ext cx="928694" cy="75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Afbeelding 4" descr="logo Gencodys2-s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021288"/>
              <a:ext cx="1798643" cy="70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Rechthoek 7"/>
            <p:cNvSpPr>
              <a:spLocks noChangeArrowheads="1"/>
            </p:cNvSpPr>
            <p:nvPr/>
          </p:nvSpPr>
          <p:spPr bwMode="auto">
            <a:xfrm>
              <a:off x="2213992" y="6146139"/>
              <a:ext cx="5310336" cy="4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900">
                  <a:solidFill>
                    <a:schemeClr val="accent1"/>
                  </a:solidFill>
                  <a:latin typeface="Times New Roman" charset="0"/>
                  <a:cs typeface="Times New Roman" charset="0"/>
                </a:rPr>
                <a:t>Funded by the European Union's Seventh Framework Program under grant agreement number 241995 (GENCODYS)</a:t>
              </a:r>
              <a:endParaRPr lang="nl-NL" sz="900">
                <a:solidFill>
                  <a:schemeClr val="accent1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886200" y="1905000"/>
            <a:ext cx="990600" cy="3270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Mazani:3</a:t>
            </a:r>
          </a:p>
        </p:txBody>
      </p:sp>
    </p:spTree>
    <p:extLst>
      <p:ext uri="{BB962C8B-B14F-4D97-AF65-F5344CB8AC3E}">
        <p14:creationId xmlns:p14="http://schemas.microsoft.com/office/powerpoint/2010/main" val="3694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746228"/>
              </p:ext>
            </p:extLst>
          </p:nvPr>
        </p:nvGraphicFramePr>
        <p:xfrm>
          <a:off x="533400" y="152400"/>
          <a:ext cx="8229600" cy="651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Families: 436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Cohort: 136 families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 :199 families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Cohort:101 families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 families with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one candidate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gene: 204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(46.7% with one candidate gene)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Cohort: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78 families(57.3%)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73 gene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 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81 families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(40.7%)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77 genes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Cohort:45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(44.5%)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37 genes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 families with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one candidate known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gene: 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(47%)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Cohort: 26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(33.3%)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23 genes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 : 44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(54.3%)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40 genes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Cohort: 26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(57.7%)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 genes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 families with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one candidate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novel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gene: 108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(52.9%)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Cohort: 52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(66.7%)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50 genes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 : 37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(45.7%)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37 genes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Cohort: 19 families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(42.2%)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 genes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6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7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families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candidate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gene: 204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Cohort: 78 families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Cohort :81 families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Cohort:45 families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07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Gruppierung 173"/>
          <p:cNvGrpSpPr>
            <a:grpSpLocks/>
          </p:cNvGrpSpPr>
          <p:nvPr/>
        </p:nvGrpSpPr>
        <p:grpSpPr bwMode="auto">
          <a:xfrm>
            <a:off x="0" y="1219201"/>
            <a:ext cx="9144000" cy="993577"/>
            <a:chOff x="92" y="990600"/>
            <a:chExt cx="10286425" cy="993388"/>
          </a:xfrm>
        </p:grpSpPr>
        <p:pic>
          <p:nvPicPr>
            <p:cNvPr id="96418" name="Bild 119" descr="intervals_one_interv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t="8888" r="5379" b="82222"/>
            <a:stretch>
              <a:fillRect/>
            </a:stretch>
          </p:blipFill>
          <p:spPr bwMode="auto">
            <a:xfrm>
              <a:off x="92" y="990600"/>
              <a:ext cx="10286425" cy="97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Textfeld 134"/>
            <p:cNvSpPr txBox="1"/>
            <p:nvPr/>
          </p:nvSpPr>
          <p:spPr>
            <a:xfrm>
              <a:off x="1557342" y="1611195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4321025" y="1676270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8262568" y="1611195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25" name="Text Box 102"/>
          <p:cNvSpPr txBox="1">
            <a:spLocks noChangeArrowheads="1"/>
          </p:cNvSpPr>
          <p:nvPr/>
        </p:nvSpPr>
        <p:spPr bwMode="auto">
          <a:xfrm>
            <a:off x="-21167" y="152400"/>
            <a:ext cx="10210848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2011;  Distribution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ARID genes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genome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Text Box 103"/>
          <p:cNvSpPr txBox="1">
            <a:spLocks noChangeArrowheads="1"/>
          </p:cNvSpPr>
          <p:nvPr/>
        </p:nvSpPr>
        <p:spPr bwMode="auto">
          <a:xfrm>
            <a:off x="169333" y="5791201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3" rIns="91431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FF0217"/>
                </a:solidFill>
                <a:latin typeface="Times New Roman" charset="0"/>
                <a:cs typeface="Times New Roman" charset="0"/>
              </a:rPr>
              <a:t>Over 200 new loci, several overlapping (common causes?)</a:t>
            </a:r>
          </a:p>
        </p:txBody>
      </p:sp>
      <p:grpSp>
        <p:nvGrpSpPr>
          <p:cNvPr id="96260" name="Gruppierung 172"/>
          <p:cNvGrpSpPr>
            <a:grpSpLocks/>
          </p:cNvGrpSpPr>
          <p:nvPr/>
        </p:nvGrpSpPr>
        <p:grpSpPr bwMode="auto">
          <a:xfrm>
            <a:off x="0" y="4800599"/>
            <a:ext cx="9144000" cy="993576"/>
            <a:chOff x="92" y="4340211"/>
            <a:chExt cx="10286243" cy="850418"/>
          </a:xfrm>
        </p:grpSpPr>
        <p:pic>
          <p:nvPicPr>
            <p:cNvPr id="96409" name="Bild 122" descr="intervals_one_interv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6" t="84209" r="5498" b="9499"/>
            <a:stretch>
              <a:fillRect/>
            </a:stretch>
          </p:blipFill>
          <p:spPr bwMode="auto">
            <a:xfrm>
              <a:off x="92" y="4340211"/>
              <a:ext cx="10286243" cy="8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feld 148"/>
            <p:cNvSpPr txBox="1"/>
            <p:nvPr/>
          </p:nvSpPr>
          <p:spPr>
            <a:xfrm>
              <a:off x="21756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693830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789125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416062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5617842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6989341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810368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21</a:t>
              </a: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938946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96261" name="Gruppierung 171"/>
          <p:cNvGrpSpPr>
            <a:grpSpLocks/>
          </p:cNvGrpSpPr>
          <p:nvPr/>
        </p:nvGrpSpPr>
        <p:grpSpPr bwMode="auto">
          <a:xfrm>
            <a:off x="0" y="2590800"/>
            <a:ext cx="9122834" cy="3962400"/>
            <a:chOff x="92" y="2211046"/>
            <a:chExt cx="10263004" cy="3959553"/>
          </a:xfrm>
        </p:grpSpPr>
        <p:pic>
          <p:nvPicPr>
            <p:cNvPr id="96399" name="Bild 121" descr="intervals_one_interv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4" t="58888" r="5112" b="34444"/>
            <a:stretch>
              <a:fillRect/>
            </a:stretch>
          </p:blipFill>
          <p:spPr bwMode="auto">
            <a:xfrm>
              <a:off x="93" y="3200773"/>
              <a:ext cx="10263003" cy="98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Textfeld 141"/>
            <p:cNvSpPr txBox="1"/>
            <p:nvPr/>
          </p:nvSpPr>
          <p:spPr>
            <a:xfrm>
              <a:off x="1011312" y="3886241"/>
              <a:ext cx="308733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2520997" y="3886241"/>
              <a:ext cx="308733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3646515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5702290" y="3886241"/>
              <a:ext cx="402225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904006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147" name="Textfeld 146"/>
            <p:cNvSpPr txBox="1"/>
            <p:nvPr/>
          </p:nvSpPr>
          <p:spPr>
            <a:xfrm>
              <a:off x="8189858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9475710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96407" name="Text Box 112"/>
            <p:cNvSpPr txBox="1">
              <a:spLocks noChangeArrowheads="1"/>
            </p:cNvSpPr>
            <p:nvPr/>
          </p:nvSpPr>
          <p:spPr bwMode="auto">
            <a:xfrm>
              <a:off x="92" y="2211046"/>
              <a:ext cx="1028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200" b="1" i="1">
                  <a:solidFill>
                    <a:srgbClr val="CC00CC"/>
                  </a:solidFill>
                  <a:latin typeface="Times New Roman" charset="0"/>
                  <a:cs typeface="Times New Roman" charset="0"/>
                </a:rPr>
                <a:t>VLDLR</a:t>
              </a:r>
              <a:endParaRPr lang="en-GB" sz="1200" b="1" i="1">
                <a:solidFill>
                  <a:srgbClr val="CC00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6408" name="AutoShape 101"/>
            <p:cNvSpPr>
              <a:spLocks noChangeArrowheads="1"/>
            </p:cNvSpPr>
            <p:nvPr/>
          </p:nvSpPr>
          <p:spPr bwMode="auto">
            <a:xfrm rot="16200000" flipH="1">
              <a:off x="7177048" y="5975339"/>
              <a:ext cx="304797" cy="85723"/>
            </a:xfrm>
            <a:prstGeom prst="rightArrow">
              <a:avLst>
                <a:gd name="adj1" fmla="val 50000"/>
                <a:gd name="adj2" fmla="val 71886"/>
              </a:avLst>
            </a:prstGeom>
            <a:solidFill>
              <a:srgbClr val="0B0F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96262" name="Gruppierung 170"/>
          <p:cNvGrpSpPr>
            <a:grpSpLocks/>
          </p:cNvGrpSpPr>
          <p:nvPr/>
        </p:nvGrpSpPr>
        <p:grpSpPr bwMode="auto">
          <a:xfrm>
            <a:off x="0" y="2362200"/>
            <a:ext cx="9144000" cy="4191000"/>
            <a:chOff x="91" y="2237565"/>
            <a:chExt cx="10287198" cy="4192850"/>
          </a:xfrm>
        </p:grpSpPr>
        <p:pic>
          <p:nvPicPr>
            <p:cNvPr id="96391" name="Bild 120" descr="intervals_one_interva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4" t="33334" r="5103" b="58888"/>
            <a:stretch>
              <a:fillRect/>
            </a:stretch>
          </p:blipFill>
          <p:spPr bwMode="auto">
            <a:xfrm>
              <a:off x="91" y="2237565"/>
              <a:ext cx="10287198" cy="100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AutoShape 101"/>
            <p:cNvSpPr>
              <a:spLocks noChangeArrowheads="1"/>
            </p:cNvSpPr>
            <p:nvPr/>
          </p:nvSpPr>
          <p:spPr bwMode="auto">
            <a:xfrm rot="16200000" flipH="1">
              <a:off x="1290676" y="2480587"/>
              <a:ext cx="365286" cy="127002"/>
            </a:xfrm>
            <a:prstGeom prst="rightArrow">
              <a:avLst>
                <a:gd name="adj1" fmla="val 50000"/>
                <a:gd name="adj2" fmla="val 71875"/>
              </a:avLst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668442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3378356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6378789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8864862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6397" name="AutoShape 101"/>
            <p:cNvSpPr>
              <a:spLocks noChangeArrowheads="1"/>
            </p:cNvSpPr>
            <p:nvPr/>
          </p:nvSpPr>
          <p:spPr bwMode="auto">
            <a:xfrm rot="16200000" flipH="1">
              <a:off x="4176888" y="6235151"/>
              <a:ext cx="304797" cy="85727"/>
            </a:xfrm>
            <a:prstGeom prst="rightArrow">
              <a:avLst>
                <a:gd name="adj1" fmla="val 50000"/>
                <a:gd name="adj2" fmla="val 71882"/>
              </a:avLst>
            </a:prstGeom>
            <a:solidFill>
              <a:srgbClr val="9966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6398" name="AutoShape 101"/>
            <p:cNvSpPr>
              <a:spLocks noChangeArrowheads="1"/>
            </p:cNvSpPr>
            <p:nvPr/>
          </p:nvSpPr>
          <p:spPr bwMode="auto">
            <a:xfrm rot="16200000" flipH="1">
              <a:off x="919276" y="6235152"/>
              <a:ext cx="304798" cy="85727"/>
            </a:xfrm>
            <a:prstGeom prst="rightArrow">
              <a:avLst>
                <a:gd name="adj1" fmla="val 50000"/>
                <a:gd name="adj2" fmla="val 71883"/>
              </a:avLst>
            </a:prstGeom>
            <a:solidFill>
              <a:srgbClr val="00B05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96263" name="Textfeld 49"/>
          <p:cNvSpPr txBox="1">
            <a:spLocks noChangeArrowheads="1"/>
          </p:cNvSpPr>
          <p:nvPr/>
        </p:nvSpPr>
        <p:spPr bwMode="auto">
          <a:xfrm>
            <a:off x="2590800" y="762000"/>
            <a:ext cx="5276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Times New Roman" charset="0"/>
                <a:cs typeface="Times New Roman" charset="0"/>
              </a:rPr>
              <a:t>Investigation of &gt; 200 consanguineous Iranian families  </a:t>
            </a:r>
          </a:p>
        </p:txBody>
      </p:sp>
      <p:sp>
        <p:nvSpPr>
          <p:cNvPr id="108552" name="AutoShape 101"/>
          <p:cNvSpPr>
            <a:spLocks noChangeArrowheads="1"/>
          </p:cNvSpPr>
          <p:nvPr/>
        </p:nvSpPr>
        <p:spPr bwMode="auto">
          <a:xfrm rot="16200000" flipH="1">
            <a:off x="4953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8553" name="AutoShape 101"/>
          <p:cNvSpPr>
            <a:spLocks noChangeArrowheads="1"/>
          </p:cNvSpPr>
          <p:nvPr/>
        </p:nvSpPr>
        <p:spPr bwMode="auto">
          <a:xfrm rot="16200000" flipH="1">
            <a:off x="59817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6266" name="Rectangle 67"/>
          <p:cNvSpPr>
            <a:spLocks noChangeArrowheads="1"/>
          </p:cNvSpPr>
          <p:nvPr/>
        </p:nvSpPr>
        <p:spPr bwMode="auto">
          <a:xfrm>
            <a:off x="4092222" y="6248401"/>
            <a:ext cx="1911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Novel Syndromic ID Genes </a:t>
            </a:r>
          </a:p>
        </p:txBody>
      </p:sp>
      <p:sp>
        <p:nvSpPr>
          <p:cNvPr id="96267" name="Rectangle 69"/>
          <p:cNvSpPr>
            <a:spLocks noChangeArrowheads="1"/>
          </p:cNvSpPr>
          <p:nvPr/>
        </p:nvSpPr>
        <p:spPr bwMode="auto">
          <a:xfrm>
            <a:off x="1157112" y="6248401"/>
            <a:ext cx="22064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Known NS-ID Genes up to 2006</a:t>
            </a:r>
          </a:p>
        </p:txBody>
      </p:sp>
      <p:sp>
        <p:nvSpPr>
          <p:cNvPr id="108556" name="AutoShape 101"/>
          <p:cNvSpPr>
            <a:spLocks noChangeArrowheads="1"/>
          </p:cNvSpPr>
          <p:nvPr/>
        </p:nvSpPr>
        <p:spPr bwMode="auto">
          <a:xfrm rot="16200000" flipH="1">
            <a:off x="8648700" y="3848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8557" name="AutoShape 101"/>
          <p:cNvSpPr>
            <a:spLocks noChangeArrowheads="1"/>
          </p:cNvSpPr>
          <p:nvPr/>
        </p:nvSpPr>
        <p:spPr bwMode="auto">
          <a:xfrm rot="16200000" flipH="1">
            <a:off x="24765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8558" name="AutoShape 101"/>
          <p:cNvSpPr>
            <a:spLocks noChangeArrowheads="1"/>
          </p:cNvSpPr>
          <p:nvPr/>
        </p:nvSpPr>
        <p:spPr bwMode="auto">
          <a:xfrm rot="16200000" flipH="1">
            <a:off x="51435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6271" name="Rectangle 66"/>
          <p:cNvSpPr>
            <a:spLocks noChangeArrowheads="1"/>
          </p:cNvSpPr>
          <p:nvPr/>
        </p:nvSpPr>
        <p:spPr bwMode="auto">
          <a:xfrm>
            <a:off x="6510867" y="6248401"/>
            <a:ext cx="14901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Novel NS- ID Genes</a:t>
            </a:r>
          </a:p>
          <a:p>
            <a:r>
              <a:rPr lang="en-US" sz="12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68" name="AutoShape 101"/>
          <p:cNvSpPr>
            <a:spLocks noChangeArrowheads="1"/>
          </p:cNvSpPr>
          <p:nvPr/>
        </p:nvSpPr>
        <p:spPr bwMode="auto">
          <a:xfrm rot="16200000" flipH="1">
            <a:off x="19431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1219201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ACBD6</a:t>
            </a:r>
          </a:p>
        </p:txBody>
      </p:sp>
      <p:sp>
        <p:nvSpPr>
          <p:cNvPr id="70" name="AutoShape 101"/>
          <p:cNvSpPr>
            <a:spLocks noChangeArrowheads="1"/>
          </p:cNvSpPr>
          <p:nvPr/>
        </p:nvSpPr>
        <p:spPr bwMode="auto">
          <a:xfrm rot="16200000" flipH="1">
            <a:off x="3543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657600" y="3581401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ADK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267200" y="12192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ADRA2B</a:t>
            </a:r>
          </a:p>
        </p:txBody>
      </p:sp>
      <p:sp>
        <p:nvSpPr>
          <p:cNvPr id="73" name="AutoShape 101"/>
          <p:cNvSpPr>
            <a:spLocks noChangeArrowheads="1"/>
          </p:cNvSpPr>
          <p:nvPr/>
        </p:nvSpPr>
        <p:spPr bwMode="auto">
          <a:xfrm rot="16200000" flipH="1">
            <a:off x="41529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4" name="AutoShape 101"/>
          <p:cNvSpPr>
            <a:spLocks noChangeArrowheads="1"/>
          </p:cNvSpPr>
          <p:nvPr/>
        </p:nvSpPr>
        <p:spPr bwMode="auto">
          <a:xfrm rot="16200000" flipH="1">
            <a:off x="60579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172200" y="23622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ASCC3</a:t>
            </a:r>
          </a:p>
        </p:txBody>
      </p:sp>
      <p:sp>
        <p:nvSpPr>
          <p:cNvPr id="76" name="AutoShape 101"/>
          <p:cNvSpPr>
            <a:spLocks noChangeArrowheads="1"/>
          </p:cNvSpPr>
          <p:nvPr/>
        </p:nvSpPr>
        <p:spPr bwMode="auto">
          <a:xfrm rot="16200000" flipH="1">
            <a:off x="62865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400800" y="3581401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ASCL1</a:t>
            </a:r>
          </a:p>
        </p:txBody>
      </p:sp>
      <p:sp>
        <p:nvSpPr>
          <p:cNvPr id="78" name="AutoShape 101"/>
          <p:cNvSpPr>
            <a:spLocks noChangeArrowheads="1"/>
          </p:cNvSpPr>
          <p:nvPr/>
        </p:nvSpPr>
        <p:spPr bwMode="auto">
          <a:xfrm rot="16200000" flipH="1">
            <a:off x="43815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495800" y="35814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C11orf46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562600" y="35814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C12orf57</a:t>
            </a:r>
          </a:p>
        </p:txBody>
      </p:sp>
      <p:sp>
        <p:nvSpPr>
          <p:cNvPr id="83" name="AutoShape 101"/>
          <p:cNvSpPr>
            <a:spLocks noChangeArrowheads="1"/>
          </p:cNvSpPr>
          <p:nvPr/>
        </p:nvSpPr>
        <p:spPr bwMode="auto">
          <a:xfrm rot="16200000" flipH="1">
            <a:off x="5448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4" name="AutoShape 101"/>
          <p:cNvSpPr>
            <a:spLocks noChangeArrowheads="1"/>
          </p:cNvSpPr>
          <p:nvPr/>
        </p:nvSpPr>
        <p:spPr bwMode="auto">
          <a:xfrm rot="5400000" flipH="1">
            <a:off x="2667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81000" y="42672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C8orf41</a:t>
            </a:r>
          </a:p>
        </p:txBody>
      </p:sp>
      <p:sp>
        <p:nvSpPr>
          <p:cNvPr id="86" name="AutoShape 101"/>
          <p:cNvSpPr>
            <a:spLocks noChangeArrowheads="1"/>
          </p:cNvSpPr>
          <p:nvPr/>
        </p:nvSpPr>
        <p:spPr bwMode="auto">
          <a:xfrm rot="16200000" flipH="1">
            <a:off x="2781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895600" y="3505200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C9orf86</a:t>
            </a:r>
          </a:p>
        </p:txBody>
      </p:sp>
      <p:sp>
        <p:nvSpPr>
          <p:cNvPr id="88" name="AutoShape 101"/>
          <p:cNvSpPr>
            <a:spLocks noChangeArrowheads="1"/>
          </p:cNvSpPr>
          <p:nvPr/>
        </p:nvSpPr>
        <p:spPr bwMode="auto">
          <a:xfrm rot="16200000" flipH="1">
            <a:off x="2743200" y="4876800"/>
            <a:ext cx="228600" cy="76200"/>
          </a:xfrm>
          <a:prstGeom prst="rightArrow">
            <a:avLst>
              <a:gd name="adj1" fmla="val 50000"/>
              <a:gd name="adj2" fmla="val 71877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819400" y="4800601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CACNA1G</a:t>
            </a:r>
          </a:p>
        </p:txBody>
      </p:sp>
      <p:sp>
        <p:nvSpPr>
          <p:cNvPr id="90" name="AutoShape 101"/>
          <p:cNvSpPr>
            <a:spLocks noChangeArrowheads="1"/>
          </p:cNvSpPr>
          <p:nvPr/>
        </p:nvSpPr>
        <p:spPr bwMode="auto">
          <a:xfrm rot="16200000" flipH="1">
            <a:off x="5791200" y="1295400"/>
            <a:ext cx="228600" cy="76200"/>
          </a:xfrm>
          <a:prstGeom prst="rightArrow">
            <a:avLst>
              <a:gd name="adj1" fmla="val 50000"/>
              <a:gd name="adj2" fmla="val 71877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867400" y="12192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CAPN10</a:t>
            </a:r>
          </a:p>
        </p:txBody>
      </p:sp>
      <p:sp>
        <p:nvSpPr>
          <p:cNvPr id="92" name="AutoShape 101"/>
          <p:cNvSpPr>
            <a:spLocks noChangeArrowheads="1"/>
          </p:cNvSpPr>
          <p:nvPr/>
        </p:nvSpPr>
        <p:spPr bwMode="auto">
          <a:xfrm rot="16200000" flipH="1">
            <a:off x="86487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293100" y="2362201"/>
            <a:ext cx="614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CASP2</a:t>
            </a:r>
          </a:p>
        </p:txBody>
      </p:sp>
      <p:sp>
        <p:nvSpPr>
          <p:cNvPr id="94" name="AutoShape 101"/>
          <p:cNvSpPr>
            <a:spLocks noChangeArrowheads="1"/>
          </p:cNvSpPr>
          <p:nvPr/>
        </p:nvSpPr>
        <p:spPr bwMode="auto">
          <a:xfrm rot="16200000" flipH="1">
            <a:off x="13335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371600" y="23622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CCNA2</a:t>
            </a:r>
          </a:p>
        </p:txBody>
      </p:sp>
      <p:sp>
        <p:nvSpPr>
          <p:cNvPr id="96" name="AutoShape 101"/>
          <p:cNvSpPr>
            <a:spLocks noChangeArrowheads="1"/>
          </p:cNvSpPr>
          <p:nvPr/>
        </p:nvSpPr>
        <p:spPr bwMode="auto">
          <a:xfrm rot="5400000" flipH="1">
            <a:off x="114300" y="1866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 flipH="1">
            <a:off x="228600" y="1752600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CNKSR1</a:t>
            </a:r>
          </a:p>
        </p:txBody>
      </p:sp>
      <p:sp>
        <p:nvSpPr>
          <p:cNvPr id="98" name="AutoShape 101"/>
          <p:cNvSpPr>
            <a:spLocks noChangeArrowheads="1"/>
          </p:cNvSpPr>
          <p:nvPr/>
        </p:nvSpPr>
        <p:spPr bwMode="auto">
          <a:xfrm rot="5400000" flipH="1">
            <a:off x="63627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516512" y="4191001"/>
            <a:ext cx="564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COQ5</a:t>
            </a:r>
          </a:p>
        </p:txBody>
      </p:sp>
      <p:sp>
        <p:nvSpPr>
          <p:cNvPr id="100" name="AutoShape 101"/>
          <p:cNvSpPr>
            <a:spLocks noChangeArrowheads="1"/>
          </p:cNvSpPr>
          <p:nvPr/>
        </p:nvSpPr>
        <p:spPr bwMode="auto">
          <a:xfrm rot="5400000" flipH="1">
            <a:off x="53721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876800" y="19050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EEF1B2</a:t>
            </a:r>
          </a:p>
        </p:txBody>
      </p:sp>
      <p:sp>
        <p:nvSpPr>
          <p:cNvPr id="102" name="AutoShape 101"/>
          <p:cNvSpPr>
            <a:spLocks noChangeArrowheads="1"/>
          </p:cNvSpPr>
          <p:nvPr/>
        </p:nvSpPr>
        <p:spPr bwMode="auto">
          <a:xfrm rot="16200000" flipH="1">
            <a:off x="36957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3810000" y="4800601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ELP2</a:t>
            </a:r>
          </a:p>
        </p:txBody>
      </p:sp>
      <p:sp>
        <p:nvSpPr>
          <p:cNvPr id="104" name="AutoShape 101"/>
          <p:cNvSpPr>
            <a:spLocks noChangeArrowheads="1"/>
          </p:cNvSpPr>
          <p:nvPr/>
        </p:nvSpPr>
        <p:spPr bwMode="auto">
          <a:xfrm rot="5400000" flipH="1">
            <a:off x="46101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5" name="AutoShape 101"/>
          <p:cNvSpPr>
            <a:spLocks noChangeArrowheads="1"/>
          </p:cNvSpPr>
          <p:nvPr/>
        </p:nvSpPr>
        <p:spPr bwMode="auto">
          <a:xfrm rot="16200000" flipH="1">
            <a:off x="3733800" y="39624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657600" y="3716338"/>
            <a:ext cx="83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ENTPD1</a:t>
            </a:r>
          </a:p>
        </p:txBody>
      </p:sp>
      <p:sp>
        <p:nvSpPr>
          <p:cNvPr id="107" name="AutoShape 101"/>
          <p:cNvSpPr>
            <a:spLocks noChangeArrowheads="1"/>
          </p:cNvSpPr>
          <p:nvPr/>
        </p:nvSpPr>
        <p:spPr bwMode="auto">
          <a:xfrm rot="16200000" flipH="1">
            <a:off x="266700" y="3924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26156" y="3810001"/>
            <a:ext cx="685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ERLIN2</a:t>
            </a:r>
          </a:p>
        </p:txBody>
      </p:sp>
      <p:sp>
        <p:nvSpPr>
          <p:cNvPr id="109" name="AutoShape 101"/>
          <p:cNvSpPr>
            <a:spLocks noChangeArrowheads="1"/>
          </p:cNvSpPr>
          <p:nvPr/>
        </p:nvSpPr>
        <p:spPr bwMode="auto">
          <a:xfrm rot="16200000" flipH="1">
            <a:off x="3086100" y="5143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200400" y="4953001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FASN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11" name="AutoShape 101"/>
          <p:cNvSpPr>
            <a:spLocks noChangeArrowheads="1"/>
          </p:cNvSpPr>
          <p:nvPr/>
        </p:nvSpPr>
        <p:spPr bwMode="auto">
          <a:xfrm rot="16200000" flipH="1">
            <a:off x="6819900" y="38481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6934200" y="3733801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FRY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13" name="AutoShape 101"/>
          <p:cNvSpPr>
            <a:spLocks noChangeArrowheads="1"/>
          </p:cNvSpPr>
          <p:nvPr/>
        </p:nvSpPr>
        <p:spPr bwMode="auto">
          <a:xfrm rot="16200000" flipH="1">
            <a:off x="16383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1219200" y="1277938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GON4L</a:t>
            </a:r>
          </a:p>
        </p:txBody>
      </p:sp>
      <p:sp>
        <p:nvSpPr>
          <p:cNvPr id="115" name="AutoShape 101"/>
          <p:cNvSpPr>
            <a:spLocks noChangeArrowheads="1"/>
          </p:cNvSpPr>
          <p:nvPr/>
        </p:nvSpPr>
        <p:spPr bwMode="auto">
          <a:xfrm rot="16200000" flipH="1">
            <a:off x="50673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495800" y="2286001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HIST1H4B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17" name="AutoShape 101"/>
          <p:cNvSpPr>
            <a:spLocks noChangeArrowheads="1"/>
          </p:cNvSpPr>
          <p:nvPr/>
        </p:nvSpPr>
        <p:spPr bwMode="auto">
          <a:xfrm rot="16200000" flipH="1">
            <a:off x="2476500" y="1333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2590800" y="1219201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HIST3H3 </a:t>
            </a:r>
          </a:p>
        </p:txBody>
      </p:sp>
      <p:sp>
        <p:nvSpPr>
          <p:cNvPr id="119" name="AutoShape 101"/>
          <p:cNvSpPr>
            <a:spLocks noChangeArrowheads="1"/>
          </p:cNvSpPr>
          <p:nvPr/>
        </p:nvSpPr>
        <p:spPr bwMode="auto">
          <a:xfrm rot="5400000" flipH="1">
            <a:off x="41529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3733800" y="16764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INPP4A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21" name="AutoShape 101"/>
          <p:cNvSpPr>
            <a:spLocks noChangeArrowheads="1"/>
          </p:cNvSpPr>
          <p:nvPr/>
        </p:nvSpPr>
        <p:spPr bwMode="auto">
          <a:xfrm rot="5400000" flipH="1">
            <a:off x="53721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486400" y="4267201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KDM5A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23" name="AutoShape 101"/>
          <p:cNvSpPr>
            <a:spLocks noChangeArrowheads="1"/>
          </p:cNvSpPr>
          <p:nvPr/>
        </p:nvSpPr>
        <p:spPr bwMode="auto">
          <a:xfrm rot="16200000" flipH="1">
            <a:off x="2247900" y="4914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926168" y="4724401"/>
            <a:ext cx="662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KDM6B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26" name="AutoShape 101"/>
          <p:cNvSpPr>
            <a:spLocks noChangeArrowheads="1"/>
          </p:cNvSpPr>
          <p:nvPr/>
        </p:nvSpPr>
        <p:spPr bwMode="auto">
          <a:xfrm rot="16200000" flipH="1">
            <a:off x="800100" y="4914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914400" y="47244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KIF7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28" name="AutoShape 101"/>
          <p:cNvSpPr>
            <a:spLocks noChangeArrowheads="1"/>
          </p:cNvSpPr>
          <p:nvPr/>
        </p:nvSpPr>
        <p:spPr bwMode="auto">
          <a:xfrm rot="5400000" flipH="1">
            <a:off x="33909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3615267" y="5591176"/>
            <a:ext cx="647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LAMA1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31" name="AutoShape 101"/>
          <p:cNvSpPr>
            <a:spLocks noChangeArrowheads="1"/>
          </p:cNvSpPr>
          <p:nvPr/>
        </p:nvSpPr>
        <p:spPr bwMode="auto">
          <a:xfrm rot="5400000" flipH="1">
            <a:off x="1181100" y="3162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1295400" y="31242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LARP7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33" name="AutoShape 101"/>
          <p:cNvSpPr>
            <a:spLocks noChangeArrowheads="1"/>
          </p:cNvSpPr>
          <p:nvPr/>
        </p:nvSpPr>
        <p:spPr bwMode="auto">
          <a:xfrm rot="5400000" flipH="1">
            <a:off x="8001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944034" y="5486401"/>
            <a:ext cx="6179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LINS 1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2947812" y="3640138"/>
            <a:ext cx="73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MAN1B1</a:t>
            </a:r>
          </a:p>
        </p:txBody>
      </p:sp>
      <p:sp>
        <p:nvSpPr>
          <p:cNvPr id="159" name="AutoShape 101"/>
          <p:cNvSpPr>
            <a:spLocks noChangeArrowheads="1"/>
          </p:cNvSpPr>
          <p:nvPr/>
        </p:nvSpPr>
        <p:spPr bwMode="auto">
          <a:xfrm rot="16200000" flipH="1">
            <a:off x="4229100" y="2705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944056" y="2590801"/>
            <a:ext cx="620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NDST1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61" name="AutoShape 101"/>
          <p:cNvSpPr>
            <a:spLocks noChangeArrowheads="1"/>
          </p:cNvSpPr>
          <p:nvPr/>
        </p:nvSpPr>
        <p:spPr bwMode="auto">
          <a:xfrm rot="5400000" flipH="1">
            <a:off x="2476500" y="1866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206978" y="1676401"/>
            <a:ext cx="602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PARP1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63" name="AutoShape 101"/>
          <p:cNvSpPr>
            <a:spLocks noChangeArrowheads="1"/>
          </p:cNvSpPr>
          <p:nvPr/>
        </p:nvSpPr>
        <p:spPr bwMode="auto">
          <a:xfrm rot="5400000" flipH="1">
            <a:off x="55245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5715000" y="1676401"/>
            <a:ext cx="555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PECR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65" name="AutoShape 101"/>
          <p:cNvSpPr>
            <a:spLocks noChangeArrowheads="1"/>
          </p:cNvSpPr>
          <p:nvPr/>
        </p:nvSpPr>
        <p:spPr bwMode="auto">
          <a:xfrm rot="16200000" flipH="1">
            <a:off x="6210300" y="3771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5850467" y="3686176"/>
            <a:ext cx="704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POLR3B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67" name="AutoShape 101"/>
          <p:cNvSpPr>
            <a:spLocks noChangeArrowheads="1"/>
          </p:cNvSpPr>
          <p:nvPr/>
        </p:nvSpPr>
        <p:spPr bwMode="auto">
          <a:xfrm rot="16200000" flipH="1">
            <a:off x="1562100" y="2705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1776590" y="2514601"/>
            <a:ext cx="704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PRMT10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69" name="AutoShape 101"/>
          <p:cNvSpPr>
            <a:spLocks noChangeArrowheads="1"/>
          </p:cNvSpPr>
          <p:nvPr/>
        </p:nvSpPr>
        <p:spPr bwMode="auto">
          <a:xfrm rot="16200000" flipH="1">
            <a:off x="1409700" y="4991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1588912" y="4876801"/>
            <a:ext cx="61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PRRT2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3004257" y="3733801"/>
            <a:ext cx="726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RALGDS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72" name="AutoShape 101"/>
          <p:cNvSpPr>
            <a:spLocks noChangeArrowheads="1"/>
          </p:cNvSpPr>
          <p:nvPr/>
        </p:nvSpPr>
        <p:spPr bwMode="auto">
          <a:xfrm rot="5400000" flipH="1">
            <a:off x="25527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2719212" y="1752600"/>
            <a:ext cx="51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RGS7</a:t>
            </a:r>
            <a:endParaRPr lang="en-US" sz="1200"/>
          </a:p>
        </p:txBody>
      </p:sp>
      <p:sp>
        <p:nvSpPr>
          <p:cNvPr id="174" name="AutoShape 101"/>
          <p:cNvSpPr>
            <a:spLocks noChangeArrowheads="1"/>
          </p:cNvSpPr>
          <p:nvPr/>
        </p:nvSpPr>
        <p:spPr bwMode="auto">
          <a:xfrm rot="16200000" flipH="1">
            <a:off x="6477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279400" y="4724401"/>
            <a:ext cx="713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SCAPER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76" name="AutoShape 101"/>
          <p:cNvSpPr>
            <a:spLocks noChangeArrowheads="1"/>
          </p:cNvSpPr>
          <p:nvPr/>
        </p:nvSpPr>
        <p:spPr bwMode="auto">
          <a:xfrm rot="16200000" flipH="1">
            <a:off x="2628900" y="38481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2190044" y="3810001"/>
            <a:ext cx="7442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SLC31A1</a:t>
            </a:r>
          </a:p>
        </p:txBody>
      </p:sp>
      <p:sp>
        <p:nvSpPr>
          <p:cNvPr id="178" name="AutoShape 101"/>
          <p:cNvSpPr>
            <a:spLocks noChangeArrowheads="1"/>
          </p:cNvSpPr>
          <p:nvPr/>
        </p:nvSpPr>
        <p:spPr bwMode="auto">
          <a:xfrm rot="5400000" flipH="1">
            <a:off x="12573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1399822" y="4267201"/>
            <a:ext cx="535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TAF2</a:t>
            </a:r>
          </a:p>
        </p:txBody>
      </p:sp>
      <p:sp>
        <p:nvSpPr>
          <p:cNvPr id="180" name="AutoShape 101"/>
          <p:cNvSpPr>
            <a:spLocks noChangeArrowheads="1"/>
          </p:cNvSpPr>
          <p:nvPr/>
        </p:nvSpPr>
        <p:spPr bwMode="auto">
          <a:xfrm rot="5400000" flipH="1">
            <a:off x="48387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4267200" y="4343401"/>
            <a:ext cx="81985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TMEM135</a:t>
            </a:r>
            <a:r>
              <a:rPr lang="en-US" sz="1000" i="1"/>
              <a:t> </a:t>
            </a:r>
            <a:endParaRPr lang="en-US" sz="1000"/>
          </a:p>
        </p:txBody>
      </p:sp>
      <p:sp>
        <p:nvSpPr>
          <p:cNvPr id="182" name="AutoShape 101"/>
          <p:cNvSpPr>
            <a:spLocks noChangeArrowheads="1"/>
          </p:cNvSpPr>
          <p:nvPr/>
        </p:nvSpPr>
        <p:spPr bwMode="auto">
          <a:xfrm rot="16200000" flipH="1">
            <a:off x="46863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4382911" y="4876801"/>
            <a:ext cx="6407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TRMT1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84" name="AutoShape 101"/>
          <p:cNvSpPr>
            <a:spLocks noChangeArrowheads="1"/>
          </p:cNvSpPr>
          <p:nvPr/>
        </p:nvSpPr>
        <p:spPr bwMode="auto">
          <a:xfrm rot="5400000" flipH="1">
            <a:off x="88011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8580968" y="4114801"/>
            <a:ext cx="548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UBR7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86" name="AutoShape 101"/>
          <p:cNvSpPr>
            <a:spLocks noChangeArrowheads="1"/>
          </p:cNvSpPr>
          <p:nvPr/>
        </p:nvSpPr>
        <p:spPr bwMode="auto">
          <a:xfrm rot="5400000" flipH="1">
            <a:off x="3162300" y="5448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2736145" y="5410201"/>
            <a:ext cx="7235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WDR45L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316090" y="1828800"/>
            <a:ext cx="6763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ZBTB40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6541912" y="4343401"/>
            <a:ext cx="7283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ZCCHC8</a:t>
            </a:r>
          </a:p>
        </p:txBody>
      </p:sp>
      <p:sp>
        <p:nvSpPr>
          <p:cNvPr id="223" name="TextBox 222"/>
          <p:cNvSpPr txBox="1">
            <a:spLocks noChangeArrowheads="1"/>
          </p:cNvSpPr>
          <p:nvPr/>
        </p:nvSpPr>
        <p:spPr bwMode="auto">
          <a:xfrm>
            <a:off x="6478411" y="3657601"/>
            <a:ext cx="5765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CLIP1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236" name="Oval 235"/>
          <p:cNvSpPr/>
          <p:nvPr/>
        </p:nvSpPr>
        <p:spPr>
          <a:xfrm>
            <a:off x="381000" y="22860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7" name="Oval 236"/>
          <p:cNvSpPr/>
          <p:nvPr/>
        </p:nvSpPr>
        <p:spPr>
          <a:xfrm>
            <a:off x="5638800" y="11430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8" name="Oval 237"/>
          <p:cNvSpPr/>
          <p:nvPr/>
        </p:nvSpPr>
        <p:spPr>
          <a:xfrm>
            <a:off x="1066800" y="30480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9" name="Oval 238"/>
          <p:cNvSpPr/>
          <p:nvPr/>
        </p:nvSpPr>
        <p:spPr>
          <a:xfrm>
            <a:off x="1600200" y="35052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42" name="Oval 241"/>
          <p:cNvSpPr/>
          <p:nvPr/>
        </p:nvSpPr>
        <p:spPr>
          <a:xfrm>
            <a:off x="4114800" y="48006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20" name="AutoShape 101"/>
          <p:cNvSpPr>
            <a:spLocks noChangeArrowheads="1"/>
          </p:cNvSpPr>
          <p:nvPr/>
        </p:nvSpPr>
        <p:spPr bwMode="auto">
          <a:xfrm rot="5400000" flipH="1">
            <a:off x="6134100" y="1866900"/>
            <a:ext cx="304800" cy="76200"/>
          </a:xfrm>
          <a:prstGeom prst="rightArrow">
            <a:avLst>
              <a:gd name="adj1" fmla="val 50000"/>
              <a:gd name="adj2" fmla="val 71885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3" name="Text Box 95"/>
          <p:cNvSpPr txBox="1">
            <a:spLocks noChangeArrowheads="1"/>
          </p:cNvSpPr>
          <p:nvPr/>
        </p:nvSpPr>
        <p:spPr bwMode="auto">
          <a:xfrm>
            <a:off x="6172200" y="1752600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CRBN</a:t>
            </a:r>
            <a:endParaRPr lang="en-GB" sz="1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4" name="Text Box 49"/>
          <p:cNvSpPr txBox="1">
            <a:spLocks noChangeArrowheads="1"/>
          </p:cNvSpPr>
          <p:nvPr/>
        </p:nvSpPr>
        <p:spPr bwMode="auto">
          <a:xfrm flipH="1">
            <a:off x="685800" y="3124201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PRSS12</a:t>
            </a:r>
          </a:p>
        </p:txBody>
      </p:sp>
      <p:sp>
        <p:nvSpPr>
          <p:cNvPr id="245" name="AutoShape 101"/>
          <p:cNvSpPr>
            <a:spLocks noChangeArrowheads="1"/>
          </p:cNvSpPr>
          <p:nvPr/>
        </p:nvSpPr>
        <p:spPr bwMode="auto">
          <a:xfrm rot="5400000" flipH="1">
            <a:off x="1104900" y="3162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6" name="Text Box 96"/>
          <p:cNvSpPr txBox="1">
            <a:spLocks noChangeArrowheads="1"/>
          </p:cNvSpPr>
          <p:nvPr/>
        </p:nvSpPr>
        <p:spPr bwMode="auto">
          <a:xfrm>
            <a:off x="4140200" y="5481638"/>
            <a:ext cx="88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CC2D1A</a:t>
            </a:r>
            <a:endParaRPr lang="en-GB" sz="1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7" name="Text Box 49"/>
          <p:cNvSpPr txBox="1">
            <a:spLocks noChangeArrowheads="1"/>
          </p:cNvSpPr>
          <p:nvPr/>
        </p:nvSpPr>
        <p:spPr bwMode="auto">
          <a:xfrm flipH="1">
            <a:off x="609600" y="23622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SRD5A3</a:t>
            </a:r>
          </a:p>
        </p:txBody>
      </p:sp>
      <p:sp>
        <p:nvSpPr>
          <p:cNvPr id="248" name="AutoShape 101"/>
          <p:cNvSpPr>
            <a:spLocks noChangeArrowheads="1"/>
          </p:cNvSpPr>
          <p:nvPr/>
        </p:nvSpPr>
        <p:spPr bwMode="auto">
          <a:xfrm rot="16200000" flipH="1">
            <a:off x="1714500" y="3695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9" name="Text Box 112"/>
          <p:cNvSpPr txBox="1">
            <a:spLocks noChangeArrowheads="1"/>
          </p:cNvSpPr>
          <p:nvPr/>
        </p:nvSpPr>
        <p:spPr bwMode="auto">
          <a:xfrm>
            <a:off x="1828800" y="35814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VLDLR</a:t>
            </a:r>
            <a:endParaRPr lang="en-GB" sz="1000" b="1" i="1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0" name="AutoShape 101"/>
          <p:cNvSpPr>
            <a:spLocks noChangeArrowheads="1"/>
          </p:cNvSpPr>
          <p:nvPr/>
        </p:nvSpPr>
        <p:spPr bwMode="auto">
          <a:xfrm rot="16200000" flipH="1">
            <a:off x="495300" y="1333500"/>
            <a:ext cx="304800" cy="76200"/>
          </a:xfrm>
          <a:prstGeom prst="rightArrow">
            <a:avLst>
              <a:gd name="adj1" fmla="val 50000"/>
              <a:gd name="adj2" fmla="val 71885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charset="0"/>
              <a:cs typeface="Times New Roman" charset="0"/>
            </a:endParaRPr>
          </a:p>
        </p:txBody>
      </p:sp>
      <p:sp>
        <p:nvSpPr>
          <p:cNvPr id="251" name="Text Box 112"/>
          <p:cNvSpPr txBox="1">
            <a:spLocks noChangeArrowheads="1"/>
          </p:cNvSpPr>
          <p:nvPr/>
        </p:nvSpPr>
        <p:spPr bwMode="auto">
          <a:xfrm>
            <a:off x="609600" y="11430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ST3GAL3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2" name="Text Box 60"/>
          <p:cNvSpPr txBox="1">
            <a:spLocks noChangeArrowheads="1"/>
          </p:cNvSpPr>
          <p:nvPr/>
        </p:nvSpPr>
        <p:spPr bwMode="auto">
          <a:xfrm>
            <a:off x="2590800" y="2362201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NSUN2</a:t>
            </a:r>
          </a:p>
        </p:txBody>
      </p:sp>
      <p:sp>
        <p:nvSpPr>
          <p:cNvPr id="253" name="Text Box 60"/>
          <p:cNvSpPr txBox="1">
            <a:spLocks noChangeArrowheads="1"/>
          </p:cNvSpPr>
          <p:nvPr/>
        </p:nvSpPr>
        <p:spPr bwMode="auto">
          <a:xfrm>
            <a:off x="5588000" y="2362201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GRIK2</a:t>
            </a:r>
          </a:p>
        </p:txBody>
      </p:sp>
      <p:sp>
        <p:nvSpPr>
          <p:cNvPr id="254" name="AutoShape 101"/>
          <p:cNvSpPr>
            <a:spLocks noChangeArrowheads="1"/>
          </p:cNvSpPr>
          <p:nvPr/>
        </p:nvSpPr>
        <p:spPr bwMode="auto">
          <a:xfrm rot="16200000" flipH="1">
            <a:off x="381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55" name="Text Box 100"/>
          <p:cNvSpPr txBox="1">
            <a:spLocks noChangeArrowheads="1"/>
          </p:cNvSpPr>
          <p:nvPr/>
        </p:nvSpPr>
        <p:spPr bwMode="auto">
          <a:xfrm>
            <a:off x="76200" y="3581401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TUSC3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6" name="Text Box 112"/>
          <p:cNvSpPr txBox="1">
            <a:spLocks noChangeArrowheads="1"/>
          </p:cNvSpPr>
          <p:nvPr/>
        </p:nvSpPr>
        <p:spPr bwMode="auto">
          <a:xfrm>
            <a:off x="838200" y="35814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TRAPP9C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7" name="AutoShape 101"/>
          <p:cNvSpPr>
            <a:spLocks noChangeArrowheads="1"/>
          </p:cNvSpPr>
          <p:nvPr/>
        </p:nvSpPr>
        <p:spPr bwMode="auto">
          <a:xfrm rot="16200000" flipH="1">
            <a:off x="14097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58" name="Text Box 112"/>
          <p:cNvSpPr txBox="1">
            <a:spLocks noChangeArrowheads="1"/>
          </p:cNvSpPr>
          <p:nvPr/>
        </p:nvSpPr>
        <p:spPr bwMode="auto">
          <a:xfrm>
            <a:off x="8534400" y="3563938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ZC3H14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9" name="Text Box 112"/>
          <p:cNvSpPr txBox="1">
            <a:spLocks noChangeArrowheads="1"/>
          </p:cNvSpPr>
          <p:nvPr/>
        </p:nvSpPr>
        <p:spPr bwMode="auto">
          <a:xfrm>
            <a:off x="5257800" y="48006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ZNF526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 nodeType="clickPar">
                      <p:stCondLst>
                        <p:cond delay="indefinite"/>
                      </p:stCondLst>
                      <p:childTnLst>
                        <p:par>
                          <p:cTn id="6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3" grpId="0" animBg="1"/>
      <p:bldP spid="108556" grpId="0" animBg="1"/>
      <p:bldP spid="108557" grpId="0" animBg="1"/>
      <p:bldP spid="108558" grpId="0" animBg="1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 animBg="1"/>
      <p:bldP spid="75" grpId="0"/>
      <p:bldP spid="76" grpId="0" animBg="1"/>
      <p:bldP spid="77" grpId="0"/>
      <p:bldP spid="78" grpId="0" animBg="1"/>
      <p:bldP spid="79" grpId="0"/>
      <p:bldP spid="82" grpId="0"/>
      <p:bldP spid="83" grpId="0" animBg="1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  <p:bldP spid="100" grpId="0" animBg="1"/>
      <p:bldP spid="101" grpId="0"/>
      <p:bldP spid="102" grpId="0" animBg="1"/>
      <p:bldP spid="103" grpId="0"/>
      <p:bldP spid="104" grpId="0" animBg="1"/>
      <p:bldP spid="105" grpId="0" animBg="1"/>
      <p:bldP spid="106" grpId="0"/>
      <p:bldP spid="107" grpId="0" animBg="1"/>
      <p:bldP spid="108" grpId="0"/>
      <p:bldP spid="109" grpId="0" animBg="1"/>
      <p:bldP spid="110" grpId="0"/>
      <p:bldP spid="111" grpId="0" animBg="1"/>
      <p:bldP spid="112" grpId="0"/>
      <p:bldP spid="113" grpId="0" animBg="1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6" grpId="0" animBg="1"/>
      <p:bldP spid="127" grpId="0"/>
      <p:bldP spid="128" grpId="0" animBg="1"/>
      <p:bldP spid="129" grpId="0"/>
      <p:bldP spid="131" grpId="0" animBg="1"/>
      <p:bldP spid="132" grpId="0"/>
      <p:bldP spid="133" grpId="0" animBg="1"/>
      <p:bldP spid="134" grpId="0"/>
      <p:bldP spid="158" grpId="0"/>
      <p:bldP spid="159" grpId="0" animBg="1"/>
      <p:bldP spid="160" grpId="0"/>
      <p:bldP spid="161" grpId="0" animBg="1"/>
      <p:bldP spid="162" grpId="0"/>
      <p:bldP spid="163" grpId="0" animBg="1"/>
      <p:bldP spid="164" grpId="0"/>
      <p:bldP spid="165" grpId="0" animBg="1"/>
      <p:bldP spid="166" grpId="0"/>
      <p:bldP spid="167" grpId="0" animBg="1"/>
      <p:bldP spid="168" grpId="0"/>
      <p:bldP spid="169" grpId="0" animBg="1"/>
      <p:bldP spid="170" grpId="0"/>
      <p:bldP spid="171" grpId="0"/>
      <p:bldP spid="172" grpId="0" animBg="1"/>
      <p:bldP spid="173" grpId="0"/>
      <p:bldP spid="174" grpId="0" animBg="1"/>
      <p:bldP spid="175" grpId="0"/>
      <p:bldP spid="176" grpId="0" animBg="1"/>
      <p:bldP spid="177" grpId="0"/>
      <p:bldP spid="178" grpId="0" animBg="1"/>
      <p:bldP spid="179" grpId="0"/>
      <p:bldP spid="180" grpId="0" animBg="1"/>
      <p:bldP spid="181" grpId="0"/>
      <p:bldP spid="182" grpId="0" animBg="1"/>
      <p:bldP spid="183" grpId="0"/>
      <p:bldP spid="184" grpId="0" animBg="1"/>
      <p:bldP spid="185" grpId="0"/>
      <p:bldP spid="186" grpId="0" animBg="1"/>
      <p:bldP spid="187" grpId="0"/>
      <p:bldP spid="189" grpId="0"/>
      <p:bldP spid="191" grpId="0"/>
      <p:bldP spid="223" grpId="0"/>
      <p:bldP spid="236" grpId="0" animBg="1"/>
      <p:bldP spid="237" grpId="0" animBg="1"/>
      <p:bldP spid="238" grpId="0" animBg="1"/>
      <p:bldP spid="239" grpId="0" animBg="1"/>
      <p:bldP spid="242" grpId="0" animBg="1"/>
      <p:bldP spid="220" grpId="0" animBg="1"/>
      <p:bldP spid="243" grpId="0"/>
      <p:bldP spid="244" grpId="0"/>
      <p:bldP spid="245" grpId="0" animBg="1"/>
      <p:bldP spid="246" grpId="0"/>
      <p:bldP spid="247" grpId="0"/>
      <p:bldP spid="248" grpId="0" animBg="1"/>
      <p:bldP spid="249" grpId="0"/>
      <p:bldP spid="250" grpId="0" animBg="1"/>
      <p:bldP spid="251" grpId="0"/>
      <p:bldP spid="252" grpId="0"/>
      <p:bldP spid="253" grpId="0"/>
      <p:bldP spid="254" grpId="0" animBg="1"/>
      <p:bldP spid="255" grpId="0"/>
      <p:bldP spid="256" grpId="0"/>
      <p:bldP spid="257" grpId="0" animBg="1"/>
      <p:bldP spid="258" grpId="0"/>
      <p:bldP spid="2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uppierung 173"/>
          <p:cNvGrpSpPr>
            <a:grpSpLocks/>
          </p:cNvGrpSpPr>
          <p:nvPr/>
        </p:nvGrpSpPr>
        <p:grpSpPr bwMode="auto">
          <a:xfrm>
            <a:off x="0" y="1219201"/>
            <a:ext cx="9144000" cy="993577"/>
            <a:chOff x="92" y="990600"/>
            <a:chExt cx="10286425" cy="993388"/>
          </a:xfrm>
        </p:grpSpPr>
        <p:pic>
          <p:nvPicPr>
            <p:cNvPr id="98510" name="Bild 119" descr="intervals_one_interv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t="8888" r="5379" b="82222"/>
            <a:stretch>
              <a:fillRect/>
            </a:stretch>
          </p:blipFill>
          <p:spPr bwMode="auto">
            <a:xfrm>
              <a:off x="92" y="990600"/>
              <a:ext cx="10286425" cy="97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Textfeld 134"/>
            <p:cNvSpPr txBox="1"/>
            <p:nvPr/>
          </p:nvSpPr>
          <p:spPr>
            <a:xfrm>
              <a:off x="1557342" y="1611195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4321025" y="1676270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8262568" y="1611195"/>
              <a:ext cx="308721" cy="307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8306" name="Gruppierung 172"/>
          <p:cNvGrpSpPr>
            <a:grpSpLocks/>
          </p:cNvGrpSpPr>
          <p:nvPr/>
        </p:nvGrpSpPr>
        <p:grpSpPr bwMode="auto">
          <a:xfrm>
            <a:off x="0" y="4800599"/>
            <a:ext cx="9144000" cy="993576"/>
            <a:chOff x="92" y="4340211"/>
            <a:chExt cx="10286243" cy="850418"/>
          </a:xfrm>
        </p:grpSpPr>
        <p:pic>
          <p:nvPicPr>
            <p:cNvPr id="98501" name="Bild 122" descr="intervals_one_interv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6" t="84209" r="5498" b="9499"/>
            <a:stretch>
              <a:fillRect/>
            </a:stretch>
          </p:blipFill>
          <p:spPr bwMode="auto">
            <a:xfrm>
              <a:off x="92" y="4340211"/>
              <a:ext cx="10286243" cy="8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feld 148"/>
            <p:cNvSpPr txBox="1"/>
            <p:nvPr/>
          </p:nvSpPr>
          <p:spPr>
            <a:xfrm>
              <a:off x="21756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503344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789125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416062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5617842" y="4927198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6989341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810368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21</a:t>
              </a: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9389464" y="4923122"/>
              <a:ext cx="409697" cy="2634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98307" name="Gruppierung 171"/>
          <p:cNvGrpSpPr>
            <a:grpSpLocks/>
          </p:cNvGrpSpPr>
          <p:nvPr/>
        </p:nvGrpSpPr>
        <p:grpSpPr bwMode="auto">
          <a:xfrm>
            <a:off x="0" y="2590800"/>
            <a:ext cx="9122834" cy="3962400"/>
            <a:chOff x="92" y="2211046"/>
            <a:chExt cx="10263004" cy="3959553"/>
          </a:xfrm>
        </p:grpSpPr>
        <p:pic>
          <p:nvPicPr>
            <p:cNvPr id="98491" name="Bild 121" descr="intervals_one_interva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4" t="58888" r="5112" b="34444"/>
            <a:stretch>
              <a:fillRect/>
            </a:stretch>
          </p:blipFill>
          <p:spPr bwMode="auto">
            <a:xfrm>
              <a:off x="93" y="3200773"/>
              <a:ext cx="10263003" cy="98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Textfeld 141"/>
            <p:cNvSpPr txBox="1"/>
            <p:nvPr/>
          </p:nvSpPr>
          <p:spPr>
            <a:xfrm>
              <a:off x="1011312" y="3886241"/>
              <a:ext cx="308733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43" name="Textfeld 142"/>
            <p:cNvSpPr txBox="1"/>
            <p:nvPr/>
          </p:nvSpPr>
          <p:spPr>
            <a:xfrm>
              <a:off x="2520997" y="3886241"/>
              <a:ext cx="308733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44" name="Textfeld 143"/>
            <p:cNvSpPr txBox="1"/>
            <p:nvPr/>
          </p:nvSpPr>
          <p:spPr>
            <a:xfrm>
              <a:off x="3646515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5" name="Textfeld 144"/>
            <p:cNvSpPr txBox="1"/>
            <p:nvPr/>
          </p:nvSpPr>
          <p:spPr>
            <a:xfrm>
              <a:off x="5702290" y="3886241"/>
              <a:ext cx="402225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904006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147" name="Textfeld 146"/>
            <p:cNvSpPr txBox="1"/>
            <p:nvPr/>
          </p:nvSpPr>
          <p:spPr>
            <a:xfrm>
              <a:off x="8189858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48" name="Textfeld 147"/>
            <p:cNvSpPr txBox="1"/>
            <p:nvPr/>
          </p:nvSpPr>
          <p:spPr>
            <a:xfrm>
              <a:off x="9475710" y="3886241"/>
              <a:ext cx="409720" cy="307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98499" name="Text Box 112"/>
            <p:cNvSpPr txBox="1">
              <a:spLocks noChangeArrowheads="1"/>
            </p:cNvSpPr>
            <p:nvPr/>
          </p:nvSpPr>
          <p:spPr bwMode="auto">
            <a:xfrm>
              <a:off x="92" y="2211046"/>
              <a:ext cx="1028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200" b="1" i="1">
                  <a:solidFill>
                    <a:srgbClr val="CC00CC"/>
                  </a:solidFill>
                  <a:latin typeface="Times New Roman" charset="0"/>
                  <a:cs typeface="Times New Roman" charset="0"/>
                </a:rPr>
                <a:t>VLDLR</a:t>
              </a:r>
              <a:endParaRPr lang="en-GB" sz="1200" b="1" i="1">
                <a:solidFill>
                  <a:srgbClr val="CC00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8500" name="AutoShape 101"/>
            <p:cNvSpPr>
              <a:spLocks noChangeArrowheads="1"/>
            </p:cNvSpPr>
            <p:nvPr/>
          </p:nvSpPr>
          <p:spPr bwMode="auto">
            <a:xfrm rot="16200000" flipH="1">
              <a:off x="5719750" y="5975339"/>
              <a:ext cx="304797" cy="85723"/>
            </a:xfrm>
            <a:prstGeom prst="rightArrow">
              <a:avLst>
                <a:gd name="adj1" fmla="val 50000"/>
                <a:gd name="adj2" fmla="val 71886"/>
              </a:avLst>
            </a:prstGeom>
            <a:solidFill>
              <a:srgbClr val="0B0F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98308" name="Gruppierung 170"/>
          <p:cNvGrpSpPr>
            <a:grpSpLocks/>
          </p:cNvGrpSpPr>
          <p:nvPr/>
        </p:nvGrpSpPr>
        <p:grpSpPr bwMode="auto">
          <a:xfrm>
            <a:off x="0" y="2362200"/>
            <a:ext cx="9144000" cy="4191000"/>
            <a:chOff x="91" y="2237565"/>
            <a:chExt cx="10287198" cy="4192850"/>
          </a:xfrm>
        </p:grpSpPr>
        <p:pic>
          <p:nvPicPr>
            <p:cNvPr id="98483" name="Bild 120" descr="intervals_one_interva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4" t="33334" r="5103" b="58888"/>
            <a:stretch>
              <a:fillRect/>
            </a:stretch>
          </p:blipFill>
          <p:spPr bwMode="auto">
            <a:xfrm>
              <a:off x="91" y="2237565"/>
              <a:ext cx="10287198" cy="100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AutoShape 101"/>
            <p:cNvSpPr>
              <a:spLocks noChangeArrowheads="1"/>
            </p:cNvSpPr>
            <p:nvPr/>
          </p:nvSpPr>
          <p:spPr bwMode="auto">
            <a:xfrm rot="16200000" flipH="1">
              <a:off x="1290676" y="2480587"/>
              <a:ext cx="365286" cy="127002"/>
            </a:xfrm>
            <a:prstGeom prst="rightArrow">
              <a:avLst>
                <a:gd name="adj1" fmla="val 50000"/>
                <a:gd name="adj2" fmla="val 71875"/>
              </a:avLst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668442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3378356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6378789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8864862" y="2923668"/>
              <a:ext cx="308744" cy="3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8489" name="AutoShape 101"/>
            <p:cNvSpPr>
              <a:spLocks noChangeArrowheads="1"/>
            </p:cNvSpPr>
            <p:nvPr/>
          </p:nvSpPr>
          <p:spPr bwMode="auto">
            <a:xfrm rot="16200000" flipH="1">
              <a:off x="3405348" y="6235151"/>
              <a:ext cx="304797" cy="85727"/>
            </a:xfrm>
            <a:prstGeom prst="rightArrow">
              <a:avLst>
                <a:gd name="adj1" fmla="val 50000"/>
                <a:gd name="adj2" fmla="val 71882"/>
              </a:avLst>
            </a:prstGeom>
            <a:solidFill>
              <a:srgbClr val="9966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8490" name="AutoShape 101"/>
            <p:cNvSpPr>
              <a:spLocks noChangeArrowheads="1"/>
            </p:cNvSpPr>
            <p:nvPr/>
          </p:nvSpPr>
          <p:spPr bwMode="auto">
            <a:xfrm rot="16200000" flipH="1">
              <a:off x="747822" y="6235152"/>
              <a:ext cx="304798" cy="85727"/>
            </a:xfrm>
            <a:prstGeom prst="rightArrow">
              <a:avLst>
                <a:gd name="adj1" fmla="val 50000"/>
                <a:gd name="adj2" fmla="val 71883"/>
              </a:avLst>
            </a:prstGeom>
            <a:solidFill>
              <a:srgbClr val="00B05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08551" name="Textfeld 49"/>
          <p:cNvSpPr txBox="1">
            <a:spLocks noChangeArrowheads="1"/>
          </p:cNvSpPr>
          <p:nvPr/>
        </p:nvSpPr>
        <p:spPr bwMode="auto">
          <a:xfrm>
            <a:off x="-579138" y="228600"/>
            <a:ext cx="102260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2014;  Distribution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ARID genes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genome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0" name="AutoShape 101"/>
          <p:cNvSpPr>
            <a:spLocks noChangeArrowheads="1"/>
          </p:cNvSpPr>
          <p:nvPr/>
        </p:nvSpPr>
        <p:spPr bwMode="auto">
          <a:xfrm rot="16200000" flipH="1">
            <a:off x="4953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311" name="AutoShape 101"/>
          <p:cNvSpPr>
            <a:spLocks noChangeArrowheads="1"/>
          </p:cNvSpPr>
          <p:nvPr/>
        </p:nvSpPr>
        <p:spPr bwMode="auto">
          <a:xfrm rot="16200000" flipH="1">
            <a:off x="59817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12" name="Rectangle 67"/>
          <p:cNvSpPr>
            <a:spLocks noChangeArrowheads="1"/>
          </p:cNvSpPr>
          <p:nvPr/>
        </p:nvSpPr>
        <p:spPr bwMode="auto">
          <a:xfrm>
            <a:off x="3364089" y="6248401"/>
            <a:ext cx="1911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Novel Syndromic ID Genes </a:t>
            </a:r>
          </a:p>
        </p:txBody>
      </p:sp>
      <p:sp>
        <p:nvSpPr>
          <p:cNvPr id="98313" name="Rectangle 69"/>
          <p:cNvSpPr>
            <a:spLocks noChangeArrowheads="1"/>
          </p:cNvSpPr>
          <p:nvPr/>
        </p:nvSpPr>
        <p:spPr bwMode="auto">
          <a:xfrm>
            <a:off x="1004712" y="6248401"/>
            <a:ext cx="22064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Known NS-ID Genes up to 2006</a:t>
            </a:r>
          </a:p>
        </p:txBody>
      </p:sp>
      <p:sp>
        <p:nvSpPr>
          <p:cNvPr id="98314" name="AutoShape 101"/>
          <p:cNvSpPr>
            <a:spLocks noChangeArrowheads="1"/>
          </p:cNvSpPr>
          <p:nvPr/>
        </p:nvSpPr>
        <p:spPr bwMode="auto">
          <a:xfrm rot="16200000" flipH="1">
            <a:off x="8648700" y="3848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15" name="AutoShape 101"/>
          <p:cNvSpPr>
            <a:spLocks noChangeArrowheads="1"/>
          </p:cNvSpPr>
          <p:nvPr/>
        </p:nvSpPr>
        <p:spPr bwMode="auto">
          <a:xfrm rot="16200000" flipH="1">
            <a:off x="24765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16" name="AutoShape 101"/>
          <p:cNvSpPr>
            <a:spLocks noChangeArrowheads="1"/>
          </p:cNvSpPr>
          <p:nvPr/>
        </p:nvSpPr>
        <p:spPr bwMode="auto">
          <a:xfrm rot="16200000" flipH="1">
            <a:off x="51435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17" name="Rectangle 66"/>
          <p:cNvSpPr>
            <a:spLocks noChangeArrowheads="1"/>
          </p:cNvSpPr>
          <p:nvPr/>
        </p:nvSpPr>
        <p:spPr bwMode="auto">
          <a:xfrm>
            <a:off x="5181600" y="6248401"/>
            <a:ext cx="14901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Novel NS- ID Genes</a:t>
            </a:r>
          </a:p>
          <a:p>
            <a:r>
              <a:rPr lang="en-US" sz="12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98318" name="AutoShape 101"/>
          <p:cNvSpPr>
            <a:spLocks noChangeArrowheads="1"/>
          </p:cNvSpPr>
          <p:nvPr/>
        </p:nvSpPr>
        <p:spPr bwMode="auto">
          <a:xfrm rot="16200000" flipH="1">
            <a:off x="19431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319" name="TextBox 68"/>
          <p:cNvSpPr txBox="1">
            <a:spLocks noChangeArrowheads="1"/>
          </p:cNvSpPr>
          <p:nvPr/>
        </p:nvSpPr>
        <p:spPr bwMode="auto">
          <a:xfrm>
            <a:off x="2057400" y="1219201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ACBD6</a:t>
            </a:r>
          </a:p>
        </p:txBody>
      </p:sp>
      <p:sp>
        <p:nvSpPr>
          <p:cNvPr id="98320" name="AutoShape 101"/>
          <p:cNvSpPr>
            <a:spLocks noChangeArrowheads="1"/>
          </p:cNvSpPr>
          <p:nvPr/>
        </p:nvSpPr>
        <p:spPr bwMode="auto">
          <a:xfrm rot="16200000" flipH="1">
            <a:off x="3543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21" name="TextBox 70"/>
          <p:cNvSpPr txBox="1">
            <a:spLocks noChangeArrowheads="1"/>
          </p:cNvSpPr>
          <p:nvPr/>
        </p:nvSpPr>
        <p:spPr bwMode="auto">
          <a:xfrm>
            <a:off x="3657600" y="3581401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ADK</a:t>
            </a:r>
          </a:p>
        </p:txBody>
      </p:sp>
      <p:sp>
        <p:nvSpPr>
          <p:cNvPr id="98322" name="TextBox 71"/>
          <p:cNvSpPr txBox="1">
            <a:spLocks noChangeArrowheads="1"/>
          </p:cNvSpPr>
          <p:nvPr/>
        </p:nvSpPr>
        <p:spPr bwMode="auto">
          <a:xfrm>
            <a:off x="4267200" y="12192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ADRA2B</a:t>
            </a:r>
          </a:p>
        </p:txBody>
      </p:sp>
      <p:sp>
        <p:nvSpPr>
          <p:cNvPr id="98323" name="AutoShape 101"/>
          <p:cNvSpPr>
            <a:spLocks noChangeArrowheads="1"/>
          </p:cNvSpPr>
          <p:nvPr/>
        </p:nvSpPr>
        <p:spPr bwMode="auto">
          <a:xfrm rot="16200000" flipH="1">
            <a:off x="41529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24" name="AutoShape 101"/>
          <p:cNvSpPr>
            <a:spLocks noChangeArrowheads="1"/>
          </p:cNvSpPr>
          <p:nvPr/>
        </p:nvSpPr>
        <p:spPr bwMode="auto">
          <a:xfrm rot="16200000" flipH="1">
            <a:off x="60579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25" name="TextBox 74"/>
          <p:cNvSpPr txBox="1">
            <a:spLocks noChangeArrowheads="1"/>
          </p:cNvSpPr>
          <p:nvPr/>
        </p:nvSpPr>
        <p:spPr bwMode="auto">
          <a:xfrm>
            <a:off x="6172200" y="23622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ASCC3</a:t>
            </a:r>
          </a:p>
        </p:txBody>
      </p:sp>
      <p:sp>
        <p:nvSpPr>
          <p:cNvPr id="98326" name="AutoShape 101"/>
          <p:cNvSpPr>
            <a:spLocks noChangeArrowheads="1"/>
          </p:cNvSpPr>
          <p:nvPr/>
        </p:nvSpPr>
        <p:spPr bwMode="auto">
          <a:xfrm rot="16200000" flipH="1">
            <a:off x="62865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27" name="TextBox 76"/>
          <p:cNvSpPr txBox="1">
            <a:spLocks noChangeArrowheads="1"/>
          </p:cNvSpPr>
          <p:nvPr/>
        </p:nvSpPr>
        <p:spPr bwMode="auto">
          <a:xfrm>
            <a:off x="6400800" y="3581401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ASCL1</a:t>
            </a:r>
          </a:p>
        </p:txBody>
      </p:sp>
      <p:sp>
        <p:nvSpPr>
          <p:cNvPr id="98328" name="AutoShape 101"/>
          <p:cNvSpPr>
            <a:spLocks noChangeArrowheads="1"/>
          </p:cNvSpPr>
          <p:nvPr/>
        </p:nvSpPr>
        <p:spPr bwMode="auto">
          <a:xfrm rot="16200000" flipH="1">
            <a:off x="43815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29" name="TextBox 78"/>
          <p:cNvSpPr txBox="1">
            <a:spLocks noChangeArrowheads="1"/>
          </p:cNvSpPr>
          <p:nvPr/>
        </p:nvSpPr>
        <p:spPr bwMode="auto">
          <a:xfrm>
            <a:off x="4495800" y="35814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C11orf46</a:t>
            </a:r>
          </a:p>
        </p:txBody>
      </p:sp>
      <p:sp>
        <p:nvSpPr>
          <p:cNvPr id="98330" name="TextBox 81"/>
          <p:cNvSpPr txBox="1">
            <a:spLocks noChangeArrowheads="1"/>
          </p:cNvSpPr>
          <p:nvPr/>
        </p:nvSpPr>
        <p:spPr bwMode="auto">
          <a:xfrm>
            <a:off x="5562600" y="35814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C12orf57</a:t>
            </a:r>
          </a:p>
        </p:txBody>
      </p:sp>
      <p:sp>
        <p:nvSpPr>
          <p:cNvPr id="98331" name="AutoShape 101"/>
          <p:cNvSpPr>
            <a:spLocks noChangeArrowheads="1"/>
          </p:cNvSpPr>
          <p:nvPr/>
        </p:nvSpPr>
        <p:spPr bwMode="auto">
          <a:xfrm rot="16200000" flipH="1">
            <a:off x="5448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32" name="AutoShape 101"/>
          <p:cNvSpPr>
            <a:spLocks noChangeArrowheads="1"/>
          </p:cNvSpPr>
          <p:nvPr/>
        </p:nvSpPr>
        <p:spPr bwMode="auto">
          <a:xfrm rot="5400000" flipH="1">
            <a:off x="2667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33" name="TextBox 84"/>
          <p:cNvSpPr txBox="1">
            <a:spLocks noChangeArrowheads="1"/>
          </p:cNvSpPr>
          <p:nvPr/>
        </p:nvSpPr>
        <p:spPr bwMode="auto">
          <a:xfrm>
            <a:off x="381000" y="42672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C8orf41</a:t>
            </a:r>
          </a:p>
        </p:txBody>
      </p:sp>
      <p:sp>
        <p:nvSpPr>
          <p:cNvPr id="98334" name="AutoShape 101"/>
          <p:cNvSpPr>
            <a:spLocks noChangeArrowheads="1"/>
          </p:cNvSpPr>
          <p:nvPr/>
        </p:nvSpPr>
        <p:spPr bwMode="auto">
          <a:xfrm rot="16200000" flipH="1">
            <a:off x="27813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35" name="TextBox 86"/>
          <p:cNvSpPr txBox="1">
            <a:spLocks noChangeArrowheads="1"/>
          </p:cNvSpPr>
          <p:nvPr/>
        </p:nvSpPr>
        <p:spPr bwMode="auto">
          <a:xfrm>
            <a:off x="2895600" y="3505200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C9orf86</a:t>
            </a:r>
          </a:p>
        </p:txBody>
      </p:sp>
      <p:sp>
        <p:nvSpPr>
          <p:cNvPr id="98336" name="AutoShape 101"/>
          <p:cNvSpPr>
            <a:spLocks noChangeArrowheads="1"/>
          </p:cNvSpPr>
          <p:nvPr/>
        </p:nvSpPr>
        <p:spPr bwMode="auto">
          <a:xfrm rot="16200000" flipH="1">
            <a:off x="2743200" y="4876800"/>
            <a:ext cx="228600" cy="76200"/>
          </a:xfrm>
          <a:prstGeom prst="rightArrow">
            <a:avLst>
              <a:gd name="adj1" fmla="val 50000"/>
              <a:gd name="adj2" fmla="val 71877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37" name="TextBox 88"/>
          <p:cNvSpPr txBox="1">
            <a:spLocks noChangeArrowheads="1"/>
          </p:cNvSpPr>
          <p:nvPr/>
        </p:nvSpPr>
        <p:spPr bwMode="auto">
          <a:xfrm>
            <a:off x="2819400" y="4800601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CACNA1G</a:t>
            </a:r>
          </a:p>
        </p:txBody>
      </p:sp>
      <p:sp>
        <p:nvSpPr>
          <p:cNvPr id="98338" name="AutoShape 101"/>
          <p:cNvSpPr>
            <a:spLocks noChangeArrowheads="1"/>
          </p:cNvSpPr>
          <p:nvPr/>
        </p:nvSpPr>
        <p:spPr bwMode="auto">
          <a:xfrm rot="16200000" flipH="1">
            <a:off x="5791200" y="1524000"/>
            <a:ext cx="228600" cy="76200"/>
          </a:xfrm>
          <a:prstGeom prst="rightArrow">
            <a:avLst>
              <a:gd name="adj1" fmla="val 50000"/>
              <a:gd name="adj2" fmla="val 71877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39" name="TextBox 90"/>
          <p:cNvSpPr txBox="1">
            <a:spLocks noChangeArrowheads="1"/>
          </p:cNvSpPr>
          <p:nvPr/>
        </p:nvSpPr>
        <p:spPr bwMode="auto">
          <a:xfrm>
            <a:off x="5791200" y="129540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CAPN10</a:t>
            </a:r>
          </a:p>
        </p:txBody>
      </p:sp>
      <p:sp>
        <p:nvSpPr>
          <p:cNvPr id="98340" name="AutoShape 101"/>
          <p:cNvSpPr>
            <a:spLocks noChangeArrowheads="1"/>
          </p:cNvSpPr>
          <p:nvPr/>
        </p:nvSpPr>
        <p:spPr bwMode="auto">
          <a:xfrm rot="16200000" flipH="1">
            <a:off x="86487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41" name="TextBox 92"/>
          <p:cNvSpPr txBox="1">
            <a:spLocks noChangeArrowheads="1"/>
          </p:cNvSpPr>
          <p:nvPr/>
        </p:nvSpPr>
        <p:spPr bwMode="auto">
          <a:xfrm>
            <a:off x="8293100" y="2362201"/>
            <a:ext cx="614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CASP2</a:t>
            </a:r>
          </a:p>
        </p:txBody>
      </p:sp>
      <p:sp>
        <p:nvSpPr>
          <p:cNvPr id="98342" name="AutoShape 101"/>
          <p:cNvSpPr>
            <a:spLocks noChangeArrowheads="1"/>
          </p:cNvSpPr>
          <p:nvPr/>
        </p:nvSpPr>
        <p:spPr bwMode="auto">
          <a:xfrm rot="16200000" flipH="1">
            <a:off x="13335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43" name="TextBox 94"/>
          <p:cNvSpPr txBox="1">
            <a:spLocks noChangeArrowheads="1"/>
          </p:cNvSpPr>
          <p:nvPr/>
        </p:nvSpPr>
        <p:spPr bwMode="auto">
          <a:xfrm>
            <a:off x="1371600" y="23622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CCNA2</a:t>
            </a:r>
          </a:p>
        </p:txBody>
      </p:sp>
      <p:sp>
        <p:nvSpPr>
          <p:cNvPr id="98344" name="AutoShape 101"/>
          <p:cNvSpPr>
            <a:spLocks noChangeArrowheads="1"/>
          </p:cNvSpPr>
          <p:nvPr/>
        </p:nvSpPr>
        <p:spPr bwMode="auto">
          <a:xfrm rot="5400000" flipH="1">
            <a:off x="114300" y="1866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45" name="TextBox 96"/>
          <p:cNvSpPr txBox="1">
            <a:spLocks noChangeArrowheads="1"/>
          </p:cNvSpPr>
          <p:nvPr/>
        </p:nvSpPr>
        <p:spPr bwMode="auto">
          <a:xfrm flipH="1">
            <a:off x="228600" y="1752600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CNKSR1</a:t>
            </a:r>
          </a:p>
        </p:txBody>
      </p:sp>
      <p:sp>
        <p:nvSpPr>
          <p:cNvPr id="98346" name="AutoShape 101"/>
          <p:cNvSpPr>
            <a:spLocks noChangeArrowheads="1"/>
          </p:cNvSpPr>
          <p:nvPr/>
        </p:nvSpPr>
        <p:spPr bwMode="auto">
          <a:xfrm rot="5400000" flipH="1">
            <a:off x="63627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47" name="TextBox 98"/>
          <p:cNvSpPr txBox="1">
            <a:spLocks noChangeArrowheads="1"/>
          </p:cNvSpPr>
          <p:nvPr/>
        </p:nvSpPr>
        <p:spPr bwMode="auto">
          <a:xfrm>
            <a:off x="6516512" y="4191001"/>
            <a:ext cx="564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COQ5</a:t>
            </a:r>
          </a:p>
        </p:txBody>
      </p:sp>
      <p:sp>
        <p:nvSpPr>
          <p:cNvPr id="98348" name="AutoShape 101"/>
          <p:cNvSpPr>
            <a:spLocks noChangeArrowheads="1"/>
          </p:cNvSpPr>
          <p:nvPr/>
        </p:nvSpPr>
        <p:spPr bwMode="auto">
          <a:xfrm rot="5400000" flipH="1">
            <a:off x="53721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49" name="TextBox 100"/>
          <p:cNvSpPr txBox="1">
            <a:spLocks noChangeArrowheads="1"/>
          </p:cNvSpPr>
          <p:nvPr/>
        </p:nvSpPr>
        <p:spPr bwMode="auto">
          <a:xfrm>
            <a:off x="4876800" y="19050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EEF1B2</a:t>
            </a:r>
          </a:p>
        </p:txBody>
      </p:sp>
      <p:sp>
        <p:nvSpPr>
          <p:cNvPr id="98350" name="AutoShape 101"/>
          <p:cNvSpPr>
            <a:spLocks noChangeArrowheads="1"/>
          </p:cNvSpPr>
          <p:nvPr/>
        </p:nvSpPr>
        <p:spPr bwMode="auto">
          <a:xfrm rot="16200000" flipH="1">
            <a:off x="36957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51" name="TextBox 102"/>
          <p:cNvSpPr txBox="1">
            <a:spLocks noChangeArrowheads="1"/>
          </p:cNvSpPr>
          <p:nvPr/>
        </p:nvSpPr>
        <p:spPr bwMode="auto">
          <a:xfrm>
            <a:off x="3810000" y="4800601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ELP2</a:t>
            </a:r>
          </a:p>
        </p:txBody>
      </p:sp>
      <p:sp>
        <p:nvSpPr>
          <p:cNvPr id="98352" name="AutoShape 101"/>
          <p:cNvSpPr>
            <a:spLocks noChangeArrowheads="1"/>
          </p:cNvSpPr>
          <p:nvPr/>
        </p:nvSpPr>
        <p:spPr bwMode="auto">
          <a:xfrm rot="5400000" flipH="1">
            <a:off x="46101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53" name="AutoShape 101"/>
          <p:cNvSpPr>
            <a:spLocks noChangeArrowheads="1"/>
          </p:cNvSpPr>
          <p:nvPr/>
        </p:nvSpPr>
        <p:spPr bwMode="auto">
          <a:xfrm rot="16200000" flipH="1">
            <a:off x="3733800" y="39624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54" name="TextBox 105"/>
          <p:cNvSpPr txBox="1">
            <a:spLocks noChangeArrowheads="1"/>
          </p:cNvSpPr>
          <p:nvPr/>
        </p:nvSpPr>
        <p:spPr bwMode="auto">
          <a:xfrm>
            <a:off x="3657600" y="3716338"/>
            <a:ext cx="83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ENTPD1</a:t>
            </a:r>
          </a:p>
        </p:txBody>
      </p:sp>
      <p:sp>
        <p:nvSpPr>
          <p:cNvPr id="98355" name="AutoShape 101"/>
          <p:cNvSpPr>
            <a:spLocks noChangeArrowheads="1"/>
          </p:cNvSpPr>
          <p:nvPr/>
        </p:nvSpPr>
        <p:spPr bwMode="auto">
          <a:xfrm rot="16200000" flipH="1">
            <a:off x="266700" y="3924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56" name="TextBox 107"/>
          <p:cNvSpPr txBox="1">
            <a:spLocks noChangeArrowheads="1"/>
          </p:cNvSpPr>
          <p:nvPr/>
        </p:nvSpPr>
        <p:spPr bwMode="auto">
          <a:xfrm>
            <a:off x="426156" y="3810001"/>
            <a:ext cx="685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ERLIN2</a:t>
            </a:r>
          </a:p>
        </p:txBody>
      </p:sp>
      <p:sp>
        <p:nvSpPr>
          <p:cNvPr id="98357" name="AutoShape 101"/>
          <p:cNvSpPr>
            <a:spLocks noChangeArrowheads="1"/>
          </p:cNvSpPr>
          <p:nvPr/>
        </p:nvSpPr>
        <p:spPr bwMode="auto">
          <a:xfrm rot="16200000" flipH="1">
            <a:off x="3086100" y="5143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58" name="TextBox 109"/>
          <p:cNvSpPr txBox="1">
            <a:spLocks noChangeArrowheads="1"/>
          </p:cNvSpPr>
          <p:nvPr/>
        </p:nvSpPr>
        <p:spPr bwMode="auto">
          <a:xfrm>
            <a:off x="3200400" y="4953001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FASN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59" name="AutoShape 101"/>
          <p:cNvSpPr>
            <a:spLocks noChangeArrowheads="1"/>
          </p:cNvSpPr>
          <p:nvPr/>
        </p:nvSpPr>
        <p:spPr bwMode="auto">
          <a:xfrm rot="16200000" flipH="1">
            <a:off x="6819900" y="38481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60" name="TextBox 111"/>
          <p:cNvSpPr txBox="1">
            <a:spLocks noChangeArrowheads="1"/>
          </p:cNvSpPr>
          <p:nvPr/>
        </p:nvSpPr>
        <p:spPr bwMode="auto">
          <a:xfrm>
            <a:off x="6934200" y="3733801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FRY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61" name="AutoShape 101"/>
          <p:cNvSpPr>
            <a:spLocks noChangeArrowheads="1"/>
          </p:cNvSpPr>
          <p:nvPr/>
        </p:nvSpPr>
        <p:spPr bwMode="auto">
          <a:xfrm rot="16200000" flipH="1">
            <a:off x="16383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62" name="TextBox 113"/>
          <p:cNvSpPr txBox="1">
            <a:spLocks noChangeArrowheads="1"/>
          </p:cNvSpPr>
          <p:nvPr/>
        </p:nvSpPr>
        <p:spPr bwMode="auto">
          <a:xfrm>
            <a:off x="1219200" y="1277938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GON4L</a:t>
            </a:r>
          </a:p>
        </p:txBody>
      </p:sp>
      <p:sp>
        <p:nvSpPr>
          <p:cNvPr id="98363" name="AutoShape 101"/>
          <p:cNvSpPr>
            <a:spLocks noChangeArrowheads="1"/>
          </p:cNvSpPr>
          <p:nvPr/>
        </p:nvSpPr>
        <p:spPr bwMode="auto">
          <a:xfrm rot="16200000" flipH="1">
            <a:off x="5067300" y="2476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64" name="TextBox 115"/>
          <p:cNvSpPr txBox="1">
            <a:spLocks noChangeArrowheads="1"/>
          </p:cNvSpPr>
          <p:nvPr/>
        </p:nvSpPr>
        <p:spPr bwMode="auto">
          <a:xfrm>
            <a:off x="4495800" y="2286001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HIST1H4B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65" name="AutoShape 101"/>
          <p:cNvSpPr>
            <a:spLocks noChangeArrowheads="1"/>
          </p:cNvSpPr>
          <p:nvPr/>
        </p:nvSpPr>
        <p:spPr bwMode="auto">
          <a:xfrm rot="16200000" flipH="1">
            <a:off x="2476500" y="1333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66" name="TextBox 117"/>
          <p:cNvSpPr txBox="1">
            <a:spLocks noChangeArrowheads="1"/>
          </p:cNvSpPr>
          <p:nvPr/>
        </p:nvSpPr>
        <p:spPr bwMode="auto">
          <a:xfrm>
            <a:off x="2590800" y="1219201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HIST3H3 </a:t>
            </a:r>
          </a:p>
        </p:txBody>
      </p:sp>
      <p:sp>
        <p:nvSpPr>
          <p:cNvPr id="98367" name="AutoShape 101"/>
          <p:cNvSpPr>
            <a:spLocks noChangeArrowheads="1"/>
          </p:cNvSpPr>
          <p:nvPr/>
        </p:nvSpPr>
        <p:spPr bwMode="auto">
          <a:xfrm rot="5400000" flipH="1">
            <a:off x="41529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68" name="TextBox 119"/>
          <p:cNvSpPr txBox="1">
            <a:spLocks noChangeArrowheads="1"/>
          </p:cNvSpPr>
          <p:nvPr/>
        </p:nvSpPr>
        <p:spPr bwMode="auto">
          <a:xfrm>
            <a:off x="3733800" y="16764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INPP4A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69" name="AutoShape 101"/>
          <p:cNvSpPr>
            <a:spLocks noChangeArrowheads="1"/>
          </p:cNvSpPr>
          <p:nvPr/>
        </p:nvSpPr>
        <p:spPr bwMode="auto">
          <a:xfrm rot="5400000" flipH="1">
            <a:off x="53721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70" name="TextBox 121"/>
          <p:cNvSpPr txBox="1">
            <a:spLocks noChangeArrowheads="1"/>
          </p:cNvSpPr>
          <p:nvPr/>
        </p:nvSpPr>
        <p:spPr bwMode="auto">
          <a:xfrm>
            <a:off x="5486400" y="4267201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KDM5A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71" name="AutoShape 101"/>
          <p:cNvSpPr>
            <a:spLocks noChangeArrowheads="1"/>
          </p:cNvSpPr>
          <p:nvPr/>
        </p:nvSpPr>
        <p:spPr bwMode="auto">
          <a:xfrm rot="16200000" flipH="1">
            <a:off x="2247900" y="4914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72" name="TextBox 123"/>
          <p:cNvSpPr txBox="1">
            <a:spLocks noChangeArrowheads="1"/>
          </p:cNvSpPr>
          <p:nvPr/>
        </p:nvSpPr>
        <p:spPr bwMode="auto">
          <a:xfrm>
            <a:off x="1926168" y="4724401"/>
            <a:ext cx="662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KDM6B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73" name="AutoShape 101"/>
          <p:cNvSpPr>
            <a:spLocks noChangeArrowheads="1"/>
          </p:cNvSpPr>
          <p:nvPr/>
        </p:nvSpPr>
        <p:spPr bwMode="auto">
          <a:xfrm rot="16200000" flipH="1">
            <a:off x="800100" y="4914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74" name="TextBox 126"/>
          <p:cNvSpPr txBox="1">
            <a:spLocks noChangeArrowheads="1"/>
          </p:cNvSpPr>
          <p:nvPr/>
        </p:nvSpPr>
        <p:spPr bwMode="auto">
          <a:xfrm>
            <a:off x="914400" y="47244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KIF7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75" name="AutoShape 101"/>
          <p:cNvSpPr>
            <a:spLocks noChangeArrowheads="1"/>
          </p:cNvSpPr>
          <p:nvPr/>
        </p:nvSpPr>
        <p:spPr bwMode="auto">
          <a:xfrm rot="5400000" flipH="1">
            <a:off x="33909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76" name="TextBox 128"/>
          <p:cNvSpPr txBox="1">
            <a:spLocks noChangeArrowheads="1"/>
          </p:cNvSpPr>
          <p:nvPr/>
        </p:nvSpPr>
        <p:spPr bwMode="auto">
          <a:xfrm>
            <a:off x="3615267" y="5591176"/>
            <a:ext cx="647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LAMA1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77" name="AutoShape 101"/>
          <p:cNvSpPr>
            <a:spLocks noChangeArrowheads="1"/>
          </p:cNvSpPr>
          <p:nvPr/>
        </p:nvSpPr>
        <p:spPr bwMode="auto">
          <a:xfrm rot="5400000" flipH="1">
            <a:off x="1181100" y="3162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78" name="TextBox 131"/>
          <p:cNvSpPr txBox="1">
            <a:spLocks noChangeArrowheads="1"/>
          </p:cNvSpPr>
          <p:nvPr/>
        </p:nvSpPr>
        <p:spPr bwMode="auto">
          <a:xfrm>
            <a:off x="1295400" y="31242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LARP7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79" name="AutoShape 101"/>
          <p:cNvSpPr>
            <a:spLocks noChangeArrowheads="1"/>
          </p:cNvSpPr>
          <p:nvPr/>
        </p:nvSpPr>
        <p:spPr bwMode="auto">
          <a:xfrm rot="5400000" flipH="1">
            <a:off x="8001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80" name="TextBox 133"/>
          <p:cNvSpPr txBox="1">
            <a:spLocks noChangeArrowheads="1"/>
          </p:cNvSpPr>
          <p:nvPr/>
        </p:nvSpPr>
        <p:spPr bwMode="auto">
          <a:xfrm>
            <a:off x="944034" y="5486401"/>
            <a:ext cx="6179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LINS 1</a:t>
            </a:r>
          </a:p>
        </p:txBody>
      </p:sp>
      <p:sp>
        <p:nvSpPr>
          <p:cNvPr id="98381" name="TextBox 157"/>
          <p:cNvSpPr txBox="1">
            <a:spLocks noChangeArrowheads="1"/>
          </p:cNvSpPr>
          <p:nvPr/>
        </p:nvSpPr>
        <p:spPr bwMode="auto">
          <a:xfrm>
            <a:off x="2947812" y="3640138"/>
            <a:ext cx="735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MAN1B1</a:t>
            </a:r>
          </a:p>
        </p:txBody>
      </p:sp>
      <p:sp>
        <p:nvSpPr>
          <p:cNvPr id="98382" name="AutoShape 101"/>
          <p:cNvSpPr>
            <a:spLocks noChangeArrowheads="1"/>
          </p:cNvSpPr>
          <p:nvPr/>
        </p:nvSpPr>
        <p:spPr bwMode="auto">
          <a:xfrm rot="16200000" flipH="1">
            <a:off x="4229100" y="2705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83" name="TextBox 159"/>
          <p:cNvSpPr txBox="1">
            <a:spLocks noChangeArrowheads="1"/>
          </p:cNvSpPr>
          <p:nvPr/>
        </p:nvSpPr>
        <p:spPr bwMode="auto">
          <a:xfrm>
            <a:off x="3944056" y="2590801"/>
            <a:ext cx="620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NDST1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84" name="AutoShape 101"/>
          <p:cNvSpPr>
            <a:spLocks noChangeArrowheads="1"/>
          </p:cNvSpPr>
          <p:nvPr/>
        </p:nvSpPr>
        <p:spPr bwMode="auto">
          <a:xfrm rot="5400000" flipH="1">
            <a:off x="2476500" y="1866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85" name="TextBox 161"/>
          <p:cNvSpPr txBox="1">
            <a:spLocks noChangeArrowheads="1"/>
          </p:cNvSpPr>
          <p:nvPr/>
        </p:nvSpPr>
        <p:spPr bwMode="auto">
          <a:xfrm>
            <a:off x="2530123" y="1981201"/>
            <a:ext cx="602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PARP1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86" name="AutoShape 101"/>
          <p:cNvSpPr>
            <a:spLocks noChangeArrowheads="1"/>
          </p:cNvSpPr>
          <p:nvPr/>
        </p:nvSpPr>
        <p:spPr bwMode="auto">
          <a:xfrm rot="5400000" flipH="1">
            <a:off x="55245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87" name="TextBox 163"/>
          <p:cNvSpPr txBox="1">
            <a:spLocks noChangeArrowheads="1"/>
          </p:cNvSpPr>
          <p:nvPr/>
        </p:nvSpPr>
        <p:spPr bwMode="auto">
          <a:xfrm>
            <a:off x="5715000" y="1676401"/>
            <a:ext cx="555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PECR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88" name="AutoShape 101"/>
          <p:cNvSpPr>
            <a:spLocks noChangeArrowheads="1"/>
          </p:cNvSpPr>
          <p:nvPr/>
        </p:nvSpPr>
        <p:spPr bwMode="auto">
          <a:xfrm rot="16200000" flipH="1">
            <a:off x="6210300" y="3771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89" name="TextBox 165"/>
          <p:cNvSpPr txBox="1">
            <a:spLocks noChangeArrowheads="1"/>
          </p:cNvSpPr>
          <p:nvPr/>
        </p:nvSpPr>
        <p:spPr bwMode="auto">
          <a:xfrm>
            <a:off x="5850467" y="3686176"/>
            <a:ext cx="704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POLR3B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90" name="AutoShape 101"/>
          <p:cNvSpPr>
            <a:spLocks noChangeArrowheads="1"/>
          </p:cNvSpPr>
          <p:nvPr/>
        </p:nvSpPr>
        <p:spPr bwMode="auto">
          <a:xfrm rot="16200000" flipH="1">
            <a:off x="1562100" y="2705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91" name="TextBox 167"/>
          <p:cNvSpPr txBox="1">
            <a:spLocks noChangeArrowheads="1"/>
          </p:cNvSpPr>
          <p:nvPr/>
        </p:nvSpPr>
        <p:spPr bwMode="auto">
          <a:xfrm>
            <a:off x="1776590" y="2514601"/>
            <a:ext cx="704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PRMT10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92" name="AutoShape 101"/>
          <p:cNvSpPr>
            <a:spLocks noChangeArrowheads="1"/>
          </p:cNvSpPr>
          <p:nvPr/>
        </p:nvSpPr>
        <p:spPr bwMode="auto">
          <a:xfrm rot="16200000" flipH="1">
            <a:off x="1409700" y="4991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93" name="TextBox 169"/>
          <p:cNvSpPr txBox="1">
            <a:spLocks noChangeArrowheads="1"/>
          </p:cNvSpPr>
          <p:nvPr/>
        </p:nvSpPr>
        <p:spPr bwMode="auto">
          <a:xfrm>
            <a:off x="1588912" y="4876801"/>
            <a:ext cx="61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PRRT2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94" name="TextBox 170"/>
          <p:cNvSpPr txBox="1">
            <a:spLocks noChangeArrowheads="1"/>
          </p:cNvSpPr>
          <p:nvPr/>
        </p:nvSpPr>
        <p:spPr bwMode="auto">
          <a:xfrm>
            <a:off x="3004257" y="3733801"/>
            <a:ext cx="726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RALGDS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95" name="AutoShape 101"/>
          <p:cNvSpPr>
            <a:spLocks noChangeArrowheads="1"/>
          </p:cNvSpPr>
          <p:nvPr/>
        </p:nvSpPr>
        <p:spPr bwMode="auto">
          <a:xfrm rot="5400000" flipH="1">
            <a:off x="25527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96" name="TextBox 172"/>
          <p:cNvSpPr txBox="1">
            <a:spLocks noChangeArrowheads="1"/>
          </p:cNvSpPr>
          <p:nvPr/>
        </p:nvSpPr>
        <p:spPr bwMode="auto">
          <a:xfrm>
            <a:off x="2719212" y="1752600"/>
            <a:ext cx="51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RGS7</a:t>
            </a:r>
            <a:endParaRPr lang="en-US" sz="1200"/>
          </a:p>
        </p:txBody>
      </p:sp>
      <p:sp>
        <p:nvSpPr>
          <p:cNvPr id="98397" name="AutoShape 101"/>
          <p:cNvSpPr>
            <a:spLocks noChangeArrowheads="1"/>
          </p:cNvSpPr>
          <p:nvPr/>
        </p:nvSpPr>
        <p:spPr bwMode="auto">
          <a:xfrm rot="16200000" flipH="1">
            <a:off x="6477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398" name="TextBox 174"/>
          <p:cNvSpPr txBox="1">
            <a:spLocks noChangeArrowheads="1"/>
          </p:cNvSpPr>
          <p:nvPr/>
        </p:nvSpPr>
        <p:spPr bwMode="auto">
          <a:xfrm>
            <a:off x="279400" y="4724401"/>
            <a:ext cx="713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SCAPER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399" name="AutoShape 101"/>
          <p:cNvSpPr>
            <a:spLocks noChangeArrowheads="1"/>
          </p:cNvSpPr>
          <p:nvPr/>
        </p:nvSpPr>
        <p:spPr bwMode="auto">
          <a:xfrm rot="16200000" flipH="1">
            <a:off x="2628900" y="38481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00" name="TextBox 176"/>
          <p:cNvSpPr txBox="1">
            <a:spLocks noChangeArrowheads="1"/>
          </p:cNvSpPr>
          <p:nvPr/>
        </p:nvSpPr>
        <p:spPr bwMode="auto">
          <a:xfrm>
            <a:off x="2190044" y="3810001"/>
            <a:ext cx="7442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SLC31A1</a:t>
            </a:r>
          </a:p>
        </p:txBody>
      </p:sp>
      <p:sp>
        <p:nvSpPr>
          <p:cNvPr id="98401" name="AutoShape 101"/>
          <p:cNvSpPr>
            <a:spLocks noChangeArrowheads="1"/>
          </p:cNvSpPr>
          <p:nvPr/>
        </p:nvSpPr>
        <p:spPr bwMode="auto">
          <a:xfrm rot="5400000" flipH="1">
            <a:off x="12573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02" name="TextBox 178"/>
          <p:cNvSpPr txBox="1">
            <a:spLocks noChangeArrowheads="1"/>
          </p:cNvSpPr>
          <p:nvPr/>
        </p:nvSpPr>
        <p:spPr bwMode="auto">
          <a:xfrm>
            <a:off x="1399822" y="4267201"/>
            <a:ext cx="535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TAF2</a:t>
            </a:r>
          </a:p>
        </p:txBody>
      </p:sp>
      <p:sp>
        <p:nvSpPr>
          <p:cNvPr id="98403" name="AutoShape 101"/>
          <p:cNvSpPr>
            <a:spLocks noChangeArrowheads="1"/>
          </p:cNvSpPr>
          <p:nvPr/>
        </p:nvSpPr>
        <p:spPr bwMode="auto">
          <a:xfrm rot="5400000" flipH="1">
            <a:off x="4838700" y="4381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04" name="TextBox 180"/>
          <p:cNvSpPr txBox="1">
            <a:spLocks noChangeArrowheads="1"/>
          </p:cNvSpPr>
          <p:nvPr/>
        </p:nvSpPr>
        <p:spPr bwMode="auto">
          <a:xfrm>
            <a:off x="4267200" y="4343401"/>
            <a:ext cx="81985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TMEM135</a:t>
            </a:r>
            <a:r>
              <a:rPr lang="en-US" sz="1000" i="1"/>
              <a:t> </a:t>
            </a:r>
            <a:endParaRPr lang="en-US" sz="1000"/>
          </a:p>
        </p:txBody>
      </p:sp>
      <p:sp>
        <p:nvSpPr>
          <p:cNvPr id="98405" name="AutoShape 101"/>
          <p:cNvSpPr>
            <a:spLocks noChangeArrowheads="1"/>
          </p:cNvSpPr>
          <p:nvPr/>
        </p:nvSpPr>
        <p:spPr bwMode="auto">
          <a:xfrm rot="16200000" flipH="1">
            <a:off x="4686300" y="4914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06" name="TextBox 182"/>
          <p:cNvSpPr txBox="1">
            <a:spLocks noChangeArrowheads="1"/>
          </p:cNvSpPr>
          <p:nvPr/>
        </p:nvSpPr>
        <p:spPr bwMode="auto">
          <a:xfrm>
            <a:off x="4382911" y="4876801"/>
            <a:ext cx="6407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TRMT1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407" name="AutoShape 101"/>
          <p:cNvSpPr>
            <a:spLocks noChangeArrowheads="1"/>
          </p:cNvSpPr>
          <p:nvPr/>
        </p:nvSpPr>
        <p:spPr bwMode="auto">
          <a:xfrm rot="5400000" flipH="1">
            <a:off x="88011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08" name="TextBox 184"/>
          <p:cNvSpPr txBox="1">
            <a:spLocks noChangeArrowheads="1"/>
          </p:cNvSpPr>
          <p:nvPr/>
        </p:nvSpPr>
        <p:spPr bwMode="auto">
          <a:xfrm>
            <a:off x="8580968" y="4114801"/>
            <a:ext cx="548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UBR7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409" name="AutoShape 101"/>
          <p:cNvSpPr>
            <a:spLocks noChangeArrowheads="1"/>
          </p:cNvSpPr>
          <p:nvPr/>
        </p:nvSpPr>
        <p:spPr bwMode="auto">
          <a:xfrm rot="5400000" flipH="1">
            <a:off x="3162300" y="5448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10" name="TextBox 186"/>
          <p:cNvSpPr txBox="1">
            <a:spLocks noChangeArrowheads="1"/>
          </p:cNvSpPr>
          <p:nvPr/>
        </p:nvSpPr>
        <p:spPr bwMode="auto">
          <a:xfrm>
            <a:off x="2736145" y="5410201"/>
            <a:ext cx="7235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WDR45L</a:t>
            </a:r>
          </a:p>
        </p:txBody>
      </p:sp>
      <p:sp>
        <p:nvSpPr>
          <p:cNvPr id="98411" name="TextBox 188"/>
          <p:cNvSpPr txBox="1">
            <a:spLocks noChangeArrowheads="1"/>
          </p:cNvSpPr>
          <p:nvPr/>
        </p:nvSpPr>
        <p:spPr bwMode="auto">
          <a:xfrm>
            <a:off x="316090" y="1828800"/>
            <a:ext cx="6763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ZBTB40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412" name="TextBox 190"/>
          <p:cNvSpPr txBox="1">
            <a:spLocks noChangeArrowheads="1"/>
          </p:cNvSpPr>
          <p:nvPr/>
        </p:nvSpPr>
        <p:spPr bwMode="auto">
          <a:xfrm>
            <a:off x="6541912" y="4343401"/>
            <a:ext cx="7283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ZCCHC8</a:t>
            </a:r>
          </a:p>
        </p:txBody>
      </p:sp>
      <p:sp>
        <p:nvSpPr>
          <p:cNvPr id="194" name="AutoShape 101"/>
          <p:cNvSpPr>
            <a:spLocks noChangeArrowheads="1"/>
          </p:cNvSpPr>
          <p:nvPr/>
        </p:nvSpPr>
        <p:spPr bwMode="auto">
          <a:xfrm rot="16200000" flipH="1">
            <a:off x="6667500" y="2628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6870701" y="2590801"/>
            <a:ext cx="66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GPR126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5088467" y="1171576"/>
            <a:ext cx="53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ALS2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00" name="AutoShape 101"/>
          <p:cNvSpPr>
            <a:spLocks noChangeArrowheads="1"/>
          </p:cNvSpPr>
          <p:nvPr/>
        </p:nvSpPr>
        <p:spPr bwMode="auto">
          <a:xfrm rot="5400000" flipH="1">
            <a:off x="5143500" y="5600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5356578" y="5529263"/>
            <a:ext cx="7050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EXOSC5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02" name="AutoShape 101"/>
          <p:cNvSpPr>
            <a:spLocks noChangeArrowheads="1"/>
          </p:cNvSpPr>
          <p:nvPr/>
        </p:nvSpPr>
        <p:spPr bwMode="auto">
          <a:xfrm rot="16200000" flipH="1">
            <a:off x="7581900" y="13335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7786512" y="1143001"/>
            <a:ext cx="669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ZBTB11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04" name="AutoShape 101"/>
          <p:cNvSpPr>
            <a:spLocks noChangeArrowheads="1"/>
          </p:cNvSpPr>
          <p:nvPr/>
        </p:nvSpPr>
        <p:spPr bwMode="auto">
          <a:xfrm rot="16200000" flipH="1">
            <a:off x="4953000" y="1295400"/>
            <a:ext cx="228600" cy="76200"/>
          </a:xfrm>
          <a:prstGeom prst="rightArrow">
            <a:avLst>
              <a:gd name="adj1" fmla="val 50000"/>
              <a:gd name="adj2" fmla="val 7187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6" name="AutoShape 101"/>
          <p:cNvSpPr>
            <a:spLocks noChangeArrowheads="1"/>
          </p:cNvSpPr>
          <p:nvPr/>
        </p:nvSpPr>
        <p:spPr bwMode="auto">
          <a:xfrm rot="5400000" flipH="1">
            <a:off x="1562100" y="18669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1759657" y="1828800"/>
            <a:ext cx="619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RUSC1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08" name="AutoShape 101"/>
          <p:cNvSpPr>
            <a:spLocks noChangeArrowheads="1"/>
          </p:cNvSpPr>
          <p:nvPr/>
        </p:nvSpPr>
        <p:spPr bwMode="auto">
          <a:xfrm rot="16200000" flipH="1">
            <a:off x="8039100" y="39243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7691967" y="3657601"/>
            <a:ext cx="690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KLHL33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212" name="AutoShape 101"/>
          <p:cNvSpPr>
            <a:spLocks noChangeArrowheads="1"/>
          </p:cNvSpPr>
          <p:nvPr/>
        </p:nvSpPr>
        <p:spPr bwMode="auto">
          <a:xfrm rot="16200000" flipH="1">
            <a:off x="419100" y="2552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0" y="2438401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NFXL1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14" name="AutoShape 101"/>
          <p:cNvSpPr>
            <a:spLocks noChangeArrowheads="1"/>
          </p:cNvSpPr>
          <p:nvPr/>
        </p:nvSpPr>
        <p:spPr bwMode="auto">
          <a:xfrm rot="5400000" flipH="1">
            <a:off x="4152900" y="4381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15" name="TextBox 214"/>
          <p:cNvSpPr txBox="1">
            <a:spLocks noChangeArrowheads="1"/>
          </p:cNvSpPr>
          <p:nvPr/>
        </p:nvSpPr>
        <p:spPr bwMode="auto">
          <a:xfrm>
            <a:off x="3677356" y="4295776"/>
            <a:ext cx="835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FAM160A2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216" name="AutoShape 101"/>
          <p:cNvSpPr>
            <a:spLocks noChangeArrowheads="1"/>
          </p:cNvSpPr>
          <p:nvPr/>
        </p:nvSpPr>
        <p:spPr bwMode="auto">
          <a:xfrm rot="5400000" flipH="1">
            <a:off x="2019300" y="5600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1706034" y="5562601"/>
            <a:ext cx="6071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TCF25</a:t>
            </a:r>
          </a:p>
        </p:txBody>
      </p:sp>
      <p:sp>
        <p:nvSpPr>
          <p:cNvPr id="218" name="AutoShape 101"/>
          <p:cNvSpPr>
            <a:spLocks noChangeArrowheads="1"/>
          </p:cNvSpPr>
          <p:nvPr/>
        </p:nvSpPr>
        <p:spPr bwMode="auto">
          <a:xfrm rot="5400000" flipH="1">
            <a:off x="2095500" y="31623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2218266" y="3124201"/>
            <a:ext cx="858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CDKN2AIP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627946" y="1219201"/>
            <a:ext cx="4269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IPP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98434" name="TextBox 222"/>
          <p:cNvSpPr txBox="1">
            <a:spLocks noChangeArrowheads="1"/>
          </p:cNvSpPr>
          <p:nvPr/>
        </p:nvSpPr>
        <p:spPr bwMode="auto">
          <a:xfrm>
            <a:off x="6478411" y="3657601"/>
            <a:ext cx="5765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CLIP1</a:t>
            </a:r>
            <a:r>
              <a:rPr lang="en-US" sz="1200" i="1"/>
              <a:t> </a:t>
            </a:r>
            <a:endParaRPr lang="en-US" sz="1200"/>
          </a:p>
        </p:txBody>
      </p:sp>
      <p:sp>
        <p:nvSpPr>
          <p:cNvPr id="224" name="AutoShape 101"/>
          <p:cNvSpPr>
            <a:spLocks noChangeArrowheads="1"/>
          </p:cNvSpPr>
          <p:nvPr/>
        </p:nvSpPr>
        <p:spPr bwMode="auto">
          <a:xfrm rot="5564419" flipH="1">
            <a:off x="4459817" y="1863196"/>
            <a:ext cx="304800" cy="80434"/>
          </a:xfrm>
          <a:prstGeom prst="rightArrow">
            <a:avLst>
              <a:gd name="adj1" fmla="val 50000"/>
              <a:gd name="adj2" fmla="val 71282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25" name="TextBox 224"/>
          <p:cNvSpPr txBox="1">
            <a:spLocks noChangeArrowheads="1"/>
          </p:cNvSpPr>
          <p:nvPr/>
        </p:nvSpPr>
        <p:spPr bwMode="auto">
          <a:xfrm>
            <a:off x="4663723" y="1676401"/>
            <a:ext cx="626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CCNT2</a:t>
            </a:r>
            <a:r>
              <a:rPr lang="en-US" sz="1200" i="1">
                <a:solidFill>
                  <a:srgbClr val="FF00FF"/>
                </a:solidFill>
              </a:rPr>
              <a:t> </a:t>
            </a:r>
            <a:endParaRPr lang="en-US" sz="1200">
              <a:solidFill>
                <a:srgbClr val="FF00FF"/>
              </a:solidFill>
            </a:endParaRPr>
          </a:p>
        </p:txBody>
      </p:sp>
      <p:sp>
        <p:nvSpPr>
          <p:cNvPr id="98437" name="AutoShape 101"/>
          <p:cNvSpPr>
            <a:spLocks noChangeArrowheads="1"/>
          </p:cNvSpPr>
          <p:nvPr/>
        </p:nvSpPr>
        <p:spPr bwMode="auto">
          <a:xfrm rot="5400000" flipH="1">
            <a:off x="6134100" y="1866900"/>
            <a:ext cx="304800" cy="76200"/>
          </a:xfrm>
          <a:prstGeom prst="rightArrow">
            <a:avLst>
              <a:gd name="adj1" fmla="val 50000"/>
              <a:gd name="adj2" fmla="val 71885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3" name="Text Box 95"/>
          <p:cNvSpPr txBox="1">
            <a:spLocks noChangeArrowheads="1"/>
          </p:cNvSpPr>
          <p:nvPr/>
        </p:nvSpPr>
        <p:spPr bwMode="auto">
          <a:xfrm>
            <a:off x="6172200" y="1752600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CRBN</a:t>
            </a:r>
            <a:endParaRPr lang="en-GB" sz="1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4" name="Text Box 49"/>
          <p:cNvSpPr txBox="1">
            <a:spLocks noChangeArrowheads="1"/>
          </p:cNvSpPr>
          <p:nvPr/>
        </p:nvSpPr>
        <p:spPr bwMode="auto">
          <a:xfrm flipH="1">
            <a:off x="685800" y="3124201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PRSS12</a:t>
            </a:r>
          </a:p>
        </p:txBody>
      </p:sp>
      <p:sp>
        <p:nvSpPr>
          <p:cNvPr id="98440" name="AutoShape 101"/>
          <p:cNvSpPr>
            <a:spLocks noChangeArrowheads="1"/>
          </p:cNvSpPr>
          <p:nvPr/>
        </p:nvSpPr>
        <p:spPr bwMode="auto">
          <a:xfrm rot="5400000" flipH="1">
            <a:off x="1104900" y="31623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00B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6" name="Text Box 96"/>
          <p:cNvSpPr txBox="1">
            <a:spLocks noChangeArrowheads="1"/>
          </p:cNvSpPr>
          <p:nvPr/>
        </p:nvSpPr>
        <p:spPr bwMode="auto">
          <a:xfrm>
            <a:off x="4140200" y="5481638"/>
            <a:ext cx="88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CC2D1A</a:t>
            </a:r>
            <a:endParaRPr lang="en-GB" sz="1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8442" name="Text Box 49"/>
          <p:cNvSpPr txBox="1">
            <a:spLocks noChangeArrowheads="1"/>
          </p:cNvSpPr>
          <p:nvPr/>
        </p:nvSpPr>
        <p:spPr bwMode="auto">
          <a:xfrm flipH="1">
            <a:off x="609600" y="2362201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SRD5A3</a:t>
            </a:r>
          </a:p>
        </p:txBody>
      </p:sp>
      <p:sp>
        <p:nvSpPr>
          <p:cNvPr id="98443" name="AutoShape 101"/>
          <p:cNvSpPr>
            <a:spLocks noChangeArrowheads="1"/>
          </p:cNvSpPr>
          <p:nvPr/>
        </p:nvSpPr>
        <p:spPr bwMode="auto">
          <a:xfrm rot="16200000" flipH="1">
            <a:off x="1714500" y="3695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9966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44" name="Text Box 112"/>
          <p:cNvSpPr txBox="1">
            <a:spLocks noChangeArrowheads="1"/>
          </p:cNvSpPr>
          <p:nvPr/>
        </p:nvSpPr>
        <p:spPr bwMode="auto">
          <a:xfrm>
            <a:off x="1828800" y="35814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996600"/>
                </a:solidFill>
                <a:latin typeface="Times New Roman" charset="0"/>
                <a:cs typeface="Times New Roman" charset="0"/>
              </a:rPr>
              <a:t>VLDLR</a:t>
            </a:r>
            <a:endParaRPr lang="en-GB" sz="1000" b="1" i="1">
              <a:solidFill>
                <a:srgbClr val="99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445" name="AutoShape 101"/>
          <p:cNvSpPr>
            <a:spLocks noChangeArrowheads="1"/>
          </p:cNvSpPr>
          <p:nvPr/>
        </p:nvSpPr>
        <p:spPr bwMode="auto">
          <a:xfrm rot="16200000" flipH="1">
            <a:off x="495300" y="1333500"/>
            <a:ext cx="304800" cy="76200"/>
          </a:xfrm>
          <a:prstGeom prst="rightArrow">
            <a:avLst>
              <a:gd name="adj1" fmla="val 50000"/>
              <a:gd name="adj2" fmla="val 71885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latin typeface="Times New Roman" charset="0"/>
              <a:cs typeface="Times New Roman" charset="0"/>
            </a:endParaRPr>
          </a:p>
        </p:txBody>
      </p:sp>
      <p:sp>
        <p:nvSpPr>
          <p:cNvPr id="98446" name="Text Box 112"/>
          <p:cNvSpPr txBox="1">
            <a:spLocks noChangeArrowheads="1"/>
          </p:cNvSpPr>
          <p:nvPr/>
        </p:nvSpPr>
        <p:spPr bwMode="auto">
          <a:xfrm>
            <a:off x="609600" y="11430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ST3GAL3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447" name="Text Box 60"/>
          <p:cNvSpPr txBox="1">
            <a:spLocks noChangeArrowheads="1"/>
          </p:cNvSpPr>
          <p:nvPr/>
        </p:nvSpPr>
        <p:spPr bwMode="auto">
          <a:xfrm>
            <a:off x="2590800" y="2362201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NSUN2</a:t>
            </a:r>
          </a:p>
        </p:txBody>
      </p:sp>
      <p:sp>
        <p:nvSpPr>
          <p:cNvPr id="98448" name="Text Box 60"/>
          <p:cNvSpPr txBox="1">
            <a:spLocks noChangeArrowheads="1"/>
          </p:cNvSpPr>
          <p:nvPr/>
        </p:nvSpPr>
        <p:spPr bwMode="auto">
          <a:xfrm>
            <a:off x="5588000" y="2362201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GRIK2</a:t>
            </a:r>
          </a:p>
        </p:txBody>
      </p:sp>
      <p:sp>
        <p:nvSpPr>
          <p:cNvPr id="98449" name="AutoShape 101"/>
          <p:cNvSpPr>
            <a:spLocks noChangeArrowheads="1"/>
          </p:cNvSpPr>
          <p:nvPr/>
        </p:nvSpPr>
        <p:spPr bwMode="auto">
          <a:xfrm rot="16200000" flipH="1">
            <a:off x="381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50" name="Text Box 100"/>
          <p:cNvSpPr txBox="1">
            <a:spLocks noChangeArrowheads="1"/>
          </p:cNvSpPr>
          <p:nvPr/>
        </p:nvSpPr>
        <p:spPr bwMode="auto">
          <a:xfrm>
            <a:off x="76200" y="3581401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TUSC3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451" name="Text Box 112"/>
          <p:cNvSpPr txBox="1">
            <a:spLocks noChangeArrowheads="1"/>
          </p:cNvSpPr>
          <p:nvPr/>
        </p:nvSpPr>
        <p:spPr bwMode="auto">
          <a:xfrm>
            <a:off x="838200" y="35814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TRAPP9C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452" name="AutoShape 101"/>
          <p:cNvSpPr>
            <a:spLocks noChangeArrowheads="1"/>
          </p:cNvSpPr>
          <p:nvPr/>
        </p:nvSpPr>
        <p:spPr bwMode="auto">
          <a:xfrm rot="16200000" flipH="1">
            <a:off x="1409700" y="36957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0B0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53" name="Text Box 112"/>
          <p:cNvSpPr txBox="1">
            <a:spLocks noChangeArrowheads="1"/>
          </p:cNvSpPr>
          <p:nvPr/>
        </p:nvSpPr>
        <p:spPr bwMode="auto">
          <a:xfrm>
            <a:off x="8534400" y="3563938"/>
            <a:ext cx="91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ZC3H14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8454" name="Text Box 112"/>
          <p:cNvSpPr txBox="1">
            <a:spLocks noChangeArrowheads="1"/>
          </p:cNvSpPr>
          <p:nvPr/>
        </p:nvSpPr>
        <p:spPr bwMode="auto">
          <a:xfrm>
            <a:off x="5257800" y="4800601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000" b="1" i="1">
                <a:solidFill>
                  <a:srgbClr val="0B0FCC"/>
                </a:solidFill>
                <a:latin typeface="Times New Roman" charset="0"/>
                <a:cs typeface="Times New Roman" charset="0"/>
              </a:rPr>
              <a:t>ZNF526</a:t>
            </a:r>
            <a:endParaRPr lang="en-GB" sz="1000" b="1" i="1">
              <a:solidFill>
                <a:srgbClr val="0B0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1828800" y="2895601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NAA15</a:t>
            </a:r>
          </a:p>
        </p:txBody>
      </p:sp>
      <p:sp>
        <p:nvSpPr>
          <p:cNvPr id="266" name="AutoShape 101"/>
          <p:cNvSpPr>
            <a:spLocks noChangeArrowheads="1"/>
          </p:cNvSpPr>
          <p:nvPr/>
        </p:nvSpPr>
        <p:spPr bwMode="auto">
          <a:xfrm rot="5400000" flipH="1">
            <a:off x="1790700" y="31623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77" name="AutoShape 101"/>
          <p:cNvSpPr>
            <a:spLocks noChangeArrowheads="1"/>
          </p:cNvSpPr>
          <p:nvPr/>
        </p:nvSpPr>
        <p:spPr bwMode="auto">
          <a:xfrm rot="5400000" flipH="1">
            <a:off x="1257300" y="1866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78" name="TextBox 277"/>
          <p:cNvSpPr txBox="1">
            <a:spLocks noChangeArrowheads="1"/>
          </p:cNvSpPr>
          <p:nvPr/>
        </p:nvSpPr>
        <p:spPr bwMode="auto">
          <a:xfrm>
            <a:off x="1047044" y="1981201"/>
            <a:ext cx="7442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SLC6A17</a:t>
            </a:r>
          </a:p>
        </p:txBody>
      </p:sp>
      <p:sp>
        <p:nvSpPr>
          <p:cNvPr id="281" name="AutoShape 101"/>
          <p:cNvSpPr>
            <a:spLocks noChangeArrowheads="1"/>
          </p:cNvSpPr>
          <p:nvPr/>
        </p:nvSpPr>
        <p:spPr bwMode="auto">
          <a:xfrm rot="16200000" flipH="1">
            <a:off x="5562600" y="38862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82" name="TextBox 281"/>
          <p:cNvSpPr txBox="1">
            <a:spLocks noChangeArrowheads="1"/>
          </p:cNvSpPr>
          <p:nvPr/>
        </p:nvSpPr>
        <p:spPr bwMode="auto">
          <a:xfrm>
            <a:off x="5672667" y="3886201"/>
            <a:ext cx="673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ATF7IP</a:t>
            </a:r>
          </a:p>
        </p:txBody>
      </p:sp>
      <p:sp>
        <p:nvSpPr>
          <p:cNvPr id="284" name="AutoShape 101"/>
          <p:cNvSpPr>
            <a:spLocks noChangeArrowheads="1"/>
          </p:cNvSpPr>
          <p:nvPr/>
        </p:nvSpPr>
        <p:spPr bwMode="auto">
          <a:xfrm rot="16200000" flipH="1">
            <a:off x="7581900" y="2628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88" name="TextBox 287"/>
          <p:cNvSpPr txBox="1">
            <a:spLocks noChangeArrowheads="1"/>
          </p:cNvSpPr>
          <p:nvPr/>
        </p:nvSpPr>
        <p:spPr bwMode="auto">
          <a:xfrm>
            <a:off x="7501467" y="2344738"/>
            <a:ext cx="6356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PDE1C</a:t>
            </a:r>
          </a:p>
        </p:txBody>
      </p:sp>
      <p:sp>
        <p:nvSpPr>
          <p:cNvPr id="290" name="AutoShape 101"/>
          <p:cNvSpPr>
            <a:spLocks noChangeArrowheads="1"/>
          </p:cNvSpPr>
          <p:nvPr/>
        </p:nvSpPr>
        <p:spPr bwMode="auto">
          <a:xfrm rot="16200000" flipH="1">
            <a:off x="1257300" y="24765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91" name="TextBox 290"/>
          <p:cNvSpPr txBox="1">
            <a:spLocks noChangeArrowheads="1"/>
          </p:cNvSpPr>
          <p:nvPr/>
        </p:nvSpPr>
        <p:spPr bwMode="auto">
          <a:xfrm>
            <a:off x="941212" y="2438401"/>
            <a:ext cx="635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AIMP1</a:t>
            </a:r>
          </a:p>
        </p:txBody>
      </p:sp>
      <p:sp>
        <p:nvSpPr>
          <p:cNvPr id="295" name="AutoShape 101"/>
          <p:cNvSpPr>
            <a:spLocks noChangeArrowheads="1"/>
          </p:cNvSpPr>
          <p:nvPr/>
        </p:nvSpPr>
        <p:spPr bwMode="auto">
          <a:xfrm rot="16200000" flipH="1">
            <a:off x="4152900" y="38481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96" name="TextBox 295"/>
          <p:cNvSpPr txBox="1">
            <a:spLocks noChangeArrowheads="1"/>
          </p:cNvSpPr>
          <p:nvPr/>
        </p:nvSpPr>
        <p:spPr bwMode="auto">
          <a:xfrm>
            <a:off x="4114801" y="3563938"/>
            <a:ext cx="543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PIDD</a:t>
            </a:r>
          </a:p>
        </p:txBody>
      </p:sp>
      <p:sp>
        <p:nvSpPr>
          <p:cNvPr id="297" name="AutoShape 101"/>
          <p:cNvSpPr>
            <a:spLocks noChangeArrowheads="1"/>
          </p:cNvSpPr>
          <p:nvPr/>
        </p:nvSpPr>
        <p:spPr bwMode="auto">
          <a:xfrm rot="16200000" flipH="1">
            <a:off x="5486400" y="15240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98" name="TextBox 297"/>
          <p:cNvSpPr txBox="1">
            <a:spLocks noChangeArrowheads="1"/>
          </p:cNvSpPr>
          <p:nvPr/>
        </p:nvSpPr>
        <p:spPr bwMode="auto">
          <a:xfrm>
            <a:off x="5473701" y="1125538"/>
            <a:ext cx="80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ZFAND2B</a:t>
            </a:r>
          </a:p>
        </p:txBody>
      </p:sp>
      <p:sp>
        <p:nvSpPr>
          <p:cNvPr id="299" name="AutoShape 101"/>
          <p:cNvSpPr>
            <a:spLocks noChangeArrowheads="1"/>
          </p:cNvSpPr>
          <p:nvPr/>
        </p:nvSpPr>
        <p:spPr bwMode="auto">
          <a:xfrm rot="16200000" flipH="1">
            <a:off x="304800" y="13716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-43745" y="1430338"/>
            <a:ext cx="735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MFSD2A</a:t>
            </a:r>
          </a:p>
        </p:txBody>
      </p:sp>
      <p:sp>
        <p:nvSpPr>
          <p:cNvPr id="305" name="TextBox 304"/>
          <p:cNvSpPr txBox="1">
            <a:spLocks noChangeArrowheads="1"/>
          </p:cNvSpPr>
          <p:nvPr/>
        </p:nvSpPr>
        <p:spPr bwMode="auto">
          <a:xfrm>
            <a:off x="-31044" y="1125538"/>
            <a:ext cx="7212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DHCR24</a:t>
            </a:r>
          </a:p>
        </p:txBody>
      </p:sp>
      <p:sp>
        <p:nvSpPr>
          <p:cNvPr id="306" name="AutoShape 101"/>
          <p:cNvSpPr>
            <a:spLocks noChangeArrowheads="1"/>
          </p:cNvSpPr>
          <p:nvPr/>
        </p:nvSpPr>
        <p:spPr bwMode="auto">
          <a:xfrm rot="16200000" flipH="1">
            <a:off x="8420100" y="37719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07" name="TextBox 306"/>
          <p:cNvSpPr txBox="1">
            <a:spLocks noChangeArrowheads="1"/>
          </p:cNvSpPr>
          <p:nvPr/>
        </p:nvSpPr>
        <p:spPr bwMode="auto">
          <a:xfrm>
            <a:off x="8128000" y="3505200"/>
            <a:ext cx="628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RDH11</a:t>
            </a:r>
          </a:p>
        </p:txBody>
      </p:sp>
      <p:sp>
        <p:nvSpPr>
          <p:cNvPr id="308" name="AutoShape 101"/>
          <p:cNvSpPr>
            <a:spLocks noChangeArrowheads="1"/>
          </p:cNvSpPr>
          <p:nvPr/>
        </p:nvSpPr>
        <p:spPr bwMode="auto">
          <a:xfrm rot="16200000" flipH="1">
            <a:off x="6515100" y="5067300"/>
            <a:ext cx="304800" cy="76200"/>
          </a:xfrm>
          <a:prstGeom prst="rightArrow">
            <a:avLst>
              <a:gd name="adj1" fmla="val 50000"/>
              <a:gd name="adj2" fmla="val 71819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6373990" y="4783138"/>
            <a:ext cx="7709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PPP1R3D</a:t>
            </a:r>
          </a:p>
        </p:txBody>
      </p:sp>
      <p:sp>
        <p:nvSpPr>
          <p:cNvPr id="311" name="TextBox 310"/>
          <p:cNvSpPr txBox="1">
            <a:spLocks noChangeArrowheads="1"/>
          </p:cNvSpPr>
          <p:nvPr/>
        </p:nvSpPr>
        <p:spPr bwMode="auto">
          <a:xfrm>
            <a:off x="5428545" y="1277938"/>
            <a:ext cx="6657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i="1">
                <a:solidFill>
                  <a:srgbClr val="FF00FF"/>
                </a:solidFill>
                <a:latin typeface="Times New Roman" charset="0"/>
                <a:cs typeface="Times New Roman" charset="0"/>
              </a:rPr>
              <a:t>NIF3L1</a:t>
            </a:r>
          </a:p>
        </p:txBody>
      </p:sp>
      <p:sp>
        <p:nvSpPr>
          <p:cNvPr id="264" name="AutoShape 101"/>
          <p:cNvSpPr>
            <a:spLocks noChangeArrowheads="1"/>
          </p:cNvSpPr>
          <p:nvPr/>
        </p:nvSpPr>
        <p:spPr bwMode="auto">
          <a:xfrm rot="16200000" flipH="1">
            <a:off x="5334000" y="12954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78" name="TextBox 260"/>
          <p:cNvSpPr txBox="1">
            <a:spLocks noChangeArrowheads="1"/>
          </p:cNvSpPr>
          <p:nvPr/>
        </p:nvSpPr>
        <p:spPr bwMode="auto">
          <a:xfrm>
            <a:off x="2154767" y="2133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98479" name="AutoShape 101"/>
          <p:cNvSpPr>
            <a:spLocks noChangeArrowheads="1"/>
          </p:cNvSpPr>
          <p:nvPr/>
        </p:nvSpPr>
        <p:spPr bwMode="auto">
          <a:xfrm rot="16200000" flipH="1">
            <a:off x="6667500" y="6362700"/>
            <a:ext cx="304800" cy="76200"/>
          </a:xfrm>
          <a:prstGeom prst="rightArrow">
            <a:avLst>
              <a:gd name="adj1" fmla="val 50000"/>
              <a:gd name="adj2" fmla="val 71918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80" name="Rectangle 66"/>
          <p:cNvSpPr>
            <a:spLocks noChangeArrowheads="1"/>
          </p:cNvSpPr>
          <p:nvPr/>
        </p:nvSpPr>
        <p:spPr bwMode="auto">
          <a:xfrm>
            <a:off x="6781800" y="6248401"/>
            <a:ext cx="14901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Most current Genes</a:t>
            </a:r>
          </a:p>
          <a:p>
            <a:r>
              <a:rPr lang="en-US" sz="1200"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34" name="AutoShape 101"/>
          <p:cNvSpPr>
            <a:spLocks noChangeArrowheads="1"/>
          </p:cNvSpPr>
          <p:nvPr/>
        </p:nvSpPr>
        <p:spPr bwMode="auto">
          <a:xfrm rot="16200000" flipH="1">
            <a:off x="609600" y="1447800"/>
            <a:ext cx="228600" cy="76200"/>
          </a:xfrm>
          <a:prstGeom prst="rightArrow">
            <a:avLst>
              <a:gd name="adj1" fmla="val 50000"/>
              <a:gd name="adj2" fmla="val 71827"/>
            </a:avLst>
          </a:prstGeom>
          <a:solidFill>
            <a:srgbClr val="FF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8482" name="TextBox 5"/>
          <p:cNvSpPr txBox="1">
            <a:spLocks noChangeArrowheads="1"/>
          </p:cNvSpPr>
          <p:nvPr/>
        </p:nvSpPr>
        <p:spPr bwMode="auto">
          <a:xfrm>
            <a:off x="1998134" y="5791201"/>
            <a:ext cx="5848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0217"/>
                </a:solidFill>
                <a:latin typeface="Times New Roman" charset="0"/>
                <a:cs typeface="Times New Roman" charset="0"/>
              </a:rPr>
              <a:t>Over 300 new loci, several overlapping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72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199" grpId="0"/>
      <p:bldP spid="200" grpId="0" animBg="1"/>
      <p:bldP spid="201" grpId="0"/>
      <p:bldP spid="202" grpId="0" animBg="1"/>
      <p:bldP spid="203" grpId="0"/>
      <p:bldP spid="204" grpId="0" animBg="1"/>
      <p:bldP spid="206" grpId="0" animBg="1"/>
      <p:bldP spid="207" grpId="0"/>
      <p:bldP spid="208" grpId="0" animBg="1"/>
      <p:bldP spid="209" grpId="0"/>
      <p:bldP spid="212" grpId="0" animBg="1"/>
      <p:bldP spid="213" grpId="0"/>
      <p:bldP spid="214" grpId="0" animBg="1"/>
      <p:bldP spid="215" grpId="0"/>
      <p:bldP spid="216" grpId="0" animBg="1"/>
      <p:bldP spid="217" grpId="0"/>
      <p:bldP spid="218" grpId="0" animBg="1"/>
      <p:bldP spid="219" grpId="0"/>
      <p:bldP spid="221" grpId="0"/>
      <p:bldP spid="224" grpId="0" animBg="1"/>
      <p:bldP spid="225" grpId="0"/>
      <p:bldP spid="265" grpId="0"/>
      <p:bldP spid="266" grpId="0" animBg="1"/>
      <p:bldP spid="277" grpId="0" animBg="1"/>
      <p:bldP spid="278" grpId="0"/>
      <p:bldP spid="281" grpId="0" animBg="1"/>
      <p:bldP spid="282" grpId="0"/>
      <p:bldP spid="284" grpId="0" animBg="1"/>
      <p:bldP spid="288" grpId="0"/>
      <p:bldP spid="290" grpId="0" animBg="1"/>
      <p:bldP spid="291" grpId="0"/>
      <p:bldP spid="295" grpId="0" animBg="1"/>
      <p:bldP spid="296" grpId="0"/>
      <p:bldP spid="297" grpId="0" animBg="1"/>
      <p:bldP spid="298" grpId="0"/>
      <p:bldP spid="299" grpId="0" animBg="1"/>
      <p:bldP spid="300" grpId="0"/>
      <p:bldP spid="305" grpId="0"/>
      <p:bldP spid="306" grpId="0" animBg="1"/>
      <p:bldP spid="307" grpId="0"/>
      <p:bldP spid="308" grpId="0" animBg="1"/>
      <p:bldP spid="309" grpId="0"/>
      <p:bldP spid="311" grpId="0"/>
      <p:bldP spid="264" grpId="0" animBg="1"/>
      <p:bldP spid="2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nd of September 2014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866618"/>
              </p:ext>
            </p:extLst>
          </p:nvPr>
        </p:nvGraphicFramePr>
        <p:xfrm>
          <a:off x="1524000" y="17799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25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6096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assessment of novel ARID genes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120701"/>
              </p:ext>
            </p:extLst>
          </p:nvPr>
        </p:nvGraphicFramePr>
        <p:xfrm>
          <a:off x="533399" y="951687"/>
          <a:ext cx="8305801" cy="53830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2038"/>
                <a:gridCol w="1398871"/>
                <a:gridCol w="3234892"/>
              </a:tblGrid>
              <a:tr h="4867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category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Publication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Neurotransmitter receptor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GRIK2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Motazacker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et al., 2007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Transmembrane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transporter</a:t>
                      </a: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TUSC3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Garshasbi M et al., 2008</a:t>
                      </a: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signaling pathway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neuronal cells differentiation)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TRAPPC9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 A et al., 2009</a:t>
                      </a: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RUSC1</a:t>
                      </a:r>
                      <a:endParaRPr lang="en-US" sz="1600" i="1" kern="1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600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going</a:t>
                      </a:r>
                      <a:endParaRPr lang="en-US" sz="1600" kern="12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Protein/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lipid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glycosylation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SRD5A3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Kahrizi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et al., 2011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ST3GAL3</a:t>
                      </a:r>
                      <a:endParaRPr lang="en-US" sz="1600" b="1" i="1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 H et al., 2011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608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 binding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(influence gene expression)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ZC3H14</a:t>
                      </a:r>
                      <a:endParaRPr lang="en-US" sz="1600" b="1" i="1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 CH et al., 2011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Microtubule binding protein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CLIP1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Larti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 et al., 2014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tRNA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methyltransferase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NSUN2</a:t>
                      </a:r>
                      <a:endParaRPr lang="en-US" sz="1600" b="1" i="1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Abbasi Moheb L et al., 2011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TRMT1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600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going</a:t>
                      </a:r>
                      <a:endParaRPr lang="en-US" sz="1600" kern="12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347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 binding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(Regulation of transcription )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ZBTB11</a:t>
                      </a:r>
                      <a:endParaRPr lang="en-US" sz="1600" b="1" i="1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  <a:tr h="409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Protease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(apoptosis)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CAPN10</a:t>
                      </a:r>
                      <a:endParaRPr lang="en-US" sz="1600" b="1" i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US" sz="16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53" marR="103953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01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411590" y="5300664"/>
            <a:ext cx="4320822" cy="7207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27200" y="1125538"/>
            <a:ext cx="5868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b="1" dirty="0" err="1">
                <a:solidFill>
                  <a:srgbClr val="FFFFFF"/>
                </a:solidFill>
              </a:rPr>
              <a:t>Functional</a:t>
            </a:r>
            <a:r>
              <a:rPr lang="de-DE" sz="2800" b="1" dirty="0">
                <a:solidFill>
                  <a:srgbClr val="FFFFFF"/>
                </a:solidFill>
              </a:rPr>
              <a:t> Validation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771423" y="2519363"/>
            <a:ext cx="72107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1979790" y="2519364"/>
            <a:ext cx="79163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635022" y="4006851"/>
            <a:ext cx="54186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0" y="4933951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5003801" y="2752725"/>
            <a:ext cx="1229078" cy="161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79790" y="5300664"/>
            <a:ext cx="518442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Long and short term memory test</a:t>
            </a:r>
          </a:p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LTM / STM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618545" y="1700213"/>
            <a:ext cx="2305756" cy="7921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50</a:t>
            </a:r>
            <a:r>
              <a:rPr lang="de-DE" sz="2000">
                <a:solidFill>
                  <a:srgbClr val="292929"/>
                </a:solidFill>
              </a:rPr>
              <a:t> novel candidate</a:t>
            </a:r>
          </a:p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 disease genes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972256" y="3067051"/>
            <a:ext cx="1799166" cy="9382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15</a:t>
            </a:r>
          </a:p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no </a:t>
            </a:r>
            <a:r>
              <a:rPr lang="de-DE" sz="2000">
                <a:solidFill>
                  <a:srgbClr val="292929"/>
                </a:solidFill>
              </a:rPr>
              <a:t>Drosophila </a:t>
            </a:r>
          </a:p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orthologs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843389" y="3067051"/>
            <a:ext cx="1512711" cy="9382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35</a:t>
            </a:r>
          </a:p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 Drosophila </a:t>
            </a:r>
          </a:p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orthologs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724878" y="1700213"/>
            <a:ext cx="3024011" cy="7921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</a:rPr>
              <a:t>12</a:t>
            </a:r>
            <a:r>
              <a:rPr lang="de-DE" sz="2000">
                <a:solidFill>
                  <a:srgbClr val="292929"/>
                </a:solidFill>
              </a:rPr>
              <a:t> families with more than</a:t>
            </a:r>
          </a:p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 one candidate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627489" y="4402139"/>
            <a:ext cx="3780367" cy="504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000">
                <a:solidFill>
                  <a:srgbClr val="292929"/>
                </a:solidFill>
              </a:rPr>
              <a:t>Knockdown of genes of interest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862667" y="6186488"/>
            <a:ext cx="5363634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de-DE" b="1" dirty="0">
                <a:solidFill>
                  <a:srgbClr val="CC3399"/>
                </a:solidFill>
              </a:rPr>
              <a:t>WP2 </a:t>
            </a:r>
            <a:r>
              <a:rPr lang="de-DE" sz="1600" b="1" dirty="0">
                <a:solidFill>
                  <a:srgbClr val="CC3399"/>
                </a:solidFill>
              </a:rPr>
              <a:t> </a:t>
            </a:r>
            <a:r>
              <a:rPr lang="de-DE" sz="2000" b="1" dirty="0">
                <a:solidFill>
                  <a:srgbClr val="CC3399"/>
                </a:solidFill>
              </a:rPr>
              <a:t>Dr. Krystyna </a:t>
            </a:r>
            <a:r>
              <a:rPr lang="de-DE" sz="2000" b="1" dirty="0" err="1">
                <a:solidFill>
                  <a:srgbClr val="CC3399"/>
                </a:solidFill>
              </a:rPr>
              <a:t>Keleman</a:t>
            </a:r>
            <a:r>
              <a:rPr lang="de-DE" dirty="0">
                <a:solidFill>
                  <a:srgbClr val="CC3399"/>
                </a:solidFill>
              </a:rPr>
              <a:t> </a:t>
            </a:r>
          </a:p>
          <a:p>
            <a:pPr algn="l">
              <a:defRPr/>
            </a:pPr>
            <a:r>
              <a:rPr lang="de-DE" dirty="0">
                <a:solidFill>
                  <a:srgbClr val="CC3399"/>
                </a:solidFill>
              </a:rPr>
              <a:t>Research Institute </a:t>
            </a:r>
            <a:r>
              <a:rPr lang="de-DE" dirty="0" err="1">
                <a:solidFill>
                  <a:srgbClr val="CC3399"/>
                </a:solidFill>
              </a:rPr>
              <a:t>of</a:t>
            </a:r>
            <a:r>
              <a:rPr lang="de-DE" dirty="0">
                <a:solidFill>
                  <a:srgbClr val="CC3399"/>
                </a:solidFill>
              </a:rPr>
              <a:t> </a:t>
            </a:r>
            <a:r>
              <a:rPr lang="de-DE" dirty="0" err="1">
                <a:solidFill>
                  <a:srgbClr val="CC3399"/>
                </a:solidFill>
              </a:rPr>
              <a:t>Molecular</a:t>
            </a:r>
            <a:r>
              <a:rPr lang="de-DE" dirty="0">
                <a:solidFill>
                  <a:srgbClr val="CC3399"/>
                </a:solidFill>
              </a:rPr>
              <a:t> </a:t>
            </a:r>
            <a:r>
              <a:rPr lang="de-DE" dirty="0" err="1">
                <a:solidFill>
                  <a:srgbClr val="CC3399"/>
                </a:solidFill>
              </a:rPr>
              <a:t>Pathology</a:t>
            </a:r>
            <a:r>
              <a:rPr lang="de-DE" dirty="0">
                <a:solidFill>
                  <a:srgbClr val="CC3399"/>
                </a:solidFill>
              </a:rPr>
              <a:t> (Vienna)</a:t>
            </a:r>
            <a:r>
              <a:rPr lang="de-DE" dirty="0"/>
              <a:t> 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2400" y="0"/>
            <a:ext cx="9144000" cy="1052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2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12" y="360363"/>
            <a:ext cx="9145411" cy="908050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atin typeface="Calibri" charset="0"/>
              </a:rPr>
              <a:t>Drosophila </a:t>
            </a:r>
            <a:r>
              <a:rPr lang="de-DE" sz="3200" b="1" dirty="0" err="1">
                <a:latin typeface="Calibri" charset="0"/>
              </a:rPr>
              <a:t>as</a:t>
            </a:r>
            <a:r>
              <a:rPr lang="de-DE" sz="3200" b="1" dirty="0">
                <a:latin typeface="Calibri" charset="0"/>
              </a:rPr>
              <a:t> </a:t>
            </a:r>
            <a:r>
              <a:rPr lang="de-DE" sz="3200" b="1" dirty="0" err="1">
                <a:latin typeface="Calibri" charset="0"/>
              </a:rPr>
              <a:t>model</a:t>
            </a:r>
            <a:r>
              <a:rPr lang="de-DE" sz="3200" b="1" dirty="0">
                <a:latin typeface="Calibri" charset="0"/>
              </a:rPr>
              <a:t> </a:t>
            </a:r>
            <a:r>
              <a:rPr lang="de-DE" sz="3200" b="1" dirty="0" err="1">
                <a:latin typeface="Calibri" charset="0"/>
              </a:rPr>
              <a:t>organism</a:t>
            </a:r>
            <a:r>
              <a:rPr lang="de-DE" sz="3200" b="1" dirty="0">
                <a:latin typeface="Calibri" charset="0"/>
              </a:rPr>
              <a:t> </a:t>
            </a:r>
            <a:r>
              <a:rPr lang="de-DE" sz="3200" b="1" dirty="0" err="1">
                <a:latin typeface="Calibri" charset="0"/>
              </a:rPr>
              <a:t>for</a:t>
            </a:r>
            <a:r>
              <a:rPr lang="de-DE" sz="3200" b="1" dirty="0">
                <a:latin typeface="Calibri" charset="0"/>
              </a:rPr>
              <a:t> </a:t>
            </a:r>
            <a:r>
              <a:rPr lang="de-DE" sz="3200" b="1" dirty="0" err="1">
                <a:latin typeface="Calibri" charset="0"/>
              </a:rPr>
              <a:t>learning</a:t>
            </a:r>
            <a:r>
              <a:rPr lang="de-DE" sz="3200" b="1" dirty="0">
                <a:latin typeface="Calibri" charset="0"/>
              </a:rPr>
              <a:t> </a:t>
            </a:r>
            <a:r>
              <a:rPr lang="de-DE" sz="3200" b="1" dirty="0" err="1">
                <a:latin typeface="Calibri" charset="0"/>
              </a:rPr>
              <a:t>defects</a:t>
            </a:r>
            <a:r>
              <a:rPr lang="de-DE" sz="4000" b="1" dirty="0">
                <a:latin typeface="Calibri" charset="0"/>
              </a:rPr>
              <a:t/>
            </a:r>
            <a:br>
              <a:rPr lang="de-DE" sz="4000" b="1" dirty="0">
                <a:latin typeface="Calibri" charset="0"/>
              </a:rPr>
            </a:br>
            <a:endParaRPr lang="it-IT" sz="4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 charset="0"/>
              </a:rPr>
              <a:t>Functional analysis: summary</a:t>
            </a:r>
            <a:endParaRPr lang="it-IT" b="1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1544936"/>
              </p:ext>
            </p:extLst>
          </p:nvPr>
        </p:nvGraphicFramePr>
        <p:xfrm>
          <a:off x="5795434" y="1268413"/>
          <a:ext cx="2664178" cy="4465643"/>
        </p:xfrm>
        <a:graphic>
          <a:graphicData uri="http://schemas.openxmlformats.org/drawingml/2006/table">
            <a:tbl>
              <a:tblPr/>
              <a:tblGrid>
                <a:gridCol w="1311448"/>
                <a:gridCol w="1352730"/>
              </a:tblGrid>
              <a:tr h="109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LTM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charset="0"/>
                          <a:cs typeface="Arial" charset="0"/>
                        </a:rPr>
                        <a:t>deficit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STM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deficit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ctr"/>
                        </a:tabLst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    CCNA2	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UBR7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COQ5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SCAPER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FRY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TMEM135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KDM6B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LARP7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MAN1B1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NDST1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PARP1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SLC31A1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CASP2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20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FASN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0"/>
                        <a:cs typeface="MS Mincho" charset="0"/>
                      </a:endParaRP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252589" y="1412876"/>
            <a:ext cx="5040489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de-DE" sz="3200" dirty="0"/>
              <a:t>70%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new</a:t>
            </a:r>
            <a:r>
              <a:rPr lang="de-DE" sz="3200" dirty="0"/>
              <a:t> ID genes </a:t>
            </a:r>
            <a:r>
              <a:rPr lang="de-DE" sz="3200" dirty="0" err="1"/>
              <a:t>have</a:t>
            </a:r>
            <a:r>
              <a:rPr lang="de-DE" sz="3200" dirty="0"/>
              <a:t> an </a:t>
            </a:r>
            <a:r>
              <a:rPr lang="de-DE" sz="3200" dirty="0" err="1"/>
              <a:t>ortholog</a:t>
            </a:r>
            <a:r>
              <a:rPr lang="de-DE" sz="3200" dirty="0"/>
              <a:t> in Drosophila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de-DE" sz="28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de-DE" sz="2800" dirty="0"/>
              <a:t>11 </a:t>
            </a:r>
            <a:r>
              <a:rPr lang="de-DE" sz="2800" dirty="0">
                <a:sym typeface="Wingdings" charset="0"/>
              </a:rPr>
              <a:t> </a:t>
            </a:r>
            <a:r>
              <a:rPr lang="de-DE" sz="2800" dirty="0"/>
              <a:t>LTM </a:t>
            </a:r>
            <a:r>
              <a:rPr lang="de-DE" sz="2800" dirty="0" err="1"/>
              <a:t>defect</a:t>
            </a:r>
            <a:endParaRPr lang="de-DE" sz="28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de-DE" sz="2800" dirty="0"/>
              <a:t>3   </a:t>
            </a:r>
            <a:r>
              <a:rPr lang="de-DE" sz="2800" dirty="0">
                <a:sym typeface="Wingdings" charset="0"/>
              </a:rPr>
              <a:t> STM </a:t>
            </a:r>
            <a:r>
              <a:rPr lang="de-DE" sz="2800" dirty="0" err="1">
                <a:sym typeface="Wingdings" charset="0"/>
              </a:rPr>
              <a:t>defect</a:t>
            </a:r>
            <a:endParaRPr lang="de-DE" sz="2800" dirty="0">
              <a:sym typeface="Wingdings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de-DE" sz="2800" dirty="0">
                <a:sym typeface="Wingdings" charset="0"/>
              </a:rPr>
              <a:t>2   </a:t>
            </a:r>
            <a:r>
              <a:rPr lang="de-DE" sz="2400" dirty="0">
                <a:sym typeface="Wingdings" charset="0"/>
              </a:rPr>
              <a:t> </a:t>
            </a:r>
            <a:r>
              <a:rPr lang="de-DE" sz="2400" dirty="0" err="1">
                <a:sym typeface="Wingdings" charset="0"/>
              </a:rPr>
              <a:t>Lethal</a:t>
            </a:r>
            <a:r>
              <a:rPr lang="de-DE" sz="2400" dirty="0">
                <a:sym typeface="Wingdings" charset="0"/>
              </a:rPr>
              <a:t> (POLR3B, TAF2)         </a:t>
            </a:r>
            <a:r>
              <a:rPr lang="de-DE" sz="2400" dirty="0">
                <a:solidFill>
                  <a:srgbClr val="292929"/>
                </a:solidFill>
                <a:sym typeface="Wingdings" charset="0"/>
              </a:rPr>
              <a:t>	    </a:t>
            </a:r>
            <a:endParaRPr lang="it-IT" sz="2400" dirty="0">
              <a:solidFill>
                <a:srgbClr val="292929"/>
              </a:solidFill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0" y="1"/>
            <a:ext cx="9144000" cy="1052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990600"/>
            <a:ext cx="8712200" cy="4605369"/>
            <a:chOff x="180975" y="1495650"/>
            <a:chExt cx="9801225" cy="25566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0975" y="2209306"/>
              <a:ext cx="5419725" cy="1842967"/>
              <a:chOff x="3609975" y="1828306"/>
              <a:chExt cx="5419725" cy="184296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3609975" y="2426001"/>
                <a:ext cx="1676401" cy="45049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of 955 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families</a:t>
                </a:r>
              </a:p>
            </p:txBody>
          </p:sp>
          <p:sp>
            <p:nvSpPr>
              <p:cNvPr id="13326" name="AutoShape 34"/>
              <p:cNvSpPr>
                <a:spLocks noChangeArrowheads="1"/>
              </p:cNvSpPr>
              <p:nvPr/>
            </p:nvSpPr>
            <p:spPr bwMode="auto">
              <a:xfrm rot="-1540535">
                <a:off x="5140733" y="2159837"/>
                <a:ext cx="650572" cy="217965"/>
              </a:xfrm>
              <a:prstGeom prst="rightArrow">
                <a:avLst>
                  <a:gd name="adj1" fmla="val 50000"/>
                  <a:gd name="adj2" fmla="val 27844"/>
                </a:avLst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27" name="AutoShape 34"/>
              <p:cNvSpPr>
                <a:spLocks noChangeArrowheads="1"/>
              </p:cNvSpPr>
              <p:nvPr/>
            </p:nvSpPr>
            <p:spPr bwMode="auto">
              <a:xfrm rot="1767892">
                <a:off x="5159271" y="2945413"/>
                <a:ext cx="650572" cy="217965"/>
              </a:xfrm>
              <a:prstGeom prst="rightArrow">
                <a:avLst>
                  <a:gd name="adj1" fmla="val 50000"/>
                  <a:gd name="adj2" fmla="val 27844"/>
                </a:avLst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5829300" y="1828306"/>
                <a:ext cx="3200400" cy="3983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rtl="0"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557 families</a:t>
                </a: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additional investigation</a:t>
                </a:r>
                <a:endPara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5753100" y="3028365"/>
                <a:ext cx="3200400" cy="64290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rtl="0"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398 families in Iran, Mostly sporadic cases or small families</a:t>
                </a:r>
                <a:endPara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21" name="AutoShape 34"/>
            <p:cNvSpPr>
              <a:spLocks noChangeArrowheads="1"/>
            </p:cNvSpPr>
            <p:nvPr/>
          </p:nvSpPr>
          <p:spPr bwMode="auto">
            <a:xfrm rot="19416179">
              <a:off x="5655742" y="1971809"/>
              <a:ext cx="400632" cy="212884"/>
            </a:xfrm>
            <a:prstGeom prst="rightArrow">
              <a:avLst>
                <a:gd name="adj1" fmla="val 50000"/>
                <a:gd name="adj2" fmla="val 27846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096000" y="1495650"/>
              <a:ext cx="3886200" cy="45049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rtl="0"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304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families: three and more affected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524625" y="2172476"/>
              <a:ext cx="3343275" cy="258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rtl="0"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234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families: two affected</a:t>
              </a:r>
            </a:p>
          </p:txBody>
        </p:sp>
        <p:sp>
          <p:nvSpPr>
            <p:cNvPr id="13324" name="AutoShape 34"/>
            <p:cNvSpPr>
              <a:spLocks noChangeArrowheads="1"/>
            </p:cNvSpPr>
            <p:nvPr/>
          </p:nvSpPr>
          <p:spPr bwMode="auto">
            <a:xfrm>
              <a:off x="5803447" y="2284868"/>
              <a:ext cx="499380" cy="191764"/>
            </a:xfrm>
            <a:prstGeom prst="rightArrow">
              <a:avLst>
                <a:gd name="adj1" fmla="val 50000"/>
                <a:gd name="adj2" fmla="val 27845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179512" y="6000768"/>
            <a:chExt cx="8821644" cy="755448"/>
          </a:xfrm>
        </p:grpSpPr>
        <p:pic>
          <p:nvPicPr>
            <p:cNvPr id="13317" name="Afbeelding 3" descr="fp7-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2462" y="6000768"/>
              <a:ext cx="928694" cy="75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Afbeelding 4" descr="logo Gencodys2-s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6021288"/>
              <a:ext cx="1798643" cy="70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Rechthoek 7"/>
            <p:cNvSpPr>
              <a:spLocks noChangeArrowheads="1"/>
            </p:cNvSpPr>
            <p:nvPr/>
          </p:nvSpPr>
          <p:spPr bwMode="auto">
            <a:xfrm>
              <a:off x="2213992" y="6146140"/>
              <a:ext cx="5310336" cy="53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Funded by the European Union's Seventh Framework Program under grant agreement number 241995 (GENCODYS)</a:t>
              </a:r>
              <a:endParaRPr lang="nl-NL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0267" y="228600"/>
            <a:ext cx="826346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Recruitment of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families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 rot="1612996">
            <a:off x="5164285" y="2896851"/>
            <a:ext cx="429348" cy="363070"/>
          </a:xfrm>
          <a:prstGeom prst="rightArrow">
            <a:avLst>
              <a:gd name="adj1" fmla="val 50000"/>
              <a:gd name="adj2" fmla="val 27846"/>
            </a:avLst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67400" y="3048000"/>
            <a:ext cx="2819400" cy="411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 rtl="0"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families: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sporadic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5202679" y="3886202"/>
            <a:ext cx="3941321" cy="2502485"/>
            <a:chOff x="3467000" y="2273944"/>
            <a:chExt cx="4433986" cy="2502859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467000" y="2273944"/>
              <a:ext cx="4433986" cy="1893171"/>
              <a:chOff x="1671233" y="3893808"/>
              <a:chExt cx="3892054" cy="980945"/>
            </a:xfrm>
          </p:grpSpPr>
          <p:sp>
            <p:nvSpPr>
              <p:cNvPr id="25" name="AutoShape 34"/>
              <p:cNvSpPr>
                <a:spLocks noChangeArrowheads="1"/>
              </p:cNvSpPr>
              <p:nvPr/>
            </p:nvSpPr>
            <p:spPr bwMode="auto">
              <a:xfrm rot="20172063">
                <a:off x="1690262" y="4021765"/>
                <a:ext cx="805410" cy="194555"/>
              </a:xfrm>
              <a:prstGeom prst="rightArrow">
                <a:avLst>
                  <a:gd name="adj1" fmla="val 50000"/>
                  <a:gd name="adj2" fmla="val 27848"/>
                </a:avLst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AutoShape 34"/>
              <p:cNvSpPr>
                <a:spLocks noChangeArrowheads="1"/>
              </p:cNvSpPr>
              <p:nvPr/>
            </p:nvSpPr>
            <p:spPr bwMode="auto">
              <a:xfrm rot="826815">
                <a:off x="1671233" y="4635995"/>
                <a:ext cx="650572" cy="217965"/>
              </a:xfrm>
              <a:prstGeom prst="rightArrow">
                <a:avLst>
                  <a:gd name="adj1" fmla="val 50000"/>
                  <a:gd name="adj2" fmla="val 27844"/>
                </a:avLst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 rot="20783001">
                <a:off x="1727790" y="4332099"/>
                <a:ext cx="650572" cy="217965"/>
              </a:xfrm>
              <a:prstGeom prst="rightArrow">
                <a:avLst>
                  <a:gd name="adj1" fmla="val 50000"/>
                  <a:gd name="adj2" fmla="val 27844"/>
                </a:avLst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2628635" y="3893808"/>
                <a:ext cx="2382836" cy="2306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 algn="l" rtl="0">
                  <a:defRPr/>
                </a:pP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50 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Fragile X 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2553387" y="4288697"/>
                <a:ext cx="2796698" cy="2306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 rtl="0">
                  <a:defRPr/>
                </a:pP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25 Known syndrome </a:t>
                </a:r>
                <a:endPara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2515764" y="4644096"/>
                <a:ext cx="3047523" cy="23065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 algn="l" rtl="0">
                  <a:defRPr/>
                </a:pP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karyotype abnormality</a:t>
                </a:r>
              </a:p>
            </p:txBody>
          </p:sp>
        </p:grpSp>
        <p:sp>
          <p:nvSpPr>
            <p:cNvPr id="23" name="Rounded Rectangle 22"/>
            <p:cNvSpPr/>
            <p:nvPr/>
          </p:nvSpPr>
          <p:spPr bwMode="auto">
            <a:xfrm>
              <a:off x="4557711" y="4331649"/>
              <a:ext cx="2571751" cy="4451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l" rtl="0">
                <a:defRPr/>
              </a:pPr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</a:t>
              </a: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MCPH genes </a:t>
              </a:r>
            </a:p>
          </p:txBody>
        </p:sp>
      </p:grpSp>
      <p:sp>
        <p:nvSpPr>
          <p:cNvPr id="31" name="AutoShape 34"/>
          <p:cNvSpPr>
            <a:spLocks noChangeArrowheads="1"/>
          </p:cNvSpPr>
          <p:nvPr/>
        </p:nvSpPr>
        <p:spPr bwMode="auto">
          <a:xfrm rot="1218655">
            <a:off x="4993611" y="5711210"/>
            <a:ext cx="658807" cy="420598"/>
          </a:xfrm>
          <a:prstGeom prst="rightArrow">
            <a:avLst>
              <a:gd name="adj1" fmla="val 50000"/>
              <a:gd name="adj2" fmla="val 27844"/>
            </a:avLst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Times New Roman" charset="0"/>
                <a:ea typeface="ＭＳ Ｐゴシック" charset="0"/>
                <a:cs typeface="Times New Roman" charset="0"/>
              </a:rPr>
              <a:t>Cell Bank</a:t>
            </a:r>
            <a:endParaRPr lang="en-US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Approximately 90 samples were banked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Cell bank website consists of ID families with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genes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and phenotypes</a:t>
            </a:r>
          </a:p>
          <a:p>
            <a:pPr lvl="1" eaLnBrk="1" hangingPunct="1"/>
            <a:r>
              <a:rPr lang="en-US" sz="2800" b="1" dirty="0" err="1">
                <a:solidFill>
                  <a:srgbClr val="FF5050"/>
                </a:solidFill>
                <a:latin typeface="Times New Roman" charset="0"/>
                <a:ea typeface="ＭＳ Ｐゴシック" charset="0"/>
              </a:rPr>
              <a:t>www.iran-cellbank.com</a:t>
            </a:r>
            <a:endParaRPr lang="en-US" sz="2800" b="1" dirty="0">
              <a:solidFill>
                <a:srgbClr val="FF505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914400" y="4572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>
                <a:latin typeface="Times New Roman" charset="0"/>
                <a:ea typeface="ＭＳ Ｐゴシック" charset="0"/>
                <a:cs typeface="Times New Roman" charset="0"/>
              </a:rPr>
              <a:t>ID website   </a:t>
            </a:r>
            <a:r>
              <a:rPr lang="en-US" sz="2400" b="1" dirty="0" err="1">
                <a:solidFill>
                  <a:srgbClr val="FF5050"/>
                </a:solidFill>
                <a:latin typeface="Times New Roman" charset="0"/>
                <a:ea typeface="ＭＳ Ｐゴシック" charset="0"/>
                <a:cs typeface="Times New Roman" charset="0"/>
              </a:rPr>
              <a:t>www.iran-cellbank.com</a:t>
            </a:r>
            <a:endParaRPr lang="en-US" sz="3600" b="1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4098" name="Picture 2" descr="C:\Users\test\Desktop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1447800"/>
            <a:ext cx="7566025" cy="5402263"/>
          </a:xfrm>
        </p:spPr>
      </p:pic>
    </p:spTree>
    <p:extLst>
      <p:ext uri="{BB962C8B-B14F-4D97-AF65-F5344CB8AC3E}">
        <p14:creationId xmlns:p14="http://schemas.microsoft.com/office/powerpoint/2010/main" val="118980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C:\Users\test\Desktop\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0"/>
            <a:ext cx="8513762" cy="3767138"/>
          </a:xfrm>
        </p:spPr>
      </p:pic>
      <p:pic>
        <p:nvPicPr>
          <p:cNvPr id="9218" name="Picture 3" descr="C:\Users\test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76200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235825" y="1989138"/>
            <a:ext cx="533400" cy="152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76116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Summary by the end of September 2014</a:t>
            </a:r>
            <a:endParaRPr lang="en-US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81 known genes in 102 families</a:t>
            </a:r>
            <a:endParaRPr lang="en-US" b="1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106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novel genes out of 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123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families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25 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novel genes has been reported in 2 or more families (</a:t>
            </a: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27%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)</a:t>
            </a:r>
            <a:endParaRPr lang="en-US" b="1" dirty="0">
              <a:solidFill>
                <a:srgbClr val="FFFFFF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29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families with two  plausible candidate gene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At present time we can offer carrier detection and PND for over 50% of the families.</a:t>
            </a:r>
          </a:p>
        </p:txBody>
      </p:sp>
    </p:spTree>
    <p:extLst>
      <p:ext uri="{BB962C8B-B14F-4D97-AF65-F5344CB8AC3E}">
        <p14:creationId xmlns:p14="http://schemas.microsoft.com/office/powerpoint/2010/main" val="213334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Out look 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440267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Determining the function of the remaining 106 novel genes in brain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Calibri" charset="0"/>
              </a:rPr>
              <a:t>Functional analysis of 26 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families with two  plausible candidate gene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Completing the Whole Genome </a:t>
            </a:r>
            <a:r>
              <a:rPr lang="en-US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equencing for the reaming  families.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Screening sporadic families with consanguinity </a:t>
            </a:r>
          </a:p>
          <a:p>
            <a:pPr marL="342900" lvl="1" indent="-342900">
              <a:buFont typeface="Arial" charset="0"/>
              <a:buChar char="•"/>
            </a:pPr>
            <a:endParaRPr lang="en-US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I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3186" r="3027" b="4657"/>
          <a:stretch>
            <a:fillRect/>
          </a:stretch>
        </p:blipFill>
        <p:spPr bwMode="auto">
          <a:xfrm>
            <a:off x="152400" y="1244600"/>
            <a:ext cx="4779434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Picture 3" descr="Germ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2547" r="4805" b="4861"/>
          <a:stretch>
            <a:fillRect/>
          </a:stretch>
        </p:blipFill>
        <p:spPr bwMode="auto">
          <a:xfrm>
            <a:off x="4436533" y="457200"/>
            <a:ext cx="44534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-101600" y="457200"/>
            <a:ext cx="9144000" cy="6019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237067" y="1219200"/>
            <a:ext cx="2912533" cy="42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de-DE" b="1" dirty="0">
                <a:latin typeface="Arial Unicode MS" charset="0"/>
                <a:cs typeface="Arial" charset="0"/>
              </a:rPr>
              <a:t>Dr. </a:t>
            </a:r>
            <a:r>
              <a:rPr lang="de-DE" b="1" dirty="0" err="1">
                <a:latin typeface="Arial Unicode MS" charset="0"/>
                <a:cs typeface="Arial" charset="0"/>
              </a:rPr>
              <a:t>Kimia</a:t>
            </a:r>
            <a:r>
              <a:rPr lang="de-DE" b="1" dirty="0">
                <a:latin typeface="Arial Unicode MS" charset="0"/>
                <a:cs typeface="Arial" charset="0"/>
              </a:rPr>
              <a:t> </a:t>
            </a:r>
            <a:r>
              <a:rPr lang="de-DE" b="1" dirty="0" err="1">
                <a:latin typeface="Arial Unicode MS" charset="0"/>
                <a:cs typeface="Arial" charset="0"/>
              </a:rPr>
              <a:t>Kahrizi</a:t>
            </a:r>
            <a:endParaRPr lang="de-DE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 smtClean="0">
                <a:latin typeface="Arial Unicode MS" charset="0"/>
                <a:cs typeface="Arial" charset="0"/>
              </a:rPr>
              <a:t>Sedigheh </a:t>
            </a:r>
            <a:r>
              <a:rPr lang="de-DE" sz="2000" b="1" dirty="0" err="1">
                <a:latin typeface="Arial Unicode MS" charset="0"/>
                <a:cs typeface="Arial" charset="0"/>
              </a:rPr>
              <a:t>Abedini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Masoumeh Hosseini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</a:t>
            </a:r>
            <a:r>
              <a:rPr lang="de-DE" sz="2000" b="1" dirty="0" err="1">
                <a:latin typeface="Arial Unicode MS" charset="0"/>
                <a:cs typeface="Arial" charset="0"/>
              </a:rPr>
              <a:t>Payman</a:t>
            </a:r>
            <a:r>
              <a:rPr lang="de-DE" sz="2000" b="1" dirty="0">
                <a:latin typeface="Arial Unicode MS" charset="0"/>
                <a:cs typeface="Arial" charset="0"/>
              </a:rPr>
              <a:t> </a:t>
            </a:r>
            <a:r>
              <a:rPr lang="de-DE" sz="2000" b="1" dirty="0" err="1">
                <a:latin typeface="Arial Unicode MS" charset="0"/>
                <a:cs typeface="Arial" charset="0"/>
              </a:rPr>
              <a:t>Jamali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Marzieh </a:t>
            </a:r>
            <a:r>
              <a:rPr lang="de-DE" sz="2000" b="1" dirty="0" err="1">
                <a:latin typeface="Arial Unicode MS" charset="0"/>
                <a:cs typeface="Arial" charset="0"/>
              </a:rPr>
              <a:t>Mohsani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Leyla Nouri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Farzaneh </a:t>
            </a:r>
            <a:r>
              <a:rPr lang="de-DE" sz="2000" b="1" dirty="0" err="1">
                <a:latin typeface="Arial Unicode MS" charset="0"/>
                <a:cs typeface="Arial" charset="0"/>
              </a:rPr>
              <a:t>Larti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Zohreh Fattah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 err="1">
                <a:latin typeface="Arial Unicode MS" charset="0"/>
                <a:cs typeface="Arial" charset="0"/>
              </a:rPr>
              <a:t>Dr</a:t>
            </a:r>
            <a:r>
              <a:rPr lang="de-DE" sz="2000" b="1" dirty="0">
                <a:latin typeface="Arial Unicode MS" charset="0"/>
                <a:cs typeface="Arial" charset="0"/>
              </a:rPr>
              <a:t> Roxana </a:t>
            </a:r>
            <a:r>
              <a:rPr lang="de-DE" sz="2000" b="1" dirty="0" err="1">
                <a:latin typeface="Arial Unicode MS" charset="0"/>
                <a:cs typeface="Arial" charset="0"/>
              </a:rPr>
              <a:t>Kariminejad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 err="1">
                <a:latin typeface="Arial Unicode MS" charset="0"/>
                <a:cs typeface="Arial" charset="0"/>
              </a:rPr>
              <a:t>Many</a:t>
            </a:r>
            <a:r>
              <a:rPr lang="de-DE" sz="2000" b="1" dirty="0">
                <a:latin typeface="Arial Unicode MS" charset="0"/>
                <a:cs typeface="Arial" charset="0"/>
              </a:rPr>
              <a:t> </a:t>
            </a:r>
            <a:r>
              <a:rPr lang="de-DE" sz="2000" b="1" dirty="0" err="1">
                <a:latin typeface="Arial Unicode MS" charset="0"/>
                <a:cs typeface="Arial" charset="0"/>
              </a:rPr>
              <a:t>cooperative</a:t>
            </a:r>
            <a:r>
              <a:rPr lang="de-DE" sz="2000" b="1" dirty="0">
                <a:latin typeface="Arial Unicode MS" charset="0"/>
                <a:cs typeface="Arial" charset="0"/>
              </a:rPr>
              <a:t> </a:t>
            </a:r>
            <a:r>
              <a:rPr lang="de-DE" sz="2000" b="1" dirty="0" err="1">
                <a:latin typeface="Arial Unicode MS" charset="0"/>
                <a:cs typeface="Arial" charset="0"/>
              </a:rPr>
              <a:t>Iranian</a:t>
            </a:r>
            <a:r>
              <a:rPr lang="de-DE" sz="2000" b="1" dirty="0">
                <a:latin typeface="Arial Unicode MS" charset="0"/>
                <a:cs typeface="Arial" charset="0"/>
              </a:rPr>
              <a:t> </a:t>
            </a:r>
          </a:p>
        </p:txBody>
      </p:sp>
      <p:sp>
        <p:nvSpPr>
          <p:cNvPr id="106501" name="Rectangle 8"/>
          <p:cNvSpPr>
            <a:spLocks noChangeArrowheads="1"/>
          </p:cNvSpPr>
          <p:nvPr/>
        </p:nvSpPr>
        <p:spPr bwMode="auto">
          <a:xfrm>
            <a:off x="3081867" y="4572001"/>
            <a:ext cx="3386667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hangingPunct="0">
              <a:lnSpc>
                <a:spcPct val="120000"/>
              </a:lnSpc>
            </a:pPr>
            <a:r>
              <a:rPr lang="de-DE" sz="2000" b="1">
                <a:latin typeface="Arial Unicode MS" charset="0"/>
              </a:rPr>
              <a:t>Mohammad Mahdi Motazacker</a:t>
            </a:r>
          </a:p>
          <a:p>
            <a:pPr algn="l" rtl="0" eaLnBrk="0" hangingPunct="0">
              <a:lnSpc>
                <a:spcPct val="120000"/>
              </a:lnSpc>
            </a:pPr>
            <a:r>
              <a:rPr lang="de-DE" sz="2000" b="1">
                <a:latin typeface="Arial Unicode MS" charset="0"/>
              </a:rPr>
              <a:t>Lia Abbasi-Moheb</a:t>
            </a:r>
          </a:p>
          <a:p>
            <a:pPr algn="l" rtl="0" eaLnBrk="0" hangingPunct="0">
              <a:lnSpc>
                <a:spcPct val="120000"/>
              </a:lnSpc>
            </a:pPr>
            <a:r>
              <a:rPr lang="de-DE" sz="2000" b="1">
                <a:latin typeface="Arial Unicode MS" charset="0"/>
              </a:rPr>
              <a:t>Sahar Esmaeli Nieh</a:t>
            </a:r>
            <a:endParaRPr lang="en-GB" sz="2000" b="1">
              <a:latin typeface="Arial Unicode MS" charset="0"/>
            </a:endParaRPr>
          </a:p>
        </p:txBody>
      </p:sp>
      <p:sp>
        <p:nvSpPr>
          <p:cNvPr id="106502" name="Text Box 9"/>
          <p:cNvSpPr txBox="1">
            <a:spLocks noChangeArrowheads="1"/>
          </p:cNvSpPr>
          <p:nvPr/>
        </p:nvSpPr>
        <p:spPr bwMode="auto">
          <a:xfrm>
            <a:off x="4724400" y="609600"/>
            <a:ext cx="37338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de-DE" b="1" dirty="0">
                <a:latin typeface="Arial Unicode MS" charset="0"/>
                <a:cs typeface="Arial" charset="0"/>
              </a:rPr>
              <a:t>Prof. Hans Hilger </a:t>
            </a:r>
            <a:r>
              <a:rPr lang="de-DE" b="1" dirty="0" err="1">
                <a:latin typeface="Arial Unicode MS" charset="0"/>
                <a:cs typeface="Arial" charset="0"/>
              </a:rPr>
              <a:t>Ropers</a:t>
            </a:r>
            <a:endParaRPr lang="de-DE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Prof. Thomas </a:t>
            </a:r>
            <a:r>
              <a:rPr lang="de-DE" sz="2000" b="1" dirty="0" err="1">
                <a:latin typeface="Arial Unicode MS" charset="0"/>
                <a:cs typeface="Arial" charset="0"/>
              </a:rPr>
              <a:t>Wienker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Andreas Kuss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Luciana </a:t>
            </a:r>
            <a:r>
              <a:rPr lang="de-DE" sz="2000" b="1" dirty="0" err="1">
                <a:latin typeface="Arial Unicode MS" charset="0"/>
                <a:cs typeface="Arial" charset="0"/>
              </a:rPr>
              <a:t>Musante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Masoud </a:t>
            </a:r>
            <a:r>
              <a:rPr lang="de-DE" sz="2000" b="1" dirty="0" err="1">
                <a:latin typeface="Arial Unicode MS" charset="0"/>
                <a:cs typeface="Arial" charset="0"/>
              </a:rPr>
              <a:t>Garshasbi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Andreas </a:t>
            </a:r>
            <a:r>
              <a:rPr lang="de-DE" sz="2000" b="1" dirty="0" err="1">
                <a:latin typeface="Arial Unicode MS" charset="0"/>
                <a:cs typeface="Arial" charset="0"/>
              </a:rPr>
              <a:t>Tzschach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</a:t>
            </a:r>
            <a:r>
              <a:rPr lang="de-DE" sz="2000" b="1" dirty="0" err="1">
                <a:latin typeface="Arial Unicode MS" charset="0"/>
                <a:cs typeface="Arial" charset="0"/>
              </a:rPr>
              <a:t>Cougar</a:t>
            </a:r>
            <a:r>
              <a:rPr lang="de-DE" sz="2000" b="1" dirty="0">
                <a:latin typeface="Arial Unicode MS" charset="0"/>
                <a:cs typeface="Arial" charset="0"/>
              </a:rPr>
              <a:t>  Hau Hu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Tomasz </a:t>
            </a:r>
            <a:r>
              <a:rPr lang="de-DE" sz="2000" b="1" dirty="0" err="1">
                <a:latin typeface="Arial Unicode MS" charset="0"/>
                <a:cs typeface="Arial" charset="0"/>
              </a:rPr>
              <a:t>Zemojtel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Lucia </a:t>
            </a:r>
            <a:r>
              <a:rPr lang="de-DE" sz="2000" b="1" dirty="0" err="1">
                <a:latin typeface="Arial Unicode MS" charset="0"/>
                <a:cs typeface="Arial" charset="0"/>
              </a:rPr>
              <a:t>Puttmann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Vera </a:t>
            </a:r>
            <a:r>
              <a:rPr lang="de-DE" sz="2000" b="1" dirty="0" err="1">
                <a:latin typeface="Arial Unicode MS" charset="0"/>
                <a:cs typeface="Arial" charset="0"/>
              </a:rPr>
              <a:t>Kalscheuer</a:t>
            </a:r>
            <a:endParaRPr lang="de-DE" sz="2000" b="1" dirty="0">
              <a:latin typeface="Arial Unicode MS" charset="0"/>
              <a:cs typeface="Arial" charset="0"/>
            </a:endParaRP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Reinhard Ullmann</a:t>
            </a:r>
          </a:p>
          <a:p>
            <a:pPr algn="l" rtl="0">
              <a:lnSpc>
                <a:spcPct val="120000"/>
              </a:lnSpc>
            </a:pPr>
            <a:r>
              <a:rPr lang="de-DE" sz="2000" b="1" dirty="0">
                <a:latin typeface="Arial Unicode MS" charset="0"/>
                <a:cs typeface="Arial" charset="0"/>
              </a:rPr>
              <a:t>Dr. Chen Wei</a:t>
            </a:r>
          </a:p>
        </p:txBody>
      </p:sp>
      <p:sp>
        <p:nvSpPr>
          <p:cNvPr id="539658" name="Text Box 10"/>
          <p:cNvSpPr txBox="1">
            <a:spLocks noChangeArrowheads="1"/>
          </p:cNvSpPr>
          <p:nvPr/>
        </p:nvSpPr>
        <p:spPr bwMode="auto">
          <a:xfrm>
            <a:off x="304800" y="5334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de-DE" sz="3200" b="1" dirty="0">
                <a:solidFill>
                  <a:srgbClr val="FF0000"/>
                </a:solidFill>
                <a:latin typeface="Arial Unicode MS" pitchFamily="34" charset="-128"/>
                <a:ea typeface="+mn-ea"/>
              </a:rPr>
              <a:t>Families and Patients</a:t>
            </a:r>
            <a:endParaRPr lang="en-GB" sz="3200" b="1" dirty="0">
              <a:solidFill>
                <a:srgbClr val="FF0000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106504" name="Rectangle 11"/>
          <p:cNvSpPr>
            <a:spLocks noChangeArrowheads="1"/>
          </p:cNvSpPr>
          <p:nvPr/>
        </p:nvSpPr>
        <p:spPr bwMode="auto">
          <a:xfrm>
            <a:off x="440267" y="1"/>
            <a:ext cx="32780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de-DE" sz="32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people</a:t>
            </a:r>
            <a:endParaRPr lang="en-US" sz="32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6505" name="TextBox 3"/>
          <p:cNvSpPr txBox="1">
            <a:spLocks noChangeArrowheads="1"/>
          </p:cNvSpPr>
          <p:nvPr/>
        </p:nvSpPr>
        <p:spPr bwMode="auto">
          <a:xfrm>
            <a:off x="2743200" y="29718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 dirty="0">
                <a:solidFill>
                  <a:srgbClr val="99FF33"/>
                </a:solidFill>
              </a:rPr>
              <a:t>IRAN</a:t>
            </a:r>
          </a:p>
        </p:txBody>
      </p:sp>
      <p:sp>
        <p:nvSpPr>
          <p:cNvPr id="106506" name="TextBox 4"/>
          <p:cNvSpPr txBox="1">
            <a:spLocks noChangeArrowheads="1"/>
          </p:cNvSpPr>
          <p:nvPr/>
        </p:nvSpPr>
        <p:spPr bwMode="auto">
          <a:xfrm>
            <a:off x="7162800" y="2971800"/>
            <a:ext cx="1557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99FF33"/>
                </a:solidFill>
              </a:rPr>
              <a:t>GERMANY</a:t>
            </a:r>
          </a:p>
        </p:txBody>
      </p:sp>
      <p:pic>
        <p:nvPicPr>
          <p:cNvPr id="106507" name="Afbeelding 4" descr="logo Gencodys2-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943601"/>
            <a:ext cx="15578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4436533" y="5943600"/>
            <a:ext cx="1693333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Max  Planck innovation funds </a:t>
            </a:r>
            <a:endParaRPr lang="en-US" sz="1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6129867" y="5943600"/>
            <a:ext cx="14224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Iranian national foundation</a:t>
            </a:r>
          </a:p>
        </p:txBody>
      </p:sp>
      <p:sp>
        <p:nvSpPr>
          <p:cNvPr id="106510" name="Rounded Rectangle 16"/>
          <p:cNvSpPr>
            <a:spLocks noChangeArrowheads="1"/>
          </p:cNvSpPr>
          <p:nvPr/>
        </p:nvSpPr>
        <p:spPr bwMode="auto">
          <a:xfrm>
            <a:off x="2336800" y="5943600"/>
            <a:ext cx="20320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Kariminejad – Najmabadi Pathology and Genetic Center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7620000" y="5943600"/>
            <a:ext cx="1286933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BMBF MRNET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2675467" y="1371600"/>
            <a:ext cx="16256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USWR-GRC, Tehran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7620000" y="10668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MPI, Berlin</a:t>
            </a:r>
          </a:p>
        </p:txBody>
      </p:sp>
    </p:spTree>
    <p:extLst>
      <p:ext uri="{BB962C8B-B14F-4D97-AF65-F5344CB8AC3E}">
        <p14:creationId xmlns:p14="http://schemas.microsoft.com/office/powerpoint/2010/main" val="13646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2" y="1044576"/>
            <a:ext cx="437162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7" y="935038"/>
            <a:ext cx="43688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4" y="3678238"/>
            <a:ext cx="443653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3602038"/>
            <a:ext cx="443653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52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sv-SE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characterization</a:t>
            </a:r>
            <a:r>
              <a:rPr lang="sv-SE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v-SE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sv-SE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v-SE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sv-SE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families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2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Brain MRI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5152" cy="4950725"/>
          </a:xfrm>
        </p:spPr>
        <p:txBody>
          <a:bodyPr>
            <a:normAutofit/>
          </a:bodyPr>
          <a:lstStyle/>
          <a:p>
            <a:r>
              <a:rPr lang="en-US" dirty="0" smtClean="0"/>
              <a:t>BMRI for 180 families have been obtained</a:t>
            </a:r>
          </a:p>
          <a:p>
            <a:endParaRPr lang="en-US" dirty="0"/>
          </a:p>
          <a:p>
            <a:r>
              <a:rPr lang="en-US" dirty="0" smtClean="0"/>
              <a:t>Microcephaly (60)</a:t>
            </a:r>
            <a:endParaRPr lang="en-US" dirty="0"/>
          </a:p>
          <a:p>
            <a:r>
              <a:rPr lang="en-US" dirty="0" smtClean="0"/>
              <a:t>Neurologic ( 56)</a:t>
            </a:r>
            <a:endParaRPr lang="en-US" dirty="0"/>
          </a:p>
          <a:p>
            <a:r>
              <a:rPr lang="en-US" dirty="0" smtClean="0"/>
              <a:t>Ataxia (14) </a:t>
            </a:r>
          </a:p>
          <a:p>
            <a:r>
              <a:rPr lang="en-US" dirty="0" smtClean="0"/>
              <a:t>To </a:t>
            </a:r>
            <a:r>
              <a:rPr lang="en-US" dirty="0"/>
              <a:t>help better understand brain function of </a:t>
            </a:r>
            <a:r>
              <a:rPr lang="en-US" dirty="0" smtClean="0"/>
              <a:t>novel genes (50)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3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838200"/>
            <a:ext cx="8382000" cy="5135437"/>
            <a:chOff x="-257175" y="2971800"/>
            <a:chExt cx="9429750" cy="3927223"/>
          </a:xfrm>
        </p:grpSpPr>
        <p:sp>
          <p:nvSpPr>
            <p:cNvPr id="15370" name="AutoShape 34"/>
            <p:cNvSpPr>
              <a:spLocks noChangeArrowheads="1"/>
            </p:cNvSpPr>
            <p:nvPr/>
          </p:nvSpPr>
          <p:spPr bwMode="auto">
            <a:xfrm>
              <a:off x="2971800" y="3276600"/>
              <a:ext cx="726405" cy="346019"/>
            </a:xfrm>
            <a:prstGeom prst="rightArrow">
              <a:avLst>
                <a:gd name="adj1" fmla="val 50000"/>
                <a:gd name="adj2" fmla="val 61609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1" name="AutoShape 34"/>
            <p:cNvSpPr>
              <a:spLocks noChangeArrowheads="1"/>
            </p:cNvSpPr>
            <p:nvPr/>
          </p:nvSpPr>
          <p:spPr bwMode="auto">
            <a:xfrm rot="5400000" flipV="1">
              <a:off x="2705100" y="3848101"/>
              <a:ext cx="762001" cy="381000"/>
            </a:xfrm>
            <a:prstGeom prst="rightArrow">
              <a:avLst>
                <a:gd name="adj1" fmla="val 50000"/>
                <a:gd name="adj2" fmla="val 27843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057400" y="2971800"/>
              <a:ext cx="762000" cy="2367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clinical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733800" y="3048283"/>
              <a:ext cx="3467100" cy="4965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C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rtl="0"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260 </a:t>
              </a:r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families: Autosomal 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Nonsyndromic</a:t>
              </a:r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ID</a:t>
              </a:r>
              <a:endPara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314575" y="4462639"/>
              <a:ext cx="4114800" cy="5486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CC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rtl="0"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297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families: ID with additional features 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syndromic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5" name="Rounded Rectangle 6"/>
            <p:cNvSpPr>
              <a:spLocks noChangeArrowheads="1"/>
            </p:cNvSpPr>
            <p:nvPr/>
          </p:nvSpPr>
          <p:spPr bwMode="auto">
            <a:xfrm>
              <a:off x="-257175" y="6118511"/>
              <a:ext cx="3343275" cy="314332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14: ID with Ataxia </a:t>
              </a:r>
            </a:p>
          </p:txBody>
        </p:sp>
        <p:sp>
          <p:nvSpPr>
            <p:cNvPr id="15376" name="Rounded Rectangle 7"/>
            <p:cNvSpPr>
              <a:spLocks noChangeArrowheads="1"/>
            </p:cNvSpPr>
            <p:nvPr/>
          </p:nvSpPr>
          <p:spPr bwMode="auto">
            <a:xfrm>
              <a:off x="-171450" y="6584691"/>
              <a:ext cx="2838449" cy="314332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7:ID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&amp; hearing Loss</a:t>
              </a:r>
            </a:p>
          </p:txBody>
        </p:sp>
        <p:sp>
          <p:nvSpPr>
            <p:cNvPr id="15378" name="Rounded Rectangle 9"/>
            <p:cNvSpPr>
              <a:spLocks noChangeArrowheads="1"/>
            </p:cNvSpPr>
            <p:nvPr/>
          </p:nvSpPr>
          <p:spPr bwMode="auto">
            <a:xfrm>
              <a:off x="6343650" y="5302697"/>
              <a:ext cx="2828925" cy="496615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10: ID with Congenital cataract</a:t>
              </a:r>
              <a:endPara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9" name="Rounded Rectangle 10"/>
            <p:cNvSpPr>
              <a:spLocks noChangeArrowheads="1"/>
            </p:cNvSpPr>
            <p:nvPr/>
          </p:nvSpPr>
          <p:spPr bwMode="auto">
            <a:xfrm>
              <a:off x="4714875" y="6118511"/>
              <a:ext cx="3505200" cy="288291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5:ID </a:t>
              </a:r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with 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facial </a:t>
              </a:r>
              <a:r>
                <a:rPr lang="en-US" sz="1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dysmorphism</a:t>
              </a:r>
              <a:endPara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0" name="Rounded Rectangle 11"/>
            <p:cNvSpPr>
              <a:spLocks noChangeArrowheads="1"/>
            </p:cNvSpPr>
            <p:nvPr/>
          </p:nvSpPr>
          <p:spPr bwMode="auto">
            <a:xfrm>
              <a:off x="5829300" y="6584691"/>
              <a:ext cx="2743200" cy="288318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7: ID and other futures</a:t>
              </a:r>
              <a:endPara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1" name="Rounded Rectangle 12"/>
            <p:cNvSpPr>
              <a:spLocks noChangeArrowheads="1"/>
            </p:cNvSpPr>
            <p:nvPr/>
          </p:nvSpPr>
          <p:spPr bwMode="auto">
            <a:xfrm>
              <a:off x="2828925" y="5186152"/>
              <a:ext cx="3171825" cy="652858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145: ID </a:t>
              </a:r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with 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microcephaly</a:t>
              </a:r>
            </a:p>
            <a:p>
              <a:pPr algn="l"/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(Ataxia, Seizure, Myopia, Spasticity, Short stature,….)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4260051" y="1388054"/>
              <a:ext cx="309571" cy="7286626"/>
            </a:xfrm>
            <a:prstGeom prst="leftBrac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6"/>
            <p:cNvSpPr>
              <a:spLocks noChangeArrowheads="1"/>
            </p:cNvSpPr>
            <p:nvPr/>
          </p:nvSpPr>
          <p:spPr bwMode="auto">
            <a:xfrm>
              <a:off x="-257175" y="5302697"/>
              <a:ext cx="2657475" cy="314332"/>
            </a:xfrm>
            <a:prstGeom prst="roundRect">
              <a:avLst>
                <a:gd name="adj" fmla="val 16667"/>
              </a:avLst>
            </a:prstGeom>
            <a:solidFill>
              <a:srgbClr val="FCD6F7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35: Known syndromes</a:t>
              </a: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533400" y="1524002"/>
            <a:ext cx="1532467" cy="411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557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families</a:t>
            </a:r>
          </a:p>
        </p:txBody>
      </p:sp>
      <p:sp>
        <p:nvSpPr>
          <p:cNvPr id="15364" name="AutoShape 34"/>
          <p:cNvSpPr>
            <a:spLocks noChangeArrowheads="1"/>
          </p:cNvSpPr>
          <p:nvPr/>
        </p:nvSpPr>
        <p:spPr bwMode="auto">
          <a:xfrm flipV="1">
            <a:off x="2201333" y="1524000"/>
            <a:ext cx="745067" cy="331788"/>
          </a:xfrm>
          <a:prstGeom prst="rightArrow">
            <a:avLst>
              <a:gd name="adj1" fmla="val 50000"/>
              <a:gd name="adj2" fmla="val 27789"/>
            </a:avLst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179512" y="6000768"/>
            <a:chExt cx="8821644" cy="755448"/>
          </a:xfrm>
        </p:grpSpPr>
        <p:pic>
          <p:nvPicPr>
            <p:cNvPr id="15367" name="Afbeelding 3" descr="fp7-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2462" y="6000768"/>
              <a:ext cx="928694" cy="75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Afbeelding 4" descr="logo Gencodys2-s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6021288"/>
              <a:ext cx="1798643" cy="70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hthoek 7"/>
            <p:cNvSpPr>
              <a:spLocks noChangeArrowheads="1"/>
            </p:cNvSpPr>
            <p:nvPr/>
          </p:nvSpPr>
          <p:spPr bwMode="auto">
            <a:xfrm>
              <a:off x="2213992" y="6146140"/>
              <a:ext cx="5310336" cy="53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Funded by the European Union's Seventh Framework Program under grant agreement number 241995 (GENCODYS)</a:t>
              </a:r>
              <a:endParaRPr lang="nl-NL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295400" y="-39077"/>
            <a:ext cx="73143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characterization of the cohort families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(Many Novel syndrome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0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ID/Microcephaly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74  out of 145 </a:t>
            </a:r>
            <a:r>
              <a:rPr lang="en-US" dirty="0" err="1" smtClean="0"/>
              <a:t>microcephalic</a:t>
            </a:r>
            <a:r>
              <a:rPr lang="en-US" dirty="0" smtClean="0"/>
              <a:t> families showed</a:t>
            </a:r>
          </a:p>
          <a:p>
            <a:r>
              <a:rPr lang="en-US" dirty="0" smtClean="0"/>
              <a:t>Seizure</a:t>
            </a:r>
          </a:p>
          <a:p>
            <a:r>
              <a:rPr lang="en-US" dirty="0" smtClean="0"/>
              <a:t>Spasticity</a:t>
            </a:r>
          </a:p>
          <a:p>
            <a:r>
              <a:rPr lang="en-US" dirty="0" smtClean="0"/>
              <a:t>Short stature</a:t>
            </a:r>
          </a:p>
          <a:p>
            <a:r>
              <a:rPr lang="en-US" dirty="0" smtClean="0"/>
              <a:t>Strabismus</a:t>
            </a:r>
          </a:p>
          <a:p>
            <a:r>
              <a:rPr lang="en-US" dirty="0" smtClean="0"/>
              <a:t>Ataxia</a:t>
            </a:r>
          </a:p>
          <a:p>
            <a:r>
              <a:rPr lang="en-US" dirty="0" smtClean="0"/>
              <a:t>Myopia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8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ID/congenital cataract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600200"/>
            <a:ext cx="8962571" cy="5071359"/>
          </a:xfrm>
        </p:spPr>
        <p:txBody>
          <a:bodyPr>
            <a:normAutofit/>
          </a:bodyPr>
          <a:lstStyle/>
          <a:p>
            <a:r>
              <a:rPr lang="en-US" dirty="0" smtClean="0"/>
              <a:t>10 families showed ID+ familial Congenital cataract</a:t>
            </a:r>
            <a:endParaRPr lang="en-US" dirty="0"/>
          </a:p>
          <a:p>
            <a:r>
              <a:rPr lang="en-US" dirty="0" smtClean="0"/>
              <a:t>Two families SRD5A3</a:t>
            </a:r>
          </a:p>
          <a:p>
            <a:r>
              <a:rPr lang="en-US" dirty="0" smtClean="0"/>
              <a:t>One family </a:t>
            </a:r>
            <a:r>
              <a:rPr lang="en-US" b="1" dirty="0" smtClean="0">
                <a:solidFill>
                  <a:srgbClr val="3366FF"/>
                </a:solidFill>
              </a:rPr>
              <a:t>TAF2 </a:t>
            </a:r>
          </a:p>
          <a:p>
            <a:r>
              <a:rPr lang="en-US" dirty="0" smtClean="0"/>
              <a:t>One family </a:t>
            </a:r>
            <a:r>
              <a:rPr lang="en-US" b="1" dirty="0" smtClean="0">
                <a:solidFill>
                  <a:srgbClr val="FF0000"/>
                </a:solidFill>
              </a:rPr>
              <a:t>CAPN9</a:t>
            </a:r>
          </a:p>
          <a:p>
            <a:r>
              <a:rPr lang="en-US" dirty="0" smtClean="0"/>
              <a:t>One family </a:t>
            </a:r>
            <a:r>
              <a:rPr lang="en-US" b="1" dirty="0" smtClean="0"/>
              <a:t>SURF1</a:t>
            </a:r>
          </a:p>
          <a:p>
            <a:r>
              <a:rPr lang="en-US" dirty="0" smtClean="0"/>
              <a:t>One family:  two novel genes in process </a:t>
            </a:r>
          </a:p>
          <a:p>
            <a:r>
              <a:rPr lang="en-US" dirty="0" smtClean="0"/>
              <a:t>One family :</a:t>
            </a:r>
            <a:r>
              <a:rPr lang="en-US" b="1" dirty="0" smtClean="0">
                <a:solidFill>
                  <a:srgbClr val="FF0000"/>
                </a:solidFill>
              </a:rPr>
              <a:t>RUSC1</a:t>
            </a:r>
            <a:r>
              <a:rPr lang="en-US" dirty="0" smtClean="0"/>
              <a:t> (</a:t>
            </a:r>
            <a:r>
              <a:rPr lang="en-US" dirty="0" err="1" smtClean="0"/>
              <a:t>syndromic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family: </a:t>
            </a:r>
            <a:r>
              <a:rPr lang="en-US" b="1" dirty="0" smtClean="0">
                <a:solidFill>
                  <a:srgbClr val="FF0000"/>
                </a:solidFill>
              </a:rPr>
              <a:t>ACO2 </a:t>
            </a:r>
            <a:r>
              <a:rPr lang="en-US" dirty="0" smtClean="0"/>
              <a:t>  (</a:t>
            </a:r>
            <a:r>
              <a:rPr lang="en-US" dirty="0" err="1" smtClean="0"/>
              <a:t>Syndromic</a:t>
            </a:r>
            <a:r>
              <a:rPr lang="en-US" dirty="0" smtClean="0"/>
              <a:t>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1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5711</TotalTime>
  <Words>4258</Words>
  <Application>Microsoft Macintosh PowerPoint</Application>
  <PresentationFormat>On-screen Show (4:3)</PresentationFormat>
  <Paragraphs>1131</Paragraphs>
  <Slides>45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Cognitive disorders (CD)</vt:lpstr>
      <vt:lpstr>Project pipeline</vt:lpstr>
      <vt:lpstr>PowerPoint Presentation</vt:lpstr>
      <vt:lpstr>PowerPoint Presentation</vt:lpstr>
      <vt:lpstr>Brain MRI</vt:lpstr>
      <vt:lpstr>PowerPoint Presentation</vt:lpstr>
      <vt:lpstr>ID/Microcephaly</vt:lpstr>
      <vt:lpstr>ID/congenital cataract </vt:lpstr>
      <vt:lpstr>ID/ataxia </vt:lpstr>
      <vt:lpstr>Initial Screening to Determine the Underline Genetic Defects in ID Families </vt:lpstr>
      <vt:lpstr>PowerPoint Presentation</vt:lpstr>
      <vt:lpstr>In 2006 Homozygosity mapping for 78 families with NSARMR,  12 families showed single autosomal linkage intervals </vt:lpstr>
      <vt:lpstr>Autosomal Recessive Mental Retardation: Homozygosity Mapping Identifies 27 Single Linkage Intervals, at Least 15 Novel Loci and Several Mutation Hotspots</vt:lpstr>
      <vt:lpstr>Identification of novel molecular defects underlying syndromic and non-syndromic ID </vt:lpstr>
      <vt:lpstr>Identification of novel molecular defects using exome enrichment &amp; next generation sequencing </vt:lpstr>
      <vt:lpstr>PowerPoint Presentation</vt:lpstr>
      <vt:lpstr>PowerPoint Presentation</vt:lpstr>
      <vt:lpstr>PowerPoint Presentation</vt:lpstr>
      <vt:lpstr> Deep sequencing reveals 50 novel genes for recessive cognitive disorders </vt:lpstr>
      <vt:lpstr>1st Cohort</vt:lpstr>
      <vt:lpstr>2nd Cohort  </vt:lpstr>
      <vt:lpstr>Novel  and Known Genes (2nd Cohort- families with only one candidate gene) </vt:lpstr>
      <vt:lpstr>3rd Cohort </vt:lpstr>
      <vt:lpstr>Novel  and Known Genes (3rd  Cohort- families with only one candidate gene) </vt:lpstr>
      <vt:lpstr> Autosomal Genes</vt:lpstr>
      <vt:lpstr> Autosomal Genes</vt:lpstr>
      <vt:lpstr> Autosomal Genes</vt:lpstr>
      <vt:lpstr> X-linked Genes</vt:lpstr>
      <vt:lpstr>13 autosomal genes with functions in the mitochondria </vt:lpstr>
      <vt:lpstr>PowerPoint Presentation</vt:lpstr>
      <vt:lpstr>PowerPoint Presentation</vt:lpstr>
      <vt:lpstr>Total families with one candidate gene: 204 1st Cohort: 78 families 2nd Cohort :81 families 3rd Cohort:45 families      </vt:lpstr>
      <vt:lpstr>PowerPoint Presentation</vt:lpstr>
      <vt:lpstr>PowerPoint Presentation</vt:lpstr>
      <vt:lpstr>End of September 2014</vt:lpstr>
      <vt:lpstr>Functional assessment of novel ARID genes</vt:lpstr>
      <vt:lpstr>Drosophila as model organism for learning defects </vt:lpstr>
      <vt:lpstr>Functional analysis: summary</vt:lpstr>
      <vt:lpstr>Cell Bank</vt:lpstr>
      <vt:lpstr>ID website   www.iran-cellbank.com</vt:lpstr>
      <vt:lpstr>PowerPoint Presentation</vt:lpstr>
      <vt:lpstr>Summary by the end of September 2014</vt:lpstr>
      <vt:lpstr>Out look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raof</dc:creator>
  <cp:lastModifiedBy>Hossein Najmabadi</cp:lastModifiedBy>
  <cp:revision>224</cp:revision>
  <cp:lastPrinted>2014-03-31T02:25:55Z</cp:lastPrinted>
  <dcterms:created xsi:type="dcterms:W3CDTF">2012-04-14T08:03:43Z</dcterms:created>
  <dcterms:modified xsi:type="dcterms:W3CDTF">2014-10-06T10:02:49Z</dcterms:modified>
</cp:coreProperties>
</file>