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28" r:id="rId1"/>
  </p:sldMasterIdLst>
  <p:notesMasterIdLst>
    <p:notesMasterId r:id="rId36"/>
  </p:notesMasterIdLst>
  <p:handoutMasterIdLst>
    <p:handoutMasterId r:id="rId37"/>
  </p:handoutMasterIdLst>
  <p:sldIdLst>
    <p:sldId id="433" r:id="rId2"/>
    <p:sldId id="434" r:id="rId3"/>
    <p:sldId id="455" r:id="rId4"/>
    <p:sldId id="444" r:id="rId5"/>
    <p:sldId id="436" r:id="rId6"/>
    <p:sldId id="454" r:id="rId7"/>
    <p:sldId id="475" r:id="rId8"/>
    <p:sldId id="437" r:id="rId9"/>
    <p:sldId id="451" r:id="rId10"/>
    <p:sldId id="452" r:id="rId11"/>
    <p:sldId id="453" r:id="rId12"/>
    <p:sldId id="447" r:id="rId13"/>
    <p:sldId id="449" r:id="rId14"/>
    <p:sldId id="473" r:id="rId15"/>
    <p:sldId id="457" r:id="rId16"/>
    <p:sldId id="462" r:id="rId17"/>
    <p:sldId id="458" r:id="rId18"/>
    <p:sldId id="460" r:id="rId19"/>
    <p:sldId id="459" r:id="rId20"/>
    <p:sldId id="470" r:id="rId21"/>
    <p:sldId id="471" r:id="rId22"/>
    <p:sldId id="440" r:id="rId23"/>
    <p:sldId id="474" r:id="rId24"/>
    <p:sldId id="441" r:id="rId25"/>
    <p:sldId id="464" r:id="rId26"/>
    <p:sldId id="465" r:id="rId27"/>
    <p:sldId id="466" r:id="rId28"/>
    <p:sldId id="467" r:id="rId29"/>
    <p:sldId id="468" r:id="rId30"/>
    <p:sldId id="469" r:id="rId31"/>
    <p:sldId id="476" r:id="rId32"/>
    <p:sldId id="461" r:id="rId33"/>
    <p:sldId id="439" r:id="rId34"/>
    <p:sldId id="379" r:id="rId35"/>
  </p:sldIdLst>
  <p:sldSz cx="9144000" cy="6858000" type="screen4x3"/>
  <p:notesSz cx="9144000" cy="6858000"/>
  <p:embeddedFontLst>
    <p:embeddedFont>
      <p:font typeface="Calibri" pitchFamily="34" charset="0"/>
      <p:regular r:id="rId38"/>
      <p:bold r:id="rId39"/>
      <p:italic r:id="rId40"/>
      <p:boldItalic r:id="rId41"/>
    </p:embeddedFont>
  </p:embeddedFontLst>
  <p:custDataLst>
    <p:tags r:id="rId42"/>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Keine Formatvorlage, kein Gitternetz">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38" autoAdjust="0"/>
    <p:restoredTop sz="78519" autoAdjust="0"/>
  </p:normalViewPr>
  <p:slideViewPr>
    <p:cSldViewPr>
      <p:cViewPr varScale="1">
        <p:scale>
          <a:sx n="58" d="100"/>
          <a:sy n="58" d="100"/>
        </p:scale>
        <p:origin x="-750" y="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4" d="100"/>
          <a:sy n="74" d="100"/>
        </p:scale>
        <p:origin x="-1968"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DE" dirty="0"/>
          </a:p>
        </p:txBody>
      </p:sp>
      <p:sp>
        <p:nvSpPr>
          <p:cNvPr id="3" name="Datumsplatzhalt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AB5E46B-388C-4631-8BF5-29FADB9E3A89}" type="datetimeFigureOut">
              <a:rPr lang="de-DE"/>
              <a:pPr>
                <a:defRPr/>
              </a:pPr>
              <a:t>09.10.2014</a:t>
            </a:fld>
            <a:endParaRPr lang="de-DE" dirty="0"/>
          </a:p>
        </p:txBody>
      </p:sp>
      <p:sp>
        <p:nvSpPr>
          <p:cNvPr id="4" name="Fußzeilenplatzhalt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DE" dirty="0"/>
          </a:p>
        </p:txBody>
      </p:sp>
      <p:sp>
        <p:nvSpPr>
          <p:cNvPr id="5" name="Foliennummernplatzhalt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63ACE0B-1CA9-431B-8B68-A2522D1CE665}" type="slidenum">
              <a:rPr lang="de-DE"/>
              <a:pPr>
                <a:defRPr/>
              </a:pPr>
              <a:t>‹#›</a:t>
            </a:fld>
            <a:endParaRPr lang="de-DE" dirty="0"/>
          </a:p>
        </p:txBody>
      </p:sp>
    </p:spTree>
    <p:extLst>
      <p:ext uri="{BB962C8B-B14F-4D97-AF65-F5344CB8AC3E}">
        <p14:creationId xmlns:p14="http://schemas.microsoft.com/office/powerpoint/2010/main" val="87163687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dirty="0"/>
          </a:p>
        </p:txBody>
      </p:sp>
      <p:sp>
        <p:nvSpPr>
          <p:cNvPr id="3" name="Datumsplatzhalt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AD4973BE-2C88-49C7-BD49-358D7165FDE2}" type="datetimeFigureOut">
              <a:rPr lang="en-US"/>
              <a:pPr>
                <a:defRPr/>
              </a:pPr>
              <a:t>10/9/2014</a:t>
            </a:fld>
            <a:endParaRPr lang="en-GB" dirty="0"/>
          </a:p>
        </p:txBody>
      </p:sp>
      <p:sp>
        <p:nvSpPr>
          <p:cNvPr id="4" name="Folienbildplatzhalt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izenplatzhalt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GB" noProof="0"/>
          </a:p>
        </p:txBody>
      </p:sp>
      <p:sp>
        <p:nvSpPr>
          <p:cNvPr id="6" name="Fußzeilenplatzhalt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dirty="0"/>
          </a:p>
        </p:txBody>
      </p:sp>
      <p:sp>
        <p:nvSpPr>
          <p:cNvPr id="7" name="Foliennummernplatzhalt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521F92E5-FDAA-4FCA-8884-532A3676A89E}" type="slidenum">
              <a:rPr lang="en-GB"/>
              <a:pPr>
                <a:defRPr/>
              </a:pPr>
              <a:t>‹#›</a:t>
            </a:fld>
            <a:endParaRPr lang="en-GB" dirty="0"/>
          </a:p>
        </p:txBody>
      </p:sp>
    </p:spTree>
    <p:extLst>
      <p:ext uri="{BB962C8B-B14F-4D97-AF65-F5344CB8AC3E}">
        <p14:creationId xmlns:p14="http://schemas.microsoft.com/office/powerpoint/2010/main" val="804073287"/>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de.wikipedia.org/wiki/Sievert_(Einheit)"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de.wikipedia.org/wiki/Rem_(Einheit)"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b="0" i="0" kern="1200" dirty="0" smtClean="0">
                <a:solidFill>
                  <a:schemeClr val="tx1"/>
                </a:solidFill>
                <a:latin typeface="+mn-lt"/>
                <a:ea typeface="+mn-ea"/>
                <a:cs typeface="+mn-cs"/>
              </a:rPr>
              <a:t>Warum CT?</a:t>
            </a:r>
          </a:p>
          <a:p>
            <a:r>
              <a:rPr lang="de-DE" sz="1200" b="0" i="0" kern="1200" dirty="0" smtClean="0">
                <a:solidFill>
                  <a:schemeClr val="tx1"/>
                </a:solidFill>
                <a:latin typeface="+mn-lt"/>
                <a:ea typeface="+mn-ea"/>
                <a:cs typeface="+mn-cs"/>
              </a:rPr>
              <a:t>Konventionelle Röntgenaufnahmen leidet unter dem Kollabieren der 3D-Strukturen auf ein 2D-Bild</a:t>
            </a:r>
          </a:p>
          <a:p>
            <a:r>
              <a:rPr lang="de-DE" sz="1200" b="0" i="0" kern="1200" dirty="0" smtClean="0">
                <a:solidFill>
                  <a:schemeClr val="tx1"/>
                </a:solidFill>
                <a:latin typeface="+mn-lt"/>
                <a:ea typeface="+mn-ea"/>
                <a:cs typeface="+mn-cs"/>
              </a:rPr>
              <a:t>Obwohl Auflösung niedriger in der CT ist, hat es extrem gute Tiefkontrastauflösung, die den Nachweis von sehr kleinen Veränderungen der Gewebetyp</a:t>
            </a:r>
          </a:p>
          <a:p>
            <a:r>
              <a:rPr lang="de-DE" sz="1200" b="0" i="0" kern="1200" dirty="0" smtClean="0">
                <a:solidFill>
                  <a:schemeClr val="tx1"/>
                </a:solidFill>
                <a:latin typeface="+mn-lt"/>
                <a:ea typeface="+mn-ea"/>
                <a:cs typeface="+mn-cs"/>
              </a:rPr>
              <a:t>CT gibt genaue Diagnose-Informationen über die Verteilung der Strukturen im Inneren des Körpers</a:t>
            </a:r>
          </a:p>
          <a:p>
            <a:endParaRPr lang="de-DE" b="0" dirty="0"/>
          </a:p>
        </p:txBody>
      </p:sp>
      <p:sp>
        <p:nvSpPr>
          <p:cNvPr id="4" name="Fußzeilenplatzhalter 3"/>
          <p:cNvSpPr>
            <a:spLocks noGrp="1"/>
          </p:cNvSpPr>
          <p:nvPr>
            <p:ph type="ftr" sz="quarter" idx="10"/>
          </p:nvPr>
        </p:nvSpPr>
        <p:spPr/>
        <p:txBody>
          <a:bodyPr/>
          <a:lstStyle/>
          <a:p>
            <a:pPr>
              <a:defRPr/>
            </a:pPr>
            <a:endParaRPr lang="en-GB" dirty="0"/>
          </a:p>
        </p:txBody>
      </p:sp>
      <p:sp>
        <p:nvSpPr>
          <p:cNvPr id="5" name="Foliennummernplatzhalter 4"/>
          <p:cNvSpPr>
            <a:spLocks noGrp="1"/>
          </p:cNvSpPr>
          <p:nvPr>
            <p:ph type="sldNum" sz="quarter" idx="11"/>
          </p:nvPr>
        </p:nvSpPr>
        <p:spPr/>
        <p:txBody>
          <a:bodyPr/>
          <a:lstStyle/>
          <a:p>
            <a:pPr>
              <a:defRPr/>
            </a:pPr>
            <a:fld id="{521F92E5-FDAA-4FCA-8884-532A3676A89E}" type="slidenum">
              <a:rPr lang="en-GB" smtClean="0"/>
              <a:pPr>
                <a:defRPr/>
              </a:pPr>
              <a:t>3</a:t>
            </a:fld>
            <a:endParaRPr lang="en-GB" dirty="0"/>
          </a:p>
        </p:txBody>
      </p:sp>
    </p:spTree>
    <p:extLst>
      <p:ext uri="{BB962C8B-B14F-4D97-AF65-F5344CB8AC3E}">
        <p14:creationId xmlns:p14="http://schemas.microsoft.com/office/powerpoint/2010/main" val="3843789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gerätebedingte Ursachen</a:t>
            </a:r>
          </a:p>
          <a:p>
            <a:r>
              <a:rPr lang="de-DE" dirty="0" smtClean="0"/>
              <a:t>patientenbedingte Ursachen</a:t>
            </a:r>
          </a:p>
          <a:p>
            <a:r>
              <a:rPr lang="de-DE" dirty="0" smtClean="0"/>
              <a:t>physikalische Ursachen</a:t>
            </a:r>
          </a:p>
          <a:p>
            <a:endParaRPr lang="de-DE" dirty="0" smtClean="0"/>
          </a:p>
          <a:p>
            <a:endParaRPr lang="de-DE" dirty="0"/>
          </a:p>
        </p:txBody>
      </p:sp>
      <p:sp>
        <p:nvSpPr>
          <p:cNvPr id="4" name="Fußzeilenplatzhalter 3"/>
          <p:cNvSpPr>
            <a:spLocks noGrp="1"/>
          </p:cNvSpPr>
          <p:nvPr>
            <p:ph type="ftr" sz="quarter" idx="10"/>
          </p:nvPr>
        </p:nvSpPr>
        <p:spPr/>
        <p:txBody>
          <a:bodyPr/>
          <a:lstStyle/>
          <a:p>
            <a:pPr>
              <a:defRPr/>
            </a:pPr>
            <a:endParaRPr lang="en-GB" dirty="0"/>
          </a:p>
        </p:txBody>
      </p:sp>
      <p:sp>
        <p:nvSpPr>
          <p:cNvPr id="5" name="Foliennummernplatzhalter 4"/>
          <p:cNvSpPr>
            <a:spLocks noGrp="1"/>
          </p:cNvSpPr>
          <p:nvPr>
            <p:ph type="sldNum" sz="quarter" idx="11"/>
          </p:nvPr>
        </p:nvSpPr>
        <p:spPr/>
        <p:txBody>
          <a:bodyPr/>
          <a:lstStyle/>
          <a:p>
            <a:pPr>
              <a:defRPr/>
            </a:pPr>
            <a:fld id="{521F92E5-FDAA-4FCA-8884-532A3676A89E}" type="slidenum">
              <a:rPr lang="en-GB" smtClean="0"/>
              <a:pPr>
                <a:defRPr/>
              </a:pPr>
              <a:t>16</a:t>
            </a:fld>
            <a:endParaRPr lang="en-GB" dirty="0"/>
          </a:p>
        </p:txBody>
      </p:sp>
    </p:spTree>
    <p:extLst>
      <p:ext uri="{BB962C8B-B14F-4D97-AF65-F5344CB8AC3E}">
        <p14:creationId xmlns:p14="http://schemas.microsoft.com/office/powerpoint/2010/main" val="1892146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baseline="0" dirty="0" smtClean="0">
                <a:solidFill>
                  <a:schemeClr val="tx1"/>
                </a:solidFill>
                <a:latin typeface="+mn-lt"/>
                <a:ea typeface="+mn-ea"/>
                <a:cs typeface="+mn-cs"/>
              </a:rPr>
              <a:t>Der Teil- oder Partialvolumenartefakt bei einer axialen Aufnahme des menschlichen Kopfes in Höhe des Kinns: Die Kontrast</a:t>
            </a:r>
          </a:p>
          <a:p>
            <a:r>
              <a:rPr lang="de-DE" sz="1200" kern="1200" baseline="0" dirty="0" err="1" smtClean="0">
                <a:solidFill>
                  <a:schemeClr val="tx1"/>
                </a:solidFill>
                <a:latin typeface="+mn-lt"/>
                <a:ea typeface="+mn-ea"/>
                <a:cs typeface="+mn-cs"/>
              </a:rPr>
              <a:t>übergänge</a:t>
            </a:r>
            <a:r>
              <a:rPr lang="de-DE" sz="1200" kern="1200" baseline="0" dirty="0" smtClean="0">
                <a:solidFill>
                  <a:schemeClr val="tx1"/>
                </a:solidFill>
                <a:latin typeface="+mn-lt"/>
                <a:ea typeface="+mn-ea"/>
                <a:cs typeface="+mn-cs"/>
              </a:rPr>
              <a:t> am Unterkiefer (siehe Pfeil) sind verschwommen und unscharf (Abbildung aus [1], S.378).</a:t>
            </a:r>
          </a:p>
          <a:p>
            <a:endParaRPr lang="de-DE" sz="1200" kern="1200" baseline="0" dirty="0" smtClean="0">
              <a:solidFill>
                <a:schemeClr val="tx1"/>
              </a:solidFill>
              <a:latin typeface="+mn-lt"/>
              <a:ea typeface="+mn-ea"/>
              <a:cs typeface="+mn-cs"/>
            </a:endParaRPr>
          </a:p>
          <a:p>
            <a:endParaRPr lang="de-DE" dirty="0"/>
          </a:p>
        </p:txBody>
      </p:sp>
      <p:sp>
        <p:nvSpPr>
          <p:cNvPr id="4" name="Fußzeilenplatzhalter 3"/>
          <p:cNvSpPr>
            <a:spLocks noGrp="1"/>
          </p:cNvSpPr>
          <p:nvPr>
            <p:ph type="ftr" sz="quarter" idx="10"/>
          </p:nvPr>
        </p:nvSpPr>
        <p:spPr/>
        <p:txBody>
          <a:bodyPr/>
          <a:lstStyle/>
          <a:p>
            <a:pPr>
              <a:defRPr/>
            </a:pPr>
            <a:endParaRPr lang="en-GB" dirty="0"/>
          </a:p>
        </p:txBody>
      </p:sp>
      <p:sp>
        <p:nvSpPr>
          <p:cNvPr id="5" name="Foliennummernplatzhalter 4"/>
          <p:cNvSpPr>
            <a:spLocks noGrp="1"/>
          </p:cNvSpPr>
          <p:nvPr>
            <p:ph type="sldNum" sz="quarter" idx="11"/>
          </p:nvPr>
        </p:nvSpPr>
        <p:spPr/>
        <p:txBody>
          <a:bodyPr/>
          <a:lstStyle/>
          <a:p>
            <a:pPr>
              <a:defRPr/>
            </a:pPr>
            <a:fld id="{521F92E5-FDAA-4FCA-8884-532A3676A89E}" type="slidenum">
              <a:rPr lang="en-GB" smtClean="0"/>
              <a:pPr>
                <a:defRPr/>
              </a:pPr>
              <a:t>17</a:t>
            </a:fld>
            <a:endParaRPr lang="en-GB" dirty="0"/>
          </a:p>
        </p:txBody>
      </p:sp>
    </p:spTree>
    <p:extLst>
      <p:ext uri="{BB962C8B-B14F-4D97-AF65-F5344CB8AC3E}">
        <p14:creationId xmlns:p14="http://schemas.microsoft.com/office/powerpoint/2010/main" val="3886383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baseline="0" dirty="0" smtClean="0">
                <a:solidFill>
                  <a:schemeClr val="tx1"/>
                </a:solidFill>
                <a:latin typeface="+mn-lt"/>
                <a:ea typeface="+mn-ea"/>
                <a:cs typeface="+mn-cs"/>
              </a:rPr>
              <a:t>Der </a:t>
            </a:r>
            <a:r>
              <a:rPr lang="de-DE" sz="1200" kern="1200" baseline="0" dirty="0" err="1" smtClean="0">
                <a:solidFill>
                  <a:schemeClr val="tx1"/>
                </a:solidFill>
                <a:latin typeface="+mn-lt"/>
                <a:ea typeface="+mn-ea"/>
                <a:cs typeface="+mn-cs"/>
              </a:rPr>
              <a:t>Aufhärtungsartefakt</a:t>
            </a:r>
            <a:r>
              <a:rPr lang="de-DE" sz="1200" kern="1200" baseline="0" dirty="0" smtClean="0">
                <a:solidFill>
                  <a:schemeClr val="tx1"/>
                </a:solidFill>
                <a:latin typeface="+mn-lt"/>
                <a:ea typeface="+mn-ea"/>
                <a:cs typeface="+mn-cs"/>
              </a:rPr>
              <a:t> in einem </a:t>
            </a:r>
            <a:r>
              <a:rPr lang="de-DE" sz="1200" kern="1200" baseline="0" dirty="0" err="1" smtClean="0">
                <a:solidFill>
                  <a:schemeClr val="tx1"/>
                </a:solidFill>
                <a:latin typeface="+mn-lt"/>
                <a:ea typeface="+mn-ea"/>
                <a:cs typeface="+mn-cs"/>
              </a:rPr>
              <a:t>Tomogramm</a:t>
            </a:r>
            <a:r>
              <a:rPr lang="de-DE" sz="1200" kern="1200" baseline="0" dirty="0" smtClean="0">
                <a:solidFill>
                  <a:schemeClr val="tx1"/>
                </a:solidFill>
                <a:latin typeface="+mn-lt"/>
                <a:ea typeface="+mn-ea"/>
                <a:cs typeface="+mn-cs"/>
              </a:rPr>
              <a:t> der menschlichen Schädelbasis: Besonders an einigen kontrastreichen Strukturen</a:t>
            </a:r>
          </a:p>
          <a:p>
            <a:r>
              <a:rPr lang="de-DE" sz="1200" kern="1200" baseline="0" dirty="0" smtClean="0">
                <a:solidFill>
                  <a:schemeClr val="tx1"/>
                </a:solidFill>
                <a:latin typeface="+mn-lt"/>
                <a:ea typeface="+mn-ea"/>
                <a:cs typeface="+mn-cs"/>
              </a:rPr>
              <a:t>treten (durch </a:t>
            </a:r>
            <a:r>
              <a:rPr lang="de-DE" sz="1200" kern="1200" baseline="0" dirty="0" err="1" smtClean="0">
                <a:solidFill>
                  <a:schemeClr val="tx1"/>
                </a:solidFill>
                <a:latin typeface="+mn-lt"/>
                <a:ea typeface="+mn-ea"/>
                <a:cs typeface="+mn-cs"/>
              </a:rPr>
              <a:t>Strahlenaufh¨artung</a:t>
            </a:r>
            <a:r>
              <a:rPr lang="de-DE" sz="1200" kern="1200" baseline="0" dirty="0" smtClean="0">
                <a:solidFill>
                  <a:schemeClr val="tx1"/>
                </a:solidFill>
                <a:latin typeface="+mn-lt"/>
                <a:ea typeface="+mn-ea"/>
                <a:cs typeface="+mn-cs"/>
              </a:rPr>
              <a:t> bedingte) schattenförmige Veränderungen der Dichte auf (siehe Pfeile) (Abbildung aus [1], S.369).</a:t>
            </a:r>
            <a:endParaRPr lang="de-DE" dirty="0"/>
          </a:p>
        </p:txBody>
      </p:sp>
      <p:sp>
        <p:nvSpPr>
          <p:cNvPr id="4" name="Fußzeilenplatzhalter 3"/>
          <p:cNvSpPr>
            <a:spLocks noGrp="1"/>
          </p:cNvSpPr>
          <p:nvPr>
            <p:ph type="ftr" sz="quarter" idx="10"/>
          </p:nvPr>
        </p:nvSpPr>
        <p:spPr/>
        <p:txBody>
          <a:bodyPr/>
          <a:lstStyle/>
          <a:p>
            <a:pPr>
              <a:defRPr/>
            </a:pPr>
            <a:endParaRPr lang="en-GB" dirty="0"/>
          </a:p>
        </p:txBody>
      </p:sp>
      <p:sp>
        <p:nvSpPr>
          <p:cNvPr id="5" name="Foliennummernplatzhalter 4"/>
          <p:cNvSpPr>
            <a:spLocks noGrp="1"/>
          </p:cNvSpPr>
          <p:nvPr>
            <p:ph type="sldNum" sz="quarter" idx="11"/>
          </p:nvPr>
        </p:nvSpPr>
        <p:spPr/>
        <p:txBody>
          <a:bodyPr/>
          <a:lstStyle/>
          <a:p>
            <a:pPr>
              <a:defRPr/>
            </a:pPr>
            <a:fld id="{521F92E5-FDAA-4FCA-8884-532A3676A89E}" type="slidenum">
              <a:rPr lang="en-GB" smtClean="0"/>
              <a:pPr>
                <a:defRPr/>
              </a:pPr>
              <a:t>18</a:t>
            </a:fld>
            <a:endParaRPr lang="en-GB" dirty="0"/>
          </a:p>
        </p:txBody>
      </p:sp>
    </p:spTree>
    <p:extLst>
      <p:ext uri="{BB962C8B-B14F-4D97-AF65-F5344CB8AC3E}">
        <p14:creationId xmlns:p14="http://schemas.microsoft.com/office/powerpoint/2010/main" val="2436843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baseline="0" dirty="0" smtClean="0">
                <a:solidFill>
                  <a:schemeClr val="tx1"/>
                </a:solidFill>
                <a:latin typeface="+mn-lt"/>
                <a:ea typeface="+mn-ea"/>
                <a:cs typeface="+mn-cs"/>
              </a:rPr>
              <a:t>Der Metallartefakt beim </a:t>
            </a:r>
            <a:r>
              <a:rPr lang="de-DE" sz="1200" kern="1200" baseline="0" dirty="0" err="1" smtClean="0">
                <a:solidFill>
                  <a:schemeClr val="tx1"/>
                </a:solidFill>
                <a:latin typeface="+mn-lt"/>
                <a:ea typeface="+mn-ea"/>
                <a:cs typeface="+mn-cs"/>
              </a:rPr>
              <a:t>Computertomogramm</a:t>
            </a:r>
            <a:r>
              <a:rPr lang="de-DE" sz="1200" kern="1200" baseline="0" dirty="0" smtClean="0">
                <a:solidFill>
                  <a:schemeClr val="tx1"/>
                </a:solidFill>
                <a:latin typeface="+mn-lt"/>
                <a:ea typeface="+mn-ea"/>
                <a:cs typeface="+mn-cs"/>
              </a:rPr>
              <a:t> eines menschlichen Kiefers mit massiven Zahnfüllungen. Der Fehler breitet</a:t>
            </a:r>
          </a:p>
          <a:p>
            <a:r>
              <a:rPr lang="de-DE" sz="1200" kern="1200" baseline="0" dirty="0" smtClean="0">
                <a:solidFill>
                  <a:schemeClr val="tx1"/>
                </a:solidFill>
                <a:latin typeface="+mn-lt"/>
                <a:ea typeface="+mn-ea"/>
                <a:cs typeface="+mn-cs"/>
              </a:rPr>
              <a:t>sich von den Metallobjekten </a:t>
            </a:r>
            <a:r>
              <a:rPr lang="de-DE" sz="1200" kern="1200" baseline="0" dirty="0" err="1" smtClean="0">
                <a:solidFill>
                  <a:schemeClr val="tx1"/>
                </a:solidFill>
                <a:latin typeface="+mn-lt"/>
                <a:ea typeface="+mn-ea"/>
                <a:cs typeface="+mn-cs"/>
              </a:rPr>
              <a:t>strahlenförmigüber</a:t>
            </a:r>
            <a:r>
              <a:rPr lang="de-DE" sz="1200" kern="1200" baseline="0" dirty="0" smtClean="0">
                <a:solidFill>
                  <a:schemeClr val="tx1"/>
                </a:solidFill>
                <a:latin typeface="+mn-lt"/>
                <a:ea typeface="+mn-ea"/>
                <a:cs typeface="+mn-cs"/>
              </a:rPr>
              <a:t> das gesamte Bild aus (Abbildung aus [1], S.375).</a:t>
            </a:r>
          </a:p>
          <a:p>
            <a:endParaRPr lang="de-DE" sz="1200" kern="1200" baseline="0" dirty="0" smtClean="0">
              <a:solidFill>
                <a:schemeClr val="tx1"/>
              </a:solidFill>
              <a:latin typeface="+mn-lt"/>
              <a:ea typeface="+mn-ea"/>
              <a:cs typeface="+mn-cs"/>
            </a:endParaRPr>
          </a:p>
          <a:p>
            <a:endParaRPr lang="de-DE" sz="1200" kern="1200" baseline="0" dirty="0" smtClean="0">
              <a:solidFill>
                <a:schemeClr val="tx1"/>
              </a:solidFill>
              <a:latin typeface="+mn-lt"/>
              <a:ea typeface="+mn-ea"/>
              <a:cs typeface="+mn-cs"/>
            </a:endParaRPr>
          </a:p>
          <a:p>
            <a:r>
              <a:rPr lang="de-DE" sz="1200" kern="1200" baseline="0" dirty="0" smtClean="0">
                <a:solidFill>
                  <a:schemeClr val="tx1"/>
                </a:solidFill>
                <a:latin typeface="+mn-lt"/>
                <a:ea typeface="+mn-ea"/>
                <a:cs typeface="+mn-cs"/>
              </a:rPr>
              <a:t>Der Bewegungsartefakt bei konstanter Einführung eines Stabes in ein </a:t>
            </a:r>
            <a:r>
              <a:rPr lang="de-DE" sz="1200" kern="1200" baseline="0" dirty="0" err="1" smtClean="0">
                <a:solidFill>
                  <a:schemeClr val="tx1"/>
                </a:solidFill>
                <a:latin typeface="+mn-lt"/>
                <a:ea typeface="+mn-ea"/>
                <a:cs typeface="+mn-cs"/>
              </a:rPr>
              <a:t>Plexiglasphantom</a:t>
            </a:r>
            <a:r>
              <a:rPr lang="de-DE" sz="1200" kern="1200" baseline="0" dirty="0" smtClean="0">
                <a:solidFill>
                  <a:schemeClr val="tx1"/>
                </a:solidFill>
                <a:latin typeface="+mn-lt"/>
                <a:ea typeface="+mn-ea"/>
                <a:cs typeface="+mn-cs"/>
              </a:rPr>
              <a:t>. Im Bild deutlich zu erkennen sind</a:t>
            </a:r>
          </a:p>
          <a:p>
            <a:r>
              <a:rPr lang="de-DE" sz="1200" kern="1200" baseline="0" dirty="0" smtClean="0">
                <a:solidFill>
                  <a:schemeClr val="tx1"/>
                </a:solidFill>
                <a:latin typeface="+mn-lt"/>
                <a:ea typeface="+mn-ea"/>
                <a:cs typeface="+mn-cs"/>
              </a:rPr>
              <a:t>die streifenförmigen Dichteverschiebungen (Abbildung aus [1], S.371).</a:t>
            </a:r>
            <a:endParaRPr lang="de-DE" dirty="0"/>
          </a:p>
        </p:txBody>
      </p:sp>
      <p:sp>
        <p:nvSpPr>
          <p:cNvPr id="4" name="Fußzeilenplatzhalter 3"/>
          <p:cNvSpPr>
            <a:spLocks noGrp="1"/>
          </p:cNvSpPr>
          <p:nvPr>
            <p:ph type="ftr" sz="quarter" idx="10"/>
          </p:nvPr>
        </p:nvSpPr>
        <p:spPr/>
        <p:txBody>
          <a:bodyPr/>
          <a:lstStyle/>
          <a:p>
            <a:pPr>
              <a:defRPr/>
            </a:pPr>
            <a:endParaRPr lang="en-GB" dirty="0"/>
          </a:p>
        </p:txBody>
      </p:sp>
      <p:sp>
        <p:nvSpPr>
          <p:cNvPr id="5" name="Foliennummernplatzhalter 4"/>
          <p:cNvSpPr>
            <a:spLocks noGrp="1"/>
          </p:cNvSpPr>
          <p:nvPr>
            <p:ph type="sldNum" sz="quarter" idx="11"/>
          </p:nvPr>
        </p:nvSpPr>
        <p:spPr/>
        <p:txBody>
          <a:bodyPr/>
          <a:lstStyle/>
          <a:p>
            <a:pPr>
              <a:defRPr/>
            </a:pPr>
            <a:fld id="{521F92E5-FDAA-4FCA-8884-532A3676A89E}" type="slidenum">
              <a:rPr lang="en-GB" smtClean="0"/>
              <a:pPr>
                <a:defRPr/>
              </a:pPr>
              <a:t>19</a:t>
            </a:fld>
            <a:endParaRPr lang="en-GB" dirty="0"/>
          </a:p>
        </p:txBody>
      </p:sp>
    </p:spTree>
    <p:extLst>
      <p:ext uri="{BB962C8B-B14F-4D97-AF65-F5344CB8AC3E}">
        <p14:creationId xmlns:p14="http://schemas.microsoft.com/office/powerpoint/2010/main" val="2645081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fa-IR" dirty="0" smtClean="0"/>
              <a:t>درونیابی خطی</a:t>
            </a:r>
            <a:endParaRPr lang="de-DE" dirty="0"/>
          </a:p>
        </p:txBody>
      </p:sp>
      <p:sp>
        <p:nvSpPr>
          <p:cNvPr id="4" name="Fußzeilenplatzhalter 3"/>
          <p:cNvSpPr>
            <a:spLocks noGrp="1"/>
          </p:cNvSpPr>
          <p:nvPr>
            <p:ph type="ftr" sz="quarter" idx="10"/>
          </p:nvPr>
        </p:nvSpPr>
        <p:spPr/>
        <p:txBody>
          <a:bodyPr/>
          <a:lstStyle/>
          <a:p>
            <a:pPr>
              <a:defRPr/>
            </a:pPr>
            <a:endParaRPr lang="en-GB" dirty="0"/>
          </a:p>
        </p:txBody>
      </p:sp>
      <p:sp>
        <p:nvSpPr>
          <p:cNvPr id="5" name="Foliennummernplatzhalter 4"/>
          <p:cNvSpPr>
            <a:spLocks noGrp="1"/>
          </p:cNvSpPr>
          <p:nvPr>
            <p:ph type="sldNum" sz="quarter" idx="11"/>
          </p:nvPr>
        </p:nvSpPr>
        <p:spPr/>
        <p:txBody>
          <a:bodyPr/>
          <a:lstStyle/>
          <a:p>
            <a:pPr>
              <a:defRPr/>
            </a:pPr>
            <a:fld id="{521F92E5-FDAA-4FCA-8884-532A3676A89E}" type="slidenum">
              <a:rPr lang="en-GB" smtClean="0"/>
              <a:pPr>
                <a:defRPr/>
              </a:pPr>
              <a:t>20</a:t>
            </a:fld>
            <a:endParaRPr lang="en-GB" dirty="0"/>
          </a:p>
        </p:txBody>
      </p:sp>
    </p:spTree>
    <p:extLst>
      <p:ext uri="{BB962C8B-B14F-4D97-AF65-F5344CB8AC3E}">
        <p14:creationId xmlns:p14="http://schemas.microsoft.com/office/powerpoint/2010/main" val="1820318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just">
              <a:buFont typeface="Symbol" pitchFamily="18" charset="2"/>
              <a:buChar char="-"/>
            </a:pPr>
            <a:r>
              <a:rPr lang="de-DE" sz="1200" dirty="0" smtClean="0">
                <a:latin typeface="Times New Roman" pitchFamily="18" charset="0"/>
                <a:cs typeface="Times New Roman" pitchFamily="18" charset="0"/>
              </a:rPr>
              <a:t>durch metallische Gegenstände (</a:t>
            </a:r>
            <a:r>
              <a:rPr lang="de-DE" sz="1200" u="sng" dirty="0" smtClean="0">
                <a:latin typeface="Times New Roman" pitchFamily="18" charset="0"/>
                <a:cs typeface="Times New Roman" pitchFamily="18" charset="0"/>
              </a:rPr>
              <a:t>Implantate</a:t>
            </a:r>
            <a:r>
              <a:rPr lang="de-DE" sz="1200" dirty="0" smtClean="0">
                <a:latin typeface="Times New Roman" pitchFamily="18" charset="0"/>
                <a:cs typeface="Times New Roman" pitchFamily="18" charset="0"/>
              </a:rPr>
              <a:t>) in Zahn oder Hüfte auftreten. </a:t>
            </a:r>
          </a:p>
          <a:p>
            <a:pPr algn="just"/>
            <a:r>
              <a:rPr lang="de-DE" sz="1200" dirty="0" smtClean="0">
                <a:latin typeface="Times New Roman" pitchFamily="18" charset="0"/>
                <a:cs typeface="Times New Roman" pitchFamily="18" charset="0"/>
              </a:rPr>
              <a:t>In der </a:t>
            </a:r>
            <a:r>
              <a:rPr lang="de-DE" sz="1200" u="sng" dirty="0" smtClean="0">
                <a:latin typeface="Times New Roman" pitchFamily="18" charset="0"/>
                <a:cs typeface="Times New Roman" pitchFamily="18" charset="0"/>
              </a:rPr>
              <a:t>Computertomographie</a:t>
            </a:r>
            <a:r>
              <a:rPr lang="de-DE" sz="1200" dirty="0" smtClean="0">
                <a:latin typeface="Times New Roman" pitchFamily="18" charset="0"/>
                <a:cs typeface="Times New Roman" pitchFamily="18" charset="0"/>
              </a:rPr>
              <a:t> führen </a:t>
            </a:r>
            <a:r>
              <a:rPr lang="de-DE" sz="1200" u="sng" dirty="0" smtClean="0">
                <a:latin typeface="Times New Roman" pitchFamily="18" charset="0"/>
                <a:cs typeface="Times New Roman" pitchFamily="18" charset="0"/>
              </a:rPr>
              <a:t>Metallobjekte</a:t>
            </a:r>
            <a:r>
              <a:rPr lang="de-DE" sz="1200" dirty="0" smtClean="0">
                <a:latin typeface="Times New Roman" pitchFamily="18" charset="0"/>
                <a:cs typeface="Times New Roman" pitchFamily="18" charset="0"/>
              </a:rPr>
              <a:t> innerhalb des durchstrahlten Körpers zu einer </a:t>
            </a:r>
            <a:r>
              <a:rPr lang="de-DE" sz="1200" u="sng" dirty="0" smtClean="0">
                <a:latin typeface="Times New Roman" pitchFamily="18" charset="0"/>
                <a:cs typeface="Times New Roman" pitchFamily="18" charset="0"/>
              </a:rPr>
              <a:t>nichtlinearen Veränderung des Röntgenspektrums</a:t>
            </a:r>
            <a:r>
              <a:rPr lang="de-DE" sz="1200" dirty="0" smtClean="0">
                <a:latin typeface="Times New Roman" pitchFamily="18" charset="0"/>
                <a:cs typeface="Times New Roman" pitchFamily="18" charset="0"/>
              </a:rPr>
              <a:t>. Nach Rekonstruktion der Schnittbilder aus diesen inkonsistenten Projektionsdaten treten häufig sternförmige Artefakte um die Metallobjekte herum auf. Diese Beeinträchtigung der Bildqualität kann dazu führen, dass die Bilder entweder nicht mehr zur Diagnose geeignet sind oder es gar zu einer Fehldiagnose aufgrund von fehlerhaften Bildstrukturen kommt.</a:t>
            </a:r>
          </a:p>
          <a:p>
            <a:endParaRPr lang="de-DE" dirty="0" smtClean="0"/>
          </a:p>
          <a:p>
            <a:r>
              <a:rPr lang="fa-IR" dirty="0" smtClean="0"/>
              <a:t>اشیاء باقیمانده فلزی </a:t>
            </a:r>
          </a:p>
          <a:p>
            <a:r>
              <a:rPr lang="fa-IR" dirty="0" smtClean="0"/>
              <a:t>توسط اشیاء فلزی (ایمپلنت) در دندان یا لگن رخ می دهد. </a:t>
            </a:r>
          </a:p>
          <a:p>
            <a:r>
              <a:rPr lang="fa-IR" dirty="0" smtClean="0"/>
              <a:t>تغییرات غیر خطی در طیف اشعه </a:t>
            </a:r>
            <a:r>
              <a:rPr lang="de-DE" dirty="0" smtClean="0"/>
              <a:t>X-</a:t>
            </a:r>
          </a:p>
          <a:p>
            <a:r>
              <a:rPr lang="fa-IR" dirty="0" smtClean="0"/>
              <a:t>اطلاعات طرح ریزی متناقض </a:t>
            </a:r>
          </a:p>
          <a:p>
            <a:r>
              <a:rPr lang="fa-IR" dirty="0" smtClean="0"/>
              <a:t>اغلب مصنوعات ستاره شکل در اطراف اشیاء فلزی</a:t>
            </a:r>
          </a:p>
        </p:txBody>
      </p:sp>
      <p:sp>
        <p:nvSpPr>
          <p:cNvPr id="4" name="Fußzeilenplatzhalter 3"/>
          <p:cNvSpPr>
            <a:spLocks noGrp="1"/>
          </p:cNvSpPr>
          <p:nvPr>
            <p:ph type="ftr" sz="quarter" idx="10"/>
          </p:nvPr>
        </p:nvSpPr>
        <p:spPr/>
        <p:txBody>
          <a:bodyPr/>
          <a:lstStyle/>
          <a:p>
            <a:pPr>
              <a:defRPr/>
            </a:pPr>
            <a:endParaRPr lang="en-GB" dirty="0"/>
          </a:p>
        </p:txBody>
      </p:sp>
      <p:sp>
        <p:nvSpPr>
          <p:cNvPr id="5" name="Foliennummernplatzhalter 4"/>
          <p:cNvSpPr>
            <a:spLocks noGrp="1"/>
          </p:cNvSpPr>
          <p:nvPr>
            <p:ph type="sldNum" sz="quarter" idx="11"/>
          </p:nvPr>
        </p:nvSpPr>
        <p:spPr/>
        <p:txBody>
          <a:bodyPr/>
          <a:lstStyle/>
          <a:p>
            <a:pPr>
              <a:defRPr/>
            </a:pPr>
            <a:fld id="{521F92E5-FDAA-4FCA-8884-532A3676A89E}" type="slidenum">
              <a:rPr lang="en-GB" smtClean="0"/>
              <a:pPr>
                <a:defRPr/>
              </a:pPr>
              <a:t>21</a:t>
            </a:fld>
            <a:endParaRPr lang="en-GB" dirty="0"/>
          </a:p>
        </p:txBody>
      </p:sp>
    </p:spTree>
    <p:extLst>
      <p:ext uri="{BB962C8B-B14F-4D97-AF65-F5344CB8AC3E}">
        <p14:creationId xmlns:p14="http://schemas.microsoft.com/office/powerpoint/2010/main" val="1962655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t>Creation of the metal mask</a:t>
            </a:r>
            <a:endParaRPr lang="de-DE" dirty="0"/>
          </a:p>
        </p:txBody>
      </p:sp>
      <p:sp>
        <p:nvSpPr>
          <p:cNvPr id="4" name="Fußzeilenplatzhalter 3"/>
          <p:cNvSpPr>
            <a:spLocks noGrp="1"/>
          </p:cNvSpPr>
          <p:nvPr>
            <p:ph type="ftr" sz="quarter" idx="10"/>
          </p:nvPr>
        </p:nvSpPr>
        <p:spPr/>
        <p:txBody>
          <a:bodyPr/>
          <a:lstStyle/>
          <a:p>
            <a:pPr>
              <a:defRPr/>
            </a:pPr>
            <a:endParaRPr lang="en-GB" dirty="0"/>
          </a:p>
        </p:txBody>
      </p:sp>
      <p:sp>
        <p:nvSpPr>
          <p:cNvPr id="5" name="Foliennummernplatzhalter 4"/>
          <p:cNvSpPr>
            <a:spLocks noGrp="1"/>
          </p:cNvSpPr>
          <p:nvPr>
            <p:ph type="sldNum" sz="quarter" idx="11"/>
          </p:nvPr>
        </p:nvSpPr>
        <p:spPr/>
        <p:txBody>
          <a:bodyPr/>
          <a:lstStyle/>
          <a:p>
            <a:pPr>
              <a:defRPr/>
            </a:pPr>
            <a:fld id="{521F92E5-FDAA-4FCA-8884-532A3676A89E}" type="slidenum">
              <a:rPr lang="en-GB" smtClean="0"/>
              <a:pPr>
                <a:defRPr/>
              </a:pPr>
              <a:t>22</a:t>
            </a:fld>
            <a:endParaRPr lang="en-GB" dirty="0"/>
          </a:p>
        </p:txBody>
      </p:sp>
    </p:spTree>
    <p:extLst>
      <p:ext uri="{BB962C8B-B14F-4D97-AF65-F5344CB8AC3E}">
        <p14:creationId xmlns:p14="http://schemas.microsoft.com/office/powerpoint/2010/main" val="3143233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New Roman" pitchFamily="18" charset="0"/>
                <a:cs typeface="Times New Roman" pitchFamily="18" charset="0"/>
              </a:rPr>
              <a:t>Metal data set (upper line) and reference data set (bottom row) in the Radon space (a) and after FBP in the image area (b).</a:t>
            </a:r>
            <a:endParaRPr kumimoji="0" lang="de-DE" sz="1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endParaRPr lang="de-DE" dirty="0" smtClean="0"/>
          </a:p>
          <a:p>
            <a:r>
              <a:rPr lang="fa-IR" dirty="0" smtClean="0"/>
              <a:t>کاهش سر و صدا</a:t>
            </a:r>
            <a:endParaRPr lang="de-DE" dirty="0"/>
          </a:p>
        </p:txBody>
      </p:sp>
      <p:sp>
        <p:nvSpPr>
          <p:cNvPr id="4" name="Fußzeilenplatzhalter 3"/>
          <p:cNvSpPr>
            <a:spLocks noGrp="1"/>
          </p:cNvSpPr>
          <p:nvPr>
            <p:ph type="ftr" sz="quarter" idx="10"/>
          </p:nvPr>
        </p:nvSpPr>
        <p:spPr/>
        <p:txBody>
          <a:bodyPr/>
          <a:lstStyle/>
          <a:p>
            <a:pPr>
              <a:defRPr/>
            </a:pPr>
            <a:endParaRPr lang="en-GB" dirty="0"/>
          </a:p>
        </p:txBody>
      </p:sp>
      <p:sp>
        <p:nvSpPr>
          <p:cNvPr id="5" name="Foliennummernplatzhalter 4"/>
          <p:cNvSpPr>
            <a:spLocks noGrp="1"/>
          </p:cNvSpPr>
          <p:nvPr>
            <p:ph type="sldNum" sz="quarter" idx="11"/>
          </p:nvPr>
        </p:nvSpPr>
        <p:spPr/>
        <p:txBody>
          <a:bodyPr/>
          <a:lstStyle/>
          <a:p>
            <a:pPr>
              <a:defRPr/>
            </a:pPr>
            <a:fld id="{521F92E5-FDAA-4FCA-8884-532A3676A89E}" type="slidenum">
              <a:rPr lang="en-GB" smtClean="0"/>
              <a:pPr>
                <a:defRPr/>
              </a:pPr>
              <a:t>23</a:t>
            </a:fld>
            <a:endParaRPr lang="en-GB" dirty="0"/>
          </a:p>
        </p:txBody>
      </p:sp>
    </p:spTree>
    <p:extLst>
      <p:ext uri="{BB962C8B-B14F-4D97-AF65-F5344CB8AC3E}">
        <p14:creationId xmlns:p14="http://schemas.microsoft.com/office/powerpoint/2010/main" val="2548947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b="0" i="0" kern="1200" dirty="0" smtClean="0">
                <a:solidFill>
                  <a:schemeClr val="tx1"/>
                </a:solidFill>
                <a:latin typeface="+mn-lt"/>
                <a:ea typeface="+mn-ea"/>
                <a:cs typeface="+mn-cs"/>
              </a:rPr>
              <a:t>Diese bewerteten Größen haben, ebenso wie die nicht bewerteten Energiedosen, die Einheit J/kg. Um sie jedoch als </a:t>
            </a:r>
            <a:r>
              <a:rPr lang="de-DE" sz="1200" b="0" i="1" kern="1200" dirty="0" smtClean="0">
                <a:solidFill>
                  <a:schemeClr val="tx1"/>
                </a:solidFill>
                <a:latin typeface="+mn-lt"/>
                <a:ea typeface="+mn-ea"/>
                <a:cs typeface="+mn-cs"/>
              </a:rPr>
              <a:t>bewertete</a:t>
            </a:r>
            <a:r>
              <a:rPr lang="de-DE" sz="1200" b="0" i="0" kern="1200" dirty="0" smtClean="0">
                <a:solidFill>
                  <a:schemeClr val="tx1"/>
                </a:solidFill>
                <a:latin typeface="+mn-lt"/>
                <a:ea typeface="+mn-ea"/>
                <a:cs typeface="+mn-cs"/>
              </a:rPr>
              <a:t> Dosen auszuzeichnen, werden sie im internationalen Maßsystem in der physikalischen Einheit </a:t>
            </a:r>
            <a:r>
              <a:rPr lang="de-DE" sz="1200" b="0" i="0" u="none" strike="noStrike" kern="1200" dirty="0" smtClean="0">
                <a:solidFill>
                  <a:schemeClr val="tx1"/>
                </a:solidFill>
                <a:latin typeface="+mn-lt"/>
                <a:ea typeface="+mn-ea"/>
                <a:cs typeface="+mn-cs"/>
                <a:hlinkClick r:id="rId3" tooltip="Sievert (Einheit)"/>
              </a:rPr>
              <a:t>Sievert</a:t>
            </a:r>
            <a:r>
              <a:rPr lang="de-DE" sz="1200" b="0" i="0" kern="1200" dirty="0" smtClean="0">
                <a:solidFill>
                  <a:schemeClr val="tx1"/>
                </a:solidFill>
                <a:latin typeface="+mn-lt"/>
                <a:ea typeface="+mn-ea"/>
                <a:cs typeface="+mn-cs"/>
              </a:rPr>
              <a:t> (</a:t>
            </a:r>
            <a:r>
              <a:rPr lang="de-DE" sz="1200" b="0" i="0" kern="1200" dirty="0" err="1" smtClean="0">
                <a:solidFill>
                  <a:schemeClr val="tx1"/>
                </a:solidFill>
                <a:latin typeface="+mn-lt"/>
                <a:ea typeface="+mn-ea"/>
                <a:cs typeface="+mn-cs"/>
              </a:rPr>
              <a:t>Sv</a:t>
            </a:r>
            <a:r>
              <a:rPr lang="de-DE" sz="1200" b="0" i="0" kern="1200" dirty="0" smtClean="0">
                <a:solidFill>
                  <a:schemeClr val="tx1"/>
                </a:solidFill>
                <a:latin typeface="+mn-lt"/>
                <a:ea typeface="+mn-ea"/>
                <a:cs typeface="+mn-cs"/>
              </a:rPr>
              <a:t> = J/kg, früher auch </a:t>
            </a:r>
            <a:r>
              <a:rPr lang="de-DE" sz="1200" b="0" i="0" u="none" strike="noStrike" kern="1200" dirty="0" smtClean="0">
                <a:solidFill>
                  <a:schemeClr val="tx1"/>
                </a:solidFill>
                <a:latin typeface="+mn-lt"/>
                <a:ea typeface="+mn-ea"/>
                <a:cs typeface="+mn-cs"/>
                <a:hlinkClick r:id="rId4" tooltip="Rem (Einheit)"/>
              </a:rPr>
              <a:t>REM</a:t>
            </a:r>
            <a:r>
              <a:rPr lang="de-DE" sz="1200" b="0" i="0" kern="1200" dirty="0" smtClean="0">
                <a:solidFill>
                  <a:schemeClr val="tx1"/>
                </a:solidFill>
                <a:latin typeface="+mn-lt"/>
                <a:ea typeface="+mn-ea"/>
                <a:cs typeface="+mn-cs"/>
              </a:rPr>
              <a:t>) angegeben.</a:t>
            </a:r>
            <a:endParaRPr lang="de-DE" dirty="0"/>
          </a:p>
        </p:txBody>
      </p:sp>
      <p:sp>
        <p:nvSpPr>
          <p:cNvPr id="4" name="Fußzeilenplatzhalter 3"/>
          <p:cNvSpPr>
            <a:spLocks noGrp="1"/>
          </p:cNvSpPr>
          <p:nvPr>
            <p:ph type="ftr" sz="quarter" idx="10"/>
          </p:nvPr>
        </p:nvSpPr>
        <p:spPr/>
        <p:txBody>
          <a:bodyPr/>
          <a:lstStyle/>
          <a:p>
            <a:pPr>
              <a:defRPr/>
            </a:pPr>
            <a:endParaRPr lang="en-GB" dirty="0"/>
          </a:p>
        </p:txBody>
      </p:sp>
      <p:sp>
        <p:nvSpPr>
          <p:cNvPr id="5" name="Foliennummernplatzhalter 4"/>
          <p:cNvSpPr>
            <a:spLocks noGrp="1"/>
          </p:cNvSpPr>
          <p:nvPr>
            <p:ph type="sldNum" sz="quarter" idx="11"/>
          </p:nvPr>
        </p:nvSpPr>
        <p:spPr/>
        <p:txBody>
          <a:bodyPr/>
          <a:lstStyle/>
          <a:p>
            <a:pPr>
              <a:defRPr/>
            </a:pPr>
            <a:fld id="{521F92E5-FDAA-4FCA-8884-532A3676A89E}" type="slidenum">
              <a:rPr lang="en-GB" smtClean="0"/>
              <a:pPr>
                <a:defRPr/>
              </a:pPr>
              <a:t>32</a:t>
            </a:fld>
            <a:endParaRPr lang="en-GB" dirty="0"/>
          </a:p>
        </p:txBody>
      </p:sp>
    </p:spTree>
    <p:extLst>
      <p:ext uri="{BB962C8B-B14F-4D97-AF65-F5344CB8AC3E}">
        <p14:creationId xmlns:p14="http://schemas.microsoft.com/office/powerpoint/2010/main" val="1393220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de-DE" dirty="0" smtClean="0"/>
              <a:t>Conclusion:</a:t>
            </a:r>
          </a:p>
          <a:p>
            <a:endParaRPr lang="de-DE" dirty="0" smtClean="0"/>
          </a:p>
          <a:p>
            <a:r>
              <a:rPr lang="de-DE" dirty="0" smtClean="0"/>
              <a:t>Rasante Entwicklung</a:t>
            </a:r>
          </a:p>
          <a:p>
            <a:endParaRPr lang="de-DE" dirty="0" smtClean="0"/>
          </a:p>
          <a:p>
            <a:r>
              <a:rPr lang="de-DE" dirty="0" smtClean="0"/>
              <a:t>Bilder mit bessere qualität</a:t>
            </a:r>
          </a:p>
          <a:p>
            <a:endParaRPr lang="de-DE" dirty="0" smtClean="0"/>
          </a:p>
          <a:p>
            <a:r>
              <a:rPr lang="de-DE" dirty="0" smtClean="0"/>
              <a:t>Zunahme der Diagnostische Möglichkeiten durch CT</a:t>
            </a:r>
          </a:p>
          <a:p>
            <a:endParaRPr lang="de-DE" dirty="0" smtClean="0"/>
          </a:p>
          <a:p>
            <a:r>
              <a:rPr lang="de-DE" dirty="0" smtClean="0"/>
              <a:t>Senkung der Strahl belastung</a:t>
            </a:r>
          </a:p>
          <a:p>
            <a:endParaRPr lang="de-DE" dirty="0" smtClean="0"/>
          </a:p>
          <a:p>
            <a:r>
              <a:rPr lang="de-DE" dirty="0" smtClean="0"/>
              <a:t>Bessere Korrektur Möglichkeiten der Artrtifakte</a:t>
            </a:r>
          </a:p>
          <a:p>
            <a:endParaRPr lang="de-DE" dirty="0" smtClean="0"/>
          </a:p>
          <a:p>
            <a:r>
              <a:rPr lang="de-DE" dirty="0" smtClean="0"/>
              <a:t>Dieser weg setzt sich in zukunft fort</a:t>
            </a:r>
          </a:p>
          <a:p>
            <a:endParaRPr lang="en-US" dirty="0" smtClean="0"/>
          </a:p>
          <a:p>
            <a:r>
              <a:rPr lang="fa-IR" dirty="0" smtClean="0"/>
              <a:t>: </a:t>
            </a:r>
          </a:p>
          <a:p>
            <a:r>
              <a:rPr lang="fa-IR" dirty="0" smtClean="0"/>
              <a:t>توسعه سریع </a:t>
            </a:r>
          </a:p>
          <a:p>
            <a:r>
              <a:rPr lang="fa-IR" dirty="0" smtClean="0"/>
              <a:t>عکس با کیفیت بهتر </a:t>
            </a:r>
          </a:p>
          <a:p>
            <a:r>
              <a:rPr lang="fa-IR" dirty="0" smtClean="0"/>
              <a:t>افزایش احتمالات تشخیصی توسط </a:t>
            </a:r>
            <a:r>
              <a:rPr lang="en-US" dirty="0" smtClean="0"/>
              <a:t>CT </a:t>
            </a:r>
          </a:p>
          <a:p>
            <a:r>
              <a:rPr lang="fa-IR" dirty="0" smtClean="0"/>
              <a:t>کاهش بار از پرتو </a:t>
            </a:r>
          </a:p>
          <a:p>
            <a:r>
              <a:rPr lang="fa-IR" dirty="0" smtClean="0"/>
              <a:t>امکانات بهتر اصلاح آثار </a:t>
            </a:r>
          </a:p>
          <a:p>
            <a:r>
              <a:rPr lang="fa-IR" dirty="0" smtClean="0"/>
              <a:t>این را در آینده ادامه می یابد</a:t>
            </a:r>
            <a:endParaRPr lang="en-US" dirty="0" smtClean="0"/>
          </a:p>
          <a:p>
            <a:endParaRPr lang="en-US" dirty="0" smtClean="0"/>
          </a:p>
          <a:p>
            <a:endParaRPr lang="en-US" dirty="0" smtClean="0"/>
          </a:p>
          <a:p>
            <a:endParaRPr lang="de-DE" dirty="0"/>
          </a:p>
        </p:txBody>
      </p:sp>
      <p:sp>
        <p:nvSpPr>
          <p:cNvPr id="4" name="Footer Placeholder 3"/>
          <p:cNvSpPr>
            <a:spLocks noGrp="1"/>
          </p:cNvSpPr>
          <p:nvPr>
            <p:ph type="ftr" sz="quarter" idx="10"/>
          </p:nvPr>
        </p:nvSpPr>
        <p:spPr/>
        <p:txBody>
          <a:bodyPr/>
          <a:lstStyle/>
          <a:p>
            <a:pPr>
              <a:defRPr/>
            </a:pPr>
            <a:endParaRPr lang="en-GB" dirty="0"/>
          </a:p>
        </p:txBody>
      </p:sp>
      <p:sp>
        <p:nvSpPr>
          <p:cNvPr id="5" name="Slide Number Placeholder 4"/>
          <p:cNvSpPr>
            <a:spLocks noGrp="1"/>
          </p:cNvSpPr>
          <p:nvPr>
            <p:ph type="sldNum" sz="quarter" idx="11"/>
          </p:nvPr>
        </p:nvSpPr>
        <p:spPr/>
        <p:txBody>
          <a:bodyPr/>
          <a:lstStyle/>
          <a:p>
            <a:pPr>
              <a:defRPr/>
            </a:pPr>
            <a:fld id="{521F92E5-FDAA-4FCA-8884-532A3676A89E}" type="slidenum">
              <a:rPr lang="en-GB" smtClean="0"/>
              <a:pPr>
                <a:defRPr/>
              </a:pPr>
              <a:t>33</a:t>
            </a:fld>
            <a:endParaRPr lang="en-GB" dirty="0"/>
          </a:p>
        </p:txBody>
      </p:sp>
    </p:spTree>
    <p:extLst>
      <p:ext uri="{BB962C8B-B14F-4D97-AF65-F5344CB8AC3E}">
        <p14:creationId xmlns:p14="http://schemas.microsoft.com/office/powerpoint/2010/main" val="4246407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baseline="0" dirty="0" smtClean="0">
                <a:solidFill>
                  <a:schemeClr val="tx1"/>
                </a:solidFill>
                <a:latin typeface="+mn-lt"/>
                <a:ea typeface="+mn-ea"/>
                <a:cs typeface="+mn-cs"/>
              </a:rPr>
              <a:t>Die </a:t>
            </a:r>
            <a:r>
              <a:rPr lang="de-DE" sz="1200" kern="1200" baseline="0" dirty="0" err="1" smtClean="0">
                <a:solidFill>
                  <a:schemeClr val="tx1"/>
                </a:solidFill>
                <a:latin typeface="+mn-lt"/>
                <a:ea typeface="+mn-ea"/>
                <a:cs typeface="+mn-cs"/>
              </a:rPr>
              <a:t>Bildgebung</a:t>
            </a:r>
            <a:r>
              <a:rPr lang="de-DE" sz="1200" kern="1200" baseline="0" dirty="0" smtClean="0">
                <a:solidFill>
                  <a:schemeClr val="tx1"/>
                </a:solidFill>
                <a:latin typeface="+mn-lt"/>
                <a:ea typeface="+mn-ea"/>
                <a:cs typeface="+mn-cs"/>
              </a:rPr>
              <a:t> in der Computertomographie (CT) basiert auf der </a:t>
            </a:r>
            <a:r>
              <a:rPr lang="de-DE" sz="1200" kern="1200" baseline="0" dirty="0" err="1" smtClean="0">
                <a:solidFill>
                  <a:schemeClr val="tx1"/>
                </a:solidFill>
                <a:latin typeface="+mn-lt"/>
                <a:ea typeface="+mn-ea"/>
                <a:cs typeface="+mn-cs"/>
              </a:rPr>
              <a:t>Abschw¨achung</a:t>
            </a:r>
            <a:r>
              <a:rPr lang="de-DE" sz="1200" kern="1200" baseline="0" dirty="0" smtClean="0">
                <a:solidFill>
                  <a:schemeClr val="tx1"/>
                </a:solidFill>
                <a:latin typeface="+mn-lt"/>
                <a:ea typeface="+mn-ea"/>
                <a:cs typeface="+mn-cs"/>
              </a:rPr>
              <a:t> von</a:t>
            </a:r>
          </a:p>
          <a:p>
            <a:r>
              <a:rPr lang="de-DE" sz="1200" kern="1200" baseline="0" dirty="0" err="1" smtClean="0">
                <a:solidFill>
                  <a:schemeClr val="tx1"/>
                </a:solidFill>
                <a:latin typeface="+mn-lt"/>
                <a:ea typeface="+mn-ea"/>
                <a:cs typeface="+mn-cs"/>
              </a:rPr>
              <a:t>R¨ontgenstrahlung</a:t>
            </a:r>
            <a:r>
              <a:rPr lang="de-DE" sz="1200" kern="1200" baseline="0" dirty="0" smtClean="0">
                <a:solidFill>
                  <a:schemeClr val="tx1"/>
                </a:solidFill>
                <a:latin typeface="+mn-lt"/>
                <a:ea typeface="+mn-ea"/>
                <a:cs typeface="+mn-cs"/>
              </a:rPr>
              <a:t> durch ein Objekt, </a:t>
            </a:r>
            <a:r>
              <a:rPr lang="de-DE" sz="1200" kern="1200" baseline="0" dirty="0" err="1" smtClean="0">
                <a:solidFill>
                  <a:schemeClr val="tx1"/>
                </a:solidFill>
                <a:latin typeface="+mn-lt"/>
                <a:ea typeface="+mn-ea"/>
                <a:cs typeface="+mn-cs"/>
              </a:rPr>
              <a:t>repr¨asentiert</a:t>
            </a:r>
            <a:r>
              <a:rPr lang="de-DE" sz="1200" kern="1200" baseline="0" dirty="0" smtClean="0">
                <a:solidFill>
                  <a:schemeClr val="tx1"/>
                </a:solidFill>
                <a:latin typeface="+mn-lt"/>
                <a:ea typeface="+mn-ea"/>
                <a:cs typeface="+mn-cs"/>
              </a:rPr>
              <a:t> durch I(s) = I(0) </a:t>
            </a:r>
            <a:r>
              <a:rPr lang="de-DE" sz="1200" kern="1200" baseline="0" dirty="0" err="1" smtClean="0">
                <a:solidFill>
                  <a:schemeClr val="tx1"/>
                </a:solidFill>
                <a:latin typeface="+mn-lt"/>
                <a:ea typeface="+mn-ea"/>
                <a:cs typeface="+mn-cs"/>
              </a:rPr>
              <a:t>exp</a:t>
            </a:r>
            <a:r>
              <a:rPr lang="de-DE" sz="1200" kern="1200" baseline="0" dirty="0" smtClean="0">
                <a:solidFill>
                  <a:schemeClr val="tx1"/>
                </a:solidFill>
                <a:latin typeface="+mn-lt"/>
                <a:ea typeface="+mn-ea"/>
                <a:cs typeface="+mn-cs"/>
              </a:rPr>
              <a:t>(􀀀</a:t>
            </a:r>
          </a:p>
          <a:p>
            <a:r>
              <a:rPr lang="de-DE" sz="1200" kern="1200" baseline="0" dirty="0" smtClean="0">
                <a:solidFill>
                  <a:schemeClr val="tx1"/>
                </a:solidFill>
                <a:latin typeface="+mn-lt"/>
                <a:ea typeface="+mn-ea"/>
                <a:cs typeface="+mn-cs"/>
              </a:rPr>
              <a:t>R s</a:t>
            </a:r>
          </a:p>
          <a:p>
            <a:r>
              <a:rPr lang="de-DE" sz="1200" kern="1200" baseline="0" dirty="0" smtClean="0">
                <a:solidFill>
                  <a:schemeClr val="tx1"/>
                </a:solidFill>
                <a:latin typeface="+mn-lt"/>
                <a:ea typeface="+mn-ea"/>
                <a:cs typeface="+mn-cs"/>
              </a:rPr>
              <a:t>0 ()d)</a:t>
            </a:r>
          </a:p>
          <a:p>
            <a:r>
              <a:rPr lang="de-DE" sz="1200" kern="1200" baseline="0" dirty="0" smtClean="0">
                <a:solidFill>
                  <a:schemeClr val="tx1"/>
                </a:solidFill>
                <a:latin typeface="+mn-lt"/>
                <a:ea typeface="+mn-ea"/>
                <a:cs typeface="+mn-cs"/>
              </a:rPr>
              <a:t>mit der </a:t>
            </a:r>
            <a:r>
              <a:rPr lang="de-DE" sz="1200" kern="1200" baseline="0" dirty="0" err="1" smtClean="0">
                <a:solidFill>
                  <a:schemeClr val="tx1"/>
                </a:solidFill>
                <a:latin typeface="+mn-lt"/>
                <a:ea typeface="+mn-ea"/>
                <a:cs typeface="+mn-cs"/>
              </a:rPr>
              <a:t>Anfangsintensit¨at</a:t>
            </a:r>
            <a:r>
              <a:rPr lang="de-DE" sz="1200" kern="1200" baseline="0" dirty="0" smtClean="0">
                <a:solidFill>
                  <a:schemeClr val="tx1"/>
                </a:solidFill>
                <a:latin typeface="+mn-lt"/>
                <a:ea typeface="+mn-ea"/>
                <a:cs typeface="+mn-cs"/>
              </a:rPr>
              <a:t> I(0), den </a:t>
            </a:r>
            <a:r>
              <a:rPr lang="de-DE" sz="1200" kern="1200" baseline="0" dirty="0" err="1" smtClean="0">
                <a:solidFill>
                  <a:schemeClr val="tx1"/>
                </a:solidFill>
                <a:latin typeface="+mn-lt"/>
                <a:ea typeface="+mn-ea"/>
                <a:cs typeface="+mn-cs"/>
              </a:rPr>
              <a:t>Abschw¨achungskoeffizienten</a:t>
            </a:r>
            <a:r>
              <a:rPr lang="de-DE" sz="1200" kern="1200" baseline="0" dirty="0" smtClean="0">
                <a:solidFill>
                  <a:schemeClr val="tx1"/>
                </a:solidFill>
                <a:latin typeface="+mn-lt"/>
                <a:ea typeface="+mn-ea"/>
                <a:cs typeface="+mn-cs"/>
              </a:rPr>
              <a:t>  auf der </a:t>
            </a:r>
            <a:r>
              <a:rPr lang="de-DE" sz="1200" kern="1200" baseline="0" dirty="0" err="1" smtClean="0">
                <a:solidFill>
                  <a:schemeClr val="tx1"/>
                </a:solidFill>
                <a:latin typeface="+mn-lt"/>
                <a:ea typeface="+mn-ea"/>
                <a:cs typeface="+mn-cs"/>
              </a:rPr>
              <a:t>zur¨uckgelegten</a:t>
            </a:r>
            <a:endParaRPr lang="de-DE" sz="1200" kern="1200" baseline="0" dirty="0" smtClean="0">
              <a:solidFill>
                <a:schemeClr val="tx1"/>
              </a:solidFill>
              <a:latin typeface="+mn-lt"/>
              <a:ea typeface="+mn-ea"/>
              <a:cs typeface="+mn-cs"/>
            </a:endParaRPr>
          </a:p>
          <a:p>
            <a:r>
              <a:rPr lang="de-DE" sz="1200" kern="1200" baseline="0" dirty="0" smtClean="0">
                <a:solidFill>
                  <a:schemeClr val="tx1"/>
                </a:solidFill>
                <a:latin typeface="+mn-lt"/>
                <a:ea typeface="+mn-ea"/>
                <a:cs typeface="+mn-cs"/>
              </a:rPr>
              <a:t>Strecke s, der am Detektor erfassten </a:t>
            </a:r>
            <a:r>
              <a:rPr lang="de-DE" sz="1200" kern="1200" baseline="0" dirty="0" err="1" smtClean="0">
                <a:solidFill>
                  <a:schemeClr val="tx1"/>
                </a:solidFill>
                <a:latin typeface="+mn-lt"/>
                <a:ea typeface="+mn-ea"/>
                <a:cs typeface="+mn-cs"/>
              </a:rPr>
              <a:t>Intensit¨at</a:t>
            </a:r>
            <a:r>
              <a:rPr lang="de-DE" sz="1200" kern="1200" baseline="0" dirty="0" smtClean="0">
                <a:solidFill>
                  <a:schemeClr val="tx1"/>
                </a:solidFill>
                <a:latin typeface="+mn-lt"/>
                <a:ea typeface="+mn-ea"/>
                <a:cs typeface="+mn-cs"/>
              </a:rPr>
              <a:t> I(s) und der Position . Metallobjekte, z. B.</a:t>
            </a:r>
          </a:p>
          <a:p>
            <a:r>
              <a:rPr lang="de-DE" sz="1200" kern="1200" baseline="0" dirty="0" err="1" smtClean="0">
                <a:solidFill>
                  <a:schemeClr val="tx1"/>
                </a:solidFill>
                <a:latin typeface="+mn-lt"/>
                <a:ea typeface="+mn-ea"/>
                <a:cs typeface="+mn-cs"/>
              </a:rPr>
              <a:t>Zahnf¨ullungen</a:t>
            </a:r>
            <a:r>
              <a:rPr lang="de-DE" sz="1200" kern="1200" baseline="0" dirty="0" smtClean="0">
                <a:solidFill>
                  <a:schemeClr val="tx1"/>
                </a:solidFill>
                <a:latin typeface="+mn-lt"/>
                <a:ea typeface="+mn-ea"/>
                <a:cs typeface="+mn-cs"/>
              </a:rPr>
              <a:t> oder Implantate, weisen einen sehr hohen </a:t>
            </a:r>
            <a:r>
              <a:rPr lang="de-DE" sz="1200" kern="1200" baseline="0" dirty="0" err="1" smtClean="0">
                <a:solidFill>
                  <a:schemeClr val="tx1"/>
                </a:solidFill>
                <a:latin typeface="+mn-lt"/>
                <a:ea typeface="+mn-ea"/>
                <a:cs typeface="+mn-cs"/>
              </a:rPr>
              <a:t>Abschw¨achungskoeffizienten</a:t>
            </a:r>
            <a:endParaRPr lang="de-DE" sz="1200" kern="1200" baseline="0" dirty="0" smtClean="0">
              <a:solidFill>
                <a:schemeClr val="tx1"/>
              </a:solidFill>
              <a:latin typeface="+mn-lt"/>
              <a:ea typeface="+mn-ea"/>
              <a:cs typeface="+mn-cs"/>
            </a:endParaRPr>
          </a:p>
          <a:p>
            <a:r>
              <a:rPr lang="de-DE" sz="1200" kern="1200" baseline="0" dirty="0" smtClean="0">
                <a:solidFill>
                  <a:schemeClr val="tx1"/>
                </a:solidFill>
                <a:latin typeface="+mn-lt"/>
                <a:ea typeface="+mn-ea"/>
                <a:cs typeface="+mn-cs"/>
              </a:rPr>
              <a:t>auf. Ab einer gewissen Metalldicke kann es zu einer so genannten Totalabsorption der</a:t>
            </a:r>
          </a:p>
          <a:p>
            <a:r>
              <a:rPr lang="de-DE" sz="1200" kern="1200" baseline="0" dirty="0" err="1" smtClean="0">
                <a:solidFill>
                  <a:schemeClr val="tx1"/>
                </a:solidFill>
                <a:latin typeface="+mn-lt"/>
                <a:ea typeface="+mn-ea"/>
                <a:cs typeface="+mn-cs"/>
              </a:rPr>
              <a:t>R¨ontgenstrahlung</a:t>
            </a:r>
            <a:r>
              <a:rPr lang="de-DE" sz="1200" kern="1200" baseline="0" dirty="0" smtClean="0">
                <a:solidFill>
                  <a:schemeClr val="tx1"/>
                </a:solidFill>
                <a:latin typeface="+mn-lt"/>
                <a:ea typeface="+mn-ea"/>
                <a:cs typeface="+mn-cs"/>
              </a:rPr>
              <a:t> kommen. Dies widerspricht zwar der theoretisch definierten </a:t>
            </a:r>
            <a:r>
              <a:rPr lang="de-DE" sz="1200" kern="1200" baseline="0" dirty="0" err="1" smtClean="0">
                <a:solidFill>
                  <a:schemeClr val="tx1"/>
                </a:solidFill>
                <a:latin typeface="+mn-lt"/>
                <a:ea typeface="+mn-ea"/>
                <a:cs typeface="+mn-cs"/>
              </a:rPr>
              <a:t>Abschw¨achung</a:t>
            </a:r>
            <a:r>
              <a:rPr lang="de-DE" sz="1200" kern="1200" baseline="0" dirty="0" smtClean="0">
                <a:solidFill>
                  <a:schemeClr val="tx1"/>
                </a:solidFill>
                <a:latin typeface="+mn-lt"/>
                <a:ea typeface="+mn-ea"/>
                <a:cs typeface="+mn-cs"/>
              </a:rPr>
              <a:t>,</a:t>
            </a:r>
          </a:p>
          <a:p>
            <a:r>
              <a:rPr lang="de-DE" sz="1200" kern="1200" baseline="0" dirty="0" smtClean="0">
                <a:solidFill>
                  <a:schemeClr val="tx1"/>
                </a:solidFill>
                <a:latin typeface="+mn-lt"/>
                <a:ea typeface="+mn-ea"/>
                <a:cs typeface="+mn-cs"/>
              </a:rPr>
              <a:t>in der Praxis liegt das Nutzsignal jedoch unter der Rauschschwelle und kann nicht</a:t>
            </a:r>
          </a:p>
          <a:p>
            <a:r>
              <a:rPr lang="de-DE" sz="1200" kern="1200" baseline="0" dirty="0" smtClean="0">
                <a:solidFill>
                  <a:schemeClr val="tx1"/>
                </a:solidFill>
                <a:latin typeface="+mn-lt"/>
                <a:ea typeface="+mn-ea"/>
                <a:cs typeface="+mn-cs"/>
              </a:rPr>
              <a:t>mehr differenziert werden.</a:t>
            </a:r>
            <a:endParaRPr lang="de-DE" dirty="0"/>
          </a:p>
        </p:txBody>
      </p:sp>
      <p:sp>
        <p:nvSpPr>
          <p:cNvPr id="4" name="Fußzeilenplatzhalter 3"/>
          <p:cNvSpPr>
            <a:spLocks noGrp="1"/>
          </p:cNvSpPr>
          <p:nvPr>
            <p:ph type="ftr" sz="quarter" idx="10"/>
          </p:nvPr>
        </p:nvSpPr>
        <p:spPr/>
        <p:txBody>
          <a:bodyPr/>
          <a:lstStyle/>
          <a:p>
            <a:pPr>
              <a:defRPr/>
            </a:pPr>
            <a:endParaRPr lang="en-GB" dirty="0"/>
          </a:p>
        </p:txBody>
      </p:sp>
      <p:sp>
        <p:nvSpPr>
          <p:cNvPr id="5" name="Foliennummernplatzhalter 4"/>
          <p:cNvSpPr>
            <a:spLocks noGrp="1"/>
          </p:cNvSpPr>
          <p:nvPr>
            <p:ph type="sldNum" sz="quarter" idx="11"/>
          </p:nvPr>
        </p:nvSpPr>
        <p:spPr/>
        <p:txBody>
          <a:bodyPr/>
          <a:lstStyle/>
          <a:p>
            <a:pPr>
              <a:defRPr/>
            </a:pPr>
            <a:fld id="{521F92E5-FDAA-4FCA-8884-532A3676A89E}" type="slidenum">
              <a:rPr lang="en-GB" smtClean="0"/>
              <a:pPr>
                <a:defRPr/>
              </a:pPr>
              <a:t>4</a:t>
            </a:fld>
            <a:endParaRPr lang="en-GB" dirty="0"/>
          </a:p>
        </p:txBody>
      </p:sp>
    </p:spTree>
    <p:extLst>
      <p:ext uri="{BB962C8B-B14F-4D97-AF65-F5344CB8AC3E}">
        <p14:creationId xmlns:p14="http://schemas.microsoft.com/office/powerpoint/2010/main" val="933985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r"/>
            <a:r>
              <a:rPr lang="fa-IR" dirty="0" smtClean="0"/>
              <a:t>توموگرافی </a:t>
            </a:r>
          </a:p>
          <a:p>
            <a:pPr algn="r"/>
            <a:r>
              <a:rPr lang="fa-IR" dirty="0" smtClean="0"/>
              <a:t>  تکنیک های تصویر برداری های مختلف ترکیب، که به تعیین ساختار داخلی یک شی و می تواند در قالب تصاویر تکه (همچنین تصاویر لایه و یا توموگرافی </a:t>
            </a:r>
            <a:endParaRPr lang="de-DE" dirty="0" smtClean="0"/>
          </a:p>
          <a:p>
            <a:pPr algn="r"/>
            <a:r>
              <a:rPr lang="de-DE" dirty="0" smtClean="0"/>
              <a:t>   </a:t>
            </a:r>
            <a:r>
              <a:rPr lang="fa-IR" dirty="0" smtClean="0"/>
              <a:t>نامیده می شود) باشد.</a:t>
            </a:r>
            <a:endParaRPr lang="de-DE" dirty="0"/>
          </a:p>
        </p:txBody>
      </p:sp>
      <p:sp>
        <p:nvSpPr>
          <p:cNvPr id="4" name="Fußzeilenplatzhalter 3"/>
          <p:cNvSpPr>
            <a:spLocks noGrp="1"/>
          </p:cNvSpPr>
          <p:nvPr>
            <p:ph type="ftr" sz="quarter" idx="10"/>
          </p:nvPr>
        </p:nvSpPr>
        <p:spPr/>
        <p:txBody>
          <a:bodyPr/>
          <a:lstStyle/>
          <a:p>
            <a:pPr>
              <a:defRPr/>
            </a:pPr>
            <a:endParaRPr lang="en-GB" dirty="0"/>
          </a:p>
        </p:txBody>
      </p:sp>
      <p:sp>
        <p:nvSpPr>
          <p:cNvPr id="5" name="Foliennummernplatzhalter 4"/>
          <p:cNvSpPr>
            <a:spLocks noGrp="1"/>
          </p:cNvSpPr>
          <p:nvPr>
            <p:ph type="sldNum" sz="quarter" idx="11"/>
          </p:nvPr>
        </p:nvSpPr>
        <p:spPr/>
        <p:txBody>
          <a:bodyPr/>
          <a:lstStyle/>
          <a:p>
            <a:pPr>
              <a:defRPr/>
            </a:pPr>
            <a:fld id="{521F92E5-FDAA-4FCA-8884-532A3676A89E}" type="slidenum">
              <a:rPr lang="en-GB" smtClean="0"/>
              <a:pPr>
                <a:defRPr/>
              </a:pPr>
              <a:t>5</a:t>
            </a:fld>
            <a:endParaRPr lang="en-GB" dirty="0"/>
          </a:p>
        </p:txBody>
      </p:sp>
    </p:spTree>
    <p:extLst>
      <p:ext uri="{BB962C8B-B14F-4D97-AF65-F5344CB8AC3E}">
        <p14:creationId xmlns:p14="http://schemas.microsoft.com/office/powerpoint/2010/main" val="3610031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b="1" i="0" kern="1200" dirty="0" smtClean="0">
                <a:solidFill>
                  <a:schemeClr val="tx1"/>
                </a:solidFill>
                <a:latin typeface="+mn-lt"/>
                <a:ea typeface="+mn-ea"/>
                <a:cs typeface="+mn-cs"/>
              </a:rPr>
              <a:t>Was messen wir?</a:t>
            </a:r>
          </a:p>
          <a:p>
            <a:r>
              <a:rPr lang="de-DE" sz="1200" b="1" i="0" kern="1200" dirty="0" smtClean="0">
                <a:solidFill>
                  <a:schemeClr val="tx1"/>
                </a:solidFill>
                <a:latin typeface="+mn-lt"/>
                <a:ea typeface="+mn-ea"/>
                <a:cs typeface="+mn-cs"/>
              </a:rPr>
              <a:t>Die durchschnittliche lineare Schwächungskoeffizient μ zwischen Rohr und Detektoren</a:t>
            </a:r>
          </a:p>
          <a:p>
            <a:r>
              <a:rPr lang="de-DE" sz="1200" b="1" i="0" kern="1200" dirty="0" smtClean="0">
                <a:solidFill>
                  <a:schemeClr val="tx1"/>
                </a:solidFill>
                <a:latin typeface="+mn-lt"/>
                <a:ea typeface="+mn-ea"/>
                <a:cs typeface="+mn-cs"/>
              </a:rPr>
              <a:t>Dämpfungskoeffizienten reflektiert den Grad, zu dem die Röntgenstrahlintensität wird durch ein Material reduziert</a:t>
            </a:r>
          </a:p>
          <a:p>
            <a:endParaRPr lang="de-DE" dirty="0"/>
          </a:p>
        </p:txBody>
      </p:sp>
      <p:sp>
        <p:nvSpPr>
          <p:cNvPr id="4" name="Fußzeilenplatzhalter 3"/>
          <p:cNvSpPr>
            <a:spLocks noGrp="1"/>
          </p:cNvSpPr>
          <p:nvPr>
            <p:ph type="ftr" sz="quarter" idx="10"/>
          </p:nvPr>
        </p:nvSpPr>
        <p:spPr/>
        <p:txBody>
          <a:bodyPr/>
          <a:lstStyle/>
          <a:p>
            <a:pPr>
              <a:defRPr/>
            </a:pPr>
            <a:endParaRPr lang="en-GB" dirty="0"/>
          </a:p>
        </p:txBody>
      </p:sp>
      <p:sp>
        <p:nvSpPr>
          <p:cNvPr id="5" name="Foliennummernplatzhalter 4"/>
          <p:cNvSpPr>
            <a:spLocks noGrp="1"/>
          </p:cNvSpPr>
          <p:nvPr>
            <p:ph type="sldNum" sz="quarter" idx="11"/>
          </p:nvPr>
        </p:nvSpPr>
        <p:spPr/>
        <p:txBody>
          <a:bodyPr/>
          <a:lstStyle/>
          <a:p>
            <a:pPr>
              <a:defRPr/>
            </a:pPr>
            <a:fld id="{521F92E5-FDAA-4FCA-8884-532A3676A89E}" type="slidenum">
              <a:rPr lang="en-GB" smtClean="0"/>
              <a:pPr>
                <a:defRPr/>
              </a:pPr>
              <a:t>6</a:t>
            </a:fld>
            <a:endParaRPr lang="en-GB" dirty="0"/>
          </a:p>
        </p:txBody>
      </p:sp>
    </p:spTree>
    <p:extLst>
      <p:ext uri="{BB962C8B-B14F-4D97-AF65-F5344CB8AC3E}">
        <p14:creationId xmlns:p14="http://schemas.microsoft.com/office/powerpoint/2010/main" val="2789495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Schmalen Fächerstrahl (10 °) </a:t>
            </a:r>
          </a:p>
          <a:p>
            <a:r>
              <a:rPr lang="de-DE" dirty="0" smtClean="0"/>
              <a:t>mehrere Detektoren </a:t>
            </a:r>
          </a:p>
          <a:p>
            <a:r>
              <a:rPr lang="de-DE" dirty="0" smtClean="0"/>
              <a:t>Mehrere Winkelerfassung an jeder Position </a:t>
            </a:r>
          </a:p>
          <a:p>
            <a:r>
              <a:rPr lang="de-DE" dirty="0" smtClean="0"/>
              <a:t>Größere Winkel drehen </a:t>
            </a:r>
          </a:p>
          <a:p>
            <a:r>
              <a:rPr lang="de-DE" dirty="0" smtClean="0"/>
              <a:t>Übersetzen noch benötigt </a:t>
            </a:r>
          </a:p>
          <a:p>
            <a:r>
              <a:rPr lang="de-DE" dirty="0" smtClean="0"/>
              <a:t>langsam </a:t>
            </a:r>
          </a:p>
          <a:p>
            <a:r>
              <a:rPr lang="de-DE" dirty="0" smtClean="0"/>
              <a:t>  20s pro Scheibe</a:t>
            </a:r>
            <a:endParaRPr lang="de-DE" dirty="0"/>
          </a:p>
        </p:txBody>
      </p:sp>
      <p:sp>
        <p:nvSpPr>
          <p:cNvPr id="4" name="Fußzeilenplatzhalter 3"/>
          <p:cNvSpPr>
            <a:spLocks noGrp="1"/>
          </p:cNvSpPr>
          <p:nvPr>
            <p:ph type="ftr" sz="quarter" idx="10"/>
          </p:nvPr>
        </p:nvSpPr>
        <p:spPr/>
        <p:txBody>
          <a:bodyPr/>
          <a:lstStyle/>
          <a:p>
            <a:pPr>
              <a:defRPr/>
            </a:pPr>
            <a:endParaRPr lang="en-GB" dirty="0"/>
          </a:p>
        </p:txBody>
      </p:sp>
      <p:sp>
        <p:nvSpPr>
          <p:cNvPr id="5" name="Foliennummernplatzhalter 4"/>
          <p:cNvSpPr>
            <a:spLocks noGrp="1"/>
          </p:cNvSpPr>
          <p:nvPr>
            <p:ph type="sldNum" sz="quarter" idx="11"/>
          </p:nvPr>
        </p:nvSpPr>
        <p:spPr/>
        <p:txBody>
          <a:bodyPr/>
          <a:lstStyle/>
          <a:p>
            <a:pPr>
              <a:defRPr/>
            </a:pPr>
            <a:fld id="{521F92E5-FDAA-4FCA-8884-532A3676A89E}" type="slidenum">
              <a:rPr lang="en-GB" smtClean="0"/>
              <a:pPr>
                <a:defRPr/>
              </a:pPr>
              <a:t>10</a:t>
            </a:fld>
            <a:endParaRPr lang="en-GB" dirty="0"/>
          </a:p>
        </p:txBody>
      </p:sp>
    </p:spTree>
    <p:extLst>
      <p:ext uri="{BB962C8B-B14F-4D97-AF65-F5344CB8AC3E}">
        <p14:creationId xmlns:p14="http://schemas.microsoft.com/office/powerpoint/2010/main" val="797663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Char char="-"/>
            </a:pPr>
            <a:r>
              <a:rPr lang="de-DE" sz="1200" dirty="0" smtClean="0">
                <a:latin typeface="Times New Roman" pitchFamily="18" charset="0"/>
                <a:cs typeface="Times New Roman" pitchFamily="18" charset="0"/>
              </a:rPr>
              <a:t>64 Schichten in jeder Projektion</a:t>
            </a:r>
          </a:p>
          <a:p>
            <a:pPr>
              <a:buFontTx/>
              <a:buChar char="-"/>
            </a:pPr>
            <a:r>
              <a:rPr lang="de-DE" sz="1200" dirty="0" smtClean="0">
                <a:latin typeface="Times New Roman" pitchFamily="18" charset="0"/>
                <a:cs typeface="Times New Roman" pitchFamily="18" charset="0"/>
              </a:rPr>
              <a:t>700 Messwerten Pro Schicht</a:t>
            </a:r>
          </a:p>
          <a:p>
            <a:pPr>
              <a:buFontTx/>
              <a:buChar char="-"/>
            </a:pPr>
            <a:r>
              <a:rPr lang="de-DE" sz="1200" dirty="0" smtClean="0">
                <a:latin typeface="Times New Roman" pitchFamily="18" charset="0"/>
                <a:cs typeface="Times New Roman" pitchFamily="18" charset="0"/>
              </a:rPr>
              <a:t>Pro Rotation 1000 Projektionen gemessen</a:t>
            </a:r>
          </a:p>
          <a:p>
            <a:pPr>
              <a:buFontTx/>
              <a:buChar char="-"/>
            </a:pPr>
            <a:r>
              <a:rPr lang="de-DE" sz="1200" dirty="0" smtClean="0">
                <a:latin typeface="Times New Roman" pitchFamily="18" charset="0"/>
                <a:cs typeface="Times New Roman" pitchFamily="18" charset="0"/>
              </a:rPr>
              <a:t>Die Rotationszeit beträgt 0,33 s</a:t>
            </a:r>
          </a:p>
          <a:p>
            <a:endParaRPr lang="de-DE" dirty="0"/>
          </a:p>
        </p:txBody>
      </p:sp>
      <p:sp>
        <p:nvSpPr>
          <p:cNvPr id="4" name="Fußzeilenplatzhalter 3"/>
          <p:cNvSpPr>
            <a:spLocks noGrp="1"/>
          </p:cNvSpPr>
          <p:nvPr>
            <p:ph type="ftr" sz="quarter" idx="10"/>
          </p:nvPr>
        </p:nvSpPr>
        <p:spPr/>
        <p:txBody>
          <a:bodyPr/>
          <a:lstStyle/>
          <a:p>
            <a:pPr>
              <a:defRPr/>
            </a:pPr>
            <a:endParaRPr lang="en-GB" dirty="0"/>
          </a:p>
        </p:txBody>
      </p:sp>
      <p:sp>
        <p:nvSpPr>
          <p:cNvPr id="5" name="Foliennummernplatzhalter 4"/>
          <p:cNvSpPr>
            <a:spLocks noGrp="1"/>
          </p:cNvSpPr>
          <p:nvPr>
            <p:ph type="sldNum" sz="quarter" idx="11"/>
          </p:nvPr>
        </p:nvSpPr>
        <p:spPr/>
        <p:txBody>
          <a:bodyPr/>
          <a:lstStyle/>
          <a:p>
            <a:pPr>
              <a:defRPr/>
            </a:pPr>
            <a:fld id="{521F92E5-FDAA-4FCA-8884-532A3676A89E}" type="slidenum">
              <a:rPr lang="en-GB" smtClean="0"/>
              <a:pPr>
                <a:defRPr/>
              </a:pPr>
              <a:t>11</a:t>
            </a:fld>
            <a:endParaRPr lang="en-GB" dirty="0"/>
          </a:p>
        </p:txBody>
      </p:sp>
    </p:spTree>
    <p:extLst>
      <p:ext uri="{BB962C8B-B14F-4D97-AF65-F5344CB8AC3E}">
        <p14:creationId xmlns:p14="http://schemas.microsoft.com/office/powerpoint/2010/main" val="921973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dirty="0" smtClean="0">
                <a:latin typeface="Times New Roman" pitchFamily="18" charset="0"/>
                <a:cs typeface="Times New Roman" pitchFamily="18" charset="0"/>
              </a:rPr>
              <a:t>Aufnahmezeit für eine CT-Bild 83ms</a:t>
            </a:r>
          </a:p>
          <a:p>
            <a:pPr marL="0" marR="0" indent="0" algn="l" defTabSz="914400" rtl="0" eaLnBrk="0" fontAlgn="base" latinLnBrk="0" hangingPunct="0">
              <a:lnSpc>
                <a:spcPct val="100000"/>
              </a:lnSpc>
              <a:spcBef>
                <a:spcPct val="30000"/>
              </a:spcBef>
              <a:spcAft>
                <a:spcPct val="0"/>
              </a:spcAft>
              <a:buClrTx/>
              <a:buSzTx/>
              <a:buFontTx/>
              <a:buNone/>
              <a:tabLst/>
              <a:defRPr/>
            </a:pPr>
            <a:r>
              <a:rPr lang="fa-IR" sz="1200" dirty="0" smtClean="0">
                <a:latin typeface="Times New Roman" pitchFamily="18" charset="0"/>
                <a:cs typeface="Times New Roman" pitchFamily="18" charset="0"/>
              </a:rPr>
              <a:t>زمان ضبط برای 83</a:t>
            </a:r>
            <a:r>
              <a:rPr lang="de-DE" sz="1200" dirty="0" smtClean="0">
                <a:latin typeface="Times New Roman" pitchFamily="18" charset="0"/>
                <a:cs typeface="Times New Roman" pitchFamily="18" charset="0"/>
              </a:rPr>
              <a:t>MS CT </a:t>
            </a:r>
            <a:r>
              <a:rPr lang="fa-IR" sz="1200" dirty="0" smtClean="0">
                <a:latin typeface="Times New Roman" pitchFamily="18" charset="0"/>
                <a:cs typeface="Times New Roman" pitchFamily="18" charset="0"/>
              </a:rPr>
              <a:t>تصویر</a:t>
            </a:r>
            <a:endParaRPr lang="de-DE" sz="1200" dirty="0" smtClean="0">
              <a:latin typeface="Times New Roman" pitchFamily="18" charset="0"/>
              <a:cs typeface="Times New Roman" pitchFamily="18" charset="0"/>
            </a:endParaRPr>
          </a:p>
        </p:txBody>
      </p:sp>
      <p:sp>
        <p:nvSpPr>
          <p:cNvPr id="4" name="Fußzeilenplatzhalter 3"/>
          <p:cNvSpPr>
            <a:spLocks noGrp="1"/>
          </p:cNvSpPr>
          <p:nvPr>
            <p:ph type="ftr" sz="quarter" idx="10"/>
          </p:nvPr>
        </p:nvSpPr>
        <p:spPr/>
        <p:txBody>
          <a:bodyPr/>
          <a:lstStyle/>
          <a:p>
            <a:pPr>
              <a:defRPr/>
            </a:pPr>
            <a:endParaRPr lang="en-GB" dirty="0"/>
          </a:p>
        </p:txBody>
      </p:sp>
      <p:sp>
        <p:nvSpPr>
          <p:cNvPr id="5" name="Foliennummernplatzhalter 4"/>
          <p:cNvSpPr>
            <a:spLocks noGrp="1"/>
          </p:cNvSpPr>
          <p:nvPr>
            <p:ph type="sldNum" sz="quarter" idx="11"/>
          </p:nvPr>
        </p:nvSpPr>
        <p:spPr/>
        <p:txBody>
          <a:bodyPr/>
          <a:lstStyle/>
          <a:p>
            <a:pPr>
              <a:defRPr/>
            </a:pPr>
            <a:fld id="{521F92E5-FDAA-4FCA-8884-532A3676A89E}" type="slidenum">
              <a:rPr lang="en-GB" smtClean="0"/>
              <a:pPr>
                <a:defRPr/>
              </a:pPr>
              <a:t>12</a:t>
            </a:fld>
            <a:endParaRPr lang="en-GB" dirty="0"/>
          </a:p>
        </p:txBody>
      </p:sp>
    </p:spTree>
    <p:extLst>
      <p:ext uri="{BB962C8B-B14F-4D97-AF65-F5344CB8AC3E}">
        <p14:creationId xmlns:p14="http://schemas.microsoft.com/office/powerpoint/2010/main" val="58627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b="0" i="0" kern="1200" dirty="0" smtClean="0">
                <a:solidFill>
                  <a:schemeClr val="tx1"/>
                </a:solidFill>
                <a:latin typeface="+mn-lt"/>
                <a:ea typeface="+mn-ea"/>
                <a:cs typeface="+mn-cs"/>
              </a:rPr>
              <a:t>Scannen ganzer Organe in nur einer Rotation</a:t>
            </a:r>
          </a:p>
          <a:p>
            <a:r>
              <a:rPr lang="de-DE" b="1" dirty="0" smtClean="0"/>
              <a:t>640-Schichten Volumen Computertomographie</a:t>
            </a:r>
          </a:p>
          <a:p>
            <a:pPr>
              <a:buNone/>
            </a:pPr>
            <a:r>
              <a:rPr lang="de-DE" sz="800" b="1" dirty="0" smtClean="0"/>
              <a:t> 	-0,175 s in nur einem Herzschlag</a:t>
            </a:r>
          </a:p>
          <a:p>
            <a:pPr>
              <a:buNone/>
            </a:pPr>
            <a:endParaRPr lang="de-DE" sz="800" dirty="0" smtClean="0"/>
          </a:p>
          <a:p>
            <a:r>
              <a:rPr lang="de-DE" dirty="0" smtClean="0"/>
              <a:t>Die komplette kardiologische Diagnostik ist mit dem in nur einer Untersuchung durchführbar:</a:t>
            </a:r>
          </a:p>
          <a:p>
            <a:r>
              <a:rPr lang="de-DE" dirty="0" smtClean="0"/>
              <a:t>Calcium Score (Messung des Verkalkungsgrades der Herzkranzarterien)</a:t>
            </a:r>
          </a:p>
          <a:p>
            <a:r>
              <a:rPr lang="de-DE" dirty="0" smtClean="0"/>
              <a:t>Perfusion (Durchblutung – Darstellung der Herzkranzgefäße)</a:t>
            </a:r>
          </a:p>
          <a:p>
            <a:r>
              <a:rPr lang="de-DE" dirty="0" smtClean="0"/>
              <a:t>Morphologie inkl. </a:t>
            </a:r>
            <a:r>
              <a:rPr lang="de-DE" dirty="0" err="1" smtClean="0"/>
              <a:t>Plaqueanalyse</a:t>
            </a:r>
            <a:r>
              <a:rPr lang="de-DE" dirty="0" smtClean="0"/>
              <a:t> und </a:t>
            </a:r>
            <a:r>
              <a:rPr lang="de-DE" dirty="0" err="1" smtClean="0"/>
              <a:t>Stenosebestimmung</a:t>
            </a:r>
            <a:endParaRPr lang="de-DE" dirty="0" smtClean="0"/>
          </a:p>
          <a:p>
            <a:r>
              <a:rPr lang="de-DE" dirty="0" smtClean="0"/>
              <a:t>Funktion</a:t>
            </a:r>
          </a:p>
          <a:p>
            <a:r>
              <a:rPr lang="de-DE" dirty="0" smtClean="0"/>
              <a:t>Stressuntersuchung (Kontraktion / Durchblutung des Herzmuskels und Belastung)</a:t>
            </a:r>
          </a:p>
          <a:p>
            <a:pPr marL="0" marR="0" indent="0" algn="l" defTabSz="914400" rtl="0" eaLnBrk="0" fontAlgn="base" latinLnBrk="0" hangingPunct="0">
              <a:lnSpc>
                <a:spcPct val="100000"/>
              </a:lnSpc>
              <a:spcBef>
                <a:spcPct val="30000"/>
              </a:spcBef>
              <a:spcAft>
                <a:spcPct val="0"/>
              </a:spcAft>
              <a:buClrTx/>
              <a:buSzTx/>
              <a:buFontTx/>
              <a:buNone/>
              <a:tabLst/>
              <a:defRPr/>
            </a:pPr>
            <a:endParaRPr lang="de-DE" sz="1200" b="0" i="0" kern="1200" dirty="0" smtClean="0">
              <a:solidFill>
                <a:schemeClr val="tx1"/>
              </a:solidFill>
              <a:latin typeface="+mn-lt"/>
              <a:ea typeface="+mn-ea"/>
              <a:cs typeface="+mn-cs"/>
            </a:endParaRPr>
          </a:p>
          <a:p>
            <a:r>
              <a:rPr lang="fa-IR" dirty="0" smtClean="0"/>
              <a:t>40-لایه حجم </a:t>
            </a:r>
            <a:r>
              <a:rPr lang="de-DE" dirty="0" smtClean="0"/>
              <a:t>CT </a:t>
            </a:r>
            <a:r>
              <a:rPr lang="fa-IR" dirty="0" smtClean="0"/>
              <a:t>اسکن است </a:t>
            </a:r>
          </a:p>
          <a:p>
            <a:r>
              <a:rPr lang="fa-IR" dirty="0" smtClean="0"/>
              <a:t>-0.175 </a:t>
            </a:r>
            <a:r>
              <a:rPr lang="de-DE" dirty="0" smtClean="0"/>
              <a:t>S </a:t>
            </a:r>
            <a:r>
              <a:rPr lang="fa-IR" dirty="0" smtClean="0"/>
              <a:t>تنها در یک ضربان قلب </a:t>
            </a:r>
          </a:p>
          <a:p>
            <a:endParaRPr lang="fa-IR" dirty="0" smtClean="0"/>
          </a:p>
          <a:p>
            <a:r>
              <a:rPr lang="fa-IR" dirty="0" smtClean="0"/>
              <a:t>کامل تشخیص قلب را می توان با تنها یک مطالعه انجام شده: </a:t>
            </a:r>
          </a:p>
          <a:p>
            <a:r>
              <a:rPr lang="fa-IR" dirty="0" smtClean="0"/>
              <a:t>نمره کلسیم (اندازه گیری درجه کلسیفیکاسیون عروق کرونر) </a:t>
            </a:r>
          </a:p>
          <a:p>
            <a:r>
              <a:rPr lang="fa-IR" dirty="0" smtClean="0"/>
              <a:t>پرفیوژن (جریان خون - تصویربرداری از عروق کرونر) </a:t>
            </a:r>
          </a:p>
          <a:p>
            <a:r>
              <a:rPr lang="fa-IR" dirty="0" smtClean="0"/>
              <a:t>مورفولوژی شامل پلاک و تنگی مشخصات تجزیه و تحلیل </a:t>
            </a:r>
          </a:p>
          <a:p>
            <a:r>
              <a:rPr lang="fa-IR" dirty="0" smtClean="0"/>
              <a:t>عملکرد </a:t>
            </a:r>
          </a:p>
          <a:p>
            <a:r>
              <a:rPr lang="fa-IR" dirty="0" smtClean="0"/>
              <a:t>سنجش استرس (انقباض / جریان خون به عضله قلب، و بار)</a:t>
            </a:r>
          </a:p>
          <a:p>
            <a:endParaRPr lang="de-DE" dirty="0"/>
          </a:p>
        </p:txBody>
      </p:sp>
      <p:sp>
        <p:nvSpPr>
          <p:cNvPr id="4" name="Fußzeilenplatzhalter 3"/>
          <p:cNvSpPr>
            <a:spLocks noGrp="1"/>
          </p:cNvSpPr>
          <p:nvPr>
            <p:ph type="ftr" sz="quarter" idx="10"/>
          </p:nvPr>
        </p:nvSpPr>
        <p:spPr/>
        <p:txBody>
          <a:bodyPr/>
          <a:lstStyle/>
          <a:p>
            <a:pPr>
              <a:defRPr/>
            </a:pPr>
            <a:endParaRPr lang="en-GB" dirty="0"/>
          </a:p>
        </p:txBody>
      </p:sp>
      <p:sp>
        <p:nvSpPr>
          <p:cNvPr id="5" name="Foliennummernplatzhalter 4"/>
          <p:cNvSpPr>
            <a:spLocks noGrp="1"/>
          </p:cNvSpPr>
          <p:nvPr>
            <p:ph type="sldNum" sz="quarter" idx="11"/>
          </p:nvPr>
        </p:nvSpPr>
        <p:spPr/>
        <p:txBody>
          <a:bodyPr/>
          <a:lstStyle/>
          <a:p>
            <a:pPr>
              <a:defRPr/>
            </a:pPr>
            <a:fld id="{521F92E5-FDAA-4FCA-8884-532A3676A89E}" type="slidenum">
              <a:rPr lang="en-GB" smtClean="0"/>
              <a:pPr>
                <a:defRPr/>
              </a:pPr>
              <a:t>13</a:t>
            </a:fld>
            <a:endParaRPr lang="en-GB" dirty="0"/>
          </a:p>
        </p:txBody>
      </p:sp>
    </p:spTree>
    <p:extLst>
      <p:ext uri="{BB962C8B-B14F-4D97-AF65-F5344CB8AC3E}">
        <p14:creationId xmlns:p14="http://schemas.microsoft.com/office/powerpoint/2010/main" val="1211599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die Bilder entweder nicht mehr zur Diagnose geeignet sind oder es gar zu einer Fehldiagnose aufgrund von fehlerhaften Bildstrukturen kommt.</a:t>
            </a:r>
          </a:p>
          <a:p>
            <a:endParaRPr lang="de-DE" dirty="0" smtClean="0"/>
          </a:p>
          <a:p>
            <a:r>
              <a:rPr lang="de-DE" dirty="0" smtClean="0"/>
              <a:t>Unregelmäßigkeiten, die in einem von der Einheit berechneten Schnitt auftreten. </a:t>
            </a:r>
          </a:p>
          <a:p>
            <a:r>
              <a:rPr lang="de-DE" dirty="0" smtClean="0"/>
              <a:t>Das fragliche Bild kann nicht medizinisch notwendig. </a:t>
            </a:r>
          </a:p>
          <a:p>
            <a:r>
              <a:rPr lang="de-DE" dirty="0" smtClean="0"/>
              <a:t>Es kann jedoch Methoden verwendet werden, die die Qualität der Aufnahmen verbessert werden kann.</a:t>
            </a:r>
          </a:p>
          <a:p>
            <a:endParaRPr lang="de-DE" dirty="0"/>
          </a:p>
        </p:txBody>
      </p:sp>
      <p:sp>
        <p:nvSpPr>
          <p:cNvPr id="4" name="Fußzeilenplatzhalter 3"/>
          <p:cNvSpPr>
            <a:spLocks noGrp="1"/>
          </p:cNvSpPr>
          <p:nvPr>
            <p:ph type="ftr" sz="quarter" idx="10"/>
          </p:nvPr>
        </p:nvSpPr>
        <p:spPr/>
        <p:txBody>
          <a:bodyPr/>
          <a:lstStyle/>
          <a:p>
            <a:pPr>
              <a:defRPr/>
            </a:pPr>
            <a:endParaRPr lang="en-GB" dirty="0"/>
          </a:p>
        </p:txBody>
      </p:sp>
      <p:sp>
        <p:nvSpPr>
          <p:cNvPr id="5" name="Foliennummernplatzhalter 4"/>
          <p:cNvSpPr>
            <a:spLocks noGrp="1"/>
          </p:cNvSpPr>
          <p:nvPr>
            <p:ph type="sldNum" sz="quarter" idx="11"/>
          </p:nvPr>
        </p:nvSpPr>
        <p:spPr/>
        <p:txBody>
          <a:bodyPr/>
          <a:lstStyle/>
          <a:p>
            <a:pPr>
              <a:defRPr/>
            </a:pPr>
            <a:fld id="{521F92E5-FDAA-4FCA-8884-532A3676A89E}" type="slidenum">
              <a:rPr lang="en-GB" smtClean="0"/>
              <a:pPr>
                <a:defRPr/>
              </a:pPr>
              <a:t>15</a:t>
            </a:fld>
            <a:endParaRPr lang="en-GB" dirty="0"/>
          </a:p>
        </p:txBody>
      </p:sp>
    </p:spTree>
    <p:extLst>
      <p:ext uri="{BB962C8B-B14F-4D97-AF65-F5344CB8AC3E}">
        <p14:creationId xmlns:p14="http://schemas.microsoft.com/office/powerpoint/2010/main" val="2914894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D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dirty="0"/>
          </a:p>
        </p:txBody>
      </p:sp>
    </p:spTree>
    <p:extLst>
      <p:ext uri="{BB962C8B-B14F-4D97-AF65-F5344CB8AC3E}">
        <p14:creationId xmlns:p14="http://schemas.microsoft.com/office/powerpoint/2010/main" val="4154930176"/>
      </p:ext>
    </p:extLst>
  </p:cSld>
  <p:clrMapOvr>
    <a:masterClrMapping/>
  </p:clrMapOvr>
  <p:transition advClick="0" advTm="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dirty="0"/>
          </a:p>
        </p:txBody>
      </p:sp>
    </p:spTree>
    <p:extLst>
      <p:ext uri="{BB962C8B-B14F-4D97-AF65-F5344CB8AC3E}">
        <p14:creationId xmlns:p14="http://schemas.microsoft.com/office/powerpoint/2010/main" val="1878723546"/>
      </p:ext>
    </p:extLst>
  </p:cSld>
  <p:clrMapOvr>
    <a:masterClrMapping/>
  </p:clrMapOvr>
  <p:transition advClick="0" advTm="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dirty="0"/>
          </a:p>
        </p:txBody>
      </p:sp>
    </p:spTree>
    <p:extLst>
      <p:ext uri="{BB962C8B-B14F-4D97-AF65-F5344CB8AC3E}">
        <p14:creationId xmlns:p14="http://schemas.microsoft.com/office/powerpoint/2010/main" val="1615487970"/>
      </p:ext>
    </p:extLst>
  </p:cSld>
  <p:clrMapOvr>
    <a:masterClrMapping/>
  </p:clrMapOvr>
  <p:transition advClick="0" advTm="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cxnSp>
        <p:nvCxnSpPr>
          <p:cNvPr id="4" name="Gerade Verbindung 3"/>
          <p:cNvCxnSpPr/>
          <p:nvPr userDrawn="1"/>
        </p:nvCxnSpPr>
        <p:spPr>
          <a:xfrm>
            <a:off x="142875" y="1214438"/>
            <a:ext cx="8858250" cy="1587"/>
          </a:xfrm>
          <a:prstGeom prst="line">
            <a:avLst/>
          </a:prstGeom>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pic>
        <p:nvPicPr>
          <p:cNvPr id="6" name="Grafik 7" descr="header_rounded_simple_square_whiteBG.png"/>
          <p:cNvPicPr>
            <a:picLocks noChangeAspect="1"/>
          </p:cNvPicPr>
          <p:nvPr userDrawn="1"/>
        </p:nvPicPr>
        <p:blipFill>
          <a:blip r:embed="rId2" cstate="print"/>
          <a:srcRect t="50000"/>
          <a:stretch>
            <a:fillRect/>
          </a:stretch>
        </p:blipFill>
        <p:spPr bwMode="auto">
          <a:xfrm>
            <a:off x="0" y="6643698"/>
            <a:ext cx="9144000" cy="214302"/>
          </a:xfrm>
          <a:prstGeom prst="rect">
            <a:avLst/>
          </a:prstGeom>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pic>
      <p:pic>
        <p:nvPicPr>
          <p:cNvPr id="265220"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75" y="226616"/>
            <a:ext cx="9134475" cy="576064"/>
          </a:xfrm>
          <a:prstGeom prst="rect">
            <a:avLst/>
          </a:prstGeom>
          <a:noFill/>
          <a:ln>
            <a:noFill/>
          </a:ln>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userDrawn="1"/>
        </p:nvSpPr>
        <p:spPr>
          <a:xfrm rot="10800000" flipV="1">
            <a:off x="-1" y="6608384"/>
            <a:ext cx="9144000" cy="276999"/>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r>
              <a:rPr lang="de-DE" sz="1200" dirty="0" smtClean="0">
                <a:solidFill>
                  <a:schemeClr val="bg1">
                    <a:lumMod val="95000"/>
                  </a:schemeClr>
                </a:solidFill>
                <a:latin typeface="Times New Roman" pitchFamily="18" charset="0"/>
                <a:cs typeface="Times New Roman" pitchFamily="18" charset="0"/>
              </a:rPr>
              <a:t>  Ahmad Biglari, M.Sc. Med. Informatics                                                                                         </a:t>
            </a:r>
            <a:r>
              <a:rPr lang="de-DE" sz="1200" baseline="0" dirty="0" smtClean="0">
                <a:solidFill>
                  <a:schemeClr val="bg1">
                    <a:lumMod val="95000"/>
                  </a:schemeClr>
                </a:solidFill>
                <a:latin typeface="Times New Roman" pitchFamily="18" charset="0"/>
                <a:cs typeface="Times New Roman" pitchFamily="18" charset="0"/>
              </a:rPr>
              <a:t>   </a:t>
            </a:r>
            <a:r>
              <a:rPr lang="de-DE" sz="1200" dirty="0" smtClean="0">
                <a:solidFill>
                  <a:schemeClr val="bg1">
                    <a:lumMod val="95000"/>
                  </a:schemeClr>
                </a:solidFill>
                <a:latin typeface="Times New Roman" pitchFamily="18" charset="0"/>
                <a:cs typeface="Times New Roman" pitchFamily="18" charset="0"/>
              </a:rPr>
              <a:t>                                            Oct. </a:t>
            </a:r>
            <a:r>
              <a:rPr lang="de-DE" sz="1200" baseline="0" dirty="0" smtClean="0">
                <a:solidFill>
                  <a:schemeClr val="bg1">
                    <a:lumMod val="95000"/>
                  </a:schemeClr>
                </a:solidFill>
                <a:latin typeface="Times New Roman" pitchFamily="18" charset="0"/>
                <a:cs typeface="Times New Roman" pitchFamily="18" charset="0"/>
              </a:rPr>
              <a:t>2014 Tehran               </a:t>
            </a:r>
            <a:endParaRPr lang="de-DE" sz="1200" dirty="0">
              <a:solidFill>
                <a:schemeClr val="bg1">
                  <a:lumMod val="95000"/>
                </a:schemeClr>
              </a:solidFill>
              <a:latin typeface="Times New Roman" pitchFamily="18" charset="0"/>
              <a:cs typeface="Times New Roman" pitchFamily="18" charset="0"/>
            </a:endParaRPr>
          </a:p>
        </p:txBody>
      </p:sp>
      <p:pic>
        <p:nvPicPr>
          <p:cNvPr id="1026" name="Picture 2" descr="C:\Users\Ahmad\Desktop\Prof Yalda\Banner Logo\yaldalogofoto.png"/>
          <p:cNvPicPr>
            <a:picLocks noChangeAspect="1" noChangeArrowheads="1"/>
          </p:cNvPicPr>
          <p:nvPr userDrawn="1"/>
        </p:nvPicPr>
        <p:blipFill>
          <a:blip r:embed="rId4" cstate="print"/>
          <a:srcRect/>
          <a:stretch>
            <a:fillRect/>
          </a:stretch>
        </p:blipFill>
        <p:spPr bwMode="auto">
          <a:xfrm>
            <a:off x="162835" y="245717"/>
            <a:ext cx="952781" cy="565595"/>
          </a:xfrm>
          <a:prstGeom prst="rect">
            <a:avLst/>
          </a:prstGeom>
          <a:noFill/>
        </p:spPr>
      </p:pic>
      <p:sp>
        <p:nvSpPr>
          <p:cNvPr id="10" name="TextBox 8"/>
          <p:cNvSpPr txBox="1"/>
          <p:nvPr userDrawn="1"/>
        </p:nvSpPr>
        <p:spPr>
          <a:xfrm rot="10800000" flipV="1">
            <a:off x="1115616" y="320233"/>
            <a:ext cx="8028384" cy="338554"/>
          </a:xfrm>
          <a:prstGeom prst="rect">
            <a:avLst/>
          </a:prstGeom>
          <a:noFill/>
          <a:ln>
            <a:noFill/>
          </a:ln>
          <a:effectLst/>
          <a:scene3d>
            <a:camera prst="orthographicFront">
              <a:rot lat="0" lon="0" rev="0"/>
            </a:camera>
            <a:lightRig rig="balanced" dir="t">
              <a:rot lat="0" lon="0" rev="8700000"/>
            </a:lightRig>
          </a:scene3d>
          <a:sp3d>
            <a:bevelT w="190500" h="38100"/>
          </a:sp3d>
        </p:spPr>
        <p:txBody>
          <a:bodyPr wrap="square" rtlCol="0">
            <a:spAutoFit/>
          </a:bodyPr>
          <a:lstStyle/>
          <a:p>
            <a:pPr algn="ctr">
              <a:lnSpc>
                <a:spcPct val="100000"/>
              </a:lnSpc>
              <a:spcBef>
                <a:spcPts val="1800"/>
              </a:spcBef>
            </a:pPr>
            <a:r>
              <a:rPr lang="en-US" sz="1600" b="0" i="0" kern="1200" cap="none" spc="0" dirty="0" smtClean="0">
                <a:ln>
                  <a:noFill/>
                </a:ln>
                <a:solidFill>
                  <a:schemeClr val="bg1">
                    <a:lumMod val="95000"/>
                  </a:schemeClr>
                </a:solidFill>
                <a:effectLst/>
                <a:latin typeface="Times New Roman" pitchFamily="18" charset="0"/>
                <a:ea typeface="+mn-ea"/>
                <a:cs typeface="Times New Roman" pitchFamily="18" charset="0"/>
              </a:rPr>
              <a:t>Computer-based methods for artifact reduction. Metal artifacts in</a:t>
            </a:r>
            <a:r>
              <a:rPr lang="en-US" sz="1600" b="0" i="0" kern="1200" cap="none" spc="0" baseline="0" dirty="0" smtClean="0">
                <a:ln>
                  <a:noFill/>
                </a:ln>
                <a:solidFill>
                  <a:schemeClr val="bg1">
                    <a:lumMod val="95000"/>
                  </a:schemeClr>
                </a:solidFill>
                <a:effectLst/>
                <a:latin typeface="Times New Roman" pitchFamily="18" charset="0"/>
                <a:ea typeface="+mn-ea"/>
                <a:cs typeface="Times New Roman" pitchFamily="18" charset="0"/>
              </a:rPr>
              <a:t> </a:t>
            </a:r>
            <a:r>
              <a:rPr lang="en-US" sz="1600" b="0" i="0" kern="1200" cap="none" spc="0" dirty="0" smtClean="0">
                <a:ln>
                  <a:noFill/>
                </a:ln>
                <a:solidFill>
                  <a:schemeClr val="bg1">
                    <a:lumMod val="95000"/>
                  </a:schemeClr>
                </a:solidFill>
                <a:effectLst/>
                <a:latin typeface="Times New Roman" pitchFamily="18" charset="0"/>
                <a:ea typeface="+mn-ea"/>
                <a:cs typeface="Times New Roman" pitchFamily="18" charset="0"/>
              </a:rPr>
              <a:t>computed tomography</a:t>
            </a:r>
            <a:r>
              <a:rPr lang="en-US" sz="1600" b="0" i="0" kern="1200" cap="none" spc="0" baseline="0" dirty="0" smtClean="0">
                <a:ln>
                  <a:noFill/>
                </a:ln>
                <a:solidFill>
                  <a:schemeClr val="bg1">
                    <a:lumMod val="95000"/>
                  </a:schemeClr>
                </a:solidFill>
                <a:effectLst/>
                <a:latin typeface="Times New Roman" pitchFamily="18" charset="0"/>
                <a:ea typeface="+mn-ea"/>
                <a:cs typeface="Times New Roman" pitchFamily="18" charset="0"/>
              </a:rPr>
              <a:t>.</a:t>
            </a:r>
          </a:p>
        </p:txBody>
      </p:sp>
    </p:spTree>
  </p:cSld>
  <p:clrMapOvr>
    <a:masterClrMapping/>
  </p:clrMapOvr>
  <p:transition advClick="0" advTm="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640848792"/>
      </p:ext>
    </p:extLst>
  </p:cSld>
  <p:clrMapOvr>
    <a:masterClrMapping/>
  </p:clrMapOvr>
  <p:transition advClick="0" advTm="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6" name="Rounded Rectangle 5"/>
          <p:cNvSpPr/>
          <p:nvPr userDrawn="1"/>
        </p:nvSpPr>
        <p:spPr>
          <a:xfrm>
            <a:off x="678600" y="1641600"/>
            <a:ext cx="7786800" cy="4428000"/>
          </a:xfrm>
          <a:prstGeom prst="roundRect">
            <a:avLst>
              <a:gd name="adj" fmla="val 1879"/>
            </a:avLst>
          </a:prstGeom>
          <a:solidFill>
            <a:schemeClr val="accent1">
              <a:lumMod val="20000"/>
              <a:lumOff val="80000"/>
            </a:schemeClr>
          </a:solidFill>
          <a:ln w="38100">
            <a:solidFill>
              <a:schemeClr val="accent1"/>
            </a:solidFill>
            <a:miter lim="800000"/>
            <a:headEnd/>
            <a:tailEnd/>
          </a:ln>
        </p:spPr>
        <p:txBody>
          <a:bodyPr vert="horz" wrap="square" lIns="91440" tIns="45720" rIns="91440" bIns="45720" numCol="1" anchor="t" anchorCtr="0" compatLnSpc="1">
            <a:prstTxWarp prst="textNoShape">
              <a:avLst/>
            </a:prstTxWarp>
          </a:bodyPr>
          <a:lstStyle/>
          <a:p>
            <a:pPr marL="342900" lvl="0" indent="-342900" algn="l" rtl="0" eaLnBrk="1" fontAlgn="base" hangingPunct="1">
              <a:spcBef>
                <a:spcPct val="20000"/>
              </a:spcBef>
              <a:spcAft>
                <a:spcPct val="0"/>
              </a:spcAft>
              <a:buFont typeface="Arial" charset="0"/>
              <a:buChar char="•"/>
              <a:defRPr/>
            </a:pPr>
            <a:endParaRPr lang="en-GB" sz="2400" kern="1200" noProof="0" dirty="0" smtClean="0">
              <a:solidFill>
                <a:schemeClr val="tx1"/>
              </a:solidFill>
              <a:latin typeface="+mn-lt"/>
              <a:ea typeface="+mn-ea"/>
              <a:cs typeface="+mn-cs"/>
            </a:endParaRPr>
          </a:p>
        </p:txBody>
      </p:sp>
      <p:cxnSp>
        <p:nvCxnSpPr>
          <p:cNvPr id="4" name="Gerade Verbindung 3"/>
          <p:cNvCxnSpPr/>
          <p:nvPr userDrawn="1"/>
        </p:nvCxnSpPr>
        <p:spPr>
          <a:xfrm>
            <a:off x="142875" y="1214438"/>
            <a:ext cx="8858250" cy="158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a:xfrm>
            <a:off x="142844" y="714356"/>
            <a:ext cx="8858312" cy="428628"/>
          </a:xfrm>
        </p:spPr>
        <p:txBody>
          <a:bodyPr/>
          <a:lstStyle>
            <a:lvl1pPr algn="l">
              <a:defRPr sz="3600">
                <a:effectLst>
                  <a:outerShdw blurRad="38100" dist="38100" dir="2700000" algn="tl">
                    <a:srgbClr val="000000">
                      <a:alpha val="43137"/>
                    </a:srgbClr>
                  </a:outerShdw>
                </a:effectLst>
              </a:defRPr>
            </a:lvl1pPr>
          </a:lstStyle>
          <a:p>
            <a:r>
              <a:rPr lang="en-US" noProof="0" smtClean="0"/>
              <a:t>Click to edit Master title style</a:t>
            </a:r>
            <a:endParaRPr lang="en-US" noProof="0" dirty="0"/>
          </a:p>
        </p:txBody>
      </p:sp>
      <p:sp>
        <p:nvSpPr>
          <p:cNvPr id="7" name="TextBox 6"/>
          <p:cNvSpPr txBox="1"/>
          <p:nvPr userDrawn="1"/>
        </p:nvSpPr>
        <p:spPr>
          <a:xfrm>
            <a:off x="8686800" y="6324600"/>
            <a:ext cx="457200" cy="338554"/>
          </a:xfrm>
          <a:prstGeom prst="rect">
            <a:avLst/>
          </a:prstGeom>
          <a:noFill/>
        </p:spPr>
        <p:txBody>
          <a:bodyPr wrap="square" rtlCol="0">
            <a:spAutoFit/>
          </a:bodyPr>
          <a:lstStyle/>
          <a:p>
            <a:fld id="{7FBF9356-8214-C745-9807-AECF7580CC61}" type="slidenum">
              <a:rPr lang="en-GB" sz="1600" smtClean="0">
                <a:latin typeface="+mn-lt"/>
              </a:rPr>
              <a:pPr/>
              <a:t>‹#›</a:t>
            </a:fld>
            <a:endParaRPr lang="en-GB" sz="1600" dirty="0">
              <a:latin typeface="+mn-lt"/>
            </a:endParaRPr>
          </a:p>
        </p:txBody>
      </p:sp>
    </p:spTree>
  </p:cSld>
  <p:clrMapOvr>
    <a:masterClrMapping/>
  </p:clrMapOvr>
  <p:transition advClick="0" advTm="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cxnSp>
        <p:nvCxnSpPr>
          <p:cNvPr id="3" name="Gerade Verbindung 2"/>
          <p:cNvCxnSpPr/>
          <p:nvPr userDrawn="1"/>
        </p:nvCxnSpPr>
        <p:spPr>
          <a:xfrm>
            <a:off x="142875" y="1214438"/>
            <a:ext cx="8858250" cy="158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Titel 1"/>
          <p:cNvSpPr>
            <a:spLocks noGrp="1"/>
          </p:cNvSpPr>
          <p:nvPr>
            <p:ph type="title"/>
          </p:nvPr>
        </p:nvSpPr>
        <p:spPr>
          <a:xfrm>
            <a:off x="142844" y="714356"/>
            <a:ext cx="8858312" cy="428628"/>
          </a:xfrm>
        </p:spPr>
        <p:txBody>
          <a:bodyPr/>
          <a:lstStyle>
            <a:lvl1pPr algn="l">
              <a:defRPr sz="3600">
                <a:effectLst>
                  <a:outerShdw blurRad="38100" dist="38100" dir="2700000" algn="tl">
                    <a:srgbClr val="000000">
                      <a:alpha val="43137"/>
                    </a:srgbClr>
                  </a:outerShdw>
                </a:effectLst>
              </a:defRPr>
            </a:lvl1pPr>
          </a:lstStyle>
          <a:p>
            <a:r>
              <a:rPr lang="en-US" noProof="0" smtClean="0"/>
              <a:t>Click to edit Master title style</a:t>
            </a:r>
            <a:endParaRPr lang="en-US" noProof="0" dirty="0"/>
          </a:p>
        </p:txBody>
      </p:sp>
    </p:spTree>
  </p:cSld>
  <p:clrMapOvr>
    <a:masterClrMapping/>
  </p:clrMapOvr>
  <p:transition advClick="0" advTm="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dirty="0"/>
          </a:p>
        </p:txBody>
      </p:sp>
    </p:spTree>
    <p:extLst>
      <p:ext uri="{BB962C8B-B14F-4D97-AF65-F5344CB8AC3E}">
        <p14:creationId xmlns:p14="http://schemas.microsoft.com/office/powerpoint/2010/main" val="2836690937"/>
      </p:ext>
    </p:extLst>
  </p:cSld>
  <p:clrMapOvr>
    <a:masterClrMapping/>
  </p:clrMapOvr>
  <p:transition advClick="0" advTm="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dirty="0"/>
          </a:p>
        </p:txBody>
      </p:sp>
    </p:spTree>
    <p:extLst>
      <p:ext uri="{BB962C8B-B14F-4D97-AF65-F5344CB8AC3E}">
        <p14:creationId xmlns:p14="http://schemas.microsoft.com/office/powerpoint/2010/main" val="3846790093"/>
      </p:ext>
    </p:extLst>
  </p:cSld>
  <p:clrMapOvr>
    <a:masterClrMapping/>
  </p:clrMapOvr>
  <p:transition advClick="0" advTm="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dirty="0"/>
          </a:p>
        </p:txBody>
      </p:sp>
    </p:spTree>
    <p:extLst>
      <p:ext uri="{BB962C8B-B14F-4D97-AF65-F5344CB8AC3E}">
        <p14:creationId xmlns:p14="http://schemas.microsoft.com/office/powerpoint/2010/main" val="1942317328"/>
      </p:ext>
    </p:extLst>
  </p:cSld>
  <p:clrMapOvr>
    <a:masterClrMapping/>
  </p:clrMapOvr>
  <p:transition advClick="0" advTm="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dirty="0"/>
          </a:p>
        </p:txBody>
      </p:sp>
    </p:spTree>
    <p:extLst>
      <p:ext uri="{BB962C8B-B14F-4D97-AF65-F5344CB8AC3E}">
        <p14:creationId xmlns:p14="http://schemas.microsoft.com/office/powerpoint/2010/main" val="2118867008"/>
      </p:ext>
    </p:extLst>
  </p:cSld>
  <p:clrMapOvr>
    <a:masterClrMapping/>
  </p:clrMapOvr>
  <p:transition advClick="0" advTm="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dirty="0"/>
          </a:p>
        </p:txBody>
      </p:sp>
    </p:spTree>
    <p:extLst>
      <p:ext uri="{BB962C8B-B14F-4D97-AF65-F5344CB8AC3E}">
        <p14:creationId xmlns:p14="http://schemas.microsoft.com/office/powerpoint/2010/main" val="1405190222"/>
      </p:ext>
    </p:extLst>
  </p:cSld>
  <p:clrMapOvr>
    <a:masterClrMapping/>
  </p:clrMapOvr>
  <p:transition advClick="0" advTm="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dirty="0"/>
          </a:p>
        </p:txBody>
      </p:sp>
    </p:spTree>
    <p:extLst>
      <p:ext uri="{BB962C8B-B14F-4D97-AF65-F5344CB8AC3E}">
        <p14:creationId xmlns:p14="http://schemas.microsoft.com/office/powerpoint/2010/main" val="2712955460"/>
      </p:ext>
    </p:extLst>
  </p:cSld>
  <p:clrMapOvr>
    <a:masterClrMapping/>
  </p:clrMapOvr>
  <p:transition advClick="0" advTm="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dirty="0"/>
          </a:p>
        </p:txBody>
      </p:sp>
    </p:spTree>
    <p:extLst>
      <p:ext uri="{BB962C8B-B14F-4D97-AF65-F5344CB8AC3E}">
        <p14:creationId xmlns:p14="http://schemas.microsoft.com/office/powerpoint/2010/main" val="3092053741"/>
      </p:ext>
    </p:extLst>
  </p:cSld>
  <p:clrMapOvr>
    <a:masterClrMapping/>
  </p:clrMapOvr>
  <p:transition advClick="0" advTm="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dirty="0"/>
          </a:p>
        </p:txBody>
      </p:sp>
    </p:spTree>
    <p:extLst>
      <p:ext uri="{BB962C8B-B14F-4D97-AF65-F5344CB8AC3E}">
        <p14:creationId xmlns:p14="http://schemas.microsoft.com/office/powerpoint/2010/main" val="1353605914"/>
      </p:ext>
    </p:extLst>
  </p:cSld>
  <p:clrMapOvr>
    <a:masterClrMapping/>
  </p:clrMapOvr>
  <p:transition advClick="0" advTm="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de-D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D7A59-36E2-48B9-B146-C1E59501F63F}" type="slidenum">
              <a:rPr lang="en-US" smtClean="0"/>
              <a:pPr/>
              <a:t>‹#›</a:t>
            </a:fld>
            <a:endParaRPr lang="en-US" dirty="0"/>
          </a:p>
        </p:txBody>
      </p:sp>
    </p:spTree>
    <p:extLst>
      <p:ext uri="{BB962C8B-B14F-4D97-AF65-F5344CB8AC3E}">
        <p14:creationId xmlns:p14="http://schemas.microsoft.com/office/powerpoint/2010/main" val="146622440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1" r:id="rId12"/>
    <p:sldLayoutId id="2147483737" r:id="rId13"/>
    <p:sldLayoutId id="2147483736" r:id="rId14"/>
    <p:sldLayoutId id="2147483729" r:id="rId15"/>
  </p:sldLayoutIdLst>
  <p:transition advClick="0" advTm="0"/>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C:\Documents%20and%20Settings\check%20slide\Desktop\M.%20Sc%20Ahmad%20Biglari\Ct%202%20Generation%202.mp4" TargetMode="External"/><Relationship Id="rId1" Type="http://schemas.microsoft.com/office/2007/relationships/media" Target="file:///C:\Documents%20and%20Settings\check%20slide\Desktop\M.%20Sc%20Ahmad%20Biglari\Ct%202%20Generation%202.mp4" TargetMode="Externa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C:\Documents%20and%20Settings\check%20slide\Desktop\M.%20Sc%20Ahmad%20Biglari\Ct%203%20Generation%202.mp4" TargetMode="External"/><Relationship Id="rId1" Type="http://schemas.microsoft.com/office/2007/relationships/media" Target="file:///C:\Documents%20and%20Settings\check%20slide\Desktop\M.%20Sc%20Ahmad%20Biglari\Ct%203%20Generation%202.mp4" TargetMode="External"/><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C:\Documents%20and%20Settings\check%20slide\Desktop\M.%20Sc%20Ahmad%20Biglari\gehirn%20mit%20contrast.mp4" TargetMode="External"/><Relationship Id="rId1" Type="http://schemas.microsoft.com/office/2007/relationships/media" Target="file:///C:\Documents%20and%20Settings\check%20slide\Desktop\M.%20Sc%20Ahmad%20Biglari\gehirn%20mit%20contrast.mp4" TargetMode="External"/><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C:\Documents%20and%20Settings\check%20slide\Desktop\M.%20Sc%20Ahmad%20Biglari\Helical%20Scanner%203.mp4" TargetMode="External"/><Relationship Id="rId1" Type="http://schemas.microsoft.com/office/2007/relationships/media" Target="file:///C:\Documents%20and%20Settings\check%20slide\Desktop\M.%20Sc%20Ahmad%20Biglari\Helical%20Scanner%203.mp4" TargetMode="External"/><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file:///C:\Documents%20and%20Settings\check%20slide\Desktop\M.%20Sc%20Ahmad%20Biglari\hounsfield%20nobelpreis.mp4" TargetMode="External"/><Relationship Id="rId1" Type="http://schemas.microsoft.com/office/2007/relationships/media" Target="file:///C:\Documents%20and%20Settings\check%20slide\Desktop\M.%20Sc%20Ahmad%20Biglari\hounsfield%20nobelpreis.mp4" TargetMode="Externa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C:\Documents%20and%20Settings\check%20slide\Desktop\M.%20Sc%20Ahmad%20Biglari\CT%20Projection%201.mp4" TargetMode="External"/><Relationship Id="rId1" Type="http://schemas.microsoft.com/office/2007/relationships/media" Target="file:///C:\Documents%20and%20Settings\check%20slide\Desktop\M.%20Sc%20Ahmad%20Biglari\CT%20Projection%201.mp4"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C:\Documents%20and%20Settings\check%20slide\Desktop\M.%20Sc%20Ahmad%20Biglari\Ct%201%20Generation%202.mp4" TargetMode="External"/><Relationship Id="rId1" Type="http://schemas.microsoft.com/office/2007/relationships/media" Target="file:///C:\Documents%20and%20Settings\check%20slide\Desktop\M.%20Sc%20Ahmad%20Biglari\Ct%201%20Generation%202.mp4" TargetMode="Externa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p:cNvSpPr>
          <p:nvPr/>
        </p:nvSpPr>
        <p:spPr>
          <a:xfrm>
            <a:off x="285750" y="1125538"/>
            <a:ext cx="8858250" cy="3240087"/>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latin typeface="Times New Roman" pitchFamily="18" charset="0"/>
                <a:cs typeface="Times New Roman" pitchFamily="18" charset="0"/>
              </a:rPr>
              <a:t>Computer-based methods for artifact reduction.</a:t>
            </a:r>
            <a:endParaRPr lang="de-DE" sz="4000" dirty="0" smtClean="0">
              <a:latin typeface="Times New Roman" pitchFamily="18" charset="0"/>
              <a:cs typeface="Times New Roman" pitchFamily="18" charset="0"/>
            </a:endParaRPr>
          </a:p>
          <a:p>
            <a:r>
              <a:rPr lang="en-US" sz="4000" dirty="0" smtClean="0">
                <a:latin typeface="Times New Roman" pitchFamily="18" charset="0"/>
                <a:cs typeface="Times New Roman" pitchFamily="18" charset="0"/>
              </a:rPr>
              <a:t>Metal artifacts in computed tomography.</a:t>
            </a:r>
            <a:endParaRPr lang="de-DE" sz="4000" dirty="0">
              <a:latin typeface="Times New Roman" pitchFamily="18" charset="0"/>
              <a:cs typeface="Times New Roman" pitchFamily="18" charset="0"/>
            </a:endParaRPr>
          </a:p>
        </p:txBody>
      </p:sp>
      <p:sp>
        <p:nvSpPr>
          <p:cNvPr id="5" name="TextBox 4"/>
          <p:cNvSpPr txBox="1"/>
          <p:nvPr/>
        </p:nvSpPr>
        <p:spPr>
          <a:xfrm>
            <a:off x="0" y="4797152"/>
            <a:ext cx="9144000" cy="369332"/>
          </a:xfrm>
          <a:prstGeom prst="rect">
            <a:avLst/>
          </a:prstGeom>
          <a:noFill/>
          <a:effectLst>
            <a:innerShdw blurRad="63500" dist="50800" dir="13500000">
              <a:prstClr val="black">
                <a:alpha val="50000"/>
              </a:prstClr>
            </a:innerShdw>
          </a:effectLst>
        </p:spPr>
        <p:txBody>
          <a:bodyPr wrap="square" rtlCol="0">
            <a:spAutoFit/>
          </a:bodyPr>
          <a:lstStyle/>
          <a:p>
            <a:pPr algn="ctr"/>
            <a:r>
              <a:rPr lang="de-DE" dirty="0" smtClean="0"/>
              <a:t>Ahmad Biglari, M.Sc. Med. Informatics</a:t>
            </a:r>
            <a:endParaRPr lang="de-DE" dirty="0"/>
          </a:p>
        </p:txBody>
      </p:sp>
    </p:spTree>
    <p:extLst>
      <p:ext uri="{BB962C8B-B14F-4D97-AF65-F5344CB8AC3E}">
        <p14:creationId xmlns:p14="http://schemas.microsoft.com/office/powerpoint/2010/main" val="1831489610"/>
      </p:ext>
    </p:extLst>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457200" y="764704"/>
            <a:ext cx="8435280" cy="3456384"/>
          </a:xfrm>
          <a:effectLst/>
        </p:spPr>
        <p:txBody>
          <a:bodyPr>
            <a:normAutofit/>
          </a:bodyPr>
          <a:lstStyle/>
          <a:p>
            <a:r>
              <a:rPr lang="de-DE" dirty="0" err="1" smtClean="0">
                <a:latin typeface="Times New Roman" pitchFamily="18" charset="0"/>
                <a:cs typeface="Times New Roman" pitchFamily="18" charset="0"/>
              </a:rPr>
              <a:t>History</a:t>
            </a:r>
            <a:r>
              <a:rPr lang="de-DE" dirty="0" smtClean="0">
                <a:latin typeface="Times New Roman" pitchFamily="18" charset="0"/>
                <a:cs typeface="Times New Roman" pitchFamily="18" charset="0"/>
              </a:rPr>
              <a:t>: Second </a:t>
            </a:r>
            <a:r>
              <a:rPr lang="de-DE" dirty="0" err="1" smtClean="0">
                <a:latin typeface="Times New Roman" pitchFamily="18" charset="0"/>
                <a:cs typeface="Times New Roman" pitchFamily="18" charset="0"/>
              </a:rPr>
              <a:t>generation</a:t>
            </a:r>
            <a:r>
              <a:rPr lang="de-DE" dirty="0" smtClean="0">
                <a:latin typeface="Times New Roman" pitchFamily="18" charset="0"/>
                <a:cs typeface="Times New Roman" pitchFamily="18" charset="0"/>
              </a:rPr>
              <a:t> CT </a:t>
            </a:r>
            <a:r>
              <a:rPr lang="de-DE" dirty="0" err="1" smtClean="0">
                <a:latin typeface="Times New Roman" pitchFamily="18" charset="0"/>
                <a:cs typeface="Times New Roman" pitchFamily="18" charset="0"/>
              </a:rPr>
              <a:t>scanner</a:t>
            </a:r>
            <a:endParaRPr lang="de-DE" dirty="0" smtClean="0">
              <a:latin typeface="Times New Roman" pitchFamily="18" charset="0"/>
              <a:cs typeface="Times New Roman" pitchFamily="18" charset="0"/>
            </a:endParaRPr>
          </a:p>
          <a:p>
            <a:pPr lvl="1">
              <a:buFont typeface="Symbol" pitchFamily="18" charset="2"/>
              <a:buChar char="-"/>
            </a:pPr>
            <a:r>
              <a:rPr lang="de-DE" sz="2000" dirty="0" err="1" smtClean="0">
                <a:latin typeface="Times New Roman" pitchFamily="18" charset="0"/>
                <a:cs typeface="Times New Roman" pitchFamily="18" charset="0"/>
              </a:rPr>
              <a:t>Narrow</a:t>
            </a:r>
            <a:r>
              <a:rPr lang="de-DE" sz="2000" dirty="0" smtClean="0">
                <a:latin typeface="Times New Roman" pitchFamily="18" charset="0"/>
                <a:cs typeface="Times New Roman" pitchFamily="18" charset="0"/>
              </a:rPr>
              <a:t> </a:t>
            </a:r>
            <a:r>
              <a:rPr lang="de-DE" sz="2000" dirty="0" err="1" smtClean="0">
                <a:latin typeface="Times New Roman" pitchFamily="18" charset="0"/>
                <a:cs typeface="Times New Roman" pitchFamily="18" charset="0"/>
              </a:rPr>
              <a:t>fan</a:t>
            </a:r>
            <a:r>
              <a:rPr lang="de-DE" sz="2000" dirty="0" smtClean="0">
                <a:latin typeface="Times New Roman" pitchFamily="18" charset="0"/>
                <a:cs typeface="Times New Roman" pitchFamily="18" charset="0"/>
              </a:rPr>
              <a:t> beam (10°)</a:t>
            </a:r>
          </a:p>
          <a:p>
            <a:pPr lvl="1">
              <a:buFont typeface="Symbol" pitchFamily="18" charset="2"/>
              <a:buChar char="-"/>
            </a:pPr>
            <a:r>
              <a:rPr lang="de-DE" sz="2000" dirty="0" smtClean="0">
                <a:latin typeface="Times New Roman" pitchFamily="18" charset="0"/>
                <a:cs typeface="Times New Roman" pitchFamily="18" charset="0"/>
              </a:rPr>
              <a:t>Multiple </a:t>
            </a:r>
            <a:r>
              <a:rPr lang="de-DE" sz="2000" dirty="0" err="1" smtClean="0">
                <a:latin typeface="Times New Roman" pitchFamily="18" charset="0"/>
                <a:cs typeface="Times New Roman" pitchFamily="18" charset="0"/>
              </a:rPr>
              <a:t>detectors</a:t>
            </a:r>
            <a:endParaRPr lang="de-DE" sz="2000" dirty="0" smtClean="0">
              <a:latin typeface="Times New Roman" pitchFamily="18" charset="0"/>
              <a:cs typeface="Times New Roman" pitchFamily="18" charset="0"/>
            </a:endParaRPr>
          </a:p>
          <a:p>
            <a:pPr lvl="1">
              <a:buFont typeface="Symbol" pitchFamily="18" charset="2"/>
              <a:buChar char="-"/>
            </a:pPr>
            <a:r>
              <a:rPr lang="de-DE" sz="2000" dirty="0" smtClean="0">
                <a:latin typeface="Times New Roman" pitchFamily="18" charset="0"/>
                <a:cs typeface="Times New Roman" pitchFamily="18" charset="0"/>
              </a:rPr>
              <a:t>Multiple angle </a:t>
            </a:r>
            <a:r>
              <a:rPr lang="de-DE" sz="2000" dirty="0" err="1" smtClean="0">
                <a:latin typeface="Times New Roman" pitchFamily="18" charset="0"/>
                <a:cs typeface="Times New Roman" pitchFamily="18" charset="0"/>
              </a:rPr>
              <a:t>acquisition</a:t>
            </a:r>
            <a:r>
              <a:rPr lang="de-DE" sz="2000" dirty="0" smtClean="0">
                <a:latin typeface="Times New Roman" pitchFamily="18" charset="0"/>
                <a:cs typeface="Times New Roman" pitchFamily="18" charset="0"/>
              </a:rPr>
              <a:t> </a:t>
            </a:r>
            <a:r>
              <a:rPr lang="de-DE" sz="2000" dirty="0" err="1" smtClean="0">
                <a:latin typeface="Times New Roman" pitchFamily="18" charset="0"/>
                <a:cs typeface="Times New Roman" pitchFamily="18" charset="0"/>
              </a:rPr>
              <a:t>at</a:t>
            </a:r>
            <a:r>
              <a:rPr lang="de-DE" sz="2000" dirty="0" smtClean="0">
                <a:latin typeface="Times New Roman" pitchFamily="18" charset="0"/>
                <a:cs typeface="Times New Roman" pitchFamily="18" charset="0"/>
              </a:rPr>
              <a:t> </a:t>
            </a:r>
            <a:r>
              <a:rPr lang="de-DE" sz="2000" dirty="0" err="1" smtClean="0">
                <a:latin typeface="Times New Roman" pitchFamily="18" charset="0"/>
                <a:cs typeface="Times New Roman" pitchFamily="18" charset="0"/>
              </a:rPr>
              <a:t>each</a:t>
            </a:r>
            <a:r>
              <a:rPr lang="de-DE" sz="2000" dirty="0" smtClean="0">
                <a:latin typeface="Times New Roman" pitchFamily="18" charset="0"/>
                <a:cs typeface="Times New Roman" pitchFamily="18" charset="0"/>
              </a:rPr>
              <a:t> </a:t>
            </a:r>
            <a:r>
              <a:rPr lang="de-DE" sz="2000" dirty="0" err="1" smtClean="0">
                <a:latin typeface="Times New Roman" pitchFamily="18" charset="0"/>
                <a:cs typeface="Times New Roman" pitchFamily="18" charset="0"/>
              </a:rPr>
              <a:t>position</a:t>
            </a:r>
            <a:endParaRPr lang="de-DE" sz="2000" dirty="0" smtClean="0">
              <a:latin typeface="Times New Roman" pitchFamily="18" charset="0"/>
              <a:cs typeface="Times New Roman" pitchFamily="18" charset="0"/>
            </a:endParaRPr>
          </a:p>
          <a:p>
            <a:pPr lvl="2">
              <a:buFont typeface="Symbol" pitchFamily="18" charset="2"/>
              <a:buChar char="-"/>
            </a:pPr>
            <a:r>
              <a:rPr lang="de-DE" sz="2000" dirty="0" smtClean="0">
                <a:latin typeface="Times New Roman" pitchFamily="18" charset="0"/>
                <a:cs typeface="Times New Roman" pitchFamily="18" charset="0"/>
              </a:rPr>
              <a:t>Larger angle </a:t>
            </a:r>
            <a:r>
              <a:rPr lang="de-DE" sz="2000" dirty="0" err="1" smtClean="0">
                <a:latin typeface="Times New Roman" pitchFamily="18" charset="0"/>
                <a:cs typeface="Times New Roman" pitchFamily="18" charset="0"/>
              </a:rPr>
              <a:t>rotate</a:t>
            </a:r>
            <a:endParaRPr lang="de-DE" sz="2000" dirty="0" smtClean="0">
              <a:latin typeface="Times New Roman" pitchFamily="18" charset="0"/>
              <a:cs typeface="Times New Roman" pitchFamily="18" charset="0"/>
            </a:endParaRPr>
          </a:p>
          <a:p>
            <a:pPr lvl="2">
              <a:buFont typeface="Symbol" pitchFamily="18" charset="2"/>
              <a:buChar char="-"/>
            </a:pPr>
            <a:r>
              <a:rPr lang="de-DE" sz="2000" dirty="0" err="1" smtClean="0">
                <a:latin typeface="Times New Roman" pitchFamily="18" charset="0"/>
                <a:cs typeface="Times New Roman" pitchFamily="18" charset="0"/>
              </a:rPr>
              <a:t>Translate</a:t>
            </a:r>
            <a:r>
              <a:rPr lang="de-DE" sz="2000" dirty="0" smtClean="0">
                <a:latin typeface="Times New Roman" pitchFamily="18" charset="0"/>
                <a:cs typeface="Times New Roman" pitchFamily="18" charset="0"/>
              </a:rPr>
              <a:t> still </a:t>
            </a:r>
            <a:r>
              <a:rPr lang="de-DE" sz="2000" dirty="0" err="1" smtClean="0">
                <a:latin typeface="Times New Roman" pitchFamily="18" charset="0"/>
                <a:cs typeface="Times New Roman" pitchFamily="18" charset="0"/>
              </a:rPr>
              <a:t>required</a:t>
            </a:r>
            <a:endParaRPr lang="de-DE" sz="2000" dirty="0" smtClean="0">
              <a:latin typeface="Times New Roman" pitchFamily="18" charset="0"/>
              <a:cs typeface="Times New Roman" pitchFamily="18" charset="0"/>
            </a:endParaRPr>
          </a:p>
          <a:p>
            <a:pPr lvl="1">
              <a:buFont typeface="Symbol" pitchFamily="18" charset="2"/>
              <a:buChar char="-"/>
            </a:pPr>
            <a:r>
              <a:rPr lang="de-DE" sz="2000" dirty="0" smtClean="0">
                <a:latin typeface="Times New Roman" pitchFamily="18" charset="0"/>
                <a:cs typeface="Times New Roman" pitchFamily="18" charset="0"/>
              </a:rPr>
              <a:t>Slow</a:t>
            </a:r>
          </a:p>
          <a:p>
            <a:pPr lvl="2">
              <a:buFont typeface="Symbol" pitchFamily="18" charset="2"/>
              <a:buChar char="-"/>
            </a:pPr>
            <a:r>
              <a:rPr lang="de-DE" sz="2000" dirty="0" smtClean="0">
                <a:latin typeface="Times New Roman" pitchFamily="18" charset="0"/>
                <a:cs typeface="Times New Roman" pitchFamily="18" charset="0"/>
              </a:rPr>
              <a:t> 20s per slice</a:t>
            </a:r>
          </a:p>
        </p:txBody>
      </p:sp>
      <p:pic>
        <p:nvPicPr>
          <p:cNvPr id="3" name="Grafik 2" descr="Secend ct rotate-translate.png"/>
          <p:cNvPicPr>
            <a:picLocks noChangeAspect="1"/>
          </p:cNvPicPr>
          <p:nvPr/>
        </p:nvPicPr>
        <p:blipFill>
          <a:blip r:embed="rId5" cstate="print"/>
          <a:stretch>
            <a:fillRect/>
          </a:stretch>
        </p:blipFill>
        <p:spPr>
          <a:xfrm>
            <a:off x="6129844" y="2642804"/>
            <a:ext cx="2762636" cy="3810532"/>
          </a:xfrm>
          <a:prstGeom prst="rect">
            <a:avLst/>
          </a:prstGeom>
        </p:spPr>
      </p:pic>
      <p:pic>
        <p:nvPicPr>
          <p:cNvPr id="4" name="Ct 2 Generation 2.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899592" y="3933056"/>
            <a:ext cx="4544601" cy="252028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457200" y="764704"/>
            <a:ext cx="8363272" cy="3312368"/>
          </a:xfrm>
          <a:effectLst/>
        </p:spPr>
        <p:txBody>
          <a:bodyPr>
            <a:normAutofit/>
          </a:bodyPr>
          <a:lstStyle/>
          <a:p>
            <a:r>
              <a:rPr lang="de-DE" dirty="0" err="1" smtClean="0">
                <a:latin typeface="Times New Roman" pitchFamily="18" charset="0"/>
                <a:cs typeface="Times New Roman" pitchFamily="18" charset="0"/>
              </a:rPr>
              <a:t>History</a:t>
            </a:r>
            <a:r>
              <a:rPr lang="de-DE" dirty="0" smtClean="0">
                <a:latin typeface="Times New Roman" pitchFamily="18" charset="0"/>
                <a:cs typeface="Times New Roman" pitchFamily="18" charset="0"/>
              </a:rPr>
              <a:t>: Third </a:t>
            </a:r>
            <a:r>
              <a:rPr lang="de-DE" dirty="0" err="1" smtClean="0">
                <a:latin typeface="Times New Roman" pitchFamily="18" charset="0"/>
                <a:cs typeface="Times New Roman" pitchFamily="18" charset="0"/>
              </a:rPr>
              <a:t>generation</a:t>
            </a:r>
            <a:r>
              <a:rPr lang="de-DE" dirty="0" smtClean="0">
                <a:latin typeface="Times New Roman" pitchFamily="18" charset="0"/>
                <a:cs typeface="Times New Roman" pitchFamily="18" charset="0"/>
              </a:rPr>
              <a:t> CT </a:t>
            </a:r>
            <a:r>
              <a:rPr lang="de-DE" dirty="0" err="1" smtClean="0">
                <a:latin typeface="Times New Roman" pitchFamily="18" charset="0"/>
                <a:cs typeface="Times New Roman" pitchFamily="18" charset="0"/>
              </a:rPr>
              <a:t>scanner</a:t>
            </a:r>
            <a:endParaRPr lang="de-DE" dirty="0" smtClean="0">
              <a:latin typeface="Times New Roman" pitchFamily="18" charset="0"/>
              <a:cs typeface="Times New Roman" pitchFamily="18" charset="0"/>
            </a:endParaRPr>
          </a:p>
          <a:p>
            <a:pPr lvl="1">
              <a:buFont typeface="Symbol" pitchFamily="18" charset="2"/>
              <a:buChar char="-"/>
            </a:pPr>
            <a:r>
              <a:rPr lang="en-US" sz="2000" dirty="0" smtClean="0">
                <a:latin typeface="Times New Roman" pitchFamily="18" charset="0"/>
                <a:cs typeface="Times New Roman" pitchFamily="18" charset="0"/>
              </a:rPr>
              <a:t>Fan beam</a:t>
            </a:r>
          </a:p>
          <a:p>
            <a:pPr lvl="1">
              <a:buFont typeface="Symbol" pitchFamily="18" charset="2"/>
              <a:buChar char="-"/>
            </a:pPr>
            <a:r>
              <a:rPr lang="en-US" sz="2000" dirty="0" smtClean="0">
                <a:latin typeface="Times New Roman" pitchFamily="18" charset="0"/>
                <a:cs typeface="Times New Roman" pitchFamily="18" charset="0"/>
              </a:rPr>
              <a:t>Multiple (500 - 1000) rotating detectors</a:t>
            </a:r>
          </a:p>
          <a:p>
            <a:pPr lvl="1">
              <a:buFont typeface="Symbol" pitchFamily="18" charset="2"/>
              <a:buChar char="-"/>
            </a:pPr>
            <a:r>
              <a:rPr lang="en-US" sz="2000" dirty="0" smtClean="0">
                <a:latin typeface="Times New Roman" pitchFamily="18" charset="0"/>
                <a:cs typeface="Times New Roman" pitchFamily="18" charset="0"/>
              </a:rPr>
              <a:t>Rotation only</a:t>
            </a:r>
          </a:p>
          <a:p>
            <a:pPr lvl="1">
              <a:buFont typeface="Symbol" pitchFamily="18" charset="2"/>
              <a:buChar char="-"/>
            </a:pPr>
            <a:r>
              <a:rPr lang="en-US" sz="2000" dirty="0" smtClean="0">
                <a:latin typeface="Times New Roman" pitchFamily="18" charset="0"/>
                <a:cs typeface="Times New Roman" pitchFamily="18" charset="0"/>
              </a:rPr>
              <a:t>no translation required</a:t>
            </a:r>
          </a:p>
          <a:p>
            <a:pPr lvl="1">
              <a:buFont typeface="Symbol" pitchFamily="18" charset="2"/>
              <a:buChar char="-"/>
            </a:pPr>
            <a:r>
              <a:rPr lang="en-US" sz="2000" dirty="0" smtClean="0">
                <a:latin typeface="Times New Roman" pitchFamily="18" charset="0"/>
                <a:cs typeface="Times New Roman" pitchFamily="18" charset="0"/>
              </a:rPr>
              <a:t>Much faster</a:t>
            </a:r>
          </a:p>
          <a:p>
            <a:pPr lvl="2">
              <a:buFont typeface="Symbol" pitchFamily="18" charset="2"/>
              <a:buChar char="-"/>
            </a:pPr>
            <a:r>
              <a:rPr lang="en-US" sz="2000" dirty="0" smtClean="0">
                <a:latin typeface="Times New Roman" pitchFamily="18" charset="0"/>
                <a:cs typeface="Times New Roman" pitchFamily="18" charset="0"/>
              </a:rPr>
              <a:t>as fast as 0.5 s per rotation</a:t>
            </a:r>
          </a:p>
          <a:p>
            <a:pPr lvl="2">
              <a:buFont typeface="Symbol" pitchFamily="18" charset="2"/>
              <a:buChar char="-"/>
            </a:pPr>
            <a:r>
              <a:rPr lang="en-US" sz="2000" dirty="0" smtClean="0">
                <a:latin typeface="Times New Roman" pitchFamily="18" charset="0"/>
                <a:cs typeface="Times New Roman" pitchFamily="18" charset="0"/>
              </a:rPr>
              <a:t>most common modern scanner design</a:t>
            </a:r>
          </a:p>
        </p:txBody>
      </p:sp>
      <p:pic>
        <p:nvPicPr>
          <p:cNvPr id="3" name="Grafik 2" descr="Third ct rotate-translate.png"/>
          <p:cNvPicPr>
            <a:picLocks noChangeAspect="1"/>
          </p:cNvPicPr>
          <p:nvPr/>
        </p:nvPicPr>
        <p:blipFill>
          <a:blip r:embed="rId5" cstate="print"/>
          <a:stretch>
            <a:fillRect/>
          </a:stretch>
        </p:blipFill>
        <p:spPr>
          <a:xfrm>
            <a:off x="899592" y="4005064"/>
            <a:ext cx="2322055" cy="2520280"/>
          </a:xfrm>
          <a:prstGeom prst="rect">
            <a:avLst/>
          </a:prstGeom>
        </p:spPr>
      </p:pic>
      <p:pic>
        <p:nvPicPr>
          <p:cNvPr id="4" name="Ct 3 Generation 2.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5220072" y="3987062"/>
            <a:ext cx="3384376" cy="2538282"/>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539552" y="908721"/>
            <a:ext cx="5256584" cy="2304255"/>
          </a:xfrm>
          <a:effectLst/>
        </p:spPr>
        <p:txBody>
          <a:bodyPr/>
          <a:lstStyle/>
          <a:p>
            <a:r>
              <a:rPr lang="de-DE" dirty="0" err="1" smtClean="0">
                <a:latin typeface="Times New Roman" pitchFamily="18" charset="0"/>
                <a:cs typeface="Times New Roman" pitchFamily="18" charset="0"/>
              </a:rPr>
              <a:t>History</a:t>
            </a:r>
            <a:r>
              <a:rPr lang="de-DE" dirty="0" smtClean="0">
                <a:latin typeface="Times New Roman" pitchFamily="18" charset="0"/>
                <a:cs typeface="Times New Roman" pitchFamily="18" charset="0"/>
              </a:rPr>
              <a:t>: Dual-Source-CT</a:t>
            </a:r>
          </a:p>
          <a:p>
            <a:pPr lvl="1">
              <a:buFontTx/>
              <a:buChar char="-"/>
            </a:pPr>
            <a:r>
              <a:rPr lang="de-DE" sz="2000" dirty="0" smtClean="0">
                <a:latin typeface="Times New Roman" pitchFamily="18" charset="0"/>
                <a:cs typeface="Times New Roman" pitchFamily="18" charset="0"/>
              </a:rPr>
              <a:t>2005</a:t>
            </a:r>
          </a:p>
          <a:p>
            <a:pPr lvl="1">
              <a:buFontTx/>
              <a:buChar char="-"/>
            </a:pPr>
            <a:r>
              <a:rPr lang="en-US" sz="2000" dirty="0" smtClean="0">
                <a:latin typeface="Times New Roman" pitchFamily="18" charset="0"/>
                <a:cs typeface="Times New Roman" pitchFamily="18" charset="0"/>
              </a:rPr>
              <a:t>Recording time for a CT image 83ms</a:t>
            </a:r>
            <a:endParaRPr lang="de-DE" sz="2000" dirty="0" smtClean="0">
              <a:latin typeface="Times New Roman" pitchFamily="18" charset="0"/>
              <a:cs typeface="Times New Roman" pitchFamily="18" charset="0"/>
            </a:endParaRPr>
          </a:p>
        </p:txBody>
      </p:sp>
      <p:pic>
        <p:nvPicPr>
          <p:cNvPr id="32770" name="Picture 2" descr="C:\Users\Ahmad\Desktop\Metallartefakte\DualSource.png"/>
          <p:cNvPicPr>
            <a:picLocks noChangeAspect="1" noChangeArrowheads="1"/>
          </p:cNvPicPr>
          <p:nvPr/>
        </p:nvPicPr>
        <p:blipFill>
          <a:blip r:embed="rId5" cstate="print"/>
          <a:srcRect/>
          <a:stretch>
            <a:fillRect/>
          </a:stretch>
        </p:blipFill>
        <p:spPr bwMode="auto">
          <a:xfrm>
            <a:off x="539552" y="2276872"/>
            <a:ext cx="5534025" cy="2495550"/>
          </a:xfrm>
          <a:prstGeom prst="rect">
            <a:avLst/>
          </a:prstGeom>
          <a:noFill/>
        </p:spPr>
      </p:pic>
      <p:sp>
        <p:nvSpPr>
          <p:cNvPr id="32772" name="AutoShape 4" descr="data:image/jpeg;base64,/9j/4AAQSkZJRgABAQAAAQABAAD/2wCEAAkGBxESEhUUEhQWFhMXGBkZFhUUGRkVHBcaFRUXFxcWFxgZHiggHBslGxYcIjEiJSkrLi4uFyAzODMtNyktLisBCgoKDg0OGxAQGy8mICU0LC8yMCw0Lyw0LDcyLCw0LDAtLywsLCwwNy84LSwsNiwsLCwsLDQsLy8sLCwsLCw0L//AABEIAPEA0QMBEQACEQEDEQH/xAAbAAEAAgMBAQAAAAAAAAAAAAAABQYCAwQHAf/EAEYQAAICAQEEBgUIBwUJAQAAAAECAAMRBAUSITEGE0FRYXEiMoGRoRQjM0JSYnKCBxVDU2OSsTSTosHCFkRUc4Oy0dLwJP/EABoBAQADAQEBAAAAAAAAAAAAAAADBAUCAQb/xAA4EQACAQEEBgkDBAIDAQEAAAAAAQIDBBEhMRITQVFhcQUigZGhscHR8BQy4SMzUvFCYhU0cuIk/9oADAMBAAIRAxEAPwCrz7Y+QEAQBAEAQBAEAQBAEAQBAEAQBAEAQBAEAQBAEAQBAEAQBAEAQBAEAQBAEAQBAEAQBPQZdWe4+6eXo90WYmDwQBAEAQBAEAQBAEAQBAEAQBAEAQBAEAQBAEAQBAEAlNH0h1VSCuu0qgzgAL2kk8cZ5mQTs1KctKSxJ4WmrCOjF4Gf+1Gu/wCIs/mnn0lD+KH1Vb+TMx0r1vbcSO5lRv8AuUzz6Oh/HzOvq638j5/tE59enTP371FYJ/MgU/GPpYrKUl2v1vH1L2xT7B+sdG/0mk3T2tRay+5bN4Rqq0ftnfzXtcNbSf3Q7n73n35BorPotS1Z7F1FZA/vK94D2gRrK0fuhf8A+X6O4aujL7ZXc16o1avo9qUUvuCysftKWW1fMlCce3E6haacno33Pc8PM5lZqkVfdet6xIqTkAgHRs5QbawRkF0BB45BYcDOKjug+TO6Svmk96LBqdLXYd3KMGtZVNVS0mvcBYocKN4uMKuc8QT2YNOM5RV+Kw2u++/bnszZflCEndx2K667Z2mmnZtL1jCODY1OMsCawx1IYcVGQRTvdnrDnjj3KrNSzWF/b9vv82cRowlHLO7sz9joOx9OUTdB+delQ+82E3nvRiN5FLL82OwcRONfU0nfsTw34Li9506FK5XLNrsz4ENtjSVpuGs5DA5HpnG6xXgzohOcfZ4EHjLNGcpXqWzl6N+ZWr04xucdvzakR0mK4gCAIAgCAIAgCAIAgCAbtLpbLWCVozueSqCT7hOZTjBXydyOowlJ3RV5N/7E6/GepGfs79e97t6VP+Rs192l5lr6Cvdfo+RFfqrUdYaups60c03TveeMcvGWddT0dPSV28r6mppaNzvOrU9GtbWu8+ntC9p3SceeOXtkcbXRk7lJHcrLWir3FkTLBAIAgG7Saqypt+t2Rh9ZCVPvE5nCM1dJXo6jOUXfF3Er+vEt4aulbP4teKrR47wG635lPnIPp3D9qV3B4r3XYyfXqeFVX8VgzJej4u46OwXZ/ZNiu1fNCcMB3qTPPqdX+8ruOa+cx9Op/tO/hk/nIhXRkYggqynBB4EEH4HMspqSvWRXacXxPnWHjxPHnx59vGe3IaT3m06y3LHrHy2Cx3jlipypY544I4Z5TnVxyuWB1rJ53sWa21t7esc7ww2WY7wHY2TxHnCpwWSQdWbzbNd1rOSzsWY8yxJJwMDifAT1RUVcjmUnJ3swnp4IAgCAIAgCAIAgCAIAgHrfR3ZS6ShUA+ddQ1z9pLDITwVQcY7TmfK260utUe5ZH0lks6pU1veZI1oWIA5k4lMtm/U6g+qpO6OGe1sd57vCAaqA28N3OezHCAcWv2HontNjUq9h9ZiWVWP2txSAT4nn3S3C3V4Q0IywK0rJRlLSccTi13RbQ2gjquqbseonh5oSVI9x8ZJS6SrweLvXH3I6lgozWCufAo+0eiesqsZBTZYBxFlSO6sDxBBA+HMTdpW2jOKlpJcG0Y1SyVYS0dFvkQ99Dod11ZWHNWBUj2HjLMZKSvTvK8ouLuaNc9PDbptQ9bBq2ZGHJlJU+8TyUYyV0leexk4u9Mz12tsufftYu5ABY4yccBk9vtnkKcYLRirkdTqSm75ZnPOjgQBAEAQBAEAQBAEAQBAEAQBABnoPaq9StyJavFbFDA+OMMPMMCPZPjK1N06ji9h9XSmpwUkbtG4DqTyzIyQ1uhUkHmOEA3aXk57dw/EgH4GAaIBvpwq75GTnCg8uHNj74Bre1ickknzgGrXbKXV1lLlyvJbTjerPYVY9nevbJ7PaJ0JaUX2byGtQhWjdI802h0P1tQZjVvoufSrZX4Z57qksB5ifSUrfQqXJSx4mBUsVaGN2BAy2VRAEAQBAEAQBAEAQBAEAQBAEAQBAEA9M/Rvb/wDjcMN5evIAz6ua0Po93GfPdLpa1cvVm90Y/wBJ8yzYq738sL/XP+UyjRN+ssQuQwIwcBl8OHpDt84B80you829vADBGMZ3uGM//coBpfSnmnpL3jmPAjsMAz1FZFaEjHrDj4nI/wDvCAadNWGYA8uZ8gMmAL7ix7gOQ7APCAYKxByDg94gFI/SHsdF3dTWAu+25ao4DfwWDgdm8Ac+I8Zv9F2mU06ctmXIxOkrOoNVI7SlTXMsQBAEAQBAEAQBAEAQBAEAQBAEAQC4dCNtNTVcGRGorBtdm3gd8qErRSCB6TAdnfMy32aNWUccXgvNvsNKxWiVOEldgsfZGafpAuyMaeknPADrTx7OG/OH0RS/k/D2Ol0pUf8Aiie6Q9KHoWpzRS5OVv3Wf0LwAzV8OWAw7+3u41aFgp1XJXtbVxW8s1rbOmk7k9/B7jo6PdJV1NdhbTtWgyQVcMbHVCwqrDAbzboY47O2R2iwKk0lK/syW954HdC26xNuN3rwRs2X0g0dxXc1CoTjhb80wz2ZPok+RkNWwV6ecb+WJLTtlGeTu5k1fcwc7yndPDdPao5YPf4ymWjOipBx3jhwVUEYIyMZPhAOFlIODzEA+QCtfpEvC6REPrPaGA+7WjAn3uB7DNboiDdSUtiRmdKSWrUeJ5zPoDDEAQBAEAQBAEAQBAEAQBAEAQBAEAnNrfMaerTcnfF1/mw+ZQ+SHex32SrS/UqSqbFgvV9+HYWqv6dNU9rxfoNiqNPWdW4G8CU0yn61mPSsx9msHP4iois9ZLUrnLlu7fIUbqcda+znv7Du6HaM6oXU2k9S+6xs4ZW4N6G7vHBdgWXHjnskVsmqTjOOa2cNvYsySywdVSjLJ7eP5OL9cWNqaTTWypS6imhckgBgSp7WdvrE8890l1EVSlpPFrF/Ni2Eeubqx0Vgsl83nftrSafQX2cBdcWLVVsD1dKt6SNZn6RsEYXkMcc8pDRnUtFNbFte177t3PMlrRhQm9r2LYue8kX2ttD5QjUZsW2mm2xHANYLVAMSTgVjeU8QRykGos7pNVMLm0ntz8fEm11dVE4Y3pN7svAtq7RptFWLKxZYGCorFkJrIVlrcgBuJHDt44ziZNSzTi5NJ3Lvx3o04V4SuvavZ0m0HhYDvDhvDn7QecrE5BdJOken0bBN1rbSobcyEC55ByMnOOOB4cszQsnR8660m7kUrTbY0Xo3Xs822xtW3U2Gy05PIAcAqjkqjsAn0NGjCjDQgYVatKrLSkcUlIhAEAQBAEAQBAEAQBAEAQBAEAQCU6OaRLLd6z6GpTbb4qmPR82Yqv5pBaJuMLo5vBdvtmT2eClO+WSxYors1upJY4Llnsc8q0HF2P3VX+gEScaFK5bMFxezvEU69S983wOy5flt2K/mtLQuAzcqqlPrt3ux445lmxI09RC+WMpeL3cl4IkktdO6OEY+C/J9L2al1q0gNeno9JSxChcc9Rc/LfOPZgARdGknKrjKXy5Ld/bF8qj0aeEV8vfzkS+2rjvK+z03m1W9vXVht8sp3bUrBGalJ9I9pD8wOErUYq5qu8IbHlwb37uwsVW706K+7b53bjXtPRUJp6LdVmy2odQ9VLKQSpL1i2wZ3cIcELk8OYnVKpOVSUKeCeN78blz3nNSEI04yqYtYXLwvZxdJdp2W6bSlT1dTI69TWSEBqtIGRnid0rzz8ZJZqUYVZ34vDF54ojtFWUqcGsE78FwZxbVONJovK4++7H+mS0v3qnZ5EdR/pU+3zLNpelzUaShrlN1ri01ux4jq2CV9Z9sbwbx9ETPqdHwq15aOCV1/bi/QvQtsqdGOli3f+Ch6m9rHZ3JZ2JLMeZJ4kzYjFRSiskZMpOTveZrnp4IAgCAIAgCAIAgCAIAgCAIAgCAIBOa0/J9IlXKzUYus8KxkUofPi/8sqw/UrOeyOC57X6Fqf6dJQ2yxfLZ7nbTs90rGlTC33KLNU7HAppGGVHPYMEO35RInVUpa1/asI8X8wXaSKm4x1azeL4L5izY2mR61RS1ehVuDY+d1dg4E1p9Y9gB4KDx45E8U3GTbxn4RXF/GzrRUo3LCHjJ8PmBltKtEQJqD8noHFdHSQ1znse4ngGI7W5dizym23pU+tL+TyXBfjvFRKKun1V/FZ9v57hs7a/X1XaOlBQrIXpWtm3ndBlkscnLl0BHYMqvCKlHVyjWm9LY79ie1brhTrayMqUVduu9eZF9H/nKtTp+16+tT8eny+B4lC4li0dWcKm53Pk/zcQUOtGVPer+74zGz0tnof3epcey2pWHxrPvhYWh8Yrwf5Dxs64P0G2z/wDn0Q/guffqLf8AxFD9ypzXkhW/bp8vVn3pR6L01fuqKlP4nXrW+Nnwiy4qU97ft6C04NR3Je/qQsslYQBAEAQBAEAQBAEAQBAEAQBAEAQCR2BoFuuCucVKC9rfZrQbzH28h4kSGvUdOF6zyXNk1CmpzueWb5E5sal9XqbNWyBgH+ar7Gsx83Wf4aKN5j2KvjKtaSo0lST5vhtfN5LiWqMXWqOq1yXHZ3bSw6vQUaasnV2j0237FOes1T5zvOgwRUpPopkA82I5SnCpUqy/SWWC3RXB73tfcWpwhTjfUfF75fjcu8q21Oljsx+Tr1WRu9acG0qOAVSBipcfVrA8zL9KxpL9THhs/PNlGra231MOO38dhWyc8Tzl0pmzTXtW6uhwyMGU9xU5B94nkoqScXkz2MnFprYT2uuFGrp1dQxVaRcAOQ44vq9jbw8iJThF1KMqMs1h7PyLc3oVY1Y5PH3Ru1miFVe0KR6qPTbX+AuVVvatqzyFTTlSnvTT53fhnU4aMakd1zXztNGt0vWHZ1X26kX+fU2/+Z1Cegqs9zfhFHM46TpR4erI7pFqut1V7jkbGx+EHC/ACTWeGhSjHgQ2iWlVk+JHSYhEAQBAEAQBAEAQBAEAQBAEAQBAEAu/R/oxfZpQqYQ6pvSsc+rTWcgAcyWfjw7EGecy7Ra4RrXvHR2cX7eppULNOVK5YaW3gbtr9J6tEg0uz8FkUq+oIB4k5fqxyyTjLeAA5AzylZJV5a2vt2eV51VtUaK1dHZt9ijX3u7FnYsx5sxLE+ZM1IxUVclcjMlJyd7Nc9PBAEAnNlfP6e3TnjYmbqPyj55B5oA2O9JVq/p1FU2PB+j9O0tUv1Kbp7VivUmNFi7Th+1tJbp2H39Nu3Ve+sD+SVp/p1Lv9lLslg/HzLEOvTv/ANWu1YrwPmlG7fpbDyp0PXfyLay/4iJ7LGnOP8p3eQirpxlujf5lMzNIzRAEAQBAEAQBAEAQBAEAQBAEAQDv2Zse6/LIAK19e1zuIn4mPb4DJ8JFVrwp4PPcs2S06M6mKy3vItPRjYtLuOpUXYOH1Ny4qXHpEU1HjY+AfW4cM4lC015qPXd3+qz7XsXLvL1nowb6uPF5di2kv082/wBRWaqxuX3gb5By1dQ4KpYcie4cBxx3mvYLNrJaUsYx8WTWy0auOis34I8wm4YwgCAIAgHRs7WNTalqesjBh447D4EcPbOKkFUi4vad05uElJbC/dGdOg1T0p9Deo1Gnz2Blet18wlli/8ATEybTKTpKbzj1X4NeKT7TVoRSqOKyeK9fN9xG7SHV6d3PBvkWkoHnZ6bjz3ajJqfWqKP+0pd2C8yKq0oOX+sV34+hS5pmYIAgCAIAgCAIAgCAIAgCAIB17O2bde27UhYjiTyCjvZjwUeJnFSrCmr5M7p0pVHdFEl1ej03rkaq4fVQkUKfFxhrPZgeJkF9arl1V492zzJ7qVLPrPw/J2aoswSzaDHdxmjR14rJB5egBiqs9+N49nfI43JuNDtk8fHa/BEkr2lKt2RWH9LxLRpjZpqTqNQQjbmBVX6I09WeFNY7LLXAUnmArHOVlCWjVnq6ePF/wCT3vgl6bGXY3046c+5bFuXF/MjzfaWue+17XPpMc+AHYo7gBgDym1TpqnFRjsMepN1JOTJ3Y3QvUXAPZims8QXzvMO9axxPmcCU7R0jSpYLF8Pct0LBUqYvBFm0vQzQp6wttPezbg9gQZ+My59K1n9tyNGHRtFZ3s6z0Z0H/DD+8t/9pF/yVp/l4Ik+gofx8zi1fQnRv6htqPgRYvtDYPxk9PpaqvuSfgRT6MpP7b0VPbfRLU6YF8Cyoc7K8nA++p4r7eHjNWz26lWwTue5mZXsVWljmuBAy4VC2dFdo4RT9fSP1yd5pfC6hB5A7/80oWql1numru3/F+hfstTq8Y49m33JT9JyisLWPr2bw/DVSiL8XaV+jOs3LcvNv2RN0h1Vo735JHn81zKEAQBAEAQBAEAQBAEAQDdpNLZawStGdzyVQSfhOZzjBXydyOoQlN3RV5L/q7T6bjqn62wf7vSw4HutuGQvkuT4iV9bUq/tq5b36L3LGrp0/3He9y9War9pajVFaKl3ayfQ09IwvmQOLH7zEzqNKnSvnJ4738w7Dl1Z1epFYbkb96nRct27Vjt4NVQfDsssHf6o8SJx16+eEPF+y8Wd9Sjxl4L3fgd+y9JYttbOS+v1DDqw/pGkN/vFgP18cVU8gMnsEiqzi4NRwpxzu28Fw3vsJacJKScsZyy4cX7Gvp5thbLBp6Tmmn0d7OescDBcntxxGe8se2e2Cg4x1ks5eCObbWUpauOS8Sb6H9GVpVb71DXMA1aMMisHiHYHm57AeXnKHSFvcm6dN4bXvLtisSitOefkWd2JOScnvMxzUPkAQBAMkcg5H/3ge8QCldNejKhTqdOuAPpahyXJ+kQfZzzHZ5ct7o+3Of6VTPYzGt1jUf1IZbUVLZOvNFyWgZ3TxU8mUjDKfAqSPbNSrTVSDg9pm0qjpzUkXL9K9OX01ikms1bgz2EekM+JVx7pm9FSwnF533mh0lHGMllcUKaxliAIAgCAIAgCAIAgHXsrRG+6uoHBdguTxxntxI6tTVwc3sO6UNOajvLRpOhKb6izU1tvAMldZ3bLN71QOswEzz458pnS6TV3Vj35LuzLcLLTvSc1jktr7yE1m3W3TXp1GnqPArWTvP/AMy31n8uA8JdhZ1fpTek+OzktnmQztDu0YLRXD1Zy7K2U95OMLWnGy1+CVjvJ7T3KOJndWtGnni3ktrOKVGVR8Nr3HZqtqpUhp0mVU8LLzwst7wP3df3RxPbmRxoym9Or2LYvd8e4klVUFoUu17X7L4zPQUJpa11FyhrGGdPS3EH+PYPsA8h9YjuE8qSdaTpweCzfouO/ce00qUdZLPYvV/MTr0l9mn09mssYnUanerpZj6QU/TXefJQezJkc4xqVFRj9scX6L1JIylTg6svulgvV+hx9C9nC/VoGGUTNjjvCcQD4Ft0e2d26tqqDazyI7FS1lVJ5ZnqDuSSTzM+UPpT5AEAQBAEAyQjtGVOQwPIqRhgfMT1Np3o8aTVzPJtq7INesfTL+83EPeHI3D/ACsJ9dSrqVFVXuv9z5ipRcazprf/AEeldPa0v01lSj06B1qeK0sUsHkFYH8wmLYHKnVUnlLDvxRr2yKnTcdqx7szyGfQmCIAgCAIAgCAIAgCATXQv+3af8f+kyrbf+vPkWbJ+9EkuiX9to/5g9/GYlX7GVLB/wBmHMitn7JUVrdqmNdJ9RR9Jd4Vg8l73PDzm7UrNy0KWL8Fz9i3GiktOpgvF8vc07U2s1wVAorpT1KU9VfvE82c9rHj5TqlRUOs8ZPNv5guBxVrOeCwS2HTszRV1VjU6gZXj1NJ/bMO1v4Snme3kJxVnKctVTz2vd+Wd06cYR1lTsW/8GzY+it2jq/nGJyd61+W6uQAq9gzkKo8RPK1SNlo9Vcvniz2lCVoq9btPnTLai36givAoqAqpC8gqcMjzOT5Yix0XTp9b7nizy11VOpdHJYIlv0ZgdZqO/qhjy6xcyn0vfq48y30Xdpy5F4nz5tiAIAgCAIAgFT2qoG11c8q6ltf/pacvx9qge2b1nv+hu3u7vZj17vq79yv7kb9q7R6q4WNxWvWW02DsNV1Ve+D/Kx/LPKVLThorNxTXNN3HtSpoS0nsk12NIpG3tmnTaiyk/Ubge9TxU+1SJqUKqq01NbTMr09XUcTgkpEIAgCAIAgCAIAgEj0cu3NXp2PIW158i4B+EhtEdKlJcH5E1nd1WL4omdCep1qZ4bl4B8MWYMwHjArU3q7UuEvU1fpAqxqQ3H00yQWLYK2WVkDPIehyHATW6OlpUeT9i9bfvv+Ztehw7J2em4dRqMihThV5Ne4/Zp937Tdg8ZPVqyv1dP7vJb36I4pUldrJ5efA5No66zUWb7cScKqqOCqOC1oo5AcgP8AOSU6caUbl84sjqTlUley2bw0GksVSOtzuMw/fuvpKPCmtsfjt8BM+76ism8s+z/6fgi/eqFJ3Z5dv4XiyjzUMwnuhG0Fp1ab5wlgNbHuD8ifAMFPslO30XVoNLNYluxVdXWTeTwPTnUgkHmOBnyp9IfIAgCAIAgGVa5PE4HMk8gBxJPgBPUm3cjxu7Fnnza7r32hqRyZVqT8N1ioo/u0M+lVPVxpUt2PcvdmDrNN1ai5d79jZ0g9P9ZL9jUpYP5rKj/3ieWfq6l74teTPa/WVVbmn6GXSKr5VoNNqx9JWvVXd5Ctuqx8jj+9E8s71VonS2PFfPmR5XWtoRq7Vg/nzMps0jPEAQBAEAQBAEAQD6jEEEcxxHmIavwPU7neWjpHg3mxeVypcP8AqqGP+In3T51R0b4vZgcW6N1ZyW2595YOkmyk1Qq1LZ6pVZrNwbzuLN20IijtLtYM8huknlJbHXdNSprN5blxfhzNepTVaMajyz4u/HzvKJtfabXuCQFRRu11r6tajkq/1J7TxmxSpKmrs3te8z6tV1Hw2LcSXR6g1L8p3c2Fur0qH69pwC+O5Mg/iKyG0S03qtmcnuW7t8iazx0VrNuS5/g09KNQOsWhW3koG4W+3YTm6zxJfIz3KJ1ZY9VzaxljyWxdxzaZdZQWzz2shZZKwgHpXRDpGuoVabSBqFACMT9MAMAEn9oB7/OfP9IWFwbqQy28PwbthtimlCefmWFgRwPOZJpCAIAgH1EJOAMmAU/pr0lUK2moYMTwusU8MfukI5j7R9nfNzo6wtNVanYvUx7fbE06cO1+hC6Bd3SUr23ase1alVfdvWn3S9Ud9WT/AIx8/wCipTV1KK3y8v7One39VtJftV6g+2q1bP6IffOMqVF8Y+Ku9TtY1Kq4PwZl0M1q9VfTZxrwHYfw2+avPsDI48a55bKb04zjnl25r1XaLJNaEoPL0yfv2Fc2nomotepuaMRnvHYw8CMH2y7SqKpBTW0p1IOE3F7DlnZwIAgCAIAgCAIAgFlR+u0VbfXoY1N+B8vUffvj3TGtkNCtfslj27fQ7tEdOhGe2OD5bPUtXRHXltKyZO9QwbdGfSrB3ypHaMdYMfeWZ9SN0r9/z2LnR9ZyoNbY49mfv3opT7Bb5Y+nBAVWJNh5LUBv9YfDcIPtE+gVpWoVTfs3vd3kLs/6zhs38N5J17QXNmqQbtWnUU6RD9twQHPewXesPiRIHTeFJ5yxly+YInVRY1FlHCPzxKlNAzxAEAQC17H6cXVgJeouQcMk4sA8H7fzAzNtHRlKpjHB+HcaFDpGpDCWK8SzabpdoHHGx6z3WITj8yZEzJ9F145JPl+TRh0jRlm7jqO39D/xVfus/wDSRfQWj+HkSfW0P5HFq+mOhrHotZae6td0e1nx/Qyan0VXl91y+cCKfSNGOWJVdt9MdRepRAKajwKpneYdzueJHgMDwmtZ+j6VF6Wb4mZXt1SqrskVuXikWhxu27Nq7AtLn8V93WH/AAlZRWMK0+a7ld7l54TpR5eLMdkuDtRgeVlt1Z8et6xB8WEVV/8AlT3JPuuPKbX1L4trvvIzo5qRVqay/qEmuwfcsBrf4MT7JPaIadJ3Z5rmsUQ0JaFRX5ZPtJHpDpC1W8fpdM/ya7xVSRRZ7QCufuiQ2eaU7tkusvVepNaIXxv2xwfoyty6UhAEAQBAEAQBAEAmOi+rRbTXacU3r1bn7JJzW/5XAPlmVLbRdSnes1ivUmotNuEspYez7CW2JrG0Wr9MY3WKWj7uePuIBHkJiyWnHAr2aq7LaOtswfzxLb0h2Mj1Otbbr2hUV1AItQBn09bNn0VJ9DIzkqmZ7ZrS4SWlil4b384m5Wpx0dFbcE96/wAV6ccDz7pGwr6vSqeFAPWEdtz4Nvnu4Cfkm3ZlpX1X/llyWXuZ1oejdTWzPnt9iFlkrCAIAgCAIAgCAIBnTUXZVHNiAPMnAnkncr2exV7SLPc4fa6KvqpfXWvlSVQY8PQlGK0bG29qb78S63pWpJbGl3EPptVuaxbO68P7rMyzKF9Fx4XeBBGd1bS4+pht7T9Xqb07FtcDy3jj4YntCWlSi+COa8dGpJcWWI6pWemy0/M6ykU3k9lleE6zwIZa39plLQajKMc4O9cnjd5ouaabjKWU1c+a2+TKprNK9Vj1uMOjFWHiDgzQhNTipLJlCcXCTi9hpnRyIAgCAIAgCAIAgFoa35VQLed9IC3DtdBwS7xxwRvyntmJaaOqqYfa8ue47tMNbDWL7lny2P0ZZuhe1lur+SXHiAepbtI5lAexgQGU94HdKFWNz0kWujrQqkdRPs9vVFe6e7Eauw3gcHOLcDAFh47+OxbPW8DvDsmx0daFOGreay5fgWyi09Pv57+38FSmkUhAEAQBAEAQBAEAl+iVYbV0lvVRjYfKpTZ/ple1tqjK7bh34FiypOqr9mPdibeilhfaFDHm1wY+ZbJnNqWjZ5JbjqzPStEW95Bk5498tlUmumBzqmf94lVnnv0ox+JPulWx4Ukt167myza8are+5+B29G9Iuq09lDtuCp1v3z2IRuXY8cBSB2kSK1VNRNVFtV3bmvUkoRVSm4yd12PZtOjb2zF1e5bpG62wIFtrYBLSUGA+7n0zu4B3c+rnHHhBZLXGF8KmCvw3Y7OB5U0LRdKk73ditv57CoTVKYgCAIAgCAIAgCAdey9oPRYtiYyOBU8QyngyMO1SOEjq0o1YOMjunUcJXonNdQoC6jTE9SzcOPpUuOPVsRyI5g9o4zDnCVOWhPPzIrRR0GqlP7X4PcXTYO16toVHT6gA3Fd3jwFo58D2OMZ8CMjtEqvSoyU4f0a9jtUbVDV1Pu8/z/Z550m2BZo7N1slGzuORjIHMHuYdo9o4ET6GzWmNeN6z2opWizulLgQ8slcQBAEAQBAEAQCa6PehXq7fsUFB+K91r4flLfGVrRjKEN7v7leWbPhGc9yu7x0M/t1B7nz7lY/5RbP2JCyfvRIReUtFZlh2npX1A0PVqWeykVhR2mq10/oBx7pTpTjTdTSeCd/eky3Vg6ip6Kxau7mWnRto9ngaVyzOwPymxMEAshUVEYyyrvE8ORwfCY9orTtEtPYsl6kzq0LO9TJ/wDprldd82kLr6vkNJYMr3XhlpsQ5VauT2K3Y7Z3QOYBMsWOlrp3vKPmVYUfpo6d6beTW7fz2cCoTbIBAEAQBAEAQBAEAQCQ2PtRtOx4B63G7bU3quvd4MOYbmDIa9CNaNzz2PcSU6mjg8U81vJfVaIbov0zF6cjjyeluxLAOR7m5HsmJOEoS0JrHz5ENezumtZTd8fFc/csmzOktGqq+TbQAIPq3cuXIsexh9oe3tzClOlLTpM0LN0hCrHV2jv9/cq/SrojbpDvr85pzxW1eOAeQfHAHx5H4TastthXV2Ut3scWiySpYrGO8rkulQQBAEAQBAEAmk9DZ7HtuvUea0ISf8VolZ9a0L/Veb/BZXVs74vy/sdDf7ZX4C0+6iw/5RbP2X2eaFk/dXb5GGx9iGxetubqtOObn1nI5pUv1m+A7Z5abXGl1VjLd7nEaau05u6PnwRc6dpVVaLe0KHfQuGNhDWUJYQSVwOKkjn2HnMOpOdSf6jzu7bi07WlZ9KzrFZ35xXzaVvQ6NSrX3krQp9JvrWMf2deebHtPYOJksYynLQhn5czLs9DWdef2rPjwXzAh9sbTbUWbzAKoG7XWvq1oOSr/wCe0kmblCjGjDRX9lirUc3uWxbjhkpGIAgCAIAgCAIAgCAIB17M2lbp336mweRB4qwPNXU8CD3SOrShVjoyRJTqSpu+JP0V0av6ErTeedDthXP8Fz2n7DewmZFazTo45x37ufuJ2aFbGlg/4+z9GbtnbZ1eiY1nIX69No9Eg8xunlnwlVwjPEipWqvZXovLczDWaTQan0qz8ktPNGy9JPgw4p7sS5RttWnhPrLx/JZ1tmrZdR+H4InVdGtUg3lr61Pt0EXL70yR7QJoU7ZRn/ldzwPHZ53XxxW9Y+REupU4IIPceBllNPIhaazPkHggHRpNDdb9FW9n4FZ/6CcSqQh9zS5ncac5famyWr6MMnHU210D7JPWWeytM49pEqVOkKa+xX+C7yR0VD92SXi+5E3tfYunqq09V1+VrWxwtIy9nXWEq2T6KAoqccnlylONuelKUY4u7PZcvHG8sWhUqUIxnLK94bb33LYZdH9tUJaqCiuuk7wUkF2V2RkFjvzbIYgjgMHgOErVpVJ3tyd5DZrfFVFHRSj33Pe3tOHWaTV3XtXYCbK+DclStV7cjComPITlSileVKlO0VarjPNdy9EiVI0+grJdibHUg44O6ngVrU8a6z22MMkeqO2d0qNS0Pq5eH5fDvL9OlCzxxeL73wW5f7PF7Cl7W2o+oYFsKijFda8FrXuUf1J4ntm5QoRoxuj2veVqlRze5LJbjhkxGIAgCAIAgCAIAgCAIAgCAIBYtndKnCivVINTUOW+SLE/BbzHkfhKNewQm9KHVfDLuLMbRetGqtJcc1yZL0bI0eq/smpCuf2Go9Fs9wccG9mZmVadaj98cN6PHYKNXGjO57n7mjUdHNfpzkV2D71R3vihzIlUhLaV5WK1UXek+z8Ghtu6sei7lvC5Vs9/WAmdKKWK8Dn6y0Rwb78fMxG2j206U+J09X+SyTSn/J97H11TdHuR8/Xlg9VKE/BRSPju5njcnnJ97Dt1XZcuxexk20dbfwD3Pn6qb2P5U4fCcaMUeOvaa21vl+Dfpei2pY+mBX+M5Y+Va5c+6eOrHYdw6PrSfWw5+yvfgTuq6MNalSb5zUCpsK8SpO8q7gY43eOC5XgZEql17L9SwupGMb/ALcL/LC/ZxaOkbP0uhG9Y61H7TEPafw4B3O31FY/eE6hGpWd0Vf5fObJoWalZ8Xhzxf47E+ZW9rdNQAU0iboznrH4kn7QQk+l95yzd2Jp0OjdtV38F7+1xBO1xSuprt9fy72U++5nYs7FmPEsxJJPiTzmpGKirksClKTk72YT08EAQBAEAQBAEAQBAEAQBAEAQBAEAmdl9Kdbp8dXe+6Pqsd9fc2cezErVbHRqfdH0LFO11aeUix6f8ASbceF+nps8RlT7c7w/pKc+iaf+EmvH2Lcekpf5xTOyrp7s8+vocfhWpv6gSF9F1l9s/M9+rs0vup+CNy9Otlg5GlsB8K6R/qnH/GWj+S737HcbXZY5Qu7EZ2/pH0WPRovP3WKhfdvEfCF0VW2yXj7HTt9HYmRup/SVgYp0qD/mMWHtRQBJ49Er/OfcRS6RWUYd/sQe0OnGutGOt6tfs0jq/cfW+Mt0+j6EMbr+eJWnbq0ldfdyK9Y5YksSSeZJyT5ky4kkrkVW23ezGDwQBAEAQBAEAQBAEAQBAEAQBAEAQBAEAQBAEAQBAEAQBAEAQBAEAQBAEAQBAEAQBAEAQBAEAQBAEAQBAEAQBAEAQBAEAQBAEAQBAEAQBAEAQBAEAQBAEAQBAEAQBAEAQBAEAQBAEAQBAEAQBAEAQBAE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2774" name="AutoShape 6" descr="data:image/jpeg;base64,/9j/4AAQSkZJRgABAQAAAQABAAD/2wCEAAkGBxESEhUUEhQWFhMXGBkZFhUUGRkVHBcaFRUXFxcWFxgZHiggHBslGxYcIjEiJSkrLi4uFyAzODMtNyktLisBCgoKDg0OGxAQGy8mICU0LC8yMCw0Lyw0LDcyLCw0LDAtLywsLCwwNy84LSwsNiwsLCwsLDQsLy8sLCwsLCw0L//AABEIAPEA0QMBEQACEQEDEQH/xAAbAAEAAgMBAQAAAAAAAAAAAAAABQYCAwQHAf/EAEYQAAICAQEEBgUIBwUJAQAAAAECAAMRBAUSITEGE0FRYXEiMoGRoRQjM0JSYnKCBxVDU2OSsTSTosHCFkRUc4Oy0dLwJP/EABoBAQADAQEBAAAAAAAAAAAAAAADBAUCAQb/xAA4EQACAQEEBgkDBAIDAQEAAAAAAQIDBBEhMRITQVFhcQUigZGhscHR8BQy4SMzUvFCYhU0cuIk/9oADAMBAAIRAxEAPwCrz7Y+QEAQBAEAQBAEAQBAEAQBAEAQBAEAQBAEAQBAEAQBAEAQBAEAQBAEAQBAEAQBAEAQBPQZdWe4+6eXo90WYmDwQBAEAQBAEAQBAEAQBAEAQBAEAQBAEAQBAEAQBAEAlNH0h1VSCuu0qgzgAL2kk8cZ5mQTs1KctKSxJ4WmrCOjF4Gf+1Gu/wCIs/mnn0lD+KH1Vb+TMx0r1vbcSO5lRv8AuUzz6Oh/HzOvq638j5/tE59enTP371FYJ/MgU/GPpYrKUl2v1vH1L2xT7B+sdG/0mk3T2tRay+5bN4Rqq0ftnfzXtcNbSf3Q7n73n35BorPotS1Z7F1FZA/vK94D2gRrK0fuhf8A+X6O4aujL7ZXc16o1avo9qUUvuCysftKWW1fMlCce3E6haacno33Pc8PM5lZqkVfdet6xIqTkAgHRs5QbawRkF0BB45BYcDOKjug+TO6Svmk96LBqdLXYd3KMGtZVNVS0mvcBYocKN4uMKuc8QT2YNOM5RV+Kw2u++/bnszZflCEndx2K667Z2mmnZtL1jCODY1OMsCawx1IYcVGQRTvdnrDnjj3KrNSzWF/b9vv82cRowlHLO7sz9joOx9OUTdB+delQ+82E3nvRiN5FLL82OwcRONfU0nfsTw34Li9506FK5XLNrsz4ENtjSVpuGs5DA5HpnG6xXgzohOcfZ4EHjLNGcpXqWzl6N+ZWr04xucdvzakR0mK4gCAIAgCAIAgCAIAgCAbtLpbLWCVozueSqCT7hOZTjBXydyOowlJ3RV5N/7E6/GepGfs79e97t6VP+Rs192l5lr6Cvdfo+RFfqrUdYaups60c03TveeMcvGWddT0dPSV28r6mppaNzvOrU9GtbWu8+ntC9p3SceeOXtkcbXRk7lJHcrLWir3FkTLBAIAgG7Saqypt+t2Rh9ZCVPvE5nCM1dJXo6jOUXfF3Er+vEt4aulbP4teKrR47wG635lPnIPp3D9qV3B4r3XYyfXqeFVX8VgzJej4u46OwXZ/ZNiu1fNCcMB3qTPPqdX+8ruOa+cx9Op/tO/hk/nIhXRkYggqynBB4EEH4HMspqSvWRXacXxPnWHjxPHnx59vGe3IaT3m06y3LHrHy2Cx3jlipypY544I4Z5TnVxyuWB1rJ53sWa21t7esc7ww2WY7wHY2TxHnCpwWSQdWbzbNd1rOSzsWY8yxJJwMDifAT1RUVcjmUnJ3swnp4IAgCAIAgCAIAgCAIAgHrfR3ZS6ShUA+ddQ1z9pLDITwVQcY7TmfK260utUe5ZH0lks6pU1veZI1oWIA5k4lMtm/U6g+qpO6OGe1sd57vCAaqA28N3OezHCAcWv2HontNjUq9h9ZiWVWP2txSAT4nn3S3C3V4Q0IywK0rJRlLSccTi13RbQ2gjquqbseonh5oSVI9x8ZJS6SrweLvXH3I6lgozWCufAo+0eiesqsZBTZYBxFlSO6sDxBBA+HMTdpW2jOKlpJcG0Y1SyVYS0dFvkQ99Dod11ZWHNWBUj2HjLMZKSvTvK8ouLuaNc9PDbptQ9bBq2ZGHJlJU+8TyUYyV0leexk4u9Mz12tsufftYu5ABY4yccBk9vtnkKcYLRirkdTqSm75ZnPOjgQBAEAQBAEAQBAEAQBAEAQBABnoPaq9StyJavFbFDA+OMMPMMCPZPjK1N06ji9h9XSmpwUkbtG4DqTyzIyQ1uhUkHmOEA3aXk57dw/EgH4GAaIBvpwq75GTnCg8uHNj74Bre1ickknzgGrXbKXV1lLlyvJbTjerPYVY9nevbJ7PaJ0JaUX2byGtQhWjdI802h0P1tQZjVvoufSrZX4Z57qksB5ifSUrfQqXJSx4mBUsVaGN2BAy2VRAEAQBAEAQBAEAQBAEAQBAEAQBAEA9M/Rvb/wDjcMN5evIAz6ua0Po93GfPdLpa1cvVm90Y/wBJ8yzYq738sL/XP+UyjRN+ssQuQwIwcBl8OHpDt84B80you829vADBGMZ3uGM//coBpfSnmnpL3jmPAjsMAz1FZFaEjHrDj4nI/wDvCAadNWGYA8uZ8gMmAL7ix7gOQ7APCAYKxByDg94gFI/SHsdF3dTWAu+25ao4DfwWDgdm8Ac+I8Zv9F2mU06ctmXIxOkrOoNVI7SlTXMsQBAEAQBAEAQBAEAQBAEAQBAEAQC4dCNtNTVcGRGorBtdm3gd8qErRSCB6TAdnfMy32aNWUccXgvNvsNKxWiVOEldgsfZGafpAuyMaeknPADrTx7OG/OH0RS/k/D2Ol0pUf8Aiie6Q9KHoWpzRS5OVv3Wf0LwAzV8OWAw7+3u41aFgp1XJXtbVxW8s1rbOmk7k9/B7jo6PdJV1NdhbTtWgyQVcMbHVCwqrDAbzboY47O2R2iwKk0lK/syW954HdC26xNuN3rwRs2X0g0dxXc1CoTjhb80wz2ZPok+RkNWwV6ecb+WJLTtlGeTu5k1fcwc7yndPDdPao5YPf4ymWjOipBx3jhwVUEYIyMZPhAOFlIODzEA+QCtfpEvC6REPrPaGA+7WjAn3uB7DNboiDdSUtiRmdKSWrUeJ5zPoDDEAQBAEAQBAEAQBAEAQBAEAQBAEAnNrfMaerTcnfF1/mw+ZQ+SHex32SrS/UqSqbFgvV9+HYWqv6dNU9rxfoNiqNPWdW4G8CU0yn61mPSsx9msHP4iois9ZLUrnLlu7fIUbqcda+znv7Du6HaM6oXU2k9S+6xs4ZW4N6G7vHBdgWXHjnskVsmqTjOOa2cNvYsySywdVSjLJ7eP5OL9cWNqaTTWypS6imhckgBgSp7WdvrE8890l1EVSlpPFrF/Ni2Eeubqx0Vgsl83nftrSafQX2cBdcWLVVsD1dKt6SNZn6RsEYXkMcc8pDRnUtFNbFte177t3PMlrRhQm9r2LYue8kX2ttD5QjUZsW2mm2xHANYLVAMSTgVjeU8QRykGos7pNVMLm0ntz8fEm11dVE4Y3pN7svAtq7RptFWLKxZYGCorFkJrIVlrcgBuJHDt44ziZNSzTi5NJ3Lvx3o04V4SuvavZ0m0HhYDvDhvDn7QecrE5BdJOken0bBN1rbSobcyEC55ByMnOOOB4cszQsnR8660m7kUrTbY0Xo3Xs822xtW3U2Gy05PIAcAqjkqjsAn0NGjCjDQgYVatKrLSkcUlIhAEAQBAEAQBAEAQBAEAQBAEAQCU6OaRLLd6z6GpTbb4qmPR82Yqv5pBaJuMLo5vBdvtmT2eClO+WSxYors1upJY4Llnsc8q0HF2P3VX+gEScaFK5bMFxezvEU69S983wOy5flt2K/mtLQuAzcqqlPrt3ux445lmxI09RC+WMpeL3cl4IkktdO6OEY+C/J9L2al1q0gNeno9JSxChcc9Rc/LfOPZgARdGknKrjKXy5Ld/bF8qj0aeEV8vfzkS+2rjvK+z03m1W9vXVht8sp3bUrBGalJ9I9pD8wOErUYq5qu8IbHlwb37uwsVW706K+7b53bjXtPRUJp6LdVmy2odQ9VLKQSpL1i2wZ3cIcELk8OYnVKpOVSUKeCeN78blz3nNSEI04yqYtYXLwvZxdJdp2W6bSlT1dTI69TWSEBqtIGRnid0rzz8ZJZqUYVZ34vDF54ojtFWUqcGsE78FwZxbVONJovK4++7H+mS0v3qnZ5EdR/pU+3zLNpelzUaShrlN1ri01ux4jq2CV9Z9sbwbx9ETPqdHwq15aOCV1/bi/QvQtsqdGOli3f+Ch6m9rHZ3JZ2JLMeZJ4kzYjFRSiskZMpOTveZrnp4IAgCAIAgCAIAgCAIAgCAIAgCAIBOa0/J9IlXKzUYus8KxkUofPi/8sqw/UrOeyOC57X6Fqf6dJQ2yxfLZ7nbTs90rGlTC33KLNU7HAppGGVHPYMEO35RInVUpa1/asI8X8wXaSKm4x1azeL4L5izY2mR61RS1ehVuDY+d1dg4E1p9Y9gB4KDx45E8U3GTbxn4RXF/GzrRUo3LCHjJ8PmBltKtEQJqD8noHFdHSQ1znse4ngGI7W5dizym23pU+tL+TyXBfjvFRKKun1V/FZ9v57hs7a/X1XaOlBQrIXpWtm3ndBlkscnLl0BHYMqvCKlHVyjWm9LY79ie1brhTrayMqUVduu9eZF9H/nKtTp+16+tT8eny+B4lC4li0dWcKm53Pk/zcQUOtGVPer+74zGz0tnof3epcey2pWHxrPvhYWh8Yrwf5Dxs64P0G2z/wDn0Q/guffqLf8AxFD9ypzXkhW/bp8vVn3pR6L01fuqKlP4nXrW+Nnwiy4qU97ft6C04NR3Je/qQsslYQBAEAQBAEAQBAEAQBAEAQBAEAQCR2BoFuuCucVKC9rfZrQbzH28h4kSGvUdOF6zyXNk1CmpzueWb5E5sal9XqbNWyBgH+ar7Gsx83Wf4aKN5j2KvjKtaSo0lST5vhtfN5LiWqMXWqOq1yXHZ3bSw6vQUaasnV2j0237FOes1T5zvOgwRUpPopkA82I5SnCpUqy/SWWC3RXB73tfcWpwhTjfUfF75fjcu8q21Oljsx+Tr1WRu9acG0qOAVSBipcfVrA8zL9KxpL9THhs/PNlGra231MOO38dhWyc8Tzl0pmzTXtW6uhwyMGU9xU5B94nkoqScXkz2MnFprYT2uuFGrp1dQxVaRcAOQ44vq9jbw8iJThF1KMqMs1h7PyLc3oVY1Y5PH3Ru1miFVe0KR6qPTbX+AuVVvatqzyFTTlSnvTT53fhnU4aMakd1zXztNGt0vWHZ1X26kX+fU2/+Z1Cegqs9zfhFHM46TpR4erI7pFqut1V7jkbGx+EHC/ACTWeGhSjHgQ2iWlVk+JHSYhEAQBAEAQBAEAQBAEAQBAEAQBAEAu/R/oxfZpQqYQ6pvSsc+rTWcgAcyWfjw7EGecy7Ra4RrXvHR2cX7eppULNOVK5YaW3gbtr9J6tEg0uz8FkUq+oIB4k5fqxyyTjLeAA5AzylZJV5a2vt2eV51VtUaK1dHZt9ijX3u7FnYsx5sxLE+ZM1IxUVclcjMlJyd7Nc9PBAEAnNlfP6e3TnjYmbqPyj55B5oA2O9JVq/p1FU2PB+j9O0tUv1Kbp7VivUmNFi7Th+1tJbp2H39Nu3Ve+sD+SVp/p1Lv9lLslg/HzLEOvTv/ANWu1YrwPmlG7fpbDyp0PXfyLay/4iJ7LGnOP8p3eQirpxlujf5lMzNIzRAEAQBAEAQBAEAQBAEAQBAEAQDv2Zse6/LIAK19e1zuIn4mPb4DJ8JFVrwp4PPcs2S06M6mKy3vItPRjYtLuOpUXYOH1Ny4qXHpEU1HjY+AfW4cM4lC015qPXd3+qz7XsXLvL1nowb6uPF5di2kv082/wBRWaqxuX3gb5By1dQ4KpYcie4cBxx3mvYLNrJaUsYx8WTWy0auOis34I8wm4YwgCAIAgHRs7WNTalqesjBh447D4EcPbOKkFUi4vad05uElJbC/dGdOg1T0p9Deo1Gnz2Blet18wlli/8ATEybTKTpKbzj1X4NeKT7TVoRSqOKyeK9fN9xG7SHV6d3PBvkWkoHnZ6bjz3ajJqfWqKP+0pd2C8yKq0oOX+sV34+hS5pmYIAgCAIAgCAIAgCAIAgCAIB17O2bde27UhYjiTyCjvZjwUeJnFSrCmr5M7p0pVHdFEl1ej03rkaq4fVQkUKfFxhrPZgeJkF9arl1V492zzJ7qVLPrPw/J2aoswSzaDHdxmjR14rJB5egBiqs9+N49nfI43JuNDtk8fHa/BEkr2lKt2RWH9LxLRpjZpqTqNQQjbmBVX6I09WeFNY7LLXAUnmArHOVlCWjVnq6ePF/wCT3vgl6bGXY3046c+5bFuXF/MjzfaWue+17XPpMc+AHYo7gBgDym1TpqnFRjsMepN1JOTJ3Y3QvUXAPZims8QXzvMO9axxPmcCU7R0jSpYLF8Pct0LBUqYvBFm0vQzQp6wttPezbg9gQZ+My59K1n9tyNGHRtFZ3s6z0Z0H/DD+8t/9pF/yVp/l4Ik+gofx8zi1fQnRv6htqPgRYvtDYPxk9PpaqvuSfgRT6MpP7b0VPbfRLU6YF8Cyoc7K8nA++p4r7eHjNWz26lWwTue5mZXsVWljmuBAy4VC2dFdo4RT9fSP1yd5pfC6hB5A7/80oWql1numru3/F+hfstTq8Y49m33JT9JyisLWPr2bw/DVSiL8XaV+jOs3LcvNv2RN0h1Vo735JHn81zKEAQBAEAQBAEAQBAEAQDdpNLZawStGdzyVQSfhOZzjBXydyOoQlN3RV5L/q7T6bjqn62wf7vSw4HutuGQvkuT4iV9bUq/tq5b36L3LGrp0/3He9y9War9pajVFaKl3ayfQ09IwvmQOLH7zEzqNKnSvnJ4738w7Dl1Z1epFYbkb96nRct27Vjt4NVQfDsssHf6o8SJx16+eEPF+y8Wd9Sjxl4L3fgd+y9JYttbOS+v1DDqw/pGkN/vFgP18cVU8gMnsEiqzi4NRwpxzu28Fw3vsJacJKScsZyy4cX7Gvp5thbLBp6Tmmn0d7OescDBcntxxGe8se2e2Cg4x1ks5eCObbWUpauOS8Sb6H9GVpVb71DXMA1aMMisHiHYHm57AeXnKHSFvcm6dN4bXvLtisSitOefkWd2JOScnvMxzUPkAQBAMkcg5H/3ge8QCldNejKhTqdOuAPpahyXJ+kQfZzzHZ5ct7o+3Of6VTPYzGt1jUf1IZbUVLZOvNFyWgZ3TxU8mUjDKfAqSPbNSrTVSDg9pm0qjpzUkXL9K9OX01ikms1bgz2EekM+JVx7pm9FSwnF533mh0lHGMllcUKaxliAIAgCAIAgCAIAgHXsrRG+6uoHBdguTxxntxI6tTVwc3sO6UNOajvLRpOhKb6izU1tvAMldZ3bLN71QOswEzz458pnS6TV3Vj35LuzLcLLTvSc1jktr7yE1m3W3TXp1GnqPArWTvP/AMy31n8uA8JdhZ1fpTek+OzktnmQztDu0YLRXD1Zy7K2U95OMLWnGy1+CVjvJ7T3KOJndWtGnni3ktrOKVGVR8Nr3HZqtqpUhp0mVU8LLzwst7wP3df3RxPbmRxoym9Or2LYvd8e4klVUFoUu17X7L4zPQUJpa11FyhrGGdPS3EH+PYPsA8h9YjuE8qSdaTpweCzfouO/ce00qUdZLPYvV/MTr0l9mn09mssYnUanerpZj6QU/TXefJQezJkc4xqVFRj9scX6L1JIylTg6svulgvV+hx9C9nC/VoGGUTNjjvCcQD4Ft0e2d26tqqDazyI7FS1lVJ5ZnqDuSSTzM+UPpT5AEAQBAEAyQjtGVOQwPIqRhgfMT1Np3o8aTVzPJtq7INesfTL+83EPeHI3D/ACsJ9dSrqVFVXuv9z5ipRcazprf/AEeldPa0v01lSj06B1qeK0sUsHkFYH8wmLYHKnVUnlLDvxRr2yKnTcdqx7szyGfQmCIAgCAIAgCAIAgCATXQv+3af8f+kyrbf+vPkWbJ+9EkuiX9to/5g9/GYlX7GVLB/wBmHMitn7JUVrdqmNdJ9RR9Jd4Vg8l73PDzm7UrNy0KWL8Fz9i3GiktOpgvF8vc07U2s1wVAorpT1KU9VfvE82c9rHj5TqlRUOs8ZPNv5guBxVrOeCwS2HTszRV1VjU6gZXj1NJ/bMO1v4Snme3kJxVnKctVTz2vd+Wd06cYR1lTsW/8GzY+it2jq/nGJyd61+W6uQAq9gzkKo8RPK1SNlo9Vcvniz2lCVoq9btPnTLai36givAoqAqpC8gqcMjzOT5Yix0XTp9b7nizy11VOpdHJYIlv0ZgdZqO/qhjy6xcyn0vfq48y30Xdpy5F4nz5tiAIAgCAIAgFT2qoG11c8q6ltf/pacvx9qge2b1nv+hu3u7vZj17vq79yv7kb9q7R6q4WNxWvWW02DsNV1Ve+D/Kx/LPKVLThorNxTXNN3HtSpoS0nsk12NIpG3tmnTaiyk/Ubge9TxU+1SJqUKqq01NbTMr09XUcTgkpEIAgCAIAgCAIAgEj0cu3NXp2PIW158i4B+EhtEdKlJcH5E1nd1WL4omdCep1qZ4bl4B8MWYMwHjArU3q7UuEvU1fpAqxqQ3H00yQWLYK2WVkDPIehyHATW6OlpUeT9i9bfvv+Ztehw7J2em4dRqMihThV5Ne4/Zp937Tdg8ZPVqyv1dP7vJb36I4pUldrJ5efA5No66zUWb7cScKqqOCqOC1oo5AcgP8AOSU6caUbl84sjqTlUley2bw0GksVSOtzuMw/fuvpKPCmtsfjt8BM+76ism8s+z/6fgi/eqFJ3Z5dv4XiyjzUMwnuhG0Fp1ab5wlgNbHuD8ifAMFPslO30XVoNLNYluxVdXWTeTwPTnUgkHmOBnyp9IfIAgCAIAgGVa5PE4HMk8gBxJPgBPUm3cjxu7Fnnza7r32hqRyZVqT8N1ioo/u0M+lVPVxpUt2PcvdmDrNN1ai5d79jZ0g9P9ZL9jUpYP5rKj/3ieWfq6l74teTPa/WVVbmn6GXSKr5VoNNqx9JWvVXd5Ctuqx8jj+9E8s71VonS2PFfPmR5XWtoRq7Vg/nzMps0jPEAQBAEAQBAEAQD6jEEEcxxHmIavwPU7neWjpHg3mxeVypcP8AqqGP+In3T51R0b4vZgcW6N1ZyW2595YOkmyk1Qq1LZ6pVZrNwbzuLN20IijtLtYM8huknlJbHXdNSprN5blxfhzNepTVaMajyz4u/HzvKJtfabXuCQFRRu11r6tajkq/1J7TxmxSpKmrs3te8z6tV1Hw2LcSXR6g1L8p3c2Fur0qH69pwC+O5Mg/iKyG0S03qtmcnuW7t8iazx0VrNuS5/g09KNQOsWhW3koG4W+3YTm6zxJfIz3KJ1ZY9VzaxljyWxdxzaZdZQWzz2shZZKwgHpXRDpGuoVabSBqFACMT9MAMAEn9oB7/OfP9IWFwbqQy28PwbthtimlCefmWFgRwPOZJpCAIAgH1EJOAMmAU/pr0lUK2moYMTwusU8MfukI5j7R9nfNzo6wtNVanYvUx7fbE06cO1+hC6Bd3SUr23ase1alVfdvWn3S9Ud9WT/AIx8/wCipTV1KK3y8v7One39VtJftV6g+2q1bP6IffOMqVF8Y+Ku9TtY1Kq4PwZl0M1q9VfTZxrwHYfw2+avPsDI48a55bKb04zjnl25r1XaLJNaEoPL0yfv2Fc2nomotepuaMRnvHYw8CMH2y7SqKpBTW0p1IOE3F7DlnZwIAgCAIAgCAIAgFlR+u0VbfXoY1N+B8vUffvj3TGtkNCtfslj27fQ7tEdOhGe2OD5bPUtXRHXltKyZO9QwbdGfSrB3ypHaMdYMfeWZ9SN0r9/z2LnR9ZyoNbY49mfv3opT7Bb5Y+nBAVWJNh5LUBv9YfDcIPtE+gVpWoVTfs3vd3kLs/6zhs38N5J17QXNmqQbtWnUU6RD9twQHPewXesPiRIHTeFJ5yxly+YInVRY1FlHCPzxKlNAzxAEAQC17H6cXVgJeouQcMk4sA8H7fzAzNtHRlKpjHB+HcaFDpGpDCWK8SzabpdoHHGx6z3WITj8yZEzJ9F145JPl+TRh0jRlm7jqO39D/xVfus/wDSRfQWj+HkSfW0P5HFq+mOhrHotZae6td0e1nx/Qyan0VXl91y+cCKfSNGOWJVdt9MdRepRAKajwKpneYdzueJHgMDwmtZ+j6VF6Wb4mZXt1SqrskVuXikWhxu27Nq7AtLn8V93WH/AAlZRWMK0+a7ld7l54TpR5eLMdkuDtRgeVlt1Z8et6xB8WEVV/8AlT3JPuuPKbX1L4trvvIzo5qRVqay/qEmuwfcsBrf4MT7JPaIadJ3Z5rmsUQ0JaFRX5ZPtJHpDpC1W8fpdM/ya7xVSRRZ7QCufuiQ2eaU7tkusvVepNaIXxv2xwfoyty6UhAEAQBAEAQBAEAmOi+rRbTXacU3r1bn7JJzW/5XAPlmVLbRdSnes1ivUmotNuEspYez7CW2JrG0Wr9MY3WKWj7uePuIBHkJiyWnHAr2aq7LaOtswfzxLb0h2Mj1Otbbr2hUV1AItQBn09bNn0VJ9DIzkqmZ7ZrS4SWlil4b384m5Wpx0dFbcE96/wAV6ccDz7pGwr6vSqeFAPWEdtz4Nvnu4Cfkm3ZlpX1X/llyWXuZ1oejdTWzPnt9iFlkrCAIAgCAIAgCAIBnTUXZVHNiAPMnAnkncr2exV7SLPc4fa6KvqpfXWvlSVQY8PQlGK0bG29qb78S63pWpJbGl3EPptVuaxbO68P7rMyzKF9Fx4XeBBGd1bS4+pht7T9Xqb07FtcDy3jj4YntCWlSi+COa8dGpJcWWI6pWemy0/M6ykU3k9lleE6zwIZa39plLQajKMc4O9cnjd5ouaabjKWU1c+a2+TKprNK9Vj1uMOjFWHiDgzQhNTipLJlCcXCTi9hpnRyIAgCAIAgCAIAgFoa35VQLed9IC3DtdBwS7xxwRvyntmJaaOqqYfa8ue47tMNbDWL7lny2P0ZZuhe1lur+SXHiAepbtI5lAexgQGU94HdKFWNz0kWujrQqkdRPs9vVFe6e7Eauw3gcHOLcDAFh47+OxbPW8DvDsmx0daFOGreay5fgWyi09Pv57+38FSmkUhAEAQBAEAQBAEAl+iVYbV0lvVRjYfKpTZ/ple1tqjK7bh34FiypOqr9mPdibeilhfaFDHm1wY+ZbJnNqWjZ5JbjqzPStEW95Bk5498tlUmumBzqmf94lVnnv0ox+JPulWx4Ukt167myza8are+5+B29G9Iuq09lDtuCp1v3z2IRuXY8cBSB2kSK1VNRNVFtV3bmvUkoRVSm4yd12PZtOjb2zF1e5bpG62wIFtrYBLSUGA+7n0zu4B3c+rnHHhBZLXGF8KmCvw3Y7OB5U0LRdKk73ditv57CoTVKYgCAIAgCAIAgCAdey9oPRYtiYyOBU8QyngyMO1SOEjq0o1YOMjunUcJXonNdQoC6jTE9SzcOPpUuOPVsRyI5g9o4zDnCVOWhPPzIrRR0GqlP7X4PcXTYO16toVHT6gA3Fd3jwFo58D2OMZ8CMjtEqvSoyU4f0a9jtUbVDV1Pu8/z/Z550m2BZo7N1slGzuORjIHMHuYdo9o4ET6GzWmNeN6z2opWizulLgQ8slcQBAEAQBAEAQCa6PehXq7fsUFB+K91r4flLfGVrRjKEN7v7leWbPhGc9yu7x0M/t1B7nz7lY/5RbP2JCyfvRIReUtFZlh2npX1A0PVqWeykVhR2mq10/oBx7pTpTjTdTSeCd/eky3Vg6ip6Kxau7mWnRto9ngaVyzOwPymxMEAshUVEYyyrvE8ORwfCY9orTtEtPYsl6kzq0LO9TJ/wDprldd82kLr6vkNJYMr3XhlpsQ5VauT2K3Y7Z3QOYBMsWOlrp3vKPmVYUfpo6d6beTW7fz2cCoTbIBAEAQBAEAQBAEAQCQ2PtRtOx4B63G7bU3quvd4MOYbmDIa9CNaNzz2PcSU6mjg8U81vJfVaIbov0zF6cjjyeluxLAOR7m5HsmJOEoS0JrHz5ENezumtZTd8fFc/csmzOktGqq+TbQAIPq3cuXIsexh9oe3tzClOlLTpM0LN0hCrHV2jv9/cq/SrojbpDvr85pzxW1eOAeQfHAHx5H4TastthXV2Ut3scWiySpYrGO8rkulQQBAEAQBAEAmk9DZ7HtuvUea0ISf8VolZ9a0L/Veb/BZXVs74vy/sdDf7ZX4C0+6iw/5RbP2X2eaFk/dXb5GGx9iGxetubqtOObn1nI5pUv1m+A7Z5abXGl1VjLd7nEaau05u6PnwRc6dpVVaLe0KHfQuGNhDWUJYQSVwOKkjn2HnMOpOdSf6jzu7bi07WlZ9KzrFZ35xXzaVvQ6NSrX3krQp9JvrWMf2deebHtPYOJksYynLQhn5czLs9DWdef2rPjwXzAh9sbTbUWbzAKoG7XWvq1oOSr/wCe0kmblCjGjDRX9lirUc3uWxbjhkpGIAgCAIAgCAIAgCAIB17M2lbp336mweRB4qwPNXU8CD3SOrShVjoyRJTqSpu+JP0V0av6ErTeedDthXP8Fz2n7DewmZFazTo45x37ufuJ2aFbGlg/4+z9GbtnbZ1eiY1nIX69No9Eg8xunlnwlVwjPEipWqvZXovLczDWaTQan0qz8ktPNGy9JPgw4p7sS5RttWnhPrLx/JZ1tmrZdR+H4InVdGtUg3lr61Pt0EXL70yR7QJoU7ZRn/ldzwPHZ53XxxW9Y+REupU4IIPceBllNPIhaazPkHggHRpNDdb9FW9n4FZ/6CcSqQh9zS5ncac5famyWr6MMnHU210D7JPWWeytM49pEqVOkKa+xX+C7yR0VD92SXi+5E3tfYunqq09V1+VrWxwtIy9nXWEq2T6KAoqccnlylONuelKUY4u7PZcvHG8sWhUqUIxnLK94bb33LYZdH9tUJaqCiuuk7wUkF2V2RkFjvzbIYgjgMHgOErVpVJ3tyd5DZrfFVFHRSj33Pe3tOHWaTV3XtXYCbK+DclStV7cjComPITlSileVKlO0VarjPNdy9EiVI0+grJdibHUg44O6ngVrU8a6z22MMkeqO2d0qNS0Pq5eH5fDvL9OlCzxxeL73wW5f7PF7Cl7W2o+oYFsKijFda8FrXuUf1J4ntm5QoRoxuj2veVqlRze5LJbjhkxGIAgCAIAgCAIAgCAIAgCAIBYtndKnCivVINTUOW+SLE/BbzHkfhKNewQm9KHVfDLuLMbRetGqtJcc1yZL0bI0eq/smpCuf2Go9Fs9wccG9mZmVadaj98cN6PHYKNXGjO57n7mjUdHNfpzkV2D71R3vihzIlUhLaV5WK1UXek+z8Ghtu6sei7lvC5Vs9/WAmdKKWK8Dn6y0Rwb78fMxG2j206U+J09X+SyTSn/J97H11TdHuR8/Xlg9VKE/BRSPju5njcnnJ97Dt1XZcuxexk20dbfwD3Pn6qb2P5U4fCcaMUeOvaa21vl+Dfpei2pY+mBX+M5Y+Va5c+6eOrHYdw6PrSfWw5+yvfgTuq6MNalSb5zUCpsK8SpO8q7gY43eOC5XgZEql17L9SwupGMb/ALcL/LC/ZxaOkbP0uhG9Y61H7TEPafw4B3O31FY/eE6hGpWd0Vf5fObJoWalZ8Xhzxf47E+ZW9rdNQAU0iboznrH4kn7QQk+l95yzd2Jp0OjdtV38F7+1xBO1xSuprt9fy72U++5nYs7FmPEsxJJPiTzmpGKirksClKTk72YT08EAQBAEAQBAEAQBAEAQBAEAQBAEAmdl9Kdbp8dXe+6Pqsd9fc2cezErVbHRqfdH0LFO11aeUix6f8ASbceF+nps8RlT7c7w/pKc+iaf+EmvH2Lcekpf5xTOyrp7s8+vocfhWpv6gSF9F1l9s/M9+rs0vup+CNy9Otlg5GlsB8K6R/qnH/GWj+S737HcbXZY5Qu7EZ2/pH0WPRovP3WKhfdvEfCF0VW2yXj7HTt9HYmRup/SVgYp0qD/mMWHtRQBJ49Er/OfcRS6RWUYd/sQe0OnGutGOt6tfs0jq/cfW+Mt0+j6EMbr+eJWnbq0ldfdyK9Y5YksSSeZJyT5ky4kkrkVW23ezGDwQBAEAQBAEAQBAEAQBAEAQBAEAQBAEAQBAEAQBAEAQBAEAQBAEAQBAEAQBAEAQBAEAQBAEAQBAEAQBAEAQBAEAQBAEAQBAEAQBAEAQBAEAQBAEAQBAEAQBAEAQBAEAQBAEAQBAEAQBAEAQBAEAQBAE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pic>
        <p:nvPicPr>
          <p:cNvPr id="7" name="gehirn mit contrast.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5868144" y="4221088"/>
            <a:ext cx="3048000" cy="22860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457200" y="919261"/>
            <a:ext cx="8686800" cy="4525963"/>
          </a:xfrm>
          <a:effectLst/>
        </p:spPr>
        <p:txBody>
          <a:bodyPr>
            <a:normAutofit/>
          </a:bodyPr>
          <a:lstStyle/>
          <a:p>
            <a:pPr>
              <a:lnSpc>
                <a:spcPct val="150000"/>
              </a:lnSpc>
            </a:pPr>
            <a:r>
              <a:rPr lang="en-US" dirty="0" smtClean="0">
                <a:latin typeface="Times New Roman" pitchFamily="18" charset="0"/>
                <a:cs typeface="Times New Roman" pitchFamily="18" charset="0"/>
              </a:rPr>
              <a:t>640-layers volume computed tomography </a:t>
            </a:r>
          </a:p>
          <a:p>
            <a:pPr lvl="1">
              <a:lnSpc>
                <a:spcPct val="150000"/>
              </a:lnSpc>
              <a:buFont typeface="Symbol" pitchFamily="18" charset="2"/>
              <a:buChar char="-"/>
            </a:pPr>
            <a:r>
              <a:rPr lang="en-US" sz="1800" dirty="0" smtClean="0">
                <a:latin typeface="Times New Roman" pitchFamily="18" charset="0"/>
                <a:cs typeface="Times New Roman" pitchFamily="18" charset="0"/>
              </a:rPr>
              <a:t>-0.175 S in only a heartbeat </a:t>
            </a:r>
          </a:p>
          <a:p>
            <a:pPr lvl="1">
              <a:lnSpc>
                <a:spcPct val="150000"/>
              </a:lnSpc>
              <a:buFont typeface="Symbol" pitchFamily="18" charset="2"/>
              <a:buChar char="-"/>
            </a:pPr>
            <a:r>
              <a:rPr lang="en-US" sz="1800" dirty="0" smtClean="0">
                <a:latin typeface="Times New Roman" pitchFamily="18" charset="0"/>
                <a:cs typeface="Times New Roman" pitchFamily="18" charset="0"/>
              </a:rPr>
              <a:t>The complete </a:t>
            </a:r>
            <a:r>
              <a:rPr lang="en-US" sz="1800" dirty="0" err="1" smtClean="0">
                <a:latin typeface="Times New Roman" pitchFamily="18" charset="0"/>
                <a:cs typeface="Times New Roman" pitchFamily="18" charset="0"/>
              </a:rPr>
              <a:t>cardiological</a:t>
            </a:r>
            <a:r>
              <a:rPr lang="en-US" sz="1800" dirty="0" smtClean="0">
                <a:latin typeface="Times New Roman" pitchFamily="18" charset="0"/>
                <a:cs typeface="Times New Roman" pitchFamily="18" charset="0"/>
              </a:rPr>
              <a:t> diagnostics can be carried out with only one study: </a:t>
            </a:r>
          </a:p>
          <a:p>
            <a:pPr lvl="1">
              <a:lnSpc>
                <a:spcPct val="150000"/>
              </a:lnSpc>
              <a:buFont typeface="Symbol" pitchFamily="18" charset="2"/>
              <a:buChar char="-"/>
            </a:pPr>
            <a:r>
              <a:rPr lang="en-US" sz="1800" dirty="0" smtClean="0">
                <a:latin typeface="Times New Roman" pitchFamily="18" charset="0"/>
                <a:cs typeface="Times New Roman" pitchFamily="18" charset="0"/>
              </a:rPr>
              <a:t>Calcium score (measuring the degree of calcification of the coronary arteries) </a:t>
            </a:r>
          </a:p>
          <a:p>
            <a:pPr lvl="1">
              <a:lnSpc>
                <a:spcPct val="150000"/>
              </a:lnSpc>
              <a:buFont typeface="Symbol" pitchFamily="18" charset="2"/>
              <a:buChar char="-"/>
            </a:pPr>
            <a:r>
              <a:rPr lang="en-US" sz="1800" dirty="0" smtClean="0">
                <a:latin typeface="Times New Roman" pitchFamily="18" charset="0"/>
                <a:cs typeface="Times New Roman" pitchFamily="18" charset="0"/>
              </a:rPr>
              <a:t>Perfusion (blood flow - imaging of the coronary vessels) </a:t>
            </a:r>
          </a:p>
          <a:p>
            <a:pPr lvl="1">
              <a:lnSpc>
                <a:spcPct val="150000"/>
              </a:lnSpc>
              <a:buFont typeface="Symbol" pitchFamily="18" charset="2"/>
              <a:buChar char="-"/>
            </a:pPr>
            <a:r>
              <a:rPr lang="en-US" sz="1800" dirty="0" smtClean="0">
                <a:latin typeface="Times New Roman" pitchFamily="18" charset="0"/>
                <a:cs typeface="Times New Roman" pitchFamily="18" charset="0"/>
              </a:rPr>
              <a:t>Morphology incl. Plaque analysis and </a:t>
            </a:r>
            <a:r>
              <a:rPr lang="en-US" sz="1800" dirty="0" err="1" smtClean="0">
                <a:latin typeface="Times New Roman" pitchFamily="18" charset="0"/>
                <a:cs typeface="Times New Roman" pitchFamily="18" charset="0"/>
              </a:rPr>
              <a:t>stenosis</a:t>
            </a:r>
            <a:r>
              <a:rPr lang="en-US" sz="1800" dirty="0" smtClean="0">
                <a:latin typeface="Times New Roman" pitchFamily="18" charset="0"/>
                <a:cs typeface="Times New Roman" pitchFamily="18" charset="0"/>
              </a:rPr>
              <a:t> determination function </a:t>
            </a:r>
          </a:p>
          <a:p>
            <a:pPr lvl="1">
              <a:lnSpc>
                <a:spcPct val="150000"/>
              </a:lnSpc>
              <a:buFont typeface="Symbol" pitchFamily="18" charset="2"/>
              <a:buChar char="-"/>
            </a:pPr>
            <a:r>
              <a:rPr lang="en-US" sz="1800" dirty="0" smtClean="0">
                <a:latin typeface="Times New Roman" pitchFamily="18" charset="0"/>
                <a:cs typeface="Times New Roman" pitchFamily="18" charset="0"/>
              </a:rPr>
              <a:t>Stress Assessment (contraction / blood flow to</a:t>
            </a:r>
          </a:p>
          <a:p>
            <a:pPr>
              <a:buNone/>
            </a:pPr>
            <a:r>
              <a:rPr lang="en-US" sz="1800" dirty="0" smtClean="0">
                <a:latin typeface="Times New Roman" pitchFamily="18" charset="0"/>
                <a:cs typeface="Times New Roman" pitchFamily="18" charset="0"/>
              </a:rPr>
              <a:t> 		the heart muscle, and load)</a:t>
            </a:r>
            <a:endParaRPr lang="de-DE" sz="1800" dirty="0" smtClean="0">
              <a:latin typeface="Times New Roman" pitchFamily="18" charset="0"/>
              <a:cs typeface="Times New Roman" pitchFamily="18" charset="0"/>
            </a:endParaRPr>
          </a:p>
        </p:txBody>
      </p:sp>
      <p:sp>
        <p:nvSpPr>
          <p:cNvPr id="4" name="Inhaltsplatzhalter 1"/>
          <p:cNvSpPr txBox="1">
            <a:spLocks/>
          </p:cNvSpPr>
          <p:nvPr/>
        </p:nvSpPr>
        <p:spPr>
          <a:xfrm>
            <a:off x="6516216" y="6309320"/>
            <a:ext cx="1944216" cy="288032"/>
          </a:xfrm>
          <a:prstGeom prst="rect">
            <a:avLst/>
          </a:prstGeom>
          <a:ln/>
          <a:effectLst>
            <a:outerShdw blurRad="40000" dist="20000" dir="5400000" rotWithShape="0">
              <a:srgbClr val="000000">
                <a:alpha val="38000"/>
              </a:srgbClr>
            </a:outerShdw>
          </a:effectLst>
          <a:scene3d>
            <a:camera prst="orthographicFront"/>
            <a:lightRig rig="threePt" dir="t"/>
          </a:scene3d>
          <a:sp3d>
            <a:bevelT w="114300" prst="artDeco"/>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ormAutofit fontScale="47500" lnSpcReduction="20000"/>
            <a:sp3d extrusionH="57150">
              <a:bevelT w="82550" h="38100" prst="coolSlant"/>
            </a:sp3d>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de-DE" sz="3200" b="0"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Helical</a:t>
            </a:r>
            <a:r>
              <a:rPr kumimoji="0" lang="de-DE"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Scanner</a:t>
            </a:r>
            <a:endParaRPr kumimoji="0" lang="de-DE"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5" name="Helical Scanner 3.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5940491" y="4050172"/>
            <a:ext cx="2951989" cy="2213992"/>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1"/>
          <p:cNvSpPr>
            <a:spLocks noGrp="1"/>
          </p:cNvSpPr>
          <p:nvPr>
            <p:ph idx="4294967295"/>
          </p:nvPr>
        </p:nvSpPr>
        <p:spPr>
          <a:xfrm>
            <a:off x="457200" y="919261"/>
            <a:ext cx="8229600" cy="4525963"/>
          </a:xfrm>
          <a:effectLst/>
        </p:spPr>
        <p:txBody>
          <a:bodyPr>
            <a:normAutofit/>
          </a:bodyPr>
          <a:lstStyle/>
          <a:p>
            <a:pPr lvl="1">
              <a:lnSpc>
                <a:spcPct val="150000"/>
              </a:lnSpc>
              <a:buNone/>
            </a:pPr>
            <a:r>
              <a:rPr lang="de-DE" sz="3200" dirty="0" smtClean="0">
                <a:latin typeface="Times New Roman" pitchFamily="18" charset="0"/>
                <a:cs typeface="Times New Roman" pitchFamily="18" charset="0"/>
              </a:rPr>
              <a:t>Contents:</a:t>
            </a:r>
          </a:p>
          <a:p>
            <a:pPr lvl="1">
              <a:lnSpc>
                <a:spcPct val="150000"/>
              </a:lnSpc>
              <a:buFont typeface="Wingdings" pitchFamily="2" charset="2"/>
              <a:buChar char="ü"/>
            </a:pPr>
            <a:r>
              <a:rPr lang="de-DE" sz="2000" dirty="0" smtClean="0">
                <a:latin typeface="Times New Roman" pitchFamily="18" charset="0"/>
                <a:cs typeface="Times New Roman" pitchFamily="18" charset="0"/>
              </a:rPr>
              <a:t>Imaging System (CT)</a:t>
            </a:r>
          </a:p>
          <a:p>
            <a:pPr lvl="1">
              <a:lnSpc>
                <a:spcPct val="150000"/>
              </a:lnSpc>
              <a:buFont typeface="Wingdings" pitchFamily="2" charset="2"/>
              <a:buChar char="ü"/>
            </a:pPr>
            <a:r>
              <a:rPr lang="de-DE" sz="2000" dirty="0" smtClean="0">
                <a:latin typeface="Times New Roman" pitchFamily="18" charset="0"/>
                <a:cs typeface="Times New Roman" pitchFamily="18" charset="0"/>
              </a:rPr>
              <a:t>CT Generation</a:t>
            </a:r>
          </a:p>
          <a:p>
            <a:pPr lvl="1">
              <a:lnSpc>
                <a:spcPct val="150000"/>
              </a:lnSpc>
              <a:buFont typeface="Arial" pitchFamily="34" charset="0"/>
              <a:buChar char="•"/>
            </a:pPr>
            <a:r>
              <a:rPr lang="de-DE" sz="2000" dirty="0" err="1" smtClean="0">
                <a:latin typeface="Times New Roman" pitchFamily="18" charset="0"/>
                <a:cs typeface="Times New Roman" pitchFamily="18" charset="0"/>
              </a:rPr>
              <a:t>Artifact</a:t>
            </a:r>
            <a:endParaRPr lang="de-DE" sz="2000" dirty="0" smtClean="0">
              <a:latin typeface="Times New Roman" pitchFamily="18" charset="0"/>
              <a:cs typeface="Times New Roman" pitchFamily="18" charset="0"/>
            </a:endParaRPr>
          </a:p>
          <a:p>
            <a:pPr lvl="1">
              <a:lnSpc>
                <a:spcPct val="150000"/>
              </a:lnSpc>
              <a:buFont typeface="Arial" pitchFamily="34" charset="0"/>
              <a:buChar char="•"/>
            </a:pPr>
            <a:r>
              <a:rPr lang="en-US" sz="2000" dirty="0" smtClean="0">
                <a:latin typeface="Times New Roman" pitchFamily="18" charset="0"/>
                <a:cs typeface="Times New Roman" pitchFamily="18" charset="0"/>
              </a:rPr>
              <a:t>Types of artifact (artifact in CT)</a:t>
            </a:r>
            <a:endParaRPr lang="de-DE" sz="2000" dirty="0" smtClean="0">
              <a:latin typeface="Times New Roman" pitchFamily="18" charset="0"/>
              <a:cs typeface="Times New Roman" pitchFamily="18" charset="0"/>
            </a:endParaRPr>
          </a:p>
          <a:p>
            <a:pPr lvl="1">
              <a:lnSpc>
                <a:spcPct val="150000"/>
              </a:lnSpc>
              <a:buFont typeface="Arial" pitchFamily="34" charset="0"/>
              <a:buChar char="•"/>
            </a:pPr>
            <a:r>
              <a:rPr lang="en-US" sz="2000" dirty="0" smtClean="0">
                <a:latin typeface="Times New Roman" pitchFamily="18" charset="0"/>
                <a:cs typeface="Times New Roman" pitchFamily="18" charset="0"/>
              </a:rPr>
              <a:t>Methods for artifact reduction</a:t>
            </a:r>
            <a:endParaRPr lang="de-DE" sz="2000" dirty="0" smtClean="0">
              <a:latin typeface="Times New Roman" pitchFamily="18" charset="0"/>
              <a:cs typeface="Times New Roman" pitchFamily="18" charset="0"/>
            </a:endParaRPr>
          </a:p>
          <a:p>
            <a:pPr lvl="1">
              <a:lnSpc>
                <a:spcPct val="150000"/>
              </a:lnSpc>
              <a:buNone/>
            </a:pPr>
            <a:endParaRPr lang="de-DE" sz="2400" dirty="0" smtClean="0">
              <a:latin typeface="Times New Roman" pitchFamily="18"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467544" y="919261"/>
            <a:ext cx="8229600" cy="4958011"/>
          </a:xfrm>
          <a:effectLst/>
        </p:spPr>
        <p:txBody>
          <a:bodyPr>
            <a:normAutofit/>
          </a:bodyPr>
          <a:lstStyle/>
          <a:p>
            <a:r>
              <a:rPr lang="de-DE" dirty="0" smtClean="0">
                <a:latin typeface="Times New Roman" pitchFamily="18" charset="0"/>
                <a:cs typeface="Times New Roman" pitchFamily="18" charset="0"/>
              </a:rPr>
              <a:t>Problems of CT</a:t>
            </a:r>
          </a:p>
          <a:p>
            <a:pPr>
              <a:buNone/>
            </a:pPr>
            <a:r>
              <a:rPr lang="de-DE" dirty="0" smtClean="0">
                <a:latin typeface="Times New Roman" pitchFamily="18" charset="0"/>
                <a:cs typeface="Times New Roman" pitchFamily="18" charset="0"/>
              </a:rPr>
              <a:t>	Artifacts:</a:t>
            </a:r>
          </a:p>
          <a:p>
            <a:pPr>
              <a:buNone/>
            </a:pPr>
            <a:r>
              <a:rPr lang="en-US" sz="2000" dirty="0" smtClean="0">
                <a:latin typeface="Times New Roman" pitchFamily="18" charset="0"/>
                <a:cs typeface="Times New Roman" pitchFamily="18" charset="0"/>
              </a:rPr>
              <a:t>	The images are either not intended to diagnose or even comes to a                           misdiagnosis due to faulty image structures.</a:t>
            </a:r>
          </a:p>
          <a:p>
            <a:pPr>
              <a:buNone/>
            </a:pPr>
            <a:endParaRPr lang="de-DE" sz="1800" dirty="0" smtClean="0">
              <a:latin typeface="Times New Roman" pitchFamily="18" charset="0"/>
              <a:cs typeface="Times New Roman" pitchFamily="18" charset="0"/>
            </a:endParaRPr>
          </a:p>
          <a:p>
            <a:pPr lvl="1">
              <a:lnSpc>
                <a:spcPct val="150000"/>
              </a:lnSpc>
              <a:buFont typeface="Symbol" pitchFamily="18" charset="2"/>
              <a:buChar char="-"/>
            </a:pPr>
            <a:r>
              <a:rPr lang="en-US" sz="2000" dirty="0" smtClean="0">
                <a:latin typeface="Times New Roman" pitchFamily="18" charset="0"/>
                <a:cs typeface="Times New Roman" pitchFamily="18" charset="0"/>
              </a:rPr>
              <a:t>Irregularities that occur in a calculated from the unit cut.</a:t>
            </a:r>
          </a:p>
          <a:p>
            <a:pPr lvl="1">
              <a:lnSpc>
                <a:spcPct val="150000"/>
              </a:lnSpc>
              <a:buFont typeface="Symbol" pitchFamily="18" charset="2"/>
              <a:buChar char="-"/>
            </a:pPr>
            <a:r>
              <a:rPr lang="en-US" sz="2000" dirty="0" smtClean="0">
                <a:latin typeface="Times New Roman" pitchFamily="18" charset="0"/>
                <a:cs typeface="Times New Roman" pitchFamily="18" charset="0"/>
              </a:rPr>
              <a:t>The image in question can not medically needed. </a:t>
            </a:r>
          </a:p>
          <a:p>
            <a:pPr lvl="1">
              <a:lnSpc>
                <a:spcPct val="150000"/>
              </a:lnSpc>
              <a:buFont typeface="Symbol" pitchFamily="18" charset="2"/>
              <a:buChar char="-"/>
            </a:pPr>
            <a:r>
              <a:rPr lang="en-US" sz="2000" dirty="0" smtClean="0">
                <a:latin typeface="Times New Roman" pitchFamily="18" charset="0"/>
                <a:cs typeface="Times New Roman" pitchFamily="18" charset="0"/>
              </a:rPr>
              <a:t>It can, however, methods are used which can improve the quality of the recordings.</a:t>
            </a:r>
          </a:p>
          <a:p>
            <a:pPr lvl="1">
              <a:lnSpc>
                <a:spcPct val="150000"/>
              </a:lnSpc>
              <a:buNone/>
            </a:pPr>
            <a:endParaRPr lang="de-DE" sz="2000" dirty="0" smtClean="0">
              <a:latin typeface="Times New Roman" pitchFamily="18"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457200" y="919261"/>
            <a:ext cx="8229600" cy="4525963"/>
          </a:xfrm>
          <a:effectLst/>
        </p:spPr>
        <p:txBody>
          <a:bodyPr>
            <a:normAutofit/>
          </a:bodyPr>
          <a:lstStyle/>
          <a:p>
            <a:r>
              <a:rPr lang="en-US" dirty="0" smtClean="0">
                <a:latin typeface="Times New Roman" pitchFamily="18" charset="0"/>
                <a:cs typeface="Times New Roman" pitchFamily="18" charset="0"/>
              </a:rPr>
              <a:t>Typical properties of artifacts</a:t>
            </a:r>
          </a:p>
          <a:p>
            <a:pPr>
              <a:buNone/>
            </a:pPr>
            <a:endParaRPr lang="de-DE" sz="2000" dirty="0" smtClean="0">
              <a:latin typeface="Times New Roman" pitchFamily="18" charset="0"/>
              <a:cs typeface="Times New Roman" pitchFamily="18" charset="0"/>
            </a:endParaRPr>
          </a:p>
          <a:p>
            <a:pPr lvl="1">
              <a:lnSpc>
                <a:spcPct val="150000"/>
              </a:lnSpc>
              <a:buFont typeface="Symbol" pitchFamily="18" charset="2"/>
              <a:buChar char="-"/>
            </a:pPr>
            <a:r>
              <a:rPr lang="de-DE" sz="2000" dirty="0" smtClean="0">
                <a:latin typeface="Times New Roman" pitchFamily="18" charset="0"/>
                <a:cs typeface="Times New Roman" pitchFamily="18" charset="0"/>
              </a:rPr>
              <a:t>Device-</a:t>
            </a:r>
            <a:r>
              <a:rPr lang="de-DE" sz="2000" dirty="0" err="1" smtClean="0">
                <a:latin typeface="Times New Roman" pitchFamily="18" charset="0"/>
                <a:cs typeface="Times New Roman" pitchFamily="18" charset="0"/>
              </a:rPr>
              <a:t>related</a:t>
            </a:r>
            <a:r>
              <a:rPr lang="de-DE" sz="2000" dirty="0" smtClean="0">
                <a:latin typeface="Times New Roman" pitchFamily="18" charset="0"/>
                <a:cs typeface="Times New Roman" pitchFamily="18" charset="0"/>
              </a:rPr>
              <a:t> </a:t>
            </a:r>
            <a:r>
              <a:rPr lang="de-DE" sz="2000" dirty="0" err="1" smtClean="0">
                <a:latin typeface="Times New Roman" pitchFamily="18" charset="0"/>
                <a:cs typeface="Times New Roman" pitchFamily="18" charset="0"/>
              </a:rPr>
              <a:t>causes</a:t>
            </a:r>
            <a:r>
              <a:rPr lang="de-DE" sz="2000" dirty="0" smtClean="0">
                <a:latin typeface="Times New Roman" pitchFamily="18" charset="0"/>
                <a:cs typeface="Times New Roman" pitchFamily="18" charset="0"/>
              </a:rPr>
              <a:t> </a:t>
            </a:r>
          </a:p>
          <a:p>
            <a:pPr lvl="1">
              <a:lnSpc>
                <a:spcPct val="150000"/>
              </a:lnSpc>
              <a:buFont typeface="Symbol" pitchFamily="18" charset="2"/>
              <a:buChar char="-"/>
            </a:pPr>
            <a:r>
              <a:rPr lang="de-DE" sz="2000" dirty="0" smtClean="0">
                <a:latin typeface="Times New Roman" pitchFamily="18" charset="0"/>
                <a:cs typeface="Times New Roman" pitchFamily="18" charset="0"/>
              </a:rPr>
              <a:t>Patient-</a:t>
            </a:r>
            <a:r>
              <a:rPr lang="de-DE" sz="2000" dirty="0" err="1" smtClean="0">
                <a:latin typeface="Times New Roman" pitchFamily="18" charset="0"/>
                <a:cs typeface="Times New Roman" pitchFamily="18" charset="0"/>
              </a:rPr>
              <a:t>related</a:t>
            </a:r>
            <a:r>
              <a:rPr lang="de-DE" sz="2000" dirty="0" smtClean="0">
                <a:latin typeface="Times New Roman" pitchFamily="18" charset="0"/>
                <a:cs typeface="Times New Roman" pitchFamily="18" charset="0"/>
              </a:rPr>
              <a:t> </a:t>
            </a:r>
            <a:r>
              <a:rPr lang="de-DE" sz="2000" dirty="0" err="1" smtClean="0">
                <a:latin typeface="Times New Roman" pitchFamily="18" charset="0"/>
                <a:cs typeface="Times New Roman" pitchFamily="18" charset="0"/>
              </a:rPr>
              <a:t>causes</a:t>
            </a:r>
            <a:r>
              <a:rPr lang="de-DE" sz="2000" dirty="0" smtClean="0">
                <a:latin typeface="Times New Roman" pitchFamily="18" charset="0"/>
                <a:cs typeface="Times New Roman" pitchFamily="18" charset="0"/>
              </a:rPr>
              <a:t> </a:t>
            </a:r>
          </a:p>
          <a:p>
            <a:pPr lvl="1">
              <a:lnSpc>
                <a:spcPct val="150000"/>
              </a:lnSpc>
              <a:buFont typeface="Symbol" pitchFamily="18" charset="2"/>
              <a:buChar char="-"/>
            </a:pPr>
            <a:r>
              <a:rPr lang="de-DE" sz="2000" dirty="0" err="1" smtClean="0">
                <a:latin typeface="Times New Roman" pitchFamily="18" charset="0"/>
                <a:cs typeface="Times New Roman" pitchFamily="18" charset="0"/>
              </a:rPr>
              <a:t>Physical</a:t>
            </a:r>
            <a:r>
              <a:rPr lang="de-DE" sz="2000" dirty="0" smtClean="0">
                <a:latin typeface="Times New Roman" pitchFamily="18" charset="0"/>
                <a:cs typeface="Times New Roman" pitchFamily="18" charset="0"/>
              </a:rPr>
              <a:t> </a:t>
            </a:r>
            <a:r>
              <a:rPr lang="de-DE" sz="2000" dirty="0" err="1" smtClean="0">
                <a:latin typeface="Times New Roman" pitchFamily="18" charset="0"/>
                <a:cs typeface="Times New Roman" pitchFamily="18" charset="0"/>
              </a:rPr>
              <a:t>causes</a:t>
            </a:r>
            <a:endParaRPr lang="de-DE" sz="2000" dirty="0">
              <a:latin typeface="Times New Roman" pitchFamily="18"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457200" y="908720"/>
            <a:ext cx="5266928" cy="1224136"/>
          </a:xfrm>
          <a:effectLst/>
          <a:scene3d>
            <a:camera prst="orthographicFront">
              <a:rot lat="0" lon="0" rev="0"/>
            </a:camera>
            <a:lightRig rig="balanced" dir="t">
              <a:rot lat="0" lon="0" rev="8700000"/>
            </a:lightRig>
          </a:scene3d>
        </p:spPr>
        <p:txBody>
          <a:bodyPr>
            <a:normAutofit fontScale="70000" lnSpcReduction="20000"/>
          </a:bodyPr>
          <a:lstStyle/>
          <a:p>
            <a:r>
              <a:rPr lang="en-US" sz="4100" dirty="0" smtClean="0">
                <a:latin typeface="Times New Roman" pitchFamily="18" charset="0"/>
                <a:cs typeface="Times New Roman" pitchFamily="18" charset="0"/>
              </a:rPr>
              <a:t>Typical properties of artifacts</a:t>
            </a:r>
          </a:p>
          <a:p>
            <a:pPr>
              <a:buNone/>
            </a:pPr>
            <a:endParaRPr lang="de-DE" dirty="0" smtClean="0">
              <a:latin typeface="Times New Roman" pitchFamily="18" charset="0"/>
              <a:cs typeface="Times New Roman" pitchFamily="18" charset="0"/>
            </a:endParaRPr>
          </a:p>
          <a:p>
            <a:pPr lvl="1">
              <a:buFont typeface="Symbol" pitchFamily="18" charset="2"/>
              <a:buChar char="-"/>
            </a:pPr>
            <a:r>
              <a:rPr lang="de-DE" dirty="0" smtClean="0">
                <a:latin typeface="Times New Roman" pitchFamily="18" charset="0"/>
                <a:cs typeface="Times New Roman" pitchFamily="18" charset="0"/>
              </a:rPr>
              <a:t>Unit-</a:t>
            </a:r>
            <a:r>
              <a:rPr lang="de-DE" dirty="0" err="1" smtClean="0">
                <a:latin typeface="Times New Roman" pitchFamily="18" charset="0"/>
                <a:cs typeface="Times New Roman" pitchFamily="18" charset="0"/>
              </a:rPr>
              <a:t>related</a:t>
            </a:r>
            <a:r>
              <a:rPr lang="de-DE" dirty="0" smtClean="0">
                <a:latin typeface="Times New Roman" pitchFamily="18" charset="0"/>
                <a:cs typeface="Times New Roman" pitchFamily="18" charset="0"/>
              </a:rPr>
              <a:t> </a:t>
            </a:r>
            <a:r>
              <a:rPr lang="de-DE" dirty="0" err="1" smtClean="0">
                <a:latin typeface="Times New Roman" pitchFamily="18" charset="0"/>
                <a:cs typeface="Times New Roman" pitchFamily="18" charset="0"/>
              </a:rPr>
              <a:t>artifacts</a:t>
            </a:r>
            <a:endParaRPr lang="de-DE" dirty="0">
              <a:latin typeface="Times New Roman" pitchFamily="18" charset="0"/>
              <a:cs typeface="Times New Roman" pitchFamily="18" charset="0"/>
            </a:endParaRPr>
          </a:p>
        </p:txBody>
      </p:sp>
      <p:pic>
        <p:nvPicPr>
          <p:cNvPr id="5" name="Grafik 4" descr="Gerätbedingte Artefakte.png"/>
          <p:cNvPicPr>
            <a:picLocks noChangeAspect="1"/>
          </p:cNvPicPr>
          <p:nvPr/>
        </p:nvPicPr>
        <p:blipFill>
          <a:blip r:embed="rId3" cstate="print"/>
          <a:stretch>
            <a:fillRect/>
          </a:stretch>
        </p:blipFill>
        <p:spPr>
          <a:xfrm>
            <a:off x="899592" y="2542275"/>
            <a:ext cx="2254877" cy="2254877"/>
          </a:xfrm>
          <a:prstGeom prst="rect">
            <a:avLst/>
          </a:prstGeom>
        </p:spPr>
      </p:pic>
      <p:pic>
        <p:nvPicPr>
          <p:cNvPr id="6" name="Grafik 5" descr="Gerätartefakt Ring Detektor ausfahl.png"/>
          <p:cNvPicPr>
            <a:picLocks noChangeAspect="1"/>
          </p:cNvPicPr>
          <p:nvPr/>
        </p:nvPicPr>
        <p:blipFill>
          <a:blip r:embed="rId4" cstate="print"/>
          <a:stretch>
            <a:fillRect/>
          </a:stretch>
        </p:blipFill>
        <p:spPr>
          <a:xfrm>
            <a:off x="4932040" y="2503929"/>
            <a:ext cx="2232248" cy="2232248"/>
          </a:xfrm>
          <a:prstGeom prst="rect">
            <a:avLst/>
          </a:prstGeom>
        </p:spPr>
      </p:pic>
      <p:sp>
        <p:nvSpPr>
          <p:cNvPr id="7" name="Textfeld 6"/>
          <p:cNvSpPr txBox="1"/>
          <p:nvPr/>
        </p:nvSpPr>
        <p:spPr>
          <a:xfrm>
            <a:off x="843147" y="4808185"/>
            <a:ext cx="6408712" cy="276999"/>
          </a:xfrm>
          <a:prstGeom prst="rect">
            <a:avLst/>
          </a:prstGeom>
          <a:noFill/>
        </p:spPr>
        <p:txBody>
          <a:bodyPr wrap="square" rtlCol="0">
            <a:spAutoFit/>
          </a:bodyPr>
          <a:lstStyle/>
          <a:p>
            <a:r>
              <a:rPr lang="de-DE" sz="1200" dirty="0" err="1" smtClean="0"/>
              <a:t>Buzug</a:t>
            </a:r>
            <a:r>
              <a:rPr lang="de-DE" sz="1200" dirty="0" smtClean="0"/>
              <a:t>, Thorsten M., Einführung in die Computertomographie, Springer-Verlag, Berlin, 2004</a:t>
            </a:r>
            <a:endParaRPr lang="de-DE" sz="1200" dirty="0"/>
          </a:p>
        </p:txBody>
      </p:sp>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hysikalische Artefakte.png"/>
          <p:cNvPicPr>
            <a:picLocks noChangeAspect="1"/>
          </p:cNvPicPr>
          <p:nvPr/>
        </p:nvPicPr>
        <p:blipFill>
          <a:blip r:embed="rId3" cstate="print"/>
          <a:stretch>
            <a:fillRect/>
          </a:stretch>
        </p:blipFill>
        <p:spPr>
          <a:xfrm>
            <a:off x="2483768" y="2339588"/>
            <a:ext cx="3096344" cy="3096344"/>
          </a:xfrm>
          <a:prstGeom prst="rect">
            <a:avLst/>
          </a:prstGeom>
        </p:spPr>
      </p:pic>
      <p:sp>
        <p:nvSpPr>
          <p:cNvPr id="5" name="Textfeld 4"/>
          <p:cNvSpPr txBox="1"/>
          <p:nvPr/>
        </p:nvSpPr>
        <p:spPr>
          <a:xfrm>
            <a:off x="2411760" y="5446965"/>
            <a:ext cx="3168352" cy="646331"/>
          </a:xfrm>
          <a:prstGeom prst="rect">
            <a:avLst/>
          </a:prstGeom>
          <a:noFill/>
        </p:spPr>
        <p:txBody>
          <a:bodyPr wrap="square" rtlCol="0">
            <a:spAutoFit/>
          </a:bodyPr>
          <a:lstStyle/>
          <a:p>
            <a:pPr algn="ctr"/>
            <a:r>
              <a:rPr lang="de-DE" sz="1200" dirty="0" err="1" smtClean="0"/>
              <a:t>Buzug</a:t>
            </a:r>
            <a:r>
              <a:rPr lang="de-DE" sz="1200" dirty="0" smtClean="0"/>
              <a:t>, Thorsten M., Einführung in die Computertomographie, Springer-Verlag, Berlin, 2004</a:t>
            </a:r>
            <a:endParaRPr lang="de-DE" sz="1050" dirty="0"/>
          </a:p>
        </p:txBody>
      </p:sp>
      <p:sp>
        <p:nvSpPr>
          <p:cNvPr id="6" name="Inhaltsplatzhalter 1"/>
          <p:cNvSpPr txBox="1">
            <a:spLocks/>
          </p:cNvSpPr>
          <p:nvPr/>
        </p:nvSpPr>
        <p:spPr>
          <a:xfrm>
            <a:off x="457200" y="908720"/>
            <a:ext cx="5266928" cy="1224136"/>
          </a:xfrm>
          <a:prstGeom prst="rect">
            <a:avLst/>
          </a:prstGeom>
          <a:effectLst/>
          <a:scene3d>
            <a:camera prst="orthographicFront">
              <a:rot lat="0" lon="0" rev="0"/>
            </a:camera>
            <a:lightRig rig="balanced" dir="t">
              <a:rot lat="0" lon="0" rev="8700000"/>
            </a:lightRig>
          </a:scene3d>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41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Typical properties of artifacts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de-DE"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742950" lvl="1" indent="-285750" fontAlgn="auto">
              <a:spcBef>
                <a:spcPct val="20000"/>
              </a:spcBef>
              <a:spcAft>
                <a:spcPts val="0"/>
              </a:spcAft>
              <a:buFont typeface="Symbol" pitchFamily="18" charset="2"/>
              <a:buChar char="-"/>
            </a:pPr>
            <a:r>
              <a:rPr lang="de-DE" sz="2900" dirty="0" err="1" smtClean="0">
                <a:latin typeface="Times New Roman" pitchFamily="18" charset="0"/>
                <a:cs typeface="Times New Roman" pitchFamily="18" charset="0"/>
              </a:rPr>
              <a:t>Physical</a:t>
            </a:r>
            <a:r>
              <a:rPr lang="de-DE" sz="2900" dirty="0" smtClean="0">
                <a:latin typeface="Times New Roman" pitchFamily="18" charset="0"/>
                <a:cs typeface="Times New Roman" pitchFamily="18" charset="0"/>
              </a:rPr>
              <a:t> </a:t>
            </a:r>
            <a:r>
              <a:rPr lang="de-DE" sz="2900" dirty="0" err="1" smtClean="0">
                <a:latin typeface="Times New Roman" pitchFamily="18" charset="0"/>
                <a:cs typeface="Times New Roman" pitchFamily="18" charset="0"/>
              </a:rPr>
              <a:t>artifacts</a:t>
            </a:r>
            <a:endParaRPr lang="de-DE" sz="2900" dirty="0" smtClean="0">
              <a:latin typeface="Times New Roman" pitchFamily="18" charset="0"/>
              <a:cs typeface="Times New Roman" pitchFamily="18" charset="0"/>
            </a:endParaRPr>
          </a:p>
          <a:p>
            <a:pPr marL="742950" marR="0" lvl="1" indent="-285750" algn="l" defTabSz="914400" rtl="0" eaLnBrk="1" fontAlgn="auto" latinLnBrk="0" hangingPunct="1">
              <a:lnSpc>
                <a:spcPct val="100000"/>
              </a:lnSpc>
              <a:spcBef>
                <a:spcPct val="20000"/>
              </a:spcBef>
              <a:spcAft>
                <a:spcPts val="0"/>
              </a:spcAft>
              <a:buClrTx/>
              <a:buSzTx/>
              <a:tabLst/>
              <a:defRPr/>
            </a:pPr>
            <a:endParaRPr kumimoji="0" lang="de-DE" sz="28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Patienten Bewegung.png"/>
          <p:cNvPicPr>
            <a:picLocks noChangeAspect="1"/>
          </p:cNvPicPr>
          <p:nvPr/>
        </p:nvPicPr>
        <p:blipFill>
          <a:blip r:embed="rId3" cstate="print"/>
          <a:stretch>
            <a:fillRect/>
          </a:stretch>
        </p:blipFill>
        <p:spPr>
          <a:xfrm>
            <a:off x="4788024" y="2575937"/>
            <a:ext cx="2214314" cy="2224243"/>
          </a:xfrm>
          <a:prstGeom prst="rect">
            <a:avLst/>
          </a:prstGeom>
        </p:spPr>
      </p:pic>
      <p:pic>
        <p:nvPicPr>
          <p:cNvPr id="5" name="Grafik 4" descr="Patienten Metalartefakt.png"/>
          <p:cNvPicPr>
            <a:picLocks noChangeAspect="1"/>
          </p:cNvPicPr>
          <p:nvPr/>
        </p:nvPicPr>
        <p:blipFill>
          <a:blip r:embed="rId4" cstate="print"/>
          <a:stretch>
            <a:fillRect/>
          </a:stretch>
        </p:blipFill>
        <p:spPr>
          <a:xfrm>
            <a:off x="899592" y="2575937"/>
            <a:ext cx="2232248" cy="2252728"/>
          </a:xfrm>
          <a:prstGeom prst="rect">
            <a:avLst/>
          </a:prstGeom>
        </p:spPr>
      </p:pic>
      <p:sp>
        <p:nvSpPr>
          <p:cNvPr id="6" name="Textfeld 5"/>
          <p:cNvSpPr txBox="1"/>
          <p:nvPr/>
        </p:nvSpPr>
        <p:spPr>
          <a:xfrm>
            <a:off x="778154" y="4880193"/>
            <a:ext cx="6408712" cy="276999"/>
          </a:xfrm>
          <a:prstGeom prst="rect">
            <a:avLst/>
          </a:prstGeom>
          <a:noFill/>
        </p:spPr>
        <p:txBody>
          <a:bodyPr wrap="square" rtlCol="0">
            <a:spAutoFit/>
          </a:bodyPr>
          <a:lstStyle/>
          <a:p>
            <a:r>
              <a:rPr lang="de-DE" sz="1200" dirty="0" err="1" smtClean="0"/>
              <a:t>Buzug</a:t>
            </a:r>
            <a:r>
              <a:rPr lang="de-DE" sz="1200" dirty="0" smtClean="0"/>
              <a:t>, Thorsten M., Einführung in die Computertomographie, Springer-Verlag, Berlin, 2004</a:t>
            </a:r>
            <a:endParaRPr lang="de-DE" sz="1200" dirty="0"/>
          </a:p>
        </p:txBody>
      </p:sp>
      <p:sp>
        <p:nvSpPr>
          <p:cNvPr id="9" name="Inhaltsplatzhalter 1"/>
          <p:cNvSpPr txBox="1">
            <a:spLocks/>
          </p:cNvSpPr>
          <p:nvPr/>
        </p:nvSpPr>
        <p:spPr>
          <a:xfrm>
            <a:off x="457200" y="908720"/>
            <a:ext cx="5266928" cy="1224136"/>
          </a:xfrm>
          <a:prstGeom prst="rect">
            <a:avLst/>
          </a:prstGeom>
          <a:effectLst/>
          <a:scene3d>
            <a:camera prst="orthographicFront">
              <a:rot lat="0" lon="0" rev="0"/>
            </a:camera>
            <a:lightRig rig="balanced" dir="t">
              <a:rot lat="0" lon="0" rev="8700000"/>
            </a:lightRig>
          </a:scene3d>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41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Typical properties of artifacts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de-DE"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742950" lvl="1" indent="-285750" fontAlgn="auto">
              <a:spcBef>
                <a:spcPct val="20000"/>
              </a:spcBef>
              <a:spcAft>
                <a:spcPts val="0"/>
              </a:spcAft>
              <a:buFont typeface="Symbol" pitchFamily="18" charset="2"/>
              <a:buChar char="-"/>
            </a:pPr>
            <a:r>
              <a:rPr lang="de-DE" sz="3200" dirty="0" smtClean="0">
                <a:latin typeface="Times New Roman" pitchFamily="18" charset="0"/>
                <a:cs typeface="Times New Roman" pitchFamily="18" charset="0"/>
              </a:rPr>
              <a:t>Patient-</a:t>
            </a:r>
            <a:r>
              <a:rPr lang="de-DE" sz="3200" dirty="0" err="1" smtClean="0">
                <a:latin typeface="Times New Roman" pitchFamily="18" charset="0"/>
                <a:cs typeface="Times New Roman" pitchFamily="18" charset="0"/>
              </a:rPr>
              <a:t>related</a:t>
            </a: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artifacts</a:t>
            </a:r>
            <a:endParaRPr lang="en-US" sz="3200" dirty="0" smtClean="0">
              <a:latin typeface="Times New Roman" pitchFamily="18" charset="0"/>
              <a:cs typeface="Times New Roman" pitchFamily="18" charset="0"/>
            </a:endParaRPr>
          </a:p>
          <a:p>
            <a:pPr marL="742950" lvl="1" indent="-285750" fontAlgn="auto">
              <a:spcBef>
                <a:spcPct val="20000"/>
              </a:spcBef>
              <a:spcAft>
                <a:spcPts val="0"/>
              </a:spcAft>
            </a:pPr>
            <a:endParaRPr lang="de-DE" sz="2900" dirty="0" smtClean="0">
              <a:latin typeface="Times New Roman" pitchFamily="18" charset="0"/>
              <a:cs typeface="Times New Roman" pitchFamily="18" charset="0"/>
            </a:endParaRPr>
          </a:p>
          <a:p>
            <a:pPr marL="742950" marR="0" lvl="1" indent="-285750" algn="l" defTabSz="914400" rtl="0" eaLnBrk="1" fontAlgn="auto" latinLnBrk="0" hangingPunct="1">
              <a:lnSpc>
                <a:spcPct val="100000"/>
              </a:lnSpc>
              <a:spcBef>
                <a:spcPct val="20000"/>
              </a:spcBef>
              <a:spcAft>
                <a:spcPts val="0"/>
              </a:spcAft>
              <a:buClrTx/>
              <a:buSzTx/>
              <a:tabLst/>
              <a:defRPr/>
            </a:pPr>
            <a:endParaRPr kumimoji="0" lang="de-DE" sz="28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457200" y="919261"/>
            <a:ext cx="8229600" cy="4525963"/>
          </a:xfrm>
          <a:effectLst/>
        </p:spPr>
        <p:txBody>
          <a:bodyPr>
            <a:normAutofit/>
          </a:bodyPr>
          <a:lstStyle/>
          <a:p>
            <a:pPr lvl="1">
              <a:lnSpc>
                <a:spcPct val="150000"/>
              </a:lnSpc>
              <a:buNone/>
            </a:pPr>
            <a:r>
              <a:rPr lang="de-DE" sz="3200" dirty="0" smtClean="0">
                <a:latin typeface="Times New Roman" pitchFamily="18" charset="0"/>
                <a:cs typeface="Times New Roman" pitchFamily="18" charset="0"/>
              </a:rPr>
              <a:t>Contents:</a:t>
            </a:r>
          </a:p>
          <a:p>
            <a:pPr lvl="1">
              <a:lnSpc>
                <a:spcPct val="150000"/>
              </a:lnSpc>
              <a:buFont typeface="Arial" pitchFamily="34" charset="0"/>
              <a:buChar char="•"/>
            </a:pPr>
            <a:r>
              <a:rPr lang="de-DE" sz="2000" dirty="0" smtClean="0">
                <a:latin typeface="Times New Roman" pitchFamily="18" charset="0"/>
                <a:cs typeface="Times New Roman" pitchFamily="18" charset="0"/>
              </a:rPr>
              <a:t>Imaging System (CT)</a:t>
            </a:r>
          </a:p>
          <a:p>
            <a:pPr lvl="1">
              <a:lnSpc>
                <a:spcPct val="150000"/>
              </a:lnSpc>
              <a:buFont typeface="Arial" pitchFamily="34" charset="0"/>
              <a:buChar char="•"/>
            </a:pPr>
            <a:r>
              <a:rPr lang="de-DE" sz="2000" dirty="0" smtClean="0">
                <a:latin typeface="Times New Roman" pitchFamily="18" charset="0"/>
                <a:cs typeface="Times New Roman" pitchFamily="18" charset="0"/>
              </a:rPr>
              <a:t>CT Generation</a:t>
            </a:r>
          </a:p>
          <a:p>
            <a:pPr lvl="1">
              <a:lnSpc>
                <a:spcPct val="150000"/>
              </a:lnSpc>
              <a:buFont typeface="Arial" pitchFamily="34" charset="0"/>
              <a:buChar char="•"/>
            </a:pPr>
            <a:r>
              <a:rPr lang="de-DE" sz="2000" dirty="0" err="1" smtClean="0">
                <a:latin typeface="Times New Roman" pitchFamily="18" charset="0"/>
                <a:cs typeface="Times New Roman" pitchFamily="18" charset="0"/>
              </a:rPr>
              <a:t>Artifact</a:t>
            </a:r>
            <a:endParaRPr lang="de-DE" sz="2000" dirty="0" smtClean="0">
              <a:latin typeface="Times New Roman" pitchFamily="18" charset="0"/>
              <a:cs typeface="Times New Roman" pitchFamily="18" charset="0"/>
            </a:endParaRPr>
          </a:p>
          <a:p>
            <a:pPr lvl="1">
              <a:lnSpc>
                <a:spcPct val="150000"/>
              </a:lnSpc>
              <a:buFont typeface="Arial" pitchFamily="34" charset="0"/>
              <a:buChar char="•"/>
            </a:pPr>
            <a:r>
              <a:rPr lang="en-US" sz="2000" dirty="0" smtClean="0">
                <a:latin typeface="Times New Roman" pitchFamily="18" charset="0"/>
                <a:cs typeface="Times New Roman" pitchFamily="18" charset="0"/>
              </a:rPr>
              <a:t>Types of artifact (artifact in CT)</a:t>
            </a:r>
            <a:endParaRPr lang="de-DE" sz="2000" dirty="0" smtClean="0">
              <a:latin typeface="Times New Roman" pitchFamily="18" charset="0"/>
              <a:cs typeface="Times New Roman" pitchFamily="18" charset="0"/>
            </a:endParaRPr>
          </a:p>
          <a:p>
            <a:pPr lvl="1">
              <a:lnSpc>
                <a:spcPct val="150000"/>
              </a:lnSpc>
              <a:buFont typeface="Arial" pitchFamily="34" charset="0"/>
              <a:buChar char="•"/>
            </a:pPr>
            <a:r>
              <a:rPr lang="en-US" sz="2000" dirty="0" smtClean="0">
                <a:latin typeface="Times New Roman" pitchFamily="18" charset="0"/>
                <a:cs typeface="Times New Roman" pitchFamily="18" charset="0"/>
              </a:rPr>
              <a:t>Methods for artifact reduction</a:t>
            </a:r>
            <a:endParaRPr lang="de-DE" sz="2000" dirty="0" smtClean="0">
              <a:latin typeface="Times New Roman" pitchFamily="18" charset="0"/>
              <a:cs typeface="Times New Roman" pitchFamily="18" charset="0"/>
            </a:endParaRPr>
          </a:p>
          <a:p>
            <a:pPr lvl="1">
              <a:lnSpc>
                <a:spcPct val="150000"/>
              </a:lnSpc>
              <a:buNone/>
            </a:pPr>
            <a:endParaRPr lang="de-DE" sz="2400" dirty="0" smtClean="0">
              <a:latin typeface="Times New Roman" pitchFamily="18"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457200" y="908721"/>
            <a:ext cx="7715200" cy="5544615"/>
          </a:xfrm>
          <a:effectLst/>
        </p:spPr>
        <p:txBody>
          <a:bodyPr/>
          <a:lstStyle/>
          <a:p>
            <a:r>
              <a:rPr lang="de-DE" dirty="0" err="1" smtClean="0">
                <a:latin typeface="Times New Roman" pitchFamily="18" charset="0"/>
                <a:cs typeface="Times New Roman" pitchFamily="18" charset="0"/>
              </a:rPr>
              <a:t>Methods</a:t>
            </a:r>
            <a:r>
              <a:rPr lang="de-DE" dirty="0" smtClean="0">
                <a:latin typeface="Times New Roman" pitchFamily="18" charset="0"/>
                <a:cs typeface="Times New Roman" pitchFamily="18" charset="0"/>
              </a:rPr>
              <a:t> </a:t>
            </a:r>
            <a:r>
              <a:rPr lang="de-DE" dirty="0" err="1" smtClean="0">
                <a:latin typeface="Times New Roman" pitchFamily="18" charset="0"/>
                <a:cs typeface="Times New Roman" pitchFamily="18" charset="0"/>
              </a:rPr>
              <a:t>for</a:t>
            </a:r>
            <a:r>
              <a:rPr lang="de-DE" dirty="0" smtClean="0">
                <a:latin typeface="Times New Roman" pitchFamily="18" charset="0"/>
                <a:cs typeface="Times New Roman" pitchFamily="18" charset="0"/>
              </a:rPr>
              <a:t> </a:t>
            </a:r>
            <a:r>
              <a:rPr lang="de-DE" dirty="0" err="1" smtClean="0">
                <a:latin typeface="Times New Roman" pitchFamily="18" charset="0"/>
                <a:cs typeface="Times New Roman" pitchFamily="18" charset="0"/>
              </a:rPr>
              <a:t>artifact</a:t>
            </a:r>
            <a:r>
              <a:rPr lang="de-DE" dirty="0" smtClean="0">
                <a:latin typeface="Times New Roman" pitchFamily="18" charset="0"/>
                <a:cs typeface="Times New Roman" pitchFamily="18" charset="0"/>
              </a:rPr>
              <a:t> </a:t>
            </a:r>
            <a:r>
              <a:rPr lang="de-DE" dirty="0" err="1" smtClean="0">
                <a:latin typeface="Times New Roman" pitchFamily="18" charset="0"/>
                <a:cs typeface="Times New Roman" pitchFamily="18" charset="0"/>
              </a:rPr>
              <a:t>reduction</a:t>
            </a:r>
            <a:endParaRPr lang="de-DE" dirty="0" smtClean="0">
              <a:latin typeface="Times New Roman" pitchFamily="18" charset="0"/>
              <a:cs typeface="Times New Roman" pitchFamily="18" charset="0"/>
            </a:endParaRPr>
          </a:p>
          <a:p>
            <a:pPr>
              <a:buNone/>
            </a:pPr>
            <a:endParaRPr lang="de-DE" sz="1600" dirty="0" smtClean="0">
              <a:latin typeface="Times New Roman" pitchFamily="18" charset="0"/>
              <a:cs typeface="Times New Roman" pitchFamily="18" charset="0"/>
            </a:endParaRPr>
          </a:p>
          <a:p>
            <a:pPr lvl="1">
              <a:lnSpc>
                <a:spcPct val="150000"/>
              </a:lnSpc>
              <a:buFont typeface="Symbol" pitchFamily="18" charset="2"/>
              <a:buChar char="-"/>
            </a:pPr>
            <a:r>
              <a:rPr lang="de-DE" sz="2000" dirty="0" err="1" smtClean="0">
                <a:latin typeface="Times New Roman" pitchFamily="18" charset="0"/>
                <a:cs typeface="Times New Roman" pitchFamily="18" charset="0"/>
              </a:rPr>
              <a:t>Filtered</a:t>
            </a:r>
            <a:r>
              <a:rPr lang="de-DE" sz="2000" dirty="0" smtClean="0">
                <a:latin typeface="Times New Roman" pitchFamily="18" charset="0"/>
                <a:cs typeface="Times New Roman" pitchFamily="18" charset="0"/>
              </a:rPr>
              <a:t> Back </a:t>
            </a:r>
            <a:r>
              <a:rPr lang="de-DE" sz="2000" dirty="0" err="1" smtClean="0">
                <a:latin typeface="Times New Roman" pitchFamily="18" charset="0"/>
                <a:cs typeface="Times New Roman" pitchFamily="18" charset="0"/>
              </a:rPr>
              <a:t>Projection</a:t>
            </a:r>
            <a:r>
              <a:rPr lang="de-DE" sz="2000" dirty="0" smtClean="0">
                <a:latin typeface="Times New Roman" pitchFamily="18" charset="0"/>
                <a:cs typeface="Times New Roman" pitchFamily="18" charset="0"/>
              </a:rPr>
              <a:t> (FBP)</a:t>
            </a:r>
          </a:p>
          <a:p>
            <a:pPr lvl="1">
              <a:lnSpc>
                <a:spcPct val="150000"/>
              </a:lnSpc>
              <a:buNone/>
            </a:pPr>
            <a:endParaRPr lang="de-DE" sz="2000" dirty="0" smtClean="0">
              <a:latin typeface="Times New Roman" pitchFamily="18" charset="0"/>
              <a:cs typeface="Times New Roman" pitchFamily="18" charset="0"/>
            </a:endParaRPr>
          </a:p>
          <a:p>
            <a:pPr lvl="3">
              <a:lnSpc>
                <a:spcPct val="150000"/>
              </a:lnSpc>
              <a:buNone/>
            </a:pPr>
            <a:endParaRPr lang="de-DE" sz="1200" dirty="0" smtClean="0">
              <a:latin typeface="Times New Roman" pitchFamily="18" charset="0"/>
              <a:cs typeface="Times New Roman" pitchFamily="18" charset="0"/>
            </a:endParaRPr>
          </a:p>
          <a:p>
            <a:pPr lvl="3">
              <a:lnSpc>
                <a:spcPct val="150000"/>
              </a:lnSpc>
              <a:buNone/>
            </a:pPr>
            <a:endParaRPr lang="de-DE" sz="1200" dirty="0" smtClean="0">
              <a:latin typeface="Times New Roman" pitchFamily="18" charset="0"/>
              <a:cs typeface="Times New Roman" pitchFamily="18" charset="0"/>
            </a:endParaRPr>
          </a:p>
          <a:p>
            <a:pPr lvl="3">
              <a:lnSpc>
                <a:spcPct val="150000"/>
              </a:lnSpc>
              <a:buNone/>
            </a:pPr>
            <a:endParaRPr lang="de-DE" sz="1200" dirty="0" smtClean="0">
              <a:latin typeface="Times New Roman" pitchFamily="18" charset="0"/>
              <a:cs typeface="Times New Roman" pitchFamily="18" charset="0"/>
            </a:endParaRPr>
          </a:p>
          <a:p>
            <a:pPr lvl="3">
              <a:lnSpc>
                <a:spcPct val="150000"/>
              </a:lnSpc>
              <a:buNone/>
            </a:pPr>
            <a:endParaRPr lang="de-DE" sz="1200" dirty="0" smtClean="0">
              <a:latin typeface="Times New Roman" pitchFamily="18" charset="0"/>
              <a:cs typeface="Times New Roman" pitchFamily="18" charset="0"/>
            </a:endParaRPr>
          </a:p>
          <a:p>
            <a:pPr lvl="3">
              <a:lnSpc>
                <a:spcPct val="150000"/>
              </a:lnSpc>
              <a:buNone/>
            </a:pPr>
            <a:endParaRPr lang="de-DE" sz="1200" dirty="0" smtClean="0">
              <a:latin typeface="Times New Roman" pitchFamily="18" charset="0"/>
              <a:cs typeface="Times New Roman" pitchFamily="18" charset="0"/>
            </a:endParaRPr>
          </a:p>
          <a:p>
            <a:pPr lvl="3">
              <a:lnSpc>
                <a:spcPct val="150000"/>
              </a:lnSpc>
              <a:buNone/>
            </a:pPr>
            <a:endParaRPr lang="de-DE" sz="1200" dirty="0" smtClean="0">
              <a:latin typeface="Times New Roman" pitchFamily="18" charset="0"/>
              <a:cs typeface="Times New Roman" pitchFamily="18" charset="0"/>
            </a:endParaRPr>
          </a:p>
          <a:p>
            <a:pPr lvl="3">
              <a:lnSpc>
                <a:spcPct val="150000"/>
              </a:lnSpc>
              <a:buNone/>
            </a:pPr>
            <a:endParaRPr lang="de-DE" sz="1200" dirty="0" smtClean="0">
              <a:latin typeface="Times New Roman" pitchFamily="18" charset="0"/>
              <a:cs typeface="Times New Roman" pitchFamily="18" charset="0"/>
            </a:endParaRPr>
          </a:p>
          <a:p>
            <a:pPr lvl="1">
              <a:lnSpc>
                <a:spcPct val="150000"/>
              </a:lnSpc>
              <a:buFont typeface="Symbol" pitchFamily="18" charset="2"/>
              <a:buChar char="-"/>
            </a:pPr>
            <a:r>
              <a:rPr lang="de-DE" sz="2000" dirty="0" smtClean="0">
                <a:latin typeface="Times New Roman" pitchFamily="18" charset="0"/>
                <a:cs typeface="Times New Roman" pitchFamily="18" charset="0"/>
              </a:rPr>
              <a:t>Linear Interpolation (LI)</a:t>
            </a:r>
          </a:p>
          <a:p>
            <a:pPr lvl="1">
              <a:lnSpc>
                <a:spcPct val="150000"/>
              </a:lnSpc>
              <a:buFont typeface="Symbol" pitchFamily="18" charset="2"/>
              <a:buChar char="-"/>
            </a:pPr>
            <a:r>
              <a:rPr lang="de-DE" sz="2000" dirty="0" err="1" smtClean="0">
                <a:latin typeface="Times New Roman" pitchFamily="18" charset="0"/>
                <a:cs typeface="Times New Roman" pitchFamily="18" charset="0"/>
              </a:rPr>
              <a:t>Metal</a:t>
            </a:r>
            <a:r>
              <a:rPr lang="de-DE" sz="2000" dirty="0" smtClean="0">
                <a:latin typeface="Times New Roman" pitchFamily="18" charset="0"/>
                <a:cs typeface="Times New Roman" pitchFamily="18" charset="0"/>
              </a:rPr>
              <a:t> </a:t>
            </a:r>
            <a:r>
              <a:rPr lang="de-DE" sz="2000" dirty="0" err="1" smtClean="0">
                <a:latin typeface="Times New Roman" pitchFamily="18" charset="0"/>
                <a:cs typeface="Times New Roman" pitchFamily="18" charset="0"/>
              </a:rPr>
              <a:t>Deleation</a:t>
            </a:r>
            <a:r>
              <a:rPr lang="de-DE" sz="2000" dirty="0" smtClean="0">
                <a:latin typeface="Times New Roman" pitchFamily="18" charset="0"/>
                <a:cs typeface="Times New Roman" pitchFamily="18" charset="0"/>
              </a:rPr>
              <a:t> </a:t>
            </a:r>
            <a:r>
              <a:rPr lang="de-DE" sz="2000" dirty="0" err="1" smtClean="0">
                <a:latin typeface="Times New Roman" pitchFamily="18" charset="0"/>
                <a:cs typeface="Times New Roman" pitchFamily="18" charset="0"/>
              </a:rPr>
              <a:t>Technique</a:t>
            </a:r>
            <a:r>
              <a:rPr lang="de-DE" sz="2000" dirty="0" smtClean="0">
                <a:latin typeface="Times New Roman" pitchFamily="18" charset="0"/>
                <a:cs typeface="Times New Roman" pitchFamily="18" charset="0"/>
              </a:rPr>
              <a:t> (MDT)</a:t>
            </a:r>
            <a:endParaRPr lang="de-DE" sz="2000" dirty="0">
              <a:latin typeface="Times New Roman" pitchFamily="18" charset="0"/>
              <a:cs typeface="Times New Roman" pitchFamily="18" charset="0"/>
            </a:endParaRPr>
          </a:p>
        </p:txBody>
      </p:sp>
      <p:pic>
        <p:nvPicPr>
          <p:cNvPr id="3" name="Grafik 2" descr="TOMO_FBP_gif_CT_Kesner.gif"/>
          <p:cNvPicPr>
            <a:picLocks noChangeAspect="1"/>
          </p:cNvPicPr>
          <p:nvPr/>
        </p:nvPicPr>
        <p:blipFill>
          <a:blip r:embed="rId3" cstate="print"/>
          <a:stretch>
            <a:fillRect/>
          </a:stretch>
        </p:blipFill>
        <p:spPr>
          <a:xfrm>
            <a:off x="2123727" y="2492896"/>
            <a:ext cx="4201879" cy="2232248"/>
          </a:xfrm>
          <a:prstGeom prst="rect">
            <a:avLst/>
          </a:prstGeom>
        </p:spPr>
      </p:pic>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457200" y="919261"/>
            <a:ext cx="8219256" cy="5534075"/>
          </a:xfrm>
          <a:effectLst/>
          <a:scene3d>
            <a:camera prst="orthographicFront">
              <a:rot lat="0" lon="0" rev="0"/>
            </a:camera>
            <a:lightRig rig="balanced" dir="t">
              <a:rot lat="0" lon="0" rev="8700000"/>
            </a:lightRig>
          </a:scene3d>
        </p:spPr>
        <p:txBody>
          <a:bodyPr>
            <a:normAutofit/>
          </a:bodyPr>
          <a:lstStyle/>
          <a:p>
            <a:r>
              <a:rPr lang="de-DE" dirty="0" smtClean="0">
                <a:latin typeface="Times New Roman" pitchFamily="18" charset="0"/>
                <a:cs typeface="Times New Roman" pitchFamily="18" charset="0"/>
              </a:rPr>
              <a:t> </a:t>
            </a:r>
            <a:r>
              <a:rPr lang="de-DE" dirty="0" err="1" smtClean="0">
                <a:latin typeface="Times New Roman" pitchFamily="18" charset="0"/>
                <a:cs typeface="Times New Roman" pitchFamily="18" charset="0"/>
              </a:rPr>
              <a:t>Metal</a:t>
            </a:r>
            <a:r>
              <a:rPr lang="de-DE" dirty="0" smtClean="0">
                <a:latin typeface="Times New Roman" pitchFamily="18" charset="0"/>
                <a:cs typeface="Times New Roman" pitchFamily="18" charset="0"/>
              </a:rPr>
              <a:t> </a:t>
            </a:r>
            <a:r>
              <a:rPr lang="de-DE" dirty="0" err="1" smtClean="0">
                <a:latin typeface="Times New Roman" pitchFamily="18" charset="0"/>
                <a:cs typeface="Times New Roman" pitchFamily="18" charset="0"/>
              </a:rPr>
              <a:t>Artifact</a:t>
            </a:r>
            <a:endParaRPr lang="de-DE" dirty="0" smtClean="0">
              <a:latin typeface="Times New Roman" pitchFamily="18" charset="0"/>
              <a:cs typeface="Times New Roman" pitchFamily="18" charset="0"/>
            </a:endParaRPr>
          </a:p>
          <a:p>
            <a:pPr lvl="1">
              <a:lnSpc>
                <a:spcPct val="150000"/>
              </a:lnSpc>
              <a:buFont typeface="Symbol" pitchFamily="18" charset="2"/>
              <a:buChar char="-"/>
            </a:pPr>
            <a:r>
              <a:rPr lang="en-US" sz="2000" dirty="0" smtClean="0">
                <a:latin typeface="Times New Roman" pitchFamily="18" charset="0"/>
                <a:cs typeface="Times New Roman" pitchFamily="18" charset="0"/>
              </a:rPr>
              <a:t>By metallic objects (implants) in the tooth or hip occur. </a:t>
            </a:r>
          </a:p>
          <a:p>
            <a:pPr lvl="1">
              <a:lnSpc>
                <a:spcPct val="150000"/>
              </a:lnSpc>
              <a:buFont typeface="Symbol" pitchFamily="18" charset="2"/>
              <a:buChar char="-"/>
            </a:pPr>
            <a:r>
              <a:rPr lang="en-US" sz="2000" dirty="0" smtClean="0">
                <a:latin typeface="Times New Roman" pitchFamily="18" charset="0"/>
                <a:cs typeface="Times New Roman" pitchFamily="18" charset="0"/>
              </a:rPr>
              <a:t>Nonlinear change in the X-ray spectrum </a:t>
            </a:r>
          </a:p>
          <a:p>
            <a:pPr lvl="1">
              <a:lnSpc>
                <a:spcPct val="150000"/>
              </a:lnSpc>
              <a:buFont typeface="Symbol" pitchFamily="18" charset="2"/>
              <a:buChar char="-"/>
            </a:pPr>
            <a:r>
              <a:rPr lang="en-US" sz="2000" dirty="0" smtClean="0">
                <a:latin typeface="Times New Roman" pitchFamily="18" charset="0"/>
                <a:cs typeface="Times New Roman" pitchFamily="18" charset="0"/>
              </a:rPr>
              <a:t>Inconsistent projection data </a:t>
            </a:r>
          </a:p>
          <a:p>
            <a:pPr lvl="1">
              <a:lnSpc>
                <a:spcPct val="150000"/>
              </a:lnSpc>
              <a:buFont typeface="Symbol" pitchFamily="18" charset="2"/>
              <a:buChar char="-"/>
            </a:pPr>
            <a:r>
              <a:rPr lang="en-US" sz="2000" dirty="0" smtClean="0">
                <a:latin typeface="Times New Roman" pitchFamily="18" charset="0"/>
                <a:cs typeface="Times New Roman" pitchFamily="18" charset="0"/>
              </a:rPr>
              <a:t>Often star-shaped artifacts around metal objects</a:t>
            </a:r>
            <a:endParaRPr lang="de-DE" sz="2000" dirty="0">
              <a:latin typeface="Times New Roman" pitchFamily="18"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467544" y="836712"/>
            <a:ext cx="6336704" cy="1296144"/>
          </a:xfrm>
          <a:effectLst/>
        </p:spPr>
        <p:txBody>
          <a:bodyPr>
            <a:normAutofit/>
          </a:bodyPr>
          <a:lstStyle/>
          <a:p>
            <a:r>
              <a:rPr lang="de-DE" dirty="0" err="1" smtClean="0">
                <a:latin typeface="Times New Roman" pitchFamily="18" charset="0"/>
                <a:cs typeface="Times New Roman" pitchFamily="18" charset="0"/>
              </a:rPr>
              <a:t>Artifact</a:t>
            </a:r>
            <a:r>
              <a:rPr lang="de-DE" dirty="0" smtClean="0">
                <a:latin typeface="Times New Roman" pitchFamily="18" charset="0"/>
                <a:cs typeface="Times New Roman" pitchFamily="18" charset="0"/>
              </a:rPr>
              <a:t> </a:t>
            </a:r>
            <a:r>
              <a:rPr lang="de-DE" dirty="0" err="1" smtClean="0">
                <a:latin typeface="Times New Roman" pitchFamily="18" charset="0"/>
                <a:cs typeface="Times New Roman" pitchFamily="18" charset="0"/>
              </a:rPr>
              <a:t>reduction</a:t>
            </a:r>
            <a:endParaRPr lang="en-US" dirty="0" smtClean="0">
              <a:effectLst/>
              <a:latin typeface="Times New Roman" pitchFamily="18" charset="0"/>
              <a:cs typeface="Times New Roman" pitchFamily="18" charset="0"/>
            </a:endParaRPr>
          </a:p>
          <a:p>
            <a:pPr lvl="1">
              <a:buFont typeface="Symbol" pitchFamily="18" charset="2"/>
              <a:buChar char="-"/>
            </a:pPr>
            <a:r>
              <a:rPr lang="en-US" dirty="0" smtClean="0">
                <a:effectLst/>
                <a:latin typeface="Times New Roman" pitchFamily="18" charset="0"/>
                <a:cs typeface="Times New Roman" pitchFamily="18" charset="0"/>
              </a:rPr>
              <a:t>MDT: Creation of the metal mask</a:t>
            </a:r>
          </a:p>
          <a:p>
            <a:endParaRPr lang="de-DE" dirty="0">
              <a:effectLst/>
            </a:endParaRPr>
          </a:p>
        </p:txBody>
      </p:sp>
      <p:cxnSp>
        <p:nvCxnSpPr>
          <p:cNvPr id="1026" name="AutoShape 2"/>
          <p:cNvCxnSpPr>
            <a:cxnSpLocks noChangeShapeType="1"/>
          </p:cNvCxnSpPr>
          <p:nvPr/>
        </p:nvCxnSpPr>
        <p:spPr bwMode="auto">
          <a:xfrm>
            <a:off x="3724698" y="2389255"/>
            <a:ext cx="601984" cy="1"/>
          </a:xfrm>
          <a:prstGeom prst="straightConnector1">
            <a:avLst/>
          </a:prstGeom>
          <a:noFill/>
          <a:ln w="9525">
            <a:solidFill>
              <a:srgbClr val="000000"/>
            </a:solidFill>
            <a:round/>
            <a:headEnd/>
            <a:tailEnd type="triangle" w="med" len="med"/>
          </a:ln>
          <a:scene3d>
            <a:camera prst="orthographicFront"/>
            <a:lightRig rig="threePt" dir="t"/>
          </a:scene3d>
          <a:sp3d>
            <a:bevelT w="114300" prst="artDeco"/>
          </a:sp3d>
        </p:spPr>
      </p:cxnSp>
      <p:cxnSp>
        <p:nvCxnSpPr>
          <p:cNvPr id="1027" name="AutoShape 3"/>
          <p:cNvCxnSpPr>
            <a:cxnSpLocks noChangeShapeType="1"/>
          </p:cNvCxnSpPr>
          <p:nvPr/>
        </p:nvCxnSpPr>
        <p:spPr bwMode="auto">
          <a:xfrm>
            <a:off x="6918970" y="2112799"/>
            <a:ext cx="0" cy="792088"/>
          </a:xfrm>
          <a:prstGeom prst="straightConnector1">
            <a:avLst/>
          </a:prstGeom>
          <a:noFill/>
          <a:ln w="9525">
            <a:solidFill>
              <a:srgbClr val="000000"/>
            </a:solidFill>
            <a:round/>
            <a:headEnd/>
            <a:tailEnd type="triangle" w="med" len="med"/>
          </a:ln>
          <a:scene3d>
            <a:camera prst="orthographicFront"/>
            <a:lightRig rig="threePt" dir="t"/>
          </a:scene3d>
          <a:sp3d>
            <a:bevelT w="114300" prst="artDeco"/>
          </a:sp3d>
        </p:spPr>
      </p:cxnSp>
      <p:cxnSp>
        <p:nvCxnSpPr>
          <p:cNvPr id="1028" name="AutoShape 4"/>
          <p:cNvCxnSpPr>
            <a:cxnSpLocks noChangeShapeType="1"/>
            <a:stCxn id="1033" idx="1"/>
            <a:endCxn id="1034" idx="3"/>
          </p:cNvCxnSpPr>
          <p:nvPr/>
        </p:nvCxnSpPr>
        <p:spPr bwMode="auto">
          <a:xfrm flipH="1">
            <a:off x="5563691" y="3264927"/>
            <a:ext cx="635199" cy="0"/>
          </a:xfrm>
          <a:prstGeom prst="straightConnector1">
            <a:avLst/>
          </a:prstGeom>
          <a:noFill/>
          <a:ln w="9525">
            <a:solidFill>
              <a:srgbClr val="000000"/>
            </a:solidFill>
            <a:round/>
            <a:headEnd/>
            <a:tailEnd type="triangle" w="med" len="med"/>
          </a:ln>
          <a:scene3d>
            <a:camera prst="orthographicFront"/>
            <a:lightRig rig="threePt" dir="t"/>
          </a:scene3d>
          <a:sp3d>
            <a:bevelT w="114300" prst="artDeco"/>
          </a:sp3d>
        </p:spPr>
      </p:cxnSp>
      <p:sp>
        <p:nvSpPr>
          <p:cNvPr id="1030" name="Text Box 6"/>
          <p:cNvSpPr txBox="1">
            <a:spLocks noChangeArrowheads="1"/>
          </p:cNvSpPr>
          <p:nvPr/>
        </p:nvSpPr>
        <p:spPr bwMode="auto">
          <a:xfrm>
            <a:off x="2539355" y="2174050"/>
            <a:ext cx="1211263" cy="503238"/>
          </a:xfrm>
          <a:prstGeom prst="rect">
            <a:avLst/>
          </a:prstGeom>
          <a:solidFill>
            <a:srgbClr val="FFFFFF"/>
          </a:solidFill>
          <a:ln w="9525">
            <a:solidFill>
              <a:srgbClr val="000000"/>
            </a:solidFill>
            <a:miter lim="800000"/>
            <a:headEnd/>
            <a:tailEnd/>
          </a:ln>
          <a:scene3d>
            <a:camera prst="orthographicFront"/>
            <a:lightRig rig="threePt" dir="t"/>
          </a:scene3d>
          <a:sp3d>
            <a:bevelT w="114300" prst="artDeco"/>
          </a:sp3d>
        </p:spPr>
        <p:txBody>
          <a:bodyPr vert="horz" wrap="square" lIns="91440" tIns="45720" rIns="91440" bIns="45720" numCol="1" anchor="t" anchorCtr="0" compatLnSpc="1">
            <a:prstTxWarp prst="textNoShape">
              <a:avLst/>
            </a:prstTxWarp>
          </a:bodyPr>
          <a:lstStyle/>
          <a:p>
            <a:pPr lvl="0" algn="ctr"/>
            <a:r>
              <a:rPr lang="de-DE" sz="1200" dirty="0" err="1" smtClean="0">
                <a:solidFill>
                  <a:srgbClr val="000000"/>
                </a:solidFill>
                <a:latin typeface="Times New Roman" pitchFamily="18" charset="0"/>
                <a:ea typeface="Arial" pitchFamily="34" charset="0"/>
                <a:cs typeface="Times New Roman" pitchFamily="18" charset="0"/>
              </a:rPr>
              <a:t>Load</a:t>
            </a:r>
            <a:r>
              <a:rPr lang="de-DE" sz="1200" dirty="0" smtClean="0">
                <a:solidFill>
                  <a:srgbClr val="000000"/>
                </a:solidFill>
                <a:latin typeface="Times New Roman" pitchFamily="18" charset="0"/>
                <a:ea typeface="Arial" pitchFamily="34" charset="0"/>
                <a:cs typeface="Times New Roman" pitchFamily="18" charset="0"/>
              </a:rPr>
              <a:t> </a:t>
            </a:r>
            <a:r>
              <a:rPr lang="de-DE" sz="1200" dirty="0" err="1" smtClean="0">
                <a:solidFill>
                  <a:srgbClr val="000000"/>
                </a:solidFill>
                <a:latin typeface="Times New Roman" pitchFamily="18" charset="0"/>
                <a:ea typeface="Arial" pitchFamily="34" charset="0"/>
                <a:cs typeface="Times New Roman" pitchFamily="18" charset="0"/>
              </a:rPr>
              <a:t>sinogram</a:t>
            </a:r>
            <a:r>
              <a:rPr lang="de-DE" sz="1200" dirty="0" smtClean="0">
                <a:solidFill>
                  <a:srgbClr val="000000"/>
                </a:solidFill>
                <a:latin typeface="Times New Roman" pitchFamily="18" charset="0"/>
                <a:ea typeface="Arial" pitchFamily="34" charset="0"/>
                <a:cs typeface="Times New Roman" pitchFamily="18" charset="0"/>
              </a:rPr>
              <a:t> </a:t>
            </a:r>
            <a:r>
              <a:rPr lang="de-DE" sz="1200" dirty="0" err="1" smtClean="0">
                <a:solidFill>
                  <a:srgbClr val="000000"/>
                </a:solidFill>
                <a:latin typeface="Times New Roman" pitchFamily="18" charset="0"/>
                <a:ea typeface="Arial" pitchFamily="34" charset="0"/>
                <a:cs typeface="Times New Roman" pitchFamily="18" charset="0"/>
              </a:rPr>
              <a:t>data</a:t>
            </a:r>
            <a:endParaRPr kumimoji="0" lang="de-DE"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031" name="Text Box 7"/>
          <p:cNvSpPr txBox="1">
            <a:spLocks noChangeArrowheads="1"/>
          </p:cNvSpPr>
          <p:nvPr/>
        </p:nvSpPr>
        <p:spPr bwMode="auto">
          <a:xfrm>
            <a:off x="4326682" y="2174050"/>
            <a:ext cx="1212850" cy="503238"/>
          </a:xfrm>
          <a:prstGeom prst="rect">
            <a:avLst/>
          </a:prstGeom>
          <a:solidFill>
            <a:srgbClr val="FFFFFF"/>
          </a:solidFill>
          <a:ln w="9525">
            <a:solidFill>
              <a:srgbClr val="000000"/>
            </a:solidFill>
            <a:miter lim="800000"/>
            <a:headEnd/>
            <a:tailEnd/>
          </a:ln>
          <a:scene3d>
            <a:camera prst="orthographicFront"/>
            <a:lightRig rig="threePt" dir="t"/>
          </a:scene3d>
          <a:sp3d>
            <a:bevelT w="114300" prst="artDeco"/>
          </a:sp3d>
        </p:spPr>
        <p:txBody>
          <a:bodyPr vert="horz" wrap="square" lIns="91440" tIns="45720" rIns="91440" bIns="45720" numCol="1" anchor="t" anchorCtr="0" compatLnSpc="1">
            <a:prstTxWarp prst="textNoShape">
              <a:avLst/>
            </a:prstTxWarp>
          </a:bodyPr>
          <a:lstStyle/>
          <a:p>
            <a:pPr lvl="0" algn="ctr"/>
            <a:r>
              <a:rPr lang="de-DE" sz="1200" dirty="0" err="1" smtClean="0">
                <a:solidFill>
                  <a:srgbClr val="000000"/>
                </a:solidFill>
                <a:latin typeface="Times New Roman" pitchFamily="18" charset="0"/>
                <a:ea typeface="Arial" pitchFamily="34" charset="0"/>
                <a:cs typeface="Times New Roman" pitchFamily="18" charset="0"/>
              </a:rPr>
              <a:t>Reconstruct</a:t>
            </a:r>
            <a:r>
              <a:rPr lang="de-DE" sz="1200" dirty="0" smtClean="0">
                <a:solidFill>
                  <a:srgbClr val="000000"/>
                </a:solidFill>
                <a:latin typeface="Times New Roman" pitchFamily="18" charset="0"/>
                <a:ea typeface="Arial" pitchFamily="34" charset="0"/>
                <a:cs typeface="Times New Roman" pitchFamily="18" charset="0"/>
              </a:rPr>
              <a:t> </a:t>
            </a:r>
            <a:r>
              <a:rPr lang="de-DE" sz="1200" dirty="0" err="1" smtClean="0">
                <a:solidFill>
                  <a:srgbClr val="000000"/>
                </a:solidFill>
                <a:latin typeface="Times New Roman" pitchFamily="18" charset="0"/>
                <a:ea typeface="Arial" pitchFamily="34" charset="0"/>
                <a:cs typeface="Times New Roman" pitchFamily="18" charset="0"/>
              </a:rPr>
              <a:t>the</a:t>
            </a:r>
            <a:r>
              <a:rPr lang="de-DE" sz="1200" dirty="0" smtClean="0">
                <a:solidFill>
                  <a:srgbClr val="000000"/>
                </a:solidFill>
                <a:latin typeface="Times New Roman" pitchFamily="18" charset="0"/>
                <a:ea typeface="Arial" pitchFamily="34" charset="0"/>
                <a:cs typeface="Times New Roman" pitchFamily="18" charset="0"/>
              </a:rPr>
              <a:t> </a:t>
            </a:r>
            <a:r>
              <a:rPr lang="de-DE" sz="1200" dirty="0" err="1" smtClean="0">
                <a:solidFill>
                  <a:srgbClr val="000000"/>
                </a:solidFill>
                <a:latin typeface="Times New Roman" pitchFamily="18" charset="0"/>
                <a:ea typeface="Arial" pitchFamily="34" charset="0"/>
                <a:cs typeface="Times New Roman" pitchFamily="18" charset="0"/>
              </a:rPr>
              <a:t>sinogram</a:t>
            </a:r>
            <a:endParaRPr kumimoji="0" lang="de-DE"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032" name="Text Box 8"/>
          <p:cNvSpPr txBox="1">
            <a:spLocks noChangeArrowheads="1"/>
          </p:cNvSpPr>
          <p:nvPr/>
        </p:nvSpPr>
        <p:spPr bwMode="auto">
          <a:xfrm>
            <a:off x="6198890" y="2112799"/>
            <a:ext cx="1512168" cy="503238"/>
          </a:xfrm>
          <a:prstGeom prst="rect">
            <a:avLst/>
          </a:prstGeom>
          <a:solidFill>
            <a:srgbClr val="FFFFFF"/>
          </a:solidFill>
          <a:ln w="9525">
            <a:solidFill>
              <a:srgbClr val="000000"/>
            </a:solidFill>
            <a:miter lim="800000"/>
            <a:headEnd/>
            <a:tailEnd/>
          </a:ln>
          <a:scene3d>
            <a:camera prst="orthographicFront"/>
            <a:lightRig rig="threePt" dir="t"/>
          </a:scene3d>
          <a:sp3d>
            <a:bevelT w="114300" prst="artDeco"/>
          </a:sp3d>
        </p:spPr>
        <p:txBody>
          <a:bodyPr vert="horz" wrap="square" lIns="91440" tIns="45720" rIns="91440" bIns="45720" numCol="1" anchor="t" anchorCtr="0" compatLnSpc="1">
            <a:prstTxWarp prst="textNoShape">
              <a:avLst/>
            </a:prstTxWarp>
          </a:bodyPr>
          <a:lstStyle/>
          <a:p>
            <a:pPr lvl="0" algn="ctr"/>
            <a:r>
              <a:rPr lang="de-DE" sz="1200" dirty="0" err="1" smtClean="0">
                <a:solidFill>
                  <a:srgbClr val="000000"/>
                </a:solidFill>
                <a:latin typeface="Times New Roman" pitchFamily="18" charset="0"/>
                <a:ea typeface="Arial" pitchFamily="34" charset="0"/>
                <a:cs typeface="Times New Roman" pitchFamily="18" charset="0"/>
              </a:rPr>
              <a:t>Generate</a:t>
            </a:r>
            <a:r>
              <a:rPr lang="de-DE" sz="1200" dirty="0" smtClean="0">
                <a:solidFill>
                  <a:srgbClr val="000000"/>
                </a:solidFill>
                <a:latin typeface="Times New Roman" pitchFamily="18" charset="0"/>
                <a:ea typeface="Arial" pitchFamily="34" charset="0"/>
                <a:cs typeface="Times New Roman" pitchFamily="18" charset="0"/>
              </a:rPr>
              <a:t> </a:t>
            </a:r>
            <a:r>
              <a:rPr lang="de-DE" sz="1200" dirty="0" err="1" smtClean="0">
                <a:solidFill>
                  <a:srgbClr val="000000"/>
                </a:solidFill>
                <a:latin typeface="Times New Roman" pitchFamily="18" charset="0"/>
                <a:ea typeface="Arial" pitchFamily="34" charset="0"/>
                <a:cs typeface="Times New Roman" pitchFamily="18" charset="0"/>
              </a:rPr>
              <a:t>binary</a:t>
            </a:r>
            <a:r>
              <a:rPr lang="de-DE" sz="1200" dirty="0" smtClean="0">
                <a:solidFill>
                  <a:srgbClr val="000000"/>
                </a:solidFill>
                <a:latin typeface="Times New Roman" pitchFamily="18" charset="0"/>
                <a:ea typeface="Arial" pitchFamily="34" charset="0"/>
                <a:cs typeface="Times New Roman" pitchFamily="18" charset="0"/>
              </a:rPr>
              <a:t> </a:t>
            </a:r>
            <a:r>
              <a:rPr lang="de-DE" sz="1200" dirty="0" err="1" smtClean="0">
                <a:solidFill>
                  <a:srgbClr val="000000"/>
                </a:solidFill>
                <a:latin typeface="Times New Roman" pitchFamily="18" charset="0"/>
                <a:ea typeface="Arial" pitchFamily="34" charset="0"/>
                <a:cs typeface="Times New Roman" pitchFamily="18" charset="0"/>
              </a:rPr>
              <a:t>image</a:t>
            </a:r>
            <a:endParaRPr kumimoji="0" lang="de-DE"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033" name="Text Box 9"/>
          <p:cNvSpPr txBox="1">
            <a:spLocks noChangeArrowheads="1"/>
          </p:cNvSpPr>
          <p:nvPr/>
        </p:nvSpPr>
        <p:spPr bwMode="auto">
          <a:xfrm>
            <a:off x="6198890" y="2904887"/>
            <a:ext cx="1541462" cy="720080"/>
          </a:xfrm>
          <a:prstGeom prst="rect">
            <a:avLst/>
          </a:prstGeom>
          <a:solidFill>
            <a:srgbClr val="FFFFFF"/>
          </a:solidFill>
          <a:ln w="9525">
            <a:solidFill>
              <a:srgbClr val="000000"/>
            </a:solidFill>
            <a:miter lim="800000"/>
            <a:headEnd/>
            <a:tailEnd/>
          </a:ln>
          <a:scene3d>
            <a:camera prst="orthographicFront"/>
            <a:lightRig rig="threePt" dir="t"/>
          </a:scene3d>
          <a:sp3d>
            <a:bevelT w="114300" prst="artDeco"/>
          </a:sp3d>
        </p:spPr>
        <p:txBody>
          <a:bodyPr vert="horz" wrap="square" lIns="91440" tIns="45720" rIns="91440" bIns="45720" numCol="1" anchor="t" anchorCtr="0" compatLnSpc="1">
            <a:prstTxWarp prst="textNoShape">
              <a:avLst/>
            </a:prstTxWarp>
          </a:bodyPr>
          <a:lstStyle/>
          <a:p>
            <a:pPr lvl="0" algn="ctr"/>
            <a:r>
              <a:rPr lang="en-US" sz="1200" dirty="0" smtClean="0">
                <a:solidFill>
                  <a:srgbClr val="000000"/>
                </a:solidFill>
                <a:latin typeface="Times New Roman" pitchFamily="18" charset="0"/>
                <a:ea typeface="Arial" pitchFamily="34" charset="0"/>
                <a:cs typeface="Times New Roman" pitchFamily="18" charset="0"/>
              </a:rPr>
              <a:t>Carry forward projection of the metal mask</a:t>
            </a:r>
            <a:endParaRPr kumimoji="0" lang="de-DE"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034" name="Text Box 10"/>
          <p:cNvSpPr txBox="1">
            <a:spLocks noChangeArrowheads="1"/>
          </p:cNvSpPr>
          <p:nvPr/>
        </p:nvSpPr>
        <p:spPr bwMode="auto">
          <a:xfrm>
            <a:off x="3702769" y="2904887"/>
            <a:ext cx="1860922" cy="720080"/>
          </a:xfrm>
          <a:prstGeom prst="rect">
            <a:avLst/>
          </a:prstGeom>
          <a:solidFill>
            <a:srgbClr val="FFFFFF"/>
          </a:solidFill>
          <a:ln w="9525">
            <a:solidFill>
              <a:srgbClr val="000000"/>
            </a:solidFill>
            <a:miter lim="800000"/>
            <a:headEnd/>
            <a:tailEnd/>
          </a:ln>
          <a:scene3d>
            <a:camera prst="orthographicFront"/>
            <a:lightRig rig="threePt" dir="t"/>
          </a:scene3d>
          <a:sp3d>
            <a:bevelT w="114300" prst="artDeco"/>
          </a:sp3d>
        </p:spPr>
        <p:txBody>
          <a:bodyPr vert="horz" wrap="square" lIns="91440" tIns="45720" rIns="91440" bIns="45720" numCol="1" anchor="t" anchorCtr="0" compatLnSpc="1">
            <a:prstTxWarp prst="textNoShape">
              <a:avLst/>
            </a:prstTxWarp>
          </a:bodyPr>
          <a:lstStyle/>
          <a:p>
            <a:pPr lvl="0" algn="ctr"/>
            <a:r>
              <a:rPr lang="en-US" sz="1200" dirty="0" smtClean="0">
                <a:solidFill>
                  <a:srgbClr val="000000"/>
                </a:solidFill>
                <a:latin typeface="Times New Roman" pitchFamily="18" charset="0"/>
                <a:ea typeface="Arial" pitchFamily="34" charset="0"/>
                <a:cs typeface="Times New Roman" pitchFamily="18" charset="0"/>
              </a:rPr>
              <a:t>Create a binary image from the metal-mask</a:t>
            </a:r>
            <a:endParaRPr kumimoji="0" lang="de-DE"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cxnSp>
        <p:nvCxnSpPr>
          <p:cNvPr id="28" name="AutoShape 2"/>
          <p:cNvCxnSpPr>
            <a:cxnSpLocks noChangeShapeType="1"/>
          </p:cNvCxnSpPr>
          <p:nvPr/>
        </p:nvCxnSpPr>
        <p:spPr bwMode="auto">
          <a:xfrm flipV="1">
            <a:off x="5536839" y="2388438"/>
            <a:ext cx="659358" cy="818"/>
          </a:xfrm>
          <a:prstGeom prst="straightConnector1">
            <a:avLst/>
          </a:prstGeom>
          <a:noFill/>
          <a:ln w="9525">
            <a:solidFill>
              <a:srgbClr val="000000"/>
            </a:solidFill>
            <a:round/>
            <a:headEnd/>
            <a:tailEnd type="triangle" w="med" len="med"/>
          </a:ln>
          <a:scene3d>
            <a:camera prst="orthographicFront"/>
            <a:lightRig rig="threePt" dir="t"/>
          </a:scene3d>
          <a:sp3d>
            <a:bevelT w="114300" prst="artDeco"/>
          </a:sp3d>
        </p:spPr>
      </p:cxnSp>
      <p:pic>
        <p:nvPicPr>
          <p:cNvPr id="19" name="Picture 1"/>
          <p:cNvPicPr>
            <a:picLocks noChangeAspect="1" noChangeArrowheads="1"/>
          </p:cNvPicPr>
          <p:nvPr/>
        </p:nvPicPr>
        <p:blipFill>
          <a:blip r:embed="rId3" cstate="print"/>
          <a:srcRect/>
          <a:stretch>
            <a:fillRect/>
          </a:stretch>
        </p:blipFill>
        <p:spPr bwMode="auto">
          <a:xfrm>
            <a:off x="3562198" y="3770181"/>
            <a:ext cx="2232248" cy="1315003"/>
          </a:xfrm>
          <a:prstGeom prst="rect">
            <a:avLst/>
          </a:prstGeom>
          <a:noFill/>
          <a:ln w="9525">
            <a:noFill/>
            <a:miter lim="800000"/>
            <a:headEnd/>
            <a:tailEnd/>
          </a:ln>
        </p:spPr>
      </p:pic>
      <p:pic>
        <p:nvPicPr>
          <p:cNvPr id="20" name="Picture 2"/>
          <p:cNvPicPr>
            <a:picLocks noChangeAspect="1" noChangeArrowheads="1"/>
          </p:cNvPicPr>
          <p:nvPr/>
        </p:nvPicPr>
        <p:blipFill>
          <a:blip r:embed="rId4" cstate="print"/>
          <a:srcRect/>
          <a:stretch>
            <a:fillRect/>
          </a:stretch>
        </p:blipFill>
        <p:spPr bwMode="auto">
          <a:xfrm>
            <a:off x="6442518" y="3770181"/>
            <a:ext cx="1297834" cy="1296144"/>
          </a:xfrm>
          <a:prstGeom prst="rect">
            <a:avLst/>
          </a:prstGeom>
          <a:noFill/>
          <a:ln w="9525">
            <a:noFill/>
            <a:miter lim="800000"/>
            <a:headEnd/>
            <a:tailEnd/>
          </a:ln>
        </p:spPr>
      </p:pic>
      <p:pic>
        <p:nvPicPr>
          <p:cNvPr id="21" name="Picture 3"/>
          <p:cNvPicPr>
            <a:picLocks noChangeAspect="1" noChangeArrowheads="1"/>
          </p:cNvPicPr>
          <p:nvPr/>
        </p:nvPicPr>
        <p:blipFill>
          <a:blip r:embed="rId5" cstate="print"/>
          <a:srcRect/>
          <a:stretch>
            <a:fillRect/>
          </a:stretch>
        </p:blipFill>
        <p:spPr bwMode="auto">
          <a:xfrm>
            <a:off x="3562198" y="5210341"/>
            <a:ext cx="2232248" cy="1315003"/>
          </a:xfrm>
          <a:prstGeom prst="rect">
            <a:avLst/>
          </a:prstGeom>
          <a:noFill/>
          <a:ln w="9525">
            <a:noFill/>
            <a:miter lim="800000"/>
            <a:headEnd/>
            <a:tailEnd/>
          </a:ln>
        </p:spPr>
      </p:pic>
      <p:pic>
        <p:nvPicPr>
          <p:cNvPr id="22" name="Picture 4"/>
          <p:cNvPicPr>
            <a:picLocks noChangeAspect="1" noChangeArrowheads="1"/>
          </p:cNvPicPr>
          <p:nvPr/>
        </p:nvPicPr>
        <p:blipFill>
          <a:blip r:embed="rId6" cstate="print"/>
          <a:srcRect/>
          <a:stretch>
            <a:fillRect/>
          </a:stretch>
        </p:blipFill>
        <p:spPr bwMode="auto">
          <a:xfrm>
            <a:off x="6442518" y="5212029"/>
            <a:ext cx="1296144" cy="1294456"/>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457200" y="908720"/>
            <a:ext cx="4114800" cy="720080"/>
          </a:xfrm>
          <a:effectLst/>
        </p:spPr>
        <p:txBody>
          <a:bodyPr/>
          <a:lstStyle/>
          <a:p>
            <a:r>
              <a:rPr lang="de-DE" dirty="0" smtClean="0">
                <a:latin typeface="Times New Roman" pitchFamily="18" charset="0"/>
                <a:cs typeface="Times New Roman" pitchFamily="18" charset="0"/>
              </a:rPr>
              <a:t>Noise </a:t>
            </a:r>
            <a:r>
              <a:rPr lang="de-DE" dirty="0" err="1" smtClean="0">
                <a:latin typeface="Times New Roman" pitchFamily="18" charset="0"/>
                <a:cs typeface="Times New Roman" pitchFamily="18" charset="0"/>
              </a:rPr>
              <a:t>reduction</a:t>
            </a:r>
            <a:endParaRPr lang="de-DE" dirty="0">
              <a:latin typeface="Times New Roman" pitchFamily="18" charset="0"/>
              <a:cs typeface="Times New Roman" pitchFamily="18" charset="0"/>
            </a:endParaRPr>
          </a:p>
        </p:txBody>
      </p:sp>
      <p:sp>
        <p:nvSpPr>
          <p:cNvPr id="1026" name="Text Box 2"/>
          <p:cNvSpPr txBox="1">
            <a:spLocks noChangeArrowheads="1"/>
          </p:cNvSpPr>
          <p:nvPr/>
        </p:nvSpPr>
        <p:spPr bwMode="auto">
          <a:xfrm>
            <a:off x="1259632" y="1628800"/>
            <a:ext cx="1212850" cy="503238"/>
          </a:xfrm>
          <a:prstGeom prst="rect">
            <a:avLst/>
          </a:prstGeom>
          <a:solidFill>
            <a:srgbClr val="FFFFFF"/>
          </a:solidFill>
          <a:ln w="9525">
            <a:solidFill>
              <a:srgbClr val="000000"/>
            </a:solidFill>
            <a:miter lim="800000"/>
            <a:headEnd/>
            <a:tailEnd/>
          </a:ln>
          <a:scene3d>
            <a:camera prst="orthographicFront"/>
            <a:lightRig rig="threePt" dir="t"/>
          </a:scene3d>
          <a:sp3d>
            <a:bevelT w="114300" prst="artDeco"/>
          </a:sp3d>
        </p:spPr>
        <p:txBody>
          <a:bodyPr vert="horz" wrap="square" lIns="91440" tIns="45720" rIns="91440" bIns="45720" numCol="1" anchor="t" anchorCtr="0" compatLnSpc="1">
            <a:prstTxWarp prst="textNoShape">
              <a:avLst/>
            </a:prstTxWarp>
          </a:bodyPr>
          <a:lstStyle/>
          <a:p>
            <a:pPr lvl="0" algn="ctr"/>
            <a:r>
              <a:rPr lang="de-DE" sz="1200" dirty="0" err="1" smtClean="0">
                <a:solidFill>
                  <a:srgbClr val="000000"/>
                </a:solidFill>
                <a:latin typeface="Times New Roman" pitchFamily="18" charset="0"/>
                <a:ea typeface="Arial" pitchFamily="34" charset="0"/>
                <a:cs typeface="Times New Roman" pitchFamily="18" charset="0"/>
              </a:rPr>
              <a:t>Load</a:t>
            </a:r>
            <a:endParaRPr lang="de-DE" sz="1200" dirty="0" smtClean="0">
              <a:solidFill>
                <a:srgbClr val="000000"/>
              </a:solidFill>
              <a:latin typeface="Times New Roman" pitchFamily="18" charset="0"/>
              <a:ea typeface="Arial" pitchFamily="34" charset="0"/>
              <a:cs typeface="Times New Roman" pitchFamily="18" charset="0"/>
            </a:endParaRPr>
          </a:p>
          <a:p>
            <a:pPr lvl="0" algn="ctr"/>
            <a:r>
              <a:rPr lang="de-DE" sz="1200" dirty="0" err="1" smtClean="0">
                <a:solidFill>
                  <a:srgbClr val="000000"/>
                </a:solidFill>
                <a:latin typeface="Times New Roman" pitchFamily="18" charset="0"/>
                <a:ea typeface="Arial" pitchFamily="34" charset="0"/>
                <a:cs typeface="Times New Roman" pitchFamily="18" charset="0"/>
              </a:rPr>
              <a:t>masks</a:t>
            </a:r>
            <a:r>
              <a:rPr lang="de-DE" sz="1200" dirty="0" smtClean="0">
                <a:solidFill>
                  <a:srgbClr val="000000"/>
                </a:solidFill>
                <a:latin typeface="Times New Roman" pitchFamily="18" charset="0"/>
                <a:ea typeface="Arial" pitchFamily="34" charset="0"/>
                <a:cs typeface="Times New Roman" pitchFamily="18" charset="0"/>
              </a:rPr>
              <a:t> </a:t>
            </a:r>
            <a:r>
              <a:rPr lang="de-DE" sz="1200" dirty="0" err="1" smtClean="0">
                <a:solidFill>
                  <a:srgbClr val="000000"/>
                </a:solidFill>
                <a:latin typeface="Times New Roman" pitchFamily="18" charset="0"/>
                <a:ea typeface="Arial" pitchFamily="34" charset="0"/>
                <a:cs typeface="Times New Roman" pitchFamily="18" charset="0"/>
              </a:rPr>
              <a:t>data</a:t>
            </a:r>
            <a:endParaRPr kumimoji="0" lang="de-DE"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027" name="Text Box 3"/>
          <p:cNvSpPr txBox="1">
            <a:spLocks noChangeArrowheads="1"/>
          </p:cNvSpPr>
          <p:nvPr/>
        </p:nvSpPr>
        <p:spPr bwMode="auto">
          <a:xfrm>
            <a:off x="2748707" y="1628800"/>
            <a:ext cx="1212850" cy="503238"/>
          </a:xfrm>
          <a:prstGeom prst="rect">
            <a:avLst/>
          </a:prstGeom>
          <a:solidFill>
            <a:srgbClr val="FFFFFF"/>
          </a:solidFill>
          <a:ln w="9525">
            <a:solidFill>
              <a:srgbClr val="000000"/>
            </a:solidFill>
            <a:miter lim="800000"/>
            <a:headEnd/>
            <a:tailEnd/>
          </a:ln>
          <a:scene3d>
            <a:camera prst="orthographicFront"/>
            <a:lightRig rig="threePt" dir="t"/>
          </a:scene3d>
          <a:sp3d>
            <a:bevelT w="114300" prst="artDeco"/>
          </a:sp3d>
        </p:spPr>
        <p:txBody>
          <a:bodyPr vert="horz" wrap="square" lIns="91440" tIns="45720" rIns="91440" bIns="45720" numCol="1" anchor="t" anchorCtr="0" compatLnSpc="1">
            <a:prstTxWarp prst="textNoShape">
              <a:avLst/>
            </a:prstTxWarp>
          </a:bodyPr>
          <a:lstStyle/>
          <a:p>
            <a:pPr lvl="0" algn="ctr"/>
            <a:r>
              <a:rPr lang="de-DE" sz="1200" dirty="0" err="1" smtClean="0">
                <a:solidFill>
                  <a:srgbClr val="000000"/>
                </a:solidFill>
                <a:latin typeface="Times New Roman" pitchFamily="18" charset="0"/>
                <a:ea typeface="Arial" pitchFamily="34" charset="0"/>
                <a:cs typeface="Times New Roman" pitchFamily="18" charset="0"/>
              </a:rPr>
              <a:t>Load</a:t>
            </a:r>
            <a:r>
              <a:rPr lang="de-DE" sz="1200" dirty="0" smtClean="0">
                <a:solidFill>
                  <a:srgbClr val="000000"/>
                </a:solidFill>
                <a:latin typeface="Times New Roman" pitchFamily="18" charset="0"/>
                <a:ea typeface="Arial" pitchFamily="34" charset="0"/>
                <a:cs typeface="Times New Roman" pitchFamily="18" charset="0"/>
              </a:rPr>
              <a:t> </a:t>
            </a:r>
          </a:p>
          <a:p>
            <a:pPr lvl="0" algn="ctr"/>
            <a:r>
              <a:rPr lang="de-DE" sz="1200" dirty="0" err="1" smtClean="0">
                <a:solidFill>
                  <a:srgbClr val="000000"/>
                </a:solidFill>
                <a:latin typeface="Times New Roman" pitchFamily="18" charset="0"/>
                <a:ea typeface="Arial" pitchFamily="34" charset="0"/>
                <a:cs typeface="Times New Roman" pitchFamily="18" charset="0"/>
              </a:rPr>
              <a:t>sinogram</a:t>
            </a:r>
            <a:r>
              <a:rPr lang="de-DE" sz="1200" dirty="0" smtClean="0">
                <a:solidFill>
                  <a:srgbClr val="000000"/>
                </a:solidFill>
                <a:latin typeface="Times New Roman" pitchFamily="18" charset="0"/>
                <a:ea typeface="Arial" pitchFamily="34" charset="0"/>
                <a:cs typeface="Times New Roman" pitchFamily="18" charset="0"/>
              </a:rPr>
              <a:t> </a:t>
            </a:r>
            <a:r>
              <a:rPr lang="de-DE" sz="1200" dirty="0" err="1" smtClean="0">
                <a:solidFill>
                  <a:srgbClr val="000000"/>
                </a:solidFill>
                <a:latin typeface="Times New Roman" pitchFamily="18" charset="0"/>
                <a:ea typeface="Arial" pitchFamily="34" charset="0"/>
                <a:cs typeface="Times New Roman" pitchFamily="18" charset="0"/>
              </a:rPr>
              <a:t>data</a:t>
            </a:r>
            <a:endParaRPr kumimoji="0" lang="de-DE"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028" name="Text Box 4"/>
          <p:cNvSpPr txBox="1">
            <a:spLocks noChangeArrowheads="1"/>
          </p:cNvSpPr>
          <p:nvPr/>
        </p:nvSpPr>
        <p:spPr bwMode="auto">
          <a:xfrm>
            <a:off x="4223495" y="1628800"/>
            <a:ext cx="1212850" cy="503238"/>
          </a:xfrm>
          <a:prstGeom prst="rect">
            <a:avLst/>
          </a:prstGeom>
          <a:solidFill>
            <a:srgbClr val="FFFFFF"/>
          </a:solidFill>
          <a:ln w="9525">
            <a:solidFill>
              <a:srgbClr val="000000"/>
            </a:solidFill>
            <a:miter lim="800000"/>
            <a:headEnd/>
            <a:tailEnd/>
          </a:ln>
          <a:scene3d>
            <a:camera prst="orthographicFront"/>
            <a:lightRig rig="threePt" dir="t"/>
          </a:scene3d>
          <a:sp3d>
            <a:bevelT w="114300" prst="artDeco"/>
          </a:sp3d>
        </p:spPr>
        <p:txBody>
          <a:bodyPr vert="horz" wrap="square" lIns="91440" tIns="45720" rIns="91440" bIns="45720" numCol="1" anchor="t" anchorCtr="0" compatLnSpc="1">
            <a:prstTxWarp prst="textNoShape">
              <a:avLst/>
            </a:prstTxWarp>
          </a:bodyPr>
          <a:lstStyle/>
          <a:p>
            <a:pPr lvl="0" algn="ctr"/>
            <a:r>
              <a:rPr lang="de-DE" sz="1200" dirty="0" smtClean="0">
                <a:solidFill>
                  <a:srgbClr val="000000"/>
                </a:solidFill>
                <a:latin typeface="Times New Roman" pitchFamily="18" charset="0"/>
                <a:ea typeface="Arial" pitchFamily="34" charset="0"/>
                <a:cs typeface="Times New Roman" pitchFamily="18" charset="0"/>
              </a:rPr>
              <a:t>Create a </a:t>
            </a:r>
            <a:r>
              <a:rPr lang="de-DE" sz="1200" dirty="0" err="1" smtClean="0">
                <a:solidFill>
                  <a:srgbClr val="000000"/>
                </a:solidFill>
                <a:latin typeface="Times New Roman" pitchFamily="18" charset="0"/>
                <a:ea typeface="Arial" pitchFamily="34" charset="0"/>
                <a:cs typeface="Times New Roman" pitchFamily="18" charset="0"/>
              </a:rPr>
              <a:t>Gaussian</a:t>
            </a:r>
            <a:r>
              <a:rPr lang="de-DE" sz="1200" dirty="0" smtClean="0">
                <a:solidFill>
                  <a:srgbClr val="000000"/>
                </a:solidFill>
                <a:latin typeface="Times New Roman" pitchFamily="18" charset="0"/>
                <a:ea typeface="Arial" pitchFamily="34" charset="0"/>
                <a:cs typeface="Times New Roman" pitchFamily="18" charset="0"/>
              </a:rPr>
              <a:t> filter</a:t>
            </a:r>
            <a:endParaRPr kumimoji="0" lang="de-DE"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029" name="Text Box 5"/>
          <p:cNvSpPr txBox="1">
            <a:spLocks noChangeArrowheads="1"/>
          </p:cNvSpPr>
          <p:nvPr/>
        </p:nvSpPr>
        <p:spPr bwMode="auto">
          <a:xfrm>
            <a:off x="5861795" y="1628800"/>
            <a:ext cx="1211262" cy="503238"/>
          </a:xfrm>
          <a:prstGeom prst="rect">
            <a:avLst/>
          </a:prstGeom>
          <a:solidFill>
            <a:srgbClr val="FFFFFF"/>
          </a:solidFill>
          <a:ln w="9525">
            <a:solidFill>
              <a:srgbClr val="000000"/>
            </a:solidFill>
            <a:miter lim="800000"/>
            <a:headEnd/>
            <a:tailEnd/>
          </a:ln>
          <a:scene3d>
            <a:camera prst="orthographicFront"/>
            <a:lightRig rig="threePt" dir="t"/>
          </a:scene3d>
          <a:sp3d>
            <a:bevelT w="114300" prst="artDeco"/>
          </a:sp3d>
        </p:spPr>
        <p:txBody>
          <a:bodyPr vert="horz" wrap="square" lIns="91440" tIns="45720" rIns="91440" bIns="45720" numCol="1" anchor="t" anchorCtr="0" compatLnSpc="1">
            <a:prstTxWarp prst="textNoShape">
              <a:avLst/>
            </a:prstTxWarp>
          </a:bodyPr>
          <a:lstStyle/>
          <a:p>
            <a:pPr lvl="0" algn="ctr"/>
            <a:r>
              <a:rPr lang="de-DE" sz="1200" dirty="0" err="1" smtClean="0">
                <a:solidFill>
                  <a:srgbClr val="000000"/>
                </a:solidFill>
                <a:latin typeface="Times New Roman" pitchFamily="18" charset="0"/>
                <a:ea typeface="Arial" pitchFamily="34" charset="0"/>
                <a:cs typeface="Times New Roman" pitchFamily="18" charset="0"/>
              </a:rPr>
              <a:t>Apply</a:t>
            </a:r>
            <a:r>
              <a:rPr lang="de-DE" sz="1200" dirty="0" smtClean="0">
                <a:solidFill>
                  <a:srgbClr val="000000"/>
                </a:solidFill>
                <a:latin typeface="Times New Roman" pitchFamily="18" charset="0"/>
                <a:ea typeface="Arial" pitchFamily="34" charset="0"/>
                <a:cs typeface="Times New Roman" pitchFamily="18" charset="0"/>
              </a:rPr>
              <a:t> </a:t>
            </a:r>
            <a:r>
              <a:rPr lang="de-DE" sz="1200" dirty="0" err="1" smtClean="0">
                <a:solidFill>
                  <a:srgbClr val="000000"/>
                </a:solidFill>
                <a:latin typeface="Times New Roman" pitchFamily="18" charset="0"/>
                <a:ea typeface="Arial" pitchFamily="34" charset="0"/>
                <a:cs typeface="Times New Roman" pitchFamily="18" charset="0"/>
              </a:rPr>
              <a:t>Gaussian</a:t>
            </a:r>
            <a:r>
              <a:rPr lang="de-DE" sz="1200" dirty="0" smtClean="0">
                <a:solidFill>
                  <a:srgbClr val="000000"/>
                </a:solidFill>
                <a:latin typeface="Times New Roman" pitchFamily="18" charset="0"/>
                <a:ea typeface="Arial" pitchFamily="34" charset="0"/>
                <a:cs typeface="Times New Roman" pitchFamily="18" charset="0"/>
              </a:rPr>
              <a:t> filter</a:t>
            </a:r>
            <a:endParaRPr kumimoji="0" lang="de-DE"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031" name="Text Box 7"/>
          <p:cNvSpPr txBox="1">
            <a:spLocks noChangeArrowheads="1"/>
          </p:cNvSpPr>
          <p:nvPr/>
        </p:nvSpPr>
        <p:spPr bwMode="auto">
          <a:xfrm>
            <a:off x="5861795" y="2464817"/>
            <a:ext cx="1230485" cy="676151"/>
          </a:xfrm>
          <a:prstGeom prst="rect">
            <a:avLst/>
          </a:prstGeom>
          <a:solidFill>
            <a:srgbClr val="FFFFFF"/>
          </a:solidFill>
          <a:ln w="9525">
            <a:solidFill>
              <a:srgbClr val="000000"/>
            </a:solidFill>
            <a:miter lim="800000"/>
            <a:headEnd/>
            <a:tailEnd/>
          </a:ln>
          <a:scene3d>
            <a:camera prst="orthographicFront"/>
            <a:lightRig rig="threePt" dir="t"/>
          </a:scene3d>
          <a:sp3d>
            <a:bevelT w="114300" prst="artDeco"/>
          </a:sp3d>
        </p:spPr>
        <p:txBody>
          <a:bodyPr vert="horz" wrap="square" lIns="91440" tIns="45720" rIns="91440" bIns="45720" numCol="1" anchor="t" anchorCtr="0" compatLnSpc="1">
            <a:prstTxWarp prst="textNoShape">
              <a:avLst/>
            </a:prstTxWarp>
          </a:bodyPr>
          <a:lstStyle/>
          <a:p>
            <a:pPr lvl="0" algn="ctr">
              <a:spcAft>
                <a:spcPts val="1000"/>
              </a:spcAft>
            </a:pPr>
            <a:r>
              <a:rPr lang="en-US" sz="1200" dirty="0" smtClean="0">
                <a:solidFill>
                  <a:srgbClr val="000000"/>
                </a:solidFill>
                <a:latin typeface="Times New Roman" pitchFamily="18" charset="0"/>
                <a:ea typeface="Arial" pitchFamily="34" charset="0"/>
                <a:cs typeface="Times New Roman" pitchFamily="18" charset="0"/>
              </a:rPr>
              <a:t>Replace metal artifacts with filtered values</a:t>
            </a:r>
            <a:endParaRPr kumimoji="0" lang="de-DE" sz="1200" i="0" u="none" strike="noStrike" cap="none" normalizeH="0" baseline="0" dirty="0" smtClean="0">
              <a:ln>
                <a:noFill/>
              </a:ln>
              <a:solidFill>
                <a:schemeClr val="tx1"/>
              </a:solidFill>
              <a:effectLst/>
              <a:latin typeface="Times New Roman" pitchFamily="18" charset="0"/>
              <a:cs typeface="Times New Roman" pitchFamily="18" charset="0"/>
            </a:endParaRPr>
          </a:p>
        </p:txBody>
      </p:sp>
      <p:cxnSp>
        <p:nvCxnSpPr>
          <p:cNvPr id="1033" name="AutoShape 9"/>
          <p:cNvCxnSpPr>
            <a:cxnSpLocks noChangeShapeType="1"/>
          </p:cNvCxnSpPr>
          <p:nvPr/>
        </p:nvCxnSpPr>
        <p:spPr bwMode="auto">
          <a:xfrm>
            <a:off x="2472482" y="1884388"/>
            <a:ext cx="276225" cy="0"/>
          </a:xfrm>
          <a:prstGeom prst="straightConnector1">
            <a:avLst/>
          </a:prstGeom>
          <a:noFill/>
          <a:ln w="9525">
            <a:solidFill>
              <a:srgbClr val="000000"/>
            </a:solidFill>
            <a:round/>
            <a:headEnd/>
            <a:tailEnd type="triangle" w="med" len="med"/>
          </a:ln>
          <a:scene3d>
            <a:camera prst="orthographicFront"/>
            <a:lightRig rig="threePt" dir="t"/>
          </a:scene3d>
          <a:sp3d>
            <a:bevelT w="114300" prst="artDeco"/>
          </a:sp3d>
        </p:spPr>
      </p:cxnSp>
      <p:cxnSp>
        <p:nvCxnSpPr>
          <p:cNvPr id="1034" name="AutoShape 10"/>
          <p:cNvCxnSpPr>
            <a:cxnSpLocks noChangeShapeType="1"/>
          </p:cNvCxnSpPr>
          <p:nvPr/>
        </p:nvCxnSpPr>
        <p:spPr bwMode="auto">
          <a:xfrm>
            <a:off x="3961557" y="1884388"/>
            <a:ext cx="261938" cy="0"/>
          </a:xfrm>
          <a:prstGeom prst="straightConnector1">
            <a:avLst/>
          </a:prstGeom>
          <a:noFill/>
          <a:ln w="9525">
            <a:solidFill>
              <a:srgbClr val="000000"/>
            </a:solidFill>
            <a:round/>
            <a:headEnd/>
            <a:tailEnd type="triangle" w="med" len="med"/>
          </a:ln>
          <a:scene3d>
            <a:camera prst="orthographicFront"/>
            <a:lightRig rig="threePt" dir="t"/>
          </a:scene3d>
          <a:sp3d>
            <a:bevelT w="114300" prst="artDeco"/>
          </a:sp3d>
        </p:spPr>
      </p:cxnSp>
      <p:cxnSp>
        <p:nvCxnSpPr>
          <p:cNvPr id="1035" name="AutoShape 11"/>
          <p:cNvCxnSpPr>
            <a:cxnSpLocks noChangeShapeType="1"/>
          </p:cNvCxnSpPr>
          <p:nvPr/>
        </p:nvCxnSpPr>
        <p:spPr bwMode="auto">
          <a:xfrm>
            <a:off x="5436345" y="1882800"/>
            <a:ext cx="425450" cy="1588"/>
          </a:xfrm>
          <a:prstGeom prst="straightConnector1">
            <a:avLst/>
          </a:prstGeom>
          <a:noFill/>
          <a:ln w="9525">
            <a:solidFill>
              <a:srgbClr val="000000"/>
            </a:solidFill>
            <a:round/>
            <a:headEnd/>
            <a:tailEnd type="triangle" w="med" len="med"/>
          </a:ln>
          <a:scene3d>
            <a:camera prst="orthographicFront"/>
            <a:lightRig rig="threePt" dir="t"/>
          </a:scene3d>
          <a:sp3d>
            <a:bevelT w="114300" prst="artDeco"/>
          </a:sp3d>
        </p:spPr>
      </p:cxnSp>
      <p:cxnSp>
        <p:nvCxnSpPr>
          <p:cNvPr id="1036" name="AutoShape 12"/>
          <p:cNvCxnSpPr>
            <a:cxnSpLocks noChangeShapeType="1"/>
          </p:cNvCxnSpPr>
          <p:nvPr/>
        </p:nvCxnSpPr>
        <p:spPr bwMode="auto">
          <a:xfrm>
            <a:off x="6467277" y="2132038"/>
            <a:ext cx="0" cy="325437"/>
          </a:xfrm>
          <a:prstGeom prst="straightConnector1">
            <a:avLst/>
          </a:prstGeom>
          <a:noFill/>
          <a:ln w="9525">
            <a:solidFill>
              <a:srgbClr val="000000"/>
            </a:solidFill>
            <a:round/>
            <a:headEnd/>
            <a:tailEnd type="triangle" w="med" len="med"/>
          </a:ln>
        </p:spPr>
      </p:cxnSp>
      <p:cxnSp>
        <p:nvCxnSpPr>
          <p:cNvPr id="1038" name="AutoShape 14"/>
          <p:cNvCxnSpPr>
            <a:cxnSpLocks noChangeShapeType="1"/>
          </p:cNvCxnSpPr>
          <p:nvPr/>
        </p:nvCxnSpPr>
        <p:spPr bwMode="auto">
          <a:xfrm flipH="1">
            <a:off x="3969084" y="2852936"/>
            <a:ext cx="358775" cy="1588"/>
          </a:xfrm>
          <a:prstGeom prst="straightConnector1">
            <a:avLst/>
          </a:prstGeom>
          <a:noFill/>
          <a:ln w="9525">
            <a:solidFill>
              <a:srgbClr val="000000"/>
            </a:solidFill>
            <a:round/>
            <a:headEnd/>
            <a:tailEnd type="triangle" w="med" len="med"/>
          </a:ln>
          <a:scene3d>
            <a:camera prst="orthographicFront"/>
            <a:lightRig rig="threePt" dir="t"/>
          </a:scene3d>
          <a:sp3d>
            <a:bevelT w="114300" prst="artDeco"/>
          </a:sp3d>
        </p:spPr>
      </p:cxnSp>
      <p:sp>
        <p:nvSpPr>
          <p:cNvPr id="1032" name="Text Box 8"/>
          <p:cNvSpPr txBox="1">
            <a:spLocks noChangeArrowheads="1"/>
          </p:cNvSpPr>
          <p:nvPr/>
        </p:nvSpPr>
        <p:spPr bwMode="auto">
          <a:xfrm>
            <a:off x="4235029" y="2485555"/>
            <a:ext cx="1212850" cy="655414"/>
          </a:xfrm>
          <a:prstGeom prst="rect">
            <a:avLst/>
          </a:prstGeom>
          <a:solidFill>
            <a:srgbClr val="FFFFFF"/>
          </a:solidFill>
          <a:ln w="9525">
            <a:solidFill>
              <a:srgbClr val="000000"/>
            </a:solidFill>
            <a:miter lim="800000"/>
            <a:headEnd/>
            <a:tailEnd/>
          </a:ln>
          <a:scene3d>
            <a:camera prst="orthographicFront"/>
            <a:lightRig rig="threePt" dir="t"/>
          </a:scene3d>
          <a:sp3d>
            <a:bevelT w="114300" prst="artDeco"/>
          </a:sp3d>
        </p:spPr>
        <p:txBody>
          <a:bodyPr vert="horz" wrap="square" lIns="91440" tIns="45720" rIns="91440" bIns="45720" numCol="1" anchor="t" anchorCtr="0" compatLnSpc="1">
            <a:prstTxWarp prst="textNoShape">
              <a:avLst/>
            </a:prstTxWarp>
          </a:bodyPr>
          <a:lstStyle/>
          <a:p>
            <a:pPr lvl="0" algn="ctr"/>
            <a:r>
              <a:rPr lang="de-DE" sz="1200" dirty="0" err="1" smtClean="0">
                <a:solidFill>
                  <a:srgbClr val="000000"/>
                </a:solidFill>
                <a:latin typeface="Times New Roman" pitchFamily="18" charset="0"/>
                <a:ea typeface="Arial" pitchFamily="34" charset="0"/>
                <a:cs typeface="Times New Roman" pitchFamily="18" charset="0"/>
              </a:rPr>
              <a:t>Reconstruct</a:t>
            </a:r>
            <a:r>
              <a:rPr lang="de-DE" sz="1200" dirty="0" smtClean="0">
                <a:solidFill>
                  <a:srgbClr val="000000"/>
                </a:solidFill>
                <a:latin typeface="Times New Roman" pitchFamily="18" charset="0"/>
                <a:ea typeface="Arial" pitchFamily="34" charset="0"/>
                <a:cs typeface="Times New Roman" pitchFamily="18" charset="0"/>
              </a:rPr>
              <a:t> filter </a:t>
            </a:r>
            <a:r>
              <a:rPr lang="de-DE" sz="1200" dirty="0" err="1" smtClean="0">
                <a:solidFill>
                  <a:srgbClr val="000000"/>
                </a:solidFill>
                <a:latin typeface="Times New Roman" pitchFamily="18" charset="0"/>
                <a:ea typeface="Arial" pitchFamily="34" charset="0"/>
                <a:cs typeface="Times New Roman" pitchFamily="18" charset="0"/>
              </a:rPr>
              <a:t>sinogram</a:t>
            </a:r>
            <a:endParaRPr kumimoji="0" lang="de-DE"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cxnSp>
        <p:nvCxnSpPr>
          <p:cNvPr id="23" name="AutoShape 14"/>
          <p:cNvCxnSpPr>
            <a:cxnSpLocks noChangeShapeType="1"/>
          </p:cNvCxnSpPr>
          <p:nvPr/>
        </p:nvCxnSpPr>
        <p:spPr bwMode="auto">
          <a:xfrm flipH="1">
            <a:off x="5440370" y="2852936"/>
            <a:ext cx="432048" cy="0"/>
          </a:xfrm>
          <a:prstGeom prst="straightConnector1">
            <a:avLst/>
          </a:prstGeom>
          <a:noFill/>
          <a:ln w="9525">
            <a:solidFill>
              <a:srgbClr val="000000"/>
            </a:solidFill>
            <a:round/>
            <a:headEnd/>
            <a:tailEnd type="triangle" w="med" len="med"/>
          </a:ln>
          <a:scene3d>
            <a:camera prst="orthographicFront"/>
            <a:lightRig rig="threePt" dir="t"/>
          </a:scene3d>
          <a:sp3d>
            <a:bevelT w="114300" prst="artDeco"/>
          </a:sp3d>
        </p:spPr>
      </p:cxnSp>
      <p:sp>
        <p:nvSpPr>
          <p:cNvPr id="22" name="Text Box 8"/>
          <p:cNvSpPr txBox="1">
            <a:spLocks noChangeArrowheads="1"/>
          </p:cNvSpPr>
          <p:nvPr/>
        </p:nvSpPr>
        <p:spPr bwMode="auto">
          <a:xfrm>
            <a:off x="2737930" y="2492896"/>
            <a:ext cx="1212850" cy="655414"/>
          </a:xfrm>
          <a:prstGeom prst="rect">
            <a:avLst/>
          </a:prstGeom>
          <a:solidFill>
            <a:srgbClr val="FFFFFF"/>
          </a:solidFill>
          <a:ln w="9525">
            <a:solidFill>
              <a:srgbClr val="000000"/>
            </a:solidFill>
            <a:miter lim="800000"/>
            <a:headEnd/>
            <a:tailEnd/>
          </a:ln>
          <a:scene3d>
            <a:camera prst="orthographicFront"/>
            <a:lightRig rig="threePt" dir="t"/>
          </a:scene3d>
          <a:sp3d>
            <a:bevelT w="114300" prst="artDeco"/>
          </a:sp3d>
        </p:spPr>
        <p:txBody>
          <a:bodyPr vert="horz" wrap="square" lIns="91440" tIns="45720" rIns="91440" bIns="45720" numCol="1" anchor="t" anchorCtr="0" compatLnSpc="1">
            <a:prstTxWarp prst="textNoShape">
              <a:avLst/>
            </a:prstTxWarp>
          </a:bodyPr>
          <a:lstStyle/>
          <a:p>
            <a:pPr lvl="0" algn="ctr"/>
            <a:r>
              <a:rPr lang="de-DE" sz="1200" dirty="0" smtClean="0">
                <a:solidFill>
                  <a:srgbClr val="000000"/>
                </a:solidFill>
                <a:latin typeface="Times New Roman" pitchFamily="18" charset="0"/>
                <a:ea typeface="Arial" pitchFamily="34" charset="0"/>
                <a:cs typeface="Times New Roman" pitchFamily="18" charset="0"/>
              </a:rPr>
              <a:t>Insert </a:t>
            </a:r>
            <a:r>
              <a:rPr lang="de-DE" sz="1200" dirty="0" err="1" smtClean="0">
                <a:solidFill>
                  <a:srgbClr val="000000"/>
                </a:solidFill>
                <a:latin typeface="Times New Roman" pitchFamily="18" charset="0"/>
                <a:ea typeface="Arial" pitchFamily="34" charset="0"/>
                <a:cs typeface="Times New Roman" pitchFamily="18" charset="0"/>
              </a:rPr>
              <a:t>Window</a:t>
            </a:r>
            <a:endParaRPr lang="de-DE" sz="1200" dirty="0" smtClean="0">
              <a:solidFill>
                <a:srgbClr val="000000"/>
              </a:solidFill>
              <a:latin typeface="Times New Roman" pitchFamily="18" charset="0"/>
              <a:ea typeface="Arial" pitchFamily="34" charset="0"/>
              <a:cs typeface="Times New Roman" pitchFamily="18" charset="0"/>
            </a:endParaRPr>
          </a:p>
          <a:p>
            <a:pPr lvl="0" algn="ctr"/>
            <a:r>
              <a:rPr kumimoji="0" lang="de-DE" sz="1200" b="0" i="0" u="none" strike="noStrike" cap="none" normalizeH="0" baseline="0" dirty="0" err="1" smtClean="0">
                <a:ln>
                  <a:noFill/>
                </a:ln>
                <a:solidFill>
                  <a:srgbClr val="000000"/>
                </a:solidFill>
                <a:effectLst/>
                <a:latin typeface="Times New Roman" pitchFamily="18" charset="0"/>
                <a:cs typeface="Times New Roman" pitchFamily="18" charset="0"/>
              </a:rPr>
              <a:t>leveling</a:t>
            </a:r>
            <a:endParaRPr kumimoji="0" lang="de-DE"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28" name="Picture 2" descr="http://cdn.medgadget.com/wp-content/uploads/2012/04/AIDR-3D.jpg"/>
          <p:cNvPicPr>
            <a:picLocks noChangeAspect="1" noChangeArrowheads="1"/>
          </p:cNvPicPr>
          <p:nvPr/>
        </p:nvPicPr>
        <p:blipFill>
          <a:blip r:embed="rId3" cstate="print"/>
          <a:srcRect/>
          <a:stretch>
            <a:fillRect/>
          </a:stretch>
        </p:blipFill>
        <p:spPr bwMode="auto">
          <a:xfrm>
            <a:off x="4139952" y="3255367"/>
            <a:ext cx="2961220" cy="2952328"/>
          </a:xfrm>
          <a:prstGeom prst="rect">
            <a:avLst/>
          </a:prstGeom>
          <a:noFill/>
        </p:spPr>
      </p:pic>
      <p:sp>
        <p:nvSpPr>
          <p:cNvPr id="30" name="Textfeld 29"/>
          <p:cNvSpPr txBox="1"/>
          <p:nvPr/>
        </p:nvSpPr>
        <p:spPr>
          <a:xfrm>
            <a:off x="4139952" y="6158265"/>
            <a:ext cx="2952328" cy="461665"/>
          </a:xfrm>
          <a:prstGeom prst="rect">
            <a:avLst/>
          </a:prstGeom>
          <a:noFill/>
        </p:spPr>
        <p:txBody>
          <a:bodyPr wrap="square" rtlCol="0">
            <a:spAutoFit/>
          </a:bodyPr>
          <a:lstStyle/>
          <a:p>
            <a:r>
              <a:rPr lang="en-US" sz="1200" dirty="0" smtClean="0"/>
              <a:t>3D Adaptive Iterative Dose Reduction for CT FDA Cleared </a:t>
            </a:r>
            <a:r>
              <a:rPr lang="de-DE" sz="1200" dirty="0" smtClean="0"/>
              <a:t>(medgadget.com)</a:t>
            </a:r>
            <a:endParaRPr lang="de-DE" sz="1200" dirty="0">
              <a:latin typeface="Times New Roman" pitchFamily="18"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457200" y="908720"/>
            <a:ext cx="4114800" cy="720080"/>
          </a:xfrm>
          <a:effectLst/>
        </p:spPr>
        <p:txBody>
          <a:bodyPr/>
          <a:lstStyle/>
          <a:p>
            <a:r>
              <a:rPr lang="de-DE" dirty="0" smtClean="0">
                <a:latin typeface="Times New Roman" pitchFamily="18" charset="0"/>
                <a:cs typeface="Times New Roman" pitchFamily="18" charset="0"/>
              </a:rPr>
              <a:t>Noise </a:t>
            </a:r>
            <a:r>
              <a:rPr lang="de-DE" dirty="0" err="1" smtClean="0">
                <a:latin typeface="Times New Roman" pitchFamily="18" charset="0"/>
                <a:cs typeface="Times New Roman" pitchFamily="18" charset="0"/>
              </a:rPr>
              <a:t>reduction</a:t>
            </a:r>
            <a:endParaRPr lang="de-DE" dirty="0">
              <a:latin typeface="Times New Roman" pitchFamily="18" charset="0"/>
              <a:cs typeface="Times New Roman" pitchFamily="18" charset="0"/>
            </a:endParaRPr>
          </a:p>
        </p:txBody>
      </p:sp>
      <p:pic>
        <p:nvPicPr>
          <p:cNvPr id="18436" name="Picture 4" descr="http://www.healthcare.philips.com/pwc_hc/us_en/products/ct/products/omar/images/ct_main_idose4_and_omar_shoulder.jpg"/>
          <p:cNvPicPr>
            <a:picLocks noChangeAspect="1" noChangeArrowheads="1"/>
          </p:cNvPicPr>
          <p:nvPr/>
        </p:nvPicPr>
        <p:blipFill>
          <a:blip r:embed="rId2" cstate="print"/>
          <a:srcRect/>
          <a:stretch>
            <a:fillRect/>
          </a:stretch>
        </p:blipFill>
        <p:spPr bwMode="auto">
          <a:xfrm>
            <a:off x="1423124" y="4199471"/>
            <a:ext cx="4733052" cy="1752982"/>
          </a:xfrm>
          <a:prstGeom prst="rect">
            <a:avLst/>
          </a:prstGeom>
          <a:noFill/>
        </p:spPr>
      </p:pic>
      <p:sp>
        <p:nvSpPr>
          <p:cNvPr id="19" name="Textfeld 18"/>
          <p:cNvSpPr txBox="1"/>
          <p:nvPr/>
        </p:nvSpPr>
        <p:spPr>
          <a:xfrm>
            <a:off x="1403648" y="5949280"/>
            <a:ext cx="4752528" cy="461665"/>
          </a:xfrm>
          <a:prstGeom prst="rect">
            <a:avLst/>
          </a:prstGeom>
          <a:noFill/>
        </p:spPr>
        <p:txBody>
          <a:bodyPr wrap="square" rtlCol="0">
            <a:spAutoFit/>
          </a:bodyPr>
          <a:lstStyle/>
          <a:p>
            <a:pPr algn="ctr"/>
            <a:r>
              <a:rPr lang="en-US" sz="1200" dirty="0" smtClean="0"/>
              <a:t>reduces artifacts caused by large orthopedic implants. </a:t>
            </a:r>
            <a:r>
              <a:rPr lang="de-DE" sz="1200" dirty="0" smtClean="0"/>
              <a:t>(healthcare.philips.com)</a:t>
            </a:r>
            <a:endParaRPr lang="de-DE" sz="1200" dirty="0">
              <a:latin typeface="Times New Roman" pitchFamily="18" charset="0"/>
              <a:cs typeface="Times New Roman" pitchFamily="18" charset="0"/>
            </a:endParaRPr>
          </a:p>
        </p:txBody>
      </p:sp>
      <p:pic>
        <p:nvPicPr>
          <p:cNvPr id="18438" name="Picture 6" descr="http://www.healthcare.philips.com/pwc_hc/us_en/products/ct/products/omar/images/ct_main_ingenuity_omar.jpg"/>
          <p:cNvPicPr>
            <a:picLocks noChangeAspect="1" noChangeArrowheads="1"/>
          </p:cNvPicPr>
          <p:nvPr/>
        </p:nvPicPr>
        <p:blipFill>
          <a:blip r:embed="rId3" cstate="print"/>
          <a:srcRect/>
          <a:stretch>
            <a:fillRect/>
          </a:stretch>
        </p:blipFill>
        <p:spPr bwMode="auto">
          <a:xfrm>
            <a:off x="1691680" y="1556791"/>
            <a:ext cx="4104456" cy="2485477"/>
          </a:xfrm>
          <a:prstGeom prst="rect">
            <a:avLst/>
          </a:prstGeom>
          <a:noFill/>
        </p:spPr>
      </p:pic>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descr="coil fbp.png"/>
          <p:cNvPicPr>
            <a:picLocks noGrp="1" noChangeAspect="1"/>
          </p:cNvPicPr>
          <p:nvPr>
            <p:ph idx="4294967295"/>
          </p:nvPr>
        </p:nvPicPr>
        <p:blipFill>
          <a:blip r:embed="rId2" cstate="print"/>
          <a:stretch>
            <a:fillRect/>
          </a:stretch>
        </p:blipFill>
        <p:spPr>
          <a:xfrm>
            <a:off x="2519076" y="1610210"/>
            <a:ext cx="4105848" cy="4420217"/>
          </a:xfrm>
        </p:spPr>
      </p:pic>
      <p:sp>
        <p:nvSpPr>
          <p:cNvPr id="4" name="Textfeld 3"/>
          <p:cNvSpPr txBox="1"/>
          <p:nvPr/>
        </p:nvSpPr>
        <p:spPr>
          <a:xfrm>
            <a:off x="467544" y="900009"/>
            <a:ext cx="6120680" cy="1569660"/>
          </a:xfrm>
          <a:prstGeom prst="rect">
            <a:avLst/>
          </a:prstGeom>
          <a:noFill/>
        </p:spPr>
        <p:txBody>
          <a:bodyPr wrap="square" rtlCol="0">
            <a:spAutoFit/>
          </a:bodyPr>
          <a:lstStyle/>
          <a:p>
            <a:pPr>
              <a:buFont typeface="Arial" pitchFamily="34" charset="0"/>
              <a:buChar char="•"/>
            </a:pP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Methods</a:t>
            </a: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for</a:t>
            </a: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artifact</a:t>
            </a: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reduction</a:t>
            </a:r>
            <a:endParaRPr lang="de-DE" sz="3200" dirty="0" smtClean="0">
              <a:latin typeface="Times New Roman" pitchFamily="18" charset="0"/>
              <a:cs typeface="Times New Roman" pitchFamily="18" charset="0"/>
            </a:endParaRPr>
          </a:p>
          <a:p>
            <a:r>
              <a:rPr lang="de-DE" sz="3200" dirty="0" smtClean="0">
                <a:latin typeface="Times New Roman" pitchFamily="18" charset="0"/>
                <a:cs typeface="Times New Roman" pitchFamily="18" charset="0"/>
              </a:rPr>
              <a:t> </a:t>
            </a:r>
          </a:p>
          <a:p>
            <a:pPr>
              <a:buFont typeface="Symbol" pitchFamily="18" charset="2"/>
              <a:buChar char="-"/>
            </a:pPr>
            <a:r>
              <a:rPr lang="de-DE" sz="3200" dirty="0" smtClean="0">
                <a:latin typeface="Times New Roman" pitchFamily="18" charset="0"/>
                <a:cs typeface="Times New Roman" pitchFamily="18" charset="0"/>
              </a:rPr>
              <a:t> </a:t>
            </a:r>
            <a:r>
              <a:rPr lang="de-DE" sz="2400" dirty="0" smtClean="0">
                <a:latin typeface="Times New Roman" pitchFamily="18" charset="0"/>
                <a:cs typeface="Times New Roman" pitchFamily="18" charset="0"/>
              </a:rPr>
              <a:t>FBP: </a:t>
            </a:r>
            <a:r>
              <a:rPr lang="de-DE" sz="2400" dirty="0" err="1" smtClean="0">
                <a:latin typeface="Times New Roman" pitchFamily="18" charset="0"/>
                <a:cs typeface="Times New Roman" pitchFamily="18" charset="0"/>
              </a:rPr>
              <a:t>Coils</a:t>
            </a:r>
            <a:endParaRPr lang="de-DE" sz="3200" dirty="0">
              <a:latin typeface="Times New Roman" pitchFamily="18" charset="0"/>
              <a:cs typeface="Times New Roman" pitchFamily="18" charset="0"/>
            </a:endParaRPr>
          </a:p>
        </p:txBody>
      </p:sp>
      <p:sp>
        <p:nvSpPr>
          <p:cNvPr id="5" name="Textfeld 4"/>
          <p:cNvSpPr txBox="1"/>
          <p:nvPr/>
        </p:nvSpPr>
        <p:spPr>
          <a:xfrm>
            <a:off x="2362330" y="6063679"/>
            <a:ext cx="4392488" cy="461665"/>
          </a:xfrm>
          <a:prstGeom prst="rect">
            <a:avLst/>
          </a:prstGeom>
          <a:noFill/>
        </p:spPr>
        <p:txBody>
          <a:bodyPr wrap="square" rtlCol="0">
            <a:spAutoFit/>
          </a:bodyPr>
          <a:lstStyle/>
          <a:p>
            <a:r>
              <a:rPr lang="en-US" sz="1200" dirty="0" smtClean="0">
                <a:latin typeface="Times New Roman" pitchFamily="18" charset="0"/>
                <a:cs typeface="Times New Roman" pitchFamily="18" charset="0"/>
              </a:rPr>
              <a:t>MDT , a new method for reducing metal streak artifacts in CT scans</a:t>
            </a:r>
            <a:endParaRPr lang="de-DE" sz="1200" dirty="0" smtClean="0">
              <a:latin typeface="Times New Roman" pitchFamily="18" charset="0"/>
              <a:cs typeface="Times New Roman" pitchFamily="18" charset="0"/>
            </a:endParaRPr>
          </a:p>
          <a:p>
            <a:r>
              <a:rPr lang="de-DE" sz="1200" dirty="0" smtClean="0">
                <a:latin typeface="Times New Roman" pitchFamily="18" charset="0"/>
                <a:cs typeface="Times New Roman" pitchFamily="18" charset="0"/>
              </a:rPr>
              <a:t>F. Edward Boas </a:t>
            </a:r>
            <a:r>
              <a:rPr lang="de-DE" sz="1200" dirty="0" err="1" smtClean="0">
                <a:latin typeface="Times New Roman" pitchFamily="18" charset="0"/>
                <a:cs typeface="Times New Roman" pitchFamily="18" charset="0"/>
              </a:rPr>
              <a:t>and</a:t>
            </a:r>
            <a:r>
              <a:rPr lang="de-DE" sz="1200" dirty="0" smtClean="0">
                <a:latin typeface="Times New Roman" pitchFamily="18" charset="0"/>
                <a:cs typeface="Times New Roman" pitchFamily="18" charset="0"/>
              </a:rPr>
              <a:t> Dominik Fleischmann, Stanford Hospital, 2010</a:t>
            </a:r>
          </a:p>
        </p:txBody>
      </p:sp>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descr="coil li.png"/>
          <p:cNvPicPr>
            <a:picLocks noGrp="1" noChangeAspect="1"/>
          </p:cNvPicPr>
          <p:nvPr>
            <p:ph idx="4294967295"/>
          </p:nvPr>
        </p:nvPicPr>
        <p:blipFill>
          <a:blip r:embed="rId2" cstate="print"/>
          <a:stretch>
            <a:fillRect/>
          </a:stretch>
        </p:blipFill>
        <p:spPr>
          <a:xfrm>
            <a:off x="2519076" y="1605447"/>
            <a:ext cx="4105848" cy="4429744"/>
          </a:xfrm>
        </p:spPr>
      </p:pic>
      <p:sp>
        <p:nvSpPr>
          <p:cNvPr id="4" name="Textfeld 3"/>
          <p:cNvSpPr txBox="1"/>
          <p:nvPr/>
        </p:nvSpPr>
        <p:spPr>
          <a:xfrm>
            <a:off x="467544" y="900009"/>
            <a:ext cx="6120680" cy="1569660"/>
          </a:xfrm>
          <a:prstGeom prst="rect">
            <a:avLst/>
          </a:prstGeom>
          <a:noFill/>
        </p:spPr>
        <p:txBody>
          <a:bodyPr wrap="square" rtlCol="0">
            <a:spAutoFit/>
          </a:bodyPr>
          <a:lstStyle/>
          <a:p>
            <a:pPr>
              <a:buFont typeface="Arial" pitchFamily="34" charset="0"/>
              <a:buChar char="•"/>
            </a:pP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Methods</a:t>
            </a: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for</a:t>
            </a: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artifact</a:t>
            </a: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reduction</a:t>
            </a:r>
            <a:endParaRPr lang="de-DE" sz="3200" dirty="0" smtClean="0">
              <a:latin typeface="Times New Roman" pitchFamily="18" charset="0"/>
              <a:cs typeface="Times New Roman" pitchFamily="18" charset="0"/>
            </a:endParaRPr>
          </a:p>
          <a:p>
            <a:r>
              <a:rPr lang="de-DE" sz="3200" dirty="0" smtClean="0">
                <a:latin typeface="Times New Roman" pitchFamily="18" charset="0"/>
                <a:cs typeface="Times New Roman" pitchFamily="18" charset="0"/>
              </a:rPr>
              <a:t> </a:t>
            </a:r>
          </a:p>
          <a:p>
            <a:pPr>
              <a:buFont typeface="Symbol" pitchFamily="18" charset="2"/>
              <a:buChar char="-"/>
            </a:pPr>
            <a:r>
              <a:rPr lang="de-DE" sz="3200" dirty="0" smtClean="0">
                <a:latin typeface="Times New Roman" pitchFamily="18" charset="0"/>
                <a:cs typeface="Times New Roman" pitchFamily="18" charset="0"/>
              </a:rPr>
              <a:t> </a:t>
            </a:r>
            <a:r>
              <a:rPr lang="de-DE" sz="2400" dirty="0" smtClean="0">
                <a:latin typeface="Times New Roman" pitchFamily="18" charset="0"/>
                <a:cs typeface="Times New Roman" pitchFamily="18" charset="0"/>
              </a:rPr>
              <a:t>LI</a:t>
            </a:r>
            <a:r>
              <a:rPr lang="de-DE" sz="3200" dirty="0" smtClean="0">
                <a:latin typeface="Times New Roman" pitchFamily="18" charset="0"/>
                <a:cs typeface="Times New Roman" pitchFamily="18" charset="0"/>
              </a:rPr>
              <a:t>: </a:t>
            </a:r>
            <a:r>
              <a:rPr lang="de-DE" sz="2400" dirty="0" err="1" smtClean="0">
                <a:latin typeface="Times New Roman" pitchFamily="18" charset="0"/>
                <a:cs typeface="Times New Roman" pitchFamily="18" charset="0"/>
              </a:rPr>
              <a:t>Coils</a:t>
            </a:r>
            <a:endParaRPr lang="de-DE" sz="3200" dirty="0">
              <a:latin typeface="Times New Roman" pitchFamily="18" charset="0"/>
              <a:cs typeface="Times New Roman" pitchFamily="18" charset="0"/>
            </a:endParaRPr>
          </a:p>
        </p:txBody>
      </p:sp>
      <p:sp>
        <p:nvSpPr>
          <p:cNvPr id="6" name="Textfeld 5"/>
          <p:cNvSpPr txBox="1"/>
          <p:nvPr/>
        </p:nvSpPr>
        <p:spPr>
          <a:xfrm>
            <a:off x="2362330" y="6063679"/>
            <a:ext cx="4392488" cy="461665"/>
          </a:xfrm>
          <a:prstGeom prst="rect">
            <a:avLst/>
          </a:prstGeom>
          <a:noFill/>
        </p:spPr>
        <p:txBody>
          <a:bodyPr wrap="square" rtlCol="0">
            <a:spAutoFit/>
          </a:bodyPr>
          <a:lstStyle/>
          <a:p>
            <a:r>
              <a:rPr lang="en-US" sz="1200" dirty="0" smtClean="0">
                <a:latin typeface="Times New Roman" pitchFamily="18" charset="0"/>
                <a:cs typeface="Times New Roman" pitchFamily="18" charset="0"/>
              </a:rPr>
              <a:t>MDT , a new method for reducing metal streak artifacts in CT scans</a:t>
            </a:r>
            <a:endParaRPr lang="de-DE" sz="1200" dirty="0" smtClean="0">
              <a:latin typeface="Times New Roman" pitchFamily="18" charset="0"/>
              <a:cs typeface="Times New Roman" pitchFamily="18" charset="0"/>
            </a:endParaRPr>
          </a:p>
          <a:p>
            <a:r>
              <a:rPr lang="de-DE" sz="1200" dirty="0" smtClean="0">
                <a:latin typeface="Times New Roman" pitchFamily="18" charset="0"/>
                <a:cs typeface="Times New Roman" pitchFamily="18" charset="0"/>
              </a:rPr>
              <a:t>F. Edward Boas </a:t>
            </a:r>
            <a:r>
              <a:rPr lang="de-DE" sz="1200" dirty="0" err="1" smtClean="0">
                <a:latin typeface="Times New Roman" pitchFamily="18" charset="0"/>
                <a:cs typeface="Times New Roman" pitchFamily="18" charset="0"/>
              </a:rPr>
              <a:t>and</a:t>
            </a:r>
            <a:r>
              <a:rPr lang="de-DE" sz="1200" dirty="0" smtClean="0">
                <a:latin typeface="Times New Roman" pitchFamily="18" charset="0"/>
                <a:cs typeface="Times New Roman" pitchFamily="18" charset="0"/>
              </a:rPr>
              <a:t> Dominik Fleischmann, Stanford Hospital, 2010</a:t>
            </a:r>
          </a:p>
        </p:txBody>
      </p:sp>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descr="coil mdt.png"/>
          <p:cNvPicPr>
            <a:picLocks noGrp="1" noChangeAspect="1"/>
          </p:cNvPicPr>
          <p:nvPr>
            <p:ph idx="4294967295"/>
          </p:nvPr>
        </p:nvPicPr>
        <p:blipFill>
          <a:blip r:embed="rId2" cstate="print"/>
          <a:stretch>
            <a:fillRect/>
          </a:stretch>
        </p:blipFill>
        <p:spPr>
          <a:xfrm>
            <a:off x="2519076" y="1595921"/>
            <a:ext cx="4105848" cy="4448796"/>
          </a:xfrm>
        </p:spPr>
      </p:pic>
      <p:sp>
        <p:nvSpPr>
          <p:cNvPr id="5" name="Textfeld 4"/>
          <p:cNvSpPr txBox="1"/>
          <p:nvPr/>
        </p:nvSpPr>
        <p:spPr>
          <a:xfrm>
            <a:off x="467544" y="900009"/>
            <a:ext cx="6120680" cy="1569660"/>
          </a:xfrm>
          <a:prstGeom prst="rect">
            <a:avLst/>
          </a:prstGeom>
          <a:noFill/>
        </p:spPr>
        <p:txBody>
          <a:bodyPr wrap="square" rtlCol="0">
            <a:spAutoFit/>
          </a:bodyPr>
          <a:lstStyle/>
          <a:p>
            <a:pPr>
              <a:buFont typeface="Arial" pitchFamily="34" charset="0"/>
              <a:buChar char="•"/>
            </a:pP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Methods</a:t>
            </a: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for</a:t>
            </a: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artifact</a:t>
            </a: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reduction</a:t>
            </a:r>
            <a:endParaRPr lang="de-DE" sz="3200" dirty="0" smtClean="0">
              <a:latin typeface="Times New Roman" pitchFamily="18" charset="0"/>
              <a:cs typeface="Times New Roman" pitchFamily="18" charset="0"/>
            </a:endParaRPr>
          </a:p>
          <a:p>
            <a:r>
              <a:rPr lang="de-DE" sz="3200" dirty="0" smtClean="0">
                <a:latin typeface="Times New Roman" pitchFamily="18" charset="0"/>
                <a:cs typeface="Times New Roman" pitchFamily="18" charset="0"/>
              </a:rPr>
              <a:t> </a:t>
            </a:r>
          </a:p>
          <a:p>
            <a:pPr>
              <a:buFont typeface="Symbol" pitchFamily="18" charset="2"/>
              <a:buChar char="-"/>
            </a:pPr>
            <a:r>
              <a:rPr lang="de-DE" sz="3200" dirty="0" smtClean="0">
                <a:latin typeface="Times New Roman" pitchFamily="18" charset="0"/>
                <a:cs typeface="Times New Roman" pitchFamily="18" charset="0"/>
              </a:rPr>
              <a:t> </a:t>
            </a:r>
            <a:r>
              <a:rPr lang="de-DE" sz="2400" dirty="0" smtClean="0">
                <a:latin typeface="Times New Roman" pitchFamily="18" charset="0"/>
                <a:cs typeface="Times New Roman" pitchFamily="18" charset="0"/>
              </a:rPr>
              <a:t>MDT:</a:t>
            </a:r>
            <a:r>
              <a:rPr lang="de-DE" sz="3200" dirty="0" smtClean="0">
                <a:latin typeface="Times New Roman" pitchFamily="18" charset="0"/>
                <a:cs typeface="Times New Roman" pitchFamily="18" charset="0"/>
              </a:rPr>
              <a:t> </a:t>
            </a:r>
            <a:r>
              <a:rPr lang="de-DE" sz="2400" dirty="0" err="1" smtClean="0">
                <a:latin typeface="Times New Roman" pitchFamily="18" charset="0"/>
                <a:cs typeface="Times New Roman" pitchFamily="18" charset="0"/>
              </a:rPr>
              <a:t>Coils</a:t>
            </a:r>
            <a:endParaRPr lang="de-DE" sz="3200" dirty="0">
              <a:latin typeface="Times New Roman" pitchFamily="18" charset="0"/>
              <a:cs typeface="Times New Roman" pitchFamily="18" charset="0"/>
            </a:endParaRPr>
          </a:p>
        </p:txBody>
      </p:sp>
      <p:sp>
        <p:nvSpPr>
          <p:cNvPr id="7" name="Textfeld 6"/>
          <p:cNvSpPr txBox="1"/>
          <p:nvPr/>
        </p:nvSpPr>
        <p:spPr>
          <a:xfrm>
            <a:off x="2362330" y="6063679"/>
            <a:ext cx="4392488" cy="461665"/>
          </a:xfrm>
          <a:prstGeom prst="rect">
            <a:avLst/>
          </a:prstGeom>
          <a:noFill/>
        </p:spPr>
        <p:txBody>
          <a:bodyPr wrap="square" rtlCol="0">
            <a:spAutoFit/>
          </a:bodyPr>
          <a:lstStyle/>
          <a:p>
            <a:r>
              <a:rPr lang="en-US" sz="1200" dirty="0" smtClean="0">
                <a:latin typeface="Times New Roman" pitchFamily="18" charset="0"/>
                <a:cs typeface="Times New Roman" pitchFamily="18" charset="0"/>
              </a:rPr>
              <a:t>MDT , a new method for reducing metal streak artifacts in CT scans</a:t>
            </a:r>
            <a:endParaRPr lang="de-DE" sz="1200" dirty="0" smtClean="0">
              <a:latin typeface="Times New Roman" pitchFamily="18" charset="0"/>
              <a:cs typeface="Times New Roman" pitchFamily="18" charset="0"/>
            </a:endParaRPr>
          </a:p>
          <a:p>
            <a:r>
              <a:rPr lang="de-DE" sz="1200" dirty="0" smtClean="0">
                <a:latin typeface="Times New Roman" pitchFamily="18" charset="0"/>
                <a:cs typeface="Times New Roman" pitchFamily="18" charset="0"/>
              </a:rPr>
              <a:t>F. Edward Boas </a:t>
            </a:r>
            <a:r>
              <a:rPr lang="de-DE" sz="1200" dirty="0" err="1" smtClean="0">
                <a:latin typeface="Times New Roman" pitchFamily="18" charset="0"/>
                <a:cs typeface="Times New Roman" pitchFamily="18" charset="0"/>
              </a:rPr>
              <a:t>and</a:t>
            </a:r>
            <a:r>
              <a:rPr lang="de-DE" sz="1200" dirty="0" smtClean="0">
                <a:latin typeface="Times New Roman" pitchFamily="18" charset="0"/>
                <a:cs typeface="Times New Roman" pitchFamily="18" charset="0"/>
              </a:rPr>
              <a:t> Dominik Fleischmann, Stanford Hospital, 2010</a:t>
            </a:r>
          </a:p>
        </p:txBody>
      </p:sp>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descr="Dentalfillings fbp.png"/>
          <p:cNvPicPr>
            <a:picLocks noGrp="1" noChangeAspect="1"/>
          </p:cNvPicPr>
          <p:nvPr>
            <p:ph idx="4294967295"/>
          </p:nvPr>
        </p:nvPicPr>
        <p:blipFill>
          <a:blip r:embed="rId2" cstate="print"/>
          <a:stretch>
            <a:fillRect/>
          </a:stretch>
        </p:blipFill>
        <p:spPr>
          <a:xfrm>
            <a:off x="2483768" y="2071804"/>
            <a:ext cx="4775522" cy="4021492"/>
          </a:xfrm>
        </p:spPr>
      </p:pic>
      <p:sp>
        <p:nvSpPr>
          <p:cNvPr id="4" name="Textfeld 3"/>
          <p:cNvSpPr txBox="1"/>
          <p:nvPr/>
        </p:nvSpPr>
        <p:spPr>
          <a:xfrm>
            <a:off x="467544" y="900009"/>
            <a:ext cx="6120680" cy="1538883"/>
          </a:xfrm>
          <a:prstGeom prst="rect">
            <a:avLst/>
          </a:prstGeom>
          <a:noFill/>
        </p:spPr>
        <p:txBody>
          <a:bodyPr wrap="square" rtlCol="0">
            <a:spAutoFit/>
          </a:bodyPr>
          <a:lstStyle/>
          <a:p>
            <a:pPr>
              <a:buFont typeface="Arial" pitchFamily="34" charset="0"/>
              <a:buChar char="•"/>
            </a:pP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Methods</a:t>
            </a: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for</a:t>
            </a: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artifact</a:t>
            </a: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reduction</a:t>
            </a:r>
            <a:endParaRPr lang="de-DE" sz="3200" dirty="0" smtClean="0">
              <a:latin typeface="Times New Roman" pitchFamily="18" charset="0"/>
              <a:cs typeface="Times New Roman" pitchFamily="18" charset="0"/>
            </a:endParaRPr>
          </a:p>
          <a:p>
            <a:endParaRPr lang="de-DE" sz="1400" dirty="0" smtClean="0">
              <a:latin typeface="Times New Roman" pitchFamily="18" charset="0"/>
              <a:cs typeface="Times New Roman" pitchFamily="18" charset="0"/>
            </a:endParaRPr>
          </a:p>
          <a:p>
            <a:pPr lvl="1">
              <a:buFont typeface="Symbol" pitchFamily="18" charset="2"/>
              <a:buChar char="-"/>
            </a:pPr>
            <a:r>
              <a:rPr lang="de-DE" sz="2400" dirty="0" smtClean="0">
                <a:latin typeface="Times New Roman" pitchFamily="18" charset="0"/>
                <a:cs typeface="Times New Roman" pitchFamily="18" charset="0"/>
              </a:rPr>
              <a:t> </a:t>
            </a:r>
            <a:r>
              <a:rPr lang="de-DE" sz="2400" dirty="0" err="1" smtClean="0">
                <a:latin typeface="Times New Roman" pitchFamily="18" charset="0"/>
                <a:cs typeface="Times New Roman" pitchFamily="18" charset="0"/>
              </a:rPr>
              <a:t>FBP:Dental</a:t>
            </a:r>
            <a:r>
              <a:rPr lang="de-DE" sz="2400" dirty="0" smtClean="0">
                <a:latin typeface="Times New Roman" pitchFamily="18" charset="0"/>
                <a:cs typeface="Times New Roman" pitchFamily="18" charset="0"/>
              </a:rPr>
              <a:t> </a:t>
            </a:r>
            <a:r>
              <a:rPr lang="de-DE" sz="2400" dirty="0" err="1" smtClean="0">
                <a:latin typeface="Times New Roman" pitchFamily="18" charset="0"/>
                <a:cs typeface="Times New Roman" pitchFamily="18" charset="0"/>
              </a:rPr>
              <a:t>fillings</a:t>
            </a:r>
            <a:endParaRPr lang="de-DE" sz="2400" dirty="0" smtClean="0"/>
          </a:p>
          <a:p>
            <a:pPr lvl="1"/>
            <a:endParaRPr lang="de-DE" sz="2400" dirty="0">
              <a:latin typeface="Times New Roman" pitchFamily="18" charset="0"/>
              <a:cs typeface="Times New Roman" pitchFamily="18" charset="0"/>
            </a:endParaRPr>
          </a:p>
        </p:txBody>
      </p:sp>
      <p:sp>
        <p:nvSpPr>
          <p:cNvPr id="7" name="Textfeld 6"/>
          <p:cNvSpPr txBox="1"/>
          <p:nvPr/>
        </p:nvSpPr>
        <p:spPr>
          <a:xfrm>
            <a:off x="2627784" y="6063679"/>
            <a:ext cx="4392488" cy="461665"/>
          </a:xfrm>
          <a:prstGeom prst="rect">
            <a:avLst/>
          </a:prstGeom>
          <a:noFill/>
        </p:spPr>
        <p:txBody>
          <a:bodyPr wrap="square" rtlCol="0">
            <a:spAutoFit/>
          </a:bodyPr>
          <a:lstStyle/>
          <a:p>
            <a:r>
              <a:rPr lang="en-US" sz="1200" dirty="0" smtClean="0">
                <a:latin typeface="Times New Roman" pitchFamily="18" charset="0"/>
                <a:cs typeface="Times New Roman" pitchFamily="18" charset="0"/>
              </a:rPr>
              <a:t>MDT , a new method for reducing metal streak artifacts in CT scans</a:t>
            </a:r>
            <a:endParaRPr lang="de-DE" sz="1200" dirty="0" smtClean="0">
              <a:latin typeface="Times New Roman" pitchFamily="18" charset="0"/>
              <a:cs typeface="Times New Roman" pitchFamily="18" charset="0"/>
            </a:endParaRPr>
          </a:p>
          <a:p>
            <a:r>
              <a:rPr lang="de-DE" sz="1200" dirty="0" smtClean="0">
                <a:latin typeface="Times New Roman" pitchFamily="18" charset="0"/>
                <a:cs typeface="Times New Roman" pitchFamily="18" charset="0"/>
              </a:rPr>
              <a:t>F. Edward Boas </a:t>
            </a:r>
            <a:r>
              <a:rPr lang="de-DE" sz="1200" dirty="0" err="1" smtClean="0">
                <a:latin typeface="Times New Roman" pitchFamily="18" charset="0"/>
                <a:cs typeface="Times New Roman" pitchFamily="18" charset="0"/>
              </a:rPr>
              <a:t>and</a:t>
            </a:r>
            <a:r>
              <a:rPr lang="de-DE" sz="1200" dirty="0" smtClean="0">
                <a:latin typeface="Times New Roman" pitchFamily="18" charset="0"/>
                <a:cs typeface="Times New Roman" pitchFamily="18" charset="0"/>
              </a:rPr>
              <a:t> Dominik Fleischmann, Stanford Hospital, 2010</a:t>
            </a:r>
          </a:p>
        </p:txBody>
      </p:sp>
    </p:spTree>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67544" y="900009"/>
            <a:ext cx="6120680" cy="1169551"/>
          </a:xfrm>
          <a:prstGeom prst="rect">
            <a:avLst/>
          </a:prstGeom>
          <a:noFill/>
        </p:spPr>
        <p:txBody>
          <a:bodyPr wrap="square" rtlCol="0">
            <a:spAutoFit/>
          </a:bodyPr>
          <a:lstStyle/>
          <a:p>
            <a:pPr>
              <a:buFont typeface="Arial" pitchFamily="34" charset="0"/>
              <a:buChar char="•"/>
            </a:pP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Methods</a:t>
            </a: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for</a:t>
            </a: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artifact</a:t>
            </a: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reduction</a:t>
            </a:r>
            <a:endParaRPr lang="de-DE" sz="3200" dirty="0" smtClean="0">
              <a:latin typeface="Times New Roman" pitchFamily="18" charset="0"/>
              <a:cs typeface="Times New Roman" pitchFamily="18" charset="0"/>
            </a:endParaRPr>
          </a:p>
          <a:p>
            <a:endParaRPr lang="de-DE" sz="1400" dirty="0" smtClean="0">
              <a:latin typeface="Times New Roman" pitchFamily="18" charset="0"/>
              <a:cs typeface="Times New Roman" pitchFamily="18" charset="0"/>
            </a:endParaRPr>
          </a:p>
          <a:p>
            <a:pPr lvl="1">
              <a:buFont typeface="Symbol" pitchFamily="18" charset="2"/>
              <a:buChar char="-"/>
            </a:pPr>
            <a:r>
              <a:rPr lang="de-DE" sz="2400" dirty="0" smtClean="0">
                <a:latin typeface="Times New Roman" pitchFamily="18" charset="0"/>
                <a:cs typeface="Times New Roman" pitchFamily="18" charset="0"/>
              </a:rPr>
              <a:t> LI: Dental </a:t>
            </a:r>
            <a:r>
              <a:rPr lang="de-DE" sz="2400" dirty="0" err="1" smtClean="0">
                <a:latin typeface="Times New Roman" pitchFamily="18" charset="0"/>
                <a:cs typeface="Times New Roman" pitchFamily="18" charset="0"/>
              </a:rPr>
              <a:t>fillings</a:t>
            </a:r>
            <a:endParaRPr lang="de-DE" sz="2400" dirty="0">
              <a:latin typeface="Times New Roman" pitchFamily="18" charset="0"/>
              <a:cs typeface="Times New Roman" pitchFamily="18" charset="0"/>
            </a:endParaRPr>
          </a:p>
        </p:txBody>
      </p:sp>
      <p:pic>
        <p:nvPicPr>
          <p:cNvPr id="6" name="Inhaltsplatzhalter 2" descr="Dentalfillings li.png"/>
          <p:cNvPicPr>
            <a:picLocks noChangeAspect="1"/>
          </p:cNvPicPr>
          <p:nvPr/>
        </p:nvPicPr>
        <p:blipFill>
          <a:blip r:embed="rId2" cstate="print"/>
          <a:stretch>
            <a:fillRect/>
          </a:stretch>
        </p:blipFill>
        <p:spPr>
          <a:xfrm>
            <a:off x="2483768" y="2070844"/>
            <a:ext cx="4776662" cy="4022452"/>
          </a:xfrm>
          <a:prstGeom prst="rect">
            <a:avLst/>
          </a:prstGeom>
        </p:spPr>
      </p:pic>
      <p:sp>
        <p:nvSpPr>
          <p:cNvPr id="8" name="Textfeld 7"/>
          <p:cNvSpPr txBox="1"/>
          <p:nvPr/>
        </p:nvSpPr>
        <p:spPr>
          <a:xfrm>
            <a:off x="2627784" y="6063679"/>
            <a:ext cx="4392488" cy="461665"/>
          </a:xfrm>
          <a:prstGeom prst="rect">
            <a:avLst/>
          </a:prstGeom>
          <a:noFill/>
        </p:spPr>
        <p:txBody>
          <a:bodyPr wrap="square" rtlCol="0">
            <a:spAutoFit/>
          </a:bodyPr>
          <a:lstStyle/>
          <a:p>
            <a:r>
              <a:rPr lang="en-US" sz="1200" dirty="0" smtClean="0">
                <a:latin typeface="Times New Roman" pitchFamily="18" charset="0"/>
                <a:cs typeface="Times New Roman" pitchFamily="18" charset="0"/>
              </a:rPr>
              <a:t>MDT , a new method for reducing metal streak artifacts in CT scans</a:t>
            </a:r>
            <a:endParaRPr lang="de-DE" sz="1200" dirty="0" smtClean="0">
              <a:latin typeface="Times New Roman" pitchFamily="18" charset="0"/>
              <a:cs typeface="Times New Roman" pitchFamily="18" charset="0"/>
            </a:endParaRPr>
          </a:p>
          <a:p>
            <a:r>
              <a:rPr lang="de-DE" sz="1200" dirty="0" smtClean="0">
                <a:latin typeface="Times New Roman" pitchFamily="18" charset="0"/>
                <a:cs typeface="Times New Roman" pitchFamily="18" charset="0"/>
              </a:rPr>
              <a:t>F. Edward Boas </a:t>
            </a:r>
            <a:r>
              <a:rPr lang="de-DE" sz="1200" dirty="0" err="1" smtClean="0">
                <a:latin typeface="Times New Roman" pitchFamily="18" charset="0"/>
                <a:cs typeface="Times New Roman" pitchFamily="18" charset="0"/>
              </a:rPr>
              <a:t>and</a:t>
            </a:r>
            <a:r>
              <a:rPr lang="de-DE" sz="1200" dirty="0" smtClean="0">
                <a:latin typeface="Times New Roman" pitchFamily="18" charset="0"/>
                <a:cs typeface="Times New Roman" pitchFamily="18" charset="0"/>
              </a:rPr>
              <a:t> Dominik Fleischmann, Stanford Hospital, 2010</a:t>
            </a:r>
          </a:p>
        </p:txBody>
      </p:sp>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457200" y="919261"/>
            <a:ext cx="8229600" cy="4525963"/>
          </a:xfrm>
          <a:effectLst/>
        </p:spPr>
        <p:txBody>
          <a:bodyPr>
            <a:normAutofit/>
          </a:bodyPr>
          <a:lstStyle/>
          <a:p>
            <a:pPr>
              <a:lnSpc>
                <a:spcPct val="150000"/>
              </a:lnSpc>
            </a:pPr>
            <a:r>
              <a:rPr lang="en-US" dirty="0" smtClean="0">
                <a:latin typeface="Times New Roman" pitchFamily="18" charset="0"/>
                <a:cs typeface="Times New Roman" pitchFamily="18" charset="0"/>
              </a:rPr>
              <a:t>Why CT?</a:t>
            </a:r>
            <a:endParaRPr lang="en-US" sz="1600" dirty="0" smtClean="0">
              <a:latin typeface="Times New Roman" pitchFamily="18" charset="0"/>
              <a:cs typeface="Times New Roman" pitchFamily="18" charset="0"/>
            </a:endParaRPr>
          </a:p>
          <a:p>
            <a:pPr lvl="1" algn="just">
              <a:lnSpc>
                <a:spcPct val="150000"/>
              </a:lnSpc>
              <a:buFont typeface="Symbol" pitchFamily="18" charset="2"/>
              <a:buChar char="-"/>
            </a:pPr>
            <a:r>
              <a:rPr lang="en-US" sz="2000" dirty="0" smtClean="0">
                <a:latin typeface="Times New Roman" pitchFamily="18" charset="0"/>
                <a:cs typeface="Times New Roman" pitchFamily="18" charset="0"/>
              </a:rPr>
              <a:t>Conventional radiography suffers from the collapsing of 3D structures onto a 2D image</a:t>
            </a:r>
          </a:p>
          <a:p>
            <a:pPr lvl="1" algn="just">
              <a:lnSpc>
                <a:spcPct val="150000"/>
              </a:lnSpc>
              <a:buFont typeface="Symbol" pitchFamily="18" charset="2"/>
              <a:buChar char="-"/>
            </a:pPr>
            <a:r>
              <a:rPr lang="en-US" sz="2000" dirty="0" smtClean="0">
                <a:latin typeface="Times New Roman" pitchFamily="18" charset="0"/>
                <a:cs typeface="Times New Roman" pitchFamily="18" charset="0"/>
              </a:rPr>
              <a:t>Although resolution is lower in CT, it has extremely good low contrast resolution, enabling the detection of very small changes in tissue type</a:t>
            </a:r>
          </a:p>
          <a:p>
            <a:pPr lvl="1" algn="just">
              <a:lnSpc>
                <a:spcPct val="150000"/>
              </a:lnSpc>
              <a:buFont typeface="Symbol" pitchFamily="18" charset="2"/>
              <a:buChar char="-"/>
            </a:pPr>
            <a:r>
              <a:rPr lang="en-US" sz="2000" dirty="0" smtClean="0">
                <a:latin typeface="Times New Roman" pitchFamily="18" charset="0"/>
                <a:cs typeface="Times New Roman" pitchFamily="18" charset="0"/>
              </a:rPr>
              <a:t>CT gives accurate diagnostic information about the distribution of structures inside the body</a:t>
            </a:r>
          </a:p>
        </p:txBody>
      </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67544" y="900009"/>
            <a:ext cx="6120680" cy="1169551"/>
          </a:xfrm>
          <a:prstGeom prst="rect">
            <a:avLst/>
          </a:prstGeom>
          <a:noFill/>
        </p:spPr>
        <p:txBody>
          <a:bodyPr wrap="square" rtlCol="0">
            <a:spAutoFit/>
          </a:bodyPr>
          <a:lstStyle/>
          <a:p>
            <a:pPr>
              <a:buFont typeface="Arial" pitchFamily="34" charset="0"/>
              <a:buChar char="•"/>
            </a:pP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Methods</a:t>
            </a: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for</a:t>
            </a: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artifact</a:t>
            </a: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reduction</a:t>
            </a:r>
            <a:endParaRPr lang="de-DE" sz="3200" dirty="0" smtClean="0">
              <a:latin typeface="Times New Roman" pitchFamily="18" charset="0"/>
              <a:cs typeface="Times New Roman" pitchFamily="18" charset="0"/>
            </a:endParaRPr>
          </a:p>
          <a:p>
            <a:endParaRPr lang="de-DE" sz="1400" dirty="0" smtClean="0">
              <a:latin typeface="Times New Roman" pitchFamily="18" charset="0"/>
              <a:cs typeface="Times New Roman" pitchFamily="18" charset="0"/>
            </a:endParaRPr>
          </a:p>
          <a:p>
            <a:pPr lvl="1">
              <a:buFont typeface="Symbol" pitchFamily="18" charset="2"/>
              <a:buChar char="-"/>
            </a:pPr>
            <a:r>
              <a:rPr lang="de-DE" sz="2400" dirty="0" smtClean="0">
                <a:latin typeface="Times New Roman" pitchFamily="18" charset="0"/>
                <a:cs typeface="Times New Roman" pitchFamily="18" charset="0"/>
              </a:rPr>
              <a:t> </a:t>
            </a:r>
            <a:r>
              <a:rPr lang="de-DE" sz="2400" dirty="0" err="1" smtClean="0">
                <a:latin typeface="Times New Roman" pitchFamily="18" charset="0"/>
                <a:cs typeface="Times New Roman" pitchFamily="18" charset="0"/>
              </a:rPr>
              <a:t>MDT:Dental</a:t>
            </a:r>
            <a:r>
              <a:rPr lang="de-DE" sz="2400" dirty="0" smtClean="0">
                <a:latin typeface="Times New Roman" pitchFamily="18" charset="0"/>
                <a:cs typeface="Times New Roman" pitchFamily="18" charset="0"/>
              </a:rPr>
              <a:t> </a:t>
            </a:r>
            <a:r>
              <a:rPr lang="de-DE" sz="2400" dirty="0" err="1" smtClean="0">
                <a:latin typeface="Times New Roman" pitchFamily="18" charset="0"/>
                <a:cs typeface="Times New Roman" pitchFamily="18" charset="0"/>
              </a:rPr>
              <a:t>fillings</a:t>
            </a:r>
            <a:endParaRPr lang="de-DE" sz="2400" dirty="0">
              <a:latin typeface="Times New Roman" pitchFamily="18" charset="0"/>
              <a:cs typeface="Times New Roman" pitchFamily="18" charset="0"/>
            </a:endParaRPr>
          </a:p>
        </p:txBody>
      </p:sp>
      <p:pic>
        <p:nvPicPr>
          <p:cNvPr id="6" name="Inhaltsplatzhalter 2" descr="Dentalfillings mdt.png"/>
          <p:cNvPicPr>
            <a:picLocks noChangeAspect="1"/>
          </p:cNvPicPr>
          <p:nvPr/>
        </p:nvPicPr>
        <p:blipFill>
          <a:blip r:embed="rId2" cstate="print"/>
          <a:stretch>
            <a:fillRect/>
          </a:stretch>
        </p:blipFill>
        <p:spPr>
          <a:xfrm>
            <a:off x="2482628" y="2060848"/>
            <a:ext cx="4776662" cy="4022452"/>
          </a:xfrm>
          <a:prstGeom prst="rect">
            <a:avLst/>
          </a:prstGeom>
        </p:spPr>
      </p:pic>
      <p:sp>
        <p:nvSpPr>
          <p:cNvPr id="7" name="Textfeld 6"/>
          <p:cNvSpPr txBox="1"/>
          <p:nvPr/>
        </p:nvSpPr>
        <p:spPr>
          <a:xfrm>
            <a:off x="2627784" y="6063679"/>
            <a:ext cx="4392488" cy="461665"/>
          </a:xfrm>
          <a:prstGeom prst="rect">
            <a:avLst/>
          </a:prstGeom>
          <a:noFill/>
        </p:spPr>
        <p:txBody>
          <a:bodyPr wrap="square" rtlCol="0">
            <a:spAutoFit/>
          </a:bodyPr>
          <a:lstStyle/>
          <a:p>
            <a:r>
              <a:rPr lang="en-US" sz="1200" dirty="0" smtClean="0">
                <a:latin typeface="Times New Roman" pitchFamily="18" charset="0"/>
                <a:cs typeface="Times New Roman" pitchFamily="18" charset="0"/>
              </a:rPr>
              <a:t>MDT , a new method for reducing metal streak artifacts in CT scans</a:t>
            </a:r>
            <a:endParaRPr lang="de-DE" sz="1200" dirty="0" smtClean="0">
              <a:latin typeface="Times New Roman" pitchFamily="18" charset="0"/>
              <a:cs typeface="Times New Roman" pitchFamily="18" charset="0"/>
            </a:endParaRPr>
          </a:p>
          <a:p>
            <a:r>
              <a:rPr lang="de-DE" sz="1200" dirty="0" smtClean="0">
                <a:latin typeface="Times New Roman" pitchFamily="18" charset="0"/>
                <a:cs typeface="Times New Roman" pitchFamily="18" charset="0"/>
              </a:rPr>
              <a:t>F. Edward Boas </a:t>
            </a:r>
            <a:r>
              <a:rPr lang="de-DE" sz="1200" dirty="0" err="1" smtClean="0">
                <a:latin typeface="Times New Roman" pitchFamily="18" charset="0"/>
                <a:cs typeface="Times New Roman" pitchFamily="18" charset="0"/>
              </a:rPr>
              <a:t>and</a:t>
            </a:r>
            <a:r>
              <a:rPr lang="de-DE" sz="1200" dirty="0" smtClean="0">
                <a:latin typeface="Times New Roman" pitchFamily="18" charset="0"/>
                <a:cs typeface="Times New Roman" pitchFamily="18" charset="0"/>
              </a:rPr>
              <a:t> Dominik Fleischmann, Stanford Hospital, 2010</a:t>
            </a:r>
          </a:p>
        </p:txBody>
      </p:sp>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67544" y="900009"/>
            <a:ext cx="6120680" cy="1169551"/>
          </a:xfrm>
          <a:prstGeom prst="rect">
            <a:avLst/>
          </a:prstGeom>
          <a:noFill/>
        </p:spPr>
        <p:txBody>
          <a:bodyPr wrap="square" rtlCol="0">
            <a:spAutoFit/>
          </a:bodyPr>
          <a:lstStyle/>
          <a:p>
            <a:pPr>
              <a:buFont typeface="Arial" pitchFamily="34" charset="0"/>
              <a:buChar char="•"/>
            </a:pP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Methods</a:t>
            </a: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for</a:t>
            </a: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artifact</a:t>
            </a:r>
            <a:r>
              <a:rPr lang="de-DE" sz="3200" dirty="0" smtClean="0">
                <a:latin typeface="Times New Roman" pitchFamily="18" charset="0"/>
                <a:cs typeface="Times New Roman" pitchFamily="18" charset="0"/>
              </a:rPr>
              <a:t> </a:t>
            </a:r>
            <a:r>
              <a:rPr lang="de-DE" sz="3200" dirty="0" err="1" smtClean="0">
                <a:latin typeface="Times New Roman" pitchFamily="18" charset="0"/>
                <a:cs typeface="Times New Roman" pitchFamily="18" charset="0"/>
              </a:rPr>
              <a:t>reduction</a:t>
            </a:r>
            <a:endParaRPr lang="de-DE" sz="3200" dirty="0" smtClean="0">
              <a:latin typeface="Times New Roman" pitchFamily="18" charset="0"/>
              <a:cs typeface="Times New Roman" pitchFamily="18" charset="0"/>
            </a:endParaRPr>
          </a:p>
          <a:p>
            <a:endParaRPr lang="de-DE" sz="1400" dirty="0" smtClean="0">
              <a:latin typeface="Times New Roman" pitchFamily="18" charset="0"/>
              <a:cs typeface="Times New Roman" pitchFamily="18" charset="0"/>
            </a:endParaRPr>
          </a:p>
          <a:p>
            <a:pPr lvl="1">
              <a:buFont typeface="Symbol" pitchFamily="18" charset="2"/>
              <a:buChar char="-"/>
            </a:pPr>
            <a:r>
              <a:rPr lang="de-DE" sz="2400" dirty="0" smtClean="0">
                <a:latin typeface="Times New Roman" pitchFamily="18" charset="0"/>
                <a:cs typeface="Times New Roman" pitchFamily="18" charset="0"/>
              </a:rPr>
              <a:t> Dental </a:t>
            </a:r>
            <a:r>
              <a:rPr lang="de-DE" sz="2400" dirty="0" err="1" smtClean="0">
                <a:latin typeface="Times New Roman" pitchFamily="18" charset="0"/>
                <a:cs typeface="Times New Roman" pitchFamily="18" charset="0"/>
              </a:rPr>
              <a:t>fillings</a:t>
            </a:r>
            <a:endParaRPr lang="de-DE" sz="2400" dirty="0">
              <a:latin typeface="Times New Roman" pitchFamily="18" charset="0"/>
              <a:cs typeface="Times New Roman" pitchFamily="18" charset="0"/>
            </a:endParaRPr>
          </a:p>
        </p:txBody>
      </p:sp>
      <p:pic>
        <p:nvPicPr>
          <p:cNvPr id="6" name="Inhaltsplatzhalter 2" descr="Dentalfillings mdt.png"/>
          <p:cNvPicPr>
            <a:picLocks noChangeAspect="1"/>
          </p:cNvPicPr>
          <p:nvPr/>
        </p:nvPicPr>
        <p:blipFill>
          <a:blip r:embed="rId2" cstate="print"/>
          <a:stretch>
            <a:fillRect/>
          </a:stretch>
        </p:blipFill>
        <p:spPr>
          <a:xfrm>
            <a:off x="6066166" y="2780928"/>
            <a:ext cx="2394266" cy="2016224"/>
          </a:xfrm>
          <a:prstGeom prst="rect">
            <a:avLst/>
          </a:prstGeom>
        </p:spPr>
      </p:pic>
      <p:sp>
        <p:nvSpPr>
          <p:cNvPr id="7" name="Textfeld 6"/>
          <p:cNvSpPr txBox="1"/>
          <p:nvPr/>
        </p:nvSpPr>
        <p:spPr>
          <a:xfrm>
            <a:off x="899592" y="4869160"/>
            <a:ext cx="7560840" cy="461665"/>
          </a:xfrm>
          <a:prstGeom prst="rect">
            <a:avLst/>
          </a:prstGeom>
          <a:noFill/>
        </p:spPr>
        <p:txBody>
          <a:bodyPr wrap="square" rtlCol="0">
            <a:spAutoFit/>
          </a:bodyPr>
          <a:lstStyle/>
          <a:p>
            <a:pPr algn="ctr"/>
            <a:r>
              <a:rPr lang="en-US" sz="1200" dirty="0" smtClean="0">
                <a:latin typeface="Times New Roman" pitchFamily="18" charset="0"/>
                <a:cs typeface="Times New Roman" pitchFamily="18" charset="0"/>
              </a:rPr>
              <a:t>MDT , a new method for reducing metal streak artifacts in CT scans</a:t>
            </a:r>
            <a:r>
              <a:rPr lang="de-DE" sz="1200" dirty="0" smtClean="0">
                <a:latin typeface="Times New Roman" pitchFamily="18" charset="0"/>
                <a:cs typeface="Times New Roman" pitchFamily="18" charset="0"/>
              </a:rPr>
              <a:t> F. Edward Boas </a:t>
            </a:r>
            <a:r>
              <a:rPr lang="de-DE" sz="1200" dirty="0" err="1" smtClean="0">
                <a:latin typeface="Times New Roman" pitchFamily="18" charset="0"/>
                <a:cs typeface="Times New Roman" pitchFamily="18" charset="0"/>
              </a:rPr>
              <a:t>and</a:t>
            </a:r>
            <a:r>
              <a:rPr lang="de-DE" sz="1200" dirty="0" smtClean="0">
                <a:latin typeface="Times New Roman" pitchFamily="18" charset="0"/>
                <a:cs typeface="Times New Roman" pitchFamily="18" charset="0"/>
              </a:rPr>
              <a:t> Dominik Fleischmann, Stanford Hospital, 2010</a:t>
            </a:r>
          </a:p>
        </p:txBody>
      </p:sp>
      <p:sp>
        <p:nvSpPr>
          <p:cNvPr id="5" name="Textfeld 4"/>
          <p:cNvSpPr txBox="1"/>
          <p:nvPr/>
        </p:nvSpPr>
        <p:spPr>
          <a:xfrm>
            <a:off x="6066166" y="2348880"/>
            <a:ext cx="2376264" cy="369332"/>
          </a:xfrm>
          <a:prstGeom prst="rect">
            <a:avLst/>
          </a:prstGeom>
          <a:noFill/>
        </p:spPr>
        <p:txBody>
          <a:bodyPr wrap="square" rtlCol="0">
            <a:spAutoFit/>
          </a:bodyPr>
          <a:lstStyle/>
          <a:p>
            <a:pPr algn="ctr"/>
            <a:r>
              <a:rPr lang="de-DE" dirty="0" smtClean="0">
                <a:latin typeface="Times New Roman" pitchFamily="18" charset="0"/>
                <a:cs typeface="Times New Roman" pitchFamily="18" charset="0"/>
              </a:rPr>
              <a:t>MDT</a:t>
            </a:r>
            <a:endParaRPr lang="de-DE" dirty="0"/>
          </a:p>
        </p:txBody>
      </p:sp>
      <p:pic>
        <p:nvPicPr>
          <p:cNvPr id="8" name="Inhaltsplatzhalter 2" descr="Dentalfillings li.png"/>
          <p:cNvPicPr>
            <a:picLocks noChangeAspect="1"/>
          </p:cNvPicPr>
          <p:nvPr/>
        </p:nvPicPr>
        <p:blipFill>
          <a:blip r:embed="rId3" cstate="print"/>
          <a:stretch>
            <a:fillRect/>
          </a:stretch>
        </p:blipFill>
        <p:spPr>
          <a:xfrm>
            <a:off x="3473878" y="2780928"/>
            <a:ext cx="2394266" cy="2016224"/>
          </a:xfrm>
          <a:prstGeom prst="rect">
            <a:avLst/>
          </a:prstGeom>
        </p:spPr>
      </p:pic>
      <p:sp>
        <p:nvSpPr>
          <p:cNvPr id="9" name="Textfeld 8"/>
          <p:cNvSpPr txBox="1"/>
          <p:nvPr/>
        </p:nvSpPr>
        <p:spPr>
          <a:xfrm>
            <a:off x="3473878" y="2348880"/>
            <a:ext cx="2376264" cy="369332"/>
          </a:xfrm>
          <a:prstGeom prst="rect">
            <a:avLst/>
          </a:prstGeom>
          <a:noFill/>
        </p:spPr>
        <p:txBody>
          <a:bodyPr wrap="square" rtlCol="0">
            <a:spAutoFit/>
          </a:bodyPr>
          <a:lstStyle/>
          <a:p>
            <a:pPr algn="ctr"/>
            <a:r>
              <a:rPr lang="de-DE" dirty="0" smtClean="0">
                <a:latin typeface="Times New Roman" pitchFamily="18" charset="0"/>
                <a:cs typeface="Times New Roman" pitchFamily="18" charset="0"/>
              </a:rPr>
              <a:t>LI</a:t>
            </a:r>
          </a:p>
        </p:txBody>
      </p:sp>
      <p:pic>
        <p:nvPicPr>
          <p:cNvPr id="11" name="Inhaltsplatzhalter 2" descr="Dentalfillings fbp.png"/>
          <p:cNvPicPr>
            <a:picLocks noChangeAspect="1"/>
          </p:cNvPicPr>
          <p:nvPr/>
        </p:nvPicPr>
        <p:blipFill>
          <a:blip r:embed="rId4" cstate="print"/>
          <a:stretch>
            <a:fillRect/>
          </a:stretch>
        </p:blipFill>
        <p:spPr>
          <a:xfrm>
            <a:off x="854096" y="2780928"/>
            <a:ext cx="2421760" cy="2039377"/>
          </a:xfrm>
          <a:prstGeom prst="rect">
            <a:avLst/>
          </a:prstGeom>
        </p:spPr>
      </p:pic>
      <p:sp>
        <p:nvSpPr>
          <p:cNvPr id="12" name="Textfeld 11"/>
          <p:cNvSpPr txBox="1"/>
          <p:nvPr/>
        </p:nvSpPr>
        <p:spPr>
          <a:xfrm>
            <a:off x="899592" y="2348880"/>
            <a:ext cx="2376264" cy="369332"/>
          </a:xfrm>
          <a:prstGeom prst="rect">
            <a:avLst/>
          </a:prstGeom>
          <a:noFill/>
        </p:spPr>
        <p:txBody>
          <a:bodyPr wrap="square" rtlCol="0">
            <a:spAutoFit/>
          </a:bodyPr>
          <a:lstStyle/>
          <a:p>
            <a:pPr algn="ctr"/>
            <a:r>
              <a:rPr lang="de-DE" dirty="0" smtClean="0">
                <a:latin typeface="Times New Roman" pitchFamily="18" charset="0"/>
                <a:cs typeface="Times New Roman" pitchFamily="18" charset="0"/>
              </a:rPr>
              <a:t>FBP</a:t>
            </a:r>
          </a:p>
        </p:txBody>
      </p:sp>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179512" y="692696"/>
            <a:ext cx="4114800" cy="864096"/>
          </a:xfrm>
          <a:effectLst/>
        </p:spPr>
        <p:txBody>
          <a:bodyPr/>
          <a:lstStyle/>
          <a:p>
            <a:r>
              <a:rPr lang="de-DE" dirty="0" err="1" smtClean="0">
                <a:latin typeface="Times New Roman" pitchFamily="18" charset="0"/>
                <a:cs typeface="Times New Roman" pitchFamily="18" charset="0"/>
              </a:rPr>
              <a:t>Health</a:t>
            </a:r>
            <a:r>
              <a:rPr lang="de-DE" dirty="0" smtClean="0">
                <a:latin typeface="Times New Roman" pitchFamily="18" charset="0"/>
                <a:cs typeface="Times New Roman" pitchFamily="18" charset="0"/>
              </a:rPr>
              <a:t> </a:t>
            </a:r>
            <a:r>
              <a:rPr lang="de-DE" dirty="0" err="1" smtClean="0">
                <a:latin typeface="Times New Roman" pitchFamily="18" charset="0"/>
                <a:cs typeface="Times New Roman" pitchFamily="18" charset="0"/>
              </a:rPr>
              <a:t>risks</a:t>
            </a:r>
            <a:endParaRPr lang="de-DE" dirty="0">
              <a:latin typeface="Times New Roman" pitchFamily="18" charset="0"/>
              <a:cs typeface="Times New Roman" pitchFamily="18" charset="0"/>
            </a:endParaRPr>
          </a:p>
        </p:txBody>
      </p:sp>
      <p:graphicFrame>
        <p:nvGraphicFramePr>
          <p:cNvPr id="8" name="Tabelle 7"/>
          <p:cNvGraphicFramePr>
            <a:graphicFrameLocks noGrp="1"/>
          </p:cNvGraphicFramePr>
          <p:nvPr/>
        </p:nvGraphicFramePr>
        <p:xfrm>
          <a:off x="611560" y="1196752"/>
          <a:ext cx="8208912" cy="5120640"/>
        </p:xfrm>
        <a:graphic>
          <a:graphicData uri="http://schemas.openxmlformats.org/drawingml/2006/table">
            <a:tbl>
              <a:tblPr firstRow="1" bandRow="1">
                <a:tableStyleId>{5C22544A-7EE6-4342-B048-85BDC9FD1C3A}</a:tableStyleId>
              </a:tblPr>
              <a:tblGrid>
                <a:gridCol w="6492503"/>
                <a:gridCol w="1716409"/>
              </a:tblGrid>
              <a:tr h="30603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dirty="0" smtClean="0"/>
                        <a:t>Description</a:t>
                      </a:r>
                    </a:p>
                  </a:txBody>
                  <a:tcPr/>
                </a:tc>
                <a:tc>
                  <a:txBody>
                    <a:bodyPr/>
                    <a:lstStyle/>
                    <a:p>
                      <a:pPr algn="ctr">
                        <a:lnSpc>
                          <a:spcPct val="100000"/>
                        </a:lnSpc>
                      </a:pPr>
                      <a:r>
                        <a:rPr lang="de-DE" dirty="0" smtClean="0"/>
                        <a:t>Dose (</a:t>
                      </a:r>
                      <a:r>
                        <a:rPr lang="de-DE" dirty="0" err="1" smtClean="0"/>
                        <a:t>Sv</a:t>
                      </a:r>
                      <a:r>
                        <a:rPr lang="de-DE" dirty="0" smtClean="0"/>
                        <a:t>=J/kg )</a:t>
                      </a:r>
                      <a:endParaRPr lang="de-DE" dirty="0"/>
                    </a:p>
                  </a:txBody>
                  <a:tcPr/>
                </a:tc>
              </a:tr>
              <a:tr h="30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kern="1200" baseline="0" dirty="0" err="1" smtClean="0">
                          <a:solidFill>
                            <a:schemeClr val="dk1"/>
                          </a:solidFill>
                          <a:latin typeface="+mn-lt"/>
                          <a:ea typeface="+mn-ea"/>
                          <a:cs typeface="+mn-cs"/>
                        </a:rPr>
                        <a:t>Limb</a:t>
                      </a:r>
                      <a:r>
                        <a:rPr lang="de-DE" sz="1800" kern="1200" baseline="0" dirty="0" smtClean="0">
                          <a:solidFill>
                            <a:schemeClr val="dk1"/>
                          </a:solidFill>
                          <a:latin typeface="+mn-lt"/>
                          <a:ea typeface="+mn-ea"/>
                          <a:cs typeface="+mn-cs"/>
                        </a:rPr>
                        <a:t>, </a:t>
                      </a:r>
                      <a:r>
                        <a:rPr lang="de-DE" sz="1800" kern="1200" baseline="0" dirty="0" err="1" smtClean="0">
                          <a:solidFill>
                            <a:schemeClr val="dk1"/>
                          </a:solidFill>
                          <a:latin typeface="+mn-lt"/>
                          <a:ea typeface="+mn-ea"/>
                          <a:cs typeface="+mn-cs"/>
                        </a:rPr>
                        <a:t>tooth</a:t>
                      </a:r>
                      <a:r>
                        <a:rPr lang="de-DE" sz="1800" kern="1200" baseline="0" dirty="0" smtClean="0">
                          <a:solidFill>
                            <a:schemeClr val="dk1"/>
                          </a:solidFill>
                          <a:latin typeface="+mn-lt"/>
                          <a:ea typeface="+mn-ea"/>
                          <a:cs typeface="+mn-cs"/>
                        </a:rPr>
                        <a:t> </a:t>
                      </a:r>
                      <a:r>
                        <a:rPr lang="de-DE" sz="1800" kern="1200" baseline="0" dirty="0" err="1" smtClean="0">
                          <a:solidFill>
                            <a:schemeClr val="dk1"/>
                          </a:solidFill>
                          <a:latin typeface="+mn-lt"/>
                          <a:ea typeface="+mn-ea"/>
                          <a:cs typeface="+mn-cs"/>
                        </a:rPr>
                        <a:t>receiving</a:t>
                      </a:r>
                      <a:endParaRPr lang="de-DE" sz="1800" kern="1200" baseline="0" dirty="0" smtClean="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kern="1200" baseline="0" dirty="0" smtClean="0">
                          <a:solidFill>
                            <a:schemeClr val="dk1"/>
                          </a:solidFill>
                          <a:latin typeface="+mn-lt"/>
                          <a:ea typeface="+mn-ea"/>
                          <a:cs typeface="+mn-cs"/>
                        </a:rPr>
                        <a:t>&lt; 0,01 </a:t>
                      </a:r>
                      <a:r>
                        <a:rPr lang="de-DE" sz="1800" kern="1200" baseline="0" dirty="0" err="1" smtClean="0">
                          <a:solidFill>
                            <a:schemeClr val="dk1"/>
                          </a:solidFill>
                          <a:latin typeface="+mn-lt"/>
                          <a:ea typeface="+mn-ea"/>
                          <a:cs typeface="+mn-cs"/>
                        </a:rPr>
                        <a:t>mSv</a:t>
                      </a:r>
                      <a:endParaRPr lang="de-DE" sz="1800" kern="1200" baseline="0" dirty="0" smtClean="0">
                        <a:solidFill>
                          <a:schemeClr val="dk1"/>
                        </a:solidFill>
                        <a:latin typeface="+mn-lt"/>
                        <a:ea typeface="+mn-ea"/>
                        <a:cs typeface="+mn-cs"/>
                      </a:endParaRPr>
                    </a:p>
                  </a:txBody>
                  <a:tcPr/>
                </a:tc>
              </a:tr>
              <a:tr h="30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kern="1200" baseline="0" dirty="0" err="1" smtClean="0">
                          <a:solidFill>
                            <a:schemeClr val="dk1"/>
                          </a:solidFill>
                          <a:latin typeface="+mn-lt"/>
                          <a:ea typeface="+mn-ea"/>
                          <a:cs typeface="+mn-cs"/>
                        </a:rPr>
                        <a:t>Mammography</a:t>
                      </a:r>
                      <a:r>
                        <a:rPr lang="de-DE" sz="1800" kern="1200" baseline="0" dirty="0" smtClean="0">
                          <a:solidFill>
                            <a:schemeClr val="dk1"/>
                          </a:solidFill>
                          <a:latin typeface="+mn-lt"/>
                          <a:ea typeface="+mn-ea"/>
                          <a:cs typeface="+mn-cs"/>
                        </a:rPr>
                        <a:t> (</a:t>
                      </a:r>
                      <a:r>
                        <a:rPr lang="de-DE" sz="1800" kern="1200" baseline="0" dirty="0" err="1" smtClean="0">
                          <a:solidFill>
                            <a:schemeClr val="dk1"/>
                          </a:solidFill>
                          <a:latin typeface="+mn-lt"/>
                          <a:ea typeface="+mn-ea"/>
                          <a:cs typeface="+mn-cs"/>
                        </a:rPr>
                        <a:t>one</a:t>
                      </a:r>
                      <a:r>
                        <a:rPr lang="de-DE" sz="1800" kern="1200" baseline="0" dirty="0" smtClean="0">
                          <a:solidFill>
                            <a:schemeClr val="dk1"/>
                          </a:solidFill>
                          <a:latin typeface="+mn-lt"/>
                          <a:ea typeface="+mn-ea"/>
                          <a:cs typeface="+mn-cs"/>
                        </a:rPr>
                        <a:t> </a:t>
                      </a:r>
                      <a:r>
                        <a:rPr lang="de-DE" sz="1800" kern="1200" baseline="0" dirty="0" err="1" smtClean="0">
                          <a:solidFill>
                            <a:schemeClr val="dk1"/>
                          </a:solidFill>
                          <a:latin typeface="+mn-lt"/>
                          <a:ea typeface="+mn-ea"/>
                          <a:cs typeface="+mn-cs"/>
                        </a:rPr>
                        <a:t>shot</a:t>
                      </a:r>
                      <a:r>
                        <a:rPr lang="de-DE" sz="1800" kern="1200" baseline="0" dirty="0" smtClean="0">
                          <a:solidFill>
                            <a:schemeClr val="dk1"/>
                          </a:solidFill>
                          <a:latin typeface="+mn-lt"/>
                          <a:ea typeface="+mn-ea"/>
                          <a:cs typeface="+mn-cs"/>
                        </a:rPr>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kern="1200" baseline="0" dirty="0" smtClean="0">
                          <a:solidFill>
                            <a:schemeClr val="dk1"/>
                          </a:solidFill>
                          <a:latin typeface="+mn-lt"/>
                          <a:ea typeface="+mn-ea"/>
                          <a:cs typeface="+mn-cs"/>
                        </a:rPr>
                        <a:t>1 </a:t>
                      </a:r>
                      <a:r>
                        <a:rPr lang="de-DE" sz="1800" kern="1200" baseline="0" dirty="0" err="1" smtClean="0">
                          <a:solidFill>
                            <a:schemeClr val="dk1"/>
                          </a:solidFill>
                          <a:latin typeface="+mn-lt"/>
                          <a:ea typeface="+mn-ea"/>
                          <a:cs typeface="+mn-cs"/>
                        </a:rPr>
                        <a:t>mSv</a:t>
                      </a:r>
                      <a:endParaRPr lang="de-DE" sz="1800" kern="1200" baseline="0" dirty="0" smtClean="0">
                        <a:solidFill>
                          <a:schemeClr val="dk1"/>
                        </a:solidFill>
                        <a:latin typeface="+mn-lt"/>
                        <a:ea typeface="+mn-ea"/>
                        <a:cs typeface="+mn-cs"/>
                      </a:endParaRPr>
                    </a:p>
                  </a:txBody>
                  <a:tcPr/>
                </a:tc>
              </a:tr>
              <a:tr h="30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kern="1200" baseline="0" dirty="0" smtClean="0">
                          <a:solidFill>
                            <a:schemeClr val="dk1"/>
                          </a:solidFill>
                          <a:latin typeface="+mn-lt"/>
                          <a:ea typeface="+mn-ea"/>
                          <a:cs typeface="+mn-cs"/>
                        </a:rPr>
                        <a:t>Head, Panorama </a:t>
                      </a:r>
                      <a:r>
                        <a:rPr lang="de-DE" sz="1800" kern="1200" baseline="0" dirty="0" err="1" smtClean="0">
                          <a:solidFill>
                            <a:schemeClr val="dk1"/>
                          </a:solidFill>
                          <a:latin typeface="+mn-lt"/>
                          <a:ea typeface="+mn-ea"/>
                          <a:cs typeface="+mn-cs"/>
                        </a:rPr>
                        <a:t>Shot</a:t>
                      </a:r>
                      <a:endParaRPr lang="de-DE" sz="1800" kern="1200" baseline="0" dirty="0" smtClean="0">
                        <a:solidFill>
                          <a:schemeClr val="dk1"/>
                        </a:solidFill>
                        <a:latin typeface="+mn-lt"/>
                        <a:ea typeface="+mn-ea"/>
                        <a:cs typeface="+mn-cs"/>
                      </a:endParaRPr>
                    </a:p>
                  </a:txBody>
                  <a:tcPr/>
                </a:tc>
                <a:tc>
                  <a:txBody>
                    <a:bodyPr/>
                    <a:lstStyle/>
                    <a:p>
                      <a:pPr>
                        <a:lnSpc>
                          <a:spcPct val="100000"/>
                        </a:lnSpc>
                      </a:pPr>
                      <a:r>
                        <a:rPr lang="de-DE" dirty="0" smtClean="0"/>
                        <a:t>0,01 </a:t>
                      </a:r>
                      <a:r>
                        <a:rPr lang="de-DE" dirty="0" err="1" smtClean="0"/>
                        <a:t>mSv</a:t>
                      </a:r>
                      <a:endParaRPr lang="de-DE" dirty="0"/>
                    </a:p>
                  </a:txBody>
                  <a:tcPr/>
                </a:tc>
              </a:tr>
              <a:tr h="30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kern="1200" baseline="0" dirty="0" err="1" smtClean="0">
                          <a:solidFill>
                            <a:schemeClr val="dk1"/>
                          </a:solidFill>
                          <a:latin typeface="+mn-lt"/>
                          <a:ea typeface="+mn-ea"/>
                          <a:cs typeface="+mn-cs"/>
                        </a:rPr>
                        <a:t>Pelvis</a:t>
                      </a:r>
                      <a:r>
                        <a:rPr lang="de-DE" sz="1800" kern="1200" baseline="0" dirty="0" smtClean="0">
                          <a:solidFill>
                            <a:schemeClr val="dk1"/>
                          </a:solidFill>
                          <a:latin typeface="+mn-lt"/>
                          <a:ea typeface="+mn-ea"/>
                          <a:cs typeface="+mn-cs"/>
                        </a:rPr>
                        <a:t>, </a:t>
                      </a:r>
                      <a:r>
                        <a:rPr lang="de-DE" sz="1800" kern="1200" baseline="0" dirty="0" err="1" smtClean="0">
                          <a:solidFill>
                            <a:schemeClr val="dk1"/>
                          </a:solidFill>
                          <a:latin typeface="+mn-lt"/>
                          <a:ea typeface="+mn-ea"/>
                          <a:cs typeface="+mn-cs"/>
                        </a:rPr>
                        <a:t>abdomen</a:t>
                      </a:r>
                      <a:r>
                        <a:rPr lang="de-DE" sz="1800" kern="1200" baseline="0" dirty="0" smtClean="0">
                          <a:solidFill>
                            <a:schemeClr val="dk1"/>
                          </a:solidFill>
                          <a:latin typeface="+mn-lt"/>
                          <a:ea typeface="+mn-ea"/>
                          <a:cs typeface="+mn-cs"/>
                        </a:rPr>
                        <a:t> (CT, DSA​​)</a:t>
                      </a:r>
                    </a:p>
                  </a:txBody>
                  <a:tcPr/>
                </a:tc>
                <a:tc>
                  <a:txBody>
                    <a:bodyPr/>
                    <a:lstStyle/>
                    <a:p>
                      <a:pPr>
                        <a:lnSpc>
                          <a:spcPct val="100000"/>
                        </a:lnSpc>
                      </a:pPr>
                      <a:r>
                        <a:rPr lang="de-DE" sz="1800" kern="1200" baseline="0" dirty="0" smtClean="0">
                          <a:solidFill>
                            <a:schemeClr val="dk1"/>
                          </a:solidFill>
                          <a:latin typeface="+mn-lt"/>
                          <a:ea typeface="+mn-ea"/>
                          <a:cs typeface="+mn-cs"/>
                        </a:rPr>
                        <a:t>10-20 </a:t>
                      </a:r>
                      <a:r>
                        <a:rPr lang="de-DE" sz="1800" kern="1200" baseline="0" dirty="0" err="1" smtClean="0">
                          <a:solidFill>
                            <a:schemeClr val="dk1"/>
                          </a:solidFill>
                          <a:latin typeface="+mn-lt"/>
                          <a:ea typeface="+mn-ea"/>
                          <a:cs typeface="+mn-cs"/>
                        </a:rPr>
                        <a:t>mSv</a:t>
                      </a:r>
                      <a:endParaRPr lang="de-DE" dirty="0"/>
                    </a:p>
                  </a:txBody>
                  <a:tcPr/>
                </a:tc>
              </a:tr>
              <a:tr h="30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Prolonged fluoroscopy </a:t>
                      </a:r>
                      <a:r>
                        <a:rPr lang="en-US" sz="1600" kern="1200" baseline="0" dirty="0" smtClean="0">
                          <a:solidFill>
                            <a:schemeClr val="dk1"/>
                          </a:solidFill>
                          <a:latin typeface="+mn-lt"/>
                          <a:ea typeface="+mn-ea"/>
                          <a:cs typeface="+mn-cs"/>
                        </a:rPr>
                        <a:t>(cardiac catheterization, pacemaker implantation)</a:t>
                      </a:r>
                      <a:endParaRPr lang="de-DE" sz="1500" kern="1200" baseline="0" dirty="0" smtClean="0">
                        <a:solidFill>
                          <a:schemeClr val="dk1"/>
                        </a:solidFill>
                        <a:latin typeface="+mn-lt"/>
                        <a:ea typeface="+mn-ea"/>
                        <a:cs typeface="+mn-cs"/>
                      </a:endParaRPr>
                    </a:p>
                  </a:txBody>
                  <a:tcPr/>
                </a:tc>
                <a:tc>
                  <a:txBody>
                    <a:bodyPr/>
                    <a:lstStyle/>
                    <a:p>
                      <a:pPr>
                        <a:lnSpc>
                          <a:spcPct val="100000"/>
                        </a:lnSpc>
                      </a:pPr>
                      <a:r>
                        <a:rPr lang="de-DE" dirty="0" err="1" smtClean="0"/>
                        <a:t>to</a:t>
                      </a:r>
                      <a:r>
                        <a:rPr lang="de-DE" dirty="0" smtClean="0"/>
                        <a:t> 100 </a:t>
                      </a:r>
                      <a:r>
                        <a:rPr lang="de-DE" dirty="0" err="1" smtClean="0"/>
                        <a:t>mSv</a:t>
                      </a:r>
                      <a:endParaRPr lang="de-DE" dirty="0"/>
                    </a:p>
                  </a:txBody>
                  <a:tcPr/>
                </a:tc>
              </a:tr>
              <a:tr h="30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kern="1200" baseline="0" dirty="0" err="1" smtClean="0">
                          <a:solidFill>
                            <a:schemeClr val="dk1"/>
                          </a:solidFill>
                          <a:latin typeface="+mn-lt"/>
                          <a:ea typeface="+mn-ea"/>
                          <a:cs typeface="+mn-cs"/>
                        </a:rPr>
                        <a:t>Thyroid</a:t>
                      </a:r>
                      <a:r>
                        <a:rPr lang="de-DE" sz="1800" kern="1200" baseline="0" dirty="0" smtClean="0">
                          <a:solidFill>
                            <a:schemeClr val="dk1"/>
                          </a:solidFill>
                          <a:latin typeface="+mn-lt"/>
                          <a:ea typeface="+mn-ea"/>
                          <a:cs typeface="+mn-cs"/>
                        </a:rPr>
                        <a:t> </a:t>
                      </a:r>
                      <a:r>
                        <a:rPr lang="de-DE" sz="1800" kern="1200" baseline="0" dirty="0" err="1" smtClean="0">
                          <a:solidFill>
                            <a:schemeClr val="dk1"/>
                          </a:solidFill>
                          <a:latin typeface="+mn-lt"/>
                          <a:ea typeface="+mn-ea"/>
                          <a:cs typeface="+mn-cs"/>
                        </a:rPr>
                        <a:t>zintigramm</a:t>
                      </a:r>
                      <a:r>
                        <a:rPr lang="de-DE" sz="1800" kern="1200" baseline="0" dirty="0" smtClean="0">
                          <a:solidFill>
                            <a:schemeClr val="dk1"/>
                          </a:solidFill>
                          <a:latin typeface="+mn-lt"/>
                          <a:ea typeface="+mn-ea"/>
                          <a:cs typeface="+mn-cs"/>
                        </a:rPr>
                        <a:t> (50 </a:t>
                      </a:r>
                      <a:r>
                        <a:rPr lang="de-DE" sz="1800" kern="1200" baseline="0" dirty="0" err="1" smtClean="0">
                          <a:solidFill>
                            <a:schemeClr val="dk1"/>
                          </a:solidFill>
                          <a:latin typeface="+mn-lt"/>
                          <a:ea typeface="+mn-ea"/>
                          <a:cs typeface="+mn-cs"/>
                        </a:rPr>
                        <a:t>MBq</a:t>
                      </a:r>
                      <a:r>
                        <a:rPr lang="de-DE" sz="1800" kern="1200" baseline="0" dirty="0" smtClean="0">
                          <a:solidFill>
                            <a:schemeClr val="dk1"/>
                          </a:solidFill>
                          <a:latin typeface="+mn-lt"/>
                          <a:ea typeface="+mn-ea"/>
                          <a:cs typeface="+mn-cs"/>
                        </a:rPr>
                        <a:t> </a:t>
                      </a:r>
                      <a:r>
                        <a:rPr lang="de-DE" sz="1800" kern="1200" baseline="0" dirty="0" err="1" smtClean="0">
                          <a:solidFill>
                            <a:schemeClr val="dk1"/>
                          </a:solidFill>
                          <a:latin typeface="+mn-lt"/>
                          <a:ea typeface="+mn-ea"/>
                          <a:cs typeface="+mn-cs"/>
                        </a:rPr>
                        <a:t>Tc</a:t>
                      </a:r>
                      <a:r>
                        <a:rPr lang="de-DE" sz="1800" kern="1200" baseline="0" dirty="0" smtClean="0">
                          <a:solidFill>
                            <a:schemeClr val="dk1"/>
                          </a:solidFill>
                          <a:latin typeface="+mn-lt"/>
                          <a:ea typeface="+mn-ea"/>
                          <a:cs typeface="+mn-cs"/>
                        </a:rPr>
                        <a:t> 99m)</a:t>
                      </a:r>
                    </a:p>
                  </a:txBody>
                  <a:tcPr/>
                </a:tc>
                <a:tc>
                  <a:txBody>
                    <a:bodyPr/>
                    <a:lstStyle/>
                    <a:p>
                      <a:pPr>
                        <a:lnSpc>
                          <a:spcPct val="100000"/>
                        </a:lnSpc>
                      </a:pPr>
                      <a:r>
                        <a:rPr lang="de-DE" sz="1800" kern="1200" baseline="0" dirty="0" smtClean="0">
                          <a:solidFill>
                            <a:schemeClr val="dk1"/>
                          </a:solidFill>
                          <a:latin typeface="+mn-lt"/>
                          <a:ea typeface="+mn-ea"/>
                          <a:cs typeface="+mn-cs"/>
                        </a:rPr>
                        <a:t>0,5-1 </a:t>
                      </a:r>
                      <a:r>
                        <a:rPr lang="de-DE" sz="1800" kern="1200" baseline="0" dirty="0" err="1" smtClean="0">
                          <a:solidFill>
                            <a:schemeClr val="dk1"/>
                          </a:solidFill>
                          <a:latin typeface="+mn-lt"/>
                          <a:ea typeface="+mn-ea"/>
                          <a:cs typeface="+mn-cs"/>
                        </a:rPr>
                        <a:t>mSv</a:t>
                      </a:r>
                      <a:endParaRPr lang="de-DE" dirty="0"/>
                    </a:p>
                  </a:txBody>
                  <a:tcPr/>
                </a:tc>
              </a:tr>
              <a:tr h="306034">
                <a:tc>
                  <a:txBody>
                    <a:bodyPr/>
                    <a:lstStyle/>
                    <a:p>
                      <a:pPr>
                        <a:lnSpc>
                          <a:spcPct val="100000"/>
                        </a:lnSpc>
                      </a:pPr>
                      <a:r>
                        <a:rPr lang="en-US" sz="1800" kern="1200" baseline="0" dirty="0" smtClean="0">
                          <a:solidFill>
                            <a:schemeClr val="dk1"/>
                          </a:solidFill>
                          <a:latin typeface="+mn-lt"/>
                          <a:ea typeface="+mn-ea"/>
                          <a:cs typeface="+mn-cs"/>
                        </a:rPr>
                        <a:t>Exposure to cosmic radiation (per year): at sea level</a:t>
                      </a:r>
                      <a:endParaRPr lang="de-DE" sz="1800" kern="1200" baseline="0" dirty="0" smtClean="0">
                        <a:solidFill>
                          <a:schemeClr val="dk1"/>
                        </a:solidFill>
                        <a:latin typeface="+mn-lt"/>
                        <a:ea typeface="+mn-ea"/>
                        <a:cs typeface="+mn-cs"/>
                      </a:endParaRPr>
                    </a:p>
                  </a:txBody>
                  <a:tcPr/>
                </a:tc>
                <a:tc>
                  <a:txBody>
                    <a:bodyPr/>
                    <a:lstStyle/>
                    <a:p>
                      <a:pPr>
                        <a:lnSpc>
                          <a:spcPct val="100000"/>
                        </a:lnSpc>
                      </a:pPr>
                      <a:r>
                        <a:rPr lang="de-DE" sz="1800" kern="1200" baseline="0" dirty="0" smtClean="0">
                          <a:solidFill>
                            <a:schemeClr val="dk1"/>
                          </a:solidFill>
                          <a:latin typeface="+mn-lt"/>
                          <a:ea typeface="+mn-ea"/>
                          <a:cs typeface="+mn-cs"/>
                        </a:rPr>
                        <a:t>0,3 </a:t>
                      </a:r>
                      <a:r>
                        <a:rPr lang="de-DE" sz="1800" kern="1200" baseline="0" dirty="0" err="1" smtClean="0">
                          <a:solidFill>
                            <a:schemeClr val="dk1"/>
                          </a:solidFill>
                          <a:latin typeface="+mn-lt"/>
                          <a:ea typeface="+mn-ea"/>
                          <a:cs typeface="+mn-cs"/>
                        </a:rPr>
                        <a:t>mSv</a:t>
                      </a:r>
                      <a:endParaRPr lang="de-DE" dirty="0"/>
                    </a:p>
                  </a:txBody>
                  <a:tcPr/>
                </a:tc>
              </a:tr>
              <a:tr h="30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kern="1200" baseline="0" dirty="0" err="1" smtClean="0">
                          <a:solidFill>
                            <a:schemeClr val="dk1"/>
                          </a:solidFill>
                          <a:latin typeface="+mn-lt"/>
                          <a:ea typeface="+mn-ea"/>
                          <a:cs typeface="+mn-cs"/>
                        </a:rPr>
                        <a:t>at</a:t>
                      </a:r>
                      <a:r>
                        <a:rPr lang="de-DE" sz="1800" kern="1200" baseline="0" dirty="0" smtClean="0">
                          <a:solidFill>
                            <a:schemeClr val="dk1"/>
                          </a:solidFill>
                          <a:latin typeface="+mn-lt"/>
                          <a:ea typeface="+mn-ea"/>
                          <a:cs typeface="+mn-cs"/>
                        </a:rPr>
                        <a:t> 2 km </a:t>
                      </a:r>
                      <a:r>
                        <a:rPr lang="de-DE" sz="1800" kern="1200" baseline="0" dirty="0" err="1" smtClean="0">
                          <a:solidFill>
                            <a:schemeClr val="dk1"/>
                          </a:solidFill>
                          <a:latin typeface="+mn-lt"/>
                          <a:ea typeface="+mn-ea"/>
                          <a:cs typeface="+mn-cs"/>
                        </a:rPr>
                        <a:t>altitude</a:t>
                      </a:r>
                      <a:endParaRPr lang="de-DE" sz="1800" kern="1200" baseline="0" dirty="0" smtClean="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kern="1200" baseline="0" dirty="0" smtClean="0">
                          <a:solidFill>
                            <a:schemeClr val="dk1"/>
                          </a:solidFill>
                          <a:latin typeface="+mn-lt"/>
                          <a:ea typeface="+mn-ea"/>
                          <a:cs typeface="+mn-cs"/>
                        </a:rPr>
                        <a:t>1 </a:t>
                      </a:r>
                      <a:r>
                        <a:rPr lang="de-DE" sz="1800" kern="1200" baseline="0" dirty="0" err="1" smtClean="0">
                          <a:solidFill>
                            <a:schemeClr val="dk1"/>
                          </a:solidFill>
                          <a:latin typeface="+mn-lt"/>
                          <a:ea typeface="+mn-ea"/>
                          <a:cs typeface="+mn-cs"/>
                        </a:rPr>
                        <a:t>mSv</a:t>
                      </a:r>
                      <a:endParaRPr lang="de-DE" sz="1800" kern="1200" baseline="0" dirty="0" smtClean="0">
                        <a:solidFill>
                          <a:schemeClr val="dk1"/>
                        </a:solidFill>
                        <a:latin typeface="+mn-lt"/>
                        <a:ea typeface="+mn-ea"/>
                        <a:cs typeface="+mn-cs"/>
                      </a:endParaRPr>
                    </a:p>
                  </a:txBody>
                  <a:tcPr/>
                </a:tc>
              </a:tr>
              <a:tr h="30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kern="1200" baseline="0" dirty="0" err="1" smtClean="0">
                          <a:solidFill>
                            <a:schemeClr val="dk1"/>
                          </a:solidFill>
                          <a:latin typeface="+mn-lt"/>
                          <a:ea typeface="+mn-ea"/>
                          <a:cs typeface="+mn-cs"/>
                        </a:rPr>
                        <a:t>at</a:t>
                      </a:r>
                      <a:r>
                        <a:rPr lang="de-DE" sz="1800" kern="1200" baseline="0" dirty="0" smtClean="0">
                          <a:solidFill>
                            <a:schemeClr val="dk1"/>
                          </a:solidFill>
                          <a:latin typeface="+mn-lt"/>
                          <a:ea typeface="+mn-ea"/>
                          <a:cs typeface="+mn-cs"/>
                        </a:rPr>
                        <a:t> 20 km </a:t>
                      </a:r>
                      <a:r>
                        <a:rPr lang="de-DE" sz="1800" kern="1200" baseline="0" dirty="0" err="1" smtClean="0">
                          <a:solidFill>
                            <a:schemeClr val="dk1"/>
                          </a:solidFill>
                          <a:latin typeface="+mn-lt"/>
                          <a:ea typeface="+mn-ea"/>
                          <a:cs typeface="+mn-cs"/>
                        </a:rPr>
                        <a:t>altitude</a:t>
                      </a:r>
                      <a:endParaRPr lang="de-DE" sz="1800" kern="1200" baseline="0" dirty="0" smtClean="0">
                        <a:solidFill>
                          <a:schemeClr val="dk1"/>
                        </a:solidFill>
                        <a:latin typeface="+mn-lt"/>
                        <a:ea typeface="+mn-ea"/>
                        <a:cs typeface="+mn-cs"/>
                      </a:endParaRPr>
                    </a:p>
                  </a:txBody>
                  <a:tcPr/>
                </a:tc>
                <a:tc>
                  <a:txBody>
                    <a:bodyPr/>
                    <a:lstStyle/>
                    <a:p>
                      <a:pPr>
                        <a:lnSpc>
                          <a:spcPct val="100000"/>
                        </a:lnSpc>
                      </a:pPr>
                      <a:r>
                        <a:rPr lang="de-DE" sz="1800" kern="1200" baseline="0" dirty="0" smtClean="0">
                          <a:solidFill>
                            <a:schemeClr val="dk1"/>
                          </a:solidFill>
                          <a:latin typeface="+mn-lt"/>
                          <a:ea typeface="+mn-ea"/>
                          <a:cs typeface="+mn-cs"/>
                        </a:rPr>
                        <a:t>130 </a:t>
                      </a:r>
                      <a:r>
                        <a:rPr lang="de-DE" sz="1800" kern="1200" baseline="0" dirty="0" err="1" smtClean="0">
                          <a:solidFill>
                            <a:schemeClr val="dk1"/>
                          </a:solidFill>
                          <a:latin typeface="+mn-lt"/>
                          <a:ea typeface="+mn-ea"/>
                          <a:cs typeface="+mn-cs"/>
                        </a:rPr>
                        <a:t>mSv</a:t>
                      </a:r>
                      <a:endParaRPr lang="de-DE" dirty="0"/>
                    </a:p>
                  </a:txBody>
                  <a:tcPr/>
                </a:tc>
              </a:tr>
              <a:tr h="30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baseline="0" dirty="0" smtClean="0">
                          <a:solidFill>
                            <a:schemeClr val="dk1"/>
                          </a:solidFill>
                          <a:latin typeface="+mn-lt"/>
                          <a:ea typeface="+mn-ea"/>
                          <a:cs typeface="+mn-cs"/>
                        </a:rPr>
                        <a:t>10 hour long haul flight</a:t>
                      </a:r>
                      <a:endParaRPr lang="de-DE" sz="1800" kern="1200" baseline="0" dirty="0" smtClean="0">
                        <a:solidFill>
                          <a:schemeClr val="dk1"/>
                        </a:solidFill>
                        <a:latin typeface="+mn-lt"/>
                        <a:ea typeface="+mn-ea"/>
                        <a:cs typeface="+mn-cs"/>
                      </a:endParaRPr>
                    </a:p>
                  </a:txBody>
                  <a:tcPr/>
                </a:tc>
                <a:tc>
                  <a:txBody>
                    <a:bodyPr/>
                    <a:lstStyle/>
                    <a:p>
                      <a:pPr>
                        <a:lnSpc>
                          <a:spcPct val="100000"/>
                        </a:lnSpc>
                      </a:pPr>
                      <a:r>
                        <a:rPr lang="de-DE" sz="1800" kern="1200" baseline="0" dirty="0" smtClean="0">
                          <a:solidFill>
                            <a:schemeClr val="dk1"/>
                          </a:solidFill>
                          <a:latin typeface="+mn-lt"/>
                          <a:ea typeface="+mn-ea"/>
                          <a:cs typeface="+mn-cs"/>
                        </a:rPr>
                        <a:t>100 </a:t>
                      </a:r>
                      <a:r>
                        <a:rPr lang="de-DE" sz="1800" kern="1200" baseline="0" dirty="0" err="1" smtClean="0">
                          <a:solidFill>
                            <a:schemeClr val="dk1"/>
                          </a:solidFill>
                          <a:latin typeface="+mn-lt"/>
                          <a:ea typeface="+mn-ea"/>
                          <a:cs typeface="+mn-cs"/>
                        </a:rPr>
                        <a:t>μSv</a:t>
                      </a:r>
                      <a:endParaRPr lang="de-DE" dirty="0"/>
                    </a:p>
                  </a:txBody>
                  <a:tcPr/>
                </a:tc>
              </a:tr>
              <a:tr h="30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kern="1200" baseline="0" dirty="0" smtClean="0">
                          <a:solidFill>
                            <a:schemeClr val="dk1"/>
                          </a:solidFill>
                          <a:latin typeface="+mn-lt"/>
                          <a:ea typeface="+mn-ea"/>
                          <a:cs typeface="+mn-cs"/>
                        </a:rPr>
                        <a:t>Radiation </a:t>
                      </a:r>
                      <a:r>
                        <a:rPr lang="de-DE" sz="1800" kern="1200" baseline="0" dirty="0" err="1" smtClean="0">
                          <a:solidFill>
                            <a:schemeClr val="dk1"/>
                          </a:solidFill>
                          <a:latin typeface="+mn-lt"/>
                          <a:ea typeface="+mn-ea"/>
                          <a:cs typeface="+mn-cs"/>
                        </a:rPr>
                        <a:t>sickness</a:t>
                      </a:r>
                      <a:endParaRPr lang="de-DE" sz="1800" kern="1200" baseline="0" dirty="0" smtClean="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kern="1200" baseline="0" dirty="0" smtClean="0">
                          <a:solidFill>
                            <a:schemeClr val="dk1"/>
                          </a:solidFill>
                          <a:latin typeface="+mn-lt"/>
                          <a:ea typeface="+mn-ea"/>
                          <a:cs typeface="+mn-cs"/>
                        </a:rPr>
                        <a:t>0.75-1,5 </a:t>
                      </a:r>
                      <a:r>
                        <a:rPr lang="de-DE" sz="1800" kern="1200" baseline="0" dirty="0" err="1" smtClean="0">
                          <a:solidFill>
                            <a:schemeClr val="dk1"/>
                          </a:solidFill>
                          <a:latin typeface="+mn-lt"/>
                          <a:ea typeface="+mn-ea"/>
                          <a:cs typeface="+mn-cs"/>
                        </a:rPr>
                        <a:t>Sv</a:t>
                      </a:r>
                      <a:endParaRPr lang="de-DE" sz="1800" kern="1200" baseline="0" dirty="0" smtClean="0">
                        <a:solidFill>
                          <a:schemeClr val="dk1"/>
                        </a:solidFill>
                        <a:latin typeface="+mn-lt"/>
                        <a:ea typeface="+mn-ea"/>
                        <a:cs typeface="+mn-cs"/>
                      </a:endParaRPr>
                    </a:p>
                  </a:txBody>
                  <a:tcPr/>
                </a:tc>
              </a:tr>
              <a:tr h="30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kern="1200" baseline="0" dirty="0" smtClean="0">
                          <a:solidFill>
                            <a:schemeClr val="dk1"/>
                          </a:solidFill>
                          <a:latin typeface="+mn-lt"/>
                          <a:ea typeface="+mn-ea"/>
                          <a:cs typeface="+mn-cs"/>
                        </a:rPr>
                        <a:t>Critical dose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kern="1200" baseline="0" dirty="0" smtClean="0">
                          <a:solidFill>
                            <a:schemeClr val="dk1"/>
                          </a:solidFill>
                          <a:latin typeface="+mn-lt"/>
                          <a:ea typeface="+mn-ea"/>
                          <a:cs typeface="+mn-cs"/>
                        </a:rPr>
                        <a:t>1 </a:t>
                      </a:r>
                      <a:r>
                        <a:rPr lang="de-DE" sz="1800" kern="1200" baseline="0" dirty="0" err="1" smtClean="0">
                          <a:solidFill>
                            <a:schemeClr val="dk1"/>
                          </a:solidFill>
                          <a:latin typeface="+mn-lt"/>
                          <a:ea typeface="+mn-ea"/>
                          <a:cs typeface="+mn-cs"/>
                        </a:rPr>
                        <a:t>Sv</a:t>
                      </a:r>
                      <a:endParaRPr lang="de-DE" sz="1800" kern="1200" baseline="0" dirty="0" smtClean="0">
                        <a:solidFill>
                          <a:schemeClr val="dk1"/>
                        </a:solidFill>
                        <a:latin typeface="+mn-lt"/>
                        <a:ea typeface="+mn-ea"/>
                        <a:cs typeface="+mn-cs"/>
                      </a:endParaRPr>
                    </a:p>
                  </a:txBody>
                  <a:tcPr/>
                </a:tc>
              </a:tr>
              <a:tr h="306034">
                <a:tc>
                  <a:txBody>
                    <a:bodyPr/>
                    <a:lstStyle/>
                    <a:p>
                      <a:pPr>
                        <a:lnSpc>
                          <a:spcPct val="100000"/>
                        </a:lnSpc>
                      </a:pPr>
                      <a:r>
                        <a:rPr lang="de-DE" sz="1800" kern="1200" baseline="0" dirty="0" err="1" smtClean="0">
                          <a:solidFill>
                            <a:schemeClr val="dk1"/>
                          </a:solidFill>
                          <a:latin typeface="+mn-lt"/>
                          <a:ea typeface="+mn-ea"/>
                          <a:cs typeface="+mn-cs"/>
                        </a:rPr>
                        <a:t>Almost</a:t>
                      </a:r>
                      <a:r>
                        <a:rPr lang="de-DE" sz="1800" kern="1200" baseline="0" dirty="0" smtClean="0">
                          <a:solidFill>
                            <a:schemeClr val="dk1"/>
                          </a:solidFill>
                          <a:latin typeface="+mn-lt"/>
                          <a:ea typeface="+mn-ea"/>
                          <a:cs typeface="+mn-cs"/>
                        </a:rPr>
                        <a:t> </a:t>
                      </a:r>
                      <a:r>
                        <a:rPr lang="de-DE" sz="1800" kern="1200" baseline="0" dirty="0" err="1" smtClean="0">
                          <a:solidFill>
                            <a:schemeClr val="dk1"/>
                          </a:solidFill>
                          <a:latin typeface="+mn-lt"/>
                          <a:ea typeface="+mn-ea"/>
                          <a:cs typeface="+mn-cs"/>
                        </a:rPr>
                        <a:t>sure</a:t>
                      </a:r>
                      <a:r>
                        <a:rPr lang="de-DE" sz="1800" kern="1200" baseline="0" dirty="0" smtClean="0">
                          <a:solidFill>
                            <a:schemeClr val="dk1"/>
                          </a:solidFill>
                          <a:latin typeface="+mn-lt"/>
                          <a:ea typeface="+mn-ea"/>
                          <a:cs typeface="+mn-cs"/>
                        </a:rPr>
                        <a:t> </a:t>
                      </a:r>
                      <a:r>
                        <a:rPr lang="de-DE" sz="1800" kern="1200" baseline="0" dirty="0" err="1" smtClean="0">
                          <a:solidFill>
                            <a:schemeClr val="dk1"/>
                          </a:solidFill>
                          <a:latin typeface="+mn-lt"/>
                          <a:ea typeface="+mn-ea"/>
                          <a:cs typeface="+mn-cs"/>
                        </a:rPr>
                        <a:t>lethal</a:t>
                      </a:r>
                      <a:r>
                        <a:rPr lang="de-DE" sz="1800" kern="1200" baseline="0" dirty="0" smtClean="0">
                          <a:solidFill>
                            <a:schemeClr val="dk1"/>
                          </a:solidFill>
                          <a:latin typeface="+mn-lt"/>
                          <a:ea typeface="+mn-ea"/>
                          <a:cs typeface="+mn-cs"/>
                        </a:rPr>
                        <a:t> dose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kern="1200" baseline="0" dirty="0" smtClean="0">
                          <a:solidFill>
                            <a:schemeClr val="dk1"/>
                          </a:solidFill>
                          <a:latin typeface="+mn-lt"/>
                          <a:ea typeface="+mn-ea"/>
                          <a:cs typeface="+mn-cs"/>
                        </a:rPr>
                        <a:t>6-10 </a:t>
                      </a:r>
                      <a:r>
                        <a:rPr lang="de-DE" sz="1800" kern="1200" baseline="0" dirty="0" err="1" smtClean="0">
                          <a:solidFill>
                            <a:schemeClr val="dk1"/>
                          </a:solidFill>
                          <a:latin typeface="+mn-lt"/>
                          <a:ea typeface="+mn-ea"/>
                          <a:cs typeface="+mn-cs"/>
                        </a:rPr>
                        <a:t>Sv</a:t>
                      </a:r>
                      <a:endParaRPr lang="de-DE" sz="1800" kern="1200" baseline="0" dirty="0" smtClean="0">
                        <a:solidFill>
                          <a:schemeClr val="dk1"/>
                        </a:solidFill>
                        <a:latin typeface="+mn-lt"/>
                        <a:ea typeface="+mn-ea"/>
                        <a:cs typeface="+mn-cs"/>
                      </a:endParaRPr>
                    </a:p>
                  </a:txBody>
                  <a:tcPr/>
                </a:tc>
              </a:tr>
            </a:tbl>
          </a:graphicData>
        </a:graphic>
      </p:graphicFrame>
      <p:sp>
        <p:nvSpPr>
          <p:cNvPr id="5" name="Textfeld 4"/>
          <p:cNvSpPr txBox="1"/>
          <p:nvPr/>
        </p:nvSpPr>
        <p:spPr>
          <a:xfrm>
            <a:off x="683568" y="6381328"/>
            <a:ext cx="8136904" cy="276999"/>
          </a:xfrm>
          <a:prstGeom prst="rect">
            <a:avLst/>
          </a:prstGeom>
          <a:noFill/>
        </p:spPr>
        <p:txBody>
          <a:bodyPr wrap="square" rtlCol="0">
            <a:spAutoFit/>
          </a:bodyPr>
          <a:lstStyle/>
          <a:p>
            <a:pPr algn="ctr"/>
            <a:r>
              <a:rPr lang="de-DE" sz="1200" dirty="0" smtClean="0"/>
              <a:t>Dr. Münchhoff, Technische Universität München,2000.</a:t>
            </a:r>
            <a:endParaRPr lang="de-DE" sz="1200" dirty="0"/>
          </a:p>
        </p:txBody>
      </p:sp>
    </p:spTree>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odfrey N. Hounsfield."/>
          <p:cNvPicPr>
            <a:picLocks noChangeAspect="1" noChangeArrowheads="1"/>
          </p:cNvPicPr>
          <p:nvPr/>
        </p:nvPicPr>
        <p:blipFill>
          <a:blip r:embed="rId5" cstate="print"/>
          <a:srcRect/>
          <a:stretch>
            <a:fillRect/>
          </a:stretch>
        </p:blipFill>
        <p:spPr bwMode="auto">
          <a:xfrm>
            <a:off x="5287486" y="4725144"/>
            <a:ext cx="864096" cy="1210802"/>
          </a:xfrm>
          <a:prstGeom prst="rect">
            <a:avLst/>
          </a:prstGeom>
          <a:noFill/>
        </p:spPr>
      </p:pic>
      <p:graphicFrame>
        <p:nvGraphicFramePr>
          <p:cNvPr id="4" name="Tabelle 3"/>
          <p:cNvGraphicFramePr>
            <a:graphicFrameLocks noGrp="1"/>
          </p:cNvGraphicFramePr>
          <p:nvPr>
            <p:extLst>
              <p:ext uri="{D42A27DB-BD31-4B8C-83A1-F6EECF244321}">
                <p14:modId xmlns:p14="http://schemas.microsoft.com/office/powerpoint/2010/main" val="3860353247"/>
              </p:ext>
            </p:extLst>
          </p:nvPr>
        </p:nvGraphicFramePr>
        <p:xfrm>
          <a:off x="4821731" y="5940056"/>
          <a:ext cx="1910509" cy="504056"/>
        </p:xfrm>
        <a:graphic>
          <a:graphicData uri="http://schemas.openxmlformats.org/drawingml/2006/table">
            <a:tbl>
              <a:tblPr>
                <a:effectLst>
                  <a:innerShdw blurRad="63500" dist="50800" dir="5400000">
                    <a:prstClr val="black">
                      <a:alpha val="50000"/>
                    </a:prstClr>
                  </a:innerShdw>
                </a:effectLst>
              </a:tblPr>
              <a:tblGrid>
                <a:gridCol w="1910509"/>
              </a:tblGrid>
              <a:tr h="504056">
                <a:tc>
                  <a:txBody>
                    <a:bodyPr/>
                    <a:lstStyle/>
                    <a:p>
                      <a:pPr algn="ctr"/>
                      <a:r>
                        <a:rPr lang="en-US" sz="1400" b="0" dirty="0" smtClean="0">
                          <a:solidFill>
                            <a:srgbClr val="FFFFFF"/>
                          </a:solidFill>
                          <a:latin typeface="Times New Roman" pitchFamily="18" charset="0"/>
                          <a:cs typeface="Times New Roman" pitchFamily="18" charset="0"/>
                        </a:rPr>
                        <a:t>Godfrey </a:t>
                      </a:r>
                      <a:r>
                        <a:rPr lang="en-US" sz="1400" b="0" dirty="0">
                          <a:solidFill>
                            <a:srgbClr val="FFFFFF"/>
                          </a:solidFill>
                          <a:latin typeface="Times New Roman" pitchFamily="18" charset="0"/>
                          <a:cs typeface="Times New Roman" pitchFamily="18" charset="0"/>
                        </a:rPr>
                        <a:t>N. Hounsfield</a:t>
                      </a:r>
                      <a:br>
                        <a:rPr lang="en-US" sz="1400" b="0" dirty="0">
                          <a:solidFill>
                            <a:srgbClr val="FFFFFF"/>
                          </a:solidFill>
                          <a:latin typeface="Times New Roman" pitchFamily="18" charset="0"/>
                          <a:cs typeface="Times New Roman" pitchFamily="18" charset="0"/>
                        </a:rPr>
                      </a:br>
                      <a:r>
                        <a:rPr lang="en-US" sz="1400" b="0" dirty="0">
                          <a:solidFill>
                            <a:srgbClr val="FFFFFF"/>
                          </a:solidFill>
                          <a:latin typeface="Times New Roman" pitchFamily="18" charset="0"/>
                          <a:cs typeface="Times New Roman" pitchFamily="18" charset="0"/>
                        </a:rPr>
                        <a:t>1919 - 2004</a:t>
                      </a:r>
                      <a:endParaRPr lang="en-US" sz="1400" b="0" dirty="0">
                        <a:latin typeface="Times New Roman" pitchFamily="18" charset="0"/>
                        <a:cs typeface="Times New Roman" pitchFamily="18" charset="0"/>
                      </a:endParaRPr>
                    </a:p>
                  </a:txBody>
                  <a:tcPr marL="0" marR="0" marT="0" marB="0">
                    <a:lnL>
                      <a:noFill/>
                    </a:lnL>
                    <a:lnR>
                      <a:noFill/>
                    </a:lnR>
                    <a:lnT>
                      <a:noFill/>
                    </a:lnT>
                    <a:lnB>
                      <a:noFill/>
                    </a:lnB>
                    <a:cell3D prstMaterial="dkEdge">
                      <a:bevel/>
                      <a:lightRig rig="flood" dir="t"/>
                    </a:cell3D>
                    <a:solidFill>
                      <a:schemeClr val="accent1">
                        <a:lumMod val="75000"/>
                      </a:schemeClr>
                    </a:solidFill>
                  </a:tcPr>
                </a:tc>
              </a:tr>
            </a:tbl>
          </a:graphicData>
        </a:graphic>
      </p:graphicFrame>
      <p:pic>
        <p:nvPicPr>
          <p:cNvPr id="8196" name="Picture 4" descr="Allan M. Cormack."/>
          <p:cNvPicPr>
            <a:picLocks noChangeAspect="1" noChangeArrowheads="1"/>
          </p:cNvPicPr>
          <p:nvPr/>
        </p:nvPicPr>
        <p:blipFill>
          <a:blip r:embed="rId6" cstate="print"/>
          <a:srcRect/>
          <a:stretch>
            <a:fillRect/>
          </a:stretch>
        </p:blipFill>
        <p:spPr bwMode="auto">
          <a:xfrm>
            <a:off x="7586820" y="4725144"/>
            <a:ext cx="873612" cy="1224136"/>
          </a:xfrm>
          <a:prstGeom prst="rect">
            <a:avLst/>
          </a:prstGeom>
          <a:noFill/>
        </p:spPr>
      </p:pic>
      <p:graphicFrame>
        <p:nvGraphicFramePr>
          <p:cNvPr id="6" name="Tabelle 5"/>
          <p:cNvGraphicFramePr>
            <a:graphicFrameLocks noGrp="1"/>
          </p:cNvGraphicFramePr>
          <p:nvPr>
            <p:extLst>
              <p:ext uri="{D42A27DB-BD31-4B8C-83A1-F6EECF244321}">
                <p14:modId xmlns:p14="http://schemas.microsoft.com/office/powerpoint/2010/main" val="1508462969"/>
              </p:ext>
            </p:extLst>
          </p:nvPr>
        </p:nvGraphicFramePr>
        <p:xfrm>
          <a:off x="7236296" y="5949280"/>
          <a:ext cx="1796980" cy="504056"/>
        </p:xfrm>
        <a:graphic>
          <a:graphicData uri="http://schemas.openxmlformats.org/drawingml/2006/table">
            <a:tbl>
              <a:tblPr>
                <a:effectLst>
                  <a:innerShdw blurRad="63500" dist="50800" dir="5400000">
                    <a:prstClr val="black">
                      <a:alpha val="50000"/>
                    </a:prstClr>
                  </a:innerShdw>
                </a:effectLst>
              </a:tblPr>
              <a:tblGrid>
                <a:gridCol w="1796980"/>
              </a:tblGrid>
              <a:tr h="504056">
                <a:tc>
                  <a:txBody>
                    <a:bodyPr/>
                    <a:lstStyle/>
                    <a:p>
                      <a:pPr algn="ctr"/>
                      <a:r>
                        <a:rPr lang="it-IT" sz="1400" b="0" dirty="0" smtClean="0">
                          <a:solidFill>
                            <a:srgbClr val="FFFFFF"/>
                          </a:solidFill>
                          <a:latin typeface="Times New Roman" pitchFamily="18" charset="0"/>
                          <a:cs typeface="Times New Roman" pitchFamily="18" charset="0"/>
                        </a:rPr>
                        <a:t>Allan </a:t>
                      </a:r>
                      <a:r>
                        <a:rPr lang="it-IT" sz="1400" b="0" dirty="0">
                          <a:solidFill>
                            <a:srgbClr val="FFFFFF"/>
                          </a:solidFill>
                          <a:latin typeface="Times New Roman" pitchFamily="18" charset="0"/>
                          <a:cs typeface="Times New Roman" pitchFamily="18" charset="0"/>
                        </a:rPr>
                        <a:t>M. Cormack</a:t>
                      </a:r>
                      <a:br>
                        <a:rPr lang="it-IT" sz="1400" b="0" dirty="0">
                          <a:solidFill>
                            <a:srgbClr val="FFFFFF"/>
                          </a:solidFill>
                          <a:latin typeface="Times New Roman" pitchFamily="18" charset="0"/>
                          <a:cs typeface="Times New Roman" pitchFamily="18" charset="0"/>
                        </a:rPr>
                      </a:br>
                      <a:r>
                        <a:rPr lang="it-IT" sz="1400" b="0" dirty="0" smtClean="0">
                          <a:solidFill>
                            <a:srgbClr val="FFFFFF"/>
                          </a:solidFill>
                          <a:latin typeface="Times New Roman" pitchFamily="18" charset="0"/>
                          <a:cs typeface="Times New Roman" pitchFamily="18" charset="0"/>
                        </a:rPr>
                        <a:t>1924 – </a:t>
                      </a:r>
                      <a:r>
                        <a:rPr lang="it-IT" sz="1400" b="0" dirty="0">
                          <a:solidFill>
                            <a:srgbClr val="FFFFFF"/>
                          </a:solidFill>
                          <a:latin typeface="Times New Roman" pitchFamily="18" charset="0"/>
                          <a:cs typeface="Times New Roman" pitchFamily="18" charset="0"/>
                        </a:rPr>
                        <a:t>1998</a:t>
                      </a:r>
                      <a:endParaRPr lang="it-IT" sz="1400" b="0" dirty="0">
                        <a:latin typeface="Times New Roman" pitchFamily="18" charset="0"/>
                        <a:cs typeface="Times New Roman" pitchFamily="18" charset="0"/>
                      </a:endParaRPr>
                    </a:p>
                  </a:txBody>
                  <a:tcPr marL="0" marR="0" marT="0" marB="0">
                    <a:lnL>
                      <a:noFill/>
                    </a:lnL>
                    <a:lnR>
                      <a:noFill/>
                    </a:lnR>
                    <a:lnT>
                      <a:noFill/>
                    </a:lnT>
                    <a:lnB>
                      <a:noFill/>
                    </a:lnB>
                    <a:cell3D prstMaterial="dkEdge">
                      <a:bevel/>
                      <a:lightRig rig="flood" dir="t"/>
                    </a:cell3D>
                    <a:solidFill>
                      <a:schemeClr val="accent1">
                        <a:lumMod val="75000"/>
                      </a:schemeClr>
                    </a:solidFill>
                  </a:tcPr>
                </a:tc>
              </a:tr>
            </a:tbl>
          </a:graphicData>
        </a:graphic>
      </p:graphicFrame>
      <p:sp>
        <p:nvSpPr>
          <p:cNvPr id="7" name="Rechteck 6"/>
          <p:cNvSpPr/>
          <p:nvPr/>
        </p:nvSpPr>
        <p:spPr>
          <a:xfrm>
            <a:off x="22413" y="5879013"/>
            <a:ext cx="4788024" cy="646331"/>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The </a:t>
            </a:r>
            <a:r>
              <a:rPr lang="en-US" b="1" dirty="0">
                <a:latin typeface="Times New Roman" panose="02020603050405020304" pitchFamily="18" charset="0"/>
                <a:cs typeface="Times New Roman" panose="02020603050405020304" pitchFamily="18" charset="0"/>
              </a:rPr>
              <a:t>Nobel Prize in Physiology or Medicine 1979 </a:t>
            </a:r>
            <a:endParaRPr lang="de-DE" b="1" dirty="0">
              <a:latin typeface="Times New Roman" panose="02020603050405020304" pitchFamily="18" charset="0"/>
              <a:cs typeface="Times New Roman" panose="02020603050405020304" pitchFamily="18" charset="0"/>
            </a:endParaRPr>
          </a:p>
        </p:txBody>
      </p:sp>
      <p:pic>
        <p:nvPicPr>
          <p:cNvPr id="9" name="hounsfield nobelpreis.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7" cstate="print">
            <a:lum bright="40000" contrast="-40000"/>
          </a:blip>
          <a:stretch>
            <a:fillRect/>
          </a:stretch>
        </p:blipFill>
        <p:spPr>
          <a:xfrm>
            <a:off x="5220072" y="1916832"/>
            <a:ext cx="3456384" cy="2592288"/>
          </a:xfrm>
          <a:prstGeom prst="rect">
            <a:avLst/>
          </a:prstGeom>
          <a:ln>
            <a:noFill/>
          </a:ln>
          <a:effectLst>
            <a:glow rad="1397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TextBox 1"/>
          <p:cNvSpPr txBox="1"/>
          <p:nvPr/>
        </p:nvSpPr>
        <p:spPr>
          <a:xfrm>
            <a:off x="179512" y="1120687"/>
            <a:ext cx="4824536" cy="4555093"/>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Conclusion: </a:t>
            </a:r>
            <a:endParaRPr lang="en-US" sz="3200" b="1"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r>
              <a:rPr lang="en-US" sz="2000" dirty="0" smtClean="0">
                <a:latin typeface="Times New Roman" panose="02020603050405020304" pitchFamily="18" charset="0"/>
                <a:cs typeface="Times New Roman" panose="02020603050405020304" pitchFamily="18" charset="0"/>
              </a:rPr>
              <a:t>Rapid </a:t>
            </a:r>
            <a:r>
              <a:rPr lang="en-US" sz="2000" dirty="0">
                <a:latin typeface="Times New Roman" panose="02020603050405020304" pitchFamily="18" charset="0"/>
                <a:cs typeface="Times New Roman" panose="02020603050405020304" pitchFamily="18" charset="0"/>
              </a:rPr>
              <a:t>development </a:t>
            </a:r>
          </a:p>
          <a:p>
            <a:pPr marL="342900" indent="-342900">
              <a:buFont typeface="Symbol" panose="05050102010706020507" pitchFamily="18" charset="2"/>
              <a:buChar char="-"/>
            </a:pPr>
            <a:endParaRPr lang="en-US" sz="2000" dirty="0">
              <a:latin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r>
              <a:rPr lang="en-US" sz="2000" dirty="0">
                <a:latin typeface="Times New Roman" panose="02020603050405020304" pitchFamily="18" charset="0"/>
                <a:cs typeface="Times New Roman" panose="02020603050405020304" pitchFamily="18" charset="0"/>
              </a:rPr>
              <a:t>Images with better quality </a:t>
            </a:r>
          </a:p>
          <a:p>
            <a:pPr marL="342900" indent="-342900">
              <a:buFont typeface="Symbol" panose="05050102010706020507" pitchFamily="18" charset="2"/>
              <a:buChar char="-"/>
            </a:pPr>
            <a:endParaRPr lang="en-US" sz="2000" dirty="0">
              <a:latin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r>
              <a:rPr lang="en-US" sz="2000" dirty="0">
                <a:latin typeface="Times New Roman" panose="02020603050405020304" pitchFamily="18" charset="0"/>
                <a:cs typeface="Times New Roman" panose="02020603050405020304" pitchFamily="18" charset="0"/>
              </a:rPr>
              <a:t>Increase the diagnostic possibilities by CT </a:t>
            </a:r>
          </a:p>
          <a:p>
            <a:pPr marL="342900" indent="-342900">
              <a:buFont typeface="Symbol" panose="05050102010706020507" pitchFamily="18" charset="2"/>
              <a:buChar char="-"/>
            </a:pPr>
            <a:endParaRPr lang="en-US" sz="2000" dirty="0">
              <a:latin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r>
              <a:rPr lang="en-US" sz="2000" dirty="0">
                <a:latin typeface="Times New Roman" panose="02020603050405020304" pitchFamily="18" charset="0"/>
                <a:cs typeface="Times New Roman" panose="02020603050405020304" pitchFamily="18" charset="0"/>
              </a:rPr>
              <a:t>Load reduction of the beam </a:t>
            </a:r>
          </a:p>
          <a:p>
            <a:pPr marL="342900" indent="-342900">
              <a:buFont typeface="Symbol" panose="05050102010706020507" pitchFamily="18" charset="2"/>
              <a:buChar char="-"/>
            </a:pPr>
            <a:endParaRPr lang="en-US" sz="2000" dirty="0">
              <a:latin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r>
              <a:rPr lang="en-US" sz="2000" dirty="0">
                <a:latin typeface="Times New Roman" panose="02020603050405020304" pitchFamily="18" charset="0"/>
                <a:cs typeface="Times New Roman" panose="02020603050405020304" pitchFamily="18" charset="0"/>
              </a:rPr>
              <a:t>Better correction possibilities of </a:t>
            </a:r>
            <a:r>
              <a:rPr lang="en-US" sz="2000" dirty="0" smtClean="0">
                <a:latin typeface="Times New Roman" panose="02020603050405020304" pitchFamily="18" charset="0"/>
                <a:cs typeface="Times New Roman" panose="02020603050405020304" pitchFamily="18" charset="0"/>
              </a:rPr>
              <a:t>Artifacts </a:t>
            </a:r>
            <a:endParaRPr lang="en-US" sz="2000" dirty="0">
              <a:latin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endParaRPr lang="en-US" sz="2000" dirty="0">
              <a:latin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r>
              <a:rPr lang="en-US" sz="2000" dirty="0">
                <a:latin typeface="Times New Roman" panose="02020603050405020304" pitchFamily="18" charset="0"/>
                <a:cs typeface="Times New Roman" panose="02020603050405020304" pitchFamily="18" charset="0"/>
              </a:rPr>
              <a:t>This off continues in future</a:t>
            </a:r>
            <a:endParaRPr lang="en-US" sz="2000" dirty="0" smtClean="0">
              <a:latin typeface="Times New Roman" panose="02020603050405020304" pitchFamily="18" charset="0"/>
              <a:cs typeface="Times New Roman" panose="02020603050405020304" pitchFamily="18" charset="0"/>
            </a:endParaRPr>
          </a:p>
          <a:p>
            <a:endParaRPr lang="de-DE"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161194" y="2365425"/>
            <a:ext cx="8821613" cy="2647751"/>
          </a:xfrm>
          <a:noFill/>
          <a:ln>
            <a:noFill/>
          </a:ln>
          <a:effectLst/>
          <a:scene3d>
            <a:camera prst="orthographicFront"/>
            <a:lightRig rig="brightRoom" dir="t">
              <a:rot lat="0" lon="0" rev="600000"/>
            </a:lightRig>
          </a:scene3d>
          <a:sp3d prstMaterial="metal">
            <a:bevelT w="38100" h="57150" prst="angle"/>
          </a:sp3d>
        </p:spPr>
        <p:txBody>
          <a:bodyPr anchor="t">
            <a:normAutofit/>
            <a:sp3d extrusionH="57150">
              <a:bevelT w="38100" h="38100"/>
            </a:sp3d>
          </a:bodyPr>
          <a:lstStyle/>
          <a:p>
            <a:pPr algn="ctr">
              <a:spcBef>
                <a:spcPts val="1800"/>
              </a:spcBef>
              <a:buNone/>
            </a:pPr>
            <a:r>
              <a:rPr lang="de-DE" i="1" dirty="0" smtClean="0">
                <a:effectLst/>
                <a:latin typeface="Times New Roman" pitchFamily="18" charset="0"/>
                <a:cs typeface="Times New Roman" pitchFamily="18" charset="0"/>
              </a:rPr>
              <a:t>Tank you</a:t>
            </a:r>
          </a:p>
          <a:p>
            <a:pPr algn="ctr">
              <a:spcBef>
                <a:spcPts val="1800"/>
              </a:spcBef>
              <a:buNone/>
            </a:pPr>
            <a:r>
              <a:rPr lang="de-DE" i="1" dirty="0" smtClean="0">
                <a:effectLst/>
                <a:latin typeface="Times New Roman" pitchFamily="18" charset="0"/>
                <a:cs typeface="Times New Roman" pitchFamily="18" charset="0"/>
              </a:rPr>
              <a:t> for</a:t>
            </a:r>
          </a:p>
          <a:p>
            <a:pPr algn="ctr">
              <a:spcBef>
                <a:spcPts val="1800"/>
              </a:spcBef>
              <a:buNone/>
            </a:pPr>
            <a:r>
              <a:rPr lang="de-DE" i="1" dirty="0" smtClean="0">
                <a:effectLst/>
                <a:latin typeface="Times New Roman" pitchFamily="18" charset="0"/>
                <a:cs typeface="Times New Roman" pitchFamily="18" charset="0"/>
              </a:rPr>
              <a:t> your attention</a:t>
            </a:r>
          </a:p>
        </p:txBody>
      </p:sp>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323528" y="908720"/>
            <a:ext cx="8229600" cy="648072"/>
          </a:xfrm>
          <a:effectLst/>
        </p:spPr>
        <p:txBody>
          <a:bodyPr/>
          <a:lstStyle/>
          <a:p>
            <a:r>
              <a:rPr lang="de-DE" dirty="0" smtClean="0">
                <a:latin typeface="Times New Roman" pitchFamily="18" charset="0"/>
                <a:cs typeface="Times New Roman" pitchFamily="18" charset="0"/>
              </a:rPr>
              <a:t>Imaging System (CT)</a:t>
            </a:r>
          </a:p>
        </p:txBody>
      </p:sp>
      <p:sp>
        <p:nvSpPr>
          <p:cNvPr id="20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1" name="Rectangle 3"/>
          <p:cNvSpPr>
            <a:spLocks noChangeArrowheads="1"/>
          </p:cNvSpPr>
          <p:nvPr/>
        </p:nvSpPr>
        <p:spPr bwMode="auto">
          <a:xfrm>
            <a:off x="0" y="857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cs typeface="Arial" pitchFamily="34" charset="0"/>
            </a:endParaRPr>
          </a:p>
        </p:txBody>
      </p:sp>
      <p:sp>
        <p:nvSpPr>
          <p:cNvPr id="205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4" name="Rectangle 6"/>
          <p:cNvSpPr>
            <a:spLocks noChangeArrowheads="1"/>
          </p:cNvSpPr>
          <p:nvPr/>
        </p:nvSpPr>
        <p:spPr bwMode="auto">
          <a:xfrm>
            <a:off x="0" y="9715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cs typeface="Arial" pitchFamily="34" charset="0"/>
            </a:endParaRPr>
          </a:p>
        </p:txBody>
      </p:sp>
      <p:sp>
        <p:nvSpPr>
          <p:cNvPr id="205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59" name="Rectangle 11"/>
          <p:cNvSpPr>
            <a:spLocks noChangeArrowheads="1"/>
          </p:cNvSpPr>
          <p:nvPr/>
        </p:nvSpPr>
        <p:spPr bwMode="auto">
          <a:xfrm>
            <a:off x="0" y="11144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cs typeface="Arial" pitchFamily="34" charset="0"/>
            </a:endParaRPr>
          </a:p>
        </p:txBody>
      </p:sp>
      <p:sp>
        <p:nvSpPr>
          <p:cNvPr id="2061"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p>
        </p:txBody>
      </p:sp>
      <p:sp>
        <p:nvSpPr>
          <p:cNvPr id="2062" name="Rectangle 14"/>
          <p:cNvSpPr>
            <a:spLocks noChangeArrowheads="1"/>
          </p:cNvSpPr>
          <p:nvPr/>
        </p:nvSpPr>
        <p:spPr bwMode="auto">
          <a:xfrm>
            <a:off x="0" y="11144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pitchFamily="34" charset="0"/>
              <a:cs typeface="Arial" pitchFamily="34" charset="0"/>
            </a:endParaRPr>
          </a:p>
        </p:txBody>
      </p:sp>
      <p:pic>
        <p:nvPicPr>
          <p:cNvPr id="2066" name="Picture 18" descr="C:\Users\Ahmad\Desktop\Metallartefakte\ct3Generation.png"/>
          <p:cNvPicPr>
            <a:picLocks noChangeAspect="1" noChangeArrowheads="1"/>
          </p:cNvPicPr>
          <p:nvPr/>
        </p:nvPicPr>
        <p:blipFill>
          <a:blip r:embed="rId3" cstate="print"/>
          <a:srcRect/>
          <a:stretch>
            <a:fillRect/>
          </a:stretch>
        </p:blipFill>
        <p:spPr bwMode="auto">
          <a:xfrm>
            <a:off x="5940152" y="1052736"/>
            <a:ext cx="2376264" cy="2304256"/>
          </a:xfrm>
          <a:prstGeom prst="rect">
            <a:avLst/>
          </a:prstGeom>
          <a:noFill/>
        </p:spPr>
      </p:pic>
      <p:sp>
        <p:nvSpPr>
          <p:cNvPr id="14" name="Inhaltsplatzhalter 1"/>
          <p:cNvSpPr txBox="1">
            <a:spLocks/>
          </p:cNvSpPr>
          <p:nvPr/>
        </p:nvSpPr>
        <p:spPr>
          <a:xfrm>
            <a:off x="467544" y="2852936"/>
            <a:ext cx="4608512" cy="3240360"/>
          </a:xfrm>
          <a:prstGeom prst="rect">
            <a:avLst/>
          </a:prstGeom>
          <a:ln>
            <a:noFill/>
          </a:ln>
          <a:effectLst/>
          <a:scene3d>
            <a:camera prst="orthographicFront">
              <a:rot lat="0" lon="0" rev="0"/>
            </a:camera>
            <a:lightRig rig="balanced" dir="t">
              <a:rot lat="0" lon="0" rev="8700000"/>
            </a:lightRig>
          </a:scene3d>
          <a:sp3d>
            <a:bevelT w="190500" h="38100"/>
          </a:sp3d>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de-DE" sz="3200" u="sng"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CT:</a:t>
            </a:r>
          </a:p>
          <a:p>
            <a:pPr marL="342900" lvl="0" indent="-342900" algn="just" fontAlgn="auto">
              <a:lnSpc>
                <a:spcPct val="150000"/>
              </a:lnSpc>
              <a:spcBef>
                <a:spcPct val="20000"/>
              </a:spcBef>
              <a:spcAft>
                <a:spcPts val="0"/>
              </a:spcAft>
              <a:defRPr/>
            </a:pPr>
            <a:r>
              <a:rPr lang="en-US" sz="2000" dirty="0" smtClean="0">
                <a:latin typeface="Times New Roman" pitchFamily="18" charset="0"/>
                <a:cs typeface="Times New Roman" pitchFamily="18" charset="0"/>
              </a:rPr>
              <a:t>	In computed tomography, the use of a </a:t>
            </a:r>
            <a:r>
              <a:rPr lang="en-US" sz="2000" u="sng" dirty="0" smtClean="0">
                <a:latin typeface="Times New Roman" pitchFamily="18" charset="0"/>
                <a:cs typeface="Times New Roman" pitchFamily="18" charset="0"/>
              </a:rPr>
              <a:t>computer </a:t>
            </a:r>
            <a:r>
              <a:rPr lang="en-US" sz="2000" dirty="0" smtClean="0">
                <a:latin typeface="Times New Roman" pitchFamily="18" charset="0"/>
                <a:cs typeface="Times New Roman" pitchFamily="18" charset="0"/>
              </a:rPr>
              <a:t>absolutely necessary in order to produce </a:t>
            </a:r>
            <a:r>
              <a:rPr lang="en-US" sz="2000" u="sng" dirty="0" smtClean="0">
                <a:latin typeface="Times New Roman" pitchFamily="18" charset="0"/>
                <a:cs typeface="Times New Roman" pitchFamily="18" charset="0"/>
              </a:rPr>
              <a:t>cross-sectional</a:t>
            </a:r>
            <a:r>
              <a:rPr lang="en-US" sz="2000" b="1" u="sng" dirty="0" smtClean="0">
                <a:latin typeface="Times New Roman" pitchFamily="18" charset="0"/>
                <a:cs typeface="Times New Roman" pitchFamily="18" charset="0"/>
              </a:rPr>
              <a:t> </a:t>
            </a:r>
            <a:r>
              <a:rPr lang="en-US" sz="2000" u="sng" dirty="0" smtClean="0">
                <a:latin typeface="Times New Roman" pitchFamily="18" charset="0"/>
                <a:cs typeface="Times New Roman" pitchFamily="18" charset="0"/>
              </a:rPr>
              <a:t>images</a:t>
            </a:r>
            <a:r>
              <a:rPr lang="en-US" sz="2000" b="1"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from the raw data.</a:t>
            </a:r>
            <a:endParaRPr kumimoji="0" lang="de-DE" sz="2000"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pic>
        <p:nvPicPr>
          <p:cNvPr id="17" name="Grafik 16" descr="ct gerät.png"/>
          <p:cNvPicPr>
            <a:picLocks noChangeAspect="1"/>
          </p:cNvPicPr>
          <p:nvPr/>
        </p:nvPicPr>
        <p:blipFill>
          <a:blip r:embed="rId4" cstate="print"/>
          <a:stretch>
            <a:fillRect/>
          </a:stretch>
        </p:blipFill>
        <p:spPr>
          <a:xfrm>
            <a:off x="5148064" y="3501008"/>
            <a:ext cx="3812872" cy="2952328"/>
          </a:xfrm>
          <a:prstGeom prst="rect">
            <a:avLst/>
          </a:prstGeom>
        </p:spPr>
      </p:pic>
      <p:pic>
        <p:nvPicPr>
          <p:cNvPr id="16" name="Grafik 15" descr="ct formel.png"/>
          <p:cNvPicPr>
            <a:picLocks noChangeAspect="1"/>
          </p:cNvPicPr>
          <p:nvPr/>
        </p:nvPicPr>
        <p:blipFill>
          <a:blip r:embed="rId5" cstate="print"/>
          <a:stretch>
            <a:fillRect/>
          </a:stretch>
        </p:blipFill>
        <p:spPr>
          <a:xfrm>
            <a:off x="683568" y="1988840"/>
            <a:ext cx="3801006" cy="400106"/>
          </a:xfrm>
          <a:prstGeom prst="rect">
            <a:avLst/>
          </a:prstGeom>
        </p:spPr>
      </p:pic>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457200" y="908720"/>
            <a:ext cx="5770984" cy="2520280"/>
          </a:xfrm>
          <a:effectLst/>
        </p:spPr>
        <p:txBody>
          <a:bodyPr>
            <a:normAutofit/>
          </a:bodyPr>
          <a:lstStyle/>
          <a:p>
            <a:r>
              <a:rPr lang="de-DE" dirty="0" err="1" smtClean="0">
                <a:latin typeface="Times New Roman" pitchFamily="18" charset="0"/>
                <a:cs typeface="Times New Roman" pitchFamily="18" charset="0"/>
              </a:rPr>
              <a:t>Tomography</a:t>
            </a:r>
            <a:endParaRPr lang="de-DE" dirty="0" smtClean="0">
              <a:latin typeface="Times New Roman" pitchFamily="18" charset="0"/>
              <a:cs typeface="Times New Roman" pitchFamily="18" charset="0"/>
            </a:endParaRPr>
          </a:p>
          <a:p>
            <a:pPr algn="just">
              <a:buNone/>
            </a:pPr>
            <a:r>
              <a:rPr lang="de-DE"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Various imaging techniques combined, which determine the </a:t>
            </a:r>
            <a:r>
              <a:rPr lang="en-US" sz="2000" u="sng" dirty="0" smtClean="0">
                <a:latin typeface="Times New Roman" pitchFamily="18" charset="0"/>
                <a:cs typeface="Times New Roman" pitchFamily="18" charset="0"/>
              </a:rPr>
              <a:t>internal spatial structure</a:t>
            </a:r>
            <a:r>
              <a:rPr lang="en-US" sz="2000" dirty="0" smtClean="0">
                <a:latin typeface="Times New Roman" pitchFamily="18" charset="0"/>
                <a:cs typeface="Times New Roman" pitchFamily="18" charset="0"/>
              </a:rPr>
              <a:t> of an object and can (also called layer images or tomograms) in the form of </a:t>
            </a:r>
            <a:r>
              <a:rPr lang="en-US" sz="2000" u="sng" dirty="0" smtClean="0">
                <a:latin typeface="Times New Roman" pitchFamily="18" charset="0"/>
                <a:cs typeface="Times New Roman" pitchFamily="18" charset="0"/>
              </a:rPr>
              <a:t>slice images </a:t>
            </a:r>
            <a:r>
              <a:rPr lang="en-US" sz="2000" dirty="0" smtClean="0">
                <a:latin typeface="Times New Roman" pitchFamily="18" charset="0"/>
                <a:cs typeface="Times New Roman" pitchFamily="18" charset="0"/>
              </a:rPr>
              <a:t>represent.</a:t>
            </a:r>
            <a:endParaRPr lang="de-DE" sz="2000" dirty="0" smtClean="0">
              <a:latin typeface="Times New Roman" pitchFamily="18" charset="0"/>
              <a:cs typeface="Times New Roman" pitchFamily="18" charset="0"/>
            </a:endParaRPr>
          </a:p>
        </p:txBody>
      </p:sp>
      <p:pic>
        <p:nvPicPr>
          <p:cNvPr id="2050" name="Picture 2" descr="http://upload.wikimedia.org/wikipedia/commons/thumb/2/25/TomographyPrinciple_Illustration.png/220px-TomographyPrinciple_Illustration.png"/>
          <p:cNvPicPr>
            <a:picLocks noChangeAspect="1" noChangeArrowheads="1"/>
          </p:cNvPicPr>
          <p:nvPr/>
        </p:nvPicPr>
        <p:blipFill>
          <a:blip r:embed="rId5" cstate="print"/>
          <a:srcRect/>
          <a:stretch>
            <a:fillRect/>
          </a:stretch>
        </p:blipFill>
        <p:spPr bwMode="auto">
          <a:xfrm>
            <a:off x="6444208" y="1700808"/>
            <a:ext cx="2095500" cy="2962276"/>
          </a:xfrm>
          <a:prstGeom prst="rect">
            <a:avLst/>
          </a:prstGeom>
          <a:noFill/>
        </p:spPr>
      </p:pic>
      <p:sp>
        <p:nvSpPr>
          <p:cNvPr id="4" name="Textfeld 3"/>
          <p:cNvSpPr txBox="1"/>
          <p:nvPr/>
        </p:nvSpPr>
        <p:spPr>
          <a:xfrm>
            <a:off x="5436096" y="4653136"/>
            <a:ext cx="3563888" cy="1323439"/>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Basic principle of tomography: </a:t>
            </a:r>
            <a:r>
              <a:rPr lang="en-US" sz="2000" dirty="0" smtClean="0">
                <a:latin typeface="Times New Roman" pitchFamily="18" charset="0"/>
                <a:cs typeface="Times New Roman" pitchFamily="18" charset="0"/>
              </a:rPr>
              <a:t>superposition free </a:t>
            </a:r>
            <a:r>
              <a:rPr lang="en-US" sz="2000" dirty="0" err="1" smtClean="0">
                <a:latin typeface="Times New Roman" pitchFamily="18" charset="0"/>
                <a:cs typeface="Times New Roman" pitchFamily="18" charset="0"/>
              </a:rPr>
              <a:t>tomographic</a:t>
            </a:r>
            <a:r>
              <a:rPr lang="en-US" sz="2000" dirty="0" smtClean="0">
                <a:latin typeface="Times New Roman" pitchFamily="18" charset="0"/>
                <a:cs typeface="Times New Roman" pitchFamily="18" charset="0"/>
              </a:rPr>
              <a:t> slice images S1 and S2 as opposed to the projected image P</a:t>
            </a:r>
            <a:endParaRPr lang="de-DE" sz="2000" dirty="0">
              <a:latin typeface="Times New Roman" pitchFamily="18" charset="0"/>
              <a:cs typeface="Times New Roman" pitchFamily="18" charset="0"/>
            </a:endParaRPr>
          </a:p>
        </p:txBody>
      </p:sp>
      <p:pic>
        <p:nvPicPr>
          <p:cNvPr id="5" name="CT Projection 1.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899592" y="4005064"/>
            <a:ext cx="3048000" cy="2286000"/>
          </a:xfrm>
          <a:prstGeom prst="rect">
            <a:avLst/>
          </a:prstGeom>
          <a:ln>
            <a:noFill/>
          </a:ln>
          <a:effectLst>
            <a:softEdge rad="112500"/>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179512" y="908720"/>
            <a:ext cx="8229600" cy="1800200"/>
          </a:xfrm>
          <a:effectLst/>
        </p:spPr>
        <p:txBody>
          <a:bodyPr/>
          <a:lstStyle/>
          <a:p>
            <a:r>
              <a:rPr lang="en-US" dirty="0" smtClean="0">
                <a:latin typeface="Times New Roman" pitchFamily="18" charset="0"/>
                <a:cs typeface="Times New Roman" pitchFamily="18" charset="0"/>
              </a:rPr>
              <a:t>What are we measuring?</a:t>
            </a:r>
          </a:p>
          <a:p>
            <a:pPr>
              <a:buNone/>
            </a:pPr>
            <a:endParaRPr lang="en-US" sz="300" dirty="0" smtClean="0">
              <a:latin typeface="Times New Roman" pitchFamily="18" charset="0"/>
              <a:cs typeface="Times New Roman" pitchFamily="18" charset="0"/>
            </a:endParaRPr>
          </a:p>
          <a:p>
            <a:pPr>
              <a:buFont typeface="Symbol" pitchFamily="18" charset="2"/>
              <a:buChar char="-"/>
            </a:pPr>
            <a:r>
              <a:rPr lang="en-US" sz="2000" dirty="0" smtClean="0">
                <a:latin typeface="Times New Roman" pitchFamily="18" charset="0"/>
                <a:cs typeface="Times New Roman" pitchFamily="18" charset="0"/>
              </a:rPr>
              <a:t>The average linear attenuation coefficient, µ, between tube and detectors</a:t>
            </a:r>
          </a:p>
          <a:p>
            <a:pPr>
              <a:buFont typeface="Symbol" pitchFamily="18" charset="2"/>
              <a:buChar char="-"/>
            </a:pPr>
            <a:r>
              <a:rPr lang="en-US" sz="2000" dirty="0" smtClean="0">
                <a:latin typeface="Times New Roman" pitchFamily="18" charset="0"/>
                <a:cs typeface="Times New Roman" pitchFamily="18" charset="0"/>
              </a:rPr>
              <a:t>Attenuation coefficient reflects the degree to which the x-ray intensity is reduced by a material</a:t>
            </a:r>
          </a:p>
          <a:p>
            <a:pPr>
              <a:buNone/>
            </a:pPr>
            <a:endParaRPr lang="de-DE" dirty="0"/>
          </a:p>
        </p:txBody>
      </p:sp>
      <p:pic>
        <p:nvPicPr>
          <p:cNvPr id="3" name="Grafik 2" descr="x-ray.png"/>
          <p:cNvPicPr>
            <a:picLocks noChangeAspect="1"/>
          </p:cNvPicPr>
          <p:nvPr/>
        </p:nvPicPr>
        <p:blipFill>
          <a:blip r:embed="rId3" cstate="print"/>
          <a:stretch>
            <a:fillRect/>
          </a:stretch>
        </p:blipFill>
        <p:spPr>
          <a:xfrm>
            <a:off x="5122853" y="2636912"/>
            <a:ext cx="2905531" cy="3210373"/>
          </a:xfrm>
          <a:prstGeom prst="rect">
            <a:avLst/>
          </a:prstGeom>
        </p:spPr>
      </p:pic>
      <p:graphicFrame>
        <p:nvGraphicFramePr>
          <p:cNvPr id="4" name="Tabelle 3"/>
          <p:cNvGraphicFramePr>
            <a:graphicFrameLocks noGrp="1"/>
          </p:cNvGraphicFramePr>
          <p:nvPr/>
        </p:nvGraphicFramePr>
        <p:xfrm>
          <a:off x="611560" y="2636912"/>
          <a:ext cx="3859881" cy="3870960"/>
        </p:xfrm>
        <a:graphic>
          <a:graphicData uri="http://schemas.openxmlformats.org/drawingml/2006/table">
            <a:tbl>
              <a:tblPr firstRow="1" bandRow="1">
                <a:tableStyleId>{3C2FFA5D-87B4-456A-9821-1D502468CF0F}</a:tableStyleId>
              </a:tblPr>
              <a:tblGrid>
                <a:gridCol w="1699641"/>
                <a:gridCol w="2160240"/>
              </a:tblGrid>
              <a:tr h="260816">
                <a:tc>
                  <a:txBody>
                    <a:bodyPr/>
                    <a:lstStyle/>
                    <a:p>
                      <a:pPr algn="ctr"/>
                      <a:r>
                        <a:rPr lang="de-DE" sz="1400" dirty="0" err="1"/>
                        <a:t>Substance</a:t>
                      </a:r>
                      <a:endParaRPr lang="de-DE" sz="1400" dirty="0"/>
                    </a:p>
                  </a:txBody>
                  <a:tcPr anchor="ctr"/>
                </a:tc>
                <a:tc>
                  <a:txBody>
                    <a:bodyPr/>
                    <a:lstStyle/>
                    <a:p>
                      <a:pPr algn="ctr"/>
                      <a:r>
                        <a:rPr lang="de-DE" sz="1400" dirty="0"/>
                        <a:t>HU</a:t>
                      </a:r>
                    </a:p>
                  </a:txBody>
                  <a:tcPr anchor="ctr"/>
                </a:tc>
              </a:tr>
              <a:tr h="260816">
                <a:tc>
                  <a:txBody>
                    <a:bodyPr/>
                    <a:lstStyle/>
                    <a:p>
                      <a:r>
                        <a:rPr lang="de-DE" sz="1400"/>
                        <a:t>Air</a:t>
                      </a:r>
                    </a:p>
                  </a:txBody>
                  <a:tcPr anchor="ctr"/>
                </a:tc>
                <a:tc>
                  <a:txBody>
                    <a:bodyPr/>
                    <a:lstStyle/>
                    <a:p>
                      <a:r>
                        <a:rPr lang="de-DE" sz="1400"/>
                        <a:t>−1000</a:t>
                      </a:r>
                    </a:p>
                  </a:txBody>
                  <a:tcPr anchor="ctr"/>
                </a:tc>
              </a:tr>
              <a:tr h="260816">
                <a:tc>
                  <a:txBody>
                    <a:bodyPr/>
                    <a:lstStyle/>
                    <a:p>
                      <a:r>
                        <a:rPr lang="de-DE" sz="1400"/>
                        <a:t>Lung</a:t>
                      </a:r>
                    </a:p>
                  </a:txBody>
                  <a:tcPr anchor="ctr"/>
                </a:tc>
                <a:tc>
                  <a:txBody>
                    <a:bodyPr/>
                    <a:lstStyle/>
                    <a:p>
                      <a:r>
                        <a:rPr lang="de-DE" sz="1400"/>
                        <a:t>−500</a:t>
                      </a:r>
                    </a:p>
                  </a:txBody>
                  <a:tcPr anchor="ctr"/>
                </a:tc>
              </a:tr>
              <a:tr h="260816">
                <a:tc>
                  <a:txBody>
                    <a:bodyPr/>
                    <a:lstStyle/>
                    <a:p>
                      <a:r>
                        <a:rPr lang="de-DE" sz="1400" dirty="0" err="1"/>
                        <a:t>Fat</a:t>
                      </a:r>
                      <a:endParaRPr lang="de-DE" sz="1400" dirty="0"/>
                    </a:p>
                  </a:txBody>
                  <a:tcPr anchor="ctr"/>
                </a:tc>
                <a:tc>
                  <a:txBody>
                    <a:bodyPr/>
                    <a:lstStyle/>
                    <a:p>
                      <a:r>
                        <a:rPr lang="de-DE" sz="1400"/>
                        <a:t>−100 to −50</a:t>
                      </a:r>
                    </a:p>
                  </a:txBody>
                  <a:tcPr anchor="ctr"/>
                </a:tc>
              </a:tr>
              <a:tr h="260816">
                <a:tc>
                  <a:txBody>
                    <a:bodyPr/>
                    <a:lstStyle/>
                    <a:p>
                      <a:r>
                        <a:rPr lang="de-DE" sz="1400"/>
                        <a:t>Water</a:t>
                      </a:r>
                    </a:p>
                  </a:txBody>
                  <a:tcPr anchor="ctr"/>
                </a:tc>
                <a:tc>
                  <a:txBody>
                    <a:bodyPr/>
                    <a:lstStyle/>
                    <a:p>
                      <a:r>
                        <a:rPr lang="de-DE" sz="1400"/>
                        <a:t>0</a:t>
                      </a:r>
                    </a:p>
                  </a:txBody>
                  <a:tcPr anchor="ctr"/>
                </a:tc>
              </a:tr>
              <a:tr h="260816">
                <a:tc>
                  <a:txBody>
                    <a:bodyPr/>
                    <a:lstStyle/>
                    <a:p>
                      <a:r>
                        <a:rPr lang="de-DE" sz="1400" dirty="0" err="1"/>
                        <a:t>Kidney</a:t>
                      </a:r>
                      <a:endParaRPr lang="de-DE" sz="1400" dirty="0"/>
                    </a:p>
                  </a:txBody>
                  <a:tcPr anchor="ctr"/>
                </a:tc>
                <a:tc>
                  <a:txBody>
                    <a:bodyPr/>
                    <a:lstStyle/>
                    <a:p>
                      <a:r>
                        <a:rPr lang="de-DE" sz="1400"/>
                        <a:t>30</a:t>
                      </a:r>
                    </a:p>
                  </a:txBody>
                  <a:tcPr anchor="ctr"/>
                </a:tc>
              </a:tr>
              <a:tr h="260816">
                <a:tc>
                  <a:txBody>
                    <a:bodyPr/>
                    <a:lstStyle/>
                    <a:p>
                      <a:r>
                        <a:rPr lang="de-DE" sz="1400"/>
                        <a:t>Blood</a:t>
                      </a:r>
                    </a:p>
                  </a:txBody>
                  <a:tcPr anchor="ctr"/>
                </a:tc>
                <a:tc>
                  <a:txBody>
                    <a:bodyPr/>
                    <a:lstStyle/>
                    <a:p>
                      <a:r>
                        <a:rPr lang="de-DE" sz="1400"/>
                        <a:t>+30 to +45</a:t>
                      </a:r>
                    </a:p>
                  </a:txBody>
                  <a:tcPr anchor="ctr"/>
                </a:tc>
              </a:tr>
              <a:tr h="260816">
                <a:tc>
                  <a:txBody>
                    <a:bodyPr/>
                    <a:lstStyle/>
                    <a:p>
                      <a:r>
                        <a:rPr lang="de-DE" sz="1400"/>
                        <a:t>Muscle</a:t>
                      </a:r>
                    </a:p>
                  </a:txBody>
                  <a:tcPr anchor="ctr"/>
                </a:tc>
                <a:tc>
                  <a:txBody>
                    <a:bodyPr/>
                    <a:lstStyle/>
                    <a:p>
                      <a:r>
                        <a:rPr lang="de-DE" sz="1400"/>
                        <a:t>+10 to +40</a:t>
                      </a:r>
                    </a:p>
                  </a:txBody>
                  <a:tcPr anchor="ctr"/>
                </a:tc>
              </a:tr>
              <a:tr h="260816">
                <a:tc>
                  <a:txBody>
                    <a:bodyPr/>
                    <a:lstStyle/>
                    <a:p>
                      <a:r>
                        <a:rPr lang="de-DE" sz="1400" dirty="0"/>
                        <a:t>Grey matter</a:t>
                      </a:r>
                    </a:p>
                  </a:txBody>
                  <a:tcPr anchor="ctr"/>
                </a:tc>
                <a:tc>
                  <a:txBody>
                    <a:bodyPr/>
                    <a:lstStyle/>
                    <a:p>
                      <a:r>
                        <a:rPr lang="de-DE" sz="1400"/>
                        <a:t>+37 to +45</a:t>
                      </a:r>
                    </a:p>
                  </a:txBody>
                  <a:tcPr anchor="ctr"/>
                </a:tc>
              </a:tr>
              <a:tr h="260816">
                <a:tc>
                  <a:txBody>
                    <a:bodyPr/>
                    <a:lstStyle/>
                    <a:p>
                      <a:r>
                        <a:rPr lang="de-DE" sz="1400" dirty="0" err="1"/>
                        <a:t>Liver</a:t>
                      </a:r>
                      <a:endParaRPr lang="de-DE" sz="1400" dirty="0"/>
                    </a:p>
                  </a:txBody>
                  <a:tcPr anchor="ctr"/>
                </a:tc>
                <a:tc>
                  <a:txBody>
                    <a:bodyPr/>
                    <a:lstStyle/>
                    <a:p>
                      <a:r>
                        <a:rPr lang="de-DE" sz="1400"/>
                        <a:t>+40 to +60</a:t>
                      </a:r>
                    </a:p>
                  </a:txBody>
                  <a:tcPr anchor="ctr"/>
                </a:tc>
              </a:tr>
              <a:tr h="260816">
                <a:tc>
                  <a:txBody>
                    <a:bodyPr/>
                    <a:lstStyle/>
                    <a:p>
                      <a:r>
                        <a:rPr lang="de-DE" sz="1400" dirty="0"/>
                        <a:t>Soft </a:t>
                      </a:r>
                      <a:r>
                        <a:rPr lang="de-DE" sz="1400" dirty="0" err="1"/>
                        <a:t>Tissue</a:t>
                      </a:r>
                      <a:r>
                        <a:rPr lang="de-DE" sz="1400" dirty="0"/>
                        <a:t>, </a:t>
                      </a:r>
                      <a:r>
                        <a:rPr lang="de-DE" sz="1400" dirty="0" err="1"/>
                        <a:t>Contrast</a:t>
                      </a:r>
                      <a:endParaRPr lang="de-DE" sz="1400" dirty="0"/>
                    </a:p>
                  </a:txBody>
                  <a:tcPr anchor="ctr"/>
                </a:tc>
                <a:tc>
                  <a:txBody>
                    <a:bodyPr/>
                    <a:lstStyle/>
                    <a:p>
                      <a:r>
                        <a:rPr lang="de-DE" sz="1400"/>
                        <a:t>+100 to +300</a:t>
                      </a:r>
                    </a:p>
                  </a:txBody>
                  <a:tcPr anchor="ctr"/>
                </a:tc>
              </a:tr>
              <a:tr h="443388">
                <a:tc>
                  <a:txBody>
                    <a:bodyPr/>
                    <a:lstStyle/>
                    <a:p>
                      <a:r>
                        <a:rPr lang="de-DE" sz="1400" dirty="0" err="1"/>
                        <a:t>Bone</a:t>
                      </a:r>
                      <a:endParaRPr lang="de-DE" sz="1400" dirty="0"/>
                    </a:p>
                  </a:txBody>
                  <a:tcPr anchor="ctr"/>
                </a:tc>
                <a:tc>
                  <a:txBody>
                    <a:bodyPr/>
                    <a:lstStyle/>
                    <a:p>
                      <a:r>
                        <a:rPr lang="en-US" sz="1400" dirty="0"/>
                        <a:t>+700 (</a:t>
                      </a:r>
                      <a:r>
                        <a:rPr lang="en-US" sz="1400" dirty="0" err="1"/>
                        <a:t>cancellous</a:t>
                      </a:r>
                      <a:r>
                        <a:rPr lang="en-US" sz="1400" dirty="0"/>
                        <a:t> bone) to +3000 (dense bone)</a:t>
                      </a:r>
                    </a:p>
                  </a:txBody>
                  <a:tcPr anchor="ctr"/>
                </a:tc>
              </a:tr>
            </a:tbl>
          </a:graphicData>
        </a:graphic>
      </p:graphicFrame>
      <p:pic>
        <p:nvPicPr>
          <p:cNvPr id="5" name="Grafik 4" descr="hu.png"/>
          <p:cNvPicPr>
            <a:picLocks noChangeAspect="1"/>
          </p:cNvPicPr>
          <p:nvPr/>
        </p:nvPicPr>
        <p:blipFill>
          <a:blip r:embed="rId4" cstate="print"/>
          <a:stretch>
            <a:fillRect/>
          </a:stretch>
        </p:blipFill>
        <p:spPr>
          <a:xfrm>
            <a:off x="5531364" y="6021288"/>
            <a:ext cx="2353004" cy="495369"/>
          </a:xfrm>
          <a:prstGeom prst="rect">
            <a:avLst/>
          </a:prstGeom>
        </p:spPr>
      </p:pic>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TOMO_gif_CT_Kesner.gif"/>
          <p:cNvPicPr>
            <a:picLocks noChangeAspect="1"/>
          </p:cNvPicPr>
          <p:nvPr/>
        </p:nvPicPr>
        <p:blipFill>
          <a:blip r:embed="rId2" cstate="print"/>
          <a:stretch>
            <a:fillRect/>
          </a:stretch>
        </p:blipFill>
        <p:spPr>
          <a:xfrm>
            <a:off x="0" y="1028700"/>
            <a:ext cx="9144000" cy="4800600"/>
          </a:xfrm>
          <a:prstGeom prst="rect">
            <a:avLst/>
          </a:prstGeom>
        </p:spPr>
      </p:pic>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457200" y="908720"/>
            <a:ext cx="8229600" cy="1152128"/>
          </a:xfrm>
          <a:effectLst/>
        </p:spPr>
        <p:txBody>
          <a:bodyPr>
            <a:normAutofit/>
          </a:bodyPr>
          <a:lstStyle/>
          <a:p>
            <a:r>
              <a:rPr lang="de-DE" dirty="0" err="1" smtClean="0">
                <a:latin typeface="Times New Roman" pitchFamily="18" charset="0"/>
                <a:cs typeface="Times New Roman" pitchFamily="18" charset="0"/>
              </a:rPr>
              <a:t>History</a:t>
            </a:r>
            <a:r>
              <a:rPr lang="de-DE" dirty="0" smtClean="0">
                <a:latin typeface="Times New Roman" pitchFamily="18" charset="0"/>
                <a:cs typeface="Times New Roman" pitchFamily="18" charset="0"/>
              </a:rPr>
              <a:t>: First </a:t>
            </a:r>
            <a:r>
              <a:rPr lang="de-DE" dirty="0" err="1" smtClean="0">
                <a:latin typeface="Times New Roman" pitchFamily="18" charset="0"/>
                <a:cs typeface="Times New Roman" pitchFamily="18" charset="0"/>
              </a:rPr>
              <a:t>generation</a:t>
            </a:r>
            <a:r>
              <a:rPr lang="de-DE" dirty="0" smtClean="0">
                <a:latin typeface="Times New Roman" pitchFamily="18" charset="0"/>
                <a:cs typeface="Times New Roman" pitchFamily="18" charset="0"/>
              </a:rPr>
              <a:t> CT </a:t>
            </a:r>
            <a:r>
              <a:rPr lang="de-DE" dirty="0" err="1" smtClean="0">
                <a:latin typeface="Times New Roman" pitchFamily="18" charset="0"/>
                <a:cs typeface="Times New Roman" pitchFamily="18" charset="0"/>
              </a:rPr>
              <a:t>scanner</a:t>
            </a:r>
            <a:endParaRPr lang="de-DE" dirty="0" smtClean="0">
              <a:latin typeface="Times New Roman" pitchFamily="18" charset="0"/>
              <a:cs typeface="Times New Roman" pitchFamily="18" charset="0"/>
            </a:endParaRPr>
          </a:p>
          <a:p>
            <a:pPr>
              <a:buNone/>
            </a:pPr>
            <a:endParaRPr lang="de-DE" b="1" dirty="0" smtClean="0">
              <a:latin typeface="Times New Roman" pitchFamily="18" charset="0"/>
              <a:cs typeface="Times New Roman" pitchFamily="18" charset="0"/>
            </a:endParaRPr>
          </a:p>
          <a:p>
            <a:pPr>
              <a:buNone/>
            </a:pPr>
            <a:endParaRPr lang="de-DE" sz="2000" dirty="0" smtClean="0">
              <a:latin typeface="Times New Roman" pitchFamily="18" charset="0"/>
              <a:cs typeface="Times New Roman" pitchFamily="18" charset="0"/>
            </a:endParaRPr>
          </a:p>
        </p:txBody>
      </p:sp>
      <p:grpSp>
        <p:nvGrpSpPr>
          <p:cNvPr id="7" name="Gruppieren 6"/>
          <p:cNvGrpSpPr/>
          <p:nvPr/>
        </p:nvGrpSpPr>
        <p:grpSpPr>
          <a:xfrm>
            <a:off x="539552" y="1897757"/>
            <a:ext cx="8604448" cy="2179315"/>
            <a:chOff x="1439144" y="2041773"/>
            <a:chExt cx="8604448" cy="2179315"/>
          </a:xfrm>
        </p:grpSpPr>
        <p:pic>
          <p:nvPicPr>
            <p:cNvPr id="10241" name="Picture 1" descr="C:\Users\Ahmad\Desktop\Metallartefakte\ct1Generation.png"/>
            <p:cNvPicPr>
              <a:picLocks noChangeAspect="1" noChangeArrowheads="1"/>
            </p:cNvPicPr>
            <p:nvPr/>
          </p:nvPicPr>
          <p:blipFill>
            <a:blip r:embed="rId2" cstate="print"/>
            <a:srcRect/>
            <a:stretch>
              <a:fillRect/>
            </a:stretch>
          </p:blipFill>
          <p:spPr bwMode="auto">
            <a:xfrm>
              <a:off x="4509567" y="2041773"/>
              <a:ext cx="5534025" cy="1819275"/>
            </a:xfrm>
            <a:prstGeom prst="rect">
              <a:avLst/>
            </a:prstGeom>
            <a:noFill/>
          </p:spPr>
        </p:pic>
        <p:pic>
          <p:nvPicPr>
            <p:cNvPr id="1026" name="Picture 2" descr="C:\Users\Ahmad\Desktop\Metallartefakte\800px-RIMG0277.JPG"/>
            <p:cNvPicPr>
              <a:picLocks noChangeAspect="1" noChangeArrowheads="1"/>
            </p:cNvPicPr>
            <p:nvPr/>
          </p:nvPicPr>
          <p:blipFill>
            <a:blip r:embed="rId3" cstate="print"/>
            <a:srcRect/>
            <a:stretch>
              <a:fillRect/>
            </a:stretch>
          </p:blipFill>
          <p:spPr bwMode="auto">
            <a:xfrm>
              <a:off x="1439144" y="2060848"/>
              <a:ext cx="2880320" cy="2160240"/>
            </a:xfrm>
            <a:prstGeom prst="rect">
              <a:avLst/>
            </a:prstGeom>
            <a:noFill/>
          </p:spPr>
        </p:pic>
      </p:grpSp>
      <p:sp>
        <p:nvSpPr>
          <p:cNvPr id="9" name="Textfeld 8"/>
          <p:cNvSpPr txBox="1"/>
          <p:nvPr/>
        </p:nvSpPr>
        <p:spPr>
          <a:xfrm>
            <a:off x="827584" y="4350003"/>
            <a:ext cx="3816424" cy="2031325"/>
          </a:xfrm>
          <a:prstGeom prst="rect">
            <a:avLst/>
          </a:prstGeom>
          <a:noFill/>
        </p:spPr>
        <p:txBody>
          <a:bodyPr wrap="square" rtlCol="0">
            <a:spAutoFit/>
          </a:bodyPr>
          <a:lstStyle/>
          <a:p>
            <a:pPr>
              <a:lnSpc>
                <a:spcPct val="150000"/>
              </a:lnSpc>
              <a:buFont typeface="Symbol" pitchFamily="18" charset="2"/>
              <a:buChar char="-"/>
            </a:pPr>
            <a:r>
              <a:rPr lang="de-DE" sz="2000" dirty="0" smtClean="0">
                <a:latin typeface="Times New Roman" pitchFamily="18" charset="0"/>
                <a:cs typeface="Times New Roman" pitchFamily="18" charset="0"/>
              </a:rPr>
              <a:t> Cormack 1963</a:t>
            </a:r>
          </a:p>
          <a:p>
            <a:pPr>
              <a:lnSpc>
                <a:spcPct val="150000"/>
              </a:lnSpc>
              <a:buFont typeface="Symbol" pitchFamily="18" charset="2"/>
              <a:buChar char="-"/>
            </a:pPr>
            <a:r>
              <a:rPr lang="de-DE" sz="2000" dirty="0" smtClean="0">
                <a:latin typeface="Times New Roman" pitchFamily="18" charset="0"/>
                <a:cs typeface="Times New Roman" pitchFamily="18" charset="0"/>
              </a:rPr>
              <a:t> Godfrey Hounsfield in 1969</a:t>
            </a:r>
          </a:p>
          <a:p>
            <a:pPr>
              <a:lnSpc>
                <a:spcPct val="150000"/>
              </a:lnSpc>
              <a:buFont typeface="Symbol" pitchFamily="18" charset="2"/>
              <a:buChar char="-"/>
            </a:pPr>
            <a:r>
              <a:rPr lang="de-DE" sz="2000" dirty="0" smtClean="0">
                <a:latin typeface="Times New Roman" pitchFamily="18" charset="0"/>
                <a:cs typeface="Times New Roman" pitchFamily="18" charset="0"/>
              </a:rPr>
              <a:t> Scan Duration: 9 Days</a:t>
            </a:r>
            <a:endParaRPr lang="de-DE" dirty="0" smtClean="0"/>
          </a:p>
          <a:p>
            <a:endParaRPr lang="de-DE" dirty="0" smtClean="0"/>
          </a:p>
          <a:p>
            <a:endParaRPr lang="de-DE" dirty="0"/>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4294967295"/>
          </p:nvPr>
        </p:nvSpPr>
        <p:spPr>
          <a:xfrm>
            <a:off x="457200" y="908721"/>
            <a:ext cx="7643192" cy="3240359"/>
          </a:xfrm>
          <a:effectLst/>
        </p:spPr>
        <p:txBody>
          <a:bodyPr>
            <a:normAutofit/>
          </a:bodyPr>
          <a:lstStyle/>
          <a:p>
            <a:r>
              <a:rPr lang="de-DE" dirty="0" err="1" smtClean="0">
                <a:latin typeface="Times New Roman" pitchFamily="18" charset="0"/>
                <a:cs typeface="Times New Roman" pitchFamily="18" charset="0"/>
              </a:rPr>
              <a:t>History</a:t>
            </a:r>
            <a:r>
              <a:rPr lang="de-DE" dirty="0" smtClean="0">
                <a:latin typeface="Times New Roman" pitchFamily="18" charset="0"/>
                <a:cs typeface="Times New Roman" pitchFamily="18" charset="0"/>
              </a:rPr>
              <a:t>: First </a:t>
            </a:r>
            <a:r>
              <a:rPr lang="de-DE" dirty="0" err="1" smtClean="0">
                <a:latin typeface="Times New Roman" pitchFamily="18" charset="0"/>
                <a:cs typeface="Times New Roman" pitchFamily="18" charset="0"/>
              </a:rPr>
              <a:t>generation</a:t>
            </a:r>
            <a:r>
              <a:rPr lang="de-DE" dirty="0" smtClean="0">
                <a:latin typeface="Times New Roman" pitchFamily="18" charset="0"/>
                <a:cs typeface="Times New Roman" pitchFamily="18" charset="0"/>
              </a:rPr>
              <a:t> CT </a:t>
            </a:r>
            <a:r>
              <a:rPr lang="de-DE" dirty="0" err="1" smtClean="0">
                <a:latin typeface="Times New Roman" pitchFamily="18" charset="0"/>
                <a:cs typeface="Times New Roman" pitchFamily="18" charset="0"/>
              </a:rPr>
              <a:t>scanner</a:t>
            </a:r>
            <a:endParaRPr lang="de-DE" dirty="0" smtClean="0">
              <a:latin typeface="Times New Roman" pitchFamily="18" charset="0"/>
              <a:cs typeface="Times New Roman" pitchFamily="18" charset="0"/>
            </a:endParaRPr>
          </a:p>
          <a:p>
            <a:pPr lvl="1">
              <a:buFont typeface="Symbol" pitchFamily="18" charset="2"/>
              <a:buChar char="-"/>
            </a:pPr>
            <a:r>
              <a:rPr lang="de-DE" sz="2000" dirty="0" err="1" smtClean="0">
                <a:latin typeface="Times New Roman" pitchFamily="18" charset="0"/>
                <a:cs typeface="Times New Roman" pitchFamily="18" charset="0"/>
              </a:rPr>
              <a:t>Singel</a:t>
            </a:r>
            <a:r>
              <a:rPr lang="de-DE" sz="2000" dirty="0" smtClean="0">
                <a:latin typeface="Times New Roman" pitchFamily="18" charset="0"/>
                <a:cs typeface="Times New Roman" pitchFamily="18" charset="0"/>
              </a:rPr>
              <a:t> </a:t>
            </a:r>
            <a:r>
              <a:rPr lang="de-DE" sz="2000" dirty="0" err="1" smtClean="0">
                <a:latin typeface="Times New Roman" pitchFamily="18" charset="0"/>
                <a:cs typeface="Times New Roman" pitchFamily="18" charset="0"/>
              </a:rPr>
              <a:t>detector</a:t>
            </a:r>
            <a:endParaRPr lang="de-DE" sz="2000" dirty="0" smtClean="0">
              <a:latin typeface="Times New Roman" pitchFamily="18" charset="0"/>
              <a:cs typeface="Times New Roman" pitchFamily="18" charset="0"/>
            </a:endParaRPr>
          </a:p>
          <a:p>
            <a:pPr lvl="1">
              <a:buFont typeface="Symbol" pitchFamily="18" charset="2"/>
              <a:buChar char="-"/>
            </a:pPr>
            <a:r>
              <a:rPr lang="de-DE" sz="2000" dirty="0" err="1" smtClean="0">
                <a:latin typeface="Times New Roman" pitchFamily="18" charset="0"/>
                <a:cs typeface="Times New Roman" pitchFamily="18" charset="0"/>
              </a:rPr>
              <a:t>Translate</a:t>
            </a:r>
            <a:r>
              <a:rPr lang="de-DE" sz="2000" dirty="0" smtClean="0">
                <a:latin typeface="Times New Roman" pitchFamily="18" charset="0"/>
                <a:cs typeface="Times New Roman" pitchFamily="18" charset="0"/>
              </a:rPr>
              <a:t>- </a:t>
            </a:r>
            <a:r>
              <a:rPr lang="de-DE" sz="2000" dirty="0" err="1" smtClean="0">
                <a:latin typeface="Times New Roman" pitchFamily="18" charset="0"/>
                <a:cs typeface="Times New Roman" pitchFamily="18" charset="0"/>
              </a:rPr>
              <a:t>rotate</a:t>
            </a:r>
            <a:endParaRPr lang="de-DE" sz="2000" dirty="0" smtClean="0">
              <a:latin typeface="Times New Roman" pitchFamily="18" charset="0"/>
              <a:cs typeface="Times New Roman" pitchFamily="18" charset="0"/>
            </a:endParaRPr>
          </a:p>
          <a:p>
            <a:pPr>
              <a:buNone/>
            </a:pPr>
            <a:r>
              <a:rPr lang="de-DE" sz="2000" dirty="0" smtClean="0">
                <a:latin typeface="Times New Roman" pitchFamily="18" charset="0"/>
                <a:cs typeface="Times New Roman" pitchFamily="18" charset="0"/>
              </a:rPr>
              <a:t>		</a:t>
            </a:r>
            <a:r>
              <a:rPr lang="de-DE" sz="2000" dirty="0" err="1" smtClean="0">
                <a:latin typeface="Times New Roman" pitchFamily="18" charset="0"/>
                <a:cs typeface="Times New Roman" pitchFamily="18" charset="0"/>
              </a:rPr>
              <a:t>acquisation</a:t>
            </a:r>
            <a:r>
              <a:rPr lang="de-DE" sz="2000" dirty="0" smtClean="0">
                <a:latin typeface="Times New Roman" pitchFamily="18" charset="0"/>
                <a:cs typeface="Times New Roman" pitchFamily="18" charset="0"/>
              </a:rPr>
              <a:t>:</a:t>
            </a:r>
          </a:p>
          <a:p>
            <a:pPr>
              <a:buNone/>
            </a:pPr>
            <a:r>
              <a:rPr lang="de-DE" sz="2000" dirty="0" smtClean="0">
                <a:latin typeface="Times New Roman" pitchFamily="18" charset="0"/>
                <a:cs typeface="Times New Roman" pitchFamily="18" charset="0"/>
              </a:rPr>
              <a:t>			-</a:t>
            </a:r>
            <a:r>
              <a:rPr lang="de-DE" sz="2000" dirty="0" err="1" smtClean="0">
                <a:latin typeface="Times New Roman" pitchFamily="18" charset="0"/>
                <a:cs typeface="Times New Roman" pitchFamily="18" charset="0"/>
              </a:rPr>
              <a:t>Translates</a:t>
            </a:r>
            <a:r>
              <a:rPr lang="de-DE" sz="2000" dirty="0" smtClean="0">
                <a:latin typeface="Times New Roman" pitchFamily="18" charset="0"/>
                <a:cs typeface="Times New Roman" pitchFamily="18" charset="0"/>
              </a:rPr>
              <a:t> </a:t>
            </a:r>
            <a:r>
              <a:rPr lang="de-DE" sz="2000" dirty="0" err="1" smtClean="0">
                <a:latin typeface="Times New Roman" pitchFamily="18" charset="0"/>
                <a:cs typeface="Times New Roman" pitchFamily="18" charset="0"/>
              </a:rPr>
              <a:t>across</a:t>
            </a:r>
            <a:r>
              <a:rPr lang="de-DE" sz="2000" dirty="0" smtClean="0">
                <a:latin typeface="Times New Roman" pitchFamily="18" charset="0"/>
                <a:cs typeface="Times New Roman" pitchFamily="18" charset="0"/>
              </a:rPr>
              <a:t> </a:t>
            </a:r>
            <a:r>
              <a:rPr lang="de-DE" sz="2000" dirty="0" err="1" smtClean="0">
                <a:latin typeface="Times New Roman" pitchFamily="18" charset="0"/>
                <a:cs typeface="Times New Roman" pitchFamily="18" charset="0"/>
              </a:rPr>
              <a:t>patient</a:t>
            </a:r>
            <a:endParaRPr lang="de-DE" sz="2000" dirty="0" smtClean="0">
              <a:latin typeface="Times New Roman" pitchFamily="18" charset="0"/>
              <a:cs typeface="Times New Roman" pitchFamily="18" charset="0"/>
            </a:endParaRPr>
          </a:p>
          <a:p>
            <a:pPr>
              <a:buNone/>
            </a:pPr>
            <a:r>
              <a:rPr lang="de-DE" sz="2000" dirty="0" smtClean="0">
                <a:latin typeface="Times New Roman" pitchFamily="18" charset="0"/>
                <a:cs typeface="Times New Roman" pitchFamily="18" charset="0"/>
              </a:rPr>
              <a:t>			-</a:t>
            </a:r>
            <a:r>
              <a:rPr lang="de-DE" sz="2000" dirty="0" err="1" smtClean="0">
                <a:latin typeface="Times New Roman" pitchFamily="18" charset="0"/>
                <a:cs typeface="Times New Roman" pitchFamily="18" charset="0"/>
              </a:rPr>
              <a:t>Rotates</a:t>
            </a:r>
            <a:r>
              <a:rPr lang="de-DE" sz="2000" dirty="0" smtClean="0">
                <a:latin typeface="Times New Roman" pitchFamily="18" charset="0"/>
                <a:cs typeface="Times New Roman" pitchFamily="18" charset="0"/>
              </a:rPr>
              <a:t> </a:t>
            </a:r>
            <a:r>
              <a:rPr lang="de-DE" sz="2000" dirty="0" err="1" smtClean="0">
                <a:latin typeface="Times New Roman" pitchFamily="18" charset="0"/>
                <a:cs typeface="Times New Roman" pitchFamily="18" charset="0"/>
              </a:rPr>
              <a:t>around</a:t>
            </a:r>
            <a:r>
              <a:rPr lang="de-DE" sz="2000" dirty="0" smtClean="0">
                <a:latin typeface="Times New Roman" pitchFamily="18" charset="0"/>
                <a:cs typeface="Times New Roman" pitchFamily="18" charset="0"/>
              </a:rPr>
              <a:t> </a:t>
            </a:r>
            <a:r>
              <a:rPr lang="de-DE" sz="2000" dirty="0" err="1" smtClean="0">
                <a:latin typeface="Times New Roman" pitchFamily="18" charset="0"/>
                <a:cs typeface="Times New Roman" pitchFamily="18" charset="0"/>
              </a:rPr>
              <a:t>patient</a:t>
            </a:r>
            <a:endParaRPr lang="de-DE" sz="2000" dirty="0" smtClean="0">
              <a:latin typeface="Times New Roman" pitchFamily="18" charset="0"/>
              <a:cs typeface="Times New Roman" pitchFamily="18" charset="0"/>
            </a:endParaRPr>
          </a:p>
          <a:p>
            <a:pPr lvl="1">
              <a:buFont typeface="Symbol" pitchFamily="18" charset="2"/>
              <a:buChar char="-"/>
            </a:pPr>
            <a:r>
              <a:rPr lang="de-DE" sz="2000" dirty="0" err="1" smtClean="0">
                <a:latin typeface="Times New Roman" pitchFamily="18" charset="0"/>
                <a:cs typeface="Times New Roman" pitchFamily="18" charset="0"/>
              </a:rPr>
              <a:t>Very</a:t>
            </a:r>
            <a:r>
              <a:rPr lang="de-DE" sz="2000" dirty="0" smtClean="0">
                <a:latin typeface="Times New Roman" pitchFamily="18" charset="0"/>
                <a:cs typeface="Times New Roman" pitchFamily="18" charset="0"/>
              </a:rPr>
              <a:t> </a:t>
            </a:r>
            <a:r>
              <a:rPr lang="de-DE" sz="2000" dirty="0" err="1" smtClean="0">
                <a:latin typeface="Times New Roman" pitchFamily="18" charset="0"/>
                <a:cs typeface="Times New Roman" pitchFamily="18" charset="0"/>
              </a:rPr>
              <a:t>slow</a:t>
            </a:r>
            <a:endParaRPr lang="de-DE" sz="2000" dirty="0" smtClean="0">
              <a:latin typeface="Times New Roman" pitchFamily="18" charset="0"/>
              <a:cs typeface="Times New Roman" pitchFamily="18" charset="0"/>
            </a:endParaRPr>
          </a:p>
          <a:p>
            <a:pPr lvl="1">
              <a:buFont typeface="Symbol" pitchFamily="18" charset="2"/>
              <a:buChar char="-"/>
            </a:pPr>
            <a:r>
              <a:rPr lang="de-DE" sz="2000" dirty="0" err="1" smtClean="0">
                <a:latin typeface="Times New Roman" pitchFamily="18" charset="0"/>
                <a:cs typeface="Times New Roman" pitchFamily="18" charset="0"/>
              </a:rPr>
              <a:t>Minutes</a:t>
            </a:r>
            <a:r>
              <a:rPr lang="de-DE" sz="2000" dirty="0" smtClean="0">
                <a:latin typeface="Times New Roman" pitchFamily="18" charset="0"/>
                <a:cs typeface="Times New Roman" pitchFamily="18" charset="0"/>
              </a:rPr>
              <a:t> per slice</a:t>
            </a:r>
          </a:p>
          <a:p>
            <a:pPr>
              <a:buFont typeface="Symbol" pitchFamily="18" charset="2"/>
              <a:buChar char="-"/>
            </a:pPr>
            <a:endParaRPr lang="de-DE" dirty="0" smtClean="0"/>
          </a:p>
          <a:p>
            <a:pPr>
              <a:buNone/>
            </a:pPr>
            <a:endParaRPr lang="de-DE" dirty="0"/>
          </a:p>
        </p:txBody>
      </p:sp>
      <p:pic>
        <p:nvPicPr>
          <p:cNvPr id="1027" name="Picture 3" descr="C:\Users\Ahmad\Desktop\Metallartefakte Conference 2014 Tehran\Fotos\Fist ct rotate-translate.png"/>
          <p:cNvPicPr>
            <a:picLocks noChangeAspect="1" noChangeArrowheads="1"/>
          </p:cNvPicPr>
          <p:nvPr/>
        </p:nvPicPr>
        <p:blipFill>
          <a:blip r:embed="rId4" cstate="print"/>
          <a:srcRect/>
          <a:stretch>
            <a:fillRect/>
          </a:stretch>
        </p:blipFill>
        <p:spPr bwMode="auto">
          <a:xfrm>
            <a:off x="5817443" y="2492896"/>
            <a:ext cx="2066925" cy="3924300"/>
          </a:xfrm>
          <a:prstGeom prst="rect">
            <a:avLst/>
          </a:prstGeom>
          <a:noFill/>
        </p:spPr>
      </p:pic>
      <p:pic>
        <p:nvPicPr>
          <p:cNvPr id="5" name="Ct 1 Generation 2.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899592" y="4077072"/>
            <a:ext cx="4248472" cy="2321621"/>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repeatCount="indefinite" fill="remove"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RSTKNOPP@OKII9FVF81V8GRBC" val="3044"/>
  <p:tag name="PREAMBLE" val="\documentclass{article}&#10;\pagestyle{empty}&#10;\usepackage{xspace,amssymb,amsfonts,amsmath}&#10;\usepackage{color}&#10;\usepackage{TeX4PPT}&#10;"/>
  <p:tag name="MAGPC" val="200"/>
  <p:tag name="FONTSIZE" val="10"/>
</p:tagLst>
</file>

<file path=ppt/theme/theme1.xml><?xml version="1.0" encoding="utf-8"?>
<a:theme xmlns:a="http://schemas.openxmlformats.org/drawingml/2006/main" name="Office Theme">
  <a:themeElements>
    <a:clrScheme name="Office">
      <a:dk1>
        <a:sysClr val="windowText" lastClr="000000"/>
      </a:dk1>
      <a:lt1>
        <a:sysClr val="window" lastClr="F4F4F4"/>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4F4F4"/>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4F4F4"/>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TotalTime>
  <Words>1738</Words>
  <Application>Microsoft Office PowerPoint</Application>
  <PresentationFormat>On-screen Show (4:3)</PresentationFormat>
  <Paragraphs>369</Paragraphs>
  <Slides>34</Slides>
  <Notes>19</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Symbol</vt:lpstr>
      <vt:lpstr>Times New Roman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BIGLARI</dc:creator>
  <cp:lastModifiedBy>Me</cp:lastModifiedBy>
  <cp:revision>1237</cp:revision>
  <cp:lastPrinted>2010-02-11T13:22:22Z</cp:lastPrinted>
  <dcterms:created xsi:type="dcterms:W3CDTF">2012-05-29T13:53:18Z</dcterms:created>
  <dcterms:modified xsi:type="dcterms:W3CDTF">2014-10-09T09:28:48Z</dcterms:modified>
</cp:coreProperties>
</file>